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9" r:id="rId2"/>
    <p:sldId id="291" r:id="rId3"/>
    <p:sldId id="300" r:id="rId4"/>
    <p:sldId id="258" r:id="rId5"/>
    <p:sldId id="285" r:id="rId6"/>
    <p:sldId id="284" r:id="rId7"/>
    <p:sldId id="292" r:id="rId8"/>
    <p:sldId id="282" r:id="rId9"/>
    <p:sldId id="283" r:id="rId10"/>
    <p:sldId id="286" r:id="rId11"/>
    <p:sldId id="257" r:id="rId12"/>
    <p:sldId id="272" r:id="rId13"/>
    <p:sldId id="293" r:id="rId14"/>
    <p:sldId id="276" r:id="rId15"/>
    <p:sldId id="277" r:id="rId16"/>
    <p:sldId id="278" r:id="rId17"/>
    <p:sldId id="279" r:id="rId18"/>
    <p:sldId id="280" r:id="rId19"/>
    <p:sldId id="288" r:id="rId20"/>
    <p:sldId id="281" r:id="rId21"/>
    <p:sldId id="271" r:id="rId22"/>
    <p:sldId id="273" r:id="rId23"/>
    <p:sldId id="275" r:id="rId24"/>
    <p:sldId id="290" r:id="rId25"/>
    <p:sldId id="267" r:id="rId26"/>
    <p:sldId id="268" r:id="rId27"/>
    <p:sldId id="270" r:id="rId28"/>
    <p:sldId id="269" r:id="rId29"/>
    <p:sldId id="262" r:id="rId30"/>
    <p:sldId id="294" r:id="rId31"/>
    <p:sldId id="295" r:id="rId32"/>
    <p:sldId id="266" r:id="rId33"/>
    <p:sldId id="263" r:id="rId34"/>
    <p:sldId id="297" r:id="rId35"/>
    <p:sldId id="265" r:id="rId36"/>
    <p:sldId id="299" r:id="rId37"/>
    <p:sldId id="296" r:id="rId38"/>
    <p:sldId id="298" r:id="rId39"/>
    <p:sldId id="301" r:id="rId4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ří Příhoda" initials="JP" lastIdx="1" clrIdx="0">
    <p:extLst>
      <p:ext uri="{19B8F6BF-5375-455C-9EA6-DF929625EA0E}">
        <p15:presenceInfo xmlns:p15="http://schemas.microsoft.com/office/powerpoint/2012/main" userId="08ed52c3ee21bf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590" autoAdjust="0"/>
  </p:normalViewPr>
  <p:slideViewPr>
    <p:cSldViewPr>
      <p:cViewPr varScale="1">
        <p:scale>
          <a:sx n="77" d="100"/>
          <a:sy n="77" d="100"/>
        </p:scale>
        <p:origin x="930" y="84"/>
      </p:cViewPr>
      <p:guideLst>
        <p:guide orient="horz" pos="2160"/>
        <p:guide pos="2880"/>
      </p:guideLst>
    </p:cSldViewPr>
  </p:slideViewPr>
  <p:notesTextViewPr>
    <p:cViewPr>
      <p:scale>
        <a:sx n="1" d="1"/>
        <a:sy n="1" d="1"/>
      </p:scale>
      <p:origin x="0" y="0"/>
    </p:cViewPr>
  </p:notesTextViewPr>
  <p:sorterViewPr>
    <p:cViewPr>
      <p:scale>
        <a:sx n="100" d="100"/>
        <a:sy n="100" d="100"/>
      </p:scale>
      <p:origin x="0" y="7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B0A43-7787-4B1F-A902-40BE5042972D}" type="datetimeFigureOut">
              <a:rPr lang="cs-CZ" smtClean="0"/>
              <a:t>19.05.2021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372F4-D9A3-408F-A353-D877C6FAEAC1}" type="slidenum">
              <a:rPr lang="cs-CZ" smtClean="0"/>
              <a:t>‹#›</a:t>
            </a:fld>
            <a:endParaRPr lang="cs-CZ"/>
          </a:p>
        </p:txBody>
      </p:sp>
    </p:spTree>
    <p:extLst>
      <p:ext uri="{BB962C8B-B14F-4D97-AF65-F5344CB8AC3E}">
        <p14:creationId xmlns:p14="http://schemas.microsoft.com/office/powerpoint/2010/main" val="24250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09372F4-D9A3-408F-A353-D877C6FAEAC1}" type="slidenum">
              <a:rPr lang="cs-CZ" smtClean="0"/>
              <a:t>2</a:t>
            </a:fld>
            <a:endParaRPr lang="cs-CZ"/>
          </a:p>
        </p:txBody>
      </p:sp>
    </p:spTree>
    <p:extLst>
      <p:ext uri="{BB962C8B-B14F-4D97-AF65-F5344CB8AC3E}">
        <p14:creationId xmlns:p14="http://schemas.microsoft.com/office/powerpoint/2010/main" val="241406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EBD0440E-FECC-4DA8-8236-B8D3C125DF85}" type="datetimeFigureOut">
              <a:rPr lang="cs-CZ" smtClean="0"/>
              <a:t>19.05.2021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3A8BE37-BA81-41AE-9432-14B8177C5B75}" type="slidenum">
              <a:rPr lang="cs-CZ" smtClean="0"/>
              <a:t>‹#›</a:t>
            </a:fld>
            <a:endParaRPr lang="cs-CZ"/>
          </a:p>
        </p:txBody>
      </p:sp>
    </p:spTree>
    <p:extLst>
      <p:ext uri="{BB962C8B-B14F-4D97-AF65-F5344CB8AC3E}">
        <p14:creationId xmlns:p14="http://schemas.microsoft.com/office/powerpoint/2010/main" val="3641954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BD0440E-FECC-4DA8-8236-B8D3C125DF85}" type="datetimeFigureOut">
              <a:rPr lang="cs-CZ" smtClean="0"/>
              <a:t>19.05.2021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3A8BE37-BA81-41AE-9432-14B8177C5B75}" type="slidenum">
              <a:rPr lang="cs-CZ" smtClean="0"/>
              <a:t>‹#›</a:t>
            </a:fld>
            <a:endParaRPr lang="cs-CZ"/>
          </a:p>
        </p:txBody>
      </p:sp>
    </p:spTree>
    <p:extLst>
      <p:ext uri="{BB962C8B-B14F-4D97-AF65-F5344CB8AC3E}">
        <p14:creationId xmlns:p14="http://schemas.microsoft.com/office/powerpoint/2010/main" val="277799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BD0440E-FECC-4DA8-8236-B8D3C125DF85}" type="datetimeFigureOut">
              <a:rPr lang="cs-CZ" smtClean="0"/>
              <a:t>19.05.2021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3A8BE37-BA81-41AE-9432-14B8177C5B75}" type="slidenum">
              <a:rPr lang="cs-CZ" smtClean="0"/>
              <a:t>‹#›</a:t>
            </a:fld>
            <a:endParaRPr lang="cs-CZ"/>
          </a:p>
        </p:txBody>
      </p:sp>
    </p:spTree>
    <p:extLst>
      <p:ext uri="{BB962C8B-B14F-4D97-AF65-F5344CB8AC3E}">
        <p14:creationId xmlns:p14="http://schemas.microsoft.com/office/powerpoint/2010/main" val="183390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BD0440E-FECC-4DA8-8236-B8D3C125DF85}" type="datetimeFigureOut">
              <a:rPr lang="cs-CZ" smtClean="0"/>
              <a:t>19.05.2021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3A8BE37-BA81-41AE-9432-14B8177C5B75}" type="slidenum">
              <a:rPr lang="cs-CZ" smtClean="0"/>
              <a:t>‹#›</a:t>
            </a:fld>
            <a:endParaRPr lang="cs-CZ"/>
          </a:p>
        </p:txBody>
      </p:sp>
    </p:spTree>
    <p:extLst>
      <p:ext uri="{BB962C8B-B14F-4D97-AF65-F5344CB8AC3E}">
        <p14:creationId xmlns:p14="http://schemas.microsoft.com/office/powerpoint/2010/main" val="256947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EBD0440E-FECC-4DA8-8236-B8D3C125DF85}" type="datetimeFigureOut">
              <a:rPr lang="cs-CZ" smtClean="0"/>
              <a:t>19.05.2021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3A8BE37-BA81-41AE-9432-14B8177C5B75}" type="slidenum">
              <a:rPr lang="cs-CZ" smtClean="0"/>
              <a:t>‹#›</a:t>
            </a:fld>
            <a:endParaRPr lang="cs-CZ"/>
          </a:p>
        </p:txBody>
      </p:sp>
    </p:spTree>
    <p:extLst>
      <p:ext uri="{BB962C8B-B14F-4D97-AF65-F5344CB8AC3E}">
        <p14:creationId xmlns:p14="http://schemas.microsoft.com/office/powerpoint/2010/main" val="132084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BD0440E-FECC-4DA8-8236-B8D3C125DF85}" type="datetimeFigureOut">
              <a:rPr lang="cs-CZ" smtClean="0"/>
              <a:t>19.05.2021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3A8BE37-BA81-41AE-9432-14B8177C5B75}" type="slidenum">
              <a:rPr lang="cs-CZ" smtClean="0"/>
              <a:t>‹#›</a:t>
            </a:fld>
            <a:endParaRPr lang="cs-CZ"/>
          </a:p>
        </p:txBody>
      </p:sp>
    </p:spTree>
    <p:extLst>
      <p:ext uri="{BB962C8B-B14F-4D97-AF65-F5344CB8AC3E}">
        <p14:creationId xmlns:p14="http://schemas.microsoft.com/office/powerpoint/2010/main" val="72717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BD0440E-FECC-4DA8-8236-B8D3C125DF85}" type="datetimeFigureOut">
              <a:rPr lang="cs-CZ" smtClean="0"/>
              <a:t>19.05.2021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3A8BE37-BA81-41AE-9432-14B8177C5B75}" type="slidenum">
              <a:rPr lang="cs-CZ" smtClean="0"/>
              <a:t>‹#›</a:t>
            </a:fld>
            <a:endParaRPr lang="cs-CZ"/>
          </a:p>
        </p:txBody>
      </p:sp>
    </p:spTree>
    <p:extLst>
      <p:ext uri="{BB962C8B-B14F-4D97-AF65-F5344CB8AC3E}">
        <p14:creationId xmlns:p14="http://schemas.microsoft.com/office/powerpoint/2010/main" val="287124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EBD0440E-FECC-4DA8-8236-B8D3C125DF85}" type="datetimeFigureOut">
              <a:rPr lang="cs-CZ" smtClean="0"/>
              <a:t>19.05.2021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3A8BE37-BA81-41AE-9432-14B8177C5B75}" type="slidenum">
              <a:rPr lang="cs-CZ" smtClean="0"/>
              <a:t>‹#›</a:t>
            </a:fld>
            <a:endParaRPr lang="cs-CZ"/>
          </a:p>
        </p:txBody>
      </p:sp>
    </p:spTree>
    <p:extLst>
      <p:ext uri="{BB962C8B-B14F-4D97-AF65-F5344CB8AC3E}">
        <p14:creationId xmlns:p14="http://schemas.microsoft.com/office/powerpoint/2010/main" val="161409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BD0440E-FECC-4DA8-8236-B8D3C125DF85}" type="datetimeFigureOut">
              <a:rPr lang="cs-CZ" smtClean="0"/>
              <a:t>19.05.2021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3A8BE37-BA81-41AE-9432-14B8177C5B75}" type="slidenum">
              <a:rPr lang="cs-CZ" smtClean="0"/>
              <a:t>‹#›</a:t>
            </a:fld>
            <a:endParaRPr lang="cs-CZ"/>
          </a:p>
        </p:txBody>
      </p:sp>
    </p:spTree>
    <p:extLst>
      <p:ext uri="{BB962C8B-B14F-4D97-AF65-F5344CB8AC3E}">
        <p14:creationId xmlns:p14="http://schemas.microsoft.com/office/powerpoint/2010/main" val="382590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BD0440E-FECC-4DA8-8236-B8D3C125DF85}" type="datetimeFigureOut">
              <a:rPr lang="cs-CZ" smtClean="0"/>
              <a:t>19.05.2021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3A8BE37-BA81-41AE-9432-14B8177C5B75}" type="slidenum">
              <a:rPr lang="cs-CZ" smtClean="0"/>
              <a:t>‹#›</a:t>
            </a:fld>
            <a:endParaRPr lang="cs-CZ"/>
          </a:p>
        </p:txBody>
      </p:sp>
    </p:spTree>
    <p:extLst>
      <p:ext uri="{BB962C8B-B14F-4D97-AF65-F5344CB8AC3E}">
        <p14:creationId xmlns:p14="http://schemas.microsoft.com/office/powerpoint/2010/main" val="90585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BD0440E-FECC-4DA8-8236-B8D3C125DF85}" type="datetimeFigureOut">
              <a:rPr lang="cs-CZ" smtClean="0"/>
              <a:t>19.05.2021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3A8BE37-BA81-41AE-9432-14B8177C5B75}" type="slidenum">
              <a:rPr lang="cs-CZ" smtClean="0"/>
              <a:t>‹#›</a:t>
            </a:fld>
            <a:endParaRPr lang="cs-CZ"/>
          </a:p>
        </p:txBody>
      </p:sp>
    </p:spTree>
    <p:extLst>
      <p:ext uri="{BB962C8B-B14F-4D97-AF65-F5344CB8AC3E}">
        <p14:creationId xmlns:p14="http://schemas.microsoft.com/office/powerpoint/2010/main" val="3957706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0440E-FECC-4DA8-8236-B8D3C125DF85}" type="datetimeFigureOut">
              <a:rPr lang="cs-CZ" smtClean="0"/>
              <a:t>19.05.2021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8BE37-BA81-41AE-9432-14B8177C5B75}" type="slidenum">
              <a:rPr lang="cs-CZ" smtClean="0"/>
              <a:t>‹#›</a:t>
            </a:fld>
            <a:endParaRPr lang="cs-CZ"/>
          </a:p>
        </p:txBody>
      </p:sp>
    </p:spTree>
    <p:extLst>
      <p:ext uri="{BB962C8B-B14F-4D97-AF65-F5344CB8AC3E}">
        <p14:creationId xmlns:p14="http://schemas.microsoft.com/office/powerpoint/2010/main" val="2371723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6" Type="http://schemas.openxmlformats.org/officeDocument/2006/relationships/hyperlink" Target="https://cs.wikipedia.org/wiki/Skandium" TargetMode="External"/><Relationship Id="rId117" Type="http://schemas.openxmlformats.org/officeDocument/2006/relationships/hyperlink" Target="https://cs.wikipedia.org/wiki/Kopernicium" TargetMode="External"/><Relationship Id="rId21" Type="http://schemas.openxmlformats.org/officeDocument/2006/relationships/hyperlink" Target="https://cs.wikipedia.org/wiki/S%C3%ADra" TargetMode="External"/><Relationship Id="rId42" Type="http://schemas.openxmlformats.org/officeDocument/2006/relationships/hyperlink" Target="https://cs.wikipedia.org/wiki/Rubidium" TargetMode="External"/><Relationship Id="rId47" Type="http://schemas.openxmlformats.org/officeDocument/2006/relationships/hyperlink" Target="https://cs.wikipedia.org/wiki/Molybden" TargetMode="External"/><Relationship Id="rId63" Type="http://schemas.openxmlformats.org/officeDocument/2006/relationships/hyperlink" Target="https://cs.wikipedia.org/wiki/Cer" TargetMode="External"/><Relationship Id="rId68" Type="http://schemas.openxmlformats.org/officeDocument/2006/relationships/hyperlink" Target="https://cs.wikipedia.org/wiki/Europium" TargetMode="External"/><Relationship Id="rId84" Type="http://schemas.openxmlformats.org/officeDocument/2006/relationships/hyperlink" Target="https://cs.wikipedia.org/wiki/Zlato" TargetMode="External"/><Relationship Id="rId89" Type="http://schemas.openxmlformats.org/officeDocument/2006/relationships/hyperlink" Target="https://cs.wikipedia.org/wiki/Polonium" TargetMode="External"/><Relationship Id="rId112" Type="http://schemas.openxmlformats.org/officeDocument/2006/relationships/hyperlink" Target="https://cs.wikipedia.org/wiki/Bohrium" TargetMode="External"/><Relationship Id="rId16" Type="http://schemas.openxmlformats.org/officeDocument/2006/relationships/hyperlink" Target="https://cs.wikipedia.org/wiki/Sod%C3%ADk" TargetMode="External"/><Relationship Id="rId107" Type="http://schemas.openxmlformats.org/officeDocument/2006/relationships/hyperlink" Target="https://cs.wikipedia.org/wiki/Nobelium" TargetMode="External"/><Relationship Id="rId11" Type="http://schemas.openxmlformats.org/officeDocument/2006/relationships/hyperlink" Target="https://cs.wikipedia.org/wiki/Uhl%C3%ADk" TargetMode="External"/><Relationship Id="rId32" Type="http://schemas.openxmlformats.org/officeDocument/2006/relationships/hyperlink" Target="https://cs.wikipedia.org/wiki/Kobalt" TargetMode="External"/><Relationship Id="rId37" Type="http://schemas.openxmlformats.org/officeDocument/2006/relationships/hyperlink" Target="https://cs.wikipedia.org/wiki/Germanium" TargetMode="External"/><Relationship Id="rId53" Type="http://schemas.openxmlformats.org/officeDocument/2006/relationships/hyperlink" Target="https://cs.wikipedia.org/wiki/Kadmium" TargetMode="External"/><Relationship Id="rId58" Type="http://schemas.openxmlformats.org/officeDocument/2006/relationships/hyperlink" Target="https://cs.wikipedia.org/wiki/Jod" TargetMode="External"/><Relationship Id="rId74" Type="http://schemas.openxmlformats.org/officeDocument/2006/relationships/hyperlink" Target="https://cs.wikipedia.org/wiki/Thulium" TargetMode="External"/><Relationship Id="rId79" Type="http://schemas.openxmlformats.org/officeDocument/2006/relationships/hyperlink" Target="https://cs.wikipedia.org/wiki/Wolfram" TargetMode="External"/><Relationship Id="rId102" Type="http://schemas.openxmlformats.org/officeDocument/2006/relationships/hyperlink" Target="https://cs.wikipedia.org/wiki/Berkelium" TargetMode="External"/><Relationship Id="rId123" Type="http://schemas.openxmlformats.org/officeDocument/2006/relationships/hyperlink" Target="https://cs.wikipedia.org/wiki/Oganesson" TargetMode="External"/><Relationship Id="rId5" Type="http://schemas.openxmlformats.org/officeDocument/2006/relationships/hyperlink" Target="https://cs.wikipedia.org/wiki/Blok_p" TargetMode="External"/><Relationship Id="rId61" Type="http://schemas.openxmlformats.org/officeDocument/2006/relationships/hyperlink" Target="https://cs.wikipedia.org/wiki/Baryum" TargetMode="External"/><Relationship Id="rId82" Type="http://schemas.openxmlformats.org/officeDocument/2006/relationships/hyperlink" Target="https://cs.wikipedia.org/wiki/Iridium" TargetMode="External"/><Relationship Id="rId90" Type="http://schemas.openxmlformats.org/officeDocument/2006/relationships/hyperlink" Target="https://cs.wikipedia.org/wiki/Astat" TargetMode="External"/><Relationship Id="rId95" Type="http://schemas.openxmlformats.org/officeDocument/2006/relationships/hyperlink" Target="https://cs.wikipedia.org/wiki/Thorium" TargetMode="External"/><Relationship Id="rId19" Type="http://schemas.openxmlformats.org/officeDocument/2006/relationships/hyperlink" Target="https://cs.wikipedia.org/wiki/K%C5%99em%C3%ADk" TargetMode="External"/><Relationship Id="rId14" Type="http://schemas.openxmlformats.org/officeDocument/2006/relationships/hyperlink" Target="https://cs.wikipedia.org/wiki/Fluor" TargetMode="External"/><Relationship Id="rId22" Type="http://schemas.openxmlformats.org/officeDocument/2006/relationships/hyperlink" Target="https://cs.wikipedia.org/wiki/Chlor" TargetMode="External"/><Relationship Id="rId27" Type="http://schemas.openxmlformats.org/officeDocument/2006/relationships/hyperlink" Target="https://cs.wikipedia.org/wiki/Titan_(prvek)" TargetMode="External"/><Relationship Id="rId30" Type="http://schemas.openxmlformats.org/officeDocument/2006/relationships/hyperlink" Target="https://cs.wikipedia.org/wiki/Mangan" TargetMode="External"/><Relationship Id="rId35" Type="http://schemas.openxmlformats.org/officeDocument/2006/relationships/hyperlink" Target="https://cs.wikipedia.org/wiki/Zinek" TargetMode="External"/><Relationship Id="rId43" Type="http://schemas.openxmlformats.org/officeDocument/2006/relationships/hyperlink" Target="https://cs.wikipedia.org/wiki/Stroncium" TargetMode="External"/><Relationship Id="rId48" Type="http://schemas.openxmlformats.org/officeDocument/2006/relationships/hyperlink" Target="https://cs.wikipedia.org/wiki/Technecium" TargetMode="External"/><Relationship Id="rId56" Type="http://schemas.openxmlformats.org/officeDocument/2006/relationships/hyperlink" Target="https://cs.wikipedia.org/wiki/Antimon" TargetMode="External"/><Relationship Id="rId64" Type="http://schemas.openxmlformats.org/officeDocument/2006/relationships/hyperlink" Target="https://cs.wikipedia.org/wiki/Praseodym" TargetMode="External"/><Relationship Id="rId69" Type="http://schemas.openxmlformats.org/officeDocument/2006/relationships/hyperlink" Target="https://cs.wikipedia.org/wiki/Gadolinium" TargetMode="External"/><Relationship Id="rId77" Type="http://schemas.openxmlformats.org/officeDocument/2006/relationships/hyperlink" Target="https://cs.wikipedia.org/wiki/Hafnium" TargetMode="External"/><Relationship Id="rId100" Type="http://schemas.openxmlformats.org/officeDocument/2006/relationships/hyperlink" Target="https://cs.wikipedia.org/wiki/Americium" TargetMode="External"/><Relationship Id="rId105" Type="http://schemas.openxmlformats.org/officeDocument/2006/relationships/hyperlink" Target="https://cs.wikipedia.org/wiki/Fermium" TargetMode="External"/><Relationship Id="rId113" Type="http://schemas.openxmlformats.org/officeDocument/2006/relationships/hyperlink" Target="https://cs.wikipedia.org/wiki/Hassium" TargetMode="External"/><Relationship Id="rId118" Type="http://schemas.openxmlformats.org/officeDocument/2006/relationships/hyperlink" Target="https://cs.wikipedia.org/wiki/Nihonium" TargetMode="External"/><Relationship Id="rId8" Type="http://schemas.openxmlformats.org/officeDocument/2006/relationships/hyperlink" Target="https://cs.wikipedia.org/wiki/Lithium" TargetMode="External"/><Relationship Id="rId51" Type="http://schemas.openxmlformats.org/officeDocument/2006/relationships/hyperlink" Target="https://cs.wikipedia.org/wiki/Palladium" TargetMode="External"/><Relationship Id="rId72" Type="http://schemas.openxmlformats.org/officeDocument/2006/relationships/hyperlink" Target="https://cs.wikipedia.org/wiki/Holmium" TargetMode="External"/><Relationship Id="rId80" Type="http://schemas.openxmlformats.org/officeDocument/2006/relationships/hyperlink" Target="https://cs.wikipedia.org/wiki/Rhenium" TargetMode="External"/><Relationship Id="rId85" Type="http://schemas.openxmlformats.org/officeDocument/2006/relationships/hyperlink" Target="https://cs.wikipedia.org/wiki/Rtu%C5%A5" TargetMode="External"/><Relationship Id="rId93" Type="http://schemas.openxmlformats.org/officeDocument/2006/relationships/hyperlink" Target="https://cs.wikipedia.org/wiki/Radium" TargetMode="External"/><Relationship Id="rId98" Type="http://schemas.openxmlformats.org/officeDocument/2006/relationships/hyperlink" Target="https://cs.wikipedia.org/wiki/Neptunium" TargetMode="External"/><Relationship Id="rId121" Type="http://schemas.openxmlformats.org/officeDocument/2006/relationships/hyperlink" Target="https://cs.wikipedia.org/wiki/Livermorium" TargetMode="External"/><Relationship Id="rId3" Type="http://schemas.openxmlformats.org/officeDocument/2006/relationships/hyperlink" Target="https://cs.wikipedia.org/wiki/Vnit%C5%99n%C4%9B_p%C5%99echodn%C3%A9_kovy" TargetMode="External"/><Relationship Id="rId12" Type="http://schemas.openxmlformats.org/officeDocument/2006/relationships/hyperlink" Target="https://cs.wikipedia.org/wiki/Dus%C3%ADk" TargetMode="External"/><Relationship Id="rId17" Type="http://schemas.openxmlformats.org/officeDocument/2006/relationships/hyperlink" Target="https://cs.wikipedia.org/wiki/Ho%C5%99%C4%8D%C3%ADk" TargetMode="External"/><Relationship Id="rId25" Type="http://schemas.openxmlformats.org/officeDocument/2006/relationships/hyperlink" Target="https://cs.wikipedia.org/wiki/V%C3%A1pn%C3%ADk" TargetMode="External"/><Relationship Id="rId33" Type="http://schemas.openxmlformats.org/officeDocument/2006/relationships/hyperlink" Target="https://cs.wikipedia.org/wiki/Nikl" TargetMode="External"/><Relationship Id="rId38" Type="http://schemas.openxmlformats.org/officeDocument/2006/relationships/hyperlink" Target="https://cs.wikipedia.org/wiki/Arsen" TargetMode="External"/><Relationship Id="rId46" Type="http://schemas.openxmlformats.org/officeDocument/2006/relationships/hyperlink" Target="https://cs.wikipedia.org/wiki/Niob" TargetMode="External"/><Relationship Id="rId59" Type="http://schemas.openxmlformats.org/officeDocument/2006/relationships/hyperlink" Target="https://cs.wikipedia.org/wiki/Xenon" TargetMode="External"/><Relationship Id="rId67" Type="http://schemas.openxmlformats.org/officeDocument/2006/relationships/hyperlink" Target="https://cs.wikipedia.org/wiki/Samarium" TargetMode="External"/><Relationship Id="rId103" Type="http://schemas.openxmlformats.org/officeDocument/2006/relationships/hyperlink" Target="https://cs.wikipedia.org/wiki/Kalifornium" TargetMode="External"/><Relationship Id="rId108" Type="http://schemas.openxmlformats.org/officeDocument/2006/relationships/hyperlink" Target="https://cs.wikipedia.org/wiki/Lawrencium" TargetMode="External"/><Relationship Id="rId116" Type="http://schemas.openxmlformats.org/officeDocument/2006/relationships/hyperlink" Target="https://cs.wikipedia.org/wiki/Roentgenium" TargetMode="External"/><Relationship Id="rId20" Type="http://schemas.openxmlformats.org/officeDocument/2006/relationships/hyperlink" Target="https://cs.wikipedia.org/wiki/Fosfor" TargetMode="External"/><Relationship Id="rId41" Type="http://schemas.openxmlformats.org/officeDocument/2006/relationships/hyperlink" Target="https://cs.wikipedia.org/wiki/Krypton" TargetMode="External"/><Relationship Id="rId54" Type="http://schemas.openxmlformats.org/officeDocument/2006/relationships/hyperlink" Target="https://cs.wikipedia.org/wiki/Indium" TargetMode="External"/><Relationship Id="rId62" Type="http://schemas.openxmlformats.org/officeDocument/2006/relationships/hyperlink" Target="https://cs.wikipedia.org/wiki/Lanthan" TargetMode="External"/><Relationship Id="rId70" Type="http://schemas.openxmlformats.org/officeDocument/2006/relationships/hyperlink" Target="https://cs.wikipedia.org/wiki/Terbium" TargetMode="External"/><Relationship Id="rId75" Type="http://schemas.openxmlformats.org/officeDocument/2006/relationships/hyperlink" Target="https://cs.wikipedia.org/wiki/Ytterbium" TargetMode="External"/><Relationship Id="rId83" Type="http://schemas.openxmlformats.org/officeDocument/2006/relationships/hyperlink" Target="https://cs.wikipedia.org/wiki/Platina" TargetMode="External"/><Relationship Id="rId88" Type="http://schemas.openxmlformats.org/officeDocument/2006/relationships/hyperlink" Target="https://cs.wikipedia.org/wiki/Bismut" TargetMode="External"/><Relationship Id="rId91" Type="http://schemas.openxmlformats.org/officeDocument/2006/relationships/hyperlink" Target="https://cs.wikipedia.org/wiki/Radon" TargetMode="External"/><Relationship Id="rId96" Type="http://schemas.openxmlformats.org/officeDocument/2006/relationships/hyperlink" Target="https://cs.wikipedia.org/wiki/Protaktinium" TargetMode="External"/><Relationship Id="rId111" Type="http://schemas.openxmlformats.org/officeDocument/2006/relationships/hyperlink" Target="https://cs.wikipedia.org/wiki/Seaborgium" TargetMode="External"/><Relationship Id="rId1" Type="http://schemas.openxmlformats.org/officeDocument/2006/relationships/slideLayout" Target="../slideLayouts/slideLayout1.xml"/><Relationship Id="rId6" Type="http://schemas.openxmlformats.org/officeDocument/2006/relationships/hyperlink" Target="https://cs.wikipedia.org/wiki/Vod%C3%ADk" TargetMode="External"/><Relationship Id="rId15" Type="http://schemas.openxmlformats.org/officeDocument/2006/relationships/hyperlink" Target="https://cs.wikipedia.org/wiki/Neon" TargetMode="External"/><Relationship Id="rId23" Type="http://schemas.openxmlformats.org/officeDocument/2006/relationships/hyperlink" Target="https://cs.wikipedia.org/wiki/Argon" TargetMode="External"/><Relationship Id="rId28" Type="http://schemas.openxmlformats.org/officeDocument/2006/relationships/hyperlink" Target="https://cs.wikipedia.org/wiki/Vanad" TargetMode="External"/><Relationship Id="rId36" Type="http://schemas.openxmlformats.org/officeDocument/2006/relationships/hyperlink" Target="https://cs.wikipedia.org/wiki/Gallium" TargetMode="External"/><Relationship Id="rId49" Type="http://schemas.openxmlformats.org/officeDocument/2006/relationships/hyperlink" Target="https://cs.wikipedia.org/wiki/Ruthenium" TargetMode="External"/><Relationship Id="rId57" Type="http://schemas.openxmlformats.org/officeDocument/2006/relationships/hyperlink" Target="https://cs.wikipedia.org/wiki/Tellur" TargetMode="External"/><Relationship Id="rId106" Type="http://schemas.openxmlformats.org/officeDocument/2006/relationships/hyperlink" Target="https://cs.wikipedia.org/wiki/Mendelevium" TargetMode="External"/><Relationship Id="rId114" Type="http://schemas.openxmlformats.org/officeDocument/2006/relationships/hyperlink" Target="https://cs.wikipedia.org/wiki/Meitnerium" TargetMode="External"/><Relationship Id="rId119" Type="http://schemas.openxmlformats.org/officeDocument/2006/relationships/hyperlink" Target="https://cs.wikipedia.org/wiki/Flerovium" TargetMode="External"/><Relationship Id="rId10" Type="http://schemas.openxmlformats.org/officeDocument/2006/relationships/hyperlink" Target="https://cs.wikipedia.org/wiki/Bor_(prvek)" TargetMode="External"/><Relationship Id="rId31" Type="http://schemas.openxmlformats.org/officeDocument/2006/relationships/hyperlink" Target="https://cs.wikipedia.org/wiki/%C5%BDelezo" TargetMode="External"/><Relationship Id="rId44" Type="http://schemas.openxmlformats.org/officeDocument/2006/relationships/hyperlink" Target="https://cs.wikipedia.org/wiki/Yttrium" TargetMode="External"/><Relationship Id="rId52" Type="http://schemas.openxmlformats.org/officeDocument/2006/relationships/hyperlink" Target="https://cs.wikipedia.org/wiki/St%C5%99%C3%ADbro" TargetMode="External"/><Relationship Id="rId60" Type="http://schemas.openxmlformats.org/officeDocument/2006/relationships/hyperlink" Target="https://cs.wikipedia.org/wiki/Cesium" TargetMode="External"/><Relationship Id="rId65" Type="http://schemas.openxmlformats.org/officeDocument/2006/relationships/hyperlink" Target="https://cs.wikipedia.org/wiki/Neodym" TargetMode="External"/><Relationship Id="rId73" Type="http://schemas.openxmlformats.org/officeDocument/2006/relationships/hyperlink" Target="https://cs.wikipedia.org/wiki/Erbium" TargetMode="External"/><Relationship Id="rId78" Type="http://schemas.openxmlformats.org/officeDocument/2006/relationships/hyperlink" Target="https://cs.wikipedia.org/wiki/Tantal" TargetMode="External"/><Relationship Id="rId81" Type="http://schemas.openxmlformats.org/officeDocument/2006/relationships/hyperlink" Target="https://cs.wikipedia.org/wiki/Osmium" TargetMode="External"/><Relationship Id="rId86" Type="http://schemas.openxmlformats.org/officeDocument/2006/relationships/hyperlink" Target="https://cs.wikipedia.org/wiki/Thallium" TargetMode="External"/><Relationship Id="rId94" Type="http://schemas.openxmlformats.org/officeDocument/2006/relationships/hyperlink" Target="https://cs.wikipedia.org/wiki/Aktinium" TargetMode="External"/><Relationship Id="rId99" Type="http://schemas.openxmlformats.org/officeDocument/2006/relationships/hyperlink" Target="https://cs.wikipedia.org/wiki/Plutonium" TargetMode="External"/><Relationship Id="rId101" Type="http://schemas.openxmlformats.org/officeDocument/2006/relationships/hyperlink" Target="https://cs.wikipedia.org/wiki/Curium" TargetMode="External"/><Relationship Id="rId122" Type="http://schemas.openxmlformats.org/officeDocument/2006/relationships/hyperlink" Target="https://cs.wikipedia.org/wiki/Tennessine" TargetMode="External"/><Relationship Id="rId4" Type="http://schemas.openxmlformats.org/officeDocument/2006/relationships/hyperlink" Target="https://cs.wikipedia.org/wiki/P%C5%99echodn%C3%A9_kovy" TargetMode="External"/><Relationship Id="rId9" Type="http://schemas.openxmlformats.org/officeDocument/2006/relationships/hyperlink" Target="https://cs.wikipedia.org/wiki/Beryllium" TargetMode="External"/><Relationship Id="rId13" Type="http://schemas.openxmlformats.org/officeDocument/2006/relationships/hyperlink" Target="https://cs.wikipedia.org/wiki/Kysl%C3%ADk" TargetMode="External"/><Relationship Id="rId18" Type="http://schemas.openxmlformats.org/officeDocument/2006/relationships/hyperlink" Target="https://cs.wikipedia.org/wiki/Hlin%C3%ADk" TargetMode="External"/><Relationship Id="rId39" Type="http://schemas.openxmlformats.org/officeDocument/2006/relationships/hyperlink" Target="https://cs.wikipedia.org/wiki/Selen" TargetMode="External"/><Relationship Id="rId109" Type="http://schemas.openxmlformats.org/officeDocument/2006/relationships/hyperlink" Target="https://cs.wikipedia.org/wiki/Rutherfordium" TargetMode="External"/><Relationship Id="rId34" Type="http://schemas.openxmlformats.org/officeDocument/2006/relationships/hyperlink" Target="https://cs.wikipedia.org/wiki/M%C4%9B%C4%8F" TargetMode="External"/><Relationship Id="rId50" Type="http://schemas.openxmlformats.org/officeDocument/2006/relationships/hyperlink" Target="https://cs.wikipedia.org/wiki/Rhodium" TargetMode="External"/><Relationship Id="rId55" Type="http://schemas.openxmlformats.org/officeDocument/2006/relationships/hyperlink" Target="https://cs.wikipedia.org/wiki/C%C3%ADn" TargetMode="External"/><Relationship Id="rId76" Type="http://schemas.openxmlformats.org/officeDocument/2006/relationships/hyperlink" Target="https://cs.wikipedia.org/wiki/Lutecium" TargetMode="External"/><Relationship Id="rId97" Type="http://schemas.openxmlformats.org/officeDocument/2006/relationships/hyperlink" Target="https://cs.wikipedia.org/wiki/Uran_(prvek)" TargetMode="External"/><Relationship Id="rId104" Type="http://schemas.openxmlformats.org/officeDocument/2006/relationships/hyperlink" Target="https://cs.wikipedia.org/wiki/Einsteinium" TargetMode="External"/><Relationship Id="rId120" Type="http://schemas.openxmlformats.org/officeDocument/2006/relationships/hyperlink" Target="https://cs.wikipedia.org/wiki/Moscovium" TargetMode="External"/><Relationship Id="rId7" Type="http://schemas.openxmlformats.org/officeDocument/2006/relationships/hyperlink" Target="https://cs.wikipedia.org/wiki/Helium" TargetMode="External"/><Relationship Id="rId71" Type="http://schemas.openxmlformats.org/officeDocument/2006/relationships/hyperlink" Target="https://cs.wikipedia.org/wiki/Dysprosium" TargetMode="External"/><Relationship Id="rId92" Type="http://schemas.openxmlformats.org/officeDocument/2006/relationships/hyperlink" Target="https://cs.wikipedia.org/wiki/Francium" TargetMode="External"/><Relationship Id="rId2" Type="http://schemas.openxmlformats.org/officeDocument/2006/relationships/hyperlink" Target="https://cs.wikipedia.org/wiki/Blok_s" TargetMode="External"/><Relationship Id="rId29" Type="http://schemas.openxmlformats.org/officeDocument/2006/relationships/hyperlink" Target="https://cs.wikipedia.org/wiki/Chrom" TargetMode="External"/><Relationship Id="rId24" Type="http://schemas.openxmlformats.org/officeDocument/2006/relationships/hyperlink" Target="https://cs.wikipedia.org/wiki/Drasl%C3%ADk" TargetMode="External"/><Relationship Id="rId40" Type="http://schemas.openxmlformats.org/officeDocument/2006/relationships/hyperlink" Target="https://cs.wikipedia.org/wiki/Brom" TargetMode="External"/><Relationship Id="rId45" Type="http://schemas.openxmlformats.org/officeDocument/2006/relationships/hyperlink" Target="https://cs.wikipedia.org/wiki/Zirkonium" TargetMode="External"/><Relationship Id="rId66" Type="http://schemas.openxmlformats.org/officeDocument/2006/relationships/hyperlink" Target="https://cs.wikipedia.org/wiki/Promethium" TargetMode="External"/><Relationship Id="rId87" Type="http://schemas.openxmlformats.org/officeDocument/2006/relationships/hyperlink" Target="https://cs.wikipedia.org/wiki/Olovo" TargetMode="External"/><Relationship Id="rId110" Type="http://schemas.openxmlformats.org/officeDocument/2006/relationships/hyperlink" Target="https://cs.wikipedia.org/wiki/Dubnium" TargetMode="External"/><Relationship Id="rId115" Type="http://schemas.openxmlformats.org/officeDocument/2006/relationships/hyperlink" Target="https://cs.wikipedia.org/wiki/Darmstadtiu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s.wikipedia.org/wiki/Radium" TargetMode="External"/><Relationship Id="rId7" Type="http://schemas.openxmlformats.org/officeDocument/2006/relationships/hyperlink" Target="https://cs.wikipedia.org/wiki/Protaktinium" TargetMode="External"/><Relationship Id="rId2" Type="http://schemas.openxmlformats.org/officeDocument/2006/relationships/hyperlink" Target="https://cs.wikipedia.org/wiki/%C4%8C%C3%A1stice_alfa" TargetMode="External"/><Relationship Id="rId1" Type="http://schemas.openxmlformats.org/officeDocument/2006/relationships/slideLayout" Target="../slideLayouts/slideLayout7.xml"/><Relationship Id="rId6" Type="http://schemas.openxmlformats.org/officeDocument/2006/relationships/hyperlink" Target="https://cs.wikipedia.org/wiki/Z%C3%A1%C5%99en%C3%AD_beta" TargetMode="External"/><Relationship Id="rId5" Type="http://schemas.openxmlformats.org/officeDocument/2006/relationships/hyperlink" Target="https://cs.wikipedia.org/wiki/Aktinium" TargetMode="External"/><Relationship Id="rId4" Type="http://schemas.openxmlformats.org/officeDocument/2006/relationships/hyperlink" Target="https://cs.wikipedia.org/wiki/Elektronov%C3%BD_z%C3%A1chy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79512" y="295190"/>
            <a:ext cx="8229600" cy="1143000"/>
          </a:xfrm>
          <a:solidFill>
            <a:srgbClr val="FFFF00"/>
          </a:solidFill>
        </p:spPr>
        <p:txBody>
          <a:bodyPr>
            <a:normAutofit fontScale="90000"/>
          </a:bodyPr>
          <a:lstStyle/>
          <a:p>
            <a:r>
              <a:rPr lang="cs-CZ" b="1" dirty="0">
                <a:solidFill>
                  <a:srgbClr val="FF0000"/>
                </a:solidFill>
              </a:rPr>
              <a:t>5. Chemie vybraných těžkých prvků</a:t>
            </a:r>
          </a:p>
        </p:txBody>
      </p:sp>
      <p:sp>
        <p:nvSpPr>
          <p:cNvPr id="5" name="Zástupný symbol pro obsah 4"/>
          <p:cNvSpPr>
            <a:spLocks noGrp="1"/>
          </p:cNvSpPr>
          <p:nvPr>
            <p:ph idx="1"/>
          </p:nvPr>
        </p:nvSpPr>
        <p:spPr>
          <a:xfrm>
            <a:off x="179512" y="1844824"/>
            <a:ext cx="8229600" cy="4525963"/>
          </a:xfrm>
          <a:solidFill>
            <a:schemeClr val="accent1">
              <a:lumMod val="40000"/>
              <a:lumOff val="60000"/>
            </a:schemeClr>
          </a:solidFill>
        </p:spPr>
        <p:txBody>
          <a:bodyPr/>
          <a:lstStyle/>
          <a:p>
            <a:r>
              <a:rPr lang="cs-CZ" b="1" dirty="0"/>
              <a:t>Přírodní nuklidy </a:t>
            </a:r>
            <a:r>
              <a:rPr lang="cs-CZ" b="1" dirty="0" err="1"/>
              <a:t>Th</a:t>
            </a:r>
            <a:r>
              <a:rPr lang="cs-CZ" b="1" dirty="0"/>
              <a:t>, U</a:t>
            </a:r>
          </a:p>
          <a:p>
            <a:endParaRPr lang="cs-CZ" b="1" dirty="0"/>
          </a:p>
          <a:p>
            <a:r>
              <a:rPr lang="cs-CZ" b="1" dirty="0"/>
              <a:t>Transuranové prvky (metody přípravy, chemie, ostatní využitelné vlastnosti)</a:t>
            </a:r>
          </a:p>
          <a:p>
            <a:endParaRPr lang="cs-CZ" b="1" dirty="0"/>
          </a:p>
          <a:p>
            <a:r>
              <a:rPr lang="cs-CZ" b="1" dirty="0"/>
              <a:t>Nejnovější objevy, nové prvky</a:t>
            </a:r>
          </a:p>
        </p:txBody>
      </p:sp>
      <p:pic>
        <p:nvPicPr>
          <p:cNvPr id="2" name="Nahraný zvuk">
            <a:hlinkClick r:id="" action="ppaction://media"/>
            <a:extLst>
              <a:ext uri="{FF2B5EF4-FFF2-40B4-BE49-F238E27FC236}">
                <a16:creationId xmlns:a16="http://schemas.microsoft.com/office/drawing/2014/main" id="{3B73CD19-0460-4D89-8355-7365ABB868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561890"/>
            <a:ext cx="609600" cy="609600"/>
          </a:xfrm>
          <a:prstGeom prst="rect">
            <a:avLst/>
          </a:prstGeom>
        </p:spPr>
      </p:pic>
    </p:spTree>
    <p:extLst>
      <p:ext uri="{BB962C8B-B14F-4D97-AF65-F5344CB8AC3E}">
        <p14:creationId xmlns:p14="http://schemas.microsoft.com/office/powerpoint/2010/main" val="205057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b="1" dirty="0">
                <a:solidFill>
                  <a:srgbClr val="0000FF"/>
                </a:solidFill>
              </a:rPr>
              <a:t>Další využití </a:t>
            </a:r>
            <a:r>
              <a:rPr lang="cs-CZ" sz="4000" b="1" dirty="0" err="1">
                <a:solidFill>
                  <a:srgbClr val="0000FF"/>
                </a:solidFill>
              </a:rPr>
              <a:t>Th</a:t>
            </a:r>
            <a:br>
              <a:rPr lang="cs-CZ" b="1" dirty="0"/>
            </a:br>
            <a:endParaRPr lang="cs-CZ" dirty="0"/>
          </a:p>
        </p:txBody>
      </p:sp>
      <p:sp>
        <p:nvSpPr>
          <p:cNvPr id="3" name="Zástupný symbol pro obsah 2"/>
          <p:cNvSpPr>
            <a:spLocks noGrp="1"/>
          </p:cNvSpPr>
          <p:nvPr>
            <p:ph idx="1"/>
          </p:nvPr>
        </p:nvSpPr>
        <p:spPr>
          <a:xfrm>
            <a:off x="395536" y="1124744"/>
            <a:ext cx="8229600" cy="5357192"/>
          </a:xfrm>
          <a:pattFill prst="pct5">
            <a:fgClr>
              <a:schemeClr val="accent1">
                <a:lumMod val="20000"/>
                <a:lumOff val="80000"/>
              </a:schemeClr>
            </a:fgClr>
            <a:bgClr>
              <a:schemeClr val="bg1"/>
            </a:bgClr>
          </a:pattFill>
        </p:spPr>
        <p:txBody>
          <a:bodyPr>
            <a:normAutofit fontScale="55000" lnSpcReduction="20000"/>
          </a:bodyPr>
          <a:lstStyle/>
          <a:p>
            <a:r>
              <a:rPr lang="cs-CZ" sz="3600" dirty="0"/>
              <a:t>Ve slitinách hořčíku zlepšují malé přídavky thoria mechanickou odolnost materiálu. </a:t>
            </a:r>
          </a:p>
          <a:p>
            <a:endParaRPr lang="cs-CZ" sz="3600" dirty="0"/>
          </a:p>
          <a:p>
            <a:r>
              <a:rPr lang="cs-CZ" sz="3600" dirty="0"/>
              <a:t>Thorium lze použít jako materiál elektrod pro obloukové svařování. </a:t>
            </a:r>
          </a:p>
          <a:p>
            <a:endParaRPr lang="cs-CZ" sz="3600" dirty="0"/>
          </a:p>
          <a:p>
            <a:r>
              <a:rPr lang="cs-CZ" sz="3600" dirty="0"/>
              <a:t>Ve sklářském průmyslu se přídavkem thoria do skloviny dociluje zvýšení indexu lomu a snížení rozptylu světla vyrobeného skla. Takové sklo slouží především jako materiál v optických aplikacích, např. čočky pro filmové kamery nebo vědecké přístroje. </a:t>
            </a:r>
          </a:p>
          <a:p>
            <a:endParaRPr lang="cs-CZ" sz="3600" dirty="0"/>
          </a:p>
          <a:p>
            <a:r>
              <a:rPr lang="cs-CZ" sz="3600" dirty="0"/>
              <a:t>Oxid </a:t>
            </a:r>
            <a:r>
              <a:rPr lang="cs-CZ" sz="3600" dirty="0" err="1"/>
              <a:t>thoričitý</a:t>
            </a:r>
            <a:r>
              <a:rPr lang="cs-CZ" sz="3600" dirty="0"/>
              <a:t> ThO</a:t>
            </a:r>
            <a:r>
              <a:rPr lang="cs-CZ" sz="3600" baseline="-25000" dirty="0"/>
              <a:t>2</a:t>
            </a:r>
            <a:r>
              <a:rPr lang="cs-CZ" sz="3600" dirty="0"/>
              <a:t> je značně odolný vůči vysokým teplotám a vyrábějí se z něj tavicí kelímky a chemické nádobí určené pro práci s agresivními materiály za vysokých teplot. </a:t>
            </a:r>
          </a:p>
          <a:p>
            <a:endParaRPr lang="cs-CZ" sz="3600" dirty="0"/>
          </a:p>
          <a:p>
            <a:r>
              <a:rPr lang="cs-CZ" sz="3600" dirty="0"/>
              <a:t>Oxid </a:t>
            </a:r>
            <a:r>
              <a:rPr lang="cs-CZ" sz="3600" dirty="0" err="1"/>
              <a:t>thoričitý</a:t>
            </a:r>
            <a:r>
              <a:rPr lang="cs-CZ" sz="3600" dirty="0"/>
              <a:t> je také využíván pro výrobu punčošek v plynových lampách. </a:t>
            </a:r>
          </a:p>
          <a:p>
            <a:endParaRPr lang="cs-CZ" sz="3600" dirty="0"/>
          </a:p>
          <a:p>
            <a:r>
              <a:rPr lang="cs-CZ" sz="3600" dirty="0"/>
              <a:t>Oxid </a:t>
            </a:r>
            <a:r>
              <a:rPr lang="cs-CZ" sz="3600" dirty="0" err="1"/>
              <a:t>thoričitý</a:t>
            </a:r>
            <a:r>
              <a:rPr lang="cs-CZ" sz="3600" dirty="0"/>
              <a:t> ThO</a:t>
            </a:r>
            <a:r>
              <a:rPr lang="cs-CZ" sz="3600" baseline="-25000" dirty="0"/>
              <a:t>2</a:t>
            </a:r>
            <a:r>
              <a:rPr lang="cs-CZ" sz="3600" dirty="0"/>
              <a:t> slouží jako průmyslový katalyzátor v chemickém průmyslu při výrobě kyseliny dusičné z amoniaku, při výrobě kyseliny sírové nebo při krakování ropy. </a:t>
            </a:r>
          </a:p>
        </p:txBody>
      </p:sp>
    </p:spTree>
    <p:extLst>
      <p:ext uri="{BB962C8B-B14F-4D97-AF65-F5344CB8AC3E}">
        <p14:creationId xmlns:p14="http://schemas.microsoft.com/office/powerpoint/2010/main" val="295963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800" b="1" dirty="0">
                <a:solidFill>
                  <a:srgbClr val="FF0000"/>
                </a:solidFill>
              </a:rPr>
              <a:t>Uran</a:t>
            </a:r>
          </a:p>
        </p:txBody>
      </p:sp>
      <p:pic>
        <p:nvPicPr>
          <p:cNvPr id="1026" name="Picture 2" descr="http://www.e-chembook.eu/prvky/u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33909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27" y="5733256"/>
            <a:ext cx="8634156" cy="83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40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1195" y="19348"/>
            <a:ext cx="8229600" cy="1143000"/>
          </a:xfrm>
        </p:spPr>
        <p:txBody>
          <a:bodyPr>
            <a:normAutofit/>
          </a:bodyPr>
          <a:lstStyle/>
          <a:p>
            <a:pPr>
              <a:tabLst>
                <a:tab pos="2330450" algn="l"/>
              </a:tabLst>
            </a:pPr>
            <a:r>
              <a:rPr lang="cs-CZ" sz="4000" b="1" dirty="0">
                <a:solidFill>
                  <a:srgbClr val="0000FF"/>
                </a:solidFill>
              </a:rPr>
              <a:t>Obecné vlastnosti uranu</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3811" y="1268760"/>
            <a:ext cx="7488832" cy="3376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4747022"/>
            <a:ext cx="7560841" cy="199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30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normAutofit/>
          </a:bodyPr>
          <a:lstStyle/>
          <a:p>
            <a:r>
              <a:rPr lang="cs-CZ" sz="4000" b="1" dirty="0">
                <a:solidFill>
                  <a:srgbClr val="0000FF"/>
                </a:solidFill>
              </a:rPr>
              <a:t>Příprava a výroba uranu</a:t>
            </a:r>
          </a:p>
        </p:txBody>
      </p:sp>
      <p:sp>
        <p:nvSpPr>
          <p:cNvPr id="5" name="Obdélník 4"/>
          <p:cNvSpPr/>
          <p:nvPr/>
        </p:nvSpPr>
        <p:spPr>
          <a:xfrm>
            <a:off x="899592" y="1700808"/>
            <a:ext cx="6696744" cy="3631763"/>
          </a:xfrm>
          <a:prstGeom prst="rect">
            <a:avLst/>
          </a:prstGeom>
          <a:blipFill>
            <a:blip r:embed="rId2">
              <a:alphaModFix amt="43000"/>
            </a:blip>
            <a:tile tx="0" ty="0" sx="100000" sy="100000" flip="none" algn="tl"/>
          </a:blipFill>
        </p:spPr>
        <p:txBody>
          <a:bodyPr wrap="square">
            <a:spAutoFit/>
          </a:bodyPr>
          <a:lstStyle/>
          <a:p>
            <a:pPr lvl="1" eaLnBrk="0" fontAlgn="base" hangingPunct="0">
              <a:spcBef>
                <a:spcPct val="0"/>
              </a:spcBef>
              <a:spcAft>
                <a:spcPct val="0"/>
              </a:spcAft>
            </a:pPr>
            <a:endParaRPr lang="cs-CZ" altLang="cs-CZ" sz="2800" b="1" dirty="0">
              <a:latin typeface="Arial" charset="0"/>
              <a:cs typeface="Arial" charset="0"/>
            </a:endParaRPr>
          </a:p>
          <a:p>
            <a:pPr lvl="1" eaLnBrk="0" fontAlgn="base" hangingPunct="0">
              <a:spcBef>
                <a:spcPct val="0"/>
              </a:spcBef>
              <a:spcAft>
                <a:spcPct val="0"/>
              </a:spcAft>
            </a:pPr>
            <a:r>
              <a:rPr lang="cs-CZ" altLang="cs-CZ" sz="2800" b="1" dirty="0">
                <a:latin typeface="Arial" charset="0"/>
                <a:cs typeface="Arial" charset="0"/>
              </a:rPr>
              <a:t>UCl</a:t>
            </a:r>
            <a:r>
              <a:rPr lang="cs-CZ" altLang="cs-CZ" sz="2800" b="1" baseline="-30000" dirty="0">
                <a:latin typeface="Arial" charset="0"/>
                <a:cs typeface="Arial" charset="0"/>
              </a:rPr>
              <a:t>4</a:t>
            </a:r>
            <a:r>
              <a:rPr lang="cs-CZ" altLang="cs-CZ" sz="2800" b="1" dirty="0">
                <a:latin typeface="Arial" charset="0"/>
                <a:cs typeface="Arial" charset="0"/>
              </a:rPr>
              <a:t> + 2 Ca → U + 2 CaCl</a:t>
            </a:r>
            <a:r>
              <a:rPr lang="cs-CZ" altLang="cs-CZ" sz="2800" b="1" baseline="-30000" dirty="0">
                <a:latin typeface="Arial" charset="0"/>
                <a:cs typeface="Arial" charset="0"/>
              </a:rPr>
              <a:t>2</a:t>
            </a:r>
            <a:r>
              <a:rPr lang="cs-CZ" altLang="cs-CZ" sz="2800" b="1" dirty="0">
                <a:latin typeface="Arial" charset="0"/>
                <a:cs typeface="Arial" charset="0"/>
              </a:rPr>
              <a:t> </a:t>
            </a:r>
          </a:p>
          <a:p>
            <a:pPr lvl="1" eaLnBrk="0" fontAlgn="base" hangingPunct="0">
              <a:spcBef>
                <a:spcPct val="0"/>
              </a:spcBef>
              <a:spcAft>
                <a:spcPct val="0"/>
              </a:spcAft>
            </a:pPr>
            <a:r>
              <a:rPr lang="cs-CZ" altLang="cs-CZ" sz="2800" b="1" dirty="0">
                <a:latin typeface="Arial" charset="0"/>
                <a:cs typeface="Arial" charset="0"/>
              </a:rPr>
              <a:t>UCl</a:t>
            </a:r>
            <a:r>
              <a:rPr lang="cs-CZ" altLang="cs-CZ" sz="2800" b="1" baseline="-30000" dirty="0">
                <a:latin typeface="Arial" charset="0"/>
                <a:cs typeface="Arial" charset="0"/>
              </a:rPr>
              <a:t>4</a:t>
            </a:r>
            <a:r>
              <a:rPr lang="cs-CZ" altLang="cs-CZ" sz="2800" b="1" dirty="0">
                <a:latin typeface="Arial" charset="0"/>
                <a:cs typeface="Arial" charset="0"/>
              </a:rPr>
              <a:t> + 4 K → U + 4 </a:t>
            </a:r>
            <a:r>
              <a:rPr lang="cs-CZ" altLang="cs-CZ" sz="2800" b="1" dirty="0" err="1">
                <a:latin typeface="Arial" charset="0"/>
                <a:cs typeface="Arial" charset="0"/>
              </a:rPr>
              <a:t>KCl</a:t>
            </a:r>
            <a:r>
              <a:rPr lang="cs-CZ" altLang="cs-CZ" sz="2800" b="1" dirty="0">
                <a:latin typeface="Arial" charset="0"/>
                <a:cs typeface="Arial" charset="0"/>
              </a:rPr>
              <a:t> </a:t>
            </a:r>
          </a:p>
          <a:p>
            <a:pPr lvl="1" eaLnBrk="0" fontAlgn="base" hangingPunct="0">
              <a:spcBef>
                <a:spcPct val="0"/>
              </a:spcBef>
              <a:spcAft>
                <a:spcPct val="0"/>
              </a:spcAft>
            </a:pPr>
            <a:endParaRPr lang="cs-CZ" altLang="cs-CZ" sz="2800" b="1" dirty="0">
              <a:latin typeface="Arial" charset="0"/>
              <a:cs typeface="Arial" charset="0"/>
            </a:endParaRPr>
          </a:p>
          <a:p>
            <a:pPr lvl="1" eaLnBrk="0" fontAlgn="base" hangingPunct="0">
              <a:spcBef>
                <a:spcPct val="0"/>
              </a:spcBef>
              <a:spcAft>
                <a:spcPct val="0"/>
              </a:spcAft>
            </a:pPr>
            <a:endParaRPr lang="cs-CZ" altLang="cs-CZ" dirty="0">
              <a:latin typeface="Arial" charset="0"/>
              <a:cs typeface="Arial" charset="0"/>
            </a:endParaRPr>
          </a:p>
          <a:p>
            <a:pPr lvl="0" eaLnBrk="0" fontAlgn="base" hangingPunct="0">
              <a:spcBef>
                <a:spcPct val="0"/>
              </a:spcBef>
              <a:spcAft>
                <a:spcPct val="0"/>
              </a:spcAft>
            </a:pPr>
            <a:r>
              <a:rPr lang="cs-CZ" altLang="cs-CZ" dirty="0">
                <a:latin typeface="Arial" charset="0"/>
                <a:cs typeface="Arial" charset="0"/>
              </a:rPr>
              <a:t>Běžný způsob přípravy čistého kovového uranu pro použití v atomových reaktorech je založen na redukci fluoridu uraničitého kovovým vápníkem: </a:t>
            </a:r>
          </a:p>
          <a:p>
            <a:pPr lvl="0" eaLnBrk="0" fontAlgn="base" hangingPunct="0">
              <a:spcBef>
                <a:spcPct val="0"/>
              </a:spcBef>
              <a:spcAft>
                <a:spcPct val="0"/>
              </a:spcAft>
            </a:pPr>
            <a:endParaRPr lang="cs-CZ" altLang="cs-CZ" dirty="0">
              <a:latin typeface="Arial" charset="0"/>
              <a:cs typeface="Arial" charset="0"/>
            </a:endParaRPr>
          </a:p>
          <a:p>
            <a:pPr lvl="1" eaLnBrk="0" fontAlgn="base" hangingPunct="0">
              <a:spcBef>
                <a:spcPct val="0"/>
              </a:spcBef>
              <a:spcAft>
                <a:spcPct val="0"/>
              </a:spcAft>
            </a:pPr>
            <a:r>
              <a:rPr lang="cs-CZ" altLang="cs-CZ" sz="2800" b="1" dirty="0">
                <a:latin typeface="Arial" charset="0"/>
                <a:cs typeface="Arial" charset="0"/>
              </a:rPr>
              <a:t>UF</a:t>
            </a:r>
            <a:r>
              <a:rPr lang="cs-CZ" altLang="cs-CZ" sz="2800" b="1" baseline="-30000" dirty="0">
                <a:latin typeface="Arial" charset="0"/>
                <a:cs typeface="Arial" charset="0"/>
              </a:rPr>
              <a:t>4</a:t>
            </a:r>
            <a:r>
              <a:rPr lang="cs-CZ" altLang="cs-CZ" sz="2800" b="1" dirty="0">
                <a:latin typeface="Arial" charset="0"/>
                <a:cs typeface="Arial" charset="0"/>
              </a:rPr>
              <a:t> + 2 Ca → U + 2 CaF</a:t>
            </a:r>
            <a:r>
              <a:rPr lang="cs-CZ" altLang="cs-CZ" sz="2800" b="1" baseline="-30000" dirty="0">
                <a:latin typeface="Arial" charset="0"/>
                <a:cs typeface="Arial" charset="0"/>
              </a:rPr>
              <a:t>2</a:t>
            </a:r>
            <a:r>
              <a:rPr lang="cs-CZ" altLang="cs-CZ" sz="2800" b="1" dirty="0">
                <a:latin typeface="Arial" charset="0"/>
                <a:cs typeface="Arial" charset="0"/>
              </a:rPr>
              <a:t> </a:t>
            </a:r>
          </a:p>
        </p:txBody>
      </p:sp>
    </p:spTree>
    <p:extLst>
      <p:ext uri="{BB962C8B-B14F-4D97-AF65-F5344CB8AC3E}">
        <p14:creationId xmlns:p14="http://schemas.microsoft.com/office/powerpoint/2010/main" val="42337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0688"/>
            <a:ext cx="9034550" cy="4388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032" y="5264333"/>
            <a:ext cx="3263175" cy="371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ChangeArrowheads="1"/>
          </p:cNvSpPr>
          <p:nvPr/>
        </p:nvSpPr>
        <p:spPr bwMode="auto">
          <a:xfrm flipV="1">
            <a:off x="840543" y="4941168"/>
            <a:ext cx="16916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83461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84" y="102078"/>
            <a:ext cx="7811932" cy="675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492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0" y="604214"/>
            <a:ext cx="9124667"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3131840" y="-103672"/>
            <a:ext cx="3384376" cy="707886"/>
          </a:xfrm>
          <a:prstGeom prst="rect">
            <a:avLst/>
          </a:prstGeom>
          <a:noFill/>
        </p:spPr>
        <p:txBody>
          <a:bodyPr wrap="square" rtlCol="0">
            <a:spAutoFit/>
          </a:bodyPr>
          <a:lstStyle/>
          <a:p>
            <a:r>
              <a:rPr lang="cs-CZ" sz="4000" b="1" dirty="0">
                <a:solidFill>
                  <a:srgbClr val="0000FF"/>
                </a:solidFill>
              </a:rPr>
              <a:t>Uran (IV)</a:t>
            </a:r>
          </a:p>
        </p:txBody>
      </p:sp>
    </p:spTree>
    <p:extLst>
      <p:ext uri="{BB962C8B-B14F-4D97-AF65-F5344CB8AC3E}">
        <p14:creationId xmlns:p14="http://schemas.microsoft.com/office/powerpoint/2010/main" val="249943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 y="1052736"/>
            <a:ext cx="9145621"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3059832" y="188640"/>
            <a:ext cx="3456384" cy="707886"/>
          </a:xfrm>
          <a:prstGeom prst="rect">
            <a:avLst/>
          </a:prstGeom>
          <a:noFill/>
        </p:spPr>
        <p:txBody>
          <a:bodyPr wrap="square" rtlCol="0">
            <a:spAutoFit/>
          </a:bodyPr>
          <a:lstStyle/>
          <a:p>
            <a:r>
              <a:rPr lang="cs-CZ" sz="4000" b="1" dirty="0">
                <a:solidFill>
                  <a:srgbClr val="0000FF"/>
                </a:solidFill>
              </a:rPr>
              <a:t>Uran (VI)</a:t>
            </a:r>
          </a:p>
        </p:txBody>
      </p:sp>
    </p:spTree>
    <p:extLst>
      <p:ext uri="{BB962C8B-B14F-4D97-AF65-F5344CB8AC3E}">
        <p14:creationId xmlns:p14="http://schemas.microsoft.com/office/powerpoint/2010/main" val="361941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8" y="1340768"/>
            <a:ext cx="9077572"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27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862785"/>
            <a:ext cx="8784976" cy="5940088"/>
          </a:xfrm>
          <a:prstGeom prst="rect">
            <a:avLst/>
          </a:prstGeom>
          <a:pattFill prst="pct5">
            <a:fgClr>
              <a:schemeClr val="accent1">
                <a:lumMod val="20000"/>
                <a:lumOff val="80000"/>
              </a:schemeClr>
            </a:fgClr>
            <a:bgClr>
              <a:schemeClr val="bg1"/>
            </a:bgClr>
          </a:pattFill>
        </p:spPr>
        <p:txBody>
          <a:bodyPr wrap="square">
            <a:spAutoFit/>
          </a:bodyPr>
          <a:lstStyle/>
          <a:p>
            <a:pPr marL="285750" indent="-285750" algn="just">
              <a:buFont typeface="Arial" panose="020B0604020202020204" pitchFamily="34" charset="0"/>
              <a:buChar char="•"/>
            </a:pPr>
            <a:r>
              <a:rPr lang="cs-CZ" sz="2000" dirty="0"/>
              <a:t>Sloučeniny </a:t>
            </a:r>
            <a:r>
              <a:rPr lang="cs-CZ" sz="2000" b="1" dirty="0"/>
              <a:t>hexahydrát </a:t>
            </a:r>
            <a:r>
              <a:rPr lang="cs-CZ" sz="2000" b="1" dirty="0" err="1"/>
              <a:t>diurananu</a:t>
            </a:r>
            <a:r>
              <a:rPr lang="cs-CZ" sz="2000" b="1" dirty="0"/>
              <a:t> sodného (Na</a:t>
            </a:r>
            <a:r>
              <a:rPr lang="cs-CZ" sz="2000" b="1" baseline="-25000" dirty="0"/>
              <a:t>2</a:t>
            </a:r>
            <a:r>
              <a:rPr lang="cs-CZ" sz="2000" b="1" dirty="0"/>
              <a:t>U</a:t>
            </a:r>
            <a:r>
              <a:rPr lang="cs-CZ" sz="2000" b="1" baseline="-25000" dirty="0"/>
              <a:t>2</a:t>
            </a:r>
            <a:r>
              <a:rPr lang="cs-CZ" sz="2000" b="1" dirty="0"/>
              <a:t>O</a:t>
            </a:r>
            <a:r>
              <a:rPr lang="cs-CZ" sz="2000" b="1" baseline="-25000" dirty="0"/>
              <a:t>7</a:t>
            </a:r>
            <a:r>
              <a:rPr lang="cs-CZ" sz="2000" b="1" dirty="0"/>
              <a:t>.6H</a:t>
            </a:r>
            <a:r>
              <a:rPr lang="cs-CZ" sz="2000" b="1" baseline="-25000" dirty="0"/>
              <a:t>2</a:t>
            </a:r>
            <a:r>
              <a:rPr lang="cs-CZ" sz="2000" b="1" dirty="0"/>
              <a:t>O) </a:t>
            </a:r>
            <a:r>
              <a:rPr lang="cs-CZ" sz="2000" dirty="0"/>
              <a:t>a </a:t>
            </a:r>
            <a:r>
              <a:rPr lang="cs-CZ" sz="2000" b="1" dirty="0"/>
              <a:t>hexahydrát </a:t>
            </a:r>
            <a:r>
              <a:rPr lang="cs-CZ" sz="2000" b="1" dirty="0" err="1"/>
              <a:t>diurananu</a:t>
            </a:r>
            <a:r>
              <a:rPr lang="cs-CZ" sz="2000" b="1" dirty="0"/>
              <a:t> draselného (K</a:t>
            </a:r>
            <a:r>
              <a:rPr lang="cs-CZ" sz="2000" b="1" baseline="-25000" dirty="0"/>
              <a:t>2</a:t>
            </a:r>
            <a:r>
              <a:rPr lang="cs-CZ" sz="2000" b="1" dirty="0"/>
              <a:t>U</a:t>
            </a:r>
            <a:r>
              <a:rPr lang="cs-CZ" sz="2000" b="1" baseline="-25000" dirty="0"/>
              <a:t>2</a:t>
            </a:r>
            <a:r>
              <a:rPr lang="cs-CZ" sz="2000" b="1" dirty="0"/>
              <a:t>O</a:t>
            </a:r>
            <a:r>
              <a:rPr lang="cs-CZ" sz="2000" b="1" baseline="-25000" dirty="0"/>
              <a:t>7</a:t>
            </a:r>
            <a:r>
              <a:rPr lang="cs-CZ" sz="2000" b="1" dirty="0"/>
              <a:t>.6H</a:t>
            </a:r>
            <a:r>
              <a:rPr lang="cs-CZ" sz="2000" b="1" baseline="-25000" dirty="0"/>
              <a:t>2</a:t>
            </a:r>
            <a:r>
              <a:rPr lang="cs-CZ" sz="2000" b="1" dirty="0"/>
              <a:t>O) </a:t>
            </a:r>
            <a:r>
              <a:rPr lang="cs-CZ" sz="2000" dirty="0"/>
              <a:t>se dosud označují jako uranová žluť používající se k barvení skla, glazur a porcelánu (barví na žluto až </a:t>
            </a:r>
            <a:r>
              <a:rPr lang="cs-CZ" sz="2000" dirty="0" err="1"/>
              <a:t>žlutozeleno</a:t>
            </a:r>
            <a:r>
              <a:rPr lang="cs-CZ" sz="2000" dirty="0"/>
              <a:t>, přičemž fluoreskuje). Zřejmě se jím však dá barvit i oranžově až rudě. Míra tohoto použití se však v minulosti výrazně snížila. V Česku jsou podle Státního úřadu pro jadernou bezpečnost (SÚJB) 2 výrobci skla barveného uranem, podle je v Česku vyráběné sklo zdravotně zcela neškodné i při silně konzervativním přístupu hodnocení zdravotního rizika. </a:t>
            </a:r>
          </a:p>
          <a:p>
            <a:pPr marL="285750" indent="-285750" algn="just">
              <a:buFont typeface="Arial" panose="020B0604020202020204" pitchFamily="34" charset="0"/>
              <a:buChar char="•"/>
            </a:pPr>
            <a:endParaRPr lang="cs-CZ" sz="2000" dirty="0"/>
          </a:p>
          <a:p>
            <a:pPr marL="285750" indent="-285750" algn="just">
              <a:buFont typeface="Arial" panose="020B0604020202020204" pitchFamily="34" charset="0"/>
              <a:buChar char="•"/>
            </a:pPr>
            <a:r>
              <a:rPr lang="cs-CZ" sz="2000" dirty="0"/>
              <a:t>Ve fotografii se sloučenin (solí) uranu (např. </a:t>
            </a:r>
            <a:r>
              <a:rPr lang="cs-CZ" sz="2000" b="1" dirty="0"/>
              <a:t>UO</a:t>
            </a:r>
            <a:r>
              <a:rPr lang="cs-CZ" sz="2000" b="1" baseline="-25000" dirty="0"/>
              <a:t>2</a:t>
            </a:r>
            <a:r>
              <a:rPr lang="cs-CZ" sz="2000" b="1" dirty="0"/>
              <a:t>(NO</a:t>
            </a:r>
            <a:r>
              <a:rPr lang="cs-CZ" sz="2000" b="1" baseline="-25000" dirty="0"/>
              <a:t>3</a:t>
            </a:r>
            <a:r>
              <a:rPr lang="cs-CZ" sz="2000" b="1" dirty="0"/>
              <a:t>)</a:t>
            </a:r>
            <a:r>
              <a:rPr lang="cs-CZ" sz="2000" b="1" baseline="-25000" dirty="0"/>
              <a:t>2</a:t>
            </a:r>
            <a:r>
              <a:rPr lang="cs-CZ" sz="2000" b="1" dirty="0"/>
              <a:t> </a:t>
            </a:r>
            <a:r>
              <a:rPr lang="cs-CZ" sz="2000" dirty="0"/>
              <a:t>– dusičnan uranylu) používá k zesilování negativů, do tónovacích lázní, zesilovač světlotisku. Kvůli chemické toxicitě se dusičnan uranylu používá pro experimentální vyvolání patologického stavu ledvin u pokusných zvířat. </a:t>
            </a:r>
          </a:p>
          <a:p>
            <a:pPr marL="285750" indent="-285750" algn="just">
              <a:buFont typeface="Arial" panose="020B0604020202020204" pitchFamily="34" charset="0"/>
              <a:buChar char="•"/>
            </a:pPr>
            <a:endParaRPr lang="cs-CZ" sz="2000" dirty="0"/>
          </a:p>
          <a:p>
            <a:pPr marL="285750" indent="-285750" algn="just">
              <a:buFont typeface="Arial" panose="020B0604020202020204" pitchFamily="34" charset="0"/>
              <a:buChar char="•"/>
            </a:pPr>
            <a:r>
              <a:rPr lang="cs-CZ" sz="2000" dirty="0"/>
              <a:t>Octan uranylu </a:t>
            </a:r>
            <a:r>
              <a:rPr lang="cs-CZ" sz="2000" b="1" dirty="0"/>
              <a:t>UO</a:t>
            </a:r>
            <a:r>
              <a:rPr lang="cs-CZ" sz="2000" b="1" baseline="-25000" dirty="0"/>
              <a:t>2</a:t>
            </a:r>
            <a:r>
              <a:rPr lang="cs-CZ" sz="2000" b="1" dirty="0"/>
              <a:t>(C</a:t>
            </a:r>
            <a:r>
              <a:rPr lang="cs-CZ" sz="2000" b="1" baseline="-25000" dirty="0"/>
              <a:t>2</a:t>
            </a:r>
            <a:r>
              <a:rPr lang="cs-CZ" sz="2000" b="1" dirty="0"/>
              <a:t>H</a:t>
            </a:r>
            <a:r>
              <a:rPr lang="cs-CZ" sz="2000" b="1" baseline="-25000" dirty="0"/>
              <a:t>3</a:t>
            </a:r>
            <a:r>
              <a:rPr lang="cs-CZ" sz="2000" b="1" dirty="0"/>
              <a:t>O</a:t>
            </a:r>
            <a:r>
              <a:rPr lang="cs-CZ" sz="2000" b="1" baseline="-25000" dirty="0"/>
              <a:t>2</a:t>
            </a:r>
            <a:r>
              <a:rPr lang="cs-CZ" sz="2000" b="1" dirty="0"/>
              <a:t>)</a:t>
            </a:r>
            <a:r>
              <a:rPr lang="cs-CZ" sz="2000" b="1" baseline="-25000" dirty="0"/>
              <a:t>2</a:t>
            </a:r>
            <a:r>
              <a:rPr lang="cs-CZ" sz="2000" b="1" dirty="0"/>
              <a:t>.2H</a:t>
            </a:r>
            <a:r>
              <a:rPr lang="cs-CZ" sz="2000" b="1" baseline="-25000" dirty="0"/>
              <a:t>2</a:t>
            </a:r>
            <a:r>
              <a:rPr lang="cs-CZ" sz="2000" b="1" dirty="0"/>
              <a:t>O, NaUO</a:t>
            </a:r>
            <a:r>
              <a:rPr lang="cs-CZ" sz="2000" b="1" baseline="-25000" dirty="0"/>
              <a:t>2</a:t>
            </a:r>
            <a:r>
              <a:rPr lang="cs-CZ" sz="2000" b="1" dirty="0"/>
              <a:t>(C</a:t>
            </a:r>
            <a:r>
              <a:rPr lang="cs-CZ" sz="2000" b="1" baseline="-25000" dirty="0"/>
              <a:t>2</a:t>
            </a:r>
            <a:r>
              <a:rPr lang="cs-CZ" sz="2000" b="1" dirty="0"/>
              <a:t>H</a:t>
            </a:r>
            <a:r>
              <a:rPr lang="cs-CZ" sz="2000" b="1" baseline="-25000" dirty="0"/>
              <a:t>3</a:t>
            </a:r>
            <a:r>
              <a:rPr lang="cs-CZ" sz="2000" b="1" dirty="0"/>
              <a:t>O</a:t>
            </a:r>
            <a:r>
              <a:rPr lang="cs-CZ" sz="2000" b="1" baseline="-25000" dirty="0"/>
              <a:t>2</a:t>
            </a:r>
            <a:r>
              <a:rPr lang="cs-CZ" sz="2000" b="1" dirty="0"/>
              <a:t>) </a:t>
            </a:r>
            <a:r>
              <a:rPr lang="cs-CZ" sz="2000" dirty="0"/>
              <a:t>a </a:t>
            </a:r>
            <a:r>
              <a:rPr lang="cs-CZ" sz="2000" dirty="0" err="1"/>
              <a:t>diuranan</a:t>
            </a:r>
            <a:r>
              <a:rPr lang="cs-CZ" sz="2000" dirty="0"/>
              <a:t> amonný </a:t>
            </a:r>
            <a:r>
              <a:rPr lang="cs-CZ" sz="2000" b="1" dirty="0"/>
              <a:t>(NH</a:t>
            </a:r>
            <a:r>
              <a:rPr lang="cs-CZ" sz="2000" b="1" baseline="-25000" dirty="0"/>
              <a:t>4</a:t>
            </a:r>
            <a:r>
              <a:rPr lang="cs-CZ" sz="2000" b="1" dirty="0"/>
              <a:t>)</a:t>
            </a:r>
            <a:r>
              <a:rPr lang="cs-CZ" sz="2000" b="1" baseline="-25000" dirty="0"/>
              <a:t>2</a:t>
            </a:r>
            <a:r>
              <a:rPr lang="cs-CZ" sz="2000" b="1" dirty="0"/>
              <a:t>U</a:t>
            </a:r>
            <a:r>
              <a:rPr lang="cs-CZ" sz="2000" b="1" baseline="-25000" dirty="0"/>
              <a:t>2</a:t>
            </a:r>
            <a:r>
              <a:rPr lang="cs-CZ" sz="2000" b="1" dirty="0"/>
              <a:t>O</a:t>
            </a:r>
            <a:r>
              <a:rPr lang="cs-CZ" sz="2000" b="1" baseline="-25000" dirty="0"/>
              <a:t>7</a:t>
            </a:r>
            <a:r>
              <a:rPr lang="cs-CZ" sz="2000" b="1" dirty="0"/>
              <a:t> </a:t>
            </a:r>
            <a:r>
              <a:rPr lang="cs-CZ" sz="2000" dirty="0"/>
              <a:t>má význam v analytické chemii. </a:t>
            </a:r>
          </a:p>
          <a:p>
            <a:pPr marL="285750" indent="-285750" algn="just">
              <a:buFont typeface="Arial" panose="020B0604020202020204" pitchFamily="34" charset="0"/>
              <a:buChar char="•"/>
            </a:pPr>
            <a:endParaRPr lang="cs-CZ" sz="2000" dirty="0"/>
          </a:p>
          <a:p>
            <a:pPr marL="285750" indent="-285750" algn="just">
              <a:buFont typeface="Arial" panose="020B0604020202020204" pitchFamily="34" charset="0"/>
              <a:buChar char="•"/>
            </a:pPr>
            <a:r>
              <a:rPr lang="cs-CZ" sz="2000" dirty="0"/>
              <a:t>Uran s obsahem karbidu je vhodným katalyzátorem pro syntézu amoniaku </a:t>
            </a:r>
            <a:r>
              <a:rPr lang="cs-CZ" sz="2000" dirty="0" err="1"/>
              <a:t>Haberovým-Boschovým</a:t>
            </a:r>
            <a:r>
              <a:rPr lang="cs-CZ" sz="2000" dirty="0"/>
              <a:t> způsobem. </a:t>
            </a:r>
          </a:p>
        </p:txBody>
      </p:sp>
      <p:sp>
        <p:nvSpPr>
          <p:cNvPr id="3" name="TextovéPole 2"/>
          <p:cNvSpPr txBox="1"/>
          <p:nvPr/>
        </p:nvSpPr>
        <p:spPr>
          <a:xfrm>
            <a:off x="1187624" y="0"/>
            <a:ext cx="7319912" cy="646331"/>
          </a:xfrm>
          <a:prstGeom prst="rect">
            <a:avLst/>
          </a:prstGeom>
          <a:solidFill>
            <a:schemeClr val="bg1"/>
          </a:solidFill>
        </p:spPr>
        <p:txBody>
          <a:bodyPr wrap="square" rtlCol="0">
            <a:spAutoFit/>
          </a:bodyPr>
          <a:lstStyle/>
          <a:p>
            <a:r>
              <a:rPr lang="cs-CZ" sz="3600" b="1" dirty="0">
                <a:solidFill>
                  <a:srgbClr val="0000FF"/>
                </a:solidFill>
              </a:rPr>
              <a:t>Použití urananů a sloučenin uranylu</a:t>
            </a:r>
          </a:p>
        </p:txBody>
      </p:sp>
    </p:spTree>
    <p:extLst>
      <p:ext uri="{BB962C8B-B14F-4D97-AF65-F5344CB8AC3E}">
        <p14:creationId xmlns:p14="http://schemas.microsoft.com/office/powerpoint/2010/main" val="244679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7978" y="-459432"/>
            <a:ext cx="8229600" cy="985781"/>
          </a:xfrm>
          <a:solidFill>
            <a:schemeClr val="bg1"/>
          </a:solidFill>
        </p:spPr>
        <p:txBody>
          <a:bodyPr>
            <a:normAutofit/>
          </a:bodyPr>
          <a:lstStyle/>
          <a:p>
            <a:r>
              <a:rPr lang="cs-CZ" sz="3600" b="1" dirty="0">
                <a:solidFill>
                  <a:srgbClr val="FF0000"/>
                </a:solidFill>
              </a:rPr>
              <a:t>Přirozené </a:t>
            </a:r>
            <a:r>
              <a:rPr lang="cs-CZ" sz="3600" b="1" dirty="0" err="1">
                <a:solidFill>
                  <a:srgbClr val="FF0000"/>
                </a:solidFill>
              </a:rPr>
              <a:t>přeměnové</a:t>
            </a:r>
            <a:r>
              <a:rPr lang="cs-CZ" sz="3600" b="1" dirty="0">
                <a:solidFill>
                  <a:srgbClr val="FF0000"/>
                </a:solidFill>
              </a:rPr>
              <a:t> řady</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7978" y="735899"/>
            <a:ext cx="8229600" cy="4866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Skupina 3">
            <a:extLst>
              <a:ext uri="{FF2B5EF4-FFF2-40B4-BE49-F238E27FC236}">
                <a16:creationId xmlns:a16="http://schemas.microsoft.com/office/drawing/2014/main" id="{E5D041B9-39FF-4EE6-8685-47285DCC550A}"/>
              </a:ext>
            </a:extLst>
          </p:cNvPr>
          <p:cNvGrpSpPr/>
          <p:nvPr/>
        </p:nvGrpSpPr>
        <p:grpSpPr>
          <a:xfrm>
            <a:off x="627978" y="6122101"/>
            <a:ext cx="8616978" cy="670696"/>
            <a:chOff x="1090269" y="8542401"/>
            <a:chExt cx="5243195" cy="670696"/>
          </a:xfrm>
        </p:grpSpPr>
        <p:sp>
          <p:nvSpPr>
            <p:cNvPr id="5" name="object 3">
              <a:extLst>
                <a:ext uri="{FF2B5EF4-FFF2-40B4-BE49-F238E27FC236}">
                  <a16:creationId xmlns:a16="http://schemas.microsoft.com/office/drawing/2014/main" id="{E47E43DB-6B99-49E6-999A-F82B42C9C5AC}"/>
                </a:ext>
              </a:extLst>
            </p:cNvPr>
            <p:cNvSpPr txBox="1"/>
            <p:nvPr/>
          </p:nvSpPr>
          <p:spPr>
            <a:xfrm>
              <a:off x="1090269" y="8542401"/>
              <a:ext cx="5243195" cy="670696"/>
            </a:xfrm>
            <a:prstGeom prst="rect">
              <a:avLst/>
            </a:prstGeom>
          </p:spPr>
          <p:txBody>
            <a:bodyPr vert="horz" wrap="square" lIns="0" tIns="11430" rIns="0" bIns="0" rtlCol="0">
              <a:spAutoFit/>
            </a:bodyPr>
            <a:lstStyle/>
            <a:p>
              <a:pPr marL="37465">
                <a:spcBef>
                  <a:spcPts val="90"/>
                </a:spcBef>
                <a:tabLst>
                  <a:tab pos="267335" algn="l"/>
                </a:tabLst>
              </a:pPr>
              <a:r>
                <a:rPr sz="1400" b="1" spc="-10" dirty="0">
                  <a:latin typeface="Verdana"/>
                  <a:cs typeface="Verdana"/>
                </a:rPr>
                <a:t>existuje </a:t>
              </a:r>
              <a:r>
                <a:rPr sz="1400" b="1" spc="-5" dirty="0">
                  <a:latin typeface="Verdana"/>
                  <a:cs typeface="Verdana"/>
                </a:rPr>
                <a:t>i umělá </a:t>
              </a:r>
              <a:r>
                <a:rPr sz="1400" b="1" spc="-5" dirty="0">
                  <a:solidFill>
                    <a:srgbClr val="0000FF"/>
                  </a:solidFill>
                  <a:latin typeface="Verdana"/>
                  <a:cs typeface="Verdana"/>
                </a:rPr>
                <a:t>řada neptuniová </a:t>
              </a:r>
              <a:r>
                <a:rPr sz="1400" b="1" spc="-5" dirty="0">
                  <a:latin typeface="Verdana"/>
                  <a:cs typeface="Verdana"/>
                </a:rPr>
                <a:t>(začíná </a:t>
              </a:r>
              <a:r>
                <a:rPr sz="1350" b="1" baseline="30864" dirty="0">
                  <a:latin typeface="Verdana"/>
                  <a:cs typeface="Verdana"/>
                </a:rPr>
                <a:t>237</a:t>
              </a:r>
              <a:r>
                <a:rPr sz="1400" b="1" dirty="0">
                  <a:latin typeface="Verdana"/>
                  <a:cs typeface="Verdana"/>
                </a:rPr>
                <a:t>Np,</a:t>
              </a:r>
              <a:r>
                <a:rPr sz="1400" b="1" spc="55" dirty="0">
                  <a:latin typeface="Verdana"/>
                  <a:cs typeface="Verdana"/>
                </a:rPr>
                <a:t> </a:t>
              </a:r>
              <a:r>
                <a:rPr sz="1400" b="1" spc="-5" dirty="0" err="1">
                  <a:latin typeface="Verdana"/>
                  <a:cs typeface="Verdana"/>
                </a:rPr>
                <a:t>končí</a:t>
              </a:r>
              <a:r>
                <a:rPr lang="cs-CZ" sz="1400" b="1" spc="-5" dirty="0">
                  <a:latin typeface="Verdana"/>
                  <a:cs typeface="Verdana"/>
                </a:rPr>
                <a:t> </a:t>
              </a:r>
              <a:r>
                <a:rPr lang="cs-CZ" sz="1350" b="1" spc="-7" baseline="30864" dirty="0">
                  <a:latin typeface="Verdana"/>
                  <a:cs typeface="Verdana"/>
                </a:rPr>
                <a:t>209</a:t>
              </a:r>
              <a:r>
                <a:rPr lang="cs-CZ" sz="1400" b="1" spc="-5" dirty="0">
                  <a:latin typeface="Verdana"/>
                  <a:cs typeface="Verdana"/>
                </a:rPr>
                <a:t>Bi, neobsahuje </a:t>
              </a:r>
              <a:r>
                <a:rPr lang="cs-CZ" sz="1400" b="1" spc="-10" dirty="0">
                  <a:latin typeface="Verdana"/>
                  <a:cs typeface="Verdana"/>
                </a:rPr>
                <a:t>izotop </a:t>
              </a:r>
              <a:r>
                <a:rPr lang="cs-CZ" sz="1400" b="1" spc="-5" dirty="0">
                  <a:latin typeface="Verdana"/>
                  <a:cs typeface="Verdana"/>
                </a:rPr>
                <a:t>radonu)</a:t>
              </a:r>
              <a:r>
                <a:rPr lang="cs-CZ" sz="1400" b="1" spc="10" dirty="0">
                  <a:latin typeface="Verdana"/>
                  <a:cs typeface="Verdana"/>
                </a:rPr>
                <a:t> </a:t>
              </a:r>
              <a:endParaRPr lang="cs-CZ" sz="1400" b="1" dirty="0">
                <a:latin typeface="Verdana"/>
                <a:cs typeface="Verdana"/>
              </a:endParaRPr>
            </a:p>
            <a:p>
              <a:pPr marL="37465">
                <a:lnSpc>
                  <a:spcPct val="100000"/>
                </a:lnSpc>
                <a:spcBef>
                  <a:spcPts val="90"/>
                </a:spcBef>
                <a:tabLst>
                  <a:tab pos="267335" algn="l"/>
                </a:tabLst>
              </a:pPr>
              <a:endParaRPr sz="1400" b="1" dirty="0">
                <a:latin typeface="Verdana"/>
                <a:cs typeface="Verdana"/>
              </a:endParaRPr>
            </a:p>
          </p:txBody>
        </p:sp>
        <p:sp>
          <p:nvSpPr>
            <p:cNvPr id="7" name="object 9">
              <a:extLst>
                <a:ext uri="{FF2B5EF4-FFF2-40B4-BE49-F238E27FC236}">
                  <a16:creationId xmlns:a16="http://schemas.microsoft.com/office/drawing/2014/main" id="{DDE93003-A670-4E50-86B4-F2F6D1A7E673}"/>
                </a:ext>
              </a:extLst>
            </p:cNvPr>
            <p:cNvSpPr txBox="1"/>
            <p:nvPr/>
          </p:nvSpPr>
          <p:spPr>
            <a:xfrm>
              <a:off x="2784125" y="8808078"/>
              <a:ext cx="533400" cy="381000"/>
            </a:xfrm>
            <a:prstGeom prst="rect">
              <a:avLst/>
            </a:prstGeom>
            <a:ln w="9525">
              <a:solidFill>
                <a:srgbClr val="000000"/>
              </a:solidFill>
            </a:ln>
          </p:spPr>
          <p:txBody>
            <a:bodyPr vert="horz" wrap="square" lIns="0" tIns="42545" rIns="0" bIns="0" rtlCol="0">
              <a:spAutoFit/>
            </a:bodyPr>
            <a:lstStyle/>
            <a:p>
              <a:pPr marL="99060">
                <a:lnSpc>
                  <a:spcPct val="100000"/>
                </a:lnSpc>
                <a:spcBef>
                  <a:spcPts val="335"/>
                </a:spcBef>
              </a:pPr>
              <a:r>
                <a:rPr sz="1600" b="1" dirty="0">
                  <a:solidFill>
                    <a:srgbClr val="FF0000"/>
                  </a:solidFill>
                  <a:latin typeface="Times New Roman"/>
                  <a:cs typeface="Times New Roman"/>
                </a:rPr>
                <a:t>n+1</a:t>
              </a:r>
              <a:endParaRPr sz="1600" dirty="0">
                <a:latin typeface="Times New Roman"/>
                <a:cs typeface="Times New Roman"/>
              </a:endParaRPr>
            </a:p>
          </p:txBody>
        </p:sp>
      </p:grpSp>
      <p:grpSp>
        <p:nvGrpSpPr>
          <p:cNvPr id="8" name="Skupina 7">
            <a:extLst>
              <a:ext uri="{FF2B5EF4-FFF2-40B4-BE49-F238E27FC236}">
                <a16:creationId xmlns:a16="http://schemas.microsoft.com/office/drawing/2014/main" id="{E818242F-2C11-4109-8AC0-65F797E57C50}"/>
              </a:ext>
            </a:extLst>
          </p:cNvPr>
          <p:cNvGrpSpPr/>
          <p:nvPr/>
        </p:nvGrpSpPr>
        <p:grpSpPr>
          <a:xfrm>
            <a:off x="1660103" y="5611771"/>
            <a:ext cx="6552728" cy="400050"/>
            <a:chOff x="1247775" y="5105399"/>
            <a:chExt cx="5048250" cy="400050"/>
          </a:xfrm>
        </p:grpSpPr>
        <p:sp>
          <p:nvSpPr>
            <p:cNvPr id="9" name="object 6">
              <a:extLst>
                <a:ext uri="{FF2B5EF4-FFF2-40B4-BE49-F238E27FC236}">
                  <a16:creationId xmlns:a16="http://schemas.microsoft.com/office/drawing/2014/main" id="{1DB0E7D0-A5EE-460E-B22E-C8DF12A16C3B}"/>
                </a:ext>
              </a:extLst>
            </p:cNvPr>
            <p:cNvSpPr txBox="1"/>
            <p:nvPr/>
          </p:nvSpPr>
          <p:spPr>
            <a:xfrm>
              <a:off x="1247775" y="5105399"/>
              <a:ext cx="533400" cy="381000"/>
            </a:xfrm>
            <a:prstGeom prst="rect">
              <a:avLst/>
            </a:prstGeom>
            <a:ln w="9525">
              <a:solidFill>
                <a:srgbClr val="000000"/>
              </a:solidFill>
            </a:ln>
          </p:spPr>
          <p:txBody>
            <a:bodyPr vert="horz" wrap="square" lIns="0" tIns="45085" rIns="0" bIns="0" rtlCol="0">
              <a:spAutoFit/>
            </a:bodyPr>
            <a:lstStyle/>
            <a:p>
              <a:pPr marL="96520">
                <a:lnSpc>
                  <a:spcPct val="100000"/>
                </a:lnSpc>
                <a:spcBef>
                  <a:spcPts val="355"/>
                </a:spcBef>
              </a:pPr>
              <a:r>
                <a:rPr sz="1600" b="1" dirty="0">
                  <a:solidFill>
                    <a:srgbClr val="FF0000"/>
                  </a:solidFill>
                  <a:latin typeface="Times New Roman"/>
                  <a:cs typeface="Times New Roman"/>
                </a:rPr>
                <a:t>n+0</a:t>
              </a:r>
              <a:endParaRPr sz="1600" dirty="0">
                <a:latin typeface="Times New Roman"/>
                <a:cs typeface="Times New Roman"/>
              </a:endParaRPr>
            </a:p>
          </p:txBody>
        </p:sp>
        <p:sp>
          <p:nvSpPr>
            <p:cNvPr id="10" name="object 7">
              <a:extLst>
                <a:ext uri="{FF2B5EF4-FFF2-40B4-BE49-F238E27FC236}">
                  <a16:creationId xmlns:a16="http://schemas.microsoft.com/office/drawing/2014/main" id="{782B8FD4-2056-4044-B205-69F73A871F43}"/>
                </a:ext>
              </a:extLst>
            </p:cNvPr>
            <p:cNvSpPr txBox="1"/>
            <p:nvPr/>
          </p:nvSpPr>
          <p:spPr>
            <a:xfrm>
              <a:off x="3476625" y="5114924"/>
              <a:ext cx="533400" cy="381000"/>
            </a:xfrm>
            <a:prstGeom prst="rect">
              <a:avLst/>
            </a:prstGeom>
            <a:ln w="9525">
              <a:solidFill>
                <a:srgbClr val="000000"/>
              </a:solidFill>
            </a:ln>
          </p:spPr>
          <p:txBody>
            <a:bodyPr vert="horz" wrap="square" lIns="0" tIns="44450" rIns="0" bIns="0" rtlCol="0">
              <a:spAutoFit/>
            </a:bodyPr>
            <a:lstStyle/>
            <a:p>
              <a:pPr marL="96520">
                <a:lnSpc>
                  <a:spcPct val="100000"/>
                </a:lnSpc>
                <a:spcBef>
                  <a:spcPts val="350"/>
                </a:spcBef>
              </a:pPr>
              <a:r>
                <a:rPr sz="1600" b="1" dirty="0">
                  <a:solidFill>
                    <a:srgbClr val="FF0000"/>
                  </a:solidFill>
                  <a:latin typeface="Times New Roman"/>
                  <a:cs typeface="Times New Roman"/>
                </a:rPr>
                <a:t>n+3</a:t>
              </a:r>
              <a:endParaRPr sz="1600">
                <a:latin typeface="Times New Roman"/>
                <a:cs typeface="Times New Roman"/>
              </a:endParaRPr>
            </a:p>
          </p:txBody>
        </p:sp>
        <p:sp>
          <p:nvSpPr>
            <p:cNvPr id="11" name="object 8">
              <a:extLst>
                <a:ext uri="{FF2B5EF4-FFF2-40B4-BE49-F238E27FC236}">
                  <a16:creationId xmlns:a16="http://schemas.microsoft.com/office/drawing/2014/main" id="{7C62E3B8-E5EB-4687-9EF5-75536AEB29AC}"/>
                </a:ext>
              </a:extLst>
            </p:cNvPr>
            <p:cNvSpPr txBox="1"/>
            <p:nvPr/>
          </p:nvSpPr>
          <p:spPr>
            <a:xfrm>
              <a:off x="5762625" y="5124449"/>
              <a:ext cx="533400" cy="381000"/>
            </a:xfrm>
            <a:prstGeom prst="rect">
              <a:avLst/>
            </a:prstGeom>
            <a:ln w="9525">
              <a:solidFill>
                <a:srgbClr val="000000"/>
              </a:solidFill>
            </a:ln>
          </p:spPr>
          <p:txBody>
            <a:bodyPr vert="horz" wrap="square" lIns="0" tIns="41275" rIns="0" bIns="0" rtlCol="0">
              <a:spAutoFit/>
            </a:bodyPr>
            <a:lstStyle/>
            <a:p>
              <a:pPr marL="97790">
                <a:lnSpc>
                  <a:spcPct val="100000"/>
                </a:lnSpc>
                <a:spcBef>
                  <a:spcPts val="325"/>
                </a:spcBef>
              </a:pPr>
              <a:r>
                <a:rPr sz="1600" b="1" dirty="0">
                  <a:solidFill>
                    <a:srgbClr val="FF0000"/>
                  </a:solidFill>
                  <a:latin typeface="Times New Roman"/>
                  <a:cs typeface="Times New Roman"/>
                </a:rPr>
                <a:t>n+2</a:t>
              </a:r>
              <a:endParaRPr sz="1600">
                <a:latin typeface="Times New Roman"/>
                <a:cs typeface="Times New Roman"/>
              </a:endParaRPr>
            </a:p>
          </p:txBody>
        </p:sp>
      </p:grpSp>
      <p:sp>
        <p:nvSpPr>
          <p:cNvPr id="3" name="TextovéPole 2">
            <a:extLst>
              <a:ext uri="{FF2B5EF4-FFF2-40B4-BE49-F238E27FC236}">
                <a16:creationId xmlns:a16="http://schemas.microsoft.com/office/drawing/2014/main" id="{078D8D26-BEA7-4F44-88A1-1E9DD91906C0}"/>
              </a:ext>
            </a:extLst>
          </p:cNvPr>
          <p:cNvSpPr txBox="1"/>
          <p:nvPr/>
        </p:nvSpPr>
        <p:spPr>
          <a:xfrm>
            <a:off x="619695" y="5595963"/>
            <a:ext cx="999504" cy="369332"/>
          </a:xfrm>
          <a:prstGeom prst="rect">
            <a:avLst/>
          </a:prstGeom>
          <a:noFill/>
        </p:spPr>
        <p:txBody>
          <a:bodyPr wrap="none" rtlCol="0">
            <a:spAutoFit/>
          </a:bodyPr>
          <a:lstStyle/>
          <a:p>
            <a:r>
              <a:rPr lang="cs-CZ" b="1" dirty="0">
                <a:solidFill>
                  <a:srgbClr val="0000FF"/>
                </a:solidFill>
              </a:rPr>
              <a:t>Typ řady</a:t>
            </a:r>
          </a:p>
        </p:txBody>
      </p:sp>
    </p:spTree>
    <p:extLst>
      <p:ext uri="{BB962C8B-B14F-4D97-AF65-F5344CB8AC3E}">
        <p14:creationId xmlns:p14="http://schemas.microsoft.com/office/powerpoint/2010/main" val="254963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3096344" cy="457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4211960" y="5517232"/>
            <a:ext cx="4752528" cy="830997"/>
          </a:xfrm>
          <a:prstGeom prst="rect">
            <a:avLst/>
          </a:prstGeom>
          <a:noFill/>
        </p:spPr>
        <p:txBody>
          <a:bodyPr wrap="square" rtlCol="0">
            <a:spAutoFit/>
          </a:bodyPr>
          <a:lstStyle/>
          <a:p>
            <a:r>
              <a:rPr lang="cs-CZ" sz="2400" dirty="0"/>
              <a:t>Soli uranylu mají žlutozelenou barvu – používají se např. k barvení skla</a:t>
            </a:r>
            <a:endParaRPr lang="cs-CZ" sz="2800" dirty="0"/>
          </a:p>
        </p:txBody>
      </p:sp>
      <p:sp>
        <p:nvSpPr>
          <p:cNvPr id="3" name="TextovéPole 2"/>
          <p:cNvSpPr txBox="1"/>
          <p:nvPr/>
        </p:nvSpPr>
        <p:spPr>
          <a:xfrm>
            <a:off x="331865" y="293282"/>
            <a:ext cx="8820472" cy="954107"/>
          </a:xfrm>
          <a:prstGeom prst="rect">
            <a:avLst/>
          </a:prstGeom>
          <a:noFill/>
        </p:spPr>
        <p:txBody>
          <a:bodyPr wrap="square" rtlCol="0">
            <a:spAutoFit/>
          </a:bodyPr>
          <a:lstStyle/>
          <a:p>
            <a:r>
              <a:rPr lang="cs-CZ" sz="2800" b="1" dirty="0">
                <a:solidFill>
                  <a:srgbClr val="0000FF"/>
                </a:solidFill>
              </a:rPr>
              <a:t>Soli uranylu představují nejběžnější formu sloučenin uranu = jde o tzv. </a:t>
            </a:r>
            <a:r>
              <a:rPr lang="cs-CZ" sz="2800" b="1" dirty="0">
                <a:solidFill>
                  <a:srgbClr val="FF0000"/>
                </a:solidFill>
              </a:rPr>
              <a:t>radioaktivní materiál</a:t>
            </a:r>
            <a:endParaRPr lang="cs-CZ" sz="2000" b="1" dirty="0"/>
          </a:p>
        </p:txBody>
      </p:sp>
    </p:spTree>
    <p:extLst>
      <p:ext uri="{BB962C8B-B14F-4D97-AF65-F5344CB8AC3E}">
        <p14:creationId xmlns:p14="http://schemas.microsoft.com/office/powerpoint/2010/main" val="2921679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9974" y="0"/>
            <a:ext cx="8229600" cy="1143000"/>
          </a:xfrm>
          <a:solidFill>
            <a:schemeClr val="bg1"/>
          </a:solidFill>
        </p:spPr>
        <p:txBody>
          <a:bodyPr>
            <a:normAutofit/>
          </a:bodyPr>
          <a:lstStyle/>
          <a:p>
            <a:r>
              <a:rPr lang="cs-CZ" sz="4000" b="1" dirty="0">
                <a:solidFill>
                  <a:srgbClr val="0000FF"/>
                </a:solidFill>
              </a:rPr>
              <a:t>Zpracování uranové rudy</a:t>
            </a:r>
          </a:p>
        </p:txBody>
      </p:sp>
      <p:sp>
        <p:nvSpPr>
          <p:cNvPr id="3" name="Zástupný symbol pro obsah 2"/>
          <p:cNvSpPr>
            <a:spLocks noGrp="1"/>
          </p:cNvSpPr>
          <p:nvPr>
            <p:ph idx="1"/>
          </p:nvPr>
        </p:nvSpPr>
        <p:spPr>
          <a:xfrm>
            <a:off x="0" y="1244529"/>
            <a:ext cx="9036496" cy="1540767"/>
          </a:xfrm>
        </p:spPr>
        <p:txBody>
          <a:bodyPr>
            <a:normAutofit/>
          </a:bodyPr>
          <a:lstStyle/>
          <a:p>
            <a:pPr algn="just"/>
            <a:r>
              <a:rPr lang="cs-CZ" sz="2000" b="1" dirty="0"/>
              <a:t>Uranová ruda se po mechanickém zpracování louží kyselinou sírovou. Z roztoku se poté zaváděním amoniaku získá uranový koncentrát, </a:t>
            </a:r>
            <a:r>
              <a:rPr lang="cs-CZ" sz="2000" b="1" dirty="0" err="1"/>
              <a:t>diuranan</a:t>
            </a:r>
            <a:r>
              <a:rPr lang="cs-CZ" sz="2000" b="1" dirty="0"/>
              <a:t> amonný (NH4)</a:t>
            </a:r>
            <a:r>
              <a:rPr lang="cs-CZ" sz="2000" b="1" baseline="-25000" dirty="0"/>
              <a:t>2</a:t>
            </a:r>
            <a:r>
              <a:rPr lang="cs-CZ" sz="2000" b="1" dirty="0"/>
              <a:t>U</a:t>
            </a:r>
            <a:r>
              <a:rPr lang="cs-CZ" sz="2000" b="1" baseline="-25000" dirty="0"/>
              <a:t>2</a:t>
            </a:r>
            <a:r>
              <a:rPr lang="cs-CZ" sz="2000" b="1" dirty="0"/>
              <a:t>O</a:t>
            </a:r>
            <a:r>
              <a:rPr lang="cs-CZ" sz="2000" b="1" baseline="-25000" dirty="0"/>
              <a:t>7</a:t>
            </a:r>
            <a:r>
              <a:rPr lang="cs-CZ" sz="2000" b="1" dirty="0"/>
              <a:t> </a:t>
            </a:r>
            <a:r>
              <a:rPr lang="cs-CZ" sz="2000" b="1" dirty="0">
                <a:solidFill>
                  <a:srgbClr val="FF0000"/>
                </a:solidFill>
              </a:rPr>
              <a:t>tzv. žlutý koláč </a:t>
            </a:r>
            <a:r>
              <a:rPr lang="cs-CZ" sz="2000" b="1" dirty="0"/>
              <a:t>(</a:t>
            </a:r>
            <a:r>
              <a:rPr lang="cs-CZ" sz="2000" b="1" dirty="0" err="1"/>
              <a:t>yellow</a:t>
            </a:r>
            <a:r>
              <a:rPr lang="cs-CZ" sz="2000" b="1" dirty="0"/>
              <a:t> </a:t>
            </a:r>
            <a:r>
              <a:rPr lang="cs-CZ" sz="2000" b="1" dirty="0" err="1"/>
              <a:t>cake</a:t>
            </a:r>
            <a:r>
              <a:rPr lang="cs-CZ" sz="2000" b="1" dirty="0"/>
              <a:t>), který se používá pro výrobu jaderného paliva -  </a:t>
            </a:r>
            <a:r>
              <a:rPr lang="cs-CZ" sz="2000" b="1" dirty="0">
                <a:solidFill>
                  <a:srgbClr val="0000FF"/>
                </a:solidFill>
              </a:rPr>
              <a:t>provádělo se např. v Dolní Rožínce, </a:t>
            </a:r>
            <a:r>
              <a:rPr lang="cs-CZ" sz="2000" b="1" dirty="0"/>
              <a:t>dnes uzavřeno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35" y="2785296"/>
            <a:ext cx="8530062" cy="217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35" y="5100206"/>
            <a:ext cx="8533138" cy="516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305780" y="5754374"/>
            <a:ext cx="8532440" cy="830997"/>
          </a:xfrm>
          <a:prstGeom prst="rect">
            <a:avLst/>
          </a:prstGeom>
          <a:noFill/>
        </p:spPr>
        <p:txBody>
          <a:bodyPr wrap="square" rtlCol="0">
            <a:spAutoFit/>
          </a:bodyPr>
          <a:lstStyle/>
          <a:p>
            <a:r>
              <a:rPr lang="cs-CZ" sz="2400" dirty="0" err="1">
                <a:solidFill>
                  <a:srgbClr val="0000FF"/>
                </a:solidFill>
              </a:rPr>
              <a:t>Pozn</a:t>
            </a:r>
            <a:r>
              <a:rPr lang="cs-CZ" sz="2400" dirty="0">
                <a:solidFill>
                  <a:srgbClr val="0000FF"/>
                </a:solidFill>
              </a:rPr>
              <a:t>: Loužení uranové rudy kyselinou sírovou přímo v podzemí (Stráž pod Ralskem) již bylo opuštěno – ekologická zátěž.</a:t>
            </a:r>
          </a:p>
        </p:txBody>
      </p:sp>
    </p:spTree>
    <p:extLst>
      <p:ext uri="{BB962C8B-B14F-4D97-AF65-F5344CB8AC3E}">
        <p14:creationId xmlns:p14="http://schemas.microsoft.com/office/powerpoint/2010/main" val="1039370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5"/>
            <a:ext cx="9192175" cy="5673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89756" y="132074"/>
            <a:ext cx="8964488" cy="646331"/>
          </a:xfrm>
          <a:prstGeom prst="rect">
            <a:avLst/>
          </a:prstGeom>
          <a:solidFill>
            <a:schemeClr val="bg1"/>
          </a:solidFill>
        </p:spPr>
        <p:txBody>
          <a:bodyPr wrap="square" rtlCol="0">
            <a:spAutoFit/>
          </a:bodyPr>
          <a:lstStyle/>
          <a:p>
            <a:r>
              <a:rPr lang="cs-CZ" sz="3600" b="1" dirty="0">
                <a:solidFill>
                  <a:srgbClr val="0000FF"/>
                </a:solidFill>
              </a:rPr>
              <a:t>Využití uranu pro jaderně energetické účely</a:t>
            </a:r>
          </a:p>
        </p:txBody>
      </p:sp>
    </p:spTree>
    <p:extLst>
      <p:ext uri="{BB962C8B-B14F-4D97-AF65-F5344CB8AC3E}">
        <p14:creationId xmlns:p14="http://schemas.microsoft.com/office/powerpoint/2010/main" val="3246023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03190"/>
            <a:ext cx="7236047" cy="575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2569103" y="0"/>
            <a:ext cx="3940887" cy="646331"/>
          </a:xfrm>
          <a:prstGeom prst="rect">
            <a:avLst/>
          </a:prstGeom>
          <a:solidFill>
            <a:schemeClr val="bg1"/>
          </a:solidFill>
        </p:spPr>
        <p:txBody>
          <a:bodyPr wrap="none" rtlCol="0">
            <a:spAutoFit/>
          </a:bodyPr>
          <a:lstStyle/>
          <a:p>
            <a:r>
              <a:rPr lang="cs-CZ" sz="3600" b="1" dirty="0">
                <a:solidFill>
                  <a:srgbClr val="0000FF"/>
                </a:solidFill>
              </a:rPr>
              <a:t>Obohacování uranu</a:t>
            </a:r>
          </a:p>
        </p:txBody>
      </p:sp>
      <p:sp>
        <p:nvSpPr>
          <p:cNvPr id="3" name="TextovéPole 2"/>
          <p:cNvSpPr txBox="1"/>
          <p:nvPr/>
        </p:nvSpPr>
        <p:spPr>
          <a:xfrm>
            <a:off x="35163" y="618405"/>
            <a:ext cx="7920880" cy="369332"/>
          </a:xfrm>
          <a:prstGeom prst="rect">
            <a:avLst/>
          </a:prstGeom>
          <a:noFill/>
        </p:spPr>
        <p:txBody>
          <a:bodyPr wrap="square" rtlCol="0">
            <a:spAutoFit/>
          </a:bodyPr>
          <a:lstStyle/>
          <a:p>
            <a:r>
              <a:rPr lang="cs-CZ" b="1" dirty="0">
                <a:solidFill>
                  <a:srgbClr val="0000FF"/>
                </a:solidFill>
              </a:rPr>
              <a:t>	První metoda</a:t>
            </a:r>
            <a:r>
              <a:rPr lang="cs-CZ" b="1" dirty="0"/>
              <a:t>– difuze pře pórovitou membránu dle Grahamova zákona</a:t>
            </a:r>
          </a:p>
        </p:txBody>
      </p:sp>
    </p:spTree>
    <p:extLst>
      <p:ext uri="{BB962C8B-B14F-4D97-AF65-F5344CB8AC3E}">
        <p14:creationId xmlns:p14="http://schemas.microsoft.com/office/powerpoint/2010/main" val="720821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7504" y="836712"/>
            <a:ext cx="8820472" cy="5324535"/>
          </a:xfrm>
          <a:prstGeom prst="rect">
            <a:avLst/>
          </a:prstGeom>
          <a:pattFill prst="pct5">
            <a:fgClr>
              <a:schemeClr val="accent1">
                <a:lumMod val="20000"/>
                <a:lumOff val="80000"/>
              </a:schemeClr>
            </a:fgClr>
            <a:bgClr>
              <a:schemeClr val="bg1"/>
            </a:bgClr>
          </a:pattFill>
        </p:spPr>
        <p:txBody>
          <a:bodyPr wrap="square">
            <a:spAutoFit/>
          </a:bodyPr>
          <a:lstStyle/>
          <a:p>
            <a:pPr marL="342900" indent="-342900">
              <a:buFont typeface="Arial" panose="020B0604020202020204" pitchFamily="34" charset="0"/>
              <a:buChar char="•"/>
            </a:pPr>
            <a:r>
              <a:rPr lang="cs-CZ" sz="2000" b="1" dirty="0">
                <a:solidFill>
                  <a:srgbClr val="FF0000"/>
                </a:solidFill>
              </a:rPr>
              <a:t>V centrifuze </a:t>
            </a:r>
            <a:r>
              <a:rPr lang="cs-CZ" sz="2000" b="1" dirty="0"/>
              <a:t>o vysokých otáčkách dochází k dělení molekul jejich hmotnosti na základě rozdílného momentu hybnosti pohybujících se částic. Tento systém pracuje poměrně efektivně i pro poměrně hmotné částice s pouze mírně odlišnými hmotami a jeho účinnost je závislá především na rychlosti otáčení centrifugy. </a:t>
            </a:r>
          </a:p>
          <a:p>
            <a:pPr marL="342900" indent="-342900">
              <a:buFont typeface="Arial" panose="020B0604020202020204" pitchFamily="34" charset="0"/>
              <a:buChar char="•"/>
            </a:pPr>
            <a:endParaRPr lang="cs-CZ" sz="2000" b="1" dirty="0"/>
          </a:p>
          <a:p>
            <a:pPr marL="342900" indent="-342900">
              <a:buFont typeface="Arial" panose="020B0604020202020204" pitchFamily="34" charset="0"/>
              <a:buChar char="•"/>
            </a:pPr>
            <a:r>
              <a:rPr lang="cs-CZ" sz="2000" b="1" dirty="0"/>
              <a:t>Pro dělení izotopů uranu se tento systém prakticky výlučně prosadil v 70. letech 20. století a je dnes hlavním průmyslovým zdrojem obohaceného uranu.</a:t>
            </a:r>
          </a:p>
          <a:p>
            <a:pPr marL="342900" indent="-342900">
              <a:buFont typeface="Arial" panose="020B0604020202020204" pitchFamily="34" charset="0"/>
              <a:buChar char="•"/>
            </a:pPr>
            <a:r>
              <a:rPr lang="cs-CZ" sz="2000" b="1" dirty="0"/>
              <a:t> </a:t>
            </a:r>
          </a:p>
          <a:p>
            <a:pPr marL="342900" indent="-342900">
              <a:buFont typeface="Arial" panose="020B0604020202020204" pitchFamily="34" charset="0"/>
              <a:buChar char="•"/>
            </a:pPr>
            <a:r>
              <a:rPr lang="cs-CZ" sz="2000" b="1" dirty="0"/>
              <a:t>Dříve se obvykle používaly rotačky s ocelovými lopatkami, dosahujícími rychlosti kolem 330 m/s (rychlost zvuku), v současné době se prosazují materiály z uhlíkových vláken s rychlostí 600 m/s a teoretické možnosti využití vlastností Kevlaru dávají předpoklad dosáhnout až 1 100 m/s. </a:t>
            </a:r>
          </a:p>
          <a:p>
            <a:pPr marL="342900" indent="-342900">
              <a:buFont typeface="Arial" panose="020B0604020202020204" pitchFamily="34" charset="0"/>
              <a:buChar char="•"/>
            </a:pPr>
            <a:endParaRPr lang="cs-CZ" sz="2000" b="1" dirty="0"/>
          </a:p>
          <a:p>
            <a:pPr marL="342900" indent="-342900">
              <a:buFont typeface="Arial" panose="020B0604020202020204" pitchFamily="34" charset="0"/>
              <a:buChar char="•"/>
            </a:pPr>
            <a:r>
              <a:rPr lang="cs-CZ" sz="2000" b="1" dirty="0"/>
              <a:t>Pro výrobu kvalitního štěpného materiálu je stále nezbytné použití kaskád odstředivek v řádu několika stovek až tisíc kusů, přesto je energetické náročnost procesu výrazně nižší, než při difuzním dělení izotopů. </a:t>
            </a:r>
          </a:p>
        </p:txBody>
      </p:sp>
      <p:sp>
        <p:nvSpPr>
          <p:cNvPr id="3" name="TextovéPole 2">
            <a:extLst>
              <a:ext uri="{FF2B5EF4-FFF2-40B4-BE49-F238E27FC236}">
                <a16:creationId xmlns:a16="http://schemas.microsoft.com/office/drawing/2014/main" id="{A7716123-1049-48AA-B7B7-271924F7E181}"/>
              </a:ext>
            </a:extLst>
          </p:cNvPr>
          <p:cNvSpPr txBox="1"/>
          <p:nvPr/>
        </p:nvSpPr>
        <p:spPr>
          <a:xfrm>
            <a:off x="611560" y="116632"/>
            <a:ext cx="8064896" cy="523220"/>
          </a:xfrm>
          <a:prstGeom prst="rect">
            <a:avLst/>
          </a:prstGeom>
          <a:solidFill>
            <a:schemeClr val="bg1"/>
          </a:solidFill>
        </p:spPr>
        <p:txBody>
          <a:bodyPr wrap="square" rtlCol="0">
            <a:spAutoFit/>
          </a:bodyPr>
          <a:lstStyle/>
          <a:p>
            <a:r>
              <a:rPr lang="cs-CZ" sz="2800" b="1" dirty="0">
                <a:solidFill>
                  <a:srgbClr val="0000FF"/>
                </a:solidFill>
              </a:rPr>
              <a:t>Jak funguje plynová centrifuga na obohacování uranu</a:t>
            </a:r>
          </a:p>
        </p:txBody>
      </p:sp>
      <p:sp>
        <p:nvSpPr>
          <p:cNvPr id="5" name="TextovéPole 4">
            <a:extLst>
              <a:ext uri="{FF2B5EF4-FFF2-40B4-BE49-F238E27FC236}">
                <a16:creationId xmlns:a16="http://schemas.microsoft.com/office/drawing/2014/main" id="{923B586D-5E7C-4C38-9EAE-65F5ADD927D9}"/>
              </a:ext>
            </a:extLst>
          </p:cNvPr>
          <p:cNvSpPr txBox="1"/>
          <p:nvPr/>
        </p:nvSpPr>
        <p:spPr>
          <a:xfrm>
            <a:off x="179512" y="6234996"/>
            <a:ext cx="8964488" cy="707886"/>
          </a:xfrm>
          <a:prstGeom prst="rect">
            <a:avLst/>
          </a:prstGeom>
          <a:noFill/>
        </p:spPr>
        <p:txBody>
          <a:bodyPr wrap="square" rtlCol="0">
            <a:spAutoFit/>
          </a:bodyPr>
          <a:lstStyle/>
          <a:p>
            <a:r>
              <a:rPr lang="cs-CZ" sz="2000" b="1" dirty="0">
                <a:solidFill>
                  <a:srgbClr val="0000FF"/>
                </a:solidFill>
              </a:rPr>
              <a:t>Sleduj v tisku -  Výroba obohaceného uranu v Íránu, plánuje se obohacení až na </a:t>
            </a:r>
            <a:br>
              <a:rPr lang="cs-CZ" sz="2000" b="1" dirty="0">
                <a:solidFill>
                  <a:srgbClr val="0000FF"/>
                </a:solidFill>
              </a:rPr>
            </a:br>
            <a:r>
              <a:rPr lang="cs-CZ" sz="2000" b="1" dirty="0">
                <a:solidFill>
                  <a:srgbClr val="0000FF"/>
                </a:solidFill>
              </a:rPr>
              <a:t>50 % </a:t>
            </a:r>
            <a:r>
              <a:rPr lang="cs-CZ" sz="2000" b="1" baseline="30000" dirty="0">
                <a:solidFill>
                  <a:srgbClr val="0000FF"/>
                </a:solidFill>
              </a:rPr>
              <a:t>235</a:t>
            </a:r>
            <a:r>
              <a:rPr lang="cs-CZ" sz="2000" b="1" dirty="0">
                <a:solidFill>
                  <a:srgbClr val="0000FF"/>
                </a:solidFill>
              </a:rPr>
              <a:t>U</a:t>
            </a:r>
          </a:p>
        </p:txBody>
      </p:sp>
    </p:spTree>
    <p:extLst>
      <p:ext uri="{BB962C8B-B14F-4D97-AF65-F5344CB8AC3E}">
        <p14:creationId xmlns:p14="http://schemas.microsoft.com/office/powerpoint/2010/main" val="330296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stronuklfyzika.cz/Radioisotopy-vyrob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 y="764704"/>
            <a:ext cx="9127504" cy="4308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981C163D-FF5B-480B-8D84-6C892C721C38}"/>
              </a:ext>
            </a:extLst>
          </p:cNvPr>
          <p:cNvSpPr txBox="1"/>
          <p:nvPr/>
        </p:nvSpPr>
        <p:spPr>
          <a:xfrm>
            <a:off x="107504" y="5373216"/>
            <a:ext cx="2520280" cy="923330"/>
          </a:xfrm>
          <a:prstGeom prst="rect">
            <a:avLst/>
          </a:prstGeom>
          <a:noFill/>
        </p:spPr>
        <p:txBody>
          <a:bodyPr wrap="square" rtlCol="0">
            <a:spAutoFit/>
          </a:bodyPr>
          <a:lstStyle/>
          <a:p>
            <a:r>
              <a:rPr lang="cs-CZ" dirty="0"/>
              <a:t>Určen především pro výrobu radioizotopů s pomalými neutrony</a:t>
            </a:r>
          </a:p>
        </p:txBody>
      </p:sp>
      <p:sp>
        <p:nvSpPr>
          <p:cNvPr id="4" name="TextovéPole 3">
            <a:extLst>
              <a:ext uri="{FF2B5EF4-FFF2-40B4-BE49-F238E27FC236}">
                <a16:creationId xmlns:a16="http://schemas.microsoft.com/office/drawing/2014/main" id="{8999CCD4-2EB1-49C6-89AB-F6D28968C088}"/>
              </a:ext>
            </a:extLst>
          </p:cNvPr>
          <p:cNvSpPr txBox="1"/>
          <p:nvPr/>
        </p:nvSpPr>
        <p:spPr>
          <a:xfrm>
            <a:off x="3131840" y="5349802"/>
            <a:ext cx="2520280" cy="923330"/>
          </a:xfrm>
          <a:prstGeom prst="rect">
            <a:avLst/>
          </a:prstGeom>
          <a:noFill/>
        </p:spPr>
        <p:txBody>
          <a:bodyPr wrap="square" rtlCol="0">
            <a:spAutoFit/>
          </a:bodyPr>
          <a:lstStyle/>
          <a:p>
            <a:r>
              <a:rPr lang="cs-CZ" dirty="0"/>
              <a:t>Určen především pro výrobu radioizotopů s urychlenými neutrony</a:t>
            </a:r>
          </a:p>
        </p:txBody>
      </p:sp>
      <p:sp>
        <p:nvSpPr>
          <p:cNvPr id="5" name="TextovéPole 4">
            <a:extLst>
              <a:ext uri="{FF2B5EF4-FFF2-40B4-BE49-F238E27FC236}">
                <a16:creationId xmlns:a16="http://schemas.microsoft.com/office/drawing/2014/main" id="{3F6E7932-C7AC-45E5-8770-4A5C90F27E24}"/>
              </a:ext>
            </a:extLst>
          </p:cNvPr>
          <p:cNvSpPr txBox="1"/>
          <p:nvPr/>
        </p:nvSpPr>
        <p:spPr>
          <a:xfrm>
            <a:off x="6156176" y="5216133"/>
            <a:ext cx="2520280" cy="1754326"/>
          </a:xfrm>
          <a:prstGeom prst="rect">
            <a:avLst/>
          </a:prstGeom>
          <a:noFill/>
        </p:spPr>
        <p:txBody>
          <a:bodyPr wrap="square" rtlCol="0">
            <a:spAutoFit/>
          </a:bodyPr>
          <a:lstStyle/>
          <a:p>
            <a:r>
              <a:rPr lang="cs-CZ" dirty="0"/>
              <a:t>Určen především pro výrobu radioizotopů s ostřelováním nabitými částicemi – proton, deuteron, </a:t>
            </a:r>
            <a:r>
              <a:rPr lang="cs-CZ" dirty="0" err="1"/>
              <a:t>helion</a:t>
            </a:r>
            <a:r>
              <a:rPr lang="cs-CZ" dirty="0"/>
              <a:t> a těžší ionty</a:t>
            </a:r>
          </a:p>
        </p:txBody>
      </p:sp>
    </p:spTree>
    <p:extLst>
      <p:ext uri="{BB962C8B-B14F-4D97-AF65-F5344CB8AC3E}">
        <p14:creationId xmlns:p14="http://schemas.microsoft.com/office/powerpoint/2010/main" val="943684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stronuklfyzika.cz/UrychlovacCyklotr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16632"/>
            <a:ext cx="7143750" cy="4067176"/>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170467" y="4282104"/>
            <a:ext cx="8568952" cy="2554545"/>
          </a:xfrm>
          <a:prstGeom prst="rect">
            <a:avLst/>
          </a:prstGeom>
          <a:solidFill>
            <a:schemeClr val="accent1">
              <a:lumMod val="20000"/>
              <a:lumOff val="80000"/>
            </a:schemeClr>
          </a:solidFill>
        </p:spPr>
        <p:txBody>
          <a:bodyPr wrap="square">
            <a:spAutoFit/>
          </a:bodyPr>
          <a:lstStyle/>
          <a:p>
            <a:pPr marL="342900" indent="-342900">
              <a:buFont typeface="Arial" panose="020B0604020202020204" pitchFamily="34" charset="0"/>
              <a:buChar char="•"/>
            </a:pPr>
            <a:r>
              <a:rPr lang="cs-CZ" sz="2000" dirty="0"/>
              <a:t>Podle energie protonů může probíhat řada reakcí. Nejjednodušší z nich je radiační záchyt protonu </a:t>
            </a:r>
            <a:r>
              <a:rPr lang="cs-CZ" sz="2000" b="1" dirty="0"/>
              <a:t>(p, </a:t>
            </a:r>
            <a:r>
              <a:rPr lang="cs-CZ" sz="2000" b="1" dirty="0">
                <a:sym typeface="Symbol" panose="05050102010706020507" pitchFamily="18" charset="2"/>
              </a:rPr>
              <a:t></a:t>
            </a:r>
            <a:r>
              <a:rPr lang="cs-CZ" sz="2000" b="1" dirty="0"/>
              <a:t>)</a:t>
            </a:r>
            <a:r>
              <a:rPr lang="cs-CZ" sz="2000" dirty="0"/>
              <a:t>: </a:t>
            </a:r>
            <a:r>
              <a:rPr lang="cs-CZ" sz="2000" baseline="30000" dirty="0"/>
              <a:t>N</a:t>
            </a:r>
            <a:r>
              <a:rPr lang="cs-CZ" sz="2000" b="1" dirty="0"/>
              <a:t>A</a:t>
            </a:r>
            <a:r>
              <a:rPr lang="cs-CZ" sz="2000" baseline="-25000" dirty="0"/>
              <a:t>Z</a:t>
            </a:r>
            <a:r>
              <a:rPr lang="cs-CZ" sz="2000" dirty="0"/>
              <a:t> + p</a:t>
            </a:r>
            <a:r>
              <a:rPr lang="cs-CZ" sz="2000" baseline="30000" dirty="0"/>
              <a:t>+</a:t>
            </a:r>
            <a:r>
              <a:rPr lang="cs-CZ" sz="2000" dirty="0"/>
              <a:t> ® </a:t>
            </a:r>
            <a:r>
              <a:rPr lang="cs-CZ" sz="2000" baseline="30000" dirty="0"/>
              <a:t>N+1</a:t>
            </a:r>
            <a:r>
              <a:rPr lang="cs-CZ" sz="2000" b="1" dirty="0"/>
              <a:t>B</a:t>
            </a:r>
            <a:r>
              <a:rPr lang="cs-CZ" sz="2000" baseline="-25000" dirty="0"/>
              <a:t>Z+1</a:t>
            </a:r>
            <a:r>
              <a:rPr lang="cs-CZ" sz="2000" dirty="0"/>
              <a:t> + </a:t>
            </a:r>
            <a:r>
              <a:rPr lang="cs-CZ" sz="2000" dirty="0">
                <a:sym typeface="Symbol" panose="05050102010706020507" pitchFamily="18" charset="2"/>
              </a:rPr>
              <a:t></a:t>
            </a:r>
            <a:r>
              <a:rPr lang="cs-CZ" sz="2000" dirty="0"/>
              <a:t>, nastávají však i reakce typu </a:t>
            </a:r>
            <a:r>
              <a:rPr lang="cs-CZ" sz="2000" b="1" dirty="0"/>
              <a:t>(p, p), (p, n), (p, d), (p, </a:t>
            </a:r>
            <a:r>
              <a:rPr lang="cs-CZ" sz="2000" b="1" dirty="0">
                <a:sym typeface="Symbol" panose="05050102010706020507" pitchFamily="18" charset="2"/>
              </a:rPr>
              <a:t></a:t>
            </a:r>
            <a:r>
              <a:rPr lang="cs-CZ" sz="2000" b="1" dirty="0"/>
              <a:t>), </a:t>
            </a:r>
            <a:r>
              <a:rPr lang="cs-CZ" sz="2000" dirty="0"/>
              <a:t>zvláště při vyšších energiích a u těžších jader.</a:t>
            </a:r>
          </a:p>
          <a:p>
            <a:pPr marL="342900" indent="-342900">
              <a:buFont typeface="Arial" panose="020B0604020202020204" pitchFamily="34" charset="0"/>
              <a:buChar char="•"/>
            </a:pPr>
            <a:br>
              <a:rPr lang="cs-CZ" sz="2000" dirty="0"/>
            </a:br>
            <a:r>
              <a:rPr lang="cs-CZ" sz="2000" dirty="0"/>
              <a:t>Za účelem jaderné reakce a transmutace lze jádra ozařovat kromě protonů i jinými rychlými nabitými částicemi: </a:t>
            </a:r>
            <a:r>
              <a:rPr lang="cs-CZ" sz="2000" b="1" dirty="0"/>
              <a:t>deuterony d</a:t>
            </a:r>
            <a:r>
              <a:rPr lang="cs-CZ" sz="2000" dirty="0"/>
              <a:t> - dochází především k reakcím </a:t>
            </a:r>
            <a:r>
              <a:rPr lang="cs-CZ" sz="2000" b="1" dirty="0"/>
              <a:t>(d, n), (d, p)</a:t>
            </a:r>
            <a:r>
              <a:rPr lang="cs-CZ" sz="2000" dirty="0"/>
              <a:t>, </a:t>
            </a:r>
            <a:r>
              <a:rPr lang="cs-CZ" sz="2000" b="1" dirty="0">
                <a:sym typeface="Symbol" panose="05050102010706020507" pitchFamily="18" charset="2"/>
              </a:rPr>
              <a:t></a:t>
            </a:r>
            <a:r>
              <a:rPr lang="cs-CZ" sz="2000" b="1" dirty="0"/>
              <a:t>-částicemi</a:t>
            </a:r>
            <a:r>
              <a:rPr lang="cs-CZ" sz="2000" dirty="0"/>
              <a:t> - nastávají reakce </a:t>
            </a:r>
            <a:r>
              <a:rPr lang="cs-CZ" sz="2000" b="1" dirty="0"/>
              <a:t>(</a:t>
            </a:r>
            <a:r>
              <a:rPr lang="cs-CZ" sz="2000" b="1" dirty="0">
                <a:sym typeface="Symbol" panose="05050102010706020507" pitchFamily="18" charset="2"/>
              </a:rPr>
              <a:t></a:t>
            </a:r>
            <a:r>
              <a:rPr lang="cs-CZ" sz="2000" b="1" dirty="0"/>
              <a:t>, p), (</a:t>
            </a:r>
            <a:r>
              <a:rPr lang="cs-CZ" sz="2000" b="1" dirty="0">
                <a:sym typeface="Symbol" panose="05050102010706020507" pitchFamily="18" charset="2"/>
              </a:rPr>
              <a:t></a:t>
            </a:r>
            <a:r>
              <a:rPr lang="cs-CZ" sz="2000" b="1" dirty="0"/>
              <a:t>, n) </a:t>
            </a:r>
            <a:r>
              <a:rPr lang="cs-CZ" sz="2000" dirty="0"/>
              <a:t>, popř. i </a:t>
            </a:r>
            <a:r>
              <a:rPr lang="cs-CZ" sz="2000" b="1" dirty="0"/>
              <a:t>těžšími jádry</a:t>
            </a:r>
            <a:r>
              <a:rPr lang="cs-CZ" sz="2000" dirty="0"/>
              <a:t> či </a:t>
            </a:r>
            <a:r>
              <a:rPr lang="cs-CZ" sz="2000" b="1" dirty="0"/>
              <a:t>ionty</a:t>
            </a:r>
            <a:r>
              <a:rPr lang="cs-CZ" sz="2000" dirty="0"/>
              <a:t>.</a:t>
            </a:r>
          </a:p>
        </p:txBody>
      </p:sp>
      <p:sp>
        <p:nvSpPr>
          <p:cNvPr id="3" name="TextovéPole 2"/>
          <p:cNvSpPr txBox="1"/>
          <p:nvPr/>
        </p:nvSpPr>
        <p:spPr>
          <a:xfrm>
            <a:off x="170467" y="1124744"/>
            <a:ext cx="1737237" cy="523220"/>
          </a:xfrm>
          <a:prstGeom prst="rect">
            <a:avLst/>
          </a:prstGeom>
          <a:noFill/>
        </p:spPr>
        <p:txBody>
          <a:bodyPr wrap="square" rtlCol="0">
            <a:spAutoFit/>
          </a:bodyPr>
          <a:lstStyle/>
          <a:p>
            <a:r>
              <a:rPr lang="cs-CZ" sz="2800" b="1" dirty="0">
                <a:solidFill>
                  <a:srgbClr val="0000FF"/>
                </a:solidFill>
              </a:rPr>
              <a:t>Cyklotron</a:t>
            </a:r>
          </a:p>
        </p:txBody>
      </p:sp>
    </p:spTree>
    <p:extLst>
      <p:ext uri="{BB962C8B-B14F-4D97-AF65-F5344CB8AC3E}">
        <p14:creationId xmlns:p14="http://schemas.microsoft.com/office/powerpoint/2010/main" val="901460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06847" y="188640"/>
            <a:ext cx="8820472" cy="3016210"/>
          </a:xfrm>
          <a:prstGeom prst="rect">
            <a:avLst/>
          </a:prstGeom>
          <a:pattFill prst="pct5">
            <a:fgClr>
              <a:schemeClr val="accent1">
                <a:lumMod val="20000"/>
                <a:lumOff val="80000"/>
              </a:schemeClr>
            </a:fgClr>
            <a:bgClr>
              <a:schemeClr val="bg1"/>
            </a:bgClr>
          </a:pattFill>
        </p:spPr>
        <p:txBody>
          <a:bodyPr wrap="square">
            <a:spAutoFit/>
          </a:bodyPr>
          <a:lstStyle/>
          <a:p>
            <a:r>
              <a:rPr lang="cs-CZ" sz="2800" b="1" dirty="0">
                <a:solidFill>
                  <a:srgbClr val="0000FF"/>
                </a:solidFill>
              </a:rPr>
              <a:t>Lineární urychlovače</a:t>
            </a:r>
            <a:br>
              <a:rPr lang="cs-CZ" sz="2400" b="1" dirty="0"/>
            </a:br>
            <a:r>
              <a:rPr lang="cs-CZ" sz="2400" dirty="0"/>
              <a:t>Lineární urychlovače urychlují nabité částice působením elektrického pole během jejich pohybu po lineární </a:t>
            </a:r>
            <a:r>
              <a:rPr lang="cs-CZ" sz="2400" b="1" dirty="0"/>
              <a:t>přímkové dráze</a:t>
            </a:r>
            <a:r>
              <a:rPr lang="cs-CZ" sz="2400" dirty="0"/>
              <a:t>. Lineární urychlovač se často zkráceně nazývá </a:t>
            </a:r>
            <a:r>
              <a:rPr lang="cs-CZ" sz="2400" b="1" dirty="0" err="1"/>
              <a:t>Linac</a:t>
            </a:r>
            <a:r>
              <a:rPr lang="cs-CZ" sz="2400" dirty="0"/>
              <a:t> (</a:t>
            </a:r>
            <a:r>
              <a:rPr lang="cs-CZ" sz="2400" i="1" u="sng" dirty="0" err="1"/>
              <a:t>Lin</a:t>
            </a:r>
            <a:r>
              <a:rPr lang="cs-CZ" sz="2400" i="1" dirty="0" err="1"/>
              <a:t>ear</a:t>
            </a:r>
            <a:r>
              <a:rPr lang="cs-CZ" sz="2400" i="1" dirty="0"/>
              <a:t> </a:t>
            </a:r>
            <a:r>
              <a:rPr lang="cs-CZ" sz="2400" i="1" u="sng" dirty="0" err="1"/>
              <a:t>ac</a:t>
            </a:r>
            <a:r>
              <a:rPr lang="cs-CZ" sz="2400" i="1" dirty="0" err="1"/>
              <a:t>celerator</a:t>
            </a:r>
            <a:r>
              <a:rPr lang="cs-CZ" sz="2400" dirty="0"/>
              <a:t>). </a:t>
            </a:r>
          </a:p>
          <a:p>
            <a:endParaRPr lang="cs-CZ" sz="2400" dirty="0"/>
          </a:p>
          <a:p>
            <a:r>
              <a:rPr lang="cs-CZ" sz="2400" dirty="0"/>
              <a:t>Můžeme je rozdělit na </a:t>
            </a:r>
            <a:r>
              <a:rPr lang="cs-CZ" sz="2400" b="1" dirty="0"/>
              <a:t>elektrostatické</a:t>
            </a:r>
            <a:r>
              <a:rPr lang="cs-CZ" sz="2400" dirty="0"/>
              <a:t> (vysokonapěťové) a </a:t>
            </a:r>
            <a:r>
              <a:rPr lang="cs-CZ" sz="2400" b="1" dirty="0"/>
              <a:t>vysokofrekvenční</a:t>
            </a:r>
            <a:r>
              <a:rPr lang="cs-CZ" dirty="0"/>
              <a:t>. K urychlení částice dochází vždy v mezeře mezi segmenty urychlovače, na nichž se zvyšuje postupně napětí.</a:t>
            </a:r>
          </a:p>
        </p:txBody>
      </p:sp>
      <p:pic>
        <p:nvPicPr>
          <p:cNvPr id="1026" name="Picture 2" descr="http://astronuklfyzika.cz/UrychlovacLinearn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74" y="3263163"/>
            <a:ext cx="8881245" cy="24482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ulka 2"/>
          <p:cNvGraphicFramePr>
            <a:graphicFrameLocks noGrp="1"/>
          </p:cNvGraphicFramePr>
          <p:nvPr>
            <p:extLst>
              <p:ext uri="{D42A27DB-BD31-4B8C-83A1-F6EECF244321}">
                <p14:modId xmlns:p14="http://schemas.microsoft.com/office/powerpoint/2010/main" val="1177064113"/>
              </p:ext>
            </p:extLst>
          </p:nvPr>
        </p:nvGraphicFramePr>
        <p:xfrm>
          <a:off x="206847" y="5846400"/>
          <a:ext cx="5849620" cy="822960"/>
        </p:xfrm>
        <a:graphic>
          <a:graphicData uri="http://schemas.openxmlformats.org/drawingml/2006/table">
            <a:tbl>
              <a:tblPr>
                <a:tableStyleId>{5C22544A-7EE6-4342-B048-85BDC9FD1C3A}</a:tableStyleId>
              </a:tblPr>
              <a:tblGrid>
                <a:gridCol w="2924810">
                  <a:extLst>
                    <a:ext uri="{9D8B030D-6E8A-4147-A177-3AD203B41FA5}">
                      <a16:colId xmlns:a16="http://schemas.microsoft.com/office/drawing/2014/main" val="20000"/>
                    </a:ext>
                  </a:extLst>
                </a:gridCol>
                <a:gridCol w="2924810">
                  <a:extLst>
                    <a:ext uri="{9D8B030D-6E8A-4147-A177-3AD203B41FA5}">
                      <a16:colId xmlns:a16="http://schemas.microsoft.com/office/drawing/2014/main" val="20001"/>
                    </a:ext>
                  </a:extLst>
                </a:gridCol>
              </a:tblGrid>
              <a:tr h="0">
                <a:tc>
                  <a:txBody>
                    <a:bodyPr/>
                    <a:lstStyle/>
                    <a:p>
                      <a:pPr>
                        <a:spcAft>
                          <a:spcPts val="0"/>
                        </a:spcAft>
                      </a:pPr>
                      <a:r>
                        <a:rPr lang="cs-CZ" sz="1800" dirty="0">
                          <a:effectLst/>
                        </a:rPr>
                        <a:t>K urychlení protonů</a:t>
                      </a:r>
                      <a:endParaRPr lang="cs-CZ" sz="1800" dirty="0">
                        <a:effectLst/>
                        <a:latin typeface="Verdana"/>
                        <a:ea typeface="Times New Roman"/>
                        <a:cs typeface="Times New Roman"/>
                      </a:endParaRPr>
                    </a:p>
                  </a:txBody>
                  <a:tcPr marL="44450" marR="44450" marT="0" marB="0"/>
                </a:tc>
                <a:tc>
                  <a:txBody>
                    <a:bodyPr/>
                    <a:lstStyle/>
                    <a:p>
                      <a:pPr algn="ctr">
                        <a:spcAft>
                          <a:spcPts val="0"/>
                        </a:spcAft>
                      </a:pPr>
                      <a:r>
                        <a:rPr lang="cs-CZ" sz="1800">
                          <a:effectLst/>
                        </a:rPr>
                        <a:t>20 GeV</a:t>
                      </a:r>
                      <a:endParaRPr lang="cs-CZ" sz="1800">
                        <a:effectLst/>
                        <a:latin typeface="Verdana"/>
                        <a:ea typeface="Times New Roman"/>
                        <a:cs typeface="Times New Roman"/>
                      </a:endParaRPr>
                    </a:p>
                  </a:txBody>
                  <a:tcPr marL="44450" marR="44450" marT="0" marB="0"/>
                </a:tc>
                <a:extLst>
                  <a:ext uri="{0D108BD9-81ED-4DB2-BD59-A6C34878D82A}">
                    <a16:rowId xmlns:a16="http://schemas.microsoft.com/office/drawing/2014/main" val="10000"/>
                  </a:ext>
                </a:extLst>
              </a:tr>
              <a:tr h="0">
                <a:tc>
                  <a:txBody>
                    <a:bodyPr/>
                    <a:lstStyle/>
                    <a:p>
                      <a:pPr>
                        <a:spcAft>
                          <a:spcPts val="0"/>
                        </a:spcAft>
                      </a:pPr>
                      <a:r>
                        <a:rPr lang="cs-CZ" sz="1800" dirty="0">
                          <a:effectLst/>
                        </a:rPr>
                        <a:t>K urychlení ostatních jader (včetně uranu)</a:t>
                      </a:r>
                      <a:endParaRPr lang="cs-CZ" sz="1800" dirty="0">
                        <a:effectLst/>
                        <a:latin typeface="Verdana"/>
                        <a:ea typeface="Times New Roman"/>
                        <a:cs typeface="Times New Roman"/>
                      </a:endParaRPr>
                    </a:p>
                  </a:txBody>
                  <a:tcPr marL="44450" marR="44450" marT="0" marB="0"/>
                </a:tc>
                <a:tc>
                  <a:txBody>
                    <a:bodyPr/>
                    <a:lstStyle/>
                    <a:p>
                      <a:pPr algn="ctr">
                        <a:spcAft>
                          <a:spcPts val="0"/>
                        </a:spcAft>
                      </a:pPr>
                      <a:r>
                        <a:rPr lang="cs-CZ" sz="1800" dirty="0">
                          <a:effectLst/>
                        </a:rPr>
                        <a:t>30 </a:t>
                      </a:r>
                      <a:r>
                        <a:rPr lang="cs-CZ" sz="1800" dirty="0" err="1">
                          <a:effectLst/>
                        </a:rPr>
                        <a:t>MeV</a:t>
                      </a:r>
                      <a:endParaRPr lang="cs-CZ" sz="1800" dirty="0">
                        <a:effectLst/>
                        <a:latin typeface="Verdana"/>
                        <a:ea typeface="Times New Roman"/>
                        <a:cs typeface="Times New Roman"/>
                      </a:endParaRPr>
                    </a:p>
                  </a:txBody>
                  <a:tcPr marL="44450" marR="4445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20333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49122641"/>
              </p:ext>
            </p:extLst>
          </p:nvPr>
        </p:nvGraphicFramePr>
        <p:xfrm>
          <a:off x="0" y="908720"/>
          <a:ext cx="8964490" cy="5765979"/>
        </p:xfrm>
        <a:graphic>
          <a:graphicData uri="http://schemas.openxmlformats.org/drawingml/2006/table">
            <a:tbl>
              <a:tblPr/>
              <a:tblGrid>
                <a:gridCol w="1792898">
                  <a:extLst>
                    <a:ext uri="{9D8B030D-6E8A-4147-A177-3AD203B41FA5}">
                      <a16:colId xmlns:a16="http://schemas.microsoft.com/office/drawing/2014/main" val="20000"/>
                    </a:ext>
                  </a:extLst>
                </a:gridCol>
                <a:gridCol w="1792898">
                  <a:extLst>
                    <a:ext uri="{9D8B030D-6E8A-4147-A177-3AD203B41FA5}">
                      <a16:colId xmlns:a16="http://schemas.microsoft.com/office/drawing/2014/main" val="20001"/>
                    </a:ext>
                  </a:extLst>
                </a:gridCol>
                <a:gridCol w="1792898">
                  <a:extLst>
                    <a:ext uri="{9D8B030D-6E8A-4147-A177-3AD203B41FA5}">
                      <a16:colId xmlns:a16="http://schemas.microsoft.com/office/drawing/2014/main" val="20002"/>
                    </a:ext>
                  </a:extLst>
                </a:gridCol>
                <a:gridCol w="1792898">
                  <a:extLst>
                    <a:ext uri="{9D8B030D-6E8A-4147-A177-3AD203B41FA5}">
                      <a16:colId xmlns:a16="http://schemas.microsoft.com/office/drawing/2014/main" val="20003"/>
                    </a:ext>
                  </a:extLst>
                </a:gridCol>
                <a:gridCol w="1792898">
                  <a:extLst>
                    <a:ext uri="{9D8B030D-6E8A-4147-A177-3AD203B41FA5}">
                      <a16:colId xmlns:a16="http://schemas.microsoft.com/office/drawing/2014/main" val="20004"/>
                    </a:ext>
                  </a:extLst>
                </a:gridCol>
              </a:tblGrid>
              <a:tr h="572865">
                <a:tc>
                  <a:txBody>
                    <a:bodyPr/>
                    <a:lstStyle/>
                    <a:p>
                      <a:pPr algn="ctr"/>
                      <a:r>
                        <a:rPr lang="cs-CZ" sz="1800" b="1" dirty="0"/>
                        <a:t>Název urychlovače</a:t>
                      </a:r>
                    </a:p>
                  </a:txBody>
                  <a:tcPr marL="46183" marR="46183" marT="23092" marB="23092" anchor="ctr">
                    <a:lnL>
                      <a:noFill/>
                    </a:lnL>
                    <a:lnR>
                      <a:noFill/>
                    </a:lnR>
                    <a:lnT>
                      <a:noFill/>
                    </a:lnT>
                    <a:lnB>
                      <a:noFill/>
                    </a:lnB>
                    <a:solidFill>
                      <a:schemeClr val="accent1">
                        <a:lumMod val="20000"/>
                        <a:lumOff val="80000"/>
                      </a:schemeClr>
                    </a:solidFill>
                  </a:tcPr>
                </a:tc>
                <a:tc>
                  <a:txBody>
                    <a:bodyPr/>
                    <a:lstStyle/>
                    <a:p>
                      <a:pPr algn="ctr"/>
                      <a:r>
                        <a:rPr lang="cs-CZ" sz="1800" b="1" dirty="0"/>
                        <a:t>Laboratoř</a:t>
                      </a:r>
                    </a:p>
                  </a:txBody>
                  <a:tcPr marL="46183" marR="46183" marT="23092" marB="23092" anchor="ctr">
                    <a:lnL>
                      <a:noFill/>
                    </a:lnL>
                    <a:lnR>
                      <a:noFill/>
                    </a:lnR>
                    <a:lnT>
                      <a:noFill/>
                    </a:lnT>
                    <a:lnB>
                      <a:noFill/>
                    </a:lnB>
                    <a:solidFill>
                      <a:schemeClr val="accent1">
                        <a:lumMod val="20000"/>
                        <a:lumOff val="80000"/>
                      </a:schemeClr>
                    </a:solidFill>
                  </a:tcPr>
                </a:tc>
                <a:tc>
                  <a:txBody>
                    <a:bodyPr/>
                    <a:lstStyle/>
                    <a:p>
                      <a:pPr algn="ctr"/>
                      <a:r>
                        <a:rPr lang="cs-CZ" sz="1800" b="1" dirty="0"/>
                        <a:t>Částice</a:t>
                      </a:r>
                    </a:p>
                  </a:txBody>
                  <a:tcPr marL="46183" marR="46183" marT="23092" marB="23092" anchor="ctr">
                    <a:lnL>
                      <a:noFill/>
                    </a:lnL>
                    <a:lnR>
                      <a:noFill/>
                    </a:lnR>
                    <a:lnT>
                      <a:noFill/>
                    </a:lnT>
                    <a:lnB>
                      <a:noFill/>
                    </a:lnB>
                    <a:solidFill>
                      <a:schemeClr val="accent1">
                        <a:lumMod val="20000"/>
                        <a:lumOff val="80000"/>
                      </a:schemeClr>
                    </a:solidFill>
                  </a:tcPr>
                </a:tc>
                <a:tc>
                  <a:txBody>
                    <a:bodyPr/>
                    <a:lstStyle/>
                    <a:p>
                      <a:pPr algn="ctr"/>
                      <a:r>
                        <a:rPr lang="cs-CZ" sz="1800" b="1" dirty="0"/>
                        <a:t>Energie [</a:t>
                      </a:r>
                      <a:r>
                        <a:rPr lang="cs-CZ" sz="1800" b="1" dirty="0" err="1"/>
                        <a:t>GeV</a:t>
                      </a:r>
                      <a:r>
                        <a:rPr lang="cs-CZ" sz="1800" b="1" dirty="0"/>
                        <a:t>]</a:t>
                      </a:r>
                    </a:p>
                  </a:txBody>
                  <a:tcPr marL="46183" marR="46183" marT="23092" marB="23092" anchor="ctr">
                    <a:lnL>
                      <a:noFill/>
                    </a:lnL>
                    <a:lnR>
                      <a:noFill/>
                    </a:lnR>
                    <a:lnT>
                      <a:noFill/>
                    </a:lnT>
                    <a:lnB>
                      <a:noFill/>
                    </a:lnB>
                    <a:solidFill>
                      <a:schemeClr val="accent1">
                        <a:lumMod val="20000"/>
                        <a:lumOff val="80000"/>
                      </a:schemeClr>
                    </a:solidFill>
                  </a:tcPr>
                </a:tc>
                <a:tc>
                  <a:txBody>
                    <a:bodyPr/>
                    <a:lstStyle/>
                    <a:p>
                      <a:pPr algn="ctr"/>
                      <a:r>
                        <a:rPr lang="cs-CZ" sz="1800" b="1" dirty="0"/>
                        <a:t>Rok</a:t>
                      </a:r>
                    </a:p>
                  </a:txBody>
                  <a:tcPr marL="46183" marR="46183" marT="23092" marB="23092"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0"/>
                  </a:ext>
                </a:extLst>
              </a:tr>
              <a:tr h="1062962">
                <a:tc>
                  <a:txBody>
                    <a:bodyPr/>
                    <a:lstStyle/>
                    <a:p>
                      <a:pPr algn="ctr"/>
                      <a:r>
                        <a:rPr lang="cs-CZ" sz="1800" b="1" dirty="0"/>
                        <a:t>SLAC (</a:t>
                      </a:r>
                      <a:r>
                        <a:rPr lang="cs-CZ" sz="1800" b="1" dirty="0" err="1"/>
                        <a:t>Stanford</a:t>
                      </a:r>
                      <a:r>
                        <a:rPr lang="cs-CZ" sz="1800" b="1" dirty="0"/>
                        <a:t> </a:t>
                      </a:r>
                      <a:r>
                        <a:rPr lang="cs-CZ" sz="1800" b="1" dirty="0" err="1"/>
                        <a:t>Linear</a:t>
                      </a:r>
                      <a:r>
                        <a:rPr lang="cs-CZ" sz="1800" b="1" dirty="0"/>
                        <a:t> </a:t>
                      </a:r>
                      <a:r>
                        <a:rPr lang="cs-CZ" sz="1800" b="1" dirty="0" err="1"/>
                        <a:t>Accelerator</a:t>
                      </a:r>
                      <a:r>
                        <a:rPr lang="cs-CZ" sz="1800" b="1" dirty="0"/>
                        <a:t> Center )</a:t>
                      </a:r>
                    </a:p>
                  </a:txBody>
                  <a:tcPr marL="46183" marR="46183" marT="23092" marB="23092" anchor="ctr">
                    <a:lnL>
                      <a:noFill/>
                    </a:lnL>
                    <a:lnR>
                      <a:noFill/>
                    </a:lnR>
                    <a:lnT>
                      <a:noFill/>
                    </a:lnT>
                    <a:lnB>
                      <a:noFill/>
                    </a:lnB>
                    <a:solidFill>
                      <a:schemeClr val="accent2">
                        <a:lumMod val="40000"/>
                        <a:lumOff val="60000"/>
                      </a:schemeClr>
                    </a:solidFill>
                  </a:tcPr>
                </a:tc>
                <a:tc>
                  <a:txBody>
                    <a:bodyPr/>
                    <a:lstStyle/>
                    <a:p>
                      <a:pPr algn="ctr"/>
                      <a:r>
                        <a:rPr lang="cs-CZ" sz="1800" b="1" dirty="0" err="1"/>
                        <a:t>Stanford</a:t>
                      </a:r>
                      <a:endParaRPr lang="cs-CZ" sz="1800" b="1" dirty="0"/>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a:t>e</a:t>
                      </a:r>
                      <a:r>
                        <a:rPr lang="cs-CZ" sz="1800" b="1" baseline="30000">
                          <a:latin typeface="Symbol"/>
                        </a:rPr>
                        <a:t>-</a:t>
                      </a:r>
                      <a:r>
                        <a:rPr lang="cs-CZ" sz="1800" b="1"/>
                        <a:t> </a:t>
                      </a:r>
                      <a:r>
                        <a:rPr lang="cs-CZ" sz="1800" b="1">
                          <a:latin typeface="Symbol"/>
                        </a:rPr>
                        <a:t>-</a:t>
                      </a:r>
                      <a:r>
                        <a:rPr lang="cs-CZ" sz="1800" b="1"/>
                        <a:t> e</a:t>
                      </a:r>
                      <a:r>
                        <a:rPr lang="cs-CZ" sz="1800" b="1" baseline="30000"/>
                        <a:t>+</a:t>
                      </a:r>
                      <a:endParaRPr lang="cs-CZ" sz="1800" b="1"/>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a:t>50</a:t>
                      </a:r>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a:t>1966</a:t>
                      </a:r>
                    </a:p>
                  </a:txBody>
                  <a:tcPr marL="46183" marR="46183" marT="23092" marB="23092" anchor="ctr">
                    <a:lnL>
                      <a:noFill/>
                    </a:lnL>
                    <a:lnR>
                      <a:noFill/>
                    </a:lnR>
                    <a:lnT>
                      <a:noFill/>
                    </a:lnT>
                    <a:lnB>
                      <a:noFill/>
                    </a:lnB>
                    <a:blipFill>
                      <a:blip r:embed="rId2"/>
                      <a:tile tx="0" ty="0" sx="100000" sy="100000" flip="none" algn="tl"/>
                    </a:blipFill>
                  </a:tcPr>
                </a:tc>
                <a:extLst>
                  <a:ext uri="{0D108BD9-81ED-4DB2-BD59-A6C34878D82A}">
                    <a16:rowId xmlns:a16="http://schemas.microsoft.com/office/drawing/2014/main" val="10001"/>
                  </a:ext>
                </a:extLst>
              </a:tr>
              <a:tr h="314405">
                <a:tc>
                  <a:txBody>
                    <a:bodyPr/>
                    <a:lstStyle/>
                    <a:p>
                      <a:pPr algn="ctr"/>
                      <a:r>
                        <a:rPr lang="cs-CZ" sz="1800" b="1" dirty="0" err="1"/>
                        <a:t>Tevatron</a:t>
                      </a:r>
                      <a:endParaRPr lang="cs-CZ" sz="1800" b="1" dirty="0"/>
                    </a:p>
                  </a:txBody>
                  <a:tcPr marL="46183" marR="46183" marT="23092" marB="23092" anchor="ctr">
                    <a:lnL>
                      <a:noFill/>
                    </a:lnL>
                    <a:lnR>
                      <a:noFill/>
                    </a:lnR>
                    <a:lnT>
                      <a:noFill/>
                    </a:lnT>
                    <a:lnB>
                      <a:noFill/>
                    </a:lnB>
                    <a:solidFill>
                      <a:schemeClr val="accent2">
                        <a:lumMod val="40000"/>
                        <a:lumOff val="60000"/>
                      </a:schemeClr>
                    </a:solidFill>
                  </a:tcPr>
                </a:tc>
                <a:tc>
                  <a:txBody>
                    <a:bodyPr/>
                    <a:lstStyle/>
                    <a:p>
                      <a:pPr algn="ctr"/>
                      <a:r>
                        <a:rPr lang="cs-CZ" sz="1800" b="1" dirty="0" err="1"/>
                        <a:t>Fermilab</a:t>
                      </a:r>
                      <a:endParaRPr lang="cs-CZ" sz="1800" b="1" dirty="0"/>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a:t>p</a:t>
                      </a:r>
                      <a:r>
                        <a:rPr lang="cs-CZ" sz="1800" b="1" baseline="30000">
                          <a:latin typeface="Symbol"/>
                        </a:rPr>
                        <a:t>+</a:t>
                      </a:r>
                      <a:r>
                        <a:rPr lang="cs-CZ" sz="1800" b="1"/>
                        <a:t> </a:t>
                      </a:r>
                      <a:r>
                        <a:rPr lang="cs-CZ" sz="1800" b="1">
                          <a:latin typeface="Symbol"/>
                        </a:rPr>
                        <a:t>-</a:t>
                      </a:r>
                      <a:r>
                        <a:rPr lang="cs-CZ" sz="1800" b="1"/>
                        <a:t> p</a:t>
                      </a:r>
                      <a:r>
                        <a:rPr lang="cs-CZ" sz="1800" b="1" baseline="30000">
                          <a:latin typeface="Symbol"/>
                        </a:rPr>
                        <a:t>-</a:t>
                      </a:r>
                      <a:endParaRPr lang="cs-CZ" sz="1800" b="1"/>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a:t>980</a:t>
                      </a:r>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a:t>1987</a:t>
                      </a:r>
                    </a:p>
                  </a:txBody>
                  <a:tcPr marL="46183" marR="46183" marT="23092" marB="23092" anchor="ctr">
                    <a:lnL>
                      <a:noFill/>
                    </a:lnL>
                    <a:lnR>
                      <a:noFill/>
                    </a:lnR>
                    <a:lnT>
                      <a:noFill/>
                    </a:lnT>
                    <a:lnB>
                      <a:noFill/>
                    </a:lnB>
                    <a:blipFill>
                      <a:blip r:embed="rId2"/>
                      <a:tile tx="0" ty="0" sx="100000" sy="100000" flip="none" algn="tl"/>
                    </a:blipFill>
                  </a:tcPr>
                </a:tc>
                <a:extLst>
                  <a:ext uri="{0D108BD9-81ED-4DB2-BD59-A6C34878D82A}">
                    <a16:rowId xmlns:a16="http://schemas.microsoft.com/office/drawing/2014/main" val="10002"/>
                  </a:ext>
                </a:extLst>
              </a:tr>
              <a:tr h="895125">
                <a:tc>
                  <a:txBody>
                    <a:bodyPr/>
                    <a:lstStyle/>
                    <a:p>
                      <a:pPr algn="ctr"/>
                      <a:r>
                        <a:rPr lang="cs-CZ" sz="1800" b="1" dirty="0"/>
                        <a:t>LEP (</a:t>
                      </a:r>
                      <a:r>
                        <a:rPr lang="cs-CZ" sz="1800" b="1" dirty="0" err="1"/>
                        <a:t>Large</a:t>
                      </a:r>
                      <a:r>
                        <a:rPr lang="cs-CZ" sz="1800" b="1" dirty="0"/>
                        <a:t> </a:t>
                      </a:r>
                      <a:r>
                        <a:rPr lang="cs-CZ" sz="1800" b="1" dirty="0" err="1"/>
                        <a:t>Electron</a:t>
                      </a:r>
                      <a:r>
                        <a:rPr lang="cs-CZ" sz="1800" b="1" dirty="0"/>
                        <a:t>-Positron </a:t>
                      </a:r>
                      <a:r>
                        <a:rPr lang="cs-CZ" sz="1800" b="1" dirty="0" err="1"/>
                        <a:t>collider</a:t>
                      </a:r>
                      <a:r>
                        <a:rPr lang="cs-CZ" sz="1800" b="1" dirty="0"/>
                        <a:t>) </a:t>
                      </a:r>
                    </a:p>
                  </a:txBody>
                  <a:tcPr marL="46183" marR="46183" marT="23092" marB="23092" anchor="ctr">
                    <a:lnL>
                      <a:noFill/>
                    </a:lnL>
                    <a:lnR>
                      <a:noFill/>
                    </a:lnR>
                    <a:lnT>
                      <a:noFill/>
                    </a:lnT>
                    <a:lnB>
                      <a:noFill/>
                    </a:lnB>
                    <a:solidFill>
                      <a:schemeClr val="accent2">
                        <a:lumMod val="40000"/>
                        <a:lumOff val="60000"/>
                      </a:schemeClr>
                    </a:solidFill>
                  </a:tcPr>
                </a:tc>
                <a:tc>
                  <a:txBody>
                    <a:bodyPr/>
                    <a:lstStyle/>
                    <a:p>
                      <a:pPr algn="ctr"/>
                      <a:r>
                        <a:rPr lang="cs-CZ" sz="1800" b="1" dirty="0"/>
                        <a:t>CERN</a:t>
                      </a:r>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dirty="0"/>
                        <a:t>e</a:t>
                      </a:r>
                      <a:r>
                        <a:rPr lang="cs-CZ" sz="1800" b="1" baseline="30000" dirty="0">
                          <a:latin typeface="Symbol"/>
                        </a:rPr>
                        <a:t>-</a:t>
                      </a:r>
                      <a:r>
                        <a:rPr lang="cs-CZ" sz="1800" b="1" dirty="0"/>
                        <a:t> </a:t>
                      </a:r>
                      <a:r>
                        <a:rPr lang="cs-CZ" sz="1800" b="1" dirty="0">
                          <a:latin typeface="Symbol"/>
                        </a:rPr>
                        <a:t>-</a:t>
                      </a:r>
                      <a:r>
                        <a:rPr lang="cs-CZ" sz="1800" b="1" dirty="0"/>
                        <a:t> e</a:t>
                      </a:r>
                      <a:r>
                        <a:rPr lang="cs-CZ" sz="1800" b="1" baseline="30000" dirty="0"/>
                        <a:t>+</a:t>
                      </a:r>
                      <a:endParaRPr lang="cs-CZ" sz="1800" b="1" dirty="0"/>
                    </a:p>
                  </a:txBody>
                  <a:tcPr marL="46183" marR="46183" marT="23092" marB="23092" anchor="ctr">
                    <a:lnL>
                      <a:noFill/>
                    </a:lnL>
                    <a:lnR>
                      <a:noFill/>
                    </a:lnR>
                    <a:lnT>
                      <a:noFill/>
                    </a:lnT>
                    <a:lnB>
                      <a:noFill/>
                    </a:lnB>
                    <a:solidFill>
                      <a:schemeClr val="accent2">
                        <a:lumMod val="40000"/>
                        <a:lumOff val="60000"/>
                      </a:schemeClr>
                    </a:solidFill>
                  </a:tcPr>
                </a:tc>
                <a:tc>
                  <a:txBody>
                    <a:bodyPr/>
                    <a:lstStyle/>
                    <a:p>
                      <a:pPr algn="ctr"/>
                      <a:r>
                        <a:rPr lang="cs-CZ" sz="1800" b="1" dirty="0"/>
                        <a:t>100</a:t>
                      </a:r>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dirty="0"/>
                        <a:t>1989</a:t>
                      </a:r>
                    </a:p>
                  </a:txBody>
                  <a:tcPr marL="46183" marR="46183" marT="23092" marB="23092" anchor="ctr">
                    <a:lnL>
                      <a:noFill/>
                    </a:lnL>
                    <a:lnR>
                      <a:noFill/>
                    </a:lnR>
                    <a:lnT>
                      <a:noFill/>
                    </a:lnT>
                    <a:lnB>
                      <a:noFill/>
                    </a:lnB>
                    <a:blipFill>
                      <a:blip r:embed="rId2"/>
                      <a:tile tx="0" ty="0" sx="100000" sy="100000" flip="none" algn="tl"/>
                    </a:blipFill>
                  </a:tcPr>
                </a:tc>
                <a:extLst>
                  <a:ext uri="{0D108BD9-81ED-4DB2-BD59-A6C34878D82A}">
                    <a16:rowId xmlns:a16="http://schemas.microsoft.com/office/drawing/2014/main" val="10003"/>
                  </a:ext>
                </a:extLst>
              </a:tr>
              <a:tr h="895125">
                <a:tc>
                  <a:txBody>
                    <a:bodyPr/>
                    <a:lstStyle/>
                    <a:p>
                      <a:pPr algn="ctr"/>
                      <a:r>
                        <a:rPr lang="en-US" sz="1800" b="1" dirty="0"/>
                        <a:t>RHIC (Relativistic Heavy Ion Collider )</a:t>
                      </a:r>
                    </a:p>
                  </a:txBody>
                  <a:tcPr marL="46183" marR="46183" marT="23092" marB="23092" anchor="ctr">
                    <a:lnL>
                      <a:noFill/>
                    </a:lnL>
                    <a:lnR>
                      <a:noFill/>
                    </a:lnR>
                    <a:lnT>
                      <a:noFill/>
                    </a:lnT>
                    <a:lnB>
                      <a:noFill/>
                    </a:lnB>
                    <a:solidFill>
                      <a:schemeClr val="accent2">
                        <a:lumMod val="40000"/>
                        <a:lumOff val="60000"/>
                      </a:schemeClr>
                    </a:solidFill>
                  </a:tcPr>
                </a:tc>
                <a:tc>
                  <a:txBody>
                    <a:bodyPr/>
                    <a:lstStyle/>
                    <a:p>
                      <a:pPr algn="ctr"/>
                      <a:r>
                        <a:rPr lang="cs-CZ" sz="1800" b="1" dirty="0" err="1"/>
                        <a:t>Brookhaven</a:t>
                      </a:r>
                      <a:endParaRPr lang="cs-CZ" sz="1800" b="1" dirty="0"/>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dirty="0"/>
                        <a:t>p</a:t>
                      </a:r>
                      <a:r>
                        <a:rPr lang="cs-CZ" sz="1800" b="1" dirty="0">
                          <a:latin typeface="Symbol"/>
                        </a:rPr>
                        <a:t>-</a:t>
                      </a:r>
                      <a:r>
                        <a:rPr lang="cs-CZ" sz="1800" b="1" dirty="0"/>
                        <a:t>p, Au</a:t>
                      </a:r>
                      <a:r>
                        <a:rPr lang="cs-CZ" sz="1800" b="1" dirty="0">
                          <a:latin typeface="Symbol"/>
                        </a:rPr>
                        <a:t>-</a:t>
                      </a:r>
                      <a:r>
                        <a:rPr lang="cs-CZ" sz="1800" b="1" dirty="0"/>
                        <a:t>Au, ...</a:t>
                      </a:r>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dirty="0"/>
                        <a:t>200</a:t>
                      </a:r>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a:t>2000</a:t>
                      </a:r>
                    </a:p>
                  </a:txBody>
                  <a:tcPr marL="46183" marR="46183" marT="23092" marB="23092" anchor="ctr">
                    <a:lnL>
                      <a:noFill/>
                    </a:lnL>
                    <a:lnR>
                      <a:noFill/>
                    </a:lnR>
                    <a:lnT>
                      <a:noFill/>
                    </a:lnT>
                    <a:lnB>
                      <a:noFill/>
                    </a:lnB>
                    <a:blipFill>
                      <a:blip r:embed="rId2"/>
                      <a:tile tx="0" ty="0" sx="100000" sy="100000" flip="none" algn="tl"/>
                    </a:blipFill>
                  </a:tcPr>
                </a:tc>
                <a:extLst>
                  <a:ext uri="{0D108BD9-81ED-4DB2-BD59-A6C34878D82A}">
                    <a16:rowId xmlns:a16="http://schemas.microsoft.com/office/drawing/2014/main" val="10004"/>
                  </a:ext>
                </a:extLst>
              </a:tr>
              <a:tr h="727289">
                <a:tc>
                  <a:txBody>
                    <a:bodyPr/>
                    <a:lstStyle/>
                    <a:p>
                      <a:pPr algn="ctr"/>
                      <a:r>
                        <a:rPr lang="cs-CZ" sz="1800" b="1" dirty="0"/>
                        <a:t>LHC (</a:t>
                      </a:r>
                      <a:r>
                        <a:rPr lang="cs-CZ" sz="1800" b="1" dirty="0" err="1"/>
                        <a:t>Large</a:t>
                      </a:r>
                      <a:r>
                        <a:rPr lang="cs-CZ" sz="1800" b="1" dirty="0"/>
                        <a:t> Hadron </a:t>
                      </a:r>
                      <a:r>
                        <a:rPr lang="cs-CZ" sz="1800" b="1" dirty="0" err="1"/>
                        <a:t>Collider</a:t>
                      </a:r>
                      <a:r>
                        <a:rPr lang="cs-CZ" sz="1800" b="1" dirty="0"/>
                        <a:t>)</a:t>
                      </a:r>
                    </a:p>
                  </a:txBody>
                  <a:tcPr marL="46183" marR="46183" marT="23092" marB="23092" anchor="ctr">
                    <a:lnL>
                      <a:noFill/>
                    </a:lnL>
                    <a:lnR>
                      <a:noFill/>
                    </a:lnR>
                    <a:lnT>
                      <a:noFill/>
                    </a:lnT>
                    <a:lnB>
                      <a:noFill/>
                    </a:lnB>
                    <a:solidFill>
                      <a:schemeClr val="accent2">
                        <a:lumMod val="40000"/>
                        <a:lumOff val="60000"/>
                      </a:schemeClr>
                    </a:solidFill>
                  </a:tcPr>
                </a:tc>
                <a:tc>
                  <a:txBody>
                    <a:bodyPr/>
                    <a:lstStyle/>
                    <a:p>
                      <a:pPr algn="ctr"/>
                      <a:r>
                        <a:rPr lang="cs-CZ" sz="1800" b="1"/>
                        <a:t>CERN</a:t>
                      </a:r>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dirty="0"/>
                        <a:t>p</a:t>
                      </a:r>
                      <a:r>
                        <a:rPr lang="cs-CZ" sz="1800" b="1" dirty="0">
                          <a:latin typeface="Symbol"/>
                        </a:rPr>
                        <a:t>-</a:t>
                      </a:r>
                      <a:r>
                        <a:rPr lang="cs-CZ" sz="1800" b="1" dirty="0"/>
                        <a:t>p, </a:t>
                      </a:r>
                      <a:r>
                        <a:rPr lang="cs-CZ" sz="1800" b="1" dirty="0" err="1"/>
                        <a:t>Pb</a:t>
                      </a:r>
                      <a:r>
                        <a:rPr lang="cs-CZ" sz="1800" b="1" dirty="0" err="1">
                          <a:latin typeface="Symbol"/>
                        </a:rPr>
                        <a:t>-</a:t>
                      </a:r>
                      <a:r>
                        <a:rPr lang="cs-CZ" sz="1800" b="1" dirty="0" err="1"/>
                        <a:t>Pb</a:t>
                      </a:r>
                      <a:r>
                        <a:rPr lang="cs-CZ" sz="1800" b="1" dirty="0"/>
                        <a:t>, ...</a:t>
                      </a:r>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dirty="0"/>
                        <a:t>7000</a:t>
                      </a:r>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dirty="0"/>
                        <a:t>2008</a:t>
                      </a:r>
                    </a:p>
                  </a:txBody>
                  <a:tcPr marL="46183" marR="46183" marT="23092" marB="23092" anchor="ctr">
                    <a:lnL>
                      <a:noFill/>
                    </a:lnL>
                    <a:lnR>
                      <a:noFill/>
                    </a:lnR>
                    <a:lnT>
                      <a:noFill/>
                    </a:lnT>
                    <a:lnB>
                      <a:noFill/>
                    </a:lnB>
                    <a:blipFill>
                      <a:blip r:embed="rId2"/>
                      <a:tile tx="0" ty="0" sx="100000" sy="100000" flip="none" algn="tl"/>
                    </a:blipFill>
                  </a:tcPr>
                </a:tc>
                <a:extLst>
                  <a:ext uri="{0D108BD9-81ED-4DB2-BD59-A6C34878D82A}">
                    <a16:rowId xmlns:a16="http://schemas.microsoft.com/office/drawing/2014/main" val="10005"/>
                  </a:ext>
                </a:extLst>
              </a:tr>
              <a:tr h="572865">
                <a:tc gridSpan="2">
                  <a:txBody>
                    <a:bodyPr/>
                    <a:lstStyle/>
                    <a:p>
                      <a:pPr algn="ctr"/>
                      <a:r>
                        <a:rPr lang="en-US" sz="1800" b="1" dirty="0"/>
                        <a:t>VLHC (Very Large Hadron Collider) - </a:t>
                      </a:r>
                      <a:r>
                        <a:rPr lang="en-US" sz="1800" b="1" dirty="0" err="1"/>
                        <a:t>budoucnost</a:t>
                      </a:r>
                      <a:r>
                        <a:rPr lang="en-US" sz="1800" b="1" dirty="0"/>
                        <a:t> ??</a:t>
                      </a:r>
                    </a:p>
                  </a:txBody>
                  <a:tcPr marL="46183" marR="46183" marT="23092" marB="23092" anchor="ctr">
                    <a:lnL>
                      <a:noFill/>
                    </a:lnL>
                    <a:lnR>
                      <a:noFill/>
                    </a:lnR>
                    <a:lnT>
                      <a:noFill/>
                    </a:lnT>
                    <a:lnB>
                      <a:noFill/>
                    </a:lnB>
                    <a:solidFill>
                      <a:schemeClr val="accent2">
                        <a:lumMod val="40000"/>
                        <a:lumOff val="60000"/>
                      </a:schemeClr>
                    </a:solidFill>
                  </a:tcPr>
                </a:tc>
                <a:tc hMerge="1">
                  <a:txBody>
                    <a:bodyPr/>
                    <a:lstStyle/>
                    <a:p>
                      <a:endParaRPr lang="cs-CZ"/>
                    </a:p>
                  </a:txBody>
                  <a:tcPr/>
                </a:tc>
                <a:tc>
                  <a:txBody>
                    <a:bodyPr/>
                    <a:lstStyle/>
                    <a:p>
                      <a:pPr algn="ctr"/>
                      <a:r>
                        <a:rPr lang="cs-CZ" sz="1800" b="1" dirty="0"/>
                        <a:t>p</a:t>
                      </a:r>
                      <a:r>
                        <a:rPr lang="cs-CZ" sz="1800" b="1" dirty="0">
                          <a:latin typeface="Symbol"/>
                        </a:rPr>
                        <a:t>-</a:t>
                      </a:r>
                      <a:r>
                        <a:rPr lang="cs-CZ" sz="1800" b="1" dirty="0"/>
                        <a:t>p, .....</a:t>
                      </a:r>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a:t>? &gt;&gt;LHC ?</a:t>
                      </a:r>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dirty="0"/>
                        <a:t>? &gt;2030 ?</a:t>
                      </a:r>
                    </a:p>
                  </a:txBody>
                  <a:tcPr marL="46183" marR="46183" marT="23092" marB="23092" anchor="ctr">
                    <a:lnL>
                      <a:noFill/>
                    </a:lnL>
                    <a:lnR>
                      <a:noFill/>
                    </a:lnR>
                    <a:lnT>
                      <a:noFill/>
                    </a:lnT>
                    <a:lnB>
                      <a:noFill/>
                    </a:lnB>
                    <a:blipFill>
                      <a:blip r:embed="rId2"/>
                      <a:tile tx="0" ty="0" sx="100000" sy="100000" flip="none" algn="tl"/>
                    </a:blipFill>
                  </a:tcPr>
                </a:tc>
                <a:extLst>
                  <a:ext uri="{0D108BD9-81ED-4DB2-BD59-A6C34878D82A}">
                    <a16:rowId xmlns:a16="http://schemas.microsoft.com/office/drawing/2014/main" val="10006"/>
                  </a:ext>
                </a:extLst>
              </a:tr>
              <a:tr h="572865">
                <a:tc gridSpan="2">
                  <a:txBody>
                    <a:bodyPr/>
                    <a:lstStyle/>
                    <a:p>
                      <a:pPr algn="ctr"/>
                      <a:r>
                        <a:rPr lang="en-US" sz="1800" b="1" dirty="0"/>
                        <a:t>CLIC (Compact </a:t>
                      </a:r>
                      <a:r>
                        <a:rPr lang="en-US" sz="1800" b="1" dirty="0" err="1"/>
                        <a:t>LInear</a:t>
                      </a:r>
                      <a:r>
                        <a:rPr lang="en-US" sz="1800" b="1" dirty="0"/>
                        <a:t> Collider) - </a:t>
                      </a:r>
                      <a:r>
                        <a:rPr lang="en-US" sz="1800" b="1" dirty="0" err="1"/>
                        <a:t>budoucnost</a:t>
                      </a:r>
                      <a:r>
                        <a:rPr lang="en-US" sz="1800" b="1" dirty="0"/>
                        <a:t> ??</a:t>
                      </a:r>
                    </a:p>
                  </a:txBody>
                  <a:tcPr marL="46183" marR="46183" marT="23092" marB="23092" anchor="ctr">
                    <a:lnL>
                      <a:noFill/>
                    </a:lnL>
                    <a:lnR>
                      <a:noFill/>
                    </a:lnR>
                    <a:lnT>
                      <a:noFill/>
                    </a:lnT>
                    <a:lnB>
                      <a:noFill/>
                    </a:lnB>
                    <a:solidFill>
                      <a:schemeClr val="accent2">
                        <a:lumMod val="40000"/>
                        <a:lumOff val="60000"/>
                      </a:schemeClr>
                    </a:solidFill>
                  </a:tcPr>
                </a:tc>
                <a:tc hMerge="1">
                  <a:txBody>
                    <a:bodyPr/>
                    <a:lstStyle/>
                    <a:p>
                      <a:endParaRPr lang="cs-CZ"/>
                    </a:p>
                  </a:txBody>
                  <a:tcPr/>
                </a:tc>
                <a:tc>
                  <a:txBody>
                    <a:bodyPr/>
                    <a:lstStyle/>
                    <a:p>
                      <a:pPr algn="ctr"/>
                      <a:r>
                        <a:rPr lang="cs-CZ" sz="1800" b="1" dirty="0"/>
                        <a:t>e</a:t>
                      </a:r>
                      <a:r>
                        <a:rPr lang="cs-CZ" sz="1800" b="1" baseline="30000" dirty="0">
                          <a:latin typeface="Symbol"/>
                        </a:rPr>
                        <a:t>-</a:t>
                      </a:r>
                      <a:r>
                        <a:rPr lang="cs-CZ" sz="1800" b="1" dirty="0"/>
                        <a:t> </a:t>
                      </a:r>
                      <a:r>
                        <a:rPr lang="cs-CZ" sz="1800" b="1" dirty="0">
                          <a:latin typeface="Symbol"/>
                        </a:rPr>
                        <a:t>-</a:t>
                      </a:r>
                      <a:r>
                        <a:rPr lang="cs-CZ" sz="1800" b="1" dirty="0"/>
                        <a:t> e</a:t>
                      </a:r>
                      <a:r>
                        <a:rPr lang="cs-CZ" sz="1800" b="1" baseline="30000" dirty="0"/>
                        <a:t>+</a:t>
                      </a:r>
                      <a:endParaRPr lang="cs-CZ" sz="1800" b="1" dirty="0"/>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dirty="0"/>
                        <a:t>3000</a:t>
                      </a:r>
                    </a:p>
                  </a:txBody>
                  <a:tcPr marL="46183" marR="46183" marT="23092" marB="23092" anchor="ctr">
                    <a:lnL>
                      <a:noFill/>
                    </a:lnL>
                    <a:lnR>
                      <a:noFill/>
                    </a:lnR>
                    <a:lnT>
                      <a:noFill/>
                    </a:lnT>
                    <a:lnB>
                      <a:noFill/>
                    </a:lnB>
                    <a:blipFill>
                      <a:blip r:embed="rId2"/>
                      <a:tile tx="0" ty="0" sx="100000" sy="100000" flip="none" algn="tl"/>
                    </a:blipFill>
                  </a:tcPr>
                </a:tc>
                <a:tc>
                  <a:txBody>
                    <a:bodyPr/>
                    <a:lstStyle/>
                    <a:p>
                      <a:pPr algn="ctr"/>
                      <a:r>
                        <a:rPr lang="cs-CZ" sz="1800" b="1" dirty="0"/>
                        <a:t>??</a:t>
                      </a:r>
                    </a:p>
                  </a:txBody>
                  <a:tcPr marL="46183" marR="46183" marT="23092" marB="23092" anchor="ctr">
                    <a:lnL>
                      <a:noFill/>
                    </a:lnL>
                    <a:lnR>
                      <a:noFill/>
                    </a:lnR>
                    <a:lnT>
                      <a:noFill/>
                    </a:lnT>
                    <a:lnB>
                      <a:noFill/>
                    </a:lnB>
                    <a:blipFill>
                      <a:blip r:embed="rId2"/>
                      <a:tile tx="0" ty="0" sx="100000" sy="100000" flip="none" algn="tl"/>
                    </a:blipFill>
                  </a:tcPr>
                </a:tc>
                <a:extLst>
                  <a:ext uri="{0D108BD9-81ED-4DB2-BD59-A6C34878D82A}">
                    <a16:rowId xmlns:a16="http://schemas.microsoft.com/office/drawing/2014/main" val="10007"/>
                  </a:ext>
                </a:extLst>
              </a:tr>
            </a:tbl>
          </a:graphicData>
        </a:graphic>
      </p:graphicFrame>
      <p:sp>
        <p:nvSpPr>
          <p:cNvPr id="4" name="TextovéPole 3"/>
          <p:cNvSpPr txBox="1"/>
          <p:nvPr/>
        </p:nvSpPr>
        <p:spPr>
          <a:xfrm>
            <a:off x="1691680" y="188640"/>
            <a:ext cx="6120680" cy="584775"/>
          </a:xfrm>
          <a:prstGeom prst="rect">
            <a:avLst/>
          </a:prstGeom>
          <a:solidFill>
            <a:schemeClr val="bg1"/>
          </a:solidFill>
        </p:spPr>
        <p:txBody>
          <a:bodyPr wrap="square" rtlCol="0">
            <a:spAutoFit/>
          </a:bodyPr>
          <a:lstStyle/>
          <a:p>
            <a:r>
              <a:rPr lang="cs-CZ" sz="3200" b="1" dirty="0">
                <a:solidFill>
                  <a:srgbClr val="0000FF"/>
                </a:solidFill>
              </a:rPr>
              <a:t>Některé světové urychlovače</a:t>
            </a:r>
          </a:p>
        </p:txBody>
      </p:sp>
    </p:spTree>
    <p:extLst>
      <p:ext uri="{BB962C8B-B14F-4D97-AF65-F5344CB8AC3E}">
        <p14:creationId xmlns:p14="http://schemas.microsoft.com/office/powerpoint/2010/main" val="3543259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9632" y="6648"/>
            <a:ext cx="5770984" cy="706090"/>
          </a:xfrm>
          <a:solidFill>
            <a:schemeClr val="bg1"/>
          </a:solidFill>
        </p:spPr>
        <p:txBody>
          <a:bodyPr>
            <a:normAutofit fontScale="90000"/>
          </a:bodyPr>
          <a:lstStyle/>
          <a:p>
            <a:r>
              <a:rPr lang="cs-CZ" b="1" dirty="0">
                <a:solidFill>
                  <a:srgbClr val="FF0000"/>
                </a:solidFill>
              </a:rPr>
              <a:t>Aktinoidy a transurany</a:t>
            </a:r>
            <a:endParaRPr lang="cs-CZ" dirty="0">
              <a:solidFill>
                <a:srgbClr val="FF0000"/>
              </a:solidFill>
            </a:endParaRPr>
          </a:p>
        </p:txBody>
      </p:sp>
      <p:sp>
        <p:nvSpPr>
          <p:cNvPr id="4" name="Obdélník 3"/>
          <p:cNvSpPr/>
          <p:nvPr/>
        </p:nvSpPr>
        <p:spPr>
          <a:xfrm>
            <a:off x="209600" y="908720"/>
            <a:ext cx="8934400" cy="5386090"/>
          </a:xfrm>
          <a:prstGeom prst="rect">
            <a:avLst/>
          </a:prstGeom>
          <a:pattFill prst="pct5">
            <a:fgClr>
              <a:schemeClr val="accent2">
                <a:lumMod val="40000"/>
                <a:lumOff val="60000"/>
              </a:schemeClr>
            </a:fgClr>
            <a:bgClr>
              <a:schemeClr val="bg1"/>
            </a:bgClr>
          </a:pattFill>
        </p:spPr>
        <p:txBody>
          <a:bodyPr wrap="square">
            <a:spAutoFit/>
          </a:bodyPr>
          <a:lstStyle/>
          <a:p>
            <a:pPr marL="457200" indent="-457200">
              <a:buFont typeface="Arial" panose="020B0604020202020204" pitchFamily="34" charset="0"/>
              <a:buChar char="•"/>
            </a:pPr>
            <a:r>
              <a:rPr lang="cs-CZ" sz="2000" b="1" dirty="0"/>
              <a:t>Do samostatné skupiny </a:t>
            </a:r>
            <a:r>
              <a:rPr lang="cs-CZ" sz="2800" b="1" dirty="0">
                <a:solidFill>
                  <a:srgbClr val="0000FF"/>
                </a:solidFill>
              </a:rPr>
              <a:t>aktinoidů</a:t>
            </a:r>
            <a:r>
              <a:rPr lang="cs-CZ" sz="2000" b="1" dirty="0"/>
              <a:t> je vyčleněno 14 vnitřně přechodných kovových prvků následujících za aktiniem.</a:t>
            </a:r>
          </a:p>
          <a:p>
            <a:pPr marL="457200" indent="-457200">
              <a:buFont typeface="Arial" panose="020B0604020202020204" pitchFamily="34" charset="0"/>
              <a:buChar char="•"/>
            </a:pPr>
            <a:endParaRPr lang="cs-CZ" sz="2000" b="1" dirty="0"/>
          </a:p>
          <a:p>
            <a:pPr marL="457200" indent="-457200">
              <a:buFont typeface="Arial" panose="020B0604020202020204" pitchFamily="34" charset="0"/>
              <a:buChar char="•"/>
            </a:pPr>
            <a:r>
              <a:rPr lang="cs-CZ" sz="2800" b="1" dirty="0">
                <a:solidFill>
                  <a:srgbClr val="0000FF"/>
                </a:solidFill>
              </a:rPr>
              <a:t>Transurany</a:t>
            </a:r>
            <a:r>
              <a:rPr lang="cs-CZ" sz="2800" b="1" dirty="0"/>
              <a:t> </a:t>
            </a:r>
            <a:r>
              <a:rPr lang="cs-CZ" sz="2000" b="1" dirty="0"/>
              <a:t>jsou prvky, které následují v Mendělejevově periodické soustavě za uranem.</a:t>
            </a:r>
            <a:r>
              <a:rPr lang="cs-CZ" sz="2800" b="1" dirty="0"/>
              <a:t> </a:t>
            </a:r>
            <a:r>
              <a:rPr lang="cs-CZ" sz="2000" b="1" dirty="0"/>
              <a:t>V přírodě se běžně nevyskytují, všechny se připravují uměle.</a:t>
            </a:r>
          </a:p>
          <a:p>
            <a:pPr marL="457200" indent="-457200">
              <a:buFont typeface="Arial" panose="020B0604020202020204" pitchFamily="34" charset="0"/>
              <a:buChar char="•"/>
            </a:pPr>
            <a:endParaRPr lang="cs-CZ" sz="2000" b="1" dirty="0"/>
          </a:p>
          <a:p>
            <a:pPr marL="457200" indent="-457200">
              <a:buFont typeface="Arial" panose="020B0604020202020204" pitchFamily="34" charset="0"/>
              <a:buChar char="•"/>
            </a:pPr>
            <a:r>
              <a:rPr lang="cs-CZ" sz="2000" b="1" dirty="0"/>
              <a:t> Lehčí transurany, jako je </a:t>
            </a:r>
            <a:r>
              <a:rPr lang="cs-CZ" sz="2000" b="1" dirty="0">
                <a:solidFill>
                  <a:srgbClr val="0000FF"/>
                </a:solidFill>
              </a:rPr>
              <a:t>neptunium, plutonium, americium a curium</a:t>
            </a:r>
            <a:r>
              <a:rPr lang="cs-CZ" sz="2000" b="1" dirty="0"/>
              <a:t>, jsou produkovány v </a:t>
            </a:r>
            <a:r>
              <a:rPr lang="cs-CZ" sz="2000" b="1" dirty="0" err="1"/>
              <a:t>lehkovodních</a:t>
            </a:r>
            <a:r>
              <a:rPr lang="cs-CZ" sz="2000" b="1" dirty="0"/>
              <a:t> jaderných reaktorech.</a:t>
            </a:r>
            <a:r>
              <a:rPr lang="cs-CZ" sz="2000" dirty="0"/>
              <a:t> </a:t>
            </a:r>
          </a:p>
          <a:p>
            <a:pPr marL="457200" indent="-457200">
              <a:buFont typeface="Arial" panose="020B0604020202020204" pitchFamily="34" charset="0"/>
              <a:buChar char="•"/>
            </a:pPr>
            <a:endParaRPr lang="cs-CZ" sz="2000" b="1" dirty="0"/>
          </a:p>
          <a:p>
            <a:pPr marL="457200" indent="-457200">
              <a:buFont typeface="Arial" panose="020B0604020202020204" pitchFamily="34" charset="0"/>
              <a:buChar char="•"/>
            </a:pPr>
            <a:r>
              <a:rPr lang="cs-CZ" sz="2000" dirty="0"/>
              <a:t>V 7. periodě se nachází radioaktivní aktinium, uměle připravené radioaktivní </a:t>
            </a:r>
            <a:r>
              <a:rPr lang="cs-CZ" sz="2000" b="1" dirty="0">
                <a:solidFill>
                  <a:srgbClr val="0000FF"/>
                </a:solidFill>
              </a:rPr>
              <a:t>rutherfordium, dubnium, seaborgium, </a:t>
            </a:r>
            <a:r>
              <a:rPr lang="cs-CZ" sz="2000" b="1" dirty="0" err="1">
                <a:solidFill>
                  <a:srgbClr val="0000FF"/>
                </a:solidFill>
              </a:rPr>
              <a:t>bohrium</a:t>
            </a:r>
            <a:r>
              <a:rPr lang="cs-CZ" sz="2000" b="1" dirty="0">
                <a:solidFill>
                  <a:srgbClr val="0000FF"/>
                </a:solidFill>
              </a:rPr>
              <a:t>, hasičům, </a:t>
            </a:r>
            <a:r>
              <a:rPr lang="cs-CZ" sz="2000" b="1" dirty="0" err="1">
                <a:solidFill>
                  <a:srgbClr val="0000FF"/>
                </a:solidFill>
              </a:rPr>
              <a:t>meitnerium</a:t>
            </a:r>
            <a:r>
              <a:rPr lang="cs-CZ" sz="2000" b="1" dirty="0">
                <a:solidFill>
                  <a:srgbClr val="0000FF"/>
                </a:solidFill>
              </a:rPr>
              <a:t>, </a:t>
            </a:r>
            <a:r>
              <a:rPr lang="cs-CZ" sz="2000" b="1" dirty="0" err="1">
                <a:solidFill>
                  <a:srgbClr val="0000FF"/>
                </a:solidFill>
              </a:rPr>
              <a:t>darmstadtium</a:t>
            </a:r>
            <a:r>
              <a:rPr lang="cs-CZ" sz="2000" b="1" dirty="0">
                <a:solidFill>
                  <a:srgbClr val="0000FF"/>
                </a:solidFill>
              </a:rPr>
              <a:t>, </a:t>
            </a:r>
            <a:r>
              <a:rPr lang="cs-CZ" sz="2000" b="1" dirty="0" err="1">
                <a:solidFill>
                  <a:srgbClr val="0000FF"/>
                </a:solidFill>
              </a:rPr>
              <a:t>roentgenium</a:t>
            </a:r>
            <a:r>
              <a:rPr lang="cs-CZ" sz="2000" b="1" dirty="0">
                <a:solidFill>
                  <a:srgbClr val="0000FF"/>
                </a:solidFill>
              </a:rPr>
              <a:t> a </a:t>
            </a:r>
            <a:r>
              <a:rPr lang="cs-CZ" sz="2000" b="1" dirty="0" err="1">
                <a:solidFill>
                  <a:srgbClr val="0000FF"/>
                </a:solidFill>
              </a:rPr>
              <a:t>copernicium</a:t>
            </a:r>
            <a:r>
              <a:rPr lang="cs-CZ" sz="2000" dirty="0">
                <a:solidFill>
                  <a:srgbClr val="0000FF"/>
                </a:solidFill>
              </a:rPr>
              <a:t>. </a:t>
            </a:r>
            <a:r>
              <a:rPr lang="cs-CZ" sz="2000" dirty="0"/>
              <a:t>V podstatě se s nimi nedá chemicky pracovat – krátké poločasy přeměny, k dispozici jsou nevažitelná (a neviditelná) množství.</a:t>
            </a:r>
          </a:p>
          <a:p>
            <a:pPr marL="457200" indent="-457200">
              <a:buFont typeface="Arial" panose="020B0604020202020204" pitchFamily="34" charset="0"/>
              <a:buChar char="•"/>
            </a:pPr>
            <a:endParaRPr lang="cs-CZ" sz="2000" b="1" dirty="0"/>
          </a:p>
        </p:txBody>
      </p:sp>
    </p:spTree>
    <p:extLst>
      <p:ext uri="{BB962C8B-B14F-4D97-AF65-F5344CB8AC3E}">
        <p14:creationId xmlns:p14="http://schemas.microsoft.com/office/powerpoint/2010/main" val="84770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1CF36BB-B5E8-403B-99F5-C70CC2F42FAF}"/>
              </a:ext>
            </a:extLst>
          </p:cNvPr>
          <p:cNvSpPr txBox="1"/>
          <p:nvPr/>
        </p:nvSpPr>
        <p:spPr>
          <a:xfrm>
            <a:off x="455684" y="548680"/>
            <a:ext cx="8436796" cy="5106078"/>
          </a:xfrm>
          <a:prstGeom prst="rect">
            <a:avLst/>
          </a:prstGeom>
          <a:pattFill prst="pct5">
            <a:fgClr>
              <a:schemeClr val="bg2">
                <a:lumMod val="75000"/>
              </a:schemeClr>
            </a:fgClr>
            <a:bgClr>
              <a:schemeClr val="bg1"/>
            </a:bgClr>
          </a:pattFill>
        </p:spPr>
        <p:txBody>
          <a:bodyPr vert="horz" wrap="square" lIns="0" tIns="5080" rIns="0" bIns="0" rtlCol="0">
            <a:spAutoFit/>
          </a:bodyPr>
          <a:lstStyle/>
          <a:p>
            <a:pPr marL="285750" indent="-285750">
              <a:buFont typeface="Wingdings" panose="05000000000000000000" pitchFamily="2" charset="2"/>
              <a:buChar char="§"/>
            </a:pPr>
            <a:endParaRPr lang="cs-CZ" spc="-5" dirty="0">
              <a:cs typeface="Verdana"/>
            </a:endParaRPr>
          </a:p>
          <a:p>
            <a:pPr marL="285750" indent="-285750">
              <a:buFont typeface="Wingdings" panose="05000000000000000000" pitchFamily="2" charset="2"/>
              <a:buChar char="§"/>
            </a:pPr>
            <a:r>
              <a:rPr spc="-5" dirty="0" err="1">
                <a:cs typeface="Verdana"/>
              </a:rPr>
              <a:t>postupnými</a:t>
            </a:r>
            <a:r>
              <a:rPr spc="-5" dirty="0">
                <a:cs typeface="Verdana"/>
              </a:rPr>
              <a:t> </a:t>
            </a:r>
            <a:r>
              <a:rPr spc="-5" dirty="0" err="1">
                <a:cs typeface="Verdana"/>
              </a:rPr>
              <a:t>přeměnami</a:t>
            </a:r>
            <a:r>
              <a:rPr spc="-5" dirty="0">
                <a:cs typeface="Verdana"/>
              </a:rPr>
              <a:t> </a:t>
            </a:r>
            <a:r>
              <a:rPr lang="cs-CZ" spc="-15" dirty="0">
                <a:cs typeface="Symbol"/>
                <a:sym typeface="Symbol" panose="05050102010706020507" pitchFamily="18" charset="2"/>
              </a:rPr>
              <a:t> </a:t>
            </a:r>
            <a:r>
              <a:rPr spc="-15" dirty="0">
                <a:cs typeface="Verdana"/>
              </a:rPr>
              <a:t>a </a:t>
            </a:r>
            <a:r>
              <a:rPr lang="cs-CZ" spc="10" dirty="0">
                <a:cs typeface="Symbol"/>
                <a:sym typeface="Symbol" panose="05050102010706020507" pitchFamily="18" charset="2"/>
              </a:rPr>
              <a:t></a:t>
            </a:r>
            <a:r>
              <a:rPr spc="10" dirty="0">
                <a:cs typeface="Verdana"/>
              </a:rPr>
              <a:t>- </a:t>
            </a:r>
            <a:r>
              <a:rPr spc="-10" dirty="0">
                <a:cs typeface="Verdana"/>
              </a:rPr>
              <a:t>se snižuje Z </a:t>
            </a:r>
            <a:r>
              <a:rPr spc="-5" dirty="0">
                <a:cs typeface="Verdana"/>
              </a:rPr>
              <a:t>i </a:t>
            </a:r>
            <a:r>
              <a:rPr spc="-10" dirty="0">
                <a:cs typeface="Verdana"/>
              </a:rPr>
              <a:t>A </a:t>
            </a:r>
            <a:r>
              <a:rPr spc="5" dirty="0">
                <a:cs typeface="Verdana"/>
              </a:rPr>
              <a:t>až </a:t>
            </a:r>
            <a:r>
              <a:rPr spc="-10" dirty="0">
                <a:cs typeface="Verdana"/>
              </a:rPr>
              <a:t>vzniká  </a:t>
            </a:r>
            <a:r>
              <a:rPr spc="-5" dirty="0">
                <a:cs typeface="Verdana"/>
              </a:rPr>
              <a:t>stabilní </a:t>
            </a:r>
            <a:r>
              <a:rPr spc="-5" dirty="0" err="1">
                <a:cs typeface="Verdana"/>
              </a:rPr>
              <a:t>nuklid</a:t>
            </a:r>
            <a:r>
              <a:rPr spc="-30" dirty="0">
                <a:cs typeface="Verdana"/>
              </a:rPr>
              <a:t> </a:t>
            </a:r>
            <a:r>
              <a:rPr spc="-10" dirty="0" err="1">
                <a:cs typeface="Verdana"/>
              </a:rPr>
              <a:t>olova</a:t>
            </a:r>
            <a:endParaRPr lang="cs-CZ" spc="-10" dirty="0">
              <a:cs typeface="Verdana"/>
            </a:endParaRPr>
          </a:p>
          <a:p>
            <a:pPr marL="285750" indent="-285750">
              <a:buFont typeface="Wingdings" panose="05000000000000000000" pitchFamily="2" charset="2"/>
              <a:buChar char="§"/>
            </a:pPr>
            <a:endParaRPr lang="cs-CZ" spc="-10" dirty="0">
              <a:cs typeface="Verdana"/>
            </a:endParaRPr>
          </a:p>
          <a:p>
            <a:pPr marL="285750" indent="-285750">
              <a:buFont typeface="Wingdings" panose="05000000000000000000" pitchFamily="2" charset="2"/>
              <a:buChar char="§"/>
            </a:pPr>
            <a:r>
              <a:rPr lang="cs-CZ" dirty="0"/>
              <a:t>obecný symbol </a:t>
            </a:r>
            <a:r>
              <a:rPr lang="cs-CZ" dirty="0" err="1"/>
              <a:t>přeměnové</a:t>
            </a:r>
            <a:r>
              <a:rPr lang="cs-CZ" dirty="0"/>
              <a:t> řady….. n</a:t>
            </a:r>
            <a:r>
              <a:rPr lang="cs-CZ" b="1" dirty="0">
                <a:solidFill>
                  <a:srgbClr val="FF0000"/>
                </a:solidFill>
              </a:rPr>
              <a:t> + x </a:t>
            </a:r>
            <a:r>
              <a:rPr lang="cs-CZ" dirty="0"/>
              <a:t>, kde x = 1-4</a:t>
            </a:r>
          </a:p>
          <a:p>
            <a:pPr marL="285750" indent="-285750">
              <a:buFont typeface="Wingdings" panose="05000000000000000000" pitchFamily="2" charset="2"/>
              <a:buChar char="§"/>
            </a:pPr>
            <a:endParaRPr lang="cs-CZ" dirty="0"/>
          </a:p>
          <a:p>
            <a:pPr marL="285115" marR="513715" indent="-285750">
              <a:lnSpc>
                <a:spcPct val="101400"/>
              </a:lnSpc>
              <a:buFont typeface="Wingdings" panose="05000000000000000000" pitchFamily="2" charset="2"/>
              <a:buChar char="§"/>
              <a:tabLst>
                <a:tab pos="229235" algn="l"/>
              </a:tabLst>
            </a:pPr>
            <a:r>
              <a:rPr lang="cs-CZ" dirty="0"/>
              <a:t>do příslušné řady patří nuklid, který vyhovuje podmínce: nukleonové číslo se vydělí 4, dostaneme celé číslo a zbytek, který odpovídá symbolu </a:t>
            </a:r>
            <a:r>
              <a:rPr lang="cs-CZ" b="1" dirty="0">
                <a:solidFill>
                  <a:srgbClr val="FF0000"/>
                </a:solidFill>
              </a:rPr>
              <a:t>x</a:t>
            </a:r>
          </a:p>
          <a:p>
            <a:pPr marL="285115" marR="513715" indent="-285750">
              <a:lnSpc>
                <a:spcPct val="101400"/>
              </a:lnSpc>
              <a:buFont typeface="Wingdings" panose="05000000000000000000" pitchFamily="2" charset="2"/>
              <a:buChar char="§"/>
              <a:tabLst>
                <a:tab pos="229235" algn="l"/>
              </a:tabLst>
            </a:pPr>
            <a:endParaRPr lang="cs-CZ" b="1" dirty="0">
              <a:solidFill>
                <a:srgbClr val="FF0000"/>
              </a:solidFill>
            </a:endParaRPr>
          </a:p>
          <a:p>
            <a:pPr marL="285750" indent="-285750">
              <a:lnSpc>
                <a:spcPct val="102899"/>
              </a:lnSpc>
              <a:spcBef>
                <a:spcPts val="40"/>
              </a:spcBef>
              <a:buFont typeface="Wingdings" panose="05000000000000000000" pitchFamily="2" charset="2"/>
              <a:buChar char="§"/>
              <a:tabLst>
                <a:tab pos="219710" algn="l"/>
              </a:tabLst>
            </a:pPr>
            <a:r>
              <a:rPr lang="cs-CZ" dirty="0">
                <a:cs typeface="Verdana"/>
              </a:rPr>
              <a:t>pokud je řada v trvalé radioaktivní rovnováze (tj. vyskytuje se v přírodních materiálech), pak platí, že radioaktivity jednotlivých členů řady jsou stejné</a:t>
            </a:r>
          </a:p>
          <a:p>
            <a:pPr marL="285750" indent="-285750">
              <a:lnSpc>
                <a:spcPct val="102899"/>
              </a:lnSpc>
              <a:spcBef>
                <a:spcPts val="40"/>
              </a:spcBef>
              <a:buFont typeface="Wingdings" panose="05000000000000000000" pitchFamily="2" charset="2"/>
              <a:buChar char="§"/>
              <a:tabLst>
                <a:tab pos="219710" algn="l"/>
              </a:tabLst>
            </a:pPr>
            <a:endParaRPr lang="cs-CZ" dirty="0">
              <a:cs typeface="Verdana"/>
            </a:endParaRPr>
          </a:p>
          <a:p>
            <a:pPr marL="285750" indent="-285750">
              <a:lnSpc>
                <a:spcPct val="102899"/>
              </a:lnSpc>
              <a:spcBef>
                <a:spcPts val="40"/>
              </a:spcBef>
              <a:buFont typeface="Wingdings" panose="05000000000000000000" pitchFamily="2" charset="2"/>
              <a:buChar char="§"/>
              <a:tabLst>
                <a:tab pos="219710" algn="l"/>
              </a:tabLst>
            </a:pPr>
            <a:r>
              <a:rPr lang="cs-CZ" dirty="0">
                <a:cs typeface="Verdana"/>
              </a:rPr>
              <a:t>pokud dojde k porušení rovnováhy, což může nastat např. při zpracování uranové rudy, pak se zbytek řady odseparuje a rovnováha se začne velmi pomalu obnovovat</a:t>
            </a:r>
          </a:p>
          <a:p>
            <a:pPr marL="285750" indent="-285750">
              <a:lnSpc>
                <a:spcPct val="102899"/>
              </a:lnSpc>
              <a:spcBef>
                <a:spcPts val="40"/>
              </a:spcBef>
              <a:buFont typeface="Wingdings" panose="05000000000000000000" pitchFamily="2" charset="2"/>
              <a:buChar char="§"/>
              <a:tabLst>
                <a:tab pos="219710" algn="l"/>
              </a:tabLst>
            </a:pPr>
            <a:endParaRPr lang="cs-CZ" spc="-5" dirty="0">
              <a:cs typeface="Verdana"/>
            </a:endParaRPr>
          </a:p>
          <a:p>
            <a:pPr marL="285750" indent="-285750">
              <a:lnSpc>
                <a:spcPct val="102899"/>
              </a:lnSpc>
              <a:spcBef>
                <a:spcPts val="40"/>
              </a:spcBef>
              <a:buFont typeface="Wingdings" panose="05000000000000000000" pitchFamily="2" charset="2"/>
              <a:buChar char="§"/>
              <a:tabLst>
                <a:tab pos="219710" algn="l"/>
              </a:tabLst>
            </a:pPr>
            <a:r>
              <a:rPr lang="cs-CZ" spc="-5" dirty="0">
                <a:cs typeface="Verdana"/>
              </a:rPr>
              <a:t>v každé řadě </a:t>
            </a:r>
            <a:r>
              <a:rPr lang="cs-CZ" spc="-10" dirty="0">
                <a:cs typeface="Verdana"/>
              </a:rPr>
              <a:t>se vyskytuje určitý </a:t>
            </a:r>
            <a:r>
              <a:rPr lang="cs-CZ" b="1" spc="-10" dirty="0">
                <a:solidFill>
                  <a:srgbClr val="0000FF"/>
                </a:solidFill>
              </a:rPr>
              <a:t>izotop radonu, který  poskytuje </a:t>
            </a:r>
            <a:r>
              <a:rPr lang="cs-CZ" b="1" spc="-10" dirty="0">
                <a:solidFill>
                  <a:srgbClr val="0000FF"/>
                </a:solidFill>
                <a:cs typeface="Verdana"/>
              </a:rPr>
              <a:t>krátkodobý </a:t>
            </a:r>
            <a:r>
              <a:rPr lang="cs-CZ" b="1" spc="-10" dirty="0">
                <a:cs typeface="Verdana"/>
              </a:rPr>
              <a:t>nebo </a:t>
            </a:r>
            <a:r>
              <a:rPr lang="cs-CZ" b="1" spc="-5" dirty="0">
                <a:solidFill>
                  <a:srgbClr val="0000FF"/>
                </a:solidFill>
                <a:cs typeface="Verdana"/>
              </a:rPr>
              <a:t>dlouhodobý</a:t>
            </a:r>
            <a:r>
              <a:rPr lang="cs-CZ" b="1" spc="114" dirty="0">
                <a:solidFill>
                  <a:srgbClr val="0000FF"/>
                </a:solidFill>
                <a:cs typeface="Verdana"/>
              </a:rPr>
              <a:t> </a:t>
            </a:r>
            <a:r>
              <a:rPr lang="cs-CZ" b="1" spc="-10" dirty="0">
                <a:solidFill>
                  <a:srgbClr val="0000FF"/>
                </a:solidFill>
                <a:cs typeface="Verdana"/>
              </a:rPr>
              <a:t>aktivní </a:t>
            </a:r>
            <a:r>
              <a:rPr lang="cs-CZ" b="1" spc="-5" dirty="0">
                <a:solidFill>
                  <a:srgbClr val="0000FF"/>
                </a:solidFill>
                <a:cs typeface="Verdana"/>
              </a:rPr>
              <a:t>depozit. </a:t>
            </a:r>
            <a:r>
              <a:rPr lang="cs-CZ" spc="-5" dirty="0">
                <a:cs typeface="Verdana"/>
              </a:rPr>
              <a:t>Nejdelší poločas má </a:t>
            </a:r>
            <a:r>
              <a:rPr lang="cs-CZ" sz="2000" b="1" spc="-5" baseline="30000" dirty="0">
                <a:solidFill>
                  <a:srgbClr val="FF0000"/>
                </a:solidFill>
                <a:cs typeface="Verdana"/>
              </a:rPr>
              <a:t>222</a:t>
            </a:r>
            <a:r>
              <a:rPr lang="cs-CZ" sz="2000" b="1" spc="-5" dirty="0">
                <a:solidFill>
                  <a:srgbClr val="FF0000"/>
                </a:solidFill>
                <a:cs typeface="Verdana"/>
              </a:rPr>
              <a:t>Rn </a:t>
            </a:r>
            <a:r>
              <a:rPr lang="cs-CZ" spc="-5" dirty="0">
                <a:cs typeface="Verdana"/>
              </a:rPr>
              <a:t>(3,8 dne) z řada </a:t>
            </a:r>
            <a:r>
              <a:rPr lang="cs-CZ" b="1" spc="-5" dirty="0">
                <a:solidFill>
                  <a:srgbClr val="FF0000"/>
                </a:solidFill>
                <a:cs typeface="Verdana"/>
              </a:rPr>
              <a:t>n+2</a:t>
            </a:r>
            <a:endParaRPr lang="cs-CZ" b="1" dirty="0">
              <a:solidFill>
                <a:srgbClr val="FF0000"/>
              </a:solidFill>
              <a:cs typeface="Verdana"/>
            </a:endParaRPr>
          </a:p>
          <a:p>
            <a:pPr marL="285750" indent="-285750">
              <a:lnSpc>
                <a:spcPct val="102899"/>
              </a:lnSpc>
              <a:spcBef>
                <a:spcPts val="40"/>
              </a:spcBef>
              <a:buFont typeface="Wingdings" panose="05000000000000000000" pitchFamily="2" charset="2"/>
              <a:buChar char="§"/>
              <a:tabLst>
                <a:tab pos="219710" algn="l"/>
              </a:tabLst>
            </a:pPr>
            <a:endParaRPr dirty="0">
              <a:cs typeface="Verdana"/>
            </a:endParaRPr>
          </a:p>
          <a:p>
            <a:pPr>
              <a:lnSpc>
                <a:spcPct val="100000"/>
              </a:lnSpc>
              <a:spcBef>
                <a:spcPts val="25"/>
              </a:spcBef>
            </a:pPr>
            <a:r>
              <a:rPr spc="-10" dirty="0">
                <a:cs typeface="Wingdings"/>
              </a:rPr>
              <a:t></a:t>
            </a:r>
            <a:endParaRPr dirty="0">
              <a:cs typeface="Wingdings"/>
            </a:endParaRPr>
          </a:p>
        </p:txBody>
      </p:sp>
      <p:grpSp>
        <p:nvGrpSpPr>
          <p:cNvPr id="6" name="Skupina 5">
            <a:extLst>
              <a:ext uri="{FF2B5EF4-FFF2-40B4-BE49-F238E27FC236}">
                <a16:creationId xmlns:a16="http://schemas.microsoft.com/office/drawing/2014/main" id="{1686B851-7A43-407F-B0C5-F8926A982067}"/>
              </a:ext>
            </a:extLst>
          </p:cNvPr>
          <p:cNvGrpSpPr/>
          <p:nvPr/>
        </p:nvGrpSpPr>
        <p:grpSpPr>
          <a:xfrm>
            <a:off x="1090269" y="8542401"/>
            <a:ext cx="5243195" cy="620649"/>
            <a:chOff x="1090269" y="8542401"/>
            <a:chExt cx="5243195" cy="620649"/>
          </a:xfrm>
        </p:grpSpPr>
        <p:sp>
          <p:nvSpPr>
            <p:cNvPr id="7" name="object 3">
              <a:extLst>
                <a:ext uri="{FF2B5EF4-FFF2-40B4-BE49-F238E27FC236}">
                  <a16:creationId xmlns:a16="http://schemas.microsoft.com/office/drawing/2014/main" id="{2E0AE6E3-83C5-4291-97B2-3D46A898C538}"/>
                </a:ext>
              </a:extLst>
            </p:cNvPr>
            <p:cNvSpPr txBox="1"/>
            <p:nvPr/>
          </p:nvSpPr>
          <p:spPr>
            <a:xfrm>
              <a:off x="1090269" y="8542401"/>
              <a:ext cx="5243195" cy="238125"/>
            </a:xfrm>
            <a:prstGeom prst="rect">
              <a:avLst/>
            </a:prstGeom>
          </p:spPr>
          <p:txBody>
            <a:bodyPr vert="horz" wrap="square" lIns="0" tIns="11430" rIns="0" bIns="0" rtlCol="0">
              <a:spAutoFit/>
            </a:bodyPr>
            <a:lstStyle/>
            <a:p>
              <a:pPr marL="266700" indent="-229235">
                <a:lnSpc>
                  <a:spcPct val="100000"/>
                </a:lnSpc>
                <a:spcBef>
                  <a:spcPts val="90"/>
                </a:spcBef>
                <a:buFont typeface="Wingdings"/>
                <a:buChar char=""/>
                <a:tabLst>
                  <a:tab pos="267335" algn="l"/>
                </a:tabLst>
              </a:pPr>
              <a:r>
                <a:rPr sz="1400" spc="-10" dirty="0">
                  <a:latin typeface="Verdana"/>
                  <a:cs typeface="Verdana"/>
                </a:rPr>
                <a:t>existuje </a:t>
              </a:r>
              <a:r>
                <a:rPr sz="1400" spc="-5" dirty="0">
                  <a:latin typeface="Verdana"/>
                  <a:cs typeface="Verdana"/>
                </a:rPr>
                <a:t>i umělá </a:t>
              </a:r>
              <a:r>
                <a:rPr sz="1400" b="1" spc="-5" dirty="0">
                  <a:solidFill>
                    <a:srgbClr val="0000FF"/>
                  </a:solidFill>
                  <a:latin typeface="Verdana"/>
                  <a:cs typeface="Verdana"/>
                </a:rPr>
                <a:t>řada neptuniová </a:t>
              </a:r>
              <a:r>
                <a:rPr sz="1400" spc="-5" dirty="0">
                  <a:latin typeface="Verdana"/>
                  <a:cs typeface="Verdana"/>
                </a:rPr>
                <a:t>(začíná </a:t>
              </a:r>
              <a:r>
                <a:rPr sz="1350" baseline="30864" dirty="0">
                  <a:latin typeface="Verdana"/>
                  <a:cs typeface="Verdana"/>
                </a:rPr>
                <a:t>237</a:t>
              </a:r>
              <a:r>
                <a:rPr sz="1400" dirty="0">
                  <a:latin typeface="Verdana"/>
                  <a:cs typeface="Verdana"/>
                </a:rPr>
                <a:t>Np,</a:t>
              </a:r>
              <a:r>
                <a:rPr sz="1400" spc="55" dirty="0">
                  <a:latin typeface="Verdana"/>
                  <a:cs typeface="Verdana"/>
                </a:rPr>
                <a:t> </a:t>
              </a:r>
              <a:r>
                <a:rPr sz="1400" spc="-5" dirty="0">
                  <a:latin typeface="Verdana"/>
                  <a:cs typeface="Verdana"/>
                </a:rPr>
                <a:t>končí</a:t>
              </a:r>
              <a:endParaRPr sz="1400">
                <a:latin typeface="Verdana"/>
                <a:cs typeface="Verdana"/>
              </a:endParaRPr>
            </a:p>
          </p:txBody>
        </p:sp>
        <p:sp>
          <p:nvSpPr>
            <p:cNvPr id="8" name="object 4">
              <a:extLst>
                <a:ext uri="{FF2B5EF4-FFF2-40B4-BE49-F238E27FC236}">
                  <a16:creationId xmlns:a16="http://schemas.microsoft.com/office/drawing/2014/main" id="{25AC2771-E4F2-44C7-AB00-79B2B4BB787A}"/>
                </a:ext>
              </a:extLst>
            </p:cNvPr>
            <p:cNvSpPr txBox="1"/>
            <p:nvPr/>
          </p:nvSpPr>
          <p:spPr>
            <a:xfrm>
              <a:off x="1318894" y="8762238"/>
              <a:ext cx="3133090" cy="238125"/>
            </a:xfrm>
            <a:prstGeom prst="rect">
              <a:avLst/>
            </a:prstGeom>
          </p:spPr>
          <p:txBody>
            <a:bodyPr vert="horz" wrap="square" lIns="0" tIns="11430" rIns="0" bIns="0" rtlCol="0">
              <a:spAutoFit/>
            </a:bodyPr>
            <a:lstStyle/>
            <a:p>
              <a:pPr marL="38100">
                <a:lnSpc>
                  <a:spcPct val="100000"/>
                </a:lnSpc>
                <a:spcBef>
                  <a:spcPts val="90"/>
                </a:spcBef>
              </a:pPr>
              <a:r>
                <a:rPr sz="1350" spc="-7" baseline="30864" dirty="0">
                  <a:latin typeface="Verdana"/>
                  <a:cs typeface="Verdana"/>
                </a:rPr>
                <a:t>209</a:t>
              </a:r>
              <a:r>
                <a:rPr sz="1400" spc="-5" dirty="0">
                  <a:latin typeface="Verdana"/>
                  <a:cs typeface="Verdana"/>
                </a:rPr>
                <a:t>Bi, neobsahuje </a:t>
              </a:r>
              <a:r>
                <a:rPr sz="1400" spc="-10" dirty="0">
                  <a:latin typeface="Verdana"/>
                  <a:cs typeface="Verdana"/>
                </a:rPr>
                <a:t>izotop </a:t>
              </a:r>
              <a:r>
                <a:rPr sz="1400" spc="-5" dirty="0">
                  <a:latin typeface="Verdana"/>
                  <a:cs typeface="Verdana"/>
                </a:rPr>
                <a:t>radonu)</a:t>
              </a:r>
              <a:r>
                <a:rPr sz="1400" spc="10" dirty="0">
                  <a:latin typeface="Verdana"/>
                  <a:cs typeface="Verdana"/>
                </a:rPr>
                <a:t> </a:t>
              </a:r>
              <a:r>
                <a:rPr sz="1400" spc="-5" dirty="0">
                  <a:latin typeface="Verdana"/>
                  <a:cs typeface="Verdana"/>
                </a:rPr>
                <a:t>-</a:t>
              </a:r>
              <a:endParaRPr sz="1400" dirty="0">
                <a:latin typeface="Verdana"/>
                <a:cs typeface="Verdana"/>
              </a:endParaRPr>
            </a:p>
          </p:txBody>
        </p:sp>
        <p:sp>
          <p:nvSpPr>
            <p:cNvPr id="9" name="object 9">
              <a:extLst>
                <a:ext uri="{FF2B5EF4-FFF2-40B4-BE49-F238E27FC236}">
                  <a16:creationId xmlns:a16="http://schemas.microsoft.com/office/drawing/2014/main" id="{AA10C4D6-F536-462D-8590-636960C47DA9}"/>
                </a:ext>
              </a:extLst>
            </p:cNvPr>
            <p:cNvSpPr txBox="1"/>
            <p:nvPr/>
          </p:nvSpPr>
          <p:spPr>
            <a:xfrm>
              <a:off x="4572000" y="8782050"/>
              <a:ext cx="533400" cy="381000"/>
            </a:xfrm>
            <a:prstGeom prst="rect">
              <a:avLst/>
            </a:prstGeom>
            <a:ln w="9525">
              <a:solidFill>
                <a:srgbClr val="000000"/>
              </a:solidFill>
            </a:ln>
          </p:spPr>
          <p:txBody>
            <a:bodyPr vert="horz" wrap="square" lIns="0" tIns="42545" rIns="0" bIns="0" rtlCol="0">
              <a:spAutoFit/>
            </a:bodyPr>
            <a:lstStyle/>
            <a:p>
              <a:pPr marL="99060">
                <a:lnSpc>
                  <a:spcPct val="100000"/>
                </a:lnSpc>
                <a:spcBef>
                  <a:spcPts val="335"/>
                </a:spcBef>
              </a:pPr>
              <a:r>
                <a:rPr sz="1600" b="1" dirty="0">
                  <a:solidFill>
                    <a:srgbClr val="FF0000"/>
                  </a:solidFill>
                  <a:latin typeface="Times New Roman"/>
                  <a:cs typeface="Times New Roman"/>
                </a:rPr>
                <a:t>n+1</a:t>
              </a:r>
              <a:endParaRPr sz="1600">
                <a:latin typeface="Times New Roman"/>
                <a:cs typeface="Times New Roman"/>
              </a:endParaRPr>
            </a:p>
          </p:txBody>
        </p:sp>
      </p:grpSp>
    </p:spTree>
    <p:extLst>
      <p:ext uri="{BB962C8B-B14F-4D97-AF65-F5344CB8AC3E}">
        <p14:creationId xmlns:p14="http://schemas.microsoft.com/office/powerpoint/2010/main" val="1477716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7245" y="1192310"/>
            <a:ext cx="8206509" cy="2800767"/>
          </a:xfrm>
          <a:prstGeom prst="rect">
            <a:avLst/>
          </a:prstGeom>
          <a:pattFill prst="pct5">
            <a:fgClr>
              <a:schemeClr val="accent6">
                <a:lumMod val="20000"/>
                <a:lumOff val="80000"/>
              </a:schemeClr>
            </a:fgClr>
            <a:bgClr>
              <a:schemeClr val="bg1"/>
            </a:bgClr>
          </a:pattFill>
        </p:spPr>
        <p:txBody>
          <a:bodyPr wrap="square">
            <a:spAutoFit/>
          </a:bodyPr>
          <a:lstStyle/>
          <a:p>
            <a:r>
              <a:rPr lang="cs-CZ" sz="2400" b="1" dirty="0">
                <a:solidFill>
                  <a:srgbClr val="FF0000"/>
                </a:solidFill>
              </a:rPr>
              <a:t>Výroba lehčích transuranů </a:t>
            </a:r>
            <a:r>
              <a:rPr lang="cs-CZ" b="1" dirty="0"/>
              <a:t>(Z </a:t>
            </a:r>
            <a:r>
              <a:rPr lang="cs-CZ" b="1" dirty="0">
                <a:sym typeface="Symbol"/>
              </a:rPr>
              <a:t></a:t>
            </a:r>
            <a:r>
              <a:rPr lang="cs-CZ" b="1" dirty="0"/>
              <a:t> 100) – </a:t>
            </a:r>
            <a:r>
              <a:rPr lang="cs-CZ" b="1" dirty="0">
                <a:solidFill>
                  <a:srgbClr val="0000FF"/>
                </a:solidFill>
              </a:rPr>
              <a:t>probíhá v jaderném reaktoru</a:t>
            </a:r>
          </a:p>
          <a:p>
            <a:r>
              <a:rPr lang="cs-CZ" sz="2400" dirty="0"/>
              <a:t> </a:t>
            </a:r>
          </a:p>
          <a:p>
            <a:pPr lvl="1"/>
            <a:r>
              <a:rPr lang="cs-CZ" sz="2000" b="1" baseline="30000" dirty="0"/>
              <a:t>238</a:t>
            </a:r>
            <a:r>
              <a:rPr lang="cs-CZ" sz="2000" b="1" dirty="0"/>
              <a:t>U</a:t>
            </a:r>
            <a:r>
              <a:rPr lang="cs-CZ" sz="2000" dirty="0"/>
              <a:t> se pomalými neutrony neštěpí, probíhá záchytná reakce</a:t>
            </a:r>
            <a:endParaRPr lang="cs-CZ" dirty="0"/>
          </a:p>
          <a:p>
            <a:r>
              <a:rPr lang="cs-CZ" sz="2400" dirty="0"/>
              <a:t> </a:t>
            </a:r>
            <a:endParaRPr lang="cs-CZ" sz="2000" dirty="0"/>
          </a:p>
          <a:p>
            <a:r>
              <a:rPr lang="cs-CZ" sz="2800" b="1" baseline="30000" dirty="0"/>
              <a:t>		</a:t>
            </a:r>
            <a:r>
              <a:rPr lang="cs-CZ" sz="2800" b="1" baseline="30000" dirty="0">
                <a:solidFill>
                  <a:srgbClr val="0000FF"/>
                </a:solidFill>
              </a:rPr>
              <a:t>238</a:t>
            </a:r>
            <a:r>
              <a:rPr lang="cs-CZ" sz="2800" b="1" dirty="0">
                <a:solidFill>
                  <a:srgbClr val="0000FF"/>
                </a:solidFill>
              </a:rPr>
              <a:t>U</a:t>
            </a:r>
            <a:r>
              <a:rPr lang="cs-CZ" sz="2800" dirty="0">
                <a:solidFill>
                  <a:srgbClr val="0000FF"/>
                </a:solidFill>
              </a:rPr>
              <a:t>(n,</a:t>
            </a:r>
            <a:r>
              <a:rPr lang="cs-CZ" sz="2800" dirty="0">
                <a:solidFill>
                  <a:srgbClr val="0000FF"/>
                </a:solidFill>
                <a:sym typeface="Symbol"/>
              </a:rPr>
              <a:t></a:t>
            </a:r>
            <a:r>
              <a:rPr lang="cs-CZ" sz="2800" dirty="0">
                <a:solidFill>
                  <a:srgbClr val="0000FF"/>
                </a:solidFill>
              </a:rPr>
              <a:t>)</a:t>
            </a:r>
            <a:r>
              <a:rPr lang="cs-CZ" sz="2800" b="1" baseline="30000" dirty="0">
                <a:solidFill>
                  <a:srgbClr val="0000FF"/>
                </a:solidFill>
              </a:rPr>
              <a:t>239</a:t>
            </a:r>
            <a:r>
              <a:rPr lang="cs-CZ" sz="2800" b="1" dirty="0">
                <a:solidFill>
                  <a:srgbClr val="0000FF"/>
                </a:solidFill>
              </a:rPr>
              <a:t>U</a:t>
            </a:r>
            <a:r>
              <a:rPr lang="cs-CZ" sz="2800" dirty="0">
                <a:solidFill>
                  <a:srgbClr val="0000FF"/>
                </a:solidFill>
              </a:rPr>
              <a:t> </a:t>
            </a:r>
            <a:r>
              <a:rPr lang="cs-CZ" dirty="0">
                <a:solidFill>
                  <a:srgbClr val="0000FF"/>
                </a:solidFill>
              </a:rPr>
              <a:t>(</a:t>
            </a:r>
            <a:r>
              <a:rPr lang="cs-CZ" dirty="0">
                <a:solidFill>
                  <a:srgbClr val="0000FF"/>
                </a:solidFill>
                <a:sym typeface="Symbol"/>
              </a:rPr>
              <a:t></a:t>
            </a:r>
            <a:r>
              <a:rPr lang="cs-CZ" dirty="0">
                <a:solidFill>
                  <a:srgbClr val="0000FF"/>
                </a:solidFill>
              </a:rPr>
              <a:t>-;23,5 min)</a:t>
            </a:r>
            <a:r>
              <a:rPr lang="cs-CZ" sz="2800" b="1" baseline="30000" dirty="0">
                <a:solidFill>
                  <a:srgbClr val="0000FF"/>
                </a:solidFill>
              </a:rPr>
              <a:t> 239</a:t>
            </a:r>
            <a:r>
              <a:rPr lang="cs-CZ" sz="2800" b="1" dirty="0">
                <a:solidFill>
                  <a:srgbClr val="0000FF"/>
                </a:solidFill>
              </a:rPr>
              <a:t>Np</a:t>
            </a:r>
            <a:endParaRPr lang="cs-CZ" sz="1600" dirty="0">
              <a:solidFill>
                <a:srgbClr val="0000FF"/>
              </a:solidFill>
            </a:endParaRPr>
          </a:p>
          <a:p>
            <a:r>
              <a:rPr lang="cs-CZ" sz="2400" dirty="0">
                <a:solidFill>
                  <a:srgbClr val="0000FF"/>
                </a:solidFill>
              </a:rPr>
              <a:t> </a:t>
            </a:r>
            <a:endParaRPr lang="cs-CZ" sz="2000" dirty="0">
              <a:solidFill>
                <a:srgbClr val="0000FF"/>
              </a:solidFill>
            </a:endParaRPr>
          </a:p>
          <a:p>
            <a:r>
              <a:rPr lang="cs-CZ" sz="2800" b="1" baseline="30000" dirty="0">
                <a:solidFill>
                  <a:srgbClr val="0000FF"/>
                </a:solidFill>
              </a:rPr>
              <a:t>		239</a:t>
            </a:r>
            <a:r>
              <a:rPr lang="cs-CZ" sz="2800" b="1" dirty="0">
                <a:solidFill>
                  <a:srgbClr val="0000FF"/>
                </a:solidFill>
              </a:rPr>
              <a:t>Np</a:t>
            </a:r>
            <a:r>
              <a:rPr lang="cs-CZ" sz="2800" dirty="0">
                <a:solidFill>
                  <a:srgbClr val="0000FF"/>
                </a:solidFill>
              </a:rPr>
              <a:t> </a:t>
            </a:r>
            <a:r>
              <a:rPr lang="cs-CZ" dirty="0">
                <a:solidFill>
                  <a:srgbClr val="0000FF"/>
                </a:solidFill>
              </a:rPr>
              <a:t>(</a:t>
            </a:r>
            <a:r>
              <a:rPr lang="cs-CZ" dirty="0">
                <a:solidFill>
                  <a:srgbClr val="0000FF"/>
                </a:solidFill>
                <a:sym typeface="Symbol"/>
              </a:rPr>
              <a:t></a:t>
            </a:r>
            <a:r>
              <a:rPr lang="cs-CZ" dirty="0">
                <a:solidFill>
                  <a:srgbClr val="0000FF"/>
                </a:solidFill>
              </a:rPr>
              <a:t>-;2,3 dní)</a:t>
            </a:r>
            <a:r>
              <a:rPr lang="cs-CZ" dirty="0">
                <a:solidFill>
                  <a:srgbClr val="0000FF"/>
                </a:solidFill>
                <a:sym typeface="Symbol"/>
              </a:rPr>
              <a:t></a:t>
            </a:r>
            <a:r>
              <a:rPr lang="cs-CZ" sz="2800" dirty="0">
                <a:solidFill>
                  <a:srgbClr val="0000FF"/>
                </a:solidFill>
              </a:rPr>
              <a:t> </a:t>
            </a:r>
            <a:r>
              <a:rPr lang="cs-CZ" sz="2800" b="1" baseline="30000" dirty="0">
                <a:solidFill>
                  <a:srgbClr val="0000FF"/>
                </a:solidFill>
              </a:rPr>
              <a:t>239</a:t>
            </a:r>
            <a:r>
              <a:rPr lang="cs-CZ" sz="2800" b="1" dirty="0">
                <a:solidFill>
                  <a:srgbClr val="0000FF"/>
                </a:solidFill>
              </a:rPr>
              <a:t>Pu</a:t>
            </a:r>
            <a:r>
              <a:rPr lang="cs-CZ" sz="2800" dirty="0">
                <a:solidFill>
                  <a:srgbClr val="0000FF"/>
                </a:solidFill>
              </a:rPr>
              <a:t> </a:t>
            </a:r>
            <a:r>
              <a:rPr lang="cs-CZ" dirty="0">
                <a:solidFill>
                  <a:srgbClr val="0000FF"/>
                </a:solidFill>
              </a:rPr>
              <a:t>(</a:t>
            </a:r>
            <a:r>
              <a:rPr lang="cs-CZ" dirty="0">
                <a:solidFill>
                  <a:srgbClr val="0000FF"/>
                </a:solidFill>
                <a:sym typeface="Symbol"/>
              </a:rPr>
              <a:t></a:t>
            </a:r>
            <a:r>
              <a:rPr lang="cs-CZ" dirty="0">
                <a:solidFill>
                  <a:srgbClr val="0000FF"/>
                </a:solidFill>
              </a:rPr>
              <a:t>; 2,44.10</a:t>
            </a:r>
            <a:r>
              <a:rPr lang="cs-CZ" baseline="30000" dirty="0">
                <a:solidFill>
                  <a:srgbClr val="0000FF"/>
                </a:solidFill>
              </a:rPr>
              <a:t>4</a:t>
            </a:r>
            <a:r>
              <a:rPr lang="cs-CZ" dirty="0">
                <a:solidFill>
                  <a:srgbClr val="0000FF"/>
                </a:solidFill>
              </a:rPr>
              <a:t> let)</a:t>
            </a:r>
            <a:endParaRPr lang="cs-CZ" sz="1600" dirty="0">
              <a:solidFill>
                <a:srgbClr val="0000FF"/>
              </a:solidFill>
            </a:endParaRPr>
          </a:p>
        </p:txBody>
      </p:sp>
      <p:sp>
        <p:nvSpPr>
          <p:cNvPr id="4" name="Text Box 1"/>
          <p:cNvSpPr txBox="1">
            <a:spLocks noChangeArrowheads="1"/>
          </p:cNvSpPr>
          <p:nvPr/>
        </p:nvSpPr>
        <p:spPr bwMode="auto">
          <a:xfrm>
            <a:off x="5364088" y="5943600"/>
            <a:ext cx="2514600"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600" b="1" i="0" u="none" strike="noStrike" cap="none" normalizeH="0" baseline="30000" dirty="0">
                <a:ln>
                  <a:noFill/>
                </a:ln>
                <a:solidFill>
                  <a:srgbClr val="FF0000"/>
                </a:solidFill>
                <a:effectLst/>
                <a:latin typeface="Verdana" pitchFamily="34" charset="0"/>
                <a:ea typeface="Times New Roman" pitchFamily="18" charset="0"/>
                <a:cs typeface="Arial" pitchFamily="34" charset="0"/>
              </a:rPr>
              <a:t>240,241,242</a:t>
            </a:r>
            <a:r>
              <a:rPr kumimoji="0" lang="cs-CZ" altLang="cs-CZ" sz="2600" b="1" i="0" u="none" strike="noStrike" cap="none" normalizeH="0" baseline="0" dirty="0">
                <a:ln>
                  <a:noFill/>
                </a:ln>
                <a:solidFill>
                  <a:srgbClr val="FF0000"/>
                </a:solidFill>
                <a:effectLst/>
                <a:latin typeface="Verdana" pitchFamily="34" charset="0"/>
                <a:ea typeface="Times New Roman" pitchFamily="18" charset="0"/>
                <a:cs typeface="Arial" pitchFamily="34" charset="0"/>
              </a:rPr>
              <a:t>Pu</a:t>
            </a:r>
            <a:endParaRPr kumimoji="0" lang="cs-CZ" alt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389333" y="4236184"/>
            <a:ext cx="621304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Verdana" pitchFamily="34" charset="0"/>
                <a:ea typeface="Times New Roman" pitchFamily="18" charset="0"/>
                <a:cs typeface="Arial" pitchFamily="34" charset="0"/>
              </a:rPr>
              <a:t>Při provozu jaderného reaktoru se v proto v palivu,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Verdana" pitchFamily="34" charset="0"/>
                <a:ea typeface="Times New Roman" pitchFamily="18" charset="0"/>
                <a:cs typeface="Arial" pitchFamily="34" charset="0"/>
              </a:rPr>
              <a:t>které je převážně tvořeno </a:t>
            </a:r>
            <a:r>
              <a:rPr kumimoji="0" lang="cs-CZ" altLang="cs-CZ" b="1" i="0" u="none" strike="noStrike" cap="none" normalizeH="0" baseline="30000" dirty="0">
                <a:ln>
                  <a:noFill/>
                </a:ln>
                <a:solidFill>
                  <a:schemeClr val="tx1"/>
                </a:solidFill>
                <a:effectLst/>
                <a:latin typeface="Verdana" pitchFamily="34" charset="0"/>
                <a:ea typeface="Times New Roman" pitchFamily="18" charset="0"/>
                <a:cs typeface="Arial" pitchFamily="34" charset="0"/>
              </a:rPr>
              <a:t>238</a:t>
            </a:r>
            <a:r>
              <a:rPr kumimoji="0" lang="cs-CZ" altLang="cs-CZ" b="1" i="0" u="none" strike="noStrike" cap="none" normalizeH="0" baseline="0" dirty="0">
                <a:ln>
                  <a:noFill/>
                </a:ln>
                <a:solidFill>
                  <a:schemeClr val="tx1"/>
                </a:solidFill>
                <a:effectLst/>
                <a:latin typeface="Verdana" pitchFamily="34" charset="0"/>
                <a:ea typeface="Times New Roman" pitchFamily="18" charset="0"/>
                <a:cs typeface="Arial" pitchFamily="34" charset="0"/>
              </a:rPr>
              <a:t>U,</a:t>
            </a:r>
            <a:r>
              <a:rPr kumimoji="0" lang="cs-CZ" altLang="cs-CZ" b="0" i="0" u="none" strike="noStrike" cap="none" normalizeH="0" baseline="0" dirty="0">
                <a:ln>
                  <a:noFill/>
                </a:ln>
                <a:solidFill>
                  <a:schemeClr val="tx1"/>
                </a:solidFill>
                <a:effectLst/>
                <a:latin typeface="Verdana"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Verdana" pitchFamily="34" charset="0"/>
                <a:ea typeface="Times New Roman" pitchFamily="18" charset="0"/>
                <a:cs typeface="Arial" pitchFamily="34" charset="0"/>
              </a:rPr>
              <a:t>hromadí sekundární štěpný materiál</a:t>
            </a:r>
            <a:endParaRPr kumimoji="0" lang="cs-CZ" altLang="cs-CZ"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0" i="0" u="none" strike="noStrike" cap="none" normalizeH="0" baseline="0">
                <a:ln>
                  <a:noFill/>
                </a:ln>
                <a:solidFill>
                  <a:schemeClr val="tx1"/>
                </a:solidFill>
                <a:effectLst/>
                <a:latin typeface="Verdana" pitchFamily="34" charset="0"/>
                <a:ea typeface="Times New Roman" pitchFamily="18" charset="0"/>
                <a:cs typeface="Times New Roman" pitchFamily="18" charset="0"/>
              </a:rPr>
              <a:t> </a:t>
            </a: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sp>
        <p:nvSpPr>
          <p:cNvPr id="8" name="Text Box 9"/>
          <p:cNvSpPr txBox="1">
            <a:spLocks noChangeArrowheads="1"/>
          </p:cNvSpPr>
          <p:nvPr/>
        </p:nvSpPr>
        <p:spPr bwMode="auto">
          <a:xfrm>
            <a:off x="6376581" y="4616930"/>
            <a:ext cx="1485900"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600" b="1" i="0" u="none" strike="noStrike" cap="none" normalizeH="0" baseline="30000" dirty="0">
                <a:ln>
                  <a:noFill/>
                </a:ln>
                <a:solidFill>
                  <a:srgbClr val="FF0000"/>
                </a:solidFill>
                <a:effectLst/>
                <a:latin typeface="Verdana" pitchFamily="34" charset="0"/>
                <a:ea typeface="Times New Roman" pitchFamily="18" charset="0"/>
                <a:cs typeface="Arial" pitchFamily="34" charset="0"/>
              </a:rPr>
              <a:t>239</a:t>
            </a:r>
            <a:r>
              <a:rPr kumimoji="0" lang="cs-CZ" altLang="cs-CZ" sz="2600" b="1" i="0" u="none" strike="noStrike" cap="none" normalizeH="0" baseline="0" dirty="0">
                <a:ln>
                  <a:noFill/>
                </a:ln>
                <a:solidFill>
                  <a:srgbClr val="FF0000"/>
                </a:solidFill>
                <a:effectLst/>
                <a:latin typeface="Verdana" pitchFamily="34" charset="0"/>
                <a:ea typeface="Times New Roman" pitchFamily="18" charset="0"/>
                <a:cs typeface="Arial" pitchFamily="34" charset="0"/>
              </a:rPr>
              <a:t>Pu</a:t>
            </a:r>
            <a:endParaRPr kumimoji="0" lang="cs-CZ" alt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427546" y="5590401"/>
            <a:ext cx="63994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Verdana" pitchFamily="34" charset="0"/>
                <a:ea typeface="Times New Roman" pitchFamily="18" charset="0"/>
                <a:cs typeface="Times New Roman" pitchFamily="18" charset="0"/>
              </a:rPr>
              <a:t>Z tohoto nuklidu mohou při delším ozařování vznikat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Verdana" pitchFamily="34" charset="0"/>
                <a:ea typeface="Times New Roman" pitchFamily="18" charset="0"/>
                <a:cs typeface="Times New Roman" pitchFamily="18" charset="0"/>
              </a:rPr>
              <a:t>záchytem neutronu i další radionuklidy</a:t>
            </a:r>
            <a:endParaRPr kumimoji="0" lang="cs-CZ" altLang="cs-CZ"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36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4"/>
          <p:cNvSpPr>
            <a:spLocks noChangeArrowheads="1"/>
          </p:cNvSpPr>
          <p:nvPr/>
        </p:nvSpPr>
        <p:spPr bwMode="auto">
          <a:xfrm>
            <a:off x="152400" y="1066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0" i="0" u="none" strike="noStrike" cap="none" normalizeH="0" baseline="0">
                <a:ln>
                  <a:noFill/>
                </a:ln>
                <a:solidFill>
                  <a:schemeClr val="tx1"/>
                </a:solidFill>
                <a:effectLst/>
                <a:latin typeface="Verdana" pitchFamily="34" charset="0"/>
                <a:ea typeface="Times New Roman" pitchFamily="18" charset="0"/>
                <a:cs typeface="Times New Roman" pitchFamily="18" charset="0"/>
              </a:rPr>
              <a:t> </a:t>
            </a: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sp>
        <p:nvSpPr>
          <p:cNvPr id="10" name="TextovéPole 9">
            <a:extLst>
              <a:ext uri="{FF2B5EF4-FFF2-40B4-BE49-F238E27FC236}">
                <a16:creationId xmlns:a16="http://schemas.microsoft.com/office/drawing/2014/main" id="{BA84543D-323D-4AA8-8025-A60BB77BF629}"/>
              </a:ext>
            </a:extLst>
          </p:cNvPr>
          <p:cNvSpPr txBox="1"/>
          <p:nvPr/>
        </p:nvSpPr>
        <p:spPr>
          <a:xfrm>
            <a:off x="391815" y="67270"/>
            <a:ext cx="8211939" cy="923330"/>
          </a:xfrm>
          <a:prstGeom prst="rect">
            <a:avLst/>
          </a:prstGeom>
          <a:solidFill>
            <a:schemeClr val="bg1"/>
          </a:solidFill>
        </p:spPr>
        <p:txBody>
          <a:bodyPr wrap="square">
            <a:spAutoFit/>
          </a:bodyPr>
          <a:lstStyle/>
          <a:p>
            <a:r>
              <a:rPr lang="cs-CZ" sz="1800" b="1" dirty="0"/>
              <a:t>Lehčí transurany mají poměrně dlouhé poločasy přeměny a můžeme je tedy extrahovat z vyhořelého jaderného paliva chemickou cestou nejčastěji</a:t>
            </a:r>
            <a:r>
              <a:rPr lang="cs-CZ" b="1" dirty="0"/>
              <a:t> metodami kapalinové extrakce </a:t>
            </a:r>
            <a:r>
              <a:rPr lang="cs-CZ" b="1" dirty="0" err="1"/>
              <a:t>komplexotvornými</a:t>
            </a:r>
            <a:r>
              <a:rPr lang="cs-CZ" b="1" dirty="0"/>
              <a:t> činidly. </a:t>
            </a:r>
            <a:endParaRPr lang="cs-CZ" sz="1800" b="1" dirty="0"/>
          </a:p>
        </p:txBody>
      </p:sp>
    </p:spTree>
    <p:extLst>
      <p:ext uri="{BB962C8B-B14F-4D97-AF65-F5344CB8AC3E}">
        <p14:creationId xmlns:p14="http://schemas.microsoft.com/office/powerpoint/2010/main" val="3076471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5" y="476672"/>
            <a:ext cx="8424937" cy="3200876"/>
          </a:xfrm>
          <a:prstGeom prst="rect">
            <a:avLst/>
          </a:prstGeom>
          <a:pattFill prst="pct5">
            <a:fgClr>
              <a:schemeClr val="accent6">
                <a:lumMod val="20000"/>
                <a:lumOff val="80000"/>
              </a:schemeClr>
            </a:fgClr>
            <a:bgClr>
              <a:schemeClr val="bg1"/>
            </a:bgClr>
          </a:pattFill>
        </p:spPr>
        <p:txBody>
          <a:bodyPr wrap="square">
            <a:spAutoFit/>
          </a:bodyPr>
          <a:lstStyle/>
          <a:p>
            <a:pPr lvl="1"/>
            <a:r>
              <a:rPr lang="cs-CZ" sz="2400" dirty="0"/>
              <a:t>V jaderném palivu termického reaktoru, který pracuje na principu štěpení </a:t>
            </a:r>
            <a:r>
              <a:rPr lang="cs-CZ" sz="2400" b="1" baseline="30000" dirty="0"/>
              <a:t>235</a:t>
            </a:r>
            <a:r>
              <a:rPr lang="cs-CZ" sz="2400" b="1" dirty="0"/>
              <a:t>U,</a:t>
            </a:r>
            <a:r>
              <a:rPr lang="cs-CZ" sz="2400" dirty="0"/>
              <a:t> se hromadí </a:t>
            </a:r>
            <a:r>
              <a:rPr lang="cs-CZ" sz="2400" b="1" baseline="30000" dirty="0"/>
              <a:t>237</a:t>
            </a:r>
            <a:r>
              <a:rPr lang="cs-CZ" sz="2400" b="1" dirty="0"/>
              <a:t>Np</a:t>
            </a:r>
            <a:r>
              <a:rPr lang="cs-CZ" sz="2400" dirty="0"/>
              <a:t> (počáteční nuklid neptuniové řady)</a:t>
            </a:r>
          </a:p>
          <a:p>
            <a:r>
              <a:rPr lang="cs-CZ" sz="2400" dirty="0"/>
              <a:t> </a:t>
            </a:r>
          </a:p>
          <a:p>
            <a:r>
              <a:rPr lang="cs-CZ" sz="2400" b="1" baseline="30000" dirty="0"/>
              <a:t>                                            </a:t>
            </a:r>
            <a:r>
              <a:rPr lang="cs-CZ" sz="3200" b="1" baseline="30000" dirty="0"/>
              <a:t>235</a:t>
            </a:r>
            <a:r>
              <a:rPr lang="cs-CZ" sz="3200" b="1" dirty="0"/>
              <a:t>U</a:t>
            </a:r>
            <a:r>
              <a:rPr lang="cs-CZ" sz="3200" dirty="0"/>
              <a:t>(n,</a:t>
            </a:r>
            <a:r>
              <a:rPr lang="cs-CZ" sz="3200" dirty="0">
                <a:sym typeface="Symbol"/>
              </a:rPr>
              <a:t></a:t>
            </a:r>
            <a:r>
              <a:rPr lang="cs-CZ" sz="3200" dirty="0"/>
              <a:t>)</a:t>
            </a:r>
            <a:r>
              <a:rPr lang="cs-CZ" sz="3200" b="1" baseline="30000" dirty="0"/>
              <a:t>236</a:t>
            </a:r>
            <a:r>
              <a:rPr lang="cs-CZ" sz="3200" b="1" dirty="0"/>
              <a:t>U</a:t>
            </a:r>
            <a:r>
              <a:rPr lang="cs-CZ" sz="3200" dirty="0"/>
              <a:t> (n,</a:t>
            </a:r>
            <a:r>
              <a:rPr lang="cs-CZ" sz="3200" dirty="0">
                <a:sym typeface="Symbol"/>
              </a:rPr>
              <a:t></a:t>
            </a:r>
            <a:r>
              <a:rPr lang="cs-CZ" sz="3200" dirty="0"/>
              <a:t>)</a:t>
            </a:r>
            <a:r>
              <a:rPr lang="cs-CZ" sz="3200" baseline="30000" dirty="0"/>
              <a:t> </a:t>
            </a:r>
            <a:r>
              <a:rPr lang="cs-CZ" sz="3200" b="1" baseline="30000" dirty="0"/>
              <a:t>237</a:t>
            </a:r>
            <a:r>
              <a:rPr lang="cs-CZ" sz="3200" b="1" dirty="0"/>
              <a:t>U</a:t>
            </a:r>
            <a:endParaRPr lang="cs-CZ" dirty="0"/>
          </a:p>
          <a:p>
            <a:r>
              <a:rPr lang="cs-CZ" sz="2400" dirty="0"/>
              <a:t> </a:t>
            </a:r>
            <a:endParaRPr lang="cs-CZ" sz="1400" dirty="0"/>
          </a:p>
          <a:p>
            <a:r>
              <a:rPr lang="cs-CZ" sz="2800" b="1" baseline="30000" dirty="0"/>
              <a:t>                     </a:t>
            </a:r>
            <a:r>
              <a:rPr lang="cs-CZ" sz="3200" b="1" baseline="30000" dirty="0"/>
              <a:t>237</a:t>
            </a:r>
            <a:r>
              <a:rPr lang="cs-CZ" sz="3200" b="1" dirty="0"/>
              <a:t>U</a:t>
            </a:r>
            <a:r>
              <a:rPr lang="cs-CZ" sz="2800" dirty="0"/>
              <a:t> </a:t>
            </a:r>
            <a:r>
              <a:rPr lang="cs-CZ" sz="2000" dirty="0"/>
              <a:t>(</a:t>
            </a:r>
            <a:r>
              <a:rPr lang="cs-CZ" sz="2000" dirty="0">
                <a:sym typeface="Symbol"/>
              </a:rPr>
              <a:t></a:t>
            </a:r>
            <a:r>
              <a:rPr lang="cs-CZ" sz="2000" dirty="0"/>
              <a:t>-;6,75 dní)</a:t>
            </a:r>
            <a:r>
              <a:rPr lang="cs-CZ" sz="2800" dirty="0"/>
              <a:t> </a:t>
            </a:r>
            <a:r>
              <a:rPr lang="cs-CZ" sz="2800" dirty="0">
                <a:sym typeface="Symbol"/>
              </a:rPr>
              <a:t></a:t>
            </a:r>
            <a:r>
              <a:rPr lang="cs-CZ" sz="2800" dirty="0"/>
              <a:t> </a:t>
            </a:r>
            <a:r>
              <a:rPr lang="cs-CZ" sz="3200" b="1" baseline="30000" dirty="0">
                <a:solidFill>
                  <a:srgbClr val="FF0000"/>
                </a:solidFill>
              </a:rPr>
              <a:t>237</a:t>
            </a:r>
            <a:r>
              <a:rPr lang="cs-CZ" sz="3200" b="1" dirty="0">
                <a:solidFill>
                  <a:srgbClr val="FF0000"/>
                </a:solidFill>
              </a:rPr>
              <a:t>Np</a:t>
            </a:r>
            <a:r>
              <a:rPr lang="cs-CZ" sz="2800" dirty="0"/>
              <a:t> </a:t>
            </a:r>
            <a:r>
              <a:rPr lang="cs-CZ" sz="2000" dirty="0"/>
              <a:t>(</a:t>
            </a:r>
            <a:r>
              <a:rPr lang="cs-CZ" sz="2000" dirty="0">
                <a:sym typeface="Symbol"/>
              </a:rPr>
              <a:t></a:t>
            </a:r>
            <a:r>
              <a:rPr lang="cs-CZ" sz="2000" dirty="0"/>
              <a:t>, 2,20. 10</a:t>
            </a:r>
            <a:r>
              <a:rPr lang="cs-CZ" sz="2000" baseline="30000" dirty="0"/>
              <a:t>6</a:t>
            </a:r>
            <a:r>
              <a:rPr lang="cs-CZ" sz="2000" dirty="0"/>
              <a:t> roků)</a:t>
            </a:r>
            <a:endParaRPr lang="cs-CZ" dirty="0"/>
          </a:p>
          <a:p>
            <a:r>
              <a:rPr lang="cs-CZ" dirty="0"/>
              <a:t> </a:t>
            </a:r>
            <a:endParaRPr lang="cs-CZ" sz="1200" dirty="0"/>
          </a:p>
        </p:txBody>
      </p:sp>
      <p:sp>
        <p:nvSpPr>
          <p:cNvPr id="3" name="Obdélník 2"/>
          <p:cNvSpPr/>
          <p:nvPr/>
        </p:nvSpPr>
        <p:spPr>
          <a:xfrm>
            <a:off x="408395" y="4869160"/>
            <a:ext cx="8424936" cy="1169551"/>
          </a:xfrm>
          <a:prstGeom prst="rect">
            <a:avLst/>
          </a:prstGeom>
          <a:solidFill>
            <a:schemeClr val="bg1"/>
          </a:solidFill>
        </p:spPr>
        <p:txBody>
          <a:bodyPr wrap="square">
            <a:spAutoFit/>
          </a:bodyPr>
          <a:lstStyle/>
          <a:p>
            <a:r>
              <a:rPr lang="cs-CZ" dirty="0"/>
              <a:t> </a:t>
            </a:r>
            <a:r>
              <a:rPr lang="cs-CZ" sz="2400" b="1" dirty="0">
                <a:solidFill>
                  <a:srgbClr val="0000FF"/>
                </a:solidFill>
              </a:rPr>
              <a:t>Z </a:t>
            </a:r>
            <a:r>
              <a:rPr lang="cs-CZ" sz="2400" b="1" baseline="30000" dirty="0">
                <a:solidFill>
                  <a:srgbClr val="0000FF"/>
                </a:solidFill>
              </a:rPr>
              <a:t>238</a:t>
            </a:r>
            <a:r>
              <a:rPr lang="cs-CZ" sz="2400" b="1" dirty="0">
                <a:solidFill>
                  <a:srgbClr val="0000FF"/>
                </a:solidFill>
              </a:rPr>
              <a:t> U lze rovněž vyrobit </a:t>
            </a:r>
            <a:r>
              <a:rPr lang="cs-CZ" sz="2400" b="1" baseline="30000" dirty="0">
                <a:solidFill>
                  <a:srgbClr val="0000FF"/>
                </a:solidFill>
              </a:rPr>
              <a:t>237</a:t>
            </a:r>
            <a:r>
              <a:rPr lang="cs-CZ" sz="2400" b="1" dirty="0">
                <a:solidFill>
                  <a:srgbClr val="0000FF"/>
                </a:solidFill>
              </a:rPr>
              <a:t>Np</a:t>
            </a:r>
          </a:p>
          <a:p>
            <a:endParaRPr lang="cs-CZ" dirty="0">
              <a:solidFill>
                <a:srgbClr val="0000FF"/>
              </a:solidFill>
            </a:endParaRPr>
          </a:p>
          <a:p>
            <a:r>
              <a:rPr lang="cs-CZ" sz="2800" b="1" baseline="30000" dirty="0"/>
              <a:t>238</a:t>
            </a:r>
            <a:r>
              <a:rPr lang="cs-CZ" sz="2800" b="1" dirty="0"/>
              <a:t>U</a:t>
            </a:r>
            <a:r>
              <a:rPr lang="cs-CZ" sz="2800" dirty="0"/>
              <a:t> (n,2n)</a:t>
            </a:r>
            <a:r>
              <a:rPr lang="cs-CZ" sz="2800" b="1" baseline="30000" dirty="0"/>
              <a:t>237</a:t>
            </a:r>
            <a:r>
              <a:rPr lang="cs-CZ" sz="2800" b="1" dirty="0"/>
              <a:t>U</a:t>
            </a:r>
            <a:r>
              <a:rPr lang="cs-CZ" sz="2800" dirty="0"/>
              <a:t> (</a:t>
            </a:r>
            <a:r>
              <a:rPr lang="cs-CZ" sz="2800" dirty="0">
                <a:sym typeface="Symbol"/>
              </a:rPr>
              <a:t></a:t>
            </a:r>
            <a:r>
              <a:rPr lang="cs-CZ" sz="2800" dirty="0"/>
              <a:t>-;6,75 dní) </a:t>
            </a:r>
            <a:r>
              <a:rPr lang="cs-CZ" sz="2800" dirty="0">
                <a:sym typeface="Symbol"/>
              </a:rPr>
              <a:t></a:t>
            </a:r>
            <a:r>
              <a:rPr lang="cs-CZ" sz="2800" dirty="0"/>
              <a:t> </a:t>
            </a:r>
            <a:r>
              <a:rPr lang="cs-CZ" sz="2800" b="1" baseline="30000" dirty="0">
                <a:solidFill>
                  <a:srgbClr val="FF0000"/>
                </a:solidFill>
              </a:rPr>
              <a:t>237</a:t>
            </a:r>
            <a:r>
              <a:rPr lang="cs-CZ" sz="2800" b="1" dirty="0">
                <a:solidFill>
                  <a:srgbClr val="FF0000"/>
                </a:solidFill>
              </a:rPr>
              <a:t>Np</a:t>
            </a:r>
            <a:r>
              <a:rPr lang="cs-CZ" sz="2800" dirty="0"/>
              <a:t> (</a:t>
            </a:r>
            <a:r>
              <a:rPr lang="cs-CZ" sz="2800" dirty="0">
                <a:sym typeface="Symbol"/>
              </a:rPr>
              <a:t></a:t>
            </a:r>
            <a:r>
              <a:rPr lang="cs-CZ" sz="2800" dirty="0"/>
              <a:t>, 2,20. 10</a:t>
            </a:r>
            <a:r>
              <a:rPr lang="cs-CZ" sz="2800" baseline="30000" dirty="0"/>
              <a:t>6</a:t>
            </a:r>
            <a:r>
              <a:rPr lang="cs-CZ" sz="2800" dirty="0"/>
              <a:t> roků)</a:t>
            </a:r>
          </a:p>
        </p:txBody>
      </p:sp>
    </p:spTree>
    <p:extLst>
      <p:ext uri="{BB962C8B-B14F-4D97-AF65-F5344CB8AC3E}">
        <p14:creationId xmlns:p14="http://schemas.microsoft.com/office/powerpoint/2010/main" val="170825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br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57" y="626507"/>
            <a:ext cx="8710086" cy="623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0" y="50854"/>
            <a:ext cx="9144000" cy="523220"/>
          </a:xfrm>
          <a:prstGeom prst="rect">
            <a:avLst/>
          </a:prstGeom>
          <a:solidFill>
            <a:schemeClr val="bg1"/>
          </a:solidFill>
        </p:spPr>
        <p:txBody>
          <a:bodyPr wrap="square" rtlCol="0">
            <a:spAutoFit/>
          </a:bodyPr>
          <a:lstStyle/>
          <a:p>
            <a:r>
              <a:rPr lang="cs-CZ" sz="2800" b="1" dirty="0">
                <a:solidFill>
                  <a:srgbClr val="0000FF"/>
                </a:solidFill>
              </a:rPr>
              <a:t>Získávání některých transuranů z použitého jaderného paliva</a:t>
            </a:r>
          </a:p>
        </p:txBody>
      </p:sp>
    </p:spTree>
    <p:extLst>
      <p:ext uri="{BB962C8B-B14F-4D97-AF65-F5344CB8AC3E}">
        <p14:creationId xmlns:p14="http://schemas.microsoft.com/office/powerpoint/2010/main" val="509354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83768" y="10127"/>
            <a:ext cx="4392488" cy="754577"/>
          </a:xfrm>
          <a:solidFill>
            <a:schemeClr val="bg1"/>
          </a:solidFill>
        </p:spPr>
        <p:txBody>
          <a:bodyPr>
            <a:normAutofit/>
          </a:bodyPr>
          <a:lstStyle/>
          <a:p>
            <a:r>
              <a:rPr lang="cs-CZ" sz="4000" b="1" dirty="0">
                <a:solidFill>
                  <a:srgbClr val="FF0000"/>
                </a:solidFill>
              </a:rPr>
              <a:t>Těžší transurany</a:t>
            </a:r>
          </a:p>
        </p:txBody>
      </p:sp>
      <p:sp>
        <p:nvSpPr>
          <p:cNvPr id="3" name="Zástupný symbol pro obsah 2"/>
          <p:cNvSpPr>
            <a:spLocks noGrp="1"/>
          </p:cNvSpPr>
          <p:nvPr>
            <p:ph idx="1"/>
          </p:nvPr>
        </p:nvSpPr>
        <p:spPr>
          <a:xfrm>
            <a:off x="29468" y="836712"/>
            <a:ext cx="9144000" cy="5832648"/>
          </a:xfrm>
          <a:pattFill prst="pct5">
            <a:fgClr>
              <a:schemeClr val="accent6">
                <a:lumMod val="20000"/>
                <a:lumOff val="80000"/>
              </a:schemeClr>
            </a:fgClr>
            <a:bgClr>
              <a:schemeClr val="bg1"/>
            </a:bgClr>
          </a:pattFill>
        </p:spPr>
        <p:txBody>
          <a:bodyPr>
            <a:normAutofit fontScale="77500" lnSpcReduction="20000"/>
          </a:bodyPr>
          <a:lstStyle/>
          <a:p>
            <a:pPr marL="0" indent="0">
              <a:buNone/>
            </a:pPr>
            <a:r>
              <a:rPr lang="cs-CZ" b="1" dirty="0">
                <a:solidFill>
                  <a:srgbClr val="0000FF"/>
                </a:solidFill>
              </a:rPr>
              <a:t>Příprava</a:t>
            </a:r>
          </a:p>
          <a:p>
            <a:r>
              <a:rPr lang="cs-CZ" dirty="0"/>
              <a:t>Výchozí materiál  </a:t>
            </a:r>
            <a:r>
              <a:rPr lang="cs-CZ" sz="3400" b="1" baseline="30000" dirty="0">
                <a:solidFill>
                  <a:srgbClr val="FF0000"/>
                </a:solidFill>
              </a:rPr>
              <a:t>238</a:t>
            </a:r>
            <a:r>
              <a:rPr lang="cs-CZ" sz="3400" b="1" dirty="0">
                <a:solidFill>
                  <a:srgbClr val="FF0000"/>
                </a:solidFill>
              </a:rPr>
              <a:t>U</a:t>
            </a:r>
            <a:r>
              <a:rPr lang="cs-CZ" dirty="0"/>
              <a:t>, nejtěžší nuklid, který se vyskytuje v přírodě.</a:t>
            </a:r>
          </a:p>
          <a:p>
            <a:pPr marL="0" indent="0">
              <a:buNone/>
            </a:pPr>
            <a:r>
              <a:rPr lang="cs-CZ" dirty="0"/>
              <a:t> </a:t>
            </a:r>
          </a:p>
          <a:p>
            <a:r>
              <a:rPr lang="cs-CZ" dirty="0"/>
              <a:t>Používají se dvě metody přípravy těžkých prvků:</a:t>
            </a:r>
          </a:p>
          <a:p>
            <a:pPr marL="0" lvl="0" indent="0">
              <a:buNone/>
            </a:pPr>
            <a:endParaRPr lang="cs-CZ" dirty="0"/>
          </a:p>
          <a:p>
            <a:pPr lvl="1"/>
            <a:r>
              <a:rPr lang="cs-CZ" dirty="0"/>
              <a:t>Záchyt neutronů v reaktoru s konstantním neutronovým proudem: množství připravených transuranů je limitováno konkurencí mezi procesem </a:t>
            </a:r>
            <a:r>
              <a:rPr lang="cs-CZ" dirty="0" err="1">
                <a:solidFill>
                  <a:srgbClr val="0000FF"/>
                </a:solidFill>
              </a:rPr>
              <a:t>radiaktivní</a:t>
            </a:r>
            <a:r>
              <a:rPr lang="cs-CZ" dirty="0">
                <a:solidFill>
                  <a:srgbClr val="0000FF"/>
                </a:solidFill>
              </a:rPr>
              <a:t> přeměny a jaderného štěpení</a:t>
            </a:r>
            <a:r>
              <a:rPr lang="cs-CZ" dirty="0"/>
              <a:t>. Toto je jediný proces poskytující važitelná množství </a:t>
            </a:r>
            <a:r>
              <a:rPr lang="cs-CZ" dirty="0" err="1"/>
              <a:t>trasuranů</a:t>
            </a:r>
            <a:endParaRPr lang="cs-CZ" dirty="0"/>
          </a:p>
          <a:p>
            <a:pPr lvl="1"/>
            <a:endParaRPr lang="cs-CZ" dirty="0"/>
          </a:p>
          <a:p>
            <a:pPr lvl="1"/>
            <a:r>
              <a:rPr lang="cs-CZ" dirty="0"/>
              <a:t>Neutronový záchyt v pulsním neutronovém proudu: Termonukleární explozí je produkován velmi intenzivní tok neutronů (10</a:t>
            </a:r>
            <a:r>
              <a:rPr lang="cs-CZ" baseline="30000" dirty="0"/>
              <a:t>23</a:t>
            </a:r>
            <a:r>
              <a:rPr lang="cs-CZ" dirty="0"/>
              <a:t> – 10</a:t>
            </a:r>
            <a:r>
              <a:rPr lang="cs-CZ" baseline="30000" dirty="0"/>
              <a:t>25</a:t>
            </a:r>
            <a:r>
              <a:rPr lang="cs-CZ" dirty="0"/>
              <a:t> neutronu×cm</a:t>
            </a:r>
            <a:r>
              <a:rPr lang="cs-CZ" baseline="30000" dirty="0"/>
              <a:t>−3</a:t>
            </a:r>
            <a:r>
              <a:rPr lang="cs-CZ" dirty="0"/>
              <a:t>) po dobu 10</a:t>
            </a:r>
            <a:r>
              <a:rPr lang="cs-CZ" baseline="30000" dirty="0"/>
              <a:t>−8</a:t>
            </a:r>
            <a:r>
              <a:rPr lang="cs-CZ" dirty="0"/>
              <a:t> až 10</a:t>
            </a:r>
            <a:r>
              <a:rPr lang="cs-CZ" baseline="30000" dirty="0"/>
              <a:t>−6</a:t>
            </a:r>
            <a:r>
              <a:rPr lang="cs-CZ" dirty="0"/>
              <a:t> s. Během tohoto intenzivního neutronového bombardování vznikají izotopy </a:t>
            </a:r>
            <a:r>
              <a:rPr lang="cs-CZ" u="sng" dirty="0"/>
              <a:t>uranu</a:t>
            </a:r>
            <a:r>
              <a:rPr lang="cs-CZ" dirty="0"/>
              <a:t> s vysokým přebytkem </a:t>
            </a:r>
            <a:r>
              <a:rPr lang="cs-CZ" u="sng" dirty="0"/>
              <a:t>neutronů</a:t>
            </a:r>
            <a:r>
              <a:rPr lang="cs-CZ" dirty="0"/>
              <a:t>. Tato nestabilní jádra se násobnou emisí částic β</a:t>
            </a:r>
            <a:r>
              <a:rPr lang="cs-CZ" baseline="30000" dirty="0"/>
              <a:t>−</a:t>
            </a:r>
            <a:r>
              <a:rPr lang="cs-CZ" dirty="0"/>
              <a:t> stabilizují za vzniku izotopů s dlouhým </a:t>
            </a:r>
            <a:r>
              <a:rPr lang="cs-CZ" u="sng" dirty="0"/>
              <a:t>poločasem přeměny</a:t>
            </a:r>
          </a:p>
          <a:p>
            <a:pPr lvl="1"/>
            <a:endParaRPr lang="cs-CZ" dirty="0"/>
          </a:p>
          <a:p>
            <a:pPr lvl="0"/>
            <a:r>
              <a:rPr lang="cs-CZ" dirty="0"/>
              <a:t>Bombardování těžkých prvků urychlenými ionty</a:t>
            </a:r>
          </a:p>
          <a:p>
            <a:endParaRPr lang="cs-CZ" dirty="0"/>
          </a:p>
        </p:txBody>
      </p:sp>
    </p:spTree>
    <p:extLst>
      <p:ext uri="{BB962C8B-B14F-4D97-AF65-F5344CB8AC3E}">
        <p14:creationId xmlns:p14="http://schemas.microsoft.com/office/powerpoint/2010/main" val="2983497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br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14" y="764704"/>
            <a:ext cx="8855681" cy="588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1259632" y="188639"/>
            <a:ext cx="7272808" cy="523220"/>
          </a:xfrm>
          <a:prstGeom prst="rect">
            <a:avLst/>
          </a:prstGeom>
          <a:solidFill>
            <a:schemeClr val="bg1"/>
          </a:solidFill>
        </p:spPr>
        <p:txBody>
          <a:bodyPr wrap="square" rtlCol="0">
            <a:spAutoFit/>
          </a:bodyPr>
          <a:lstStyle/>
          <a:p>
            <a:r>
              <a:rPr lang="cs-CZ" sz="2800" b="1" dirty="0">
                <a:solidFill>
                  <a:srgbClr val="0000FF"/>
                </a:solidFill>
              </a:rPr>
              <a:t>Záchyt neutronů s následnou přeměnou </a:t>
            </a:r>
            <a:r>
              <a:rPr lang="cs-CZ" sz="2800" b="1" dirty="0">
                <a:solidFill>
                  <a:srgbClr val="0000FF"/>
                </a:solidFill>
                <a:sym typeface="Symbol"/>
              </a:rPr>
              <a:t> </a:t>
            </a:r>
            <a:r>
              <a:rPr lang="cs-CZ" sz="2800" b="1" baseline="30000" dirty="0">
                <a:solidFill>
                  <a:srgbClr val="0000FF"/>
                </a:solidFill>
                <a:sym typeface="Symbol"/>
              </a:rPr>
              <a:t>-</a:t>
            </a:r>
            <a:endParaRPr lang="cs-CZ" sz="2800" b="1" baseline="30000" dirty="0">
              <a:solidFill>
                <a:srgbClr val="0000FF"/>
              </a:solidFill>
            </a:endParaRPr>
          </a:p>
        </p:txBody>
      </p:sp>
    </p:spTree>
    <p:extLst>
      <p:ext uri="{BB962C8B-B14F-4D97-AF65-F5344CB8AC3E}">
        <p14:creationId xmlns:p14="http://schemas.microsoft.com/office/powerpoint/2010/main" val="2378420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55576" y="1556792"/>
            <a:ext cx="7848872" cy="2677656"/>
          </a:xfrm>
          <a:prstGeom prst="rect">
            <a:avLst/>
          </a:prstGeom>
          <a:pattFill prst="pct5">
            <a:fgClr>
              <a:schemeClr val="accent6">
                <a:lumMod val="20000"/>
                <a:lumOff val="80000"/>
              </a:schemeClr>
            </a:fgClr>
            <a:bgClr>
              <a:schemeClr val="bg1"/>
            </a:bgClr>
          </a:pattFill>
        </p:spPr>
        <p:txBody>
          <a:bodyPr wrap="square">
            <a:spAutoFit/>
          </a:bodyPr>
          <a:lstStyle/>
          <a:p>
            <a:pPr marL="457200" indent="-457200">
              <a:buFont typeface="Wingdings" panose="05000000000000000000" pitchFamily="2" charset="2"/>
              <a:buChar char="q"/>
            </a:pPr>
            <a:r>
              <a:rPr lang="cs-CZ" sz="2400" b="1" dirty="0">
                <a:solidFill>
                  <a:srgbClr val="C00000"/>
                </a:solidFill>
              </a:rPr>
              <a:t>Bombardováním</a:t>
            </a:r>
            <a:r>
              <a:rPr lang="cs-CZ" sz="2400" b="1" dirty="0"/>
              <a:t> </a:t>
            </a:r>
            <a:r>
              <a:rPr lang="cs-CZ" sz="2400" dirty="0"/>
              <a:t>lehkými částicemi (</a:t>
            </a:r>
            <a:r>
              <a:rPr lang="cs-CZ" sz="2400" u="sng" dirty="0"/>
              <a:t>deuterony</a:t>
            </a:r>
            <a:r>
              <a:rPr lang="cs-CZ" sz="2400" dirty="0"/>
              <a:t>, </a:t>
            </a:r>
            <a:r>
              <a:rPr lang="cs-CZ" sz="2400" u="sng" dirty="0"/>
              <a:t>α částice</a:t>
            </a:r>
            <a:r>
              <a:rPr lang="cs-CZ" sz="2400" dirty="0"/>
              <a:t>) získáme prvky s atomovým číslem vyšším o jednu až dvě jednotky </a:t>
            </a:r>
          </a:p>
          <a:p>
            <a:pPr marL="457200" indent="-457200">
              <a:buFont typeface="Wingdings" panose="05000000000000000000" pitchFamily="2" charset="2"/>
              <a:buChar char="q"/>
            </a:pPr>
            <a:endParaRPr lang="cs-CZ" sz="2400" b="1" dirty="0"/>
          </a:p>
          <a:p>
            <a:pPr marL="457200" indent="-457200">
              <a:buFont typeface="Wingdings" panose="05000000000000000000" pitchFamily="2" charset="2"/>
              <a:buChar char="q"/>
            </a:pPr>
            <a:r>
              <a:rPr lang="cs-CZ" sz="2400" dirty="0"/>
              <a:t>Pokud ale použijeme těžší ionty, </a:t>
            </a:r>
            <a:r>
              <a:rPr lang="cs-CZ" sz="2400" dirty="0">
                <a:solidFill>
                  <a:srgbClr val="C00000"/>
                </a:solidFill>
              </a:rPr>
              <a:t>např. </a:t>
            </a:r>
            <a:r>
              <a:rPr lang="cs-CZ" sz="2400" b="1" baseline="30000" dirty="0">
                <a:solidFill>
                  <a:srgbClr val="C00000"/>
                </a:solidFill>
              </a:rPr>
              <a:t>12</a:t>
            </a:r>
            <a:r>
              <a:rPr lang="cs-CZ" sz="2400" b="1" dirty="0">
                <a:solidFill>
                  <a:srgbClr val="C00000"/>
                </a:solidFill>
              </a:rPr>
              <a:t>C nebo </a:t>
            </a:r>
            <a:r>
              <a:rPr lang="cs-CZ" sz="2400" b="1" baseline="30000" dirty="0">
                <a:solidFill>
                  <a:srgbClr val="C00000"/>
                </a:solidFill>
              </a:rPr>
              <a:t>16</a:t>
            </a:r>
            <a:r>
              <a:rPr lang="cs-CZ" sz="2400" b="1" dirty="0">
                <a:solidFill>
                  <a:srgbClr val="C00000"/>
                </a:solidFill>
              </a:rPr>
              <a:t>O </a:t>
            </a:r>
            <a:r>
              <a:rPr lang="cs-CZ" sz="2400" dirty="0"/>
              <a:t>můžeme získat prvky s protonovým číslem vyšším o šest až deset jednotek oproti výchozímu jádru.</a:t>
            </a:r>
          </a:p>
        </p:txBody>
      </p:sp>
      <p:sp>
        <p:nvSpPr>
          <p:cNvPr id="3" name="TextovéPole 2"/>
          <p:cNvSpPr txBox="1"/>
          <p:nvPr/>
        </p:nvSpPr>
        <p:spPr>
          <a:xfrm>
            <a:off x="305780" y="260648"/>
            <a:ext cx="8748464" cy="523220"/>
          </a:xfrm>
          <a:prstGeom prst="rect">
            <a:avLst/>
          </a:prstGeom>
          <a:solidFill>
            <a:schemeClr val="bg1"/>
          </a:solidFill>
        </p:spPr>
        <p:txBody>
          <a:bodyPr wrap="square" rtlCol="0">
            <a:spAutoFit/>
          </a:bodyPr>
          <a:lstStyle/>
          <a:p>
            <a:pPr>
              <a:tabLst>
                <a:tab pos="2692400" algn="l"/>
              </a:tabLst>
            </a:pPr>
            <a:r>
              <a:rPr lang="cs-CZ" sz="2800" b="1" dirty="0">
                <a:solidFill>
                  <a:srgbClr val="0000FF"/>
                </a:solidFill>
              </a:rPr>
              <a:t>Jaderné reakce (bombardování) s kladnými projektily</a:t>
            </a:r>
          </a:p>
        </p:txBody>
      </p:sp>
    </p:spTree>
    <p:extLst>
      <p:ext uri="{BB962C8B-B14F-4D97-AF65-F5344CB8AC3E}">
        <p14:creationId xmlns:p14="http://schemas.microsoft.com/office/powerpoint/2010/main" val="2821555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35896" y="228123"/>
            <a:ext cx="5221088" cy="6401753"/>
          </a:xfrm>
          <a:prstGeom prst="rect">
            <a:avLst/>
          </a:prstGeom>
          <a:pattFill prst="pct5">
            <a:fgClr>
              <a:schemeClr val="accent4">
                <a:lumMod val="20000"/>
                <a:lumOff val="80000"/>
              </a:schemeClr>
            </a:fgClr>
            <a:bgClr>
              <a:schemeClr val="bg1"/>
            </a:bgClr>
          </a:pattFill>
        </p:spPr>
        <p:txBody>
          <a:bodyPr wrap="square">
            <a:spAutoFit/>
          </a:bodyPr>
          <a:lstStyle/>
          <a:p>
            <a:r>
              <a:rPr lang="cs-CZ" sz="2800" baseline="30000" dirty="0"/>
              <a:t>242</a:t>
            </a:r>
            <a:r>
              <a:rPr lang="cs-CZ" sz="2800" dirty="0"/>
              <a:t>Pu + </a:t>
            </a:r>
            <a:r>
              <a:rPr lang="cs-CZ" sz="2800" baseline="30000" dirty="0"/>
              <a:t>22</a:t>
            </a:r>
            <a:r>
              <a:rPr lang="cs-CZ" sz="2800" dirty="0"/>
              <a:t>Ne     →    </a:t>
            </a:r>
            <a:r>
              <a:rPr lang="cs-CZ" sz="2800" baseline="30000" dirty="0">
                <a:solidFill>
                  <a:srgbClr val="FF0000"/>
                </a:solidFill>
              </a:rPr>
              <a:t>260</a:t>
            </a:r>
            <a:r>
              <a:rPr lang="cs-CZ" sz="2800" dirty="0">
                <a:solidFill>
                  <a:srgbClr val="FF0000"/>
                </a:solidFill>
              </a:rPr>
              <a:t>Rf</a:t>
            </a:r>
            <a:r>
              <a:rPr lang="cs-CZ" sz="2800" dirty="0"/>
              <a:t> + 4</a:t>
            </a:r>
            <a:r>
              <a:rPr lang="cs-CZ" sz="2800" baseline="30000" dirty="0"/>
              <a:t>1</a:t>
            </a:r>
            <a:r>
              <a:rPr lang="cs-CZ" sz="2800" dirty="0"/>
              <a:t>n</a:t>
            </a:r>
            <a:br>
              <a:rPr lang="cs-CZ" sz="2800" dirty="0"/>
            </a:br>
            <a:r>
              <a:rPr lang="cs-CZ" sz="2800" baseline="30000" dirty="0"/>
              <a:t>249</a:t>
            </a:r>
            <a:r>
              <a:rPr lang="cs-CZ" sz="2800" dirty="0"/>
              <a:t>Cf + </a:t>
            </a:r>
            <a:r>
              <a:rPr lang="cs-CZ" sz="2800" baseline="30000" dirty="0"/>
              <a:t>13</a:t>
            </a:r>
            <a:r>
              <a:rPr lang="cs-CZ" sz="2800" dirty="0"/>
              <a:t>C        → 	</a:t>
            </a:r>
            <a:r>
              <a:rPr lang="cs-CZ" sz="2800" baseline="30000" dirty="0">
                <a:solidFill>
                  <a:srgbClr val="FF0000"/>
                </a:solidFill>
              </a:rPr>
              <a:t>259</a:t>
            </a:r>
            <a:r>
              <a:rPr lang="cs-CZ" sz="2800" dirty="0">
                <a:solidFill>
                  <a:srgbClr val="FF0000"/>
                </a:solidFill>
              </a:rPr>
              <a:t>Rf</a:t>
            </a:r>
            <a:r>
              <a:rPr lang="cs-CZ" sz="2800" dirty="0"/>
              <a:t> + 3</a:t>
            </a:r>
            <a:r>
              <a:rPr lang="cs-CZ" sz="2800" baseline="30000" dirty="0"/>
              <a:t>1</a:t>
            </a:r>
            <a:r>
              <a:rPr lang="cs-CZ" sz="2800" dirty="0"/>
              <a:t>n</a:t>
            </a:r>
            <a:br>
              <a:rPr lang="cs-CZ" sz="2800" dirty="0"/>
            </a:br>
            <a:r>
              <a:rPr lang="cs-CZ" sz="2800" baseline="30000" dirty="0"/>
              <a:t>249</a:t>
            </a:r>
            <a:r>
              <a:rPr lang="cs-CZ" sz="2800" dirty="0"/>
              <a:t>Cf + </a:t>
            </a:r>
            <a:r>
              <a:rPr lang="cs-CZ" sz="2800" baseline="30000" dirty="0"/>
              <a:t>12</a:t>
            </a:r>
            <a:r>
              <a:rPr lang="cs-CZ" sz="2800" dirty="0"/>
              <a:t>C         → 	</a:t>
            </a:r>
            <a:r>
              <a:rPr lang="cs-CZ" sz="2800" baseline="30000" dirty="0">
                <a:solidFill>
                  <a:srgbClr val="FF0000"/>
                </a:solidFill>
              </a:rPr>
              <a:t>258</a:t>
            </a:r>
            <a:r>
              <a:rPr lang="cs-CZ" sz="2800" dirty="0">
                <a:solidFill>
                  <a:srgbClr val="FF0000"/>
                </a:solidFill>
              </a:rPr>
              <a:t>Rf</a:t>
            </a:r>
            <a:r>
              <a:rPr lang="cs-CZ" sz="2800" dirty="0"/>
              <a:t> + 3</a:t>
            </a:r>
            <a:r>
              <a:rPr lang="cs-CZ" sz="2800" baseline="30000" dirty="0"/>
              <a:t>1</a:t>
            </a:r>
            <a:r>
              <a:rPr lang="cs-CZ" sz="2800" dirty="0"/>
              <a:t>n </a:t>
            </a:r>
          </a:p>
          <a:p>
            <a:endParaRPr lang="cs-CZ" sz="2800" dirty="0"/>
          </a:p>
          <a:p>
            <a:endParaRPr lang="cs-CZ" sz="2800" dirty="0"/>
          </a:p>
          <a:p>
            <a:r>
              <a:rPr lang="cs-CZ" sz="2800" baseline="30000" dirty="0"/>
              <a:t>250</a:t>
            </a:r>
            <a:r>
              <a:rPr lang="cs-CZ" sz="2800" dirty="0"/>
              <a:t>Cf + </a:t>
            </a:r>
            <a:r>
              <a:rPr lang="cs-CZ" sz="2800" baseline="30000" dirty="0"/>
              <a:t>15</a:t>
            </a:r>
            <a:r>
              <a:rPr lang="cs-CZ" sz="2800" dirty="0"/>
              <a:t>N       → 	</a:t>
            </a:r>
            <a:r>
              <a:rPr lang="cs-CZ" sz="2800" baseline="30000" dirty="0">
                <a:solidFill>
                  <a:srgbClr val="FF0000"/>
                </a:solidFill>
              </a:rPr>
              <a:t>261</a:t>
            </a:r>
            <a:r>
              <a:rPr lang="cs-CZ" sz="2800" dirty="0">
                <a:solidFill>
                  <a:srgbClr val="FF0000"/>
                </a:solidFill>
              </a:rPr>
              <a:t>Db</a:t>
            </a:r>
            <a:r>
              <a:rPr lang="cs-CZ" sz="2800" dirty="0"/>
              <a:t> + 4</a:t>
            </a:r>
            <a:r>
              <a:rPr lang="cs-CZ" sz="2800" baseline="30000" dirty="0"/>
              <a:t>1</a:t>
            </a:r>
            <a:r>
              <a:rPr lang="cs-CZ" sz="2800" dirty="0"/>
              <a:t>n </a:t>
            </a:r>
          </a:p>
          <a:p>
            <a:endParaRPr lang="cs-CZ" sz="2800" dirty="0"/>
          </a:p>
          <a:p>
            <a:r>
              <a:rPr lang="cs-CZ" sz="2800" baseline="30000" dirty="0"/>
              <a:t>209</a:t>
            </a:r>
            <a:r>
              <a:rPr lang="cs-CZ" sz="2800" dirty="0"/>
              <a:t>Bi + </a:t>
            </a:r>
            <a:r>
              <a:rPr lang="cs-CZ" sz="2800" baseline="30000" dirty="0"/>
              <a:t>54</a:t>
            </a:r>
            <a:r>
              <a:rPr lang="cs-CZ" sz="2800" dirty="0"/>
              <a:t>Cr      → 	</a:t>
            </a:r>
            <a:r>
              <a:rPr lang="cs-CZ" sz="2800" baseline="30000" dirty="0">
                <a:solidFill>
                  <a:srgbClr val="FF0000"/>
                </a:solidFill>
              </a:rPr>
              <a:t>262</a:t>
            </a:r>
            <a:r>
              <a:rPr lang="cs-CZ" sz="2800" dirty="0">
                <a:solidFill>
                  <a:srgbClr val="FF0000"/>
                </a:solidFill>
              </a:rPr>
              <a:t>Bh</a:t>
            </a:r>
            <a:r>
              <a:rPr lang="cs-CZ" sz="2800" dirty="0"/>
              <a:t> + </a:t>
            </a:r>
            <a:r>
              <a:rPr lang="cs-CZ" sz="2800" baseline="30000" dirty="0"/>
              <a:t>1</a:t>
            </a:r>
            <a:r>
              <a:rPr lang="cs-CZ" sz="2800" dirty="0"/>
              <a:t>n</a:t>
            </a:r>
          </a:p>
          <a:p>
            <a:br>
              <a:rPr lang="cs-CZ" sz="2800" dirty="0"/>
            </a:br>
            <a:r>
              <a:rPr lang="cs-CZ" sz="2800" baseline="30000" dirty="0"/>
              <a:t>249</a:t>
            </a:r>
            <a:r>
              <a:rPr lang="cs-CZ" sz="2800" dirty="0"/>
              <a:t>Bk + </a:t>
            </a:r>
            <a:r>
              <a:rPr lang="cs-CZ" sz="2800" baseline="30000" dirty="0"/>
              <a:t>22</a:t>
            </a:r>
            <a:r>
              <a:rPr lang="cs-CZ" sz="2800" dirty="0"/>
              <a:t>Ne     → 	</a:t>
            </a:r>
            <a:r>
              <a:rPr lang="cs-CZ" sz="2800" baseline="30000" dirty="0">
                <a:solidFill>
                  <a:srgbClr val="FF0000"/>
                </a:solidFill>
              </a:rPr>
              <a:t>266</a:t>
            </a:r>
            <a:r>
              <a:rPr lang="cs-CZ" sz="2800" dirty="0">
                <a:solidFill>
                  <a:srgbClr val="FF0000"/>
                </a:solidFill>
              </a:rPr>
              <a:t>Bh</a:t>
            </a:r>
            <a:r>
              <a:rPr lang="cs-CZ" sz="2800" dirty="0"/>
              <a:t> + 5</a:t>
            </a:r>
            <a:r>
              <a:rPr lang="cs-CZ" sz="2800" baseline="30000" dirty="0"/>
              <a:t>1</a:t>
            </a:r>
            <a:r>
              <a:rPr lang="cs-CZ" sz="2800" dirty="0"/>
              <a:t>n </a:t>
            </a:r>
          </a:p>
          <a:p>
            <a:endParaRPr lang="cs-CZ" sz="2800" dirty="0"/>
          </a:p>
          <a:p>
            <a:r>
              <a:rPr lang="cs-CZ" sz="2800" baseline="30000" dirty="0"/>
              <a:t>208</a:t>
            </a:r>
            <a:r>
              <a:rPr lang="cs-CZ" sz="2800" dirty="0"/>
              <a:t>Pb + </a:t>
            </a:r>
            <a:r>
              <a:rPr lang="cs-CZ" sz="2800" baseline="30000" dirty="0"/>
              <a:t>58</a:t>
            </a:r>
            <a:r>
              <a:rPr lang="cs-CZ" sz="2800" dirty="0"/>
              <a:t>Fe     → 	</a:t>
            </a:r>
            <a:r>
              <a:rPr lang="cs-CZ" sz="2800" baseline="30000" dirty="0">
                <a:solidFill>
                  <a:srgbClr val="FF0000"/>
                </a:solidFill>
              </a:rPr>
              <a:t>265</a:t>
            </a:r>
            <a:r>
              <a:rPr lang="cs-CZ" sz="2800" dirty="0">
                <a:solidFill>
                  <a:srgbClr val="FF0000"/>
                </a:solidFill>
              </a:rPr>
              <a:t>Hs</a:t>
            </a:r>
            <a:r>
              <a:rPr lang="cs-CZ" sz="2800" dirty="0"/>
              <a:t> + </a:t>
            </a:r>
            <a:r>
              <a:rPr lang="cs-CZ" sz="2800" baseline="30000" dirty="0"/>
              <a:t>1</a:t>
            </a:r>
            <a:r>
              <a:rPr lang="cs-CZ" sz="2800" dirty="0"/>
              <a:t>n </a:t>
            </a:r>
          </a:p>
          <a:p>
            <a:endParaRPr lang="cs-CZ" sz="2800" dirty="0"/>
          </a:p>
          <a:p>
            <a:r>
              <a:rPr lang="cs-CZ" sz="2800" baseline="30000" dirty="0"/>
              <a:t>209</a:t>
            </a:r>
            <a:r>
              <a:rPr lang="cs-CZ" sz="2800" dirty="0"/>
              <a:t>Bi + </a:t>
            </a:r>
            <a:r>
              <a:rPr lang="cs-CZ" sz="2800" baseline="30000" dirty="0"/>
              <a:t>58</a:t>
            </a:r>
            <a:r>
              <a:rPr lang="cs-CZ" sz="2800" dirty="0"/>
              <a:t>Fe      → 	</a:t>
            </a:r>
            <a:r>
              <a:rPr lang="cs-CZ" sz="2800" baseline="30000" dirty="0">
                <a:solidFill>
                  <a:srgbClr val="FF0000"/>
                </a:solidFill>
              </a:rPr>
              <a:t>266</a:t>
            </a:r>
            <a:r>
              <a:rPr lang="cs-CZ" sz="2800" dirty="0">
                <a:solidFill>
                  <a:srgbClr val="FF0000"/>
                </a:solidFill>
              </a:rPr>
              <a:t>Mt</a:t>
            </a:r>
            <a:r>
              <a:rPr lang="cs-CZ" sz="2800" dirty="0"/>
              <a:t> + </a:t>
            </a:r>
            <a:r>
              <a:rPr lang="cs-CZ" sz="2800" baseline="30000" dirty="0"/>
              <a:t>1</a:t>
            </a:r>
            <a:r>
              <a:rPr lang="cs-CZ" sz="2800" dirty="0"/>
              <a:t>n</a:t>
            </a:r>
            <a:endParaRPr lang="cs-CZ" dirty="0"/>
          </a:p>
          <a:p>
            <a:endParaRPr lang="cs-CZ" dirty="0"/>
          </a:p>
        </p:txBody>
      </p:sp>
      <p:sp>
        <p:nvSpPr>
          <p:cNvPr id="3" name="TextovéPole 2"/>
          <p:cNvSpPr txBox="1"/>
          <p:nvPr/>
        </p:nvSpPr>
        <p:spPr>
          <a:xfrm>
            <a:off x="107504" y="2183885"/>
            <a:ext cx="3203848" cy="1200329"/>
          </a:xfrm>
          <a:prstGeom prst="rect">
            <a:avLst/>
          </a:prstGeom>
          <a:solidFill>
            <a:schemeClr val="bg1"/>
          </a:solidFill>
        </p:spPr>
        <p:txBody>
          <a:bodyPr wrap="square" rtlCol="0">
            <a:spAutoFit/>
          </a:bodyPr>
          <a:lstStyle/>
          <a:p>
            <a:r>
              <a:rPr lang="cs-CZ" sz="2400" b="1" dirty="0">
                <a:solidFill>
                  <a:srgbClr val="0000FF"/>
                </a:solidFill>
              </a:rPr>
              <a:t>Příprava nových prvků bombardováním kladnými ionty</a:t>
            </a:r>
          </a:p>
        </p:txBody>
      </p:sp>
    </p:spTree>
    <p:extLst>
      <p:ext uri="{BB962C8B-B14F-4D97-AF65-F5344CB8AC3E}">
        <p14:creationId xmlns:p14="http://schemas.microsoft.com/office/powerpoint/2010/main" val="851690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br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98015"/>
            <a:ext cx="66294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395536" y="5326859"/>
            <a:ext cx="6641926" cy="1661993"/>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457200" algn="l"/>
              </a:tabLst>
            </a:pPr>
            <a:r>
              <a:rPr lang="cs-CZ" altLang="cs-CZ" dirty="0">
                <a:latin typeface="Verdana" pitchFamily="34" charset="0"/>
                <a:ea typeface="Times New Roman" pitchFamily="18" charset="0"/>
                <a:cs typeface="Times New Roman" pitchFamily="18" charset="0"/>
              </a:rPr>
              <a:t> </a:t>
            </a:r>
            <a:r>
              <a:rPr kumimoji="0" lang="cs-CZ" altLang="cs-CZ" sz="1400" b="1" i="0" u="none" strike="noStrike" cap="none" normalizeH="0" baseline="0" dirty="0">
                <a:ln>
                  <a:noFill/>
                </a:ln>
                <a:effectLst/>
                <a:latin typeface="Verdana" pitchFamily="34" charset="0"/>
                <a:ea typeface="Times New Roman" pitchFamily="18" charset="0"/>
                <a:cs typeface="Times New Roman" pitchFamily="18" charset="0"/>
              </a:rPr>
              <a:t>využívá se rozdílů v redoxním chování U, </a:t>
            </a:r>
            <a:r>
              <a:rPr kumimoji="0" lang="cs-CZ" altLang="cs-CZ" sz="1400" b="1" i="0" u="none" strike="noStrike" cap="none" normalizeH="0" baseline="0" dirty="0" err="1">
                <a:ln>
                  <a:noFill/>
                </a:ln>
                <a:effectLst/>
                <a:latin typeface="Verdana" pitchFamily="34" charset="0"/>
                <a:ea typeface="Times New Roman" pitchFamily="18" charset="0"/>
                <a:cs typeface="Times New Roman" pitchFamily="18" charset="0"/>
              </a:rPr>
              <a:t>Np</a:t>
            </a:r>
            <a:r>
              <a:rPr kumimoji="0" lang="cs-CZ" altLang="cs-CZ" sz="1400" b="1" i="0" u="none" strike="noStrike" cap="none" normalizeH="0" baseline="0" dirty="0">
                <a:ln>
                  <a:noFill/>
                </a:ln>
                <a:effectLst/>
                <a:latin typeface="Verdana" pitchFamily="34" charset="0"/>
                <a:ea typeface="Times New Roman" pitchFamily="18" charset="0"/>
                <a:cs typeface="Times New Roman" pitchFamily="18" charset="0"/>
              </a:rPr>
              <a:t> a </a:t>
            </a:r>
            <a:r>
              <a:rPr kumimoji="0" lang="cs-CZ" altLang="cs-CZ" sz="1400" b="1" i="0" u="none" strike="noStrike" cap="none" normalizeH="0" baseline="0" dirty="0" err="1">
                <a:ln>
                  <a:noFill/>
                </a:ln>
                <a:effectLst/>
                <a:latin typeface="Verdana" pitchFamily="34" charset="0"/>
                <a:ea typeface="Times New Roman" pitchFamily="18" charset="0"/>
                <a:cs typeface="Times New Roman" pitchFamily="18" charset="0"/>
              </a:rPr>
              <a:t>Pu</a:t>
            </a:r>
            <a:endParaRPr kumimoji="0" lang="cs-CZ" altLang="cs-CZ" sz="1400" b="1" i="0" u="none" strike="noStrike" cap="none" normalizeH="0" baseline="0" dirty="0">
              <a:ln>
                <a:noFill/>
              </a:ln>
              <a:effectLst/>
              <a:latin typeface="Verdana" pitchFamily="34" charset="0"/>
              <a:ea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457200" algn="l"/>
              </a:tabLst>
            </a:pPr>
            <a:endParaRPr kumimoji="0" lang="cs-CZ" altLang="cs-CZ" sz="1400" b="1" i="0" u="none" strike="noStrike" cap="none" normalizeH="0" baseline="0" dirty="0">
              <a:ln>
                <a:noFill/>
              </a:ln>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457200" algn="l"/>
              </a:tabLst>
            </a:pPr>
            <a:r>
              <a:rPr kumimoji="0" lang="cs-CZ" altLang="cs-CZ" sz="1400" b="1" i="0" u="none" strike="noStrike" cap="none" normalizeH="0" baseline="0" dirty="0">
                <a:ln>
                  <a:noFill/>
                </a:ln>
                <a:effectLst/>
                <a:latin typeface="Verdana" pitchFamily="34" charset="0"/>
                <a:ea typeface="Times New Roman" pitchFamily="18" charset="0"/>
                <a:cs typeface="Times New Roman" pitchFamily="18" charset="0"/>
              </a:rPr>
              <a:t> extrakce se provádí TBP (</a:t>
            </a:r>
            <a:r>
              <a:rPr kumimoji="0" lang="cs-CZ" altLang="cs-CZ" sz="1400" b="1" i="0" u="none" strike="noStrike" cap="none" normalizeH="0" baseline="0" dirty="0" err="1">
                <a:ln>
                  <a:noFill/>
                </a:ln>
                <a:effectLst/>
                <a:latin typeface="Verdana" pitchFamily="34" charset="0"/>
                <a:ea typeface="Times New Roman" pitchFamily="18" charset="0"/>
                <a:cs typeface="Times New Roman" pitchFamily="18" charset="0"/>
              </a:rPr>
              <a:t>tri</a:t>
            </a:r>
            <a:r>
              <a:rPr kumimoji="0" lang="cs-CZ" altLang="cs-CZ" sz="1400" b="1" i="0" u="none" strike="noStrike" cap="none" normalizeH="0" baseline="0" dirty="0">
                <a:ln>
                  <a:noFill/>
                </a:ln>
                <a:effectLst/>
                <a:latin typeface="Verdana" pitchFamily="34" charset="0"/>
                <a:ea typeface="Times New Roman" pitchFamily="18" charset="0"/>
                <a:cs typeface="Times New Roman" pitchFamily="18" charset="0"/>
              </a:rPr>
              <a:t> n-</a:t>
            </a:r>
            <a:r>
              <a:rPr kumimoji="0" lang="cs-CZ" altLang="cs-CZ" sz="1400" b="1" i="0" u="none" strike="noStrike" cap="none" normalizeH="0" baseline="0" dirty="0" err="1">
                <a:ln>
                  <a:noFill/>
                </a:ln>
                <a:effectLst/>
                <a:latin typeface="Verdana" pitchFamily="34" charset="0"/>
                <a:ea typeface="Times New Roman" pitchFamily="18" charset="0"/>
                <a:cs typeface="Times New Roman" pitchFamily="18" charset="0"/>
              </a:rPr>
              <a:t>butylfosfát</a:t>
            </a:r>
            <a:r>
              <a:rPr kumimoji="0" lang="cs-CZ" altLang="cs-CZ" sz="1400" b="1" i="0" u="none" strike="noStrike" cap="none" normalizeH="0" baseline="0" dirty="0">
                <a:ln>
                  <a:noFill/>
                </a:ln>
                <a:effectLst/>
                <a:latin typeface="Verdana" pitchFamily="34" charset="0"/>
                <a:ea typeface="Times New Roman" pitchFamily="18" charset="0"/>
                <a:cs typeface="Times New Roman" pitchFamily="18" charset="0"/>
              </a:rPr>
              <a:t>) v kerosinu</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457200" algn="l"/>
              </a:tabLst>
            </a:pPr>
            <a:endParaRPr kumimoji="0" lang="cs-CZ" altLang="cs-CZ" sz="1400" b="1" i="0" u="none" strike="noStrike" cap="none" normalizeH="0" baseline="0" dirty="0">
              <a:ln>
                <a:noFill/>
              </a:ln>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457200" algn="l"/>
              </a:tabLst>
            </a:pPr>
            <a:r>
              <a:rPr kumimoji="0" lang="cs-CZ" altLang="cs-CZ" sz="1400" b="1" i="0" u="none" strike="noStrike" cap="none" normalizeH="0" baseline="0" dirty="0">
                <a:ln>
                  <a:noFill/>
                </a:ln>
                <a:effectLst/>
                <a:latin typeface="Verdana" pitchFamily="34" charset="0"/>
                <a:ea typeface="Times New Roman" pitchFamily="18" charset="0"/>
                <a:cs typeface="Times New Roman" pitchFamily="18" charset="0"/>
              </a:rPr>
              <a:t> nutno dbát na to, aby se nenahromadilo někde kritické množství </a:t>
            </a:r>
            <a:r>
              <a:rPr kumimoji="0" lang="cs-CZ" altLang="cs-CZ" sz="1400" b="1" i="0" u="none" strike="noStrike" cap="none" normalizeH="0" baseline="0" dirty="0" err="1">
                <a:ln>
                  <a:noFill/>
                </a:ln>
                <a:effectLst/>
                <a:latin typeface="Verdana" pitchFamily="34" charset="0"/>
                <a:ea typeface="Times New Roman" pitchFamily="18" charset="0"/>
                <a:cs typeface="Times New Roman" pitchFamily="18" charset="0"/>
              </a:rPr>
              <a:t>Pu</a:t>
            </a:r>
            <a:r>
              <a:rPr kumimoji="0" lang="cs-CZ" altLang="cs-CZ" sz="1400" b="1" i="0" u="none" strike="noStrike" cap="none" normalizeH="0" baseline="0" dirty="0">
                <a:ln>
                  <a:noFill/>
                </a:ln>
                <a:effectLst/>
                <a:latin typeface="Verdana" pitchFamily="34" charset="0"/>
                <a:ea typeface="Times New Roman" pitchFamily="18" charset="0"/>
                <a:cs typeface="Times New Roman" pitchFamily="18" charset="0"/>
              </a:rPr>
              <a:t>  </a:t>
            </a:r>
          </a:p>
          <a:p>
            <a:pPr marR="0" lvl="0" algn="l" defTabSz="914400" rtl="0" eaLnBrk="0" fontAlgn="base" latinLnBrk="0" hangingPunct="0">
              <a:lnSpc>
                <a:spcPct val="100000"/>
              </a:lnSpc>
              <a:spcBef>
                <a:spcPct val="0"/>
              </a:spcBef>
              <a:spcAft>
                <a:spcPct val="0"/>
              </a:spcAft>
              <a:buClrTx/>
              <a:buSzTx/>
              <a:tabLst>
                <a:tab pos="457200" algn="l"/>
              </a:tabLst>
            </a:pPr>
            <a:r>
              <a:rPr kumimoji="0" lang="cs-CZ" altLang="cs-CZ" sz="1400" b="1" i="0" u="none" strike="noStrike" cap="none" normalizeH="0" baseline="0" dirty="0">
                <a:ln>
                  <a:noFill/>
                </a:ln>
                <a:effectLst/>
                <a:latin typeface="Verdana" pitchFamily="34" charset="0"/>
                <a:ea typeface="Times New Roman" pitchFamily="18" charset="0"/>
                <a:cs typeface="Times New Roman" pitchFamily="18" charset="0"/>
              </a:rPr>
              <a:t>    (pro nasycený vodný roztok je to cca 500 g </a:t>
            </a:r>
            <a:r>
              <a:rPr kumimoji="0" lang="cs-CZ" altLang="cs-CZ" sz="1400" b="1" i="0" u="none" strike="noStrike" cap="none" normalizeH="0" baseline="0" dirty="0" err="1">
                <a:ln>
                  <a:noFill/>
                </a:ln>
                <a:effectLst/>
                <a:latin typeface="Verdana" pitchFamily="34" charset="0"/>
                <a:ea typeface="Times New Roman" pitchFamily="18" charset="0"/>
                <a:cs typeface="Times New Roman" pitchFamily="18" charset="0"/>
              </a:rPr>
              <a:t>Pu</a:t>
            </a:r>
            <a:r>
              <a:rPr kumimoji="0" lang="cs-CZ" altLang="cs-CZ" sz="1400" b="1" i="0" u="none" strike="noStrike" cap="none" normalizeH="0" baseline="0" dirty="0">
                <a:ln>
                  <a:noFill/>
                </a:ln>
                <a:effectLst/>
                <a:latin typeface="Verdana" pitchFamily="34" charset="0"/>
                <a:ea typeface="Times New Roman" pitchFamily="18" charset="0"/>
                <a:cs typeface="Times New Roman" pitchFamily="18" charset="0"/>
              </a:rPr>
              <a:t>)</a:t>
            </a:r>
            <a:endParaRPr kumimoji="0" lang="cs-CZ" altLang="cs-CZ" sz="2000" b="1" i="0" u="none" strike="noStrike" cap="none" normalizeH="0" baseline="0" dirty="0">
              <a:ln>
                <a:noFill/>
              </a:ln>
              <a:effectLst/>
              <a:latin typeface="Arial" pitchFamily="34" charset="0"/>
              <a:cs typeface="Arial" pitchFamily="34" charset="0"/>
            </a:endParaRPr>
          </a:p>
        </p:txBody>
      </p:sp>
      <p:sp>
        <p:nvSpPr>
          <p:cNvPr id="3" name="TextovéPole 2"/>
          <p:cNvSpPr txBox="1"/>
          <p:nvPr/>
        </p:nvSpPr>
        <p:spPr>
          <a:xfrm>
            <a:off x="323528" y="32705"/>
            <a:ext cx="8352928" cy="830997"/>
          </a:xfrm>
          <a:prstGeom prst="rect">
            <a:avLst/>
          </a:prstGeom>
          <a:solidFill>
            <a:schemeClr val="bg1"/>
          </a:solidFill>
        </p:spPr>
        <p:txBody>
          <a:bodyPr wrap="square" rtlCol="0">
            <a:spAutoFit/>
          </a:bodyPr>
          <a:lstStyle/>
          <a:p>
            <a:r>
              <a:rPr lang="cs-CZ" sz="2400" b="1" dirty="0">
                <a:solidFill>
                  <a:srgbClr val="0000FF"/>
                </a:solidFill>
              </a:rPr>
              <a:t>Získávání plutonia při přepracování použitého jaderného paliva </a:t>
            </a:r>
            <a:r>
              <a:rPr lang="cs-CZ" sz="2400" b="1" dirty="0">
                <a:solidFill>
                  <a:srgbClr val="FF0000"/>
                </a:solidFill>
              </a:rPr>
              <a:t>– </a:t>
            </a:r>
            <a:r>
              <a:rPr lang="cs-CZ" sz="2400" b="1" dirty="0">
                <a:solidFill>
                  <a:srgbClr val="0000FF"/>
                </a:solidFill>
              </a:rPr>
              <a:t>PUREX proces </a:t>
            </a:r>
            <a:r>
              <a:rPr lang="cs-CZ" b="1" dirty="0">
                <a:solidFill>
                  <a:srgbClr val="0000FF"/>
                </a:solidFill>
              </a:rPr>
              <a:t>(Plutonium-uranium </a:t>
            </a:r>
            <a:r>
              <a:rPr lang="cs-CZ" b="1" dirty="0" err="1">
                <a:solidFill>
                  <a:srgbClr val="0000FF"/>
                </a:solidFill>
              </a:rPr>
              <a:t>refining</a:t>
            </a:r>
            <a:r>
              <a:rPr lang="cs-CZ" b="1" dirty="0">
                <a:solidFill>
                  <a:srgbClr val="0000FF"/>
                </a:solidFill>
              </a:rPr>
              <a:t> </a:t>
            </a:r>
            <a:r>
              <a:rPr lang="cs-CZ" b="1" dirty="0" err="1">
                <a:solidFill>
                  <a:srgbClr val="0000FF"/>
                </a:solidFill>
              </a:rPr>
              <a:t>extraction</a:t>
            </a:r>
            <a:r>
              <a:rPr lang="cs-CZ" b="1" dirty="0">
                <a:solidFill>
                  <a:srgbClr val="0000FF"/>
                </a:solidFill>
              </a:rPr>
              <a:t>)</a:t>
            </a:r>
            <a:endParaRPr lang="cs-CZ" sz="2400" b="1" dirty="0">
              <a:solidFill>
                <a:srgbClr val="0000FF"/>
              </a:solidFill>
            </a:endParaRPr>
          </a:p>
        </p:txBody>
      </p:sp>
      <p:sp>
        <p:nvSpPr>
          <p:cNvPr id="4" name="TextovéPole 3">
            <a:extLst>
              <a:ext uri="{FF2B5EF4-FFF2-40B4-BE49-F238E27FC236}">
                <a16:creationId xmlns:a16="http://schemas.microsoft.com/office/drawing/2014/main" id="{A63CEB5E-2D70-4BE6-9E10-239152BE7238}"/>
              </a:ext>
            </a:extLst>
          </p:cNvPr>
          <p:cNvSpPr txBox="1"/>
          <p:nvPr/>
        </p:nvSpPr>
        <p:spPr>
          <a:xfrm>
            <a:off x="6647489" y="909869"/>
            <a:ext cx="2496511" cy="4247317"/>
          </a:xfrm>
          <a:prstGeom prst="rect">
            <a:avLst/>
          </a:prstGeom>
          <a:solidFill>
            <a:srgbClr val="FFFF00"/>
          </a:solidFill>
        </p:spPr>
        <p:txBody>
          <a:bodyPr wrap="square" rtlCol="0">
            <a:spAutoFit/>
          </a:bodyPr>
          <a:lstStyle/>
          <a:p>
            <a:r>
              <a:rPr lang="cs-CZ" dirty="0"/>
              <a:t>Systém protiproudých extrakčních kolon – nahoře </a:t>
            </a:r>
            <a:r>
              <a:rPr lang="cs-CZ" dirty="0" err="1"/>
              <a:t>jevždy</a:t>
            </a:r>
            <a:r>
              <a:rPr lang="cs-CZ" dirty="0"/>
              <a:t>  nástřik vodné fáze, spodem se odvádí  „odpadní“ produkty ve vodné fázi.  Extrakční rozpouštědlo se nastřikuje zespod, stoupá do horních částí kolony, extrakt v </a:t>
            </a:r>
            <a:r>
              <a:rPr lang="cs-CZ" dirty="0" err="1"/>
              <a:t>org</a:t>
            </a:r>
            <a:r>
              <a:rPr lang="cs-CZ" dirty="0"/>
              <a:t>. rozpouštědle se odebírá v horní části kolony a nastřikuje se do horní části sousední extrakční kolony</a:t>
            </a:r>
          </a:p>
        </p:txBody>
      </p:sp>
    </p:spTree>
    <p:extLst>
      <p:ext uri="{BB962C8B-B14F-4D97-AF65-F5344CB8AC3E}">
        <p14:creationId xmlns:p14="http://schemas.microsoft.com/office/powerpoint/2010/main" val="948645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br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980728"/>
            <a:ext cx="6517232" cy="56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539552" y="116632"/>
            <a:ext cx="8064896" cy="523220"/>
          </a:xfrm>
          <a:prstGeom prst="rect">
            <a:avLst/>
          </a:prstGeom>
          <a:solidFill>
            <a:schemeClr val="bg1"/>
          </a:solidFill>
        </p:spPr>
        <p:txBody>
          <a:bodyPr wrap="square" rtlCol="0">
            <a:spAutoFit/>
          </a:bodyPr>
          <a:lstStyle/>
          <a:p>
            <a:r>
              <a:rPr lang="cs-CZ" sz="2800" b="1" dirty="0">
                <a:solidFill>
                  <a:srgbClr val="0000FF"/>
                </a:solidFill>
              </a:rPr>
              <a:t>Separace těžších transuranů TRAMEX procesem</a:t>
            </a:r>
          </a:p>
        </p:txBody>
      </p:sp>
      <p:sp>
        <p:nvSpPr>
          <p:cNvPr id="3" name="TextovéPole 2">
            <a:extLst>
              <a:ext uri="{FF2B5EF4-FFF2-40B4-BE49-F238E27FC236}">
                <a16:creationId xmlns:a16="http://schemas.microsoft.com/office/drawing/2014/main" id="{2F06FC18-8512-4C9C-BB28-AACE74513CCF}"/>
              </a:ext>
            </a:extLst>
          </p:cNvPr>
          <p:cNvSpPr txBox="1"/>
          <p:nvPr/>
        </p:nvSpPr>
        <p:spPr>
          <a:xfrm>
            <a:off x="6732240" y="1443841"/>
            <a:ext cx="2411760" cy="3970318"/>
          </a:xfrm>
          <a:prstGeom prst="rect">
            <a:avLst/>
          </a:prstGeom>
          <a:solidFill>
            <a:schemeClr val="bg1"/>
          </a:solidFill>
        </p:spPr>
        <p:txBody>
          <a:bodyPr wrap="square" rtlCol="0">
            <a:spAutoFit/>
          </a:bodyPr>
          <a:lstStyle/>
          <a:p>
            <a:r>
              <a:rPr lang="cs-CZ" dirty="0"/>
              <a:t>Tento proces je založen na extrakci iontových </a:t>
            </a:r>
            <a:r>
              <a:rPr lang="cs-CZ" dirty="0" err="1"/>
              <a:t>asociátů</a:t>
            </a:r>
            <a:r>
              <a:rPr lang="cs-CZ" dirty="0"/>
              <a:t>, opět v protiproudých extrakčních kolonách.</a:t>
            </a:r>
          </a:p>
          <a:p>
            <a:r>
              <a:rPr lang="cs-CZ" dirty="0"/>
              <a:t>V koncentrovaném chloridovém prostředí tvoří transurany komplexní chloridové anionty, které tvoři s </a:t>
            </a:r>
            <a:r>
              <a:rPr lang="cs-CZ" dirty="0" err="1"/>
              <a:t>trialkylamonnými</a:t>
            </a:r>
            <a:r>
              <a:rPr lang="cs-CZ" dirty="0"/>
              <a:t> solemi do organické fáze extrahovatelný iontový </a:t>
            </a:r>
            <a:r>
              <a:rPr lang="cs-CZ" dirty="0" err="1"/>
              <a:t>asociát</a:t>
            </a:r>
            <a:r>
              <a:rPr lang="cs-CZ" dirty="0"/>
              <a:t>.</a:t>
            </a:r>
          </a:p>
        </p:txBody>
      </p:sp>
    </p:spTree>
    <p:extLst>
      <p:ext uri="{BB962C8B-B14F-4D97-AF65-F5344CB8AC3E}">
        <p14:creationId xmlns:p14="http://schemas.microsoft.com/office/powerpoint/2010/main" val="4289921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1886371526"/>
              </p:ext>
            </p:extLst>
          </p:nvPr>
        </p:nvGraphicFramePr>
        <p:xfrm>
          <a:off x="0" y="1124744"/>
          <a:ext cx="9136824" cy="4248473"/>
        </p:xfrm>
        <a:graphic>
          <a:graphicData uri="http://schemas.openxmlformats.org/drawingml/2006/table">
            <a:tbl>
              <a:tblPr firstRow="1" firstCol="1" bandRow="1">
                <a:tableStyleId>{5C22544A-7EE6-4342-B048-85BDC9FD1C3A}</a:tableStyleId>
              </a:tblPr>
              <a:tblGrid>
                <a:gridCol w="292377">
                  <a:extLst>
                    <a:ext uri="{9D8B030D-6E8A-4147-A177-3AD203B41FA5}">
                      <a16:colId xmlns:a16="http://schemas.microsoft.com/office/drawing/2014/main" val="20000"/>
                    </a:ext>
                  </a:extLst>
                </a:gridCol>
                <a:gridCol w="292377">
                  <a:extLst>
                    <a:ext uri="{9D8B030D-6E8A-4147-A177-3AD203B41FA5}">
                      <a16:colId xmlns:a16="http://schemas.microsoft.com/office/drawing/2014/main" val="20001"/>
                    </a:ext>
                  </a:extLst>
                </a:gridCol>
                <a:gridCol w="285069">
                  <a:extLst>
                    <a:ext uri="{9D8B030D-6E8A-4147-A177-3AD203B41FA5}">
                      <a16:colId xmlns:a16="http://schemas.microsoft.com/office/drawing/2014/main" val="20002"/>
                    </a:ext>
                  </a:extLst>
                </a:gridCol>
                <a:gridCol w="285069">
                  <a:extLst>
                    <a:ext uri="{9D8B030D-6E8A-4147-A177-3AD203B41FA5}">
                      <a16:colId xmlns:a16="http://schemas.microsoft.com/office/drawing/2014/main" val="20003"/>
                    </a:ext>
                  </a:extLst>
                </a:gridCol>
                <a:gridCol w="285069">
                  <a:extLst>
                    <a:ext uri="{9D8B030D-6E8A-4147-A177-3AD203B41FA5}">
                      <a16:colId xmlns:a16="http://schemas.microsoft.com/office/drawing/2014/main" val="20004"/>
                    </a:ext>
                  </a:extLst>
                </a:gridCol>
                <a:gridCol w="285069">
                  <a:extLst>
                    <a:ext uri="{9D8B030D-6E8A-4147-A177-3AD203B41FA5}">
                      <a16:colId xmlns:a16="http://schemas.microsoft.com/office/drawing/2014/main" val="20005"/>
                    </a:ext>
                  </a:extLst>
                </a:gridCol>
                <a:gridCol w="285069">
                  <a:extLst>
                    <a:ext uri="{9D8B030D-6E8A-4147-A177-3AD203B41FA5}">
                      <a16:colId xmlns:a16="http://schemas.microsoft.com/office/drawing/2014/main" val="20006"/>
                    </a:ext>
                  </a:extLst>
                </a:gridCol>
                <a:gridCol w="285069">
                  <a:extLst>
                    <a:ext uri="{9D8B030D-6E8A-4147-A177-3AD203B41FA5}">
                      <a16:colId xmlns:a16="http://schemas.microsoft.com/office/drawing/2014/main" val="20007"/>
                    </a:ext>
                  </a:extLst>
                </a:gridCol>
                <a:gridCol w="285069">
                  <a:extLst>
                    <a:ext uri="{9D8B030D-6E8A-4147-A177-3AD203B41FA5}">
                      <a16:colId xmlns:a16="http://schemas.microsoft.com/office/drawing/2014/main" val="20008"/>
                    </a:ext>
                  </a:extLst>
                </a:gridCol>
                <a:gridCol w="285069">
                  <a:extLst>
                    <a:ext uri="{9D8B030D-6E8A-4147-A177-3AD203B41FA5}">
                      <a16:colId xmlns:a16="http://schemas.microsoft.com/office/drawing/2014/main" val="20009"/>
                    </a:ext>
                  </a:extLst>
                </a:gridCol>
                <a:gridCol w="285069">
                  <a:extLst>
                    <a:ext uri="{9D8B030D-6E8A-4147-A177-3AD203B41FA5}">
                      <a16:colId xmlns:a16="http://schemas.microsoft.com/office/drawing/2014/main" val="20010"/>
                    </a:ext>
                  </a:extLst>
                </a:gridCol>
                <a:gridCol w="285069">
                  <a:extLst>
                    <a:ext uri="{9D8B030D-6E8A-4147-A177-3AD203B41FA5}">
                      <a16:colId xmlns:a16="http://schemas.microsoft.com/office/drawing/2014/main" val="20011"/>
                    </a:ext>
                  </a:extLst>
                </a:gridCol>
                <a:gridCol w="285069">
                  <a:extLst>
                    <a:ext uri="{9D8B030D-6E8A-4147-A177-3AD203B41FA5}">
                      <a16:colId xmlns:a16="http://schemas.microsoft.com/office/drawing/2014/main" val="20012"/>
                    </a:ext>
                  </a:extLst>
                </a:gridCol>
                <a:gridCol w="285069">
                  <a:extLst>
                    <a:ext uri="{9D8B030D-6E8A-4147-A177-3AD203B41FA5}">
                      <a16:colId xmlns:a16="http://schemas.microsoft.com/office/drawing/2014/main" val="20013"/>
                    </a:ext>
                  </a:extLst>
                </a:gridCol>
                <a:gridCol w="285069">
                  <a:extLst>
                    <a:ext uri="{9D8B030D-6E8A-4147-A177-3AD203B41FA5}">
                      <a16:colId xmlns:a16="http://schemas.microsoft.com/office/drawing/2014/main" val="20014"/>
                    </a:ext>
                  </a:extLst>
                </a:gridCol>
                <a:gridCol w="285069">
                  <a:extLst>
                    <a:ext uri="{9D8B030D-6E8A-4147-A177-3AD203B41FA5}">
                      <a16:colId xmlns:a16="http://schemas.microsoft.com/office/drawing/2014/main" val="20015"/>
                    </a:ext>
                  </a:extLst>
                </a:gridCol>
                <a:gridCol w="285069">
                  <a:extLst>
                    <a:ext uri="{9D8B030D-6E8A-4147-A177-3AD203B41FA5}">
                      <a16:colId xmlns:a16="http://schemas.microsoft.com/office/drawing/2014/main" val="20016"/>
                    </a:ext>
                  </a:extLst>
                </a:gridCol>
                <a:gridCol w="285069">
                  <a:extLst>
                    <a:ext uri="{9D8B030D-6E8A-4147-A177-3AD203B41FA5}">
                      <a16:colId xmlns:a16="http://schemas.microsoft.com/office/drawing/2014/main" val="20017"/>
                    </a:ext>
                  </a:extLst>
                </a:gridCol>
                <a:gridCol w="285069">
                  <a:extLst>
                    <a:ext uri="{9D8B030D-6E8A-4147-A177-3AD203B41FA5}">
                      <a16:colId xmlns:a16="http://schemas.microsoft.com/office/drawing/2014/main" val="20018"/>
                    </a:ext>
                  </a:extLst>
                </a:gridCol>
                <a:gridCol w="285069">
                  <a:extLst>
                    <a:ext uri="{9D8B030D-6E8A-4147-A177-3AD203B41FA5}">
                      <a16:colId xmlns:a16="http://schemas.microsoft.com/office/drawing/2014/main" val="20019"/>
                    </a:ext>
                  </a:extLst>
                </a:gridCol>
                <a:gridCol w="285069">
                  <a:extLst>
                    <a:ext uri="{9D8B030D-6E8A-4147-A177-3AD203B41FA5}">
                      <a16:colId xmlns:a16="http://schemas.microsoft.com/office/drawing/2014/main" val="20020"/>
                    </a:ext>
                  </a:extLst>
                </a:gridCol>
                <a:gridCol w="285069">
                  <a:extLst>
                    <a:ext uri="{9D8B030D-6E8A-4147-A177-3AD203B41FA5}">
                      <a16:colId xmlns:a16="http://schemas.microsoft.com/office/drawing/2014/main" val="20021"/>
                    </a:ext>
                  </a:extLst>
                </a:gridCol>
                <a:gridCol w="285069">
                  <a:extLst>
                    <a:ext uri="{9D8B030D-6E8A-4147-A177-3AD203B41FA5}">
                      <a16:colId xmlns:a16="http://schemas.microsoft.com/office/drawing/2014/main" val="20022"/>
                    </a:ext>
                  </a:extLst>
                </a:gridCol>
                <a:gridCol w="285069">
                  <a:extLst>
                    <a:ext uri="{9D8B030D-6E8A-4147-A177-3AD203B41FA5}">
                      <a16:colId xmlns:a16="http://schemas.microsoft.com/office/drawing/2014/main" val="20023"/>
                    </a:ext>
                  </a:extLst>
                </a:gridCol>
                <a:gridCol w="285069">
                  <a:extLst>
                    <a:ext uri="{9D8B030D-6E8A-4147-A177-3AD203B41FA5}">
                      <a16:colId xmlns:a16="http://schemas.microsoft.com/office/drawing/2014/main" val="20024"/>
                    </a:ext>
                  </a:extLst>
                </a:gridCol>
                <a:gridCol w="285069">
                  <a:extLst>
                    <a:ext uri="{9D8B030D-6E8A-4147-A177-3AD203B41FA5}">
                      <a16:colId xmlns:a16="http://schemas.microsoft.com/office/drawing/2014/main" val="20025"/>
                    </a:ext>
                  </a:extLst>
                </a:gridCol>
                <a:gridCol w="285069">
                  <a:extLst>
                    <a:ext uri="{9D8B030D-6E8A-4147-A177-3AD203B41FA5}">
                      <a16:colId xmlns:a16="http://schemas.microsoft.com/office/drawing/2014/main" val="20026"/>
                    </a:ext>
                  </a:extLst>
                </a:gridCol>
                <a:gridCol w="285069">
                  <a:extLst>
                    <a:ext uri="{9D8B030D-6E8A-4147-A177-3AD203B41FA5}">
                      <a16:colId xmlns:a16="http://schemas.microsoft.com/office/drawing/2014/main" val="20027"/>
                    </a:ext>
                  </a:extLst>
                </a:gridCol>
                <a:gridCol w="285069">
                  <a:extLst>
                    <a:ext uri="{9D8B030D-6E8A-4147-A177-3AD203B41FA5}">
                      <a16:colId xmlns:a16="http://schemas.microsoft.com/office/drawing/2014/main" val="20028"/>
                    </a:ext>
                  </a:extLst>
                </a:gridCol>
                <a:gridCol w="285069">
                  <a:extLst>
                    <a:ext uri="{9D8B030D-6E8A-4147-A177-3AD203B41FA5}">
                      <a16:colId xmlns:a16="http://schemas.microsoft.com/office/drawing/2014/main" val="20029"/>
                    </a:ext>
                  </a:extLst>
                </a:gridCol>
                <a:gridCol w="285069">
                  <a:extLst>
                    <a:ext uri="{9D8B030D-6E8A-4147-A177-3AD203B41FA5}">
                      <a16:colId xmlns:a16="http://schemas.microsoft.com/office/drawing/2014/main" val="20030"/>
                    </a:ext>
                  </a:extLst>
                </a:gridCol>
                <a:gridCol w="285069">
                  <a:extLst>
                    <a:ext uri="{9D8B030D-6E8A-4147-A177-3AD203B41FA5}">
                      <a16:colId xmlns:a16="http://schemas.microsoft.com/office/drawing/2014/main" val="20031"/>
                    </a:ext>
                  </a:extLst>
                </a:gridCol>
              </a:tblGrid>
              <a:tr h="408090">
                <a:tc gridSpan="2">
                  <a:txBody>
                    <a:bodyPr/>
                    <a:lstStyle/>
                    <a:p>
                      <a:pPr algn="ctr">
                        <a:lnSpc>
                          <a:spcPct val="115000"/>
                        </a:lnSpc>
                        <a:spcAft>
                          <a:spcPts val="1200"/>
                        </a:spcAft>
                      </a:pPr>
                      <a:r>
                        <a:rPr lang="cs-CZ" sz="800" u="sng" dirty="0">
                          <a:effectLst/>
                          <a:hlinkClick r:id="rId2" tooltip="Blok s"/>
                        </a:rPr>
                        <a:t>blok s</a:t>
                      </a:r>
                      <a:endParaRPr lang="cs-CZ" sz="1000" dirty="0">
                        <a:effectLst/>
                        <a:latin typeface="Calibri"/>
                        <a:ea typeface="Calibri"/>
                        <a:cs typeface="Times New Roman"/>
                      </a:endParaRPr>
                    </a:p>
                  </a:txBody>
                  <a:tcPr marL="0" marR="0" marT="0" marB="0" anchor="ctr">
                    <a:solidFill>
                      <a:schemeClr val="accent2">
                        <a:lumMod val="20000"/>
                        <a:lumOff val="80000"/>
                      </a:schemeClr>
                    </a:solidFill>
                  </a:tcPr>
                </a:tc>
                <a:tc hMerge="1">
                  <a:txBody>
                    <a:bodyPr/>
                    <a:lstStyle/>
                    <a:p>
                      <a:endParaRPr lang="cs-CZ"/>
                    </a:p>
                  </a:txBody>
                  <a:tcPr/>
                </a:tc>
                <a:tc gridSpan="14">
                  <a:txBody>
                    <a:bodyPr/>
                    <a:lstStyle/>
                    <a:p>
                      <a:pPr algn="ctr">
                        <a:lnSpc>
                          <a:spcPct val="115000"/>
                        </a:lnSpc>
                        <a:spcAft>
                          <a:spcPts val="1200"/>
                        </a:spcAft>
                      </a:pPr>
                      <a:r>
                        <a:rPr lang="cs-CZ" sz="800" u="sng" dirty="0">
                          <a:effectLst/>
                          <a:hlinkClick r:id="rId3" tooltip="Vnitřně přechodné kovy"/>
                        </a:rPr>
                        <a:t>blok f</a:t>
                      </a:r>
                      <a:endParaRPr lang="cs-CZ" sz="1000" dirty="0">
                        <a:effectLst/>
                        <a:latin typeface="Calibri"/>
                        <a:ea typeface="Calibri"/>
                        <a:cs typeface="Times New Roman"/>
                      </a:endParaRPr>
                    </a:p>
                  </a:txBody>
                  <a:tcPr marL="0" marR="0" marT="0" marB="0" anchor="ctr">
                    <a:solidFill>
                      <a:schemeClr val="accent2">
                        <a:lumMod val="20000"/>
                        <a:lumOff val="8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gridSpan="10">
                  <a:txBody>
                    <a:bodyPr/>
                    <a:lstStyle/>
                    <a:p>
                      <a:pPr algn="ctr">
                        <a:lnSpc>
                          <a:spcPct val="115000"/>
                        </a:lnSpc>
                        <a:spcAft>
                          <a:spcPts val="1200"/>
                        </a:spcAft>
                      </a:pPr>
                      <a:r>
                        <a:rPr lang="cs-CZ" sz="800" u="sng">
                          <a:effectLst/>
                          <a:hlinkClick r:id="rId4" tooltip="Přechodné kovy"/>
                        </a:rPr>
                        <a:t>blok d</a:t>
                      </a:r>
                      <a:endParaRPr lang="cs-CZ" sz="1000">
                        <a:effectLst/>
                        <a:latin typeface="Calibri"/>
                        <a:ea typeface="Calibri"/>
                        <a:cs typeface="Times New Roman"/>
                      </a:endParaRPr>
                    </a:p>
                  </a:txBody>
                  <a:tcPr marL="0" marR="0" marT="0" marB="0" anchor="ctr">
                    <a:solidFill>
                      <a:schemeClr val="accent2">
                        <a:lumMod val="20000"/>
                        <a:lumOff val="8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gridSpan="6">
                  <a:txBody>
                    <a:bodyPr/>
                    <a:lstStyle/>
                    <a:p>
                      <a:pPr algn="ctr">
                        <a:lnSpc>
                          <a:spcPct val="115000"/>
                        </a:lnSpc>
                        <a:spcAft>
                          <a:spcPts val="1200"/>
                        </a:spcAft>
                      </a:pPr>
                      <a:r>
                        <a:rPr lang="cs-CZ" sz="800" u="sng" dirty="0">
                          <a:effectLst/>
                          <a:hlinkClick r:id="rId5" tooltip="Blok p"/>
                        </a:rPr>
                        <a:t>blok p</a:t>
                      </a:r>
                      <a:endParaRPr lang="cs-CZ" sz="1000" dirty="0">
                        <a:effectLst/>
                        <a:latin typeface="Calibri"/>
                        <a:ea typeface="Calibri"/>
                        <a:cs typeface="Times New Roman"/>
                      </a:endParaRPr>
                    </a:p>
                  </a:txBody>
                  <a:tcPr marL="0" marR="0" marT="0" marB="0" anchor="ctr">
                    <a:solidFill>
                      <a:schemeClr val="accent2">
                        <a:lumMod val="20000"/>
                        <a:lumOff val="8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98778">
                <a:tc>
                  <a:txBody>
                    <a:bodyPr/>
                    <a:lstStyle/>
                    <a:p>
                      <a:pPr algn="ctr">
                        <a:lnSpc>
                          <a:spcPct val="115000"/>
                        </a:lnSpc>
                        <a:spcAft>
                          <a:spcPts val="1200"/>
                        </a:spcAft>
                      </a:pPr>
                      <a:r>
                        <a:rPr lang="cs-CZ" sz="800" u="sng" dirty="0">
                          <a:effectLst/>
                          <a:hlinkClick r:id="rId6" tooltip="Vodík"/>
                        </a:rPr>
                        <a:t>H</a:t>
                      </a:r>
                      <a:endParaRPr lang="cs-CZ" sz="1000" dirty="0">
                        <a:effectLst/>
                        <a:latin typeface="Calibri"/>
                        <a:ea typeface="Calibri"/>
                        <a:cs typeface="Times New Roman"/>
                      </a:endParaRPr>
                    </a:p>
                  </a:txBody>
                  <a:tcPr marL="0" marR="0" marT="0" marB="0" anchor="ctr">
                    <a:solidFill>
                      <a:schemeClr val="accent2">
                        <a:lumMod val="60000"/>
                        <a:lumOff val="40000"/>
                      </a:schemeClr>
                    </a:solidFill>
                  </a:tcPr>
                </a:tc>
                <a:tc>
                  <a:txBody>
                    <a:bodyPr/>
                    <a:lstStyle/>
                    <a:p>
                      <a:pPr>
                        <a:lnSpc>
                          <a:spcPct val="115000"/>
                        </a:lnSpc>
                      </a:pPr>
                      <a:endParaRPr lang="cs-CZ" sz="1000">
                        <a:effectLst/>
                        <a:latin typeface="Calibri"/>
                        <a:cs typeface="Times New Roman"/>
                      </a:endParaRPr>
                    </a:p>
                  </a:txBody>
                  <a:tcPr marL="0" marR="0" marT="0" marB="0" anchor="ctr"/>
                </a:tc>
                <a:tc rowSpan="5" gridSpan="14">
                  <a:txBody>
                    <a:bodyPr/>
                    <a:lstStyle/>
                    <a:p>
                      <a:pPr>
                        <a:lnSpc>
                          <a:spcPct val="115000"/>
                        </a:lnSpc>
                      </a:pPr>
                      <a:endParaRPr lang="cs-CZ" sz="1000" dirty="0">
                        <a:effectLst/>
                        <a:latin typeface="Calibri"/>
                        <a:cs typeface="Times New Roman"/>
                      </a:endParaRPr>
                    </a:p>
                  </a:txBody>
                  <a:tcPr marL="0" marR="0" marT="0" marB="0" anchor="ctr"/>
                </a:tc>
                <a:tc rowSpan="5" hMerge="1">
                  <a:txBody>
                    <a:bodyPr/>
                    <a:lstStyle/>
                    <a:p>
                      <a:endParaRPr lang="cs-CZ"/>
                    </a:p>
                  </a:txBody>
                  <a:tcPr/>
                </a:tc>
                <a:tc rowSpan="5" hMerge="1">
                  <a:txBody>
                    <a:bodyPr/>
                    <a:lstStyle/>
                    <a:p>
                      <a:endParaRPr lang="cs-CZ"/>
                    </a:p>
                  </a:txBody>
                  <a:tcPr/>
                </a:tc>
                <a:tc rowSpan="5" hMerge="1">
                  <a:txBody>
                    <a:bodyPr/>
                    <a:lstStyle/>
                    <a:p>
                      <a:endParaRPr lang="cs-CZ"/>
                    </a:p>
                  </a:txBody>
                  <a:tcPr/>
                </a:tc>
                <a:tc rowSpan="5" hMerge="1">
                  <a:txBody>
                    <a:bodyPr/>
                    <a:lstStyle/>
                    <a:p>
                      <a:endParaRPr lang="cs-CZ"/>
                    </a:p>
                  </a:txBody>
                  <a:tcPr/>
                </a:tc>
                <a:tc rowSpan="5" hMerge="1">
                  <a:txBody>
                    <a:bodyPr/>
                    <a:lstStyle/>
                    <a:p>
                      <a:endParaRPr lang="cs-CZ"/>
                    </a:p>
                  </a:txBody>
                  <a:tcPr/>
                </a:tc>
                <a:tc rowSpan="5" hMerge="1">
                  <a:txBody>
                    <a:bodyPr/>
                    <a:lstStyle/>
                    <a:p>
                      <a:endParaRPr lang="cs-CZ"/>
                    </a:p>
                  </a:txBody>
                  <a:tcPr/>
                </a:tc>
                <a:tc rowSpan="5" hMerge="1">
                  <a:txBody>
                    <a:bodyPr/>
                    <a:lstStyle/>
                    <a:p>
                      <a:endParaRPr lang="cs-CZ"/>
                    </a:p>
                  </a:txBody>
                  <a:tcPr/>
                </a:tc>
                <a:tc rowSpan="5" hMerge="1">
                  <a:txBody>
                    <a:bodyPr/>
                    <a:lstStyle/>
                    <a:p>
                      <a:endParaRPr lang="cs-CZ"/>
                    </a:p>
                  </a:txBody>
                  <a:tcPr/>
                </a:tc>
                <a:tc rowSpan="5" hMerge="1">
                  <a:txBody>
                    <a:bodyPr/>
                    <a:lstStyle/>
                    <a:p>
                      <a:endParaRPr lang="cs-CZ"/>
                    </a:p>
                  </a:txBody>
                  <a:tcPr/>
                </a:tc>
                <a:tc rowSpan="5" hMerge="1">
                  <a:txBody>
                    <a:bodyPr/>
                    <a:lstStyle/>
                    <a:p>
                      <a:endParaRPr lang="cs-CZ"/>
                    </a:p>
                  </a:txBody>
                  <a:tcPr/>
                </a:tc>
                <a:tc rowSpan="5" hMerge="1">
                  <a:txBody>
                    <a:bodyPr/>
                    <a:lstStyle/>
                    <a:p>
                      <a:endParaRPr lang="cs-CZ"/>
                    </a:p>
                  </a:txBody>
                  <a:tcPr/>
                </a:tc>
                <a:tc rowSpan="5" hMerge="1">
                  <a:txBody>
                    <a:bodyPr/>
                    <a:lstStyle/>
                    <a:p>
                      <a:endParaRPr lang="cs-CZ"/>
                    </a:p>
                  </a:txBody>
                  <a:tcPr/>
                </a:tc>
                <a:tc rowSpan="5" hMerge="1">
                  <a:txBody>
                    <a:bodyPr/>
                    <a:lstStyle/>
                    <a:p>
                      <a:endParaRPr lang="cs-CZ"/>
                    </a:p>
                  </a:txBody>
                  <a:tcPr/>
                </a:tc>
                <a:tc rowSpan="3" gridSpan="10">
                  <a:txBody>
                    <a:bodyPr/>
                    <a:lstStyle/>
                    <a:p>
                      <a:pPr>
                        <a:lnSpc>
                          <a:spcPct val="115000"/>
                        </a:lnSpc>
                      </a:pPr>
                      <a:endParaRPr lang="cs-CZ" sz="1000">
                        <a:effectLst/>
                        <a:latin typeface="Calibri"/>
                        <a:cs typeface="Times New Roman"/>
                      </a:endParaRPr>
                    </a:p>
                  </a:txBody>
                  <a:tcPr marL="0" marR="0" marT="0" marB="0" anchor="ctr"/>
                </a:tc>
                <a:tc rowSpan="3" hMerge="1">
                  <a:txBody>
                    <a:bodyPr/>
                    <a:lstStyle/>
                    <a:p>
                      <a:endParaRPr lang="cs-CZ"/>
                    </a:p>
                  </a:txBody>
                  <a:tcPr/>
                </a:tc>
                <a:tc rowSpan="3" hMerge="1">
                  <a:txBody>
                    <a:bodyPr/>
                    <a:lstStyle/>
                    <a:p>
                      <a:endParaRPr lang="cs-CZ"/>
                    </a:p>
                  </a:txBody>
                  <a:tcPr/>
                </a:tc>
                <a:tc rowSpan="3" hMerge="1">
                  <a:txBody>
                    <a:bodyPr/>
                    <a:lstStyle/>
                    <a:p>
                      <a:endParaRPr lang="cs-CZ"/>
                    </a:p>
                  </a:txBody>
                  <a:tcPr/>
                </a:tc>
                <a:tc rowSpan="3" hMerge="1">
                  <a:txBody>
                    <a:bodyPr/>
                    <a:lstStyle/>
                    <a:p>
                      <a:endParaRPr lang="cs-CZ"/>
                    </a:p>
                  </a:txBody>
                  <a:tcPr/>
                </a:tc>
                <a:tc rowSpan="3" hMerge="1">
                  <a:txBody>
                    <a:bodyPr/>
                    <a:lstStyle/>
                    <a:p>
                      <a:endParaRPr lang="cs-CZ"/>
                    </a:p>
                  </a:txBody>
                  <a:tcPr/>
                </a:tc>
                <a:tc rowSpan="3" hMerge="1">
                  <a:txBody>
                    <a:bodyPr/>
                    <a:lstStyle/>
                    <a:p>
                      <a:endParaRPr lang="cs-CZ"/>
                    </a:p>
                  </a:txBody>
                  <a:tcPr/>
                </a:tc>
                <a:tc rowSpan="3" hMerge="1">
                  <a:txBody>
                    <a:bodyPr/>
                    <a:lstStyle/>
                    <a:p>
                      <a:endParaRPr lang="cs-CZ"/>
                    </a:p>
                  </a:txBody>
                  <a:tcPr/>
                </a:tc>
                <a:tc rowSpan="3" hMerge="1">
                  <a:txBody>
                    <a:bodyPr/>
                    <a:lstStyle/>
                    <a:p>
                      <a:endParaRPr lang="cs-CZ"/>
                    </a:p>
                  </a:txBody>
                  <a:tcPr/>
                </a:tc>
                <a:tc rowSpan="3" hMerge="1">
                  <a:txBody>
                    <a:bodyPr/>
                    <a:lstStyle/>
                    <a:p>
                      <a:endParaRPr lang="cs-CZ"/>
                    </a:p>
                  </a:txBody>
                  <a:tcPr/>
                </a:tc>
                <a:tc gridSpan="5">
                  <a:txBody>
                    <a:bodyPr/>
                    <a:lstStyle/>
                    <a:p>
                      <a:pPr>
                        <a:lnSpc>
                          <a:spcPct val="115000"/>
                        </a:lnSpc>
                      </a:pPr>
                      <a:endParaRPr lang="cs-CZ" sz="1000">
                        <a:effectLst/>
                        <a:latin typeface="Calibri"/>
                        <a:cs typeface="Times New Roman"/>
                      </a:endParaRPr>
                    </a:p>
                  </a:txBody>
                  <a:tcPr marL="0" marR="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ctr">
                        <a:lnSpc>
                          <a:spcPct val="115000"/>
                        </a:lnSpc>
                        <a:spcAft>
                          <a:spcPts val="1200"/>
                        </a:spcAft>
                      </a:pPr>
                      <a:r>
                        <a:rPr lang="cs-CZ" sz="800" u="sng">
                          <a:effectLst/>
                          <a:hlinkClick r:id="rId7" tooltip="Helium"/>
                        </a:rPr>
                        <a:t>He</a:t>
                      </a:r>
                      <a:endParaRPr lang="cs-CZ" sz="100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408090">
                <a:tc>
                  <a:txBody>
                    <a:bodyPr/>
                    <a:lstStyle/>
                    <a:p>
                      <a:pPr algn="ctr">
                        <a:lnSpc>
                          <a:spcPct val="115000"/>
                        </a:lnSpc>
                        <a:spcAft>
                          <a:spcPts val="1200"/>
                        </a:spcAft>
                      </a:pPr>
                      <a:r>
                        <a:rPr lang="cs-CZ" sz="800" u="sng" dirty="0" err="1">
                          <a:effectLst/>
                          <a:hlinkClick r:id="rId8" tooltip="Lithium"/>
                        </a:rPr>
                        <a:t>Li</a:t>
                      </a:r>
                      <a:endParaRPr lang="cs-CZ" sz="1000" dirty="0">
                        <a:effectLst/>
                        <a:latin typeface="Calibri"/>
                        <a:ea typeface="Calibri"/>
                        <a:cs typeface="Times New Roman"/>
                      </a:endParaRPr>
                    </a:p>
                  </a:txBody>
                  <a:tcPr marL="0" marR="0" marT="0" marB="0" anchor="ctr">
                    <a:solidFill>
                      <a:schemeClr val="accent2">
                        <a:lumMod val="60000"/>
                        <a:lumOff val="40000"/>
                      </a:schemeClr>
                    </a:solidFill>
                  </a:tcPr>
                </a:tc>
                <a:tc>
                  <a:txBody>
                    <a:bodyPr/>
                    <a:lstStyle/>
                    <a:p>
                      <a:pPr algn="ctr">
                        <a:lnSpc>
                          <a:spcPct val="115000"/>
                        </a:lnSpc>
                        <a:spcAft>
                          <a:spcPts val="1200"/>
                        </a:spcAft>
                      </a:pPr>
                      <a:r>
                        <a:rPr lang="cs-CZ" sz="800" u="sng">
                          <a:effectLst/>
                          <a:hlinkClick r:id="rId9" tooltip="Beryllium"/>
                        </a:rPr>
                        <a:t>Be</a:t>
                      </a:r>
                      <a:endParaRPr lang="cs-CZ" sz="1000">
                        <a:effectLst/>
                        <a:latin typeface="Calibri"/>
                        <a:ea typeface="Calibri"/>
                        <a:cs typeface="Times New Roman"/>
                      </a:endParaRPr>
                    </a:p>
                  </a:txBody>
                  <a:tcPr marL="0" marR="0" marT="0" marB="0" anchor="ctr"/>
                </a:tc>
                <a:tc gridSpan="14"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gridSpan="10"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a:txBody>
                    <a:bodyPr/>
                    <a:lstStyle/>
                    <a:p>
                      <a:pPr algn="ctr">
                        <a:lnSpc>
                          <a:spcPct val="115000"/>
                        </a:lnSpc>
                        <a:spcAft>
                          <a:spcPts val="1200"/>
                        </a:spcAft>
                      </a:pPr>
                      <a:r>
                        <a:rPr lang="cs-CZ" sz="800" u="sng">
                          <a:effectLst/>
                          <a:hlinkClick r:id="rId10" tooltip="Bor (prvek)"/>
                        </a:rPr>
                        <a:t>B</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1" tooltip="Uhlík"/>
                        </a:rPr>
                        <a:t>C</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2" tooltip="Dusík"/>
                        </a:rPr>
                        <a:t>N</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3" tooltip="Kyslík"/>
                        </a:rPr>
                        <a:t>O</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4" tooltip="Fluor"/>
                        </a:rPr>
                        <a:t>F</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5" tooltip="Neon"/>
                        </a:rPr>
                        <a:t>Ne</a:t>
                      </a:r>
                      <a:endParaRPr lang="cs-CZ" sz="100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408090">
                <a:tc>
                  <a:txBody>
                    <a:bodyPr/>
                    <a:lstStyle/>
                    <a:p>
                      <a:pPr algn="ctr">
                        <a:lnSpc>
                          <a:spcPct val="115000"/>
                        </a:lnSpc>
                        <a:spcAft>
                          <a:spcPts val="1200"/>
                        </a:spcAft>
                      </a:pPr>
                      <a:r>
                        <a:rPr lang="cs-CZ" sz="800" u="sng" dirty="0">
                          <a:effectLst/>
                          <a:hlinkClick r:id="rId16" tooltip="Sodík"/>
                        </a:rPr>
                        <a:t>Na</a:t>
                      </a:r>
                      <a:endParaRPr lang="cs-CZ" sz="1000" dirty="0">
                        <a:effectLst/>
                        <a:latin typeface="Calibri"/>
                        <a:ea typeface="Calibri"/>
                        <a:cs typeface="Times New Roman"/>
                      </a:endParaRPr>
                    </a:p>
                  </a:txBody>
                  <a:tcPr marL="0" marR="0" marT="0" marB="0" anchor="ctr">
                    <a:solidFill>
                      <a:schemeClr val="accent2">
                        <a:lumMod val="60000"/>
                        <a:lumOff val="40000"/>
                      </a:schemeClr>
                    </a:solidFill>
                  </a:tcPr>
                </a:tc>
                <a:tc>
                  <a:txBody>
                    <a:bodyPr/>
                    <a:lstStyle/>
                    <a:p>
                      <a:pPr algn="ctr">
                        <a:lnSpc>
                          <a:spcPct val="115000"/>
                        </a:lnSpc>
                        <a:spcAft>
                          <a:spcPts val="1200"/>
                        </a:spcAft>
                      </a:pPr>
                      <a:r>
                        <a:rPr lang="cs-CZ" sz="800" u="sng">
                          <a:effectLst/>
                          <a:hlinkClick r:id="rId17" tooltip="Hořčík"/>
                        </a:rPr>
                        <a:t>Mg</a:t>
                      </a:r>
                      <a:endParaRPr lang="cs-CZ" sz="1000">
                        <a:effectLst/>
                        <a:latin typeface="Calibri"/>
                        <a:ea typeface="Calibri"/>
                        <a:cs typeface="Times New Roman"/>
                      </a:endParaRPr>
                    </a:p>
                  </a:txBody>
                  <a:tcPr marL="0" marR="0" marT="0" marB="0" anchor="ctr"/>
                </a:tc>
                <a:tc gridSpan="14"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gridSpan="10"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a:txBody>
                    <a:bodyPr/>
                    <a:lstStyle/>
                    <a:p>
                      <a:pPr algn="ctr">
                        <a:lnSpc>
                          <a:spcPct val="115000"/>
                        </a:lnSpc>
                        <a:spcAft>
                          <a:spcPts val="1200"/>
                        </a:spcAft>
                      </a:pPr>
                      <a:r>
                        <a:rPr lang="cs-CZ" sz="800" u="sng">
                          <a:effectLst/>
                          <a:hlinkClick r:id="rId18" tooltip="Hliník"/>
                        </a:rPr>
                        <a:t>Al</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9" tooltip="Křemík"/>
                        </a:rPr>
                        <a:t>Si</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20" tooltip="Fosfor"/>
                        </a:rPr>
                        <a:t>P</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21" tooltip="Síra"/>
                        </a:rPr>
                        <a:t>S</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22" tooltip="Chlor"/>
                        </a:rPr>
                        <a:t>Cl</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23" tooltip="Argon"/>
                        </a:rPr>
                        <a:t>Ar</a:t>
                      </a:r>
                      <a:endParaRPr lang="cs-CZ" sz="1000">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r h="408090">
                <a:tc>
                  <a:txBody>
                    <a:bodyPr/>
                    <a:lstStyle/>
                    <a:p>
                      <a:pPr algn="ctr">
                        <a:lnSpc>
                          <a:spcPct val="115000"/>
                        </a:lnSpc>
                        <a:spcAft>
                          <a:spcPts val="1200"/>
                        </a:spcAft>
                      </a:pPr>
                      <a:r>
                        <a:rPr lang="cs-CZ" sz="800" u="sng" dirty="0">
                          <a:effectLst/>
                          <a:hlinkClick r:id="rId24" tooltip="Draslík"/>
                        </a:rPr>
                        <a:t>K</a:t>
                      </a:r>
                      <a:endParaRPr lang="cs-CZ" sz="1000" dirty="0">
                        <a:effectLst/>
                        <a:latin typeface="Calibri"/>
                        <a:ea typeface="Calibri"/>
                        <a:cs typeface="Times New Roman"/>
                      </a:endParaRPr>
                    </a:p>
                  </a:txBody>
                  <a:tcPr marL="0" marR="0" marT="0" marB="0" anchor="ctr">
                    <a:solidFill>
                      <a:schemeClr val="accent2">
                        <a:lumMod val="60000"/>
                        <a:lumOff val="40000"/>
                      </a:schemeClr>
                    </a:solidFill>
                  </a:tcPr>
                </a:tc>
                <a:tc>
                  <a:txBody>
                    <a:bodyPr/>
                    <a:lstStyle/>
                    <a:p>
                      <a:pPr algn="ctr">
                        <a:lnSpc>
                          <a:spcPct val="115000"/>
                        </a:lnSpc>
                        <a:spcAft>
                          <a:spcPts val="1200"/>
                        </a:spcAft>
                      </a:pPr>
                      <a:r>
                        <a:rPr lang="cs-CZ" sz="800" u="sng">
                          <a:effectLst/>
                          <a:hlinkClick r:id="rId25" tooltip="Vápník"/>
                        </a:rPr>
                        <a:t>Ca</a:t>
                      </a:r>
                      <a:endParaRPr lang="cs-CZ" sz="1000">
                        <a:effectLst/>
                        <a:latin typeface="Calibri"/>
                        <a:ea typeface="Calibri"/>
                        <a:cs typeface="Times New Roman"/>
                      </a:endParaRPr>
                    </a:p>
                  </a:txBody>
                  <a:tcPr marL="0" marR="0" marT="0" marB="0" anchor="ctr"/>
                </a:tc>
                <a:tc gridSpan="14"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a:txBody>
                    <a:bodyPr/>
                    <a:lstStyle/>
                    <a:p>
                      <a:pPr algn="ctr">
                        <a:lnSpc>
                          <a:spcPct val="115000"/>
                        </a:lnSpc>
                        <a:spcAft>
                          <a:spcPts val="1200"/>
                        </a:spcAft>
                      </a:pPr>
                      <a:r>
                        <a:rPr lang="cs-CZ" sz="800" u="sng">
                          <a:effectLst/>
                          <a:hlinkClick r:id="rId26" tooltip="Skandium"/>
                        </a:rPr>
                        <a:t>Sc</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27" tooltip="Titan (prvek)"/>
                        </a:rPr>
                        <a:t>Ti</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28" tooltip="Vanad"/>
                        </a:rPr>
                        <a:t>V</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29" tooltip="Chrom"/>
                        </a:rPr>
                        <a:t>Cr</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30" tooltip="Mangan"/>
                        </a:rPr>
                        <a:t>Mn</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31" tooltip="Železo"/>
                        </a:rPr>
                        <a:t>Fe</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32" tooltip="Kobalt"/>
                        </a:rPr>
                        <a:t>Co</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33" tooltip="Nikl"/>
                        </a:rPr>
                        <a:t>Ni</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34" tooltip="Měď"/>
                        </a:rPr>
                        <a:t>Cu</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35" tooltip="Zinek"/>
                        </a:rPr>
                        <a:t>Zn</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36" tooltip="Gallium"/>
                        </a:rPr>
                        <a:t>Ga</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37" tooltip="Germanium"/>
                        </a:rPr>
                        <a:t>Ge</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38" tooltip="Arsen"/>
                        </a:rPr>
                        <a:t>As</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39" tooltip="Selen"/>
                        </a:rPr>
                        <a:t>Se</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40" tooltip="Brom"/>
                        </a:rPr>
                        <a:t>Br</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dirty="0" err="1">
                          <a:effectLst/>
                          <a:hlinkClick r:id="rId41" tooltip="Krypton"/>
                        </a:rPr>
                        <a:t>Kr</a:t>
                      </a:r>
                      <a:endParaRPr lang="cs-CZ" sz="1000" dirty="0">
                        <a:effectLst/>
                        <a:latin typeface="Calibri"/>
                        <a:ea typeface="Calibri"/>
                        <a:cs typeface="Times New Roman"/>
                      </a:endParaRPr>
                    </a:p>
                  </a:txBody>
                  <a:tcPr marL="0" marR="0" marT="0" marB="0" anchor="ctr"/>
                </a:tc>
                <a:extLst>
                  <a:ext uri="{0D108BD9-81ED-4DB2-BD59-A6C34878D82A}">
                    <a16:rowId xmlns:a16="http://schemas.microsoft.com/office/drawing/2014/main" val="10004"/>
                  </a:ext>
                </a:extLst>
              </a:tr>
              <a:tr h="408090">
                <a:tc>
                  <a:txBody>
                    <a:bodyPr/>
                    <a:lstStyle/>
                    <a:p>
                      <a:pPr algn="ctr">
                        <a:lnSpc>
                          <a:spcPct val="115000"/>
                        </a:lnSpc>
                        <a:spcAft>
                          <a:spcPts val="1200"/>
                        </a:spcAft>
                      </a:pPr>
                      <a:r>
                        <a:rPr lang="cs-CZ" sz="800" u="sng" dirty="0" err="1">
                          <a:effectLst/>
                          <a:hlinkClick r:id="rId42" tooltip="Rubidium"/>
                        </a:rPr>
                        <a:t>Rb</a:t>
                      </a:r>
                      <a:endParaRPr lang="cs-CZ" sz="1000" dirty="0">
                        <a:effectLst/>
                        <a:latin typeface="Calibri"/>
                        <a:ea typeface="Calibri"/>
                        <a:cs typeface="Times New Roman"/>
                      </a:endParaRPr>
                    </a:p>
                  </a:txBody>
                  <a:tcPr marL="0" marR="0" marT="0" marB="0" anchor="ctr">
                    <a:solidFill>
                      <a:schemeClr val="accent2">
                        <a:lumMod val="60000"/>
                        <a:lumOff val="40000"/>
                      </a:schemeClr>
                    </a:solidFill>
                  </a:tcPr>
                </a:tc>
                <a:tc>
                  <a:txBody>
                    <a:bodyPr/>
                    <a:lstStyle/>
                    <a:p>
                      <a:pPr algn="ctr">
                        <a:lnSpc>
                          <a:spcPct val="115000"/>
                        </a:lnSpc>
                        <a:spcAft>
                          <a:spcPts val="1200"/>
                        </a:spcAft>
                      </a:pPr>
                      <a:r>
                        <a:rPr lang="cs-CZ" sz="800" u="sng">
                          <a:effectLst/>
                          <a:hlinkClick r:id="rId43" tooltip="Stroncium"/>
                        </a:rPr>
                        <a:t>Sr</a:t>
                      </a:r>
                      <a:endParaRPr lang="cs-CZ" sz="1000">
                        <a:effectLst/>
                        <a:latin typeface="Calibri"/>
                        <a:ea typeface="Calibri"/>
                        <a:cs typeface="Times New Roman"/>
                      </a:endParaRPr>
                    </a:p>
                  </a:txBody>
                  <a:tcPr marL="0" marR="0" marT="0" marB="0" anchor="ctr"/>
                </a:tc>
                <a:tc gridSpan="14"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a:txBody>
                    <a:bodyPr/>
                    <a:lstStyle/>
                    <a:p>
                      <a:pPr algn="ctr">
                        <a:lnSpc>
                          <a:spcPct val="115000"/>
                        </a:lnSpc>
                        <a:spcAft>
                          <a:spcPts val="1200"/>
                        </a:spcAft>
                      </a:pPr>
                      <a:r>
                        <a:rPr lang="cs-CZ" sz="800" u="sng">
                          <a:effectLst/>
                          <a:hlinkClick r:id="rId44" tooltip="Yttrium"/>
                        </a:rPr>
                        <a:t>Y</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45" tooltip="Zirkonium"/>
                        </a:rPr>
                        <a:t>Zr</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46" tooltip="Niob"/>
                        </a:rPr>
                        <a:t>Nb</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47" tooltip="Molybden"/>
                        </a:rPr>
                        <a:t>Mo</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48" tooltip="Technecium"/>
                        </a:rPr>
                        <a:t>Tc</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49" tooltip="Ruthenium"/>
                        </a:rPr>
                        <a:t>Ru</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50" tooltip="Rhodium"/>
                        </a:rPr>
                        <a:t>Rh</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51" tooltip="Palladium"/>
                        </a:rPr>
                        <a:t>Pd</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52" tooltip="Stříbro"/>
                        </a:rPr>
                        <a:t>Ag</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53" tooltip="Kadmium"/>
                        </a:rPr>
                        <a:t>Cd</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54" tooltip="Indium"/>
                        </a:rPr>
                        <a:t>In</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55" tooltip="Cín"/>
                        </a:rPr>
                        <a:t>Sn</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56" tooltip="Antimon"/>
                        </a:rPr>
                        <a:t>Sb</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57" tooltip="Tellur"/>
                        </a:rPr>
                        <a:t>Te</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58" tooltip="Jod"/>
                        </a:rPr>
                        <a:t>I</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59" tooltip="Xenon"/>
                        </a:rPr>
                        <a:t>Xe</a:t>
                      </a:r>
                      <a:endParaRPr lang="cs-CZ" sz="1000">
                        <a:effectLst/>
                        <a:latin typeface="Calibri"/>
                        <a:ea typeface="Calibri"/>
                        <a:cs typeface="Times New Roman"/>
                      </a:endParaRPr>
                    </a:p>
                  </a:txBody>
                  <a:tcPr marL="0" marR="0" marT="0" marB="0" anchor="ctr"/>
                </a:tc>
                <a:extLst>
                  <a:ext uri="{0D108BD9-81ED-4DB2-BD59-A6C34878D82A}">
                    <a16:rowId xmlns:a16="http://schemas.microsoft.com/office/drawing/2014/main" val="10005"/>
                  </a:ext>
                </a:extLst>
              </a:tr>
              <a:tr h="408090">
                <a:tc>
                  <a:txBody>
                    <a:bodyPr/>
                    <a:lstStyle/>
                    <a:p>
                      <a:pPr algn="ctr">
                        <a:lnSpc>
                          <a:spcPct val="115000"/>
                        </a:lnSpc>
                        <a:spcAft>
                          <a:spcPts val="1200"/>
                        </a:spcAft>
                      </a:pPr>
                      <a:r>
                        <a:rPr lang="cs-CZ" sz="800" u="sng" dirty="0" err="1">
                          <a:effectLst/>
                          <a:hlinkClick r:id="rId60" tooltip="Cesium"/>
                        </a:rPr>
                        <a:t>Cs</a:t>
                      </a:r>
                      <a:endParaRPr lang="cs-CZ" sz="1000" dirty="0">
                        <a:effectLst/>
                        <a:latin typeface="Calibri"/>
                        <a:ea typeface="Calibri"/>
                        <a:cs typeface="Times New Roman"/>
                      </a:endParaRPr>
                    </a:p>
                  </a:txBody>
                  <a:tcPr marL="0" marR="0" marT="0" marB="0" anchor="ctr">
                    <a:solidFill>
                      <a:schemeClr val="accent2">
                        <a:lumMod val="60000"/>
                        <a:lumOff val="40000"/>
                      </a:schemeClr>
                    </a:solidFill>
                  </a:tcPr>
                </a:tc>
                <a:tc>
                  <a:txBody>
                    <a:bodyPr/>
                    <a:lstStyle/>
                    <a:p>
                      <a:pPr algn="ctr">
                        <a:lnSpc>
                          <a:spcPct val="115000"/>
                        </a:lnSpc>
                        <a:spcAft>
                          <a:spcPts val="1200"/>
                        </a:spcAft>
                      </a:pPr>
                      <a:r>
                        <a:rPr lang="cs-CZ" sz="800" u="sng">
                          <a:effectLst/>
                          <a:hlinkClick r:id="rId61" tooltip="Baryum"/>
                        </a:rPr>
                        <a:t>Ba</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62" tooltip="Lanthan"/>
                        </a:rPr>
                        <a:t>La</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63" tooltip="Cer"/>
                        </a:rPr>
                        <a:t>Ce</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64" tooltip="Praseodym"/>
                        </a:rPr>
                        <a:t>Pr</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65" tooltip="Neodym"/>
                        </a:rPr>
                        <a:t>Nd</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66" tooltip="Promethium"/>
                        </a:rPr>
                        <a:t>Pm</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67" tooltip="Samarium"/>
                        </a:rPr>
                        <a:t>Sm</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68" tooltip="Europium"/>
                        </a:rPr>
                        <a:t>Eu</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dirty="0" err="1">
                          <a:effectLst/>
                          <a:hlinkClick r:id="rId69" tooltip="Gadolinium"/>
                        </a:rPr>
                        <a:t>Gd</a:t>
                      </a:r>
                      <a:endParaRPr lang="cs-CZ" sz="1000" dirty="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70" tooltip="Terbium"/>
                        </a:rPr>
                        <a:t>Tb</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71" tooltip="Dysprosium"/>
                        </a:rPr>
                        <a:t>Dy</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72" tooltip="Holmium"/>
                        </a:rPr>
                        <a:t>Ho</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73" tooltip="Erbium"/>
                        </a:rPr>
                        <a:t>Er</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74" tooltip="Thulium"/>
                        </a:rPr>
                        <a:t>Tm</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75" tooltip="Ytterbium"/>
                        </a:rPr>
                        <a:t>Yb</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76" tooltip="Lutecium"/>
                        </a:rPr>
                        <a:t>Lu</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77" tooltip="Hafnium"/>
                        </a:rPr>
                        <a:t>Hf</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78" tooltip="Tantal"/>
                        </a:rPr>
                        <a:t>Ta</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79" tooltip="Wolfram"/>
                        </a:rPr>
                        <a:t>W</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80" tooltip="Rhenium"/>
                        </a:rPr>
                        <a:t>Re</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81" tooltip="Osmium"/>
                        </a:rPr>
                        <a:t>Os</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82" tooltip="Iridium"/>
                        </a:rPr>
                        <a:t>Ir</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83" tooltip="Platina"/>
                        </a:rPr>
                        <a:t>Pt</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84" tooltip="Zlato"/>
                        </a:rPr>
                        <a:t>Au</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85" tooltip="Rtuť"/>
                        </a:rPr>
                        <a:t>Hg</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86" tooltip="Thallium"/>
                        </a:rPr>
                        <a:t>Tl</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87" tooltip="Olovo"/>
                        </a:rPr>
                        <a:t>Pb</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88" tooltip="Bismut"/>
                        </a:rPr>
                        <a:t>Bi</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89" tooltip="Polonium"/>
                        </a:rPr>
                        <a:t>Po</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90" tooltip="Astat"/>
                        </a:rPr>
                        <a:t>At</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91" tooltip="Radon"/>
                        </a:rPr>
                        <a:t>Rn</a:t>
                      </a:r>
                      <a:endParaRPr lang="cs-CZ" sz="1000">
                        <a:effectLst/>
                        <a:latin typeface="Calibri"/>
                        <a:ea typeface="Calibri"/>
                        <a:cs typeface="Times New Roman"/>
                      </a:endParaRPr>
                    </a:p>
                  </a:txBody>
                  <a:tcPr marL="0" marR="0" marT="0" marB="0" anchor="ctr"/>
                </a:tc>
                <a:extLst>
                  <a:ext uri="{0D108BD9-81ED-4DB2-BD59-A6C34878D82A}">
                    <a16:rowId xmlns:a16="http://schemas.microsoft.com/office/drawing/2014/main" val="10006"/>
                  </a:ext>
                </a:extLst>
              </a:tr>
              <a:tr h="1301155">
                <a:tc>
                  <a:txBody>
                    <a:bodyPr/>
                    <a:lstStyle/>
                    <a:p>
                      <a:pPr algn="ctr">
                        <a:lnSpc>
                          <a:spcPct val="115000"/>
                        </a:lnSpc>
                        <a:spcAft>
                          <a:spcPts val="1200"/>
                        </a:spcAft>
                      </a:pPr>
                      <a:r>
                        <a:rPr lang="cs-CZ" sz="800" u="sng" dirty="0">
                          <a:effectLst/>
                          <a:hlinkClick r:id="rId92" tooltip="Francium"/>
                        </a:rPr>
                        <a:t>Fr</a:t>
                      </a:r>
                      <a:endParaRPr lang="cs-CZ" sz="1000" dirty="0">
                        <a:effectLst/>
                        <a:latin typeface="Calibri"/>
                        <a:ea typeface="Calibri"/>
                        <a:cs typeface="Times New Roman"/>
                      </a:endParaRPr>
                    </a:p>
                  </a:txBody>
                  <a:tcPr marL="0" marR="0" marT="0" marB="0" anchor="ctr">
                    <a:solidFill>
                      <a:schemeClr val="accent2">
                        <a:lumMod val="60000"/>
                        <a:lumOff val="40000"/>
                      </a:schemeClr>
                    </a:solidFill>
                  </a:tcPr>
                </a:tc>
                <a:tc>
                  <a:txBody>
                    <a:bodyPr/>
                    <a:lstStyle/>
                    <a:p>
                      <a:pPr algn="ctr">
                        <a:lnSpc>
                          <a:spcPct val="115000"/>
                        </a:lnSpc>
                        <a:spcAft>
                          <a:spcPts val="1200"/>
                        </a:spcAft>
                      </a:pPr>
                      <a:r>
                        <a:rPr lang="cs-CZ" sz="800" u="sng">
                          <a:effectLst/>
                          <a:hlinkClick r:id="rId93" tooltip="Radium"/>
                        </a:rPr>
                        <a:t>Ra</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94" tooltip="Aktinium"/>
                        </a:rPr>
                        <a:t>Ac</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95" tooltip="Thorium"/>
                        </a:rPr>
                        <a:t>Th</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96" tooltip="Protaktinium"/>
                        </a:rPr>
                        <a:t>Pa</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97" tooltip="Uran (prvek)"/>
                        </a:rPr>
                        <a:t>U</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dirty="0" err="1">
                          <a:effectLst/>
                          <a:hlinkClick r:id="rId98" tooltip="Neptunium"/>
                        </a:rPr>
                        <a:t>Np</a:t>
                      </a:r>
                      <a:endParaRPr lang="cs-CZ" sz="1000" dirty="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99" tooltip="Plutonium"/>
                        </a:rPr>
                        <a:t>Pu</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00" tooltip="Americium"/>
                        </a:rPr>
                        <a:t>Am</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01" tooltip="Curium"/>
                        </a:rPr>
                        <a:t>Cm</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02" tooltip="Berkelium"/>
                        </a:rPr>
                        <a:t>Bk</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03" tooltip="Kalifornium"/>
                        </a:rPr>
                        <a:t>Cf</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04" tooltip="Einsteinium"/>
                        </a:rPr>
                        <a:t>Es</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dirty="0" err="1">
                          <a:effectLst/>
                          <a:hlinkClick r:id="rId105" tooltip="Fermium"/>
                        </a:rPr>
                        <a:t>Fm</a:t>
                      </a:r>
                      <a:endParaRPr lang="cs-CZ" sz="1000" dirty="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06" tooltip="Mendelevium"/>
                        </a:rPr>
                        <a:t>Md</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dirty="0">
                          <a:effectLst/>
                          <a:hlinkClick r:id="rId107" tooltip="Nobelium"/>
                        </a:rPr>
                        <a:t>No</a:t>
                      </a:r>
                      <a:endParaRPr lang="cs-CZ" sz="1000" dirty="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08" tooltip="Lawrencium"/>
                        </a:rPr>
                        <a:t>Lr</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09" tooltip="Rutherfordium"/>
                        </a:rPr>
                        <a:t>Rf</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10" tooltip="Dubnium"/>
                        </a:rPr>
                        <a:t>Db</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11" tooltip="Seaborgium"/>
                        </a:rPr>
                        <a:t>Sg</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12" tooltip="Bohrium"/>
                        </a:rPr>
                        <a:t>Bh</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13" tooltip="Hassium"/>
                        </a:rPr>
                        <a:t>Hs</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14" tooltip="Meitnerium"/>
                        </a:rPr>
                        <a:t>Mt</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15" tooltip="Darmstadtium"/>
                        </a:rPr>
                        <a:t>Ds</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16" tooltip="Roentgenium"/>
                        </a:rPr>
                        <a:t>Rg</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17" tooltip="Kopernicium"/>
                        </a:rPr>
                        <a:t>Cn</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18" tooltip="Nihonium"/>
                        </a:rPr>
                        <a:t>Nh</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19" tooltip="Flerovium"/>
                        </a:rPr>
                        <a:t>Fl</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20" tooltip="Moscovium"/>
                        </a:rPr>
                        <a:t>Mc</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21" tooltip="Livermorium"/>
                        </a:rPr>
                        <a:t>Lv</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a:effectLst/>
                          <a:hlinkClick r:id="rId122" tooltip="Tennessine"/>
                        </a:rPr>
                        <a:t>Ts</a:t>
                      </a:r>
                      <a:endParaRPr lang="cs-CZ" sz="1000">
                        <a:effectLst/>
                        <a:latin typeface="Calibri"/>
                        <a:ea typeface="Calibri"/>
                        <a:cs typeface="Times New Roman"/>
                      </a:endParaRPr>
                    </a:p>
                  </a:txBody>
                  <a:tcPr marL="0" marR="0" marT="0" marB="0" anchor="ctr"/>
                </a:tc>
                <a:tc>
                  <a:txBody>
                    <a:bodyPr/>
                    <a:lstStyle/>
                    <a:p>
                      <a:pPr algn="ctr">
                        <a:lnSpc>
                          <a:spcPct val="115000"/>
                        </a:lnSpc>
                        <a:spcAft>
                          <a:spcPts val="1200"/>
                        </a:spcAft>
                      </a:pPr>
                      <a:r>
                        <a:rPr lang="cs-CZ" sz="800" u="sng" dirty="0" err="1">
                          <a:effectLst/>
                          <a:hlinkClick r:id="rId123" tooltip="Oganesson"/>
                        </a:rPr>
                        <a:t>Og</a:t>
                      </a:r>
                      <a:endParaRPr lang="cs-CZ" sz="1000" dirty="0">
                        <a:effectLst/>
                      </a:endParaRPr>
                    </a:p>
                    <a:p>
                      <a:pPr>
                        <a:lnSpc>
                          <a:spcPct val="115000"/>
                        </a:lnSpc>
                      </a:pPr>
                      <a:r>
                        <a:rPr lang="cs-CZ" sz="1000" dirty="0">
                          <a:effectLst/>
                        </a:rPr>
                        <a:t>  </a:t>
                      </a:r>
                      <a:endParaRPr lang="cs-CZ" sz="1000" dirty="0">
                        <a:effectLst/>
                        <a:latin typeface="Calibri"/>
                        <a:cs typeface="Times New Roman"/>
                      </a:endParaRPr>
                    </a:p>
                  </a:txBody>
                  <a:tcPr marL="0" marR="0" marT="0" marB="0" anchor="ctr"/>
                </a:tc>
                <a:extLst>
                  <a:ext uri="{0D108BD9-81ED-4DB2-BD59-A6C34878D82A}">
                    <a16:rowId xmlns:a16="http://schemas.microsoft.com/office/drawing/2014/main" val="10007"/>
                  </a:ext>
                </a:extLst>
              </a:tr>
            </a:tbl>
          </a:graphicData>
        </a:graphic>
      </p:graphicFrame>
      <p:sp>
        <p:nvSpPr>
          <p:cNvPr id="5" name="TextovéPole 4"/>
          <p:cNvSpPr txBox="1"/>
          <p:nvPr/>
        </p:nvSpPr>
        <p:spPr>
          <a:xfrm>
            <a:off x="539552" y="188640"/>
            <a:ext cx="7632848" cy="646331"/>
          </a:xfrm>
          <a:prstGeom prst="rect">
            <a:avLst/>
          </a:prstGeom>
          <a:solidFill>
            <a:schemeClr val="bg1"/>
          </a:solidFill>
        </p:spPr>
        <p:txBody>
          <a:bodyPr wrap="square" rtlCol="0">
            <a:spAutoFit/>
          </a:bodyPr>
          <a:lstStyle/>
          <a:p>
            <a:r>
              <a:rPr lang="cs-CZ" sz="3600" b="1" dirty="0">
                <a:solidFill>
                  <a:srgbClr val="FF0000"/>
                </a:solidFill>
              </a:rPr>
              <a:t>Kompletní periodická tabulka prvků</a:t>
            </a:r>
          </a:p>
        </p:txBody>
      </p:sp>
      <p:sp>
        <p:nvSpPr>
          <p:cNvPr id="2" name="TextovéPole 1">
            <a:extLst>
              <a:ext uri="{FF2B5EF4-FFF2-40B4-BE49-F238E27FC236}">
                <a16:creationId xmlns:a16="http://schemas.microsoft.com/office/drawing/2014/main" id="{127B7F5F-A509-4C72-BF48-7944C4F89D38}"/>
              </a:ext>
            </a:extLst>
          </p:cNvPr>
          <p:cNvSpPr txBox="1"/>
          <p:nvPr/>
        </p:nvSpPr>
        <p:spPr>
          <a:xfrm>
            <a:off x="179512" y="5805264"/>
            <a:ext cx="8957312" cy="646331"/>
          </a:xfrm>
          <a:prstGeom prst="rect">
            <a:avLst/>
          </a:prstGeom>
          <a:noFill/>
        </p:spPr>
        <p:txBody>
          <a:bodyPr wrap="square" rtlCol="0">
            <a:spAutoFit/>
          </a:bodyPr>
          <a:lstStyle/>
          <a:p>
            <a:r>
              <a:rPr lang="cs-CZ" b="1" dirty="0">
                <a:solidFill>
                  <a:srgbClr val="0000FF"/>
                </a:solidFill>
              </a:rPr>
              <a:t>Tabulka je převzata z internetu, po stisknutí Ctrl + kliknutí na značku prvku se objeví podrobnější informace.</a:t>
            </a:r>
          </a:p>
        </p:txBody>
      </p:sp>
    </p:spTree>
    <p:extLst>
      <p:ext uri="{BB962C8B-B14F-4D97-AF65-F5344CB8AC3E}">
        <p14:creationId xmlns:p14="http://schemas.microsoft.com/office/powerpoint/2010/main" val="82256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274638"/>
            <a:ext cx="8229600" cy="706090"/>
          </a:xfrm>
          <a:solidFill>
            <a:schemeClr val="bg1"/>
          </a:solidFill>
        </p:spPr>
        <p:txBody>
          <a:bodyPr>
            <a:normAutofit fontScale="90000"/>
          </a:bodyPr>
          <a:lstStyle/>
          <a:p>
            <a:r>
              <a:rPr lang="cs-CZ" b="1" dirty="0">
                <a:solidFill>
                  <a:srgbClr val="FF0000"/>
                </a:solidFill>
              </a:rPr>
              <a:t>Thorium</a:t>
            </a:r>
          </a:p>
        </p:txBody>
      </p:sp>
      <p:sp>
        <p:nvSpPr>
          <p:cNvPr id="2" name="Obdélník 1"/>
          <p:cNvSpPr/>
          <p:nvPr/>
        </p:nvSpPr>
        <p:spPr>
          <a:xfrm>
            <a:off x="431032" y="1136357"/>
            <a:ext cx="8712968" cy="1815882"/>
          </a:xfrm>
          <a:prstGeom prst="rect">
            <a:avLst/>
          </a:prstGeom>
        </p:spPr>
        <p:txBody>
          <a:bodyPr wrap="square">
            <a:spAutoFit/>
          </a:bodyPr>
          <a:lstStyle/>
          <a:p>
            <a:r>
              <a:rPr lang="cs-CZ" sz="2000" b="1" dirty="0">
                <a:solidFill>
                  <a:srgbClr val="0000FF"/>
                </a:solidFill>
              </a:rPr>
              <a:t>Výskyt thoria v přírodě</a:t>
            </a:r>
          </a:p>
          <a:p>
            <a:endParaRPr lang="cs-CZ" sz="2000" b="1" dirty="0">
              <a:solidFill>
                <a:srgbClr val="0000FF"/>
              </a:solidFill>
            </a:endParaRPr>
          </a:p>
          <a:p>
            <a:r>
              <a:rPr lang="cs-CZ" dirty="0"/>
              <a:t>Průměrný obsah thoria v zemské kůře je 8 </a:t>
            </a:r>
            <a:r>
              <a:rPr lang="cs-CZ" dirty="0" err="1"/>
              <a:t>ppm</a:t>
            </a:r>
            <a:r>
              <a:rPr lang="cs-CZ" dirty="0"/>
              <a:t>. V přírodě se thorium ve formě izotopu </a:t>
            </a:r>
            <a:r>
              <a:rPr lang="cs-CZ" baseline="30000" dirty="0"/>
              <a:t>232</a:t>
            </a:r>
            <a:r>
              <a:rPr lang="cs-CZ" dirty="0"/>
              <a:t>Th, obvykle v doprovodu </a:t>
            </a:r>
            <a:r>
              <a:rPr lang="cs-CZ" b="1" dirty="0"/>
              <a:t>lanthanoidů</a:t>
            </a:r>
            <a:r>
              <a:rPr lang="cs-CZ" dirty="0"/>
              <a:t>, vyskytuje zejména v monazitových horninách.</a:t>
            </a:r>
          </a:p>
          <a:p>
            <a:r>
              <a:rPr lang="cs-CZ" dirty="0"/>
              <a:t>Známými minerály thoria jsou např. </a:t>
            </a:r>
            <a:r>
              <a:rPr lang="cs-CZ" b="1" dirty="0" err="1"/>
              <a:t>thorit</a:t>
            </a:r>
            <a:r>
              <a:rPr lang="cs-CZ" dirty="0"/>
              <a:t> (</a:t>
            </a:r>
            <a:r>
              <a:rPr lang="cs-CZ" i="1" dirty="0" err="1"/>
              <a:t>huttonit</a:t>
            </a:r>
            <a:r>
              <a:rPr lang="cs-CZ" dirty="0"/>
              <a:t>) ThSiO</a:t>
            </a:r>
            <a:r>
              <a:rPr lang="cs-CZ" baseline="-25000" dirty="0"/>
              <a:t>4</a:t>
            </a:r>
            <a:r>
              <a:rPr lang="cs-CZ" dirty="0"/>
              <a:t>, </a:t>
            </a:r>
            <a:r>
              <a:rPr lang="cs-CZ" b="1" dirty="0" err="1"/>
              <a:t>thorianit</a:t>
            </a:r>
            <a:r>
              <a:rPr lang="cs-CZ" dirty="0"/>
              <a:t> ThO</a:t>
            </a:r>
            <a:r>
              <a:rPr lang="cs-CZ" baseline="-25000" dirty="0"/>
              <a:t>2</a:t>
            </a:r>
            <a:r>
              <a:rPr lang="cs-CZ" dirty="0"/>
              <a:t>, </a:t>
            </a:r>
            <a:r>
              <a:rPr lang="cs-CZ" b="1" dirty="0" err="1"/>
              <a:t>brabantit</a:t>
            </a:r>
            <a:r>
              <a:rPr lang="cs-CZ" dirty="0"/>
              <a:t> </a:t>
            </a:r>
            <a:r>
              <a:rPr lang="cs-CZ" dirty="0" err="1"/>
              <a:t>CaTh</a:t>
            </a:r>
            <a:r>
              <a:rPr lang="cs-CZ" dirty="0"/>
              <a:t>(PO</a:t>
            </a:r>
            <a:r>
              <a:rPr lang="cs-CZ" baseline="-25000" dirty="0"/>
              <a:t>4</a:t>
            </a:r>
            <a:r>
              <a:rPr lang="cs-CZ" dirty="0"/>
              <a:t>)</a:t>
            </a:r>
            <a:r>
              <a:rPr lang="cs-CZ" baseline="-25000" dirty="0"/>
              <a:t>2</a:t>
            </a:r>
            <a:r>
              <a:rPr lang="cs-CZ" dirty="0"/>
              <a:t>, </a:t>
            </a:r>
            <a:r>
              <a:rPr lang="cs-CZ" b="1" dirty="0" err="1"/>
              <a:t>ekanit</a:t>
            </a:r>
            <a:r>
              <a:rPr lang="cs-CZ" dirty="0"/>
              <a:t> ThCa</a:t>
            </a:r>
            <a:r>
              <a:rPr lang="cs-CZ" baseline="-25000" dirty="0"/>
              <a:t>2</a:t>
            </a:r>
            <a:r>
              <a:rPr lang="cs-CZ" dirty="0"/>
              <a:t>Si</a:t>
            </a:r>
            <a:r>
              <a:rPr lang="cs-CZ" baseline="-25000" dirty="0"/>
              <a:t>8</a:t>
            </a:r>
            <a:r>
              <a:rPr lang="cs-CZ" dirty="0"/>
              <a:t>O</a:t>
            </a:r>
            <a:r>
              <a:rPr lang="cs-CZ" baseline="-25000" dirty="0"/>
              <a:t>20</a:t>
            </a:r>
            <a:r>
              <a:rPr lang="cs-CZ" dirty="0"/>
              <a:t>, </a:t>
            </a:r>
            <a:r>
              <a:rPr lang="cs-CZ" b="1" dirty="0" err="1"/>
              <a:t>brockit</a:t>
            </a:r>
            <a:r>
              <a:rPr lang="cs-CZ" dirty="0"/>
              <a:t> (</a:t>
            </a:r>
            <a:r>
              <a:rPr lang="cs-CZ" dirty="0" err="1"/>
              <a:t>Ca,Th,Ce</a:t>
            </a:r>
            <a:r>
              <a:rPr lang="cs-CZ" dirty="0"/>
              <a:t>)(PO</a:t>
            </a:r>
            <a:r>
              <a:rPr lang="cs-CZ" baseline="-25000" dirty="0"/>
              <a:t>4</a:t>
            </a:r>
            <a:r>
              <a:rPr lang="cs-CZ" dirty="0"/>
              <a:t>)·(H</a:t>
            </a:r>
            <a:r>
              <a:rPr lang="cs-CZ" baseline="-25000" dirty="0"/>
              <a:t>2</a:t>
            </a:r>
            <a:r>
              <a:rPr lang="cs-CZ" dirty="0"/>
              <a:t>O), </a:t>
            </a:r>
            <a:r>
              <a:rPr lang="cs-CZ" b="1" dirty="0" err="1"/>
              <a:t>thorutit</a:t>
            </a:r>
            <a:r>
              <a:rPr lang="cs-CZ" dirty="0"/>
              <a:t> (</a:t>
            </a:r>
            <a:r>
              <a:rPr lang="cs-CZ" dirty="0" err="1"/>
              <a:t>Th,U,Ca</a:t>
            </a:r>
            <a:r>
              <a:rPr lang="cs-CZ" dirty="0"/>
              <a:t>)Ti</a:t>
            </a:r>
            <a:r>
              <a:rPr lang="cs-CZ" baseline="-25000" dirty="0"/>
              <a:t>2</a:t>
            </a:r>
            <a:r>
              <a:rPr lang="cs-CZ" dirty="0"/>
              <a:t>(O,OH)</a:t>
            </a:r>
            <a:r>
              <a:rPr lang="cs-CZ" baseline="-25000" dirty="0"/>
              <a:t>6</a:t>
            </a:r>
            <a:r>
              <a:rPr lang="cs-CZ" dirty="0"/>
              <a:t>.</a:t>
            </a:r>
          </a:p>
        </p:txBody>
      </p:sp>
      <p:sp>
        <p:nvSpPr>
          <p:cNvPr id="3" name="Obdélník 2"/>
          <p:cNvSpPr/>
          <p:nvPr/>
        </p:nvSpPr>
        <p:spPr>
          <a:xfrm>
            <a:off x="602365" y="5661248"/>
            <a:ext cx="7920880" cy="923330"/>
          </a:xfrm>
          <a:prstGeom prst="rect">
            <a:avLst/>
          </a:prstGeom>
        </p:spPr>
        <p:txBody>
          <a:bodyPr wrap="square">
            <a:spAutoFit/>
          </a:bodyPr>
          <a:lstStyle/>
          <a:p>
            <a:r>
              <a:rPr lang="cs-CZ" dirty="0"/>
              <a:t>Ve sloučeninách vystupuje </a:t>
            </a:r>
            <a:r>
              <a:rPr lang="cs-CZ" b="1" dirty="0"/>
              <a:t>thorium nejčastěji v oxidačním stupni IV</a:t>
            </a:r>
            <a:r>
              <a:rPr lang="cs-CZ" dirty="0"/>
              <a:t>, chemické vlastnosti sloučenin čtyřmocného thoria se velmi </a:t>
            </a:r>
            <a:r>
              <a:rPr lang="cs-CZ" b="1" dirty="0">
                <a:solidFill>
                  <a:srgbClr val="0000FF"/>
                </a:solidFill>
              </a:rPr>
              <a:t>podobají vlastnostem sloučenin titanu.</a:t>
            </a:r>
          </a:p>
        </p:txBody>
      </p:sp>
      <p:pic>
        <p:nvPicPr>
          <p:cNvPr id="13314" name="Picture 2" descr="Soubor:MonaziteUSG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805" y="3287451"/>
            <a:ext cx="2736304" cy="205222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499992" y="3645024"/>
            <a:ext cx="3744416" cy="1323439"/>
          </a:xfrm>
          <a:prstGeom prst="rect">
            <a:avLst/>
          </a:prstGeom>
          <a:solidFill>
            <a:schemeClr val="tx2">
              <a:lumMod val="20000"/>
              <a:lumOff val="80000"/>
            </a:schemeClr>
          </a:solidFill>
        </p:spPr>
        <p:txBody>
          <a:bodyPr wrap="square" rtlCol="0">
            <a:spAutoFit/>
          </a:bodyPr>
          <a:lstStyle/>
          <a:p>
            <a:r>
              <a:rPr lang="cs-CZ" sz="2000" b="1" dirty="0">
                <a:solidFill>
                  <a:srgbClr val="0000FF"/>
                </a:solidFill>
              </a:rPr>
              <a:t>Monazitový písek</a:t>
            </a:r>
          </a:p>
          <a:p>
            <a:r>
              <a:rPr lang="cs-CZ" sz="2000" dirty="0"/>
              <a:t>směsné fosforečnany typu (</a:t>
            </a:r>
            <a:r>
              <a:rPr lang="cs-CZ" sz="2000" dirty="0" err="1"/>
              <a:t>Ce</a:t>
            </a:r>
            <a:r>
              <a:rPr lang="cs-CZ" sz="2000" dirty="0"/>
              <a:t>, La, </a:t>
            </a:r>
            <a:r>
              <a:rPr lang="cs-CZ" sz="2000" dirty="0" err="1"/>
              <a:t>Th</a:t>
            </a:r>
            <a:r>
              <a:rPr lang="cs-CZ" sz="2000" dirty="0"/>
              <a:t>, </a:t>
            </a:r>
            <a:r>
              <a:rPr lang="cs-CZ" sz="2000" dirty="0" err="1"/>
              <a:t>Nd</a:t>
            </a:r>
            <a:r>
              <a:rPr lang="cs-CZ" sz="2000" dirty="0"/>
              <a:t>, Y)PO</a:t>
            </a:r>
            <a:r>
              <a:rPr lang="cs-CZ" sz="2000" baseline="-25000" dirty="0"/>
              <a:t>4</a:t>
            </a:r>
            <a:r>
              <a:rPr lang="cs-CZ" sz="2000" dirty="0"/>
              <a:t>, ve kterých je hmotností podíl thoria až 6 %</a:t>
            </a:r>
            <a:endParaRPr lang="cs-CZ" sz="2000" b="1" dirty="0">
              <a:solidFill>
                <a:srgbClr val="0000FF"/>
              </a:solidFill>
            </a:endParaRPr>
          </a:p>
        </p:txBody>
      </p:sp>
    </p:spTree>
    <p:extLst>
      <p:ext uri="{BB962C8B-B14F-4D97-AF65-F5344CB8AC3E}">
        <p14:creationId xmlns:p14="http://schemas.microsoft.com/office/powerpoint/2010/main" val="398292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b="1" dirty="0">
                <a:solidFill>
                  <a:srgbClr val="0000FF"/>
                </a:solidFill>
              </a:rPr>
              <a:t>Výroba thoria</a:t>
            </a:r>
            <a:br>
              <a:rPr lang="cs-CZ" b="1" dirty="0"/>
            </a:br>
            <a:endParaRPr lang="cs-CZ" dirty="0"/>
          </a:p>
        </p:txBody>
      </p:sp>
      <p:sp>
        <p:nvSpPr>
          <p:cNvPr id="3" name="Zástupný symbol pro obsah 2"/>
          <p:cNvSpPr>
            <a:spLocks noGrp="1"/>
          </p:cNvSpPr>
          <p:nvPr>
            <p:ph idx="1"/>
          </p:nvPr>
        </p:nvSpPr>
        <p:spPr>
          <a:xfrm>
            <a:off x="467544" y="1124744"/>
            <a:ext cx="8229600" cy="4525963"/>
          </a:xfrm>
          <a:solidFill>
            <a:schemeClr val="tx2">
              <a:lumMod val="20000"/>
              <a:lumOff val="80000"/>
            </a:schemeClr>
          </a:solidFill>
        </p:spPr>
        <p:txBody>
          <a:bodyPr>
            <a:normAutofit fontScale="55000" lnSpcReduction="20000"/>
          </a:bodyPr>
          <a:lstStyle/>
          <a:p>
            <a:r>
              <a:rPr lang="cs-CZ" dirty="0"/>
              <a:t>Výroba thoria se provádí </a:t>
            </a:r>
            <a:r>
              <a:rPr lang="cs-CZ" b="1" dirty="0"/>
              <a:t>alkalickým nebo kyselým loužením rudných koncentrátů</a:t>
            </a:r>
            <a:r>
              <a:rPr lang="cs-CZ" dirty="0"/>
              <a:t>.</a:t>
            </a:r>
          </a:p>
          <a:p>
            <a:endParaRPr lang="cs-CZ" dirty="0"/>
          </a:p>
          <a:p>
            <a:r>
              <a:rPr lang="cs-CZ" dirty="0"/>
              <a:t> </a:t>
            </a:r>
            <a:r>
              <a:rPr lang="cs-CZ" b="1" dirty="0"/>
              <a:t>Alkalický postup </a:t>
            </a:r>
            <a:r>
              <a:rPr lang="cs-CZ" dirty="0"/>
              <a:t>spočívá v působení </a:t>
            </a:r>
            <a:r>
              <a:rPr lang="cs-CZ" dirty="0" err="1"/>
              <a:t>NaOH</a:t>
            </a:r>
            <a:r>
              <a:rPr lang="cs-CZ" dirty="0"/>
              <a:t> při zvýšené teplotě. Vzniklé nerozpustné oxidy thoria a uranu se rozpustí v horké kyselině chlorovodíkové. Oddělení thoria od uranu se provádí kapalinovou extrakcí.</a:t>
            </a:r>
          </a:p>
          <a:p>
            <a:endParaRPr lang="cs-CZ" dirty="0"/>
          </a:p>
          <a:p>
            <a:r>
              <a:rPr lang="cs-CZ" b="1" dirty="0"/>
              <a:t>Při kyselém postupu </a:t>
            </a:r>
            <a:r>
              <a:rPr lang="cs-CZ" dirty="0"/>
              <a:t>se rudný koncentrát podrobí působení koncentrované kyseliny sírové, vznikne roztok sloučenin thoria znečištěný kovy vzácných zemin. Po převedení na šťavelany se na základě rozdílné rozpustnosti oddělí šťavelan thoria od šťavelanů vzácných zemin.</a:t>
            </a:r>
          </a:p>
          <a:p>
            <a:endParaRPr lang="cs-CZ" dirty="0"/>
          </a:p>
          <a:p>
            <a:r>
              <a:rPr lang="cs-CZ" b="1" dirty="0"/>
              <a:t>Výsledným produktem obou postupů je práškové thorium</a:t>
            </a:r>
            <a:r>
              <a:rPr lang="cs-CZ" dirty="0"/>
              <a:t>, které se převádí na kompaktní kov slinováním nebo vakuovým přetavováním.</a:t>
            </a:r>
          </a:p>
          <a:p>
            <a:endParaRPr lang="cs-CZ" dirty="0"/>
          </a:p>
          <a:p>
            <a:r>
              <a:rPr lang="cs-CZ" b="1" dirty="0"/>
              <a:t>Čisté thorium </a:t>
            </a:r>
            <a:r>
              <a:rPr lang="cs-CZ" dirty="0"/>
              <a:t>se připravuje tepelným rozkladem jodidu ThI</a:t>
            </a:r>
            <a:r>
              <a:rPr lang="cs-CZ" baseline="-25000" dirty="0"/>
              <a:t>4</a:t>
            </a:r>
            <a:r>
              <a:rPr lang="cs-CZ" dirty="0"/>
              <a:t>, redukcí oxidu </a:t>
            </a:r>
            <a:r>
              <a:rPr lang="cs-CZ" dirty="0" err="1"/>
              <a:t>thoričitého</a:t>
            </a:r>
            <a:r>
              <a:rPr lang="cs-CZ" dirty="0"/>
              <a:t> vápníkem nebo elektrolýzou taveniny podvojného fluoridu ThF</a:t>
            </a:r>
            <a:r>
              <a:rPr lang="cs-CZ" baseline="-25000" dirty="0"/>
              <a:t>4</a:t>
            </a:r>
            <a:r>
              <a:rPr lang="cs-CZ" dirty="0"/>
              <a:t>.KF.</a:t>
            </a:r>
          </a:p>
        </p:txBody>
      </p:sp>
    </p:spTree>
    <p:extLst>
      <p:ext uri="{BB962C8B-B14F-4D97-AF65-F5344CB8AC3E}">
        <p14:creationId xmlns:p14="http://schemas.microsoft.com/office/powerpoint/2010/main" val="115876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b="1" dirty="0">
                <a:solidFill>
                  <a:srgbClr val="0000FF"/>
                </a:solidFill>
              </a:rPr>
              <a:t>Chemické vlastnosti a reakce thoria</a:t>
            </a:r>
            <a:br>
              <a:rPr lang="cs-CZ" b="1" dirty="0"/>
            </a:br>
            <a:endParaRPr lang="cs-CZ" dirty="0"/>
          </a:p>
        </p:txBody>
      </p:sp>
      <p:sp>
        <p:nvSpPr>
          <p:cNvPr id="3" name="Zástupný symbol pro obsah 2"/>
          <p:cNvSpPr>
            <a:spLocks noGrp="1"/>
          </p:cNvSpPr>
          <p:nvPr>
            <p:ph idx="1"/>
          </p:nvPr>
        </p:nvSpPr>
        <p:spPr>
          <a:xfrm>
            <a:off x="683568" y="980728"/>
            <a:ext cx="8229600" cy="5112568"/>
          </a:xfrm>
          <a:pattFill prst="pct5">
            <a:fgClr>
              <a:schemeClr val="tx2">
                <a:lumMod val="20000"/>
                <a:lumOff val="80000"/>
              </a:schemeClr>
            </a:fgClr>
            <a:bgClr>
              <a:schemeClr val="bg1"/>
            </a:bgClr>
          </a:pattFill>
        </p:spPr>
        <p:txBody>
          <a:bodyPr>
            <a:normAutofit fontScale="25000" lnSpcReduction="20000"/>
          </a:bodyPr>
          <a:lstStyle/>
          <a:p>
            <a:r>
              <a:rPr lang="cs-CZ" sz="7200" b="1" dirty="0">
                <a:solidFill>
                  <a:srgbClr val="FF0000"/>
                </a:solidFill>
              </a:rPr>
              <a:t>Thorium</a:t>
            </a:r>
            <a:r>
              <a:rPr lang="cs-CZ" sz="7200" dirty="0">
                <a:solidFill>
                  <a:srgbClr val="FF0000"/>
                </a:solidFill>
              </a:rPr>
              <a:t> </a:t>
            </a:r>
            <a:r>
              <a:rPr lang="cs-CZ" sz="7200" b="1" dirty="0">
                <a:solidFill>
                  <a:srgbClr val="FF0000"/>
                </a:solidFill>
              </a:rPr>
              <a:t>je radioaktivní prvek</a:t>
            </a:r>
            <a:r>
              <a:rPr lang="cs-CZ" sz="16000" b="1" dirty="0">
                <a:solidFill>
                  <a:srgbClr val="FF0000"/>
                </a:solidFill>
              </a:rPr>
              <a:t> </a:t>
            </a:r>
            <a:r>
              <a:rPr lang="cs-CZ" sz="8000" b="1" dirty="0"/>
              <a:t>– což znamená, že všechny jeho izotopy jsou radioaktivní</a:t>
            </a:r>
            <a:endParaRPr lang="cs-CZ" sz="8000" dirty="0"/>
          </a:p>
          <a:p>
            <a:endParaRPr lang="cs-CZ" sz="6400" dirty="0"/>
          </a:p>
          <a:p>
            <a:r>
              <a:rPr lang="cs-CZ" sz="6400" dirty="0"/>
              <a:t>šedý, měkký a tažný kov, vzhledem podobný platině. </a:t>
            </a:r>
          </a:p>
          <a:p>
            <a:endParaRPr lang="cs-CZ" sz="6400" dirty="0"/>
          </a:p>
          <a:p>
            <a:r>
              <a:rPr lang="cs-CZ" sz="6400" b="1" dirty="0"/>
              <a:t>Práškové thorium je pyroforické</a:t>
            </a:r>
            <a:r>
              <a:rPr lang="cs-CZ" sz="6400" dirty="0"/>
              <a:t>, kovové thorium se na vzduchu vznítí při zahřátí na teplotu 130°C.</a:t>
            </a:r>
          </a:p>
          <a:p>
            <a:endParaRPr lang="cs-CZ" sz="6400" dirty="0"/>
          </a:p>
          <a:p>
            <a:pPr>
              <a:lnSpc>
                <a:spcPct val="170000"/>
              </a:lnSpc>
            </a:pPr>
            <a:r>
              <a:rPr lang="cs-CZ" sz="6400" dirty="0"/>
              <a:t>Při laboratorní teplotě reaguje s fluorem za vzniku fluoridu </a:t>
            </a:r>
            <a:r>
              <a:rPr lang="cs-CZ" sz="6400" dirty="0" err="1"/>
              <a:t>thoričitého</a:t>
            </a:r>
            <a:r>
              <a:rPr lang="cs-CZ" sz="6400" dirty="0"/>
              <a:t> </a:t>
            </a:r>
            <a:r>
              <a:rPr lang="cs-CZ" sz="6400" b="1" dirty="0">
                <a:solidFill>
                  <a:srgbClr val="FF0000"/>
                </a:solidFill>
              </a:rPr>
              <a:t>ThF</a:t>
            </a:r>
            <a:r>
              <a:rPr lang="cs-CZ" sz="6400" b="1" baseline="-25000" dirty="0">
                <a:solidFill>
                  <a:srgbClr val="FF0000"/>
                </a:solidFill>
              </a:rPr>
              <a:t>4</a:t>
            </a:r>
            <a:r>
              <a:rPr lang="cs-CZ" sz="6400" dirty="0"/>
              <a:t>, při teplotách okolo 500°C reaguje thorium s ostatními halogeny za vzniku halogenidů typu </a:t>
            </a:r>
            <a:r>
              <a:rPr lang="cs-CZ" sz="6400" b="1" dirty="0">
                <a:solidFill>
                  <a:srgbClr val="FF0000"/>
                </a:solidFill>
              </a:rPr>
              <a:t>ThX</a:t>
            </a:r>
            <a:r>
              <a:rPr lang="cs-CZ" sz="6400" b="1" baseline="-25000" dirty="0">
                <a:solidFill>
                  <a:srgbClr val="FF0000"/>
                </a:solidFill>
              </a:rPr>
              <a:t>4</a:t>
            </a:r>
            <a:r>
              <a:rPr lang="cs-CZ" sz="6400" dirty="0"/>
              <a:t> a se sírou za vzniku sulfidu </a:t>
            </a:r>
            <a:r>
              <a:rPr lang="cs-CZ" sz="6400" dirty="0" err="1"/>
              <a:t>thoričitého</a:t>
            </a:r>
            <a:r>
              <a:rPr lang="cs-CZ" sz="6400" dirty="0"/>
              <a:t> </a:t>
            </a:r>
            <a:r>
              <a:rPr lang="cs-CZ" sz="6400" b="1" dirty="0">
                <a:solidFill>
                  <a:srgbClr val="FF0000"/>
                </a:solidFill>
              </a:rPr>
              <a:t>ThS</a:t>
            </a:r>
            <a:r>
              <a:rPr lang="cs-CZ" sz="6400" b="1" baseline="-25000" dirty="0">
                <a:solidFill>
                  <a:srgbClr val="FF0000"/>
                </a:solidFill>
              </a:rPr>
              <a:t>2</a:t>
            </a:r>
            <a:r>
              <a:rPr lang="cs-CZ" sz="6400" dirty="0"/>
              <a:t> s příměsí sulfidu </a:t>
            </a:r>
            <a:r>
              <a:rPr lang="cs-CZ" sz="6400" dirty="0" err="1"/>
              <a:t>thoritého</a:t>
            </a:r>
            <a:r>
              <a:rPr lang="cs-CZ" sz="6400" dirty="0"/>
              <a:t> </a:t>
            </a:r>
            <a:r>
              <a:rPr lang="cs-CZ" sz="6400" b="1" dirty="0">
                <a:solidFill>
                  <a:srgbClr val="FF0000"/>
                </a:solidFill>
              </a:rPr>
              <a:t>Th</a:t>
            </a:r>
            <a:r>
              <a:rPr lang="cs-CZ" sz="6400" b="1" baseline="-25000" dirty="0">
                <a:solidFill>
                  <a:srgbClr val="FF0000"/>
                </a:solidFill>
              </a:rPr>
              <a:t>2</a:t>
            </a:r>
            <a:r>
              <a:rPr lang="cs-CZ" sz="6400" b="1" dirty="0">
                <a:solidFill>
                  <a:srgbClr val="FF0000"/>
                </a:solidFill>
              </a:rPr>
              <a:t>S</a:t>
            </a:r>
            <a:r>
              <a:rPr lang="cs-CZ" sz="6400" b="1" baseline="-25000" dirty="0">
                <a:solidFill>
                  <a:srgbClr val="FF0000"/>
                </a:solidFill>
              </a:rPr>
              <a:t>3</a:t>
            </a:r>
            <a:r>
              <a:rPr lang="cs-CZ" sz="6400" dirty="0"/>
              <a:t>. Při vyšších teplotách reaguje také s dusíkem za vzniku nitridu </a:t>
            </a:r>
            <a:r>
              <a:rPr lang="cs-CZ" sz="6400" b="1" dirty="0">
                <a:solidFill>
                  <a:srgbClr val="FF0000"/>
                </a:solidFill>
              </a:rPr>
              <a:t>Th</a:t>
            </a:r>
            <a:r>
              <a:rPr lang="cs-CZ" sz="6400" b="1" baseline="-25000" dirty="0">
                <a:solidFill>
                  <a:srgbClr val="FF0000"/>
                </a:solidFill>
              </a:rPr>
              <a:t>3</a:t>
            </a:r>
            <a:r>
              <a:rPr lang="cs-CZ" sz="6400" b="1" dirty="0">
                <a:solidFill>
                  <a:srgbClr val="FF0000"/>
                </a:solidFill>
              </a:rPr>
              <a:t>N</a:t>
            </a:r>
            <a:r>
              <a:rPr lang="cs-CZ" sz="6400" b="1" baseline="-25000" dirty="0">
                <a:solidFill>
                  <a:srgbClr val="FF0000"/>
                </a:solidFill>
              </a:rPr>
              <a:t>4</a:t>
            </a:r>
            <a:r>
              <a:rPr lang="cs-CZ" sz="6400" b="1" dirty="0">
                <a:solidFill>
                  <a:srgbClr val="FF0000"/>
                </a:solidFill>
              </a:rPr>
              <a:t> </a:t>
            </a:r>
            <a:r>
              <a:rPr lang="cs-CZ" sz="6400" dirty="0"/>
              <a:t>a s křemíkem za vzniku silicidu </a:t>
            </a:r>
            <a:r>
              <a:rPr lang="cs-CZ" sz="6400" b="1" dirty="0">
                <a:solidFill>
                  <a:srgbClr val="FF0000"/>
                </a:solidFill>
              </a:rPr>
              <a:t>ThSi</a:t>
            </a:r>
            <a:r>
              <a:rPr lang="cs-CZ" sz="6400" b="1" baseline="-25000" dirty="0">
                <a:solidFill>
                  <a:srgbClr val="FF0000"/>
                </a:solidFill>
              </a:rPr>
              <a:t>2</a:t>
            </a:r>
            <a:r>
              <a:rPr lang="cs-CZ" sz="6400" dirty="0"/>
              <a:t>. </a:t>
            </a:r>
          </a:p>
          <a:p>
            <a:pPr>
              <a:lnSpc>
                <a:spcPct val="170000"/>
              </a:lnSpc>
            </a:pPr>
            <a:endParaRPr lang="cs-CZ" sz="6400" dirty="0"/>
          </a:p>
          <a:p>
            <a:r>
              <a:rPr lang="cs-CZ" sz="6400" dirty="0"/>
              <a:t>Při zahřátí na teplotu 250°C na vzduchu hoří za vzniku </a:t>
            </a:r>
            <a:r>
              <a:rPr lang="cs-CZ" sz="6400" b="1" dirty="0"/>
              <a:t>oxidu </a:t>
            </a:r>
            <a:r>
              <a:rPr lang="cs-CZ" sz="6400" b="1" dirty="0" err="1"/>
              <a:t>thoričitého</a:t>
            </a:r>
            <a:r>
              <a:rPr lang="cs-CZ" sz="6400" b="1" dirty="0"/>
              <a:t> </a:t>
            </a:r>
            <a:r>
              <a:rPr lang="cs-CZ" sz="6400" b="1" dirty="0">
                <a:solidFill>
                  <a:srgbClr val="FF0000"/>
                </a:solidFill>
              </a:rPr>
              <a:t>ThO</a:t>
            </a:r>
            <a:r>
              <a:rPr lang="cs-CZ" sz="6400" b="1" baseline="-25000" dirty="0">
                <a:solidFill>
                  <a:srgbClr val="FF0000"/>
                </a:solidFill>
              </a:rPr>
              <a:t>2</a:t>
            </a:r>
            <a:r>
              <a:rPr lang="cs-CZ" sz="6400" b="1" dirty="0">
                <a:solidFill>
                  <a:srgbClr val="FF0000"/>
                </a:solidFill>
              </a:rPr>
              <a:t>.</a:t>
            </a:r>
            <a:r>
              <a:rPr lang="cs-CZ" sz="6400" dirty="0"/>
              <a:t> </a:t>
            </a:r>
          </a:p>
          <a:p>
            <a:endParaRPr lang="cs-CZ" sz="6400" dirty="0"/>
          </a:p>
          <a:p>
            <a:r>
              <a:rPr lang="cs-CZ" sz="6400" dirty="0"/>
              <a:t>Za teploty od 150°C probíhá reakce thoria </a:t>
            </a:r>
            <a:r>
              <a:rPr lang="cs-CZ" sz="6400" b="1" dirty="0"/>
              <a:t>s vodní párou za vzniku hydroxidu </a:t>
            </a:r>
            <a:r>
              <a:rPr lang="cs-CZ" sz="6400" b="1" dirty="0" err="1"/>
              <a:t>thoričitého</a:t>
            </a:r>
            <a:r>
              <a:rPr lang="cs-CZ" sz="6400" dirty="0"/>
              <a:t> a vývoje vodíku:</a:t>
            </a:r>
          </a:p>
          <a:p>
            <a:endParaRPr lang="cs-CZ" sz="6400" dirty="0"/>
          </a:p>
          <a:p>
            <a:pPr marL="0" indent="0">
              <a:buNone/>
            </a:pPr>
            <a:r>
              <a:rPr lang="cs-CZ" sz="5600" dirty="0"/>
              <a:t>		</a:t>
            </a:r>
            <a:r>
              <a:rPr lang="cs-CZ" sz="8000" b="1" dirty="0" err="1">
                <a:solidFill>
                  <a:srgbClr val="0000FF"/>
                </a:solidFill>
              </a:rPr>
              <a:t>Th</a:t>
            </a:r>
            <a:r>
              <a:rPr lang="cs-CZ" sz="8000" b="1" dirty="0">
                <a:solidFill>
                  <a:srgbClr val="0000FF"/>
                </a:solidFill>
              </a:rPr>
              <a:t> + 4H</a:t>
            </a:r>
            <a:r>
              <a:rPr lang="cs-CZ" sz="8000" b="1" baseline="-25000" dirty="0">
                <a:solidFill>
                  <a:srgbClr val="0000FF"/>
                </a:solidFill>
              </a:rPr>
              <a:t>2</a:t>
            </a:r>
            <a:r>
              <a:rPr lang="cs-CZ" sz="8000" b="1" dirty="0">
                <a:solidFill>
                  <a:srgbClr val="0000FF"/>
                </a:solidFill>
              </a:rPr>
              <a:t>O → </a:t>
            </a:r>
            <a:r>
              <a:rPr lang="cs-CZ" sz="8000" b="1" dirty="0" err="1">
                <a:solidFill>
                  <a:srgbClr val="0000FF"/>
                </a:solidFill>
              </a:rPr>
              <a:t>Th</a:t>
            </a:r>
            <a:r>
              <a:rPr lang="cs-CZ" sz="8000" b="1" dirty="0">
                <a:solidFill>
                  <a:srgbClr val="0000FF"/>
                </a:solidFill>
              </a:rPr>
              <a:t>(OH)</a:t>
            </a:r>
            <a:r>
              <a:rPr lang="cs-CZ" sz="8000" b="1" baseline="-25000" dirty="0">
                <a:solidFill>
                  <a:srgbClr val="0000FF"/>
                </a:solidFill>
              </a:rPr>
              <a:t>4</a:t>
            </a:r>
            <a:r>
              <a:rPr lang="cs-CZ" sz="8000" b="1" dirty="0">
                <a:solidFill>
                  <a:srgbClr val="0000FF"/>
                </a:solidFill>
              </a:rPr>
              <a:t> + 2H</a:t>
            </a:r>
            <a:r>
              <a:rPr lang="cs-CZ" sz="8000" b="1" baseline="-25000" dirty="0">
                <a:solidFill>
                  <a:srgbClr val="0000FF"/>
                </a:solidFill>
              </a:rPr>
              <a:t>2</a:t>
            </a:r>
            <a:endParaRPr lang="cs-CZ" sz="8000" b="1" dirty="0">
              <a:solidFill>
                <a:srgbClr val="0000FF"/>
              </a:solidFill>
            </a:endParaRPr>
          </a:p>
          <a:p>
            <a:endParaRPr lang="cs-CZ" sz="8000" b="1" dirty="0">
              <a:solidFill>
                <a:srgbClr val="FF0000"/>
              </a:solidFill>
            </a:endParaRPr>
          </a:p>
          <a:p>
            <a:endParaRPr lang="cs-CZ" sz="4000" b="1" dirty="0">
              <a:solidFill>
                <a:srgbClr val="FF0000"/>
              </a:solidFill>
            </a:endParaRPr>
          </a:p>
          <a:p>
            <a:endParaRPr lang="cs-CZ" dirty="0"/>
          </a:p>
        </p:txBody>
      </p:sp>
    </p:spTree>
    <p:extLst>
      <p:ext uri="{BB962C8B-B14F-4D97-AF65-F5344CB8AC3E}">
        <p14:creationId xmlns:p14="http://schemas.microsoft.com/office/powerpoint/2010/main" val="373492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1933730892"/>
              </p:ext>
            </p:extLst>
          </p:nvPr>
        </p:nvGraphicFramePr>
        <p:xfrm>
          <a:off x="3059832" y="260648"/>
          <a:ext cx="5112568" cy="6430258"/>
        </p:xfrm>
        <a:graphic>
          <a:graphicData uri="http://schemas.openxmlformats.org/drawingml/2006/table">
            <a:tbl>
              <a:tblPr/>
              <a:tblGrid>
                <a:gridCol w="1278142">
                  <a:extLst>
                    <a:ext uri="{9D8B030D-6E8A-4147-A177-3AD203B41FA5}">
                      <a16:colId xmlns:a16="http://schemas.microsoft.com/office/drawing/2014/main" val="20000"/>
                    </a:ext>
                  </a:extLst>
                </a:gridCol>
                <a:gridCol w="1278142">
                  <a:extLst>
                    <a:ext uri="{9D8B030D-6E8A-4147-A177-3AD203B41FA5}">
                      <a16:colId xmlns:a16="http://schemas.microsoft.com/office/drawing/2014/main" val="20001"/>
                    </a:ext>
                  </a:extLst>
                </a:gridCol>
                <a:gridCol w="1278142">
                  <a:extLst>
                    <a:ext uri="{9D8B030D-6E8A-4147-A177-3AD203B41FA5}">
                      <a16:colId xmlns:a16="http://schemas.microsoft.com/office/drawing/2014/main" val="20002"/>
                    </a:ext>
                  </a:extLst>
                </a:gridCol>
                <a:gridCol w="1278142">
                  <a:extLst>
                    <a:ext uri="{9D8B030D-6E8A-4147-A177-3AD203B41FA5}">
                      <a16:colId xmlns:a16="http://schemas.microsoft.com/office/drawing/2014/main" val="20003"/>
                    </a:ext>
                  </a:extLst>
                </a:gridCol>
              </a:tblGrid>
              <a:tr h="174063">
                <a:tc>
                  <a:txBody>
                    <a:bodyPr/>
                    <a:lstStyle/>
                    <a:p>
                      <a:r>
                        <a:rPr lang="cs-CZ" sz="1000" b="1" i="0" dirty="0"/>
                        <a:t>Izotop</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poločas rozpadu</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druh rozpadu</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produkt rozpadu</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00"/>
                  </a:ext>
                </a:extLst>
              </a:tr>
              <a:tr h="174063">
                <a:tc>
                  <a:txBody>
                    <a:bodyPr/>
                    <a:lstStyle/>
                    <a:p>
                      <a:r>
                        <a:rPr lang="cs-CZ" sz="1000" b="1" i="0" baseline="30000"/>
                        <a:t>209</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3,8 ms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hlinkClick r:id="rId2" tooltip="Částice alfa"/>
                        </a:rPr>
                        <a:t>α</a:t>
                      </a:r>
                      <a:endParaRPr lang="el-GR" sz="1000" b="1" i="0"/>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205</a:t>
                      </a:r>
                      <a:r>
                        <a:rPr lang="cs-CZ" sz="1000" b="1" i="0">
                          <a:hlinkClick r:id="rId3" tooltip="Radium"/>
                        </a:rPr>
                        <a:t>Ra</a:t>
                      </a:r>
                      <a:endParaRPr lang="cs-CZ" sz="1000" b="1" i="0"/>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01"/>
                  </a:ext>
                </a:extLst>
              </a:tr>
              <a:tr h="174063">
                <a:tc>
                  <a:txBody>
                    <a:bodyPr/>
                    <a:lstStyle/>
                    <a:p>
                      <a:r>
                        <a:rPr lang="cs-CZ" sz="1000" b="1" i="0" baseline="30000" dirty="0"/>
                        <a:t>210</a:t>
                      </a:r>
                      <a:r>
                        <a:rPr lang="cs-CZ" sz="1000" b="1" i="0" dirty="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9 ms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 (99 %)/</a:t>
                      </a:r>
                      <a:r>
                        <a:rPr lang="el-GR" sz="1000" b="1" i="0">
                          <a:hlinkClick r:id="rId4" tooltip="Elektronový záchyt"/>
                        </a:rPr>
                        <a:t>ε</a:t>
                      </a:r>
                      <a:r>
                        <a:rPr lang="el-GR" sz="1000" b="1" i="0"/>
                        <a:t> (1 %)</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206</a:t>
                      </a:r>
                      <a:r>
                        <a:rPr lang="cs-CZ" sz="1000" b="1" i="0"/>
                        <a:t>Ra (</a:t>
                      </a:r>
                      <a:r>
                        <a:rPr lang="el-GR" sz="1000" b="1" i="0"/>
                        <a:t>α) </a:t>
                      </a:r>
                      <a:r>
                        <a:rPr lang="el-GR" sz="1000" b="1" i="0" baseline="30000"/>
                        <a:t>210</a:t>
                      </a:r>
                      <a:r>
                        <a:rPr lang="cs-CZ" sz="1000" b="1" i="0">
                          <a:hlinkClick r:id="rId5" tooltip="Aktinium"/>
                        </a:rPr>
                        <a:t>Ac</a:t>
                      </a:r>
                      <a:r>
                        <a:rPr lang="cs-CZ" sz="1000" b="1" i="0"/>
                        <a:t> (</a:t>
                      </a:r>
                      <a:r>
                        <a:rPr lang="el-GR" sz="1000" b="1" i="0"/>
                        <a:t>ε)</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02"/>
                  </a:ext>
                </a:extLst>
              </a:tr>
              <a:tr h="174063">
                <a:tc>
                  <a:txBody>
                    <a:bodyPr/>
                    <a:lstStyle/>
                    <a:p>
                      <a:r>
                        <a:rPr lang="cs-CZ" sz="1000" b="1" i="0" baseline="30000"/>
                        <a:t>211</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40 ms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207</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03"/>
                  </a:ext>
                </a:extLst>
              </a:tr>
              <a:tr h="174063">
                <a:tc>
                  <a:txBody>
                    <a:bodyPr/>
                    <a:lstStyle/>
                    <a:p>
                      <a:r>
                        <a:rPr lang="cs-CZ" sz="1000" b="1" i="0" baseline="30000"/>
                        <a:t>212</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30 ms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 (99,7 %)/ε (0,3 %)</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208</a:t>
                      </a:r>
                      <a:r>
                        <a:rPr lang="cs-CZ" sz="1000" b="1" i="0"/>
                        <a:t>Ra (</a:t>
                      </a:r>
                      <a:r>
                        <a:rPr lang="el-GR" sz="1000" b="1" i="0"/>
                        <a:t>α) </a:t>
                      </a:r>
                      <a:r>
                        <a:rPr lang="el-GR" sz="1000" b="1" i="0" baseline="30000"/>
                        <a:t>212</a:t>
                      </a:r>
                      <a:r>
                        <a:rPr lang="cs-CZ" sz="1000" b="1" i="0"/>
                        <a:t>Ac (</a:t>
                      </a:r>
                      <a:r>
                        <a:rPr lang="el-GR" sz="1000" b="1" i="0"/>
                        <a:t>ε)</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04"/>
                  </a:ext>
                </a:extLst>
              </a:tr>
              <a:tr h="174063">
                <a:tc>
                  <a:txBody>
                    <a:bodyPr/>
                    <a:lstStyle/>
                    <a:p>
                      <a:r>
                        <a:rPr lang="cs-CZ" sz="1000" b="1" i="0" baseline="30000"/>
                        <a:t>213</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144 ms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209</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05"/>
                  </a:ext>
                </a:extLst>
              </a:tr>
              <a:tr h="174063">
                <a:tc>
                  <a:txBody>
                    <a:bodyPr/>
                    <a:lstStyle/>
                    <a:p>
                      <a:r>
                        <a:rPr lang="cs-CZ" sz="1000" b="1" i="0" baseline="30000"/>
                        <a:t>214</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100 ms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210</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06"/>
                  </a:ext>
                </a:extLst>
              </a:tr>
              <a:tr h="174063">
                <a:tc>
                  <a:txBody>
                    <a:bodyPr/>
                    <a:lstStyle/>
                    <a:p>
                      <a:r>
                        <a:rPr lang="cs-CZ" sz="1000" b="1" i="0" baseline="30000"/>
                        <a:t>215</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dirty="0"/>
                        <a:t>1,2 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211</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07"/>
                  </a:ext>
                </a:extLst>
              </a:tr>
              <a:tr h="304609">
                <a:tc>
                  <a:txBody>
                    <a:bodyPr/>
                    <a:lstStyle/>
                    <a:p>
                      <a:r>
                        <a:rPr lang="cs-CZ" sz="1000" b="1" i="0" baseline="30000"/>
                        <a:t>216</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26 ms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dirty="0"/>
                        <a:t>α (99,99 %)/ ε (0,01 %)</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212</a:t>
                      </a:r>
                      <a:r>
                        <a:rPr lang="cs-CZ" sz="1000" b="1" i="0"/>
                        <a:t>Ra (</a:t>
                      </a:r>
                      <a:r>
                        <a:rPr lang="el-GR" sz="1000" b="1" i="0"/>
                        <a:t>α) </a:t>
                      </a:r>
                      <a:r>
                        <a:rPr lang="el-GR" sz="1000" b="1" i="0" baseline="30000"/>
                        <a:t>216</a:t>
                      </a:r>
                      <a:r>
                        <a:rPr lang="cs-CZ" sz="1000" b="1" i="0"/>
                        <a:t>Ac (</a:t>
                      </a:r>
                      <a:r>
                        <a:rPr lang="el-GR" sz="1000" b="1" i="0"/>
                        <a:t>ε)</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08"/>
                  </a:ext>
                </a:extLst>
              </a:tr>
              <a:tr h="174063">
                <a:tc>
                  <a:txBody>
                    <a:bodyPr/>
                    <a:lstStyle/>
                    <a:p>
                      <a:r>
                        <a:rPr lang="cs-CZ" sz="1000" b="1" i="0" baseline="30000"/>
                        <a:t>217</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241 μ</a:t>
                      </a:r>
                      <a:r>
                        <a:rPr lang="cs-CZ" sz="1000" b="1" i="0"/>
                        <a:t>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213</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09"/>
                  </a:ext>
                </a:extLst>
              </a:tr>
              <a:tr h="174063">
                <a:tc>
                  <a:txBody>
                    <a:bodyPr/>
                    <a:lstStyle/>
                    <a:p>
                      <a:r>
                        <a:rPr lang="cs-CZ" sz="1000" b="1" i="0" baseline="30000"/>
                        <a:t>218</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117 ns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214</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10"/>
                  </a:ext>
                </a:extLst>
              </a:tr>
              <a:tr h="174063">
                <a:tc>
                  <a:txBody>
                    <a:bodyPr/>
                    <a:lstStyle/>
                    <a:p>
                      <a:r>
                        <a:rPr lang="cs-CZ" sz="1000" b="1" i="0" baseline="30000"/>
                        <a:t>219</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1,05 μ</a:t>
                      </a:r>
                      <a:r>
                        <a:rPr lang="cs-CZ" sz="1000" b="1" i="0"/>
                        <a:t>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215</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11"/>
                  </a:ext>
                </a:extLst>
              </a:tr>
              <a:tr h="304609">
                <a:tc>
                  <a:txBody>
                    <a:bodyPr/>
                    <a:lstStyle/>
                    <a:p>
                      <a:r>
                        <a:rPr lang="cs-CZ" sz="1000" b="1" i="0" baseline="30000" dirty="0"/>
                        <a:t>220</a:t>
                      </a:r>
                      <a:r>
                        <a:rPr lang="cs-CZ" sz="1000" b="1" i="0" dirty="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9,7 μ</a:t>
                      </a:r>
                      <a:r>
                        <a:rPr lang="cs-CZ" sz="1000" b="1" i="0"/>
                        <a:t>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dirty="0"/>
                        <a:t>α (100,00 %)/ ε (2×10</a:t>
                      </a:r>
                      <a:r>
                        <a:rPr lang="el-GR" sz="1000" b="1" i="0" baseline="30000" dirty="0"/>
                        <a:t>−7</a:t>
                      </a:r>
                      <a:r>
                        <a:rPr lang="el-GR" sz="1000" b="1" i="0" dirty="0"/>
                        <a:t> %)</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216</a:t>
                      </a:r>
                      <a:r>
                        <a:rPr lang="cs-CZ" sz="1000" b="1" i="0"/>
                        <a:t>Ra (</a:t>
                      </a:r>
                      <a:r>
                        <a:rPr lang="el-GR" sz="1000" b="1" i="0"/>
                        <a:t>α) </a:t>
                      </a:r>
                      <a:r>
                        <a:rPr lang="el-GR" sz="1000" b="1" i="0" baseline="30000"/>
                        <a:t>220</a:t>
                      </a:r>
                      <a:r>
                        <a:rPr lang="cs-CZ" sz="1000" b="1" i="0"/>
                        <a:t>Ac (</a:t>
                      </a:r>
                      <a:r>
                        <a:rPr lang="el-GR" sz="1000" b="1" i="0"/>
                        <a:t>ε)</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12"/>
                  </a:ext>
                </a:extLst>
              </a:tr>
              <a:tr h="174063">
                <a:tc>
                  <a:txBody>
                    <a:bodyPr/>
                    <a:lstStyle/>
                    <a:p>
                      <a:r>
                        <a:rPr lang="cs-CZ" sz="1000" b="1" i="0" baseline="30000"/>
                        <a:t>221</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1,68 ms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217</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13"/>
                  </a:ext>
                </a:extLst>
              </a:tr>
              <a:tr h="174063">
                <a:tc>
                  <a:txBody>
                    <a:bodyPr/>
                    <a:lstStyle/>
                    <a:p>
                      <a:r>
                        <a:rPr lang="cs-CZ" sz="1000" b="1" i="0" baseline="30000"/>
                        <a:t>222</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2,237 ms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218</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14"/>
                  </a:ext>
                </a:extLst>
              </a:tr>
              <a:tr h="174063">
                <a:tc>
                  <a:txBody>
                    <a:bodyPr/>
                    <a:lstStyle/>
                    <a:p>
                      <a:r>
                        <a:rPr lang="cs-CZ" sz="1000" b="1" i="0" baseline="30000"/>
                        <a:t>223</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0,6 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219</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15"/>
                  </a:ext>
                </a:extLst>
              </a:tr>
              <a:tr h="174063">
                <a:tc>
                  <a:txBody>
                    <a:bodyPr/>
                    <a:lstStyle/>
                    <a:p>
                      <a:r>
                        <a:rPr lang="cs-CZ" sz="1000" b="1" i="0" baseline="30000" dirty="0"/>
                        <a:t>224</a:t>
                      </a:r>
                      <a:r>
                        <a:rPr lang="cs-CZ" sz="1000" b="1" i="0" dirty="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0,81 s</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220</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16"/>
                  </a:ext>
                </a:extLst>
              </a:tr>
              <a:tr h="174063">
                <a:tc>
                  <a:txBody>
                    <a:bodyPr/>
                    <a:lstStyle/>
                    <a:p>
                      <a:r>
                        <a:rPr lang="cs-CZ" sz="1000" b="1" i="0" baseline="30000"/>
                        <a:t>225</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8,72 min</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 (90 %)/ ε (10 %)</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221</a:t>
                      </a:r>
                      <a:r>
                        <a:rPr lang="cs-CZ" sz="1000" b="1" i="0"/>
                        <a:t>Ra (</a:t>
                      </a:r>
                      <a:r>
                        <a:rPr lang="el-GR" sz="1000" b="1" i="0"/>
                        <a:t>α) </a:t>
                      </a:r>
                      <a:r>
                        <a:rPr lang="el-GR" sz="1000" b="1" i="0" baseline="30000"/>
                        <a:t>225</a:t>
                      </a:r>
                      <a:r>
                        <a:rPr lang="cs-CZ" sz="1000" b="1" i="0"/>
                        <a:t>Ac (</a:t>
                      </a:r>
                      <a:r>
                        <a:rPr lang="el-GR" sz="1000" b="1" i="0"/>
                        <a:t>ε)</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17"/>
                  </a:ext>
                </a:extLst>
              </a:tr>
              <a:tr h="174063">
                <a:tc>
                  <a:txBody>
                    <a:bodyPr/>
                    <a:lstStyle/>
                    <a:p>
                      <a:r>
                        <a:rPr lang="cs-CZ" sz="1000" b="1" i="0" baseline="30000"/>
                        <a:t>226</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30,57 min</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222</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18"/>
                  </a:ext>
                </a:extLst>
              </a:tr>
              <a:tr h="174063">
                <a:tc>
                  <a:txBody>
                    <a:bodyPr/>
                    <a:lstStyle/>
                    <a:p>
                      <a:r>
                        <a:rPr lang="cs-CZ" sz="1000" b="1" i="0" baseline="30000"/>
                        <a:t>227</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18,68 d</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223</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19"/>
                  </a:ext>
                </a:extLst>
              </a:tr>
              <a:tr h="304609">
                <a:tc>
                  <a:txBody>
                    <a:bodyPr/>
                    <a:lstStyle/>
                    <a:p>
                      <a:r>
                        <a:rPr lang="cs-CZ" sz="1000" b="1" i="0" baseline="30000"/>
                        <a:t>228</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1,911 6 r</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 (100 %)/ ε (10</a:t>
                      </a:r>
                      <a:r>
                        <a:rPr lang="el-GR" sz="1000" b="1" i="0" baseline="30000"/>
                        <a:t>−11</a:t>
                      </a:r>
                      <a:r>
                        <a:rPr lang="el-GR" sz="1000" b="1" i="0"/>
                        <a:t> %)</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224</a:t>
                      </a:r>
                      <a:r>
                        <a:rPr lang="cs-CZ" sz="1000" b="1" i="0"/>
                        <a:t>Ra (</a:t>
                      </a:r>
                      <a:r>
                        <a:rPr lang="el-GR" sz="1000" b="1" i="0"/>
                        <a:t>α) </a:t>
                      </a:r>
                      <a:r>
                        <a:rPr lang="el-GR" sz="1000" b="1" i="0" baseline="30000"/>
                        <a:t>228</a:t>
                      </a:r>
                      <a:r>
                        <a:rPr lang="cs-CZ" sz="1000" b="1" i="0"/>
                        <a:t>Ac (</a:t>
                      </a:r>
                      <a:r>
                        <a:rPr lang="el-GR" sz="1000" b="1" i="0"/>
                        <a:t>ε)</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20"/>
                  </a:ext>
                </a:extLst>
              </a:tr>
              <a:tr h="174063">
                <a:tc>
                  <a:txBody>
                    <a:bodyPr/>
                    <a:lstStyle/>
                    <a:p>
                      <a:r>
                        <a:rPr lang="cs-CZ" sz="1000" b="1" i="0" baseline="30000"/>
                        <a:t>229</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7 880 r</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225</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21"/>
                  </a:ext>
                </a:extLst>
              </a:tr>
              <a:tr h="304609">
                <a:tc>
                  <a:txBody>
                    <a:bodyPr/>
                    <a:lstStyle/>
                    <a:p>
                      <a:r>
                        <a:rPr lang="cs-CZ" sz="1000" b="1" i="0" baseline="30000"/>
                        <a:t>230</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75 400 r</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 (100 %)/ ε (6×10</a:t>
                      </a:r>
                      <a:r>
                        <a:rPr lang="el-GR" sz="1000" b="1" i="0" baseline="30000"/>
                        <a:t>−11</a:t>
                      </a:r>
                      <a:r>
                        <a:rPr lang="el-GR" sz="1000" b="1" i="0"/>
                        <a:t> %)</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226</a:t>
                      </a:r>
                      <a:r>
                        <a:rPr lang="cs-CZ" sz="1000" b="1" i="0"/>
                        <a:t>Ra (</a:t>
                      </a:r>
                      <a:r>
                        <a:rPr lang="el-GR" sz="1000" b="1" i="0"/>
                        <a:t>α) </a:t>
                      </a:r>
                      <a:r>
                        <a:rPr lang="el-GR" sz="1000" b="1" i="0" baseline="30000"/>
                        <a:t>230</a:t>
                      </a:r>
                      <a:r>
                        <a:rPr lang="cs-CZ" sz="1000" b="1" i="0"/>
                        <a:t>Ac (</a:t>
                      </a:r>
                      <a:r>
                        <a:rPr lang="el-GR" sz="1000" b="1" i="0"/>
                        <a:t>ε)</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22"/>
                  </a:ext>
                </a:extLst>
              </a:tr>
              <a:tr h="304609">
                <a:tc>
                  <a:txBody>
                    <a:bodyPr/>
                    <a:lstStyle/>
                    <a:p>
                      <a:r>
                        <a:rPr lang="cs-CZ" sz="1000" b="1" i="0" baseline="30000"/>
                        <a:t>231</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25,52 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hlinkClick r:id="rId6" tooltip="Záření beta"/>
                        </a:rPr>
                        <a:t>β</a:t>
                      </a:r>
                      <a:r>
                        <a:rPr lang="el-GR" sz="1000" b="1" i="0" baseline="30000"/>
                        <a:t>-</a:t>
                      </a:r>
                      <a:r>
                        <a:rPr lang="el-GR" sz="1000" b="1" i="0"/>
                        <a:t> (100 %)/ α (4×10</a:t>
                      </a:r>
                      <a:r>
                        <a:rPr lang="el-GR" sz="1000" b="1" i="0" baseline="30000"/>
                        <a:t>−11</a:t>
                      </a:r>
                      <a:r>
                        <a:rPr lang="el-GR" sz="1000" b="1" i="0"/>
                        <a:t> %)</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231</a:t>
                      </a:r>
                      <a:r>
                        <a:rPr lang="cs-CZ" sz="1000" b="1" i="0">
                          <a:hlinkClick r:id="rId7" tooltip="Protaktinium"/>
                        </a:rPr>
                        <a:t>Pa</a:t>
                      </a:r>
                      <a:r>
                        <a:rPr lang="cs-CZ" sz="1000" b="1" i="0"/>
                        <a:t> (</a:t>
                      </a:r>
                      <a:r>
                        <a:rPr lang="el-GR" sz="1000" b="1" i="0"/>
                        <a:t>β</a:t>
                      </a:r>
                      <a:r>
                        <a:rPr lang="el-GR" sz="1000" b="1" i="0" baseline="30000"/>
                        <a:t>-</a:t>
                      </a:r>
                      <a:r>
                        <a:rPr lang="el-GR" sz="1000" b="1" i="0"/>
                        <a:t>) </a:t>
                      </a:r>
                      <a:r>
                        <a:rPr lang="el-GR" sz="1000" b="1" i="0" baseline="30000"/>
                        <a:t>227</a:t>
                      </a:r>
                      <a:r>
                        <a:rPr lang="cs-CZ" sz="1000" b="1" i="0"/>
                        <a:t>Ra (</a:t>
                      </a:r>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23"/>
                  </a:ext>
                </a:extLst>
              </a:tr>
              <a:tr h="174063">
                <a:tc>
                  <a:txBody>
                    <a:bodyPr/>
                    <a:lstStyle/>
                    <a:p>
                      <a:r>
                        <a:rPr lang="cs-CZ" sz="1000" b="1" i="0" baseline="30000"/>
                        <a:t>232</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1,4×10</a:t>
                      </a:r>
                      <a:r>
                        <a:rPr lang="cs-CZ" sz="1000" b="1" i="0" baseline="30000"/>
                        <a:t>10</a:t>
                      </a:r>
                      <a:r>
                        <a:rPr lang="cs-CZ" sz="1000" b="1" i="0"/>
                        <a:t> r</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α</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228</a:t>
                      </a:r>
                      <a:r>
                        <a:rPr lang="cs-CZ" sz="1000" b="1" i="0"/>
                        <a:t>Ra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24"/>
                  </a:ext>
                </a:extLst>
              </a:tr>
              <a:tr h="174063">
                <a:tc>
                  <a:txBody>
                    <a:bodyPr/>
                    <a:lstStyle/>
                    <a:p>
                      <a:r>
                        <a:rPr lang="cs-CZ" sz="1000" b="1" i="0" baseline="30000"/>
                        <a:t>233</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21,83 min</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β</a:t>
                      </a:r>
                      <a:r>
                        <a:rPr lang="el-GR" sz="1000" b="1" i="0" baseline="30000"/>
                        <a:t>-</a:t>
                      </a:r>
                      <a:endParaRPr lang="el-GR" sz="1000" b="1" i="0"/>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233</a:t>
                      </a:r>
                      <a:r>
                        <a:rPr lang="cs-CZ" sz="1000" b="1" i="0"/>
                        <a:t>Pa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25"/>
                  </a:ext>
                </a:extLst>
              </a:tr>
              <a:tr h="174063">
                <a:tc>
                  <a:txBody>
                    <a:bodyPr/>
                    <a:lstStyle/>
                    <a:p>
                      <a:r>
                        <a:rPr lang="cs-CZ" sz="1000" b="1" i="0" baseline="30000"/>
                        <a:t>234</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24,10 d</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β</a:t>
                      </a:r>
                      <a:r>
                        <a:rPr lang="el-GR" sz="1000" b="1" i="0" baseline="30000"/>
                        <a:t>-</a:t>
                      </a:r>
                      <a:endParaRPr lang="el-GR" sz="1000" b="1" i="0"/>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234</a:t>
                      </a:r>
                      <a:r>
                        <a:rPr lang="cs-CZ" sz="1000" b="1" i="0"/>
                        <a:t>Pa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26"/>
                  </a:ext>
                </a:extLst>
              </a:tr>
              <a:tr h="174063">
                <a:tc>
                  <a:txBody>
                    <a:bodyPr/>
                    <a:lstStyle/>
                    <a:p>
                      <a:r>
                        <a:rPr lang="cs-CZ" sz="1000" b="1" i="0" baseline="30000"/>
                        <a:t>235</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7,2 min</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β</a:t>
                      </a:r>
                      <a:r>
                        <a:rPr lang="el-GR" sz="1000" b="1" i="0" baseline="30000"/>
                        <a:t>-</a:t>
                      </a:r>
                      <a:endParaRPr lang="el-GR" sz="1000" b="1" i="0"/>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235</a:t>
                      </a:r>
                      <a:r>
                        <a:rPr lang="cs-CZ" sz="1000" b="1" i="0"/>
                        <a:t>Pa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27"/>
                  </a:ext>
                </a:extLst>
              </a:tr>
              <a:tr h="174063">
                <a:tc>
                  <a:txBody>
                    <a:bodyPr/>
                    <a:lstStyle/>
                    <a:p>
                      <a:r>
                        <a:rPr lang="cs-CZ" sz="1000" b="1" i="0" baseline="30000" dirty="0"/>
                        <a:t>236</a:t>
                      </a:r>
                      <a:r>
                        <a:rPr lang="cs-CZ" sz="1000" b="1" i="0" dirty="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37,3 min</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β</a:t>
                      </a:r>
                      <a:r>
                        <a:rPr lang="el-GR" sz="1000" b="1" i="0" baseline="30000"/>
                        <a:t>-</a:t>
                      </a:r>
                      <a:endParaRPr lang="el-GR" sz="1000" b="1" i="0"/>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236</a:t>
                      </a:r>
                      <a:r>
                        <a:rPr lang="cs-CZ" sz="1000" b="1" i="0"/>
                        <a:t>Pa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28"/>
                  </a:ext>
                </a:extLst>
              </a:tr>
              <a:tr h="174063">
                <a:tc>
                  <a:txBody>
                    <a:bodyPr/>
                    <a:lstStyle/>
                    <a:p>
                      <a:r>
                        <a:rPr lang="cs-CZ" sz="1000" b="1" i="0" baseline="30000"/>
                        <a:t>237</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4,7 min</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β</a:t>
                      </a:r>
                      <a:r>
                        <a:rPr lang="el-GR" sz="1000" b="1" i="0" baseline="30000"/>
                        <a:t>-</a:t>
                      </a:r>
                      <a:endParaRPr lang="el-GR" sz="1000" b="1" i="0"/>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a:t>237</a:t>
                      </a:r>
                      <a:r>
                        <a:rPr lang="cs-CZ" sz="1000" b="1" i="0"/>
                        <a:t>Pa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29"/>
                  </a:ext>
                </a:extLst>
              </a:tr>
              <a:tr h="174063">
                <a:tc>
                  <a:txBody>
                    <a:bodyPr/>
                    <a:lstStyle/>
                    <a:p>
                      <a:r>
                        <a:rPr lang="cs-CZ" sz="1000" b="1" i="0" baseline="30000"/>
                        <a:t>238</a:t>
                      </a:r>
                      <a:r>
                        <a:rPr lang="cs-CZ" sz="1000" b="1" i="0"/>
                        <a:t>Th</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a:t>9,4 min</a:t>
                      </a:r>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el-GR" sz="1000" b="1" i="0"/>
                        <a:t>β</a:t>
                      </a:r>
                      <a:r>
                        <a:rPr lang="el-GR" sz="1000" b="1" i="0" baseline="30000"/>
                        <a:t>-</a:t>
                      </a:r>
                      <a:endParaRPr lang="el-GR" sz="1000" b="1" i="0"/>
                    </a:p>
                  </a:txBody>
                  <a:tcPr marL="32561" marR="32561" marT="16280" marB="16280" anchor="ctr">
                    <a:lnL>
                      <a:noFill/>
                    </a:lnL>
                    <a:lnR>
                      <a:noFill/>
                    </a:lnR>
                    <a:lnT>
                      <a:noFill/>
                    </a:lnT>
                    <a:lnB>
                      <a:noFill/>
                    </a:lnB>
                    <a:solidFill>
                      <a:schemeClr val="accent3">
                        <a:lumMod val="20000"/>
                        <a:lumOff val="80000"/>
                      </a:schemeClr>
                    </a:solidFill>
                  </a:tcPr>
                </a:tc>
                <a:tc>
                  <a:txBody>
                    <a:bodyPr/>
                    <a:lstStyle/>
                    <a:p>
                      <a:r>
                        <a:rPr lang="cs-CZ" sz="1000" b="1" i="0" baseline="30000" dirty="0"/>
                        <a:t>238</a:t>
                      </a:r>
                      <a:r>
                        <a:rPr lang="cs-CZ" sz="1000" b="1" i="0" dirty="0"/>
                        <a:t>Pa</a:t>
                      </a:r>
                    </a:p>
                  </a:txBody>
                  <a:tcPr marL="32561" marR="32561" marT="16280" marB="16280"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30"/>
                  </a:ext>
                </a:extLst>
              </a:tr>
            </a:tbl>
          </a:graphicData>
        </a:graphic>
      </p:graphicFrame>
      <p:sp>
        <p:nvSpPr>
          <p:cNvPr id="6" name="TextovéPole 5"/>
          <p:cNvSpPr txBox="1"/>
          <p:nvPr/>
        </p:nvSpPr>
        <p:spPr>
          <a:xfrm>
            <a:off x="395536" y="1628800"/>
            <a:ext cx="2232248" cy="1323439"/>
          </a:xfrm>
          <a:prstGeom prst="rect">
            <a:avLst/>
          </a:prstGeom>
          <a:noFill/>
        </p:spPr>
        <p:txBody>
          <a:bodyPr wrap="square" rtlCol="0">
            <a:spAutoFit/>
          </a:bodyPr>
          <a:lstStyle/>
          <a:p>
            <a:r>
              <a:rPr lang="cs-CZ" sz="4000" b="1" dirty="0">
                <a:solidFill>
                  <a:srgbClr val="0000FF"/>
                </a:solidFill>
              </a:rPr>
              <a:t>Izotopy thoria</a:t>
            </a:r>
          </a:p>
        </p:txBody>
      </p:sp>
    </p:spTree>
    <p:extLst>
      <p:ext uri="{BB962C8B-B14F-4D97-AF65-F5344CB8AC3E}">
        <p14:creationId xmlns:p14="http://schemas.microsoft.com/office/powerpoint/2010/main" val="129356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solidFill>
                  <a:srgbClr val="0000FF"/>
                </a:solidFill>
              </a:rPr>
              <a:t>Reakce thoria s kyselinami a zásadami</a:t>
            </a:r>
          </a:p>
        </p:txBody>
      </p:sp>
      <p:sp>
        <p:nvSpPr>
          <p:cNvPr id="3" name="Zástupný symbol pro obsah 2"/>
          <p:cNvSpPr>
            <a:spLocks noGrp="1"/>
          </p:cNvSpPr>
          <p:nvPr>
            <p:ph idx="1"/>
          </p:nvPr>
        </p:nvSpPr>
        <p:spPr>
          <a:xfrm>
            <a:off x="467544" y="1916832"/>
            <a:ext cx="8229600" cy="3845024"/>
          </a:xfrm>
          <a:pattFill prst="pct5">
            <a:fgClr>
              <a:schemeClr val="tx2">
                <a:lumMod val="20000"/>
                <a:lumOff val="80000"/>
              </a:schemeClr>
            </a:fgClr>
            <a:bgClr>
              <a:schemeClr val="bg1"/>
            </a:bgClr>
          </a:pattFill>
        </p:spPr>
        <p:txBody>
          <a:bodyPr>
            <a:normAutofit lnSpcReduction="10000"/>
          </a:bodyPr>
          <a:lstStyle/>
          <a:p>
            <a:r>
              <a:rPr lang="cs-CZ" sz="2000" b="1" dirty="0"/>
              <a:t>Ve zředěných kyselinách i zásadách se thorium nerozpouští</a:t>
            </a:r>
            <a:r>
              <a:rPr lang="cs-CZ" sz="2000" dirty="0"/>
              <a:t>, ale je dobře rozpustné v lučavce královské a v dýmavé kyselině chlorovodíkové.</a:t>
            </a:r>
          </a:p>
          <a:p>
            <a:endParaRPr lang="cs-CZ" sz="2000" dirty="0"/>
          </a:p>
          <a:p>
            <a:r>
              <a:rPr lang="cs-CZ" sz="2000" b="1" dirty="0"/>
              <a:t>Dobře se rozpouští v koncentrované kyselině dusičné i chlorovodíkové </a:t>
            </a:r>
            <a:r>
              <a:rPr lang="cs-CZ" sz="2000" dirty="0"/>
              <a:t>za vzniku </a:t>
            </a:r>
            <a:r>
              <a:rPr lang="cs-CZ" sz="2000" dirty="0" err="1"/>
              <a:t>thoričité</a:t>
            </a:r>
            <a:r>
              <a:rPr lang="cs-CZ" sz="2000" dirty="0"/>
              <a:t> soli a vývoje vodíku, reakce thoria s těmito kyselinami je katalyzována přítomností fluoridových iontů:</a:t>
            </a:r>
          </a:p>
          <a:p>
            <a:endParaRPr lang="cs-CZ" sz="2000" dirty="0"/>
          </a:p>
          <a:p>
            <a:pPr marL="0" indent="0">
              <a:buNone/>
            </a:pPr>
            <a:r>
              <a:rPr lang="cs-CZ" sz="2800" dirty="0"/>
              <a:t>	</a:t>
            </a:r>
            <a:r>
              <a:rPr lang="cs-CZ" sz="2800" b="1" dirty="0">
                <a:solidFill>
                  <a:srgbClr val="0000FF"/>
                </a:solidFill>
              </a:rPr>
              <a:t>3Th + 4HNO</a:t>
            </a:r>
            <a:r>
              <a:rPr lang="cs-CZ" sz="2800" b="1" baseline="-25000" dirty="0">
                <a:solidFill>
                  <a:srgbClr val="0000FF"/>
                </a:solidFill>
              </a:rPr>
              <a:t>3</a:t>
            </a:r>
            <a:r>
              <a:rPr lang="cs-CZ" sz="2800" b="1" dirty="0">
                <a:solidFill>
                  <a:srgbClr val="0000FF"/>
                </a:solidFill>
              </a:rPr>
              <a:t> + 12HCl → 3ThCl</a:t>
            </a:r>
            <a:r>
              <a:rPr lang="cs-CZ" sz="2800" b="1" baseline="-25000" dirty="0">
                <a:solidFill>
                  <a:srgbClr val="0000FF"/>
                </a:solidFill>
              </a:rPr>
              <a:t>4</a:t>
            </a:r>
            <a:r>
              <a:rPr lang="cs-CZ" sz="2800" b="1" dirty="0">
                <a:solidFill>
                  <a:srgbClr val="0000FF"/>
                </a:solidFill>
              </a:rPr>
              <a:t> + 4NO + 8H</a:t>
            </a:r>
            <a:r>
              <a:rPr lang="cs-CZ" sz="2800" b="1" baseline="-25000" dirty="0">
                <a:solidFill>
                  <a:srgbClr val="0000FF"/>
                </a:solidFill>
              </a:rPr>
              <a:t>2</a:t>
            </a:r>
            <a:r>
              <a:rPr lang="cs-CZ" sz="2800" b="1" dirty="0">
                <a:solidFill>
                  <a:srgbClr val="0000FF"/>
                </a:solidFill>
              </a:rPr>
              <a:t>O</a:t>
            </a:r>
            <a:br>
              <a:rPr lang="cs-CZ" sz="2800" b="1" dirty="0">
                <a:solidFill>
                  <a:srgbClr val="0000FF"/>
                </a:solidFill>
              </a:rPr>
            </a:br>
            <a:r>
              <a:rPr lang="cs-CZ" sz="2800" b="1" dirty="0">
                <a:solidFill>
                  <a:srgbClr val="0000FF"/>
                </a:solidFill>
              </a:rPr>
              <a:t>	</a:t>
            </a:r>
          </a:p>
          <a:p>
            <a:pPr marL="0" indent="0">
              <a:buNone/>
            </a:pPr>
            <a:r>
              <a:rPr lang="cs-CZ" sz="2800" b="1" dirty="0">
                <a:solidFill>
                  <a:srgbClr val="0000FF"/>
                </a:solidFill>
              </a:rPr>
              <a:t>	</a:t>
            </a:r>
            <a:r>
              <a:rPr lang="cs-CZ" sz="2800" b="1" dirty="0" err="1">
                <a:solidFill>
                  <a:srgbClr val="0000FF"/>
                </a:solidFill>
              </a:rPr>
              <a:t>Th</a:t>
            </a:r>
            <a:r>
              <a:rPr lang="cs-CZ" sz="2800" b="1" dirty="0">
                <a:solidFill>
                  <a:srgbClr val="0000FF"/>
                </a:solidFill>
              </a:rPr>
              <a:t> + 4HCl → ThCl</a:t>
            </a:r>
            <a:r>
              <a:rPr lang="cs-CZ" sz="2800" b="1" baseline="-25000" dirty="0">
                <a:solidFill>
                  <a:srgbClr val="0000FF"/>
                </a:solidFill>
              </a:rPr>
              <a:t>4</a:t>
            </a:r>
            <a:r>
              <a:rPr lang="cs-CZ" sz="2800" b="1" dirty="0">
                <a:solidFill>
                  <a:srgbClr val="0000FF"/>
                </a:solidFill>
              </a:rPr>
              <a:t> + 2H</a:t>
            </a:r>
            <a:r>
              <a:rPr lang="cs-CZ" sz="2800" b="1" baseline="-25000" dirty="0">
                <a:solidFill>
                  <a:srgbClr val="0000FF"/>
                </a:solidFill>
              </a:rPr>
              <a:t>2</a:t>
            </a:r>
            <a:endParaRPr lang="cs-CZ" dirty="0"/>
          </a:p>
        </p:txBody>
      </p:sp>
    </p:spTree>
    <p:extLst>
      <p:ext uri="{BB962C8B-B14F-4D97-AF65-F5344CB8AC3E}">
        <p14:creationId xmlns:p14="http://schemas.microsoft.com/office/powerpoint/2010/main" val="125814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6662" y="0"/>
            <a:ext cx="8229600" cy="1143000"/>
          </a:xfrm>
        </p:spPr>
        <p:txBody>
          <a:bodyPr>
            <a:normAutofit/>
          </a:bodyPr>
          <a:lstStyle/>
          <a:p>
            <a:r>
              <a:rPr lang="cs-CZ" sz="3200" b="1" dirty="0">
                <a:solidFill>
                  <a:srgbClr val="0000FF"/>
                </a:solidFill>
              </a:rPr>
              <a:t>Thorium jako potenciální štěpný materiál</a:t>
            </a:r>
          </a:p>
        </p:txBody>
      </p:sp>
      <p:sp>
        <p:nvSpPr>
          <p:cNvPr id="3" name="Zástupný symbol pro obsah 2"/>
          <p:cNvSpPr>
            <a:spLocks noGrp="1"/>
          </p:cNvSpPr>
          <p:nvPr>
            <p:ph idx="1"/>
          </p:nvPr>
        </p:nvSpPr>
        <p:spPr>
          <a:xfrm>
            <a:off x="457200" y="1143000"/>
            <a:ext cx="8229600" cy="5517232"/>
          </a:xfrm>
          <a:blipFill>
            <a:blip r:embed="rId2">
              <a:alphaModFix amt="43000"/>
            </a:blip>
            <a:tile tx="0" ty="0" sx="100000" sy="100000" flip="none" algn="tl"/>
          </a:blipFill>
        </p:spPr>
        <p:txBody>
          <a:bodyPr>
            <a:normAutofit fontScale="25000" lnSpcReduction="20000"/>
          </a:bodyPr>
          <a:lstStyle/>
          <a:p>
            <a:pPr marL="514350" indent="-514350">
              <a:lnSpc>
                <a:spcPct val="170000"/>
              </a:lnSpc>
              <a:buFont typeface="+mj-lt"/>
              <a:buAutoNum type="arabicPeriod"/>
            </a:pPr>
            <a:r>
              <a:rPr lang="cs-CZ" sz="6400" b="1" dirty="0"/>
              <a:t>Thorium je v jaderném reaktoru přeměňováno na </a:t>
            </a:r>
            <a:r>
              <a:rPr lang="cs-CZ" sz="6400" b="1" baseline="30000" dirty="0"/>
              <a:t>233</a:t>
            </a:r>
            <a:r>
              <a:rPr lang="cs-CZ" sz="6400" b="1" dirty="0"/>
              <a:t>U, který se dále přímo účastní další štěpné reakce a postupně se v tomto prostředí jaderně přeměňuje za vzniku energetického výtěžku.</a:t>
            </a:r>
            <a:r>
              <a:rPr lang="cs-CZ" sz="6400" dirty="0"/>
              <a:t> V tomto případě je do jaderného reaktoru vsazován poměrně nízký obsah thoria. </a:t>
            </a:r>
          </a:p>
          <a:p>
            <a:pPr marL="514350" indent="-514350">
              <a:lnSpc>
                <a:spcPct val="170000"/>
              </a:lnSpc>
              <a:buFont typeface="+mj-lt"/>
              <a:buAutoNum type="arabicPeriod"/>
            </a:pPr>
            <a:endParaRPr lang="cs-CZ" sz="4800" dirty="0"/>
          </a:p>
          <a:p>
            <a:pPr marL="514350" indent="-514350">
              <a:lnSpc>
                <a:spcPct val="170000"/>
              </a:lnSpc>
              <a:buFont typeface="+mj-lt"/>
              <a:buAutoNum type="arabicPeriod"/>
            </a:pPr>
            <a:endParaRPr lang="cs-CZ" sz="4800" dirty="0"/>
          </a:p>
          <a:p>
            <a:pPr marL="514350" indent="-514350">
              <a:lnSpc>
                <a:spcPct val="170000"/>
              </a:lnSpc>
              <a:buFont typeface="+mj-lt"/>
              <a:buAutoNum type="arabicPeriod"/>
            </a:pPr>
            <a:r>
              <a:rPr lang="cs-CZ" sz="6400" dirty="0"/>
              <a:t>Cílem jaderné přeměny v reaktoru je příprava maximálního množství jader </a:t>
            </a:r>
            <a:r>
              <a:rPr lang="cs-CZ" sz="6400" baseline="30000" dirty="0"/>
              <a:t>233</a:t>
            </a:r>
            <a:r>
              <a:rPr lang="cs-CZ" sz="6400" dirty="0"/>
              <a:t>U, která jsou následně oddělena a slouží jako jaderné palivo v jiném atomovém reaktoru. </a:t>
            </a:r>
            <a:r>
              <a:rPr lang="cs-CZ" sz="6400" b="1" dirty="0"/>
              <a:t>Zde je naopak do jaderné reakce nasazeno maximální množství </a:t>
            </a:r>
            <a:r>
              <a:rPr lang="cs-CZ" sz="6400" b="1" baseline="30000" dirty="0"/>
              <a:t>232</a:t>
            </a:r>
            <a:r>
              <a:rPr lang="cs-CZ" sz="6400" b="1" dirty="0"/>
              <a:t>Th a přeměna na </a:t>
            </a:r>
            <a:r>
              <a:rPr lang="cs-CZ" sz="6400" b="1" baseline="30000" dirty="0"/>
              <a:t>233</a:t>
            </a:r>
            <a:r>
              <a:rPr lang="cs-CZ" sz="6400" b="1" dirty="0"/>
              <a:t>U je důležitější než energetický výtěžek procesu</a:t>
            </a:r>
            <a:r>
              <a:rPr lang="cs-CZ" sz="6400" dirty="0"/>
              <a:t>. </a:t>
            </a:r>
          </a:p>
          <a:p>
            <a:pPr marL="514350" indent="-514350">
              <a:lnSpc>
                <a:spcPct val="170000"/>
              </a:lnSpc>
              <a:buFont typeface="+mj-lt"/>
              <a:buAutoNum type="arabicPeriod"/>
            </a:pPr>
            <a:endParaRPr lang="cs-CZ" sz="6400" dirty="0"/>
          </a:p>
          <a:p>
            <a:pPr marL="514350" indent="-514350">
              <a:lnSpc>
                <a:spcPct val="170000"/>
              </a:lnSpc>
              <a:buFont typeface="+mj-lt"/>
              <a:buAutoNum type="arabicPeriod"/>
            </a:pPr>
            <a:r>
              <a:rPr lang="cs-CZ" sz="5600" dirty="0"/>
              <a:t>Zdrojem energie je v tomto případě až následné jaderné štěpení </a:t>
            </a:r>
            <a:r>
              <a:rPr lang="cs-CZ" sz="5600" baseline="30000" dirty="0"/>
              <a:t>233</a:t>
            </a:r>
            <a:r>
              <a:rPr lang="cs-CZ" sz="5600" dirty="0"/>
              <a:t>U v dalším reaktoru</a:t>
            </a:r>
            <a:r>
              <a:rPr lang="cs-CZ" sz="5600" b="1" dirty="0"/>
              <a:t>. Nevýhodou tohoto procesu je nutnost přepracování paliva </a:t>
            </a:r>
            <a:r>
              <a:rPr lang="cs-CZ" sz="5600" dirty="0"/>
              <a:t>z prvního reaktoru na čistý </a:t>
            </a:r>
            <a:r>
              <a:rPr lang="cs-CZ" sz="5600" baseline="30000" dirty="0"/>
              <a:t>233</a:t>
            </a:r>
            <a:r>
              <a:rPr lang="cs-CZ" sz="5600" dirty="0"/>
              <a:t>U, protože produkty vzniklé ozařováním thoria jsou značně silnými radioaktivními zářiči a separaci je třeba provádět za zvýšených bezpečnostních podmínek. </a:t>
            </a:r>
          </a:p>
          <a:p>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783" y="2636912"/>
            <a:ext cx="5989757"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39560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3089</Words>
  <Application>Microsoft Office PowerPoint</Application>
  <PresentationFormat>Předvádění na obrazovce (4:3)</PresentationFormat>
  <Paragraphs>504</Paragraphs>
  <Slides>39</Slides>
  <Notes>1</Notes>
  <HiddenSlides>0</HiddenSlides>
  <MMClips>1</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39</vt:i4>
      </vt:variant>
    </vt:vector>
  </HeadingPairs>
  <TitlesOfParts>
    <vt:vector size="46" baseType="lpstr">
      <vt:lpstr>Arial</vt:lpstr>
      <vt:lpstr>Calibri</vt:lpstr>
      <vt:lpstr>Symbol</vt:lpstr>
      <vt:lpstr>Times New Roman</vt:lpstr>
      <vt:lpstr>Verdana</vt:lpstr>
      <vt:lpstr>Wingdings</vt:lpstr>
      <vt:lpstr>Motiv systému Office</vt:lpstr>
      <vt:lpstr>5. Chemie vybraných těžkých prvků</vt:lpstr>
      <vt:lpstr>Přirozené přeměnové řady</vt:lpstr>
      <vt:lpstr>Prezentace aplikace PowerPoint</vt:lpstr>
      <vt:lpstr>Thorium</vt:lpstr>
      <vt:lpstr>Výroba thoria </vt:lpstr>
      <vt:lpstr>Chemické vlastnosti a reakce thoria </vt:lpstr>
      <vt:lpstr>Prezentace aplikace PowerPoint</vt:lpstr>
      <vt:lpstr>Reakce thoria s kyselinami a zásadami</vt:lpstr>
      <vt:lpstr>Thorium jako potenciální štěpný materiál</vt:lpstr>
      <vt:lpstr>Další využití Th </vt:lpstr>
      <vt:lpstr>Uran</vt:lpstr>
      <vt:lpstr>Obecné vlastnosti uranu</vt:lpstr>
      <vt:lpstr>Příprava a výroba uranu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Zpracování uranové rudy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Aktinoidy a transurany</vt:lpstr>
      <vt:lpstr>Prezentace aplikace PowerPoint</vt:lpstr>
      <vt:lpstr>Prezentace aplikace PowerPoint</vt:lpstr>
      <vt:lpstr>Prezentace aplikace PowerPoint</vt:lpstr>
      <vt:lpstr>Těžší transurany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Jirka</dc:creator>
  <cp:lastModifiedBy>Jiří Příhoda</cp:lastModifiedBy>
  <cp:revision>46</cp:revision>
  <dcterms:created xsi:type="dcterms:W3CDTF">2017-03-25T15:01:29Z</dcterms:created>
  <dcterms:modified xsi:type="dcterms:W3CDTF">2021-05-19T08:22:11Z</dcterms:modified>
</cp:coreProperties>
</file>