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5" r:id="rId3"/>
    <p:sldId id="369" r:id="rId4"/>
    <p:sldId id="423" r:id="rId5"/>
    <p:sldId id="424" r:id="rId6"/>
    <p:sldId id="425" r:id="rId7"/>
    <p:sldId id="427" r:id="rId8"/>
    <p:sldId id="428" r:id="rId9"/>
    <p:sldId id="429" r:id="rId10"/>
    <p:sldId id="430" r:id="rId11"/>
    <p:sldId id="431" r:id="rId12"/>
    <p:sldId id="432" r:id="rId13"/>
    <p:sldId id="434" r:id="rId14"/>
    <p:sldId id="414" r:id="rId15"/>
    <p:sldId id="413" r:id="rId16"/>
  </p:sldIdLst>
  <p:sldSz cx="9144000" cy="6858000" type="screen4x3"/>
  <p:notesSz cx="6858000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4192" autoAdjust="0"/>
  </p:normalViewPr>
  <p:slideViewPr>
    <p:cSldViewPr>
      <p:cViewPr varScale="1">
        <p:scale>
          <a:sx n="92" d="100"/>
          <a:sy n="92" d="100"/>
        </p:scale>
        <p:origin x="20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2712" y="360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9.3.2021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9.3.2021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/>
              <a:t>Klepnutím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Seznam:</a:t>
            </a:r>
          </a:p>
          <a:p>
            <a:pPr lvl="4"/>
            <a:r>
              <a:rPr lang="cs-CZ" noProof="0" dirty="0"/>
              <a:t>a</a:t>
            </a:r>
          </a:p>
          <a:p>
            <a:pPr lvl="4"/>
            <a:r>
              <a:rPr lang="cs-CZ" noProof="0" dirty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22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955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274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690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084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22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44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28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03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3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12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r">
              <a:lnSpc>
                <a:spcPts val="4399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38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436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764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3844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3834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01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90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9855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0597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1904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6140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4036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687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9604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51237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sci/jaro2021/C5868/index.qwarp?fakulta=1431;obdobi=7985;predmet=1311878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ttps/teams.microsoft.com/l/team/19%3A29d7ed6074db4d0bbfd3ee0937dfd456%40thread.tacv2/conversations?groupId=b6506802-8efb-43ed-acfa-25fa14c33712&amp;tenantId=11904f23-f0db-4cdc-96f7-390bd55fcee8" TargetMode="External"/><Relationship Id="rId4" Type="http://schemas.openxmlformats.org/officeDocument/2006/relationships/hyperlink" Target="https://is.muni.cz/auth/el/sci/jaro2021/C5868/?fakulta=1431;obdobi=7985;predmet=131187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345" y="1751752"/>
            <a:ext cx="7772400" cy="143694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VÝUKOVÉ MATERIÁLY V CHEMII</a:t>
            </a:r>
            <a:br>
              <a:rPr lang="cs-CZ" sz="3200" dirty="0"/>
            </a:br>
            <a:r>
              <a:rPr lang="cs-CZ" sz="3200" dirty="0"/>
              <a:t>C5868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4014" y="2996953"/>
            <a:ext cx="6400800" cy="432047"/>
          </a:xfrm>
        </p:spPr>
        <p:txBody>
          <a:bodyPr>
            <a:normAutofit/>
          </a:bodyPr>
          <a:lstStyle/>
          <a:p>
            <a:pPr algn="r"/>
            <a:r>
              <a:rPr lang="cs-CZ" sz="2800" dirty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2800" dirty="0">
              <a:latin typeface="Constantia" pitchFamily="18" charset="0"/>
            </a:endParaRPr>
          </a:p>
          <a:p>
            <a:pPr algn="r"/>
            <a:endParaRPr lang="cs-CZ" sz="2800" dirty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2800" dirty="0">
              <a:latin typeface="Constantia" panose="02030602050306030303" pitchFamily="18" charset="0"/>
            </a:endParaRPr>
          </a:p>
          <a:p>
            <a:pPr marR="0" eaLnBrk="1" hangingPunct="1"/>
            <a:endParaRPr lang="cs-CZ" sz="2800" dirty="0">
              <a:latin typeface="Constantia" panose="02030602050306030303" pitchFamily="18" charset="0"/>
            </a:endParaRPr>
          </a:p>
          <a:p>
            <a:pPr marR="0" eaLnBrk="1" hangingPunct="1"/>
            <a:endParaRPr lang="cs-CZ" sz="28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4014" y="3569803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endParaRPr lang="cs-CZ" sz="22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UKB, C10/307</a:t>
            </a:r>
          </a:p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e-mail: </a:t>
            </a:r>
            <a:r>
              <a:rPr lang="cs-CZ" sz="2200" dirty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2200" dirty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2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B901F50-5F8F-4D07-B6FD-2C72733D34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941456"/>
            <a:ext cx="6479771" cy="14381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4. Chemický didaktický software: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Práce v programu </a:t>
            </a:r>
            <a:r>
              <a:rPr lang="cs-CZ" sz="2400" dirty="0" err="1"/>
              <a:t>ChemSketch</a:t>
            </a:r>
            <a:r>
              <a:rPr lang="cs-CZ" sz="2400" dirty="0"/>
              <a:t>/</a:t>
            </a:r>
            <a:r>
              <a:rPr lang="cs-CZ" sz="2400" dirty="0" err="1"/>
              <a:t>ChemDraw</a:t>
            </a:r>
            <a:r>
              <a:rPr lang="cs-CZ" sz="2400" dirty="0"/>
              <a:t> se zaměřením na tvorbu chemických vzorců</a:t>
            </a:r>
          </a:p>
          <a:p>
            <a:r>
              <a:rPr lang="cs-CZ" sz="2400" dirty="0"/>
              <a:t>Vytvoření vzorců ke studijnímu textu</a:t>
            </a:r>
          </a:p>
          <a:p>
            <a:r>
              <a:rPr lang="cs-CZ" sz="2400" dirty="0"/>
              <a:t>Vytváření interaktivní prezentace (SMART Learning </a:t>
            </a:r>
            <a:r>
              <a:rPr lang="cs-CZ" sz="2400" dirty="0" err="1"/>
              <a:t>Suite</a:t>
            </a:r>
            <a:r>
              <a:rPr lang="cs-CZ" sz="2400" dirty="0"/>
              <a:t>)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1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5. Experimenty ve výuce 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Databáze chemických pokusů (video- a textové databáze)</a:t>
            </a:r>
          </a:p>
          <a:p>
            <a:r>
              <a:rPr lang="cs-CZ" sz="2400" dirty="0"/>
              <a:t>Domácí chemické pokusy</a:t>
            </a:r>
          </a:p>
          <a:p>
            <a:r>
              <a:rPr lang="cs-CZ" sz="2400" dirty="0"/>
              <a:t>Bezpečnost práce a chemický experiment</a:t>
            </a:r>
          </a:p>
          <a:p>
            <a:r>
              <a:rPr lang="cs-CZ" sz="2400" dirty="0"/>
              <a:t>Počítačové systémy pro podporu experimentu, příklady počítačem podporovaného experimentu.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283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6. Popularizace 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Popularizační články a časopisy, </a:t>
            </a:r>
          </a:p>
          <a:p>
            <a:r>
              <a:rPr lang="cs-CZ" sz="2400" dirty="0"/>
              <a:t>Chemické soutěže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792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6. Popularizace chemie: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Tvorba popularizačních článků a jejich zápis do redakčního systému</a:t>
            </a:r>
          </a:p>
          <a:p>
            <a:r>
              <a:rPr lang="cs-CZ" sz="2400" dirty="0"/>
              <a:t>Tvorba vlastních materiálů</a:t>
            </a:r>
          </a:p>
          <a:p>
            <a:pPr marL="71986" indent="0">
              <a:buNone/>
            </a:pPr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53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325" y="481798"/>
            <a:ext cx="8229600" cy="1124744"/>
          </a:xfrm>
        </p:spPr>
        <p:txBody>
          <a:bodyPr/>
          <a:lstStyle/>
          <a:p>
            <a:r>
              <a:rPr lang="cs-CZ" sz="4800" dirty="0"/>
              <a:t>Zápočet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2"/>
                </a:solidFill>
              </a:rPr>
              <a:t>Aktivní účast </a:t>
            </a:r>
            <a:r>
              <a:rPr lang="cs-CZ" dirty="0"/>
              <a:t>na seminářích (online)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Plnění </a:t>
            </a:r>
            <a:r>
              <a:rPr lang="cs-CZ" b="1" dirty="0">
                <a:solidFill>
                  <a:schemeClr val="tx2"/>
                </a:solidFill>
              </a:rPr>
              <a:t>všech</a:t>
            </a:r>
            <a:r>
              <a:rPr lang="cs-CZ" dirty="0"/>
              <a:t> průběžných úkolů a jejich odevzdání v </a:t>
            </a:r>
            <a:r>
              <a:rPr lang="cs-CZ" b="1" dirty="0">
                <a:solidFill>
                  <a:schemeClr val="tx2"/>
                </a:solidFill>
              </a:rPr>
              <a:t>náležité kvalitě </a:t>
            </a:r>
            <a:r>
              <a:rPr lang="cs-CZ" dirty="0"/>
              <a:t>(elektronicky)</a:t>
            </a:r>
          </a:p>
        </p:txBody>
      </p:sp>
    </p:spTree>
    <p:extLst>
      <p:ext uri="{BB962C8B-B14F-4D97-AF65-F5344CB8AC3E}">
        <p14:creationId xmlns:p14="http://schemas.microsoft.com/office/powerpoint/2010/main" val="1286771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632" y="731837"/>
            <a:ext cx="8229600" cy="1124744"/>
          </a:xfrm>
        </p:spPr>
        <p:txBody>
          <a:bodyPr/>
          <a:lstStyle/>
          <a:p>
            <a:r>
              <a:rPr lang="cs-CZ" sz="4800" dirty="0"/>
              <a:t>Studijní materiály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Interaktivní osnova předmětu</a:t>
            </a:r>
            <a:endParaRPr lang="cs-CZ" dirty="0"/>
          </a:p>
          <a:p>
            <a:r>
              <a:rPr lang="cs-CZ" dirty="0">
                <a:hlinkClick r:id="rId4"/>
              </a:rPr>
              <a:t>Studijní materiály</a:t>
            </a:r>
            <a:endParaRPr lang="cs-CZ" dirty="0"/>
          </a:p>
          <a:p>
            <a:r>
              <a:rPr lang="cs-CZ" dirty="0" err="1">
                <a:hlinkClick r:id="rId5"/>
              </a:rPr>
              <a:t>Teams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13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1014340" y="3654316"/>
            <a:ext cx="6654004" cy="26642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>
            <a:normAutofit/>
          </a:bodyPr>
          <a:lstStyle/>
          <a:p>
            <a:r>
              <a:rPr lang="cs-CZ" sz="2000" dirty="0"/>
              <a:t>seznámit se s teorií a praxí </a:t>
            </a:r>
            <a:r>
              <a:rPr lang="cs-CZ" sz="2000" b="1" dirty="0">
                <a:solidFill>
                  <a:schemeClr val="tx2"/>
                </a:solidFill>
              </a:rPr>
              <a:t>tvorby výukových materiálů v chemii</a:t>
            </a:r>
          </a:p>
          <a:p>
            <a:r>
              <a:rPr lang="cs-CZ" sz="2000" dirty="0"/>
              <a:t>důraz je kladem především na </a:t>
            </a:r>
            <a:r>
              <a:rPr lang="cs-CZ" sz="2000" b="1" dirty="0">
                <a:solidFill>
                  <a:schemeClr val="tx2"/>
                </a:solidFill>
              </a:rPr>
              <a:t>elektronické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výukové materiály </a:t>
            </a:r>
            <a:r>
              <a:rPr lang="cs-CZ" sz="2000" b="1" dirty="0">
                <a:solidFill>
                  <a:schemeClr val="tx2"/>
                </a:solidFill>
              </a:rPr>
              <a:t>prakticky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využitelné ve výuce chemie na střední škole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3342126" y="4230379"/>
            <a:ext cx="4038186" cy="1962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61290" y="4230379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676093" y="4972451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elektronické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prezentace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57341" y="4424649"/>
            <a:ext cx="2287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výukové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programy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73500" y="5823847"/>
            <a:ext cx="3017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animace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a simulace dějů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254131" y="5387153"/>
            <a:ext cx="1564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učební texty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93708" y="4415045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učebnice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12646" y="4871133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modely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64235" y="3753901"/>
            <a:ext cx="4001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Elektronické výukové materiály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75122" y="3203684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Výukové materiály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571194" y="5432449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pracovní list</a:t>
            </a:r>
          </a:p>
        </p:txBody>
      </p:sp>
    </p:spTree>
    <p:extLst>
      <p:ext uri="{BB962C8B-B14F-4D97-AF65-F5344CB8AC3E}">
        <p14:creationId xmlns:p14="http://schemas.microsoft.com/office/powerpoint/2010/main" val="242613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11 týdnů: 6 témat: teorie + praxe</a:t>
            </a:r>
          </a:p>
          <a:p>
            <a:pPr marL="0" indent="0">
              <a:buNone/>
            </a:pPr>
            <a:endParaRPr lang="cs-CZ" dirty="0"/>
          </a:p>
          <a:p>
            <a:pPr>
              <a:tabLst>
                <a:tab pos="1973263" algn="l"/>
              </a:tabLst>
            </a:pPr>
            <a:r>
              <a:rPr lang="cs-CZ" dirty="0"/>
              <a:t>3. 3., 10. 3. Výukové materiály a východiska jejich tvorby 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17. 3., 24. 3. Elektronické výukové materiály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31. 3. Učebnice 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7. 4. Chemický didaktický software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14. 4. Učebnice 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21. 4. Chemický didaktický software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28. 4. Experimenty 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5. 5. Experimenty 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12. 5. Popularizace chemie, Závěrečné prezentace, Udělování zápočtu (při splnění všech podmínek)</a:t>
            </a:r>
          </a:p>
        </p:txBody>
      </p:sp>
    </p:spTree>
    <p:extLst>
      <p:ext uri="{BB962C8B-B14F-4D97-AF65-F5344CB8AC3E}">
        <p14:creationId xmlns:p14="http://schemas.microsoft.com/office/powerpoint/2010/main" val="120193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501" y="1241297"/>
            <a:ext cx="8064900" cy="451576"/>
          </a:xfrm>
        </p:spPr>
        <p:txBody>
          <a:bodyPr/>
          <a:lstStyle/>
          <a:p>
            <a:r>
              <a:rPr lang="cs-CZ" sz="2400" dirty="0"/>
              <a:t>1. Výukové materiály a východiska jejich tvorby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0" y="2084701"/>
            <a:ext cx="8064900" cy="4139998"/>
          </a:xfrm>
        </p:spPr>
        <p:txBody>
          <a:bodyPr>
            <a:normAutofit/>
          </a:bodyPr>
          <a:lstStyle/>
          <a:p>
            <a:r>
              <a:rPr lang="cs-CZ" sz="2400" dirty="0"/>
              <a:t>VM - vymezení</a:t>
            </a:r>
          </a:p>
          <a:p>
            <a:r>
              <a:rPr lang="cs-CZ" sz="2400" dirty="0"/>
              <a:t>Druhy VM</a:t>
            </a:r>
          </a:p>
          <a:p>
            <a:r>
              <a:rPr lang="cs-CZ" sz="2400" dirty="0"/>
              <a:t>Vývoj VM</a:t>
            </a:r>
          </a:p>
          <a:p>
            <a:r>
              <a:rPr lang="cs-CZ" sz="2400" dirty="0"/>
              <a:t>Východiska tvorby VM</a:t>
            </a:r>
          </a:p>
          <a:p>
            <a:r>
              <a:rPr lang="cs-CZ" sz="2400" dirty="0"/>
              <a:t>Právní aspekty tvorby VM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C8BE643-95F1-4006-AB87-AC6A28C204E3}"/>
              </a:ext>
            </a:extLst>
          </p:cNvPr>
          <p:cNvSpPr txBox="1">
            <a:spLocks/>
          </p:cNvSpPr>
          <p:nvPr/>
        </p:nvSpPr>
        <p:spPr>
          <a:xfrm>
            <a:off x="499501" y="476672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999"/>
              </a:lnSpc>
              <a:spcBef>
                <a:spcPct val="0"/>
              </a:spcBef>
              <a:spcAft>
                <a:spcPct val="0"/>
              </a:spcAft>
              <a:defRPr sz="3999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10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21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32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43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427500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1. Výukové materiály a východiska jejich tvorby: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Dotazník vstupních znalostí a zájmového zaměření</a:t>
            </a:r>
          </a:p>
          <a:p>
            <a:r>
              <a:rPr lang="cs-CZ" sz="2400" dirty="0"/>
              <a:t>Výběr tématu (3 skupiny)</a:t>
            </a:r>
          </a:p>
          <a:p>
            <a:r>
              <a:rPr lang="cs-CZ" sz="2400" dirty="0"/>
              <a:t>Studium literatury k vybranému tématu (</a:t>
            </a:r>
            <a:r>
              <a:rPr lang="pt-BR" sz="2400" dirty="0"/>
              <a:t>učební text</a:t>
            </a:r>
            <a:r>
              <a:rPr lang="cs-CZ" sz="2400" dirty="0"/>
              <a:t>y</a:t>
            </a:r>
            <a:r>
              <a:rPr lang="pt-BR" sz="2400" dirty="0"/>
              <a:t> Literák a spol.</a:t>
            </a:r>
            <a:r>
              <a:rPr lang="cs-CZ" sz="2400"/>
              <a:t>, učebnice ZŠ</a:t>
            </a:r>
            <a:r>
              <a:rPr lang="cs-CZ" sz="2400" dirty="0"/>
              <a:t>…)</a:t>
            </a:r>
          </a:p>
          <a:p>
            <a:r>
              <a:rPr lang="cs-CZ" sz="2400" dirty="0"/>
              <a:t>Citační manažery – interaktivní návody a vyzkoušení si citování s nimi</a:t>
            </a:r>
          </a:p>
          <a:p>
            <a:r>
              <a:rPr lang="cs-CZ" sz="2400" dirty="0"/>
              <a:t>Tvorba přehledu galerií obrázků včetně autorských práv</a:t>
            </a:r>
          </a:p>
          <a:p>
            <a:r>
              <a:rPr lang="cs-CZ" sz="2400" dirty="0"/>
              <a:t>Hledání obrázků k vybranému tématu a jejich úprava (velikost, rozlišení, formát)</a:t>
            </a:r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95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2. Elektronické výukové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/>
              <a:t>EVM - vymezení</a:t>
            </a:r>
          </a:p>
          <a:p>
            <a:r>
              <a:rPr lang="cs-CZ" sz="2400" dirty="0"/>
              <a:t>Rozdělení a druhy elektronických výukových materiálů</a:t>
            </a:r>
          </a:p>
          <a:p>
            <a:r>
              <a:rPr lang="cs-CZ" sz="2400" dirty="0"/>
              <a:t>Informační zdroje na webu zaměřené na výuku chemie (Výukové portály a weby – obecně zaměřené, zaměřené na určitý typ školy, zaměřené na určité téma; testy a procvičování; diskusní fóra; seznamy odkazů a databáze výukových materiálů)</a:t>
            </a:r>
          </a:p>
          <a:p>
            <a:r>
              <a:rPr lang="cs-CZ" sz="2400" dirty="0"/>
              <a:t>Animace a simulace ve výuce chemie, </a:t>
            </a:r>
          </a:p>
          <a:p>
            <a:r>
              <a:rPr lang="cs-CZ" sz="2400" dirty="0"/>
              <a:t>Základy tvorby webových stránek (teoretická východiska, editory a redakční systémy)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64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3. Učebnice v chemickém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/>
              <a:t>Učebnice - vymezení</a:t>
            </a:r>
          </a:p>
          <a:p>
            <a:r>
              <a:rPr lang="cs-CZ" sz="2400" dirty="0"/>
              <a:t>Funkce učebnice v procesu vyučování a učení</a:t>
            </a:r>
          </a:p>
          <a:p>
            <a:r>
              <a:rPr lang="cs-CZ" sz="2400" dirty="0"/>
              <a:t>Strukturní prvky učebnice</a:t>
            </a:r>
          </a:p>
          <a:p>
            <a:r>
              <a:rPr lang="cs-CZ" sz="2400" dirty="0"/>
              <a:t>Požadavky na učebnici</a:t>
            </a:r>
          </a:p>
          <a:p>
            <a:r>
              <a:rPr lang="cs-CZ" sz="2400" dirty="0"/>
              <a:t>Kritéria výběru učebnice (schvalovací doložka)</a:t>
            </a:r>
          </a:p>
          <a:p>
            <a:r>
              <a:rPr lang="cs-CZ" sz="2400" dirty="0"/>
              <a:t>Tvorba učebního textu</a:t>
            </a:r>
          </a:p>
          <a:p>
            <a:r>
              <a:rPr lang="cs-CZ" sz="2400" dirty="0"/>
              <a:t>Učebnice a nové výukové technologie (interaktivní učebnice, elektronické učební texty) </a:t>
            </a:r>
          </a:p>
          <a:p>
            <a:r>
              <a:rPr lang="cs-CZ" sz="2400" dirty="0"/>
              <a:t>Doplňující literatura pro učitele a žáka</a:t>
            </a:r>
          </a:p>
          <a:p>
            <a:r>
              <a:rPr lang="cs-CZ" sz="2400" dirty="0"/>
              <a:t>Vybrané chemické učebnice a učební texty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13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3. Učebnice v chemickém vzdělávání: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Tvorba studijního textu</a:t>
            </a:r>
          </a:p>
          <a:p>
            <a:r>
              <a:rPr lang="cs-CZ" sz="2400" dirty="0"/>
              <a:t>Posuzování obrázků vhodných pro učební texty z hlediska AZ</a:t>
            </a:r>
          </a:p>
          <a:p>
            <a:r>
              <a:rPr lang="cs-CZ" sz="2400" dirty="0"/>
              <a:t>Tvorba studijního textu – pokračování (začlenění revizí, vzorců a obrázků)</a:t>
            </a:r>
          </a:p>
          <a:p>
            <a:r>
              <a:rPr lang="cs-CZ" sz="2400" dirty="0"/>
              <a:t>Tvorba interaktivního didaktického testu (Formuláře Google, Odpovědníky IS MUNI) a jeho začlenění do studijního textu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1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4. Chemický didaktický 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Chemické editory (se zaměřením na dostupné zdarma či online)</a:t>
            </a:r>
          </a:p>
          <a:p>
            <a:r>
              <a:rPr lang="cs-CZ" sz="2400" dirty="0"/>
              <a:t>Multimediální výukové programy: Chemie 1, 2 (Zebra </a:t>
            </a:r>
            <a:r>
              <a:rPr lang="cs-CZ" sz="2400" dirty="0" err="1"/>
              <a:t>System</a:t>
            </a:r>
            <a:r>
              <a:rPr lang="cs-CZ" sz="2400" dirty="0"/>
              <a:t>), TS Chemie 1 – Názvosloví anorganické chemie (</a:t>
            </a:r>
            <a:r>
              <a:rPr lang="cs-CZ" sz="2400" dirty="0" err="1"/>
              <a:t>Terasoft</a:t>
            </a:r>
            <a:r>
              <a:rPr lang="cs-CZ" sz="2400" dirty="0"/>
              <a:t>), Chemická laboratoř 1,2 (</a:t>
            </a:r>
            <a:r>
              <a:rPr lang="cs-CZ" sz="2400" dirty="0" err="1"/>
              <a:t>Langmaster</a:t>
            </a:r>
            <a:r>
              <a:rPr lang="cs-CZ" sz="2400" dirty="0"/>
              <a:t>), Minecraft </a:t>
            </a:r>
            <a:r>
              <a:rPr lang="cs-CZ" sz="2400" dirty="0" err="1"/>
              <a:t>education</a:t>
            </a:r>
            <a:r>
              <a:rPr lang="cs-CZ" sz="2400" dirty="0"/>
              <a:t>, Chemie 1 a 2 </a:t>
            </a:r>
            <a:r>
              <a:rPr lang="cs-CZ" sz="2400" dirty="0" err="1"/>
              <a:t>Eurodidact</a:t>
            </a:r>
            <a:endParaRPr lang="cs-CZ" sz="2400" dirty="0"/>
          </a:p>
          <a:p>
            <a:r>
              <a:rPr lang="cs-CZ" sz="2400" dirty="0"/>
              <a:t>Programy pro tvorbu interaktivních prezentací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80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8391</TotalTime>
  <Words>667</Words>
  <Application>Microsoft Office PowerPoint</Application>
  <PresentationFormat>Předvádění na obrazovce (4:3)</PresentationFormat>
  <Paragraphs>132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Tahoma</vt:lpstr>
      <vt:lpstr>Wingdings</vt:lpstr>
      <vt:lpstr>Prezentace_MU_CZ</vt:lpstr>
      <vt:lpstr>VÝUKOVÉ MATERIÁLY V CHEMII C5868</vt:lpstr>
      <vt:lpstr>Cíle předmětu</vt:lpstr>
      <vt:lpstr>Harmonogram semestru</vt:lpstr>
      <vt:lpstr>1. Výukové materiály a východiska jejich tvorby</vt:lpstr>
      <vt:lpstr>1. Výukové materiály a východiska jejich tvorby: Praxe</vt:lpstr>
      <vt:lpstr>2. Elektronické výukové materiály</vt:lpstr>
      <vt:lpstr>3. Učebnice v chemickém vzdělávání</vt:lpstr>
      <vt:lpstr>3. Učebnice v chemickém vzdělávání: Praxe</vt:lpstr>
      <vt:lpstr>4. Chemický didaktický software</vt:lpstr>
      <vt:lpstr>4. Chemický didaktický software: Praxe</vt:lpstr>
      <vt:lpstr>5. Experimenty ve výuce chemie</vt:lpstr>
      <vt:lpstr>6. Popularizace chemie</vt:lpstr>
      <vt:lpstr>6. Popularizace chemie: Praxe</vt:lpstr>
      <vt:lpstr>Zápočet</vt:lpstr>
      <vt:lpstr>Studijní materiály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780</cp:revision>
  <cp:lastPrinted>2013-09-18T20:37:09Z</cp:lastPrinted>
  <dcterms:created xsi:type="dcterms:W3CDTF">2009-11-16T07:55:58Z</dcterms:created>
  <dcterms:modified xsi:type="dcterms:W3CDTF">2021-03-09T14:07:33Z</dcterms:modified>
</cp:coreProperties>
</file>