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2" r:id="rId3"/>
    <p:sldId id="318" r:id="rId4"/>
    <p:sldId id="356" r:id="rId5"/>
    <p:sldId id="312" r:id="rId6"/>
    <p:sldId id="328" r:id="rId7"/>
    <p:sldId id="314" r:id="rId8"/>
    <p:sldId id="394" r:id="rId9"/>
    <p:sldId id="395" r:id="rId10"/>
    <p:sldId id="378" r:id="rId11"/>
    <p:sldId id="379" r:id="rId12"/>
    <p:sldId id="380" r:id="rId13"/>
    <p:sldId id="381" r:id="rId14"/>
    <p:sldId id="391" r:id="rId15"/>
    <p:sldId id="390" r:id="rId16"/>
    <p:sldId id="389" r:id="rId17"/>
    <p:sldId id="392" r:id="rId18"/>
    <p:sldId id="393" r:id="rId19"/>
    <p:sldId id="382" r:id="rId20"/>
    <p:sldId id="383" r:id="rId21"/>
    <p:sldId id="384" r:id="rId22"/>
    <p:sldId id="271" r:id="rId23"/>
    <p:sldId id="385" r:id="rId24"/>
    <p:sldId id="386" r:id="rId25"/>
    <p:sldId id="257" r:id="rId26"/>
    <p:sldId id="387" r:id="rId27"/>
    <p:sldId id="388" r:id="rId28"/>
    <p:sldId id="333" r:id="rId29"/>
    <p:sldId id="334" r:id="rId30"/>
    <p:sldId id="335" r:id="rId31"/>
    <p:sldId id="336" r:id="rId32"/>
    <p:sldId id="272" r:id="rId33"/>
    <p:sldId id="262" r:id="rId34"/>
    <p:sldId id="306" r:id="rId35"/>
    <p:sldId id="305" r:id="rId36"/>
    <p:sldId id="307" r:id="rId37"/>
    <p:sldId id="260" r:id="rId38"/>
    <p:sldId id="263" r:id="rId39"/>
    <p:sldId id="265" r:id="rId40"/>
    <p:sldId id="337" r:id="rId41"/>
    <p:sldId id="375" r:id="rId42"/>
    <p:sldId id="339" r:id="rId43"/>
    <p:sldId id="340" r:id="rId44"/>
    <p:sldId id="273" r:id="rId45"/>
    <p:sldId id="327" r:id="rId46"/>
    <p:sldId id="324" r:id="rId47"/>
    <p:sldId id="325" r:id="rId48"/>
    <p:sldId id="326" r:id="rId49"/>
    <p:sldId id="332" r:id="rId50"/>
    <p:sldId id="344" r:id="rId51"/>
    <p:sldId id="398" r:id="rId52"/>
    <p:sldId id="401" r:id="rId53"/>
    <p:sldId id="399" r:id="rId54"/>
    <p:sldId id="267" r:id="rId55"/>
    <p:sldId id="319" r:id="rId56"/>
    <p:sldId id="277" r:id="rId57"/>
    <p:sldId id="299" r:id="rId58"/>
    <p:sldId id="275" r:id="rId59"/>
    <p:sldId id="298" r:id="rId60"/>
    <p:sldId id="279" r:id="rId61"/>
    <p:sldId id="351" r:id="rId62"/>
    <p:sldId id="348" r:id="rId63"/>
    <p:sldId id="345" r:id="rId64"/>
    <p:sldId id="269" r:id="rId65"/>
    <p:sldId id="346" r:id="rId66"/>
    <p:sldId id="283" r:id="rId67"/>
    <p:sldId id="285" r:id="rId68"/>
    <p:sldId id="292" r:id="rId69"/>
    <p:sldId id="290" r:id="rId70"/>
    <p:sldId id="350" r:id="rId71"/>
    <p:sldId id="342" r:id="rId72"/>
    <p:sldId id="349" r:id="rId73"/>
    <p:sldId id="302" r:id="rId74"/>
    <p:sldId id="303" r:id="rId75"/>
    <p:sldId id="362" r:id="rId76"/>
    <p:sldId id="363" r:id="rId77"/>
    <p:sldId id="396" r:id="rId78"/>
    <p:sldId id="352" r:id="rId79"/>
    <p:sldId id="353" r:id="rId80"/>
    <p:sldId id="354" r:id="rId8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813" autoAdjust="0"/>
  </p:normalViewPr>
  <p:slideViewPr>
    <p:cSldViewPr>
      <p:cViewPr varScale="1">
        <p:scale>
          <a:sx n="69" d="100"/>
          <a:sy n="69" d="100"/>
        </p:scale>
        <p:origin x="2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4553E-6ABD-4EA3-B540-2D34BA7A8FA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6165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0A04B-58F2-4C3A-B619-8044C7C38B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863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82810-8950-4DA5-97DF-20B5A3FCC50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9204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407065-A7FB-4401-AFA0-66835140FD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7725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358D160-8D35-4AE5-AB52-50C93E38D05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9398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5DD68E4-30DC-4682-8331-DC31439342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538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03187-26AB-47D6-97F3-BA8EB498E2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736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0564A-7F6A-41B9-9408-BDBC7097928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818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3640C-48C7-4447-916E-8F581C2989E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0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F2779-1D9E-4B09-A525-D1CA807C0A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080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F711C-B43B-4375-A5AF-5FAA5CE132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008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3BEE1-E025-49A2-BE6B-9CE0C52D03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652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D5B57-BA68-4044-B195-83D32ED22DC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882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63E2F-18FE-45C9-BD0C-B3590CBE871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633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7A1667-2A36-4D24-9DBB-EF8D184D82E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696200" cy="1600200"/>
          </a:xfrm>
        </p:spPr>
        <p:txBody>
          <a:bodyPr anchor="ctr"/>
          <a:lstStyle/>
          <a:p>
            <a:r>
              <a:rPr lang="cs-CZ" altLang="cs-CZ" sz="4400"/>
              <a:t>Interakce laseru s materiálem a laserové čištění</a:t>
            </a:r>
          </a:p>
        </p:txBody>
      </p:sp>
      <p:pic>
        <p:nvPicPr>
          <p:cNvPr id="2052" name="Picture 4" descr="G:\obr laseru\la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3348038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3429000" cy="1143000"/>
          </a:xfrm>
          <a:noFill/>
          <a:ln/>
        </p:spPr>
        <p:txBody>
          <a:bodyPr/>
          <a:lstStyle/>
          <a:p>
            <a:r>
              <a:rPr lang="cs-CZ" altLang="cs-CZ"/>
              <a:t>Kovy</a:t>
            </a:r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258286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95600"/>
            <a:ext cx="24066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400"/>
            <a:ext cx="20859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04800"/>
            <a:ext cx="3168650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068638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1295400" y="5867400"/>
            <a:ext cx="1241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Koroze mědi</a:t>
            </a:r>
          </a:p>
        </p:txBody>
      </p:sp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6629400" y="5867400"/>
            <a:ext cx="1398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Koroze bronzu</a:t>
            </a: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5410200" cy="762000"/>
          </a:xfrm>
        </p:spPr>
        <p:txBody>
          <a:bodyPr/>
          <a:lstStyle/>
          <a:p>
            <a:r>
              <a:rPr lang="cs-CZ" altLang="cs-CZ" sz="3600"/>
              <a:t>Měď a bronz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fulltext1108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312738"/>
            <a:ext cx="7273925" cy="5903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908050"/>
            <a:ext cx="8642350" cy="4394200"/>
          </a:xfrm>
          <a:noFill/>
          <a:ln/>
        </p:spPr>
      </p:pic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1403350" y="5734050"/>
            <a:ext cx="4260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Fotografie bronzové sochy (Arian de Vries, 1648)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11188" y="260350"/>
            <a:ext cx="3525837" cy="1143000"/>
          </a:xfrm>
          <a:noFill/>
          <a:ln/>
        </p:spPr>
        <p:txBody>
          <a:bodyPr/>
          <a:lstStyle/>
          <a:p>
            <a:r>
              <a:rPr lang="cs-CZ" altLang="cs-CZ" sz="3600"/>
              <a:t>Stříbro</a:t>
            </a:r>
          </a:p>
        </p:txBody>
      </p:sp>
      <p:pic>
        <p:nvPicPr>
          <p:cNvPr id="206853" name="Picture 5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4941888"/>
            <a:ext cx="2843213" cy="1262062"/>
          </a:xfrm>
          <a:noFill/>
          <a:ln/>
        </p:spPr>
      </p:pic>
      <p:pic>
        <p:nvPicPr>
          <p:cNvPr id="206855" name="Picture 7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620713"/>
            <a:ext cx="3243263" cy="2476500"/>
          </a:xfrm>
          <a:noFill/>
          <a:ln/>
        </p:spPr>
      </p:pic>
      <p:pic>
        <p:nvPicPr>
          <p:cNvPr id="206857" name="Picture 9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349500"/>
            <a:ext cx="2124075" cy="1981200"/>
          </a:xfrm>
          <a:noFill/>
          <a:ln/>
        </p:spPr>
      </p:pic>
      <p:pic>
        <p:nvPicPr>
          <p:cNvPr id="206859" name="Picture 11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2349500"/>
            <a:ext cx="2101850" cy="1981200"/>
          </a:xfrm>
          <a:noFill/>
          <a:ln/>
        </p:spPr>
      </p:pic>
      <p:sp>
        <p:nvSpPr>
          <p:cNvPr id="206861" name="Rectangle 13"/>
          <p:cNvSpPr>
            <a:spLocks noChangeArrowheads="1"/>
          </p:cNvSpPr>
          <p:nvPr/>
        </p:nvSpPr>
        <p:spPr bwMode="auto">
          <a:xfrm>
            <a:off x="539750" y="4797425"/>
            <a:ext cx="4572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(</a:t>
            </a:r>
            <a:r>
              <a:rPr lang="cs-CZ" altLang="cs-CZ" sz="1800" i="1"/>
              <a:t>left</a:t>
            </a:r>
            <a:r>
              <a:rPr lang="cs-CZ" altLang="cs-CZ" sz="1800"/>
              <a:t>) Microphotograph (</a:t>
            </a:r>
            <a:r>
              <a:rPr lang="cs-CZ" altLang="cs-CZ" sz="1800" i="1"/>
              <a:t>×</a:t>
            </a:r>
            <a:r>
              <a:rPr lang="cs-CZ" altLang="cs-CZ" sz="1800"/>
              <a:t>13) of the woven fabric preserved within the iron incrustations, possibly the remains of a bag or purse and (</a:t>
            </a:r>
            <a:r>
              <a:rPr lang="cs-CZ" altLang="cs-CZ" sz="1800" i="1"/>
              <a:t>right</a:t>
            </a:r>
            <a:r>
              <a:rPr lang="cs-CZ" altLang="cs-CZ" sz="1800"/>
              <a:t>) SEM micrograph of the constituent bast fibres (scale bar = 100 μm)</a:t>
            </a:r>
          </a:p>
        </p:txBody>
      </p:sp>
      <p:pic>
        <p:nvPicPr>
          <p:cNvPr id="20686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429000"/>
            <a:ext cx="1220787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63" name="Text Box 15"/>
          <p:cNvSpPr txBox="1">
            <a:spLocks noChangeArrowheads="1"/>
          </p:cNvSpPr>
          <p:nvPr/>
        </p:nvSpPr>
        <p:spPr bwMode="auto">
          <a:xfrm>
            <a:off x="611188" y="1484313"/>
            <a:ext cx="460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Depot mincí Viléma Dobyvatele (Abergavenny)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412875"/>
            <a:ext cx="6769100" cy="3452813"/>
          </a:xfrm>
          <a:noFill/>
          <a:ln/>
        </p:spPr>
      </p:pic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1187450" y="5300663"/>
            <a:ext cx="727233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SEM micrographs of a coin with half the oxide bloom still present after laser cleaning: (</a:t>
            </a:r>
            <a:r>
              <a:rPr lang="cs-CZ" altLang="cs-CZ" sz="1800" i="1"/>
              <a:t>left</a:t>
            </a:r>
            <a:r>
              <a:rPr lang="cs-CZ" altLang="cs-CZ" sz="1800"/>
              <a:t>) low magnification (scale bar = 1mm) and (</a:t>
            </a:r>
            <a:r>
              <a:rPr lang="cs-CZ" altLang="cs-CZ" sz="1800" i="1"/>
              <a:t>right</a:t>
            </a:r>
            <a:r>
              <a:rPr lang="cs-CZ" altLang="cs-CZ" sz="1800"/>
              <a:t>) high magnification (scale bar = 20μm)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836613"/>
            <a:ext cx="2806700" cy="1143000"/>
          </a:xfrm>
        </p:spPr>
        <p:txBody>
          <a:bodyPr/>
          <a:lstStyle/>
          <a:p>
            <a:r>
              <a:rPr lang="cs-CZ" altLang="cs-CZ" sz="3600"/>
              <a:t>Pokovené předměty</a:t>
            </a:r>
          </a:p>
        </p:txBody>
      </p:sp>
      <p:pic>
        <p:nvPicPr>
          <p:cNvPr id="20377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549275"/>
            <a:ext cx="3306762" cy="2878138"/>
          </a:xfrm>
          <a:noFill/>
          <a:ln/>
        </p:spPr>
      </p:pic>
      <p:pic>
        <p:nvPicPr>
          <p:cNvPr id="20378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644900"/>
            <a:ext cx="5832475" cy="2895600"/>
          </a:xfrm>
          <a:noFill/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4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</p:spPr>
        <p:txBody>
          <a:bodyPr/>
          <a:lstStyle/>
          <a:p>
            <a:endParaRPr lang="cs-CZ" altLang="cs-CZ" sz="4000"/>
          </a:p>
        </p:txBody>
      </p:sp>
      <p:pic>
        <p:nvPicPr>
          <p:cNvPr id="208900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989138"/>
            <a:ext cx="2798762" cy="2603500"/>
          </a:xfrm>
          <a:noFill/>
          <a:ln/>
        </p:spPr>
      </p:pic>
      <p:pic>
        <p:nvPicPr>
          <p:cNvPr id="208903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1989138"/>
            <a:ext cx="2870200" cy="2657475"/>
          </a:xfrm>
          <a:noFill/>
          <a:ln/>
        </p:spPr>
      </p:pic>
      <p:sp>
        <p:nvSpPr>
          <p:cNvPr id="208906" name="Rectangle 10"/>
          <p:cNvSpPr>
            <a:spLocks noChangeArrowheads="1"/>
          </p:cNvSpPr>
          <p:nvPr/>
        </p:nvSpPr>
        <p:spPr bwMode="auto">
          <a:xfrm>
            <a:off x="611188" y="5157788"/>
            <a:ext cx="6992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Cross section of surface layer structure of leaf gilded spire from Bronnbach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4813"/>
            <a:ext cx="2092325" cy="1981200"/>
          </a:xfrm>
          <a:noFill/>
          <a:ln/>
        </p:spPr>
      </p:pic>
      <p:pic>
        <p:nvPicPr>
          <p:cNvPr id="211975" name="Picture 7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476250"/>
            <a:ext cx="2051050" cy="1981200"/>
          </a:xfrm>
          <a:noFill/>
          <a:ln/>
        </p:spPr>
      </p:pic>
      <p:pic>
        <p:nvPicPr>
          <p:cNvPr id="211979" name="Picture 11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3284538"/>
            <a:ext cx="5903912" cy="2149475"/>
          </a:xfrm>
          <a:noFill/>
          <a:ln/>
        </p:spPr>
      </p:pic>
      <p:sp>
        <p:nvSpPr>
          <p:cNvPr id="211978" name="Rectangle 10"/>
          <p:cNvSpPr>
            <a:spLocks noChangeArrowheads="1"/>
          </p:cNvSpPr>
          <p:nvPr/>
        </p:nvSpPr>
        <p:spPr bwMode="auto">
          <a:xfrm>
            <a:off x="395288" y="2781300"/>
            <a:ext cx="539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Hustota energie : 0,1 Jcm-2 	Hustota energie: 0,2 Jcm-2</a:t>
            </a:r>
          </a:p>
        </p:txBody>
      </p:sp>
      <p:sp>
        <p:nvSpPr>
          <p:cNvPr id="211982" name="Rectangle 14"/>
          <p:cNvSpPr>
            <a:spLocks noChangeArrowheads="1"/>
          </p:cNvSpPr>
          <p:nvPr/>
        </p:nvSpPr>
        <p:spPr bwMode="auto">
          <a:xfrm>
            <a:off x="539750" y="5661025"/>
            <a:ext cx="828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(</a:t>
            </a:r>
            <a:r>
              <a:rPr lang="cs-CZ" altLang="cs-CZ" sz="1800" i="1"/>
              <a:t>left</a:t>
            </a:r>
            <a:r>
              <a:rPr lang="cs-CZ" altLang="cs-CZ" sz="1800"/>
              <a:t>) Microscopy, SEM. (</a:t>
            </a:r>
            <a:r>
              <a:rPr lang="cs-CZ" altLang="cs-CZ" sz="1800" i="1"/>
              <a:t>centre</a:t>
            </a:r>
            <a:r>
              <a:rPr lang="cs-CZ" altLang="cs-CZ" sz="1800"/>
              <a:t>) Comparison of contaminated and laser cleaned zones. (</a:t>
            </a:r>
            <a:r>
              <a:rPr lang="cs-CZ" altLang="cs-CZ" sz="1800" i="1"/>
              <a:t>right</a:t>
            </a:r>
            <a:r>
              <a:rPr lang="cs-CZ" altLang="cs-CZ" sz="1800"/>
              <a:t>) Beginning of thermal influence at the cracks on leaf gold</a:t>
            </a:r>
          </a:p>
        </p:txBody>
      </p:sp>
      <p:pic>
        <p:nvPicPr>
          <p:cNvPr id="211986" name="Picture 18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549275"/>
            <a:ext cx="2349500" cy="1981200"/>
          </a:xfrm>
          <a:noFill/>
          <a:ln/>
        </p:spPr>
      </p:pic>
      <p:sp>
        <p:nvSpPr>
          <p:cNvPr id="211989" name="Text Box 21"/>
          <p:cNvSpPr txBox="1">
            <a:spLocks noChangeArrowheads="1"/>
          </p:cNvSpPr>
          <p:nvPr/>
        </p:nvSpPr>
        <p:spPr bwMode="auto">
          <a:xfrm>
            <a:off x="6443663" y="2708275"/>
            <a:ext cx="195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Mechanické čištění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066800"/>
            <a:ext cx="3124200" cy="1143000"/>
          </a:xfrm>
        </p:spPr>
        <p:txBody>
          <a:bodyPr/>
          <a:lstStyle/>
          <a:p>
            <a:r>
              <a:rPr lang="cs-CZ" altLang="cs-CZ"/>
              <a:t>Železo</a:t>
            </a:r>
          </a:p>
        </p:txBody>
      </p:sp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5867400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34290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5867400" y="2971800"/>
            <a:ext cx="2959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Římské puklice štítů (4. stol. n. l.)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2894012" cy="4906962"/>
          </a:xfrm>
          <a:noFill/>
          <a:ln/>
        </p:spPr>
      </p:pic>
      <p:pic>
        <p:nvPicPr>
          <p:cNvPr id="247811" name="Picture 3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3429000"/>
            <a:ext cx="4537075" cy="2500313"/>
          </a:xfrm>
          <a:noFill/>
          <a:ln/>
        </p:spPr>
      </p:pic>
      <p:pic>
        <p:nvPicPr>
          <p:cNvPr id="247812" name="Picture 4" descr="291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692150"/>
            <a:ext cx="5178425" cy="1984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836613"/>
            <a:ext cx="6697662" cy="3743325"/>
          </a:xfrm>
          <a:noFill/>
          <a:ln/>
        </p:spPr>
      </p:pic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1143000" y="5334000"/>
            <a:ext cx="63896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Černání železných fragmentů (římský tábor u Cologne) pro různé vlnové délky Nd:YAG lasersu.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fulltext11090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809625"/>
            <a:ext cx="7162800" cy="5078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Textilie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09600" y="5257800"/>
            <a:ext cx="297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Čínské hedvábí, cca 2400 let staré 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0"/>
            <a:ext cx="4648200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800600" y="5202238"/>
            <a:ext cx="235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Koptská textilie, 5.-7. stol.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4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260350"/>
            <a:ext cx="4684712" cy="4202113"/>
          </a:xfrm>
          <a:noFill/>
        </p:spPr>
      </p:pic>
      <p:sp>
        <p:nvSpPr>
          <p:cNvPr id="198659" name="Text Box 7"/>
          <p:cNvSpPr txBox="1">
            <a:spLocks noChangeArrowheads="1"/>
          </p:cNvSpPr>
          <p:nvPr/>
        </p:nvSpPr>
        <p:spPr bwMode="auto">
          <a:xfrm>
            <a:off x="323850" y="4652963"/>
            <a:ext cx="858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Horní řada (zleva doprava): 10 pulsů o 1400 mJ/cm2, 50 pulsů o1400 mJ/cm2, 200 pulsů o 1400 mJ/cm2, 500 pulsů o 1400 mJ/cm2. </a:t>
            </a:r>
          </a:p>
          <a:p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Střední řada (zleva doprava): 10 pulsů o 1000 mJ/cm2, 50 pulsů o 1000 mJ/cm2, 200 pulsů o 1000 mJ/cm2, 500 pulsů o 1000 mJ/cm2. </a:t>
            </a:r>
          </a:p>
          <a:p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Dolní řádek (zleva doprava): 2000 pulsů o 80 mJ/cm2; 3000 pulsů o 80 mJ/cm2, 4000 pulsů o 80 mJ/cm2, 5000 pulsů o 80 mJ/cm2.</a:t>
            </a:r>
          </a:p>
        </p:txBody>
      </p:sp>
      <p:sp>
        <p:nvSpPr>
          <p:cNvPr id="198660" name="Text Box 8"/>
          <p:cNvSpPr txBox="1">
            <a:spLocks noChangeArrowheads="1"/>
          </p:cNvSpPr>
          <p:nvPr/>
        </p:nvSpPr>
        <p:spPr bwMode="auto">
          <a:xfrm>
            <a:off x="376238" y="784225"/>
            <a:ext cx="31877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Působení laseru na textilie na bázi celulózy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20713"/>
            <a:ext cx="2768600" cy="3311525"/>
          </a:xfrm>
          <a:noFill/>
        </p:spPr>
      </p:pic>
      <p:pic>
        <p:nvPicPr>
          <p:cNvPr id="199683" name="Picture 7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620713"/>
            <a:ext cx="2778125" cy="3311525"/>
          </a:xfrm>
          <a:noFill/>
        </p:spPr>
      </p:pic>
      <p:sp>
        <p:nvSpPr>
          <p:cNvPr id="199684" name="Rectangle 6"/>
          <p:cNvSpPr>
            <a:spLocks noChangeArrowheads="1"/>
          </p:cNvSpPr>
          <p:nvPr/>
        </p:nvSpPr>
        <p:spPr bwMode="auto">
          <a:xfrm>
            <a:off x="323850" y="4437063"/>
            <a:ext cx="2736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Bavlněná vlákna po 200 pulsech o 320 mJ/cm2.</a:t>
            </a:r>
          </a:p>
        </p:txBody>
      </p:sp>
      <p:sp>
        <p:nvSpPr>
          <p:cNvPr id="199685" name="Rectangle 10"/>
          <p:cNvSpPr>
            <a:spLocks noChangeArrowheads="1"/>
          </p:cNvSpPr>
          <p:nvPr/>
        </p:nvSpPr>
        <p:spPr bwMode="auto">
          <a:xfrm>
            <a:off x="3132138" y="4365625"/>
            <a:ext cx="2879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Bavlněná vlákna po 3 pulsech o 1400 mJ/cm2.</a:t>
            </a:r>
          </a:p>
        </p:txBody>
      </p:sp>
      <p:pic>
        <p:nvPicPr>
          <p:cNvPr id="199686" name="Picture 11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692150"/>
            <a:ext cx="2767012" cy="3311525"/>
          </a:xfrm>
          <a:noFill/>
        </p:spPr>
      </p:pic>
      <p:sp>
        <p:nvSpPr>
          <p:cNvPr id="188430" name="Rectangle 14"/>
          <p:cNvSpPr>
            <a:spLocks noChangeArrowheads="1"/>
          </p:cNvSpPr>
          <p:nvPr/>
        </p:nvSpPr>
        <p:spPr bwMode="auto">
          <a:xfrm>
            <a:off x="6084888" y="4292600"/>
            <a:ext cx="28082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800">
                <a:latin typeface="Arial" charset="0"/>
                <a:cs typeface="Arial" charset="0"/>
              </a:rPr>
              <a:t>Bavlněná vlákna po</a:t>
            </a:r>
            <a:r>
              <a:rPr lang="cs-CZ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cs-CZ" sz="1800">
                <a:latin typeface="Arial" charset="0"/>
                <a:cs typeface="Arial" charset="0"/>
              </a:rPr>
              <a:t>500 pulsech o 40 mJ/cm2.</a:t>
            </a:r>
          </a:p>
        </p:txBody>
      </p:sp>
      <p:sp>
        <p:nvSpPr>
          <p:cNvPr id="188431" name="Text Box 15"/>
          <p:cNvSpPr txBox="1">
            <a:spLocks noChangeArrowheads="1"/>
          </p:cNvSpPr>
          <p:nvPr/>
        </p:nvSpPr>
        <p:spPr bwMode="auto">
          <a:xfrm>
            <a:off x="3132138" y="5708650"/>
            <a:ext cx="262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Excimer KrF 248 nm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268287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700213"/>
            <a:ext cx="268287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00213"/>
            <a:ext cx="2681287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62000" y="4953000"/>
            <a:ext cx="7620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Mikrosnímek (elektronový mikroskop) povrchu bílé bavlny: a) před ozářením; b) po 100 pulsech, 1064 nm, 3.7 J/cm</a:t>
            </a:r>
            <a:r>
              <a:rPr lang="cs-CZ" altLang="cs-CZ" sz="1800" baseline="30000"/>
              <a:t>2</a:t>
            </a:r>
            <a:r>
              <a:rPr lang="cs-CZ" altLang="cs-CZ" sz="1800"/>
              <a:t>; c) po 100 pulsech, 266 nm, 0.5 J/cm</a:t>
            </a:r>
            <a:r>
              <a:rPr lang="cs-CZ" altLang="cs-CZ" sz="1800" baseline="30000"/>
              <a:t>2</a:t>
            </a:r>
            <a:r>
              <a:rPr lang="cs-CZ" altLang="cs-CZ" sz="1800"/>
              <a:t>. </a:t>
            </a:r>
            <a:br>
              <a:rPr lang="cs-CZ" altLang="cs-CZ" sz="1800"/>
            </a:br>
            <a:endParaRPr lang="cs-CZ" altLang="cs-CZ" sz="180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620713"/>
            <a:ext cx="2457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Celulózová vlákna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4"/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84313"/>
            <a:ext cx="4038600" cy="3721100"/>
          </a:xfrm>
          <a:noFill/>
        </p:spPr>
      </p:pic>
      <p:pic>
        <p:nvPicPr>
          <p:cNvPr id="200707" name="Picture 8" descr="Ferrero20024"/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557338"/>
            <a:ext cx="4608512" cy="3665537"/>
          </a:xfrm>
          <a:noFill/>
        </p:spPr>
      </p:pic>
      <p:sp>
        <p:nvSpPr>
          <p:cNvPr id="200708" name="Rectangle 11"/>
          <p:cNvSpPr>
            <a:spLocks noChangeArrowheads="1"/>
          </p:cNvSpPr>
          <p:nvPr/>
        </p:nvSpPr>
        <p:spPr bwMode="auto">
          <a:xfrm>
            <a:off x="4572000" y="5516563"/>
            <a:ext cx="4392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FTIR-ATR spectra lnu: 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A) původní, B) po ozáření CO2 laserem</a:t>
            </a:r>
          </a:p>
        </p:txBody>
      </p:sp>
      <p:sp>
        <p:nvSpPr>
          <p:cNvPr id="200709" name="Rectangle 12"/>
          <p:cNvSpPr>
            <a:spLocks noChangeArrowheads="1"/>
          </p:cNvSpPr>
          <p:nvPr/>
        </p:nvSpPr>
        <p:spPr bwMode="auto">
          <a:xfrm>
            <a:off x="250825" y="5516563"/>
            <a:ext cx="3744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SEM laserem (CO2) ozářeného lnu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ChangeArrowheads="1"/>
          </p:cNvSpPr>
          <p:nvPr/>
        </p:nvSpPr>
        <p:spPr bwMode="auto">
          <a:xfrm>
            <a:off x="395288" y="5949950"/>
            <a:ext cx="40322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Povrch stříbra a hedvábí před a po působení laseru 1064 nm.</a:t>
            </a:r>
          </a:p>
        </p:txBody>
      </p:sp>
      <p:sp>
        <p:nvSpPr>
          <p:cNvPr id="196619" name="Rectangle 11"/>
          <p:cNvSpPr>
            <a:spLocks noChangeArrowheads="1"/>
          </p:cNvSpPr>
          <p:nvPr/>
        </p:nvSpPr>
        <p:spPr bwMode="auto">
          <a:xfrm>
            <a:off x="4932363" y="2781300"/>
            <a:ext cx="39989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400">
                <a:latin typeface="Arial" charset="0"/>
                <a:cs typeface="Arial" charset="0"/>
              </a:rPr>
              <a:t>Povrch stříbra a hedvábí po působení laseru</a:t>
            </a:r>
            <a:r>
              <a:rPr lang="cs-CZ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cs-CZ" sz="1400">
                <a:latin typeface="Arial" charset="0"/>
                <a:cs typeface="Arial" charset="0"/>
              </a:rPr>
              <a:t>532 nm.</a:t>
            </a:r>
          </a:p>
        </p:txBody>
      </p:sp>
      <p:sp>
        <p:nvSpPr>
          <p:cNvPr id="196623" name="Rectangle 15"/>
          <p:cNvSpPr>
            <a:spLocks noChangeArrowheads="1"/>
          </p:cNvSpPr>
          <p:nvPr/>
        </p:nvSpPr>
        <p:spPr bwMode="auto">
          <a:xfrm>
            <a:off x="5148263" y="6021388"/>
            <a:ext cx="3816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400">
                <a:latin typeface="Arial" charset="0"/>
                <a:cs typeface="Arial" charset="0"/>
              </a:rPr>
              <a:t>Povrch stříbra a hedvábí po působení laseru</a:t>
            </a:r>
            <a:r>
              <a:rPr lang="cs-CZ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cs-CZ" sz="1400">
                <a:latin typeface="Arial" charset="0"/>
                <a:cs typeface="Arial" charset="0"/>
              </a:rPr>
              <a:t>266 nm.</a:t>
            </a:r>
          </a:p>
        </p:txBody>
      </p:sp>
      <p:pic>
        <p:nvPicPr>
          <p:cNvPr id="201733" name="Picture 16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163" y="1196975"/>
            <a:ext cx="4033837" cy="4537075"/>
          </a:xfrm>
          <a:noFill/>
        </p:spPr>
      </p:pic>
      <p:pic>
        <p:nvPicPr>
          <p:cNvPr id="201734" name="Picture 2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549275"/>
            <a:ext cx="3667125" cy="2185988"/>
          </a:xfrm>
        </p:spPr>
      </p:pic>
      <p:pic>
        <p:nvPicPr>
          <p:cNvPr id="201735" name="Picture 23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3644900"/>
            <a:ext cx="3775075" cy="2187575"/>
          </a:xfrm>
          <a:noFill/>
        </p:spPr>
      </p:pic>
      <p:sp>
        <p:nvSpPr>
          <p:cNvPr id="196632" name="Text Box 24"/>
          <p:cNvSpPr txBox="1">
            <a:spLocks noChangeArrowheads="1"/>
          </p:cNvSpPr>
          <p:nvPr/>
        </p:nvSpPr>
        <p:spPr bwMode="auto">
          <a:xfrm>
            <a:off x="395288" y="404813"/>
            <a:ext cx="34718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Kombinované textilie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492375"/>
            <a:ext cx="3482975" cy="3109913"/>
          </a:xfrm>
          <a:noFill/>
          <a:ln/>
        </p:spPr>
      </p:pic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1331913" y="5876925"/>
            <a:ext cx="2271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Jezdecký oblek (18. stol.)</a:t>
            </a:r>
          </a:p>
        </p:txBody>
      </p:sp>
      <p:pic>
        <p:nvPicPr>
          <p:cNvPr id="9831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33375"/>
            <a:ext cx="430212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5651500" y="5805488"/>
            <a:ext cx="3203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Čištěná plocha</a:t>
            </a: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592138" y="712788"/>
            <a:ext cx="101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Brokát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7" name="Picture 9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908050"/>
            <a:ext cx="3987800" cy="4465638"/>
          </a:xfrm>
          <a:noFill/>
          <a:ln/>
        </p:spPr>
      </p:pic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468313" y="5661025"/>
            <a:ext cx="3746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Povrch zmatnělé stříbrné nitě před ozářením laserem</a:t>
            </a:r>
          </a:p>
        </p:txBody>
      </p:sp>
      <p:pic>
        <p:nvPicPr>
          <p:cNvPr id="99340" name="Picture 12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908050"/>
            <a:ext cx="4033837" cy="4514850"/>
          </a:xfrm>
          <a:noFill/>
          <a:ln/>
        </p:spPr>
      </p:pic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4787900" y="5661025"/>
            <a:ext cx="3671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Stříbrná nit po ozáření laserem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Kámen</a:t>
            </a:r>
          </a:p>
        </p:txBody>
      </p:sp>
      <p:graphicFrame>
        <p:nvGraphicFramePr>
          <p:cNvPr id="66564" name="Object 4"/>
          <p:cNvGraphicFramePr>
            <a:graphicFrameLocks noChangeAspect="1"/>
          </p:cNvGraphicFramePr>
          <p:nvPr/>
        </p:nvGraphicFramePr>
        <p:xfrm>
          <a:off x="762000" y="1447800"/>
          <a:ext cx="228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8" name="Fotografie" r:id="rId3" imgW="2285714" imgH="3048426" progId="MSPhotoEd.3">
                  <p:embed/>
                </p:oleObj>
              </mc:Choice>
              <mc:Fallback>
                <p:oleObj name="Fotografie" r:id="rId3" imgW="2285714" imgH="304842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447800"/>
                        <a:ext cx="228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2819400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3352800" cy="164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24400"/>
            <a:ext cx="3429000" cy="18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938" y="1125538"/>
            <a:ext cx="3759200" cy="4168775"/>
          </a:xfrm>
          <a:noFill/>
          <a:ln/>
        </p:spPr>
      </p:pic>
      <p:pic>
        <p:nvPicPr>
          <p:cNvPr id="104455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125538"/>
            <a:ext cx="3700462" cy="4103687"/>
          </a:xfrm>
          <a:noFill/>
          <a:ln/>
        </p:spPr>
      </p:pic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755650" y="5589588"/>
            <a:ext cx="741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Povrch stříbrné nitě před a po ozáření laserem 532 nm s fluencí 0.6 J/cm</a:t>
            </a:r>
            <a:r>
              <a:rPr lang="cs-CZ" altLang="cs-CZ" sz="1600" i="1" baseline="30000"/>
              <a:t>−</a:t>
            </a:r>
            <a:r>
              <a:rPr lang="cs-CZ" altLang="cs-CZ" sz="1600" baseline="30000"/>
              <a:t>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981075"/>
            <a:ext cx="3744913" cy="4154488"/>
          </a:xfrm>
          <a:noFill/>
          <a:ln/>
        </p:spPr>
      </p:pic>
      <p:pic>
        <p:nvPicPr>
          <p:cNvPr id="107527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313" y="981075"/>
            <a:ext cx="3679825" cy="4081463"/>
          </a:xfrm>
          <a:noFill/>
          <a:ln/>
        </p:spPr>
      </p:pic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827088" y="5445125"/>
            <a:ext cx="741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Stříbrná nit z jezdeckého obleku před (</a:t>
            </a:r>
            <a:r>
              <a:rPr lang="cs-CZ" altLang="cs-CZ" sz="1600" i="1"/>
              <a:t>vlevo</a:t>
            </a:r>
            <a:r>
              <a:rPr lang="cs-CZ" altLang="cs-CZ" sz="1600"/>
              <a:t>) a po (</a:t>
            </a:r>
            <a:r>
              <a:rPr lang="cs-CZ" altLang="cs-CZ" sz="1600" i="1"/>
              <a:t>vpravo</a:t>
            </a:r>
            <a:r>
              <a:rPr lang="cs-CZ" altLang="cs-CZ" sz="1600"/>
              <a:t>) laserovém čištění při 532 nm s 2 J/cm</a:t>
            </a:r>
            <a:r>
              <a:rPr lang="cs-CZ" altLang="cs-CZ" sz="1600" i="1" baseline="30000"/>
              <a:t>−</a:t>
            </a:r>
            <a:r>
              <a:rPr lang="cs-CZ" altLang="cs-CZ" sz="1600" baseline="30000"/>
              <a:t>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Pergamen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133600"/>
            <a:ext cx="2727325" cy="2473325"/>
          </a:xfrm>
          <a:noFill/>
          <a:ln/>
        </p:spPr>
      </p:pic>
      <p:pic>
        <p:nvPicPr>
          <p:cNvPr id="18437" name="Picture 5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916113"/>
            <a:ext cx="3230562" cy="2473325"/>
          </a:xfrm>
          <a:noFill/>
          <a:ln/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1371600" y="5105400"/>
            <a:ext cx="692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Kollagen – hlavní složka pergamenu (simulace).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88913"/>
            <a:ext cx="4475162" cy="24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356100" y="2852738"/>
            <a:ext cx="45370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Schéma parametrů laserového čištění pro pergamen (a také papír). Chemická konverze / ablace vs. lg (fluence):</a:t>
            </a:r>
          </a:p>
          <a:p>
            <a:r>
              <a:rPr lang="cs-CZ" altLang="cs-CZ" sz="1600"/>
              <a:t>Prahy fluence laseru pro ablaci konaminantů (proces čištění) (</a:t>
            </a:r>
            <a:r>
              <a:rPr lang="cs-CZ" altLang="cs-CZ" sz="1600" i="1"/>
              <a:t>F</a:t>
            </a:r>
            <a:r>
              <a:rPr lang="cs-CZ" altLang="cs-CZ" sz="1600" baseline="-30000"/>
              <a:t>c,th</a:t>
            </a:r>
            <a:r>
              <a:rPr lang="cs-CZ" altLang="cs-CZ" sz="1600"/>
              <a:t>) a ablace (</a:t>
            </a:r>
            <a:r>
              <a:rPr lang="cs-CZ" altLang="cs-CZ" sz="1600" i="1"/>
              <a:t>F</a:t>
            </a:r>
            <a:r>
              <a:rPr lang="cs-CZ" altLang="cs-CZ" sz="1600" baseline="-30000"/>
              <a:t>p,th</a:t>
            </a:r>
            <a:r>
              <a:rPr lang="cs-CZ" altLang="cs-CZ" sz="1600"/>
              <a:t>), morfologických změn (</a:t>
            </a:r>
            <a:r>
              <a:rPr lang="cs-CZ" altLang="cs-CZ" sz="1600" i="1"/>
              <a:t>F</a:t>
            </a:r>
            <a:r>
              <a:rPr lang="cs-CZ" altLang="cs-CZ" sz="1600" baseline="-30000"/>
              <a:t>p,m</a:t>
            </a:r>
            <a:r>
              <a:rPr lang="cs-CZ" altLang="cs-CZ" sz="1600"/>
              <a:t>, e.g. tavení), a nevratné chemické změny (</a:t>
            </a:r>
            <a:r>
              <a:rPr lang="cs-CZ" altLang="cs-CZ" sz="1600" i="1"/>
              <a:t>F</a:t>
            </a:r>
            <a:r>
              <a:rPr lang="cs-CZ" altLang="cs-CZ" sz="1600" baseline="-30000"/>
              <a:t>p,chem</a:t>
            </a:r>
            <a:r>
              <a:rPr lang="cs-CZ" altLang="cs-CZ" sz="1600"/>
              <a:t>) pergamenu. Rozpětí fluencí pro nedestruktivní čištění leží mezi </a:t>
            </a:r>
            <a:r>
              <a:rPr lang="cs-CZ" altLang="cs-CZ" sz="1600" i="1"/>
              <a:t>F</a:t>
            </a:r>
            <a:r>
              <a:rPr lang="cs-CZ" altLang="cs-CZ" sz="1600" baseline="-30000"/>
              <a:t>c,th</a:t>
            </a:r>
            <a:r>
              <a:rPr lang="cs-CZ" altLang="cs-CZ" sz="1600"/>
              <a:t> a </a:t>
            </a:r>
            <a:r>
              <a:rPr lang="cs-CZ" altLang="cs-CZ" sz="1600" i="1"/>
              <a:t>F</a:t>
            </a:r>
            <a:r>
              <a:rPr lang="cs-CZ" altLang="cs-CZ" sz="1600" baseline="-30000"/>
              <a:t>p,chem</a:t>
            </a:r>
            <a:r>
              <a:rPr lang="cs-CZ" altLang="cs-CZ" sz="1600"/>
              <a:t>. </a:t>
            </a:r>
            <a:r>
              <a:rPr lang="cs-CZ" altLang="cs-CZ" sz="1600" i="1"/>
              <a:t>F</a:t>
            </a:r>
            <a:r>
              <a:rPr lang="cs-CZ" altLang="cs-CZ" sz="1600" baseline="-30000"/>
              <a:t>p,chem</a:t>
            </a:r>
            <a:r>
              <a:rPr lang="cs-CZ" altLang="cs-CZ" sz="1600"/>
              <a:t> se může  shodovat s </a:t>
            </a:r>
            <a:r>
              <a:rPr lang="cs-CZ" altLang="cs-CZ" sz="1600" i="1"/>
              <a:t>F</a:t>
            </a:r>
            <a:r>
              <a:rPr lang="cs-CZ" altLang="cs-CZ" sz="1600" baseline="-30000"/>
              <a:t>p,m</a:t>
            </a:r>
            <a:r>
              <a:rPr lang="cs-CZ" altLang="cs-CZ" sz="1600"/>
              <a:t> a </a:t>
            </a:r>
            <a:r>
              <a:rPr lang="cs-CZ" altLang="cs-CZ" sz="1600" i="1"/>
              <a:t>F</a:t>
            </a:r>
            <a:r>
              <a:rPr lang="cs-CZ" altLang="cs-CZ" sz="1600" baseline="-30000"/>
              <a:t>p,th</a:t>
            </a:r>
            <a:r>
              <a:rPr lang="cs-CZ" altLang="cs-CZ" sz="1600"/>
              <a:t>.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549275"/>
            <a:ext cx="2325688" cy="4824413"/>
          </a:xfrm>
          <a:noFill/>
          <a:ln/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79388" y="5516563"/>
            <a:ext cx="83534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/>
              <a:t>Modelové schéma UV čištění pergamenu a papíru: </a:t>
            </a:r>
          </a:p>
          <a:p>
            <a:r>
              <a:rPr lang="cs-CZ" altLang="cs-CZ" sz="1600"/>
              <a:t>	během ablace cizorodého materiálu (nečistoty, skvrny) z povrchové vrstvy. </a:t>
            </a:r>
          </a:p>
          <a:p>
            <a:r>
              <a:rPr lang="cs-CZ" altLang="cs-CZ" sz="1600"/>
              <a:t>	po čištění. </a:t>
            </a:r>
          </a:p>
          <a:p>
            <a:r>
              <a:rPr lang="cs-CZ" altLang="cs-CZ" sz="1600"/>
              <a:t>Použití fluence pod ablační substrátu dovoluje „etch-stop“ a zachování materiálu.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783388" cy="553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4" name="Text Box 1030"/>
          <p:cNvSpPr txBox="1">
            <a:spLocks noChangeArrowheads="1"/>
          </p:cNvSpPr>
          <p:nvPr/>
        </p:nvSpPr>
        <p:spPr bwMode="auto">
          <a:xfrm>
            <a:off x="539750" y="6092825"/>
            <a:ext cx="7993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Elektronová micrografie recentního pergamenu.pro lasery </a:t>
            </a:r>
            <a:r>
              <a:rPr lang="cs-CZ" altLang="cs-CZ" sz="1400" i="1"/>
              <a:t>λ</a:t>
            </a:r>
            <a:r>
              <a:rPr lang="cs-CZ" altLang="cs-CZ" sz="1400"/>
              <a:t> = 308 nm a  </a:t>
            </a:r>
            <a:r>
              <a:rPr lang="cs-CZ" altLang="cs-CZ" sz="1400" i="1"/>
              <a:t>λ</a:t>
            </a:r>
            <a:r>
              <a:rPr lang="cs-CZ" altLang="cs-CZ" sz="1400"/>
              <a:t> = 1064 nm.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0350"/>
            <a:ext cx="5538788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68313" y="908050"/>
            <a:ext cx="266382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DRIFT (difusní reflectanční infračervená FT spectroskopie) starého pergamenu před a po ozáření laserem  0.38 J cm</a:t>
            </a:r>
            <a:r>
              <a:rPr lang="cs-CZ" altLang="cs-CZ" sz="1600" baseline="30000"/>
              <a:t>–2</a:t>
            </a:r>
            <a:r>
              <a:rPr lang="cs-CZ" altLang="cs-CZ" sz="1600"/>
              <a:t>, </a:t>
            </a:r>
            <a:r>
              <a:rPr lang="cs-CZ" altLang="cs-CZ" sz="1600" i="1"/>
              <a:t>λ</a:t>
            </a:r>
            <a:r>
              <a:rPr lang="cs-CZ" altLang="cs-CZ" sz="1600"/>
              <a:t> = 308 nm. </a:t>
            </a:r>
          </a:p>
        </p:txBody>
      </p:sp>
      <p:pic>
        <p:nvPicPr>
          <p:cNvPr id="52231" name="Picture 7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2960688"/>
            <a:ext cx="5473700" cy="3897312"/>
          </a:xfrm>
          <a:noFill/>
          <a:ln/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323850" y="3644900"/>
            <a:ext cx="2735263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DRIFT (difusní reflectanční infračervená FT spectroskopie) spektra pergamenu (c) a příslušné změny působením laseru 308 nm a </a:t>
            </a:r>
            <a:r>
              <a:rPr lang="cs-CZ" altLang="cs-CZ" sz="1600" i="1"/>
              <a:t>F</a:t>
            </a:r>
            <a:r>
              <a:rPr lang="cs-CZ" altLang="cs-CZ" sz="1600"/>
              <a:t>=0.4 J/cm</a:t>
            </a:r>
            <a:r>
              <a:rPr lang="cs-CZ" altLang="cs-CZ" sz="1600" baseline="30000"/>
              <a:t>2</a:t>
            </a:r>
            <a:r>
              <a:rPr lang="cs-CZ" altLang="cs-CZ" sz="1600"/>
              <a:t> (a), </a:t>
            </a:r>
            <a:r>
              <a:rPr lang="cs-CZ" altLang="cs-CZ" sz="1600" i="1"/>
              <a:t>F</a:t>
            </a:r>
            <a:r>
              <a:rPr lang="cs-CZ" altLang="cs-CZ" sz="1600"/>
              <a:t>=0.8 J/cm</a:t>
            </a:r>
            <a:r>
              <a:rPr lang="cs-CZ" altLang="cs-CZ" sz="1600" baseline="30000"/>
              <a:t>2</a:t>
            </a:r>
            <a:r>
              <a:rPr lang="cs-CZ" altLang="cs-CZ" sz="1600"/>
              <a:t> (b).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3729037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Text Box 1028"/>
          <p:cNvSpPr txBox="1">
            <a:spLocks noChangeArrowheads="1"/>
          </p:cNvSpPr>
          <p:nvPr/>
        </p:nvSpPr>
        <p:spPr bwMode="auto">
          <a:xfrm>
            <a:off x="468313" y="5805488"/>
            <a:ext cx="48244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Electron micrographs of ancient parchment .Laser treatment at </a:t>
            </a:r>
            <a:r>
              <a:rPr lang="cs-CZ" altLang="cs-CZ" sz="1400" i="1"/>
              <a:t>λ</a:t>
            </a:r>
            <a:r>
              <a:rPr lang="cs-CZ" altLang="cs-CZ" sz="1400"/>
              <a:t> = 308 nm. </a:t>
            </a:r>
          </a:p>
        </p:txBody>
      </p:sp>
      <p:sp>
        <p:nvSpPr>
          <p:cNvPr id="54278" name="Text Box 1030"/>
          <p:cNvSpPr txBox="1">
            <a:spLocks noChangeArrowheads="1"/>
          </p:cNvSpPr>
          <p:nvPr/>
        </p:nvSpPr>
        <p:spPr bwMode="auto">
          <a:xfrm>
            <a:off x="395288" y="620713"/>
            <a:ext cx="42481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Staré pergameny mohou být čištěny bez patrného poškození, pokud je fluence laseru pod ablační mezí, jejíž hodnota závisí na charakteru materiálu (pro starý pergamen 0.38 J cm</a:t>
            </a:r>
            <a:r>
              <a:rPr lang="cs-CZ" altLang="cs-CZ" sz="1400" baseline="30000"/>
              <a:t>–2</a:t>
            </a:r>
            <a:r>
              <a:rPr lang="cs-CZ" altLang="cs-CZ" sz="1400"/>
              <a:t> ). </a:t>
            </a:r>
          </a:p>
        </p:txBody>
      </p:sp>
      <p:sp>
        <p:nvSpPr>
          <p:cNvPr id="54279" name="Text Box 1031"/>
          <p:cNvSpPr txBox="1">
            <a:spLocks noChangeArrowheads="1"/>
          </p:cNvSpPr>
          <p:nvPr/>
        </p:nvSpPr>
        <p:spPr bwMode="auto">
          <a:xfrm>
            <a:off x="395288" y="2205038"/>
            <a:ext cx="4537075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Laserem indukovaná autoxidace pergamenu se objevuje až spolu s morfologickými změnami, nad prahem destrukce (tavení a odpařování materiálu). Stáří pergamenu značně ovlivňuje práh destrukce, nelze proto při volbě parametrů laseru používat experimentální data pro recentní materiál. </a:t>
            </a:r>
          </a:p>
          <a:p>
            <a:endParaRPr lang="cs-CZ" altLang="cs-CZ" sz="1600"/>
          </a:p>
          <a:p>
            <a:r>
              <a:rPr lang="cs-CZ" altLang="cs-CZ" sz="1600"/>
              <a:t>Působení laseru na starý kolagen vede ke konformačním změnám, tj. k okrouhlým sférickým povrchovým útvarům při fluencích menší než ablační práh. Navíc, významný podíl želatiny ve starém pergamenu se odpaří při nižších fluencích než intaktní fibrilární kolagenní matrice.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Papír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844675"/>
            <a:ext cx="3482975" cy="2387600"/>
          </a:xfrm>
          <a:noFill/>
          <a:ln/>
        </p:spPr>
      </p:pic>
      <p:pic>
        <p:nvPicPr>
          <p:cNvPr id="6149" name="Picture 5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2133600"/>
            <a:ext cx="2474912" cy="2386013"/>
          </a:xfrm>
          <a:noFill/>
          <a:ln/>
        </p:spPr>
      </p:pic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539750" y="4941888"/>
            <a:ext cx="79216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/>
              <a:t>Celulóza.</a:t>
            </a:r>
            <a:r>
              <a:rPr lang="cs-CZ" altLang="cs-CZ" sz="1600"/>
              <a:t> </a:t>
            </a:r>
          </a:p>
          <a:p>
            <a:endParaRPr lang="cs-CZ" altLang="cs-CZ" sz="1600" i="1"/>
          </a:p>
          <a:p>
            <a:r>
              <a:rPr lang="cs-CZ" altLang="cs-CZ" sz="1600" i="1"/>
              <a:t>Left </a:t>
            </a:r>
            <a:r>
              <a:rPr lang="cs-CZ" altLang="cs-CZ" sz="1600"/>
              <a:t>: struktura celulózy s vodíkovými můstky. </a:t>
            </a:r>
          </a:p>
          <a:p>
            <a:r>
              <a:rPr lang="cs-CZ" altLang="cs-CZ" sz="1600" i="1"/>
              <a:t>Right </a:t>
            </a:r>
            <a:r>
              <a:rPr lang="cs-CZ" altLang="cs-CZ" sz="1600"/>
              <a:t>: fibrily papíru (SEM).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3429000"/>
            <a:ext cx="45593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343400"/>
            <a:ext cx="38163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Bezprostřední vliv záření excimerového (308 nm) a Nd:YAG (532 nm) laseru pro různé fluence na stupeň polymerace (degree of polymerizatio, DP) celulózy (Whatman). 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23850" y="836613"/>
            <a:ext cx="84963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1. “</a:t>
            </a:r>
            <a:r>
              <a:rPr lang="cs-CZ" altLang="cs-CZ" sz="1600" b="1" i="1"/>
              <a:t>ochmýření</a:t>
            </a:r>
            <a:r>
              <a:rPr lang="cs-CZ" altLang="cs-CZ" sz="1600"/>
              <a:t>” povrchu papíru způsobené razantnímu vypuzení částic, ležících mezi fibrózní 	struktuře která vede k „naježení“ vláken.</a:t>
            </a:r>
          </a:p>
          <a:p>
            <a:endParaRPr lang="cs-CZ" altLang="cs-CZ" sz="1600"/>
          </a:p>
          <a:p>
            <a:r>
              <a:rPr lang="cs-CZ" altLang="cs-CZ" sz="1600"/>
              <a:t>2. “</a:t>
            </a:r>
            <a:r>
              <a:rPr lang="cs-CZ" altLang="cs-CZ" sz="1600" b="1" i="1"/>
              <a:t>tenčení</a:t>
            </a:r>
            <a:r>
              <a:rPr lang="cs-CZ" altLang="cs-CZ" sz="1600"/>
              <a:t>” tloušťky papíru v důsledku odablatování materiálu.</a:t>
            </a:r>
          </a:p>
          <a:p>
            <a:endParaRPr lang="cs-CZ" altLang="cs-CZ" sz="1600"/>
          </a:p>
          <a:p>
            <a:r>
              <a:rPr lang="cs-CZ" altLang="cs-CZ" sz="1600"/>
              <a:t>3. “</a:t>
            </a:r>
            <a:r>
              <a:rPr lang="cs-CZ" altLang="cs-CZ" sz="1600" b="1" i="1"/>
              <a:t>zuhelnatění</a:t>
            </a:r>
            <a:r>
              <a:rPr lang="cs-CZ" altLang="cs-CZ" sz="1600"/>
              <a:t>” nebo “</a:t>
            </a:r>
            <a:r>
              <a:rPr lang="cs-CZ" altLang="cs-CZ" sz="1600" b="1" i="1"/>
              <a:t>karbonizace</a:t>
            </a:r>
            <a:r>
              <a:rPr lang="cs-CZ" altLang="cs-CZ" sz="1600"/>
              <a:t>” papíru důsledku laserového zháření.</a:t>
            </a:r>
          </a:p>
          <a:p>
            <a:endParaRPr lang="cs-CZ" altLang="cs-CZ" sz="1600"/>
          </a:p>
          <a:p>
            <a:r>
              <a:rPr lang="cs-CZ" altLang="cs-CZ" sz="1600"/>
              <a:t>4. “</a:t>
            </a:r>
            <a:r>
              <a:rPr lang="cs-CZ" altLang="cs-CZ" sz="1600" b="1" i="1"/>
              <a:t>žloutnutí</a:t>
            </a:r>
            <a:r>
              <a:rPr lang="cs-CZ" altLang="cs-CZ" sz="1600"/>
              <a:t>” nebo diskolorace povrchu papíru.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7775575" cy="534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1050" y="6165850"/>
            <a:ext cx="586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Papír vykazující oxiudaci v důsledku laserového záření.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2" name="Picture 1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52513"/>
            <a:ext cx="5260975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3" name="Text Box 1031"/>
          <p:cNvSpPr txBox="1">
            <a:spLocks noChangeArrowheads="1"/>
          </p:cNvSpPr>
          <p:nvPr/>
        </p:nvSpPr>
        <p:spPr bwMode="auto">
          <a:xfrm>
            <a:off x="1371600" y="5257800"/>
            <a:ext cx="610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FTIR spektra patiny na mramoru před a po působení Nd:YAG laseru at 2.5 J/cm</a:t>
            </a:r>
            <a:r>
              <a:rPr lang="cs-CZ" altLang="cs-CZ" sz="1800" baseline="30000"/>
              <a:t>2</a:t>
            </a:r>
            <a:r>
              <a:rPr lang="cs-CZ" altLang="cs-CZ" sz="1800"/>
              <a:t>; Ox: oxalates; Cc: calcite; Si: silicates.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Dřevo</a:t>
            </a: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173355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81200"/>
            <a:ext cx="56483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4" name="Picture 8" descr="fulltext11189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268413"/>
            <a:ext cx="7797800" cy="4373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Sklo</a:t>
            </a:r>
          </a:p>
        </p:txBody>
      </p:sp>
      <p:pic>
        <p:nvPicPr>
          <p:cNvPr id="1126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3314700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1219200" y="5562600"/>
            <a:ext cx="2895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Římská říše, cca 2. stol. n. l.</a:t>
            </a:r>
          </a:p>
        </p:txBody>
      </p:sp>
      <p:pic>
        <p:nvPicPr>
          <p:cNvPr id="1126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38400"/>
            <a:ext cx="28575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6" name="Picture 12"/>
          <p:cNvPicPr>
            <a:picLocks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4581525"/>
            <a:ext cx="2592388" cy="2105025"/>
          </a:xfrm>
          <a:noFill/>
          <a:ln/>
        </p:spPr>
      </p:pic>
      <p:pic>
        <p:nvPicPr>
          <p:cNvPr id="113668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188913"/>
            <a:ext cx="2586038" cy="2092325"/>
          </a:xfrm>
          <a:noFill/>
          <a:ln/>
        </p:spPr>
      </p:pic>
      <p:pic>
        <p:nvPicPr>
          <p:cNvPr id="113672" name="Picture 8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2349500"/>
            <a:ext cx="2592388" cy="2097088"/>
          </a:xfrm>
          <a:noFill/>
          <a:ln/>
        </p:spPr>
      </p:pic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4140200" y="1628775"/>
            <a:ext cx="20875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Sklo nečištěné (SEM průřezu)</a:t>
            </a:r>
          </a:p>
        </p:txBody>
      </p:sp>
      <p:sp>
        <p:nvSpPr>
          <p:cNvPr id="113675" name="Rectangle 11"/>
          <p:cNvSpPr>
            <a:spLocks noChangeArrowheads="1"/>
          </p:cNvSpPr>
          <p:nvPr/>
        </p:nvSpPr>
        <p:spPr bwMode="auto">
          <a:xfrm>
            <a:off x="3995738" y="3357563"/>
            <a:ext cx="22320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Sklo chemicky čištěné, pasta s uhličitanem amonným (SEM průřezu)</a:t>
            </a:r>
          </a:p>
        </p:txBody>
      </p:sp>
      <p:sp>
        <p:nvSpPr>
          <p:cNvPr id="113677" name="Rectangle 13"/>
          <p:cNvSpPr>
            <a:spLocks noChangeArrowheads="1"/>
          </p:cNvSpPr>
          <p:nvPr/>
        </p:nvSpPr>
        <p:spPr bwMode="auto">
          <a:xfrm>
            <a:off x="4067175" y="5229225"/>
            <a:ext cx="20891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Sklo čištěné laserem: vlevo s 0.75 J/cm2 a 50 pulsy; vpravo s  2.0 J/cm2 a 200 pulses (SEM průřezu)</a:t>
            </a:r>
          </a:p>
        </p:txBody>
      </p:sp>
      <p:pic>
        <p:nvPicPr>
          <p:cNvPr id="113681" name="Picture 17"/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565400"/>
            <a:ext cx="2952750" cy="2449513"/>
          </a:xfrm>
          <a:noFill/>
          <a:ln/>
        </p:spPr>
      </p:pic>
      <p:sp>
        <p:nvSpPr>
          <p:cNvPr id="113683" name="Rectangle 19"/>
          <p:cNvSpPr>
            <a:spLocks noChangeArrowheads="1"/>
          </p:cNvSpPr>
          <p:nvPr/>
        </p:nvSpPr>
        <p:spPr bwMode="auto">
          <a:xfrm>
            <a:off x="395288" y="692150"/>
            <a:ext cx="29527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Původní sklo z katedrály v Erfurtu se silnou korozní krustou; čištění probíhalo v levé části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Kalcifikované tkáně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0"/>
            <a:ext cx="2201863" cy="3276600"/>
          </a:xfrm>
          <a:noFill/>
          <a:ln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05000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102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476250"/>
            <a:ext cx="2919413" cy="6057900"/>
          </a:xfrm>
          <a:noFill/>
          <a:ln/>
        </p:spPr>
      </p:pic>
      <p:sp>
        <p:nvSpPr>
          <p:cNvPr id="82951" name="Rectangle 1031"/>
          <p:cNvSpPr>
            <a:spLocks noChangeArrowheads="1"/>
          </p:cNvSpPr>
          <p:nvPr/>
        </p:nvSpPr>
        <p:spPr bwMode="auto">
          <a:xfrm>
            <a:off x="381000" y="4800600"/>
            <a:ext cx="4572000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LIBS</a:t>
            </a:r>
          </a:p>
          <a:p>
            <a:endParaRPr lang="cs-CZ" altLang="cs-CZ" sz="1600"/>
          </a:p>
          <a:p>
            <a:r>
              <a:rPr lang="cs-CZ" altLang="cs-CZ" sz="1600"/>
              <a:t>Lineární sken poměru obsahů Mg a Ca. Rostoucí obsah Mg jasně identifikuje části zubu zasažené kazem.</a:t>
            </a:r>
          </a:p>
        </p:txBody>
      </p:sp>
      <p:pic>
        <p:nvPicPr>
          <p:cNvPr id="82952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810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6451600" cy="5184775"/>
          </a:xfrm>
          <a:noFill/>
          <a:ln/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395288" y="5661025"/>
            <a:ext cx="62642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Nd:YAG, Er:YAG, a CO2 laserem ozářená sklovina:  SEM images, (b) depth profiles, and (c) 3D images. Note that the depth scale in (b) of Er:YAG is 10 times larger.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2005_A516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476250"/>
            <a:ext cx="3171825" cy="5049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539750" y="5661025"/>
            <a:ext cx="80645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Ablace kosti (</a:t>
            </a:r>
            <a:r>
              <a:rPr lang="cs-CZ" altLang="cs-CZ" sz="1600" b="1"/>
              <a:t>——</a:t>
            </a:r>
            <a:r>
              <a:rPr lang="cs-CZ" altLang="cs-CZ" sz="1600"/>
              <a:t>), dentinu (– – –) a cementu (——): hloubka kráteru na puls (m) versus fluence na puls  (J/cm2) pro frekvence 5 a 10 Hz. (</a:t>
            </a:r>
            <a:r>
              <a:rPr lang="cs-CZ" altLang="cs-CZ" sz="1600" b="1"/>
              <a:t>a</a:t>
            </a:r>
            <a:r>
              <a:rPr lang="cs-CZ" altLang="cs-CZ" sz="1600"/>
              <a:t>) 1 Hz, 100 s (100 pulsů); (</a:t>
            </a:r>
            <a:r>
              <a:rPr lang="cs-CZ" altLang="cs-CZ" sz="1600" b="1"/>
              <a:t>b</a:t>
            </a:r>
            <a:r>
              <a:rPr lang="cs-CZ" altLang="cs-CZ" sz="1600"/>
              <a:t>) 5 Hz, 100 s (500 pulsů); (</a:t>
            </a:r>
            <a:r>
              <a:rPr lang="cs-CZ" altLang="cs-CZ" sz="1600" b="1"/>
              <a:t>c</a:t>
            </a:r>
            <a:r>
              <a:rPr lang="cs-CZ" altLang="cs-CZ" sz="1600"/>
              <a:t>) 10 Hz, 50 s (500 pulsů).</a:t>
            </a:r>
          </a:p>
        </p:txBody>
      </p:sp>
      <p:pic>
        <p:nvPicPr>
          <p:cNvPr id="77836" name="Picture 12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76250"/>
            <a:ext cx="3627437" cy="2851150"/>
          </a:xfrm>
          <a:noFill/>
          <a:ln/>
        </p:spPr>
      </p:pic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611188" y="3860800"/>
            <a:ext cx="41052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SR-FTIR spektra kravské zubní skloviny z ablačního kráteru vytvořeného (free-running) Er:YAG laserem (200 J/cm2) s (šedá čára) a bez (černá čára) vrstvičkou vody.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Yamada20047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76250"/>
            <a:ext cx="4035425" cy="584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9879" name="Picture 7" descr="Yamada20047y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549275"/>
            <a:ext cx="3811587" cy="5762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Laky</a:t>
            </a:r>
          </a:p>
        </p:txBody>
      </p:sp>
      <p:pic>
        <p:nvPicPr>
          <p:cNvPr id="9626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2932112" cy="36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50825" y="5229225"/>
            <a:ext cx="33131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Malba na dřevě, 21.dynastie. Mumie z Bab el-Gasus (darované caru Alexandru III v roce 1893).  Přítomen lak původní i recentní.</a:t>
            </a:r>
          </a:p>
        </p:txBody>
      </p:sp>
      <p:pic>
        <p:nvPicPr>
          <p:cNvPr id="9626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133600"/>
            <a:ext cx="335280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6227763" y="5373688"/>
            <a:ext cx="1236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Viola, recent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314325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04800" y="5334000"/>
            <a:ext cx="38100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Tenký řez dendritické krusty na Pentelickém mramoru ozářeném Nd:YAG laser at 2.5 J/cm</a:t>
            </a:r>
            <a:r>
              <a:rPr lang="cs-CZ" altLang="cs-CZ" sz="1400" baseline="30000"/>
              <a:t>2</a:t>
            </a:r>
            <a:r>
              <a:rPr lang="cs-CZ" altLang="cs-CZ" sz="1400"/>
              <a:t>. Obraz v SEM (53X BS) (a) a polarizačním mikroskopu (b). Šipka indikuje rozhraní mezi ozářenou a neozářenou oblastí vzorku. </a:t>
            </a: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228600"/>
            <a:ext cx="3294062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419600" y="5334000"/>
            <a:ext cx="4519613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Tenký řez patiny na Pentelickém mramoru ozářeném Nd:YAG laser at 2.5 J/cm</a:t>
            </a:r>
            <a:r>
              <a:rPr lang="cs-CZ" altLang="cs-CZ" sz="1400" baseline="30000"/>
              <a:t>2</a:t>
            </a:r>
            <a:r>
              <a:rPr lang="cs-CZ" altLang="cs-CZ" sz="1400"/>
              <a:t>. Obraz v SEM (53X BS) (a) a polarizačním mikroskopu (b). Šipka indikuje rozhraní mezi ozářenou a neozářenou oblastí vzorku. Analýza plochy metodou SEM–EDX je v rámečku.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2052"/>
          <p:cNvSpPr>
            <a:spLocks noChangeArrowheads="1"/>
          </p:cNvSpPr>
          <p:nvPr/>
        </p:nvSpPr>
        <p:spPr bwMode="auto">
          <a:xfrm>
            <a:off x="457200" y="4006850"/>
            <a:ext cx="8229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cs-CZ" sz="1800"/>
              <a:t>Laky jsou obvykle tetracyklické nebo pentacyklické organické látky s karbonylovou n</a:t>
            </a:r>
            <a:r>
              <a:rPr lang="cs-CZ" altLang="cs-CZ" sz="1800"/>
              <a:t>e</a:t>
            </a:r>
            <a:r>
              <a:rPr lang="en-GB" altLang="cs-CZ" sz="1800"/>
              <a:t>bo hydroxylovou skupinou. UV záření je některými funkčními skupinami laků a jejich deradačních produktů silně absorbováno a pokud ablace produkuje reaktivní radikály a ionty může docházet k fotooxidaci. Chemické rozdíly byly zjištěny mezi damarou a mastixem při ozařování vlnovou délkou 248nm, protože damara vykazuje při 248 nm mnohem slabší absorpci než mastix. Může docházet i k depolymerizaci nebo zesíťování (cross-linking).</a:t>
            </a:r>
            <a:r>
              <a:rPr lang="cs-CZ" altLang="cs-CZ" sz="1800"/>
              <a:t> </a:t>
            </a:r>
            <a:r>
              <a:rPr lang="en-GB" altLang="cs-CZ" sz="1800"/>
              <a:t>Ukazuje se, že odstranění 10–15 </a:t>
            </a:r>
            <a:r>
              <a:rPr lang="cs-CZ" altLang="cs-CZ" sz="1800" i="1"/>
              <a:t>μ</a:t>
            </a:r>
            <a:r>
              <a:rPr lang="en-GB" altLang="cs-CZ" sz="1800"/>
              <a:t>m z degradované  povrchové  vrstvy laku nezpůsobí žádné poškození zbylého filmu.</a:t>
            </a:r>
          </a:p>
        </p:txBody>
      </p:sp>
      <p:pic>
        <p:nvPicPr>
          <p:cNvPr id="123910" name="Picture 2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09600"/>
            <a:ext cx="2933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11" name="Text Box 2055"/>
          <p:cNvSpPr txBox="1">
            <a:spLocks noChangeArrowheads="1"/>
          </p:cNvSpPr>
          <p:nvPr/>
        </p:nvSpPr>
        <p:spPr bwMode="auto">
          <a:xfrm>
            <a:off x="6400800" y="3124200"/>
            <a:ext cx="728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mastix</a:t>
            </a:r>
          </a:p>
        </p:txBody>
      </p:sp>
      <p:pic>
        <p:nvPicPr>
          <p:cNvPr id="123912" name="Picture 20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13" name="Text Box 2057"/>
          <p:cNvSpPr txBox="1">
            <a:spLocks noChangeArrowheads="1"/>
          </p:cNvSpPr>
          <p:nvPr/>
        </p:nvSpPr>
        <p:spPr bwMode="auto">
          <a:xfrm>
            <a:off x="2209800" y="31242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dammara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4" descr="25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052513"/>
            <a:ext cx="4222750" cy="453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3479" name="Picture 7" descr="253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650" y="1125538"/>
            <a:ext cx="4248150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4" name="Picture 4" descr="258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133600"/>
            <a:ext cx="4249738" cy="4041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0646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268413"/>
            <a:ext cx="4392612" cy="3659187"/>
          </a:xfrm>
          <a:noFill/>
          <a:ln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7" name="Picture 3" descr="249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196975"/>
            <a:ext cx="4614862" cy="4895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6549" name="Picture 5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268413"/>
            <a:ext cx="2943225" cy="3424237"/>
          </a:xfrm>
          <a:noFill/>
          <a:ln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Pigmenty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611188" y="2852738"/>
            <a:ext cx="80645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Přítomnost </a:t>
            </a:r>
            <a:r>
              <a:rPr lang="cs-CZ" altLang="cs-CZ" b="1" i="1"/>
              <a:t>barviva</a:t>
            </a:r>
            <a:r>
              <a:rPr lang="cs-CZ" altLang="cs-CZ"/>
              <a:t> zvyšuje účinek ablace v UV oblasti, a změny absorpčních charakteristik a termického chování laserového procesu vedou často ke změně zbarvení čištěného objektu. To musíme vzít v úvahu, používáme-li laserovou desorpci jako metodu čištění.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r>
              <a:rPr lang="cs-CZ" altLang="cs-CZ" sz="3600"/>
              <a:t>Olovnaté pigmenty</a:t>
            </a: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25146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71800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44708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/>
              <a:t>Olovnatá běloba </a:t>
            </a:r>
          </a:p>
          <a:p>
            <a:r>
              <a:rPr lang="cs-CZ" altLang="cs-CZ" sz="1600" b="1"/>
              <a:t>(</a:t>
            </a:r>
            <a:r>
              <a:rPr lang="cs-CZ" altLang="cs-CZ" sz="1600"/>
              <a:t>Lead white, basic lead carbonate) </a:t>
            </a:r>
          </a:p>
          <a:p>
            <a:endParaRPr lang="cs-CZ" altLang="cs-CZ" sz="1600"/>
          </a:p>
          <a:p>
            <a:r>
              <a:rPr lang="cs-CZ" altLang="cs-CZ" sz="1600"/>
              <a:t>Přímým zahříváním na nižší teploty  (nad  700 °C) přechází na žlutý massikot (lead monoxide, PbO). Působení Nd:YAG laseru bylo pozorováno dočasné zčernání, trvání barevné změny úzce souviselo s množstvím energie dodané laserem (několik hodin až dní). Např. 1 puls s  fluencí 300 mJ/cm</a:t>
            </a:r>
            <a:r>
              <a:rPr lang="cs-CZ" altLang="cs-CZ" sz="1600" baseline="30000"/>
              <a:t>2</a:t>
            </a:r>
            <a:r>
              <a:rPr lang="cs-CZ" altLang="cs-CZ" sz="1600"/>
              <a:t> způsobil vznik našedlé skvrny, která vymizela za 6–8 h. </a:t>
            </a: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44675"/>
            <a:ext cx="2695575" cy="45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468313" y="4652963"/>
            <a:ext cx="496887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Laserem indukovaná discolorace olovnaté běloby. </a:t>
            </a:r>
          </a:p>
          <a:p>
            <a:endParaRPr lang="cs-CZ" altLang="cs-CZ" sz="1600"/>
          </a:p>
          <a:p>
            <a:r>
              <a:rPr lang="cs-CZ" altLang="cs-CZ" sz="1600"/>
              <a:t>V horní řadě  (a) jsou stopy těsně po ozáření laserem, v dolní řadě (c) stopy den po ozáření, ve střední (b) stopy den po ozáření v přítomnosti vyšší koncentrace kyslíku. </a:t>
            </a:r>
            <a:br>
              <a:rPr lang="cs-CZ" altLang="cs-CZ" sz="1600"/>
            </a:br>
            <a:endParaRPr lang="cs-CZ" altLang="cs-CZ" sz="1600"/>
          </a:p>
        </p:txBody>
      </p:sp>
      <p:pic>
        <p:nvPicPr>
          <p:cNvPr id="23561" name="Picture 9" descr="leadpig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2708275"/>
            <a:ext cx="1498600" cy="152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3" name="Picture 11" descr="618XD9JJ4CL__AA280_Zn white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565400"/>
            <a:ext cx="1730375" cy="173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6250"/>
            <a:ext cx="7200900" cy="426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Text Box 1028"/>
          <p:cNvSpPr txBox="1">
            <a:spLocks noChangeArrowheads="1"/>
          </p:cNvSpPr>
          <p:nvPr/>
        </p:nvSpPr>
        <p:spPr bwMode="auto">
          <a:xfrm>
            <a:off x="827088" y="5084763"/>
            <a:ext cx="7848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STEM neozářené (a, b, c) a laserem ozářené (d, e, f) olovnaté běloby (2PbCO</a:t>
            </a:r>
            <a:r>
              <a:rPr lang="cs-CZ" altLang="cs-CZ" sz="1600" baseline="-30000"/>
              <a:t>3</a:t>
            </a:r>
            <a:r>
              <a:rPr lang="cs-CZ" altLang="cs-CZ" sz="1600"/>
              <a:t> Pb(OH)</a:t>
            </a:r>
            <a:r>
              <a:rPr lang="cs-CZ" altLang="cs-CZ" sz="1600" baseline="-30000"/>
              <a:t>2</a:t>
            </a:r>
            <a:r>
              <a:rPr lang="cs-CZ" altLang="cs-CZ" sz="1600"/>
              <a:t>) zvětšení ×5 (a, d), ×15  (b, e) a ×50 (c, f) tis. Oba povrchy jsou velmi podobné, bez zjevných rozdílů.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39750" y="1125538"/>
            <a:ext cx="82232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/>
              <a:t>Massikot </a:t>
            </a:r>
          </a:p>
          <a:p>
            <a:r>
              <a:rPr lang="cs-CZ" altLang="cs-CZ" sz="1600"/>
              <a:t>(PbO) má velmi vysokou teplotu rozkladu (nad 1 000 °C). Laserové  záření způsobilo definitivní a radikální zčernání povrchu. Vysvětlením může být redukce PbO na kovové olovo. 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349500"/>
            <a:ext cx="4032250" cy="3533775"/>
          </a:xfrm>
          <a:noFill/>
          <a:ln/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716463" y="4652963"/>
            <a:ext cx="39592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Laserem indukovaná discolorace massikotu. </a:t>
            </a:r>
          </a:p>
          <a:p>
            <a:endParaRPr lang="cs-CZ" altLang="cs-CZ" sz="1600"/>
          </a:p>
          <a:p>
            <a:r>
              <a:rPr lang="cs-CZ" altLang="cs-CZ" sz="1600"/>
              <a:t>Vlevo: stopy bezprostředně po ozáření </a:t>
            </a:r>
          </a:p>
          <a:p>
            <a:r>
              <a:rPr lang="cs-CZ" altLang="cs-CZ" sz="1600"/>
              <a:t>Vpravo: stopy den po ozáření v přítomnosti vyšší koncentrace kyslíku.</a:t>
            </a:r>
          </a:p>
        </p:txBody>
      </p:sp>
      <p:pic>
        <p:nvPicPr>
          <p:cNvPr id="21513" name="Picture 9" descr="orp-pigment massicot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2708275"/>
            <a:ext cx="1625600" cy="152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7993063" cy="4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39750" y="5876925"/>
            <a:ext cx="7848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STEM neozářeného (a, b, c) a laserem ozářeného (d, e, f) massikotu (PbO), zvětšení:  ×10 (a, d), ×30 (b, e) a ×50 (c, f) tis. Útvary na (e a  f) jsou s největší pravděpodobností globuly Pb.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733425"/>
            <a:ext cx="4886325" cy="4052888"/>
          </a:xfrm>
          <a:noFill/>
          <a:ln/>
        </p:spPr>
      </p:pic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4876800" y="5410200"/>
            <a:ext cx="3810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LIBS spektra ablatovaného materiálu z dendritické krusty v různé hloubce na Pentelickém mramoru, normalizovaná na intenzitu čáry Ca II 317.93 nm.</a:t>
            </a:r>
          </a:p>
        </p:txBody>
      </p:sp>
      <p:pic>
        <p:nvPicPr>
          <p:cNvPr id="850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241935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457200" y="4495800"/>
            <a:ext cx="33242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Výsledky čištění biogenně inkrustovaného mramoru. (a) λ=355 nm, </a:t>
            </a:r>
            <a:r>
              <a:rPr lang="cs-CZ" altLang="cs-CZ" sz="1400" i="1"/>
              <a:t>H</a:t>
            </a:r>
            <a:r>
              <a:rPr lang="cs-CZ" altLang="cs-CZ" sz="1400"/>
              <a:t>=0.48 J/cm</a:t>
            </a:r>
            <a:r>
              <a:rPr lang="cs-CZ" altLang="cs-CZ" sz="1400" baseline="30000"/>
              <a:t>2</a:t>
            </a:r>
            <a:r>
              <a:rPr lang="cs-CZ" altLang="cs-CZ" sz="1400"/>
              <a:t>, </a:t>
            </a:r>
            <a:r>
              <a:rPr lang="cs-CZ" altLang="cs-CZ" sz="1400" i="1"/>
              <a:t>n</a:t>
            </a:r>
            <a:r>
              <a:rPr lang="cs-CZ" altLang="cs-CZ" sz="1400"/>
              <a:t>=10 and a spot overlap of δ≈50%; (b) λ=5324 nm, </a:t>
            </a:r>
            <a:r>
              <a:rPr lang="cs-CZ" altLang="cs-CZ" sz="1400" i="1"/>
              <a:t>H</a:t>
            </a:r>
            <a:r>
              <a:rPr lang="cs-CZ" altLang="cs-CZ" sz="1400"/>
              <a:t>=1.07 J/cm</a:t>
            </a:r>
            <a:r>
              <a:rPr lang="cs-CZ" altLang="cs-CZ" sz="1400" baseline="30000"/>
              <a:t>2</a:t>
            </a:r>
            <a:r>
              <a:rPr lang="cs-CZ" altLang="cs-CZ" sz="1400"/>
              <a:t>, </a:t>
            </a:r>
            <a:r>
              <a:rPr lang="cs-CZ" altLang="cs-CZ" sz="1400" i="1"/>
              <a:t>n</a:t>
            </a:r>
            <a:r>
              <a:rPr lang="cs-CZ" altLang="cs-CZ" sz="1400"/>
              <a:t>=10 and δ≈50% and (c) λ=1064 nm, </a:t>
            </a:r>
            <a:r>
              <a:rPr lang="cs-CZ" altLang="cs-CZ" sz="1400" i="1"/>
              <a:t>H</a:t>
            </a:r>
            <a:r>
              <a:rPr lang="cs-CZ" altLang="cs-CZ" sz="1400"/>
              <a:t>=1.45 J/cm</a:t>
            </a:r>
            <a:r>
              <a:rPr lang="cs-CZ" altLang="cs-CZ" sz="1400" baseline="30000"/>
              <a:t>2</a:t>
            </a:r>
            <a:r>
              <a:rPr lang="cs-CZ" altLang="cs-CZ" sz="1400"/>
              <a:t>, </a:t>
            </a:r>
            <a:r>
              <a:rPr lang="cs-CZ" altLang="cs-CZ" sz="1400" i="1"/>
              <a:t>n</a:t>
            </a:r>
            <a:r>
              <a:rPr lang="cs-CZ" altLang="cs-CZ" sz="1400"/>
              <a:t>=10 and δ≈50%.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803275"/>
          </a:xfrm>
        </p:spPr>
        <p:txBody>
          <a:bodyPr/>
          <a:lstStyle/>
          <a:p>
            <a:r>
              <a:rPr lang="cs-CZ" altLang="cs-CZ" sz="2400" b="1">
                <a:solidFill>
                  <a:schemeClr val="tx1"/>
                </a:solidFill>
              </a:rPr>
              <a:t>Mechanismus diskolorace</a:t>
            </a:r>
            <a:r>
              <a:rPr lang="cs-CZ" altLang="cs-CZ" sz="24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7910512" cy="314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84213" y="5373688"/>
            <a:ext cx="8001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Laserovou ablací se nad povrchem vytváří plazma, způsobující lokální úbytek kyslíku (a). Vznikají příznivé podmínky pro rozklad PbO na prvky. (b). Po odeznění pulsu a rozptýlení plazmatu  může zpětná oxidace vést k opětovnému zabarvení (c).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468313" y="1484313"/>
            <a:ext cx="80137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/>
              <a:t>Suřík </a:t>
            </a:r>
          </a:p>
          <a:p>
            <a:endParaRPr lang="cs-CZ" altLang="cs-CZ" sz="1600" b="1"/>
          </a:p>
          <a:p>
            <a:r>
              <a:rPr lang="cs-CZ" altLang="cs-CZ" sz="1600"/>
              <a:t>minium</a:t>
            </a:r>
            <a:r>
              <a:rPr lang="cs-CZ" altLang="cs-CZ" sz="1600" b="1"/>
              <a:t> (Red lead, </a:t>
            </a:r>
            <a:r>
              <a:rPr lang="cs-CZ" altLang="cs-CZ" sz="1600"/>
              <a:t>lead tetra-oxide) je světle červený pigment, který lze připravit zahříváním (za určitých podmínek) olovnaté běloby (PbCO</a:t>
            </a:r>
            <a:r>
              <a:rPr lang="cs-CZ" altLang="cs-CZ" sz="1600" baseline="-25000"/>
              <a:t>3</a:t>
            </a:r>
            <a:r>
              <a:rPr lang="cs-CZ" altLang="cs-CZ" sz="1600"/>
              <a:t>). Je to velmi toxický pigment, vhodný hlavně pro olejomalby, ve vodových barvách a freskách má tendenci tmavnout. Přímé zahřívání vede k jeho přeměně na žlutý massikot. Působení laseru vede ke vzniku černé povrchové vrstvičky, podobně jako u olovnaté běloby, ale pomaleji.</a:t>
            </a:r>
          </a:p>
        </p:txBody>
      </p:sp>
      <p:pic>
        <p:nvPicPr>
          <p:cNvPr id="135173" name="Picture 5" descr="350px-Red_lead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4005263"/>
            <a:ext cx="2592387" cy="1947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5175" name="Picture 7" descr="4282496_s red lead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4149725"/>
            <a:ext cx="1800225" cy="1800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Ostatní olovnaté pigmenty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611188" y="2543175"/>
            <a:ext cx="784860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1800" i="1"/>
              <a:t>Lead chromate </a:t>
            </a:r>
            <a:r>
              <a:rPr lang="cs-CZ" altLang="cs-CZ" sz="1800"/>
              <a:t>nebo</a:t>
            </a:r>
            <a:r>
              <a:rPr lang="cs-CZ" altLang="cs-CZ" sz="1800" i="1"/>
              <a:t> red chrome (Pb(OH)</a:t>
            </a:r>
            <a:r>
              <a:rPr lang="cs-CZ" altLang="cs-CZ" sz="1800"/>
              <a:t>2 </a:t>
            </a:r>
            <a:r>
              <a:rPr lang="cs-CZ" altLang="cs-CZ" sz="1800" i="1"/>
              <a:t>· PbCrO</a:t>
            </a:r>
            <a:r>
              <a:rPr lang="cs-CZ" altLang="cs-CZ" sz="1800"/>
              <a:t>4</a:t>
            </a:r>
            <a:r>
              <a:rPr lang="cs-CZ" altLang="cs-CZ" sz="1800" i="1"/>
              <a:t>)</a:t>
            </a:r>
            <a:r>
              <a:rPr lang="cs-CZ" altLang="cs-CZ" sz="1800"/>
              <a:t>2</a:t>
            </a:r>
          </a:p>
          <a:p>
            <a:r>
              <a:rPr lang="cs-CZ" altLang="cs-CZ" sz="1800"/>
              <a:t>pod zářením 248 nm lead chromate od 0.25 J/cm2 černá, nad 0.375 J/cm2 jsou částice pigmentu odstraněny </a:t>
            </a:r>
          </a:p>
          <a:p>
            <a:endParaRPr lang="cs-CZ" altLang="cs-CZ" sz="1800"/>
          </a:p>
          <a:p>
            <a:r>
              <a:rPr lang="cs-CZ" altLang="cs-CZ" sz="1800" i="1"/>
              <a:t>Naples yellow (BiVO</a:t>
            </a:r>
            <a:r>
              <a:rPr lang="cs-CZ" altLang="cs-CZ" sz="1800"/>
              <a:t>4</a:t>
            </a:r>
            <a:r>
              <a:rPr lang="cs-CZ" altLang="cs-CZ" sz="1800" i="1"/>
              <a:t>, Pb(SbO</a:t>
            </a:r>
            <a:r>
              <a:rPr lang="cs-CZ" altLang="cs-CZ" sz="1800"/>
              <a:t>3</a:t>
            </a:r>
            <a:r>
              <a:rPr lang="cs-CZ" altLang="cs-CZ" sz="1800" i="1"/>
              <a:t>)</a:t>
            </a:r>
            <a:r>
              <a:rPr lang="cs-CZ" altLang="cs-CZ" sz="1800"/>
              <a:t>2 </a:t>
            </a:r>
            <a:r>
              <a:rPr lang="cs-CZ" altLang="cs-CZ" sz="1800" i="1"/>
              <a:t>or Pb(SbO</a:t>
            </a:r>
            <a:r>
              <a:rPr lang="cs-CZ" altLang="cs-CZ" sz="1800"/>
              <a:t>4</a:t>
            </a:r>
            <a:r>
              <a:rPr lang="cs-CZ" altLang="cs-CZ" sz="1800" i="1"/>
              <a:t>)</a:t>
            </a:r>
            <a:r>
              <a:rPr lang="cs-CZ" altLang="cs-CZ" sz="1800"/>
              <a:t>2</a:t>
            </a:r>
            <a:r>
              <a:rPr lang="cs-CZ" altLang="cs-CZ" sz="1800" i="1"/>
              <a:t>)</a:t>
            </a:r>
            <a:endParaRPr lang="cs-CZ" altLang="cs-CZ" sz="1800"/>
          </a:p>
          <a:p>
            <a:r>
              <a:rPr lang="cs-CZ" altLang="cs-CZ" sz="1800"/>
              <a:t> (lead antimonate) discoloration je nejzjevnější při 355 nm a změna barvy (redukce) je důsledkem fotochemické reakce </a:t>
            </a:r>
          </a:p>
          <a:p>
            <a:endParaRPr lang="cs-CZ" altLang="cs-CZ" sz="1800"/>
          </a:p>
          <a:p>
            <a:r>
              <a:rPr lang="cs-CZ" altLang="cs-CZ" sz="1800" i="1"/>
              <a:t>Chrome yellow (PbCrO4)</a:t>
            </a:r>
            <a:endParaRPr lang="cs-CZ" altLang="cs-CZ" sz="1800"/>
          </a:p>
          <a:p>
            <a:r>
              <a:rPr lang="cs-CZ" altLang="cs-CZ" sz="1800"/>
              <a:t>redukce podobně jako u Neapolské žluti. Při 1064 nm pigment reaguje jen slabě, zatímco působením 248 nm zčerná.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Železnaté pigmenty</a:t>
            </a:r>
          </a:p>
        </p:txBody>
      </p:sp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28575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57150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95288" y="1412875"/>
            <a:ext cx="8001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1"/>
              <a:t>Žlutý okr</a:t>
            </a:r>
            <a:r>
              <a:rPr lang="cs-CZ" altLang="cs-CZ" sz="1600"/>
              <a:t> (hlavně FeOOH) a </a:t>
            </a:r>
            <a:r>
              <a:rPr lang="cs-CZ" altLang="cs-CZ" sz="1600" i="1"/>
              <a:t>přírodní siena</a:t>
            </a:r>
            <a:r>
              <a:rPr lang="cs-CZ" altLang="cs-CZ" sz="1600"/>
              <a:t> (goethit, FeOOH) mají podobné vlastnosti: zahříváním přecházejí na hematit  (Fe</a:t>
            </a:r>
            <a:r>
              <a:rPr lang="cs-CZ" altLang="cs-CZ" sz="1600" baseline="-25000"/>
              <a:t>2</a:t>
            </a:r>
            <a:r>
              <a:rPr lang="cs-CZ" altLang="cs-CZ" sz="1600"/>
              <a:t>O</a:t>
            </a:r>
            <a:r>
              <a:rPr lang="cs-CZ" altLang="cs-CZ" sz="1600" baseline="-25000"/>
              <a:t>3</a:t>
            </a:r>
            <a:r>
              <a:rPr lang="cs-CZ" altLang="cs-CZ" sz="1600"/>
              <a:t> ), který má charakteristickou  tmavě červenou barvu. Důsledkem působení laseru (po 2 až 3 pulsech 300 mJ/cm</a:t>
            </a:r>
            <a:r>
              <a:rPr lang="cs-CZ" altLang="cs-CZ" sz="1600" baseline="30000"/>
              <a:t>2</a:t>
            </a:r>
            <a:r>
              <a:rPr lang="cs-CZ" altLang="cs-CZ" sz="1600"/>
              <a:t>) je pouze mírné ztmavnutí.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39750" y="5229225"/>
            <a:ext cx="8001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1"/>
              <a:t>Pálená siena</a:t>
            </a:r>
            <a:r>
              <a:rPr lang="cs-CZ" altLang="cs-CZ" sz="1600"/>
              <a:t> (hematit, Fe</a:t>
            </a:r>
            <a:r>
              <a:rPr lang="cs-CZ" altLang="cs-CZ" sz="1600" baseline="-30000"/>
              <a:t>2</a:t>
            </a:r>
            <a:r>
              <a:rPr lang="cs-CZ" altLang="cs-CZ" sz="1600"/>
              <a:t>O</a:t>
            </a:r>
            <a:r>
              <a:rPr lang="cs-CZ" altLang="cs-CZ" sz="1600" baseline="-30000"/>
              <a:t>3</a:t>
            </a:r>
            <a:r>
              <a:rPr lang="cs-CZ" altLang="cs-CZ" sz="1600"/>
              <a:t>) má velmi vysokou teplotu rozkladu (přes 1 500 °C) a žíhání vede pouze k přechodnému ztmavnutí. Působení laseru vedlo k mírnému ztmavnutí (po 3 pulsech 300 mJ/cm</a:t>
            </a:r>
            <a:r>
              <a:rPr lang="cs-CZ" altLang="cs-CZ" sz="1600" baseline="30000"/>
              <a:t>2</a:t>
            </a:r>
            <a:r>
              <a:rPr lang="cs-CZ" altLang="cs-CZ" sz="1600"/>
              <a:t>). </a:t>
            </a:r>
          </a:p>
        </p:txBody>
      </p:sp>
      <p:pic>
        <p:nvPicPr>
          <p:cNvPr id="15365" name="Picture 5" descr="raw_burnt_sienna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2420938"/>
            <a:ext cx="3967162" cy="2525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Měďnaté pigmenty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24200"/>
            <a:ext cx="225742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57200" y="685800"/>
            <a:ext cx="75596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1"/>
              <a:t>Malachit</a:t>
            </a:r>
            <a:r>
              <a:rPr lang="cs-CZ" altLang="cs-CZ" sz="1600"/>
              <a:t> (bazický uhličitan měďnatý, CuCO</a:t>
            </a:r>
            <a:r>
              <a:rPr lang="cs-CZ" altLang="cs-CZ" sz="1600" baseline="-30000"/>
              <a:t>3</a:t>
            </a:r>
            <a:r>
              <a:rPr lang="cs-CZ" altLang="cs-CZ" sz="1600"/>
              <a:t>·Cu(OH)</a:t>
            </a:r>
            <a:r>
              <a:rPr lang="cs-CZ" altLang="cs-CZ" sz="1600" baseline="-30000"/>
              <a:t>2</a:t>
            </a:r>
            <a:r>
              <a:rPr lang="cs-CZ" altLang="cs-CZ" sz="1600"/>
              <a:t>) je považován za středně stabilní a stálý pigment. Nebývá ovlivněn silným světlem a teoreticky se očekává zčernání v kontaktu s pigmenty obsahujícími síru nebo  vlivem atmosféry. Původně světle zelená barva začíná tmavnout při teplotách nad 200 °C, přechází na žlutou/nazelenalou (při 300 °C) a nakonec zčerná (nad 600 °C). Ozářením Nd:YAG laserem  malachit tmavne, ale potřebuje víc než 10 pulsů aby zčernal. Tmavý prášek je tvořen hlavně Cu</a:t>
            </a:r>
            <a:r>
              <a:rPr lang="cs-CZ" altLang="cs-CZ" sz="1600" baseline="-30000"/>
              <a:t>2</a:t>
            </a:r>
            <a:r>
              <a:rPr lang="cs-CZ" altLang="cs-CZ" sz="1600"/>
              <a:t>CO</a:t>
            </a:r>
            <a:r>
              <a:rPr lang="cs-CZ" altLang="cs-CZ" sz="1600" baseline="-30000"/>
              <a:t>3</a:t>
            </a:r>
            <a:r>
              <a:rPr lang="cs-CZ" altLang="cs-CZ" sz="1600"/>
              <a:t>(OH)</a:t>
            </a:r>
            <a:r>
              <a:rPr lang="cs-CZ" altLang="cs-CZ" sz="1600" baseline="-30000"/>
              <a:t>2</a:t>
            </a:r>
            <a:r>
              <a:rPr lang="cs-CZ" altLang="cs-CZ" sz="1600"/>
              <a:t> , zatímco černý hlavně CuO. Po ozáření mění nastálo barvu, uhličitan a hydroxid se mění na černý CuO, který je zřejmě zodpovědný za změnu barvy. Barevná změna malachitu může být také důsledkem změny na tenorit (CuO) a kuprit (Cu2O). 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57200" y="5105400"/>
            <a:ext cx="5257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1"/>
              <a:t>Verdigris</a:t>
            </a:r>
            <a:r>
              <a:rPr lang="cs-CZ" altLang="cs-CZ" sz="1600"/>
              <a:t> (Cu(C</a:t>
            </a:r>
            <a:r>
              <a:rPr lang="cs-CZ" altLang="cs-CZ" sz="1600" baseline="-30000"/>
              <a:t>2</a:t>
            </a:r>
            <a:r>
              <a:rPr lang="cs-CZ" altLang="cs-CZ" sz="1600"/>
              <a:t>H</a:t>
            </a:r>
            <a:r>
              <a:rPr lang="cs-CZ" altLang="cs-CZ" sz="1600" baseline="-30000"/>
              <a:t>3</a:t>
            </a:r>
            <a:r>
              <a:rPr lang="cs-CZ" altLang="cs-CZ" sz="1600"/>
              <a:t>O</a:t>
            </a:r>
            <a:r>
              <a:rPr lang="cs-CZ" altLang="cs-CZ" sz="1600" baseline="-30000"/>
              <a:t>2</a:t>
            </a:r>
            <a:r>
              <a:rPr lang="cs-CZ" altLang="cs-CZ" sz="1600"/>
              <a:t>)</a:t>
            </a:r>
            <a:r>
              <a:rPr lang="cs-CZ" altLang="cs-CZ" sz="1600" baseline="-30000"/>
              <a:t>2</a:t>
            </a:r>
            <a:r>
              <a:rPr lang="cs-CZ" altLang="cs-CZ" sz="1600"/>
              <a:t>H</a:t>
            </a:r>
            <a:r>
              <a:rPr lang="cs-CZ" altLang="cs-CZ" sz="1600" baseline="-30000"/>
              <a:t>2</a:t>
            </a:r>
            <a:r>
              <a:rPr lang="cs-CZ" altLang="cs-CZ" sz="1600"/>
              <a:t>O) nevykazuje žádnou barevnou změnu působením laseru. Zvyšování fluence i počtu pulsů vede spíše ke štěpení pigmentu než k diskoloraci. 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17145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53000"/>
            <a:ext cx="15240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20574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r>
              <a:rPr lang="cs-CZ" altLang="cs-CZ" sz="3600"/>
              <a:t>Rumělka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39750" y="1844675"/>
            <a:ext cx="8135938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(vermilion, mercuric sulphide) se v přírodě vyskytuje jako cinnabarit. Je stabilní vůči alkáliím i většině kyselin, nereaguje s ostatními pigmenty, ale různě se mění působením světla.</a:t>
            </a:r>
            <a:br>
              <a:rPr lang="cs-CZ" altLang="cs-CZ" sz="1600"/>
            </a:br>
            <a:r>
              <a:rPr lang="cs-CZ" altLang="cs-CZ" sz="1600"/>
              <a:t>	Tmavnutí rumělky je světlem indukovaný  jev, kdy červený hexagonální cinnabarit (α-HgS) je transformován na metastabilní černý metacinnabarit (α’-HgS) . Na rychlost této transformaci mají vliv velikost částic, vlhkost,  druh pojiva a především doba expozice.</a:t>
            </a:r>
          </a:p>
          <a:p>
            <a:r>
              <a:rPr lang="cs-CZ" altLang="cs-CZ" sz="1600"/>
              <a:t>	Působení tepla vykazuje přechodnou změnu na tmavě červeno-fialovou mezi 200 a 350 °C a stálou do černa při teplotách nad 356 °C. Červeno-fialový produkt je stále α-HgS, zatímco černý α’-HgS. Naopak, laseru vystavené vzorky se kompletně zbarvily do černa s kovovým vzhledem. Jde patrně o důsledek vzniku černého Hg2S.</a:t>
            </a:r>
          </a:p>
          <a:p>
            <a:r>
              <a:rPr lang="cs-CZ" altLang="cs-CZ" sz="1600"/>
              <a:t>	Rumělka je velmi citlivá na infračervené záření i když jsou použité fluence velmi malé (50–100 mJ cm</a:t>
            </a:r>
            <a:r>
              <a:rPr lang="cs-CZ" altLang="cs-CZ" sz="1600" baseline="30000"/>
              <a:t>–2</a:t>
            </a:r>
            <a:r>
              <a:rPr lang="cs-CZ" altLang="cs-CZ" sz="1600"/>
              <a:t>). Discolorace je velmi zřetelná a stálá, v produktu jsou zastoupeny  redukované stavy Hg</a:t>
            </a:r>
            <a:r>
              <a:rPr lang="cs-CZ" altLang="cs-CZ" sz="1600" baseline="-30000"/>
              <a:t>2</a:t>
            </a:r>
            <a:r>
              <a:rPr lang="cs-CZ" altLang="cs-CZ" sz="1600"/>
              <a:t>S a kovová Hg. Dříve se předpokládala hypotéza o polymorní transformaci červeného hexagonálního cinnabaritu, a-HgS, na černý kubický meta-cinnabarit, a'HgS – ta se nepotvrdila. 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1" name="Picture 9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33375"/>
            <a:ext cx="4464050" cy="4041775"/>
          </a:xfrm>
          <a:noFill/>
          <a:ln/>
        </p:spPr>
      </p:pic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5364163" y="908050"/>
            <a:ext cx="29845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STEM ozářené (a, b) a laserem neozářené (c, d) rumělky (HgS) zvětšení ×20  (a, c) a  ×50 (b, d) tis. 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395288" y="5084763"/>
            <a:ext cx="82073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Při laserové ablaci se nemění tvar krystalu – to ukazuje že nedochází k transformaci červeného hexagonálního HgS na černý kubický HgS. Za podmínek laserové ablace intenzívní tepelná změna a nedostatek kyslíku v důsledku vzniku plazmatu, je HgS rozkládán, síra se uvolňuje a redukuje se elementární Hg.</a:t>
            </a:r>
          </a:p>
        </p:txBody>
      </p:sp>
      <p:pic>
        <p:nvPicPr>
          <p:cNvPr id="38928" name="Picture 16" descr="Rouges6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514600"/>
            <a:ext cx="998538" cy="2051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31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895600"/>
            <a:ext cx="1752600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172200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09600" y="4648200"/>
            <a:ext cx="73152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Vliv Nd:YAG záření na suřík (a); olovnatou bělobu (b); masikot (c) a rumělku (d);</a:t>
            </a:r>
          </a:p>
          <a:p>
            <a:endParaRPr lang="cs-CZ" altLang="cs-CZ" sz="1600"/>
          </a:p>
          <a:p>
            <a:r>
              <a:rPr lang="cs-CZ" altLang="cs-CZ" sz="1600"/>
              <a:t>Nahoře: stopy laseru bezprostředně po ozáření (2 pulsy 300 mJ) </a:t>
            </a:r>
          </a:p>
          <a:p>
            <a:endParaRPr lang="cs-CZ" altLang="cs-CZ" sz="1600"/>
          </a:p>
          <a:p>
            <a:r>
              <a:rPr lang="cs-CZ" altLang="cs-CZ" sz="1600"/>
              <a:t>Dole: stopy laseru po 1 týdnu</a:t>
            </a:r>
          </a:p>
        </p:txBody>
      </p:sp>
      <p:pic>
        <p:nvPicPr>
          <p:cNvPr id="36870" name="Picture 6" descr="not, vert, simi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788" y="3429000"/>
            <a:ext cx="149225" cy="4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810000" y="533400"/>
            <a:ext cx="44196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LIBS spectra of the biogenické inkrustace mramoru ve spektrání oblasti 265–340 nm. (a) Puls 2 biogenní krusty; (b) puls 2 povrchu mramoru bez povrchové vrstvy. 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095625" cy="21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3124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32004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6384925" y="39735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1400"/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4038600" y="5029200"/>
            <a:ext cx="4114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Kumulativní LIBS spektra během odstraňování biogenní inkrustace na mramoru: (a) 3. puls; (b) 5. puls; (c) 7. puls; (d) 9. puls (e) čistý povrch. 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3733800" y="2819400"/>
            <a:ext cx="44196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LIBS spectra of the biogenické inkrustace mramoru ve spektrání oblasti 325–600 nm.(a) Puls 2 biogenní krusty; (b) puls 2 povrchu mramoru bez povrchové vrstvy.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606925" cy="1143000"/>
          </a:xfrm>
        </p:spPr>
        <p:txBody>
          <a:bodyPr/>
          <a:lstStyle/>
          <a:p>
            <a:r>
              <a:rPr lang="cs-CZ" altLang="cs-CZ" sz="3600"/>
              <a:t>Ostatní pigmenty</a:t>
            </a:r>
          </a:p>
        </p:txBody>
      </p:sp>
      <p:pic>
        <p:nvPicPr>
          <p:cNvPr id="134150" name="Picture 6" descr="070316907214853 TiO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4149725"/>
            <a:ext cx="2032000" cy="203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468313" y="2060575"/>
            <a:ext cx="53276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1600" i="1"/>
              <a:t>Zinková běloba (ZnO)</a:t>
            </a:r>
            <a:endParaRPr lang="cs-CZ" altLang="cs-CZ" sz="1600"/>
          </a:p>
          <a:p>
            <a:r>
              <a:rPr lang="cs-CZ" altLang="cs-CZ" sz="1600"/>
              <a:t>Pozorováno zešednutí vlivem laserového záření, nejspíš  v důsledku redukce ZnO na Zn. Diskolorace se mění zpět na bílou za týden.  Pro fluenci 0.6 J/cm2 (at 1064 nm) je popsána diskolorace na hnědo/šedou. 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539750" y="4292600"/>
            <a:ext cx="525621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1"/>
              <a:t>Titanová běloba (TiO</a:t>
            </a:r>
            <a:r>
              <a:rPr lang="cs-CZ" altLang="cs-CZ" sz="1600"/>
              <a:t>2</a:t>
            </a:r>
            <a:r>
              <a:rPr lang="cs-CZ" altLang="cs-CZ" sz="1600" i="1"/>
              <a:t>)</a:t>
            </a:r>
            <a:endParaRPr lang="cs-CZ" altLang="cs-CZ" sz="1600"/>
          </a:p>
          <a:p>
            <a:r>
              <a:rPr lang="cs-CZ" altLang="cs-CZ" sz="1600"/>
              <a:t>Barva pigmentu přechází  na modrošedou pro 0.6 J/cm2</a:t>
            </a:r>
          </a:p>
          <a:p>
            <a:r>
              <a:rPr lang="cs-CZ" altLang="cs-CZ" sz="1600"/>
              <a:t>(at 1064 nm). Discolorace může být způsobena buď zvětšením částic pigmentu nebo rozkladem oxidů. </a:t>
            </a:r>
          </a:p>
          <a:p>
            <a:endParaRPr lang="cs-CZ" altLang="cs-CZ" sz="1600"/>
          </a:p>
        </p:txBody>
      </p:sp>
      <p:pic>
        <p:nvPicPr>
          <p:cNvPr id="134152" name="Picture 8" descr="ZnO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1700213"/>
            <a:ext cx="2160587" cy="2160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476250"/>
            <a:ext cx="3554413" cy="4648200"/>
          </a:xfrm>
          <a:noFill/>
          <a:ln/>
        </p:spPr>
      </p:pic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5940425" y="5734050"/>
            <a:ext cx="28082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Dehydration of the gypsum function of the temperature</a:t>
            </a:r>
          </a:p>
        </p:txBody>
      </p:sp>
      <p:sp>
        <p:nvSpPr>
          <p:cNvPr id="118792" name="Rectangle 8"/>
          <p:cNvSpPr>
            <a:spLocks noChangeArrowheads="1"/>
          </p:cNvSpPr>
          <p:nvPr/>
        </p:nvSpPr>
        <p:spPr bwMode="auto">
          <a:xfrm>
            <a:off x="468313" y="2060575"/>
            <a:ext cx="44640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1600" i="1"/>
              <a:t>(White gypsum, CaSO</a:t>
            </a:r>
            <a:r>
              <a:rPr lang="cs-CZ" altLang="cs-CZ" sz="1600"/>
              <a:t>4 </a:t>
            </a:r>
            <a:r>
              <a:rPr lang="cs-CZ" altLang="cs-CZ" sz="1600" i="1"/>
              <a:t>·2H</a:t>
            </a:r>
            <a:r>
              <a:rPr lang="cs-CZ" altLang="cs-CZ" sz="1600"/>
              <a:t>2</a:t>
            </a:r>
            <a:r>
              <a:rPr lang="cs-CZ" altLang="cs-CZ" sz="1600" i="1"/>
              <a:t>O) </a:t>
            </a:r>
            <a:r>
              <a:rPr lang="cs-CZ" altLang="cs-CZ" sz="1600"/>
              <a:t>je velmi stabilní, pod hodnotou  fluence pod  3 J/cm2 nevykazuje žádné chromatické nebo morfologické</a:t>
            </a:r>
          </a:p>
          <a:p>
            <a:r>
              <a:rPr lang="cs-CZ" altLang="cs-CZ" sz="1600"/>
              <a:t>změny.</a:t>
            </a:r>
          </a:p>
        </p:txBody>
      </p:sp>
      <p:sp>
        <p:nvSpPr>
          <p:cNvPr id="118793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381375" cy="803275"/>
          </a:xfrm>
          <a:noFill/>
          <a:ln/>
        </p:spPr>
        <p:txBody>
          <a:bodyPr/>
          <a:lstStyle/>
          <a:p>
            <a:r>
              <a:rPr lang="cs-CZ" altLang="cs-CZ" sz="3600"/>
              <a:t>Sádra</a:t>
            </a:r>
          </a:p>
        </p:txBody>
      </p:sp>
      <p:pic>
        <p:nvPicPr>
          <p:cNvPr id="11879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166211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4038600" cy="658813"/>
          </a:xfrm>
        </p:spPr>
        <p:txBody>
          <a:bodyPr/>
          <a:lstStyle/>
          <a:p>
            <a:r>
              <a:rPr lang="cs-CZ" altLang="cs-CZ" sz="3600"/>
              <a:t>Organické pigmenty</a:t>
            </a:r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457200" y="1905000"/>
            <a:ext cx="38100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1600" i="1"/>
              <a:t>Mořenový lak (Al-Ca komplexní sůl  alizarinu)</a:t>
            </a:r>
            <a:endParaRPr lang="cs-CZ" altLang="cs-CZ" sz="1600"/>
          </a:p>
          <a:p>
            <a:r>
              <a:rPr lang="cs-CZ" altLang="cs-CZ" sz="1600"/>
              <a:t>Působením laserového záření se barva mění působením laserového záření z červené na bílou. Tato diskolorace byla pozorována pro všechny vlnové délky Nd: YAG laseru kromě 1064 nm kde byl práh vyšší. Chemické vysvětlení tohoto jevu chybí. </a:t>
            </a:r>
          </a:p>
          <a:p>
            <a:endParaRPr lang="cs-CZ" altLang="cs-CZ" sz="1600"/>
          </a:p>
          <a:p>
            <a:endParaRPr lang="cs-CZ" altLang="cs-CZ" sz="1600"/>
          </a:p>
          <a:p>
            <a:r>
              <a:rPr lang="cs-CZ" altLang="cs-CZ" sz="1600" i="1"/>
              <a:t>Kurkumin (C</a:t>
            </a:r>
            <a:r>
              <a:rPr lang="cs-CZ" altLang="cs-CZ" sz="1600"/>
              <a:t>21</a:t>
            </a:r>
            <a:r>
              <a:rPr lang="cs-CZ" altLang="cs-CZ" sz="1600" i="1"/>
              <a:t>H</a:t>
            </a:r>
            <a:r>
              <a:rPr lang="cs-CZ" altLang="cs-CZ" sz="1600"/>
              <a:t>20</a:t>
            </a:r>
            <a:r>
              <a:rPr lang="cs-CZ" altLang="cs-CZ" sz="1600" i="1"/>
              <a:t>O</a:t>
            </a:r>
            <a:r>
              <a:rPr lang="cs-CZ" altLang="cs-CZ" sz="1600"/>
              <a:t>6</a:t>
            </a:r>
            <a:r>
              <a:rPr lang="cs-CZ" altLang="cs-CZ" sz="1600" i="1"/>
              <a:t>)</a:t>
            </a:r>
            <a:endParaRPr lang="cs-CZ" altLang="cs-CZ" sz="1600"/>
          </a:p>
          <a:p>
            <a:r>
              <a:rPr lang="cs-CZ" altLang="cs-CZ" sz="1600"/>
              <a:t>Zůstává prakticky nezměněn pod UV laserovým zářením (248 nm) pro nízké fluence (0.11 J/cm2). Pro vyšší fluence, (0.4 J/cm2) vykazuje pigment slabou diskoloraci.</a:t>
            </a:r>
          </a:p>
        </p:txBody>
      </p:sp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267200"/>
            <a:ext cx="16002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2362200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410200"/>
            <a:ext cx="261937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9600"/>
            <a:ext cx="214312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Mikroorganismy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3852863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52600"/>
            <a:ext cx="2362200" cy="157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268605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3598863" cy="1143000"/>
          </a:xfrm>
        </p:spPr>
        <p:txBody>
          <a:bodyPr/>
          <a:lstStyle/>
          <a:p>
            <a:r>
              <a:rPr lang="cs-CZ" altLang="cs-CZ" sz="3600"/>
              <a:t>Likvidace mikroorganismů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0413" y="188913"/>
            <a:ext cx="4332287" cy="6483350"/>
          </a:xfrm>
          <a:noFill/>
          <a:ln/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457200" y="2209800"/>
            <a:ext cx="3581400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2000"/>
              <a:t>	Epifluorescenční obrázky bakteriálních kolonií v biofilmech</a:t>
            </a:r>
          </a:p>
          <a:p>
            <a:pPr algn="ctr"/>
            <a:endParaRPr lang="cs-CZ" altLang="cs-CZ" sz="1600"/>
          </a:p>
          <a:p>
            <a:pPr algn="ctr"/>
            <a:r>
              <a:rPr lang="cs-CZ" altLang="cs-CZ" sz="1600"/>
              <a:t>(po obarvení  0.01% akridinovou oranží).</a:t>
            </a:r>
          </a:p>
          <a:p>
            <a:r>
              <a:rPr lang="cs-CZ" altLang="cs-CZ" sz="1600"/>
              <a:t>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sklo neozářené;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sklo 10min ozářené fluencí 0.05J/cm2;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sklo 10min ozářené fluencí 0.1J/cm2;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titan neozářený;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titan 10-min irradiated with fluence 0.05 J/cm2;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titan 10-min irradiated with fluence 0.1 J/cm2.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343400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728" name="Rectangle 8"/>
          <p:cNvSpPr>
            <a:spLocks noChangeArrowheads="1"/>
          </p:cNvSpPr>
          <p:nvPr/>
        </p:nvSpPr>
        <p:spPr bwMode="auto">
          <a:xfrm>
            <a:off x="381000" y="4267200"/>
            <a:ext cx="4267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Filamenty </a:t>
            </a:r>
            <a:r>
              <a:rPr lang="cs-CZ" altLang="cs-CZ" sz="1600" i="1"/>
              <a:t>Fusarium oxysporum</a:t>
            </a:r>
            <a:r>
              <a:rPr lang="cs-CZ" altLang="cs-CZ" sz="1600"/>
              <a:t> na papíru. SEM. 124x </a:t>
            </a:r>
          </a:p>
        </p:txBody>
      </p:sp>
      <p:pic>
        <p:nvPicPr>
          <p:cNvPr id="1587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343400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5257800" y="4191000"/>
            <a:ext cx="3657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Vlákna papíru po čištění barvivovým laserem. Zabarvení sice nezmizelo, plísňové filamenty však ano, jsou patrné l 5–10 μm dírky, kudy pronikaly do papíru. SEM. 124x </a:t>
            </a:r>
          </a:p>
        </p:txBody>
      </p:sp>
      <p:pic>
        <p:nvPicPr>
          <p:cNvPr id="1587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724400"/>
            <a:ext cx="171450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27088"/>
            <a:ext cx="43434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228600" y="3962400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1"/>
              <a:t>Penicillium notatum.</a:t>
            </a:r>
            <a:r>
              <a:rPr lang="cs-CZ" altLang="cs-CZ" sz="1600"/>
              <a:t> Spóry na papíru (SEM), 232x </a:t>
            </a:r>
          </a:p>
        </p:txBody>
      </p:sp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267200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5029200" y="3886200"/>
            <a:ext cx="38100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Vlákna papíru po odstranění spór </a:t>
            </a:r>
            <a:r>
              <a:rPr lang="cs-CZ" altLang="cs-CZ" sz="1600" i="1"/>
              <a:t>Penicillium notatum</a:t>
            </a:r>
            <a:r>
              <a:rPr lang="cs-CZ" altLang="cs-CZ" sz="1600"/>
              <a:t> pomocí Nd: YAG laseru. Vlákna jsou téměř identická s vlákny původního papíru. SEM. 216x </a:t>
            </a:r>
          </a:p>
        </p:txBody>
      </p:sp>
      <p:pic>
        <p:nvPicPr>
          <p:cNvPr id="1597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24400"/>
            <a:ext cx="220980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1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6308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349500"/>
            <a:ext cx="3810000" cy="1860550"/>
          </a:xfrm>
          <a:noFill/>
          <a:ln/>
        </p:spPr>
      </p:pic>
      <p:pic>
        <p:nvPicPr>
          <p:cNvPr id="226311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4652963"/>
            <a:ext cx="4968875" cy="1757362"/>
          </a:xfrm>
          <a:noFill/>
          <a:ln/>
        </p:spPr>
      </p:pic>
      <p:sp>
        <p:nvSpPr>
          <p:cNvPr id="226314" name="Rectangle 10"/>
          <p:cNvSpPr>
            <a:spLocks noChangeArrowheads="1"/>
          </p:cNvSpPr>
          <p:nvPr/>
        </p:nvSpPr>
        <p:spPr bwMode="auto">
          <a:xfrm>
            <a:off x="5003800" y="2997200"/>
            <a:ext cx="38560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SEM views of Scops owl eggshell surface. The cuticle in this sample appears to have been invaded by fungal hyphae.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848600" cy="1447800"/>
          </a:xfrm>
        </p:spPr>
        <p:txBody>
          <a:bodyPr/>
          <a:lstStyle/>
          <a:p>
            <a:r>
              <a:rPr lang="cs-CZ" altLang="cs-CZ" sz="3600"/>
              <a:t>Využití chemických látek při laserovém čištění </a:t>
            </a:r>
          </a:p>
        </p:txBody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685800" y="5105400"/>
            <a:ext cx="7848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/>
              <a:t>Pozor!</a:t>
            </a:r>
            <a:r>
              <a:rPr lang="cs-CZ" altLang="cs-CZ" sz="1800"/>
              <a:t> Tyto látky mohou mít vliv nejen na průběh ablace, ale také dlouhodobější následky. Rozpouštědla a kyseliny mohou poškozovat fragilní substráty, a zbytky </a:t>
            </a:r>
            <a:r>
              <a:rPr lang="cs-CZ" altLang="cs-CZ" sz="1800" i="1"/>
              <a:t>matrice</a:t>
            </a:r>
            <a:r>
              <a:rPr lang="cs-CZ" altLang="cs-CZ" sz="1800"/>
              <a:t> nebo zbytků po čištění mohou mít dlouhodobý škodlivý efekt. </a:t>
            </a: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609600" y="3581400"/>
            <a:ext cx="7864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2"/>
                </a:solidFill>
              </a:rPr>
              <a:t>= látky přidávané jako matrice, účastnící se na čištění  využitím laserového plazmatu.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81300"/>
            <a:ext cx="446405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5292725" y="3789363"/>
            <a:ext cx="338455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Bavlněná látka s skvrnami od rzi. Skvrna nahoře vlevo, která byla původně kompletním kruhem, byla částečně odstraněna laserem (532 nm) za přítomnosti roztoku kyseliny šťavelové. </a:t>
            </a: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395288" y="836613"/>
            <a:ext cx="82804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 i="1"/>
              <a:t>Kapaliny</a:t>
            </a:r>
            <a:r>
              <a:rPr lang="cs-CZ" altLang="cs-CZ" sz="1800"/>
              <a:t> (rozpouštědla a slabé kyseliny) mohou usnadnit odstranění skvrn z textilu, pergamenu a papíru. Mechanismy jsou různé, včetně odpaření (steaming) a laserem indukované disperze  v kapalině i plynné fázi, a zvýšení reaktivity v kapalině za zvýšených teplot. (odstranění inkoustu, tuhy a sazí z textilu a papíru pomocí laseru a rozpouštědel a rzi z celulózy použitím laserů a kyseliny šťavelové).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Keramika a terrakota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6372225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1116013" y="5661025"/>
            <a:ext cx="6724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Daguerreotypie před a po čištění laserem indukovaným vodíkovým plazmatem. </a:t>
            </a:r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323850" y="476250"/>
            <a:ext cx="84963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 i="1"/>
              <a:t>Reaktivní plyny</a:t>
            </a:r>
            <a:r>
              <a:rPr lang="cs-CZ" altLang="cs-CZ" sz="1800"/>
              <a:t> jsou užitečné vytvářením určitého typu atmosféry, usnadňující odstranění degradovaných nebo zmatnělé povrchy  např. stříbra, podporou elektrochemického narušení matné vrstvy. (ablace těkavých složek a možnost čistit i fragilní povrchy).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6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76250"/>
            <a:ext cx="3810000" cy="1651000"/>
          </a:xfrm>
          <a:noFill/>
          <a:ln/>
        </p:spPr>
      </p:pic>
      <p:sp>
        <p:nvSpPr>
          <p:cNvPr id="223238" name="Rectangle 6"/>
          <p:cNvSpPr>
            <a:spLocks noChangeArrowheads="1"/>
          </p:cNvSpPr>
          <p:nvPr/>
        </p:nvSpPr>
        <p:spPr bwMode="auto">
          <a:xfrm>
            <a:off x="395288" y="2420938"/>
            <a:ext cx="54721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Thin cross section showing terracotta profile before (</a:t>
            </a:r>
            <a:r>
              <a:rPr lang="cs-CZ" altLang="cs-CZ" sz="1800" i="1"/>
              <a:t>left</a:t>
            </a:r>
            <a:r>
              <a:rPr lang="cs-CZ" altLang="cs-CZ" sz="1800"/>
              <a:t>) and after (</a:t>
            </a:r>
            <a:r>
              <a:rPr lang="cs-CZ" altLang="cs-CZ" sz="1800" i="1"/>
              <a:t>right</a:t>
            </a:r>
            <a:r>
              <a:rPr lang="cs-CZ" altLang="cs-CZ" sz="1800"/>
              <a:t>) </a:t>
            </a:r>
            <a:r>
              <a:rPr lang="cs-CZ" altLang="cs-CZ" sz="1800" i="1"/>
              <a:t>Michelangelo </a:t>
            </a:r>
            <a:r>
              <a:rPr lang="cs-CZ" altLang="cs-CZ" sz="1800"/>
              <a:t>irradiation at 1</a:t>
            </a:r>
            <a:r>
              <a:rPr lang="cs-CZ" altLang="cs-CZ" sz="1800" i="1"/>
              <a:t>.</a:t>
            </a:r>
            <a:r>
              <a:rPr lang="cs-CZ" altLang="cs-CZ" sz="1800"/>
              <a:t>5 J cm</a:t>
            </a:r>
            <a:r>
              <a:rPr lang="cs-CZ" altLang="cs-CZ" sz="1800" i="1"/>
              <a:t>−</a:t>
            </a:r>
            <a:r>
              <a:rPr lang="cs-CZ" altLang="cs-CZ" sz="1800"/>
              <a:t>2 (bar = 100 μm)</a:t>
            </a:r>
          </a:p>
        </p:txBody>
      </p:sp>
      <p:sp>
        <p:nvSpPr>
          <p:cNvPr id="223239" name="Rectangle 7"/>
          <p:cNvSpPr>
            <a:spLocks noChangeArrowheads="1"/>
          </p:cNvSpPr>
          <p:nvPr/>
        </p:nvSpPr>
        <p:spPr bwMode="auto">
          <a:xfrm>
            <a:off x="539750" y="5661025"/>
            <a:ext cx="5094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Terracotta surface before (</a:t>
            </a:r>
            <a:r>
              <a:rPr lang="cs-CZ" altLang="cs-CZ" sz="1800" i="1"/>
              <a:t>left</a:t>
            </a:r>
            <a:r>
              <a:rPr lang="cs-CZ" altLang="cs-CZ" sz="1800"/>
              <a:t>) and after (</a:t>
            </a:r>
            <a:r>
              <a:rPr lang="cs-CZ" altLang="cs-CZ" sz="1800" i="1"/>
              <a:t>right</a:t>
            </a:r>
            <a:r>
              <a:rPr lang="cs-CZ" altLang="cs-CZ" sz="1800"/>
              <a:t>) SYL 201 at 3 J cm</a:t>
            </a:r>
            <a:r>
              <a:rPr lang="cs-CZ" altLang="cs-CZ" sz="1800" i="1"/>
              <a:t>−</a:t>
            </a:r>
            <a:r>
              <a:rPr lang="cs-CZ" altLang="cs-CZ" sz="1800"/>
              <a:t>2. Vitrifying phenomena are evident</a:t>
            </a:r>
          </a:p>
        </p:txBody>
      </p:sp>
      <p:pic>
        <p:nvPicPr>
          <p:cNvPr id="223240" name="Picture 8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3500438"/>
            <a:ext cx="3810000" cy="1692275"/>
          </a:xfrm>
          <a:noFill/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2613</TotalTime>
  <Words>2462</Words>
  <Application>Microsoft Office PowerPoint</Application>
  <PresentationFormat>Předvádění na obrazovce (4:3)</PresentationFormat>
  <Paragraphs>199</Paragraphs>
  <Slides>80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5" baseType="lpstr">
      <vt:lpstr>Times New Roman</vt:lpstr>
      <vt:lpstr>Arial</vt:lpstr>
      <vt:lpstr>SimSun</vt:lpstr>
      <vt:lpstr>Default Design</vt:lpstr>
      <vt:lpstr>Fotografie MS Photo Editor 3.0</vt:lpstr>
      <vt:lpstr>Interakce laseru s materiálem a laserové čištění</vt:lpstr>
      <vt:lpstr>Prezentace aplikace PowerPoint</vt:lpstr>
      <vt:lpstr>Kámen</vt:lpstr>
      <vt:lpstr>Prezentace aplikace PowerPoint</vt:lpstr>
      <vt:lpstr>Prezentace aplikace PowerPoint</vt:lpstr>
      <vt:lpstr>Prezentace aplikace PowerPoint</vt:lpstr>
      <vt:lpstr>Prezentace aplikace PowerPoint</vt:lpstr>
      <vt:lpstr>Keramika a terrakota</vt:lpstr>
      <vt:lpstr>Prezentace aplikace PowerPoint</vt:lpstr>
      <vt:lpstr>Kovy</vt:lpstr>
      <vt:lpstr>Měď a bronz</vt:lpstr>
      <vt:lpstr>Prezentace aplikace PowerPoint</vt:lpstr>
      <vt:lpstr>Prezentace aplikace PowerPoint</vt:lpstr>
      <vt:lpstr>Stříbro</vt:lpstr>
      <vt:lpstr>Prezentace aplikace PowerPoint</vt:lpstr>
      <vt:lpstr>Pokovené předměty</vt:lpstr>
      <vt:lpstr>Prezentace aplikace PowerPoint</vt:lpstr>
      <vt:lpstr>Prezentace aplikace PowerPoint</vt:lpstr>
      <vt:lpstr>Železo</vt:lpstr>
      <vt:lpstr>Prezentace aplikace PowerPoint</vt:lpstr>
      <vt:lpstr>Prezentace aplikace PowerPoint</vt:lpstr>
      <vt:lpstr>Textilie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Pergamen</vt:lpstr>
      <vt:lpstr>Prezentace aplikace PowerPoint</vt:lpstr>
      <vt:lpstr>Prezentace aplikace PowerPoint</vt:lpstr>
      <vt:lpstr>Prezentace aplikace PowerPoint</vt:lpstr>
      <vt:lpstr>Prezentace aplikace PowerPoint</vt:lpstr>
      <vt:lpstr>Papír</vt:lpstr>
      <vt:lpstr>Prezentace aplikace PowerPoint</vt:lpstr>
      <vt:lpstr>Prezentace aplikace PowerPoint</vt:lpstr>
      <vt:lpstr>Dřevo</vt:lpstr>
      <vt:lpstr>Prezentace aplikace PowerPoint</vt:lpstr>
      <vt:lpstr>Sklo</vt:lpstr>
      <vt:lpstr>Prezentace aplikace PowerPoint</vt:lpstr>
      <vt:lpstr>Kalcifikované tkáně</vt:lpstr>
      <vt:lpstr>Prezentace aplikace PowerPoint</vt:lpstr>
      <vt:lpstr>Prezentace aplikace PowerPoint</vt:lpstr>
      <vt:lpstr>Prezentace aplikace PowerPoint</vt:lpstr>
      <vt:lpstr>Prezentace aplikace PowerPoint</vt:lpstr>
      <vt:lpstr>Laky</vt:lpstr>
      <vt:lpstr>Prezentace aplikace PowerPoint</vt:lpstr>
      <vt:lpstr>Prezentace aplikace PowerPoint</vt:lpstr>
      <vt:lpstr>Prezentace aplikace PowerPoint</vt:lpstr>
      <vt:lpstr>Prezentace aplikace PowerPoint</vt:lpstr>
      <vt:lpstr>Pigmenty</vt:lpstr>
      <vt:lpstr>Olovnaté pigmenty</vt:lpstr>
      <vt:lpstr>Prezentace aplikace PowerPoint</vt:lpstr>
      <vt:lpstr>Prezentace aplikace PowerPoint</vt:lpstr>
      <vt:lpstr>Prezentace aplikace PowerPoint</vt:lpstr>
      <vt:lpstr>Prezentace aplikace PowerPoint</vt:lpstr>
      <vt:lpstr>Mechanismus diskolorace </vt:lpstr>
      <vt:lpstr>Prezentace aplikace PowerPoint</vt:lpstr>
      <vt:lpstr>Ostatní olovnaté pigmenty</vt:lpstr>
      <vt:lpstr>Železnaté pigmenty</vt:lpstr>
      <vt:lpstr>Prezentace aplikace PowerPoint</vt:lpstr>
      <vt:lpstr>Měďnaté pigmenty</vt:lpstr>
      <vt:lpstr>Prezentace aplikace PowerPoint</vt:lpstr>
      <vt:lpstr>Rumělka</vt:lpstr>
      <vt:lpstr>Prezentace aplikace PowerPoint</vt:lpstr>
      <vt:lpstr>Prezentace aplikace PowerPoint</vt:lpstr>
      <vt:lpstr>Ostatní pigmenty</vt:lpstr>
      <vt:lpstr>Sádra</vt:lpstr>
      <vt:lpstr>Organické pigmenty</vt:lpstr>
      <vt:lpstr>Mikroorganismy</vt:lpstr>
      <vt:lpstr>Likvidace mikroorganismů</vt:lpstr>
      <vt:lpstr>Prezentace aplikace PowerPoint</vt:lpstr>
      <vt:lpstr>Prezentace aplikace PowerPoint</vt:lpstr>
      <vt:lpstr>Prezentace aplikace PowerPoint</vt:lpstr>
      <vt:lpstr>Využití chemických látek při laserovém čištění 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Administrator</dc:creator>
  <cp:lastModifiedBy>Lubomír Prokeš</cp:lastModifiedBy>
  <cp:revision>435</cp:revision>
  <dcterms:created xsi:type="dcterms:W3CDTF">2008-04-02T08:36:43Z</dcterms:created>
  <dcterms:modified xsi:type="dcterms:W3CDTF">2016-04-18T11:55:48Z</dcterms:modified>
</cp:coreProperties>
</file>