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68" r:id="rId3"/>
    <p:sldId id="287" r:id="rId4"/>
    <p:sldId id="292" r:id="rId5"/>
    <p:sldId id="313" r:id="rId6"/>
    <p:sldId id="309" r:id="rId7"/>
    <p:sldId id="288" r:id="rId8"/>
    <p:sldId id="339" r:id="rId9"/>
    <p:sldId id="342" r:id="rId10"/>
    <p:sldId id="343" r:id="rId11"/>
    <p:sldId id="348" r:id="rId12"/>
    <p:sldId id="347" r:id="rId13"/>
    <p:sldId id="333" r:id="rId14"/>
    <p:sldId id="334" r:id="rId15"/>
    <p:sldId id="341" r:id="rId16"/>
    <p:sldId id="335" r:id="rId17"/>
    <p:sldId id="340" r:id="rId18"/>
    <p:sldId id="346" r:id="rId19"/>
    <p:sldId id="337" r:id="rId20"/>
    <p:sldId id="338" r:id="rId21"/>
    <p:sldId id="293" r:id="rId22"/>
    <p:sldId id="295" r:id="rId23"/>
    <p:sldId id="299" r:id="rId24"/>
    <p:sldId id="323" r:id="rId25"/>
    <p:sldId id="327" r:id="rId26"/>
    <p:sldId id="318" r:id="rId27"/>
    <p:sldId id="319" r:id="rId28"/>
    <p:sldId id="320" r:id="rId29"/>
    <p:sldId id="303" r:id="rId30"/>
    <p:sldId id="283" r:id="rId3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3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2DC7069-9BC7-4F9F-AC90-B3ABB041B3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25E63EA-B3B8-4669-9586-3B43A91F6F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91150E1-BC10-471E-833B-A34F7F42672A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E78DD4E7-AF4D-4278-8E0A-7B8F92855A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2BB568AF-5638-43E7-BB58-8987D05C5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B6B10C-0519-43CC-8DF7-9FDA592E3D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F0404B-8352-4F5C-B4CA-AC9677DF9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819383-2740-4200-BB25-01A1E166AA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C9A3B9-843C-4860-A2F6-3810C7901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05182-58FA-4A17-9DEB-16181E0E1219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FB74A1-AF87-42DD-ACC3-BE9FD4BE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7E40EA-5EE2-4EAB-AFB6-6C77058E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0CD82-BBCE-4B70-BE1E-419CE0293C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944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626B2A-4A4B-4084-BFA3-CE6E69A3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DA74D-2A3A-4E5C-A26A-00B94617CDA1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21D576-489E-4785-877E-219F8133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9FA91D-8125-4E63-A88C-D118E0C06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DE090-FA7D-49EE-BC86-EAD78FD941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392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26635A-F6F3-4E95-AA35-3F80DB63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69341-3BFC-412C-BFD7-694BBE79CA37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C3ABF5-954F-4B32-86FA-EF07572D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A236E9-282A-4C0A-ABE1-DA6E956D4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AC151-9749-4EC8-9351-208DF60970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004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0DDC38-4DCC-4E56-B127-C1D8CF347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CC66D-D51F-41CF-A2E9-311AEF5C5911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7D516E-0E51-45D8-85FF-9D8C0402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2A8C92-670A-4DB6-9F05-D178616D4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B11CB-796B-41EA-AD66-1779A64E99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986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612845-E2F0-4D4B-9E52-9E834038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E0A91-0632-4389-A9B5-1BE2D9B393F9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9D31C7-088E-4950-B844-898A5BC9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A6932B-E106-42C5-A2B2-404E85E7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EF904-65EA-4E64-86BC-481EB16090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841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C39BBE1-2CA1-4E98-90D7-C30AB6F1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716F7-ED4F-461D-89F4-7D2C620C3B11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223A68E-8437-4EB6-817B-A5500FB6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8DCCFF6-7536-470D-8642-34DDCC38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A1759-4DD0-462E-B7DE-7F4627950B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543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0EFC888B-2B4B-4EE2-BCB4-23F171D3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FA787-414D-4A3C-AA43-4644123393CD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66D3D11-797B-4CF4-9244-583890B0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0D702D19-2393-4E1A-87AD-61E17FB7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39D56-9C5A-46C8-BC74-2C09F6AC08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086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FEA8A8FA-1C12-4EC9-8F82-E2DE15B31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B960F-50D9-4E50-AA6B-C1F68154D409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C0AA6522-D71F-43E3-9AEE-759F5EB4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885FF355-2895-4555-B50C-5842EFD33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CA065-6C66-4D6F-8059-2687B5AB5A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670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C2936E88-2A1C-44A2-96BC-2A6C3509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332DA-B2D9-43AB-A851-4AB8D550FD72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BFD25E35-089A-4D60-9880-C5A03803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8BF83902-707C-4DB0-96BD-2D3E79B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E87CB-308C-4534-888B-1926A452A1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24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8D116975-30C5-452A-ABC4-57E140F42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A1276-560E-4166-ACDF-20A0D4DDDC30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036E612-7BE3-4865-B55F-E044BED96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7AC47AC-D62E-4D1C-8713-13318FFBA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14D5-2A6A-47BF-BD1F-02D3F12BE6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450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A97BB0E-6B40-4BDA-ACF8-018AE9464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875C-2328-40B2-9B1D-942819E4F4C4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2511402-1DE1-483D-BB0E-DEA7F1662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BE6C166-5D06-4DB7-A05C-9DB96130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75131-867F-410E-BBA1-B42A927071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7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1F68613B-3241-4B02-A714-F6D3C9A107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ED0261EF-32C9-4492-AAE4-3611D94B27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AE6186-B61F-48D1-9D75-3658B5BD9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861867-0414-4A4B-B1B6-C56604E73422}" type="datetimeFigureOut">
              <a:rPr lang="cs-CZ"/>
              <a:pPr>
                <a:defRPr/>
              </a:pPr>
              <a:t>17.9.2020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7DC2BE-439B-4CAC-A5E1-27FC6C0EC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A3D6EB-68F1-48B0-A6A8-B6D9CEDD3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71FD47-BDB8-4A4F-B599-769CCCB1EC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eg"/><Relationship Id="rId12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5A278E8-3E5D-489A-A323-80E86369E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038" y="1341438"/>
            <a:ext cx="8629650" cy="1285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Historické sklo a jeho preventivní konzervace</a:t>
            </a: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cs-CZ" sz="3600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C05007CA-8CAF-4E5B-B86F-83C73F118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42925" y="6072188"/>
            <a:ext cx="9507538" cy="8572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Připravily: Aranka Součková Daňková, Romana Kozáková</a:t>
            </a:r>
          </a:p>
        </p:txBody>
      </p:sp>
      <p:pic>
        <p:nvPicPr>
          <p:cNvPr id="3076" name="Zástupný symbol pro obsah 8">
            <a:extLst>
              <a:ext uri="{FF2B5EF4-FFF2-40B4-BE49-F238E27FC236}">
                <a16:creationId xmlns:a16="http://schemas.microsoft.com/office/drawing/2014/main" id="{99000239-A9C3-4891-9050-B664076D4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2990850"/>
            <a:ext cx="4221162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95F165A-0698-4EE2-953F-D67CC1E44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13"/>
    </mc:Choice>
    <mc:Fallback>
      <p:transition spd="slow" advTm="28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D78E945B-682F-40A3-9B7F-B5491D95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cs-CZ"/>
          </a:p>
        </p:txBody>
      </p:sp>
      <p:pic>
        <p:nvPicPr>
          <p:cNvPr id="12291" name="Obrázek 4">
            <a:extLst>
              <a:ext uri="{FF2B5EF4-FFF2-40B4-BE49-F238E27FC236}">
                <a16:creationId xmlns:a16="http://schemas.microsoft.com/office/drawing/2014/main" id="{EDD9A48E-9E92-47CE-902A-B74DD896A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3671887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Obrázek 5">
            <a:extLst>
              <a:ext uri="{FF2B5EF4-FFF2-40B4-BE49-F238E27FC236}">
                <a16:creationId xmlns:a16="http://schemas.microsoft.com/office/drawing/2014/main" id="{2039ADE3-CA11-4367-BFFB-80511C0B5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5400"/>
            <a:ext cx="4346575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Zástupný symbol pro obsah 5">
            <a:extLst>
              <a:ext uri="{FF2B5EF4-FFF2-40B4-BE49-F238E27FC236}">
                <a16:creationId xmlns:a16="http://schemas.microsoft.com/office/drawing/2014/main" id="{CB7A7F2C-9748-45E1-AC9E-B53A62031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294" name="Picture 4">
            <a:extLst>
              <a:ext uri="{FF2B5EF4-FFF2-40B4-BE49-F238E27FC236}">
                <a16:creationId xmlns:a16="http://schemas.microsoft.com/office/drawing/2014/main" id="{8DEF85A0-2D96-4B34-8409-A0844DE3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7" b="28191"/>
          <a:stretch>
            <a:fillRect/>
          </a:stretch>
        </p:blipFill>
        <p:spPr bwMode="auto">
          <a:xfrm>
            <a:off x="4643438" y="3429000"/>
            <a:ext cx="432276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D5FD69-CE4F-4B59-99D5-CF50C94EB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24"/>
    </mc:Choice>
    <mc:Fallback>
      <p:transition spd="slow" advTm="2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72A2D-8530-4631-A594-55487AADD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Historické sklo</a:t>
            </a:r>
          </a:p>
        </p:txBody>
      </p:sp>
      <p:pic>
        <p:nvPicPr>
          <p:cNvPr id="7" name="Zástupný obsah 6" descr="Obsah obrázku hrníček, stůl, interiér, sklo&#10;&#10;Popis byl vytvořen automaticky">
            <a:extLst>
              <a:ext uri="{FF2B5EF4-FFF2-40B4-BE49-F238E27FC236}">
                <a16:creationId xmlns:a16="http://schemas.microsoft.com/office/drawing/2014/main" id="{99961582-0FEA-4A64-8323-91BDF6D1AC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3" y="4149080"/>
            <a:ext cx="3819379" cy="2644477"/>
          </a:xfrm>
        </p:spPr>
      </p:pic>
      <p:pic>
        <p:nvPicPr>
          <p:cNvPr id="9" name="Zástupný obsah 8" descr="Obsah obrázku místnost&#10;&#10;Popis byl vytvořen automaticky">
            <a:extLst>
              <a:ext uri="{FF2B5EF4-FFF2-40B4-BE49-F238E27FC236}">
                <a16:creationId xmlns:a16="http://schemas.microsoft.com/office/drawing/2014/main" id="{C7DBE306-5E86-4210-8D42-6325A4F634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4149080"/>
            <a:ext cx="3966716" cy="2644477"/>
          </a:xfrm>
        </p:spPr>
      </p:pic>
      <p:pic>
        <p:nvPicPr>
          <p:cNvPr id="11" name="Obrázek 10" descr="Obsah obrázku vsedě, kousek, staré, stůl&#10;&#10;Popis byl vytvořen automaticky">
            <a:extLst>
              <a:ext uri="{FF2B5EF4-FFF2-40B4-BE49-F238E27FC236}">
                <a16:creationId xmlns:a16="http://schemas.microsoft.com/office/drawing/2014/main" id="{3BBDDA1D-B306-4579-8B21-6A00FEF65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1420544"/>
            <a:ext cx="3930712" cy="2620475"/>
          </a:xfrm>
          <a:prstGeom prst="rect">
            <a:avLst/>
          </a:prstGeom>
        </p:spPr>
      </p:pic>
      <p:pic>
        <p:nvPicPr>
          <p:cNvPr id="13" name="Obrázek 12" descr="Obsah obrázku interiér, stůl, malé, vsedě&#10;&#10;Popis byl vytvořen automaticky">
            <a:extLst>
              <a:ext uri="{FF2B5EF4-FFF2-40B4-BE49-F238E27FC236}">
                <a16:creationId xmlns:a16="http://schemas.microsoft.com/office/drawing/2014/main" id="{970A91F1-B07D-4C9B-A7AF-0AED1B70A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4" y="1432595"/>
            <a:ext cx="3782101" cy="2644477"/>
          </a:xfrm>
          <a:prstGeom prst="rect">
            <a:avLst/>
          </a:prstGeom>
        </p:spPr>
      </p:pic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6D5AC078-3A00-4D0D-A585-579180C5C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8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74"/>
    </mc:Choice>
    <mc:Fallback>
      <p:transition spd="slow" advTm="22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E66D37-848A-4C7F-974C-D2617E8C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Podmalby</a:t>
            </a:r>
          </a:p>
        </p:txBody>
      </p:sp>
      <p:pic>
        <p:nvPicPr>
          <p:cNvPr id="7" name="Zástupný obsah 6" descr="Obsah obrázku staré, fotka, box, vsedě&#10;&#10;Popis byl vytvořen automaticky">
            <a:extLst>
              <a:ext uri="{FF2B5EF4-FFF2-40B4-BE49-F238E27FC236}">
                <a16:creationId xmlns:a16="http://schemas.microsoft.com/office/drawing/2014/main" id="{A57A8F91-43E4-45A4-8526-7872C76CC7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9090" y="863728"/>
            <a:ext cx="3534544" cy="2356363"/>
          </a:xfrm>
        </p:spPr>
      </p:pic>
      <p:pic>
        <p:nvPicPr>
          <p:cNvPr id="9" name="Zástupný obsah 8" descr="Obsah obrázku galerie, místnost, scéna, fotka&#10;&#10;Popis byl vytvořen automaticky">
            <a:extLst>
              <a:ext uri="{FF2B5EF4-FFF2-40B4-BE49-F238E27FC236}">
                <a16:creationId xmlns:a16="http://schemas.microsoft.com/office/drawing/2014/main" id="{29C0E214-BDFC-426E-B7A9-452E0205AD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56792"/>
            <a:ext cx="6552728" cy="4374412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A019ED5-F855-468B-BF65-5907F3D5050A}"/>
              </a:ext>
            </a:extLst>
          </p:cNvPr>
          <p:cNvSpPr txBox="1"/>
          <p:nvPr/>
        </p:nvSpPr>
        <p:spPr>
          <a:xfrm>
            <a:off x="98062" y="4077072"/>
            <a:ext cx="2673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Velmi citlivé předměty </a:t>
            </a:r>
            <a:r>
              <a:rPr lang="cs-CZ" dirty="0"/>
              <a:t>- často nevhodná kombinace nekvalitních materiálů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A6C6FB2-897B-4270-9F44-AB5A994BF679}"/>
              </a:ext>
            </a:extLst>
          </p:cNvPr>
          <p:cNvSpPr txBox="1"/>
          <p:nvPr/>
        </p:nvSpPr>
        <p:spPr>
          <a:xfrm>
            <a:off x="179512" y="6165304"/>
            <a:ext cx="892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https://www.nm.cz/historicke-muzeum/oddeleni-pece-o-sbirky#atlas-poskozeni-podmaleb-na-skle</a:t>
            </a: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5D739758-A118-4C77-AC7A-318393444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7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18"/>
    </mc:Choice>
    <mc:Fallback>
      <p:transition spd="slow" advTm="140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66DF3D77-7141-4B08-9B02-0F03868D7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r>
              <a:rPr lang="cs-CZ" altLang="en-US"/>
              <a:t>Exkavace</a:t>
            </a:r>
            <a:endParaRPr lang="en-US" altLang="en-US"/>
          </a:p>
        </p:txBody>
      </p:sp>
      <p:pic>
        <p:nvPicPr>
          <p:cNvPr id="14339" name="Zástupný symbol pro obsah 5">
            <a:extLst>
              <a:ext uri="{FF2B5EF4-FFF2-40B4-BE49-F238E27FC236}">
                <a16:creationId xmlns:a16="http://schemas.microsoft.com/office/drawing/2014/main" id="{88B2FFA9-3C36-4B2F-9DF2-FB37D8B789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216275"/>
            <a:ext cx="5508625" cy="3635375"/>
          </a:xfrm>
        </p:spPr>
      </p:pic>
      <p:pic>
        <p:nvPicPr>
          <p:cNvPr id="14340" name="Obrázek 6">
            <a:extLst>
              <a:ext uri="{FF2B5EF4-FFF2-40B4-BE49-F238E27FC236}">
                <a16:creationId xmlns:a16="http://schemas.microsoft.com/office/drawing/2014/main" id="{6E28E09F-73A0-4E82-BC60-9DB3FADEE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908050"/>
            <a:ext cx="50720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ovéPole 7">
            <a:extLst>
              <a:ext uri="{FF2B5EF4-FFF2-40B4-BE49-F238E27FC236}">
                <a16:creationId xmlns:a16="http://schemas.microsoft.com/office/drawing/2014/main" id="{CB2BEC56-A4B5-4E38-86FE-8DFA039AA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868863"/>
            <a:ext cx="319246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Suchá lokalita = suché balení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Vlhká lokalita = vlhké balení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Chránit před výkyvy počasí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během výzkumu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4342" name="TextovéPole 2">
            <a:extLst>
              <a:ext uri="{FF2B5EF4-FFF2-40B4-BE49-F238E27FC236}">
                <a16:creationId xmlns:a16="http://schemas.microsoft.com/office/drawing/2014/main" id="{296E9320-9749-40D8-BB3D-789CB0F6A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1773238"/>
            <a:ext cx="2879725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Arial" panose="020B0604020202020204" pitchFamily="34" charset="0"/>
              </a:rPr>
              <a:t>Největší poškození vzniká při exkavaci</a:t>
            </a:r>
            <a:endParaRPr lang="en-US" altLang="en-US" sz="1800" b="1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06C2A76-AD09-4568-922E-5A049415D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160"/>
    </mc:Choice>
    <mc:Fallback>
      <p:transition spd="slow" advTm="154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448D3970-7152-4C0F-BD9A-71265A5C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3" name="Obrázek 4">
            <a:extLst>
              <a:ext uri="{FF2B5EF4-FFF2-40B4-BE49-F238E27FC236}">
                <a16:creationId xmlns:a16="http://schemas.microsoft.com/office/drawing/2014/main" id="{FEBCCB13-A1A3-426B-9B33-DEAA241CF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2952751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5">
            <a:extLst>
              <a:ext uri="{FF2B5EF4-FFF2-40B4-BE49-F238E27FC236}">
                <a16:creationId xmlns:a16="http://schemas.microsoft.com/office/drawing/2014/main" id="{D398FD85-B3BF-4110-9626-EBD80EFF4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-26988"/>
            <a:ext cx="3125788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6">
            <a:extLst>
              <a:ext uri="{FF2B5EF4-FFF2-40B4-BE49-F238E27FC236}">
                <a16:creationId xmlns:a16="http://schemas.microsoft.com/office/drawing/2014/main" id="{3260E009-FFF4-47A2-A436-FB1579446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0"/>
            <a:ext cx="30607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ázek 7">
            <a:extLst>
              <a:ext uri="{FF2B5EF4-FFF2-40B4-BE49-F238E27FC236}">
                <a16:creationId xmlns:a16="http://schemas.microsoft.com/office/drawing/2014/main" id="{67BE2F4A-5540-42CD-B642-A5A46989D6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"/>
          <a:stretch>
            <a:fillRect/>
          </a:stretch>
        </p:blipFill>
        <p:spPr bwMode="auto">
          <a:xfrm>
            <a:off x="0" y="2357438"/>
            <a:ext cx="29162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Obrázek 8">
            <a:extLst>
              <a:ext uri="{FF2B5EF4-FFF2-40B4-BE49-F238E27FC236}">
                <a16:creationId xmlns:a16="http://schemas.microsoft.com/office/drawing/2014/main" id="{106B77C6-7427-4FDC-9ED1-C3BB17683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357438"/>
            <a:ext cx="30607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ázek 9">
            <a:extLst>
              <a:ext uri="{FF2B5EF4-FFF2-40B4-BE49-F238E27FC236}">
                <a16:creationId xmlns:a16="http://schemas.microsoft.com/office/drawing/2014/main" id="{38D7AEA1-AAAD-4487-8C9D-25EDA3CCD7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2335213"/>
            <a:ext cx="309086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ovéPole 10">
            <a:extLst>
              <a:ext uri="{FF2B5EF4-FFF2-40B4-BE49-F238E27FC236}">
                <a16:creationId xmlns:a16="http://schemas.microsoft.com/office/drawing/2014/main" id="{2C6B606A-9264-48BC-BBD2-5CF380E44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6075363"/>
            <a:ext cx="3203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Zdroj a velký dík za ukázku: http://www.muzeumprahy.cz/predmet-sezony-archeologie-v-laboratori/</a:t>
            </a:r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5370" name="Zástupný symbol pro obsah 12">
            <a:extLst>
              <a:ext uri="{FF2B5EF4-FFF2-40B4-BE49-F238E27FC236}">
                <a16:creationId xmlns:a16="http://schemas.microsoft.com/office/drawing/2014/main" id="{BCF5833F-252D-47E5-B99D-2A7FE03BB1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700" y="4833938"/>
            <a:ext cx="2700338" cy="2024062"/>
          </a:xfrm>
        </p:spPr>
      </p:pic>
      <p:pic>
        <p:nvPicPr>
          <p:cNvPr id="15371" name="Obrázek 13">
            <a:extLst>
              <a:ext uri="{FF2B5EF4-FFF2-40B4-BE49-F238E27FC236}">
                <a16:creationId xmlns:a16="http://schemas.microsoft.com/office/drawing/2014/main" id="{6202ABF8-EA92-4AF2-AD05-31478B99B0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833938"/>
            <a:ext cx="269875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ovéPole 2">
            <a:extLst>
              <a:ext uri="{FF2B5EF4-FFF2-40B4-BE49-F238E27FC236}">
                <a16:creationId xmlns:a16="http://schemas.microsoft.com/office/drawing/2014/main" id="{02137DC7-39E5-45C9-B588-EFDDDC839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013325"/>
            <a:ext cx="314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Arial" panose="020B0604020202020204" pitchFamily="34" charset="0"/>
              </a:rPr>
              <a:t>Ideálně vyzvedávat v bloku</a:t>
            </a:r>
            <a:endParaRPr lang="en-US" altLang="en-US" sz="1800" b="1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E736901-A805-4D57-8D43-32D81CA90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04"/>
    </mc:Choice>
    <mc:Fallback>
      <p:transition spd="slow" advTm="67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CBE4C5DC-2F10-4320-86DD-DB21218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7" name="Zástupný symbol pro obsah 7">
            <a:extLst>
              <a:ext uri="{FF2B5EF4-FFF2-40B4-BE49-F238E27FC236}">
                <a16:creationId xmlns:a16="http://schemas.microsoft.com/office/drawing/2014/main" id="{A8073C0E-D024-4065-815B-251ABB6EF4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t="-60" r="7114" b="8904"/>
          <a:stretch>
            <a:fillRect/>
          </a:stretch>
        </p:blipFill>
        <p:spPr>
          <a:xfrm>
            <a:off x="225425" y="138113"/>
            <a:ext cx="3946525" cy="3074987"/>
          </a:xfrm>
        </p:spPr>
      </p:pic>
      <p:pic>
        <p:nvPicPr>
          <p:cNvPr id="16388" name="Picture 14" descr="100_0759">
            <a:extLst>
              <a:ext uri="{FF2B5EF4-FFF2-40B4-BE49-F238E27FC236}">
                <a16:creationId xmlns:a16="http://schemas.microsoft.com/office/drawing/2014/main" id="{DB310481-EF4F-494A-AAC1-58EA2AE1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73463"/>
            <a:ext cx="46434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5" descr="D:\VSCHT\VIII.semestr\BC\fotodokumentace\JIMKY_CELKY\IMGP5526.JPG">
            <a:extLst>
              <a:ext uri="{FF2B5EF4-FFF2-40B4-BE49-F238E27FC236}">
                <a16:creationId xmlns:a16="http://schemas.microsoft.com/office/drawing/2014/main" id="{74C02900-6478-4042-867E-1CD9B775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500562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Obrázek 2">
            <a:extLst>
              <a:ext uri="{FF2B5EF4-FFF2-40B4-BE49-F238E27FC236}">
                <a16:creationId xmlns:a16="http://schemas.microsoft.com/office/drawing/2014/main" id="{4462086B-005E-4765-BB3A-77487646D5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3463"/>
            <a:ext cx="428466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D106DB5-6D37-4349-98FA-09D05DAF3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17"/>
    </mc:Choice>
    <mc:Fallback>
      <p:transition spd="slow" advTm="8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CED16821-85F3-4918-B0B8-4520C9EC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1" name="Zástupný symbol pro obsah 3">
            <a:extLst>
              <a:ext uri="{FF2B5EF4-FFF2-40B4-BE49-F238E27FC236}">
                <a16:creationId xmlns:a16="http://schemas.microsoft.com/office/drawing/2014/main" id="{07C6EFE5-A085-4ED0-B18C-70FDB68A1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14771" r="15886"/>
          <a:stretch>
            <a:fillRect/>
          </a:stretch>
        </p:blipFill>
        <p:spPr bwMode="auto">
          <a:xfrm>
            <a:off x="4592638" y="0"/>
            <a:ext cx="452755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Zástupný symbol pro obsah 7">
            <a:extLst>
              <a:ext uri="{FF2B5EF4-FFF2-40B4-BE49-F238E27FC236}">
                <a16:creationId xmlns:a16="http://schemas.microsoft.com/office/drawing/2014/main" id="{92DFC7E9-96DE-4A6B-A54D-5AE0A3BE8D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3435"/>
          <a:stretch>
            <a:fillRect/>
          </a:stretch>
        </p:blipFill>
        <p:spPr>
          <a:xfrm>
            <a:off x="0" y="3471863"/>
            <a:ext cx="4441825" cy="3357562"/>
          </a:xfrm>
        </p:spPr>
      </p:pic>
      <p:pic>
        <p:nvPicPr>
          <p:cNvPr id="17413" name="Obrázek 8">
            <a:extLst>
              <a:ext uri="{FF2B5EF4-FFF2-40B4-BE49-F238E27FC236}">
                <a16:creationId xmlns:a16="http://schemas.microsoft.com/office/drawing/2014/main" id="{934EA76B-78B3-4A8F-9822-8BA9EEBE8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r="7465"/>
          <a:stretch>
            <a:fillRect/>
          </a:stretch>
        </p:blipFill>
        <p:spPr bwMode="auto">
          <a:xfrm>
            <a:off x="4643438" y="3429000"/>
            <a:ext cx="44037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ázek 9">
            <a:extLst>
              <a:ext uri="{FF2B5EF4-FFF2-40B4-BE49-F238E27FC236}">
                <a16:creationId xmlns:a16="http://schemas.microsoft.com/office/drawing/2014/main" id="{545F41E0-FC03-4153-AC8C-A3F25BC09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4348163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6A4F2811-DD6A-4C49-8EAE-F86FE0E345BF}"/>
              </a:ext>
            </a:extLst>
          </p:cNvPr>
          <p:cNvSpPr/>
          <p:nvPr/>
        </p:nvSpPr>
        <p:spPr>
          <a:xfrm>
            <a:off x="4067175" y="2997200"/>
            <a:ext cx="936625" cy="144463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Šipka doprava 11">
            <a:extLst>
              <a:ext uri="{FF2B5EF4-FFF2-40B4-BE49-F238E27FC236}">
                <a16:creationId xmlns:a16="http://schemas.microsoft.com/office/drawing/2014/main" id="{A6AEA191-9AAA-460C-B19E-890E44C21FE9}"/>
              </a:ext>
            </a:extLst>
          </p:cNvPr>
          <p:cNvSpPr/>
          <p:nvPr/>
        </p:nvSpPr>
        <p:spPr>
          <a:xfrm>
            <a:off x="4067175" y="6524625"/>
            <a:ext cx="936625" cy="144463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FBAFB45-04FB-40A0-AB9E-478581F8D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54"/>
    </mc:Choice>
    <mc:Fallback>
      <p:transition spd="slow" advTm="5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6FC3C462-F10D-4F44-8977-96B121E5D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Nevhodné prvotní zásahy</a:t>
            </a:r>
            <a:endParaRPr lang="en-US" altLang="en-US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E1428C00-C452-4DA9-BDD5-ED7A4B193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cs-CZ" altLang="en-US" sz="2000" dirty="0"/>
          </a:p>
          <a:p>
            <a:pPr>
              <a:buFont typeface="Arial" charset="0"/>
              <a:buChar char="•"/>
              <a:defRPr/>
            </a:pPr>
            <a:r>
              <a:rPr lang="cs-CZ" altLang="en-US" sz="2000" dirty="0"/>
              <a:t>Sklo neumývat na lokalitě</a:t>
            </a:r>
          </a:p>
          <a:p>
            <a:pPr>
              <a:buFont typeface="Arial" charset="0"/>
              <a:buChar char="•"/>
              <a:defRPr/>
            </a:pPr>
            <a:r>
              <a:rPr lang="cs-CZ" altLang="en-US" sz="2000" dirty="0"/>
              <a:t>Zabalit i s okolní hlínou</a:t>
            </a:r>
          </a:p>
          <a:p>
            <a:pPr>
              <a:buFont typeface="Arial" charset="0"/>
              <a:buChar char="•"/>
              <a:defRPr/>
            </a:pPr>
            <a:r>
              <a:rPr lang="cs-CZ" altLang="en-US" sz="2000" dirty="0"/>
              <a:t>Nenechat vyschnout</a:t>
            </a:r>
          </a:p>
          <a:p>
            <a:pPr>
              <a:buFont typeface="Arial" charset="0"/>
              <a:buChar char="•"/>
              <a:defRPr/>
            </a:pPr>
            <a:endParaRPr lang="cs-CZ" altLang="en-US" sz="2000" dirty="0"/>
          </a:p>
          <a:p>
            <a:pPr>
              <a:buFont typeface="Arial" charset="0"/>
              <a:buChar char="•"/>
              <a:defRPr/>
            </a:pPr>
            <a:r>
              <a:rPr lang="cs-CZ" altLang="en-US" sz="2000" b="1" dirty="0"/>
              <a:t>Popisky na </a:t>
            </a:r>
            <a:r>
              <a:rPr lang="cs-CZ" altLang="en-US" sz="2000" b="1" dirty="0" err="1"/>
              <a:t>podlakovanou</a:t>
            </a:r>
            <a:r>
              <a:rPr lang="cs-CZ" altLang="en-US" sz="2000" b="1" dirty="0"/>
              <a:t> plochu!!!</a:t>
            </a:r>
          </a:p>
          <a:p>
            <a:pPr>
              <a:buFont typeface="Arial" charset="0"/>
              <a:buChar char="•"/>
              <a:defRPr/>
            </a:pPr>
            <a:r>
              <a:rPr lang="cs-CZ" altLang="en-US" sz="2000" dirty="0"/>
              <a:t>Používat rozpustný lak (</a:t>
            </a:r>
            <a:r>
              <a:rPr lang="cs-CZ" altLang="en-US" sz="2000" dirty="0" err="1"/>
              <a:t>Paraloid</a:t>
            </a:r>
            <a:r>
              <a:rPr lang="cs-CZ" altLang="en-US" sz="2000" dirty="0"/>
              <a:t>, </a:t>
            </a:r>
            <a:r>
              <a:rPr lang="cs-CZ" altLang="en-US" sz="2000" dirty="0" err="1"/>
              <a:t>Veropal</a:t>
            </a:r>
            <a:r>
              <a:rPr lang="cs-CZ" altLang="en-US" sz="2000" dirty="0"/>
              <a:t>)</a:t>
            </a:r>
          </a:p>
          <a:p>
            <a:pPr>
              <a:buFont typeface="Arial" charset="0"/>
              <a:buChar char="•"/>
              <a:defRPr/>
            </a:pPr>
            <a:endParaRPr lang="cs-CZ" altLang="en-US" sz="2000" b="1" dirty="0"/>
          </a:p>
          <a:p>
            <a:pPr>
              <a:buFont typeface="Arial" charset="0"/>
              <a:buChar char="•"/>
              <a:defRPr/>
            </a:pPr>
            <a:endParaRPr lang="cs-CZ" altLang="en-US" sz="2000" dirty="0"/>
          </a:p>
          <a:p>
            <a:pPr>
              <a:buFont typeface="Arial" charset="0"/>
              <a:buChar char="•"/>
              <a:defRPr/>
            </a:pPr>
            <a:endParaRPr lang="en-US" altLang="en-US" sz="2000" dirty="0"/>
          </a:p>
        </p:txBody>
      </p:sp>
      <p:pic>
        <p:nvPicPr>
          <p:cNvPr id="18436" name="Obrázek 8">
            <a:extLst>
              <a:ext uri="{FF2B5EF4-FFF2-40B4-BE49-F238E27FC236}">
                <a16:creationId xmlns:a16="http://schemas.microsoft.com/office/drawing/2014/main" id="{6772AFA1-A262-406A-A6C4-FC1EF6853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1412875"/>
            <a:ext cx="34956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21">
            <a:extLst>
              <a:ext uri="{FF2B5EF4-FFF2-40B4-BE49-F238E27FC236}">
                <a16:creationId xmlns:a16="http://schemas.microsoft.com/office/drawing/2014/main" id="{65E0E986-507C-491E-B7F6-32A37EFC8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2" r="36632" b="65623"/>
          <a:stretch>
            <a:fillRect/>
          </a:stretch>
        </p:blipFill>
        <p:spPr bwMode="auto">
          <a:xfrm>
            <a:off x="5357813" y="4000500"/>
            <a:ext cx="3500437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H:\RESTAUROVANI\Restaurátorské zprávy\SKLO\Chrudim_Hradebni\JIMKA C2\C2_kompletni_fotodokumentace\IMG_3537.JPG">
            <a:extLst>
              <a:ext uri="{FF2B5EF4-FFF2-40B4-BE49-F238E27FC236}">
                <a16:creationId xmlns:a16="http://schemas.microsoft.com/office/drawing/2014/main" id="{15DC2926-78F3-4761-97D9-305F4A811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11365" r="16669" b="37987"/>
          <a:stretch>
            <a:fillRect/>
          </a:stretch>
        </p:blipFill>
        <p:spPr bwMode="auto">
          <a:xfrm>
            <a:off x="1000125" y="4000500"/>
            <a:ext cx="350043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8BC9177-687B-49F5-8771-A5090D5F4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766"/>
    </mc:Choice>
    <mc:Fallback>
      <p:transition spd="slow" advTm="14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:\RESTAUROVANI\Restaurátorské zprávy\SKLO\Chrudim_Hradebni\OSTATNI JIMKY\Dominika Luksickova\optický mikroskop Lukšíčková\jímka E3\A 33443 E3-141\snímek 3.jpg">
            <a:extLst>
              <a:ext uri="{FF2B5EF4-FFF2-40B4-BE49-F238E27FC236}">
                <a16:creationId xmlns:a16="http://schemas.microsoft.com/office/drawing/2014/main" id="{7683828D-680B-4C46-9D30-7D71C75C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42875"/>
            <a:ext cx="43862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H:\RESTAUROVANI\Restaurátorské zprávy\SKLO\Chrudim_Hradebni\OSTATNI JIMKY\Dominika Luksickova\SEM11dc2013\Chrudim E3 a D2\Chr D2 118 1222 ciska zkor\okraj skla 2.tif">
            <a:extLst>
              <a:ext uri="{FF2B5EF4-FFF2-40B4-BE49-F238E27FC236}">
                <a16:creationId xmlns:a16="http://schemas.microsoft.com/office/drawing/2014/main" id="{9F3EE0E5-BCE5-4B80-8C13-FB858639F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17900"/>
            <a:ext cx="4357688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ovéPole 5">
            <a:extLst>
              <a:ext uri="{FF2B5EF4-FFF2-40B4-BE49-F238E27FC236}">
                <a16:creationId xmlns:a16="http://schemas.microsoft.com/office/drawing/2014/main" id="{D764CC31-8795-42D2-81B1-F43956A92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416675"/>
            <a:ext cx="304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Autor: Dominika Lukšíčková</a:t>
            </a:r>
          </a:p>
        </p:txBody>
      </p:sp>
      <p:pic>
        <p:nvPicPr>
          <p:cNvPr id="19461" name="Obrázek 17">
            <a:extLst>
              <a:ext uri="{FF2B5EF4-FFF2-40B4-BE49-F238E27FC236}">
                <a16:creationId xmlns:a16="http://schemas.microsoft.com/office/drawing/2014/main" id="{CBD93AD0-3FEC-405C-B602-AA4B22977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2763837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H:\RESTAUROVANI\Restaurátorské zprávy\SKLO\Chrudim_Hradebni\OSTATNI JIMKY\Jana Tornosova\Chrudim\scan\Chrudim scan an vzor\A33082 zelenk s vlaknem b.jpg">
            <a:extLst>
              <a:ext uri="{FF2B5EF4-FFF2-40B4-BE49-F238E27FC236}">
                <a16:creationId xmlns:a16="http://schemas.microsoft.com/office/drawing/2014/main" id="{16CD63FF-B898-4B62-B599-F9B4D0131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428875"/>
            <a:ext cx="380206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8DB17D2-D582-4331-8CE6-D95BFF11C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11"/>
    </mc:Choice>
    <mc:Fallback>
      <p:transition spd="slow" advTm="7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E89A11CF-F7A4-4C6D-B2A2-1148D415A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cs-CZ" altLang="en-US" sz="3600"/>
              <a:t>Manipulace</a:t>
            </a:r>
            <a:endParaRPr lang="en-US" altLang="en-US" sz="3600"/>
          </a:p>
        </p:txBody>
      </p:sp>
      <p:pic>
        <p:nvPicPr>
          <p:cNvPr id="20483" name="Obrázek 10">
            <a:extLst>
              <a:ext uri="{FF2B5EF4-FFF2-40B4-BE49-F238E27FC236}">
                <a16:creationId xmlns:a16="http://schemas.microsoft.com/office/drawing/2014/main" id="{A9C8E691-EBA9-4C74-B906-5E4494932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r="1559"/>
          <a:stretch>
            <a:fillRect/>
          </a:stretch>
        </p:blipFill>
        <p:spPr bwMode="auto">
          <a:xfrm>
            <a:off x="4778375" y="1003300"/>
            <a:ext cx="4114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12">
            <a:extLst>
              <a:ext uri="{FF2B5EF4-FFF2-40B4-BE49-F238E27FC236}">
                <a16:creationId xmlns:a16="http://schemas.microsoft.com/office/drawing/2014/main" id="{7C9346C6-89B5-4870-8BD4-3D2D5FE23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89388"/>
            <a:ext cx="421798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14">
            <a:extLst>
              <a:ext uri="{FF2B5EF4-FFF2-40B4-BE49-F238E27FC236}">
                <a16:creationId xmlns:a16="http://schemas.microsoft.com/office/drawing/2014/main" id="{6780FABB-6BA0-49E7-8C57-D994DD600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49998" r="41428" b="2"/>
          <a:stretch>
            <a:fillRect/>
          </a:stretch>
        </p:blipFill>
        <p:spPr bwMode="auto">
          <a:xfrm>
            <a:off x="323850" y="3989388"/>
            <a:ext cx="4103688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ázek 15">
            <a:extLst>
              <a:ext uri="{FF2B5EF4-FFF2-40B4-BE49-F238E27FC236}">
                <a16:creationId xmlns:a16="http://schemas.microsoft.com/office/drawing/2014/main" id="{96C30A8A-0FEB-4977-9DBA-CBE1EAF41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04925"/>
            <a:ext cx="3382962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C5845F39-94F1-415D-90B2-46AFB8257737}"/>
              </a:ext>
            </a:extLst>
          </p:cNvPr>
          <p:cNvCxnSpPr/>
          <p:nvPr/>
        </p:nvCxnSpPr>
        <p:spPr>
          <a:xfrm flipV="1">
            <a:off x="684213" y="1196975"/>
            <a:ext cx="2951162" cy="2663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B724C3-1536-4256-B319-F37C37197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11"/>
    </mc:Choice>
    <mc:Fallback>
      <p:transition spd="slow" advTm="86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07A81E6C-2506-4667-BFB6-E4C98691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Preventivní konzervace</a:t>
            </a:r>
          </a:p>
        </p:txBody>
      </p:sp>
      <p:sp>
        <p:nvSpPr>
          <p:cNvPr id="3075" name="Zástupný symbol pro obsah 2">
            <a:extLst>
              <a:ext uri="{FF2B5EF4-FFF2-40B4-BE49-F238E27FC236}">
                <a16:creationId xmlns:a16="http://schemas.microsoft.com/office/drawing/2014/main" id="{910E2122-E958-41EB-BED4-B91EA8353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altLang="en-US" sz="2400" dirty="0"/>
              <a:t>Soubor opatření ke zpomalení stárnutí a omezení rizik dalšího poškození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altLang="en-US" sz="2800" b="1" dirty="0"/>
              <a:t>Nepřímé zásahy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en-US" sz="2400" dirty="0"/>
              <a:t>Podmínky uložení a vystavení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cs-CZ" altLang="en-US" sz="2000" dirty="0"/>
              <a:t>Klima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cs-CZ" altLang="en-US" sz="2000" dirty="0"/>
              <a:t>Škůdci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cs-CZ" altLang="en-US" sz="2000" dirty="0"/>
              <a:t>Mimořádné situace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en-US" sz="2400" dirty="0"/>
              <a:t>Způsob manipulace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altLang="en-US" sz="2400" dirty="0"/>
          </a:p>
          <a:p>
            <a:pPr eaLnBrk="1" hangingPunct="1">
              <a:buFont typeface="Arial" charset="0"/>
              <a:buChar char="•"/>
              <a:defRPr/>
            </a:pPr>
            <a:endParaRPr lang="cs-CZ" altLang="en-US" sz="24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altLang="en-US" sz="2400" dirty="0"/>
              <a:t>Každá sbírkotvorná instituce by měla mít program PK</a:t>
            </a:r>
          </a:p>
          <a:p>
            <a:pPr eaLnBrk="1" hangingPunct="1">
              <a:buFont typeface="Arial" charset="0"/>
              <a:buNone/>
              <a:defRPr/>
            </a:pPr>
            <a:endParaRPr lang="cs-CZ" altLang="en-US" sz="16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66BBA42-0523-4FC1-B6ED-FD66B2914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96"/>
    </mc:Choice>
    <mc:Fallback>
      <p:transition spd="slow" advTm="111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E8E41347-7AF6-4E8F-8409-5DB0FC25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7" name="Obrázek 18">
            <a:extLst>
              <a:ext uri="{FF2B5EF4-FFF2-40B4-BE49-F238E27FC236}">
                <a16:creationId xmlns:a16="http://schemas.microsoft.com/office/drawing/2014/main" id="{840FF867-5A16-4EF9-A3E9-EE04B273A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13341" r="7245" b="3087"/>
          <a:stretch>
            <a:fillRect/>
          </a:stretch>
        </p:blipFill>
        <p:spPr bwMode="auto">
          <a:xfrm>
            <a:off x="4500563" y="285750"/>
            <a:ext cx="447833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7">
            <a:extLst>
              <a:ext uri="{FF2B5EF4-FFF2-40B4-BE49-F238E27FC236}">
                <a16:creationId xmlns:a16="http://schemas.microsoft.com/office/drawing/2014/main" id="{AB775E44-F9FA-411F-BC75-1C10B5009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562350"/>
            <a:ext cx="2379663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Zástupný symbol pro obsah 3">
            <a:extLst>
              <a:ext uri="{FF2B5EF4-FFF2-40B4-BE49-F238E27FC236}">
                <a16:creationId xmlns:a16="http://schemas.microsoft.com/office/drawing/2014/main" id="{BFF81120-3754-48AC-AA2D-24187161E5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8288"/>
            <a:ext cx="4741863" cy="3160712"/>
          </a:xfrm>
        </p:spPr>
      </p:pic>
      <p:pic>
        <p:nvPicPr>
          <p:cNvPr id="21510" name="Obrázek 4">
            <a:extLst>
              <a:ext uri="{FF2B5EF4-FFF2-40B4-BE49-F238E27FC236}">
                <a16:creationId xmlns:a16="http://schemas.microsoft.com/office/drawing/2014/main" id="{A92248A4-951E-4B23-854C-6F6C484473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84600"/>
            <a:ext cx="39957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H:\TEREZIN\LICENCE\sklo_usti\foto\9931\9931_po\IMGP4429.JPG">
            <a:extLst>
              <a:ext uri="{FF2B5EF4-FFF2-40B4-BE49-F238E27FC236}">
                <a16:creationId xmlns:a16="http://schemas.microsoft.com/office/drawing/2014/main" id="{5EA91661-7B16-4552-A200-D0CADE1B3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582988"/>
            <a:ext cx="2266950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2F0D972-2701-4169-9F1D-765500523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663"/>
    </mc:Choice>
    <mc:Fallback>
      <p:transition spd="slow" advTm="23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970CE145-7890-492C-829F-A8E49721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cs-CZ" altLang="en-US"/>
              <a:t>Klimatické podmínky</a:t>
            </a:r>
            <a:endParaRPr lang="en-US" altLang="en-US"/>
          </a:p>
        </p:txBody>
      </p:sp>
      <p:pic>
        <p:nvPicPr>
          <p:cNvPr id="22531" name="Zástupný symbol pro obsah 3">
            <a:extLst>
              <a:ext uri="{FF2B5EF4-FFF2-40B4-BE49-F238E27FC236}">
                <a16:creationId xmlns:a16="http://schemas.microsoft.com/office/drawing/2014/main" id="{450FBABD-1E8C-4F04-A041-7435CC9105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268413"/>
            <a:ext cx="2881313" cy="2160587"/>
          </a:xfr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8A735C12-F7EA-47DC-8BB3-4FF2260529C7}"/>
              </a:ext>
            </a:extLst>
          </p:cNvPr>
          <p:cNvSpPr>
            <a:spLocks noGrp="1"/>
          </p:cNvSpPr>
          <p:nvPr/>
        </p:nvSpPr>
        <p:spPr bwMode="auto">
          <a:xfrm>
            <a:off x="457200" y="1166813"/>
            <a:ext cx="5483225" cy="3270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000" dirty="0"/>
              <a:t>Eliminovat skokové změny teploty/RV</a:t>
            </a:r>
          </a:p>
          <a:p>
            <a:pPr>
              <a:defRPr/>
            </a:pPr>
            <a:r>
              <a:rPr lang="cs-CZ" sz="2000" dirty="0"/>
              <a:t>Centrální klimatizace</a:t>
            </a:r>
          </a:p>
          <a:p>
            <a:pPr>
              <a:defRPr/>
            </a:pPr>
            <a:r>
              <a:rPr lang="cs-CZ" sz="2000" dirty="0"/>
              <a:t>Ideální podmínky: </a:t>
            </a:r>
            <a:r>
              <a:rPr lang="cs-CZ" sz="2000" b="1" dirty="0"/>
              <a:t>teplota 18 – 20 °C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</a:t>
            </a:r>
            <a:r>
              <a:rPr lang="cs-CZ" sz="2000" b="1" dirty="0"/>
              <a:t>RV 45 – 55 %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Rychlá degradace vzniká u RV nižší než 35% a vyšší než 75%, u teplot nad 50°C a pod 5°C</a:t>
            </a:r>
          </a:p>
          <a:p>
            <a:pPr>
              <a:defRPr/>
            </a:pPr>
            <a:endParaRPr lang="cs-CZ" sz="2000" dirty="0"/>
          </a:p>
        </p:txBody>
      </p:sp>
      <p:pic>
        <p:nvPicPr>
          <p:cNvPr id="22533" name="Obrázek 10">
            <a:extLst>
              <a:ext uri="{FF2B5EF4-FFF2-40B4-BE49-F238E27FC236}">
                <a16:creationId xmlns:a16="http://schemas.microsoft.com/office/drawing/2014/main" id="{546E4787-6338-4A26-8BF3-7E9CBEDAD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44938"/>
            <a:ext cx="41275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ázek 21">
            <a:extLst>
              <a:ext uri="{FF2B5EF4-FFF2-40B4-BE49-F238E27FC236}">
                <a16:creationId xmlns:a16="http://schemas.microsoft.com/office/drawing/2014/main" id="{57517B1D-533C-4816-84AB-D4B636B77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944938"/>
            <a:ext cx="4129088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1138A92-D19E-4EA5-BC62-CC69072ED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185"/>
    </mc:Choice>
    <mc:Fallback>
      <p:transition spd="slow" advTm="177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D8B65850-86B1-48D2-A114-581FBD5E2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Světelné podmínky</a:t>
            </a:r>
            <a:endParaRPr lang="en-US" altLang="en-US"/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95C33E2F-8284-4A8F-A101-3602D978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770563" cy="1828800"/>
          </a:xfrm>
        </p:spPr>
        <p:txBody>
          <a:bodyPr/>
          <a:lstStyle/>
          <a:p>
            <a:pPr eaLnBrk="1" hangingPunct="1"/>
            <a:r>
              <a:rPr lang="cs-CZ" altLang="en-US" sz="2000"/>
              <a:t>Eliminovat zdroje UV a IČ záření – výběr vhodného zdroje (LED), zatmění oken</a:t>
            </a:r>
          </a:p>
          <a:p>
            <a:pPr eaLnBrk="1" hangingPunct="1"/>
            <a:r>
              <a:rPr lang="cs-CZ" altLang="en-US" sz="2000"/>
              <a:t>Eliminovat jednostranné </a:t>
            </a:r>
            <a:r>
              <a:rPr lang="cs-CZ" altLang="cs-CZ" sz="2000"/>
              <a:t>zdroje </a:t>
            </a:r>
            <a:r>
              <a:rPr lang="cs-CZ" altLang="cs-CZ" sz="2000" b="1"/>
              <a:t>tepla</a:t>
            </a:r>
            <a:endParaRPr lang="cs-CZ" altLang="cs-CZ" sz="2000"/>
          </a:p>
          <a:p>
            <a:pPr eaLnBrk="1" hangingPunct="1"/>
            <a:r>
              <a:rPr lang="cs-CZ" altLang="en-US" sz="2000"/>
              <a:t>Nastavitelná intenzita osvětlení - stmívání</a:t>
            </a:r>
          </a:p>
        </p:txBody>
      </p:sp>
      <p:pic>
        <p:nvPicPr>
          <p:cNvPr id="23556" name="Obrázek 5">
            <a:extLst>
              <a:ext uri="{FF2B5EF4-FFF2-40B4-BE49-F238E27FC236}">
                <a16:creationId xmlns:a16="http://schemas.microsoft.com/office/drawing/2014/main" id="{4A95513E-4B45-4B25-8834-81457E233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3630613"/>
            <a:ext cx="4332287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ázek 6">
            <a:extLst>
              <a:ext uri="{FF2B5EF4-FFF2-40B4-BE49-F238E27FC236}">
                <a16:creationId xmlns:a16="http://schemas.microsoft.com/office/drawing/2014/main" id="{551DAC2F-1844-431E-9A95-4150FBA7C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30613"/>
            <a:ext cx="44640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0456B25-DEAA-47E2-8AA6-FA611B4D5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228"/>
    </mc:Choice>
    <mc:Fallback>
      <p:transition spd="slow" advTm="16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EE14CD10-A40D-4DB9-A23C-18B471D8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cs-CZ" altLang="en-US"/>
              <a:t>Biologické napadení</a:t>
            </a:r>
            <a:endParaRPr lang="en-US" altLang="en-US"/>
          </a:p>
        </p:txBody>
      </p:sp>
      <p:pic>
        <p:nvPicPr>
          <p:cNvPr id="24579" name="Zástupný symbol pro obsah 7">
            <a:extLst>
              <a:ext uri="{FF2B5EF4-FFF2-40B4-BE49-F238E27FC236}">
                <a16:creationId xmlns:a16="http://schemas.microsoft.com/office/drawing/2014/main" id="{730A1DA1-DC86-486C-9C20-EF521E3CFE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4551363"/>
            <a:ext cx="3203575" cy="2136775"/>
          </a:xfrm>
        </p:spPr>
      </p:pic>
      <p:sp>
        <p:nvSpPr>
          <p:cNvPr id="24580" name="TextovéPole 9">
            <a:extLst>
              <a:ext uri="{FF2B5EF4-FFF2-40B4-BE49-F238E27FC236}">
                <a16:creationId xmlns:a16="http://schemas.microsoft.com/office/drawing/2014/main" id="{1EFE6067-B59A-4670-8092-15BB6D08B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00125"/>
            <a:ext cx="471805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latin typeface="Arial" panose="020B0604020202020204" pitchFamily="34" charset="0"/>
              </a:rPr>
              <a:t>Plísně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Arial" panose="020B0604020202020204" pitchFamily="34" charset="0"/>
              </a:rPr>
              <a:t>Klima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Arial" panose="020B0604020202020204" pitchFamily="34" charset="0"/>
              </a:rPr>
              <a:t>Proudění vzduchu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Arial" panose="020B0604020202020204" pitchFamily="34" charset="0"/>
              </a:rPr>
              <a:t>Napadené izolovat od ostatních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Arial" panose="020B0604020202020204" pitchFamily="34" charset="0"/>
              </a:rPr>
              <a:t>Dezinfekce (skla i samotných prostor)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latin typeface="Arial" panose="020B0604020202020204" pitchFamily="34" charset="0"/>
              </a:rPr>
              <a:t>Hmyz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Arial" panose="020B0604020202020204" pitchFamily="34" charset="0"/>
              </a:rPr>
              <a:t>Utěsnit přístupy z exteriéru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Arial" panose="020B0604020202020204" pitchFamily="34" charset="0"/>
              </a:rPr>
              <a:t>Sítě v oknech, pasti, plynování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Arial" panose="020B0604020202020204" pitchFamily="34" charset="0"/>
              </a:rPr>
              <a:t>Mobiliář a stavební prvky ošetřit insekticidem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en-US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latin typeface="Arial" panose="020B0604020202020204" pitchFamily="34" charset="0"/>
              </a:rPr>
              <a:t>Obratlovci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en-US" sz="1600">
                <a:latin typeface="Arial" panose="020B0604020202020204" pitchFamily="34" charset="0"/>
              </a:rPr>
              <a:t>Ochranné sítě, pasti, trny na okna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4581" name="Obrázek 11">
            <a:extLst>
              <a:ext uri="{FF2B5EF4-FFF2-40B4-BE49-F238E27FC236}">
                <a16:creationId xmlns:a16="http://schemas.microsoft.com/office/drawing/2014/main" id="{DCBC0F65-BCA7-4E2C-BCED-D0CE72427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16249" r="15816" b="15945"/>
          <a:stretch>
            <a:fillRect/>
          </a:stretch>
        </p:blipFill>
        <p:spPr bwMode="auto">
          <a:xfrm>
            <a:off x="5435600" y="4005263"/>
            <a:ext cx="35369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Obrázek 8" descr="CAM00111.jpg">
            <a:extLst>
              <a:ext uri="{FF2B5EF4-FFF2-40B4-BE49-F238E27FC236}">
                <a16:creationId xmlns:a16="http://schemas.microsoft.com/office/drawing/2014/main" id="{C36A795F-FEDB-4CAC-B378-643AB674F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143000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88F485A-4F26-4294-B092-A113E0D7D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61"/>
    </mc:Choice>
    <mc:Fallback>
      <p:transition spd="slow" advTm="7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D03A8ADE-5B60-459B-913B-968A184CB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cs-CZ" altLang="en-US"/>
              <a:t>Degradace ostatních materiálů</a:t>
            </a:r>
            <a:endParaRPr lang="en-US" altLang="en-US"/>
          </a:p>
        </p:txBody>
      </p:sp>
      <p:pic>
        <p:nvPicPr>
          <p:cNvPr id="25603" name="Obrázek 7">
            <a:extLst>
              <a:ext uri="{FF2B5EF4-FFF2-40B4-BE49-F238E27FC236}">
                <a16:creationId xmlns:a16="http://schemas.microsoft.com/office/drawing/2014/main" id="{00AC8C96-CBAB-4424-BE26-6675E954F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6" t="25548" r="32533" b="21404"/>
          <a:stretch>
            <a:fillRect/>
          </a:stretch>
        </p:blipFill>
        <p:spPr bwMode="auto">
          <a:xfrm>
            <a:off x="4891088" y="981075"/>
            <a:ext cx="41449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ázek 18">
            <a:extLst>
              <a:ext uri="{FF2B5EF4-FFF2-40B4-BE49-F238E27FC236}">
                <a16:creationId xmlns:a16="http://schemas.microsoft.com/office/drawing/2014/main" id="{06451A91-5C2B-4F36-AE14-A158EEEAD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4062413"/>
            <a:ext cx="41275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ástupný symbol pro obsah 22">
            <a:extLst>
              <a:ext uri="{FF2B5EF4-FFF2-40B4-BE49-F238E27FC236}">
                <a16:creationId xmlns:a16="http://schemas.microsoft.com/office/drawing/2014/main" id="{10A3391D-74A0-4BFC-82E1-58741B51C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13" y="1268413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cs-CZ" sz="2000" dirty="0"/>
              <a:t>Polymerní materiály méně stabilní než sklo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Jejich degradace poškozuje i sklo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Lepidla, </a:t>
            </a:r>
            <a:r>
              <a:rPr lang="cs-CZ" sz="2000" dirty="0" err="1"/>
              <a:t>konsolidanty</a:t>
            </a:r>
            <a:r>
              <a:rPr lang="cs-CZ" sz="2000" dirty="0"/>
              <a:t>, výztuže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Obalový materiál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Mikroklima v obalech</a:t>
            </a:r>
            <a:endParaRPr lang="en-US" sz="2000" dirty="0"/>
          </a:p>
        </p:txBody>
      </p:sp>
      <p:pic>
        <p:nvPicPr>
          <p:cNvPr id="25606" name="Obrázek 11">
            <a:extLst>
              <a:ext uri="{FF2B5EF4-FFF2-40B4-BE49-F238E27FC236}">
                <a16:creationId xmlns:a16="http://schemas.microsoft.com/office/drawing/2014/main" id="{A901FF20-4185-4224-9A65-D9CB3301D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t="20375" r="32405" b="22417"/>
          <a:stretch>
            <a:fillRect/>
          </a:stretch>
        </p:blipFill>
        <p:spPr bwMode="auto">
          <a:xfrm>
            <a:off x="468313" y="4062413"/>
            <a:ext cx="423227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37710AC-41AA-46BE-B92E-EA70C7B0C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571"/>
    </mc:Choice>
    <mc:Fallback>
      <p:transition spd="slow" advTm="242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70A3D21F-73F9-4E8A-B992-D7D99E95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Literatura</a:t>
            </a:r>
            <a:endParaRPr lang="en-US" alt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46C60D-B285-43BE-9146-FF7ECAD01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000" cap="all" dirty="0" err="1"/>
              <a:t>Štefcová</a:t>
            </a:r>
            <a:r>
              <a:rPr lang="en-US" sz="2000" dirty="0"/>
              <a:t>, Petra, ed. a </a:t>
            </a:r>
            <a:r>
              <a:rPr lang="en-US" sz="2000" dirty="0" err="1"/>
              <a:t>kol</a:t>
            </a:r>
            <a:r>
              <a:rPr lang="en-US" sz="2000" dirty="0"/>
              <a:t>. </a:t>
            </a:r>
            <a:r>
              <a:rPr lang="en-US" sz="2000" i="1" dirty="0" err="1"/>
              <a:t>Preventivní</a:t>
            </a:r>
            <a:r>
              <a:rPr lang="en-US" sz="2000" i="1" dirty="0"/>
              <a:t> </a:t>
            </a:r>
            <a:r>
              <a:rPr lang="en-US" sz="2000" i="1" dirty="0" err="1"/>
              <a:t>ochrana</a:t>
            </a:r>
            <a:r>
              <a:rPr lang="en-US" sz="2000" i="1" dirty="0"/>
              <a:t> </a:t>
            </a:r>
            <a:r>
              <a:rPr lang="en-US" sz="2000" i="1" dirty="0" err="1"/>
              <a:t>sbírkových</a:t>
            </a:r>
            <a:r>
              <a:rPr lang="en-US" sz="2000" i="1" dirty="0"/>
              <a:t> </a:t>
            </a:r>
            <a:r>
              <a:rPr lang="en-US" sz="2000" i="1" dirty="0" err="1"/>
              <a:t>předmětů</a:t>
            </a:r>
            <a:r>
              <a:rPr lang="en-US" sz="2000" dirty="0"/>
              <a:t>. </a:t>
            </a:r>
            <a:r>
              <a:rPr lang="en-US" sz="2000" dirty="0" err="1"/>
              <a:t>Vyd</a:t>
            </a:r>
            <a:r>
              <a:rPr lang="en-US" sz="2000" dirty="0"/>
              <a:t>. 2. Praha: </a:t>
            </a:r>
            <a:r>
              <a:rPr lang="en-US" sz="2000" dirty="0" err="1"/>
              <a:t>Národní</a:t>
            </a:r>
            <a:r>
              <a:rPr lang="en-US" sz="2000" dirty="0"/>
              <a:t> </a:t>
            </a:r>
            <a:r>
              <a:rPr lang="en-US" sz="2000" dirty="0" err="1"/>
              <a:t>muzeum</a:t>
            </a:r>
            <a:r>
              <a:rPr lang="en-US" sz="2000" dirty="0"/>
              <a:t>, 2001. 62 s. ISBN 80-7036-129-8.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en-US" sz="2000" i="1" dirty="0" err="1"/>
              <a:t>Kurz</a:t>
            </a:r>
            <a:r>
              <a:rPr lang="en-US" sz="2000" i="1" dirty="0"/>
              <a:t> </a:t>
            </a:r>
            <a:r>
              <a:rPr lang="en-US" sz="2000" i="1" dirty="0" err="1"/>
              <a:t>preventivní</a:t>
            </a:r>
            <a:r>
              <a:rPr lang="en-US" sz="2000" i="1" dirty="0"/>
              <a:t> </a:t>
            </a:r>
            <a:r>
              <a:rPr lang="en-US" sz="2000" i="1" dirty="0" err="1"/>
              <a:t>konzervace</a:t>
            </a:r>
            <a:r>
              <a:rPr lang="en-US" sz="2000" i="1" dirty="0"/>
              <a:t> 2011</a:t>
            </a:r>
            <a:r>
              <a:rPr lang="en-US" sz="2000" dirty="0"/>
              <a:t>. Brno: </a:t>
            </a:r>
            <a:r>
              <a:rPr lang="en-US" sz="2000" dirty="0" err="1"/>
              <a:t>Technické</a:t>
            </a:r>
            <a:r>
              <a:rPr lang="en-US" sz="2000" dirty="0"/>
              <a:t> </a:t>
            </a:r>
            <a:r>
              <a:rPr lang="en-US" sz="2000" dirty="0" err="1"/>
              <a:t>muzeum</a:t>
            </a:r>
            <a:r>
              <a:rPr lang="en-US" sz="2000" dirty="0"/>
              <a:t>, 2011. 1 </a:t>
            </a:r>
            <a:r>
              <a:rPr lang="en-US" sz="2000" dirty="0" err="1"/>
              <a:t>sv</a:t>
            </a:r>
            <a:r>
              <a:rPr lang="en-US" sz="2000" dirty="0"/>
              <a:t>.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de-DE" sz="2000" i="1" dirty="0"/>
              <a:t>Präventive Konservierung</a:t>
            </a:r>
            <a:r>
              <a:rPr lang="de-DE" sz="2000" dirty="0"/>
              <a:t>. Wien: Kunsthistorisches Museum Wien mit Museum für Völkerkunde und </a:t>
            </a:r>
            <a:r>
              <a:rPr lang="de-DE" sz="2000" dirty="0" err="1"/>
              <a:t>Österreischem</a:t>
            </a:r>
            <a:r>
              <a:rPr lang="de-DE" sz="2000" dirty="0"/>
              <a:t> Theatermuseum, 2010. 151 s. ISBN 978-3-99020-000-1.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en-US" sz="2000" cap="all" dirty="0" err="1"/>
              <a:t>Szczepanowska</a:t>
            </a:r>
            <a:r>
              <a:rPr lang="en-US" sz="2000" dirty="0"/>
              <a:t>, Hanna M. </a:t>
            </a:r>
            <a:r>
              <a:rPr lang="en-US" sz="2000" i="1" dirty="0"/>
              <a:t>Conservation of cultural heritage: key principles and approaches</a:t>
            </a:r>
            <a:r>
              <a:rPr lang="en-US" sz="2000" dirty="0"/>
              <a:t>. London: Routledge, 2013. xlvi, 317 s. ISBN 978-0-415-67475-1.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en-US" sz="2000" cap="all" dirty="0" err="1"/>
              <a:t>Žalman</a:t>
            </a:r>
            <a:r>
              <a:rPr lang="en-US" sz="2000" dirty="0"/>
              <a:t>, </a:t>
            </a:r>
            <a:r>
              <a:rPr lang="en-US" sz="2000" dirty="0" err="1"/>
              <a:t>Jiří</a:t>
            </a:r>
            <a:r>
              <a:rPr lang="en-US" sz="2000" dirty="0"/>
              <a:t> a </a:t>
            </a:r>
            <a:r>
              <a:rPr lang="en-US" sz="2000" dirty="0" err="1"/>
              <a:t>kol</a:t>
            </a:r>
            <a:r>
              <a:rPr lang="en-US" sz="2000" dirty="0"/>
              <a:t>. </a:t>
            </a:r>
            <a:r>
              <a:rPr lang="en-US" sz="2000" i="1" dirty="0" err="1"/>
              <a:t>Příručka</a:t>
            </a:r>
            <a:r>
              <a:rPr lang="en-US" sz="2000" i="1" dirty="0"/>
              <a:t> </a:t>
            </a:r>
            <a:r>
              <a:rPr lang="en-US" sz="2000" i="1" dirty="0" err="1"/>
              <a:t>muzejníkova</a:t>
            </a:r>
            <a:r>
              <a:rPr lang="en-US" sz="2000" i="1" dirty="0"/>
              <a:t>. I, </a:t>
            </a:r>
            <a:r>
              <a:rPr lang="en-US" sz="2000" i="1" dirty="0" err="1"/>
              <a:t>Tvorba</a:t>
            </a:r>
            <a:r>
              <a:rPr lang="en-US" sz="2000" i="1" dirty="0"/>
              <a:t>, evidence, </a:t>
            </a:r>
            <a:r>
              <a:rPr lang="en-US" sz="2000" i="1" dirty="0" err="1"/>
              <a:t>inventarizace</a:t>
            </a:r>
            <a:r>
              <a:rPr lang="en-US" sz="2000" i="1" dirty="0"/>
              <a:t> a </a:t>
            </a:r>
            <a:r>
              <a:rPr lang="en-US" sz="2000" i="1" dirty="0" err="1"/>
              <a:t>bezpečnost</a:t>
            </a:r>
            <a:r>
              <a:rPr lang="en-US" sz="2000" i="1" dirty="0"/>
              <a:t> </a:t>
            </a:r>
            <a:r>
              <a:rPr lang="en-US" sz="2000" i="1" dirty="0" err="1"/>
              <a:t>sbírek</a:t>
            </a:r>
            <a:r>
              <a:rPr lang="en-US" sz="2000" i="1" dirty="0"/>
              <a:t> v </a:t>
            </a:r>
            <a:r>
              <a:rPr lang="en-US" sz="2000" i="1" dirty="0" err="1"/>
              <a:t>muzeích</a:t>
            </a:r>
            <a:r>
              <a:rPr lang="en-US" sz="2000" i="1" dirty="0"/>
              <a:t> a </a:t>
            </a:r>
            <a:r>
              <a:rPr lang="en-US" sz="2000" i="1" dirty="0" err="1"/>
              <a:t>galeriích</a:t>
            </a:r>
            <a:r>
              <a:rPr lang="en-US" sz="2000" dirty="0"/>
              <a:t>. 2., </a:t>
            </a:r>
            <a:r>
              <a:rPr lang="en-US" sz="2000" dirty="0" err="1"/>
              <a:t>upr</a:t>
            </a:r>
            <a:r>
              <a:rPr lang="en-US" sz="2000" dirty="0"/>
              <a:t>. </a:t>
            </a:r>
            <a:r>
              <a:rPr lang="en-US" sz="2000" dirty="0" err="1"/>
              <a:t>vyd</a:t>
            </a:r>
            <a:r>
              <a:rPr lang="en-US" sz="2000" dirty="0"/>
              <a:t>. Praha: </a:t>
            </a:r>
            <a:r>
              <a:rPr lang="en-US" sz="2000" dirty="0" err="1"/>
              <a:t>Asociace</a:t>
            </a:r>
            <a:r>
              <a:rPr lang="en-US" sz="2000" dirty="0"/>
              <a:t> </a:t>
            </a:r>
            <a:r>
              <a:rPr lang="en-US" sz="2000" dirty="0" err="1"/>
              <a:t>muzeí</a:t>
            </a:r>
            <a:r>
              <a:rPr lang="en-US" sz="2000" dirty="0"/>
              <a:t> a </a:t>
            </a:r>
            <a:r>
              <a:rPr lang="en-US" sz="2000" dirty="0" err="1"/>
              <a:t>galerií</a:t>
            </a:r>
            <a:r>
              <a:rPr lang="en-US" sz="2000" dirty="0"/>
              <a:t> </a:t>
            </a:r>
            <a:r>
              <a:rPr lang="en-US" sz="2000" dirty="0" err="1"/>
              <a:t>České</a:t>
            </a:r>
            <a:r>
              <a:rPr lang="en-US" sz="2000" dirty="0"/>
              <a:t> </a:t>
            </a:r>
            <a:r>
              <a:rPr lang="en-US" sz="2000" dirty="0" err="1"/>
              <a:t>republiky</a:t>
            </a:r>
            <a:r>
              <a:rPr lang="en-US" sz="2000" dirty="0"/>
              <a:t>, 2010. 75 s. ISBN 978-80-86611-41-9.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F52BC1F-23CB-4877-B91A-6684DB819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95"/>
    </mc:Choice>
    <mc:Fallback>
      <p:transition spd="slow" advTm="74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C1E89D15-13CF-4181-9566-501DE985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1" name="Zástupný symbol pro obsah 3">
            <a:extLst>
              <a:ext uri="{FF2B5EF4-FFF2-40B4-BE49-F238E27FC236}">
                <a16:creationId xmlns:a16="http://schemas.microsoft.com/office/drawing/2014/main" id="{AD6D53D9-5B14-4A63-8346-C51BC65275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13" y="476250"/>
            <a:ext cx="9039225" cy="564991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DAC432-5851-4FFA-9276-0C255B010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98"/>
    </mc:Choice>
    <mc:Fallback>
      <p:transition spd="slow" advTm="3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6FBD7F4A-DB10-4909-A998-707DD90C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Zástupný symbol pro obsah 3">
            <a:extLst>
              <a:ext uri="{FF2B5EF4-FFF2-40B4-BE49-F238E27FC236}">
                <a16:creationId xmlns:a16="http://schemas.microsoft.com/office/drawing/2014/main" id="{61C41D07-3E96-49EE-A7C9-AEC2509A79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657225"/>
            <a:ext cx="8926513" cy="55800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58FB80-A6BD-41A3-956D-7D874C97A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0"/>
    </mc:Choice>
    <mc:Fallback>
      <p:transition spd="slow" advTm="1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E2F8104F-14B5-4023-B040-A3FF7429E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699" name="Zástupný symbol pro obsah 3">
            <a:extLst>
              <a:ext uri="{FF2B5EF4-FFF2-40B4-BE49-F238E27FC236}">
                <a16:creationId xmlns:a16="http://schemas.microsoft.com/office/drawing/2014/main" id="{9635335B-445F-4D27-A953-39780AAD6E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620713"/>
            <a:ext cx="8867775" cy="5541962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8A125A1-013D-470E-AF2B-B3C12F37F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5"/>
    </mc:Choice>
    <mc:Fallback>
      <p:transition spd="slow" advTm="1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BC6270B1-0979-488B-963B-563FAE1C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Závěr</a:t>
            </a:r>
            <a:endParaRPr lang="en-US" altLang="en-US"/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53CD5B42-B872-4434-953A-00562B575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2400"/>
              <a:t>Nový nález skla na lokalitě konzultovat s konzervátorem</a:t>
            </a:r>
          </a:p>
          <a:p>
            <a:r>
              <a:rPr lang="cs-CZ" altLang="en-US" sz="2400"/>
              <a:t>Dobře vyzdvižený předmět se restauruje lépe a podá více informací</a:t>
            </a:r>
          </a:p>
          <a:p>
            <a:endParaRPr lang="cs-CZ" altLang="en-US" sz="2400"/>
          </a:p>
          <a:p>
            <a:r>
              <a:rPr lang="cs-CZ" altLang="en-US" sz="2400"/>
              <a:t>Snaha o co nejstabilnější podmínky uložení</a:t>
            </a:r>
          </a:p>
          <a:p>
            <a:r>
              <a:rPr lang="cs-CZ" altLang="en-US" sz="2400"/>
              <a:t>Používat inertní a stálé obalové materiály</a:t>
            </a:r>
          </a:p>
          <a:p>
            <a:r>
              <a:rPr lang="cs-CZ" altLang="en-US" sz="2400"/>
              <a:t>Nepodceňovat problémy, které lze snadno odstranit</a:t>
            </a:r>
            <a:endParaRPr lang="en-US" altLang="en-US" sz="24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B439F5-C31B-45C6-B4B4-1C3C33339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41"/>
    </mc:Choice>
    <mc:Fallback>
      <p:transition spd="slow" advTm="87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2BB5F06B-0AA2-4CA2-9AA1-511DB0007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cs-CZ" altLang="en-US"/>
              <a:t>Depozitáře</a:t>
            </a:r>
            <a:endParaRPr lang="en-US" altLang="en-US"/>
          </a:p>
        </p:txBody>
      </p:sp>
      <p:pic>
        <p:nvPicPr>
          <p:cNvPr id="5123" name="Zástupný symbol pro obsah 3">
            <a:extLst>
              <a:ext uri="{FF2B5EF4-FFF2-40B4-BE49-F238E27FC236}">
                <a16:creationId xmlns:a16="http://schemas.microsoft.com/office/drawing/2014/main" id="{CF57A3CA-5177-44D0-94B2-CC3A4796E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81075"/>
            <a:ext cx="39020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Zástupný symbol pro obsah 14">
            <a:extLst>
              <a:ext uri="{FF2B5EF4-FFF2-40B4-BE49-F238E27FC236}">
                <a16:creationId xmlns:a16="http://schemas.microsoft.com/office/drawing/2014/main" id="{5D3D53FE-CEDE-4EA9-8411-B530B5FE5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3"/>
          <a:stretch>
            <a:fillRect/>
          </a:stretch>
        </p:blipFill>
        <p:spPr>
          <a:xfrm>
            <a:off x="4932363" y="3946525"/>
            <a:ext cx="3943350" cy="2849563"/>
          </a:xfrm>
        </p:spPr>
      </p:pic>
      <p:pic>
        <p:nvPicPr>
          <p:cNvPr id="5125" name="Obrázek 16">
            <a:extLst>
              <a:ext uri="{FF2B5EF4-FFF2-40B4-BE49-F238E27FC236}">
                <a16:creationId xmlns:a16="http://schemas.microsoft.com/office/drawing/2014/main" id="{1F12C27F-ABC9-46B5-9BAB-593E30A25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8" b="5403"/>
          <a:stretch>
            <a:fillRect/>
          </a:stretch>
        </p:blipFill>
        <p:spPr bwMode="auto">
          <a:xfrm>
            <a:off x="4932363" y="974725"/>
            <a:ext cx="3960812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ázek 17">
            <a:extLst>
              <a:ext uri="{FF2B5EF4-FFF2-40B4-BE49-F238E27FC236}">
                <a16:creationId xmlns:a16="http://schemas.microsoft.com/office/drawing/2014/main" id="{74AF6208-1612-4AF6-8BAA-755E9FEB0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946525"/>
            <a:ext cx="3902075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138768A-B161-490E-9507-94BBAB7EC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72"/>
    </mc:Choice>
    <mc:Fallback>
      <p:transition spd="slow" advTm="97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3">
            <a:extLst>
              <a:ext uri="{FF2B5EF4-FFF2-40B4-BE49-F238E27FC236}">
                <a16:creationId xmlns:a16="http://schemas.microsoft.com/office/drawing/2014/main" id="{41C371A9-DDDB-49CA-917B-7632A36DB1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Děkuji za pozornost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509C85-9602-4764-A186-61ECA44FB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8"/>
    </mc:Choice>
    <mc:Fallback>
      <p:transition spd="slow" advTm="1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8">
            <a:extLst>
              <a:ext uri="{FF2B5EF4-FFF2-40B4-BE49-F238E27FC236}">
                <a16:creationId xmlns:a16="http://schemas.microsoft.com/office/drawing/2014/main" id="{681A2E6F-02D7-4C26-8BFF-1D4855D0B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 b="8328"/>
          <a:stretch>
            <a:fillRect/>
          </a:stretch>
        </p:blipFill>
        <p:spPr bwMode="auto">
          <a:xfrm>
            <a:off x="0" y="3694113"/>
            <a:ext cx="48577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Obrázek 10">
            <a:extLst>
              <a:ext uri="{FF2B5EF4-FFF2-40B4-BE49-F238E27FC236}">
                <a16:creationId xmlns:a16="http://schemas.microsoft.com/office/drawing/2014/main" id="{DC1010F1-654E-4F30-B1D0-2AAA770FC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60338"/>
            <a:ext cx="2967038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Obrázek 11">
            <a:extLst>
              <a:ext uri="{FF2B5EF4-FFF2-40B4-BE49-F238E27FC236}">
                <a16:creationId xmlns:a16="http://schemas.microsoft.com/office/drawing/2014/main" id="{4DBDB1BD-EF5C-4482-B067-0D3F71BF9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7163"/>
            <a:ext cx="2462213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ázek 13">
            <a:extLst>
              <a:ext uri="{FF2B5EF4-FFF2-40B4-BE49-F238E27FC236}">
                <a16:creationId xmlns:a16="http://schemas.microsoft.com/office/drawing/2014/main" id="{9F47C67D-784A-4AF1-9CDC-B32A1291A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7150"/>
            <a:ext cx="224631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Zástupný symbol obsahu 4">
            <a:extLst>
              <a:ext uri="{FF2B5EF4-FFF2-40B4-BE49-F238E27FC236}">
                <a16:creationId xmlns:a16="http://schemas.microsoft.com/office/drawing/2014/main" id="{241E40A2-321C-475C-B0D2-C5DF388251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r="5052"/>
          <a:stretch>
            <a:fillRect/>
          </a:stretch>
        </p:blipFill>
        <p:spPr>
          <a:xfrm>
            <a:off x="5000625" y="3702050"/>
            <a:ext cx="4138613" cy="3013075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E626447-BA24-4787-B90C-FE3E67EFF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61"/>
    </mc:Choice>
    <mc:Fallback>
      <p:transition spd="slow" advTm="8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7B25CAFE-0E1A-4F6E-BF2C-1CDC3F8B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1" name="Zástupný symbol pro obsah 3">
            <a:extLst>
              <a:ext uri="{FF2B5EF4-FFF2-40B4-BE49-F238E27FC236}">
                <a16:creationId xmlns:a16="http://schemas.microsoft.com/office/drawing/2014/main" id="{BB665AD1-61A3-4F1D-B846-6A92B15B72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/>
          <a:stretch>
            <a:fillRect/>
          </a:stretch>
        </p:blipFill>
        <p:spPr>
          <a:xfrm>
            <a:off x="4460875" y="44450"/>
            <a:ext cx="4648200" cy="3024188"/>
          </a:xfrm>
        </p:spPr>
      </p:pic>
      <p:pic>
        <p:nvPicPr>
          <p:cNvPr id="7172" name="Obrázek 5">
            <a:extLst>
              <a:ext uri="{FF2B5EF4-FFF2-40B4-BE49-F238E27FC236}">
                <a16:creationId xmlns:a16="http://schemas.microsoft.com/office/drawing/2014/main" id="{4E5B2457-4D64-49D3-902E-4352DBA85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338455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7">
            <a:extLst>
              <a:ext uri="{FF2B5EF4-FFF2-40B4-BE49-F238E27FC236}">
                <a16:creationId xmlns:a16="http://schemas.microsoft.com/office/drawing/2014/main" id="{C78C5040-D788-472B-9936-D0AA02A1F8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384550"/>
            <a:ext cx="44211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Obrázek 8">
            <a:extLst>
              <a:ext uri="{FF2B5EF4-FFF2-40B4-BE49-F238E27FC236}">
                <a16:creationId xmlns:a16="http://schemas.microsoft.com/office/drawing/2014/main" id="{3B626F3E-15AD-40DE-88C4-50A541BC5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04813"/>
            <a:ext cx="43132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2960FBD-9DFB-4793-B98D-2F4F50B40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40"/>
    </mc:Choice>
    <mc:Fallback>
      <p:transition spd="slow" advTm="13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Zástupný symbol pro obsah 7">
            <a:extLst>
              <a:ext uri="{FF2B5EF4-FFF2-40B4-BE49-F238E27FC236}">
                <a16:creationId xmlns:a16="http://schemas.microsoft.com/office/drawing/2014/main" id="{716D2DC4-ADBA-4B77-AF75-FE1F53801E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2175" y="0"/>
            <a:ext cx="4413250" cy="3314700"/>
          </a:xfrm>
        </p:spPr>
      </p:pic>
      <p:pic>
        <p:nvPicPr>
          <p:cNvPr id="8195" name="Obrázek 8">
            <a:extLst>
              <a:ext uri="{FF2B5EF4-FFF2-40B4-BE49-F238E27FC236}">
                <a16:creationId xmlns:a16="http://schemas.microsoft.com/office/drawing/2014/main" id="{85E90EF2-10F3-4FE0-98FF-605EDCA9D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44831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ázek 9">
            <a:extLst>
              <a:ext uri="{FF2B5EF4-FFF2-40B4-BE49-F238E27FC236}">
                <a16:creationId xmlns:a16="http://schemas.microsoft.com/office/drawing/2014/main" id="{C0DB7790-67FA-48F8-B6C1-CBCADE5BFE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465513"/>
            <a:ext cx="44831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ázek 12">
            <a:extLst>
              <a:ext uri="{FF2B5EF4-FFF2-40B4-BE49-F238E27FC236}">
                <a16:creationId xmlns:a16="http://schemas.microsoft.com/office/drawing/2014/main" id="{0B54AB0B-FC84-40CB-B564-93B1AE934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500438"/>
            <a:ext cx="429418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74EF05-B0DB-4FB8-AE32-7F7872777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54"/>
    </mc:Choice>
    <mc:Fallback>
      <p:transition spd="slow" advTm="7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3FA00A24-DE33-4077-9CA7-0514959D7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9" name="Zástupný symbol pro obsah 7">
            <a:extLst>
              <a:ext uri="{FF2B5EF4-FFF2-40B4-BE49-F238E27FC236}">
                <a16:creationId xmlns:a16="http://schemas.microsoft.com/office/drawing/2014/main" id="{C80CB104-79CA-4E86-ADCA-545859C618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476250"/>
            <a:ext cx="8991600" cy="5621338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2807A33-7996-4666-B773-ACD9BEE75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20"/>
    </mc:Choice>
    <mc:Fallback>
      <p:transition spd="slow" advTm="4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3F01049F-E8FC-49D2-86FA-5AB64EF91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Degradace skla</a:t>
            </a:r>
            <a:endParaRPr lang="en-US" altLang="en-US"/>
          </a:p>
        </p:txBody>
      </p:sp>
      <p:pic>
        <p:nvPicPr>
          <p:cNvPr id="10243" name="Obrázek 10" descr="912-6-odkorodovana zluta.jpg">
            <a:extLst>
              <a:ext uri="{FF2B5EF4-FFF2-40B4-BE49-F238E27FC236}">
                <a16:creationId xmlns:a16="http://schemas.microsoft.com/office/drawing/2014/main" id="{88398E2F-B536-41E1-903B-0D3B202FC5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9300" y="2636838"/>
            <a:ext cx="2825750" cy="2119312"/>
          </a:xfrm>
          <a:noFill/>
        </p:spPr>
      </p:pic>
      <p:pic>
        <p:nvPicPr>
          <p:cNvPr id="10244" name="Obrázek 4" descr="detail_nalep nite.jpg">
            <a:extLst>
              <a:ext uri="{FF2B5EF4-FFF2-40B4-BE49-F238E27FC236}">
                <a16:creationId xmlns:a16="http://schemas.microsoft.com/office/drawing/2014/main" id="{07CA86CC-DD49-40F7-9315-71066ED19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4857750"/>
            <a:ext cx="23558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5" descr="koroze Hrdlo.jpg">
            <a:extLst>
              <a:ext uri="{FF2B5EF4-FFF2-40B4-BE49-F238E27FC236}">
                <a16:creationId xmlns:a16="http://schemas.microsoft.com/office/drawing/2014/main" id="{9293D950-F40F-4B58-9B9D-934A7F515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4857750"/>
            <a:ext cx="234156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rázek 6" descr="detail koroze_pohárek.jpg">
            <a:extLst>
              <a:ext uri="{FF2B5EF4-FFF2-40B4-BE49-F238E27FC236}">
                <a16:creationId xmlns:a16="http://schemas.microsoft.com/office/drawing/2014/main" id="{CE0F46C4-E45F-4E14-89AF-F7CC53DE09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857750"/>
            <a:ext cx="23399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ovéPole 2">
            <a:extLst>
              <a:ext uri="{FF2B5EF4-FFF2-40B4-BE49-F238E27FC236}">
                <a16:creationId xmlns:a16="http://schemas.microsoft.com/office/drawing/2014/main" id="{6A9534DC-C629-46EF-BE4D-B5BB3D76D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66230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Sbírkové nezkorodované  sklo – velmi stabilní  (existují výjimky)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                         </a:t>
            </a:r>
            <a:r>
              <a:rPr lang="cs-CZ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Archeologické korodované sklo – náchylné k další degradaci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0248" name="Picture 4" descr="G:\RESTAUROVANI\Restaurátorské zprávy\SKLO\Chrudim_Hradebni\JIMKA C2-D2\soubory\malovana skla_zlomky\IMGP5779.JPG">
            <a:extLst>
              <a:ext uri="{FF2B5EF4-FFF2-40B4-BE49-F238E27FC236}">
                <a16:creationId xmlns:a16="http://schemas.microsoft.com/office/drawing/2014/main" id="{49248F43-CC64-4E32-9FE9-4DC1D4F1E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21167" r="25610"/>
          <a:stretch>
            <a:fillRect/>
          </a:stretch>
        </p:blipFill>
        <p:spPr bwMode="auto">
          <a:xfrm>
            <a:off x="3563938" y="2636838"/>
            <a:ext cx="208756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Zástupný symbol pro obsah 17">
            <a:extLst>
              <a:ext uri="{FF2B5EF4-FFF2-40B4-BE49-F238E27FC236}">
                <a16:creationId xmlns:a16="http://schemas.microsoft.com/office/drawing/2014/main" id="{677CD882-6D56-44A3-B4A8-DFD409633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t="35878" r="21535"/>
          <a:stretch>
            <a:fillRect/>
          </a:stretch>
        </p:blipFill>
        <p:spPr bwMode="auto">
          <a:xfrm>
            <a:off x="415925" y="2636838"/>
            <a:ext cx="2932113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48F8009-BB6E-4E8B-B4B8-272D3581E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84"/>
    </mc:Choice>
    <mc:Fallback>
      <p:transition spd="slow" advTm="8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Zástupný symbol pro obsah 3">
            <a:extLst>
              <a:ext uri="{FF2B5EF4-FFF2-40B4-BE49-F238E27FC236}">
                <a16:creationId xmlns:a16="http://schemas.microsoft.com/office/drawing/2014/main" id="{8C6E2FBB-73FC-4036-B9B3-38958E29F5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603250"/>
            <a:ext cx="5059363" cy="5651500"/>
          </a:xfrm>
        </p:spPr>
      </p:pic>
      <p:pic>
        <p:nvPicPr>
          <p:cNvPr id="11267" name="Obrázek 4">
            <a:extLst>
              <a:ext uri="{FF2B5EF4-FFF2-40B4-BE49-F238E27FC236}">
                <a16:creationId xmlns:a16="http://schemas.microsoft.com/office/drawing/2014/main" id="{C1B5C04D-F376-46E5-99B1-5A884D147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34575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4F1748-5000-47DA-807D-D04EB9535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93"/>
    </mc:Choice>
    <mc:Fallback>
      <p:transition spd="slow" advTm="2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502</Words>
  <Application>Microsoft Office PowerPoint</Application>
  <PresentationFormat>Předvádění na obrazovce (4:3)</PresentationFormat>
  <Paragraphs>86</Paragraphs>
  <Slides>30</Slides>
  <Notes>0</Notes>
  <HiddenSlides>0</HiddenSlides>
  <MMClips>30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3" baseType="lpstr">
      <vt:lpstr>Arial</vt:lpstr>
      <vt:lpstr>Calibri</vt:lpstr>
      <vt:lpstr>Motiv sady Office</vt:lpstr>
      <vt:lpstr>Historické sklo a jeho preventivní konzervace </vt:lpstr>
      <vt:lpstr>Preventivní konzervace</vt:lpstr>
      <vt:lpstr>Depozitáře</vt:lpstr>
      <vt:lpstr>Prezentace aplikace PowerPoint</vt:lpstr>
      <vt:lpstr>Prezentace aplikace PowerPoint</vt:lpstr>
      <vt:lpstr>Prezentace aplikace PowerPoint</vt:lpstr>
      <vt:lpstr>Prezentace aplikace PowerPoint</vt:lpstr>
      <vt:lpstr>Degradace skla</vt:lpstr>
      <vt:lpstr>Prezentace aplikace PowerPoint</vt:lpstr>
      <vt:lpstr>Prezentace aplikace PowerPoint</vt:lpstr>
      <vt:lpstr>Historické sklo</vt:lpstr>
      <vt:lpstr>Podmalby</vt:lpstr>
      <vt:lpstr>Exkavace</vt:lpstr>
      <vt:lpstr>Prezentace aplikace PowerPoint</vt:lpstr>
      <vt:lpstr>Prezentace aplikace PowerPoint</vt:lpstr>
      <vt:lpstr>Prezentace aplikace PowerPoint</vt:lpstr>
      <vt:lpstr>Nevhodné prvotní zásahy</vt:lpstr>
      <vt:lpstr>Prezentace aplikace PowerPoint</vt:lpstr>
      <vt:lpstr>Manipulace</vt:lpstr>
      <vt:lpstr>Prezentace aplikace PowerPoint</vt:lpstr>
      <vt:lpstr>Klimatické podmínky</vt:lpstr>
      <vt:lpstr>Světelné podmínky</vt:lpstr>
      <vt:lpstr>Biologické napadení</vt:lpstr>
      <vt:lpstr>Degradace ostatních materiálů</vt:lpstr>
      <vt:lpstr>Literatura</vt:lpstr>
      <vt:lpstr>Prezentace aplikace PowerPoint</vt:lpstr>
      <vt:lpstr>Prezentace aplikace PowerPoint</vt:lpstr>
      <vt:lpstr>Prezentace aplikace PowerPoint</vt:lpstr>
      <vt:lpstr>Závěr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Konzervace skla</dc:title>
  <dc:creator>Michal Kirchner</dc:creator>
  <cp:lastModifiedBy>Romana Kozáková</cp:lastModifiedBy>
  <cp:revision>84</cp:revision>
  <dcterms:modified xsi:type="dcterms:W3CDTF">2020-09-17T10:06:06Z</dcterms:modified>
</cp:coreProperties>
</file>