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2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264" r:id="rId9"/>
    <p:sldId id="299" r:id="rId10"/>
    <p:sldId id="288" r:id="rId11"/>
    <p:sldId id="265" r:id="rId12"/>
    <p:sldId id="300" r:id="rId13"/>
    <p:sldId id="266" r:id="rId14"/>
    <p:sldId id="267" r:id="rId15"/>
    <p:sldId id="268" r:id="rId16"/>
    <p:sldId id="302" r:id="rId17"/>
    <p:sldId id="301" r:id="rId18"/>
    <p:sldId id="303" r:id="rId19"/>
    <p:sldId id="269" r:id="rId20"/>
    <p:sldId id="320" r:id="rId21"/>
    <p:sldId id="270" r:id="rId22"/>
    <p:sldId id="283" r:id="rId23"/>
    <p:sldId id="276" r:id="rId24"/>
    <p:sldId id="304" r:id="rId25"/>
    <p:sldId id="317" r:id="rId26"/>
    <p:sldId id="314" r:id="rId27"/>
    <p:sldId id="271" r:id="rId28"/>
    <p:sldId id="272" r:id="rId29"/>
    <p:sldId id="305" r:id="rId30"/>
    <p:sldId id="273" r:id="rId31"/>
    <p:sldId id="275" r:id="rId32"/>
    <p:sldId id="274" r:id="rId33"/>
    <p:sldId id="307" r:id="rId34"/>
    <p:sldId id="319" r:id="rId35"/>
    <p:sldId id="289" r:id="rId36"/>
    <p:sldId id="309" r:id="rId37"/>
    <p:sldId id="310" r:id="rId38"/>
    <p:sldId id="311" r:id="rId39"/>
    <p:sldId id="308" r:id="rId40"/>
    <p:sldId id="312" r:id="rId41"/>
    <p:sldId id="313" r:id="rId42"/>
    <p:sldId id="306" r:id="rId43"/>
    <p:sldId id="287" r:id="rId44"/>
    <p:sldId id="290" r:id="rId45"/>
    <p:sldId id="291" r:id="rId46"/>
    <p:sldId id="286" r:id="rId47"/>
    <p:sldId id="292" r:id="rId48"/>
    <p:sldId id="315" r:id="rId49"/>
    <p:sldId id="297" r:id="rId50"/>
    <p:sldId id="316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62" d="100"/>
          <a:sy n="62" d="100"/>
        </p:scale>
        <p:origin x="5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09.04.2021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09.04.2021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09.04.2021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://www.ceskatelevize.cz/ivysilani/10214726264-devatero-remesel/211563230470004-david-matasek-kamenosochar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BZpkVDm9Y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mineralogie.sci.muni.cz/kap_4_3_optika/epidot.htm" TargetMode="External"/><Relationship Id="rId13" Type="http://schemas.openxmlformats.org/officeDocument/2006/relationships/hyperlink" Target="https://www.kr-vysocina.cz/caslavice-socha-sv-jana-nepomuckeho/d-4017877" TargetMode="External"/><Relationship Id="rId3" Type="http://schemas.openxmlformats.org/officeDocument/2006/relationships/hyperlink" Target="https://cs.wikipedia.org/wiki/Kamenn%C3%A1_hlava_z_M%C5%A1eck%C3%BDch_%C5%Bdehrovic" TargetMode="External"/><Relationship Id="rId7" Type="http://schemas.openxmlformats.org/officeDocument/2006/relationships/hyperlink" Target="https://cdn.pixabay.com/photo/2016/10/23/22/28/gull-1764882_960_720.jpg" TargetMode="External"/><Relationship Id="rId12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2" Type="http://schemas.openxmlformats.org/officeDocument/2006/relationships/hyperlink" Target="http://www.geology.cz/aplikace/encyklopedie/term.pl?o=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4/47/Stackhummer--w.jpg/220px-Stackhummer--w.jpg" TargetMode="External"/><Relationship Id="rId11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5" Type="http://schemas.openxmlformats.org/officeDocument/2006/relationships/hyperlink" Target="http://www.geology.cz/aplikace/encyklopedie/term.pl?granit" TargetMode="External"/><Relationship Id="rId10" Type="http://schemas.openxmlformats.org/officeDocument/2006/relationships/hyperlink" Target="http://www.propamatky.info/cs/zpravodajstvi/olomoucky-kraj/opravene-pamatky/nejkrasnejsi-socha-unicovskeho-hrbitova-prosla-obnovou/4127/" TargetMode="External"/><Relationship Id="rId4" Type="http://schemas.openxmlformats.org/officeDocument/2006/relationships/hyperlink" Target="https://mymodernmet.com/michelangelo-david-facts/" TargetMode="External"/><Relationship Id="rId9" Type="http://schemas.openxmlformats.org/officeDocument/2006/relationships/hyperlink" Target="http://www.propamatky.info/cs/zpravodajstvi/hlavni-mesto-praha/opravene-pamatky/sousosi-geniu-se-vratilo-do-historicke-budovy-narodniho-muzea/419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hyperlink" Target="http://www.ceskatelevize.cz/ivysilani/1096911352-objektiv/213411030400217/obsah/244905-mram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/>
              <a:t>Kámen </a:t>
            </a:r>
            <a:br>
              <a:rPr lang="cs-CZ" sz="7200"/>
            </a:br>
            <a:r>
              <a:rPr lang="cs-CZ" sz="720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cs-CZ" sz="1050" dirty="0">
                <a:solidFill>
                  <a:srgbClr val="283658"/>
                </a:solidFill>
              </a:rPr>
              <a:t>, 20</a:t>
            </a:r>
            <a:r>
              <a:rPr lang="en-US" sz="1050" dirty="0">
                <a:solidFill>
                  <a:srgbClr val="283658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>
                <a:hlinkClick r:id="rId4"/>
              </a:rPr>
              <a:t>http://www.ceskatelevize.cz/ivysilani/10214726264-devatero-remesel/211563230470004-david-matasek-kamenosocharem</a:t>
            </a:r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2872DCA-18F2-4FC2-AE5E-D966C32C6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"/>
    </mc:Choice>
    <mc:Fallback xmlns="">
      <p:transition spd="slow" advTm="6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současně, výsledky jednoho typu degradace také mohou podporovat průběh 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 pórovitostí souvisí také kapilární jevy</a:t>
            </a:r>
          </a:p>
          <a:p>
            <a:pPr marL="800100" lvl="1" indent="-342900"/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8080A0-2ABA-487B-BBE4-4F8B5CF35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fyzikální – změny tlaku, který může působit zevnitř i zvenčí, vznik například v závislosti na změnách teploty či vlhkosti, přítomnosti roztoků solí nebo růstu živých 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chemická - spočívá v chemické přeměně některé ze složek materiálu vlivem reakcí s okolím, tedy například s nečistotami v atmosféře, s vodou nebo s produkty činnosti živých 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biologická - ačkoli jsou výsledkem jejích procesů fyzikální nebo chemické změny materiálu, zahrnujeme do této skupiny procesy, které jsou vyvolány či podmíněny činnost</a:t>
            </a:r>
            <a:r>
              <a:rPr lang="en-US" sz="1800" b="0" dirty="0"/>
              <a:t>í</a:t>
            </a:r>
            <a:r>
              <a:rPr lang="cs-CZ" sz="1800" b="0" dirty="0"/>
              <a:t>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Vlhkost</a:t>
            </a:r>
          </a:p>
          <a:p>
            <a:pPr marL="800100" lvl="1" indent="-342900"/>
            <a:r>
              <a:rPr lang="cs-CZ" sz="1800" b="0" dirty="0"/>
              <a:t>každý kamenný předmět má rovnovážný obsah vlhkosti, měnící se v závislosti na okolní </a:t>
            </a:r>
            <a:r>
              <a:rPr lang="en-US" sz="1800" b="0" dirty="0" err="1"/>
              <a:t>teplotě</a:t>
            </a:r>
            <a:r>
              <a:rPr lang="en-US" sz="1800" b="0" dirty="0"/>
              <a:t> </a:t>
            </a:r>
            <a:r>
              <a:rPr lang="cs-CZ" sz="1800" b="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relativní</a:t>
            </a:r>
            <a:r>
              <a:rPr lang="en-US" sz="1800" dirty="0"/>
              <a:t> </a:t>
            </a:r>
            <a:r>
              <a:rPr lang="en-US" sz="1800" dirty="0" err="1"/>
              <a:t>vlhkosti</a:t>
            </a:r>
            <a:endParaRPr lang="cs-CZ" sz="1800" b="0" dirty="0"/>
          </a:p>
          <a:p>
            <a:pPr marL="800100" lvl="1" indent="-342900"/>
            <a:r>
              <a:rPr lang="cs-CZ" sz="1800" dirty="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 dirty="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 dirty="0"/>
              <a:t>voda – mechanický i chemický faktor, pomáhá urychlovat další degradační procesy, podporuje existenci živých organismů a funguje jako transportní médium solí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</a:t>
            </a:r>
          </a:p>
          <a:p>
            <a:pPr marL="800100" lvl="1" indent="-342900"/>
            <a:r>
              <a:rPr lang="cs-CZ" sz="1800" b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/>
              <a:t>objemové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/>
              <a:t>vystavení mrazu (zvětšení objemu vody o 9 %obj.) může způsobit uvolnění částí předmětu, které jsou pak ještě náchylnější k degradaci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solí rozpustných ve vodě</a:t>
            </a:r>
          </a:p>
          <a:p>
            <a:pPr marL="800100" lvl="1" indent="-342900"/>
            <a:r>
              <a:rPr lang="cs-CZ" sz="1800"/>
              <a:t>přítomnost solí v materiálu je nejčastější příčinou poškození kamene</a:t>
            </a:r>
          </a:p>
          <a:p>
            <a:pPr marL="800100" lvl="1" indent="-342900"/>
            <a:r>
              <a:rPr lang="cs-CZ" sz="1800"/>
              <a:t>mohou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/>
              <a:t>povrchové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/>
              <a:t>krystalizace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hydrofobními vlastnostmi odlišnými od původního materiálu, které uzavírají povrch kamene (</a:t>
            </a:r>
            <a:r>
              <a:rPr lang="en-US" sz="1700" dirty="0" err="1"/>
              <a:t>poté</a:t>
            </a:r>
            <a:r>
              <a:rPr lang="en-US" sz="1700" dirty="0"/>
              <a:t> </a:t>
            </a:r>
            <a:r>
              <a:rPr lang="en-US" sz="1700" dirty="0" err="1"/>
              <a:t>může</a:t>
            </a:r>
            <a:r>
              <a:rPr lang="en-US" sz="1700" dirty="0"/>
              <a:t> </a:t>
            </a:r>
            <a:r>
              <a:rPr lang="en-US" sz="1700" dirty="0" err="1"/>
              <a:t>nastat</a:t>
            </a:r>
            <a:r>
              <a:rPr lang="en-US" sz="1700" dirty="0"/>
              <a:t> </a:t>
            </a:r>
            <a:r>
              <a:rPr lang="cs-CZ" sz="1700" dirty="0"/>
              <a:t>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karbonátů 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znečištění ovzduší – </a:t>
            </a:r>
            <a:r>
              <a:rPr lang="cs-CZ" sz="1800" b="0" dirty="0" err="1"/>
              <a:t>SO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</a:t>
            </a:r>
            <a:r>
              <a:rPr lang="cs-CZ" sz="1800" b="0" dirty="0" err="1"/>
              <a:t>NO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CO</a:t>
            </a:r>
            <a:r>
              <a:rPr lang="cs-CZ" sz="1800" b="0" baseline="-25000" dirty="0"/>
              <a:t>2</a:t>
            </a:r>
            <a:r>
              <a:rPr lang="cs-CZ" sz="1800" b="0" dirty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eroze</a:t>
            </a:r>
            <a:r>
              <a:rPr lang="cs-CZ" sz="1800" b="0" dirty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/>
                  <a:t>biokoroze</a:t>
                </a:r>
                <a:endParaRPr lang="cs-CZ" sz="1800" b="0" cap="small" dirty="0"/>
              </a:p>
              <a:p>
                <a:pPr marL="800100" lvl="1" indent="-342900"/>
                <a:r>
                  <a:rPr lang="cs-CZ" sz="1800" dirty="0"/>
                  <a:t>mezi organismy způsobující </a:t>
                </a:r>
                <a:r>
                  <a:rPr lang="cs-CZ" sz="1800" dirty="0" err="1"/>
                  <a:t>biokorozi</a:t>
                </a:r>
                <a:r>
                  <a:rPr lang="cs-CZ" sz="1800" dirty="0"/>
                  <a:t>, tzv. </a:t>
                </a:r>
                <a:r>
                  <a:rPr lang="cs-CZ" sz="1800" dirty="0" err="1"/>
                  <a:t>biodeteriogeny</a:t>
                </a:r>
                <a:r>
                  <a:rPr lang="cs-CZ" sz="1800" dirty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/>
                  <a:t>její průběh závisí na klimatických podmínkách prostředí a podmínkách na rozhraní materiálu a </a:t>
                </a:r>
                <a:r>
                  <a:rPr lang="cs-CZ" sz="1800" dirty="0" err="1"/>
                  <a:t>biodeteriogenu</a:t>
                </a:r>
                <a:r>
                  <a:rPr lang="cs-CZ" sz="1800" dirty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chemické (působení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 rotWithShape="1">
                <a:blip r:embed="rId2"/>
                <a:stretch>
                  <a:fillRect l="-859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  [7]</a:t>
            </a:r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činnost člověka</a:t>
            </a:r>
          </a:p>
          <a:p>
            <a:pPr marL="800100" lvl="1" indent="-342900"/>
            <a:r>
              <a:rPr lang="cs-CZ" sz="1800" dirty="0"/>
              <a:t>průmyslová činnost (znečištění ov</a:t>
            </a:r>
            <a:r>
              <a:rPr lang="en-US" sz="1800" dirty="0"/>
              <a:t>z</a:t>
            </a:r>
            <a:r>
              <a:rPr lang="cs-CZ" sz="1800" dirty="0"/>
              <a:t>duší, vody a půdy)</a:t>
            </a:r>
          </a:p>
          <a:p>
            <a:pPr marL="800100" lvl="1" indent="-342900"/>
            <a:r>
              <a:rPr lang="cs-CZ" sz="1800" dirty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vandalismus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exteriéru se mohou přes zimu zakrývat lehkým, světlým nepromokavým obalem, který je ale propustný pro vodní páru (např. </a:t>
            </a:r>
            <a:r>
              <a:rPr lang="cs-CZ" sz="1800" b="0" dirty="0" err="1"/>
              <a:t>geotextilie</a:t>
            </a:r>
            <a:r>
              <a:rPr lang="cs-CZ" sz="1800" b="0" dirty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/>
              <a:t>eplota 20 ± 2 °C</a:t>
            </a:r>
          </a:p>
          <a:p>
            <a:pPr marL="800100" lvl="1" indent="-342900"/>
            <a:r>
              <a:rPr lang="cs-CZ" sz="1800" dirty="0"/>
              <a:t>celková 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/>
              <a:t>intenzita 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užití kamene pro sochařské účely má dlouhou historii, mnohé kamenné památky vděčí za svou dlouhověkost právě použitému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B65CC51-474A-4DA4-B5FC-2097B8921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3"/>
    </mc:Choice>
    <mc:Fallback xmlns="">
      <p:transition spd="slow" advTm="16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je-li </a:t>
            </a:r>
            <a:r>
              <a:rPr lang="en-US" sz="1800" b="0" dirty="0" err="1"/>
              <a:t>hodnotné</a:t>
            </a:r>
            <a:r>
              <a:rPr lang="en-US" sz="1800" b="0" dirty="0"/>
              <a:t> </a:t>
            </a:r>
            <a:r>
              <a:rPr lang="en-US" sz="1800" b="0" dirty="0" err="1"/>
              <a:t>kamenné</a:t>
            </a:r>
            <a:r>
              <a:rPr lang="en-US" sz="1800" b="0" dirty="0"/>
              <a:t> </a:t>
            </a:r>
            <a:r>
              <a:rPr lang="en-US" sz="1800" b="0" dirty="0" err="1"/>
              <a:t>dílo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velmi</a:t>
            </a:r>
            <a:r>
              <a:rPr lang="en-US" sz="1800" b="0" dirty="0"/>
              <a:t> </a:t>
            </a:r>
            <a:r>
              <a:rPr lang="en-US" sz="1800" b="0" dirty="0" err="1"/>
              <a:t>špatném</a:t>
            </a:r>
            <a:r>
              <a:rPr lang="en-US" sz="1800" b="0" dirty="0"/>
              <a:t> </a:t>
            </a:r>
            <a:r>
              <a:rPr lang="en-US" sz="1800" b="0" dirty="0" err="1"/>
              <a:t>stavu</a:t>
            </a:r>
            <a:r>
              <a:rPr lang="en-US" sz="1800" b="0" dirty="0"/>
              <a:t>, je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uloženo</a:t>
            </a:r>
            <a:r>
              <a:rPr lang="en-US" sz="1800" b="0" dirty="0"/>
              <a:t> do </a:t>
            </a:r>
            <a:r>
              <a:rPr lang="en-US" sz="1800" b="0" dirty="0" err="1"/>
              <a:t>depozitáře</a:t>
            </a:r>
            <a:r>
              <a:rPr lang="en-US" sz="1800" b="0" dirty="0"/>
              <a:t>, a do </a:t>
            </a:r>
            <a:r>
              <a:rPr lang="en-US" sz="1800" b="0" dirty="0" err="1"/>
              <a:t>exteriéru</a:t>
            </a:r>
            <a:r>
              <a:rPr lang="en-US" sz="1800" b="0" dirty="0"/>
              <a:t> se </a:t>
            </a:r>
            <a:r>
              <a:rPr lang="en-US" sz="1800" b="0" dirty="0" err="1"/>
              <a:t>místo</a:t>
            </a:r>
            <a:r>
              <a:rPr lang="en-US" sz="1800" b="0" dirty="0"/>
              <a:t> </a:t>
            </a:r>
            <a:r>
              <a:rPr lang="en-US" sz="1800" b="0" dirty="0" err="1"/>
              <a:t>něj</a:t>
            </a:r>
            <a:r>
              <a:rPr lang="en-US" sz="1800" b="0" dirty="0"/>
              <a:t> </a:t>
            </a:r>
            <a:r>
              <a:rPr lang="en-US" sz="1800" b="0" dirty="0" err="1"/>
              <a:t>umístí</a:t>
            </a:r>
            <a:r>
              <a:rPr lang="en-US" sz="1800" b="0" dirty="0"/>
              <a:t> </a:t>
            </a:r>
            <a:r>
              <a:rPr lang="en-US" sz="1800" b="0" dirty="0" err="1"/>
              <a:t>kopie</a:t>
            </a:r>
            <a:r>
              <a:rPr lang="en-US" sz="1800" b="0" dirty="0"/>
              <a:t> (</a:t>
            </a:r>
            <a:r>
              <a:rPr lang="en-US" sz="1800" b="0" dirty="0" err="1"/>
              <a:t>např</a:t>
            </a:r>
            <a:r>
              <a:rPr lang="en-US" sz="1800" b="0" dirty="0"/>
              <a:t>. </a:t>
            </a:r>
            <a:r>
              <a:rPr lang="en-US" sz="1800" b="0" dirty="0" err="1"/>
              <a:t>většina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Karlově</a:t>
            </a:r>
            <a:r>
              <a:rPr lang="en-US" sz="1800" b="0" dirty="0"/>
              <a:t> </a:t>
            </a:r>
            <a:r>
              <a:rPr lang="en-US" sz="1800" b="0" dirty="0" err="1"/>
              <a:t>mostě</a:t>
            </a:r>
            <a:r>
              <a:rPr lang="en-US" sz="1800" b="0" dirty="0"/>
              <a:t>, </a:t>
            </a: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Ctností</a:t>
            </a:r>
            <a:r>
              <a:rPr lang="en-US" sz="1800" b="0" dirty="0"/>
              <a:t> a </a:t>
            </a:r>
            <a:r>
              <a:rPr lang="en-US" sz="1800" b="0" dirty="0" err="1"/>
              <a:t>Neřestí</a:t>
            </a:r>
            <a:r>
              <a:rPr lang="en-US" sz="1800" b="0" dirty="0"/>
              <a:t> v hospital </a:t>
            </a:r>
            <a:r>
              <a:rPr lang="en-US" sz="1800" b="0" dirty="0" err="1"/>
              <a:t>Kuks</a:t>
            </a:r>
            <a:r>
              <a:rPr lang="en-US" sz="1800" b="0" dirty="0"/>
              <a:t> od </a:t>
            </a:r>
            <a:r>
              <a:rPr lang="en-US" sz="1800" b="0" dirty="0" err="1"/>
              <a:t>Matyáše</a:t>
            </a:r>
            <a:r>
              <a:rPr lang="en-US" sz="1800" b="0" dirty="0"/>
              <a:t> Bernarda Brauna)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kopie</a:t>
            </a:r>
            <a:r>
              <a:rPr lang="en-US" sz="1800" b="0" dirty="0"/>
              <a:t> </a:t>
            </a:r>
            <a:r>
              <a:rPr lang="en-US" sz="1800" b="0" dirty="0" err="1"/>
              <a:t>mohou</a:t>
            </a:r>
            <a:r>
              <a:rPr lang="en-US" sz="1800" b="0" dirty="0"/>
              <a:t> </a:t>
            </a:r>
            <a:r>
              <a:rPr lang="en-US" sz="1800" b="0" dirty="0" err="1"/>
              <a:t>být</a:t>
            </a:r>
            <a:r>
              <a:rPr lang="en-US" sz="1800" b="0" dirty="0"/>
              <a:t> </a:t>
            </a:r>
            <a:r>
              <a:rPr lang="en-US" sz="1800" b="0" dirty="0" err="1"/>
              <a:t>sekané</a:t>
            </a:r>
            <a:r>
              <a:rPr lang="en-US" sz="1800" b="0" dirty="0"/>
              <a:t> (</a:t>
            </a:r>
            <a:r>
              <a:rPr lang="en-US" sz="1800" b="0" dirty="0" err="1"/>
              <a:t>nově</a:t>
            </a:r>
            <a:r>
              <a:rPr lang="en-US" sz="1800" b="0" dirty="0"/>
              <a:t> </a:t>
            </a:r>
            <a:r>
              <a:rPr lang="en-US" sz="1800" b="0" dirty="0" err="1"/>
              <a:t>vytvořené</a:t>
            </a:r>
            <a:r>
              <a:rPr lang="en-US" sz="1800" b="0" dirty="0"/>
              <a:t> z </a:t>
            </a:r>
            <a:r>
              <a:rPr lang="en-US" sz="1800" b="0" dirty="0" err="1"/>
              <a:t>jednoho</a:t>
            </a:r>
            <a:r>
              <a:rPr lang="en-US" sz="1800" b="0" dirty="0"/>
              <a:t> </a:t>
            </a:r>
            <a:r>
              <a:rPr lang="en-US" sz="1800" b="0" dirty="0" err="1"/>
              <a:t>kusu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dle</a:t>
            </a:r>
            <a:r>
              <a:rPr lang="en-US" sz="1800" b="0" dirty="0"/>
              <a:t> </a:t>
            </a:r>
            <a:r>
              <a:rPr lang="en-US" sz="1800" b="0" dirty="0" err="1"/>
              <a:t>původního</a:t>
            </a:r>
            <a:r>
              <a:rPr lang="en-US" sz="1800" b="0" dirty="0"/>
              <a:t> </a:t>
            </a:r>
            <a:r>
              <a:rPr lang="en-US" sz="1800" b="0" dirty="0" err="1"/>
              <a:t>vzoru</a:t>
            </a:r>
            <a:r>
              <a:rPr lang="en-US" sz="1800" b="0" dirty="0"/>
              <a:t>)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tzv</a:t>
            </a:r>
            <a:r>
              <a:rPr lang="en-US" sz="1800" b="0" dirty="0"/>
              <a:t>. </a:t>
            </a:r>
            <a:r>
              <a:rPr lang="en-US" sz="1800" b="0" dirty="0" err="1"/>
              <a:t>výdusek</a:t>
            </a:r>
            <a:r>
              <a:rPr lang="en-US" sz="1800" b="0" dirty="0"/>
              <a:t> (</a:t>
            </a:r>
            <a:r>
              <a:rPr lang="en-US" sz="1800" b="0" dirty="0" err="1"/>
              <a:t>levnější</a:t>
            </a:r>
            <a:r>
              <a:rPr lang="en-US" sz="1800" b="0" dirty="0"/>
              <a:t> </a:t>
            </a:r>
            <a:r>
              <a:rPr lang="en-US" sz="1800" b="0" dirty="0" err="1"/>
              <a:t>alternativa</a:t>
            </a:r>
            <a:r>
              <a:rPr lang="en-US" sz="1800" b="0" dirty="0"/>
              <a:t>, </a:t>
            </a:r>
            <a:r>
              <a:rPr lang="en-US" sz="1800" b="0" dirty="0" err="1"/>
              <a:t>tvořeny</a:t>
            </a:r>
            <a:r>
              <a:rPr lang="en-US" sz="1800" b="0" dirty="0"/>
              <a:t> z </a:t>
            </a:r>
            <a:r>
              <a:rPr lang="en-US" sz="1800" b="0" dirty="0" err="1"/>
              <a:t>umělého</a:t>
            </a:r>
            <a:r>
              <a:rPr lang="en-US" sz="1800" b="0" dirty="0"/>
              <a:t> </a:t>
            </a:r>
            <a:r>
              <a:rPr lang="en-US" sz="1800" b="0" dirty="0" err="1"/>
              <a:t>kamene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formy</a:t>
            </a:r>
            <a:r>
              <a:rPr lang="en-US" sz="1800" b="0" dirty="0"/>
              <a:t>)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7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vlastnosti zkoumány normovanými laboratorními zkouškami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studium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polarizační mikroskop</a:t>
            </a:r>
          </a:p>
          <a:p>
            <a:pPr marL="800100" lvl="1" indent="-342900"/>
            <a:r>
              <a:rPr lang="cs-CZ" sz="180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b="0"/>
              <a:t>ři zkřížených nikolech (polarizátor i analyzátor) - </a:t>
            </a:r>
            <a:r>
              <a:rPr lang="cs-CZ" sz="1800"/>
              <a:t>polarizátor propouští světlo polarizované v rovině předozadní a analyzátor propouští světlo kmitající v rovině pravolevé, umožňuje rozlišit izotropní a neizotropní látky, studium výše dvojlomu nebo zhášení minerálů</a:t>
            </a:r>
          </a:p>
          <a:p>
            <a:pPr lvl="1" indent="0">
              <a:buNone/>
            </a:pPr>
            <a:r>
              <a:rPr lang="cs-CZ" sz="1800"/>
              <a:t>                                                                     [8]</a:t>
            </a: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hrozí-li poškození předmětu, je nutno předmět zpevnit, není-li možné, upřednostňuje se zachování znečištěného, ale nepoškozeného povrchu</a:t>
            </a:r>
            <a:r>
              <a:rPr lang="en-US" sz="1800" b="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6D8A638-08D1-4F3E-8326-2187B0617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32"/>
    </mc:Choice>
    <mc:Fallback>
      <p:transition spd="slow" advTm="2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mechanické – kartáče, štětce, špachtle, skalpely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otryskávání – proudem vzduchu s abrazivem (korund, balotina</a:t>
            </a:r>
            <a:r>
              <a:rPr lang="en-US" sz="1800" b="0" dirty="0"/>
              <a:t> – </a:t>
            </a:r>
            <a:r>
              <a:rPr lang="en-US" sz="1800" b="0" dirty="0" err="1"/>
              <a:t>skleněné</a:t>
            </a:r>
            <a:r>
              <a:rPr lang="en-US" sz="1800" b="0" dirty="0"/>
              <a:t> </a:t>
            </a:r>
            <a:r>
              <a:rPr lang="en-US" sz="1800" b="0" dirty="0" err="1"/>
              <a:t>mikrokuličky</a:t>
            </a:r>
            <a:r>
              <a:rPr lang="cs-CZ" sz="1800" b="0" dirty="0"/>
              <a:t>, ořechové skořápky), není nejvhodnější, kámen po něm snáz zvětrává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vodné – malým množstvím vody, aby nedocházelo k zavlhčení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parní – lepší rozpustnost solí, očištění i nepravidelného povrchu, ale hrozí delaminace krust</a:t>
            </a: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tenzidy – kationaktivní (lepší smáčivost kamene)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organická rozpouštědla – odstranění mastnoty, nátěrů, fermeží, pomocí zábalů</a:t>
            </a:r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laserové čištění – odprašování tenké vrstvičky materiálu pomocí laserových pulzů (laserová ablace)</a:t>
            </a:r>
          </a:p>
          <a:p>
            <a:pPr marL="742950" lvl="1" indent="-285750"/>
            <a:r>
              <a:rPr lang="cs-CZ" sz="1800" b="0" dirty="0"/>
              <a:t>monitoring laserového čištění</a:t>
            </a:r>
            <a:r>
              <a:rPr lang="cs-CZ" sz="1800" dirty="0"/>
              <a:t> lze provádět metodou LIBS – sleduje se prvkové složení ablatovaného materiálu, přičemž prvkové složení znečištěné vrstvy a neznečištěného vnitřního materiálu se zpravidla liší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ADB0A5-5063-4921-AAB3-FEF9BF9E8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0"/>
    </mc:Choice>
    <mc:Fallback xmlns="">
      <p:transition spd="slow" advTm="17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Restaurování baptisteria ve Florencii</a:t>
            </a:r>
          </a:p>
          <a:p>
            <a:endParaRPr lang="cs-CZ" sz="1800" b="0" cap="small"/>
          </a:p>
          <a:p>
            <a:r>
              <a:rPr lang="cs-CZ" sz="1800" b="0" cap="small">
                <a:hlinkClick r:id="rId4"/>
              </a:rPr>
              <a:t>https://www.youtube.com/watch?v=CBZpkVDm9Yo</a:t>
            </a:r>
            <a:endParaRPr lang="cs-CZ" sz="1800" b="0" cap="small"/>
          </a:p>
          <a:p>
            <a:endParaRPr lang="cs-CZ" sz="1800" b="0" cap="small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8DE463-EE68-4B59-B905-E3A3F716F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4"/>
    </mc:Choice>
    <mc:Fallback xmlns="">
      <p:transition spd="slow" advTm="10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kumulace solí na povrchu vzlínáním vody, znemožnění penetrace konzervačních prostředků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potřeba sledovat průběh odsolování (</a:t>
            </a:r>
            <a:r>
              <a:rPr lang="en-US" sz="1800" b="0" dirty="0" err="1"/>
              <a:t>iontově</a:t>
            </a:r>
            <a:r>
              <a:rPr lang="en-US" sz="1800" b="0" dirty="0"/>
              <a:t> </a:t>
            </a:r>
            <a:r>
              <a:rPr lang="en-US" sz="1800" b="0" dirty="0" err="1"/>
              <a:t>selektivní</a:t>
            </a:r>
            <a:r>
              <a:rPr lang="en-US" sz="1800" b="0" dirty="0"/>
              <a:t> </a:t>
            </a:r>
            <a:r>
              <a:rPr lang="en-US" sz="1800" b="0" dirty="0" err="1"/>
              <a:t>elektrody</a:t>
            </a:r>
            <a:r>
              <a:rPr lang="cs-CZ" sz="1800" b="0" dirty="0"/>
              <a:t>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dochází ke zdrsnění povrchu a zvětšení pórů, nutné ošetření konzervačními prostředky</a:t>
            </a:r>
          </a:p>
          <a:p>
            <a:endParaRPr lang="cs-CZ" sz="1800" b="0" dirty="0"/>
          </a:p>
          <a:p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možné provádět za sníženého tlaku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50BBBA6-CCF3-48C7-A827-40A255C55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nejčastěji organokřemičitany, především estery kyseliny křemičité, které hydrolyzují za vzniku SiO</a:t>
            </a:r>
            <a:r>
              <a:rPr lang="cs-CZ" sz="1800" b="0" baseline="-25000"/>
              <a:t>2</a:t>
            </a:r>
            <a:r>
              <a:rPr lang="cs-CZ" sz="1800" b="0"/>
              <a:t> gelu a alkoholu, který se odpaří, 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další konsolidanty: vápenná voda (špatná penetrace), oleje (lněný, makový), vosky (včelí, lanolin; mohou zachycovat nečistoty), akrylátové disperze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b="0" cap="small" dirty="0"/>
                  <a:t>Pískovec</a:t>
                </a:r>
                <a:endParaRPr lang="cs-CZ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zpevněný klastický sediment s hlavní složkou pískových zrn (křemene</a:t>
                </a:r>
                <a:r>
                  <a:rPr lang="en-US" sz="1800" b="0" dirty="0"/>
                  <a:t>,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dirty="0"/>
                  <a:t> 0,6 – 2 mm) a úlomků stabilních hornin a s dalším obsahem živců, úlomků nestabilních hornin, jílu a siltu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barva dle příměsí, může být i různobarevný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ČR: hořický (Jičínsko), žehrovický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(Kladensko), mšenský (Litoměřicko),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božanovský (Broumovsko)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Trojúhelníkový diagram</a:t>
                </a:r>
                <a:r>
                  <a:rPr lang="cs-CZ" sz="1800" b="0" dirty="0">
                    <a:sym typeface="Wingdings" pitchFamily="2" charset="2"/>
                  </a:rPr>
                  <a:t>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  <a:blipFill>
                <a:blip r:embed="rId4"/>
                <a:stretch>
                  <a:fillRect l="-770" t="-1120" r="-308" b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4944343" y="3861048"/>
            <a:ext cx="3437657" cy="265925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659C99-5F18-4A88-AC2D-483FBBFAB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4"/>
    </mc:Choice>
    <mc:Fallback xmlns="">
      <p:transition spd="slow" advTm="11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pře</a:t>
            </a:r>
            <a:r>
              <a:rPr lang="en-US" sz="1800" b="0" dirty="0"/>
              <a:t>d</a:t>
            </a:r>
            <a:r>
              <a:rPr lang="cs-CZ" sz="1800" b="0" dirty="0"/>
              <a:t>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velká škála používaných lepidel, např:</a:t>
            </a:r>
          </a:p>
          <a:p>
            <a:pPr marL="800100" lvl="1" indent="-342900"/>
            <a:r>
              <a:rPr lang="cs-CZ" sz="1800" dirty="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 dirty="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 dirty="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30B2FD-2996-4E72-94C6-A266F7E01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5"/>
    </mc:Choice>
    <mc:Fallback xmlns="">
      <p:transition spd="slow" advTm="10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požadované vlastnosti lepeného spoje</a:t>
            </a:r>
          </a:p>
          <a:p>
            <a:pPr marL="800100" lvl="1" indent="-342900"/>
            <a:r>
              <a:rPr lang="cs-CZ" sz="1800"/>
              <a:t>snadnost manipulace</a:t>
            </a:r>
          </a:p>
          <a:p>
            <a:pPr marL="800100" lvl="1" indent="-342900"/>
            <a:r>
              <a:rPr lang="cs-CZ" sz="1800"/>
              <a:t>pevnost spoje</a:t>
            </a:r>
          </a:p>
          <a:p>
            <a:pPr marL="800100" lvl="1" indent="-342900"/>
            <a:r>
              <a:rPr lang="cs-CZ" sz="1800"/>
              <a:t>reverzibilita</a:t>
            </a:r>
          </a:p>
          <a:p>
            <a:pPr marL="800100" lvl="1" indent="-342900"/>
            <a:r>
              <a:rPr lang="cs-CZ" sz="180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/>
              <a:t>odolnost v nepříznivých klimatických podmínkách</a:t>
            </a:r>
          </a:p>
          <a:p>
            <a:pPr marL="800100" lvl="1" indent="-342900"/>
            <a:r>
              <a:rPr lang="cs-CZ" sz="1800"/>
              <a:t>estetické hledisko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často se používá směs hydraulického vápna, písku a portlandského cementu, možné přidat i pigmenty, poměr složek závisí na tom, jes</a:t>
            </a:r>
            <a:r>
              <a:rPr lang="en-US" sz="1800" b="0" dirty="0" err="1"/>
              <a:t>tl</a:t>
            </a:r>
            <a:r>
              <a:rPr lang="cs-CZ" sz="1800" b="0" dirty="0"/>
              <a:t>i je směs určena k doplňování nebo tmelení, jako pojivo lze použít vodu nebo akrylátovou disperzi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/>
              <a:t>sesazení forem pomocí tzv. zámků - na jedné formě vytvarují otvory či čepy, na něž se následně odlije negativ pro napojení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detailnější modelaci se mezi model a sádrovou formu někdy vkládá forma </a:t>
            </a:r>
            <a:r>
              <a:rPr lang="cs-CZ" sz="1800" b="0" dirty="0" err="1"/>
              <a:t>lukoprenová</a:t>
            </a:r>
            <a:r>
              <a:rPr lang="cs-CZ" sz="1800" b="0" dirty="0"/>
              <a:t> (silikonový kaučuk) – vznik vulkanizací kaučuku po přidání tvrdidla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retušování pomocí anorganických pigmentů (přírodních nebo syntetických) – lze spojit s hydrofobizací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biocidní</a:t>
            </a:r>
            <a:r>
              <a:rPr lang="en-US" sz="1800" b="0" dirty="0"/>
              <a:t> </a:t>
            </a:r>
            <a:r>
              <a:rPr lang="en-US" sz="1800" b="0" dirty="0" err="1"/>
              <a:t>přípravky</a:t>
            </a:r>
            <a:r>
              <a:rPr lang="en-US" sz="1800" b="0" dirty="0"/>
              <a:t> – k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biologických</a:t>
            </a:r>
            <a:r>
              <a:rPr lang="en-US" sz="1800" b="0" dirty="0"/>
              <a:t> </a:t>
            </a:r>
            <a:r>
              <a:rPr lang="en-US" sz="1800" b="0" dirty="0" err="1"/>
              <a:t>degradačních</a:t>
            </a:r>
            <a:r>
              <a:rPr lang="en-US" sz="1800" b="0" dirty="0"/>
              <a:t> </a:t>
            </a:r>
            <a:r>
              <a:rPr lang="en-US" sz="1800" b="0" dirty="0" err="1"/>
              <a:t>faktorů</a:t>
            </a:r>
            <a:r>
              <a:rPr lang="en-US" sz="1800" b="0" dirty="0"/>
              <a:t> a </a:t>
            </a:r>
            <a:r>
              <a:rPr lang="en-US" sz="1800" b="0" dirty="0" err="1"/>
              <a:t>omezení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zabránění</a:t>
            </a:r>
            <a:r>
              <a:rPr lang="en-US" sz="1800" b="0" dirty="0"/>
              <a:t> </a:t>
            </a:r>
            <a:r>
              <a:rPr lang="en-US" sz="1800" b="0" dirty="0" err="1"/>
              <a:t>jejich</a:t>
            </a:r>
            <a:r>
              <a:rPr lang="en-US" sz="1800" b="0" dirty="0"/>
              <a:t> </a:t>
            </a:r>
            <a:r>
              <a:rPr lang="en-US" sz="1800" b="0" dirty="0" err="1"/>
              <a:t>opětovnému</a:t>
            </a:r>
            <a:r>
              <a:rPr lang="en-US" sz="1800" b="0" dirty="0"/>
              <a:t> </a:t>
            </a:r>
            <a:r>
              <a:rPr lang="en-US" sz="1800" b="0" dirty="0" err="1"/>
              <a:t>působení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moni</a:t>
            </a:r>
            <a:r>
              <a:rPr lang="en-US" sz="1800" dirty="0"/>
              <a:t>toring </a:t>
            </a:r>
            <a:r>
              <a:rPr lang="en-US" sz="1800" dirty="0" err="1"/>
              <a:t>míry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</a:t>
            </a:r>
            <a:r>
              <a:rPr lang="en-US" sz="1800" dirty="0" err="1"/>
              <a:t>biocidních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provést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</a:t>
            </a:r>
            <a:r>
              <a:rPr lang="en-US" sz="1800" dirty="0" err="1"/>
              <a:t>metody</a:t>
            </a:r>
            <a:r>
              <a:rPr lang="en-US" sz="1800" dirty="0"/>
              <a:t> LIBS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biocidního</a:t>
            </a:r>
            <a:r>
              <a:rPr lang="en-US" sz="1800" dirty="0"/>
              <a:t> </a:t>
            </a:r>
            <a:r>
              <a:rPr lang="en-US" sz="1800" dirty="0" err="1"/>
              <a:t>ošetření</a:t>
            </a:r>
            <a:r>
              <a:rPr lang="en-US" sz="1800" dirty="0"/>
              <a:t> </a:t>
            </a:r>
            <a:r>
              <a:rPr lang="en-US" sz="1800" dirty="0" err="1"/>
              <a:t>stříbrnými</a:t>
            </a:r>
            <a:r>
              <a:rPr lang="en-US" sz="1800" dirty="0"/>
              <a:t> </a:t>
            </a:r>
            <a:r>
              <a:rPr lang="en-US" sz="1800" dirty="0" err="1"/>
              <a:t>nanočásticemi</a:t>
            </a:r>
            <a:r>
              <a:rPr lang="en-US" sz="1800" dirty="0"/>
              <a:t> (</a:t>
            </a:r>
            <a:r>
              <a:rPr lang="en-US" sz="1800" dirty="0" err="1"/>
              <a:t>Bercerra</a:t>
            </a:r>
            <a:r>
              <a:rPr lang="en-US" sz="1800" dirty="0"/>
              <a:t>, 2019))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sochy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většině</a:t>
            </a:r>
            <a:r>
              <a:rPr lang="en-US" sz="1800" b="0" dirty="0"/>
              <a:t> </a:t>
            </a:r>
            <a:r>
              <a:rPr lang="en-US" sz="1800" b="0" dirty="0" err="1"/>
              <a:t>období</a:t>
            </a:r>
            <a:r>
              <a:rPr lang="en-US" sz="1800" b="0" dirty="0"/>
              <a:t> v </a:t>
            </a:r>
            <a:r>
              <a:rPr lang="en-US" sz="1800" b="0" dirty="0" err="1"/>
              <a:t>historii</a:t>
            </a:r>
            <a:r>
              <a:rPr lang="en-US" sz="1800" b="0" dirty="0"/>
              <a:t> </a:t>
            </a:r>
            <a:r>
              <a:rPr lang="en-US" sz="1800" b="0" dirty="0" err="1"/>
              <a:t>byly</a:t>
            </a:r>
            <a:r>
              <a:rPr lang="en-US" sz="1800" b="0" dirty="0"/>
              <a:t> </a:t>
            </a:r>
            <a:r>
              <a:rPr lang="en-US" sz="1800" b="0" dirty="0" err="1"/>
              <a:t>původně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r>
              <a:rPr lang="en-US" sz="1800" b="0" dirty="0"/>
              <a:t>, </a:t>
            </a:r>
            <a:r>
              <a:rPr lang="en-US" sz="1800" b="0" dirty="0" err="1"/>
              <a:t>barevnost</a:t>
            </a:r>
            <a:r>
              <a:rPr lang="en-US" sz="1800" b="0" dirty="0"/>
              <a:t> se ale </a:t>
            </a:r>
            <a:r>
              <a:rPr lang="en-US" sz="1800" b="0" dirty="0" err="1"/>
              <a:t>časem</a:t>
            </a:r>
            <a:r>
              <a:rPr lang="en-US" sz="1800" b="0" dirty="0"/>
              <a:t> </a:t>
            </a:r>
            <a:r>
              <a:rPr lang="en-US" sz="1800" b="0" dirty="0" err="1"/>
              <a:t>vytratila</a:t>
            </a:r>
            <a:r>
              <a:rPr lang="en-US" sz="1800" b="0" dirty="0"/>
              <a:t>, </a:t>
            </a:r>
            <a:r>
              <a:rPr lang="en-US" sz="1800" b="0" dirty="0" err="1"/>
              <a:t>zatímco</a:t>
            </a:r>
            <a:r>
              <a:rPr lang="en-US" sz="1800" b="0" dirty="0"/>
              <a:t> </a:t>
            </a:r>
            <a:r>
              <a:rPr lang="en-US" sz="1800" b="0" dirty="0" err="1"/>
              <a:t>kamenný</a:t>
            </a:r>
            <a:r>
              <a:rPr lang="en-US" sz="1800" b="0" dirty="0"/>
              <a:t> </a:t>
            </a:r>
            <a:r>
              <a:rPr lang="en-US" sz="1800" b="0" dirty="0" err="1"/>
              <a:t>podklad</a:t>
            </a:r>
            <a:r>
              <a:rPr lang="en-US" sz="1800" b="0" dirty="0"/>
              <a:t> </a:t>
            </a:r>
            <a:r>
              <a:rPr lang="en-US" sz="1800" b="0" dirty="0" err="1"/>
              <a:t>zůstal</a:t>
            </a:r>
            <a:r>
              <a:rPr lang="en-US" sz="1800" b="0" dirty="0"/>
              <a:t> </a:t>
            </a:r>
            <a:r>
              <a:rPr lang="en-US" sz="1800" b="0" dirty="0" err="1"/>
              <a:t>zachován</a:t>
            </a:r>
            <a:r>
              <a:rPr lang="en-US" sz="1800" b="0" dirty="0"/>
              <a:t>, </a:t>
            </a:r>
            <a:r>
              <a:rPr lang="en-US" sz="1800" b="0" dirty="0" err="1"/>
              <a:t>například</a:t>
            </a:r>
            <a:r>
              <a:rPr lang="en-US" sz="1800" b="0" dirty="0"/>
              <a:t> </a:t>
            </a:r>
            <a:r>
              <a:rPr lang="en-US" sz="1800" b="0" dirty="0" err="1"/>
              <a:t>renesanční</a:t>
            </a:r>
            <a:r>
              <a:rPr lang="en-US" sz="1800" b="0" dirty="0"/>
              <a:t> </a:t>
            </a:r>
            <a:r>
              <a:rPr lang="en-US" sz="1800" b="0" dirty="0" err="1"/>
              <a:t>tvorba</a:t>
            </a:r>
            <a:r>
              <a:rPr lang="en-US" sz="1800" b="0" dirty="0"/>
              <a:t> “</a:t>
            </a:r>
            <a:r>
              <a:rPr lang="en-US" sz="1800" b="0" dirty="0" err="1"/>
              <a:t>čistých</a:t>
            </a:r>
            <a:r>
              <a:rPr lang="en-US" sz="1800" b="0" dirty="0"/>
              <a:t>” </a:t>
            </a:r>
            <a:r>
              <a:rPr lang="en-US" sz="1800" b="0" dirty="0" err="1"/>
              <a:t>mramorových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</a:t>
            </a:r>
            <a:r>
              <a:rPr lang="en-US" sz="1800" b="0" dirty="0" err="1"/>
              <a:t>byla</a:t>
            </a:r>
            <a:r>
              <a:rPr lang="en-US" sz="1800" b="0" dirty="0"/>
              <a:t> </a:t>
            </a:r>
            <a:r>
              <a:rPr lang="en-US" sz="1800" b="0" dirty="0" err="1"/>
              <a:t>založena</a:t>
            </a:r>
            <a:r>
              <a:rPr lang="en-US" sz="1800" b="0" dirty="0"/>
              <a:t>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chybném</a:t>
            </a:r>
            <a:r>
              <a:rPr lang="en-US" sz="1800" b="0" dirty="0"/>
              <a:t> </a:t>
            </a:r>
            <a:r>
              <a:rPr lang="en-US" sz="1800" b="0" dirty="0" err="1"/>
              <a:t>předpokladu</a:t>
            </a:r>
            <a:r>
              <a:rPr lang="en-US" sz="1800" b="0" dirty="0"/>
              <a:t>, </a:t>
            </a:r>
            <a:r>
              <a:rPr lang="en-US" sz="1800" b="0" dirty="0" err="1"/>
              <a:t>že</a:t>
            </a:r>
            <a:r>
              <a:rPr lang="en-US" sz="1800" b="0" dirty="0"/>
              <a:t> </a:t>
            </a:r>
            <a:r>
              <a:rPr lang="en-US" sz="1800" b="0" dirty="0" err="1"/>
              <a:t>antické</a:t>
            </a:r>
            <a:r>
              <a:rPr lang="en-US" sz="1800" b="0" dirty="0"/>
              <a:t> </a:t>
            </a:r>
            <a:r>
              <a:rPr lang="en-US" sz="1800" b="0" dirty="0" err="1"/>
              <a:t>sochy</a:t>
            </a:r>
            <a:r>
              <a:rPr lang="en-US" sz="1800" b="0" dirty="0"/>
              <a:t>, </a:t>
            </a:r>
            <a:r>
              <a:rPr lang="en-US" sz="1800" b="0" dirty="0" err="1"/>
              <a:t>které</a:t>
            </a:r>
            <a:r>
              <a:rPr lang="en-US" sz="1800" b="0" dirty="0"/>
              <a:t> </a:t>
            </a:r>
            <a:r>
              <a:rPr lang="en-US" sz="1800" b="0" dirty="0" err="1"/>
              <a:t>měly</a:t>
            </a:r>
            <a:r>
              <a:rPr lang="en-US" sz="1800" b="0" dirty="0"/>
              <a:t> za </a:t>
            </a:r>
            <a:r>
              <a:rPr lang="en-US" sz="1800" b="0" dirty="0" err="1"/>
              <a:t>vzor</a:t>
            </a:r>
            <a:r>
              <a:rPr lang="en-US" sz="1800" b="0" dirty="0"/>
              <a:t>, </a:t>
            </a:r>
            <a:r>
              <a:rPr lang="en-US" sz="1800" b="0" dirty="0" err="1"/>
              <a:t>také</a:t>
            </a:r>
            <a:r>
              <a:rPr lang="en-US" sz="1800" b="0" dirty="0"/>
              <a:t> </a:t>
            </a:r>
            <a:r>
              <a:rPr lang="en-US" sz="1800" b="0" dirty="0" err="1"/>
              <a:t>nebyly</a:t>
            </a:r>
            <a:r>
              <a:rPr lang="en-US" sz="1800" b="0" dirty="0"/>
              <a:t> </a:t>
            </a:r>
            <a:r>
              <a:rPr lang="en-US" sz="1800" b="0" dirty="0" err="1"/>
              <a:t>polychromované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v </a:t>
            </a:r>
            <a:r>
              <a:rPr lang="en-US" sz="1800" b="0" dirty="0" err="1"/>
              <a:t>současnosti</a:t>
            </a:r>
            <a:r>
              <a:rPr lang="en-US" sz="1800" b="0" dirty="0"/>
              <a:t> je </a:t>
            </a:r>
            <a:r>
              <a:rPr lang="en-US" sz="1800" b="0" dirty="0" err="1"/>
              <a:t>možné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r>
              <a:rPr lang="en-US" sz="1800" b="0" dirty="0"/>
              <a:t> v </a:t>
            </a:r>
            <a:r>
              <a:rPr lang="en-US" sz="1800" b="0" dirty="0" err="1"/>
              <a:t>některých</a:t>
            </a:r>
            <a:r>
              <a:rPr lang="en-US" sz="1800" b="0" dirty="0"/>
              <a:t> </a:t>
            </a:r>
            <a:r>
              <a:rPr lang="en-US" sz="1800" b="0" dirty="0" err="1"/>
              <a:t>případech</a:t>
            </a:r>
            <a:r>
              <a:rPr lang="en-US" sz="1800" b="0" dirty="0"/>
              <a:t> </a:t>
            </a:r>
            <a:r>
              <a:rPr lang="en-US" sz="1800" b="0" dirty="0" err="1"/>
              <a:t>odhalit</a:t>
            </a:r>
            <a:r>
              <a:rPr lang="en-US" sz="1800" b="0" dirty="0"/>
              <a:t> </a:t>
            </a:r>
            <a:r>
              <a:rPr lang="en-US" sz="1800" b="0" dirty="0" err="1"/>
              <a:t>pomocí</a:t>
            </a:r>
            <a:r>
              <a:rPr lang="en-US" sz="1800" b="0" dirty="0"/>
              <a:t> </a:t>
            </a:r>
            <a:r>
              <a:rPr lang="en-US" sz="1800" b="0" dirty="0" err="1"/>
              <a:t>pokročilých</a:t>
            </a:r>
            <a:r>
              <a:rPr lang="en-US" sz="1800" b="0" dirty="0"/>
              <a:t> </a:t>
            </a:r>
            <a:r>
              <a:rPr lang="en-US" sz="1800" b="0" dirty="0" err="1"/>
              <a:t>analytických</a:t>
            </a:r>
            <a:r>
              <a:rPr lang="en-US" sz="1800" b="0" dirty="0"/>
              <a:t> </a:t>
            </a:r>
            <a:r>
              <a:rPr lang="en-US" sz="1800" b="0" dirty="0" err="1"/>
              <a:t>technik</a:t>
            </a:r>
            <a:r>
              <a:rPr lang="en-US" sz="1800" b="0" dirty="0"/>
              <a:t> (</a:t>
            </a:r>
            <a:r>
              <a:rPr lang="en-US" sz="1800" b="0" dirty="0" err="1"/>
              <a:t>Alfeld</a:t>
            </a:r>
            <a:r>
              <a:rPr lang="en-US" sz="1800" b="0" dirty="0"/>
              <a:t>, 2018)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ani u </a:t>
            </a:r>
            <a:r>
              <a:rPr lang="en-US" sz="1800" b="0" dirty="0" err="1"/>
              <a:t>barokních</a:t>
            </a:r>
            <a:r>
              <a:rPr lang="en-US" sz="1800" b="0" dirty="0"/>
              <a:t> </a:t>
            </a:r>
            <a:r>
              <a:rPr lang="en-US" sz="1800" b="0" dirty="0" err="1"/>
              <a:t>soch</a:t>
            </a:r>
            <a:r>
              <a:rPr lang="en-US" sz="1800" b="0" dirty="0"/>
              <a:t> se </a:t>
            </a:r>
            <a:r>
              <a:rPr lang="en-US" sz="1800" b="0" dirty="0" err="1"/>
              <a:t>polychromie</a:t>
            </a:r>
            <a:r>
              <a:rPr lang="en-US" sz="1800" b="0" dirty="0"/>
              <a:t> </a:t>
            </a:r>
            <a:r>
              <a:rPr lang="en-US" sz="1800" b="0" dirty="0" err="1"/>
              <a:t>často</a:t>
            </a:r>
            <a:r>
              <a:rPr lang="en-US" sz="1800" b="0" dirty="0"/>
              <a:t> </a:t>
            </a:r>
            <a:r>
              <a:rPr lang="en-US" sz="1800" b="0" dirty="0" err="1"/>
              <a:t>nedochovala</a:t>
            </a:r>
            <a:r>
              <a:rPr lang="en-US" sz="1800" b="0" dirty="0"/>
              <a:t>, </a:t>
            </a:r>
            <a:r>
              <a:rPr lang="en-US" sz="1800" b="0" dirty="0" err="1"/>
              <a:t>někdy</a:t>
            </a:r>
            <a:r>
              <a:rPr lang="en-US" sz="1800" b="0" dirty="0"/>
              <a:t> je </a:t>
            </a:r>
            <a:r>
              <a:rPr lang="en-US" sz="1800" b="0" dirty="0" err="1"/>
              <a:t>však</a:t>
            </a:r>
            <a:r>
              <a:rPr lang="en-US" sz="1800" b="0" dirty="0"/>
              <a:t> </a:t>
            </a:r>
            <a:r>
              <a:rPr lang="en-US" sz="1800" b="0" dirty="0" err="1"/>
              <a:t>částečně</a:t>
            </a:r>
            <a:r>
              <a:rPr lang="en-US" sz="1800" b="0" dirty="0"/>
              <a:t> </a:t>
            </a:r>
            <a:r>
              <a:rPr lang="en-US" sz="1800" b="0" dirty="0" err="1"/>
              <a:t>zachována</a:t>
            </a:r>
            <a:r>
              <a:rPr lang="en-US" sz="1800" b="0" dirty="0"/>
              <a:t>, </a:t>
            </a:r>
            <a:r>
              <a:rPr lang="en-US" sz="1800" b="0" dirty="0" err="1"/>
              <a:t>poté</a:t>
            </a:r>
            <a:r>
              <a:rPr lang="en-US" sz="1800" b="0" dirty="0"/>
              <a:t> je </a:t>
            </a:r>
            <a:r>
              <a:rPr lang="en-US" sz="1800" b="0" dirty="0" err="1"/>
              <a:t>otázkou</a:t>
            </a:r>
            <a:r>
              <a:rPr lang="en-US" sz="1800" b="0" dirty="0"/>
              <a:t>, </a:t>
            </a:r>
            <a:r>
              <a:rPr lang="en-US" sz="1800" b="0" dirty="0" err="1"/>
              <a:t>zda</a:t>
            </a:r>
            <a:r>
              <a:rPr lang="en-US" sz="1800" b="0" dirty="0"/>
              <a:t> </a:t>
            </a:r>
            <a:r>
              <a:rPr lang="en-US" sz="1800" b="0" dirty="0" err="1"/>
              <a:t>pouze</a:t>
            </a:r>
            <a:r>
              <a:rPr lang="en-US" sz="1800" b="0" dirty="0"/>
              <a:t> </a:t>
            </a:r>
            <a:r>
              <a:rPr lang="en-US" sz="1800" b="0" dirty="0" err="1"/>
              <a:t>konzervovat</a:t>
            </a:r>
            <a:r>
              <a:rPr lang="en-US" sz="1800" b="0" dirty="0"/>
              <a:t> </a:t>
            </a:r>
            <a:r>
              <a:rPr lang="en-US" sz="1800" b="0" dirty="0" err="1"/>
              <a:t>původní</a:t>
            </a:r>
            <a:r>
              <a:rPr lang="en-US" sz="1800" b="0" dirty="0"/>
              <a:t> </a:t>
            </a:r>
            <a:r>
              <a:rPr lang="en-US" sz="1800" b="0" dirty="0" err="1"/>
              <a:t>barevnou</a:t>
            </a:r>
            <a:r>
              <a:rPr lang="en-US" sz="1800" b="0" dirty="0"/>
              <a:t> </a:t>
            </a:r>
            <a:r>
              <a:rPr lang="en-US" sz="1800" b="0" dirty="0" err="1"/>
              <a:t>vrstvu</a:t>
            </a:r>
            <a:r>
              <a:rPr lang="en-US" sz="1800" b="0" dirty="0"/>
              <a:t> </a:t>
            </a:r>
            <a:r>
              <a:rPr lang="en-US" sz="1800" b="0" dirty="0" err="1"/>
              <a:t>či</a:t>
            </a:r>
            <a:r>
              <a:rPr lang="en-US" sz="1800" b="0" dirty="0"/>
              <a:t> </a:t>
            </a:r>
            <a:r>
              <a:rPr lang="en-US" sz="1800" b="0" dirty="0" err="1"/>
              <a:t>kompletně</a:t>
            </a:r>
            <a:r>
              <a:rPr lang="en-US" sz="1800" b="0" dirty="0"/>
              <a:t> </a:t>
            </a:r>
            <a:r>
              <a:rPr lang="en-US" sz="1800" b="0" dirty="0" err="1"/>
              <a:t>obnovit</a:t>
            </a:r>
            <a:r>
              <a:rPr lang="en-US" sz="1800" b="0" dirty="0"/>
              <a:t> </a:t>
            </a:r>
            <a:r>
              <a:rPr lang="en-US" sz="1800" b="0" dirty="0" err="1"/>
              <a:t>barevnost</a:t>
            </a:r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6" y="5896928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  <p:pic>
        <p:nvPicPr>
          <p:cNvPr id="6" name="Picture 5" descr="A picture containing outdoor, tree, plant&#10;&#10;Description automatically generated">
            <a:extLst>
              <a:ext uri="{FF2B5EF4-FFF2-40B4-BE49-F238E27FC236}">
                <a16:creationId xmlns:a16="http://schemas.microsoft.com/office/drawing/2014/main" id="{06FA0385-4450-46D1-BF6A-6FA620A78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9177" r="14790" b="6153"/>
          <a:stretch/>
        </p:blipFill>
        <p:spPr>
          <a:xfrm>
            <a:off x="7032701" y="69278"/>
            <a:ext cx="1852536" cy="3143698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8F4CC9B8-8B9E-4593-88BB-6CFD4230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774" r="23096" b="42440"/>
          <a:stretch/>
        </p:blipFill>
        <p:spPr>
          <a:xfrm>
            <a:off x="5796136" y="2035045"/>
            <a:ext cx="1728192" cy="3416084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0A12F1-7AC9-478E-B1FF-E290BF83FB0A}"/>
              </a:ext>
            </a:extLst>
          </p:cNvPr>
          <p:cNvSpPr txBox="1">
            <a:spLocks/>
          </p:cNvSpPr>
          <p:nvPr/>
        </p:nvSpPr>
        <p:spPr>
          <a:xfrm>
            <a:off x="5796136" y="5472220"/>
            <a:ext cx="2906538" cy="1125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err="1">
                <a:solidFill>
                  <a:srgbClr val="C00000"/>
                </a:solidFill>
              </a:rPr>
              <a:t>Příklad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sochy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sv</a:t>
            </a:r>
            <a:r>
              <a:rPr lang="en-US" sz="1600" b="0" dirty="0">
                <a:solidFill>
                  <a:srgbClr val="C00000"/>
                </a:solidFill>
              </a:rPr>
              <a:t>. Jana </a:t>
            </a:r>
            <a:r>
              <a:rPr lang="en-US" sz="1600" b="0" dirty="0" err="1">
                <a:solidFill>
                  <a:srgbClr val="C00000"/>
                </a:solidFill>
              </a:rPr>
              <a:t>Nepomuckého</a:t>
            </a:r>
            <a:r>
              <a:rPr lang="en-US" sz="1600" b="0" dirty="0">
                <a:solidFill>
                  <a:srgbClr val="C00000"/>
                </a:solidFill>
              </a:rPr>
              <a:t> (</a:t>
            </a:r>
            <a:r>
              <a:rPr lang="en-US" sz="1600" b="0" dirty="0" err="1">
                <a:solidFill>
                  <a:srgbClr val="C00000"/>
                </a:solidFill>
              </a:rPr>
              <a:t>Čáslavice</a:t>
            </a:r>
            <a:r>
              <a:rPr lang="en-US" sz="1600" b="0" dirty="0">
                <a:solidFill>
                  <a:srgbClr val="C00000"/>
                </a:solidFill>
              </a:rPr>
              <a:t>, </a:t>
            </a:r>
            <a:r>
              <a:rPr lang="en-US" sz="1600" b="0" dirty="0" err="1">
                <a:solidFill>
                  <a:srgbClr val="C00000"/>
                </a:solidFill>
              </a:rPr>
              <a:t>cca</a:t>
            </a:r>
            <a:r>
              <a:rPr lang="en-US" sz="1600" b="0" dirty="0">
                <a:solidFill>
                  <a:srgbClr val="C00000"/>
                </a:solidFill>
              </a:rPr>
              <a:t> 1750-60) s </a:t>
            </a:r>
            <a:r>
              <a:rPr lang="en-US" sz="1600" b="0" dirty="0" err="1">
                <a:solidFill>
                  <a:srgbClr val="C00000"/>
                </a:solidFill>
              </a:rPr>
              <a:t>částečně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zachovanou</a:t>
            </a:r>
            <a:r>
              <a:rPr lang="en-US" sz="1600" b="0" dirty="0">
                <a:solidFill>
                  <a:srgbClr val="C00000"/>
                </a:solidFill>
              </a:rPr>
              <a:t> a </a:t>
            </a:r>
            <a:r>
              <a:rPr lang="en-US" sz="1600" b="0" dirty="0" err="1">
                <a:solidFill>
                  <a:srgbClr val="C00000"/>
                </a:solidFill>
              </a:rPr>
              <a:t>následně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obnovenou</a:t>
            </a:r>
            <a:r>
              <a:rPr lang="en-US" sz="1600" b="0" dirty="0">
                <a:solidFill>
                  <a:srgbClr val="C00000"/>
                </a:solidFill>
              </a:rPr>
              <a:t> </a:t>
            </a:r>
            <a:r>
              <a:rPr lang="en-US" sz="1600" b="0" dirty="0" err="1">
                <a:solidFill>
                  <a:srgbClr val="C00000"/>
                </a:solidFill>
              </a:rPr>
              <a:t>polychromií</a:t>
            </a:r>
            <a:r>
              <a:rPr lang="en-US" sz="1600" b="0" dirty="0">
                <a:solidFill>
                  <a:srgbClr val="C00000"/>
                </a:solidFill>
              </a:rPr>
              <a:t> [13]</a:t>
            </a:r>
            <a:endParaRPr lang="cs-CZ" sz="16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8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František </a:t>
            </a:r>
            <a:r>
              <a:rPr lang="cs-CZ" sz="1800" b="0" dirty="0" err="1"/>
              <a:t>Štábla</a:t>
            </a:r>
            <a:r>
              <a:rPr lang="cs-CZ" sz="1800" b="0" dirty="0"/>
              <a:t>, osazeno: 1907, </a:t>
            </a:r>
            <a:br>
              <a:rPr lang="cs-CZ" sz="1800" b="0" dirty="0"/>
            </a:br>
            <a:r>
              <a:rPr lang="cs-CZ" sz="1800" b="0" dirty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návrh na restaurování byl příliš drahý, hlava byla tedy nahrazena novou (</a:t>
            </a:r>
            <a:r>
              <a:rPr lang="cs-CZ" sz="1800" b="0" dirty="0" err="1"/>
              <a:t>ak</a:t>
            </a:r>
            <a:r>
              <a:rPr lang="cs-CZ" sz="1800" b="0" dirty="0"/>
              <a:t>. </a:t>
            </a:r>
            <a:r>
              <a:rPr lang="cs-CZ" sz="1800" b="0" dirty="0" err="1"/>
              <a:t>mal</a:t>
            </a:r>
            <a:r>
              <a:rPr lang="cs-CZ" sz="1800" b="0" dirty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stav předmětu před zásahem</a:t>
            </a:r>
          </a:p>
          <a:p>
            <a:pPr marL="742950" lvl="1" indent="-285750"/>
            <a:r>
              <a:rPr lang="cs-CZ" sz="1600" dirty="0"/>
              <a:t>nepůvodní doplněk z cementové maltoviny s prasklinou</a:t>
            </a:r>
          </a:p>
          <a:p>
            <a:pPr marL="742950" lvl="1" indent="-285750"/>
            <a:r>
              <a:rPr lang="cs-CZ" sz="1600" dirty="0"/>
              <a:t>uražená špička nosu</a:t>
            </a:r>
          </a:p>
          <a:p>
            <a:pPr marL="742950" lvl="1" indent="-285750"/>
            <a:r>
              <a:rPr lang="cs-CZ" sz="1600" dirty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šedá vrstva v oblasti krku</a:t>
            </a:r>
          </a:p>
          <a:p>
            <a:pPr marL="742950" lvl="1" indent="-285750"/>
            <a:r>
              <a:rPr lang="cs-CZ" sz="1600" dirty="0"/>
              <a:t>skvrny od lepidla kolem spojů</a:t>
            </a:r>
          </a:p>
          <a:p>
            <a:pPr marL="742950" lvl="1" indent="-285750"/>
            <a:r>
              <a:rPr lang="cs-CZ" sz="1600" dirty="0"/>
              <a:t>sekundární znečištění bílou a růžovou barvou</a:t>
            </a:r>
          </a:p>
          <a:p>
            <a:pPr marL="742950" lvl="1" indent="-285750"/>
            <a:r>
              <a:rPr lang="cs-CZ" sz="1600" dirty="0"/>
              <a:t>bílá a hnědá skvrna v oblasti vlasů</a:t>
            </a:r>
          </a:p>
          <a:p>
            <a:pPr marL="742950" lvl="1" indent="-285750"/>
            <a:r>
              <a:rPr lang="cs-CZ" sz="1600" dirty="0"/>
              <a:t>zespodu otvor pro čep s pozůstatky tmelu a chybějícím materiálem</a:t>
            </a:r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bílá skvrna – vápenný nátěr? </a:t>
            </a:r>
            <a:r>
              <a:rPr lang="cs-CZ" sz="1800" dirty="0">
                <a:sym typeface="Wingdings" pitchFamily="2" charset="2"/>
              </a:rPr>
              <a:t> důkaz Ca</a:t>
            </a:r>
            <a:r>
              <a:rPr lang="cs-CZ" sz="1800" baseline="30000" dirty="0">
                <a:sym typeface="Wingdings" pitchFamily="2" charset="2"/>
              </a:rPr>
              <a:t>2+</a:t>
            </a:r>
            <a:r>
              <a:rPr lang="cs-CZ" sz="1800" dirty="0">
                <a:sym typeface="Wingdings" pitchFamily="2" charset="2"/>
              </a:rPr>
              <a:t> iontů plamenovou zkouškou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dirty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šedá vrstva – síranová krusta? </a:t>
            </a:r>
            <a:r>
              <a:rPr lang="cs-CZ" sz="1800" dirty="0">
                <a:sym typeface="Wingdings" pitchFamily="2" charset="2"/>
              </a:rPr>
              <a:t> důkaz SO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baseline="30000" dirty="0">
                <a:sym typeface="Wingdings" pitchFamily="2" charset="2"/>
              </a:rPr>
              <a:t>2-</a:t>
            </a:r>
            <a:r>
              <a:rPr lang="cs-CZ" sz="1800" dirty="0">
                <a:sym typeface="Wingdings" pitchFamily="2" charset="2"/>
              </a:rPr>
              <a:t> chloridem barnatým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stanovení obsahu Cl</a:t>
            </a:r>
            <a:r>
              <a:rPr lang="cs-CZ" sz="1800" baseline="30000" dirty="0">
                <a:sym typeface="Wingdings" pitchFamily="2" charset="2"/>
              </a:rPr>
              <a:t>-</a:t>
            </a:r>
            <a:r>
              <a:rPr lang="cs-CZ" sz="1800" dirty="0">
                <a:sym typeface="Wingdings" pitchFamily="2" charset="2"/>
              </a:rPr>
              <a:t> - </a:t>
            </a:r>
            <a:r>
              <a:rPr lang="cs-CZ" sz="1800" dirty="0" err="1">
                <a:sym typeface="Wingdings" pitchFamily="2" charset="2"/>
              </a:rPr>
              <a:t>merkurimetrická</a:t>
            </a:r>
            <a:r>
              <a:rPr lang="cs-CZ" sz="1800" dirty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NO</a:t>
            </a:r>
            <a:r>
              <a:rPr lang="cs-CZ" sz="1800" baseline="-25000" dirty="0"/>
              <a:t>3</a:t>
            </a:r>
            <a:r>
              <a:rPr lang="cs-CZ" sz="1800" baseline="30000" dirty="0"/>
              <a:t>-</a:t>
            </a:r>
            <a:r>
              <a:rPr lang="cs-CZ" sz="1800" dirty="0"/>
              <a:t> - fotometrické titrace odměrným roztokem salicylanu 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SO</a:t>
            </a:r>
            <a:r>
              <a:rPr lang="cs-CZ" sz="1800" baseline="-25000" dirty="0"/>
              <a:t>4</a:t>
            </a:r>
            <a:r>
              <a:rPr lang="cs-CZ" sz="1800" baseline="30000" dirty="0"/>
              <a:t>2-</a:t>
            </a:r>
            <a:r>
              <a:rPr lang="cs-CZ" sz="1800" dirty="0"/>
              <a:t> - 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desalinace</a:t>
            </a:r>
            <a:r>
              <a:rPr lang="cs-CZ" sz="1800" dirty="0"/>
              <a:t> ponorem na 14 dní</a:t>
            </a: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Opuka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sedimentární hornina, písčitý slínovec </a:t>
            </a:r>
            <a:br>
              <a:rPr lang="cs-CZ" sz="1800" b="0" dirty="0"/>
            </a:br>
            <a:r>
              <a:rPr lang="cs-CZ" sz="1800" b="0" dirty="0"/>
              <a:t>s podílem biogenního křemene, dalšími </a:t>
            </a:r>
            <a:br>
              <a:rPr lang="cs-CZ" sz="1800" b="0" dirty="0"/>
            </a:br>
            <a:r>
              <a:rPr lang="cs-CZ" sz="1800" b="0" dirty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barva dle příměsí</a:t>
            </a:r>
            <a:endParaRPr lang="cs-CZ" sz="180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Bílá hora (Praha), Bílé stráně </a:t>
            </a:r>
            <a:br>
              <a:rPr lang="cs-CZ" sz="1800" b="0" dirty="0">
                <a:sym typeface="Wingdings" pitchFamily="2" charset="2"/>
              </a:rPr>
            </a:br>
            <a:r>
              <a:rPr lang="cs-CZ" sz="1800" b="0" dirty="0">
                <a:sym typeface="Wingdings" pitchFamily="2" charset="2"/>
              </a:rPr>
              <a:t>(Litoměřicko)</a:t>
            </a:r>
          </a:p>
          <a:p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 dirty="0">
              <a:sym typeface="Wingdings" pitchFamily="2" charset="2"/>
            </a:endParaRPr>
          </a:p>
          <a:p>
            <a:pPr algn="r"/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25359" y="1556792"/>
            <a:ext cx="3325396" cy="432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08F1A3-3E80-49F4-9C48-98C8604C0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2"/>
    </mc:Choice>
    <mc:Fallback xmlns="">
      <p:transition spd="slow" advTm="1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konsolidace – prostředek </a:t>
            </a:r>
            <a:r>
              <a:rPr lang="cs-CZ" sz="1800" b="0" dirty="0" err="1"/>
              <a:t>Silex</a:t>
            </a:r>
            <a:r>
              <a:rPr lang="cs-CZ" sz="1800" b="0" dirty="0"/>
              <a:t> OH-100 (KEIM) na bázi </a:t>
            </a:r>
            <a:r>
              <a:rPr lang="cs-CZ" sz="1800" b="0" dirty="0" err="1"/>
              <a:t>organokřemičitanů</a:t>
            </a:r>
            <a:r>
              <a:rPr lang="cs-CZ" sz="1800" b="0" dirty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modelace doplňku z keramické hlíny, tvorba </a:t>
            </a:r>
            <a:r>
              <a:rPr lang="cs-CZ" sz="1800" b="0" dirty="0" err="1"/>
              <a:t>lukoprenové</a:t>
            </a:r>
            <a:r>
              <a:rPr lang="cs-CZ" sz="1800" b="0" dirty="0"/>
              <a:t> a sádrové formy, tvorba odlitku z umělého kamene (750 g jemnozrnného písku, 250 g kamenné moučky, 250 g bílého cementu a 218,75 g roztoku disperze o ředění 1 : 10 objemových dílů s destilovanou vodou, 6,25 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/>
              <a:t>deutsch</a:t>
            </a:r>
            <a:r>
              <a:rPr lang="cs-CZ" sz="1800" b="0" dirty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lepení – dispe</a:t>
            </a:r>
            <a:r>
              <a:rPr lang="en-US" sz="1800" b="0" dirty="0"/>
              <a:t>r</a:t>
            </a:r>
            <a:r>
              <a:rPr lang="cs-CZ" sz="1800" b="0" dirty="0"/>
              <a:t>zní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Antonín Popp, osazeno: 1899, </a:t>
            </a:r>
            <a:br>
              <a:rPr lang="cs-CZ" sz="1800" b="0"/>
            </a:br>
            <a:r>
              <a:rPr lang="cs-CZ" sz="1800" b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dvě nadživotní postavy okřídlených </a:t>
            </a:r>
            <a:br>
              <a:rPr lang="cs-CZ" sz="1800" b="0"/>
            </a:br>
            <a:r>
              <a:rPr lang="cs-CZ" sz="1800" b="0"/>
              <a:t>chlapeckých Géniů nesoucích v rukou </a:t>
            </a:r>
            <a:br>
              <a:rPr lang="cs-CZ" sz="1800" b="0"/>
            </a:br>
            <a:r>
              <a:rPr lang="cs-CZ" sz="1800" b="0"/>
              <a:t>svatováclavskou korunu a atributy v </a:t>
            </a:r>
            <a:br>
              <a:rPr lang="cs-CZ" sz="1800" b="0"/>
            </a:br>
            <a:r>
              <a:rPr lang="cs-CZ" sz="1800" b="0"/>
              <a:t>podobě pochodně a vavřínového věnce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2006 pro statické problémy                                                                             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tvorba sekané kopie z jednoho bloku božanovského pískovce tečkovací metodou (trvala 5 let), která je umístěna na původní místo, originál je nyní instalován v interiéru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osazeno: 1913, materiál: 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očištění </a:t>
            </a:r>
            <a:r>
              <a:rPr lang="cs-CZ" sz="1800" b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>
                <a:sym typeface="Wingdings" panose="05000000000000000000" pitchFamily="2" charset="2"/>
              </a:rPr>
            </a:br>
            <a:r>
              <a:rPr lang="cs-CZ" sz="1800" b="0">
                <a:sym typeface="Wingdings" panose="05000000000000000000" pitchFamily="2" charset="2"/>
              </a:rPr>
              <a:t> doplnění palce na noze pod drapérií</a:t>
            </a:r>
            <a:endParaRPr lang="cs-CZ" sz="1800" b="0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[10]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barokní originály zničeny po válce</a:t>
            </a:r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[11]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jsou zde pohřbeni např. Franz Kafka, Ota Pavel, Jiří Orten či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zhroucení náhrobních kamenů zapříčiňují nejčastěji kořeny stromů i popínavý 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financováno z norských grantů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      [12]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848872" cy="573325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1400" b="0" dirty="0"/>
              <a:t>ALFELD M. et al. </a:t>
            </a:r>
            <a:r>
              <a:rPr lang="en-US" sz="1400" b="0" i="1" dirty="0"/>
              <a:t>MA-XRF and hyperspectral reflectance imaging for visualizing traces of antique </a:t>
            </a:r>
            <a:r>
              <a:rPr lang="en-US" sz="1400" b="0" i="1" dirty="0" err="1"/>
              <a:t>polychromy</a:t>
            </a:r>
            <a:r>
              <a:rPr lang="en-US" sz="1400" b="0" i="1" dirty="0"/>
              <a:t> on the Frieze of the </a:t>
            </a:r>
            <a:r>
              <a:rPr lang="en-US" sz="1400" b="0" i="1" dirty="0" err="1"/>
              <a:t>Siphnian</a:t>
            </a:r>
            <a:r>
              <a:rPr lang="en-US" sz="1400" b="0" i="1" dirty="0"/>
              <a:t> Treasury. </a:t>
            </a:r>
            <a:r>
              <a:rPr lang="en-US" sz="1400" b="0" dirty="0"/>
              <a:t>Microchemical Journal, 141(2018), 395-403.</a:t>
            </a:r>
          </a:p>
          <a:p>
            <a:r>
              <a:rPr lang="en-US" sz="1400" b="0" dirty="0"/>
              <a:t>BERCERRA J. et al. </a:t>
            </a:r>
            <a:r>
              <a:rPr lang="en-US" sz="1400" b="0" i="1" dirty="0"/>
              <a:t>Evaluation of the applicability of nano-biocide treatments on limestones used in cultural heritage. </a:t>
            </a:r>
            <a:r>
              <a:rPr lang="en-US" sz="1400" b="0" dirty="0"/>
              <a:t>Journal of Cultural Heritage, 38 (2019), 126-135.</a:t>
            </a:r>
            <a:endParaRPr lang="en-US" sz="1400" b="0" i="1" dirty="0"/>
          </a:p>
          <a:p>
            <a:r>
              <a:rPr lang="cs-CZ" sz="1400" b="0" dirty="0"/>
              <a:t>DOEHNE, E., PRICE, C. A. </a:t>
            </a:r>
            <a:r>
              <a:rPr lang="cs-CZ" sz="1400" b="0" i="1" dirty="0"/>
              <a:t>Stone Conservation: An Overview of Current Research</a:t>
            </a:r>
            <a:r>
              <a:rPr lang="cs-CZ" sz="1400" b="0" dirty="0"/>
              <a:t>. 2nd edition. Los Angeles: The Getty Conservation Institute, 2010. ISBN 978-1-60606-046-9.</a:t>
            </a:r>
          </a:p>
          <a:p>
            <a:r>
              <a:rPr lang="cs-CZ" sz="1400" b="0" dirty="0"/>
              <a:t>GREGEROVÁ, M., FOJT, B., VÁVRA, V. </a:t>
            </a:r>
            <a:r>
              <a:rPr lang="cs-CZ" sz="1400" b="0" i="1" dirty="0"/>
              <a:t>Mikroskopie horninotvorných </a:t>
            </a:r>
            <a:br>
              <a:rPr lang="cs-CZ" sz="1400" b="0" i="1" dirty="0"/>
            </a:br>
            <a:r>
              <a:rPr lang="cs-CZ" sz="1400" b="0" i="1" dirty="0"/>
              <a:t>a technických minerálů</a:t>
            </a:r>
            <a:r>
              <a:rPr lang="cs-CZ" sz="1400" b="0" dirty="0"/>
              <a:t>. Brno: Moravské zemské muzeum, Masarykova univerzita, 2002. ISBN 80-7028-195-2.</a:t>
            </a:r>
          </a:p>
          <a:p>
            <a:r>
              <a:rPr lang="cs-CZ" sz="1400" b="0" dirty="0"/>
              <a:t>HOLZBECHER, Z., CHURÁČEK, J. a kol. </a:t>
            </a:r>
            <a:r>
              <a:rPr lang="cs-CZ" sz="1400" b="0" i="1" dirty="0"/>
              <a:t>Analytická chemie</a:t>
            </a:r>
            <a:r>
              <a:rPr lang="cs-CZ" sz="1400" b="0" dirty="0"/>
              <a:t>. 1. vyd. Praha: Státní nakladatelství technické literatury, 1987. </a:t>
            </a:r>
          </a:p>
          <a:p>
            <a:r>
              <a:rPr lang="cs-CZ" sz="1400" b="0" dirty="0"/>
              <a:t>KOPECKÁ, I. a kol. </a:t>
            </a:r>
            <a:r>
              <a:rPr lang="cs-CZ" sz="1400" b="0" i="1" dirty="0"/>
              <a:t>Preventivní péče o historické objekty a sbírky v nich uložené</a:t>
            </a:r>
            <a:r>
              <a:rPr lang="cs-CZ" sz="1400" b="0" dirty="0"/>
              <a:t>. Praha: Státní ústav památkové péče, 2002. ISBN 80-86234-28-2.</a:t>
            </a:r>
          </a:p>
          <a:p>
            <a:r>
              <a:rPr lang="cs-CZ" sz="1400" b="0" dirty="0"/>
              <a:t>LEDEREROVÁ, J. a kol. </a:t>
            </a:r>
            <a:r>
              <a:rPr lang="cs-CZ" sz="1400" b="0" i="1" dirty="0"/>
              <a:t>Biokorozní vlivy na stavební díla.</a:t>
            </a:r>
            <a:r>
              <a:rPr lang="cs-CZ" sz="1400" b="0" dirty="0"/>
              <a:t> 1. vyd. Praha: Silikátový svaz pro Výzkumný ústav stavebních hmot, a.s., 2009. ISBN 978-80-86821-50-4.</a:t>
            </a:r>
          </a:p>
          <a:p>
            <a:r>
              <a:rPr lang="cs-CZ" sz="1400" b="0" dirty="0"/>
              <a:t>MLEZIVA J., KÁLAL, K. </a:t>
            </a:r>
            <a:r>
              <a:rPr lang="cs-CZ" sz="1400" b="0" i="1" dirty="0"/>
              <a:t>Základy makromolekulární chemie</a:t>
            </a:r>
            <a:r>
              <a:rPr lang="cs-CZ" sz="1400" b="0" dirty="0"/>
              <a:t>. Praha: Státní nakladatelství technické literatury, 1986.</a:t>
            </a:r>
          </a:p>
          <a:p>
            <a:r>
              <a:rPr lang="cs-CZ" sz="1400" b="0" dirty="0"/>
              <a:t>NIKITIN, M. K., MEL’NIKOVA, E. P. </a:t>
            </a:r>
            <a:r>
              <a:rPr lang="cs-CZ" sz="1400" b="0" i="1" dirty="0"/>
              <a:t>Chemie v konzervátorské a restaurátorské praxi</a:t>
            </a:r>
            <a:r>
              <a:rPr lang="cs-CZ" sz="1400" b="0" dirty="0"/>
              <a:t>. Brno: Masarykova univerzita, 2003. ISBN 80-210-3062-3.</a:t>
            </a:r>
          </a:p>
          <a:p>
            <a:r>
              <a:rPr lang="cs-CZ" sz="1400" b="0" dirty="0"/>
              <a:t>OSTEN, M. </a:t>
            </a:r>
            <a:r>
              <a:rPr lang="cs-CZ" sz="1400" b="0" i="1" dirty="0"/>
              <a:t>Práce s lepidly a tmely</a:t>
            </a:r>
            <a:r>
              <a:rPr lang="cs-CZ" sz="1400" b="0" dirty="0"/>
              <a:t>. 1. vyd. Praha: Státní nakladatelství technické literatury, 1975.</a:t>
            </a:r>
          </a:p>
          <a:p>
            <a:r>
              <a:rPr lang="cs-CZ" sz="1400" b="0" dirty="0"/>
              <a:t>POSPÍŠILOVÁ, E. </a:t>
            </a:r>
            <a:r>
              <a:rPr lang="cs-CZ" sz="1400" b="0" i="1" dirty="0"/>
              <a:t>Konzervace a restaurování pískovcového artefaktu</a:t>
            </a:r>
            <a:r>
              <a:rPr lang="cs-CZ" sz="1400" b="0" dirty="0"/>
              <a:t>. Brno, 2013.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 lnSpcReduction="10000"/>
          </a:bodyPr>
          <a:lstStyle/>
          <a:p>
            <a:r>
              <a:rPr lang="cs-CZ" sz="1400" b="0" dirty="0"/>
              <a:t>SEJKORA, J., KOUŘIMSKÝ, J. </a:t>
            </a:r>
            <a:r>
              <a:rPr lang="cs-CZ" sz="1400" b="0" i="1" dirty="0"/>
              <a:t>Atlas minerálů České a Slovenské republiky</a:t>
            </a:r>
            <a:r>
              <a:rPr lang="cs-CZ" sz="1400" b="0" dirty="0"/>
              <a:t>. </a:t>
            </a:r>
            <a:br>
              <a:rPr lang="cs-CZ" sz="1400" b="0" dirty="0"/>
            </a:br>
            <a:r>
              <a:rPr lang="cs-CZ" sz="1400" b="0" dirty="0"/>
              <a:t>1. vyd. Praha: Academia, 2005. ISBN 978-80-200-1682-9.</a:t>
            </a:r>
          </a:p>
          <a:p>
            <a:r>
              <a:rPr lang="cs-CZ" sz="1400" b="0" dirty="0"/>
              <a:t>SELUCKÁ, A., GROSSMANNOVÁ, H., MAZÍK. M. </a:t>
            </a:r>
            <a:r>
              <a:rPr lang="cs-CZ" sz="1400" b="0" i="1" dirty="0"/>
              <a:t>Preventivní konzervace: Moderní postupy a technologie</a:t>
            </a:r>
            <a:r>
              <a:rPr lang="cs-CZ" sz="1400" b="0" dirty="0"/>
              <a:t>. Brno: Jihomoravský kraj, Technické muzeum v Brně, 2014.</a:t>
            </a:r>
          </a:p>
          <a:p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</a:p>
          <a:p>
            <a:r>
              <a:rPr lang="cs-CZ" sz="1400" b="0" dirty="0"/>
              <a:t>TEPLÝ, B. </a:t>
            </a:r>
            <a:r>
              <a:rPr lang="cs-CZ" sz="1400" b="0" i="1" dirty="0"/>
              <a:t>Konzervování a restaurování kamene</a:t>
            </a:r>
            <a:r>
              <a:rPr lang="cs-CZ" sz="1400" b="0" dirty="0"/>
              <a:t>. 1. vyd. Hořice v Podkrkonoší: Nadace střední průmyslové školy kamenické a sochařské, 1997. </a:t>
            </a:r>
          </a:p>
          <a:p>
            <a:r>
              <a:rPr lang="cs-CZ" sz="1400" b="0" dirty="0"/>
              <a:t>ZELINGER, J. a kol. </a:t>
            </a:r>
            <a:r>
              <a:rPr lang="cs-CZ" sz="1400" b="0" i="1" dirty="0"/>
              <a:t>Chemie v práci konzervátora a restaurátora</a:t>
            </a:r>
            <a:r>
              <a:rPr lang="cs-CZ" sz="1400" b="0" dirty="0"/>
              <a:t>. 2. vyd. Praha: Academia, nakladatelství Československé akademie věd, 1987. </a:t>
            </a:r>
          </a:p>
          <a:p>
            <a:r>
              <a:rPr lang="cs-CZ" sz="1400" b="0" cap="small" dirty="0">
                <a:hlinkClick r:id="rId2"/>
              </a:rPr>
              <a:t>http://www.geology.cz/aplikace/encyklopedie/term.pl?piskovec</a:t>
            </a:r>
            <a:endParaRPr lang="cs-CZ" sz="1400" b="0" cap="small" dirty="0"/>
          </a:p>
          <a:p>
            <a:r>
              <a:rPr lang="cs-CZ" sz="1400" b="0" cap="small" dirty="0">
                <a:hlinkClick r:id="rId3"/>
              </a:rPr>
              <a:t>http://atlas.horniny.sci.muni.cz/sedimentarni/piskovec.html</a:t>
            </a:r>
            <a:endParaRPr lang="cs-CZ" sz="1400" b="0" cap="small" dirty="0"/>
          </a:p>
          <a:p>
            <a:r>
              <a:rPr lang="cs-CZ" sz="1400" b="0" cap="small" dirty="0">
                <a:hlinkClick r:id="rId4"/>
              </a:rPr>
              <a:t>http://www.geology.cz/aplikace/encyklopedie/term.pl?opuka</a:t>
            </a:r>
            <a:endParaRPr lang="cs-CZ" sz="1400" b="0" cap="small" dirty="0"/>
          </a:p>
          <a:p>
            <a:r>
              <a:rPr lang="cs-CZ" sz="1400" b="0" cap="small" dirty="0">
                <a:hlinkClick r:id="rId5"/>
              </a:rPr>
              <a:t>http://www.geology.cz/aplikace/encyklopedie/term.pl?vapenec</a:t>
            </a:r>
            <a:endParaRPr lang="cs-CZ" sz="1400" b="0" cap="small" dirty="0"/>
          </a:p>
          <a:p>
            <a:r>
              <a:rPr lang="cs-CZ" sz="1400" b="0" cap="small" dirty="0">
                <a:hlinkClick r:id="rId6"/>
              </a:rPr>
              <a:t>http://atlas.horniny.sci.muni.cz/metamorfovane/mramor.html</a:t>
            </a:r>
            <a:endParaRPr lang="cs-CZ" sz="1400" b="0" cap="small" dirty="0"/>
          </a:p>
          <a:p>
            <a:r>
              <a:rPr lang="cs-CZ" sz="1400" b="0" cap="small" dirty="0">
                <a:hlinkClick r:id="rId7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u="sng" cap="small" dirty="0">
                <a:hlinkClick r:id="rId8"/>
              </a:rPr>
              <a:t>http://old.vscht.cz/met/stranky/vyuka/predmety/koroze_materialu_pro_restauratory/kadm/pdf/2_4.pdf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49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9944" y="1122628"/>
            <a:ext cx="7984504" cy="554673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b="0" cap="small" dirty="0"/>
              <a:t>[1] </a:t>
            </a:r>
            <a:r>
              <a:rPr lang="cs-CZ" sz="1400" b="0" cap="small" dirty="0">
                <a:hlinkClick r:id="rId2"/>
              </a:rPr>
              <a:t>http://www.geology.cz/aplikace/encyklopedie/term.pl?o=156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[2]</a:t>
            </a:r>
            <a:r>
              <a:rPr lang="cs-CZ" sz="1400" b="0" cap="small" dirty="0">
                <a:hlinkClick r:id="rId3"/>
              </a:rPr>
              <a:t>Https://cs.wikipedia.org/wiki/Kamenn%C3%A1_hlava_z_M%C5%A1eck%C3%BDch_%C5%Bdehrovic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https://mymodernmet.com/michelangelo-david-facts/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http://www.geology.cz/aplikace/encyklopedie/term.pl?granit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https://upload.wikimedia.org/wikipedia/commons/thumb/4/47/Stackhummer--w.jpg/220px-Stackhummer--w.jpg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[6] </a:t>
            </a:r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Příloha, obr. 3.</a:t>
            </a:r>
          </a:p>
          <a:p>
            <a:pPr>
              <a:spcAft>
                <a:spcPts val="0"/>
              </a:spcAft>
            </a:pPr>
            <a:r>
              <a:rPr lang="cs-CZ" sz="1400" b="0" dirty="0"/>
              <a:t>[7] </a:t>
            </a:r>
            <a:r>
              <a:rPr lang="cs-CZ" sz="1400" b="0" cap="small" dirty="0">
                <a:hlinkClick r:id="rId7"/>
              </a:rPr>
              <a:t>https://cdn.pixabay.com/photo/2016/10/23/22/28/gull-1764882_960_720.jpg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[8] </a:t>
            </a:r>
            <a:r>
              <a:rPr lang="cs-CZ" sz="1400" b="0" cap="small" dirty="0">
                <a:hlinkClick r:id="rId8"/>
              </a:rPr>
              <a:t>http://mineralogie.sci.muni.cz/kap_4_3_optika/epidot.htm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[9] </a:t>
            </a:r>
            <a:r>
              <a:rPr lang="cs-CZ" sz="1400" b="0" cap="small" dirty="0">
                <a:hlinkClick r:id="rId9"/>
              </a:rPr>
              <a:t>http://www.propamatky.info/cs/zpravodajstvi/hlavni-mesto-praha/opravene-pamatky/sousosi-geniu-se-vratilo-do-historicke-budovy-narodniho-muzea/4191/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[10] </a:t>
            </a:r>
            <a:r>
              <a:rPr lang="cs-CZ" sz="1400" b="0" cap="small" dirty="0">
                <a:hlinkClick r:id="rId10"/>
              </a:rPr>
              <a:t>http://www.propamatky.info/cs/zpravodajstvi/olomoucky-kraj/opravene-pamatky/nejkrasnejsi-socha-unicovskeho-hrbitova-prosla-obnovou/4127/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[11] </a:t>
            </a:r>
            <a:r>
              <a:rPr lang="cs-CZ" sz="1400" b="0" cap="small" dirty="0">
                <a:hlinkClick r:id="rId11"/>
              </a:rPr>
              <a:t>http://www.propamatky.info/cs/zpravodajstvi/jihomoravsky-kraj/opravene-pamatky/ve-valticich-byly-umisteny-repliky-baroknich-soch-symbolizujici-ctyri-rocni-obdobi/3904/</a:t>
            </a:r>
            <a:endParaRPr lang="cs-CZ" sz="1400" b="0" cap="small" dirty="0"/>
          </a:p>
          <a:p>
            <a:pPr>
              <a:spcAft>
                <a:spcPts val="0"/>
              </a:spcAft>
            </a:pPr>
            <a:r>
              <a:rPr lang="cs-CZ" sz="1400" b="0" cap="small" dirty="0"/>
              <a:t>[12] </a:t>
            </a:r>
            <a:r>
              <a:rPr lang="cs-CZ" sz="1400" b="0" cap="small" dirty="0">
                <a:hlinkClick r:id="rId12"/>
              </a:rPr>
              <a:t>http://www.propamatky.info/cs/zpravodajstvi/hlavni-mesto-praha/opravene-pamatky/zidovska-obec-nechala-na-zizkove-obnovit-temer-500-nahrobku/3231/</a:t>
            </a:r>
            <a:endParaRPr lang="en-US" sz="1400" b="0" cap="small" dirty="0"/>
          </a:p>
          <a:p>
            <a:pPr>
              <a:spcAft>
                <a:spcPts val="0"/>
              </a:spcAft>
            </a:pPr>
            <a:r>
              <a:rPr lang="en-US" sz="1400" b="0" cap="small" dirty="0"/>
              <a:t>[13] </a:t>
            </a:r>
            <a:r>
              <a:rPr lang="en-US" sz="1400" b="0" cap="small" dirty="0">
                <a:hlinkClick r:id="rId13"/>
              </a:rPr>
              <a:t>https://www.kr-vysocina.cz/caslavice-socha-sv-jana-nepomuckeho/d-4017877</a:t>
            </a:r>
            <a:endParaRPr lang="en-US" sz="1400" b="0" cap="small" dirty="0"/>
          </a:p>
          <a:p>
            <a:pPr>
              <a:spcAft>
                <a:spcPts val="0"/>
              </a:spcAft>
            </a:pP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/>
              <a:t>Vápenec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nejčastěji se vyskytující sedimentární hornina, jejíž hlavní složkou je kalcit a aragonit (CaCO</a:t>
            </a:r>
            <a:r>
              <a:rPr lang="cs-CZ" sz="1800" b="0" baseline="-25000"/>
              <a:t>3</a:t>
            </a:r>
            <a:r>
              <a:rPr lang="cs-CZ" sz="1800" b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>
                <a:sym typeface="Wingdings" pitchFamily="2" charset="2"/>
              </a:rPr>
              <a:t>3</a:t>
            </a:r>
            <a:r>
              <a:rPr lang="cs-CZ" sz="1800" b="0">
                <a:sym typeface="Wingdings" pitchFamily="2" charset="2"/>
              </a:rPr>
              <a:t>)</a:t>
            </a:r>
            <a:r>
              <a:rPr lang="cs-CZ" sz="1800" b="0" baseline="-25000">
                <a:sym typeface="Wingdings" pitchFamily="2" charset="2"/>
              </a:rPr>
              <a:t>2</a:t>
            </a:r>
            <a:r>
              <a:rPr lang="cs-CZ" sz="1800" b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barva bílá</a:t>
            </a:r>
            <a:endParaRPr lang="cs-CZ" sz="180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ČR: krasy, Pavlovské vrchy, atd.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C3A32F-7658-41E1-BDB0-0B7DC56A1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"/>
    </mc:Choice>
    <mc:Fallback xmlns="">
      <p:transition spd="slow" advTm="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50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/>
              <a:t>Nečíslované obrázky vznikly v rámci diplomové práce:</a:t>
            </a:r>
          </a:p>
          <a:p>
            <a:r>
              <a:rPr lang="cs-CZ" sz="1400" b="0"/>
              <a:t>POSPÍŠILOVÁ, E. </a:t>
            </a:r>
            <a:r>
              <a:rPr lang="cs-CZ" sz="1400" b="0" i="1"/>
              <a:t>Konzervace a restaurování pískovcového artefaktu</a:t>
            </a:r>
            <a:r>
              <a:rPr lang="cs-CZ" sz="1400" b="0"/>
              <a:t>. Brno, 2015.</a:t>
            </a:r>
          </a:p>
          <a:p>
            <a:endParaRPr lang="cs-CZ" sz="1400" b="0" cap="small"/>
          </a:p>
          <a:p>
            <a:endParaRPr lang="cs-CZ" sz="1400" b="0" cap="small" dirty="0"/>
          </a:p>
          <a:p>
            <a:endParaRPr lang="cs-CZ" sz="1400" b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343338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Mramor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jedná se o metamorfovaný vápenec, případně dolomit; </a:t>
            </a:r>
            <a:br>
              <a:rPr lang="cs-CZ" sz="1800" b="0" dirty="0"/>
            </a:br>
            <a:r>
              <a:rPr lang="cs-CZ" sz="1800" b="0" dirty="0"/>
              <a:t>krystalický dolomit a vápenec mohou tvořit plynulé </a:t>
            </a:r>
            <a:br>
              <a:rPr lang="cs-CZ" sz="1800" b="0" dirty="0"/>
            </a:br>
            <a:r>
              <a:rPr lang="cs-CZ" sz="1800" b="0" dirty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barva může být bílá, světle šedá, načervenalá, zelenavá, </a:t>
            </a:r>
            <a:br>
              <a:rPr lang="cs-CZ" sz="1800" b="0" dirty="0"/>
            </a:br>
            <a:r>
              <a:rPr lang="cs-CZ" sz="1800" b="0" dirty="0"/>
              <a:t>tmavě šedé až černá, zbarvení je způsobeno obvykle </a:t>
            </a:r>
            <a:br>
              <a:rPr lang="cs-CZ" sz="1800" b="0" dirty="0"/>
            </a:br>
            <a:r>
              <a:rPr lang="cs-CZ" sz="1800" b="0" dirty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patrně nejznámnější je mramor z Carrary v Itálii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  <a:hlinkClick r:id="rId4"/>
              </a:rPr>
              <a:t>http://www.ceskatelevize.cz/ivysilani/1096911352-   objektiv/213411030400217/obsah/244905-mramor</a:t>
            </a:r>
            <a:r>
              <a:rPr lang="cs-CZ" sz="1800" b="0" dirty="0">
                <a:sym typeface="Wingdings" pitchFamily="2" charset="2"/>
              </a:rPr>
              <a:t>           </a:t>
            </a:r>
            <a:r>
              <a:rPr lang="cs-CZ" sz="1400" b="0" dirty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3922941-1E8B-4720-99A8-63FB768A2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3"/>
    </mc:Choice>
    <mc:Fallback xmlns="">
      <p:transition spd="slow" advTm="19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0" cap="small" dirty="0"/>
              <a:t>Žula (granit)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výskyt: Šumava, Krkonoše, Jeseníky 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Trojúhelníkový diagram [4]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377952" cy="286281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C35711-132D-48F3-A482-981B28A9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"/>
    </mc:Choice>
    <mc:Fallback xmlns="">
      <p:transition spd="slow" advTm="13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používá se množství nástrojů</a:t>
            </a:r>
          </a:p>
          <a:p>
            <a:pPr marL="742950" lvl="1" indent="-285750"/>
            <a:r>
              <a:rPr lang="cs-CZ" sz="1800"/>
              <a:t>kladiva – různé velikosti, oba konce tupé, s kratší rukojetí</a:t>
            </a:r>
          </a:p>
          <a:p>
            <a:pPr marL="742950" lvl="1" indent="-285750"/>
            <a:r>
              <a:rPr lang="cs-CZ" sz="180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/>
              <a:t>dláta – špičáky, zubáky, lemovadla</a:t>
            </a:r>
          </a:p>
          <a:p>
            <a:pPr marL="742950" lvl="1" indent="-285750"/>
            <a:r>
              <a:rPr lang="cs-CZ" sz="1800"/>
              <a:t>prýskače a rozmýtače – k hrubému </a:t>
            </a:r>
            <a:br>
              <a:rPr lang="cs-CZ" sz="1800"/>
            </a:br>
            <a:r>
              <a:rPr lang="cs-CZ" sz="1800"/>
              <a:t>odseknutí většího kusu</a:t>
            </a:r>
          </a:p>
          <a:p>
            <a:pPr marL="742950" lvl="1" indent="-285750"/>
            <a:r>
              <a:rPr lang="cs-CZ" sz="1800"/>
              <a:t>hoblovadla – k vyhlazení povrchu</a:t>
            </a:r>
          </a:p>
          <a:p>
            <a:pPr marL="742950" lvl="1" indent="-285750"/>
            <a:r>
              <a:rPr lang="cs-CZ" sz="1800"/>
              <a:t>kružidla a pravítka – pro měření, </a:t>
            </a:r>
            <a:br>
              <a:rPr lang="cs-CZ" sz="1800"/>
            </a:br>
            <a:r>
              <a:rPr lang="cs-CZ" sz="1800"/>
              <a:t>zmenšování nebo zvětšování </a:t>
            </a:r>
            <a:br>
              <a:rPr lang="cs-CZ" sz="1800"/>
            </a:br>
            <a:r>
              <a:rPr lang="cs-CZ" sz="1800"/>
              <a:t>dle modelu                                                      </a:t>
            </a:r>
            <a:r>
              <a:rPr lang="cs-CZ" sz="1800">
                <a:solidFill>
                  <a:schemeClr val="tx2"/>
                </a:solidFill>
              </a:rPr>
              <a:t>Pemrlice [5]</a:t>
            </a:r>
            <a:endParaRPr lang="cs-CZ" sz="1800" b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endParaRPr lang="cs-CZ" sz="1800" b="0"/>
          </a:p>
          <a:p>
            <a:pPr marL="742950" lvl="1" indent="-285750"/>
            <a:r>
              <a:rPr lang="cs-CZ" sz="1800" b="0"/>
              <a:t>špičáky (1, 11, 12)</a:t>
            </a:r>
          </a:p>
          <a:p>
            <a:pPr marL="742950" lvl="1" indent="-285750"/>
            <a:r>
              <a:rPr lang="cs-CZ" sz="1800" b="0"/>
              <a:t>zubáky (3 - 7)</a:t>
            </a:r>
          </a:p>
          <a:p>
            <a:pPr marL="742950" lvl="1" indent="-285750"/>
            <a:r>
              <a:rPr lang="cs-CZ" sz="1800" b="0"/>
              <a:t>prýskač (8)</a:t>
            </a:r>
          </a:p>
          <a:p>
            <a:pPr marL="742950" lvl="1" indent="-285750"/>
            <a:r>
              <a:rPr lang="cs-CZ" sz="1800" b="0"/>
              <a:t>dláta (9, 10, 13 – 19)</a:t>
            </a:r>
          </a:p>
          <a:p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r>
              <a:rPr lang="cs-CZ" sz="1800" b="0">
                <a:solidFill>
                  <a:schemeClr val="tx2"/>
                </a:solidFill>
              </a:rPr>
              <a:t>      Nástroje na obrábění kamene [6]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32192</TotalTime>
  <Words>4086</Words>
  <Application>Microsoft Office PowerPoint</Application>
  <PresentationFormat>On-screen Show (4:3)</PresentationFormat>
  <Paragraphs>562</Paragraphs>
  <Slides>50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Bookman Old Style</vt:lpstr>
      <vt:lpstr>Calibri</vt:lpstr>
      <vt:lpstr>Cambria Math</vt:lpstr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Děkuji za pozornost.</vt:lpstr>
      <vt:lpstr>Zdroje</vt:lpstr>
      <vt:lpstr>Zdroje</vt:lpstr>
      <vt:lpstr>Zdroje obrázků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Zikmund Tomáš (53682)</cp:lastModifiedBy>
  <cp:revision>130</cp:revision>
  <dcterms:created xsi:type="dcterms:W3CDTF">2018-02-05T10:09:01Z</dcterms:created>
  <dcterms:modified xsi:type="dcterms:W3CDTF">2021-04-09T20:11:12Z</dcterms:modified>
</cp:coreProperties>
</file>