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419" r:id="rId3"/>
    <p:sldId id="425" r:id="rId4"/>
    <p:sldId id="427" r:id="rId5"/>
    <p:sldId id="426" r:id="rId6"/>
    <p:sldId id="428" r:id="rId7"/>
    <p:sldId id="429" r:id="rId8"/>
    <p:sldId id="430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328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800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233" autoAdjust="0"/>
  </p:normalViewPr>
  <p:slideViewPr>
    <p:cSldViewPr>
      <p:cViewPr varScale="1">
        <p:scale>
          <a:sx n="119" d="100"/>
          <a:sy n="119" d="100"/>
        </p:scale>
        <p:origin x="12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56A7636-4E3D-46AA-9233-0B754E838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B3929C-51A3-490E-8292-ADE2BF2F17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CB0901-AF4B-476A-9B13-0D50A1ED8970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6F07F73-5DDD-4BAA-9DAF-5326F0E55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05F3BCAC-A196-4358-AC5B-B2B531F39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B248E0-81E7-4AB2-8363-77583F0034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33CB28-97E3-4D7A-BDC3-0F81EC816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AB8906-E569-484C-81CC-6F4E910520C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B5CC9855-1DDF-40EE-8E64-3F42CBD4E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F2C40F98-27C2-499F-B1EF-C3D8A898B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051294D0-10D8-4A17-BDDF-0E3A2033A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EF5DFE-FBFF-46AE-BDC1-966290CC04B5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166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3322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77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681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75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6334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6350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77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0186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635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7978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49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22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46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188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091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835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374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051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A8D09-3CE2-46EC-BFF1-533CB084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D74E-D732-4701-8EE8-66E117B3C85C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1D9317-F824-42D0-8231-C10B6B9F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883531-68C5-49D8-B34D-41F20EE9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3222E-F998-4626-8676-CB8CAD0C1C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39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DF3D74-1901-4D1E-BC29-7A302E32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D302-8982-47BF-AD17-7983C866B927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B2FCF6-982D-44FA-A3FA-75A4340A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E07213-8BA6-4EDB-AC77-530538F5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CBDA0-A553-45C4-9555-ED19B3EE7E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735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D84F41-48ED-4364-AB3B-CD60CA35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F0FF-16C2-4D9D-860A-9E017218D94E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1C0A1-9D4B-46F3-9830-7E4C43A7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ABED4-3E3C-46FE-A7AF-4605373E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27A03-CA55-4C01-A4DB-46F4A14B82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146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BC1AA1-8EB0-45C8-9F59-B54B5EEE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44FE-82B2-4A50-A974-2967AAC2FD4F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61ADA4-74AE-4E75-908F-9CDE49F7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778C3-B898-442B-A5B1-F1CD1A62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2211-C2AA-4B0F-A57D-F19E8E4D51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27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CF235C-BF57-4827-9757-671F7722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E6A4-3429-4338-B67A-EAAFA5432FCC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80AD6B-EA40-45C6-9520-8C766867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16E052-CB54-4036-8A8D-616E25BB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5E63C-EC8C-46A1-B03D-9AC6D0B35F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523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1919CB3-7BD0-4A55-97F8-53C9FE84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A6FE-03F1-4EAD-B97E-2EEEEB1090B4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1C8B311-B793-4D1C-A7D7-E19F3A6D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9670F79-575E-401F-A1F4-FB3DED00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BBBB1-5256-4343-9813-645DAAE8D0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272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97D54361-C481-402D-9912-895313F6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41B6-2C92-462B-9D04-5B1CB9E66C9D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AAB1C953-9E5F-4F98-A60D-1E301CCA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7E97957C-2A01-4BF5-8158-B62C4E60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1AC96-A86B-4F5C-9921-666739CC38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9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751B150E-6B85-4545-8EB9-2BAFF138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6184-6277-4D7E-A3CE-91864F0C0B99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FC45CE3B-82F3-47D8-89CE-98236378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13989D6-47B5-42BF-8178-05B1C536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026D-6F8D-4D95-8492-290C441C61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852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4F270B8D-3673-433C-9669-B1E2211A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4456-83FC-4169-A51C-7336C7B4C346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976A326-7E0C-4FA8-B627-876DE3EB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565FADF4-10AA-4B39-9023-9BC214CA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1533-3D9F-498C-9D9A-FC040FD605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81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6C6071F-68AF-4EA9-8695-0CE73972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EE43-7C23-432A-850A-DFBDA35710CD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D2A374C-6A9A-4733-817D-F8B92F89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1C976A6-7FA3-4FE5-BD5E-CB6E77D0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860B-22DE-4BE6-9674-559B918055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2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10E7256-727B-4732-87B2-C078480A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8B2E-6B4F-4A34-BEDE-E3F0FFC7206A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C18907D-600B-44E7-94E0-EF928CC0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5729098-717A-4205-A418-0CF19A20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A7AE-9A29-4FE7-B956-8C6081D569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07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5EC8BE98-C92D-4BE0-A0D4-19D0CE5969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A6147B61-AE79-49B0-B08A-DCFFDC507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DBB7AF-4E25-4575-B92E-9E127F906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DFFF48-4A4D-41FF-9CE7-4F2905F9A665}" type="datetimeFigureOut">
              <a:rPr lang="cs-CZ"/>
              <a:pPr>
                <a:defRPr/>
              </a:pPr>
              <a:t>19. 5. 2021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F2084D-556C-4660-A90A-86D96DE63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07701-8E83-492C-A0FA-B68AE558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228AED-2921-4612-A4A3-CF3B7FAE05F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8">
            <a:extLst>
              <a:ext uri="{FF2B5EF4-FFF2-40B4-BE49-F238E27FC236}">
                <a16:creationId xmlns:a16="http://schemas.microsoft.com/office/drawing/2014/main" id="{EB48A912-2B1E-4D77-8A3D-ADAF71FB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10" y="404664"/>
            <a:ext cx="8136904" cy="13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s-CZ" altLang="cs-CZ" sz="2800" b="1" dirty="0">
                <a:solidFill>
                  <a:srgbClr val="003300"/>
                </a:solidFill>
                <a:latin typeface="Trebuchet MS" panose="020B0603020202020204" pitchFamily="34" charset="0"/>
              </a:rPr>
              <a:t>C7075:  </a:t>
            </a:r>
            <a:r>
              <a:rPr lang="cs-CZ" altLang="cs-CZ" sz="2800" b="1" dirty="0" err="1">
                <a:solidFill>
                  <a:srgbClr val="003300"/>
                </a:solidFill>
                <a:latin typeface="Trebuchet MS" panose="020B0603020202020204" pitchFamily="34" charset="0"/>
              </a:rPr>
              <a:t>Bioanalytická</a:t>
            </a:r>
            <a:r>
              <a:rPr lang="cs-CZ" altLang="cs-CZ" sz="2800" b="1" dirty="0">
                <a:solidFill>
                  <a:srgbClr val="003300"/>
                </a:solidFill>
                <a:latin typeface="Trebuchet MS" panose="020B0603020202020204" pitchFamily="34" charset="0"/>
              </a:rPr>
              <a:t> chemie v laboratorní medicíně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D97B024-3709-41EB-A3EE-D5EB32B3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5373216"/>
            <a:ext cx="3386647" cy="9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Vitamíny, hormony a jejich stanovení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stanovení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9423DF1A-D7B3-42A9-8031-58E5F8C37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99"/>
          <a:stretch>
            <a:fillRect/>
          </a:stretch>
        </p:blipFill>
        <p:spPr bwMode="auto">
          <a:xfrm>
            <a:off x="16042" y="6492953"/>
            <a:ext cx="9119392" cy="3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0BE62C-620F-4A9E-9B23-A2344E18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24" y="1844824"/>
            <a:ext cx="6144562" cy="3180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48"/>
    </mc:Choice>
    <mc:Fallback xmlns="">
      <p:transition spd="slow" advTm="476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577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Hormony </a:t>
            </a:r>
          </a:p>
        </p:txBody>
      </p:sp>
      <p:sp>
        <p:nvSpPr>
          <p:cNvPr id="32" name="Obdélník 7">
            <a:extLst>
              <a:ext uri="{FF2B5EF4-FFF2-40B4-BE49-F238E27FC236}">
                <a16:creationId xmlns:a16="http://schemas.microsoft.com/office/drawing/2014/main" id="{03133CC3-C357-4A6B-B26D-B12DCA58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34" y="771814"/>
            <a:ext cx="8569325" cy="21852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= látky chemické povahy, které působí na specifické receptory cílových buněk a orgánů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stimulují a regulují látkovou výměnu (pochody, vedoucí k tvorbě a využití energie)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podílí se na rozmnožování a růstu, ovlivňují vývoj organismů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slouží k adaptaci organismu a k regulaci vnitřního prostředí (homeostázy)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řídí reakce organismu v souvislosti s vnějšími podněty a biorytmy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jsou tvořeny výlučně organismem a nelze je tělu dodávat (např. potravou)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592B0E2-1419-4546-A111-5A0D7DB7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00" y="3167933"/>
            <a:ext cx="87049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Produkce hormonů</a:t>
            </a: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nejčastěji jsou pomocí žláz s vnitřní sekrecí vylučovány přímo do krevního oběhu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tvoří se také v buňkách různých tkání a orgánů (játra, ledviny, CNS) = tkáňové hormony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3BCB1F9-2DE9-4458-8361-88E3B18A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412864"/>
            <a:ext cx="84248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Účinky hormonů</a:t>
            </a:r>
          </a:p>
          <a:p>
            <a:pPr eaLnBrk="1" hangingPunct="1">
              <a:spcBef>
                <a:spcPct val="50000"/>
              </a:spcBef>
            </a:pPr>
            <a:endParaRPr lang="cs-CZ" altLang="cs-CZ" sz="8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endokrinní </a:t>
            </a:r>
            <a:r>
              <a:rPr lang="cs-CZ" altLang="cs-CZ" sz="1600" dirty="0">
                <a:latin typeface="Trebuchet MS" panose="020B0603020202020204" pitchFamily="34" charset="0"/>
              </a:rPr>
              <a:t>– účinek na vzdálenou tkáň, přenos krevním řečištěm –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 err="1">
                <a:solidFill>
                  <a:srgbClr val="006600"/>
                </a:solidFill>
                <a:latin typeface="Trebuchet MS" panose="020B0603020202020204" pitchFamily="34" charset="0"/>
              </a:rPr>
              <a:t>parakrinní</a:t>
            </a:r>
            <a:r>
              <a:rPr lang="cs-CZ" altLang="cs-CZ" sz="1600" dirty="0">
                <a:latin typeface="Trebuchet MS" panose="020B0603020202020204" pitchFamily="34" charset="0"/>
              </a:rPr>
              <a:t>– účinek v blízkém okolí buňky – např. růstové hormony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600" b="1" dirty="0" err="1">
                <a:solidFill>
                  <a:srgbClr val="006600"/>
                </a:solidFill>
                <a:latin typeface="Trebuchet MS" panose="020B0603020202020204" pitchFamily="34" charset="0"/>
              </a:rPr>
              <a:t>autokrinní</a:t>
            </a: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600" dirty="0">
                <a:latin typeface="Trebuchet MS" panose="020B0603020202020204" pitchFamily="34" charset="0"/>
              </a:rPr>
              <a:t>– účinek přímo v buňce, která hormon vytvořila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exokrinní</a:t>
            </a:r>
            <a:r>
              <a:rPr lang="cs-CZ" altLang="cs-CZ" sz="1600" dirty="0">
                <a:latin typeface="Trebuchet MS" panose="020B0603020202020204" pitchFamily="34" charset="0"/>
              </a:rPr>
              <a:t> – v různých vzdálenostech od místa vzniku, např. buňky podél střeva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73FD5E7-F0E0-4FAC-A5A0-D567879C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10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8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577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Hormony </a:t>
            </a:r>
          </a:p>
        </p:txBody>
      </p:sp>
      <p:sp>
        <p:nvSpPr>
          <p:cNvPr id="32" name="Obdélník 7">
            <a:extLst>
              <a:ext uri="{FF2B5EF4-FFF2-40B4-BE49-F238E27FC236}">
                <a16:creationId xmlns:a16="http://schemas.microsoft.com/office/drawing/2014/main" id="{03133CC3-C357-4A6B-B26D-B12DCA58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34" y="771814"/>
            <a:ext cx="8569325" cy="2755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většina hormonů se tvoří ve žlázách s vnitřní sekrecí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produkce hormonů je úzce spjata s celou CNS, jejíž působení je nadřazeno stimulaci endokrinních žláz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zásadní propojení celého systému spočívá v podmíněné činnosti jedné žlázy účinky hormonů, vytvořených žlázou jinou, např. tvorba </a:t>
            </a:r>
            <a:r>
              <a:rPr lang="cs-CZ" altLang="cs-CZ" sz="1600" dirty="0" err="1">
                <a:latin typeface="Trebuchet MS" panose="020B0603020202020204" pitchFamily="34" charset="0"/>
              </a:rPr>
              <a:t>kortikoliberinu</a:t>
            </a:r>
            <a:r>
              <a:rPr lang="cs-CZ" altLang="cs-CZ" sz="1600" dirty="0">
                <a:latin typeface="Trebuchet MS" panose="020B0603020202020204" pitchFamily="34" charset="0"/>
              </a:rPr>
              <a:t> (v hypothalamu) spustí tvorbu adrenokortikotropinu (v adenohypofýze), který následně v kůře nadledvinek stimuluje produkci kortikosteroidů, zejména kortizolu</a:t>
            </a:r>
          </a:p>
        </p:txBody>
      </p:sp>
      <p:pic>
        <p:nvPicPr>
          <p:cNvPr id="6" name="Picture 7" descr="hormon_final">
            <a:extLst>
              <a:ext uri="{FF2B5EF4-FFF2-40B4-BE49-F238E27FC236}">
                <a16:creationId xmlns:a16="http://schemas.microsoft.com/office/drawing/2014/main" id="{02773921-AB9C-4D0F-A15B-6C691A223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40" y="3861048"/>
            <a:ext cx="4721140" cy="27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948B20F-D138-40A3-875C-F0D2EC20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36226" r="51302" b="13774"/>
          <a:stretch>
            <a:fillRect/>
          </a:stretch>
        </p:blipFill>
        <p:spPr bwMode="auto">
          <a:xfrm>
            <a:off x="268347" y="3599385"/>
            <a:ext cx="3439557" cy="321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BFCFA1-83ED-47F2-85A6-B4FAED8B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11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5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771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Hormony - dělení </a:t>
            </a:r>
          </a:p>
        </p:txBody>
      </p:sp>
      <p:sp>
        <p:nvSpPr>
          <p:cNvPr id="32" name="Obdélník 7">
            <a:extLst>
              <a:ext uri="{FF2B5EF4-FFF2-40B4-BE49-F238E27FC236}">
                <a16:creationId xmlns:a16="http://schemas.microsoft.com/office/drawing/2014/main" id="{03133CC3-C357-4A6B-B26D-B12DCA58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34" y="771814"/>
            <a:ext cx="8793370" cy="7857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= hormony jsou velmi rozdílné látky a lze je dělit podle několika kritérií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liší se fyzikálně-chemickými vlastnosti, mechanismem a rychlostí působení, transportem …</a:t>
            </a:r>
            <a:endParaRPr lang="cs-CZ" altLang="cs-CZ" sz="1050" dirty="0">
              <a:latin typeface="Trebuchet MS" panose="020B0603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E24E154-533E-4104-A537-8F037187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53" y="1760881"/>
            <a:ext cx="7083425" cy="326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1. Hormony odvozené od aminokyselin </a:t>
            </a:r>
          </a:p>
          <a:p>
            <a:pPr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latin typeface="Trebuchet MS" panose="020B0603020202020204" pitchFamily="34" charset="0"/>
              </a:rPr>
              <a:t>	hormony štítné žlázy, adrenalin, melatonin</a:t>
            </a:r>
          </a:p>
          <a:p>
            <a:pPr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2. Hormony odvozené od mastných kyselin </a:t>
            </a:r>
          </a:p>
          <a:p>
            <a:pPr marL="457200" lvl="1"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latin typeface="Trebuchet MS" panose="020B0603020202020204" pitchFamily="34" charset="0"/>
              </a:rPr>
              <a:t>	prostaglandiny</a:t>
            </a:r>
          </a:p>
          <a:p>
            <a:pPr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3. Hormony steroidní povahy </a:t>
            </a:r>
          </a:p>
          <a:p>
            <a:pPr marL="457200" lvl="1"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latin typeface="Trebuchet MS" panose="020B0603020202020204" pitchFamily="34" charset="0"/>
              </a:rPr>
              <a:t>	testosteron, progesteron, hormony kůry nadledvin</a:t>
            </a:r>
          </a:p>
          <a:p>
            <a:pPr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4. Hormony peptidové a bílkovinné povahy </a:t>
            </a:r>
          </a:p>
          <a:p>
            <a:pPr marL="457200" lvl="1"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latin typeface="Trebuchet MS" panose="020B0603020202020204" pitchFamily="34" charset="0"/>
              </a:rPr>
              <a:t>	většina ostatních hormonů </a:t>
            </a:r>
          </a:p>
          <a:p>
            <a:pPr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5. Ostatní látky </a:t>
            </a:r>
          </a:p>
          <a:p>
            <a:pPr indent="0" eaLnBrk="1" hangingPunct="1">
              <a:lnSpc>
                <a:spcPct val="130000"/>
              </a:lnSpc>
              <a:buClr>
                <a:srgbClr val="006600"/>
              </a:buClr>
            </a:pPr>
            <a:r>
              <a:rPr lang="cs-CZ" altLang="cs-CZ" sz="1600" dirty="0">
                <a:latin typeface="Trebuchet MS" panose="020B0603020202020204" pitchFamily="34" charset="0"/>
              </a:rPr>
              <a:t>	růstové hormony apod.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A503E2E-FADC-4956-A73A-AB4D97FC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t="40369" r="54886" b="28751"/>
          <a:stretch>
            <a:fillRect/>
          </a:stretch>
        </p:blipFill>
        <p:spPr bwMode="auto">
          <a:xfrm>
            <a:off x="5188258" y="3972980"/>
            <a:ext cx="378425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8CC144-D998-4BFF-A153-F4D927C4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12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7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3810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Hormony a jejich hladiny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279676D0-E258-4802-A6A2-360CF7544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4" y="708557"/>
            <a:ext cx="70487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Hladinu hormonů v krevní plazmě ovlivňují: 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biorytmy (cirkadiánní)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onemocnění, např. zánět, trauma, nádor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nedostatek transportních bílkovin, např. albuminu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jaterní nedostatečnost či porucha vylučování ledvinami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přítomnost jiných látek – hormonální agonisté a antagonisté 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porucha receptorů – snížený až žádný účinek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skladování odebraného vzorku, např. u hormonů štítné žlázy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špatná konverze jednotlivých forem, např. tyroxin – </a:t>
            </a:r>
            <a:r>
              <a:rPr lang="cs-CZ" altLang="cs-CZ" sz="1600" dirty="0" err="1">
                <a:latin typeface="Trebuchet MS" panose="020B0603020202020204" pitchFamily="34" charset="0"/>
              </a:rPr>
              <a:t>trijódtyronin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přítomnost protilátek, např. snížení účinku inzulínu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D16822-815C-4496-B61D-B7CE7C73B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3048" b="10331"/>
          <a:stretch/>
        </p:blipFill>
        <p:spPr>
          <a:xfrm>
            <a:off x="714131" y="4645115"/>
            <a:ext cx="2993773" cy="19752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8EA78E-8C4C-472F-809D-85C90346E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/>
          <a:stretch/>
        </p:blipFill>
        <p:spPr>
          <a:xfrm>
            <a:off x="3949132" y="4622112"/>
            <a:ext cx="4871340" cy="204724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04442C4-DA9B-4430-AE20-623A5837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13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4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D38CE44-9381-4C9A-AEDF-579F60D12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230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Způsoby stanovení hormonů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4320159-9C44-4FF3-8A00-387DF1574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71" y="770439"/>
            <a:ext cx="828047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Nepřímé měření koncentrace hormonů v krvi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účinky hormonů se posuzují na základě přítomných metabolitů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Stanovení hormonů a jejich metabolitů v moči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běžnější, avšak ne všechny hormony se močí vylučují</a:t>
            </a:r>
            <a:endParaRPr lang="cs-CZ" altLang="cs-CZ" sz="16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Přímé stanovení v krvi 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nejčastější využití v souvislosti s velmi nízkými koncentracemi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využívají se komerčně dostupné diagnostické soupravy</a:t>
            </a:r>
          </a:p>
          <a:p>
            <a:pPr eaLnBrk="1" hangingPunct="1">
              <a:spcBef>
                <a:spcPct val="50000"/>
              </a:spcBef>
            </a:pPr>
            <a:endParaRPr lang="cs-CZ" altLang="cs-CZ" sz="8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Využití imunoanalytických metod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	</a:t>
            </a:r>
            <a:r>
              <a:rPr lang="cs-CZ" altLang="cs-CZ" sz="1600" b="1" dirty="0">
                <a:latin typeface="Trebuchet MS" panose="020B0603020202020204" pitchFamily="34" charset="0"/>
              </a:rPr>
              <a:t>RIA </a:t>
            </a:r>
            <a:r>
              <a:rPr lang="cs-CZ" altLang="cs-CZ" sz="1600" dirty="0">
                <a:latin typeface="Trebuchet MS" panose="020B0603020202020204" pitchFamily="34" charset="0"/>
              </a:rPr>
              <a:t>– </a:t>
            </a:r>
            <a:r>
              <a:rPr lang="cs-CZ" altLang="cs-CZ" sz="1600" dirty="0" err="1">
                <a:latin typeface="Trebuchet MS" panose="020B0603020202020204" pitchFamily="34" charset="0"/>
              </a:rPr>
              <a:t>radioimunoanalýza</a:t>
            </a:r>
            <a:r>
              <a:rPr lang="cs-CZ" altLang="cs-CZ" sz="1600" dirty="0">
                <a:latin typeface="Trebuchet MS" panose="020B0603020202020204" pitchFamily="34" charset="0"/>
              </a:rPr>
              <a:t>, kdy izotopem značíme analyt jako antigen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	</a:t>
            </a:r>
            <a:r>
              <a:rPr lang="cs-CZ" altLang="cs-CZ" sz="1600" b="1" dirty="0">
                <a:latin typeface="Trebuchet MS" panose="020B0603020202020204" pitchFamily="34" charset="0"/>
              </a:rPr>
              <a:t>IRMA </a:t>
            </a:r>
            <a:r>
              <a:rPr lang="cs-CZ" altLang="cs-CZ" sz="1600" dirty="0">
                <a:latin typeface="Trebuchet MS" panose="020B0603020202020204" pitchFamily="34" charset="0"/>
              </a:rPr>
              <a:t>– </a:t>
            </a:r>
            <a:r>
              <a:rPr lang="cs-CZ" altLang="cs-CZ" sz="1600" dirty="0" err="1">
                <a:latin typeface="Trebuchet MS" panose="020B0603020202020204" pitchFamily="34" charset="0"/>
              </a:rPr>
              <a:t>imunoradiometrická</a:t>
            </a:r>
            <a:r>
              <a:rPr lang="cs-CZ" altLang="cs-CZ" sz="1600" dirty="0">
                <a:latin typeface="Trebuchet MS" panose="020B0603020202020204" pitchFamily="34" charset="0"/>
              </a:rPr>
              <a:t> analýza, kdy je radioaktivně značená protilátka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	</a:t>
            </a:r>
            <a:r>
              <a:rPr lang="cs-CZ" altLang="cs-CZ" sz="1600" b="1" dirty="0">
                <a:latin typeface="Trebuchet MS" panose="020B0603020202020204" pitchFamily="34" charset="0"/>
              </a:rPr>
              <a:t>EIA </a:t>
            </a:r>
            <a:r>
              <a:rPr lang="cs-CZ" altLang="cs-CZ" sz="1600" dirty="0">
                <a:latin typeface="Trebuchet MS" panose="020B0603020202020204" pitchFamily="34" charset="0"/>
              </a:rPr>
              <a:t>– enzymová </a:t>
            </a:r>
            <a:r>
              <a:rPr lang="cs-CZ" altLang="cs-CZ" sz="1600" dirty="0" err="1">
                <a:latin typeface="Trebuchet MS" panose="020B0603020202020204" pitchFamily="34" charset="0"/>
              </a:rPr>
              <a:t>imunoanalýza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	</a:t>
            </a:r>
            <a:r>
              <a:rPr lang="cs-CZ" altLang="cs-CZ" sz="1600" b="1" dirty="0">
                <a:latin typeface="Trebuchet MS" panose="020B0603020202020204" pitchFamily="34" charset="0"/>
              </a:rPr>
              <a:t>IEMA </a:t>
            </a:r>
            <a:r>
              <a:rPr lang="cs-CZ" altLang="cs-CZ" sz="1600" dirty="0">
                <a:latin typeface="Trebuchet MS" panose="020B0603020202020204" pitchFamily="34" charset="0"/>
              </a:rPr>
              <a:t>– </a:t>
            </a:r>
            <a:r>
              <a:rPr lang="cs-CZ" altLang="cs-CZ" sz="1600" dirty="0" err="1">
                <a:latin typeface="Trebuchet MS" panose="020B0603020202020204" pitchFamily="34" charset="0"/>
              </a:rPr>
              <a:t>imunoenzymometrická</a:t>
            </a:r>
            <a:r>
              <a:rPr lang="cs-CZ" altLang="cs-CZ" sz="1600" dirty="0">
                <a:latin typeface="Trebuchet MS" panose="020B0603020202020204" pitchFamily="34" charset="0"/>
              </a:rPr>
              <a:t> analýza </a:t>
            </a:r>
          </a:p>
          <a:p>
            <a:pPr lvl="3"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nejčastěji </a:t>
            </a:r>
            <a:r>
              <a:rPr lang="cs-CZ" altLang="cs-CZ" sz="1600" b="1" dirty="0">
                <a:latin typeface="Trebuchet MS" panose="020B0603020202020204" pitchFamily="34" charset="0"/>
              </a:rPr>
              <a:t>ELISA</a:t>
            </a:r>
            <a:r>
              <a:rPr lang="cs-CZ" altLang="cs-CZ" sz="1600" dirty="0">
                <a:latin typeface="Trebuchet MS" panose="020B0603020202020204" pitchFamily="34" charset="0"/>
              </a:rPr>
              <a:t> – </a:t>
            </a:r>
            <a:r>
              <a:rPr lang="cs-CZ" altLang="cs-CZ" sz="1600" i="1" dirty="0">
                <a:latin typeface="Trebuchet MS" panose="020B0603020202020204" pitchFamily="34" charset="0"/>
              </a:rPr>
              <a:t>enzyme-</a:t>
            </a:r>
            <a:r>
              <a:rPr lang="cs-CZ" altLang="cs-CZ" sz="1600" i="1" dirty="0" err="1">
                <a:latin typeface="Trebuchet MS" panose="020B0603020202020204" pitchFamily="34" charset="0"/>
              </a:rPr>
              <a:t>linked</a:t>
            </a:r>
            <a:r>
              <a:rPr lang="cs-CZ" altLang="cs-CZ" sz="1600" i="1" dirty="0">
                <a:latin typeface="Trebuchet MS" panose="020B0603020202020204" pitchFamily="34" charset="0"/>
              </a:rPr>
              <a:t> </a:t>
            </a:r>
            <a:r>
              <a:rPr lang="cs-CZ" altLang="cs-CZ" sz="1600" i="1" dirty="0" err="1">
                <a:latin typeface="Trebuchet MS" panose="020B0603020202020204" pitchFamily="34" charset="0"/>
              </a:rPr>
              <a:t>immunosorbent</a:t>
            </a:r>
            <a:r>
              <a:rPr lang="cs-CZ" altLang="cs-CZ" sz="1600" i="1" dirty="0">
                <a:latin typeface="Trebuchet MS" panose="020B0603020202020204" pitchFamily="34" charset="0"/>
              </a:rPr>
              <a:t> </a:t>
            </a:r>
            <a:r>
              <a:rPr lang="cs-CZ" altLang="cs-CZ" sz="1600" i="1" dirty="0" err="1">
                <a:latin typeface="Trebuchet MS" panose="020B0603020202020204" pitchFamily="34" charset="0"/>
              </a:rPr>
              <a:t>assay</a:t>
            </a:r>
            <a:endParaRPr lang="cs-CZ" altLang="cs-CZ" sz="1600" i="1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8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Funkční testy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např. orální glukózový toleranční test OGTT– diagnostika diabetu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455FD2F-20E3-4B81-815F-D54A86E40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14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7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ovoce, klipart&#10;&#10;Popis byl vytvořen automaticky">
            <a:extLst>
              <a:ext uri="{FF2B5EF4-FFF2-40B4-BE49-F238E27FC236}">
                <a16:creationId xmlns:a16="http://schemas.microsoft.com/office/drawing/2014/main" id="{447869C9-D9E5-46F0-B5D6-72DBDC151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54" y="52145"/>
            <a:ext cx="2067184" cy="1896771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EFE6675-6F16-4FD4-AD22-F7B4AE43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3F8150E-643C-47F7-B8C8-71F36681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61" y="740641"/>
            <a:ext cx="86256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Somatotropin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růstový hormon (STH, GH)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jedná se o peptidový hormon, stimulující růst kostí a proteosyntézu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jde o druhově specifický hormon, tj. nelze užít zvířecí hormon k terapii lidí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ovlivňuje také hladinu cukru v krvi a působí jako antagonista inzulínu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snížená produkce STH způsobuje nanismus (zakrnění), zvýšená gigantismus (akromegalii)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8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Klinické vyšetření STH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provádí se při netypických fyziologických změnách podáváním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inzulínu, kdy se stimuluje vylučování STH sníženou koncentrací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glukózy v krvi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metody stanovení jsou na bázi imunochemie</a:t>
            </a:r>
          </a:p>
        </p:txBody>
      </p:sp>
      <p:pic>
        <p:nvPicPr>
          <p:cNvPr id="9" name="Picture 10" descr="Extreme Körpergrößen: He Pingping galt bis zu seinem Tod im März 2010 mit 74,6 Zentmetern als kleinster Mann der Welt, Sultan Kösen mt 2,46 Metern als größter">
            <a:extLst>
              <a:ext uri="{FF2B5EF4-FFF2-40B4-BE49-F238E27FC236}">
                <a16:creationId xmlns:a16="http://schemas.microsoft.com/office/drawing/2014/main" id="{DF028E2A-F196-4F55-BA42-95983D10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83733"/>
            <a:ext cx="2288214" cy="344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D32DC4A-384B-48F3-B3D7-E3D3274D882D}"/>
              </a:ext>
            </a:extLst>
          </p:cNvPr>
          <p:cNvSpPr txBox="1"/>
          <p:nvPr/>
        </p:nvSpPr>
        <p:spPr>
          <a:xfrm>
            <a:off x="250825" y="5038347"/>
            <a:ext cx="6192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cs-CZ" sz="1400" dirty="0">
                <a:latin typeface="Trebuchet MS" panose="020B0603020202020204" pitchFamily="34" charset="0"/>
              </a:rPr>
              <a:t>dopingové kontroly - STH patří na seznam dopingových látek v oboru bodybuildingu a kulturistiky, kdy jeho podávání vede ke změně váhového poměru tuku ve prospěch svalů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cs-CZ" sz="1400" dirty="0">
                <a:latin typeface="Trebuchet MS" panose="020B0603020202020204" pitchFamily="34" charset="0"/>
              </a:rPr>
              <a:t>jedna injekce stojí cca 25,- USD</a:t>
            </a:r>
          </a:p>
        </p:txBody>
      </p:sp>
      <p:pic>
        <p:nvPicPr>
          <p:cNvPr id="11" name="Picture 7" descr="http://medicina.ronnie.cz/img/data/clanky/normal/6543_1.jpg">
            <a:extLst>
              <a:ext uri="{FF2B5EF4-FFF2-40B4-BE49-F238E27FC236}">
                <a16:creationId xmlns:a16="http://schemas.microsoft.com/office/drawing/2014/main" id="{C4CFBE96-5E60-46FC-A7E5-8952FB82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4349" r="3728" b="8696"/>
          <a:stretch>
            <a:fillRect/>
          </a:stretch>
        </p:blipFill>
        <p:spPr bwMode="auto">
          <a:xfrm>
            <a:off x="4642014" y="5821306"/>
            <a:ext cx="12820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9083AD-EB46-4FFB-8684-EEE78A4D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15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2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7EFE6675-6F16-4FD4-AD22-F7B4AE43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3F8150E-643C-47F7-B8C8-71F36681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61" y="740641"/>
            <a:ext cx="8876439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Kortizol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hormon kůry nadledvin, tzv. glukokortikoid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steroidní hormon, který se neukládá, ale je vždy čerstvě syntetizován a vyslán do oběhu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podílí se na regulaci glukózy a ukládání glykogenu v játrech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jeho sekrece je řízena </a:t>
            </a:r>
            <a:r>
              <a:rPr lang="cs-CZ" altLang="cs-CZ" sz="1600" dirty="0" err="1">
                <a:latin typeface="Trebuchet MS" panose="020B0603020202020204" pitchFamily="34" charset="0"/>
              </a:rPr>
              <a:t>hypofyzálním</a:t>
            </a:r>
            <a:r>
              <a:rPr lang="cs-CZ" altLang="cs-CZ" sz="1600" dirty="0">
                <a:latin typeface="Trebuchet MS" panose="020B0603020202020204" pitchFamily="34" charset="0"/>
              </a:rPr>
              <a:t> adrenokortikotropinem (ACTH)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zvýšená i snížená produkce vede k nádorům hypofýzy a hyperglykémii (</a:t>
            </a:r>
            <a:r>
              <a:rPr lang="cs-CZ" altLang="cs-CZ" sz="1600" dirty="0" err="1">
                <a:latin typeface="Trebuchet MS" panose="020B0603020202020204" pitchFamily="34" charset="0"/>
              </a:rPr>
              <a:t>Cushingův</a:t>
            </a:r>
            <a:r>
              <a:rPr lang="cs-CZ" altLang="cs-CZ" sz="1600" dirty="0">
                <a:latin typeface="Trebuchet MS" panose="020B0603020202020204" pitchFamily="34" charset="0"/>
              </a:rPr>
              <a:t> syndrom)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8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Klinické vyšetření STH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zvýšená produkce se sleduje v séru, ve slinách nebo v moči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funkční testy slouží ke zjištění místa poškození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 err="1">
                <a:solidFill>
                  <a:srgbClr val="006600"/>
                </a:solidFill>
                <a:latin typeface="Trebuchet MS" panose="020B0603020202020204" pitchFamily="34" charset="0"/>
              </a:rPr>
              <a:t>Dexamethazonová</a:t>
            </a:r>
            <a:r>
              <a:rPr lang="cs-CZ" altLang="cs-CZ" sz="1600" dirty="0">
                <a:solidFill>
                  <a:srgbClr val="006600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600" dirty="0" err="1">
                <a:solidFill>
                  <a:srgbClr val="006600"/>
                </a:solidFill>
                <a:latin typeface="Trebuchet MS" panose="020B0603020202020204" pitchFamily="34" charset="0"/>
              </a:rPr>
              <a:t>suprese</a:t>
            </a:r>
            <a:r>
              <a:rPr lang="cs-CZ" altLang="cs-CZ" sz="1600" dirty="0">
                <a:solidFill>
                  <a:srgbClr val="0066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= založena na podání </a:t>
            </a:r>
            <a:r>
              <a:rPr lang="cs-CZ" altLang="cs-CZ" sz="1600" dirty="0" err="1">
                <a:latin typeface="Trebuchet MS" panose="020B0603020202020204" pitchFamily="34" charset="0"/>
              </a:rPr>
              <a:t>dexamethazonu</a:t>
            </a:r>
            <a:r>
              <a:rPr lang="cs-CZ" altLang="cs-CZ" sz="1600" dirty="0">
                <a:latin typeface="Trebuchet MS" panose="020B0603020202020204" pitchFamily="34" charset="0"/>
              </a:rPr>
              <a:t> jako syntetického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glukokortikoidu, který potlačí tvorbu ACTH a sníží tvorbu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kortizolu – ukazuje na poškození hypofýzy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rgbClr val="006600"/>
                </a:solidFill>
                <a:latin typeface="Trebuchet MS" panose="020B0603020202020204" pitchFamily="34" charset="0"/>
              </a:rPr>
              <a:t>ACTH stimulace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rgbClr val="006600"/>
                </a:solidFill>
                <a:latin typeface="Trebuchet MS" panose="020B0603020202020204" pitchFamily="34" charset="0"/>
              </a:rPr>
              <a:t>  </a:t>
            </a:r>
            <a:r>
              <a:rPr lang="cs-CZ" altLang="cs-CZ" sz="1600" dirty="0">
                <a:latin typeface="Trebuchet MS" panose="020B0603020202020204" pitchFamily="34" charset="0"/>
              </a:rPr>
              <a:t>= měření hladiny kortizolu před a po podání injekce ACTH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hladina stoupá, je-li funkce nadledvin v pořádku a klesá, jsou-li poškozeny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AAD431A-48F8-46FD-A2F2-EBA233F6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t="39082" r="46153" b="26714"/>
          <a:stretch>
            <a:fillRect/>
          </a:stretch>
        </p:blipFill>
        <p:spPr bwMode="auto">
          <a:xfrm>
            <a:off x="6300192" y="3861048"/>
            <a:ext cx="2648255" cy="196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B961E15-00AA-469A-8C08-F93710FD2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2569"/>
            <a:ext cx="1946650" cy="129614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5FEFFC3-2824-4D04-984D-F7EAB303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16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8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7EFE6675-6F16-4FD4-AD22-F7B4AE43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3F8150E-643C-47F7-B8C8-71F36681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61" y="740641"/>
            <a:ext cx="8876439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Hormony štítné žlázy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tyroxin (T4), </a:t>
            </a:r>
            <a:r>
              <a:rPr lang="cs-CZ" altLang="cs-CZ" sz="1600" dirty="0" err="1">
                <a:latin typeface="Trebuchet MS" panose="020B0603020202020204" pitchFamily="34" charset="0"/>
              </a:rPr>
              <a:t>trijódtyronin</a:t>
            </a:r>
            <a:r>
              <a:rPr lang="cs-CZ" altLang="cs-CZ" sz="1600" dirty="0">
                <a:latin typeface="Trebuchet MS" panose="020B0603020202020204" pitchFamily="34" charset="0"/>
              </a:rPr>
              <a:t> (T3 </a:t>
            </a:r>
            <a:r>
              <a:rPr lang="cs-CZ" altLang="cs-CZ" sz="1400" dirty="0">
                <a:latin typeface="Trebuchet MS" panose="020B0603020202020204" pitchFamily="34" charset="0"/>
              </a:rPr>
              <a:t>- nejúčinnější</a:t>
            </a:r>
            <a:r>
              <a:rPr lang="cs-CZ" altLang="cs-CZ" sz="1600" dirty="0">
                <a:latin typeface="Trebuchet MS" panose="020B0603020202020204" pitchFamily="34" charset="0"/>
              </a:rPr>
              <a:t>) a reverzní </a:t>
            </a:r>
            <a:r>
              <a:rPr lang="cs-CZ" altLang="cs-CZ" sz="1600" dirty="0" err="1">
                <a:latin typeface="Trebuchet MS" panose="020B0603020202020204" pitchFamily="34" charset="0"/>
              </a:rPr>
              <a:t>trijódtyronin</a:t>
            </a:r>
            <a:r>
              <a:rPr lang="cs-CZ" altLang="cs-CZ" sz="1600" dirty="0">
                <a:latin typeface="Trebuchet MS" panose="020B0603020202020204" pitchFamily="34" charset="0"/>
              </a:rPr>
              <a:t> (rT3 - </a:t>
            </a:r>
            <a:r>
              <a:rPr lang="cs-CZ" altLang="cs-CZ" sz="1400" dirty="0">
                <a:latin typeface="Trebuchet MS" panose="020B0603020202020204" pitchFamily="34" charset="0"/>
              </a:rPr>
              <a:t>neúčinný</a:t>
            </a:r>
            <a:r>
              <a:rPr lang="cs-CZ" altLang="cs-CZ" sz="1600" dirty="0">
                <a:latin typeface="Trebuchet MS" panose="020B0603020202020204" pitchFamily="34" charset="0"/>
              </a:rPr>
              <a:t>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prekurzorem syntézy je tyrosin jako AMK 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tvorba tyreoidálních hormonů je spjata s tyreotropinem, pocházejícím z hypothalamu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poruchy funkce štítné žlázy ovlivňují mitochondriální metabolismy, oxidační fosforylaci,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metabolismy cukrů, tuků i bílkovin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hyperfunkce štítné žlázy – </a:t>
            </a:r>
            <a:r>
              <a:rPr lang="cs-CZ" altLang="cs-CZ" sz="1600" dirty="0" err="1">
                <a:latin typeface="Trebuchet MS" panose="020B0603020202020204" pitchFamily="34" charset="0"/>
              </a:rPr>
              <a:t>Gravesova</a:t>
            </a:r>
            <a:r>
              <a:rPr lang="cs-CZ" altLang="cs-CZ" sz="1600" dirty="0">
                <a:latin typeface="Trebuchet MS" panose="020B0603020202020204" pitchFamily="34" charset="0"/>
              </a:rPr>
              <a:t> - </a:t>
            </a:r>
            <a:r>
              <a:rPr lang="cs-CZ" altLang="cs-CZ" sz="1600" dirty="0" err="1">
                <a:latin typeface="Trebuchet MS" panose="020B0603020202020204" pitchFamily="34" charset="0"/>
              </a:rPr>
              <a:t>Basedowova</a:t>
            </a:r>
            <a:r>
              <a:rPr lang="cs-CZ" altLang="cs-CZ" sz="1600" dirty="0">
                <a:latin typeface="Trebuchet MS" panose="020B0603020202020204" pitchFamily="34" charset="0"/>
              </a:rPr>
              <a:t> choroba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hypofunkce štítné žlázy – mentální retardace (kretenismus)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8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Klinické vyšetření T3 a T4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základním testem je stanovení tyreotropinu (TSH), což je glykoprotein, který zajišťuje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transport jodidů do štítné žlázy, teprve poté se stanovují T3 a T4 jednotlivě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nejčastěji RIA nebo ELISA metodou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řada komerčních testů pro různé  analyzátory</a:t>
            </a:r>
          </a:p>
        </p:txBody>
      </p:sp>
      <p:pic>
        <p:nvPicPr>
          <p:cNvPr id="6" name="Picture 5" descr="tyroxin_schema3">
            <a:extLst>
              <a:ext uri="{FF2B5EF4-FFF2-40B4-BE49-F238E27FC236}">
                <a16:creationId xmlns:a16="http://schemas.microsoft.com/office/drawing/2014/main" id="{89C45D13-ED92-4150-9E11-1DF1AFA2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51" y="4731611"/>
            <a:ext cx="4040653" cy="20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B9D0FF3-098C-499B-91C3-E9B5933C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17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7EFE6675-6F16-4FD4-AD22-F7B4AE43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3F8150E-643C-47F7-B8C8-71F36681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61" y="740641"/>
            <a:ext cx="8876439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Pohlavní hormony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steroidní hormony, produkované pohlavními žlázami a/nebo nadledvinami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produkce je řízena spouštěcími hormony hypothalamu a hypofýzy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(</a:t>
            </a:r>
            <a:r>
              <a:rPr lang="cs-CZ" altLang="cs-CZ" sz="1600" dirty="0" err="1">
                <a:latin typeface="Trebuchet MS" panose="020B0603020202020204" pitchFamily="34" charset="0"/>
              </a:rPr>
              <a:t>gonadoliberin</a:t>
            </a:r>
            <a:r>
              <a:rPr lang="cs-CZ" altLang="cs-CZ" sz="1600" dirty="0">
                <a:latin typeface="Trebuchet MS" panose="020B0603020202020204" pitchFamily="34" charset="0"/>
              </a:rPr>
              <a:t>, </a:t>
            </a:r>
            <a:r>
              <a:rPr lang="cs-CZ" altLang="cs-CZ" sz="1600" dirty="0" err="1">
                <a:latin typeface="Trebuchet MS" panose="020B0603020202020204" pitchFamily="34" charset="0"/>
              </a:rPr>
              <a:t>folikulotropin</a:t>
            </a:r>
            <a:r>
              <a:rPr lang="cs-CZ" altLang="cs-CZ" sz="1600" dirty="0">
                <a:latin typeface="Trebuchet MS" panose="020B0603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8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	</a:t>
            </a:r>
            <a:r>
              <a:rPr lang="cs-CZ" altLang="cs-CZ" sz="1600" b="1" dirty="0">
                <a:latin typeface="Trebuchet MS" panose="020B0603020202020204" pitchFamily="34" charset="0"/>
              </a:rPr>
              <a:t>ANDROGENY</a:t>
            </a:r>
            <a:r>
              <a:rPr lang="cs-CZ" altLang="cs-CZ" sz="1600" dirty="0">
                <a:latin typeface="Trebuchet MS" panose="020B0603020202020204" pitchFamily="34" charset="0"/>
              </a:rPr>
              <a:t> – testosteron, </a:t>
            </a:r>
            <a:r>
              <a:rPr lang="cs-CZ" altLang="cs-CZ" sz="1600" dirty="0" err="1">
                <a:latin typeface="Trebuchet MS" panose="020B0603020202020204" pitchFamily="34" charset="0"/>
              </a:rPr>
              <a:t>dihydrotestosteron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	</a:t>
            </a:r>
            <a:r>
              <a:rPr lang="cs-CZ" altLang="cs-CZ" sz="1600" b="1" dirty="0">
                <a:latin typeface="Trebuchet MS" panose="020B0603020202020204" pitchFamily="34" charset="0"/>
              </a:rPr>
              <a:t>ESTROGENY</a:t>
            </a:r>
            <a:r>
              <a:rPr lang="cs-CZ" altLang="cs-CZ" sz="1600" dirty="0">
                <a:latin typeface="Trebuchet MS" panose="020B0603020202020204" pitchFamily="34" charset="0"/>
              </a:rPr>
              <a:t> – estron, estriol, estradiol (účinek v poměru 5 : 1 : 10)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	</a:t>
            </a:r>
            <a:r>
              <a:rPr lang="cs-CZ" altLang="cs-CZ" sz="1600" b="1" dirty="0">
                <a:latin typeface="Trebuchet MS" panose="020B0603020202020204" pitchFamily="34" charset="0"/>
              </a:rPr>
              <a:t>GESTAGENY</a:t>
            </a:r>
            <a:r>
              <a:rPr lang="cs-CZ" altLang="cs-CZ" sz="1600" dirty="0">
                <a:latin typeface="Trebuchet MS" panose="020B0603020202020204" pitchFamily="34" charset="0"/>
              </a:rPr>
              <a:t> - progesteron</a:t>
            </a:r>
          </a:p>
          <a:p>
            <a:pPr eaLnBrk="1" hangingPunct="1">
              <a:spcBef>
                <a:spcPct val="50000"/>
              </a:spcBef>
            </a:pPr>
            <a:endParaRPr lang="cs-CZ" altLang="cs-CZ" sz="8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Testosteron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tvoří se v </a:t>
            </a:r>
            <a:r>
              <a:rPr lang="cs-CZ" altLang="cs-CZ" sz="1600" dirty="0" err="1">
                <a:latin typeface="Trebuchet MS" panose="020B0603020202020204" pitchFamily="34" charset="0"/>
              </a:rPr>
              <a:t>Leydigových</a:t>
            </a:r>
            <a:r>
              <a:rPr lang="cs-CZ" altLang="cs-CZ" sz="1600" dirty="0">
                <a:latin typeface="Trebuchet MS" panose="020B0603020202020204" pitchFamily="34" charset="0"/>
              </a:rPr>
              <a:t> buňkách varlat mužů, reguluje spermiogenezi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podílí se na vývoji </a:t>
            </a:r>
            <a:r>
              <a:rPr lang="cs-CZ" altLang="cs-CZ" sz="1600" dirty="0" err="1">
                <a:latin typeface="Trebuchet MS" panose="020B0603020202020204" pitchFamily="34" charset="0"/>
              </a:rPr>
              <a:t>primírních</a:t>
            </a:r>
            <a:r>
              <a:rPr lang="cs-CZ" altLang="cs-CZ" sz="1600" dirty="0">
                <a:latin typeface="Trebuchet MS" panose="020B0603020202020204" pitchFamily="34" charset="0"/>
              </a:rPr>
              <a:t> a sekundárních pohlavních znaků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produkce je regulována </a:t>
            </a:r>
            <a:r>
              <a:rPr lang="cs-CZ" altLang="cs-CZ" sz="1600" dirty="0" err="1">
                <a:latin typeface="Trebuchet MS" panose="020B0603020202020204" pitchFamily="34" charset="0"/>
              </a:rPr>
              <a:t>gonadoliberinem</a:t>
            </a:r>
            <a:r>
              <a:rPr lang="cs-CZ" altLang="cs-CZ" sz="1600" dirty="0">
                <a:latin typeface="Trebuchet MS" panose="020B0603020202020204" pitchFamily="34" charset="0"/>
              </a:rPr>
              <a:t>, vlastní účinnou formou je 5</a:t>
            </a:r>
            <a:r>
              <a:rPr lang="el-GR" altLang="cs-CZ" sz="1600" dirty="0">
                <a:latin typeface="Trebuchet MS" panose="020B0603020202020204" pitchFamily="34" charset="0"/>
              </a:rPr>
              <a:t>α</a:t>
            </a:r>
            <a:r>
              <a:rPr lang="cs-CZ" altLang="cs-CZ" sz="1600" baseline="30000" dirty="0">
                <a:latin typeface="Trebuchet MS" panose="020B0603020202020204" pitchFamily="34" charset="0"/>
              </a:rPr>
              <a:t> </a:t>
            </a:r>
            <a:r>
              <a:rPr lang="cs-CZ" altLang="cs-CZ" sz="1600" dirty="0">
                <a:latin typeface="Trebuchet MS" panose="020B0603020202020204" pitchFamily="34" charset="0"/>
              </a:rPr>
              <a:t>– </a:t>
            </a:r>
            <a:r>
              <a:rPr lang="cs-CZ" altLang="cs-CZ" sz="1600" dirty="0" err="1">
                <a:latin typeface="Trebuchet MS" panose="020B0603020202020204" pitchFamily="34" charset="0"/>
              </a:rPr>
              <a:t>dihydrotestosteron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vylučován je do plazmy, kde je specificky vázán na transportní protein (SHBG, albumin)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odbourává se v játrech a je vylučován ve vazbě na kyselinu </a:t>
            </a:r>
            <a:r>
              <a:rPr lang="cs-CZ" altLang="cs-CZ" sz="1600" dirty="0" err="1">
                <a:latin typeface="Trebuchet MS" panose="020B0603020202020204" pitchFamily="34" charset="0"/>
              </a:rPr>
              <a:t>glukuronovou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stanovuje se metodami RIA či vazebnými testy</a:t>
            </a:r>
            <a:endParaRPr lang="el-GR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38B5A05-D983-45B9-910D-6F20871F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18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5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7EFE6675-6F16-4FD4-AD22-F7B4AE43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3F8150E-643C-47F7-B8C8-71F36681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61" y="740641"/>
            <a:ext cx="8696927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Pohlavní hormony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Progesteron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hormon žlutého tělíska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přetváří děložní sliznici a v případě těhotenství inhibuje tvorbu </a:t>
            </a:r>
            <a:r>
              <a:rPr lang="cs-CZ" altLang="cs-CZ" sz="1600" dirty="0" err="1">
                <a:latin typeface="Trebuchet MS" panose="020B0603020202020204" pitchFamily="34" charset="0"/>
              </a:rPr>
              <a:t>gonadoliberinu</a:t>
            </a:r>
            <a:r>
              <a:rPr lang="cs-CZ" altLang="cs-CZ" sz="1600" dirty="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(zastaví zrání folikulů)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odbourávání probíhá v játrech, metabolickým produktem je </a:t>
            </a:r>
            <a:r>
              <a:rPr lang="cs-CZ" altLang="cs-CZ" sz="1600" dirty="0" err="1">
                <a:latin typeface="Trebuchet MS" panose="020B0603020202020204" pitchFamily="34" charset="0"/>
              </a:rPr>
              <a:t>pregnandiol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stanovení – RIA, TLC, ELISA, EIA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sledování hladiny progesteronu – při kontrole menstruačního cyklu a v průběhu těhotenství</a:t>
            </a:r>
          </a:p>
          <a:p>
            <a:pPr eaLnBrk="1" hangingPunct="1">
              <a:spcBef>
                <a:spcPct val="50000"/>
              </a:spcBef>
            </a:pPr>
            <a:endParaRPr lang="cs-CZ" altLang="cs-CZ" sz="8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Estradiol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nejúčinnější z estrogenů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podílí se na sekundárních znacích ženy, působí na děložní sliznici a řídí menses</a:t>
            </a:r>
            <a:endParaRPr lang="el-GR" altLang="cs-CZ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8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 err="1">
                <a:solidFill>
                  <a:srgbClr val="A50021"/>
                </a:solidFill>
                <a:latin typeface="Trebuchet MS" panose="020B0603020202020204" pitchFamily="34" charset="0"/>
              </a:rPr>
              <a:t>Lutropin</a:t>
            </a: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produktem adenohypofýzy, společně s </a:t>
            </a:r>
            <a:r>
              <a:rPr lang="cs-CZ" altLang="cs-CZ" sz="1600" dirty="0" err="1">
                <a:latin typeface="Trebuchet MS" panose="020B0603020202020204" pitchFamily="34" charset="0"/>
              </a:rPr>
              <a:t>folikulotropinem</a:t>
            </a:r>
            <a:r>
              <a:rPr lang="cs-CZ" altLang="cs-CZ" sz="1600" dirty="0">
                <a:latin typeface="Trebuchet MS" panose="020B0603020202020204" pitchFamily="34" charset="0"/>
              </a:rPr>
              <a:t> řídí menstruační cyklus ženy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9B53133-5F3D-492F-A747-F52A41D5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19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2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540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Vitamíny </a:t>
            </a:r>
          </a:p>
        </p:txBody>
      </p:sp>
      <p:pic>
        <p:nvPicPr>
          <p:cNvPr id="29" name="Picture 11" descr="53">
            <a:extLst>
              <a:ext uri="{FF2B5EF4-FFF2-40B4-BE49-F238E27FC236}">
                <a16:creationId xmlns:a16="http://schemas.microsoft.com/office/drawing/2014/main" id="{0FF25A07-D9D3-4F23-910D-04211EF5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304256" cy="21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89B76464-862C-4751-9F7F-33AABEFF417A}"/>
              </a:ext>
            </a:extLst>
          </p:cNvPr>
          <p:cNvSpPr txBox="1"/>
          <p:nvPr/>
        </p:nvSpPr>
        <p:spPr>
          <a:xfrm>
            <a:off x="251520" y="3501008"/>
            <a:ext cx="85689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Role vitamínů v organismu</a:t>
            </a: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slouží zejména jako kofaktory enzymů </a:t>
            </a:r>
            <a:r>
              <a:rPr lang="cs-CZ" altLang="cs-CZ" sz="1400" dirty="0">
                <a:latin typeface="Trebuchet MS" panose="020B0603020202020204" pitchFamily="34" charset="0"/>
              </a:rPr>
              <a:t>(B1 - </a:t>
            </a:r>
            <a:r>
              <a:rPr lang="cs-CZ" altLang="cs-CZ" sz="1400" dirty="0" err="1">
                <a:latin typeface="Trebuchet MS" panose="020B0603020202020204" pitchFamily="34" charset="0"/>
              </a:rPr>
              <a:t>thiamin</a:t>
            </a:r>
            <a:r>
              <a:rPr lang="cs-CZ" altLang="cs-CZ" sz="1400" dirty="0">
                <a:latin typeface="Trebuchet MS" panose="020B0603020202020204" pitchFamily="34" charset="0"/>
              </a:rPr>
              <a:t>, B2 – riboflavin, B3 – niacin apod.)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uplatnění v oxidačně - redukčních systémech </a:t>
            </a:r>
            <a:r>
              <a:rPr lang="cs-CZ" altLang="cs-CZ" sz="1400" dirty="0">
                <a:latin typeface="Trebuchet MS" panose="020B0603020202020204" pitchFamily="34" charset="0"/>
              </a:rPr>
              <a:t>(NAD – NADH</a:t>
            </a:r>
            <a:r>
              <a:rPr lang="cs-CZ" altLang="cs-CZ" sz="1400" baseline="30000" dirty="0">
                <a:latin typeface="Trebuchet MS" panose="020B0603020202020204" pitchFamily="34" charset="0"/>
              </a:rPr>
              <a:t>+</a:t>
            </a:r>
            <a:r>
              <a:rPr lang="cs-CZ" altLang="cs-CZ" sz="1400" dirty="0">
                <a:latin typeface="Trebuchet MS" panose="020B0603020202020204" pitchFamily="34" charset="0"/>
              </a:rPr>
              <a:t>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jsou významnými antioxidanty </a:t>
            </a:r>
            <a:r>
              <a:rPr lang="cs-CZ" altLang="cs-CZ" sz="1400" dirty="0">
                <a:latin typeface="Trebuchet MS" panose="020B0603020202020204" pitchFamily="34" charset="0"/>
              </a:rPr>
              <a:t>(vitamín C, vitamín E)</a:t>
            </a:r>
          </a:p>
        </p:txBody>
      </p:sp>
      <p:sp>
        <p:nvSpPr>
          <p:cNvPr id="32" name="Obdélník 7">
            <a:extLst>
              <a:ext uri="{FF2B5EF4-FFF2-40B4-BE49-F238E27FC236}">
                <a16:creationId xmlns:a16="http://schemas.microsoft.com/office/drawing/2014/main" id="{03133CC3-C357-4A6B-B26D-B12DCA58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532"/>
            <a:ext cx="8569325" cy="26324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</a:t>
            </a:r>
            <a:r>
              <a:rPr lang="cs-CZ" altLang="cs-CZ" sz="1600" dirty="0">
                <a:latin typeface="Trebuchet MS" panose="020B0603020202020204" pitchFamily="34" charset="0"/>
              </a:rPr>
              <a:t>nízkomolekulární organické látky, které tělo v přiměřené míře potřebuje pro život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až na výjimky neumí vytvořit a musí být dodávány potravou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výjimky: vitamín A – tvorba v organismu z </a:t>
            </a:r>
            <a:r>
              <a:rPr lang="el-GR" altLang="cs-CZ" sz="1600" dirty="0">
                <a:latin typeface="Trebuchet MS" panose="020B0603020202020204" pitchFamily="34" charset="0"/>
              </a:rPr>
              <a:t>β</a:t>
            </a:r>
            <a:r>
              <a:rPr lang="cs-CZ" altLang="cs-CZ" sz="1600" dirty="0">
                <a:latin typeface="Trebuchet MS" panose="020B0603020202020204" pitchFamily="34" charset="0"/>
              </a:rPr>
              <a:t>-karotenu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		       vitamín D – biotransformace z cholesterolu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		       vitamín K – produkce střevními bakteriemi</a:t>
            </a:r>
            <a:endParaRPr lang="cs-CZ" altLang="cs-CZ" sz="1600" baseline="300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jsou nezbytné pro fungování základních fyziologických procesů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obvykle jsou vyžadována stopová množství denně (</a:t>
            </a:r>
            <a:r>
              <a:rPr lang="en-US" altLang="cs-CZ" sz="1600" dirty="0">
                <a:latin typeface="Trebuchet MS" panose="020B0603020202020204" pitchFamily="34" charset="0"/>
              </a:rPr>
              <a:t>µ</a:t>
            </a:r>
            <a:r>
              <a:rPr lang="cs-CZ" altLang="cs-CZ" sz="1600" dirty="0">
                <a:latin typeface="Trebuchet MS" panose="020B0603020202020204" pitchFamily="34" charset="0"/>
              </a:rPr>
              <a:t>g - mg/den)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EE4A6649-0C9D-475E-B054-0644E3779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62" y="5083458"/>
            <a:ext cx="8640638" cy="7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Hypervitaminóza </a:t>
            </a:r>
            <a:r>
              <a:rPr lang="cs-CZ" altLang="cs-CZ" sz="1600" dirty="0">
                <a:latin typeface="Trebuchet MS" panose="020B0603020202020204" pitchFamily="34" charset="0"/>
              </a:rPr>
              <a:t>= předávkování vitamíny, méně častý jev, snižuje efektivitu vstřebávání a 	               využití, běžnější u vitamínů, rozpustných v tucích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E1FDFFD0-26C3-49FB-BE83-179B310C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02" y="5961474"/>
            <a:ext cx="8504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Hypovitaminóza </a:t>
            </a:r>
            <a:r>
              <a:rPr lang="cs-CZ" altLang="cs-CZ" sz="1600" dirty="0">
                <a:latin typeface="Trebuchet MS" panose="020B0603020202020204" pitchFamily="34" charset="0"/>
              </a:rPr>
              <a:t>= nedostatečný příjem, v důsledku vede ke zdravotním potížím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	             - při poruchách resorpce a při zvýšených nárocích organismu 	na vitamín</a:t>
            </a:r>
            <a:endParaRPr lang="cs-CZ" altLang="cs-CZ" sz="1400" dirty="0">
              <a:latin typeface="Palatino Linotype" panose="0204050205050503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9538E32-9ACE-4DA6-929C-3664C36E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2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8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7EFE6675-6F16-4FD4-AD22-F7B4AE43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855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Tkáňové hormony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3F8150E-643C-47F7-B8C8-71F36681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61" y="740641"/>
            <a:ext cx="8696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tvoří se mimo žlázy s vnitřní sekrecí, jejich analytické stanovení není zatím zavedeno 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7C6181-E745-4830-995B-CD0BC77A02C5}"/>
              </a:ext>
            </a:extLst>
          </p:cNvPr>
          <p:cNvSpPr txBox="1"/>
          <p:nvPr/>
        </p:nvSpPr>
        <p:spPr>
          <a:xfrm>
            <a:off x="371472" y="1204585"/>
            <a:ext cx="859301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Angiotensin</a:t>
            </a:r>
            <a:r>
              <a:rPr lang="cs-CZ" altLang="cs-CZ" sz="1600" dirty="0">
                <a:latin typeface="Trebuchet MS" panose="020B0603020202020204" pitchFamily="34" charset="0"/>
              </a:rPr>
              <a:t> - stimuluje tvorbu aldosteronu a vazokonstrikci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Renin </a:t>
            </a:r>
            <a:r>
              <a:rPr lang="cs-CZ" altLang="cs-CZ" sz="1600" dirty="0">
                <a:latin typeface="Trebuchet MS" panose="020B0603020202020204" pitchFamily="34" charset="0"/>
              </a:rPr>
              <a:t>– tvoří se v ledvinách, zajišťuje přívod krve do glomerulů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Sekretin</a:t>
            </a:r>
            <a:r>
              <a:rPr lang="cs-CZ" altLang="cs-CZ" sz="1600" dirty="0">
                <a:latin typeface="Trebuchet MS" panose="020B0603020202020204" pitchFamily="34" charset="0"/>
              </a:rPr>
              <a:t> – tvoří se ve sliznici tenkého střeva a reguluje hladinu </a:t>
            </a:r>
            <a:r>
              <a:rPr lang="cs-CZ" altLang="cs-CZ" sz="1600" dirty="0" err="1">
                <a:latin typeface="Trebuchet MS" panose="020B0603020202020204" pitchFamily="34" charset="0"/>
              </a:rPr>
              <a:t>HCl</a:t>
            </a:r>
            <a:r>
              <a:rPr lang="cs-CZ" altLang="cs-CZ" sz="1600" dirty="0">
                <a:latin typeface="Trebuchet MS" panose="020B0603020202020204" pitchFamily="34" charset="0"/>
              </a:rPr>
              <a:t> v žaludku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Gastrin </a:t>
            </a:r>
            <a:r>
              <a:rPr lang="cs-CZ" altLang="cs-CZ" sz="1600" dirty="0">
                <a:latin typeface="Trebuchet MS" panose="020B0603020202020204" pitchFamily="34" charset="0"/>
              </a:rPr>
              <a:t>– stimuluje sekreci žaludečních šťáv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Bradykinin </a:t>
            </a:r>
            <a:r>
              <a:rPr lang="cs-CZ" altLang="cs-CZ" sz="1600" dirty="0">
                <a:latin typeface="Trebuchet MS" panose="020B0603020202020204" pitchFamily="34" charset="0"/>
              </a:rPr>
              <a:t>– reguluje vazodilataci a tím krevní tlak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… prostaglandiny, endorfiny, dopamin…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U rostlin se jedná o 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fytohormony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regulují stárnutí a opadávání listů, podporují růst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rostlinných buněk, např. auxiny, cytokiny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U živočichů se jedná o 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feromony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přenášejí informace mezi jedinci jednoho druhu, lákají k páření, upozorňují na potravu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např. terpeny, alkoholy, estery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813A765-CE8B-4C7E-9839-C8334CB8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35814" r="49564" b="14845"/>
          <a:stretch>
            <a:fillRect/>
          </a:stretch>
        </p:blipFill>
        <p:spPr bwMode="auto">
          <a:xfrm>
            <a:off x="6026712" y="3140968"/>
            <a:ext cx="272175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9A8A50-21C2-4524-8444-79C5AC49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20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5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BA702BD8-AD81-4C42-B979-F8FD41FB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363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Literatura a zdroje informací</a:t>
            </a:r>
          </a:p>
        </p:txBody>
      </p:sp>
      <p:pic>
        <p:nvPicPr>
          <p:cNvPr id="16" name="Obrázek 15" descr="Obsah obrázku klipart&#10;&#10;Popis byl vytvořen automaticky">
            <a:extLst>
              <a:ext uri="{FF2B5EF4-FFF2-40B4-BE49-F238E27FC236}">
                <a16:creationId xmlns:a16="http://schemas.microsoft.com/office/drawing/2014/main" id="{52E25765-6A42-4F3A-B85A-D3E25819D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/>
        </p:blipFill>
        <p:spPr>
          <a:xfrm>
            <a:off x="755576" y="3877770"/>
            <a:ext cx="1800200" cy="270843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1" name="Obdélník 6">
            <a:extLst>
              <a:ext uri="{FF2B5EF4-FFF2-40B4-BE49-F238E27FC236}">
                <a16:creationId xmlns:a16="http://schemas.microsoft.com/office/drawing/2014/main" id="{8B82B346-A39F-4320-8BFA-C22B78D2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08291"/>
            <a:ext cx="8496944" cy="7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Trebuchet MS" panose="020B0603020202020204" pitchFamily="34" charset="0"/>
              </a:rPr>
              <a:t>Chromý, Vratislav a kol.: </a:t>
            </a:r>
            <a:r>
              <a:rPr lang="cs-CZ" altLang="cs-CZ" sz="1600" b="1" dirty="0" err="1">
                <a:latin typeface="Trebuchet MS" panose="020B0603020202020204" pitchFamily="34" charset="0"/>
              </a:rPr>
              <a:t>Bioanalytika</a:t>
            </a:r>
            <a:r>
              <a:rPr lang="cs-CZ" altLang="cs-CZ" sz="1600" b="1" dirty="0">
                <a:latin typeface="Trebuchet MS" panose="020B0603020202020204" pitchFamily="34" charset="0"/>
              </a:rPr>
              <a:t> – Analytické metody v klinické chemii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cs-CZ" sz="1600" b="1" dirty="0">
                <a:latin typeface="Trebuchet MS" panose="020B0603020202020204" pitchFamily="34" charset="0"/>
              </a:rPr>
              <a:t>		              a laboratorní medicíně, </a:t>
            </a:r>
            <a:r>
              <a:rPr lang="cs-CZ" altLang="cs-CZ" sz="1600" dirty="0">
                <a:latin typeface="Trebuchet MS" panose="020B0603020202020204" pitchFamily="34" charset="0"/>
              </a:rPr>
              <a:t>Ústav chemie </a:t>
            </a:r>
            <a:r>
              <a:rPr lang="cs-CZ" altLang="cs-CZ" sz="1600" dirty="0" err="1">
                <a:latin typeface="Trebuchet MS" panose="020B0603020202020204" pitchFamily="34" charset="0"/>
              </a:rPr>
              <a:t>PřF</a:t>
            </a:r>
            <a:r>
              <a:rPr lang="cs-CZ" altLang="cs-CZ" sz="1600" dirty="0">
                <a:latin typeface="Trebuchet MS" panose="020B0603020202020204" pitchFamily="34" charset="0"/>
              </a:rPr>
              <a:t> MU, Brno, 2011.</a:t>
            </a:r>
            <a:endParaRPr lang="cs-CZ" altLang="cs-CZ" sz="1400" dirty="0">
              <a:latin typeface="Trebuchet MS" panose="020B0603020202020204" pitchFamily="34" charset="0"/>
            </a:endParaRPr>
          </a:p>
        </p:txBody>
      </p:sp>
      <p:sp>
        <p:nvSpPr>
          <p:cNvPr id="22" name="Obdélník 1">
            <a:extLst>
              <a:ext uri="{FF2B5EF4-FFF2-40B4-BE49-F238E27FC236}">
                <a16:creationId xmlns:a16="http://schemas.microsoft.com/office/drawing/2014/main" id="{C1EF24CF-818C-474C-92BD-429A8827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46" y="2496523"/>
            <a:ext cx="8473280" cy="4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Trebuchet MS" panose="020B0603020202020204" pitchFamily="34" charset="0"/>
              </a:rPr>
              <a:t>Racek a kol.: Klinická biochemie, </a:t>
            </a:r>
            <a:r>
              <a:rPr lang="cs-CZ" altLang="cs-CZ" sz="1600" dirty="0" err="1">
                <a:latin typeface="Trebuchet MS" panose="020B0603020202020204" pitchFamily="34" charset="0"/>
              </a:rPr>
              <a:t>Galén</a:t>
            </a:r>
            <a:r>
              <a:rPr lang="cs-CZ" altLang="cs-CZ" sz="1600" dirty="0">
                <a:latin typeface="Trebuchet MS" panose="020B0603020202020204" pitchFamily="34" charset="0"/>
              </a:rPr>
              <a:t> / UK v Praze, nakladatelství Karolinum 1999</a:t>
            </a:r>
          </a:p>
        </p:txBody>
      </p:sp>
      <p:sp>
        <p:nvSpPr>
          <p:cNvPr id="23" name="Obdélník 1">
            <a:extLst>
              <a:ext uri="{FF2B5EF4-FFF2-40B4-BE49-F238E27FC236}">
                <a16:creationId xmlns:a16="http://schemas.microsoft.com/office/drawing/2014/main" id="{6A208C4D-E482-45F0-A596-BA4B8EBD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673076"/>
            <a:ext cx="8810625" cy="7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 err="1">
                <a:latin typeface="Trebuchet MS" panose="020B0603020202020204" pitchFamily="34" charset="0"/>
              </a:rPr>
              <a:t>Dastych</a:t>
            </a:r>
            <a:r>
              <a:rPr lang="cs-CZ" altLang="cs-CZ" sz="1600" b="1" dirty="0">
                <a:latin typeface="Trebuchet MS" panose="020B0603020202020204" pitchFamily="34" charset="0"/>
              </a:rPr>
              <a:t>, M. a </a:t>
            </a:r>
            <a:r>
              <a:rPr lang="cs-CZ" altLang="cs-CZ" sz="1600" b="1" dirty="0" err="1">
                <a:latin typeface="Trebuchet MS" panose="020B0603020202020204" pitchFamily="34" charset="0"/>
              </a:rPr>
              <a:t>Breinek</a:t>
            </a:r>
            <a:r>
              <a:rPr lang="cs-CZ" altLang="cs-CZ" sz="1600" b="1" dirty="0">
                <a:latin typeface="Trebuchet MS" panose="020B0603020202020204" pitchFamily="34" charset="0"/>
              </a:rPr>
              <a:t>, P.: Klinická biochemie – bakalářský obor Zdravotní laborant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		           skripta LF MU, Brno 2015</a:t>
            </a:r>
            <a:endParaRPr lang="cs-CZ" altLang="cs-CZ" sz="1400" dirty="0">
              <a:latin typeface="Trebuchet MS" panose="020B0603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AC29462-4D11-4CB4-B0FE-85F50951BA26}"/>
              </a:ext>
            </a:extLst>
          </p:cNvPr>
          <p:cNvSpPr txBox="1"/>
          <p:nvPr/>
        </p:nvSpPr>
        <p:spPr>
          <a:xfrm>
            <a:off x="249555" y="335699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Trebuchet MS" panose="020B0603020202020204" pitchFamily="34" charset="0"/>
              </a:rPr>
              <a:t>https://www.labtestsonline.cz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01689F0-1D5F-4D09-A591-FA4BBA6F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21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44"/>
    </mc:Choice>
    <mc:Fallback xmlns="">
      <p:transition spd="slow" advTm="824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73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Vitamíny - dělení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9B76464-862C-4751-9F7F-33AABEFF417A}"/>
              </a:ext>
            </a:extLst>
          </p:cNvPr>
          <p:cNvSpPr txBox="1"/>
          <p:nvPr/>
        </p:nvSpPr>
        <p:spPr>
          <a:xfrm>
            <a:off x="187496" y="1613118"/>
            <a:ext cx="85689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1. Vitamíny rozpustné ve vodě</a:t>
            </a: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vitamíny řady B – B1 (</a:t>
            </a:r>
            <a:r>
              <a:rPr lang="cs-CZ" altLang="cs-CZ" sz="1600" dirty="0" err="1">
                <a:latin typeface="Trebuchet MS" panose="020B0603020202020204" pitchFamily="34" charset="0"/>
              </a:rPr>
              <a:t>thiamin</a:t>
            </a:r>
            <a:r>
              <a:rPr lang="cs-CZ" altLang="cs-CZ" sz="1600" dirty="0">
                <a:latin typeface="Trebuchet MS" panose="020B0603020202020204" pitchFamily="34" charset="0"/>
              </a:rPr>
              <a:t>), B2 (riboflavin), B3 (niacin, kyselina nikotinová),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                          B5 (kyselina pantotenová) B6 (pyridoxin), B7 (biotin),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                          B9 (kyselina listová) B12 (kobalamin)	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vitamín C (kyselina askorbová)</a:t>
            </a:r>
          </a:p>
        </p:txBody>
      </p:sp>
      <p:sp>
        <p:nvSpPr>
          <p:cNvPr id="32" name="Obdélník 7">
            <a:extLst>
              <a:ext uri="{FF2B5EF4-FFF2-40B4-BE49-F238E27FC236}">
                <a16:creationId xmlns:a16="http://schemas.microsoft.com/office/drawing/2014/main" id="{03133CC3-C357-4A6B-B26D-B12DCA58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532"/>
            <a:ext cx="8569325" cy="7857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velmi </a:t>
            </a:r>
            <a:r>
              <a:rPr lang="cs-CZ" altLang="cs-CZ" sz="1600" dirty="0">
                <a:latin typeface="Trebuchet MS" panose="020B0603020202020204" pitchFamily="34" charset="0"/>
              </a:rPr>
              <a:t>obtížné, jedná se o zástupce různých chemických skupin, které nelze klasifikovat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na základě strukturní podobnosti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771B0C-6E1D-4C5A-8E3F-5C1F208C9E01}"/>
              </a:ext>
            </a:extLst>
          </p:cNvPr>
          <p:cNvSpPr txBox="1"/>
          <p:nvPr/>
        </p:nvSpPr>
        <p:spPr>
          <a:xfrm>
            <a:off x="287524" y="3629342"/>
            <a:ext cx="85689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2. Vitamíny rozpustné v tucích</a:t>
            </a:r>
            <a:endParaRPr lang="cs-CZ" altLang="cs-CZ" sz="16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vitamíny řady A – A1 (retinol), A2 (3-dehydroretinol)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vitamíny řady D – D2 (ergokalciferol), D3 (cholekalciferol)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vitamín E (tokoferoly)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vitamíny řady K – K1 (fylochinony), K2 (</a:t>
            </a:r>
            <a:r>
              <a:rPr lang="cs-CZ" altLang="cs-CZ" sz="1600" dirty="0" err="1">
                <a:latin typeface="Trebuchet MS" panose="020B0603020202020204" pitchFamily="34" charset="0"/>
              </a:rPr>
              <a:t>melachinony</a:t>
            </a:r>
            <a:r>
              <a:rPr lang="cs-CZ" altLang="cs-CZ" sz="1600" dirty="0">
                <a:latin typeface="Trebuchet MS" panose="020B0603020202020204" pitchFamily="34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210972-E012-427D-B6C5-97C2BE1B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9598" r="42117" b="55200"/>
          <a:stretch>
            <a:fillRect/>
          </a:stretch>
        </p:blipFill>
        <p:spPr bwMode="auto">
          <a:xfrm>
            <a:off x="725019" y="5661248"/>
            <a:ext cx="22320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CEA7DC2D-6F38-4788-A575-EB03E490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43896" r="53606" b="25571"/>
          <a:stretch>
            <a:fillRect/>
          </a:stretch>
        </p:blipFill>
        <p:spPr bwMode="auto">
          <a:xfrm>
            <a:off x="5583018" y="2782603"/>
            <a:ext cx="1797294" cy="11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F975AAF-1288-49F7-9813-4F373A48E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848454"/>
            <a:ext cx="1224136" cy="868578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F947B5D3-7BA5-4679-9ED8-C1607400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34836" r="50980" b="11707"/>
          <a:stretch>
            <a:fillRect/>
          </a:stretch>
        </p:blipFill>
        <p:spPr bwMode="auto">
          <a:xfrm>
            <a:off x="6588224" y="4525094"/>
            <a:ext cx="20875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8">
            <a:extLst>
              <a:ext uri="{FF2B5EF4-FFF2-40B4-BE49-F238E27FC236}">
                <a16:creationId xmlns:a16="http://schemas.microsoft.com/office/drawing/2014/main" id="{1F64F952-6CBB-48F4-9570-802EB3A3B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894" y="5853734"/>
            <a:ext cx="9845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>
                <a:latin typeface="Trebuchet MS" panose="020B0603020202020204" pitchFamily="34" charset="0"/>
              </a:rPr>
              <a:t>ergokalciferol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5635997-19E3-4E06-963C-D7D5611D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943" y="3933056"/>
            <a:ext cx="5212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>
                <a:latin typeface="Trebuchet MS" panose="020B0603020202020204" pitchFamily="34" charset="0"/>
              </a:rPr>
              <a:t>biotin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011B6922-2A9F-44A6-9E74-48A3A1A3C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67" y="3939294"/>
            <a:ext cx="7184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>
                <a:latin typeface="Trebuchet MS" panose="020B0603020202020204" pitchFamily="34" charset="0"/>
              </a:rPr>
              <a:t>pyridoxin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87917B7-E5EC-4FD1-9AEF-50E3D926E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005" y="6282674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>
                <a:latin typeface="Trebuchet MS" panose="020B0603020202020204" pitchFamily="34" charset="0"/>
              </a:rPr>
              <a:t>retinol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787ADD-9A4B-421A-A682-A6FD075D81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38450" r="4513" b="25637"/>
          <a:stretch/>
        </p:blipFill>
        <p:spPr>
          <a:xfrm>
            <a:off x="3598225" y="5536454"/>
            <a:ext cx="2791216" cy="817665"/>
          </a:xfrm>
          <a:prstGeom prst="rect">
            <a:avLst/>
          </a:prstGeom>
        </p:spPr>
      </p:pic>
      <p:sp>
        <p:nvSpPr>
          <p:cNvPr id="19" name="Text Box 18">
            <a:extLst>
              <a:ext uri="{FF2B5EF4-FFF2-40B4-BE49-F238E27FC236}">
                <a16:creationId xmlns:a16="http://schemas.microsoft.com/office/drawing/2014/main" id="{0D970FDC-88E9-4EEC-8393-9E89D534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338" y="6287658"/>
            <a:ext cx="75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>
                <a:latin typeface="Trebuchet MS" panose="020B0603020202020204" pitchFamily="34" charset="0"/>
              </a:rPr>
              <a:t>tokoferol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719179D-4E24-4E8E-8D1B-BBC3FAFC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3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20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Způsoby stanovení vitamínů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D990202C-B681-4039-BE57-D94ACC7C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852754"/>
            <a:ext cx="8641209" cy="38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Přímé měření koncentrace vitamínů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 krvi – vit E, vit A, </a:t>
            </a:r>
            <a:r>
              <a:rPr lang="el-GR" altLang="cs-CZ" sz="1600" dirty="0">
                <a:latin typeface="Trebuchet MS" panose="020B0603020202020204" pitchFamily="34" charset="0"/>
              </a:rPr>
              <a:t>β</a:t>
            </a:r>
            <a:r>
              <a:rPr lang="cs-CZ" altLang="cs-CZ" sz="1600" dirty="0">
                <a:latin typeface="Trebuchet MS" panose="020B0603020202020204" pitchFamily="34" charset="0"/>
              </a:rPr>
              <a:t> – karoten, vit B12, kyselina listová </a:t>
            </a:r>
          </a:p>
          <a:p>
            <a:pPr marL="1028700"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 v moči – vit B1, niacin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Měření koncentrace specifického metabolitu</a:t>
            </a:r>
          </a:p>
          <a:p>
            <a:pPr marL="1028700" lvl="1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hromadění metabolitu v séru nebo moči následkem poruchy např. enzymových reakcí, např. zvýšení hladiny </a:t>
            </a:r>
            <a:r>
              <a:rPr lang="cs-CZ" altLang="cs-CZ" sz="1600" dirty="0" err="1">
                <a:latin typeface="Trebuchet MS" panose="020B0603020202020204" pitchFamily="34" charset="0"/>
              </a:rPr>
              <a:t>kys</a:t>
            </a:r>
            <a:r>
              <a:rPr lang="cs-CZ" altLang="cs-CZ" sz="1600" dirty="0">
                <a:latin typeface="Trebuchet MS" panose="020B0603020202020204" pitchFamily="34" charset="0"/>
              </a:rPr>
              <a:t>. </a:t>
            </a:r>
            <a:r>
              <a:rPr lang="cs-CZ" altLang="cs-CZ" sz="1600" dirty="0" err="1">
                <a:latin typeface="Trebuchet MS" panose="020B0603020202020204" pitchFamily="34" charset="0"/>
              </a:rPr>
              <a:t>methylmalonové</a:t>
            </a:r>
            <a:r>
              <a:rPr lang="cs-CZ" altLang="cs-CZ" sz="1600" dirty="0">
                <a:latin typeface="Trebuchet MS" panose="020B0603020202020204" pitchFamily="34" charset="0"/>
              </a:rPr>
              <a:t> při nedostatku vit B12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Měření koncentrace specifického metabolitu po zátěži substrátem</a:t>
            </a:r>
          </a:p>
          <a:p>
            <a:pPr marL="1028700" lvl="1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např. sledování hladiny </a:t>
            </a:r>
            <a:r>
              <a:rPr lang="cs-CZ" altLang="cs-CZ" sz="1600" dirty="0" err="1">
                <a:latin typeface="Trebuchet MS" panose="020B0603020202020204" pitchFamily="34" charset="0"/>
              </a:rPr>
              <a:t>homocysteinu</a:t>
            </a:r>
            <a:r>
              <a:rPr lang="cs-CZ" altLang="cs-CZ" sz="1600" dirty="0">
                <a:latin typeface="Trebuchet MS" panose="020B0603020202020204" pitchFamily="34" charset="0"/>
              </a:rPr>
              <a:t> odhalí nedostatky vit B6, vit B12 a kyseliny listové, podání methioninu umocní nárůst hladiny </a:t>
            </a:r>
            <a:r>
              <a:rPr lang="cs-CZ" altLang="cs-CZ" sz="1600" dirty="0" err="1">
                <a:latin typeface="Trebuchet MS" panose="020B0603020202020204" pitchFamily="34" charset="0"/>
              </a:rPr>
              <a:t>homocysteinu</a:t>
            </a:r>
            <a:r>
              <a:rPr lang="cs-CZ" altLang="cs-CZ" sz="1600" dirty="0">
                <a:latin typeface="Trebuchet MS" panose="020B0603020202020204" pitchFamily="34" charset="0"/>
              </a:rPr>
              <a:t>, která klesne podáním chybějícího vitamínu</a:t>
            </a:r>
          </a:p>
        </p:txBody>
      </p:sp>
      <p:pic>
        <p:nvPicPr>
          <p:cNvPr id="4" name="Obrázek 3" descr="Obsah obrázku interiér, uspořádáno&#10;&#10;Popis byl vytvořen automaticky">
            <a:extLst>
              <a:ext uri="{FF2B5EF4-FFF2-40B4-BE49-F238E27FC236}">
                <a16:creationId xmlns:a16="http://schemas.microsoft.com/office/drawing/2014/main" id="{CD50FCDE-361A-407E-935C-7D11935A8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53136"/>
            <a:ext cx="3035243" cy="202349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1ECE1C-EDA1-4C75-8759-5D9E45752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4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20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Způsoby stanovení vitamínů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D990202C-B681-4039-BE57-D94ACC7C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71" y="852754"/>
            <a:ext cx="8785225" cy="39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Stanovení produktu tvořeného působením vitamínu</a:t>
            </a:r>
          </a:p>
          <a:p>
            <a:pPr marL="1028700" lvl="1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jde o nepřímou metodu, např. změny koncentrace koagulačních faktorů při nedostatku vit K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Zvýšení aktivity vybraného enzymu podáním koenzymu</a:t>
            </a:r>
          </a:p>
          <a:p>
            <a:pPr marL="1028700" lvl="1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sledování aktivity ALT a AST po přidání </a:t>
            </a:r>
            <a:r>
              <a:rPr lang="cs-CZ" altLang="cs-CZ" sz="1600" dirty="0" err="1">
                <a:latin typeface="Trebuchet MS" panose="020B0603020202020204" pitchFamily="34" charset="0"/>
              </a:rPr>
              <a:t>pyridoxalfosfátu</a:t>
            </a:r>
            <a:r>
              <a:rPr lang="cs-CZ" altLang="cs-CZ" sz="1600" dirty="0">
                <a:latin typeface="Trebuchet MS" panose="020B0603020202020204" pitchFamily="34" charset="0"/>
              </a:rPr>
              <a:t> (stanovuje se vit B6 – pyridoxin)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Saturační testy</a:t>
            </a:r>
          </a:p>
          <a:p>
            <a:pPr marL="1028700" lvl="1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stanovení např. vitamínu C,  při nedostatku dochází k jeho vychytávání a koncentrace v moči je minimální až nulová,  po saturaci dochází k vylučování stejného množství, jaké bylo podáno</a:t>
            </a:r>
          </a:p>
        </p:txBody>
      </p:sp>
      <p:pic>
        <p:nvPicPr>
          <p:cNvPr id="4" name="Obrázek 3" descr="Obsah obrázku interiér, uspořádáno&#10;&#10;Popis byl vytvořen automaticky">
            <a:extLst>
              <a:ext uri="{FF2B5EF4-FFF2-40B4-BE49-F238E27FC236}">
                <a16:creationId xmlns:a16="http://schemas.microsoft.com/office/drawing/2014/main" id="{37818D12-8513-432B-BE26-34DEB241E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53136"/>
            <a:ext cx="3035243" cy="2023495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919A8FA-DA00-4718-8A03-C1FCBF9A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5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8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53FD827-1F62-409B-A65A-F69F9051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2" y="870857"/>
            <a:ext cx="8568506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Vitamín A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retinol – má několik konformací , lze chápat jen 2 aktivní formy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 krevním oběhu vázán převážně na RBP (retinol vázající protein) a </a:t>
            </a:r>
            <a:r>
              <a:rPr lang="cs-CZ" altLang="cs-CZ" sz="1600" dirty="0" err="1">
                <a:latin typeface="Trebuchet MS" panose="020B0603020202020204" pitchFamily="34" charset="0"/>
              </a:rPr>
              <a:t>prealbumin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má nezaměnitelný význam při reprodukci, podílí se na správné funkci zraku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je fotocitlivý, což stěžuje jeho stanovení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při nedostatku nastává šeroslepost, při nadbytku dochází k akumulaci v játrech, což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   vede k jejich poškození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Stanovuje se pro zjištění poruchy trávení a vstřebávání tuků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cs-CZ" altLang="cs-CZ" sz="16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Stanovení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 err="1">
                <a:latin typeface="Trebuchet MS" panose="020B0603020202020204" pitchFamily="34" charset="0"/>
              </a:rPr>
              <a:t>Carr-Price</a:t>
            </a:r>
            <a:r>
              <a:rPr lang="cs-CZ" altLang="cs-CZ" sz="1600" b="1" dirty="0">
                <a:latin typeface="Trebuchet MS" panose="020B0603020202020204" pitchFamily="34" charset="0"/>
              </a:rPr>
              <a:t> test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extrakce pomocí chloroformu, acetanhydridu (odstraňuje vlhkost), kdy vznikne nažloutlý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roztok, který přidáním chloridu antimonitého SbCl</a:t>
            </a:r>
            <a:r>
              <a:rPr lang="cs-CZ" altLang="cs-CZ" sz="1600" baseline="-25000" dirty="0">
                <a:latin typeface="Trebuchet MS" panose="020B0603020202020204" pitchFamily="34" charset="0"/>
              </a:rPr>
              <a:t>3</a:t>
            </a:r>
            <a:r>
              <a:rPr lang="cs-CZ" altLang="cs-CZ" sz="1600" dirty="0">
                <a:latin typeface="Trebuchet MS" panose="020B0603020202020204" pitchFamily="34" charset="0"/>
              </a:rPr>
              <a:t> v přítomnosti vit A zmodrá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  - měří se spektrofotometricky při 550 </a:t>
            </a:r>
            <a:r>
              <a:rPr lang="cs-CZ" altLang="cs-CZ" sz="1600" dirty="0" err="1">
                <a:latin typeface="Trebuchet MS" panose="020B0603020202020204" pitchFamily="34" charset="0"/>
              </a:rPr>
              <a:t>nm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800" dirty="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- jednotlivé formy vitamínu A se stanovují pomocí HPLC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248275-AD13-4FFA-93FF-294D61F28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46849" r="10626" b="15351"/>
          <a:stretch/>
        </p:blipFill>
        <p:spPr>
          <a:xfrm>
            <a:off x="6364179" y="196661"/>
            <a:ext cx="2592288" cy="876266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AE74EC51-9FA7-4C21-9E00-EF3BD7B0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331" y="79218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>
                <a:latin typeface="Trebuchet MS" panose="020B0603020202020204" pitchFamily="34" charset="0"/>
              </a:rPr>
              <a:t>retinol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2EAFB0-A827-4350-AAB2-62AC944DB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6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6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53FD827-1F62-409B-A65A-F69F9051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2" y="870857"/>
            <a:ext cx="491214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Vitamín D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cholekalciferol (D3) a ergokalciferol (D2) </a:t>
            </a:r>
            <a:endParaRPr lang="cs-CZ" altLang="cs-CZ" sz="14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aktivní formou je 1,25-dihydroxycholekalciferol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cholekalciferol je částečně syntetizován v těle ze 7-dehydrocholesterolu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hraje zásadní roli v metabolismu vápníku a fosforu – stimuluje tvorbu vazebného proteinu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nedostatek vede k poruše mineralizace kostí      - osteoporóza, křivice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nadbytek bez většího významu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je mu přikládán význam také v souvislosti s aktivitou imunitního systému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 descr="Kapitola 09 - 08-09">
            <a:extLst>
              <a:ext uri="{FF2B5EF4-FFF2-40B4-BE49-F238E27FC236}">
                <a16:creationId xmlns:a16="http://schemas.microsoft.com/office/drawing/2014/main" id="{2A15A9F6-7011-467E-A934-A74B4C37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1527" r="3458" b="3992"/>
          <a:stretch>
            <a:fillRect/>
          </a:stretch>
        </p:blipFill>
        <p:spPr bwMode="auto">
          <a:xfrm>
            <a:off x="5173978" y="2658485"/>
            <a:ext cx="390244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0CD7979A-7AC0-4D2C-B34A-43BE3654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34836" r="50980" b="11707"/>
          <a:stretch>
            <a:fillRect/>
          </a:stretch>
        </p:blipFill>
        <p:spPr bwMode="auto">
          <a:xfrm>
            <a:off x="6516216" y="266179"/>
            <a:ext cx="20875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CD51D93B-5E8D-447D-9E73-3A6F19043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886" y="1594819"/>
            <a:ext cx="9845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>
                <a:latin typeface="Trebuchet MS" panose="020B0603020202020204" pitchFamily="34" charset="0"/>
              </a:rPr>
              <a:t>ergokalciferol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551F5B-4B26-4E66-BE67-026A93EE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7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2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53FD827-1F62-409B-A65A-F69F9051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2" y="870857"/>
            <a:ext cx="4624108" cy="487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Vitamín D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  <a:endParaRPr lang="cs-CZ" altLang="cs-CZ" sz="1600" b="1" dirty="0">
              <a:solidFill>
                <a:srgbClr val="0066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Stanovení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nejčastěji RIA metody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kombinace HPLC a fotometrie, MS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chemiluminiscenční imunochemické techniky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koncentrace v krvi je závislá na ročním období a době vystavení organismu slunečního světla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v poslední době narůstá v klinické diagnostice význam stanovení                1,25-dihydroxycholekalciferolu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cs-CZ" altLang="cs-CZ" sz="1600" dirty="0">
              <a:latin typeface="Trebuchet MS" panose="020B0603020202020204" pitchFamily="34" charset="0"/>
            </a:endParaRPr>
          </a:p>
        </p:txBody>
      </p:sp>
      <p:pic>
        <p:nvPicPr>
          <p:cNvPr id="5" name="Picture 5" descr="Kapitola 09 - 08-09">
            <a:extLst>
              <a:ext uri="{FF2B5EF4-FFF2-40B4-BE49-F238E27FC236}">
                <a16:creationId xmlns:a16="http://schemas.microsoft.com/office/drawing/2014/main" id="{92BDF330-4BBB-4DAD-B10A-28772ECB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1527" r="3458" b="3992"/>
          <a:stretch>
            <a:fillRect/>
          </a:stretch>
        </p:blipFill>
        <p:spPr bwMode="auto">
          <a:xfrm>
            <a:off x="5173978" y="2658485"/>
            <a:ext cx="390244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B6A21E89-C844-44A3-AADA-6ECFD3C8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34836" r="50980" b="11707"/>
          <a:stretch>
            <a:fillRect/>
          </a:stretch>
        </p:blipFill>
        <p:spPr bwMode="auto">
          <a:xfrm>
            <a:off x="6516216" y="266179"/>
            <a:ext cx="20875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3D0A5AE1-41B4-401E-82D6-577C81F0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886" y="1594819"/>
            <a:ext cx="9845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>
                <a:latin typeface="Trebuchet MS" panose="020B0603020202020204" pitchFamily="34" charset="0"/>
              </a:rPr>
              <a:t>ergokalciferol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3F2F5E2-FA9E-449D-B607-6349345171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6763" r="24485" b="46459"/>
          <a:stretch/>
        </p:blipFill>
        <p:spPr>
          <a:xfrm>
            <a:off x="544071" y="5373263"/>
            <a:ext cx="3363815" cy="128807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C3E47C-2D20-4AEE-9696-9FEAC0CF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8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1ED7AAB-484F-42F8-B02C-D05707CB0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3"/>
          <a:stretch/>
        </p:blipFill>
        <p:spPr>
          <a:xfrm>
            <a:off x="3707904" y="4708943"/>
            <a:ext cx="5154519" cy="1888409"/>
          </a:xfrm>
          <a:prstGeom prst="rect">
            <a:avLst/>
          </a:prstGeom>
        </p:spPr>
      </p:pic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08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příklady stanovení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53FD827-1F62-409B-A65A-F69F9051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2" y="870857"/>
            <a:ext cx="822450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6600"/>
                </a:solidFill>
                <a:latin typeface="Trebuchet MS" panose="020B0603020202020204" pitchFamily="34" charset="0"/>
              </a:rPr>
              <a:t>Vitamín C</a:t>
            </a:r>
            <a:r>
              <a:rPr lang="cs-CZ" altLang="cs-CZ" dirty="0"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= kyselina askorbová, oxidovaná forma </a:t>
            </a:r>
            <a:r>
              <a:rPr lang="cs-CZ" altLang="cs-CZ" sz="1600" dirty="0" err="1">
                <a:latin typeface="Trebuchet MS" panose="020B0603020202020204" pitchFamily="34" charset="0"/>
              </a:rPr>
              <a:t>dehydroaskorbová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součástí kofaktorů, podílí se na vstřebávání železa, má silnou antioxidační aktivitu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nedostatek způsobuje náchylnost k infekcím, kurděje, přebytek je vylučován močí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stanovuje se převážně v séru, méně v moči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b="1" dirty="0">
              <a:solidFill>
                <a:srgbClr val="A5002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A50021"/>
                </a:solidFill>
                <a:latin typeface="Trebuchet MS" panose="020B0603020202020204" pitchFamily="34" charset="0"/>
              </a:rPr>
              <a:t>Stanovení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- nejčastěji HPLC nebo fluorescenční stanovení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latin typeface="Trebuchet MS" panose="020B0603020202020204" pitchFamily="34" charset="0"/>
              </a:rPr>
              <a:t>- využití redukčních vlastností vitamínu C (spektrofotometrie, titrace – jodometrie)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b="1" dirty="0">
                <a:latin typeface="Trebuchet MS" panose="020B0603020202020204" pitchFamily="34" charset="0"/>
              </a:rPr>
              <a:t>Stanovení </a:t>
            </a:r>
            <a:r>
              <a:rPr lang="cs-CZ" altLang="cs-CZ" sz="1600" b="1" dirty="0" err="1">
                <a:latin typeface="Trebuchet MS" panose="020B0603020202020204" pitchFamily="34" charset="0"/>
              </a:rPr>
              <a:t>Tillmanovým</a:t>
            </a:r>
            <a:r>
              <a:rPr lang="cs-CZ" altLang="cs-CZ" sz="1600" b="1" dirty="0">
                <a:latin typeface="Trebuchet MS" panose="020B0603020202020204" pitchFamily="34" charset="0"/>
              </a:rPr>
              <a:t> činidlem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066F74-0342-40BD-8133-92CD171E5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1862492" cy="139686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4C55156-B344-4C43-9BB9-CEB7E6DB613B}"/>
              </a:ext>
            </a:extLst>
          </p:cNvPr>
          <p:cNvSpPr txBox="1"/>
          <p:nvPr/>
        </p:nvSpPr>
        <p:spPr>
          <a:xfrm>
            <a:off x="362938" y="4552798"/>
            <a:ext cx="4177159" cy="152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cs-CZ" altLang="cs-CZ" sz="1600" b="1" dirty="0">
                <a:latin typeface="Trebuchet MS" panose="020B0603020202020204" pitchFamily="34" charset="0"/>
              </a:rPr>
              <a:t>= </a:t>
            </a:r>
            <a:r>
              <a:rPr lang="cs-CZ" altLang="cs-CZ" sz="1600" dirty="0">
                <a:latin typeface="Trebuchet MS" panose="020B0603020202020204" pitchFamily="34" charset="0"/>
              </a:rPr>
              <a:t>kyselina askorbová redukuje v kyselém prostředí růžový roztok                          2,4-dichlorfenolindofenolu do             vzniku bezbarvé </a:t>
            </a:r>
            <a:r>
              <a:rPr lang="cs-CZ" altLang="cs-CZ" sz="1600" dirty="0" err="1">
                <a:latin typeface="Trebuchet MS" panose="020B0603020202020204" pitchFamily="34" charset="0"/>
              </a:rPr>
              <a:t>leukobáze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E4FE8E9-31BE-4D6F-96DD-7BE15B0C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cs-CZ" sz="1200" b="1" dirty="0">
                <a:latin typeface="Trebuchet MS" panose="020B0603020202020204" pitchFamily="34" charset="0"/>
              </a:rPr>
              <a:t>9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084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10630</TotalTime>
  <Words>2154</Words>
  <Application>Microsoft Office PowerPoint</Application>
  <PresentationFormat>Předvádění na obrazovce (4:3)</PresentationFormat>
  <Paragraphs>305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Palatino Linotype</vt:lpstr>
      <vt:lpstr>Trebuchet MS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Miruška</dc:creator>
  <cp:lastModifiedBy>PCA</cp:lastModifiedBy>
  <cp:revision>712</cp:revision>
  <dcterms:created xsi:type="dcterms:W3CDTF">2013-09-08T09:54:57Z</dcterms:created>
  <dcterms:modified xsi:type="dcterms:W3CDTF">2021-05-19T12:08:42Z</dcterms:modified>
</cp:coreProperties>
</file>