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5" r:id="rId19"/>
    <p:sldId id="277" r:id="rId20"/>
    <p:sldId id="278" r:id="rId21"/>
    <p:sldId id="279" r:id="rId22"/>
    <p:sldId id="285" r:id="rId23"/>
    <p:sldId id="280" r:id="rId24"/>
    <p:sldId id="281" r:id="rId25"/>
    <p:sldId id="282" r:id="rId26"/>
    <p:sldId id="286" r:id="rId27"/>
    <p:sldId id="292" r:id="rId28"/>
    <p:sldId id="293" r:id="rId29"/>
    <p:sldId id="294" r:id="rId30"/>
    <p:sldId id="290" r:id="rId31"/>
    <p:sldId id="291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4DF"/>
    <a:srgbClr val="94E0E8"/>
    <a:srgbClr val="9966FF"/>
    <a:srgbClr val="8FC2E5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1116F4-A163-4CEF-8B34-D63BD59C6289}" type="datetimeFigureOut">
              <a:rPr lang="cs-CZ" smtClean="0"/>
              <a:pPr/>
              <a:t>14.4.2013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CC32DB-3772-481E-961E-0B54707780D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Anorganické polymery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RNDr. Milan Alberti, CSc.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980728"/>
            <a:ext cx="3672408" cy="36933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Mechanismus syntézy </a:t>
            </a:r>
            <a:r>
              <a:rPr lang="cs-CZ" b="1" dirty="0" err="1" smtClean="0"/>
              <a:t>fosfazenů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41277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Vznik lineárních a cyklických </a:t>
            </a:r>
            <a:r>
              <a:rPr lang="cs-CZ" dirty="0" err="1" smtClean="0"/>
              <a:t>chlorofosfazenů</a:t>
            </a:r>
            <a:r>
              <a:rPr lang="cs-CZ" dirty="0" smtClean="0"/>
              <a:t> dle mechanismu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M.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Goehringové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a W.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Lehra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/>
              <a:t>jsou různé fáze jedné reakce.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2132856"/>
            <a:ext cx="8712968" cy="1077218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Obecná rovnice vzniku </a:t>
            </a:r>
            <a:r>
              <a:rPr lang="cs-CZ" sz="2000" dirty="0" err="1" smtClean="0"/>
              <a:t>fosfazenů</a:t>
            </a:r>
            <a:r>
              <a:rPr lang="cs-CZ" sz="2000" dirty="0" smtClean="0"/>
              <a:t> : chlorid fosforečný PCl</a:t>
            </a:r>
            <a:r>
              <a:rPr lang="cs-CZ" sz="2000" baseline="-25000" dirty="0" smtClean="0"/>
              <a:t>5</a:t>
            </a:r>
            <a:r>
              <a:rPr lang="cs-CZ" sz="2000" dirty="0" smtClean="0"/>
              <a:t> reaguje s chloridem amonným NH</a:t>
            </a:r>
            <a:r>
              <a:rPr lang="cs-CZ" sz="2000" baseline="-25000" dirty="0" smtClean="0"/>
              <a:t>4</a:t>
            </a:r>
            <a:r>
              <a:rPr lang="cs-CZ" sz="2000" dirty="0" smtClean="0"/>
              <a:t>Cl  za vzniku směsi </a:t>
            </a:r>
            <a:r>
              <a:rPr lang="cs-CZ" sz="2000" dirty="0" err="1" smtClean="0"/>
              <a:t>chlorofosfazenů</a:t>
            </a:r>
            <a:r>
              <a:rPr lang="cs-CZ" sz="2000" dirty="0" smtClean="0"/>
              <a:t> a chlorovodíku </a:t>
            </a:r>
            <a:r>
              <a:rPr lang="cs-CZ" sz="2000" dirty="0" err="1" smtClean="0"/>
              <a:t>HCl</a:t>
            </a:r>
            <a:r>
              <a:rPr lang="cs-CZ" sz="2000" dirty="0" smtClean="0"/>
              <a:t> </a:t>
            </a:r>
            <a:r>
              <a:rPr lang="cs-CZ" sz="2000" b="1" dirty="0" smtClean="0"/>
              <a:t> </a:t>
            </a:r>
            <a:endParaRPr lang="cs-CZ" sz="2000" dirty="0" smtClean="0"/>
          </a:p>
          <a:p>
            <a:pPr algn="ctr"/>
            <a:r>
              <a:rPr lang="cs-CZ" sz="2400" b="1" dirty="0" smtClean="0"/>
              <a:t>n PCl</a:t>
            </a:r>
            <a:r>
              <a:rPr lang="cs-CZ" sz="2400" b="1" baseline="-25000" dirty="0" smtClean="0"/>
              <a:t>5</a:t>
            </a:r>
            <a:r>
              <a:rPr lang="cs-CZ" sz="2400" b="1" dirty="0" smtClean="0"/>
              <a:t> + n NH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Cl </a:t>
            </a:r>
            <a:r>
              <a:rPr lang="cs-CZ" sz="2400" dirty="0" smtClean="0">
                <a:latin typeface="Times New Roman"/>
                <a:cs typeface="Times New Roman"/>
              </a:rPr>
              <a:t>→ </a:t>
            </a:r>
            <a:r>
              <a:rPr lang="cs-CZ" sz="2400" b="1" dirty="0" smtClean="0"/>
              <a:t>(NPCl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)</a:t>
            </a:r>
            <a:r>
              <a:rPr lang="cs-CZ" sz="2400" b="1" baseline="-25000" dirty="0" smtClean="0"/>
              <a:t>n</a:t>
            </a:r>
            <a:r>
              <a:rPr lang="cs-CZ" sz="2400" b="1" dirty="0" smtClean="0"/>
              <a:t> + 4n </a:t>
            </a:r>
            <a:r>
              <a:rPr lang="cs-CZ" sz="2400" b="1" dirty="0" err="1" smtClean="0"/>
              <a:t>HCl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28498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 reakce vyplynulo: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 Při reakci PCl</a:t>
            </a:r>
            <a:r>
              <a:rPr lang="cs-CZ" baseline="-30000" dirty="0" smtClean="0">
                <a:ea typeface="Times New Roman" pitchFamily="18" charset="0"/>
                <a:cs typeface="Arial" pitchFamily="34" charset="0"/>
              </a:rPr>
              <a:t>5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s NH</a:t>
            </a:r>
            <a:r>
              <a:rPr lang="cs-CZ" baseline="-30000" dirty="0" smtClean="0">
                <a:ea typeface="Times New Roman" pitchFamily="18" charset="0"/>
                <a:cs typeface="Arial" pitchFamily="34" charset="0"/>
              </a:rPr>
              <a:t>4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Cl vznikají kromě cyklických sloučenin i lineární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fosfazeny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s iontovou strukturou.</a:t>
            </a:r>
            <a:endParaRPr lang="cs-CZ" dirty="0" smtClean="0"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Zahříváním iontových lineárních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fosfazenů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v </a:t>
            </a:r>
            <a:r>
              <a:rPr lang="cs-CZ" i="1" dirty="0" err="1" smtClean="0">
                <a:ea typeface="Times New Roman" pitchFamily="18" charset="0"/>
                <a:cs typeface="Arial" pitchFamily="34" charset="0"/>
              </a:rPr>
              <a:t>sym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-TCE za přítomnosti NH</a:t>
            </a:r>
            <a:r>
              <a:rPr lang="cs-CZ" baseline="-30000" dirty="0" smtClean="0">
                <a:ea typeface="Times New Roman" pitchFamily="18" charset="0"/>
                <a:cs typeface="Arial" pitchFamily="34" charset="0"/>
              </a:rPr>
              <a:t>4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Cl vznikají cyklické formy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chlorofosfazenů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.</a:t>
            </a:r>
            <a:endParaRPr lang="cs-CZ" dirty="0" smtClean="0"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Při použití přebytku NH</a:t>
            </a:r>
            <a:r>
              <a:rPr lang="cs-CZ" baseline="-30000" dirty="0" smtClean="0">
                <a:ea typeface="Times New Roman" pitchFamily="18" charset="0"/>
                <a:cs typeface="Arial" pitchFamily="34" charset="0"/>
              </a:rPr>
              <a:t>4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Cl jsou hlavními produkty reakce cyklické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fosfazeny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. Při nadbytku PCl</a:t>
            </a:r>
            <a:r>
              <a:rPr lang="cs-CZ" baseline="-30000" dirty="0" smtClean="0">
                <a:ea typeface="Times New Roman" pitchFamily="18" charset="0"/>
                <a:cs typeface="Arial" pitchFamily="34" charset="0"/>
              </a:rPr>
              <a:t>5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jsou hlavními produkty reakce lineární formy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fosfazenů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.</a:t>
            </a:r>
            <a:endParaRPr lang="cs-CZ" dirty="0" smtClean="0"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Při reakci za teploty  200 °C – 280 °C reaguje PCl</a:t>
            </a:r>
            <a:r>
              <a:rPr lang="cs-CZ" baseline="-30000" dirty="0" smtClean="0">
                <a:ea typeface="Times New Roman" pitchFamily="18" charset="0"/>
                <a:cs typeface="Arial" pitchFamily="34" charset="0"/>
              </a:rPr>
              <a:t>5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v pevné fázi s cyklickými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chlorofosfazeny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za vzniku lineárních produktů.</a:t>
            </a:r>
            <a:endParaRPr lang="cs-CZ" dirty="0" smtClean="0">
              <a:cs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Podíl cyklické a lineární formy je ovlivněn i koncentrací výchozí reakční směsi. Nízké koncentrace výchozích látek podporují tvorbu cyklických forem, koncentrovanější roztoky nebo taveniny podporují tvorbu lineárních řetězců.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05273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Mechanismus syntézy </a:t>
            </a:r>
            <a:r>
              <a:rPr lang="cs-CZ" dirty="0" err="1" smtClean="0"/>
              <a:t>chlorofosfazenů</a:t>
            </a:r>
            <a:r>
              <a:rPr lang="cs-CZ" dirty="0" smtClean="0"/>
              <a:t>:</a:t>
            </a:r>
          </a:p>
          <a:p>
            <a:pPr marL="4000500" lvl="8" indent="-342900">
              <a:buFont typeface="+mj-lt"/>
              <a:buAutoNum type="arabicParenR"/>
            </a:pPr>
            <a:r>
              <a:rPr lang="cs-CZ" dirty="0" smtClean="0"/>
              <a:t>Vznik </a:t>
            </a:r>
            <a:r>
              <a:rPr lang="cs-CZ" dirty="0" err="1" smtClean="0"/>
              <a:t>monofosfazenu</a:t>
            </a:r>
            <a:endParaRPr lang="cs-CZ" dirty="0" smtClean="0"/>
          </a:p>
          <a:p>
            <a:pPr marL="4000500" lvl="8" indent="-342900">
              <a:buFont typeface="+mj-lt"/>
              <a:buAutoNum type="arabicParenR"/>
            </a:pPr>
            <a:r>
              <a:rPr lang="cs-CZ" dirty="0" smtClean="0"/>
              <a:t>Lineární polymerace </a:t>
            </a:r>
            <a:r>
              <a:rPr lang="cs-CZ" dirty="0" err="1" smtClean="0"/>
              <a:t>monofosfazenu</a:t>
            </a:r>
            <a:endParaRPr lang="cs-CZ" dirty="0" smtClean="0"/>
          </a:p>
          <a:p>
            <a:pPr marL="4000500" lvl="8" indent="-342900">
              <a:buFont typeface="+mj-lt"/>
              <a:buAutoNum type="arabicParenR"/>
            </a:pPr>
            <a:r>
              <a:rPr lang="cs-CZ" dirty="0" smtClean="0"/>
              <a:t>Cyklizace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299695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Ad 1) Vznik </a:t>
            </a:r>
            <a:r>
              <a:rPr lang="cs-CZ" dirty="0" err="1" smtClean="0"/>
              <a:t>monofosfazenu</a:t>
            </a:r>
            <a:r>
              <a:rPr lang="cs-CZ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cs-CZ" dirty="0" err="1" smtClean="0"/>
              <a:t>Monofosfazeny</a:t>
            </a:r>
            <a:r>
              <a:rPr lang="cs-CZ" dirty="0" smtClean="0"/>
              <a:t> vznikají reakcí PCl</a:t>
            </a:r>
            <a:r>
              <a:rPr lang="cs-CZ" baseline="-25000" dirty="0" smtClean="0"/>
              <a:t>5</a:t>
            </a:r>
            <a:r>
              <a:rPr lang="cs-CZ" dirty="0" smtClean="0"/>
              <a:t> (v rozpouštědle v ionizované formě [PCl</a:t>
            </a:r>
            <a:r>
              <a:rPr lang="cs-CZ" baseline="-25000" dirty="0" smtClean="0"/>
              <a:t>4</a:t>
            </a:r>
            <a:r>
              <a:rPr lang="cs-CZ" dirty="0" smtClean="0"/>
              <a:t>]</a:t>
            </a:r>
            <a:r>
              <a:rPr lang="cs-CZ" baseline="30000" dirty="0" smtClean="0"/>
              <a:t>+</a:t>
            </a:r>
            <a:r>
              <a:rPr lang="cs-CZ" dirty="0" smtClean="0"/>
              <a:t> [PCl</a:t>
            </a:r>
            <a:r>
              <a:rPr lang="cs-CZ" baseline="-25000" dirty="0" smtClean="0"/>
              <a:t>6</a:t>
            </a:r>
            <a:r>
              <a:rPr lang="cs-CZ" dirty="0" smtClean="0"/>
              <a:t>]</a:t>
            </a:r>
            <a:r>
              <a:rPr lang="cs-CZ" baseline="30000" dirty="0" smtClean="0"/>
              <a:t>-</a:t>
            </a:r>
            <a:r>
              <a:rPr lang="cs-CZ" dirty="0" smtClean="0"/>
              <a:t>) s NH</a:t>
            </a:r>
            <a:r>
              <a:rPr lang="cs-CZ" baseline="-25000" dirty="0" smtClean="0"/>
              <a:t>4</a:t>
            </a:r>
            <a:r>
              <a:rPr lang="cs-CZ" dirty="0" smtClean="0"/>
              <a:t>Cl (donor NH</a:t>
            </a:r>
            <a:r>
              <a:rPr lang="cs-CZ" baseline="-25000" dirty="0" smtClean="0"/>
              <a:t>3</a:t>
            </a:r>
            <a:r>
              <a:rPr lang="cs-CZ" dirty="0" smtClean="0"/>
              <a:t>).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Prvním krokem je nukleofilní atak amoniaku na atom fosforu v kationtu [PCl</a:t>
            </a:r>
            <a:r>
              <a:rPr lang="cs-CZ" baseline="-25000" dirty="0" smtClean="0"/>
              <a:t>4</a:t>
            </a:r>
            <a:r>
              <a:rPr lang="cs-CZ" dirty="0" smtClean="0"/>
              <a:t>]</a:t>
            </a:r>
            <a:r>
              <a:rPr lang="cs-CZ" baseline="30000" dirty="0" smtClean="0"/>
              <a:t>+</a:t>
            </a:r>
            <a:r>
              <a:rPr lang="cs-CZ" dirty="0" smtClean="0"/>
              <a:t>. </a:t>
            </a:r>
            <a:r>
              <a:rPr lang="cs-CZ" dirty="0" err="1" smtClean="0"/>
              <a:t>Monofosfazen</a:t>
            </a:r>
            <a:r>
              <a:rPr lang="cs-CZ" dirty="0" smtClean="0"/>
              <a:t> pak vzniká uvolněním protonu ze vzniklého meziproduktu.</a:t>
            </a:r>
            <a:endParaRPr lang="cs-CZ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907704" y="5013176"/>
          <a:ext cx="600837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CS ChemDraw Drawing" r:id="rId3" imgW="5468760" imgH="1118520" progId="">
                  <p:embed/>
                </p:oleObj>
              </mc:Choice>
              <mc:Fallback>
                <p:oleObj name="CS ChemDraw Drawing" r:id="rId3" imgW="5468760" imgH="1118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013176"/>
                        <a:ext cx="600837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6123924" cy="144016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51520" y="386104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Při poklesu koncentrace PCl</a:t>
            </a:r>
            <a:r>
              <a:rPr lang="cs-CZ" baseline="-25000" dirty="0" smtClean="0"/>
              <a:t>5</a:t>
            </a:r>
            <a:r>
              <a:rPr lang="cs-CZ" dirty="0" smtClean="0"/>
              <a:t> reaguje [Cl</a:t>
            </a:r>
            <a:r>
              <a:rPr lang="cs-CZ" baseline="-25000" dirty="0" smtClean="0"/>
              <a:t>3</a:t>
            </a:r>
            <a:r>
              <a:rPr lang="cs-CZ" dirty="0" smtClean="0"/>
              <a:t>PNPCl</a:t>
            </a:r>
            <a:r>
              <a:rPr lang="cs-CZ" baseline="-25000" dirty="0" smtClean="0"/>
              <a:t>3</a:t>
            </a:r>
            <a:r>
              <a:rPr lang="cs-CZ" dirty="0" smtClean="0"/>
              <a:t>]</a:t>
            </a:r>
            <a:r>
              <a:rPr lang="cs-CZ" baseline="30000" dirty="0" smtClean="0"/>
              <a:t>+</a:t>
            </a:r>
            <a:r>
              <a:rPr lang="cs-CZ" dirty="0" smtClean="0"/>
              <a:t> s NH</a:t>
            </a:r>
            <a:r>
              <a:rPr lang="cs-CZ" baseline="-25000" dirty="0" smtClean="0"/>
              <a:t>4</a:t>
            </a:r>
            <a:r>
              <a:rPr lang="cs-CZ" dirty="0" smtClean="0"/>
              <a:t>Cl.</a:t>
            </a:r>
          </a:p>
          <a:p>
            <a:pPr lvl="5"/>
            <a:r>
              <a:rPr lang="cs-CZ" dirty="0" smtClean="0"/>
              <a:t>	[Cl</a:t>
            </a:r>
            <a:r>
              <a:rPr lang="cs-CZ" baseline="-25000" dirty="0" smtClean="0"/>
              <a:t>3</a:t>
            </a:r>
            <a:r>
              <a:rPr lang="cs-CZ" dirty="0" smtClean="0"/>
              <a:t>PNPCl</a:t>
            </a:r>
            <a:r>
              <a:rPr lang="cs-CZ" baseline="-25000" dirty="0" smtClean="0"/>
              <a:t>3</a:t>
            </a:r>
            <a:r>
              <a:rPr lang="cs-CZ" dirty="0" smtClean="0"/>
              <a:t>]</a:t>
            </a:r>
            <a:r>
              <a:rPr lang="cs-CZ" baseline="30000" dirty="0" smtClean="0"/>
              <a:t>+</a:t>
            </a:r>
            <a:r>
              <a:rPr lang="cs-CZ" dirty="0" smtClean="0"/>
              <a:t> + NH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 smtClean="0">
                <a:cs typeface="Times New Roman"/>
              </a:rPr>
              <a:t>→</a:t>
            </a:r>
            <a:r>
              <a:rPr lang="cs-CZ" dirty="0" smtClean="0"/>
              <a:t>Cl</a:t>
            </a:r>
            <a:r>
              <a:rPr lang="cs-CZ" baseline="-25000" dirty="0" smtClean="0"/>
              <a:t>3</a:t>
            </a:r>
            <a:r>
              <a:rPr lang="cs-CZ" dirty="0" smtClean="0"/>
              <a:t>PNPCl</a:t>
            </a:r>
            <a:r>
              <a:rPr lang="cs-CZ" baseline="-25000" dirty="0" smtClean="0"/>
              <a:t>2 </a:t>
            </a:r>
            <a:r>
              <a:rPr lang="cs-CZ" dirty="0" smtClean="0"/>
              <a:t>= NH + H</a:t>
            </a:r>
            <a:r>
              <a:rPr lang="cs-CZ" baseline="30000" dirty="0" smtClean="0"/>
              <a:t>+</a:t>
            </a:r>
            <a:r>
              <a:rPr lang="cs-CZ" dirty="0" smtClean="0"/>
              <a:t> + </a:t>
            </a:r>
            <a:r>
              <a:rPr lang="cs-CZ" dirty="0" err="1" smtClean="0"/>
              <a:t>HCl</a:t>
            </a:r>
            <a:endParaRPr lang="cs-CZ" dirty="0" smtClean="0"/>
          </a:p>
          <a:p>
            <a:pPr lvl="5"/>
            <a:endParaRPr lang="cs-CZ" dirty="0" smtClean="0"/>
          </a:p>
          <a:p>
            <a:pPr marL="0" lvl="5">
              <a:buFont typeface="Arial" pitchFamily="34" charset="0"/>
              <a:buChar char="•"/>
            </a:pPr>
            <a:r>
              <a:rPr lang="cs-CZ" dirty="0" smtClean="0"/>
              <a:t>V reakční směsi může docházet i k různým kombinacím produktů jednotlivých fází.</a:t>
            </a:r>
          </a:p>
          <a:p>
            <a:pPr marL="0" lvl="5">
              <a:buFont typeface="Arial" pitchFamily="34" charset="0"/>
              <a:buChar char="•"/>
            </a:pPr>
            <a:r>
              <a:rPr lang="cs-CZ" dirty="0" smtClean="0"/>
              <a:t>S rostoucí délkou </a:t>
            </a:r>
            <a:r>
              <a:rPr lang="cs-CZ" dirty="0" err="1" smtClean="0"/>
              <a:t>fosfazenového</a:t>
            </a:r>
            <a:r>
              <a:rPr lang="cs-CZ" dirty="0" smtClean="0"/>
              <a:t> řetězce roste rozpustnost </a:t>
            </a:r>
            <a:r>
              <a:rPr lang="cs-CZ" dirty="0" err="1" smtClean="0"/>
              <a:t>fosfazenů</a:t>
            </a:r>
            <a:r>
              <a:rPr lang="cs-CZ" dirty="0" smtClean="0"/>
              <a:t>.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9512" y="98072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 2) Lineární polymerace </a:t>
            </a:r>
            <a:r>
              <a:rPr lang="cs-CZ" dirty="0" err="1" smtClean="0"/>
              <a:t>monofosfazenu</a:t>
            </a:r>
            <a:r>
              <a:rPr lang="cs-CZ" dirty="0" smtClean="0"/>
              <a:t>:</a:t>
            </a:r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Volný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elektronový pár atomu dusíku v 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monofosfazenu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Cl</a:t>
            </a:r>
            <a:r>
              <a:rPr lang="cs-CZ" baseline="-30000" dirty="0" smtClean="0">
                <a:ea typeface="Times New Roman" pitchFamily="18" charset="0"/>
                <a:cs typeface="Arial" pitchFamily="34" charset="0"/>
              </a:rPr>
              <a:t>3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PNH je terčem nového nukleofilního ataku, přičemž dochází k prodlužování řetězce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05273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Ad 3) Cyklizace:</a:t>
            </a:r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Cyklizace lineárních sloučenin probíhá reakcí terminálních skupin Cl</a:t>
            </a:r>
            <a:r>
              <a:rPr lang="cs-CZ" baseline="-25000" dirty="0" smtClean="0"/>
              <a:t>3</a:t>
            </a:r>
            <a:r>
              <a:rPr lang="cs-CZ" dirty="0" smtClean="0"/>
              <a:t>P= a =NH lineárních řetězců za současného odštěpení </a:t>
            </a:r>
            <a:r>
              <a:rPr lang="cs-CZ" dirty="0" err="1" smtClean="0"/>
              <a:t>HCl</a:t>
            </a:r>
            <a:r>
              <a:rPr lang="cs-CZ" dirty="0" smtClean="0"/>
              <a:t>.</a:t>
            </a:r>
          </a:p>
          <a:p>
            <a:pPr lvl="3"/>
            <a:endParaRPr lang="cs-CZ" dirty="0" smtClean="0"/>
          </a:p>
          <a:p>
            <a:pPr lvl="3"/>
            <a:r>
              <a:rPr lang="cs-CZ" dirty="0" smtClean="0"/>
              <a:t>		Cl</a:t>
            </a:r>
            <a:r>
              <a:rPr lang="cs-CZ" baseline="-25000" dirty="0" smtClean="0"/>
              <a:t>3</a:t>
            </a:r>
            <a:r>
              <a:rPr lang="cs-CZ" dirty="0" smtClean="0"/>
              <a:t>P(NPCl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r>
              <a:rPr lang="cs-CZ" baseline="-25000" dirty="0" smtClean="0"/>
              <a:t>n</a:t>
            </a:r>
            <a:r>
              <a:rPr lang="cs-CZ" dirty="0" smtClean="0"/>
              <a:t>= NH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(NPCl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r>
              <a:rPr lang="cs-CZ" baseline="-25000" dirty="0" smtClean="0"/>
              <a:t>n+1</a:t>
            </a:r>
            <a:r>
              <a:rPr lang="cs-CZ" dirty="0" smtClean="0"/>
              <a:t> + </a:t>
            </a:r>
            <a:r>
              <a:rPr lang="cs-CZ" dirty="0" err="1" smtClean="0"/>
              <a:t>HCl</a:t>
            </a:r>
            <a:endParaRPr lang="cs-CZ" dirty="0" smtClean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852937"/>
            <a:ext cx="4412618" cy="15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987824" y="4437112"/>
          <a:ext cx="416242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CS ChemDraw Drawing" r:id="rId4" imgW="4921920" imgH="1643400" progId="">
                  <p:embed/>
                </p:oleObj>
              </mc:Choice>
              <mc:Fallback>
                <p:oleObj name="CS ChemDraw Drawing" r:id="rId4" imgW="4921920" imgH="1643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437112"/>
                        <a:ext cx="4162425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05273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 err="1" smtClean="0"/>
              <a:t>Emsleyho</a:t>
            </a:r>
            <a:r>
              <a:rPr lang="cs-CZ" dirty="0" smtClean="0"/>
              <a:t> a </a:t>
            </a:r>
            <a:r>
              <a:rPr lang="cs-CZ" dirty="0" err="1" smtClean="0"/>
              <a:t>Udyho</a:t>
            </a:r>
            <a:r>
              <a:rPr lang="cs-CZ" dirty="0" smtClean="0"/>
              <a:t> reakce je totožná v první i druhé fázi s mechanismem reakce podle </a:t>
            </a:r>
            <a:r>
              <a:rPr lang="cs-CZ" dirty="0" err="1" smtClean="0"/>
              <a:t>Goehringové</a:t>
            </a:r>
            <a:r>
              <a:rPr lang="cs-CZ" dirty="0" smtClean="0"/>
              <a:t>. V třetí fázi však předpokládají, že k cyklizaci dochází díky intramolekulárnímu ataku terminální skupiny Cl</a:t>
            </a:r>
            <a:r>
              <a:rPr lang="cs-CZ" baseline="-25000" dirty="0" smtClean="0"/>
              <a:t>3</a:t>
            </a:r>
            <a:r>
              <a:rPr lang="cs-CZ" dirty="0" smtClean="0"/>
              <a:t>P= lineárního řetězce na volný elektronový pár posledního dusíkového atomu na druhém konci řetězce. Vznikající cyklus je tedy o jednotku menší než lineární řetězec. </a:t>
            </a:r>
            <a:endParaRPr lang="cs-CZ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267744" y="2636912"/>
          <a:ext cx="4320480" cy="400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CS ChemDraw Drawing" r:id="rId3" imgW="4080600" imgH="3770280" progId="">
                  <p:embed/>
                </p:oleObj>
              </mc:Choice>
              <mc:Fallback>
                <p:oleObj name="CS ChemDraw Drawing" r:id="rId3" imgW="4080600" imgH="37702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6912"/>
                        <a:ext cx="4320480" cy="4000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79512" y="980728"/>
            <a:ext cx="4608512" cy="36933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Využití </a:t>
            </a:r>
            <a:r>
              <a:rPr lang="cs-CZ" b="1" dirty="0" err="1" smtClean="0"/>
              <a:t>fosfazenů</a:t>
            </a:r>
            <a:r>
              <a:rPr lang="cs-CZ" b="1" dirty="0" smtClean="0"/>
              <a:t> a jejich derivátů v praxi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48478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err="1" smtClean="0"/>
              <a:t>Fosfazeny</a:t>
            </a:r>
            <a:r>
              <a:rPr lang="cs-CZ" b="1" u="sng" dirty="0" smtClean="0"/>
              <a:t> v medicíně</a:t>
            </a:r>
          </a:p>
          <a:p>
            <a:pPr lvl="1" algn="just"/>
            <a:r>
              <a:rPr lang="cs-CZ" b="1" i="1" dirty="0" err="1" smtClean="0"/>
              <a:t>Fosfazeny</a:t>
            </a:r>
            <a:r>
              <a:rPr lang="cs-CZ" b="1" i="1" dirty="0" smtClean="0"/>
              <a:t> s </a:t>
            </a:r>
            <a:r>
              <a:rPr lang="cs-CZ" b="1" i="1" dirty="0" err="1" smtClean="0"/>
              <a:t>kancerostatickými</a:t>
            </a:r>
            <a:r>
              <a:rPr lang="cs-CZ" b="1" i="1" dirty="0" smtClean="0"/>
              <a:t> účinky</a:t>
            </a:r>
          </a:p>
          <a:p>
            <a:pPr lvl="2" algn="just">
              <a:buFont typeface="Arial" pitchFamily="34" charset="0"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1976 J. F.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Labarre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– výzkum kancerogenních aktivit derivátů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hexachloro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</a:t>
            </a:r>
            <a:r>
              <a:rPr lang="cs-CZ" i="1" dirty="0" err="1" smtClean="0">
                <a:ea typeface="Times New Roman" pitchFamily="18" charset="0"/>
                <a:cs typeface="Arial" pitchFamily="34" charset="0"/>
              </a:rPr>
              <a:t>cyklo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trifosfazenu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a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oktachloro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</a:t>
            </a:r>
            <a:r>
              <a:rPr lang="cs-CZ" i="1" dirty="0" err="1" smtClean="0">
                <a:ea typeface="Times New Roman" pitchFamily="18" charset="0"/>
                <a:cs typeface="Arial" pitchFamily="34" charset="0"/>
              </a:rPr>
              <a:t>cyklo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tetrafosfazenu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s cyklickými aminy</a:t>
            </a:r>
          </a:p>
          <a:p>
            <a:pPr lvl="2" algn="just">
              <a:buFont typeface="Arial" pitchFamily="34" charset="0"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nejlepší výsledky -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aziridinylové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deriváty příslušných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fosfazenů</a:t>
            </a:r>
            <a:endParaRPr lang="cs-CZ" dirty="0" smtClean="0">
              <a:ea typeface="Times New Roman" pitchFamily="18" charset="0"/>
              <a:cs typeface="Arial" pitchFamily="34" charset="0"/>
            </a:endParaRPr>
          </a:p>
          <a:p>
            <a:pPr lvl="2" algn="just">
              <a:buFont typeface="Arial" pitchFamily="34" charset="0"/>
              <a:buChar char="•"/>
            </a:pPr>
            <a:r>
              <a:rPr lang="cs-CZ" dirty="0" smtClean="0"/>
              <a:t>nejznámějšími deriváty s </a:t>
            </a:r>
            <a:r>
              <a:rPr lang="cs-CZ" dirty="0" err="1" smtClean="0"/>
              <a:t>kancerostatickými</a:t>
            </a:r>
            <a:r>
              <a:rPr lang="cs-CZ" dirty="0" smtClean="0"/>
              <a:t> účinky - </a:t>
            </a:r>
            <a:r>
              <a:rPr lang="cs-CZ" dirty="0" err="1" smtClean="0"/>
              <a:t>cyklofosfathiazen</a:t>
            </a:r>
            <a:r>
              <a:rPr lang="cs-CZ" dirty="0" smtClean="0"/>
              <a:t> tzv. </a:t>
            </a:r>
            <a:r>
              <a:rPr lang="cs-CZ" dirty="0" err="1" smtClean="0"/>
              <a:t>SOAz</a:t>
            </a:r>
            <a:r>
              <a:rPr lang="cs-CZ" dirty="0" smtClean="0"/>
              <a:t> a </a:t>
            </a:r>
            <a:r>
              <a:rPr lang="cs-CZ" dirty="0" err="1" smtClean="0"/>
              <a:t>hexakis</a:t>
            </a:r>
            <a:r>
              <a:rPr lang="cs-CZ" dirty="0" smtClean="0"/>
              <a:t>(</a:t>
            </a:r>
            <a:r>
              <a:rPr lang="cs-CZ" dirty="0" err="1" smtClean="0"/>
              <a:t>aziridinyl</a:t>
            </a:r>
            <a:r>
              <a:rPr lang="cs-CZ" dirty="0" smtClean="0"/>
              <a:t>)-</a:t>
            </a:r>
            <a:r>
              <a:rPr lang="cs-CZ" i="1" dirty="0" err="1" smtClean="0"/>
              <a:t>cyklo</a:t>
            </a:r>
            <a:r>
              <a:rPr lang="cs-CZ" dirty="0" smtClean="0"/>
              <a:t>-</a:t>
            </a:r>
            <a:r>
              <a:rPr lang="cs-CZ" dirty="0" err="1" smtClean="0"/>
              <a:t>trifosfazen</a:t>
            </a:r>
            <a:r>
              <a:rPr lang="cs-CZ" dirty="0" smtClean="0"/>
              <a:t> kódovacím tzv. Myko63</a:t>
            </a:r>
          </a:p>
          <a:p>
            <a:pPr lvl="3" algn="just">
              <a:buFont typeface="Arial" pitchFamily="34" charset="0"/>
              <a:buChar char="•"/>
            </a:pPr>
            <a:r>
              <a:rPr lang="cs-CZ" dirty="0" smtClean="0"/>
              <a:t>otevření </a:t>
            </a:r>
            <a:r>
              <a:rPr lang="cs-CZ" dirty="0" err="1" smtClean="0"/>
              <a:t>aziridinylového</a:t>
            </a:r>
            <a:r>
              <a:rPr lang="cs-CZ" dirty="0" smtClean="0"/>
              <a:t> cyklu </a:t>
            </a:r>
            <a:r>
              <a:rPr lang="cs-CZ" dirty="0" smtClean="0">
                <a:cs typeface="Times New Roman"/>
              </a:rPr>
              <a:t>→ </a:t>
            </a:r>
            <a:r>
              <a:rPr lang="cs-CZ" dirty="0" smtClean="0"/>
              <a:t>kovalentní vazbou na ribózovou část DNA  </a:t>
            </a:r>
            <a:r>
              <a:rPr lang="cs-CZ" dirty="0" smtClean="0">
                <a:cs typeface="Times New Roman"/>
              </a:rPr>
              <a:t>→ zabránění </a:t>
            </a:r>
            <a:r>
              <a:rPr lang="cs-CZ" dirty="0" smtClean="0"/>
              <a:t>replikaci a vzniku tumorů</a:t>
            </a:r>
          </a:p>
          <a:p>
            <a:pPr lvl="3" algn="just">
              <a:buFont typeface="Arial" pitchFamily="34" charset="0"/>
              <a:buChar char="•"/>
            </a:pPr>
            <a:r>
              <a:rPr lang="cs-CZ" dirty="0" smtClean="0"/>
              <a:t>testy na mutagenitu a teratogenitu - myši, psi, opice a </a:t>
            </a:r>
            <a:r>
              <a:rPr lang="cs-CZ" dirty="0" err="1" smtClean="0"/>
              <a:t>SOAz</a:t>
            </a:r>
            <a:r>
              <a:rPr lang="cs-CZ" dirty="0" smtClean="0"/>
              <a:t> i na lidských pacientech  - nežádoucí kumulace v kostní dřeni</a:t>
            </a:r>
            <a:endParaRPr lang="cs-CZ" dirty="0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3203848" y="4725144"/>
          <a:ext cx="1969722" cy="191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CS ChemDraw Drawing" r:id="rId3" imgW="2727720" imgH="2652120" progId="">
                  <p:embed/>
                </p:oleObj>
              </mc:Choice>
              <mc:Fallback>
                <p:oleObj name="CS ChemDraw Drawing" r:id="rId3" imgW="2727720" imgH="265212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725144"/>
                        <a:ext cx="1969722" cy="1910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6012160" y="4725144"/>
          <a:ext cx="200977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CS ChemDraw Drawing" r:id="rId5" imgW="2839680" imgH="2652120" progId="">
                  <p:embed/>
                </p:oleObj>
              </mc:Choice>
              <mc:Fallback>
                <p:oleObj name="CS ChemDraw Drawing" r:id="rId5" imgW="2839680" imgH="265212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725144"/>
                        <a:ext cx="2009775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1043608" y="5301208"/>
          <a:ext cx="9620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CS ChemDraw Drawing" r:id="rId7" imgW="1214640" imgH="1126080" progId="">
                  <p:embed/>
                </p:oleObj>
              </mc:Choice>
              <mc:Fallback>
                <p:oleObj name="CS ChemDraw Drawing" r:id="rId7" imgW="1214640" imgH="11260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301208"/>
                        <a:ext cx="9620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05273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/>
              <a:t>Fosfazeny</a:t>
            </a:r>
            <a:r>
              <a:rPr lang="cs-CZ" b="1" i="1" dirty="0" smtClean="0"/>
              <a:t> s dalšími lékařskými aplikacemi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tzv. nosiče léčiv - přenášejí účinnou látku (např. anestetikum) do vzdálených míst od místa aplikace preparátu</a:t>
            </a:r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anestetikum se z </a:t>
            </a:r>
            <a:r>
              <a:rPr lang="cs-CZ" dirty="0" err="1" smtClean="0"/>
              <a:t>fosfazenového</a:t>
            </a:r>
            <a:r>
              <a:rPr lang="cs-CZ" dirty="0" smtClean="0"/>
              <a:t> řetězce uvolní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působí na organismus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„nosič“v organismu hydrolyzuje na močovinu a fosforečnany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278092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err="1" smtClean="0"/>
              <a:t>Fosfazeny</a:t>
            </a:r>
            <a:r>
              <a:rPr lang="cs-CZ" b="1" u="sng" dirty="0" smtClean="0"/>
              <a:t> v zemědělství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především </a:t>
            </a:r>
            <a:r>
              <a:rPr lang="cs-CZ" dirty="0" err="1" smtClean="0"/>
              <a:t>amidoderiváty</a:t>
            </a:r>
            <a:r>
              <a:rPr lang="cs-CZ" dirty="0" smtClean="0"/>
              <a:t> </a:t>
            </a:r>
            <a:r>
              <a:rPr lang="cs-CZ" dirty="0" err="1" smtClean="0"/>
              <a:t>fosfazenů</a:t>
            </a:r>
            <a:r>
              <a:rPr lang="cs-CZ" dirty="0" smtClean="0"/>
              <a:t> - hnojiva nebo inhibitor ureázy čímž prodlužují hnojivý účinek močoviny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Pesticidy - </a:t>
            </a:r>
            <a:r>
              <a:rPr lang="cs-CZ" dirty="0" err="1" smtClean="0"/>
              <a:t>aziridinylové</a:t>
            </a:r>
            <a:r>
              <a:rPr lang="cs-CZ" dirty="0" smtClean="0"/>
              <a:t> deriváty </a:t>
            </a:r>
            <a:r>
              <a:rPr lang="cs-CZ" dirty="0" err="1" smtClean="0"/>
              <a:t>fosfazenů</a:t>
            </a:r>
            <a:r>
              <a:rPr lang="cs-CZ" dirty="0" smtClean="0"/>
              <a:t> např. </a:t>
            </a:r>
            <a:r>
              <a:rPr lang="cs-CZ" dirty="0" err="1" smtClean="0"/>
              <a:t>hexakis</a:t>
            </a:r>
            <a:r>
              <a:rPr lang="cs-CZ" dirty="0" smtClean="0"/>
              <a:t>(</a:t>
            </a:r>
            <a:r>
              <a:rPr lang="cs-CZ" dirty="0" err="1" smtClean="0"/>
              <a:t>aziridinyl</a:t>
            </a:r>
            <a:r>
              <a:rPr lang="cs-CZ" dirty="0" smtClean="0"/>
              <a:t>)-</a:t>
            </a:r>
            <a:r>
              <a:rPr lang="cs-CZ" i="1" dirty="0" err="1" smtClean="0"/>
              <a:t>cyklo</a:t>
            </a:r>
            <a:r>
              <a:rPr lang="cs-CZ" dirty="0" smtClean="0"/>
              <a:t>-</a:t>
            </a:r>
            <a:r>
              <a:rPr lang="cs-CZ" dirty="0" err="1" smtClean="0"/>
              <a:t>trifosfazen</a:t>
            </a:r>
            <a:r>
              <a:rPr lang="cs-CZ" dirty="0" smtClean="0"/>
              <a:t> (APHOLATE ~ Myko63) ke sterilizaci hmyzu a drobných hlodavců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Herbicidy proti plevelům a houbám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479715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err="1" smtClean="0"/>
              <a:t>Fosfazeny</a:t>
            </a:r>
            <a:r>
              <a:rPr lang="cs-CZ" b="1" u="sng" dirty="0" smtClean="0"/>
              <a:t> v průmyslu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příměsi do mazadel, olejů, benzínu, lepidel, nátěrů – delší trvanlivost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příměsi do plastických hmot, izolátorů a polovodičů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retardéry hoření </a:t>
            </a:r>
            <a:r>
              <a:rPr lang="cs-CZ" dirty="0" smtClean="0"/>
              <a:t>textilií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980728"/>
            <a:ext cx="4392488" cy="36933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Reakce </a:t>
            </a:r>
            <a:r>
              <a:rPr lang="cs-CZ" b="1" dirty="0" err="1" smtClean="0"/>
              <a:t>halogeno</a:t>
            </a:r>
            <a:r>
              <a:rPr lang="cs-CZ" b="1" dirty="0" smtClean="0"/>
              <a:t> – </a:t>
            </a:r>
            <a:r>
              <a:rPr lang="cs-CZ" b="1" i="1" dirty="0" err="1" smtClean="0"/>
              <a:t>cyklo</a:t>
            </a:r>
            <a:r>
              <a:rPr lang="cs-CZ" b="1" dirty="0" smtClean="0"/>
              <a:t> - </a:t>
            </a:r>
            <a:r>
              <a:rPr lang="cs-CZ" b="1" dirty="0" err="1" smtClean="0"/>
              <a:t>trifosfazenů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412776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Reakce:</a:t>
            </a:r>
          </a:p>
          <a:p>
            <a:pPr lvl="2"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</a:t>
            </a:r>
            <a:r>
              <a:rPr lang="cs-CZ" b="1" baseline="-25000" dirty="0" smtClean="0">
                <a:solidFill>
                  <a:srgbClr val="C00000"/>
                </a:solidFill>
              </a:rPr>
              <a:t>N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S</a:t>
            </a:r>
            <a:r>
              <a:rPr lang="cs-CZ" baseline="-25000" dirty="0" smtClean="0"/>
              <a:t>E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komplexotvorné</a:t>
            </a:r>
            <a:endParaRPr lang="cs-CZ" dirty="0" smtClean="0"/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kondenzační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polymerace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destrukce kruhu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3573016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Substituční reakce (C. W. Allen)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vliv halogenu – pevnost vazby P-X </a:t>
            </a:r>
            <a:r>
              <a:rPr lang="cs-CZ" sz="1400" dirty="0" smtClean="0"/>
              <a:t>(energie klesá P-F &gt; P-Cl &gt; P-Br)</a:t>
            </a:r>
            <a:r>
              <a:rPr lang="cs-CZ" dirty="0" smtClean="0"/>
              <a:t>…rychlost substituce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vliv stechiometrického poměru reaktantů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rychlost substituce klesá s rostoucím počtem nahrazených atomů X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stericky objemné substituenty v </a:t>
            </a:r>
            <a:r>
              <a:rPr lang="cs-CZ" dirty="0" err="1" smtClean="0"/>
              <a:t>halogeno</a:t>
            </a:r>
            <a:r>
              <a:rPr lang="cs-CZ" dirty="0" smtClean="0"/>
              <a:t>–</a:t>
            </a:r>
            <a:r>
              <a:rPr lang="cs-CZ" i="1" dirty="0" err="1" smtClean="0"/>
              <a:t>cyklo</a:t>
            </a:r>
            <a:r>
              <a:rPr lang="cs-CZ" dirty="0" smtClean="0"/>
              <a:t>-</a:t>
            </a:r>
            <a:r>
              <a:rPr lang="cs-CZ" dirty="0" err="1" smtClean="0"/>
              <a:t>trifosfazenech</a:t>
            </a:r>
            <a:r>
              <a:rPr lang="cs-CZ" dirty="0" smtClean="0"/>
              <a:t> dirigují substituci do </a:t>
            </a:r>
            <a:r>
              <a:rPr lang="cs-CZ" dirty="0" err="1" smtClean="0"/>
              <a:t>negeminálních</a:t>
            </a:r>
            <a:r>
              <a:rPr lang="cs-CZ" dirty="0" smtClean="0"/>
              <a:t> poloh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vznik přednostně trans – izomerů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vliv rozpouštědla(</a:t>
            </a:r>
            <a:r>
              <a:rPr lang="cs-CZ" dirty="0" err="1" smtClean="0"/>
              <a:t>regioselektivita</a:t>
            </a:r>
            <a:r>
              <a:rPr lang="cs-CZ" dirty="0" smtClean="0"/>
              <a:t> i </a:t>
            </a:r>
            <a:r>
              <a:rPr lang="cs-CZ" dirty="0" err="1" smtClean="0"/>
              <a:t>stereoselektivita</a:t>
            </a:r>
            <a:r>
              <a:rPr lang="cs-CZ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vliv substituentu </a:t>
            </a:r>
            <a:r>
              <a:rPr lang="cs-CZ" sz="1600" dirty="0" smtClean="0"/>
              <a:t>(+M efekt – </a:t>
            </a:r>
            <a:r>
              <a:rPr lang="cs-CZ" sz="1600" dirty="0" err="1" smtClean="0"/>
              <a:t>negeminální</a:t>
            </a:r>
            <a:r>
              <a:rPr lang="cs-CZ" sz="1600" dirty="0" smtClean="0"/>
              <a:t> substituce, -I efekt – </a:t>
            </a:r>
            <a:r>
              <a:rPr lang="cs-CZ" sz="1600" dirty="0" err="1" smtClean="0"/>
              <a:t>geminální</a:t>
            </a:r>
            <a:r>
              <a:rPr lang="cs-CZ" sz="1600" dirty="0" smtClean="0"/>
              <a:t> substituce)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</a:t>
            </a:r>
            <a:r>
              <a:rPr lang="cs-CZ" b="1" baseline="-25000" dirty="0" smtClean="0"/>
              <a:t>N</a:t>
            </a:r>
            <a:r>
              <a:rPr lang="cs-CZ" b="1" dirty="0" smtClean="0"/>
              <a:t> </a:t>
            </a:r>
            <a:r>
              <a:rPr lang="cs-CZ" b="1" dirty="0" err="1" smtClean="0"/>
              <a:t>halogeno</a:t>
            </a:r>
            <a:r>
              <a:rPr lang="cs-CZ" b="1" dirty="0" smtClean="0"/>
              <a:t>-</a:t>
            </a:r>
            <a:r>
              <a:rPr lang="cs-CZ" b="1" dirty="0" err="1" smtClean="0"/>
              <a:t>cyklo</a:t>
            </a:r>
            <a:r>
              <a:rPr lang="cs-CZ" b="1" dirty="0" smtClean="0"/>
              <a:t>-</a:t>
            </a:r>
            <a:r>
              <a:rPr lang="cs-CZ" b="1" dirty="0" err="1" smtClean="0"/>
              <a:t>trifosfazenů</a:t>
            </a:r>
            <a:endParaRPr lang="cs-CZ" b="1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nukleofil</a:t>
            </a:r>
            <a:r>
              <a:rPr lang="cs-CZ" dirty="0" smtClean="0"/>
              <a:t> napadá atom P za současné substituce atomu X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mechanismus: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S</a:t>
            </a:r>
            <a:r>
              <a:rPr lang="cs-CZ" baseline="-25000" dirty="0" smtClean="0"/>
              <a:t>N</a:t>
            </a:r>
            <a:r>
              <a:rPr lang="cs-CZ" dirty="0" smtClean="0"/>
              <a:t>1 – </a:t>
            </a:r>
            <a:r>
              <a:rPr lang="cs-CZ" dirty="0" err="1" smtClean="0"/>
              <a:t>disociativní</a:t>
            </a:r>
            <a:r>
              <a:rPr lang="cs-CZ" dirty="0" smtClean="0"/>
              <a:t> (D) – 1. krokem je odtržení atomu halogenu, P koordinační číslo 4, rychlost určující krok je odtržení  atomu X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691680" y="2708920"/>
          <a:ext cx="6038167" cy="362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CS ChemDraw Drawing" r:id="rId3" imgW="5196960" imgH="3115800" progId="">
                  <p:embed/>
                </p:oleObj>
              </mc:Choice>
              <mc:Fallback>
                <p:oleObj name="CS ChemDraw Drawing" r:id="rId3" imgW="5196960" imgH="3115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708920"/>
                        <a:ext cx="6038167" cy="3620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683568" y="2060848"/>
          <a:ext cx="7776886" cy="188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CS ChemDraw Drawing" r:id="rId3" imgW="6049800" imgH="1467000" progId="">
                  <p:embed/>
                </p:oleObj>
              </mc:Choice>
              <mc:Fallback>
                <p:oleObj name="CS ChemDraw Drawing" r:id="rId3" imgW="6049800" imgH="1467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60848"/>
                        <a:ext cx="7776886" cy="1885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323528" y="105273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cs-CZ" dirty="0" smtClean="0"/>
              <a:t>S</a:t>
            </a:r>
            <a:r>
              <a:rPr lang="cs-CZ" baseline="-25000" dirty="0" smtClean="0"/>
              <a:t>N</a:t>
            </a:r>
            <a:r>
              <a:rPr lang="cs-CZ" dirty="0" smtClean="0"/>
              <a:t>2 – asociativní (A) – 1. krok je adice </a:t>
            </a:r>
            <a:r>
              <a:rPr lang="cs-CZ" dirty="0" err="1" smtClean="0"/>
              <a:t>nukleofilu</a:t>
            </a:r>
            <a:r>
              <a:rPr lang="cs-CZ" dirty="0" smtClean="0"/>
              <a:t>, tvorba intermediátu, atom P </a:t>
            </a:r>
            <a:r>
              <a:rPr lang="cs-CZ" dirty="0" err="1" smtClean="0"/>
              <a:t>hexakoordinovaný</a:t>
            </a:r>
            <a:r>
              <a:rPr lang="cs-CZ" dirty="0" smtClean="0"/>
              <a:t>, rychlost určující krok je tvorba intermediátu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486916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 reálný stav leží mezi S</a:t>
            </a:r>
            <a:r>
              <a:rPr lang="cs-CZ" baseline="-25000" dirty="0" smtClean="0"/>
              <a:t>N</a:t>
            </a:r>
            <a:r>
              <a:rPr lang="cs-CZ" dirty="0" smtClean="0"/>
              <a:t>1 a S</a:t>
            </a:r>
            <a:r>
              <a:rPr lang="cs-CZ" baseline="-25000" dirty="0" smtClean="0"/>
              <a:t>N</a:t>
            </a:r>
            <a:r>
              <a:rPr lang="cs-CZ" dirty="0" smtClean="0"/>
              <a:t>2 (blíže k S</a:t>
            </a:r>
            <a:r>
              <a:rPr lang="cs-CZ" baseline="-25000" dirty="0" smtClean="0"/>
              <a:t>N</a:t>
            </a:r>
            <a:r>
              <a:rPr lang="cs-CZ" dirty="0" smtClean="0"/>
              <a:t>2)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9807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Hranice mezi organickou a anorganickou chemií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Anorganické polymery</a:t>
            </a:r>
            <a:endParaRPr lang="cs-CZ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36712"/>
            <a:ext cx="272683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251520" y="270892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nejjednodušší (PN)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(přímou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syntézou z prvků za katalýzy wolframovým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vláknem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(800 – 1000 °C),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pomocí elektrického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výboje)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astromolekula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měsíce - první molekula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obsahující fosfor, která byla nalezena v mezihvězdných mračnech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stabilní sloučenina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1484784"/>
            <a:ext cx="4268284" cy="523220"/>
          </a:xfrm>
          <a:prstGeom prst="rect">
            <a:avLst/>
          </a:prstGeom>
          <a:gradFill flip="none" rotWithShape="1">
            <a:gsLst>
              <a:gs pos="0">
                <a:srgbClr val="94E0E8">
                  <a:shade val="30000"/>
                  <a:satMod val="115000"/>
                </a:srgbClr>
              </a:gs>
              <a:gs pos="50000">
                <a:srgbClr val="94E0E8">
                  <a:shade val="67500"/>
                  <a:satMod val="115000"/>
                </a:srgbClr>
              </a:gs>
              <a:gs pos="100000">
                <a:srgbClr val="94E0E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Sloučeniny s vazbou P-N</a:t>
            </a:r>
            <a:endParaRPr lang="cs-CZ" sz="2800" b="1" dirty="0"/>
          </a:p>
        </p:txBody>
      </p:sp>
      <p:sp>
        <p:nvSpPr>
          <p:cNvPr id="15" name="Obdélník 14"/>
          <p:cNvSpPr/>
          <p:nvPr/>
        </p:nvSpPr>
        <p:spPr>
          <a:xfrm>
            <a:off x="251520" y="2132856"/>
            <a:ext cx="233422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Nitridy fosforu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51520" y="4437112"/>
            <a:ext cx="2747804" cy="461665"/>
          </a:xfrm>
          <a:prstGeom prst="rect">
            <a:avLst/>
          </a:prstGeom>
          <a:gradFill flip="none" rotWithShape="1">
            <a:gsLst>
              <a:gs pos="0">
                <a:srgbClr val="8FC2E5">
                  <a:tint val="66000"/>
                  <a:satMod val="160000"/>
                </a:srgbClr>
              </a:gs>
              <a:gs pos="50000">
                <a:srgbClr val="8FC2E5">
                  <a:tint val="44500"/>
                  <a:satMod val="160000"/>
                </a:srgbClr>
              </a:gs>
              <a:gs pos="100000">
                <a:srgbClr val="8FC2E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P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N</a:t>
            </a:r>
            <a:r>
              <a:rPr lang="cs-CZ" sz="2400" b="1" baseline="-25000" dirty="0" smtClean="0"/>
              <a:t>5 </a:t>
            </a:r>
            <a:r>
              <a:rPr lang="cs-CZ" sz="2400" b="1" dirty="0" smtClean="0"/>
              <a:t> </a:t>
            </a:r>
            <a:r>
              <a:rPr lang="cs-CZ" dirty="0" smtClean="0"/>
              <a:t>(nitrid fosforečný)</a:t>
            </a:r>
            <a:endParaRPr lang="cs-CZ" b="1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251520" y="5013176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pevná, krystalická či amorfní látka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nehydrolyzuje vzdušnou vlhkostí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nerozpustná ve všech běžných rozpouštědlech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dolává horkým kyselinám i zásaditým roztokům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neoxidujícím prostředí a za normálního tlaku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stabilní do 800 °C</a:t>
            </a:r>
          </a:p>
        </p:txBody>
      </p:sp>
      <p:pic>
        <p:nvPicPr>
          <p:cNvPr id="4097" name="Picture 1" descr="alfa%20P3N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1454416" cy="13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ama%20P3N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861048"/>
            <a:ext cx="1247275" cy="116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elta P3N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645024"/>
            <a:ext cx="1293102" cy="15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/>
        </p:nvSpPr>
        <p:spPr>
          <a:xfrm>
            <a:off x="4860032" y="508518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6444208" y="508518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7956376" y="508518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052736"/>
            <a:ext cx="4368119" cy="461665"/>
          </a:xfrm>
          <a:prstGeom prst="rect">
            <a:avLst/>
          </a:prstGeom>
          <a:gradFill flip="none" rotWithShape="1">
            <a:gsLst>
              <a:gs pos="0">
                <a:srgbClr val="8FC2E5">
                  <a:tint val="66000"/>
                  <a:satMod val="160000"/>
                </a:srgbClr>
              </a:gs>
              <a:gs pos="50000">
                <a:srgbClr val="8FC2E5">
                  <a:tint val="44500"/>
                  <a:satMod val="160000"/>
                </a:srgbClr>
              </a:gs>
              <a:gs pos="100000">
                <a:srgbClr val="8FC2E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P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N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Cl</a:t>
            </a:r>
            <a:r>
              <a:rPr lang="cs-CZ" sz="2400" b="1" baseline="-25000" dirty="0" smtClean="0"/>
              <a:t>6 </a:t>
            </a:r>
            <a:r>
              <a:rPr lang="cs-CZ" sz="2400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hexachloro</a:t>
            </a:r>
            <a:r>
              <a:rPr lang="cs-CZ" dirty="0" smtClean="0"/>
              <a:t>-</a:t>
            </a:r>
            <a:r>
              <a:rPr lang="cs-CZ" i="1" dirty="0" err="1" smtClean="0"/>
              <a:t>cyklo</a:t>
            </a:r>
            <a:r>
              <a:rPr lang="cs-CZ" dirty="0" smtClean="0"/>
              <a:t>-</a:t>
            </a:r>
            <a:r>
              <a:rPr lang="cs-CZ" dirty="0" err="1" smtClean="0"/>
              <a:t>trifosfazen</a:t>
            </a:r>
            <a:r>
              <a:rPr lang="cs-CZ" dirty="0" smtClean="0"/>
              <a:t>)</a:t>
            </a:r>
            <a:endParaRPr lang="cs-CZ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3068960"/>
            <a:ext cx="8784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příprava (</a:t>
            </a:r>
            <a:r>
              <a:rPr lang="cs-CZ" b="1" dirty="0" err="1" smtClean="0"/>
              <a:t>Emsley</a:t>
            </a:r>
            <a:r>
              <a:rPr lang="cs-CZ" b="1" dirty="0" smtClean="0"/>
              <a:t>, </a:t>
            </a:r>
            <a:r>
              <a:rPr lang="cs-CZ" b="1" dirty="0" err="1" smtClean="0"/>
              <a:t>Udy</a:t>
            </a:r>
            <a:r>
              <a:rPr lang="cs-CZ" b="1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do roztoku PCl</a:t>
            </a:r>
            <a:r>
              <a:rPr lang="cs-CZ" baseline="-25000" dirty="0" smtClean="0"/>
              <a:t>3</a:t>
            </a:r>
            <a:r>
              <a:rPr lang="cs-CZ" dirty="0" smtClean="0"/>
              <a:t> v </a:t>
            </a:r>
            <a:r>
              <a:rPr lang="cs-CZ" dirty="0" err="1" smtClean="0"/>
              <a:t>sym</a:t>
            </a:r>
            <a:r>
              <a:rPr lang="cs-CZ" dirty="0" smtClean="0"/>
              <a:t> TCE zaváděn Cl</a:t>
            </a:r>
            <a:r>
              <a:rPr lang="cs-CZ" baseline="-25000" dirty="0" smtClean="0"/>
              <a:t>2(g) </a:t>
            </a:r>
            <a:r>
              <a:rPr lang="cs-CZ" dirty="0" smtClean="0"/>
              <a:t>a NH</a:t>
            </a:r>
            <a:r>
              <a:rPr lang="cs-CZ" baseline="-25000" dirty="0" smtClean="0"/>
              <a:t>4</a:t>
            </a:r>
            <a:r>
              <a:rPr lang="cs-CZ" dirty="0" smtClean="0"/>
              <a:t>Cl, katalýza POCl</a:t>
            </a:r>
            <a:r>
              <a:rPr lang="cs-CZ" baseline="-25000" dirty="0" smtClean="0"/>
              <a:t>3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doba reakce 6 – 7 hodin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čištění rekrystalizací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příprava (</a:t>
            </a:r>
            <a:r>
              <a:rPr lang="cs-CZ" b="1" dirty="0" smtClean="0">
                <a:latin typeface="Calibri" pitchFamily="34" charset="0"/>
              </a:rPr>
              <a:t>1834, J. F. </a:t>
            </a:r>
            <a:r>
              <a:rPr lang="cs-CZ" b="1" dirty="0" err="1" smtClean="0">
                <a:latin typeface="Calibri" pitchFamily="34" charset="0"/>
              </a:rPr>
              <a:t>Liebig</a:t>
            </a:r>
            <a:r>
              <a:rPr lang="cs-CZ" b="1" dirty="0" smtClean="0">
                <a:latin typeface="Calibri" pitchFamily="34" charset="0"/>
              </a:rPr>
              <a:t>, F. </a:t>
            </a:r>
            <a:r>
              <a:rPr lang="cs-CZ" b="1" dirty="0" err="1" smtClean="0">
                <a:latin typeface="Calibri" pitchFamily="34" charset="0"/>
              </a:rPr>
              <a:t>Wöhler</a:t>
            </a:r>
            <a:r>
              <a:rPr lang="cs-CZ" dirty="0" smtClean="0"/>
              <a:t>): </a:t>
            </a:r>
            <a:r>
              <a:rPr lang="cs-CZ" sz="2000" b="1" dirty="0" smtClean="0"/>
              <a:t>n PCl</a:t>
            </a:r>
            <a:r>
              <a:rPr lang="cs-CZ" sz="2000" b="1" baseline="-25000" dirty="0" smtClean="0"/>
              <a:t>5</a:t>
            </a:r>
            <a:r>
              <a:rPr lang="cs-CZ" sz="2000" b="1" dirty="0" smtClean="0"/>
              <a:t> + n NH</a:t>
            </a:r>
            <a:r>
              <a:rPr lang="cs-CZ" sz="2000" b="1" baseline="-25000" dirty="0" smtClean="0"/>
              <a:t>4</a:t>
            </a:r>
            <a:r>
              <a:rPr lang="cs-CZ" sz="2000" b="1" dirty="0" smtClean="0"/>
              <a:t>Cl </a:t>
            </a:r>
            <a:r>
              <a:rPr lang="cs-CZ" sz="2000" b="1" dirty="0" smtClean="0">
                <a:latin typeface="Times New Roman"/>
                <a:cs typeface="Times New Roman"/>
              </a:rPr>
              <a:t>→ </a:t>
            </a:r>
            <a:r>
              <a:rPr lang="cs-CZ" sz="2000" b="1" dirty="0" smtClean="0"/>
              <a:t>(PNCl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)n + 4n </a:t>
            </a:r>
            <a:r>
              <a:rPr lang="cs-CZ" sz="2000" b="1" dirty="0" err="1" smtClean="0"/>
              <a:t>HCl</a:t>
            </a:r>
            <a:endParaRPr lang="cs-CZ" sz="2000" b="1" dirty="0" smtClean="0"/>
          </a:p>
          <a:p>
            <a:pPr lvl="8"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vznik cyklických i lineárních </a:t>
            </a:r>
            <a:r>
              <a:rPr lang="cs-CZ" dirty="0" err="1" smtClean="0">
                <a:latin typeface="Calibri" pitchFamily="34" charset="0"/>
              </a:rPr>
              <a:t>fosfazenů</a:t>
            </a:r>
            <a:endParaRPr lang="cs-CZ" dirty="0"/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179512" y="1628800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dirty="0" smtClean="0">
                <a:latin typeface="Calibri" pitchFamily="34" charset="0"/>
              </a:rPr>
              <a:t> bílá </a:t>
            </a:r>
            <a:r>
              <a:rPr lang="cs-CZ" sz="2000" dirty="0">
                <a:latin typeface="Calibri" pitchFamily="34" charset="0"/>
              </a:rPr>
              <a:t>krystalická látka </a:t>
            </a:r>
          </a:p>
          <a:p>
            <a:pPr>
              <a:buFont typeface="Arial" charset="0"/>
              <a:buChar char="•"/>
            </a:pP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err="1" smtClean="0">
                <a:latin typeface="Calibri" pitchFamily="34" charset="0"/>
              </a:rPr>
              <a:t>T</a:t>
            </a:r>
            <a:r>
              <a:rPr lang="cs-CZ" sz="2000" baseline="-25000" dirty="0" err="1" smtClean="0">
                <a:latin typeface="Calibri" pitchFamily="34" charset="0"/>
              </a:rPr>
              <a:t>t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>
                <a:latin typeface="Calibri" pitchFamily="34" charset="0"/>
              </a:rPr>
              <a:t>= 113 – 114 °C,</a:t>
            </a:r>
          </a:p>
          <a:p>
            <a:pPr>
              <a:buFont typeface="Arial" charset="0"/>
              <a:buChar char="•"/>
            </a:pPr>
            <a:r>
              <a:rPr lang="cs-CZ" sz="2000" dirty="0" smtClean="0">
                <a:latin typeface="Calibri" pitchFamily="34" charset="0"/>
              </a:rPr>
              <a:t> sublimuje </a:t>
            </a:r>
            <a:r>
              <a:rPr lang="cs-CZ" sz="2000" dirty="0">
                <a:latin typeface="Calibri" pitchFamily="34" charset="0"/>
              </a:rPr>
              <a:t>při 40 – 60 °C</a:t>
            </a:r>
          </a:p>
          <a:p>
            <a:pPr>
              <a:buFont typeface="Arial" charset="0"/>
              <a:buChar char="•"/>
            </a:pPr>
            <a:r>
              <a:rPr lang="cs-CZ" sz="2000" dirty="0" smtClean="0">
                <a:latin typeface="Calibri" pitchFamily="34" charset="0"/>
              </a:rPr>
              <a:t> rozpustný </a:t>
            </a:r>
            <a:r>
              <a:rPr lang="cs-CZ" sz="2000" dirty="0">
                <a:latin typeface="Calibri" pitchFamily="34" charset="0"/>
              </a:rPr>
              <a:t>v nepolárních, málo polárních </a:t>
            </a:r>
            <a:r>
              <a:rPr lang="cs-CZ" sz="2000" dirty="0" err="1" smtClean="0">
                <a:latin typeface="Calibri" pitchFamily="34" charset="0"/>
              </a:rPr>
              <a:t>rozpouštědlech</a:t>
            </a:r>
            <a:r>
              <a:rPr lang="cs-CZ" sz="2000" dirty="0" err="1" smtClean="0">
                <a:solidFill>
                  <a:schemeClr val="bg1"/>
                </a:solidFill>
                <a:latin typeface="Calibri" pitchFamily="34" charset="0"/>
              </a:rPr>
              <a:t>méně</a:t>
            </a:r>
            <a:endParaRPr lang="cs-CZ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92695"/>
            <a:ext cx="2644141" cy="25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69160"/>
            <a:ext cx="536416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55" name="Object 2"/>
          <p:cNvGraphicFramePr>
            <a:graphicFrameLocks noChangeAspect="1"/>
          </p:cNvGraphicFramePr>
          <p:nvPr/>
        </p:nvGraphicFramePr>
        <p:xfrm>
          <a:off x="5940152" y="4869160"/>
          <a:ext cx="1152128" cy="98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CS ChemDraw Drawing" r:id="rId5" imgW="1574280" imgH="1308600" progId="">
                  <p:embed/>
                </p:oleObj>
              </mc:Choice>
              <mc:Fallback>
                <p:oleObj name="CS ChemDraw Drawing" r:id="rId5" imgW="1574280" imgH="130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869160"/>
                        <a:ext cx="1152128" cy="988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3"/>
          <p:cNvGraphicFramePr>
            <a:graphicFrameLocks noChangeAspect="1"/>
          </p:cNvGraphicFramePr>
          <p:nvPr/>
        </p:nvGraphicFramePr>
        <p:xfrm>
          <a:off x="7596336" y="4857038"/>
          <a:ext cx="1224136" cy="101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CS ChemDraw Drawing" r:id="rId7" imgW="1574280" imgH="1309320" progId="">
                  <p:embed/>
                </p:oleObj>
              </mc:Choice>
              <mc:Fallback>
                <p:oleObj name="CS ChemDraw Drawing" r:id="rId7" imgW="1574280" imgH="1309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4857038"/>
                        <a:ext cx="1224136" cy="1018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4"/>
          <p:cNvGraphicFramePr>
            <a:graphicFrameLocks noChangeAspect="1"/>
          </p:cNvGraphicFramePr>
          <p:nvPr/>
        </p:nvGraphicFramePr>
        <p:xfrm>
          <a:off x="6732240" y="5661248"/>
          <a:ext cx="1249077" cy="1061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CS ChemDraw Drawing" r:id="rId9" imgW="1541880" imgH="1309320" progId="">
                  <p:embed/>
                </p:oleObj>
              </mc:Choice>
              <mc:Fallback>
                <p:oleObj name="CS ChemDraw Drawing" r:id="rId9" imgW="1541880" imgH="1309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661248"/>
                        <a:ext cx="1249077" cy="1061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052736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čištění: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produktem reakce n PCl</a:t>
            </a:r>
            <a:r>
              <a:rPr lang="cs-CZ" baseline="-25000" dirty="0" smtClean="0"/>
              <a:t>5</a:t>
            </a:r>
            <a:r>
              <a:rPr lang="cs-CZ" dirty="0" smtClean="0"/>
              <a:t> + n NH</a:t>
            </a:r>
            <a:r>
              <a:rPr lang="cs-CZ" baseline="-25000" dirty="0" smtClean="0"/>
              <a:t>4</a:t>
            </a:r>
            <a:r>
              <a:rPr lang="cs-CZ" dirty="0" smtClean="0"/>
              <a:t>Cl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(PNCl</a:t>
            </a:r>
            <a:r>
              <a:rPr lang="cs-CZ" baseline="-25000" dirty="0" smtClean="0"/>
              <a:t>2</a:t>
            </a:r>
            <a:r>
              <a:rPr lang="cs-CZ" dirty="0" smtClean="0"/>
              <a:t>)n + 4n </a:t>
            </a:r>
            <a:r>
              <a:rPr lang="cs-CZ" dirty="0" err="1" smtClean="0"/>
              <a:t>HCl</a:t>
            </a:r>
            <a:r>
              <a:rPr lang="cs-CZ" dirty="0" smtClean="0"/>
              <a:t> je směs lineárních a cyklických </a:t>
            </a:r>
            <a:r>
              <a:rPr lang="cs-CZ" dirty="0" err="1" smtClean="0"/>
              <a:t>chlorofosfazenů</a:t>
            </a:r>
            <a:r>
              <a:rPr lang="cs-CZ" dirty="0" smtClean="0"/>
              <a:t> s významným zastoupením cyklického trimeru a </a:t>
            </a:r>
            <a:r>
              <a:rPr lang="cs-CZ" dirty="0" err="1" smtClean="0"/>
              <a:t>tetrameru</a:t>
            </a:r>
            <a:endParaRPr lang="cs-CZ" dirty="0" smtClean="0"/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cyklický trimer čistíme od zbytků </a:t>
            </a:r>
            <a:r>
              <a:rPr lang="cs-CZ" dirty="0" err="1" smtClean="0"/>
              <a:t>tetrameru</a:t>
            </a:r>
            <a:r>
              <a:rPr lang="cs-CZ" dirty="0" smtClean="0"/>
              <a:t> vakuovou sublimací při 50 °C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Allcock</a:t>
            </a:r>
            <a:r>
              <a:rPr lang="cs-CZ" dirty="0" smtClean="0"/>
              <a:t> cyklický trimer čistil rekrystalizací z n-heptanu při 75 °C a přídavku aktivního uhlí jako sorbentu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Colclough</a:t>
            </a:r>
            <a:r>
              <a:rPr lang="cs-CZ" dirty="0" smtClean="0"/>
              <a:t> a </a:t>
            </a:r>
            <a:r>
              <a:rPr lang="cs-CZ" dirty="0" err="1" smtClean="0"/>
              <a:t>Gee</a:t>
            </a:r>
            <a:r>
              <a:rPr lang="cs-CZ" dirty="0" smtClean="0"/>
              <a:t> použili k čištění dvě rekrystalizace pod zpětným chladičem, dále směs zahřívali s </a:t>
            </a:r>
            <a:r>
              <a:rPr lang="cs-CZ" dirty="0" err="1" smtClean="0"/>
              <a:t>BaO</a:t>
            </a:r>
            <a:r>
              <a:rPr lang="cs-CZ" dirty="0" smtClean="0"/>
              <a:t> a redestilovali přes P4O10, posledním krokem byla sublimace při 50°C</a:t>
            </a:r>
          </a:p>
          <a:p>
            <a:endParaRPr lang="cs-CZ" b="1" dirty="0" smtClean="0"/>
          </a:p>
          <a:p>
            <a:r>
              <a:rPr lang="cs-CZ" b="1" dirty="0" smtClean="0"/>
              <a:t>skladování: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v zatavených evakuovaných ampulích nebo v </a:t>
            </a:r>
            <a:r>
              <a:rPr lang="cs-CZ" dirty="0" err="1" smtClean="0"/>
              <a:t>inerní</a:t>
            </a:r>
            <a:r>
              <a:rPr lang="cs-CZ" dirty="0" smtClean="0"/>
              <a:t> atmosféře dusíku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2" descr="C:\Users\Radka\AppData\Local\Temp\RB001-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Obrázek 3" descr="C:\Users\Radka\AppData\Local\Temp\RB0007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63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429000"/>
            <a:ext cx="12954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 rot="10800000" flipV="1">
            <a:off x="1187450" y="4581525"/>
            <a:ext cx="720725" cy="64770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12474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Hydrolýza: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štěpení vazeb P-Cl i </a:t>
            </a:r>
            <a:r>
              <a:rPr lang="cs-CZ" dirty="0" err="1" smtClean="0"/>
              <a:t>skeletárních</a:t>
            </a:r>
            <a:r>
              <a:rPr lang="cs-CZ" dirty="0" smtClean="0"/>
              <a:t> P-N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 rozsah ovlivňuje množství vody:</a:t>
            </a:r>
          </a:p>
          <a:p>
            <a:pPr lvl="3">
              <a:buFont typeface="Arial" pitchFamily="34" charset="0"/>
              <a:buChar char="•"/>
            </a:pPr>
            <a:r>
              <a:rPr lang="cs-CZ" sz="1600" dirty="0" smtClean="0"/>
              <a:t> nadbytek H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O – totální hydrolýza</a:t>
            </a:r>
          </a:p>
          <a:p>
            <a:pPr lvl="3">
              <a:buFont typeface="Arial" pitchFamily="34" charset="0"/>
              <a:buChar char="•"/>
            </a:pPr>
            <a:r>
              <a:rPr lang="cs-CZ" sz="1600" dirty="0" smtClean="0"/>
              <a:t> řízené množství H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O – štěpení P-Cl, vznik </a:t>
            </a:r>
            <a:r>
              <a:rPr lang="cs-CZ" sz="1600" dirty="0" err="1" smtClean="0"/>
              <a:t>imidických</a:t>
            </a:r>
            <a:r>
              <a:rPr lang="cs-CZ" sz="1600" dirty="0" smtClean="0"/>
              <a:t> můstků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98072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Polymerizace </a:t>
            </a:r>
            <a:r>
              <a:rPr lang="cs-CZ" sz="2000" b="1" u="sng" dirty="0" err="1" smtClean="0"/>
              <a:t>fosfazenů</a:t>
            </a:r>
            <a:endParaRPr lang="cs-CZ" sz="2000" b="1" u="sng" dirty="0" smtClean="0"/>
          </a:p>
          <a:p>
            <a:r>
              <a:rPr lang="cs-CZ" dirty="0" err="1" smtClean="0"/>
              <a:t>Fosfazeny</a:t>
            </a:r>
            <a:r>
              <a:rPr lang="cs-CZ" dirty="0" smtClean="0"/>
              <a:t> s polymerním řetězcem je možné připravit různými cestami. Nejpoužívanější je nukleofilní substituce atomů chloru řetězců vzniklých termickou polymerizací </a:t>
            </a:r>
            <a:r>
              <a:rPr lang="cs-CZ" dirty="0" err="1" smtClean="0"/>
              <a:t>hexachloro</a:t>
            </a:r>
            <a:r>
              <a:rPr lang="cs-CZ" dirty="0" smtClean="0"/>
              <a:t>-</a:t>
            </a:r>
            <a:r>
              <a:rPr lang="cs-CZ" i="1" dirty="0" err="1" smtClean="0"/>
              <a:t>cyklo</a:t>
            </a:r>
            <a:r>
              <a:rPr lang="cs-CZ" i="1" dirty="0" smtClean="0"/>
              <a:t>-</a:t>
            </a:r>
            <a:r>
              <a:rPr lang="cs-CZ" i="1" dirty="0" err="1" smtClean="0"/>
              <a:t>trifosfazenu</a:t>
            </a:r>
            <a:r>
              <a:rPr lang="cs-CZ" i="1" dirty="0" smtClean="0"/>
              <a:t>. Přímá termická polymerizace </a:t>
            </a:r>
            <a:r>
              <a:rPr lang="cs-CZ" dirty="0" smtClean="0"/>
              <a:t>plně substituovaného cyklického </a:t>
            </a:r>
            <a:r>
              <a:rPr lang="cs-CZ" dirty="0" err="1" smtClean="0"/>
              <a:t>fosfazenu</a:t>
            </a:r>
            <a:r>
              <a:rPr lang="cs-CZ" dirty="0" smtClean="0"/>
              <a:t> není možná. Ostatní metody přípravy </a:t>
            </a:r>
            <a:r>
              <a:rPr lang="cs-CZ" dirty="0" err="1" smtClean="0"/>
              <a:t>poly</a:t>
            </a:r>
            <a:r>
              <a:rPr lang="cs-CZ" dirty="0" smtClean="0"/>
              <a:t>(</a:t>
            </a:r>
            <a:r>
              <a:rPr lang="cs-CZ" dirty="0" err="1" smtClean="0"/>
              <a:t>organo</a:t>
            </a:r>
            <a:r>
              <a:rPr lang="cs-CZ" dirty="0" smtClean="0"/>
              <a:t>)</a:t>
            </a:r>
            <a:r>
              <a:rPr lang="cs-CZ" dirty="0" err="1" smtClean="0"/>
              <a:t>fosfazenů</a:t>
            </a:r>
            <a:r>
              <a:rPr lang="cs-CZ" dirty="0" smtClean="0"/>
              <a:t> jsou založeny zejména na polykondenzačních reakcích látek se snadno odstupujícími skupinami.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3284984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Termická polymerizace (NPCl</a:t>
            </a:r>
            <a:r>
              <a:rPr lang="cs-CZ" b="1" baseline="-25000" dirty="0" smtClean="0"/>
              <a:t>2</a:t>
            </a:r>
            <a:r>
              <a:rPr lang="cs-CZ" b="1" dirty="0" smtClean="0"/>
              <a:t>)</a:t>
            </a:r>
            <a:r>
              <a:rPr lang="cs-CZ" b="1" baseline="-25000" dirty="0" smtClean="0"/>
              <a:t>3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Zahřívání čistého (NPCl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r>
              <a:rPr lang="cs-CZ" baseline="-25000" dirty="0" smtClean="0"/>
              <a:t>3</a:t>
            </a:r>
            <a:r>
              <a:rPr lang="cs-CZ" dirty="0" smtClean="0"/>
              <a:t> v evakuované nádobě na teplotu 240 – 250 °C několik hodin za stálého míchání.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Při teplotách nad 350 °C začíná směs depolymerizovat.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Velké nároky jsou na čistotu výchozích látek i chemického skla.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Iontový mechanismus</a:t>
            </a:r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 1964 </a:t>
            </a:r>
            <a:r>
              <a:rPr lang="cs-CZ" dirty="0" err="1" smtClean="0"/>
              <a:t>Allcock</a:t>
            </a:r>
            <a:r>
              <a:rPr lang="cs-CZ" dirty="0" smtClean="0"/>
              <a:t> a </a:t>
            </a:r>
            <a:r>
              <a:rPr lang="cs-CZ" dirty="0" err="1" smtClean="0"/>
              <a:t>Best</a:t>
            </a:r>
            <a:r>
              <a:rPr lang="cs-CZ" dirty="0" smtClean="0"/>
              <a:t> - vodivost taveniny (NPCl2)3 od 203 °C prudce vzrůstá ~ polymerizační teplota</a:t>
            </a:r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 polymerizace je iniciována odštěpením Cl- </a:t>
            </a:r>
            <a:r>
              <a:rPr lang="cs-CZ" dirty="0" smtClean="0">
                <a:cs typeface="Times New Roman"/>
              </a:rPr>
              <a:t>→ vznik </a:t>
            </a:r>
            <a:r>
              <a:rPr lang="cs-CZ" dirty="0" err="1" smtClean="0"/>
              <a:t>fosfazenového</a:t>
            </a:r>
            <a:r>
              <a:rPr lang="cs-CZ" dirty="0" smtClean="0"/>
              <a:t> kationtu s kladným nábojem na fosforu, tento kation atakuje volný elektronový pár na dusíku další molekuly trimeru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971600" y="980728"/>
          <a:ext cx="6847378" cy="235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CS ChemDraw Drawing" r:id="rId3" imgW="5745960" imgH="1980000" progId="">
                  <p:embed/>
                </p:oleObj>
              </mc:Choice>
              <mc:Fallback>
                <p:oleObj name="CS ChemDraw Drawing" r:id="rId3" imgW="5745960" imgH="198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980728"/>
                        <a:ext cx="6847378" cy="2358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79512" y="37890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Termická polymerizace (</a:t>
            </a:r>
            <a:r>
              <a:rPr lang="cs-CZ" dirty="0" err="1" smtClean="0"/>
              <a:t>Allcock</a:t>
            </a:r>
            <a:r>
              <a:rPr lang="cs-CZ" dirty="0" smtClean="0"/>
              <a:t>):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de-DE" dirty="0" err="1" smtClean="0"/>
              <a:t>Radikálový</a:t>
            </a:r>
            <a:r>
              <a:rPr lang="cs-CZ" dirty="0" smtClean="0"/>
              <a:t> </a:t>
            </a:r>
            <a:r>
              <a:rPr lang="de-DE" dirty="0" err="1" smtClean="0"/>
              <a:t>mechanismus</a:t>
            </a:r>
            <a:r>
              <a:rPr lang="de-DE" dirty="0" smtClean="0"/>
              <a:t> je </a:t>
            </a:r>
            <a:r>
              <a:rPr lang="cs-CZ" dirty="0" smtClean="0"/>
              <a:t>díky</a:t>
            </a:r>
            <a:r>
              <a:rPr lang="de-DE" dirty="0" smtClean="0"/>
              <a:t> </a:t>
            </a:r>
            <a:r>
              <a:rPr lang="de-DE" dirty="0" err="1" smtClean="0"/>
              <a:t>rozdílu</a:t>
            </a:r>
            <a:r>
              <a:rPr lang="cs-CZ" dirty="0" smtClean="0"/>
              <a:t> </a:t>
            </a:r>
            <a:r>
              <a:rPr lang="de-DE" dirty="0" err="1" smtClean="0"/>
              <a:t>elektronegativit</a:t>
            </a:r>
            <a:r>
              <a:rPr lang="de-DE" dirty="0" smtClean="0"/>
              <a:t> </a:t>
            </a:r>
            <a:r>
              <a:rPr lang="de-DE" dirty="0" err="1" smtClean="0"/>
              <a:t>atom</a:t>
            </a:r>
            <a:r>
              <a:rPr lang="cs-CZ" dirty="0" smtClean="0"/>
              <a:t>ů</a:t>
            </a:r>
            <a:r>
              <a:rPr lang="de-DE" dirty="0" smtClean="0"/>
              <a:t> </a:t>
            </a:r>
            <a:r>
              <a:rPr lang="de-DE" dirty="0" err="1" smtClean="0"/>
              <a:t>fosforu</a:t>
            </a:r>
            <a:r>
              <a:rPr lang="de-DE" dirty="0" smtClean="0"/>
              <a:t> a </a:t>
            </a:r>
            <a:r>
              <a:rPr lang="de-DE" dirty="0" err="1" smtClean="0"/>
              <a:t>chloru</a:t>
            </a:r>
            <a:r>
              <a:rPr lang="cs-CZ" dirty="0" smtClean="0"/>
              <a:t> nepravdě podobný. 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Nejpravděpodobnější je iniciace odštěpením atomu chloru z </a:t>
            </a:r>
            <a:r>
              <a:rPr lang="cs-CZ" dirty="0" err="1" smtClean="0"/>
              <a:t>cyklofosfazenu</a:t>
            </a:r>
            <a:r>
              <a:rPr lang="cs-CZ" dirty="0" smtClean="0"/>
              <a:t> - zvýšení vodivosti při teplotě polymerizace.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Mezi polymerizací a depolymerizací na </a:t>
            </a:r>
            <a:r>
              <a:rPr lang="cs-CZ" dirty="0" err="1" smtClean="0"/>
              <a:t>cyklofosfazeny</a:t>
            </a:r>
            <a:r>
              <a:rPr lang="cs-CZ" dirty="0" smtClean="0"/>
              <a:t> je dynamická rovnováha.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105273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Plazmochemická polymerizace (NPCl</a:t>
            </a:r>
            <a:r>
              <a:rPr lang="cs-CZ" b="1" baseline="-25000" dirty="0" smtClean="0"/>
              <a:t>2</a:t>
            </a:r>
            <a:r>
              <a:rPr lang="cs-CZ" b="1" dirty="0" smtClean="0"/>
              <a:t>)</a:t>
            </a:r>
            <a:r>
              <a:rPr lang="cs-CZ" b="1" baseline="-25000" dirty="0" smtClean="0"/>
              <a:t>3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Vysoká energie dodávaná do systému umožňuje řadu reakcí – určení reakčních mechanismů  není </a:t>
            </a:r>
            <a:r>
              <a:rPr lang="cs-CZ" dirty="0" err="1" smtClean="0"/>
              <a:t>emožné</a:t>
            </a:r>
            <a:r>
              <a:rPr lang="cs-CZ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Osada, Bell a </a:t>
            </a:r>
            <a:r>
              <a:rPr lang="cs-CZ" dirty="0" err="1" smtClean="0"/>
              <a:t>Shen</a:t>
            </a:r>
            <a:r>
              <a:rPr lang="cs-CZ" dirty="0" smtClean="0"/>
              <a:t> – 1. plazmochemická polymerace </a:t>
            </a:r>
            <a:r>
              <a:rPr lang="cs-CZ" dirty="0" err="1" smtClean="0"/>
              <a:t>polymethylmethakrylát</a:t>
            </a:r>
            <a:endParaRPr lang="cs-CZ" dirty="0" smtClean="0"/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při </a:t>
            </a:r>
            <a:r>
              <a:rPr lang="cs-CZ" i="1" dirty="0" smtClean="0"/>
              <a:t>plazmové polymerizaci se látky vznikající účinky plazmatu </a:t>
            </a:r>
            <a:r>
              <a:rPr lang="cs-CZ" dirty="0" smtClean="0"/>
              <a:t>v plynné fázi deponují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na substrátu umístěném ve výboji nebo v jeho blízkosti.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1980 Osada a kol. – 1. plazmochemická polymerace (NPCl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r>
              <a:rPr lang="cs-CZ" baseline="-25000" dirty="0" smtClean="0"/>
              <a:t>3 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Užití - zvýšení </a:t>
            </a:r>
            <a:r>
              <a:rPr lang="cs-CZ" dirty="0" err="1" smtClean="0"/>
              <a:t>hydrofobicity</a:t>
            </a:r>
            <a:r>
              <a:rPr lang="cs-CZ" dirty="0" smtClean="0"/>
              <a:t> povrchu textilních materiálů</a:t>
            </a:r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Polymerizace v plazmatu probíhá ve srovnání s termickou odlišně. 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Kromě polymeru a cyklických oligomerů vzniká řada dalších látek, které se Klein a </a:t>
            </a:r>
            <a:r>
              <a:rPr lang="cs-CZ" dirty="0" err="1" smtClean="0"/>
              <a:t>Fišnarová</a:t>
            </a:r>
            <a:r>
              <a:rPr lang="cs-CZ" dirty="0" smtClean="0"/>
              <a:t> pokoušeli identifikovat pomocí IR a </a:t>
            </a:r>
            <a:r>
              <a:rPr lang="cs-CZ" baseline="30000" dirty="0" smtClean="0"/>
              <a:t>31</a:t>
            </a:r>
            <a:r>
              <a:rPr lang="cs-CZ" dirty="0" smtClean="0"/>
              <a:t>P-NMR spektroskopie. 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 Klein - směs tvořena především cyklickým trimerem a </a:t>
            </a:r>
            <a:r>
              <a:rPr lang="cs-CZ" dirty="0" err="1" smtClean="0"/>
              <a:t>tetramerem</a:t>
            </a:r>
            <a:r>
              <a:rPr lang="cs-CZ" dirty="0" smtClean="0"/>
              <a:t>, na něž jsou napojeny lineární </a:t>
            </a:r>
            <a:r>
              <a:rPr lang="cs-CZ" dirty="0" err="1" smtClean="0"/>
              <a:t>fosfazenové</a:t>
            </a:r>
            <a:r>
              <a:rPr lang="cs-CZ" dirty="0" smtClean="0"/>
              <a:t> řetězce, a rozvětvenými řetězci </a:t>
            </a:r>
            <a:r>
              <a:rPr lang="cs-CZ" dirty="0" err="1" smtClean="0"/>
              <a:t>fosfazenů</a:t>
            </a:r>
            <a:r>
              <a:rPr lang="cs-CZ" dirty="0" smtClean="0"/>
              <a:t>. </a:t>
            </a:r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50825" y="188913"/>
          <a:ext cx="10810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CS ChemDraw Drawing" r:id="rId3" imgW="1192680" imgH="1091520" progId="">
                  <p:embed/>
                </p:oleObj>
              </mc:Choice>
              <mc:Fallback>
                <p:oleObj name="CS ChemDraw Drawing" r:id="rId3" imgW="1192680" imgH="1091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10810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ovéPole 5"/>
          <p:cNvSpPr txBox="1">
            <a:spLocks noChangeArrowheads="1"/>
          </p:cNvSpPr>
          <p:nvPr/>
        </p:nvSpPr>
        <p:spPr bwMode="auto">
          <a:xfrm>
            <a:off x="1619250" y="549275"/>
            <a:ext cx="713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R – organokřemičité-, fluorované organo- skupiny ……hydrofobní materiály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1042988" y="1268413"/>
          <a:ext cx="6769100" cy="443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CS ChemDraw Drawing" r:id="rId5" imgW="5527800" imgH="3925440" progId="">
                  <p:embed/>
                </p:oleObj>
              </mc:Choice>
              <mc:Fallback>
                <p:oleObj name="CS ChemDraw Drawing" r:id="rId5" imgW="5527800" imgH="39254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68413"/>
                        <a:ext cx="6769100" cy="443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ovéPole 7"/>
          <p:cNvSpPr txBox="1">
            <a:spLocks noChangeArrowheads="1"/>
          </p:cNvSpPr>
          <p:nvPr/>
        </p:nvSpPr>
        <p:spPr bwMode="auto">
          <a:xfrm>
            <a:off x="179388" y="6092825"/>
            <a:ext cx="8856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600">
                <a:latin typeface="Calibri" pitchFamily="34" charset="0"/>
              </a:rPr>
              <a:t> Harry R Allcock, Lee B. Steely, Anumir Singh, </a:t>
            </a:r>
            <a:r>
              <a:rPr lang="cs-CZ" sz="1600" i="1">
                <a:latin typeface="Calibri" pitchFamily="34" charset="0"/>
              </a:rPr>
              <a:t>Hydrophobic and superhydrophobic surfaces from polyphosphazenes</a:t>
            </a:r>
            <a:r>
              <a:rPr lang="cs-CZ" sz="1600">
                <a:latin typeface="Calibri" pitchFamily="34" charset="0"/>
              </a:rPr>
              <a:t>, Polymm Int. 55, 621-625, 2006</a:t>
            </a:r>
          </a:p>
        </p:txBody>
      </p:sp>
      <p:sp>
        <p:nvSpPr>
          <p:cNvPr id="3078" name="TextovéPole 8"/>
          <p:cNvSpPr txBox="1">
            <a:spLocks noChangeArrowheads="1"/>
          </p:cNvSpPr>
          <p:nvPr/>
        </p:nvSpPr>
        <p:spPr bwMode="auto">
          <a:xfrm>
            <a:off x="1258888" y="2420938"/>
            <a:ext cx="1265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hydrofobní,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079" name="TextovéPole 9"/>
          <p:cNvSpPr txBox="1">
            <a:spLocks noChangeArrowheads="1"/>
          </p:cNvSpPr>
          <p:nvPr/>
        </p:nvSpPr>
        <p:spPr bwMode="auto">
          <a:xfrm>
            <a:off x="7740650" y="3357563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Calibri" pitchFamily="34" charset="0"/>
              </a:rPr>
              <a:t>hydrofobní</a:t>
            </a:r>
          </a:p>
        </p:txBody>
      </p:sp>
      <p:sp>
        <p:nvSpPr>
          <p:cNvPr id="3080" name="TextovéPole 10"/>
          <p:cNvSpPr txBox="1">
            <a:spLocks noChangeArrowheads="1"/>
          </p:cNvSpPr>
          <p:nvPr/>
        </p:nvSpPr>
        <p:spPr bwMode="auto">
          <a:xfrm>
            <a:off x="323850" y="5300663"/>
            <a:ext cx="2636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kontaktní úhel smáčivosti</a:t>
            </a:r>
          </a:p>
        </p:txBody>
      </p:sp>
      <p:cxnSp>
        <p:nvCxnSpPr>
          <p:cNvPr id="13" name="Přímá spojovací čára 12"/>
          <p:cNvCxnSpPr/>
          <p:nvPr/>
        </p:nvCxnSpPr>
        <p:spPr>
          <a:xfrm flipV="1">
            <a:off x="179388" y="5949950"/>
            <a:ext cx="867727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ovéPole 14"/>
          <p:cNvSpPr txBox="1">
            <a:spLocks noChangeArrowheads="1"/>
          </p:cNvSpPr>
          <p:nvPr/>
        </p:nvSpPr>
        <p:spPr bwMode="auto">
          <a:xfrm>
            <a:off x="368300" y="5589588"/>
            <a:ext cx="2395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skupina trifluorethoxy-</a:t>
            </a:r>
          </a:p>
        </p:txBody>
      </p:sp>
      <p:sp>
        <p:nvSpPr>
          <p:cNvPr id="3083" name="TextovéPole 15"/>
          <p:cNvSpPr txBox="1">
            <a:spLocks noChangeArrowheads="1"/>
          </p:cNvSpPr>
          <p:nvPr/>
        </p:nvSpPr>
        <p:spPr bwMode="auto">
          <a:xfrm>
            <a:off x="323850" y="4941888"/>
            <a:ext cx="4295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elektrospinning – superhydrofobní povrch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24400"/>
            <a:ext cx="19526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628775"/>
            <a:ext cx="1982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076700"/>
            <a:ext cx="2159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88913"/>
            <a:ext cx="59769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ovéPole 7"/>
          <p:cNvSpPr txBox="1">
            <a:spLocks noChangeArrowheads="1"/>
          </p:cNvSpPr>
          <p:nvPr/>
        </p:nvSpPr>
        <p:spPr bwMode="auto">
          <a:xfrm>
            <a:off x="323850" y="6308725"/>
            <a:ext cx="619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hydrofobní makromolekuly HCCP s trifluorethoxy skupinou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708275"/>
            <a:ext cx="17637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76327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3600450" cy="504825"/>
          </a:xfrm>
        </p:spPr>
        <p:txBody>
          <a:bodyPr/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Smáčení pevného povrchu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65055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b="1">
                <a:latin typeface="Garamond" pitchFamily="18" charset="0"/>
              </a:rPr>
              <a:t> při 150° se voda přestává ‚zachytávat‘ na povrchu</a:t>
            </a:r>
          </a:p>
          <a:p>
            <a:pPr>
              <a:buFont typeface="Arial" charset="0"/>
              <a:buChar char="•"/>
            </a:pPr>
            <a:r>
              <a:rPr lang="cs-CZ" sz="2000" b="1">
                <a:latin typeface="Garamond" pitchFamily="18" charset="0"/>
              </a:rPr>
              <a:t> při 160° jsem 2-3% povrchu kapky v kontaktu s povrchem</a:t>
            </a:r>
          </a:p>
        </p:txBody>
      </p:sp>
      <p:sp>
        <p:nvSpPr>
          <p:cNvPr id="12294" name="TextovéPole 6"/>
          <p:cNvSpPr txBox="1">
            <a:spLocks noChangeArrowheads="1"/>
          </p:cNvSpPr>
          <p:nvPr/>
        </p:nvSpPr>
        <p:spPr bwMode="auto">
          <a:xfrm>
            <a:off x="468313" y="549275"/>
            <a:ext cx="192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cs-CZ"/>
              <a:t> </a:t>
            </a:r>
            <a:r>
              <a:rPr lang="cs-CZ" sz="2000"/>
              <a:t>kontaktní úhel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68313" y="3573463"/>
          <a:ext cx="4608512" cy="225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86"/>
                <a:gridCol w="2946426"/>
              </a:tblGrid>
              <a:tr h="40324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kontaktní úhel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typ povrchu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Garamond" pitchFamily="18" charset="0"/>
                        </a:rPr>
                        <a:t>&lt; 90°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latin typeface="Garamond" pitchFamily="18" charset="0"/>
                        </a:rPr>
                        <a:t>hydrofilní povrch</a:t>
                      </a:r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Garamond" pitchFamily="18" charset="0"/>
                        </a:rPr>
                        <a:t>90°-120°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latin typeface="Garamond" pitchFamily="18" charset="0"/>
                        </a:rPr>
                        <a:t>hydrofobní povrch</a:t>
                      </a:r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Garamond" pitchFamily="18" charset="0"/>
                        </a:rPr>
                        <a:t>120°-150°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latin typeface="Garamond" pitchFamily="18" charset="0"/>
                        </a:rPr>
                        <a:t>superhydrofobní</a:t>
                      </a:r>
                      <a:r>
                        <a:rPr lang="cs-CZ" sz="1800" b="1" dirty="0" smtClean="0">
                          <a:latin typeface="Garamond" pitchFamily="18" charset="0"/>
                        </a:rPr>
                        <a:t> povrch</a:t>
                      </a:r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Garamond" pitchFamily="18" charset="0"/>
                        </a:rPr>
                        <a:t>150°- 180°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latin typeface="Garamond" pitchFamily="18" charset="0"/>
                        </a:rPr>
                        <a:t>ultrahydrofobní</a:t>
                      </a:r>
                      <a:r>
                        <a:rPr lang="cs-CZ" sz="1800" b="1" dirty="0" smtClean="0">
                          <a:latin typeface="Garamond" pitchFamily="18" charset="0"/>
                        </a:rPr>
                        <a:t> povrch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5" name="Obdélník 8"/>
          <p:cNvSpPr>
            <a:spLocks noChangeArrowheads="1"/>
          </p:cNvSpPr>
          <p:nvPr/>
        </p:nvSpPr>
        <p:spPr bwMode="auto">
          <a:xfrm>
            <a:off x="395288" y="2781300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b="1">
                <a:solidFill>
                  <a:srgbClr val="000000"/>
                </a:solidFill>
                <a:latin typeface="Garamond" pitchFamily="18" charset="0"/>
              </a:rPr>
              <a:t> čím větší kontaktní úhel, tím větší hydrofobicita  povrchu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1520" y="1412776"/>
            <a:ext cx="864096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Příprava: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poprvé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připraven reakcí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hexachloro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000" i="1" dirty="0" err="1">
                <a:latin typeface="Times New Roman" pitchFamily="18" charset="0"/>
                <a:cs typeface="Times New Roman" pitchFamily="18" charset="0"/>
              </a:rPr>
              <a:t>cyklo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trifosfazenu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s chloridem amonným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500 – 800 °C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):	P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+ 2NH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Cl  → P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+ 8HCl</a:t>
            </a:r>
          </a:p>
          <a:p>
            <a:pPr lvl="6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~ 500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°C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krystalická modifikace</a:t>
            </a:r>
          </a:p>
          <a:p>
            <a:pPr lvl="6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~ 800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°C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amorfní produkt</a:t>
            </a:r>
          </a:p>
          <a:p>
            <a:pPr lvl="1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krystalický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- termická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kondenzace jodidu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tetraamidofosfonia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P(NH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]I, 850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reakce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plynného amoniaku s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, 950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1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amorfní připravena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reakcí chloridu fosforitého s 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amidem, 25 °C:</a:t>
            </a:r>
          </a:p>
          <a:p>
            <a:pPr lvl="1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3PCl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+ 5NaNH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/>
                <a:cs typeface="Times New Roman"/>
              </a:rPr>
              <a:t>→ P</a:t>
            </a:r>
            <a:r>
              <a:rPr lang="cs-CZ" sz="2000" baseline="-25000" dirty="0" smtClean="0">
                <a:latin typeface="Times New Roman"/>
                <a:cs typeface="Times New Roman"/>
              </a:rPr>
              <a:t>3</a:t>
            </a:r>
            <a:r>
              <a:rPr lang="cs-CZ" sz="2000" dirty="0" smtClean="0">
                <a:latin typeface="Times New Roman"/>
                <a:cs typeface="Times New Roman"/>
              </a:rPr>
              <a:t>N</a:t>
            </a:r>
            <a:r>
              <a:rPr lang="cs-CZ" sz="2000" baseline="-25000" dirty="0" smtClean="0">
                <a:latin typeface="Times New Roman"/>
                <a:cs typeface="Times New Roman"/>
              </a:rPr>
              <a:t>5</a:t>
            </a:r>
            <a:r>
              <a:rPr lang="cs-CZ" sz="2000" dirty="0" smtClean="0">
                <a:latin typeface="Times New Roman"/>
                <a:cs typeface="Times New Roman"/>
              </a:rPr>
              <a:t> + 5NaCl + 4HCl + 3H</a:t>
            </a:r>
            <a:r>
              <a:rPr lang="cs-CZ" sz="2000" baseline="-25000" dirty="0" smtClean="0">
                <a:latin typeface="Times New Roman"/>
                <a:cs typeface="Times New Roman"/>
              </a:rPr>
              <a:t>2</a:t>
            </a:r>
            <a:endParaRPr lang="cs-CZ" sz="20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/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072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Rozklad:	4 P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12 PN + 4N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3P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+ 10 N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284538"/>
            <a:ext cx="2520950" cy="1587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39" name="Picture 4" descr="PT-zkumavka1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692150"/>
            <a:ext cx="13033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23850" y="4941888"/>
            <a:ext cx="33845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/>
            <a:r>
              <a:rPr lang="cs-CZ" sz="1600">
                <a:latin typeface="Calibri" pitchFamily="34" charset="0"/>
              </a:rPr>
              <a:t>Plazmová tužka a multitryskový systém.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Systém univerzálních plazmových trysek – „plazmová tužka“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23850" y="5373688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>
                <a:latin typeface="Calibri" pitchFamily="34" charset="0"/>
              </a:rPr>
              <a:t>syntézy nebo modifikace chemických látek (objemové nebo povrchové účinky, kapalina, sypké částice ...), iniciace a modifikace polyreakcí, změny povrchové energie (superhydrofobicita, superhydrofilita, </a:t>
            </a:r>
            <a:r>
              <a:rPr lang="cs-CZ">
                <a:latin typeface="Calibri" pitchFamily="34" charset="0"/>
                <a:cs typeface="Times New Roman" charset="0"/>
              </a:rPr>
              <a:t>zvyšování adheze spojů při lepení,</a:t>
            </a:r>
            <a:r>
              <a:rPr lang="cs-CZ">
                <a:latin typeface="Calibri" pitchFamily="34" charset="0"/>
              </a:rPr>
              <a:t> laků k podkladu</a:t>
            </a:r>
            <a:r>
              <a:rPr lang="en-US">
                <a:latin typeface="Calibri" pitchFamily="34" charset="0"/>
              </a:rPr>
              <a:t>…</a:t>
            </a:r>
            <a:r>
              <a:rPr lang="cs-CZ">
                <a:latin typeface="Calibri" pitchFamily="34" charset="0"/>
              </a:rPr>
              <a:t>),</a:t>
            </a:r>
            <a:r>
              <a:rPr lang="cs-CZ">
                <a:latin typeface="Calibri" pitchFamily="34" charset="0"/>
                <a:cs typeface="Times New Roman" charset="0"/>
              </a:rPr>
              <a:t> čištění povrchů,  relaxace a zlepšování elasticity</a:t>
            </a:r>
            <a:r>
              <a:rPr lang="cs-CZ">
                <a:latin typeface="Calibri" pitchFamily="34" charset="0"/>
              </a:rPr>
              <a:t> u tenkých vrstev ...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5738" y="4221163"/>
            <a:ext cx="4464050" cy="1152525"/>
            <a:chOff x="2976" y="2352"/>
            <a:chExt cx="2678" cy="672"/>
          </a:xfrm>
        </p:grpSpPr>
        <p:pic>
          <p:nvPicPr>
            <p:cNvPr id="14348" name="Picture 15" descr="X:\user\milos\exp-foto\ultra-h\rychlokamera\image\výběr\42v\8407342m_01.jpg"/>
            <p:cNvPicPr>
              <a:picLocks noChangeAspect="1" noChangeArrowheads="1"/>
            </p:cNvPicPr>
            <p:nvPr/>
          </p:nvPicPr>
          <p:blipFill>
            <a:blip r:embed="rId4" cstate="print">
              <a:lum bright="24000" contrast="42000"/>
            </a:blip>
            <a:srcRect/>
            <a:stretch>
              <a:fillRect/>
            </a:stretch>
          </p:blipFill>
          <p:spPr bwMode="auto">
            <a:xfrm>
              <a:off x="2976" y="2352"/>
              <a:ext cx="672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6" descr="X:\user\milos\exp-foto\ultra-h\rychlokamera\image\výběr\42v\8407342m_12.jpg"/>
            <p:cNvPicPr>
              <a:picLocks noChangeAspect="1" noChangeArrowheads="1"/>
            </p:cNvPicPr>
            <p:nvPr/>
          </p:nvPicPr>
          <p:blipFill>
            <a:blip r:embed="rId5" cstate="print">
              <a:lum bright="24000" contrast="42000"/>
            </a:blip>
            <a:srcRect/>
            <a:stretch>
              <a:fillRect/>
            </a:stretch>
          </p:blipFill>
          <p:spPr bwMode="auto">
            <a:xfrm>
              <a:off x="3648" y="2352"/>
              <a:ext cx="66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7" descr="X:\user\milos\exp-foto\ultra-h\rychlokamera\image\výběr\42v\8407342m_21.jpg"/>
            <p:cNvPicPr>
              <a:picLocks noChangeAspect="1" noChangeArrowheads="1"/>
            </p:cNvPicPr>
            <p:nvPr/>
          </p:nvPicPr>
          <p:blipFill>
            <a:blip r:embed="rId6" cstate="print">
              <a:lum bright="24000" contrast="54000"/>
            </a:blip>
            <a:srcRect/>
            <a:stretch>
              <a:fillRect/>
            </a:stretch>
          </p:blipFill>
          <p:spPr bwMode="auto">
            <a:xfrm>
              <a:off x="4320" y="2352"/>
              <a:ext cx="6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8" descr="X:\user\milos\exp-foto\ultra-h\rychlokamera\image\výběr\42v\8407342m_46.jpg"/>
            <p:cNvPicPr>
              <a:picLocks noChangeAspect="1" noChangeArrowheads="1"/>
            </p:cNvPicPr>
            <p:nvPr/>
          </p:nvPicPr>
          <p:blipFill>
            <a:blip r:embed="rId7" cstate="print">
              <a:lum bright="24000" contrast="54000"/>
            </a:blip>
            <a:srcRect/>
            <a:stretch>
              <a:fillRect/>
            </a:stretch>
          </p:blipFill>
          <p:spPr bwMode="auto">
            <a:xfrm>
              <a:off x="4992" y="2352"/>
              <a:ext cx="66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Text Box 19"/>
            <p:cNvSpPr txBox="1">
              <a:spLocks noChangeArrowheads="1"/>
            </p:cNvSpPr>
            <p:nvPr/>
          </p:nvSpPr>
          <p:spPr bwMode="auto">
            <a:xfrm>
              <a:off x="3312" y="2352"/>
              <a:ext cx="23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eaLnBrk="0" hangingPunct="0"/>
              <a:r>
                <a:rPr lang="cs-CZ" sz="1600" b="1">
                  <a:solidFill>
                    <a:schemeClr val="accent1"/>
                  </a:solidFill>
                  <a:latin typeface="Calibri" pitchFamily="34" charset="0"/>
                </a:rPr>
                <a:t>Nanotechnologie - superhydrofobicita</a:t>
              </a:r>
            </a:p>
          </p:txBody>
        </p:sp>
      </p:grpSp>
      <p:cxnSp>
        <p:nvCxnSpPr>
          <p:cNvPr id="16" name="Přímá spojovací čára 15"/>
          <p:cNvCxnSpPr/>
          <p:nvPr/>
        </p:nvCxnSpPr>
        <p:spPr>
          <a:xfrm>
            <a:off x="179388" y="620713"/>
            <a:ext cx="79930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Obdélník 18"/>
          <p:cNvSpPr>
            <a:spLocks noChangeArrowheads="1"/>
          </p:cNvSpPr>
          <p:nvPr/>
        </p:nvSpPr>
        <p:spPr bwMode="auto">
          <a:xfrm>
            <a:off x="323850" y="2133600"/>
            <a:ext cx="4572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>
                <a:latin typeface="Calibri" pitchFamily="34" charset="0"/>
              </a:rPr>
              <a:t>Reakční systémy:</a:t>
            </a:r>
          </a:p>
          <a:p>
            <a:pPr lvl="1">
              <a:buFont typeface="Arial" charset="0"/>
              <a:buChar char="•"/>
            </a:pPr>
            <a:r>
              <a:rPr lang="cs-CZ" sz="2000">
                <a:latin typeface="Calibri" pitchFamily="34" charset="0"/>
              </a:rPr>
              <a:t>plazma–plyn–kapalina</a:t>
            </a:r>
          </a:p>
          <a:p>
            <a:pPr lvl="1">
              <a:buFont typeface="Arial" charset="0"/>
              <a:buChar char="•"/>
            </a:pPr>
            <a:r>
              <a:rPr lang="cs-CZ" sz="2000">
                <a:latin typeface="Calibri" pitchFamily="34" charset="0"/>
              </a:rPr>
              <a:t>plazma–plyn–kapalina–předmět</a:t>
            </a:r>
          </a:p>
        </p:txBody>
      </p:sp>
      <p:sp>
        <p:nvSpPr>
          <p:cNvPr id="14346" name="TextovéPole 20"/>
          <p:cNvSpPr txBox="1">
            <a:spLocks noChangeArrowheads="1"/>
          </p:cNvSpPr>
          <p:nvPr/>
        </p:nvSpPr>
        <p:spPr bwMode="auto">
          <a:xfrm>
            <a:off x="250825" y="765175"/>
            <a:ext cx="71294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>
                <a:latin typeface="Calibri" pitchFamily="34" charset="0"/>
              </a:rPr>
              <a:t>Vysokotlaký stejnosměrný nízkofrekvenční nebo vysokofrekvenční výboj uvnitř dutiny elektrody, kudy teče pracovní médium. </a:t>
            </a:r>
          </a:p>
          <a:p>
            <a:pPr>
              <a:buFont typeface="Arial" charset="0"/>
              <a:buChar char="•"/>
            </a:pPr>
            <a:r>
              <a:rPr lang="cs-CZ" sz="2000">
                <a:latin typeface="Calibri" pitchFamily="34" charset="0"/>
              </a:rPr>
              <a:t>Na ústí je médium el. výbojem aktivováno a vzniklé plazma tryská z dutiny do vnějšího prostředí. 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989138"/>
            <a:ext cx="244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2"/>
          <p:cNvSpPr txBox="1">
            <a:spLocks noChangeArrowheads="1"/>
          </p:cNvSpPr>
          <p:nvPr/>
        </p:nvSpPr>
        <p:spPr bwMode="auto">
          <a:xfrm>
            <a:off x="179388" y="115888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  <a:latin typeface="Calibri" pitchFamily="34" charset="0"/>
              </a:rPr>
              <a:t>Nanospider</a:t>
            </a: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 (TUL, </a:t>
            </a:r>
            <a:r>
              <a:rPr lang="cs-CZ" dirty="0" err="1">
                <a:solidFill>
                  <a:schemeClr val="bg1"/>
                </a:solidFill>
                <a:latin typeface="Calibri" pitchFamily="34" charset="0"/>
              </a:rPr>
              <a:t>Elmarco</a:t>
            </a: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5363" name="TextovéPole 3"/>
          <p:cNvSpPr txBox="1">
            <a:spLocks noChangeArrowheads="1"/>
          </p:cNvSpPr>
          <p:nvPr/>
        </p:nvSpPr>
        <p:spPr bwMode="auto">
          <a:xfrm>
            <a:off x="250825" y="1773238"/>
            <a:ext cx="70580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Princip zvlákňování v silném el. poli</a:t>
            </a:r>
          </a:p>
          <a:p>
            <a:pPr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Vlákno malého průměru, o vhodném povrchu a plošné hmotnosti</a:t>
            </a:r>
          </a:p>
          <a:p>
            <a:pPr lvl="1"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Extrémní filtrace</a:t>
            </a:r>
          </a:p>
          <a:p>
            <a:pPr lvl="1"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Tkáňové inženýrství</a:t>
            </a:r>
          </a:p>
          <a:p>
            <a:pPr lvl="1"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Léčení popálenin</a:t>
            </a:r>
          </a:p>
          <a:p>
            <a:pPr lvl="1"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Ochranné oděvy</a:t>
            </a:r>
          </a:p>
          <a:p>
            <a:pPr lvl="1"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Chemická katalýza</a:t>
            </a:r>
          </a:p>
        </p:txBody>
      </p:sp>
      <p:sp>
        <p:nvSpPr>
          <p:cNvPr id="15364" name="Obdélník 5"/>
          <p:cNvSpPr>
            <a:spLocks noChangeArrowheads="1"/>
          </p:cNvSpPr>
          <p:nvPr/>
        </p:nvSpPr>
        <p:spPr bwMode="auto">
          <a:xfrm>
            <a:off x="250825" y="692150"/>
            <a:ext cx="8424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Výroba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</a:rPr>
              <a:t>nanovláken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 z vodou rozpustných polymerů, z polymerů ředitelných rozpouštědly, z </a:t>
            </a:r>
            <a:r>
              <a:rPr lang="cs-CZ" sz="2000" dirty="0" err="1">
                <a:solidFill>
                  <a:schemeClr val="bg1"/>
                </a:solidFill>
                <a:latin typeface="Calibri" pitchFamily="34" charset="0"/>
              </a:rPr>
              <a:t>meltů</a:t>
            </a: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 (tavenin polymerů). </a:t>
            </a:r>
          </a:p>
          <a:p>
            <a:pPr>
              <a:buFont typeface="Arial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Vhodné pro výrobu organických a anorganických vláken.</a:t>
            </a:r>
          </a:p>
        </p:txBody>
      </p:sp>
      <p:sp>
        <p:nvSpPr>
          <p:cNvPr id="15365" name="Obdélník 6"/>
          <p:cNvSpPr>
            <a:spLocks noChangeArrowheads="1"/>
          </p:cNvSpPr>
          <p:nvPr/>
        </p:nvSpPr>
        <p:spPr bwMode="auto">
          <a:xfrm>
            <a:off x="323850" y="5229225"/>
            <a:ext cx="68405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Možné modifikace:</a:t>
            </a:r>
          </a:p>
          <a:p>
            <a:pPr lvl="1">
              <a:buFont typeface="Arial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parametry roztoku (vodivost, teplota, povrchové napětí, atd.)</a:t>
            </a:r>
          </a:p>
          <a:p>
            <a:pPr lvl="1">
              <a:buFont typeface="Arial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parametry okolního prostředí (teplota, vlhkost, atd.)</a:t>
            </a:r>
          </a:p>
          <a:p>
            <a:pPr lvl="1">
              <a:buFont typeface="Arial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základní parametry materiálu ( povrchový elektrický odpor, atd.)</a:t>
            </a:r>
          </a:p>
          <a:p>
            <a:pPr lvl="1">
              <a:buFont typeface="Arial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parametry zařízení (napětí, vzdálenost elektrod, atd.)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781300"/>
            <a:ext cx="569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1628800"/>
            <a:ext cx="8784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Příprava: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reakce chloridu fosforečného s azidem sodným, za vysoké teploty a tlaku, v prostředí benzenu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HPN</a:t>
            </a:r>
            <a:r>
              <a:rPr kumimoji="0" lang="cs-C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vznik v podobě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mikrotrubiček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dutých koulí, </a:t>
            </a:r>
            <a:r>
              <a:rPr lang="cs-C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čtvercovém uspořádání amorfního HPN</a:t>
            </a:r>
            <a:r>
              <a:rPr kumimoji="0" lang="cs-CZ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nebo krystalického PN(NH)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amonolýza</a:t>
            </a:r>
            <a:r>
              <a:rPr lang="cs-C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P</a:t>
            </a:r>
            <a:r>
              <a:rPr lang="cs-CZ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cs-CZ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cs-C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NH</a:t>
            </a:r>
            <a:r>
              <a:rPr lang="cs-CZ" sz="2000" baseline="-25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3PN(NH)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1052736"/>
            <a:ext cx="4551182" cy="461665"/>
          </a:xfrm>
          <a:prstGeom prst="rect">
            <a:avLst/>
          </a:prstGeom>
          <a:gradFill flip="none" rotWithShape="1">
            <a:gsLst>
              <a:gs pos="0">
                <a:srgbClr val="8FC2E5">
                  <a:tint val="66000"/>
                  <a:satMod val="160000"/>
                </a:srgbClr>
              </a:gs>
              <a:gs pos="50000">
                <a:srgbClr val="8FC2E5">
                  <a:tint val="44500"/>
                  <a:satMod val="160000"/>
                </a:srgbClr>
              </a:gs>
              <a:gs pos="100000">
                <a:srgbClr val="8FC2E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smtClean="0"/>
              <a:t>PN(NH) </a:t>
            </a:r>
            <a:r>
              <a:rPr lang="cs-CZ" dirty="0" smtClean="0"/>
              <a:t>(</a:t>
            </a:r>
            <a:r>
              <a:rPr lang="cs-CZ" dirty="0" err="1" smtClean="0"/>
              <a:t>fosfam</a:t>
            </a:r>
            <a:r>
              <a:rPr lang="cs-CZ" dirty="0" smtClean="0"/>
              <a:t>,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nitrid imid fosforečný </a:t>
            </a:r>
            <a:r>
              <a:rPr lang="cs-CZ" dirty="0" smtClean="0"/>
              <a:t>)</a:t>
            </a:r>
            <a:endParaRPr lang="cs-CZ" b="1" dirty="0" smtClean="0"/>
          </a:p>
        </p:txBody>
      </p:sp>
      <p:sp>
        <p:nvSpPr>
          <p:cNvPr id="8" name="Obdélník 7"/>
          <p:cNvSpPr/>
          <p:nvPr/>
        </p:nvSpPr>
        <p:spPr>
          <a:xfrm>
            <a:off x="251520" y="4365104"/>
            <a:ext cx="4824535" cy="461665"/>
          </a:xfrm>
          <a:prstGeom prst="rect">
            <a:avLst/>
          </a:prstGeom>
          <a:gradFill flip="none" rotWithShape="1">
            <a:gsLst>
              <a:gs pos="0">
                <a:srgbClr val="8FC2E5">
                  <a:tint val="66000"/>
                  <a:satMod val="160000"/>
                </a:srgbClr>
              </a:gs>
              <a:gs pos="50000">
                <a:srgbClr val="8FC2E5">
                  <a:tint val="44500"/>
                  <a:satMod val="160000"/>
                </a:srgbClr>
              </a:gs>
              <a:gs pos="100000">
                <a:srgbClr val="8FC2E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[P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N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(NH)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](NH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) </a:t>
            </a:r>
            <a:r>
              <a:rPr lang="cs-CZ" dirty="0" smtClean="0"/>
              <a:t>(</a:t>
            </a:r>
            <a:r>
              <a:rPr lang="cs-CZ" dirty="0" err="1" smtClean="0"/>
              <a:t>nitridický</a:t>
            </a:r>
            <a:r>
              <a:rPr lang="cs-CZ" dirty="0" smtClean="0"/>
              <a:t> </a:t>
            </a:r>
            <a:r>
              <a:rPr lang="cs-CZ" dirty="0" err="1" smtClean="0"/>
              <a:t>klathrát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dirty="0" smtClean="0"/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1" y="5157192"/>
            <a:ext cx="3888432" cy="461665"/>
          </a:xfrm>
          <a:prstGeom prst="rect">
            <a:avLst/>
          </a:prstGeom>
          <a:gradFill flip="none" rotWithShape="1">
            <a:gsLst>
              <a:gs pos="0">
                <a:srgbClr val="8FC2E5">
                  <a:tint val="66000"/>
                  <a:satMod val="160000"/>
                </a:srgbClr>
              </a:gs>
              <a:gs pos="50000">
                <a:srgbClr val="8FC2E5">
                  <a:tint val="44500"/>
                  <a:satMod val="160000"/>
                </a:srgbClr>
              </a:gs>
              <a:gs pos="100000">
                <a:srgbClr val="8FC2E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SiPN</a:t>
            </a:r>
            <a:r>
              <a:rPr lang="cs-CZ" sz="2400" b="1" baseline="-25000" dirty="0" smtClean="0"/>
              <a:t>3</a:t>
            </a:r>
            <a:r>
              <a:rPr lang="cs-CZ" dirty="0" smtClean="0"/>
              <a:t> (nitrid </a:t>
            </a:r>
            <a:r>
              <a:rPr lang="cs-CZ" dirty="0" err="1" smtClean="0"/>
              <a:t>křemičito</a:t>
            </a:r>
            <a:r>
              <a:rPr lang="cs-CZ" dirty="0" smtClean="0"/>
              <a:t>-fosforečný)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013176"/>
            <a:ext cx="3598143" cy="151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1052736"/>
            <a:ext cx="161646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cs-CZ" sz="2400" b="1" dirty="0" err="1" smtClean="0"/>
              <a:t>Fosfazeny</a:t>
            </a:r>
            <a:endParaRPr lang="cs-CZ" sz="2400" b="1" dirty="0" smtClean="0"/>
          </a:p>
        </p:txBody>
      </p:sp>
      <p:sp>
        <p:nvSpPr>
          <p:cNvPr id="7" name="Obdélník 6"/>
          <p:cNvSpPr/>
          <p:nvPr/>
        </p:nvSpPr>
        <p:spPr>
          <a:xfrm>
            <a:off x="179512" y="1700808"/>
            <a:ext cx="8784976" cy="707886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 err="1" smtClean="0"/>
              <a:t>Fosfazeny</a:t>
            </a:r>
            <a:r>
              <a:rPr lang="cs-CZ" sz="2000" b="1" dirty="0" smtClean="0"/>
              <a:t> jsou </a:t>
            </a:r>
            <a:r>
              <a:rPr lang="cs-CZ" sz="2000" b="1" dirty="0" err="1" smtClean="0"/>
              <a:t>dusíkofosforečné</a:t>
            </a:r>
            <a:r>
              <a:rPr lang="cs-CZ" sz="2000" b="1" dirty="0" smtClean="0"/>
              <a:t> sloučeniny s pravidelně se opakujícím – P = N –  uskupením. </a:t>
            </a:r>
            <a:endParaRPr lang="cs-CZ" sz="2000" b="1" dirty="0"/>
          </a:p>
        </p:txBody>
      </p:sp>
      <p:sp>
        <p:nvSpPr>
          <p:cNvPr id="8" name="Obdélník 7"/>
          <p:cNvSpPr/>
          <p:nvPr/>
        </p:nvSpPr>
        <p:spPr>
          <a:xfrm>
            <a:off x="179512" y="2492896"/>
            <a:ext cx="3326295" cy="52322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cs-CZ" sz="2000" b="1" dirty="0" smtClean="0"/>
              <a:t>obecný vzore:  </a:t>
            </a:r>
            <a:r>
              <a:rPr lang="cs-CZ" sz="2800" b="1" dirty="0" smtClean="0"/>
              <a:t>(NPR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)</a:t>
            </a:r>
            <a:r>
              <a:rPr lang="cs-CZ" sz="2800" b="1" baseline="-25000" dirty="0" smtClean="0"/>
              <a:t>n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15" name="Obdélník 14"/>
          <p:cNvSpPr/>
          <p:nvPr/>
        </p:nvSpPr>
        <p:spPr>
          <a:xfrm>
            <a:off x="179512" y="321297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Dělení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fosfazenů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počtu  -P = N- jednotek v molekule </a:t>
            </a:r>
          </a:p>
          <a:p>
            <a:pPr lvl="3">
              <a:buFont typeface="Arial" pitchFamily="34" charset="0"/>
              <a:buChar char="•"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monofosfazeny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(X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 = NR)</a:t>
            </a:r>
          </a:p>
          <a:p>
            <a:pPr lvl="3">
              <a:buFont typeface="Arial" pitchFamily="34" charset="0"/>
              <a:buChar char="•"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difosfazeny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(X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 = N- P(O)X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>
              <a:buFont typeface="Arial" pitchFamily="34" charset="0"/>
              <a:buChar char="•"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polyfosfazeny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s 2, 3, 4 . . . jednotkami –X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 = N-</a:t>
            </a:r>
          </a:p>
          <a:p>
            <a:pPr lvl="3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podle tvaru řetězce PN</a:t>
            </a:r>
          </a:p>
          <a:p>
            <a:pPr lvl="3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lineární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fosfazeny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cyklofosfazeny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355976" y="602128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atom X - např. halogeny, -NH</a:t>
            </a:r>
            <a:r>
              <a:rPr lang="cs-CZ" baseline="-25000" dirty="0" smtClean="0"/>
              <a:t>2</a:t>
            </a:r>
            <a:r>
              <a:rPr lang="cs-CZ" dirty="0" smtClean="0"/>
              <a:t>, -NHR, -NR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atom R - alkyly nebo aryly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0872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 smtClean="0"/>
              <a:t>Cyklofosfazeny</a:t>
            </a:r>
            <a:r>
              <a:rPr lang="cs-CZ" sz="2000" dirty="0" smtClean="0"/>
              <a:t> a </a:t>
            </a:r>
            <a:r>
              <a:rPr lang="cs-CZ" sz="2000" dirty="0" err="1" smtClean="0"/>
              <a:t>polyfosfazeny</a:t>
            </a:r>
            <a:r>
              <a:rPr lang="cs-CZ" sz="2000" dirty="0" smtClean="0"/>
              <a:t> tvoří skupinu sloučenin od nejjednoduššího cyklického trimeru</a:t>
            </a:r>
            <a:endParaRPr lang="cs-CZ" sz="2000" dirty="0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483768" y="1484784"/>
          <a:ext cx="1827212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CS ChemDraw Drawing" r:id="rId3" imgW="1536120" imgH="1271160" progId="">
                  <p:embed/>
                </p:oleObj>
              </mc:Choice>
              <mc:Fallback>
                <p:oleObj name="CS ChemDraw Drawing" r:id="rId3" imgW="1536120" imgH="12711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484784"/>
                        <a:ext cx="1827212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4932040" y="1340768"/>
            <a:ext cx="1341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 </a:t>
            </a:r>
            <a:r>
              <a:rPr lang="cs-CZ" dirty="0" err="1" smtClean="0"/>
              <a:t>tetrameru</a:t>
            </a:r>
            <a:endParaRPr lang="cs-CZ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588224" y="1340412"/>
          <a:ext cx="1872208" cy="188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CS ChemDraw Drawing" r:id="rId5" imgW="1615320" imgH="1623240" progId="">
                  <p:embed/>
                </p:oleObj>
              </mc:Choice>
              <mc:Fallback>
                <p:oleObj name="CS ChemDraw Drawing" r:id="rId5" imgW="1615320" imgH="1623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340412"/>
                        <a:ext cx="1872208" cy="1882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068960"/>
            <a:ext cx="1224136" cy="752649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23528" y="3356992"/>
            <a:ext cx="31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 vyšší oligomery (n= 5, 6, 7)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51520" y="3789040"/>
            <a:ext cx="426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 vysokomolekulární polymery (n ≈ 1500)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23528" y="458112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Různorodost </a:t>
            </a:r>
            <a:r>
              <a:rPr lang="cs-CZ" dirty="0" err="1" smtClean="0"/>
              <a:t>fosfazenů</a:t>
            </a:r>
            <a:r>
              <a:rPr lang="cs-CZ" dirty="0" smtClean="0"/>
              <a:t> je dána rozdílnými substituenty na atomu fosforu.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Velká část cyklických trimerů a </a:t>
            </a:r>
            <a:r>
              <a:rPr lang="cs-CZ" dirty="0" err="1" smtClean="0"/>
              <a:t>tetramerů</a:t>
            </a:r>
            <a:r>
              <a:rPr lang="cs-CZ" dirty="0" smtClean="0"/>
              <a:t> jsou bílé, krystalické látky, které se některými vlastnostmi (např. rozpustností) podobají aromatickým organickým látkám.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Řada </a:t>
            </a:r>
            <a:r>
              <a:rPr lang="cs-CZ" dirty="0" err="1" smtClean="0"/>
              <a:t>fosfazenů</a:t>
            </a:r>
            <a:r>
              <a:rPr lang="cs-CZ" dirty="0" smtClean="0"/>
              <a:t> snadno podléhá hydrolýze.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980728"/>
            <a:ext cx="2952328" cy="36933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Názvosloví </a:t>
            </a:r>
            <a:r>
              <a:rPr lang="cs-CZ" b="1" dirty="0" err="1" smtClean="0"/>
              <a:t>fosfazenů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556792"/>
            <a:ext cx="84249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Několik názvoslovných systémů pro </a:t>
            </a:r>
            <a:r>
              <a:rPr lang="cs-CZ" dirty="0" err="1" smtClean="0"/>
              <a:t>dusíkofosforečné</a:t>
            </a:r>
            <a:r>
              <a:rPr lang="cs-CZ" dirty="0" smtClean="0"/>
              <a:t> sloučeniny:</a:t>
            </a:r>
          </a:p>
          <a:p>
            <a:pPr marL="1714500" lvl="3" indent="-342900">
              <a:buAutoNum type="arabicPeriod"/>
            </a:pPr>
            <a:r>
              <a:rPr lang="cs-CZ" dirty="0" err="1" smtClean="0"/>
              <a:t>Fosfazenové</a:t>
            </a:r>
            <a:r>
              <a:rPr lang="cs-CZ" dirty="0" smtClean="0"/>
              <a:t> označení</a:t>
            </a:r>
          </a:p>
          <a:p>
            <a:pPr marL="1714500" lvl="3" indent="-342900">
              <a:buAutoNum type="arabicPeriod"/>
            </a:pPr>
            <a:r>
              <a:rPr lang="cs-CZ" dirty="0" err="1" smtClean="0"/>
              <a:t>Fosfonitrilové</a:t>
            </a:r>
            <a:r>
              <a:rPr lang="cs-CZ" dirty="0" smtClean="0"/>
              <a:t> označení</a:t>
            </a:r>
          </a:p>
          <a:p>
            <a:pPr marL="1714500" lvl="3" indent="-342900">
              <a:buAutoNum type="arabicPeriod"/>
            </a:pPr>
            <a:r>
              <a:rPr lang="cs-CZ" dirty="0" err="1" smtClean="0"/>
              <a:t>Hydroazo</a:t>
            </a:r>
            <a:r>
              <a:rPr lang="cs-CZ" dirty="0" smtClean="0"/>
              <a:t> – </a:t>
            </a:r>
            <a:r>
              <a:rPr lang="cs-CZ" dirty="0" err="1" smtClean="0"/>
              <a:t>fosforinové</a:t>
            </a:r>
            <a:r>
              <a:rPr lang="cs-CZ" dirty="0" smtClean="0"/>
              <a:t> označení</a:t>
            </a:r>
          </a:p>
          <a:p>
            <a:pPr marL="1714500" lvl="3" indent="-342900">
              <a:buAutoNum type="arabicPeriod"/>
            </a:pPr>
            <a:r>
              <a:rPr lang="cs-CZ" dirty="0" err="1" smtClean="0"/>
              <a:t>Fosfiniminy</a:t>
            </a:r>
            <a:r>
              <a:rPr lang="cs-CZ" dirty="0" smtClean="0"/>
              <a:t> nebo </a:t>
            </a:r>
            <a:r>
              <a:rPr lang="cs-CZ" dirty="0" err="1" smtClean="0"/>
              <a:t>fosfazo</a:t>
            </a:r>
            <a:r>
              <a:rPr lang="cs-CZ" dirty="0" smtClean="0"/>
              <a:t> sloučeniny</a:t>
            </a:r>
          </a:p>
          <a:p>
            <a:pPr marL="1714500" lvl="3" indent="-342900"/>
            <a:r>
              <a:rPr lang="cs-CZ" dirty="0" smtClean="0"/>
              <a:t>Nejčastěji užíváno </a:t>
            </a:r>
            <a:r>
              <a:rPr lang="cs-CZ" dirty="0" err="1" smtClean="0"/>
              <a:t>fosfazenové</a:t>
            </a:r>
            <a:r>
              <a:rPr lang="cs-CZ" dirty="0" smtClean="0"/>
              <a:t> </a:t>
            </a:r>
            <a:r>
              <a:rPr lang="cs-CZ" dirty="0" err="1" smtClean="0"/>
              <a:t>nazvosloví</a:t>
            </a:r>
            <a:r>
              <a:rPr lang="cs-CZ" dirty="0" smtClean="0"/>
              <a:t>.</a:t>
            </a:r>
          </a:p>
          <a:p>
            <a:pPr marL="1714500" lvl="3" indent="-342900"/>
            <a:endParaRPr lang="cs-CZ" dirty="0" smtClean="0"/>
          </a:p>
          <a:p>
            <a:pPr marL="342900" indent="-342900"/>
            <a:r>
              <a:rPr lang="cs-CZ" dirty="0" smtClean="0"/>
              <a:t>Obecný vzorec: </a:t>
            </a:r>
            <a:r>
              <a:rPr lang="cs-CZ" sz="2800" b="1" dirty="0" smtClean="0"/>
              <a:t>(NPR2)</a:t>
            </a:r>
            <a:r>
              <a:rPr lang="cs-CZ" sz="2800" b="1" baseline="-25000" dirty="0" smtClean="0"/>
              <a:t>n</a:t>
            </a:r>
            <a:r>
              <a:rPr lang="cs-CZ" dirty="0" smtClean="0"/>
              <a:t>, R = halogen, organická skupina…</a:t>
            </a:r>
          </a:p>
          <a:p>
            <a:pPr marL="342900" indent="-342900"/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označení sloučenin s opakující se jednotkou 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-P =N –  jako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fosfazeny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a s jednotkou – P – N –  jako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fosfazany</a:t>
            </a:r>
            <a:endParaRPr lang="cs-CZ" dirty="0" smtClean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cyklické systémy předponu </a:t>
            </a:r>
            <a:r>
              <a:rPr lang="cs-CZ" i="1" dirty="0" err="1" smtClean="0">
                <a:ea typeface="Times New Roman" pitchFamily="18" charset="0"/>
                <a:cs typeface="Arial" pitchFamily="34" charset="0"/>
              </a:rPr>
              <a:t>cyklo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(jako organické sloučeniny)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stupeň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oligomerace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- předpona tri-,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tetra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-,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penta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-, . .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u cyklických derivátů geometrické izomery, </a:t>
            </a:r>
            <a:r>
              <a:rPr lang="cs-CZ" i="1" dirty="0" smtClean="0">
                <a:ea typeface="Times New Roman" pitchFamily="18" charset="0"/>
                <a:cs typeface="Arial" pitchFamily="34" charset="0"/>
              </a:rPr>
              <a:t>cis-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a </a:t>
            </a:r>
            <a:r>
              <a:rPr lang="cs-CZ" i="1" dirty="0" smtClean="0">
                <a:ea typeface="Times New Roman" pitchFamily="18" charset="0"/>
                <a:cs typeface="Arial" pitchFamily="34" charset="0"/>
              </a:rPr>
              <a:t>trans-</a:t>
            </a:r>
            <a:endParaRPr lang="cs-CZ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>
                <a:ea typeface="Times New Roman" pitchFamily="18" charset="0"/>
                <a:cs typeface="Arial" pitchFamily="34" charset="0"/>
              </a:rPr>
              <a:t>u substituovaných derivátů </a:t>
            </a:r>
            <a:r>
              <a:rPr lang="cs-CZ" dirty="0" err="1" smtClean="0">
                <a:ea typeface="Times New Roman" pitchFamily="18" charset="0"/>
                <a:cs typeface="Arial" pitchFamily="34" charset="0"/>
              </a:rPr>
              <a:t>cyklofosfazenů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 izomery </a:t>
            </a:r>
            <a:r>
              <a:rPr lang="cs-CZ" i="1" dirty="0" err="1" smtClean="0">
                <a:ea typeface="Times New Roman" pitchFamily="18" charset="0"/>
                <a:cs typeface="Arial" pitchFamily="34" charset="0"/>
              </a:rPr>
              <a:t>ansa</a:t>
            </a:r>
            <a:r>
              <a:rPr lang="cs-CZ" i="1" dirty="0" smtClean="0">
                <a:ea typeface="Times New Roman" pitchFamily="18" charset="0"/>
                <a:cs typeface="Arial" pitchFamily="34" charset="0"/>
              </a:rPr>
              <a:t>-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cs-CZ" i="1" dirty="0" err="1" smtClean="0">
                <a:ea typeface="Times New Roman" pitchFamily="18" charset="0"/>
                <a:cs typeface="Arial" pitchFamily="34" charset="0"/>
              </a:rPr>
              <a:t>spiro</a:t>
            </a:r>
            <a:r>
              <a:rPr lang="cs-CZ" i="1" dirty="0" smtClean="0">
                <a:ea typeface="Times New Roman" pitchFamily="18" charset="0"/>
                <a:cs typeface="Arial" pitchFamily="34" charset="0"/>
              </a:rPr>
              <a:t>-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cs-CZ" i="1" dirty="0" err="1" smtClean="0">
                <a:ea typeface="Times New Roman" pitchFamily="18" charset="0"/>
                <a:cs typeface="Arial" pitchFamily="34" charset="0"/>
              </a:rPr>
              <a:t>bino</a:t>
            </a:r>
            <a:r>
              <a:rPr lang="cs-CZ" dirty="0" smtClean="0">
                <a:ea typeface="Times New Roman" pitchFamily="18" charset="0"/>
                <a:cs typeface="Arial" pitchFamily="34" charset="0"/>
              </a:rPr>
              <a:t>-.. </a:t>
            </a:r>
            <a:endParaRPr lang="cs-CZ" dirty="0" smtClean="0">
              <a:cs typeface="Arial" pitchFamily="34" charset="0"/>
            </a:endParaRPr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4847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 smtClean="0"/>
              <a:t>Cyklický skelet PN je </a:t>
            </a:r>
            <a:r>
              <a:rPr lang="cs-CZ" dirty="0" err="1" smtClean="0"/>
              <a:t>planární</a:t>
            </a:r>
            <a:r>
              <a:rPr lang="cs-CZ" dirty="0" smtClean="0"/>
              <a:t> nebo téměř </a:t>
            </a:r>
            <a:r>
              <a:rPr lang="cs-CZ" dirty="0" err="1" smtClean="0"/>
              <a:t>planární</a:t>
            </a:r>
            <a:r>
              <a:rPr lang="cs-CZ" dirty="0" smtClean="0"/>
              <a:t> (odchylka od </a:t>
            </a:r>
            <a:r>
              <a:rPr lang="cs-CZ" dirty="0" err="1" smtClean="0"/>
              <a:t>planarity</a:t>
            </a:r>
            <a:r>
              <a:rPr lang="cs-CZ" dirty="0" smtClean="0"/>
              <a:t> roste s atomovou hmotností vázaného halogenu).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820472" cy="31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79512" y="980728"/>
            <a:ext cx="4320480" cy="36933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Struktura </a:t>
            </a:r>
            <a:r>
              <a:rPr lang="cs-CZ" b="1" dirty="0" err="1" smtClean="0"/>
              <a:t>halogeno</a:t>
            </a:r>
            <a:r>
              <a:rPr lang="cs-CZ" b="1" dirty="0" smtClean="0"/>
              <a:t> – </a:t>
            </a:r>
            <a:r>
              <a:rPr lang="cs-CZ" b="1" dirty="0" err="1" smtClean="0"/>
              <a:t>cyklo</a:t>
            </a:r>
            <a:r>
              <a:rPr lang="cs-CZ" b="1" dirty="0" smtClean="0"/>
              <a:t> - </a:t>
            </a:r>
            <a:r>
              <a:rPr lang="cs-CZ" b="1" dirty="0" err="1" smtClean="0"/>
              <a:t>fosfazenů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schizoaromatické</a:t>
            </a:r>
            <a:r>
              <a:rPr lang="cs-CZ" dirty="0" smtClean="0"/>
              <a:t> látky – splněny podmínky </a:t>
            </a:r>
            <a:r>
              <a:rPr lang="cs-CZ" dirty="0" err="1" smtClean="0"/>
              <a:t>aromaticity</a:t>
            </a:r>
            <a:r>
              <a:rPr lang="cs-CZ" dirty="0" smtClean="0"/>
              <a:t> (4n+2 </a:t>
            </a:r>
            <a:r>
              <a:rPr lang="el-GR" dirty="0" smtClean="0"/>
              <a:t>π</a:t>
            </a:r>
            <a:r>
              <a:rPr lang="cs-CZ" dirty="0" smtClean="0"/>
              <a:t> e</a:t>
            </a:r>
            <a:r>
              <a:rPr lang="cs-CZ" baseline="30000" dirty="0" smtClean="0"/>
              <a:t>-</a:t>
            </a:r>
            <a:r>
              <a:rPr lang="cs-CZ" dirty="0" smtClean="0"/>
              <a:t>, téměř </a:t>
            </a:r>
            <a:r>
              <a:rPr lang="cs-CZ" dirty="0" err="1" smtClean="0"/>
              <a:t>planární</a:t>
            </a:r>
            <a:r>
              <a:rPr lang="cs-CZ" dirty="0" smtClean="0"/>
              <a:t> molekula), některé vlastnosti odlišné od organických aromátů</a:t>
            </a:r>
          </a:p>
          <a:p>
            <a:pPr lvl="5">
              <a:buFont typeface="Arial" pitchFamily="34" charset="0"/>
              <a:buChar char="•"/>
            </a:pPr>
            <a:r>
              <a:rPr lang="cs-CZ" dirty="0" smtClean="0"/>
              <a:t>S</a:t>
            </a:r>
            <a:r>
              <a:rPr lang="cs-CZ" baseline="-25000" dirty="0" smtClean="0"/>
              <a:t>E</a:t>
            </a:r>
            <a:r>
              <a:rPr lang="cs-CZ" dirty="0" smtClean="0"/>
              <a:t> u ORG aromátů, S</a:t>
            </a:r>
            <a:r>
              <a:rPr lang="cs-CZ" baseline="-25000" dirty="0" smtClean="0"/>
              <a:t>N</a:t>
            </a:r>
            <a:r>
              <a:rPr lang="cs-CZ" dirty="0" smtClean="0"/>
              <a:t> u PNP</a:t>
            </a:r>
          </a:p>
          <a:p>
            <a:pPr lvl="5">
              <a:buFont typeface="Arial" pitchFamily="34" charset="0"/>
              <a:buChar char="•"/>
            </a:pPr>
            <a:r>
              <a:rPr lang="cs-CZ" dirty="0" smtClean="0"/>
              <a:t>hybridizace atomů ORG aromátu sp</a:t>
            </a:r>
            <a:r>
              <a:rPr lang="cs-CZ" baseline="30000" dirty="0" smtClean="0"/>
              <a:t>2</a:t>
            </a:r>
            <a:r>
              <a:rPr lang="cs-CZ" dirty="0" smtClean="0"/>
              <a:t>, hybridizace atomů P sp</a:t>
            </a:r>
            <a:r>
              <a:rPr lang="cs-CZ" baseline="30000" dirty="0" smtClean="0"/>
              <a:t>3</a:t>
            </a:r>
            <a:endParaRPr lang="cs-CZ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484784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Největší rozvoj chemie </a:t>
            </a:r>
            <a:r>
              <a:rPr lang="cs-CZ" dirty="0" err="1" smtClean="0"/>
              <a:t>fosfazenů</a:t>
            </a:r>
            <a:r>
              <a:rPr lang="cs-CZ" dirty="0" smtClean="0"/>
              <a:t> - polovina minulého století, ale sloučeniny </a:t>
            </a:r>
            <a:r>
              <a:rPr lang="cs-CZ" dirty="0" err="1" smtClean="0"/>
              <a:t>fosfazenového</a:t>
            </a:r>
            <a:r>
              <a:rPr lang="cs-CZ" dirty="0" smtClean="0"/>
              <a:t> typu se objevily již ve století předminulém.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První anorganické sloučeniny se střídajícími se atomy fosforu a dusíku v cyklu byly objeveny roku 1834 </a:t>
            </a:r>
            <a:r>
              <a:rPr lang="cs-CZ" dirty="0" err="1" smtClean="0"/>
              <a:t>Rossem</a:t>
            </a:r>
            <a:r>
              <a:rPr lang="cs-CZ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1834 němečtí chemici </a:t>
            </a:r>
            <a:r>
              <a:rPr lang="cs-CZ" dirty="0" err="1" smtClean="0"/>
              <a:t>Justus</a:t>
            </a:r>
            <a:r>
              <a:rPr lang="cs-CZ" dirty="0" smtClean="0"/>
              <a:t> </a:t>
            </a:r>
            <a:r>
              <a:rPr lang="cs-CZ" dirty="0" err="1" smtClean="0"/>
              <a:t>Freiherr</a:t>
            </a:r>
            <a:r>
              <a:rPr lang="cs-CZ" dirty="0" smtClean="0"/>
              <a:t> </a:t>
            </a:r>
            <a:r>
              <a:rPr lang="cs-CZ" dirty="0" err="1" smtClean="0"/>
              <a:t>Liebig</a:t>
            </a:r>
            <a:r>
              <a:rPr lang="cs-CZ" dirty="0" smtClean="0"/>
              <a:t> ml. a Friedrich </a:t>
            </a:r>
            <a:r>
              <a:rPr lang="cs-CZ" dirty="0" err="1" smtClean="0"/>
              <a:t>Wöhler</a:t>
            </a:r>
            <a:r>
              <a:rPr lang="cs-CZ" dirty="0" smtClean="0"/>
              <a:t> – reakce PCl</a:t>
            </a:r>
            <a:r>
              <a:rPr lang="cs-CZ" baseline="-25000" dirty="0" smtClean="0"/>
              <a:t>5</a:t>
            </a:r>
            <a:r>
              <a:rPr lang="cs-CZ" dirty="0" smtClean="0"/>
              <a:t> s NH</a:t>
            </a:r>
            <a:r>
              <a:rPr lang="cs-CZ" baseline="-25000" dirty="0" smtClean="0"/>
              <a:t>4</a:t>
            </a:r>
            <a:r>
              <a:rPr lang="cs-CZ" dirty="0" smtClean="0"/>
              <a:t>Cl - </a:t>
            </a:r>
            <a:r>
              <a:rPr lang="cs-CZ" dirty="0" err="1" smtClean="0"/>
              <a:t>hexachloro</a:t>
            </a:r>
            <a:r>
              <a:rPr lang="cs-CZ" dirty="0" smtClean="0"/>
              <a:t>-</a:t>
            </a:r>
            <a:r>
              <a:rPr lang="cs-CZ" i="1" dirty="0" err="1" smtClean="0"/>
              <a:t>cyklo</a:t>
            </a:r>
            <a:r>
              <a:rPr lang="cs-CZ" dirty="0" smtClean="0"/>
              <a:t>-</a:t>
            </a:r>
            <a:r>
              <a:rPr lang="cs-CZ" dirty="0" err="1" smtClean="0"/>
              <a:t>trifosfazen</a:t>
            </a:r>
            <a:r>
              <a:rPr lang="cs-CZ" dirty="0" smtClean="0"/>
              <a:t> P</a:t>
            </a:r>
            <a:r>
              <a:rPr lang="cs-CZ" baseline="-25000" dirty="0" smtClean="0"/>
              <a:t>3</a:t>
            </a:r>
            <a:r>
              <a:rPr lang="cs-CZ" dirty="0" smtClean="0"/>
              <a:t>N</a:t>
            </a:r>
            <a:r>
              <a:rPr lang="cs-CZ" baseline="-25000" dirty="0" smtClean="0"/>
              <a:t>3</a:t>
            </a:r>
            <a:r>
              <a:rPr lang="cs-CZ" dirty="0" smtClean="0"/>
              <a:t>Cl</a:t>
            </a:r>
            <a:r>
              <a:rPr lang="cs-CZ" baseline="-25000" dirty="0" smtClean="0"/>
              <a:t>6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1846 </a:t>
            </a:r>
            <a:r>
              <a:rPr lang="cs-CZ" dirty="0" err="1" smtClean="0"/>
              <a:t>Gerhardt</a:t>
            </a:r>
            <a:r>
              <a:rPr lang="cs-CZ" dirty="0" smtClean="0"/>
              <a:t> – reakce: </a:t>
            </a:r>
          </a:p>
          <a:p>
            <a:pPr lvl="5"/>
            <a:r>
              <a:rPr lang="cs-CZ" dirty="0" smtClean="0"/>
              <a:t>PCl</a:t>
            </a:r>
            <a:r>
              <a:rPr lang="cs-CZ" baseline="-25000" dirty="0" smtClean="0"/>
              <a:t>5</a:t>
            </a:r>
            <a:r>
              <a:rPr lang="cs-CZ" dirty="0" smtClean="0"/>
              <a:t> + NH</a:t>
            </a:r>
            <a:r>
              <a:rPr lang="cs-CZ" baseline="-25000" dirty="0" smtClean="0"/>
              <a:t>4</a:t>
            </a:r>
            <a:r>
              <a:rPr lang="cs-CZ" dirty="0" smtClean="0"/>
              <a:t>Cl</a:t>
            </a:r>
            <a:r>
              <a:rPr lang="cs-CZ" dirty="0" smtClean="0">
                <a:latin typeface="Times New Roman"/>
                <a:cs typeface="Times New Roman"/>
              </a:rPr>
              <a:t>→P</a:t>
            </a:r>
            <a:r>
              <a:rPr lang="cs-CZ" dirty="0" smtClean="0"/>
              <a:t>Cl</a:t>
            </a:r>
            <a:r>
              <a:rPr lang="cs-CZ" baseline="-25000" dirty="0" smtClean="0"/>
              <a:t>4</a:t>
            </a:r>
            <a:r>
              <a:rPr lang="cs-CZ" dirty="0" smtClean="0"/>
              <a:t>NH</a:t>
            </a:r>
            <a:r>
              <a:rPr lang="cs-CZ" baseline="-25000" dirty="0" smtClean="0"/>
              <a:t>2</a:t>
            </a:r>
            <a:r>
              <a:rPr lang="cs-CZ" dirty="0" smtClean="0"/>
              <a:t> + </a:t>
            </a:r>
            <a:r>
              <a:rPr lang="cs-CZ" dirty="0" err="1" smtClean="0"/>
              <a:t>HCl</a:t>
            </a:r>
            <a:endParaRPr lang="cs-CZ" dirty="0" smtClean="0"/>
          </a:p>
          <a:p>
            <a:pPr lvl="5"/>
            <a:r>
              <a:rPr lang="cs-CZ" dirty="0" smtClean="0"/>
              <a:t>PCl</a:t>
            </a:r>
            <a:r>
              <a:rPr lang="cs-CZ" baseline="-25000" dirty="0" smtClean="0"/>
              <a:t>4</a:t>
            </a:r>
            <a:r>
              <a:rPr lang="cs-CZ" dirty="0" smtClean="0"/>
              <a:t>NH</a:t>
            </a:r>
            <a:r>
              <a:rPr lang="cs-CZ" baseline="-25000" dirty="0" smtClean="0"/>
              <a:t>2</a:t>
            </a:r>
            <a:r>
              <a:rPr lang="cs-CZ" dirty="0" smtClean="0">
                <a:latin typeface="Times New Roman"/>
                <a:cs typeface="Times New Roman"/>
              </a:rPr>
              <a:t> → </a:t>
            </a:r>
            <a:r>
              <a:rPr lang="cs-CZ" dirty="0" smtClean="0"/>
              <a:t>NPCl</a:t>
            </a:r>
            <a:r>
              <a:rPr lang="cs-CZ" baseline="-25000" dirty="0" smtClean="0"/>
              <a:t>2</a:t>
            </a:r>
            <a:r>
              <a:rPr lang="cs-CZ" dirty="0" smtClean="0"/>
              <a:t> + 2HCl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1848 </a:t>
            </a:r>
            <a:r>
              <a:rPr lang="cs-CZ" dirty="0" err="1" smtClean="0"/>
              <a:t>Laurent</a:t>
            </a:r>
            <a:r>
              <a:rPr lang="cs-CZ" dirty="0" smtClean="0"/>
              <a:t> - sumární vzorec, reakce PCl</a:t>
            </a:r>
            <a:r>
              <a:rPr lang="cs-CZ" baseline="-25000" dirty="0" smtClean="0"/>
              <a:t>5</a:t>
            </a:r>
            <a:r>
              <a:rPr lang="cs-CZ" dirty="0" smtClean="0"/>
              <a:t> + NH</a:t>
            </a:r>
            <a:r>
              <a:rPr lang="cs-CZ" baseline="-25000" dirty="0" smtClean="0"/>
              <a:t>3</a:t>
            </a:r>
            <a:r>
              <a:rPr lang="cs-CZ" dirty="0" smtClean="0">
                <a:latin typeface="Times New Roman"/>
                <a:cs typeface="Times New Roman"/>
              </a:rPr>
              <a:t> → </a:t>
            </a:r>
            <a:r>
              <a:rPr lang="cs-CZ" dirty="0" smtClean="0"/>
              <a:t>NPCl</a:t>
            </a:r>
            <a:r>
              <a:rPr lang="cs-CZ" baseline="-25000" dirty="0" smtClean="0"/>
              <a:t>2</a:t>
            </a:r>
            <a:r>
              <a:rPr lang="cs-CZ" dirty="0" smtClean="0"/>
              <a:t> + 3HCl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Wichelhaus</a:t>
            </a:r>
            <a:r>
              <a:rPr lang="cs-CZ" dirty="0" smtClean="0"/>
              <a:t>  - první pokus zapsat strukturní vzorec </a:t>
            </a:r>
            <a:r>
              <a:rPr lang="cs-CZ" dirty="0" err="1" smtClean="0"/>
              <a:t>chloro</a:t>
            </a:r>
            <a:r>
              <a:rPr lang="cs-CZ" dirty="0" smtClean="0"/>
              <a:t>-</a:t>
            </a:r>
            <a:r>
              <a:rPr lang="cs-CZ" i="1" dirty="0" err="1" smtClean="0"/>
              <a:t>cyklo</a:t>
            </a:r>
            <a:r>
              <a:rPr lang="cs-CZ" dirty="0" smtClean="0"/>
              <a:t>-</a:t>
            </a:r>
            <a:r>
              <a:rPr lang="cs-CZ" dirty="0" err="1" smtClean="0"/>
              <a:t>fosfazenů</a:t>
            </a:r>
            <a:r>
              <a:rPr lang="cs-CZ" dirty="0" smtClean="0"/>
              <a:t> (v kruhu jen atomy dusíku- chybně)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Stokes</a:t>
            </a:r>
            <a:r>
              <a:rPr lang="cs-CZ" dirty="0" smtClean="0"/>
              <a:t>  - </a:t>
            </a:r>
            <a:r>
              <a:rPr lang="cs-CZ" dirty="0" err="1" smtClean="0"/>
              <a:t>amonolýza</a:t>
            </a:r>
            <a:r>
              <a:rPr lang="cs-CZ" dirty="0" smtClean="0"/>
              <a:t> chloridu fosforečného PCl</a:t>
            </a:r>
            <a:r>
              <a:rPr lang="cs-CZ" baseline="-25000" dirty="0" smtClean="0"/>
              <a:t>5</a:t>
            </a:r>
            <a:r>
              <a:rPr lang="cs-CZ" dirty="0" smtClean="0"/>
              <a:t>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řada </a:t>
            </a:r>
            <a:r>
              <a:rPr lang="cs-CZ" dirty="0" err="1" smtClean="0"/>
              <a:t>chloro</a:t>
            </a:r>
            <a:r>
              <a:rPr lang="cs-CZ" dirty="0" smtClean="0"/>
              <a:t>-</a:t>
            </a:r>
            <a:r>
              <a:rPr lang="cs-CZ" i="1" dirty="0" err="1" smtClean="0"/>
              <a:t>cyklo</a:t>
            </a:r>
            <a:r>
              <a:rPr lang="cs-CZ" dirty="0" smtClean="0"/>
              <a:t>-</a:t>
            </a:r>
            <a:r>
              <a:rPr lang="cs-CZ" dirty="0" err="1" smtClean="0"/>
              <a:t>fosfazenů</a:t>
            </a:r>
            <a:r>
              <a:rPr lang="cs-CZ" dirty="0" smtClean="0"/>
              <a:t> (NPCl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r>
              <a:rPr lang="cs-CZ" baseline="-25000" dirty="0" smtClean="0"/>
              <a:t>n</a:t>
            </a:r>
            <a:r>
              <a:rPr lang="cs-CZ" dirty="0" smtClean="0"/>
              <a:t>, </a:t>
            </a:r>
            <a:r>
              <a:rPr lang="cs-CZ" dirty="0" err="1" smtClean="0"/>
              <a:t>n</a:t>
            </a:r>
            <a:r>
              <a:rPr lang="cs-CZ" dirty="0" smtClean="0"/>
              <a:t> = 3 – 7, strukturní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1939 </a:t>
            </a:r>
            <a:r>
              <a:rPr lang="cs-CZ" dirty="0" err="1" smtClean="0"/>
              <a:t>Keteleer</a:t>
            </a:r>
            <a:r>
              <a:rPr lang="cs-CZ" dirty="0" smtClean="0"/>
              <a:t> a de </a:t>
            </a:r>
            <a:r>
              <a:rPr lang="cs-CZ" dirty="0" err="1" smtClean="0"/>
              <a:t>Vries</a:t>
            </a:r>
            <a:r>
              <a:rPr lang="cs-CZ" dirty="0" smtClean="0"/>
              <a:t> potvrzena cyklická struktura (RTG)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další rozvoj – příprava substitučních derivátů, možnosti praktických aplikací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980728"/>
            <a:ext cx="3888432" cy="369332"/>
          </a:xfrm>
          <a:prstGeom prst="rect">
            <a:avLst/>
          </a:prstGeom>
          <a:gradFill flip="none" rotWithShape="1">
            <a:gsLst>
              <a:gs pos="0">
                <a:srgbClr val="CC66FF">
                  <a:shade val="30000"/>
                  <a:satMod val="115000"/>
                </a:srgbClr>
              </a:gs>
              <a:gs pos="50000">
                <a:srgbClr val="CC66FF">
                  <a:shade val="67500"/>
                  <a:satMod val="115000"/>
                </a:srgbClr>
              </a:gs>
              <a:gs pos="100000">
                <a:srgbClr val="CC66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Historie a rozvoj chemie </a:t>
            </a:r>
            <a:r>
              <a:rPr lang="cs-CZ" b="1" dirty="0" err="1" smtClean="0"/>
              <a:t>fosfazenů</a:t>
            </a:r>
            <a:endParaRPr lang="cs-CZ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9751" y="548680"/>
            <a:ext cx="924249" cy="83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1423</TotalTime>
  <Words>1733</Words>
  <Application>Microsoft Office PowerPoint</Application>
  <PresentationFormat>Předvádění na obrazovce (4:3)</PresentationFormat>
  <Paragraphs>258</Paragraphs>
  <Slides>31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Tok</vt:lpstr>
      <vt:lpstr>CS ChemDraw Drawing</vt:lpstr>
      <vt:lpstr>Anorganické polymery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Smáčení pevného povrchu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Anorganické polymery</dc:title>
  <dc:creator>Radka</dc:creator>
  <cp:lastModifiedBy>milan</cp:lastModifiedBy>
  <cp:revision>21</cp:revision>
  <dcterms:created xsi:type="dcterms:W3CDTF">2010-12-06T10:09:28Z</dcterms:created>
  <dcterms:modified xsi:type="dcterms:W3CDTF">2013-04-14T15:06:03Z</dcterms:modified>
</cp:coreProperties>
</file>