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8">
  <p:sldMasterIdLst>
    <p:sldMasterId id="2147483648" r:id="rId1"/>
  </p:sldMasterIdLst>
  <p:sldIdLst>
    <p:sldId id="256" r:id="rId2"/>
    <p:sldId id="290" r:id="rId3"/>
    <p:sldId id="257" r:id="rId4"/>
    <p:sldId id="291" r:id="rId5"/>
    <p:sldId id="262" r:id="rId6"/>
    <p:sldId id="299" r:id="rId7"/>
    <p:sldId id="366" r:id="rId8"/>
    <p:sldId id="301" r:id="rId9"/>
    <p:sldId id="282" r:id="rId10"/>
    <p:sldId id="284" r:id="rId11"/>
    <p:sldId id="374" r:id="rId12"/>
    <p:sldId id="373" r:id="rId13"/>
    <p:sldId id="375" r:id="rId14"/>
    <p:sldId id="285" r:id="rId15"/>
    <p:sldId id="376" r:id="rId16"/>
    <p:sldId id="286" r:id="rId17"/>
    <p:sldId id="287" r:id="rId18"/>
    <p:sldId id="260" r:id="rId19"/>
    <p:sldId id="288" r:id="rId20"/>
    <p:sldId id="289" r:id="rId21"/>
    <p:sldId id="295" r:id="rId22"/>
    <p:sldId id="368" r:id="rId23"/>
    <p:sldId id="296" r:id="rId24"/>
    <p:sldId id="297" r:id="rId25"/>
    <p:sldId id="258" r:id="rId26"/>
    <p:sldId id="369" r:id="rId27"/>
    <p:sldId id="292" r:id="rId28"/>
    <p:sldId id="370" r:id="rId29"/>
    <p:sldId id="261" r:id="rId30"/>
    <p:sldId id="293" r:id="rId31"/>
    <p:sldId id="294" r:id="rId32"/>
    <p:sldId id="371" r:id="rId33"/>
    <p:sldId id="308" r:id="rId34"/>
    <p:sldId id="309" r:id="rId35"/>
    <p:sldId id="317" r:id="rId36"/>
    <p:sldId id="319" r:id="rId37"/>
    <p:sldId id="263" r:id="rId38"/>
    <p:sldId id="372" r:id="rId39"/>
    <p:sldId id="318" r:id="rId40"/>
    <p:sldId id="310" r:id="rId41"/>
    <p:sldId id="264" r:id="rId42"/>
    <p:sldId id="265" r:id="rId43"/>
    <p:sldId id="313" r:id="rId44"/>
    <p:sldId id="312" r:id="rId45"/>
    <p:sldId id="314" r:id="rId46"/>
    <p:sldId id="311" r:id="rId47"/>
    <p:sldId id="315" r:id="rId48"/>
    <p:sldId id="321" r:id="rId49"/>
    <p:sldId id="320" r:id="rId50"/>
    <p:sldId id="316" r:id="rId51"/>
    <p:sldId id="302" r:id="rId52"/>
    <p:sldId id="303" r:id="rId53"/>
    <p:sldId id="304" r:id="rId54"/>
    <p:sldId id="305" r:id="rId55"/>
    <p:sldId id="306" r:id="rId56"/>
    <p:sldId id="307" r:id="rId57"/>
    <p:sldId id="367" r:id="rId58"/>
    <p:sldId id="322" r:id="rId59"/>
    <p:sldId id="323" r:id="rId60"/>
    <p:sldId id="266" r:id="rId61"/>
    <p:sldId id="324" r:id="rId62"/>
    <p:sldId id="325" r:id="rId63"/>
    <p:sldId id="267" r:id="rId64"/>
    <p:sldId id="268" r:id="rId65"/>
    <p:sldId id="326" r:id="rId66"/>
    <p:sldId id="337" r:id="rId67"/>
    <p:sldId id="269" r:id="rId68"/>
    <p:sldId id="328" r:id="rId69"/>
    <p:sldId id="327" r:id="rId70"/>
    <p:sldId id="329" r:id="rId71"/>
    <p:sldId id="270" r:id="rId72"/>
    <p:sldId id="331" r:id="rId73"/>
    <p:sldId id="332" r:id="rId74"/>
    <p:sldId id="334" r:id="rId75"/>
    <p:sldId id="335" r:id="rId76"/>
    <p:sldId id="336" r:id="rId77"/>
    <p:sldId id="333" r:id="rId78"/>
    <p:sldId id="330" r:id="rId79"/>
    <p:sldId id="338" r:id="rId80"/>
    <p:sldId id="340" r:id="rId81"/>
    <p:sldId id="341" r:id="rId82"/>
    <p:sldId id="342" r:id="rId83"/>
    <p:sldId id="343" r:id="rId84"/>
    <p:sldId id="345" r:id="rId85"/>
    <p:sldId id="344" r:id="rId86"/>
    <p:sldId id="346" r:id="rId87"/>
    <p:sldId id="347" r:id="rId88"/>
    <p:sldId id="348" r:id="rId89"/>
    <p:sldId id="349" r:id="rId90"/>
    <p:sldId id="350" r:id="rId91"/>
    <p:sldId id="351" r:id="rId92"/>
    <p:sldId id="353" r:id="rId93"/>
    <p:sldId id="352" r:id="rId94"/>
    <p:sldId id="271" r:id="rId95"/>
    <p:sldId id="339" r:id="rId96"/>
    <p:sldId id="354" r:id="rId97"/>
    <p:sldId id="359" r:id="rId98"/>
    <p:sldId id="355" r:id="rId99"/>
    <p:sldId id="273" r:id="rId100"/>
    <p:sldId id="356" r:id="rId101"/>
    <p:sldId id="357" r:id="rId102"/>
    <p:sldId id="358" r:id="rId103"/>
    <p:sldId id="361" r:id="rId104"/>
    <p:sldId id="272" r:id="rId105"/>
    <p:sldId id="362" r:id="rId106"/>
    <p:sldId id="278" r:id="rId107"/>
    <p:sldId id="363" r:id="rId108"/>
    <p:sldId id="365" r:id="rId109"/>
    <p:sldId id="364" r:id="rId11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4" autoAdjust="0"/>
    <p:restoredTop sz="94660"/>
  </p:normalViewPr>
  <p:slideViewPr>
    <p:cSldViewPr>
      <p:cViewPr varScale="1">
        <p:scale>
          <a:sx n="57" d="100"/>
          <a:sy n="57" d="100"/>
        </p:scale>
        <p:origin x="1100" y="7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1263E-940B-4757-A329-092F34E558D3}" type="datetimeFigureOut">
              <a:rPr lang="cs-CZ" smtClean="0"/>
              <a:t>16.05.2021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DBB8-4CFE-415C-9F39-9632A28D1C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9266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1263E-940B-4757-A329-092F34E558D3}" type="datetimeFigureOut">
              <a:rPr lang="cs-CZ" smtClean="0"/>
              <a:t>16.05.2021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DBB8-4CFE-415C-9F39-9632A28D1C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0971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1263E-940B-4757-A329-092F34E558D3}" type="datetimeFigureOut">
              <a:rPr lang="cs-CZ" smtClean="0"/>
              <a:t>16.05.2021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DBB8-4CFE-415C-9F39-9632A28D1C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4461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1263E-940B-4757-A329-092F34E558D3}" type="datetimeFigureOut">
              <a:rPr lang="cs-CZ" smtClean="0"/>
              <a:t>16.05.2021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DBB8-4CFE-415C-9F39-9632A28D1C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3149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1263E-940B-4757-A329-092F34E558D3}" type="datetimeFigureOut">
              <a:rPr lang="cs-CZ" smtClean="0"/>
              <a:t>16.05.2021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DBB8-4CFE-415C-9F39-9632A28D1C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0407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1263E-940B-4757-A329-092F34E558D3}" type="datetimeFigureOut">
              <a:rPr lang="cs-CZ" smtClean="0"/>
              <a:t>16.05.2021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DBB8-4CFE-415C-9F39-9632A28D1C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3365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1263E-940B-4757-A329-092F34E558D3}" type="datetimeFigureOut">
              <a:rPr lang="cs-CZ" smtClean="0"/>
              <a:t>16.05.2021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DBB8-4CFE-415C-9F39-9632A28D1C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620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1263E-940B-4757-A329-092F34E558D3}" type="datetimeFigureOut">
              <a:rPr lang="cs-CZ" smtClean="0"/>
              <a:t>16.05.2021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DBB8-4CFE-415C-9F39-9632A28D1C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8526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1263E-940B-4757-A329-092F34E558D3}" type="datetimeFigureOut">
              <a:rPr lang="cs-CZ" smtClean="0"/>
              <a:t>16.05.2021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DBB8-4CFE-415C-9F39-9632A28D1C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8168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1263E-940B-4757-A329-092F34E558D3}" type="datetimeFigureOut">
              <a:rPr lang="cs-CZ" smtClean="0"/>
              <a:t>16.05.2021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DBB8-4CFE-415C-9F39-9632A28D1C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8565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1263E-940B-4757-A329-092F34E558D3}" type="datetimeFigureOut">
              <a:rPr lang="cs-CZ" smtClean="0"/>
              <a:t>16.05.2021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DBB8-4CFE-415C-9F39-9632A28D1C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6269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B1263E-940B-4757-A329-092F34E558D3}" type="datetimeFigureOut">
              <a:rPr lang="cs-CZ" smtClean="0"/>
              <a:t>16.05.2021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74DBB8-4CFE-415C-9F39-9632A28D1C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9390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Gabriela.vyskocilova@mail.muni.cz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s://leatherworking.wonderhowto.com/how-to/apply-leather-dressing-dry-leather-bound-book-217783/" TargetMode="External"/><Relationship Id="rId2" Type="http://schemas.openxmlformats.org/officeDocument/2006/relationships/hyperlink" Target="https://www.youtube.com/watch?v=85SgJz9vf2E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vam.ac.uk/content/journals/conservation-journal/autumn-2014-issue-62/all-that-glitters-conservation-of-a-gilt-leather-chasuble/" TargetMode="Externa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png"/><Relationship Id="rId5" Type="http://schemas.openxmlformats.org/officeDocument/2006/relationships/image" Target="../media/image11.wmf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7.png"/><Relationship Id="rId4" Type="http://schemas.openxmlformats.org/officeDocument/2006/relationships/image" Target="../media/image11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anada.ca/en/conservation-institute/services/preventive-conservation/guidelines-collections/caring-leather-skin-fur.html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9.w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13" Type="http://schemas.openxmlformats.org/officeDocument/2006/relationships/hyperlink" Target="https://www.silvateam.com/en/" TargetMode="External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hyperlink" Target="https://www.tannins.org/tannin-in-nature/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1.wmf"/><Relationship Id="rId11" Type="http://schemas.openxmlformats.org/officeDocument/2006/relationships/image" Target="../media/image45.png"/><Relationship Id="rId5" Type="http://schemas.openxmlformats.org/officeDocument/2006/relationships/oleObject" Target="../embeddings/oleObject5.bin"/><Relationship Id="rId10" Type="http://schemas.openxmlformats.org/officeDocument/2006/relationships/image" Target="../media/image44.png"/><Relationship Id="rId4" Type="http://schemas.openxmlformats.org/officeDocument/2006/relationships/image" Target="../media/image40.wmf"/><Relationship Id="rId9" Type="http://schemas.openxmlformats.org/officeDocument/2006/relationships/image" Target="../media/image43.png"/><Relationship Id="rId14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furskin.cz/about_cz.htm" TargetMode="External"/><Relationship Id="rId4" Type="http://schemas.openxmlformats.org/officeDocument/2006/relationships/hyperlink" Target="http://www.kozeluzstvi.cz/ruzne/rybi-kuze.html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ozeluzstvi.cz/ruzne/rybi-kuze.html" TargetMode="External"/><Relationship Id="rId7" Type="http://schemas.openxmlformats.org/officeDocument/2006/relationships/image" Target="../media/image6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hyperlink" Target="https://ekolist.cz/cz/zpravodajstvi/zpravy/v-keni-se-z-rybi-kuze-vyrabeji-modni-predmety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9LZZk376voI&amp;ab_channel=Timeline-WorldHistoryDocumentaries" TargetMode="External"/><Relationship Id="rId3" Type="http://schemas.openxmlformats.org/officeDocument/2006/relationships/image" Target="../media/image68.jpg"/><Relationship Id="rId7" Type="http://schemas.openxmlformats.org/officeDocument/2006/relationships/hyperlink" Target="https://www.youtube.com/watch?v=O6wLW3DZsss&amp;ab_channel=TVCenter" TargetMode="External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lYAz9i40pBA&amp;ab_channel=Timeline-WorldHistoryDocumentaries" TargetMode="External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-c6B8XxoJc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Tt9biB4I3i8" TargetMode="Externa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87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6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emf"/><Relationship Id="rId4" Type="http://schemas.openxmlformats.org/officeDocument/2006/relationships/image" Target="../media/image116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emf"/><Relationship Id="rId4" Type="http://schemas.openxmlformats.org/officeDocument/2006/relationships/image" Target="../media/image120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090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jpe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app=desktop&amp;v=QZPh2JgW6u4&amp;ab_channel=NgocVu" TargetMode="External"/><Relationship Id="rId2" Type="http://schemas.openxmlformats.org/officeDocument/2006/relationships/hyperlink" Target="https://www.youtube.com/watch?v=9180lBugMJ8&amp;ab_channel=hclasia" TargetMode="Externa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873" y="1124744"/>
            <a:ext cx="7772400" cy="1362075"/>
          </a:xfrm>
        </p:spPr>
        <p:txBody>
          <a:bodyPr>
            <a:normAutofit fontScale="90000"/>
          </a:bodyPr>
          <a:lstStyle/>
          <a:p>
            <a:pPr algn="ctr"/>
            <a:r>
              <a:rPr lang="cs-CZ" sz="6000" b="1" dirty="0" smtClean="0"/>
              <a:t>KŮŽE</a:t>
            </a:r>
            <a:br>
              <a:rPr lang="cs-CZ" sz="6000" b="1" dirty="0" smtClean="0"/>
            </a:br>
            <a:r>
              <a:rPr lang="cs-CZ" sz="6000" b="1" dirty="0" smtClean="0"/>
              <a:t>USEŇ </a:t>
            </a:r>
            <a:br>
              <a:rPr lang="cs-CZ" sz="6000" b="1" dirty="0" smtClean="0"/>
            </a:br>
            <a:r>
              <a:rPr lang="cs-CZ" sz="6000" b="1" dirty="0" smtClean="0"/>
              <a:t>PERGAMEN</a:t>
            </a:r>
            <a:endParaRPr lang="cs-CZ" sz="6000" b="1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3B792A9-5A01-4881-8ED3-21316D044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5873" y="4188122"/>
            <a:ext cx="7772400" cy="930027"/>
          </a:xfrm>
        </p:spPr>
        <p:txBody>
          <a:bodyPr>
            <a:normAutofit/>
          </a:bodyPr>
          <a:lstStyle/>
          <a:p>
            <a:r>
              <a:rPr lang="cs-CZ" sz="2400" b="1" dirty="0">
                <a:solidFill>
                  <a:schemeClr val="tx1"/>
                </a:solidFill>
              </a:rPr>
              <a:t>C5984 Chemie a metodiky konzervování předmětů vyrobených z organických materiálů I 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0F6E9BE-E68A-4DC4-95C6-42DFF0FE3C81}"/>
              </a:ext>
            </a:extLst>
          </p:cNvPr>
          <p:cNvSpPr txBox="1"/>
          <p:nvPr/>
        </p:nvSpPr>
        <p:spPr>
          <a:xfrm>
            <a:off x="5675550" y="5805264"/>
            <a:ext cx="34272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Mgr. Gabriela Vyskočilová, Ph.D.</a:t>
            </a:r>
          </a:p>
          <a:p>
            <a:r>
              <a:rPr lang="cs-CZ" dirty="0">
                <a:hlinkClick r:id="rId3"/>
              </a:rPr>
              <a:t>gabriela.vyskocilova@mail.muni.cz</a:t>
            </a:r>
            <a:endParaRPr lang="cs-CZ" dirty="0"/>
          </a:p>
          <a:p>
            <a:r>
              <a:rPr lang="cs-CZ" dirty="0"/>
              <a:t>Kancelář A12/309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57372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88640"/>
            <a:ext cx="849694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Voda (50 – 70 %)</a:t>
            </a:r>
          </a:p>
          <a:p>
            <a:r>
              <a:rPr lang="cs-CZ" sz="2000" b="1" dirty="0"/>
              <a:t>Pevně vázaná voda</a:t>
            </a:r>
            <a:r>
              <a:rPr lang="cs-CZ" sz="2000" dirty="0"/>
              <a:t> – stabilizace konformace molekul kolagenu ve fibrilách, vláknech i svazcích</a:t>
            </a:r>
          </a:p>
          <a:p>
            <a:pPr marL="285750" indent="-285750">
              <a:buFontTx/>
              <a:buChar char="-"/>
            </a:pPr>
            <a:r>
              <a:rPr lang="cs-CZ" sz="2000" b="1" dirty="0" smtClean="0"/>
              <a:t>Intramolekulárně </a:t>
            </a:r>
            <a:r>
              <a:rPr lang="cs-CZ" sz="2000" b="1" dirty="0"/>
              <a:t>vázaná</a:t>
            </a:r>
            <a:r>
              <a:rPr lang="cs-CZ" sz="2000" dirty="0"/>
              <a:t> – uvnitř triple-helixu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Pevně spojena s molekulou bílkoviny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Odstraněním (např. vymrazováním) se mění vazby, dochází k nevratnému tuhnutí a zborcení prostorového uspořádání</a:t>
            </a:r>
          </a:p>
          <a:p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1" y="3221771"/>
            <a:ext cx="9144000" cy="304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64663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488" y="0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Fotodokumentace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/>
          </a:bodyPr>
          <a:lstStyle/>
          <a:p>
            <a:r>
              <a:rPr lang="cs-CZ" dirty="0" smtClean="0"/>
              <a:t>Vždy před zásahem – ve stavu v jakém se materiál dostane do dílny/laboratoře</a:t>
            </a:r>
          </a:p>
          <a:p>
            <a:r>
              <a:rPr lang="cs-CZ" dirty="0" smtClean="0"/>
              <a:t>V průběhu – především pokud jsou dělány nějaké větší zásahy, např. lepení apod.</a:t>
            </a:r>
          </a:p>
          <a:p>
            <a:r>
              <a:rPr lang="cs-CZ" dirty="0" smtClean="0"/>
              <a:t>Výstupní – dokumentace výsledného stavu a vzhledu jak předmět skutečně vypadá po zásahu</a:t>
            </a:r>
          </a:p>
          <a:p>
            <a:endParaRPr lang="cs-CZ" dirty="0"/>
          </a:p>
          <a:p>
            <a:r>
              <a:rPr lang="cs-CZ" dirty="0" smtClean="0"/>
              <a:t>Vždy s měřítkem a evidencí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9545687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Zhodnocení stavu</a:t>
            </a:r>
            <a:endParaRPr lang="cs-CZ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Před jakýmkoli zásahem by nejprve měl být materiál otestován a zjištěn stupeň degradace</a:t>
            </a:r>
          </a:p>
          <a:p>
            <a:r>
              <a:rPr lang="cs-CZ" dirty="0" smtClean="0"/>
              <a:t>V závislosti na výsledcích konzervátor vyhodnotí úroveň degradace a vybere vhodný postup konzervace</a:t>
            </a:r>
          </a:p>
          <a:p>
            <a:r>
              <a:rPr lang="cs-CZ" dirty="0" smtClean="0"/>
              <a:t>Alespoň základní zkoušky</a:t>
            </a:r>
          </a:p>
          <a:p>
            <a:pPr lvl="1"/>
            <a:r>
              <a:rPr lang="cs-CZ" dirty="0" smtClean="0"/>
              <a:t>pH</a:t>
            </a:r>
          </a:p>
          <a:p>
            <a:pPr lvl="1"/>
            <a:r>
              <a:rPr lang="cs-CZ" dirty="0" smtClean="0"/>
              <a:t>Koherence</a:t>
            </a:r>
          </a:p>
          <a:p>
            <a:pPr lvl="1"/>
            <a:r>
              <a:rPr lang="cs-CZ" dirty="0" smtClean="0"/>
              <a:t>T</a:t>
            </a:r>
            <a:r>
              <a:rPr lang="cs-CZ" baseline="-25000" dirty="0" smtClean="0"/>
              <a:t>s</a:t>
            </a:r>
            <a:endParaRPr lang="cs-CZ" dirty="0" smtClean="0"/>
          </a:p>
          <a:p>
            <a:r>
              <a:rPr lang="cs-CZ" dirty="0" smtClean="0"/>
              <a:t>Ideálně určit i materiál (pro případ restaurování, důležité info pro kurátory)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2893740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776" y="0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Čištění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34082"/>
            <a:ext cx="8229600" cy="5492081"/>
          </a:xfrm>
        </p:spPr>
        <p:txBody>
          <a:bodyPr>
            <a:normAutofit/>
          </a:bodyPr>
          <a:lstStyle/>
          <a:p>
            <a:r>
              <a:rPr lang="cs-CZ" sz="2000" dirty="0" smtClean="0"/>
              <a:t>Výběr přípravků a postupu v závislosti na úrovni degradace</a:t>
            </a:r>
          </a:p>
          <a:p>
            <a:pPr marL="285750" indent="-285750"/>
            <a:r>
              <a:rPr lang="cs-CZ" sz="2000" dirty="0"/>
              <a:t>Useň by během čištění neměla být příliš promáčena vodou – může dojít ke ztvrdnutí, smrštění a popraskání</a:t>
            </a:r>
          </a:p>
          <a:p>
            <a:pPr marL="285750" indent="-285750"/>
            <a:r>
              <a:rPr lang="cs-CZ" sz="2000" dirty="0"/>
              <a:t>Rizikové je čištění jak silně degradovaných usní tak např. zámišových usní</a:t>
            </a:r>
          </a:p>
          <a:p>
            <a:pPr marL="285750" indent="-285750"/>
            <a:r>
              <a:rPr lang="cs-CZ" sz="2000" dirty="0"/>
              <a:t>Bělení – ne!</a:t>
            </a:r>
          </a:p>
          <a:p>
            <a:endParaRPr lang="cs-CZ" sz="2000" dirty="0" smtClean="0"/>
          </a:p>
          <a:p>
            <a:pPr marL="0" indent="0">
              <a:buNone/>
            </a:pPr>
            <a:r>
              <a:rPr lang="cs-CZ" sz="2000" b="1" dirty="0" smtClean="0"/>
              <a:t>Mechanicky </a:t>
            </a:r>
            <a:r>
              <a:rPr lang="cs-CZ" sz="2000" b="1" dirty="0"/>
              <a:t>(suché) </a:t>
            </a:r>
            <a:r>
              <a:rPr lang="cs-CZ" sz="2000" dirty="0"/>
              <a:t>– oprášení na sucho kartáčkem, vakuovým štětcem, vysavač</a:t>
            </a:r>
          </a:p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r>
              <a:rPr lang="cs-CZ" sz="2000" b="1" dirty="0" smtClean="0"/>
              <a:t>Chemicky </a:t>
            </a:r>
            <a:r>
              <a:rPr lang="cs-CZ" sz="2000" b="1" dirty="0"/>
              <a:t>(mokré) </a:t>
            </a:r>
            <a:r>
              <a:rPr lang="cs-CZ" sz="2000" dirty="0"/>
              <a:t>– rozpustnost povrchové úpravy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/>
              <a:t>Alvolová pěna – 1% napěněný roztok anionaktivního tenzidu – pouze usně s mírným stupněm degradace – používat pouze pěny, ne samotný roztok !!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/>
              <a:t>Isopropylalkohol – 80-90% vodný roztok, silně degradované usně (pH </a:t>
            </a:r>
            <a:r>
              <a:rPr lang="cs-CZ" sz="2000" dirty="0">
                <a:cs typeface="Calibri"/>
              </a:rPr>
              <a:t>&lt;</a:t>
            </a:r>
            <a:r>
              <a:rPr lang="cs-CZ" sz="2000" dirty="0"/>
              <a:t> 3,5 a T</a:t>
            </a:r>
            <a:r>
              <a:rPr lang="cs-CZ" sz="2000" baseline="-25000" dirty="0"/>
              <a:t>s</a:t>
            </a:r>
            <a:r>
              <a:rPr lang="cs-CZ" sz="2000" dirty="0"/>
              <a:t> </a:t>
            </a:r>
            <a:r>
              <a:rPr lang="cs-CZ" sz="2000" dirty="0">
                <a:cs typeface="Calibri"/>
              </a:rPr>
              <a:t>&lt;  </a:t>
            </a:r>
            <a:r>
              <a:rPr lang="cs-CZ" sz="2000" dirty="0"/>
              <a:t>5 °C)</a:t>
            </a:r>
          </a:p>
          <a:p>
            <a:pPr marL="285750" indent="-285750"/>
            <a:endParaRPr lang="cs-CZ" sz="2000" dirty="0" smtClean="0"/>
          </a:p>
          <a:p>
            <a:endParaRPr lang="cs-CZ" sz="2000" dirty="0" smtClean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62191902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60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Tukování </a:t>
            </a:r>
            <a:endParaRPr lang="cs-CZ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pPr marL="285750" indent="-285750"/>
            <a:r>
              <a:rPr lang="cs-CZ" sz="2000" dirty="0"/>
              <a:t>Následuje ihned po čištění kdy je useň ještě mírně zavlhlá</a:t>
            </a:r>
          </a:p>
          <a:p>
            <a:pPr marL="285750" indent="-285750"/>
            <a:r>
              <a:rPr lang="cs-CZ" sz="2000" dirty="0"/>
              <a:t>Tukovací směs se vybírá dle míry vysušení </a:t>
            </a:r>
            <a:r>
              <a:rPr lang="cs-CZ" sz="2000" dirty="0" smtClean="0"/>
              <a:t>předmětu a dle struktury lícové vrstvy </a:t>
            </a:r>
          </a:p>
          <a:p>
            <a:pPr marL="285750" indent="-285750"/>
            <a:r>
              <a:rPr lang="cs-CZ" sz="2000" dirty="0" smtClean="0"/>
              <a:t>Nejčastější přípravky:</a:t>
            </a:r>
            <a:endParaRPr lang="cs-CZ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/>
              <a:t>VÚK – vhodná pro usně s uzavřenějším (celistvějším) lícem – lépe </a:t>
            </a:r>
            <a:r>
              <a:rPr lang="cs-CZ" sz="2000" dirty="0" smtClean="0"/>
              <a:t>penetruje, obsahuje kolem 10 % tukových složek</a:t>
            </a:r>
            <a:endParaRPr lang="cs-CZ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/>
              <a:t>Britská tukovací směs – vhodná pro usně s narušenějším </a:t>
            </a:r>
            <a:r>
              <a:rPr lang="cs-CZ" sz="2000" dirty="0" smtClean="0"/>
              <a:t>povrchem, kolem 30 % tukových složek</a:t>
            </a:r>
            <a:endParaRPr lang="cs-CZ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/>
              <a:t>Corex TU a Corex BT – viz BTS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/>
              <a:t>Směs pro bílé vazební usně a pergameny – nezpůsobuje barevnou změnu (žloutnutí)</a:t>
            </a:r>
          </a:p>
          <a:p>
            <a:pPr marL="285750" lvl="1">
              <a:buFont typeface="Arial" panose="020B0604020202020204" pitchFamily="34" charset="0"/>
              <a:buChar char="•"/>
            </a:pPr>
            <a:r>
              <a:rPr lang="cs-CZ" sz="2000" dirty="0"/>
              <a:t>Nanášení </a:t>
            </a:r>
            <a:r>
              <a:rPr lang="cs-CZ" sz="2000" dirty="0" smtClean="0"/>
              <a:t>štětcem, směs mírně nahřátá (cca 30 °C) – rozpuštění tuků</a:t>
            </a:r>
            <a:endParaRPr lang="cs-CZ" sz="2000" dirty="0"/>
          </a:p>
          <a:p>
            <a:pPr marL="285750" lvl="1">
              <a:buFont typeface="Arial" panose="020B0604020202020204" pitchFamily="34" charset="0"/>
              <a:buChar char="•"/>
            </a:pPr>
            <a:r>
              <a:rPr lang="cs-CZ" sz="2000" dirty="0"/>
              <a:t>Vhodné je nanášet směs v menším množství postupně ve více vrstvách</a:t>
            </a:r>
          </a:p>
          <a:p>
            <a:pPr marL="285750" lvl="1">
              <a:buFont typeface="Arial" panose="020B0604020202020204" pitchFamily="34" charset="0"/>
              <a:buChar char="•"/>
            </a:pPr>
            <a:r>
              <a:rPr lang="cs-CZ" sz="2000" dirty="0"/>
              <a:t>Přebytek tukovací směsi se následně odstraní přeleštěním např. flanelovým  hadříkem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224451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Lepení, doplňování, opravy </a:t>
            </a:r>
            <a:endParaRPr lang="cs-CZ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759276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dirty="0" smtClean="0"/>
              <a:t>Lepení</a:t>
            </a:r>
            <a:endParaRPr lang="cs-CZ" sz="1800" b="1" dirty="0"/>
          </a:p>
          <a:p>
            <a:pPr marL="285750" indent="-285750"/>
            <a:r>
              <a:rPr lang="cs-CZ" sz="1800" dirty="0"/>
              <a:t>Vyzina – rybí klih – velmi tvrdý spoj, komplikovanější rozpouštění i odstranění</a:t>
            </a:r>
          </a:p>
          <a:p>
            <a:pPr marL="285750" indent="-285750"/>
            <a:r>
              <a:rPr lang="cs-CZ" sz="1800" dirty="0"/>
              <a:t>Methylceluloza – 3% vodný roztok Tylose MH6000 – rozpustná ve vodě, reversibilní,  pružný spoj</a:t>
            </a:r>
          </a:p>
          <a:p>
            <a:pPr marL="0" indent="0">
              <a:buNone/>
            </a:pPr>
            <a:r>
              <a:rPr lang="cs-CZ" sz="1800" b="1" dirty="0" smtClean="0"/>
              <a:t>Konsolidace</a:t>
            </a:r>
          </a:p>
          <a:p>
            <a:r>
              <a:rPr lang="cs-CZ" sz="1800" dirty="0" smtClean="0"/>
              <a:t>Klucel G (1–2% roztok v EtOH nebo isopropylalkoholu), </a:t>
            </a:r>
          </a:p>
          <a:p>
            <a:r>
              <a:rPr lang="cs-CZ" sz="1800" dirty="0" smtClean="0"/>
              <a:t>SC6000 + Klucel G + 2% EtOH v poměru 1:1:1</a:t>
            </a:r>
          </a:p>
          <a:p>
            <a:pPr marL="0" indent="0">
              <a:buNone/>
            </a:pPr>
            <a:r>
              <a:rPr lang="cs-CZ" sz="1800" b="1" dirty="0" smtClean="0"/>
              <a:t>Opravy a doplňování</a:t>
            </a:r>
            <a:endParaRPr lang="cs-CZ" sz="1800" b="1" dirty="0"/>
          </a:p>
          <a:p>
            <a:pPr marL="285750" indent="-285750"/>
            <a:r>
              <a:rPr lang="cs-CZ" sz="1800" dirty="0"/>
              <a:t>Odstranění starých oprav</a:t>
            </a:r>
          </a:p>
          <a:p>
            <a:pPr marL="285750" indent="-285750"/>
            <a:r>
              <a:rPr lang="cs-CZ" sz="1800" dirty="0"/>
              <a:t>Zcelení trhlin, prasklin, prořezaných míst - podlepením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dirty="0"/>
              <a:t>Ztenčenou (zbroušenou) usní nebo pergamenem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dirty="0"/>
              <a:t>Japonským papírem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dirty="0"/>
              <a:t>Pergamenové lepidlo – „dolévání“ pergamenu</a:t>
            </a:r>
          </a:p>
          <a:p>
            <a:pPr lvl="1">
              <a:buFont typeface="Arial" panose="020B0604020202020204" pitchFamily="34" charset="0"/>
              <a:buChar char="•"/>
            </a:pPr>
            <a:endParaRPr lang="cs-CZ" sz="1800" dirty="0"/>
          </a:p>
          <a:p>
            <a:pPr lvl="1"/>
            <a:r>
              <a:rPr lang="cs-CZ" sz="1800" dirty="0"/>
              <a:t>Doplňování se obecně příliš neprovádí ani nedoporučuje – ačkoli je použit stejný materiál, může se tento chovat jinak než zbytek předmětu (hygroskopicita, pnutí,…)</a:t>
            </a:r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66202301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548680"/>
            <a:ext cx="835292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b="1" dirty="0" smtClean="0"/>
              <a:t>Poznámky ke konzervování </a:t>
            </a:r>
            <a:endParaRPr lang="cs-CZ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dirty="0"/>
              <a:t>Pracovat v rukavicích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dirty="0"/>
              <a:t>Konzervační činidlo nanášet v menším množství – raději opakovaně - více slabších vrstev než jeden silný nános činidla</a:t>
            </a:r>
          </a:p>
          <a:p>
            <a:pPr>
              <a:defRPr/>
            </a:pPr>
            <a:endParaRPr lang="cs-CZ" u="sng" dirty="0" smtClean="0">
              <a:hlinkClick r:id="rId2"/>
            </a:endParaRPr>
          </a:p>
          <a:p>
            <a:pPr>
              <a:defRPr/>
            </a:pPr>
            <a:r>
              <a:rPr lang="cs-CZ" b="1" dirty="0" smtClean="0"/>
              <a:t>Odkazy</a:t>
            </a:r>
            <a:endParaRPr lang="cs-CZ" b="1" dirty="0" smtClean="0">
              <a:hlinkClick r:id="rId2"/>
            </a:endParaRPr>
          </a:p>
          <a:p>
            <a:pPr>
              <a:defRPr/>
            </a:pPr>
            <a:r>
              <a:rPr lang="cs-CZ" u="sng" dirty="0" smtClean="0">
                <a:hlinkClick r:id="rId2"/>
              </a:rPr>
              <a:t>https</a:t>
            </a:r>
            <a:r>
              <a:rPr lang="cs-CZ" u="sng" dirty="0">
                <a:hlinkClick r:id="rId2"/>
              </a:rPr>
              <a:t>://www.youtube.com/watch?v=85SgJz9vf2E</a:t>
            </a:r>
            <a:endParaRPr lang="cs-CZ" u="sng" dirty="0"/>
          </a:p>
          <a:p>
            <a:pPr>
              <a:defRPr/>
            </a:pPr>
            <a:endParaRPr lang="cs-CZ" u="sng" dirty="0"/>
          </a:p>
          <a:p>
            <a:pPr>
              <a:defRPr/>
            </a:pPr>
            <a:r>
              <a:rPr lang="cs-CZ" u="sng" dirty="0">
                <a:hlinkClick r:id="rId3"/>
              </a:rPr>
              <a:t>https://leatherworking.wonderhowto.com/how-to/apply-leather-dressing-dry-leather-bound-book-217783</a:t>
            </a:r>
            <a:r>
              <a:rPr lang="cs-CZ" u="sng" dirty="0" smtClean="0">
                <a:hlinkClick r:id="rId3"/>
              </a:rPr>
              <a:t>/</a:t>
            </a:r>
            <a:endParaRPr lang="cs-CZ" u="sng" dirty="0" smtClean="0"/>
          </a:p>
          <a:p>
            <a:pPr>
              <a:defRPr/>
            </a:pPr>
            <a:endParaRPr lang="cs-CZ" u="sng" dirty="0"/>
          </a:p>
          <a:p>
            <a:pPr>
              <a:defRPr/>
            </a:pPr>
            <a:r>
              <a:rPr lang="cs-CZ" dirty="0">
                <a:hlinkClick r:id="rId4"/>
              </a:rPr>
              <a:t>http://www.vam.ac.uk/content/journals/conservation-journal/autumn-2014-issue-62/all-that-glitters-conservation-of-a-gilt-leather-chasuble/</a:t>
            </a:r>
            <a:endParaRPr lang="cs-CZ" dirty="0"/>
          </a:p>
          <a:p>
            <a:pPr>
              <a:defRPr/>
            </a:pPr>
            <a:endParaRPr lang="cs-CZ" u="sng" dirty="0"/>
          </a:p>
        </p:txBody>
      </p:sp>
    </p:spTree>
    <p:extLst>
      <p:ext uri="{BB962C8B-B14F-4D97-AF65-F5344CB8AC3E}">
        <p14:creationId xmlns:p14="http://schemas.microsoft.com/office/powerpoint/2010/main" val="241615270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PREVENTIVNÍ KONZERVACE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000" b="1" dirty="0" smtClean="0"/>
              <a:t>Relativní vlhkost prostředí</a:t>
            </a:r>
          </a:p>
          <a:p>
            <a:r>
              <a:rPr lang="cs-CZ" altLang="cs-CZ" sz="2000" dirty="0" smtClean="0"/>
              <a:t>Nízká </a:t>
            </a:r>
            <a:r>
              <a:rPr lang="cs-CZ" altLang="cs-CZ" sz="2000" dirty="0"/>
              <a:t>vlhkost </a:t>
            </a:r>
            <a:r>
              <a:rPr lang="cs-CZ" sz="2000" dirty="0">
                <a:cs typeface="Calibri"/>
              </a:rPr>
              <a:t>&lt; 40% </a:t>
            </a:r>
            <a:r>
              <a:rPr lang="cs-CZ" altLang="cs-CZ" sz="2000" dirty="0" smtClean="0"/>
              <a:t>– </a:t>
            </a:r>
            <a:r>
              <a:rPr lang="cs-CZ" sz="2000" dirty="0">
                <a:cs typeface="Calibri"/>
              </a:rPr>
              <a:t>přesušení, snížení mechanické odolnosti</a:t>
            </a:r>
            <a:r>
              <a:rPr lang="cs-CZ" sz="2000" dirty="0" smtClean="0">
                <a:cs typeface="Calibri"/>
              </a:rPr>
              <a:t>, </a:t>
            </a:r>
            <a:r>
              <a:rPr lang="cs-CZ" altLang="cs-CZ" sz="2000" dirty="0" smtClean="0"/>
              <a:t>křehnutí </a:t>
            </a:r>
            <a:r>
              <a:rPr lang="cs-CZ" altLang="cs-CZ" sz="2000" dirty="0"/>
              <a:t>a praskání</a:t>
            </a:r>
          </a:p>
          <a:p>
            <a:r>
              <a:rPr lang="cs-CZ" altLang="cs-CZ" sz="2000" dirty="0"/>
              <a:t>Vysoká vlhkost </a:t>
            </a:r>
            <a:r>
              <a:rPr lang="cs-CZ" sz="2000" dirty="0">
                <a:cs typeface="Calibri"/>
              </a:rPr>
              <a:t>&gt; 65 % </a:t>
            </a:r>
            <a:r>
              <a:rPr lang="cs-CZ" altLang="cs-CZ" sz="2000" dirty="0" smtClean="0"/>
              <a:t>– </a:t>
            </a:r>
            <a:r>
              <a:rPr lang="cs-CZ" altLang="cs-CZ" sz="2000" dirty="0"/>
              <a:t>biologická degradace (růst mikroorganismů)</a:t>
            </a:r>
          </a:p>
          <a:p>
            <a:r>
              <a:rPr lang="cs-CZ" altLang="cs-CZ" sz="2000" dirty="0"/>
              <a:t>Rychlé změny vlhkosti – mechanické poškození</a:t>
            </a:r>
          </a:p>
          <a:p>
            <a:pPr algn="ctr"/>
            <a:endParaRPr lang="cs-CZ" altLang="cs-CZ" sz="2000" dirty="0" smtClean="0"/>
          </a:p>
          <a:p>
            <a:pPr algn="ctr"/>
            <a:r>
              <a:rPr lang="cs-CZ" altLang="cs-CZ" sz="2000" dirty="0" smtClean="0"/>
              <a:t>40-60 </a:t>
            </a:r>
            <a:r>
              <a:rPr lang="cs-CZ" altLang="cs-CZ" sz="2000" dirty="0"/>
              <a:t>% RV, optimum 50-55%, </a:t>
            </a:r>
            <a:r>
              <a:rPr lang="cs-CZ" altLang="cs-CZ" sz="2000" b="1" dirty="0" smtClean="0"/>
              <a:t>konstantní</a:t>
            </a:r>
          </a:p>
          <a:p>
            <a:pPr marL="0" indent="0">
              <a:buNone/>
            </a:pPr>
            <a:endParaRPr lang="cs-CZ" sz="2000" b="1" dirty="0" smtClean="0"/>
          </a:p>
          <a:p>
            <a:pPr marL="0" indent="0">
              <a:buNone/>
            </a:pPr>
            <a:r>
              <a:rPr lang="cs-CZ" sz="2000" b="1" dirty="0" smtClean="0"/>
              <a:t>Teplota</a:t>
            </a:r>
          </a:p>
          <a:p>
            <a:r>
              <a:rPr lang="cs-CZ" sz="2000" dirty="0"/>
              <a:t>T </a:t>
            </a:r>
            <a:r>
              <a:rPr lang="cs-CZ" sz="2000" dirty="0">
                <a:cs typeface="Calibri"/>
              </a:rPr>
              <a:t>&gt; 25 °C – urychlení chemické degradace (v kombinaci c vysokou RH i mikrobiální napadení)</a:t>
            </a:r>
            <a:endParaRPr lang="cs-CZ" sz="2000" dirty="0" smtClean="0">
              <a:cs typeface="Calibri"/>
            </a:endParaRPr>
          </a:p>
          <a:p>
            <a:r>
              <a:rPr lang="cs-CZ" altLang="cs-CZ" sz="2000" dirty="0" smtClean="0"/>
              <a:t>Vyvolává </a:t>
            </a:r>
            <a:r>
              <a:rPr lang="cs-CZ" altLang="cs-CZ" sz="2000" dirty="0"/>
              <a:t>oxidaci a urychluje hydrolýzu kolagenních materiálů.</a:t>
            </a:r>
          </a:p>
          <a:p>
            <a:r>
              <a:rPr lang="cs-CZ" sz="2000" dirty="0" smtClean="0">
                <a:cs typeface="Calibri"/>
              </a:rPr>
              <a:t>Mráz </a:t>
            </a:r>
            <a:r>
              <a:rPr lang="cs-CZ" sz="2000" dirty="0">
                <a:cs typeface="Calibri"/>
              </a:rPr>
              <a:t>– popraskání kolagenních vláken – zhoršení mechanické odolnosti</a:t>
            </a:r>
            <a:endParaRPr lang="cs-CZ" altLang="cs-CZ" sz="2000" dirty="0"/>
          </a:p>
          <a:p>
            <a:pPr algn="ctr"/>
            <a:endParaRPr lang="cs-CZ" altLang="cs-CZ" sz="2000" dirty="0" smtClean="0"/>
          </a:p>
          <a:p>
            <a:pPr algn="ctr"/>
            <a:r>
              <a:rPr lang="cs-CZ" altLang="cs-CZ" sz="2000" dirty="0" smtClean="0"/>
              <a:t>12-20 </a:t>
            </a:r>
            <a:r>
              <a:rPr lang="cs-CZ" altLang="cs-CZ" sz="2000" dirty="0"/>
              <a:t>°C, optimum 12-18 °</a:t>
            </a:r>
            <a:r>
              <a:rPr lang="cs-CZ" altLang="cs-CZ" sz="2000" dirty="0" smtClean="0"/>
              <a:t>C</a:t>
            </a: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245420330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cs-CZ" sz="2000" b="1" dirty="0" smtClean="0">
                <a:latin typeface="Calibri (Body)"/>
                <a:cs typeface="Calibri"/>
              </a:rPr>
              <a:t>Světlo </a:t>
            </a:r>
          </a:p>
          <a:p>
            <a:pPr marL="285750" lvl="1"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Calibri (Body)"/>
                <a:cs typeface="Calibri"/>
              </a:rPr>
              <a:t>Vyloučit UV-VIS – způsobuje degradaci, křehnutí, vyblednutí</a:t>
            </a:r>
          </a:p>
          <a:p>
            <a:pPr marL="285750" lvl="1"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Calibri (Body)"/>
                <a:cs typeface="Calibri"/>
              </a:rPr>
              <a:t>Osvětlení </a:t>
            </a:r>
          </a:p>
          <a:p>
            <a:pPr marL="685800" lvl="2"/>
            <a:r>
              <a:rPr lang="cs-CZ" sz="2000" dirty="0" smtClean="0">
                <a:latin typeface="Calibri (Body)"/>
                <a:cs typeface="Calibri"/>
              </a:rPr>
              <a:t>barevné </a:t>
            </a:r>
            <a:r>
              <a:rPr lang="cs-CZ" sz="2000" dirty="0">
                <a:latin typeface="Calibri (Body)"/>
                <a:cs typeface="Calibri"/>
              </a:rPr>
              <a:t>do 50 lx</a:t>
            </a:r>
            <a:r>
              <a:rPr lang="cs-CZ" sz="2000" dirty="0" smtClean="0">
                <a:latin typeface="Calibri (Body)"/>
                <a:cs typeface="Calibri"/>
              </a:rPr>
              <a:t>,</a:t>
            </a:r>
          </a:p>
          <a:p>
            <a:pPr marL="685800" lvl="2"/>
            <a:r>
              <a:rPr lang="cs-CZ" sz="2000" dirty="0" smtClean="0">
                <a:latin typeface="Calibri (Body)"/>
                <a:cs typeface="Calibri"/>
              </a:rPr>
              <a:t> </a:t>
            </a:r>
            <a:r>
              <a:rPr lang="cs-CZ" sz="2000" dirty="0">
                <a:latin typeface="Calibri (Body)"/>
                <a:cs typeface="Calibri"/>
              </a:rPr>
              <a:t>nebarevné do 200 lx, </a:t>
            </a:r>
            <a:endParaRPr lang="cs-CZ" sz="2000" dirty="0" smtClean="0">
              <a:latin typeface="Calibri (Body)"/>
              <a:cs typeface="Calibri"/>
            </a:endParaRPr>
          </a:p>
          <a:p>
            <a:pPr marL="685800" lvl="2"/>
            <a:r>
              <a:rPr lang="cs-CZ" sz="2000" dirty="0" smtClean="0">
                <a:latin typeface="Calibri (Body)"/>
                <a:cs typeface="Calibri"/>
              </a:rPr>
              <a:t>deponované </a:t>
            </a:r>
            <a:r>
              <a:rPr lang="cs-CZ" sz="2000" dirty="0">
                <a:latin typeface="Calibri (Body)"/>
                <a:cs typeface="Calibri"/>
              </a:rPr>
              <a:t>bez </a:t>
            </a:r>
            <a:r>
              <a:rPr lang="cs-CZ" sz="2000" dirty="0" smtClean="0">
                <a:latin typeface="Calibri (Body)"/>
                <a:cs typeface="Calibri"/>
              </a:rPr>
              <a:t>osvětlení</a:t>
            </a:r>
          </a:p>
          <a:p>
            <a:pPr marL="0" lvl="2" indent="0">
              <a:buNone/>
            </a:pPr>
            <a:endParaRPr lang="cs-CZ" sz="2000" dirty="0" smtClean="0">
              <a:latin typeface="Calibri (Body)"/>
              <a:cs typeface="Calibri"/>
            </a:endParaRPr>
          </a:p>
          <a:p>
            <a:pPr marL="0" lvl="2" indent="0">
              <a:buNone/>
            </a:pPr>
            <a:r>
              <a:rPr lang="cs-CZ" sz="2000" b="1" dirty="0" smtClean="0">
                <a:latin typeface="Calibri (Body)"/>
                <a:cs typeface="Calibri"/>
              </a:rPr>
              <a:t>Prach</a:t>
            </a:r>
          </a:p>
          <a:p>
            <a:pPr>
              <a:defRPr/>
            </a:pPr>
            <a:r>
              <a:rPr lang="cs-CZ" sz="2000" dirty="0">
                <a:latin typeface="Calibri (Body)"/>
              </a:rPr>
              <a:t>Nebezpečí mikrobiálního a chemického poškození.</a:t>
            </a:r>
          </a:p>
          <a:p>
            <a:pPr>
              <a:defRPr/>
            </a:pPr>
            <a:r>
              <a:rPr lang="cs-CZ" sz="2000" dirty="0">
                <a:latin typeface="Calibri (Body)"/>
              </a:rPr>
              <a:t>Mechanické čištění kolagenních materiálů ve vyšším degradačním stupni je často poškozuje.</a:t>
            </a:r>
          </a:p>
          <a:p>
            <a:pPr>
              <a:defRPr/>
            </a:pPr>
            <a:r>
              <a:rPr lang="cs-CZ" sz="2000" dirty="0">
                <a:latin typeface="Calibri (Body)"/>
              </a:rPr>
              <a:t>Maximálně omezit vnikání prachu do depozitářů  - omezení vstupu, prachotěsnost, klimatizace s filtry</a:t>
            </a:r>
          </a:p>
          <a:p>
            <a:pPr marL="285750" lvl="2" indent="-285750"/>
            <a:endParaRPr lang="cs-CZ" sz="2000" dirty="0">
              <a:latin typeface="Calibri (Body)"/>
              <a:cs typeface="Calibri"/>
            </a:endParaRPr>
          </a:p>
          <a:p>
            <a:endParaRPr lang="cs-CZ" sz="2000" dirty="0">
              <a:latin typeface="Calibri (Body)"/>
            </a:endParaRPr>
          </a:p>
        </p:txBody>
      </p:sp>
    </p:spTree>
    <p:extLst>
      <p:ext uri="{BB962C8B-B14F-4D97-AF65-F5344CB8AC3E}">
        <p14:creationId xmlns:p14="http://schemas.microsoft.com/office/powerpoint/2010/main" val="42875903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104"/>
          <p:cNvGraphicFramePr>
            <a:graphicFrameLocks/>
          </p:cNvGraphicFramePr>
          <p:nvPr/>
        </p:nvGraphicFramePr>
        <p:xfrm>
          <a:off x="468313" y="1628775"/>
          <a:ext cx="8229600" cy="4605347"/>
        </p:xfrm>
        <a:graphic>
          <a:graphicData uri="http://schemas.openxmlformats.org/drawingml/2006/table">
            <a:tbl>
              <a:tblPr/>
              <a:tblGrid>
                <a:gridCol w="10906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98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9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98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538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Polutant </a:t>
                      </a: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Navrhovaný limit 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Srovnávací hodnoty 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Doporučení WHO 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97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μg.m</a:t>
                      </a:r>
                      <a:r>
                        <a:rPr kumimoji="0" lang="cs-CZ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³ 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μg.m</a:t>
                      </a:r>
                      <a:r>
                        <a:rPr kumimoji="0" lang="cs-CZ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³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μg.m</a:t>
                      </a:r>
                      <a:r>
                        <a:rPr kumimoji="0" lang="cs-CZ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³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92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Citlivé materiály 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Ostatní 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Přirozená hladina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 ovzduší 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Město 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36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NO2 </a:t>
                      </a: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&lt; 0,1 – 5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3,8 – 19,1 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0,4 – 9,3 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19,1-90 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199 (1hod)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40,2 (celoročně)</a:t>
                      </a: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38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SO2 </a:t>
                      </a: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&lt; 0,11 – 1,1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1,1 – 5,3 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2,7 - 37 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5,3 - 251 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506 (10 min)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50,6(celoročně)</a:t>
                      </a: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49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O3 </a:t>
                      </a: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&lt; 0,1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1 - 10 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2 - 200 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130 - 290 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 (8 hod) 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98637" y="116632"/>
            <a:ext cx="85689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3200" dirty="0"/>
              <a:t>Polutanty z vnějších zdrojů nacházející se uvnitř </a:t>
            </a:r>
            <a:r>
              <a:rPr lang="cs-CZ" altLang="cs-CZ" sz="3200" dirty="0" smtClean="0"/>
              <a:t>budovy</a:t>
            </a:r>
            <a:endParaRPr lang="cs-CZ" sz="1100" dirty="0"/>
          </a:p>
        </p:txBody>
      </p:sp>
      <p:sp>
        <p:nvSpPr>
          <p:cNvPr id="4" name="Rectangle 3"/>
          <p:cNvSpPr/>
          <p:nvPr/>
        </p:nvSpPr>
        <p:spPr>
          <a:xfrm>
            <a:off x="468313" y="5726290"/>
            <a:ext cx="86756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1400" dirty="0" smtClean="0"/>
              <a:t>Zdroj</a:t>
            </a:r>
            <a:r>
              <a:rPr lang="cs-CZ" altLang="cs-CZ" sz="1400" dirty="0"/>
              <a:t>: Monitoring for Gaseous Pollutants in Museum Environments, C.M.Grzywacz, Getty Conservation Institut</a:t>
            </a:r>
            <a:r>
              <a:rPr lang="cs-CZ" altLang="cs-CZ" sz="6000" dirty="0"/>
              <a:t> 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45373512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Obecná pravidla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lvl="2" indent="-285750"/>
            <a:r>
              <a:rPr lang="cs-CZ" sz="1800" dirty="0">
                <a:cs typeface="Calibri"/>
              </a:rPr>
              <a:t>Zamezit prudkým výkyvům T a RH</a:t>
            </a:r>
          </a:p>
          <a:p>
            <a:pPr marL="285750" lvl="2" indent="-285750"/>
            <a:r>
              <a:rPr lang="cs-CZ" sz="1800" dirty="0"/>
              <a:t>Zamezit přístupu prachu – ulpívání na povrchu, urychlení chemické degradace, možný zdroj </a:t>
            </a:r>
            <a:r>
              <a:rPr lang="cs-CZ" sz="1800" dirty="0" smtClean="0"/>
              <a:t>mikroorganismů</a:t>
            </a:r>
          </a:p>
          <a:p>
            <a:pPr marL="285750" lvl="2" indent="-285750"/>
            <a:r>
              <a:rPr lang="cs-CZ" sz="1800" dirty="0" smtClean="0"/>
              <a:t>Omezit zbytečný osvit</a:t>
            </a:r>
          </a:p>
          <a:p>
            <a:pPr marL="285750" lvl="2" indent="-285750"/>
            <a:endParaRPr lang="cs-CZ" sz="1800" dirty="0"/>
          </a:p>
          <a:p>
            <a:pPr marL="285750" lvl="2" indent="-285750"/>
            <a:r>
              <a:rPr lang="cs-CZ" sz="1800" dirty="0"/>
              <a:t>Pracovat v rukavicích</a:t>
            </a:r>
          </a:p>
          <a:p>
            <a:pPr marL="285750" lvl="2" indent="-285750"/>
            <a:r>
              <a:rPr lang="cs-CZ" sz="1800" dirty="0"/>
              <a:t>Uložení pergamenů – v horizontální poloze</a:t>
            </a:r>
          </a:p>
          <a:p>
            <a:pPr marL="285750" lvl="2" indent="-285750"/>
            <a:r>
              <a:rPr lang="cs-CZ" sz="1800" dirty="0"/>
              <a:t>Pravidelná kontrola stavu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648607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562" y="0"/>
            <a:ext cx="4296966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1520" y="764704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Tx/>
              <a:buChar char="-"/>
            </a:pPr>
            <a:r>
              <a:rPr lang="cs-CZ" sz="2000" b="1" dirty="0"/>
              <a:t>Intermolekulárně vázaná </a:t>
            </a:r>
            <a:r>
              <a:rPr lang="cs-CZ" sz="2000" dirty="0"/>
              <a:t>– mezi peptidickými řetězci, má definovanou polohu a ovlivňuje stabilitu kolagenu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2033500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651441"/>
            <a:ext cx="252028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Volně vázaná voda </a:t>
            </a:r>
            <a:r>
              <a:rPr lang="cs-CZ" sz="2000" dirty="0"/>
              <a:t>– kapičky v meziprostoru kolagenní sítě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Změkčovadlo – ovlivňuje mechanické vlastnosti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Jako monovrstva i vícevrstevná v mezivlákenném prostoru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Odstraněním jsou vlákenné svazky kompaktnější a méně pohyblivé</a:t>
            </a:r>
          </a:p>
          <a:p>
            <a:endParaRPr lang="cs-CZ" sz="2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620688"/>
            <a:ext cx="5852160" cy="570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576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552" y="548680"/>
            <a:ext cx="79208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Při RV pod 25 % není v kolagenu dostatek vody ke stabilizaci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Obsah vody závisí na – struktuře, úpravě usně, teplotě, RV, poškození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Může katalyzovat hydrolýzu a oxidaci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Za běžných podmínek obsahuje useň +/- 14 %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Vysoký obsah vody zvyšuje pravděpodobnost mikrobiálního napadení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Hygroskopicita – </a:t>
            </a:r>
            <a:r>
              <a:rPr lang="cs-CZ" sz="2000" dirty="0"/>
              <a:t>volná voda se pohybuje z/do fibrilární struktury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1612500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88640"/>
            <a:ext cx="849694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Lipidy (0,5 – 30 %)</a:t>
            </a:r>
          </a:p>
          <a:p>
            <a:endParaRPr lang="cs-CZ" dirty="0"/>
          </a:p>
          <a:p>
            <a:r>
              <a:rPr lang="cs-CZ" dirty="0"/>
              <a:t>Obsah lipidů ovlivňuje pevnost, plasticitu, měkkost, propustnost pro vodu, tepelně izolační vlastnosti</a:t>
            </a:r>
          </a:p>
          <a:p>
            <a:endParaRPr lang="cs-CZ" dirty="0"/>
          </a:p>
          <a:p>
            <a:r>
              <a:rPr lang="cs-CZ" b="1" dirty="0"/>
              <a:t>Přírodní tuky </a:t>
            </a:r>
            <a:r>
              <a:rPr lang="cs-CZ" dirty="0"/>
              <a:t>– především v tukových buňkách podkožního vaziva</a:t>
            </a:r>
          </a:p>
          <a:p>
            <a:pPr marL="285750" indent="-285750">
              <a:buFontTx/>
              <a:buChar char="-"/>
            </a:pPr>
            <a:r>
              <a:rPr lang="cs-CZ" dirty="0"/>
              <a:t>Triglyceridy VMK</a:t>
            </a:r>
          </a:p>
          <a:p>
            <a:endParaRPr lang="cs-CZ" b="1" dirty="0"/>
          </a:p>
          <a:p>
            <a:r>
              <a:rPr lang="cs-CZ" b="1" dirty="0"/>
              <a:t>Vosky </a:t>
            </a:r>
            <a:r>
              <a:rPr lang="cs-CZ" dirty="0"/>
              <a:t>– především lanolin</a:t>
            </a:r>
          </a:p>
          <a:p>
            <a:pPr marL="285750" indent="-285750">
              <a:buFontTx/>
              <a:buChar char="-"/>
            </a:pPr>
            <a:r>
              <a:rPr lang="cs-CZ" dirty="0"/>
              <a:t>Estery vyšších mastných alkoholů, kyselin a sterolů</a:t>
            </a:r>
          </a:p>
          <a:p>
            <a:endParaRPr lang="cs-CZ" b="1" dirty="0"/>
          </a:p>
          <a:p>
            <a:r>
              <a:rPr lang="cs-CZ" b="1" dirty="0"/>
              <a:t>Fosfolipidy</a:t>
            </a:r>
          </a:p>
          <a:p>
            <a:pPr marL="285750" indent="-285750">
              <a:buFontTx/>
              <a:buChar char="-"/>
            </a:pPr>
            <a:r>
              <a:rPr lang="cs-CZ" dirty="0"/>
              <a:t>Sloučeniny glycerolu, mastných kyselin, H</a:t>
            </a:r>
            <a:r>
              <a:rPr lang="cs-CZ" baseline="-25000" dirty="0"/>
              <a:t>3</a:t>
            </a:r>
            <a:r>
              <a:rPr lang="cs-CZ" dirty="0"/>
              <a:t>PO</a:t>
            </a:r>
            <a:r>
              <a:rPr lang="cs-CZ" baseline="-25000" dirty="0"/>
              <a:t>4</a:t>
            </a:r>
            <a:r>
              <a:rPr lang="cs-CZ" dirty="0"/>
              <a:t>, organických zásad</a:t>
            </a:r>
          </a:p>
          <a:p>
            <a:endParaRPr lang="cs-CZ" dirty="0"/>
          </a:p>
          <a:p>
            <a:pPr marL="285750" indent="-285750">
              <a:buFontTx/>
              <a:buChar char="-"/>
            </a:pPr>
            <a:endParaRPr lang="cs-CZ" dirty="0"/>
          </a:p>
        </p:txBody>
      </p:sp>
      <p:pic>
        <p:nvPicPr>
          <p:cNvPr id="3" name="Obrázek 59" descr="tl_files/Clanky/Images/CHJ_12_esterifikace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05064"/>
            <a:ext cx="8136904" cy="28334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34830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552" y="476673"/>
            <a:ext cx="82809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Obsah se liší v závislosti na druhu zvířete, výrobě, finálním použití usně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Stárnutím hydrolýza či oxidace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Vysoký obsah lipidů – usnadňuje mikrobiální napadení; přebytečný tuk může migrovat na povrch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Nízký obsah – vlákna kompaktnější, méně pohyblivá, useň tužší a křehčí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/>
              <a:t>!sulfatované oleje! </a:t>
            </a:r>
            <a:r>
              <a:rPr lang="cs-CZ" sz="2000" dirty="0"/>
              <a:t>- esterová vazba mezi organickým zbytkem a skupinou –HSO</a:t>
            </a:r>
            <a:r>
              <a:rPr lang="cs-CZ" sz="2000" baseline="-25000" dirty="0"/>
              <a:t>3</a:t>
            </a:r>
            <a:r>
              <a:rPr lang="cs-CZ" sz="2000" dirty="0"/>
              <a:t> není stabilní a je snadno hydrolyzovatelná za současného uvolnění H</a:t>
            </a:r>
            <a:r>
              <a:rPr lang="cs-CZ" sz="2000" baseline="-25000" dirty="0"/>
              <a:t>2</a:t>
            </a:r>
            <a:r>
              <a:rPr lang="cs-CZ" sz="2000" dirty="0"/>
              <a:t>SO</a:t>
            </a:r>
            <a:r>
              <a:rPr lang="cs-CZ" sz="2000" baseline="-25000" dirty="0"/>
              <a:t>4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3278745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188640"/>
            <a:ext cx="849694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Anorganické látky (kolem 1 %)</a:t>
            </a:r>
          </a:p>
          <a:p>
            <a:endParaRPr lang="cs-CZ" dirty="0"/>
          </a:p>
          <a:p>
            <a:r>
              <a:rPr lang="cs-CZ" dirty="0"/>
              <a:t>Především Ca, Mg, Al, Fe, Cu, Ni, Si, SO</a:t>
            </a:r>
            <a:r>
              <a:rPr lang="cs-CZ" baseline="-25000" dirty="0"/>
              <a:t>4</a:t>
            </a:r>
            <a:r>
              <a:rPr lang="cs-CZ" baseline="30000" dirty="0"/>
              <a:t>2−</a:t>
            </a:r>
            <a:r>
              <a:rPr lang="cs-CZ" dirty="0"/>
              <a:t>, PO</a:t>
            </a:r>
            <a:r>
              <a:rPr lang="cs-CZ" baseline="-25000" dirty="0"/>
              <a:t>4</a:t>
            </a:r>
            <a:r>
              <a:rPr lang="cs-CZ" baseline="30000" dirty="0"/>
              <a:t>3−</a:t>
            </a:r>
            <a:r>
              <a:rPr lang="cs-CZ" dirty="0"/>
              <a:t>, 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Stopové prvky, metabolických procesů, složky vitaminů/hormonů, </a:t>
            </a:r>
            <a:r>
              <a:rPr lang="cs-CZ" dirty="0" smtClean="0"/>
              <a:t>podíl </a:t>
            </a:r>
            <a:r>
              <a:rPr lang="cs-CZ" dirty="0"/>
              <a:t>na strukturní stabilitě kolagenu</a:t>
            </a:r>
          </a:p>
          <a:p>
            <a:endParaRPr lang="cs-CZ" dirty="0"/>
          </a:p>
          <a:p>
            <a:r>
              <a:rPr lang="cs-CZ" dirty="0"/>
              <a:t>Odstranění kovů v průběhu zpracování kůže mění fyzikální vlastnosti bílkovin kožního vaziva.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343060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188640"/>
            <a:ext cx="8208912" cy="1077218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cs-CZ" sz="2800" b="1" dirty="0"/>
              <a:t>Bílkoviny (33 – 35 %)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8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980815"/>
            <a:ext cx="4857115" cy="28771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3568" y="764994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Biopolymery – přírodní makromolekulární látky</a:t>
            </a:r>
          </a:p>
          <a:p>
            <a:r>
              <a:rPr lang="cs-CZ" dirty="0"/>
              <a:t>Vznikají kombinací 21 aminokyselin (AMK)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504" y="1556792"/>
            <a:ext cx="8928992" cy="2585323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cs-CZ" b="1" dirty="0"/>
              <a:t>Nejčastější dělení bílkovin dle</a:t>
            </a:r>
            <a:r>
              <a:rPr lang="cs-CZ" dirty="0"/>
              <a:t>:</a:t>
            </a:r>
          </a:p>
          <a:p>
            <a:pPr marL="285750" indent="-285750">
              <a:buFontTx/>
              <a:buChar char="-"/>
            </a:pPr>
            <a:r>
              <a:rPr lang="cs-CZ" b="1" dirty="0"/>
              <a:t>Chemického složení </a:t>
            </a:r>
            <a:r>
              <a:rPr lang="cs-CZ" dirty="0"/>
              <a:t>– zda je tvořena jen sloučením monomerů nebo monomerů s nebílkovinnou složkou</a:t>
            </a:r>
          </a:p>
          <a:p>
            <a:pPr marL="742950" lvl="1" indent="-285750">
              <a:buFontTx/>
              <a:buChar char="-"/>
            </a:pPr>
            <a:r>
              <a:rPr lang="cs-CZ" dirty="0"/>
              <a:t>Jednoduché bílkoviny – </a:t>
            </a:r>
            <a:r>
              <a:rPr lang="cs-CZ" b="1" dirty="0"/>
              <a:t>proteiny</a:t>
            </a:r>
            <a:r>
              <a:rPr lang="cs-CZ" dirty="0"/>
              <a:t> – vznik kondenzací AMK</a:t>
            </a:r>
          </a:p>
          <a:p>
            <a:pPr marL="742950" lvl="1" indent="-285750">
              <a:buFontTx/>
              <a:buChar char="-"/>
            </a:pPr>
            <a:r>
              <a:rPr lang="cs-CZ" dirty="0"/>
              <a:t>Složené bílkoviny – </a:t>
            </a:r>
            <a:r>
              <a:rPr lang="cs-CZ" b="1" dirty="0"/>
              <a:t>proteidy </a:t>
            </a:r>
            <a:r>
              <a:rPr lang="cs-CZ" dirty="0"/>
              <a:t>– obsahují i nebílkovinou složku</a:t>
            </a:r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r>
              <a:rPr lang="cs-CZ" b="1" dirty="0"/>
              <a:t>Tvaru molekul</a:t>
            </a:r>
          </a:p>
          <a:p>
            <a:pPr marL="742950" lvl="1" indent="-285750">
              <a:buFontTx/>
              <a:buChar char="-"/>
            </a:pPr>
            <a:r>
              <a:rPr lang="cs-CZ" dirty="0"/>
              <a:t>Globulární – rozměry jsou ve 3 směrech stejné, např. jednoduché bílkoviny, vaječné, mléčné</a:t>
            </a:r>
          </a:p>
          <a:p>
            <a:pPr marL="742950" lvl="1" indent="-285750">
              <a:buFontTx/>
              <a:buChar char="-"/>
            </a:pPr>
            <a:r>
              <a:rPr lang="cs-CZ" dirty="0"/>
              <a:t>Vláknité (fibrilární) – vlákenná struktura, např. kolagen, keratin, elastin,…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117373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VZNIK BÍLKOVIN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1" y="764704"/>
            <a:ext cx="6372201" cy="5040559"/>
          </a:xfrm>
        </p:spPr>
        <p:txBody>
          <a:bodyPr>
            <a:noAutofit/>
          </a:bodyPr>
          <a:lstStyle/>
          <a:p>
            <a:r>
              <a:rPr lang="cs-CZ" sz="2400" dirty="0"/>
              <a:t>Základní stavební jednotka bílkovin – </a:t>
            </a:r>
            <a:r>
              <a:rPr lang="cs-CZ" sz="2400" b="1" dirty="0"/>
              <a:t>aminokyselina</a:t>
            </a:r>
            <a:r>
              <a:rPr lang="cs-CZ" sz="2400" dirty="0"/>
              <a:t> (AMK) – substituční deriváty karboxylových kyselin kdy je atom H nahrazen –NH</a:t>
            </a:r>
            <a:r>
              <a:rPr lang="cs-CZ" sz="2400" baseline="-25000" dirty="0"/>
              <a:t>2</a:t>
            </a:r>
          </a:p>
          <a:p>
            <a:endParaRPr lang="cs-CZ" sz="2400" dirty="0"/>
          </a:p>
          <a:p>
            <a:r>
              <a:rPr lang="cs-CZ" sz="2400" dirty="0"/>
              <a:t>Všechny AMK (vyjma glycinu) mají chirální uhlík C</a:t>
            </a:r>
            <a:r>
              <a:rPr lang="el-GR" sz="24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cs-CZ" sz="24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na který jsou vázány 4 různé substituenty</a:t>
            </a:r>
          </a:p>
          <a:p>
            <a:endParaRPr 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400" b="1" dirty="0"/>
              <a:t>Neesenciální</a:t>
            </a:r>
            <a:r>
              <a:rPr lang="cs-CZ" sz="2400" dirty="0"/>
              <a:t> (postradatelné) AMK – živočichové jsou schopni si je syntetizovat sami z jiných AMK</a:t>
            </a:r>
          </a:p>
          <a:p>
            <a:endParaRPr lang="cs-CZ" sz="2400" dirty="0"/>
          </a:p>
          <a:p>
            <a:r>
              <a:rPr lang="cs-CZ" sz="2400" b="1" dirty="0"/>
              <a:t>Esenciální</a:t>
            </a:r>
            <a:r>
              <a:rPr lang="cs-CZ" sz="2400" dirty="0"/>
              <a:t> (nepostradatelné) AMK – musí být dodány v potravě </a:t>
            </a:r>
          </a:p>
        </p:txBody>
      </p:sp>
      <p:pic>
        <p:nvPicPr>
          <p:cNvPr id="4" name="Obrázek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08" y="517454"/>
            <a:ext cx="2714491" cy="2017390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9317672"/>
              </p:ext>
            </p:extLst>
          </p:nvPr>
        </p:nvGraphicFramePr>
        <p:xfrm>
          <a:off x="6222903" y="5316010"/>
          <a:ext cx="2743200" cy="138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1" name="ChemSketch" r:id="rId4" imgW="4059936" imgH="1965960" progId="ACD.ChemSketch.20">
                  <p:embed/>
                </p:oleObj>
              </mc:Choice>
              <mc:Fallback>
                <p:oleObj name="ChemSketch" r:id="rId4" imgW="4059936" imgH="1965960" progId="ACD.ChemSketch.20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2903" y="5316010"/>
                        <a:ext cx="2743200" cy="1387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Obrázek 4">
            <a:extLst>
              <a:ext uri="{FF2B5EF4-FFF2-40B4-BE49-F238E27FC236}">
                <a16:creationId xmlns:a16="http://schemas.microsoft.com/office/drawing/2014/main" id="{B1B5137D-7A45-496F-A3A8-7A7D1560B2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7188" y="3163219"/>
            <a:ext cx="3114630" cy="114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9460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88640"/>
            <a:ext cx="8229600" cy="5505475"/>
          </a:xfrm>
        </p:spPr>
        <p:txBody>
          <a:bodyPr>
            <a:noAutofit/>
          </a:bodyPr>
          <a:lstStyle/>
          <a:p>
            <a:r>
              <a:rPr lang="cs-CZ" sz="2400" dirty="0"/>
              <a:t>AMK se vážou do různě dlouhých řetězců – </a:t>
            </a:r>
            <a:r>
              <a:rPr lang="cs-CZ" sz="2400" b="1" dirty="0"/>
              <a:t>kondenzace</a:t>
            </a:r>
            <a:r>
              <a:rPr lang="cs-CZ" sz="2400" dirty="0"/>
              <a:t> za odštěpení H</a:t>
            </a:r>
            <a:r>
              <a:rPr lang="cs-CZ" sz="2400" baseline="-25000" dirty="0"/>
              <a:t>2</a:t>
            </a:r>
            <a:r>
              <a:rPr lang="cs-CZ" sz="2400" dirty="0"/>
              <a:t>O a </a:t>
            </a:r>
            <a:r>
              <a:rPr lang="cs-CZ" sz="2400" b="1" dirty="0"/>
              <a:t>vzniku peptidické vazby CONH </a:t>
            </a:r>
          </a:p>
          <a:p>
            <a:endParaRPr lang="cs-CZ" sz="2400" dirty="0"/>
          </a:p>
          <a:p>
            <a:endParaRPr lang="cs-CZ" sz="2400" dirty="0"/>
          </a:p>
          <a:p>
            <a:r>
              <a:rPr lang="cs-CZ" sz="2400" dirty="0"/>
              <a:t>Např. z kyseliny octové CH</a:t>
            </a:r>
            <a:r>
              <a:rPr lang="cs-CZ" sz="2400" baseline="-25000" dirty="0"/>
              <a:t>3</a:t>
            </a:r>
            <a:r>
              <a:rPr lang="cs-CZ" sz="2400" dirty="0"/>
              <a:t>COOH lze odvodit kyselinu aminoctovou CH</a:t>
            </a:r>
            <a:r>
              <a:rPr lang="cs-CZ" sz="2400" baseline="-25000" dirty="0"/>
              <a:t>2</a:t>
            </a:r>
            <a:r>
              <a:rPr lang="cs-CZ" sz="2400" dirty="0"/>
              <a:t>NH</a:t>
            </a:r>
            <a:r>
              <a:rPr lang="cs-CZ" sz="2400" baseline="-25000" dirty="0"/>
              <a:t>2</a:t>
            </a:r>
            <a:r>
              <a:rPr lang="cs-CZ" sz="2400" dirty="0"/>
              <a:t>COOH = glycin</a:t>
            </a:r>
          </a:p>
          <a:p>
            <a:endParaRPr lang="cs-CZ" sz="2400" dirty="0"/>
          </a:p>
          <a:p>
            <a:r>
              <a:rPr lang="cs-CZ" sz="2400" dirty="0"/>
              <a:t>Další typy vazeb bílkovin</a:t>
            </a:r>
          </a:p>
          <a:p>
            <a:pPr lvl="1"/>
            <a:r>
              <a:rPr lang="cs-CZ" sz="2000" dirty="0"/>
              <a:t>Vodíkové můstky</a:t>
            </a:r>
          </a:p>
          <a:p>
            <a:pPr lvl="1"/>
            <a:r>
              <a:rPr lang="cs-CZ" sz="2000" dirty="0"/>
              <a:t>Kovalentní vazby, např. cysteinová –S–S–</a:t>
            </a:r>
          </a:p>
          <a:p>
            <a:pPr marL="0" indent="0">
              <a:buNone/>
            </a:pPr>
            <a:endParaRPr lang="cs-CZ" sz="2400" b="1" dirty="0"/>
          </a:p>
          <a:p>
            <a:r>
              <a:rPr lang="cs-CZ" sz="2400" dirty="0"/>
              <a:t>Řetězec lze také štěpit (kyseliny, zásady, enzymy) na kratší řetězce až jednotlivé AMK - </a:t>
            </a:r>
            <a:r>
              <a:rPr lang="cs-CZ" sz="2400" b="1" dirty="0"/>
              <a:t>hydrolýza</a:t>
            </a:r>
          </a:p>
          <a:p>
            <a:endParaRPr lang="cs-CZ" sz="2400" dirty="0"/>
          </a:p>
        </p:txBody>
      </p:sp>
      <p:pic>
        <p:nvPicPr>
          <p:cNvPr id="4" name="Obrázek 4" descr="http://www.e-chembook.eu/images/kondenzace_aminokyselin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764"/>
          <a:stretch/>
        </p:blipFill>
        <p:spPr bwMode="auto">
          <a:xfrm>
            <a:off x="2195735" y="1052736"/>
            <a:ext cx="5325909" cy="9361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ázek 5" descr="http://www.e-chembook.eu/images/hydrolyza_dipeptidu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4" y="5588342"/>
            <a:ext cx="5325909" cy="9698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3442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81716D-93E3-4ED3-A205-61D297CDF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přednášek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FCE1C19-A8B9-4F4A-B3C4-63FB52562B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arenR"/>
            </a:pPr>
            <a:r>
              <a:rPr lang="cs-CZ" dirty="0"/>
              <a:t>Kůže – materiálové složení, vznik kůže</a:t>
            </a:r>
          </a:p>
          <a:p>
            <a:pPr marL="514350" indent="-514350">
              <a:buAutoNum type="arabicParenR"/>
            </a:pPr>
            <a:r>
              <a:rPr lang="cs-CZ" dirty="0"/>
              <a:t>Výroba usně a pergamenů</a:t>
            </a:r>
          </a:p>
          <a:p>
            <a:pPr marL="514350" indent="-514350">
              <a:buAutoNum type="arabicParenR"/>
            </a:pPr>
            <a:r>
              <a:rPr lang="cs-CZ" dirty="0"/>
              <a:t>Degradace kolagenních materiálů</a:t>
            </a:r>
          </a:p>
          <a:p>
            <a:pPr marL="514350" indent="-514350">
              <a:buAutoNum type="arabicParenR"/>
            </a:pPr>
            <a:r>
              <a:rPr lang="cs-CZ" dirty="0"/>
              <a:t>Testování kolagenních materiálů</a:t>
            </a:r>
          </a:p>
          <a:p>
            <a:pPr marL="514350" indent="-514350">
              <a:buAutoNum type="arabicParenR"/>
            </a:pPr>
            <a:r>
              <a:rPr lang="cs-CZ" dirty="0"/>
              <a:t>Konzervování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68714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260648"/>
            <a:ext cx="849694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Dle počtu spojených AMK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Oligopeptidy (2 – 10 AMK)</a:t>
            </a:r>
          </a:p>
          <a:p>
            <a:pPr lvl="2"/>
            <a:r>
              <a:rPr lang="cs-CZ" dirty="0"/>
              <a:t>Di, tri, tetrapeptidy, …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Polypeptidy (11 – 100 AMK, M</a:t>
            </a:r>
            <a:r>
              <a:rPr lang="cs-CZ" sz="2000" baseline="-25000" dirty="0"/>
              <a:t>w</a:t>
            </a:r>
            <a:r>
              <a:rPr lang="cs-CZ" sz="2000" dirty="0"/>
              <a:t> do 10 000)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Bílkoviny/Proteiny (100 a více, M</a:t>
            </a:r>
            <a:r>
              <a:rPr lang="cs-CZ" sz="2000" baseline="-25000" dirty="0"/>
              <a:t>w</a:t>
            </a:r>
            <a:r>
              <a:rPr lang="cs-CZ" sz="2000" dirty="0"/>
              <a:t> nad 10 000) </a:t>
            </a:r>
          </a:p>
          <a:p>
            <a:endParaRPr lang="cs-CZ" dirty="0"/>
          </a:p>
          <a:p>
            <a:pPr marL="360363" indent="-360363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360363" indent="-360363">
              <a:buFont typeface="Arial" panose="020B0604020202020204" pitchFamily="34" charset="0"/>
              <a:buChar char="•"/>
            </a:pPr>
            <a:r>
              <a:rPr lang="cs-CZ" sz="2400" dirty="0"/>
              <a:t>Na polypeptidovou kostru jsou navázány postranní řetězce – určují vlastnosti bílkovin</a:t>
            </a:r>
          </a:p>
          <a:p>
            <a:pPr marL="360363" indent="-360363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360363" indent="-360363">
              <a:buFont typeface="Arial" panose="020B0604020202020204" pitchFamily="34" charset="0"/>
              <a:buChar char="•"/>
            </a:pPr>
            <a:r>
              <a:rPr lang="cs-CZ" sz="2400" dirty="0"/>
              <a:t>Nejvýznamnější bílkoviny v kůži</a:t>
            </a:r>
          </a:p>
          <a:p>
            <a:pPr marL="817563" lvl="1" indent="-360363">
              <a:buFont typeface="Arial" panose="020B0604020202020204" pitchFamily="34" charset="0"/>
              <a:buChar char="•"/>
            </a:pPr>
            <a:r>
              <a:rPr lang="cs-CZ" sz="2400" dirty="0"/>
              <a:t>Kolagen</a:t>
            </a:r>
          </a:p>
          <a:p>
            <a:pPr marL="817563" lvl="1" indent="-360363">
              <a:buFont typeface="Arial" panose="020B0604020202020204" pitchFamily="34" charset="0"/>
              <a:buChar char="•"/>
            </a:pPr>
            <a:r>
              <a:rPr lang="cs-CZ" sz="2400" dirty="0"/>
              <a:t>Elastin</a:t>
            </a:r>
          </a:p>
          <a:p>
            <a:pPr marL="817563" lvl="1" indent="-360363">
              <a:buFont typeface="Arial" panose="020B0604020202020204" pitchFamily="34" charset="0"/>
              <a:buChar char="•"/>
            </a:pPr>
            <a:r>
              <a:rPr lang="cs-CZ" sz="2400" dirty="0"/>
              <a:t>Keratin</a:t>
            </a:r>
          </a:p>
          <a:p>
            <a:pPr marL="817563" lvl="1" indent="-360363">
              <a:buFont typeface="Arial" panose="020B0604020202020204" pitchFamily="34" charset="0"/>
              <a:buChar char="•"/>
            </a:pPr>
            <a:r>
              <a:rPr lang="cs-CZ" sz="2400" dirty="0"/>
              <a:t>Melanin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131840" y="378904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17164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C1C91D-BEAB-4166-B36D-CF01D4A55B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61926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000" b="1" dirty="0">
                <a:latin typeface="Calibri (Základní text)"/>
              </a:rPr>
              <a:t>Kolagen </a:t>
            </a:r>
          </a:p>
          <a:p>
            <a:r>
              <a:rPr lang="cs-CZ" sz="2000" dirty="0">
                <a:latin typeface="Calibri (Základní text)"/>
              </a:rPr>
              <a:t>Název pochází z řeckého </a:t>
            </a:r>
            <a:r>
              <a:rPr lang="cs-CZ" sz="2000" i="1" dirty="0">
                <a:latin typeface="Calibri (Základní text)"/>
              </a:rPr>
              <a:t>„</a:t>
            </a:r>
            <a:r>
              <a:rPr lang="cs-CZ" sz="2000" i="1" dirty="0" err="1">
                <a:latin typeface="Calibri (Základní text)"/>
              </a:rPr>
              <a:t>colagené</a:t>
            </a:r>
            <a:r>
              <a:rPr lang="cs-CZ" sz="2000" i="1" dirty="0">
                <a:latin typeface="Calibri (Základní text)"/>
              </a:rPr>
              <a:t>“</a:t>
            </a:r>
            <a:r>
              <a:rPr lang="cs-CZ" sz="2000" dirty="0">
                <a:latin typeface="Calibri (Základní text)"/>
              </a:rPr>
              <a:t> = klihotvorné - konverzí kolagenu vzniká želatina, respektive klíh.</a:t>
            </a:r>
          </a:p>
          <a:p>
            <a:r>
              <a:rPr lang="cs-CZ" sz="2000" dirty="0">
                <a:latin typeface="Calibri (Základní text)"/>
              </a:rPr>
              <a:t>Nejrozšířenější živočišná bílkovina </a:t>
            </a:r>
          </a:p>
          <a:p>
            <a:r>
              <a:rPr lang="cs-CZ" sz="2000" dirty="0">
                <a:latin typeface="Calibri (Základní text)"/>
              </a:rPr>
              <a:t>Hlavními AMK jsou glycin, prolin a hydroxyprolin. </a:t>
            </a:r>
          </a:p>
          <a:p>
            <a:r>
              <a:rPr lang="cs-CZ" sz="2000" dirty="0">
                <a:latin typeface="Calibri (Základní text)"/>
              </a:rPr>
              <a:t>Existuje kolem 30 druhů kolagenů – nejvýznamnější je kolagen typu I</a:t>
            </a:r>
          </a:p>
          <a:p>
            <a:r>
              <a:rPr lang="cs-CZ" sz="2000" dirty="0">
                <a:latin typeface="Calibri (Základní text)"/>
              </a:rPr>
              <a:t>Charakteristickou AMK kolagenu je hydroxyprolin</a:t>
            </a:r>
          </a:p>
          <a:p>
            <a:r>
              <a:rPr lang="cs-CZ" sz="2000" dirty="0">
                <a:latin typeface="Calibri (Základní text)"/>
              </a:rPr>
              <a:t>AMK složení kolagenu je pro jednotlivé živočišné druhy podstatně odlišné. </a:t>
            </a:r>
          </a:p>
          <a:p>
            <a:r>
              <a:rPr lang="cs-CZ" sz="2000" dirty="0">
                <a:latin typeface="Calibri (Základní text)"/>
              </a:rPr>
              <a:t>Tvoří bílé neprůhledné útvary obalené různým množstvím dalších bílkovin. </a:t>
            </a:r>
          </a:p>
          <a:p>
            <a:endParaRPr lang="cs-CZ" sz="2000" dirty="0">
              <a:latin typeface="Calibri (Základní text)"/>
            </a:endParaRPr>
          </a:p>
        </p:txBody>
      </p:sp>
    </p:spTree>
    <p:extLst>
      <p:ext uri="{BB962C8B-B14F-4D97-AF65-F5344CB8AC3E}">
        <p14:creationId xmlns:p14="http://schemas.microsoft.com/office/powerpoint/2010/main" val="4770752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552" y="548680"/>
            <a:ext cx="820891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Calibri (Základní text)"/>
              </a:rPr>
              <a:t>Vlákna jsou dobře identifikovatelná </a:t>
            </a:r>
            <a:r>
              <a:rPr lang="cs-CZ" sz="2000" dirty="0" smtClean="0">
                <a:latin typeface="Calibri (Základní text)"/>
              </a:rPr>
              <a:t>podle: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Calibri (Základní text)"/>
              </a:rPr>
              <a:t>příčného </a:t>
            </a:r>
            <a:r>
              <a:rPr lang="cs-CZ" sz="2000" dirty="0">
                <a:latin typeface="Calibri (Základní text)"/>
              </a:rPr>
              <a:t>pruhování, </a:t>
            </a:r>
            <a:endParaRPr lang="cs-CZ" sz="2000" dirty="0" smtClean="0">
              <a:latin typeface="Calibri (Základní text)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Calibri (Základní text)"/>
              </a:rPr>
              <a:t>histologické </a:t>
            </a:r>
            <a:r>
              <a:rPr lang="cs-CZ" sz="2000" dirty="0">
                <a:latin typeface="Calibri (Základní text)"/>
              </a:rPr>
              <a:t>barvitelnosti, </a:t>
            </a:r>
            <a:endParaRPr lang="cs-CZ" sz="2000" dirty="0" smtClean="0">
              <a:latin typeface="Calibri (Základní text)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Calibri (Základní text)"/>
              </a:rPr>
              <a:t>schopnosti </a:t>
            </a:r>
            <a:r>
              <a:rPr lang="cs-CZ" sz="2000" dirty="0">
                <a:latin typeface="Calibri (Základní text)"/>
              </a:rPr>
              <a:t>botnání a náhlé kontrakce, jíž podléhá přibližně při 60 °C, kdy se část kolagenu rozpouští ve vodě na želatinu nebo klíh. </a:t>
            </a:r>
            <a:endParaRPr lang="cs-CZ" sz="2000" dirty="0" smtClean="0">
              <a:latin typeface="Calibri (Základní text)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Calibri (Základní text)"/>
              </a:rPr>
              <a:t>ve </a:t>
            </a:r>
            <a:r>
              <a:rPr lang="cs-CZ" sz="2000" dirty="0">
                <a:latin typeface="Calibri (Základní text)"/>
              </a:rPr>
              <a:t>zředěných alkáliích a kyselinách botná, </a:t>
            </a:r>
            <a:endParaRPr lang="cs-CZ" sz="2000" dirty="0" smtClean="0">
              <a:latin typeface="Calibri (Základní text)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Calibri (Základní text)"/>
              </a:rPr>
              <a:t>ve </a:t>
            </a:r>
            <a:r>
              <a:rPr lang="cs-CZ" sz="2000" dirty="0">
                <a:latin typeface="Calibri (Základní text)"/>
              </a:rPr>
              <a:t>vodě je nerozpustný.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 smtClean="0">
              <a:latin typeface="Calibri (Základní text)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>
                <a:latin typeface="Calibri (Základní text)"/>
              </a:rPr>
              <a:t>Tvoří </a:t>
            </a:r>
            <a:r>
              <a:rPr lang="cs-CZ" sz="2000" dirty="0">
                <a:latin typeface="Calibri (Základní text)"/>
              </a:rPr>
              <a:t>až 90 % veškeré </a:t>
            </a:r>
            <a:r>
              <a:rPr lang="cs-CZ" sz="2000" dirty="0" smtClean="0">
                <a:latin typeface="Calibri (Základní text)"/>
              </a:rPr>
              <a:t>bílkoviny</a:t>
            </a:r>
            <a:endParaRPr lang="cs-CZ" sz="2000" dirty="0">
              <a:latin typeface="Calibri (Základní text)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Calibri (Základní text)"/>
              </a:rPr>
              <a:t>Vyskytuje se v kostech, chrupavkách, šlachách, vazivu a kůži, je složkou cévních stěn, bazálních membrán, rohovek a některých orgánů těla.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Calibri (Základní text)"/>
              </a:rPr>
              <a:t>Nejdůležitější mechanickou vlastností je pevnost v tahu, která při shodné hmotnosti je větší než pevnost ocele. 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8078438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2">
            <a:extLst>
              <a:ext uri="{FF2B5EF4-FFF2-40B4-BE49-F238E27FC236}">
                <a16:creationId xmlns:a16="http://schemas.microsoft.com/office/drawing/2014/main" id="{B1899658-24FC-442E-BE3E-9389921E220D}"/>
              </a:ext>
            </a:extLst>
          </p:cNvPr>
          <p:cNvSpPr txBox="1">
            <a:spLocks/>
          </p:cNvSpPr>
          <p:nvPr/>
        </p:nvSpPr>
        <p:spPr>
          <a:xfrm>
            <a:off x="457200" y="404664"/>
            <a:ext cx="8229600" cy="572149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400" b="1" dirty="0"/>
              <a:t>Elastin</a:t>
            </a:r>
          </a:p>
          <a:p>
            <a:r>
              <a:rPr lang="cs-CZ" sz="2400" dirty="0"/>
              <a:t>Vyplňuje prostor mezi kolagenními vlákny, především v papilární vrstvě</a:t>
            </a:r>
          </a:p>
          <a:p>
            <a:r>
              <a:rPr lang="cs-CZ" sz="2400" dirty="0"/>
              <a:t>AMK složení je pro všechny druhy podobné</a:t>
            </a:r>
          </a:p>
          <a:p>
            <a:r>
              <a:rPr lang="cs-CZ" altLang="cs-CZ" sz="2400" dirty="0">
                <a:ea typeface="Times New Roman" panose="02020603050405020304" pitchFamily="18" charset="0"/>
              </a:rPr>
              <a:t>Elastin se chová jako typický </a:t>
            </a:r>
            <a:r>
              <a:rPr lang="cs-CZ" altLang="cs-CZ" sz="2400" b="1" dirty="0">
                <a:ea typeface="Times New Roman" panose="02020603050405020304" pitchFamily="18" charset="0"/>
              </a:rPr>
              <a:t>elastomer</a:t>
            </a:r>
            <a:r>
              <a:rPr lang="cs-CZ" altLang="cs-CZ" sz="2400" dirty="0">
                <a:ea typeface="Times New Roman" panose="02020603050405020304" pitchFamily="18" charset="0"/>
              </a:rPr>
              <a:t> bez pozorovatelné krystalizace při protažení – vratné protažení až po 300 % původní hodnoty</a:t>
            </a:r>
          </a:p>
          <a:p>
            <a:r>
              <a:rPr lang="cs-CZ" altLang="cs-CZ" sz="2400" dirty="0">
                <a:ea typeface="Times New Roman" panose="02020603050405020304" pitchFamily="18" charset="0"/>
              </a:rPr>
              <a:t>Vyžaduje přítomnost vody. Dehydratací dochází ke ztrátě elastičnosti. Elastické vlastnosti jsou podmíněny AMK složením s charakteristickým obsahem glycinu a nepolárních AMK.</a:t>
            </a:r>
          </a:p>
          <a:p>
            <a:r>
              <a:rPr lang="cs-CZ" altLang="cs-CZ" sz="2400" dirty="0">
                <a:ea typeface="Times New Roman" panose="02020603050405020304" pitchFamily="18" charset="0"/>
              </a:rPr>
              <a:t>Charakteristické AMK elastinu jsou desmosin a isodesmosin -  příčně síťující AMK</a:t>
            </a:r>
            <a:r>
              <a:rPr lang="cs-CZ" altLang="cs-CZ" sz="2400" dirty="0"/>
              <a:t> </a:t>
            </a:r>
          </a:p>
          <a:p>
            <a:endParaRPr lang="cs-CZ" sz="2400" dirty="0"/>
          </a:p>
          <a:p>
            <a:endParaRPr lang="en-GB" sz="24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955D0A3-DC5E-419E-AB3B-74F11E6FA15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5107536"/>
            <a:ext cx="2978150" cy="1718945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8BE87ADB-821C-42EB-B868-02D079536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36740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0254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2">
            <a:extLst>
              <a:ext uri="{FF2B5EF4-FFF2-40B4-BE49-F238E27FC236}">
                <a16:creationId xmlns:a16="http://schemas.microsoft.com/office/drawing/2014/main" id="{386CCD59-6F6B-46B8-BDD2-252561886870}"/>
              </a:ext>
            </a:extLst>
          </p:cNvPr>
          <p:cNvSpPr txBox="1">
            <a:spLocks/>
          </p:cNvSpPr>
          <p:nvPr/>
        </p:nvSpPr>
        <p:spPr>
          <a:xfrm>
            <a:off x="457200" y="116632"/>
            <a:ext cx="8229600" cy="66247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200" b="1" dirty="0"/>
              <a:t>Keratin</a:t>
            </a:r>
          </a:p>
          <a:p>
            <a:r>
              <a:rPr lang="cs-CZ" altLang="cs-CZ" sz="2200" dirty="0">
                <a:ea typeface="Times New Roman" panose="02020603050405020304" pitchFamily="18" charset="0"/>
              </a:rPr>
              <a:t>Biologický útvar složený ze vzájemně se lišících bílkovin.</a:t>
            </a:r>
          </a:p>
          <a:p>
            <a:r>
              <a:rPr lang="cs-CZ" altLang="cs-CZ" sz="2200" dirty="0">
                <a:ea typeface="Times New Roman" panose="02020603050405020304" pitchFamily="18" charset="0"/>
              </a:rPr>
              <a:t>Společným znakem bílkovin je jejich nerozpustnost ve vodě, odolnost vůči působení proteolytických enzymů i slabých kyselin a zásad a přítomnost příčných vazeb </a:t>
            </a:r>
            <a:r>
              <a:rPr lang="cs-CZ" altLang="cs-CZ" sz="2200" b="1" dirty="0">
                <a:ea typeface="Times New Roman" panose="02020603050405020304" pitchFamily="18" charset="0"/>
              </a:rPr>
              <a:t>disulfidického typu</a:t>
            </a:r>
          </a:p>
          <a:p>
            <a:r>
              <a:rPr lang="cs-CZ" altLang="cs-CZ" sz="2200" dirty="0">
                <a:ea typeface="Times New Roman" panose="02020603050405020304" pitchFamily="18" charset="0"/>
              </a:rPr>
              <a:t>Mladý keratin podléhá působení enzymů a alkálií víc než keratin buněk starých zvířat. </a:t>
            </a:r>
          </a:p>
          <a:p>
            <a:r>
              <a:rPr lang="cs-CZ" sz="2200" dirty="0"/>
              <a:t>Značná část tvoří prostorovou α-šroubovici. </a:t>
            </a:r>
          </a:p>
          <a:p>
            <a:r>
              <a:rPr lang="cs-CZ" sz="2200" dirty="0"/>
              <a:t>Je obsažen v chlupech, kopytech a rozích. </a:t>
            </a:r>
          </a:p>
          <a:p>
            <a:endParaRPr lang="cs-CZ" sz="2200" dirty="0"/>
          </a:p>
          <a:p>
            <a:pPr marL="0" indent="0">
              <a:buNone/>
            </a:pPr>
            <a:r>
              <a:rPr lang="cs-CZ" sz="2200" b="1" dirty="0"/>
              <a:t>Melanin</a:t>
            </a:r>
          </a:p>
          <a:p>
            <a:r>
              <a:rPr lang="cs-CZ" sz="2200" dirty="0"/>
              <a:t>Obsahuje síru a železo a je hlavní součástí kožního barviva – pigmentu. </a:t>
            </a:r>
          </a:p>
          <a:p>
            <a:r>
              <a:rPr lang="cs-CZ" sz="2200" dirty="0"/>
              <a:t>Odolný proti působení chemikálií, pouze silné alkálie a některé enzymy jej ztekucují – při výrobě se odstraňuje až po moření.</a:t>
            </a:r>
          </a:p>
          <a:p>
            <a:r>
              <a:rPr lang="cs-CZ" sz="2200" dirty="0"/>
              <a:t> Na kůžích ještěrek nebo hadů vytváří pestré obrazce, které nepodléhají účinkům enzymů v procesu moření.</a:t>
            </a:r>
          </a:p>
          <a:p>
            <a:pPr marL="0" indent="0">
              <a:buNone/>
            </a:pP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470453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OD AMINOKYSELINY K VLÁKNU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836712"/>
            <a:ext cx="4968552" cy="52894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/>
              <a:t>PRIMÁRNÍ STRUKTURA</a:t>
            </a:r>
          </a:p>
          <a:p>
            <a:r>
              <a:rPr lang="cs-CZ" sz="2000" dirty="0"/>
              <a:t>pořadí AMK v řetězci - 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cs-CZ" sz="2000" dirty="0"/>
              <a:t> řetězec</a:t>
            </a:r>
          </a:p>
          <a:p>
            <a:r>
              <a:rPr lang="cs-CZ" sz="2000" dirty="0"/>
              <a:t>Obecné složení </a:t>
            </a:r>
            <a:r>
              <a:rPr lang="cs-CZ" sz="2000" dirty="0" err="1"/>
              <a:t>tripeptidu</a:t>
            </a:r>
            <a:r>
              <a:rPr lang="cs-CZ" sz="2000" dirty="0"/>
              <a:t> –Gly–X–Y–</a:t>
            </a:r>
          </a:p>
          <a:p>
            <a:pPr lvl="1"/>
            <a:r>
              <a:rPr lang="cs-CZ" sz="1600" dirty="0"/>
              <a:t>Gly – 30 %, </a:t>
            </a:r>
          </a:p>
          <a:p>
            <a:pPr lvl="1"/>
            <a:r>
              <a:rPr lang="cs-CZ" sz="1600" dirty="0"/>
              <a:t>X = Pro (cca 15 %), </a:t>
            </a:r>
          </a:p>
          <a:p>
            <a:pPr lvl="1"/>
            <a:r>
              <a:rPr lang="cs-CZ" sz="1600" dirty="0"/>
              <a:t>Y = Hyp (10 %) - </a:t>
            </a:r>
          </a:p>
          <a:p>
            <a:r>
              <a:rPr lang="cs-CZ" sz="2000" dirty="0"/>
              <a:t>Další nejčastější AMK kolagenu – Arg, </a:t>
            </a:r>
            <a:r>
              <a:rPr lang="cs-CZ" sz="2000" dirty="0" err="1"/>
              <a:t>Lys</a:t>
            </a:r>
            <a:r>
              <a:rPr lang="cs-CZ" sz="2000" dirty="0"/>
              <a:t>, </a:t>
            </a:r>
            <a:r>
              <a:rPr lang="cs-CZ" sz="2000" dirty="0" err="1"/>
              <a:t>Asp</a:t>
            </a:r>
            <a:r>
              <a:rPr lang="cs-CZ" sz="2000" dirty="0"/>
              <a:t>, </a:t>
            </a:r>
            <a:r>
              <a:rPr lang="cs-CZ" sz="2000" dirty="0" err="1"/>
              <a:t>Glu</a:t>
            </a:r>
            <a:r>
              <a:rPr lang="cs-CZ" sz="2000" dirty="0"/>
              <a:t>, </a:t>
            </a:r>
            <a:r>
              <a:rPr lang="cs-CZ" sz="2000" dirty="0" err="1"/>
              <a:t>Tyr</a:t>
            </a:r>
            <a:r>
              <a:rPr lang="cs-CZ" sz="2000" dirty="0"/>
              <a:t>, </a:t>
            </a:r>
            <a:r>
              <a:rPr lang="cs-CZ" sz="2000" dirty="0" err="1"/>
              <a:t>Hyl</a:t>
            </a:r>
            <a:r>
              <a:rPr lang="cs-CZ" sz="2000" dirty="0"/>
              <a:t>, Leu, </a:t>
            </a:r>
            <a:r>
              <a:rPr lang="cs-CZ" sz="2000" dirty="0" err="1"/>
              <a:t>Ile</a:t>
            </a:r>
            <a:r>
              <a:rPr lang="cs-CZ" sz="2000" dirty="0"/>
              <a:t>, </a:t>
            </a:r>
            <a:r>
              <a:rPr lang="cs-CZ" sz="2000" dirty="0" err="1"/>
              <a:t>Cys</a:t>
            </a:r>
            <a:endParaRPr lang="cs-CZ" sz="2000" dirty="0"/>
          </a:p>
          <a:p>
            <a:r>
              <a:rPr lang="cs-CZ" sz="2000" dirty="0"/>
              <a:t>Podmiňuje vznik levotočivé šroubovice</a:t>
            </a:r>
          </a:p>
          <a:p>
            <a:pPr marL="0" indent="0">
              <a:buNone/>
            </a:pPr>
            <a:endParaRPr lang="cs-CZ" sz="2000" dirty="0"/>
          </a:p>
          <a:p>
            <a:endParaRPr lang="cs-CZ" sz="2000" dirty="0"/>
          </a:p>
          <a:p>
            <a:endParaRPr lang="cs-CZ" sz="20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8214190"/>
              </p:ext>
            </p:extLst>
          </p:nvPr>
        </p:nvGraphicFramePr>
        <p:xfrm>
          <a:off x="599113" y="4236618"/>
          <a:ext cx="4403339" cy="22322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" name="ChemSketch" r:id="rId3" imgW="4059936" imgH="1965960" progId="ACD.ChemSketch.20">
                  <p:embed/>
                </p:oleObj>
              </mc:Choice>
              <mc:Fallback>
                <p:oleObj name="ChemSketch" r:id="rId3" imgW="4059936" imgH="1965960" progId="ACD.ChemSketch.20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9113" y="4236618"/>
                        <a:ext cx="4403339" cy="22322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Obrázek 6">
            <a:extLst>
              <a:ext uri="{FF2B5EF4-FFF2-40B4-BE49-F238E27FC236}">
                <a16:creationId xmlns:a16="http://schemas.microsoft.com/office/drawing/2014/main" id="{F5A82367-C9D1-4983-83A0-FDB82FFC68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7274" y="2736521"/>
            <a:ext cx="2607613" cy="364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4656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!tom\deda\obrázky\5.JPG"/>
          <p:cNvPicPr>
            <a:picLocks noChangeAspect="1" noChangeArrowheads="1"/>
          </p:cNvPicPr>
          <p:nvPr/>
        </p:nvPicPr>
        <p:blipFill>
          <a:blip r:embed="rId2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543800" cy="205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C:\!tom\deda\obrázky\6.JPG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429000"/>
            <a:ext cx="6934200" cy="328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3960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B6B9C3CC-B5B3-4872-AEDB-0B7A26D0920C}"/>
              </a:ext>
            </a:extLst>
          </p:cNvPr>
          <p:cNvSpPr/>
          <p:nvPr/>
        </p:nvSpPr>
        <p:spPr>
          <a:xfrm>
            <a:off x="363060" y="548680"/>
            <a:ext cx="550508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SEKUNDÁRNÍ STRUKTURA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Prostorové uspořádání primárního řetězce přes H-můstky mezi skupinami –</a:t>
            </a:r>
            <a:r>
              <a:rPr lang="cs-CZ" sz="2000" dirty="0" err="1"/>
              <a:t>NH</a:t>
            </a:r>
            <a:r>
              <a:rPr lang="cs-CZ" sz="2000" dirty="0"/>
              <a:t> a C=O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/>
              <a:t>α</a:t>
            </a:r>
            <a:r>
              <a:rPr lang="cs-CZ" sz="2000" dirty="0"/>
              <a:t>-helix – levotočivá šroubovice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3,3 AMK na 1 závit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(</a:t>
            </a:r>
            <a:r>
              <a:rPr lang="el-GR" sz="2000" dirty="0"/>
              <a:t>β</a:t>
            </a:r>
            <a:r>
              <a:rPr lang="cs-CZ" sz="2000" dirty="0"/>
              <a:t> skládaný list)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5615D97-F76F-49D0-A6DE-46C31A2F414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8"/>
          <a:stretch>
            <a:fillRect/>
          </a:stretch>
        </p:blipFill>
        <p:spPr>
          <a:xfrm>
            <a:off x="5338604" y="1268760"/>
            <a:ext cx="3697891" cy="5359787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BE10AA2-825A-4347-B928-DB5E33A71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383789"/>
            <a:ext cx="3426058" cy="192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30541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!tom\deda\obrázky\7.JPG"/>
          <p:cNvPicPr>
            <a:picLocks noChangeAspect="1" noChangeArrowheads="1"/>
          </p:cNvPicPr>
          <p:nvPr/>
        </p:nvPicPr>
        <p:blipFill>
          <a:blip r:embed="rId2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981200"/>
            <a:ext cx="3278188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7" descr="C:\!tom\deda\obrázky\8.JPG"/>
          <p:cNvPicPr>
            <a:picLocks noChangeAspect="1" noChangeArrowheads="1"/>
          </p:cNvPicPr>
          <p:nvPr/>
        </p:nvPicPr>
        <p:blipFill>
          <a:blip r:embed="rId3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43200"/>
            <a:ext cx="5181600" cy="250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2685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3" y="188640"/>
            <a:ext cx="8729373" cy="59375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/>
              <a:t>TERCIÁRNÍ STRUKTURA</a:t>
            </a:r>
          </a:p>
          <a:p>
            <a:r>
              <a:rPr lang="cs-CZ" sz="2000" dirty="0"/>
              <a:t>Ze 3 prostorově uspořádaných řetězců</a:t>
            </a:r>
            <a:r>
              <a:rPr lang="cs-CZ" sz="2000" dirty="0">
                <a:latin typeface="+mj-lt"/>
              </a:rPr>
              <a:t> (</a:t>
            </a:r>
            <a:r>
              <a:rPr lang="el-GR" sz="2000" dirty="0">
                <a:latin typeface="+mj-lt"/>
                <a:cs typeface="Times New Roman" panose="02020603050405020304" pitchFamily="18" charset="0"/>
              </a:rPr>
              <a:t>α</a:t>
            </a:r>
            <a:r>
              <a:rPr lang="cs-CZ" sz="2000" dirty="0">
                <a:latin typeface="+mj-lt"/>
                <a:cs typeface="Times New Roman" panose="02020603050405020304" pitchFamily="18" charset="0"/>
              </a:rPr>
              <a:t>-helixů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1"/>
            <a:r>
              <a:rPr lang="cs-CZ" sz="1800" dirty="0">
                <a:cs typeface="Times New Roman" panose="02020603050405020304" pitchFamily="18" charset="0"/>
              </a:rPr>
              <a:t>2 řetězce α1 a 1 řetězec </a:t>
            </a:r>
            <a:r>
              <a:rPr lang="el-GR" sz="1800" dirty="0">
                <a:cs typeface="Times New Roman" panose="02020603050405020304" pitchFamily="18" charset="0"/>
              </a:rPr>
              <a:t>α</a:t>
            </a:r>
            <a:r>
              <a:rPr lang="cs-CZ" sz="1800" dirty="0">
                <a:cs typeface="Times New Roman" panose="02020603050405020304" pitchFamily="18" charset="0"/>
              </a:rPr>
              <a:t>2</a:t>
            </a:r>
            <a:endParaRPr lang="cs-CZ" sz="1800" dirty="0"/>
          </a:p>
          <a:p>
            <a:endParaRPr lang="cs-CZ" sz="2000" dirty="0"/>
          </a:p>
          <a:p>
            <a:r>
              <a:rPr lang="cs-CZ" sz="2000" dirty="0"/>
              <a:t>Řetězce se stáčí kolem sebe a prostorově se stabilizují – vodíkové můstky, iontové vazby, disulfidické můstky, van der </a:t>
            </a:r>
            <a:r>
              <a:rPr lang="cs-CZ" sz="2000" dirty="0" err="1"/>
              <a:t>Waalsovy</a:t>
            </a:r>
            <a:r>
              <a:rPr lang="cs-CZ" sz="2000" dirty="0"/>
              <a:t> síly</a:t>
            </a:r>
          </a:p>
          <a:p>
            <a:r>
              <a:rPr lang="cs-CZ" sz="2000" dirty="0"/>
              <a:t>Vzniká pravotočivá </a:t>
            </a:r>
            <a:r>
              <a:rPr lang="cs-CZ" sz="2000" dirty="0" err="1"/>
              <a:t>trojšroubovice</a:t>
            </a:r>
            <a:r>
              <a:rPr lang="cs-CZ" sz="2000" dirty="0"/>
              <a:t> – </a:t>
            </a:r>
            <a:r>
              <a:rPr lang="cs-CZ" sz="2000" b="1" dirty="0"/>
              <a:t>triple-helix</a:t>
            </a:r>
          </a:p>
          <a:p>
            <a:pPr lvl="1"/>
            <a:r>
              <a:rPr lang="cs-CZ" sz="1600" dirty="0"/>
              <a:t>1 závit cca 30 AMK, délka cca 290 nm, průměr cca 1,4 nm</a:t>
            </a:r>
          </a:p>
          <a:p>
            <a:r>
              <a:rPr lang="cs-CZ" sz="2000" dirty="0"/>
              <a:t>U kolagenu jako tzv. </a:t>
            </a:r>
            <a:r>
              <a:rPr lang="cs-CZ" sz="2000" b="1" dirty="0"/>
              <a:t>tropokolagen</a:t>
            </a:r>
            <a:r>
              <a:rPr lang="cs-CZ" sz="2000" dirty="0"/>
              <a:t> – základní stavební jednotka schopná agregace na fibrily</a:t>
            </a:r>
          </a:p>
          <a:p>
            <a:pPr marL="0" indent="0">
              <a:buNone/>
            </a:pPr>
            <a:endParaRPr lang="cs-CZ" sz="2000" dirty="0"/>
          </a:p>
          <a:p>
            <a:endParaRPr lang="cs-CZ" sz="2000" dirty="0"/>
          </a:p>
        </p:txBody>
      </p:sp>
      <p:pic>
        <p:nvPicPr>
          <p:cNvPr id="4" name="Obrázek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40" y="4195108"/>
            <a:ext cx="2562250" cy="2448272"/>
          </a:xfrm>
          <a:prstGeom prst="rect">
            <a:avLst/>
          </a:prstGeom>
        </p:spPr>
      </p:pic>
      <p:pic>
        <p:nvPicPr>
          <p:cNvPr id="5" name="Obrázek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354" y="4209617"/>
            <a:ext cx="5010522" cy="244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952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KŮŽE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rmAutofit/>
          </a:bodyPr>
          <a:lstStyle/>
          <a:p>
            <a:r>
              <a:rPr lang="cs-CZ" b="1" dirty="0"/>
              <a:t>Kůže</a:t>
            </a:r>
            <a:r>
              <a:rPr lang="cs-CZ" dirty="0"/>
              <a:t> je pokrývka těla obratlovců a výchozí surovina pro výrobu mnoha dalších materiálů. </a:t>
            </a:r>
          </a:p>
          <a:p>
            <a:r>
              <a:rPr lang="cs-CZ" dirty="0"/>
              <a:t>Čerstvě stažená kůže je velmi nestabilní surovina – odstranit snadno degradovatelné </a:t>
            </a:r>
          </a:p>
          <a:p>
            <a:r>
              <a:rPr lang="cs-CZ" dirty="0"/>
              <a:t>Přeměnou surové kůže na useň, pergamen či kožešinu je zvýšena hydrotermální stabilita a odolnost vůči mikrobiálnímu napadení. </a:t>
            </a:r>
          </a:p>
          <a:p>
            <a:r>
              <a:rPr lang="cs-CZ" dirty="0"/>
              <a:t>Konverze kůže na stabilnější materiál je komplexní proces a primárně je podmíněna reakcí bílkovin s činicími látkami, tzv. </a:t>
            </a:r>
            <a:r>
              <a:rPr lang="cs-CZ" b="1" dirty="0"/>
              <a:t>činění</a:t>
            </a:r>
            <a:r>
              <a:rPr lang="cs-CZ" dirty="0"/>
              <a:t>.  </a:t>
            </a:r>
          </a:p>
        </p:txBody>
      </p:sp>
      <p:sp>
        <p:nvSpPr>
          <p:cNvPr id="4" name="Obdélník 3"/>
          <p:cNvSpPr/>
          <p:nvPr/>
        </p:nvSpPr>
        <p:spPr>
          <a:xfrm>
            <a:off x="107177" y="6552385"/>
            <a:ext cx="89503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>
                <a:hlinkClick r:id="rId2"/>
              </a:rPr>
              <a:t>https://www.canada.ca/en/conservation-institute/services/preventive-conservation/guidelines-collections/caring-leather-skin-fur.html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9479475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F1286C7-896B-4774-B31D-0846B2342EE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663023"/>
            <a:ext cx="3240360" cy="286232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8692E56-8B60-4DCE-9651-C311CEF90F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94978"/>
            <a:ext cx="5184576" cy="359361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1520" y="174586"/>
            <a:ext cx="59046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 dirty="0"/>
              <a:t>KVARTERNÍ STRUKTURA</a:t>
            </a:r>
          </a:p>
          <a:p>
            <a:pPr>
              <a:spcBef>
                <a:spcPct val="50000"/>
              </a:spcBef>
            </a:pPr>
            <a:r>
              <a:rPr lang="cs-CZ" altLang="cs-CZ" dirty="0" smtClean="0">
                <a:cs typeface="Times New Roman" panose="02020603050405020304" pitchFamily="18" charset="0"/>
              </a:rPr>
              <a:t>Tvoří ji mikrofibrily z tropokolagenových molekul (5 triple-helixů)</a:t>
            </a:r>
            <a:endParaRPr lang="cs-CZ" altLang="cs-CZ" dirty="0" smtClean="0"/>
          </a:p>
          <a:p>
            <a:pPr>
              <a:spcBef>
                <a:spcPct val="50000"/>
              </a:spcBef>
            </a:pPr>
            <a:r>
              <a:rPr lang="cs-CZ" altLang="cs-CZ" dirty="0" smtClean="0">
                <a:cs typeface="Times New Roman" panose="02020603050405020304" pitchFamily="18" charset="0"/>
              </a:rPr>
              <a:t>Mikrofibrily </a:t>
            </a:r>
            <a:r>
              <a:rPr lang="cs-CZ" altLang="cs-CZ" dirty="0">
                <a:cs typeface="Times New Roman" panose="02020603050405020304" pitchFamily="18" charset="0"/>
              </a:rPr>
              <a:t>aglomerují do fibril a ty do větších vláknitých útvarů:</a:t>
            </a:r>
            <a:r>
              <a:rPr lang="cs-CZ" altLang="cs-CZ" dirty="0"/>
              <a:t>	  	- </a:t>
            </a:r>
            <a:endParaRPr lang="cs-CZ" altLang="cs-CZ" dirty="0" smtClean="0"/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altLang="cs-CZ" dirty="0" smtClean="0">
                <a:cs typeface="Times New Roman" panose="02020603050405020304" pitchFamily="18" charset="0"/>
              </a:rPr>
              <a:t>fibrila </a:t>
            </a:r>
            <a:r>
              <a:rPr lang="cs-CZ" altLang="cs-CZ" dirty="0">
                <a:cs typeface="Times New Roman" panose="02020603050405020304" pitchFamily="18" charset="0"/>
              </a:rPr>
              <a:t>… 0,1</a:t>
            </a:r>
            <a:r>
              <a:rPr lang="cs-CZ" altLang="cs-CZ" dirty="0">
                <a:cs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cs-CZ" altLang="cs-CZ" dirty="0" smtClean="0">
                <a:cs typeface="Times New Roman" panose="02020603050405020304" pitchFamily="18" charset="0"/>
              </a:rPr>
              <a:t>m</a:t>
            </a:r>
            <a:endParaRPr lang="cs-CZ" altLang="cs-CZ" dirty="0" smtClean="0"/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altLang="cs-CZ" dirty="0" smtClean="0"/>
              <a:t>e</a:t>
            </a:r>
            <a:r>
              <a:rPr lang="cs-CZ" altLang="cs-CZ" dirty="0" smtClean="0">
                <a:cs typeface="Times New Roman" panose="02020603050405020304" pitchFamily="18" charset="0"/>
              </a:rPr>
              <a:t>lementární </a:t>
            </a:r>
            <a:r>
              <a:rPr lang="cs-CZ" altLang="cs-CZ" dirty="0">
                <a:cs typeface="Times New Roman" panose="02020603050405020304" pitchFamily="18" charset="0"/>
              </a:rPr>
              <a:t>vlákno ze 200 – 2000 fibril … cca 5</a:t>
            </a:r>
            <a:r>
              <a:rPr lang="cs-CZ" altLang="cs-CZ" dirty="0">
                <a:cs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cs-CZ" altLang="cs-CZ" dirty="0" smtClean="0">
                <a:cs typeface="Times New Roman" panose="02020603050405020304" pitchFamily="18" charset="0"/>
              </a:rPr>
              <a:t>m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altLang="cs-CZ" dirty="0" smtClean="0">
                <a:cs typeface="Times New Roman" panose="02020603050405020304" pitchFamily="18" charset="0"/>
              </a:rPr>
              <a:t>snopec </a:t>
            </a:r>
            <a:r>
              <a:rPr lang="cs-CZ" altLang="cs-CZ" dirty="0">
                <a:cs typeface="Times New Roman" panose="02020603050405020304" pitchFamily="18" charset="0"/>
              </a:rPr>
              <a:t>elementárních vláken … 300</a:t>
            </a:r>
            <a:r>
              <a:rPr lang="cs-CZ" altLang="cs-CZ" dirty="0">
                <a:cs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cs-CZ" altLang="cs-CZ" dirty="0">
                <a:cs typeface="Times New Roman" panose="02020603050405020304" pitchFamily="18" charset="0"/>
              </a:rPr>
              <a:t>m </a:t>
            </a:r>
            <a:endParaRPr lang="cs-CZ" altLang="cs-CZ" dirty="0" smtClean="0"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cs-CZ" altLang="cs-CZ" dirty="0"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56176" y="2560893"/>
            <a:ext cx="28620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Příčné pruhování – posun o 67 </a:t>
            </a:r>
            <a:r>
              <a:rPr lang="cs-CZ" sz="2000" dirty="0" smtClean="0"/>
              <a:t>nm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6192915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69ADA090-0493-4A6C-B87D-4BC7B0114358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74"/>
          <a:stretch/>
        </p:blipFill>
        <p:spPr bwMode="auto">
          <a:xfrm>
            <a:off x="326634" y="2204864"/>
            <a:ext cx="5688632" cy="23396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65B6430A-C5FE-49A1-BE65-978C840C2F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366" y="4339162"/>
            <a:ext cx="4572000" cy="2471738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B8F0FEB-27E0-4DAD-AA87-9356EF87DC1A}"/>
              </a:ext>
            </a:extLst>
          </p:cNvPr>
          <p:cNvSpPr/>
          <p:nvPr/>
        </p:nvSpPr>
        <p:spPr>
          <a:xfrm>
            <a:off x="326634" y="308716"/>
            <a:ext cx="85658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Fibrily se stáčí do spirály za vzniku elementárního vlákna (5 </a:t>
            </a:r>
            <a:r>
              <a:rPr lang="el-GR" sz="2000" dirty="0">
                <a:cs typeface="Calibri"/>
              </a:rPr>
              <a:t>μ</a:t>
            </a:r>
            <a:r>
              <a:rPr lang="cs-CZ" sz="2000" dirty="0">
                <a:cs typeface="Calibri"/>
              </a:rPr>
              <a:t>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Z 10-300 elementárních vláken vzniká svazek – </a:t>
            </a:r>
            <a:r>
              <a:rPr lang="cs-CZ" sz="2000" b="1" dirty="0"/>
              <a:t>kolagenní vlákno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Stárnutím kolagenu roste jeho nerozpustnost – vznik intra a intermolekulárních příčných vazeb</a:t>
            </a:r>
          </a:p>
        </p:txBody>
      </p:sp>
    </p:spTree>
    <p:extLst>
      <p:ext uri="{BB962C8B-B14F-4D97-AF65-F5344CB8AC3E}">
        <p14:creationId xmlns:p14="http://schemas.microsoft.com/office/powerpoint/2010/main" val="26790074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!tom\deda\obrázky\10.JPG"/>
          <p:cNvPicPr>
            <a:picLocks noChangeAspect="1" noChangeArrowheads="1"/>
          </p:cNvPicPr>
          <p:nvPr/>
        </p:nvPicPr>
        <p:blipFill>
          <a:blip r:embed="rId2"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23896" cy="63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1668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FD1C2F95-C67C-48D3-85DB-C882D815D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2) Výroba usní a pergamenů</a:t>
            </a:r>
            <a:endParaRPr lang="en-GB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3C755C8-9E4F-412B-AD27-39A83F0D2C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Výroba </a:t>
            </a:r>
            <a:r>
              <a:rPr lang="cs-CZ" dirty="0"/>
              <a:t>usně</a:t>
            </a:r>
          </a:p>
          <a:p>
            <a:r>
              <a:rPr lang="cs-CZ" dirty="0"/>
              <a:t>Výroba </a:t>
            </a:r>
            <a:r>
              <a:rPr lang="cs-CZ" dirty="0" smtClean="0"/>
              <a:t>pergamenu</a:t>
            </a:r>
          </a:p>
          <a:p>
            <a:r>
              <a:rPr lang="cs-CZ" dirty="0"/>
              <a:t>Koželužské suroviny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67992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5128FE-8A6E-41DB-89C0-419DF7D08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KŮŽE vs USEŇ vs PERGAMEN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0EC1A4-FC41-42AB-9F34-82CBBE8E9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31460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b="1" dirty="0"/>
              <a:t>Kůže</a:t>
            </a:r>
            <a:r>
              <a:rPr lang="cs-CZ" dirty="0"/>
              <a:t> je pokrývka těla obratlovců </a:t>
            </a:r>
          </a:p>
          <a:p>
            <a:r>
              <a:rPr lang="cs-CZ" dirty="0"/>
              <a:t>Čerstvě stažená kůže je velmi nestabilní surovina. </a:t>
            </a:r>
          </a:p>
          <a:p>
            <a:r>
              <a:rPr lang="cs-CZ" dirty="0"/>
              <a:t>Získání stability odstranění snadno degradovatelných částí. </a:t>
            </a:r>
          </a:p>
          <a:p>
            <a:r>
              <a:rPr lang="cs-CZ" dirty="0"/>
              <a:t>Procesem úpravy surové kůže je zvýšena hydrotermální stabilita a odolnost vůči mikrobiálnímu napadení. </a:t>
            </a:r>
          </a:p>
          <a:p>
            <a:r>
              <a:rPr lang="cs-CZ" dirty="0"/>
              <a:t>Ze surové kůže získáváme useň, pergamen nebo kožešinu.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/>
              <a:t>Useň </a:t>
            </a:r>
            <a:r>
              <a:rPr lang="cs-CZ" dirty="0"/>
              <a:t>je vyčiněná kůže. </a:t>
            </a:r>
          </a:p>
          <a:p>
            <a:r>
              <a:rPr lang="cs-CZ" dirty="0"/>
              <a:t>Podle způsobu zpracování ji dělíme např. na bílé jirchy, třísločiněné, zámišové aj.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/>
              <a:t>Pergamen </a:t>
            </a:r>
            <a:r>
              <a:rPr lang="cs-CZ" dirty="0"/>
              <a:t>se získává z nevyčiněné, pouze </a:t>
            </a:r>
            <a:r>
              <a:rPr lang="cs-CZ" dirty="0" err="1"/>
              <a:t>loužené</a:t>
            </a:r>
            <a:r>
              <a:rPr lang="cs-CZ" dirty="0"/>
              <a:t> a odchlupené kůže, a to většinou z ovcí, koz a telat. Po opracování se ještě vlhké napínají na rámy.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/>
              <a:t>Kožešina </a:t>
            </a:r>
            <a:r>
              <a:rPr lang="cs-CZ" dirty="0"/>
              <a:t>je vyčiněná kůže se srstí na lícové straně</a:t>
            </a:r>
          </a:p>
          <a:p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1350722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Historie zpracování kůže</a:t>
            </a:r>
            <a:endParaRPr lang="cs-CZ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906888" cy="4525963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Z nejstarších člověkem zpracovávaných materiálů</a:t>
            </a:r>
          </a:p>
          <a:p>
            <a:r>
              <a:rPr lang="cs-CZ" dirty="0" smtClean="0"/>
              <a:t>Oděvy, přístřešky, vaky, řemeny, provázky</a:t>
            </a:r>
          </a:p>
          <a:p>
            <a:r>
              <a:rPr lang="cs-CZ" dirty="0" smtClean="0"/>
              <a:t>Nejstarší nepřímé důkazy ve formě nástěnných maleb, nástroje z kamene a kostí (jehly, šídla, nože):</a:t>
            </a:r>
          </a:p>
          <a:p>
            <a:pPr lvl="1"/>
            <a:r>
              <a:rPr lang="cs-CZ" dirty="0" smtClean="0"/>
              <a:t>35 000 př.n.l.</a:t>
            </a:r>
          </a:p>
          <a:p>
            <a:pPr lvl="1"/>
            <a:r>
              <a:rPr lang="cs-CZ" dirty="0" smtClean="0"/>
              <a:t>1 500 př.n.l. </a:t>
            </a:r>
          </a:p>
          <a:p>
            <a:pPr lvl="1"/>
            <a:r>
              <a:rPr lang="cs-CZ" dirty="0" smtClean="0"/>
              <a:t>vykopávky v Pompejích</a:t>
            </a:r>
            <a:endParaRPr lang="cs-CZ" dirty="0"/>
          </a:p>
          <a:p>
            <a:pPr lvl="2"/>
            <a:r>
              <a:rPr lang="cs-CZ" dirty="0" smtClean="0"/>
              <a:t>15 činicích jam o průměru 1,5 m a hloubce 1,2 m </a:t>
            </a: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4677" y="1417638"/>
            <a:ext cx="2457666" cy="28180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4677" y="4653136"/>
            <a:ext cx="2457907" cy="133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7659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32656"/>
            <a:ext cx="3672408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Nejstarší písemná zmínka – Chammurapiho zákoník, cca 1800 př.n.l.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Nejstarší přímé důkazy zpracování kůží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4900 – 4500 př.n.l. – fragmenty usní, (Schnidejoch, Švýcarské Alpy, výzkum 2004 – 2009)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Nejznámnější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3300 př.n.l. – mumie Ötzi, oblečen v kožešinových kalhotách, kabátě, čepici, </a:t>
            </a:r>
            <a:r>
              <a:rPr lang="cs-CZ" sz="2000" dirty="0"/>
              <a:t>botách,… (Hauslabjoch, Tyrolské (Ötztal) </a:t>
            </a:r>
            <a:r>
              <a:rPr lang="cs-CZ" sz="2000" dirty="0" smtClean="0"/>
              <a:t>Alpy, nalezen 1991)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408" y="3731146"/>
            <a:ext cx="5452370" cy="29163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692696"/>
            <a:ext cx="4184294" cy="228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1951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Od kůže k usni</a:t>
            </a:r>
          </a:p>
        </p:txBody>
      </p:sp>
      <p:pic>
        <p:nvPicPr>
          <p:cNvPr id="4" name="Zástupný symbol pro obsah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52" y="980728"/>
            <a:ext cx="8856984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504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!tom\deda\obrázky\24.JPG"/>
          <p:cNvPicPr>
            <a:picLocks noChangeAspect="1" noChangeArrowheads="1"/>
          </p:cNvPicPr>
          <p:nvPr/>
        </p:nvPicPr>
        <p:blipFill>
          <a:blip r:embed="rId2"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9144000" cy="568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0848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124744"/>
            <a:ext cx="7972316" cy="465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831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C472B6-9843-4A3E-A652-EF4FF435B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1) Kůže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A4177F-B2D9-40B5-AC85-5B06CB8529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Histologie</a:t>
            </a:r>
            <a:endParaRPr lang="en-GB" dirty="0"/>
          </a:p>
          <a:p>
            <a:r>
              <a:rPr lang="cs-CZ" dirty="0" smtClean="0"/>
              <a:t>Složení </a:t>
            </a:r>
            <a:r>
              <a:rPr lang="cs-CZ" dirty="0"/>
              <a:t>kůže</a:t>
            </a:r>
          </a:p>
          <a:p>
            <a:r>
              <a:rPr lang="cs-CZ" dirty="0"/>
              <a:t>Bílkoviny</a:t>
            </a:r>
          </a:p>
          <a:p>
            <a:r>
              <a:rPr lang="cs-CZ" dirty="0"/>
              <a:t>Vznik </a:t>
            </a:r>
            <a:r>
              <a:rPr lang="cs-CZ" dirty="0" smtClean="0"/>
              <a:t>kolagenních vláken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80428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561DB3FD-50AD-4316-805B-864B88C30A68}"/>
              </a:ext>
            </a:extLst>
          </p:cNvPr>
          <p:cNvSpPr/>
          <p:nvPr/>
        </p:nvSpPr>
        <p:spPr>
          <a:xfrm>
            <a:off x="395536" y="998447"/>
            <a:ext cx="835292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b="1" dirty="0">
                <a:ea typeface="Times New Roman" panose="02020603050405020304" pitchFamily="18" charset="0"/>
              </a:rPr>
              <a:t>Námok</a:t>
            </a:r>
            <a:r>
              <a:rPr lang="cs-CZ" dirty="0">
                <a:ea typeface="Times New Roman" panose="02020603050405020304" pitchFamily="18" charset="0"/>
              </a:rPr>
              <a:t> – odstranění konzervovadel (např. NaCl) a povrchových nečistot.</a:t>
            </a:r>
          </a:p>
          <a:p>
            <a:pPr algn="just">
              <a:spcAft>
                <a:spcPts val="0"/>
              </a:spcAft>
            </a:pPr>
            <a:endParaRPr lang="cs-CZ" b="1" dirty="0"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b="1" dirty="0">
                <a:ea typeface="Times New Roman" panose="02020603050405020304" pitchFamily="18" charset="0"/>
              </a:rPr>
              <a:t>Loužení</a:t>
            </a:r>
            <a:r>
              <a:rPr lang="cs-CZ" dirty="0">
                <a:ea typeface="Times New Roman" panose="02020603050405020304" pitchFamily="18" charset="0"/>
              </a:rPr>
              <a:t> – narušuje spojení srsti a dalších keratinových bílkovin se škárou; štěpení disulfidických příčných vazeb keratinu; modifikuje se kolagen, který je pak volnější a prostupnější pro chemikálie; nedochází k odstranění elastinu. Výsledkem je tzv. </a:t>
            </a:r>
            <a:r>
              <a:rPr lang="cs-CZ" b="1" dirty="0">
                <a:ea typeface="Times New Roman" panose="02020603050405020304" pitchFamily="18" charset="0"/>
              </a:rPr>
              <a:t>holina.</a:t>
            </a:r>
            <a:endParaRPr lang="cs-CZ" dirty="0"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cs-CZ" dirty="0"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b="1" dirty="0">
                <a:ea typeface="Times New Roman" panose="02020603050405020304" pitchFamily="18" charset="0"/>
              </a:rPr>
              <a:t>Odvápňování – </a:t>
            </a:r>
            <a:r>
              <a:rPr lang="cs-CZ" dirty="0">
                <a:ea typeface="Times New Roman" panose="02020603050405020304" pitchFamily="18" charset="0"/>
              </a:rPr>
              <a:t>upravuje pH vyloužené alkalické kůže s cílem neutralizovat silné zásady; snižuje stupeň botnání. </a:t>
            </a:r>
          </a:p>
          <a:p>
            <a:pPr algn="just">
              <a:spcAft>
                <a:spcPts val="0"/>
              </a:spcAft>
            </a:pPr>
            <a:endParaRPr lang="cs-CZ" dirty="0"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b="1" dirty="0">
                <a:ea typeface="Times New Roman" panose="02020603050405020304" pitchFamily="18" charset="0"/>
              </a:rPr>
              <a:t>Moření </a:t>
            </a:r>
            <a:r>
              <a:rPr lang="cs-CZ" dirty="0">
                <a:ea typeface="Times New Roman" panose="02020603050405020304" pitchFamily="18" charset="0"/>
              </a:rPr>
              <a:t>– proteolytické enzymy rozpouštění degradovaných produktů bílkovin; rozpouští nebo rozrušuje elastinové vazivo.</a:t>
            </a:r>
          </a:p>
          <a:p>
            <a:pPr algn="just">
              <a:spcAft>
                <a:spcPts val="0"/>
              </a:spcAft>
            </a:pPr>
            <a:endParaRPr lang="cs-CZ" dirty="0"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b="1" dirty="0">
                <a:ea typeface="Times New Roman" panose="02020603050405020304" pitchFamily="18" charset="0"/>
              </a:rPr>
              <a:t>Mízdření</a:t>
            </a:r>
            <a:r>
              <a:rPr lang="cs-CZ" dirty="0">
                <a:ea typeface="Times New Roman" panose="02020603050405020304" pitchFamily="18" charset="0"/>
              </a:rPr>
              <a:t> – odstranění podkožního vaziva.</a:t>
            </a:r>
          </a:p>
          <a:p>
            <a:pPr algn="just">
              <a:spcAft>
                <a:spcPts val="0"/>
              </a:spcAft>
            </a:pPr>
            <a:endParaRPr lang="cs-CZ" dirty="0"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b="1" dirty="0">
                <a:ea typeface="Times New Roman" panose="02020603050405020304" pitchFamily="18" charset="0"/>
              </a:rPr>
              <a:t>Omykání</a:t>
            </a:r>
            <a:r>
              <a:rPr lang="cs-CZ" dirty="0">
                <a:ea typeface="Times New Roman" panose="02020603050405020304" pitchFamily="18" charset="0"/>
              </a:rPr>
              <a:t> – mechanické čištění líce od zbytků chlupových kořínků pokožky, pigmentů a jiných polorozpustných nečistot uvolněných loužením.</a:t>
            </a:r>
          </a:p>
          <a:p>
            <a:pPr algn="just">
              <a:spcAft>
                <a:spcPts val="0"/>
              </a:spcAft>
            </a:pPr>
            <a:endParaRPr lang="cs-CZ" dirty="0"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b="1" dirty="0">
                <a:ea typeface="Times New Roman" panose="02020603050405020304" pitchFamily="18" charset="0"/>
              </a:rPr>
              <a:t>Štípání</a:t>
            </a:r>
            <a:r>
              <a:rPr lang="cs-CZ" dirty="0">
                <a:ea typeface="Times New Roman" panose="02020603050405020304" pitchFamily="18" charset="0"/>
              </a:rPr>
              <a:t> – u tlustších kůží za účelem snížit a vyrovnat tloušťku.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F532AC1-3246-4BD9-87C4-C2558BBD9831}"/>
              </a:ext>
            </a:extLst>
          </p:cNvPr>
          <p:cNvSpPr txBox="1"/>
          <p:nvPr/>
        </p:nvSpPr>
        <p:spPr>
          <a:xfrm>
            <a:off x="395536" y="476672"/>
            <a:ext cx="22449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>
                <a:latin typeface="+mj-lt"/>
              </a:rPr>
              <a:t>PŘEDÚPRAVA KŮŽE</a:t>
            </a:r>
            <a:endParaRPr lang="en-GB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362454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0364" y="238643"/>
            <a:ext cx="8363272" cy="4176464"/>
          </a:xfrm>
        </p:spPr>
        <p:txBody>
          <a:bodyPr numCol="2">
            <a:noAutofit/>
          </a:bodyPr>
          <a:lstStyle/>
          <a:p>
            <a:pPr marL="0" indent="0">
              <a:buNone/>
            </a:pPr>
            <a:r>
              <a:rPr lang="cs-CZ" sz="1800" b="1" dirty="0">
                <a:latin typeface="Calibri (Základní text)"/>
              </a:rPr>
              <a:t>ČINĚNÍ</a:t>
            </a:r>
          </a:p>
          <a:p>
            <a:r>
              <a:rPr lang="cs-CZ" sz="1800" dirty="0">
                <a:latin typeface="Calibri (Základní text)"/>
              </a:rPr>
              <a:t>Nejdůležitější proces konverze kůže (holiny) na useň</a:t>
            </a:r>
          </a:p>
          <a:p>
            <a:r>
              <a:rPr lang="cs-CZ" sz="1800" dirty="0">
                <a:latin typeface="Calibri (Základní text)"/>
              </a:rPr>
              <a:t>Na funkční skupiny kolagenu se vážou tzv. činiva, která způsobí zesíťování struktury kolagenu</a:t>
            </a:r>
          </a:p>
          <a:p>
            <a:pPr marL="0" indent="0" defTabSz="630238">
              <a:buNone/>
            </a:pPr>
            <a:r>
              <a:rPr lang="cs-CZ" sz="1600" dirty="0">
                <a:latin typeface="Calibri (Základní text)"/>
              </a:rPr>
              <a:t>	</a:t>
            </a:r>
            <a:r>
              <a:rPr lang="cs-CZ" sz="1600" dirty="0" err="1">
                <a:latin typeface="Calibri (Základní text)"/>
              </a:rPr>
              <a:t>CONH</a:t>
            </a:r>
            <a:r>
              <a:rPr lang="cs-CZ" sz="1600" dirty="0">
                <a:latin typeface="Calibri (Základní text)"/>
              </a:rPr>
              <a:t>- 	peptidická vazba</a:t>
            </a:r>
          </a:p>
          <a:p>
            <a:pPr marL="0" indent="0" defTabSz="630238">
              <a:buNone/>
            </a:pPr>
            <a:r>
              <a:rPr lang="cs-CZ" sz="1600" dirty="0">
                <a:latin typeface="Calibri (Základní text)"/>
              </a:rPr>
              <a:t>	-</a:t>
            </a:r>
            <a:r>
              <a:rPr lang="cs-CZ" sz="1600" dirty="0" err="1">
                <a:latin typeface="Calibri (Základní text)"/>
              </a:rPr>
              <a:t>COOH</a:t>
            </a:r>
            <a:r>
              <a:rPr lang="cs-CZ" sz="1600" dirty="0">
                <a:latin typeface="Calibri (Základní text)"/>
              </a:rPr>
              <a:t> 	karboxylová skupina kyseliny </a:t>
            </a:r>
            <a:r>
              <a:rPr lang="cs-CZ" sz="1600" dirty="0" err="1">
                <a:latin typeface="Calibri (Základní text)"/>
              </a:rPr>
              <a:t>glutamové</a:t>
            </a:r>
            <a:r>
              <a:rPr lang="cs-CZ" sz="1600" dirty="0">
                <a:latin typeface="Calibri (Základní text)"/>
              </a:rPr>
              <a:t> a </a:t>
            </a:r>
            <a:r>
              <a:rPr lang="cs-CZ" sz="1600" dirty="0" err="1">
                <a:latin typeface="Calibri (Základní text)"/>
              </a:rPr>
              <a:t>asparagové</a:t>
            </a:r>
            <a:endParaRPr lang="cs-CZ" sz="1600" dirty="0">
              <a:latin typeface="Calibri (Základní text)"/>
            </a:endParaRPr>
          </a:p>
          <a:p>
            <a:pPr marL="0" indent="0" defTabSz="630238">
              <a:buNone/>
            </a:pPr>
            <a:r>
              <a:rPr lang="cs-CZ" sz="1600" dirty="0">
                <a:latin typeface="Calibri (Základní text)"/>
              </a:rPr>
              <a:t>	-NH</a:t>
            </a:r>
            <a:r>
              <a:rPr lang="cs-CZ" sz="1600" baseline="-25000" dirty="0">
                <a:latin typeface="Calibri (Základní text)"/>
              </a:rPr>
              <a:t>2</a:t>
            </a:r>
            <a:r>
              <a:rPr lang="cs-CZ" sz="1600" dirty="0">
                <a:latin typeface="Calibri (Základní text)"/>
              </a:rPr>
              <a:t>	aminoskupina bazických AMK</a:t>
            </a:r>
          </a:p>
          <a:p>
            <a:pPr marL="0" indent="0" defTabSz="630238">
              <a:buNone/>
            </a:pPr>
            <a:r>
              <a:rPr lang="cs-CZ" sz="1600" dirty="0">
                <a:latin typeface="Calibri (Základní text)"/>
              </a:rPr>
              <a:t>	-OH	hydroxylová skupina threoninu a serinu</a:t>
            </a:r>
          </a:p>
          <a:p>
            <a:pPr marL="0" indent="0" defTabSz="630238">
              <a:buNone/>
            </a:pPr>
            <a:r>
              <a:rPr lang="cs-CZ" sz="1600" dirty="0">
                <a:latin typeface="Calibri (Základní text)"/>
              </a:rPr>
              <a:t>	-CONH</a:t>
            </a:r>
            <a:r>
              <a:rPr lang="cs-CZ" sz="1600" baseline="-25000" dirty="0">
                <a:latin typeface="Calibri (Základní text)"/>
              </a:rPr>
              <a:t>2</a:t>
            </a:r>
            <a:r>
              <a:rPr lang="cs-CZ" sz="1600" dirty="0">
                <a:latin typeface="Calibri (Základní text)"/>
              </a:rPr>
              <a:t>	</a:t>
            </a:r>
            <a:r>
              <a:rPr lang="cs-CZ" sz="1600" dirty="0" err="1">
                <a:latin typeface="Calibri (Základní text)"/>
              </a:rPr>
              <a:t>amidická</a:t>
            </a:r>
            <a:r>
              <a:rPr lang="cs-CZ" sz="1600" dirty="0">
                <a:latin typeface="Calibri (Základní text)"/>
              </a:rPr>
              <a:t> skupina asparaginu a glutaminu</a:t>
            </a:r>
          </a:p>
          <a:p>
            <a:pPr marL="0" indent="0" defTabSz="630238">
              <a:buNone/>
            </a:pPr>
            <a:endParaRPr lang="cs-CZ" sz="1600" dirty="0">
              <a:latin typeface="Calibri (Základní text)"/>
            </a:endParaRPr>
          </a:p>
          <a:p>
            <a:pPr marL="0" indent="0" defTabSz="630238">
              <a:buNone/>
            </a:pPr>
            <a:endParaRPr lang="cs-CZ" sz="1600" dirty="0">
              <a:latin typeface="Calibri (Základní text)"/>
            </a:endParaRPr>
          </a:p>
          <a:p>
            <a:r>
              <a:rPr lang="cs-CZ" sz="1800" dirty="0">
                <a:latin typeface="Calibri (Základní text)"/>
              </a:rPr>
              <a:t>Konverze způsobuje </a:t>
            </a:r>
          </a:p>
          <a:p>
            <a:pPr lvl="1"/>
            <a:r>
              <a:rPr lang="cs-CZ" sz="1600" dirty="0">
                <a:latin typeface="Calibri (Základní text)"/>
              </a:rPr>
              <a:t>zvýšení odolnosti vůči mikroorganismům, </a:t>
            </a:r>
          </a:p>
          <a:p>
            <a:pPr lvl="1"/>
            <a:r>
              <a:rPr lang="cs-CZ" sz="1600" dirty="0">
                <a:latin typeface="Calibri (Základní text)"/>
              </a:rPr>
              <a:t>zvýšení hydrotermální stálosti, </a:t>
            </a:r>
          </a:p>
          <a:p>
            <a:pPr lvl="1"/>
            <a:r>
              <a:rPr lang="cs-CZ" sz="1600" dirty="0">
                <a:latin typeface="Calibri (Základní text)"/>
              </a:rPr>
              <a:t>zvýšení chemické stability a </a:t>
            </a:r>
          </a:p>
          <a:p>
            <a:pPr lvl="1"/>
            <a:r>
              <a:rPr lang="cs-CZ" sz="1600" dirty="0">
                <a:latin typeface="Calibri (Základní text)"/>
              </a:rPr>
              <a:t>dosažení lepších mechanických vlastností po usušení (měkkost, ohebnost, pevnost). </a:t>
            </a:r>
          </a:p>
          <a:p>
            <a:pPr marL="285750" lvl="1">
              <a:buFont typeface="Arial" panose="020B0604020202020204" pitchFamily="34" charset="0"/>
              <a:buChar char="•"/>
            </a:pPr>
            <a:r>
              <a:rPr lang="cs-CZ" sz="1800" dirty="0">
                <a:latin typeface="Calibri (Základní text)"/>
              </a:rPr>
              <a:t>Tyto vlastnosti jsou ovlivněny druhem činiva</a:t>
            </a:r>
          </a:p>
          <a:p>
            <a:pPr marL="285750" lvl="1">
              <a:buFont typeface="Arial" panose="020B0604020202020204" pitchFamily="34" charset="0"/>
              <a:buChar char="•"/>
            </a:pPr>
            <a:r>
              <a:rPr lang="cs-CZ" sz="1800" dirty="0">
                <a:latin typeface="Calibri (Základní text)"/>
              </a:rPr>
              <a:t>Kromě samotné schopnosti vazby činiva na kolagen je nezbytná také schopnost tvorby příčných vazeb stabilizujících uspořádanou strukturu. Vznik těchto vazeb se projeví nárůstem teploty smrštění T</a:t>
            </a:r>
            <a:r>
              <a:rPr lang="cs-CZ" sz="1800" baseline="-25000" dirty="0">
                <a:latin typeface="Calibri (Základní text)"/>
              </a:rPr>
              <a:t>s</a:t>
            </a:r>
            <a:r>
              <a:rPr lang="cs-CZ" sz="1800" dirty="0">
                <a:latin typeface="Calibri (Základní text)"/>
              </a:rPr>
              <a:t>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F9E9619-F5DF-4D6B-9BB9-AA6ECC1691E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31" y="4406514"/>
            <a:ext cx="3883025" cy="236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6560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86146" y="151179"/>
            <a:ext cx="860633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cs-CZ" sz="2000" b="1" dirty="0"/>
              <a:t>Třísločinění</a:t>
            </a:r>
            <a:endParaRPr lang="cs-CZ" sz="20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Z nejstarších způsobů – již ve starém Egyptě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Třísliva získávaná z plodů, listů, kůry rostlin – kaštan, dub, smrk, mimosa, sumach 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Třísloviny 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cs-CZ" sz="2000" dirty="0"/>
              <a:t>nemají přesně definované chemické složení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cs-CZ" sz="2000" dirty="0"/>
              <a:t>mají </a:t>
            </a:r>
            <a:r>
              <a:rPr lang="cs-CZ" altLang="cs-CZ" sz="2000" dirty="0">
                <a:ea typeface="Times New Roman" panose="02020603050405020304" pitchFamily="18" charset="0"/>
              </a:rPr>
              <a:t>svíravou chuť, sráží bílkoviny a alkaloidy a vyčiňují kůži</a:t>
            </a:r>
            <a:endParaRPr lang="cs-CZ" sz="2000" dirty="0"/>
          </a:p>
          <a:p>
            <a:pPr marL="355600" lvl="1" indent="-355600">
              <a:buFont typeface="Arial" panose="020B0604020202020204" pitchFamily="34" charset="0"/>
              <a:buChar char="•"/>
            </a:pPr>
            <a:r>
              <a:rPr lang="cs-CZ" sz="2000" dirty="0"/>
              <a:t>T</a:t>
            </a:r>
            <a:r>
              <a:rPr lang="cs-CZ" sz="2000" baseline="-25000" dirty="0"/>
              <a:t>s</a:t>
            </a:r>
            <a:r>
              <a:rPr lang="cs-CZ" sz="2000" dirty="0"/>
              <a:t> – 70-90 °C</a:t>
            </a:r>
          </a:p>
          <a:p>
            <a:pPr marL="355600" lvl="1" indent="-355600">
              <a:buFont typeface="Arial" panose="020B0604020202020204" pitchFamily="34" charset="0"/>
              <a:buChar char="•"/>
            </a:pPr>
            <a:r>
              <a:rPr lang="cs-CZ" sz="2000" dirty="0"/>
              <a:t>Z chemického hlediska vícesytné fenoly</a:t>
            </a:r>
          </a:p>
          <a:p>
            <a:pPr marL="355600" lvl="1" indent="-3556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55600" lvl="1" indent="-355600">
              <a:buFont typeface="Arial" panose="020B0604020202020204" pitchFamily="34" charset="0"/>
              <a:buChar char="•"/>
            </a:pPr>
            <a:r>
              <a:rPr lang="cs-CZ" sz="2000" dirty="0"/>
              <a:t>Interakce kolagen-tříslivo</a:t>
            </a:r>
          </a:p>
          <a:p>
            <a:pPr marL="812800" lvl="2" indent="-355600">
              <a:buFont typeface="Arial" panose="020B0604020202020204" pitchFamily="34" charset="0"/>
              <a:buChar char="•"/>
            </a:pPr>
            <a:r>
              <a:rPr lang="cs-CZ" sz="2000" dirty="0"/>
              <a:t>Prostřednictvím H-vazby mezi fenolovým OH a </a:t>
            </a:r>
            <a:r>
              <a:rPr lang="cs-CZ" sz="2000" dirty="0" err="1"/>
              <a:t>CONH</a:t>
            </a:r>
            <a:r>
              <a:rPr lang="cs-CZ" sz="2000" dirty="0"/>
              <a:t> </a:t>
            </a:r>
          </a:p>
          <a:p>
            <a:pPr marL="355600" lvl="1" indent="-3556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55600" lvl="1" indent="-35560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8447210"/>
              </p:ext>
            </p:extLst>
          </p:nvPr>
        </p:nvGraphicFramePr>
        <p:xfrm>
          <a:off x="2375756" y="4143424"/>
          <a:ext cx="4392488" cy="25633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3" name="ChemSketch" r:id="rId3" imgW="3965448" imgH="2307336" progId="ACD.ChemSketch.20">
                  <p:embed/>
                </p:oleObj>
              </mc:Choice>
              <mc:Fallback>
                <p:oleObj name="ChemSketch" r:id="rId3" imgW="3965448" imgH="2307336" progId="ACD.ChemSketch.20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75756" y="4143424"/>
                        <a:ext cx="4392488" cy="256339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712065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1CB1303F-1107-4EA4-A89F-265EB536F23B}"/>
              </a:ext>
            </a:extLst>
          </p:cNvPr>
          <p:cNvSpPr/>
          <p:nvPr/>
        </p:nvSpPr>
        <p:spPr>
          <a:xfrm>
            <a:off x="6160" y="264265"/>
            <a:ext cx="421196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cs-CZ" sz="2000" dirty="0"/>
              <a:t>Třísloviny se dělí na:</a:t>
            </a:r>
          </a:p>
          <a:p>
            <a:pPr marL="355600" lvl="1" indent="-355600">
              <a:buFont typeface="Arial" panose="020B0604020202020204" pitchFamily="34" charset="0"/>
              <a:buChar char="•"/>
            </a:pPr>
            <a:r>
              <a:rPr lang="cs-CZ" sz="2000" b="1" dirty="0"/>
              <a:t>Hydrolyzovatelné</a:t>
            </a:r>
            <a:r>
              <a:rPr lang="cs-CZ" sz="2000" dirty="0"/>
              <a:t> (</a:t>
            </a:r>
            <a:r>
              <a:rPr lang="cs-CZ" sz="2000" dirty="0" err="1"/>
              <a:t>pyrogallové</a:t>
            </a:r>
            <a:r>
              <a:rPr lang="cs-CZ" sz="2000" dirty="0"/>
              <a:t>) </a:t>
            </a:r>
          </a:p>
          <a:p>
            <a:pPr marL="812800" lvl="2" indent="-355600">
              <a:buFont typeface="Arial" panose="020B0604020202020204" pitchFamily="34" charset="0"/>
              <a:buChar char="•"/>
            </a:pPr>
            <a:r>
              <a:rPr lang="cs-CZ" sz="2000" dirty="0"/>
              <a:t>Schopnost hydrolyzovat se</a:t>
            </a:r>
          </a:p>
          <a:p>
            <a:pPr marL="812800" lvl="2" indent="-355600">
              <a:buFont typeface="Arial" panose="020B0604020202020204" pitchFamily="34" charset="0"/>
              <a:buChar char="•"/>
            </a:pPr>
            <a:r>
              <a:rPr lang="cs-CZ" sz="2000" dirty="0"/>
              <a:t>Sacharid + kyselina 3,4,5-trihydroxybenzoová</a:t>
            </a:r>
          </a:p>
          <a:p>
            <a:pPr marL="812800" lvl="2" indent="-355600">
              <a:buFont typeface="Arial" panose="020B0604020202020204" pitchFamily="34" charset="0"/>
              <a:buChar char="•"/>
            </a:pPr>
            <a:r>
              <a:rPr lang="cs-CZ" sz="2000" dirty="0" err="1"/>
              <a:t>Gallotaniny</a:t>
            </a:r>
            <a:r>
              <a:rPr lang="cs-CZ" sz="2000" dirty="0"/>
              <a:t> (sumach, tara)</a:t>
            </a:r>
          </a:p>
          <a:p>
            <a:pPr marL="812800" lvl="2" indent="-355600">
              <a:buFont typeface="Arial" panose="020B0604020202020204" pitchFamily="34" charset="0"/>
              <a:buChar char="•"/>
            </a:pPr>
            <a:r>
              <a:rPr lang="cs-CZ" sz="2000" dirty="0" err="1"/>
              <a:t>Ellagotaniny</a:t>
            </a:r>
            <a:r>
              <a:rPr lang="cs-CZ" sz="2000" dirty="0"/>
              <a:t> (kaštan, dub, duběnky)</a:t>
            </a:r>
          </a:p>
          <a:p>
            <a:pPr marL="355600" lvl="1" indent="-355600">
              <a:buFont typeface="Arial" panose="020B0604020202020204" pitchFamily="34" charset="0"/>
              <a:buChar char="•"/>
            </a:pPr>
            <a:endParaRPr lang="cs-CZ" sz="2000" b="1" dirty="0"/>
          </a:p>
          <a:p>
            <a:pPr marL="355600" lvl="1" indent="-355600">
              <a:buFont typeface="Arial" panose="020B0604020202020204" pitchFamily="34" charset="0"/>
              <a:buChar char="•"/>
            </a:pPr>
            <a:endParaRPr lang="cs-CZ" sz="2000" b="1" dirty="0"/>
          </a:p>
          <a:p>
            <a:pPr marL="355600" lvl="1" indent="-355600">
              <a:buFont typeface="Arial" panose="020B0604020202020204" pitchFamily="34" charset="0"/>
              <a:buChar char="•"/>
            </a:pPr>
            <a:endParaRPr lang="cs-CZ" sz="2000" b="1" dirty="0"/>
          </a:p>
          <a:p>
            <a:pPr marL="355600" lvl="1" indent="-355600">
              <a:buFont typeface="Arial" panose="020B0604020202020204" pitchFamily="34" charset="0"/>
              <a:buChar char="•"/>
            </a:pPr>
            <a:r>
              <a:rPr lang="cs-CZ" sz="2000" b="1" dirty="0"/>
              <a:t>Kondenzované</a:t>
            </a:r>
            <a:r>
              <a:rPr lang="cs-CZ" sz="2000" dirty="0"/>
              <a:t> (</a:t>
            </a:r>
            <a:r>
              <a:rPr lang="cs-CZ" sz="2000" dirty="0" err="1"/>
              <a:t>katecholové</a:t>
            </a:r>
            <a:r>
              <a:rPr lang="cs-CZ" sz="2000" dirty="0"/>
              <a:t>)</a:t>
            </a:r>
          </a:p>
          <a:p>
            <a:pPr marL="812800" lvl="2" indent="-355600">
              <a:buFont typeface="Arial" panose="020B0604020202020204" pitchFamily="34" charset="0"/>
              <a:buChar char="•"/>
            </a:pPr>
            <a:r>
              <a:rPr lang="cs-CZ" sz="2000" dirty="0" err="1"/>
              <a:t>Flavonoidy</a:t>
            </a:r>
            <a:r>
              <a:rPr lang="cs-CZ" sz="2000" dirty="0"/>
              <a:t> tvořící působením kyselin </a:t>
            </a:r>
            <a:r>
              <a:rPr lang="cs-CZ" sz="2000" dirty="0" err="1"/>
              <a:t>flobafeny</a:t>
            </a:r>
            <a:endParaRPr lang="cs-CZ" sz="2000" dirty="0"/>
          </a:p>
          <a:p>
            <a:pPr marL="812800" lvl="2" indent="-355600">
              <a:buFont typeface="Arial" panose="020B0604020202020204" pitchFamily="34" charset="0"/>
              <a:buChar char="•"/>
            </a:pPr>
            <a:r>
              <a:rPr lang="cs-CZ" sz="2000" dirty="0"/>
              <a:t>Mimosa, quebracho, smrková kůra</a:t>
            </a:r>
          </a:p>
          <a:p>
            <a:pPr marL="812800" lvl="2" indent="-355600">
              <a:buFont typeface="Arial" panose="020B0604020202020204" pitchFamily="34" charset="0"/>
              <a:buChar char="•"/>
            </a:pPr>
            <a:r>
              <a:rPr lang="cs-CZ" sz="2000" dirty="0"/>
              <a:t>Méně stabilní než hydrolyzovatelné</a:t>
            </a:r>
          </a:p>
          <a:p>
            <a:pPr marL="355600" lvl="2" indent="-355600">
              <a:buFont typeface="Arial" panose="020B0604020202020204" pitchFamily="34" charset="0"/>
              <a:buChar char="•"/>
            </a:pPr>
            <a:r>
              <a:rPr lang="cs-CZ" sz="2000" dirty="0"/>
              <a:t>U většiny rostlinných třísliv oba druhy zároveň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F1314842-4883-4287-B512-A6FF0A9BF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592" y="474074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8" name="Objekt 7">
            <a:extLst>
              <a:ext uri="{FF2B5EF4-FFF2-40B4-BE49-F238E27FC236}">
                <a16:creationId xmlns:a16="http://schemas.microsoft.com/office/drawing/2014/main" id="{C00B7E6C-D200-4E24-8BA7-D969296C9A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057360"/>
              </p:ext>
            </p:extLst>
          </p:nvPr>
        </p:nvGraphicFramePr>
        <p:xfrm>
          <a:off x="4487107" y="327715"/>
          <a:ext cx="1390650" cy="1352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05" name="ChemSketch" r:id="rId3" imgW="1100328" imgH="1066800" progId="ACD.ChemSketch.20">
                  <p:embed/>
                </p:oleObj>
              </mc:Choice>
              <mc:Fallback>
                <p:oleObj name="ChemSketch" r:id="rId3" imgW="1100328" imgH="1066800" progId="ACD.ChemSketch.20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87107" y="327715"/>
                        <a:ext cx="1390650" cy="1352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>
            <a:extLst>
              <a:ext uri="{FF2B5EF4-FFF2-40B4-BE49-F238E27FC236}">
                <a16:creationId xmlns:a16="http://schemas.microsoft.com/office/drawing/2014/main" id="{128B8D54-48C9-46EB-8877-09DE374118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9872" y="459478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10" name="Objekt 9">
            <a:extLst>
              <a:ext uri="{FF2B5EF4-FFF2-40B4-BE49-F238E27FC236}">
                <a16:creationId xmlns:a16="http://schemas.microsoft.com/office/drawing/2014/main" id="{5C84C95D-03AE-4D8F-9F42-44C842C1A0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0287532"/>
              </p:ext>
            </p:extLst>
          </p:nvPr>
        </p:nvGraphicFramePr>
        <p:xfrm>
          <a:off x="4011184" y="2035647"/>
          <a:ext cx="1943100" cy="1352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06" name="ChemSketch" r:id="rId5" imgW="1932432" imgH="1362456" progId="ACD.ChemSketch.20">
                  <p:embed/>
                </p:oleObj>
              </mc:Choice>
              <mc:Fallback>
                <p:oleObj name="ChemSketch" r:id="rId5" imgW="1932432" imgH="1362456" progId="ACD.ChemSketch.20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1184" y="2035647"/>
                        <a:ext cx="1943100" cy="1352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9">
            <a:extLst>
              <a:ext uri="{FF2B5EF4-FFF2-40B4-BE49-F238E27FC236}">
                <a16:creationId xmlns:a16="http://schemas.microsoft.com/office/drawing/2014/main" id="{F1FF9337-044B-45A9-9EB6-1C227A001D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7372" y="474074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12" name="Objekt 11">
            <a:extLst>
              <a:ext uri="{FF2B5EF4-FFF2-40B4-BE49-F238E27FC236}">
                <a16:creationId xmlns:a16="http://schemas.microsoft.com/office/drawing/2014/main" id="{92AF4603-25F8-4584-9EDD-819C61E2EB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0979133"/>
              </p:ext>
            </p:extLst>
          </p:nvPr>
        </p:nvGraphicFramePr>
        <p:xfrm>
          <a:off x="4287082" y="4368193"/>
          <a:ext cx="1943100" cy="14676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07" name="ChemSketch" r:id="rId7" imgW="1725168" imgH="1222248" progId="ACD.ChemSketch.20">
                  <p:embed/>
                </p:oleObj>
              </mc:Choice>
              <mc:Fallback>
                <p:oleObj name="ChemSketch" r:id="rId7" imgW="1725168" imgH="1222248" progId="ACD.ChemSketch.20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7082" y="4368193"/>
                        <a:ext cx="1943100" cy="146766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Obrázek 12">
            <a:extLst>
              <a:ext uri="{FF2B5EF4-FFF2-40B4-BE49-F238E27FC236}">
                <a16:creationId xmlns:a16="http://schemas.microsoft.com/office/drawing/2014/main" id="{B7BF18B0-8B13-42CA-A387-2E369C0130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00899" y="25866"/>
            <a:ext cx="1943100" cy="1281319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B9380D16-78B5-473B-B579-F00D92AA51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98749" y="2864690"/>
            <a:ext cx="1476375" cy="308610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5359FAB7-46BF-42A9-951B-0977D564FA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06605" y="1305612"/>
            <a:ext cx="1943100" cy="1460070"/>
          </a:xfrm>
          <a:prstGeom prst="rect">
            <a:avLst/>
          </a:prstGeom>
        </p:spPr>
      </p:pic>
      <p:sp>
        <p:nvSpPr>
          <p:cNvPr id="16" name="Obdélník 15">
            <a:extLst>
              <a:ext uri="{FF2B5EF4-FFF2-40B4-BE49-F238E27FC236}">
                <a16:creationId xmlns:a16="http://schemas.microsoft.com/office/drawing/2014/main" id="{975FEAAA-45F4-4DF2-B1A3-C188A1F233EE}"/>
              </a:ext>
            </a:extLst>
          </p:cNvPr>
          <p:cNvSpPr/>
          <p:nvPr/>
        </p:nvSpPr>
        <p:spPr>
          <a:xfrm>
            <a:off x="2067186" y="6376756"/>
            <a:ext cx="333354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hlinkClick r:id="rId12"/>
              </a:rPr>
              <a:t>https://www.tannins.org/tannin-in-nature/</a:t>
            </a:r>
            <a:endParaRPr lang="cs-CZ" sz="1400" dirty="0"/>
          </a:p>
          <a:p>
            <a:r>
              <a:rPr lang="en-GB" sz="1400" dirty="0">
                <a:hlinkClick r:id="rId13"/>
              </a:rPr>
              <a:t>https://www.silvateam.com/en/</a:t>
            </a:r>
            <a:endParaRPr lang="cs-CZ" sz="1400" dirty="0"/>
          </a:p>
          <a:p>
            <a:endParaRPr lang="en-GB" sz="1400" dirty="0"/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37C4AE16-38BD-4C39-B892-7A70A206CE4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29875" y="5552388"/>
            <a:ext cx="2014125" cy="135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0837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63B8350F-BA06-438A-964E-3C583B151871}"/>
              </a:ext>
            </a:extLst>
          </p:cNvPr>
          <p:cNvSpPr/>
          <p:nvPr/>
        </p:nvSpPr>
        <p:spPr>
          <a:xfrm>
            <a:off x="269776" y="404664"/>
            <a:ext cx="797463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cs-CZ" sz="2000" b="1" dirty="0"/>
              <a:t>Chromočinění</a:t>
            </a:r>
            <a:r>
              <a:rPr lang="cs-CZ" sz="2000" dirty="0"/>
              <a:t> 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cca od 70. let 19. stol., dnes přes 90 % celkové výroby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Pouze soli Cr</a:t>
            </a:r>
            <a:r>
              <a:rPr lang="cs-CZ" sz="2000" baseline="30000" dirty="0"/>
              <a:t>3+</a:t>
            </a:r>
            <a:r>
              <a:rPr lang="cs-CZ" sz="2000" dirty="0"/>
              <a:t> ve formě bazické soli, např. Cr</a:t>
            </a:r>
            <a:r>
              <a:rPr lang="cs-CZ" sz="2000" baseline="-25000" dirty="0"/>
              <a:t>2</a:t>
            </a:r>
            <a:r>
              <a:rPr lang="cs-CZ" sz="2000" dirty="0"/>
              <a:t>(OH)SO</a:t>
            </a:r>
            <a:r>
              <a:rPr lang="cs-CZ" sz="2000" baseline="-25000" dirty="0"/>
              <a:t>4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Takto činěná useň je velmi elastická a odolná vůči kyselému rozkladu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T</a:t>
            </a:r>
            <a:r>
              <a:rPr lang="cs-CZ" sz="2000" baseline="-25000" dirty="0"/>
              <a:t>s</a:t>
            </a:r>
            <a:r>
              <a:rPr lang="cs-CZ" sz="2000" dirty="0"/>
              <a:t> - </a:t>
            </a:r>
            <a:r>
              <a:rPr lang="cs-CZ" sz="2000" dirty="0">
                <a:ea typeface="Cambria Math"/>
              </a:rPr>
              <a:t>&gt; 95 °C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ea typeface="Cambria Math"/>
              </a:rPr>
              <a:t>Vazba na kolagen přes </a:t>
            </a:r>
            <a:r>
              <a:rPr lang="cs-CZ" sz="2000" dirty="0" err="1">
                <a:ea typeface="Cambria Math"/>
              </a:rPr>
              <a:t>COOH</a:t>
            </a:r>
            <a:r>
              <a:rPr lang="cs-CZ" sz="2000" dirty="0">
                <a:ea typeface="Cambria Math"/>
              </a:rPr>
              <a:t>, NH</a:t>
            </a:r>
            <a:r>
              <a:rPr lang="cs-CZ" sz="2000" baseline="-25000" dirty="0">
                <a:ea typeface="Cambria Math"/>
              </a:rPr>
              <a:t>2</a:t>
            </a:r>
            <a:r>
              <a:rPr lang="cs-CZ" sz="2000" dirty="0">
                <a:ea typeface="Cambria Math"/>
              </a:rPr>
              <a:t>,</a:t>
            </a:r>
          </a:p>
          <a:p>
            <a:pPr marL="0" lvl="1"/>
            <a:endParaRPr lang="cs-CZ" sz="2000" dirty="0"/>
          </a:p>
        </p:txBody>
      </p:sp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B285F95C-FE4C-4440-96B7-DA091075B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63" y="2343516"/>
            <a:ext cx="7441045" cy="1684997"/>
          </a:xfrm>
          <a:prstGeom prst="rect">
            <a:avLst/>
          </a:prstGeom>
        </p:spPr>
      </p:pic>
      <p:pic>
        <p:nvPicPr>
          <p:cNvPr id="7" name="Obrázek 6" descr="Obsah obrázku interiér, baseballový míček, hráč, tráva&#10;&#10;Popis byl vytvořen automaticky">
            <a:extLst>
              <a:ext uri="{FF2B5EF4-FFF2-40B4-BE49-F238E27FC236}">
                <a16:creationId xmlns:a16="http://schemas.microsoft.com/office/drawing/2014/main" id="{1E1DBAAB-680A-428B-83AB-F8176CFB7B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9" y="4152876"/>
            <a:ext cx="4221894" cy="1868412"/>
          </a:xfrm>
          <a:prstGeom prst="rect">
            <a:avLst/>
          </a:prstGeom>
        </p:spPr>
      </p:pic>
      <p:pic>
        <p:nvPicPr>
          <p:cNvPr id="11" name="Obrázek 10" descr="Obsah obrázku baseballový míček, netopýr, hráč, míč&#10;&#10;Popis byl vytvořen automaticky">
            <a:extLst>
              <a:ext uri="{FF2B5EF4-FFF2-40B4-BE49-F238E27FC236}">
                <a16:creationId xmlns:a16="http://schemas.microsoft.com/office/drawing/2014/main" id="{29F5A426-38CE-4194-B1F3-460693CB3A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137" y="5589147"/>
            <a:ext cx="5013253" cy="125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0966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BEABA399-F3F0-4061-9DB8-C48B66CB22CC}"/>
              </a:ext>
            </a:extLst>
          </p:cNvPr>
          <p:cNvSpPr/>
          <p:nvPr/>
        </p:nvSpPr>
        <p:spPr>
          <a:xfrm>
            <a:off x="0" y="0"/>
            <a:ext cx="8712968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cs-CZ" sz="2000" b="1" dirty="0">
                <a:latin typeface="Calibri (Základní text)"/>
              </a:rPr>
              <a:t>Některé další způsoby činění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000" b="1" dirty="0">
                <a:latin typeface="Calibri (Základní text)"/>
              </a:rPr>
              <a:t>Činění hlinitými solemi</a:t>
            </a:r>
            <a:r>
              <a:rPr lang="cs-CZ" sz="2000" dirty="0">
                <a:latin typeface="Calibri (Základní text)"/>
              </a:rPr>
              <a:t>, např. KAl(SO</a:t>
            </a:r>
            <a:r>
              <a:rPr lang="cs-CZ" sz="2000" baseline="-25000" dirty="0">
                <a:latin typeface="Calibri (Základní text)"/>
              </a:rPr>
              <a:t>4</a:t>
            </a:r>
            <a:r>
              <a:rPr lang="cs-CZ" sz="2000" dirty="0">
                <a:latin typeface="Calibri (Základní text)"/>
              </a:rPr>
              <a:t>)</a:t>
            </a:r>
            <a:r>
              <a:rPr lang="cs-CZ" sz="2000" baseline="-25000" dirty="0">
                <a:latin typeface="Calibri (Základní text)"/>
              </a:rPr>
              <a:t>2</a:t>
            </a:r>
            <a:r>
              <a:rPr lang="cs-CZ" sz="2000" dirty="0">
                <a:latin typeface="Calibri (Základní text)"/>
              </a:rPr>
              <a:t>.12H</a:t>
            </a:r>
            <a:r>
              <a:rPr lang="cs-CZ" sz="2000" baseline="-25000" dirty="0">
                <a:latin typeface="Calibri (Základní text)"/>
              </a:rPr>
              <a:t>2</a:t>
            </a:r>
            <a:r>
              <a:rPr lang="cs-CZ" sz="2000" dirty="0">
                <a:latin typeface="Calibri (Základní text)"/>
              </a:rPr>
              <a:t>O s přídavkem NaCl – </a:t>
            </a:r>
            <a:r>
              <a:rPr lang="cs-CZ" sz="2000" b="1" dirty="0">
                <a:latin typeface="Calibri (Základní text)"/>
              </a:rPr>
              <a:t>jirchářství</a:t>
            </a:r>
            <a:r>
              <a:rPr lang="cs-CZ" sz="2000" dirty="0">
                <a:latin typeface="Calibri (Základní text)"/>
              </a:rPr>
              <a:t> – bílé usně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Calibri (Základní text)"/>
                <a:ea typeface="Cambria Math"/>
              </a:rPr>
              <a:t>Vazba na kolagen přes –</a:t>
            </a:r>
            <a:r>
              <a:rPr lang="cs-CZ" sz="2000" dirty="0" err="1">
                <a:latin typeface="Calibri (Základní text)"/>
                <a:ea typeface="Cambria Math"/>
              </a:rPr>
              <a:t>COOH</a:t>
            </a:r>
            <a:r>
              <a:rPr lang="cs-CZ" sz="2000" dirty="0">
                <a:latin typeface="Calibri (Základní text)"/>
                <a:ea typeface="Cambria Math"/>
              </a:rPr>
              <a:t>, –NH</a:t>
            </a:r>
            <a:r>
              <a:rPr lang="cs-CZ" sz="2000" baseline="-25000" dirty="0">
                <a:latin typeface="Calibri (Základní text)"/>
                <a:ea typeface="Cambria Math"/>
              </a:rPr>
              <a:t>2</a:t>
            </a:r>
            <a:r>
              <a:rPr lang="cs-CZ" sz="2000" dirty="0">
                <a:latin typeface="Calibri (Základní text)"/>
                <a:ea typeface="Cambria Math"/>
              </a:rPr>
              <a:t> ale nestálá – </a:t>
            </a:r>
            <a:r>
              <a:rPr lang="cs-CZ" sz="2000" dirty="0" err="1">
                <a:latin typeface="Calibri (Základní text)"/>
                <a:ea typeface="Cambria Math"/>
              </a:rPr>
              <a:t>usň</a:t>
            </a:r>
            <a:r>
              <a:rPr lang="cs-CZ" sz="2000" dirty="0">
                <a:latin typeface="Calibri (Základní text)"/>
                <a:ea typeface="Cambria Math"/>
              </a:rPr>
              <a:t> není odolná vůči vodě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Calibri (Základní text)"/>
              </a:rPr>
              <a:t>Nezvyšuje T</a:t>
            </a:r>
            <a:r>
              <a:rPr lang="cs-CZ" sz="2000" baseline="-25000" dirty="0">
                <a:latin typeface="Calibri (Základní text)"/>
              </a:rPr>
              <a:t>s</a:t>
            </a:r>
            <a:r>
              <a:rPr lang="cs-CZ" sz="2000" dirty="0">
                <a:latin typeface="Calibri (Základní text)"/>
              </a:rPr>
              <a:t> a po namočení do vody opět přecházejí v holinu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Calibri (Základní text)"/>
              </a:rPr>
              <a:t>Usně </a:t>
            </a:r>
            <a:r>
              <a:rPr lang="cs-CZ" sz="2000" dirty="0" err="1">
                <a:latin typeface="Calibri (Základní text)"/>
              </a:rPr>
              <a:t>světlostálé</a:t>
            </a:r>
            <a:r>
              <a:rPr lang="cs-CZ" sz="2000" dirty="0">
                <a:latin typeface="Calibri (Základní text)"/>
              </a:rPr>
              <a:t>, s vysokou pevností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cs-CZ" sz="2000" dirty="0">
              <a:latin typeface="Calibri (Základní text)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000" b="1" dirty="0">
                <a:latin typeface="Calibri (Základní text)"/>
              </a:rPr>
              <a:t>Aldehydické činění </a:t>
            </a:r>
            <a:r>
              <a:rPr lang="cs-CZ" sz="2000" dirty="0">
                <a:latin typeface="Calibri (Základní text)"/>
              </a:rPr>
              <a:t>– např. kouřem, formaldehydem – již od pravěku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Calibri (Základní text)"/>
              </a:rPr>
              <a:t>reakci kolagenu (–NH</a:t>
            </a:r>
            <a:r>
              <a:rPr lang="cs-CZ" sz="2000" baseline="-25000" dirty="0">
                <a:latin typeface="Calibri (Základní text)"/>
              </a:rPr>
              <a:t>2</a:t>
            </a:r>
            <a:r>
              <a:rPr lang="cs-CZ" sz="2000" dirty="0">
                <a:latin typeface="Calibri (Základní text)"/>
              </a:rPr>
              <a:t>) s aldehydy, případně s fenolickými sloučeninami, vzniklými hořením. 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Calibri (Základní text)"/>
              </a:rPr>
              <a:t>činění probíhá v mírně alkalickém prostředí. 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cs-CZ" sz="2000" dirty="0">
              <a:latin typeface="Calibri (Základní text)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000" b="1" dirty="0" err="1">
                <a:latin typeface="Calibri (Základní text)"/>
              </a:rPr>
              <a:t>Tukočinění</a:t>
            </a:r>
            <a:r>
              <a:rPr lang="cs-CZ" sz="2000" dirty="0">
                <a:latin typeface="Calibri (Základní text)"/>
              </a:rPr>
              <a:t> – z nejstarších způsobů, v nadbytku tuku – </a:t>
            </a:r>
            <a:r>
              <a:rPr lang="cs-CZ" sz="2000" b="1" dirty="0" err="1">
                <a:latin typeface="Calibri (Základní text)"/>
              </a:rPr>
              <a:t>zámiš</a:t>
            </a:r>
            <a:r>
              <a:rPr lang="cs-CZ" sz="2000" dirty="0">
                <a:latin typeface="Calibri (Základní text)"/>
              </a:rPr>
              <a:t> – již od pravěku</a:t>
            </a:r>
            <a:endParaRPr lang="cs-CZ" sz="2000" b="1" dirty="0">
              <a:latin typeface="Calibri (Základní text)"/>
            </a:endParaRP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Calibri (Základní text)"/>
              </a:rPr>
              <a:t>Tuky odstraňují vodu a zamezují zahnívání. 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Calibri (Základní text)"/>
              </a:rPr>
              <a:t>Tuky vhodné k činění obsahují nenasycené mastné kyseliny (např. rybí tuk, rostlinné oleje).</a:t>
            </a:r>
            <a:endParaRPr lang="cs-CZ" sz="2000" b="1" dirty="0">
              <a:latin typeface="Calibri (Základní text)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cs-CZ" sz="2000" dirty="0">
              <a:latin typeface="Calibri (Základní text)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000" b="1" dirty="0">
                <a:latin typeface="Calibri (Základní text)"/>
              </a:rPr>
              <a:t>Pseudočinění</a:t>
            </a:r>
            <a:r>
              <a:rPr lang="cs-CZ" sz="2000" dirty="0">
                <a:latin typeface="Calibri (Základní text)"/>
              </a:rPr>
              <a:t> – dehydratace s vodou mísitelným rozpouštědlem (aceton); není stabilní, nezvyšuje T</a:t>
            </a:r>
            <a:r>
              <a:rPr lang="cs-CZ" sz="2000" baseline="-25000" dirty="0">
                <a:latin typeface="Calibri (Základní text)"/>
              </a:rPr>
              <a:t>s</a:t>
            </a:r>
            <a:r>
              <a:rPr lang="cs-CZ" sz="2000" dirty="0">
                <a:latin typeface="Calibri (Základní text)"/>
              </a:rPr>
              <a:t> a po námoku do vody opět konvertuje na holinu. 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cs-CZ" sz="2000" dirty="0">
              <a:latin typeface="Calibri (Základní text)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000" b="1" dirty="0">
                <a:latin typeface="Calibri (Základní text)"/>
              </a:rPr>
              <a:t>Kombinované činění</a:t>
            </a:r>
          </a:p>
        </p:txBody>
      </p:sp>
    </p:spTree>
    <p:extLst>
      <p:ext uri="{BB962C8B-B14F-4D97-AF65-F5344CB8AC3E}">
        <p14:creationId xmlns:p14="http://schemas.microsoft.com/office/powerpoint/2010/main" val="29658443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7694F69E-B3CC-4B58-9897-6D1949026B4E}"/>
              </a:ext>
            </a:extLst>
          </p:cNvPr>
          <p:cNvSpPr/>
          <p:nvPr/>
        </p:nvSpPr>
        <p:spPr>
          <a:xfrm>
            <a:off x="291618" y="476672"/>
            <a:ext cx="856076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2000" b="1" dirty="0">
                <a:ea typeface="Times New Roman" panose="02020603050405020304" pitchFamily="18" charset="0"/>
              </a:rPr>
              <a:t>PŘEDÚPRAVA USNÍ (mokrá úprava)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000" b="1" dirty="0">
                <a:ea typeface="Times New Roman" panose="02020603050405020304" pitchFamily="18" charset="0"/>
              </a:rPr>
              <a:t>Ždímání –</a:t>
            </a:r>
            <a:r>
              <a:rPr lang="cs-CZ" sz="2000" dirty="0">
                <a:ea typeface="Times New Roman" panose="02020603050405020304" pitchFamily="18" charset="0"/>
              </a:rPr>
              <a:t> po činění a zaležení obsahuje useň asi 70 % vody, která se sníží asi na 35–45 % pro rovnoměrnější postruhování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sz="2000" dirty="0">
              <a:ea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000" b="1" dirty="0">
                <a:ea typeface="Times New Roman" panose="02020603050405020304" pitchFamily="18" charset="0"/>
              </a:rPr>
              <a:t>Postruhování –</a:t>
            </a:r>
            <a:r>
              <a:rPr lang="cs-CZ" sz="2000" dirty="0">
                <a:ea typeface="Times New Roman" panose="02020603050405020304" pitchFamily="18" charset="0"/>
              </a:rPr>
              <a:t> na rubové straně, k dosažení stejnoměrné tloušťky usně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sz="2000" dirty="0">
              <a:ea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000" b="1" dirty="0">
                <a:ea typeface="Times New Roman" panose="02020603050405020304" pitchFamily="18" charset="0"/>
              </a:rPr>
              <a:t>Neutralizace </a:t>
            </a:r>
            <a:r>
              <a:rPr lang="cs-CZ" sz="2000" dirty="0">
                <a:ea typeface="Times New Roman" panose="02020603050405020304" pitchFamily="18" charset="0"/>
              </a:rPr>
              <a:t>– neutralizace silných kyselin (především H</a:t>
            </a:r>
            <a:r>
              <a:rPr lang="cs-CZ" sz="2000" baseline="-25000" dirty="0">
                <a:ea typeface="Times New Roman" panose="02020603050405020304" pitchFamily="18" charset="0"/>
              </a:rPr>
              <a:t>2</a:t>
            </a:r>
            <a:r>
              <a:rPr lang="cs-CZ" sz="2000" dirty="0">
                <a:ea typeface="Times New Roman" panose="02020603050405020304" pitchFamily="18" charset="0"/>
              </a:rPr>
              <a:t>SO</a:t>
            </a:r>
            <a:r>
              <a:rPr lang="cs-CZ" sz="2000" baseline="-25000" dirty="0">
                <a:ea typeface="Times New Roman" panose="02020603050405020304" pitchFamily="18" charset="0"/>
              </a:rPr>
              <a:t>4  </a:t>
            </a:r>
            <a:r>
              <a:rPr lang="cs-CZ" sz="2000" dirty="0">
                <a:ea typeface="Times New Roman" panose="02020603050405020304" pitchFamily="18" charset="0"/>
              </a:rPr>
              <a:t>po činění)</a:t>
            </a:r>
            <a:r>
              <a:rPr lang="cs-CZ" sz="2000" b="1" dirty="0">
                <a:ea typeface="Times New Roman" panose="02020603050405020304" pitchFamily="18" charset="0"/>
              </a:rPr>
              <a:t>, </a:t>
            </a:r>
            <a:r>
              <a:rPr lang="cs-CZ" sz="2000" dirty="0">
                <a:ea typeface="Times New Roman" panose="02020603050405020304" pitchFamily="18" charset="0"/>
              </a:rPr>
              <a:t>praním se odstraní soli a část volných kyselých složek; pomocí zásaditých prostředky, např. Na</a:t>
            </a:r>
            <a:r>
              <a:rPr lang="cs-CZ" sz="2000" baseline="-25000" dirty="0">
                <a:ea typeface="Times New Roman" panose="02020603050405020304" pitchFamily="18" charset="0"/>
              </a:rPr>
              <a:t>2</a:t>
            </a:r>
            <a:r>
              <a:rPr lang="cs-CZ" sz="2000" dirty="0">
                <a:ea typeface="Times New Roman" panose="02020603050405020304" pitchFamily="18" charset="0"/>
              </a:rPr>
              <a:t>CO</a:t>
            </a:r>
            <a:r>
              <a:rPr lang="cs-CZ" sz="2000" baseline="-25000" dirty="0">
                <a:ea typeface="Times New Roman" panose="02020603050405020304" pitchFamily="18" charset="0"/>
              </a:rPr>
              <a:t>3</a:t>
            </a:r>
            <a:r>
              <a:rPr lang="cs-CZ" sz="2000" dirty="0">
                <a:ea typeface="Times New Roman" panose="02020603050405020304" pitchFamily="18" charset="0"/>
              </a:rPr>
              <a:t>, NaHCO</a:t>
            </a:r>
            <a:r>
              <a:rPr lang="cs-CZ" sz="2000" baseline="-25000" dirty="0">
                <a:ea typeface="Times New Roman" panose="02020603050405020304" pitchFamily="18" charset="0"/>
              </a:rPr>
              <a:t>3</a:t>
            </a:r>
            <a:r>
              <a:rPr lang="cs-CZ" sz="2000" dirty="0">
                <a:ea typeface="Times New Roman" panose="02020603050405020304" pitchFamily="18" charset="0"/>
              </a:rPr>
              <a:t>, Ca(</a:t>
            </a:r>
            <a:r>
              <a:rPr lang="cs-CZ" sz="2000" dirty="0" err="1">
                <a:ea typeface="Times New Roman" panose="02020603050405020304" pitchFamily="18" charset="0"/>
              </a:rPr>
              <a:t>HCOO</a:t>
            </a:r>
            <a:r>
              <a:rPr lang="cs-CZ" sz="2000" dirty="0">
                <a:ea typeface="Times New Roman" panose="02020603050405020304" pitchFamily="18" charset="0"/>
              </a:rPr>
              <a:t>)</a:t>
            </a:r>
            <a:r>
              <a:rPr lang="cs-CZ" sz="2000" baseline="-25000" dirty="0">
                <a:ea typeface="Times New Roman" panose="02020603050405020304" pitchFamily="18" charset="0"/>
              </a:rPr>
              <a:t>2</a:t>
            </a:r>
            <a:r>
              <a:rPr lang="cs-CZ" sz="2000" dirty="0">
                <a:ea typeface="Times New Roman" panose="02020603050405020304" pitchFamily="18" charset="0"/>
              </a:rPr>
              <a:t> aj.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sz="2000" dirty="0">
              <a:ea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000" b="1" dirty="0">
                <a:ea typeface="Times New Roman" panose="02020603050405020304" pitchFamily="18" charset="0"/>
              </a:rPr>
              <a:t>Mazání (tukování) –</a:t>
            </a:r>
            <a:r>
              <a:rPr lang="cs-CZ" sz="2000" dirty="0">
                <a:ea typeface="Times New Roman" panose="02020603050405020304" pitchFamily="18" charset="0"/>
              </a:rPr>
              <a:t> z nejdůležitějších operací – získat měkkost, zvýšit tažnost a zlepšit pevnost v ohybu; pomocí tukových (živočišné a rostlinné tuky, oleje vosky) aj. změkčujících látek a látkami snižujícími povrchové tření vláken ve struktuře; k zabránění slepování vláken při sušení a udržení měkkosti; zvyšuje voděodolnost a snižuje adsorpci vlhkosti a vzdušných polutantů; mazadla se vpravují natíráním nebo ponořením do roztavených tuků, tzv. </a:t>
            </a:r>
            <a:r>
              <a:rPr lang="cs-CZ" sz="2000" b="1" dirty="0" err="1">
                <a:ea typeface="Times New Roman" panose="02020603050405020304" pitchFamily="18" charset="0"/>
              </a:rPr>
              <a:t>likrování</a:t>
            </a:r>
            <a:r>
              <a:rPr lang="cs-CZ" sz="2000" dirty="0"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88119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D31DE2-B220-48D6-948B-997369ECF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Od kůže k pergamenu</a:t>
            </a:r>
            <a:endParaRPr lang="en-GB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5B4F09-76FF-46E2-8EB5-5CD574C85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289065"/>
            <a:ext cx="8229600" cy="55732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000" dirty="0" smtClean="0"/>
              <a:t>Nejčastěji jako psací materiál</a:t>
            </a:r>
          </a:p>
          <a:p>
            <a:pPr marL="0" indent="0">
              <a:buNone/>
            </a:pPr>
            <a:r>
              <a:rPr lang="cs-CZ" sz="2000" dirty="0" smtClean="0"/>
              <a:t>Příležitostně již 2500 př.n.l.</a:t>
            </a:r>
          </a:p>
          <a:p>
            <a:pPr marL="0" indent="0">
              <a:buNone/>
            </a:pPr>
            <a:r>
              <a:rPr lang="cs-CZ" sz="2000" dirty="0"/>
              <a:t>Pergamonu inovován postup </a:t>
            </a:r>
            <a:r>
              <a:rPr lang="cs-CZ" sz="2000" dirty="0" smtClean="0"/>
              <a:t>(cca 250 </a:t>
            </a:r>
            <a:r>
              <a:rPr lang="cs-CZ" sz="2000" dirty="0"/>
              <a:t>přn.n.l</a:t>
            </a:r>
            <a:r>
              <a:rPr lang="cs-CZ" sz="2000" dirty="0" smtClean="0"/>
              <a:t>.)</a:t>
            </a:r>
          </a:p>
          <a:p>
            <a:pPr marL="0" indent="0">
              <a:buNone/>
            </a:pPr>
            <a:r>
              <a:rPr lang="cs-CZ" sz="2000" dirty="0" smtClean="0"/>
              <a:t>Nejstarší písemný materiál – svitky od Černého moře (cca po 200 př.n.l.)</a:t>
            </a:r>
          </a:p>
          <a:p>
            <a:pPr marL="0" indent="0">
              <a:buNone/>
            </a:pPr>
            <a:r>
              <a:rPr lang="cs-CZ" sz="2000" dirty="0" smtClean="0"/>
              <a:t>Nejstarší fragment pergamenu z oblasti Hebronu (cca 800 př.n.l.)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 smtClean="0"/>
          </a:p>
          <a:p>
            <a:endParaRPr lang="en-GB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861048"/>
            <a:ext cx="4584894" cy="2750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83394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332656"/>
            <a:ext cx="846043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Historická výroba pergamenu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/>
              <a:t>Krátkodobá konzervace</a:t>
            </a:r>
            <a:r>
              <a:rPr lang="cs-CZ" sz="2000" dirty="0"/>
              <a:t> surových kůží před zpracováním – sušením nebo solením.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/>
              <a:t>Namáčení </a:t>
            </a:r>
            <a:r>
              <a:rPr lang="cs-CZ" sz="2000" dirty="0"/>
              <a:t>– ponoření kůže studené vody na 48 hodin s občasným zamícháním -  odstranění krve, špíny, soli a rehydratace kůže.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 smtClean="0"/>
              <a:t>Loužení </a:t>
            </a:r>
            <a:r>
              <a:rPr lang="cs-CZ" sz="2000" dirty="0"/>
              <a:t>– až asi do 8. stol. n. l. kvasné tekuté lázně z čerstvých zelených rostlinných látek. Od 8. stol. alkalické vápenné roztoky: vápenná voda či 5–30% disperze vápna ve vodě. </a:t>
            </a:r>
            <a:r>
              <a:rPr lang="cs-CZ" sz="2000" dirty="0" smtClean="0"/>
              <a:t>Alkalita </a:t>
            </a:r>
            <a:r>
              <a:rPr lang="cs-CZ" sz="2000" dirty="0"/>
              <a:t>vápna rozruší keratin chlupů a epidermis a chlupy mohou být seškrábány z kůže.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/>
              <a:t>Odchlupení a mízdření </a:t>
            </a:r>
            <a:endParaRPr lang="cs-CZ" sz="20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 smtClean="0"/>
              <a:t>Sušení a škrábání</a:t>
            </a:r>
            <a:r>
              <a:rPr lang="cs-CZ" sz="2000" dirty="0" smtClean="0"/>
              <a:t>– kůže upevněna </a:t>
            </a:r>
            <a:r>
              <a:rPr lang="cs-CZ" sz="2000" dirty="0"/>
              <a:t>dřevěnými kolíky do pravoúhlého dřevěného rámu. </a:t>
            </a:r>
            <a:r>
              <a:rPr lang="cs-CZ" sz="2000" dirty="0" smtClean="0"/>
              <a:t>Plně </a:t>
            </a:r>
            <a:r>
              <a:rPr lang="cs-CZ" sz="2000" dirty="0"/>
              <a:t>napnutá kůže </a:t>
            </a:r>
            <a:r>
              <a:rPr lang="cs-CZ" sz="2000" dirty="0" smtClean="0"/>
              <a:t>sušena </a:t>
            </a:r>
            <a:r>
              <a:rPr lang="cs-CZ" sz="2000" dirty="0"/>
              <a:t>vzduchem. Rychlost sušení musela být kontrolovaná, vystavení přímému slunečnímu světlu nebo rychlý pohyb vzduchu mohly způsobit poškození pergamenu. </a:t>
            </a:r>
            <a:endParaRPr lang="cs-CZ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 smtClean="0"/>
              <a:t>Broušení a plnění </a:t>
            </a:r>
            <a:r>
              <a:rPr lang="cs-CZ" sz="2000" dirty="0" smtClean="0"/>
              <a:t>– pemzou, křídou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 smtClean="0"/>
              <a:t>Mazání , hlazení</a:t>
            </a:r>
            <a:endParaRPr lang="cs-CZ" sz="2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144" y="4941168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5235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548680"/>
            <a:ext cx="828092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 </a:t>
            </a:r>
          </a:p>
          <a:p>
            <a:r>
              <a:rPr lang="cs-CZ" sz="2000" b="1" dirty="0" smtClean="0"/>
              <a:t>Současná výroba </a:t>
            </a:r>
            <a:r>
              <a:rPr lang="cs-CZ" sz="2000" b="1" dirty="0" smtClean="0"/>
              <a:t>pergamenu</a:t>
            </a:r>
            <a:endParaRPr lang="cs-CZ" sz="20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Místo </a:t>
            </a:r>
            <a:r>
              <a:rPr lang="cs-CZ" sz="2000" dirty="0"/>
              <a:t>čistých vápenných roztoků </a:t>
            </a:r>
            <a:r>
              <a:rPr lang="cs-CZ" sz="2000" dirty="0" smtClean="0"/>
              <a:t>tzv</a:t>
            </a:r>
            <a:r>
              <a:rPr lang="cs-CZ" sz="2000" dirty="0"/>
              <a:t>. „přiostřené“ s přídavkem Na</a:t>
            </a:r>
            <a:r>
              <a:rPr lang="cs-CZ" sz="2000" baseline="-25000" dirty="0"/>
              <a:t>2</a:t>
            </a:r>
            <a:r>
              <a:rPr lang="cs-CZ" sz="2000" dirty="0"/>
              <a:t>S. Toto rychlé loužení však odebírá příliš mnoho mezivlákenné hmoty ze struktury kůže, působení roztoku může být nerovnoměrné, což může vést k perforaci kožní hmoty, vlákna jsou citlivá k narušení při mechanickém zpracování </a:t>
            </a:r>
            <a:br>
              <a:rPr lang="cs-CZ" sz="2000" dirty="0"/>
            </a:br>
            <a:r>
              <a:rPr lang="cs-CZ" sz="2000" dirty="0"/>
              <a:t>a k mikrobiálnímu napadení.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Za účelem získání homogenního pergamenu se přidává před napínáním formaldehyd. Získaný pergamen je bělejší, vrstvící efekt je méně výrazný, vláknitá struktura je </a:t>
            </a:r>
            <a:r>
              <a:rPr lang="cs-CZ" sz="2000" dirty="0" smtClean="0"/>
              <a:t>tužší.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Při </a:t>
            </a:r>
            <a:r>
              <a:rPr lang="cs-CZ" sz="2000" dirty="0"/>
              <a:t>napínání a sušení se určitý počet vláken trhá, a to umožňuje ostatním vláknům uspořádat se do vrstev rovnoběžných s povrchem. Mezivlákenná hmota je stlačena rovnoměrně kolem vláken a tak i uschne. Tím zpevňuje vrstvy napjatých vláken. Vznikne napjatý plošný materiál, hladký, relativně neelastický, světlý, většinou opakní</a:t>
            </a:r>
            <a:r>
              <a:rPr lang="cs-CZ" sz="2000" dirty="0" smtClean="0"/>
              <a:t>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583206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-994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HISTOLOGIE A TOPOGRAFIE</a:t>
            </a:r>
          </a:p>
        </p:txBody>
      </p:sp>
      <p:pic>
        <p:nvPicPr>
          <p:cNvPr id="4" name="Obrázek 3" descr="rez kuzi-s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7"/>
            <a:ext cx="4824536" cy="549815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ovéPole 4"/>
          <p:cNvSpPr txBox="1"/>
          <p:nvPr/>
        </p:nvSpPr>
        <p:spPr>
          <a:xfrm>
            <a:off x="5148064" y="1397675"/>
            <a:ext cx="374441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A – Pokožka </a:t>
            </a:r>
            <a:r>
              <a:rPr lang="cs-CZ" dirty="0"/>
              <a:t>1 – 20 % ; odstraňuje se</a:t>
            </a:r>
          </a:p>
          <a:p>
            <a:pPr marL="342900" indent="-342900">
              <a:buAutoNum type="alphaLcParenR"/>
            </a:pPr>
            <a:r>
              <a:rPr lang="cs-CZ" dirty="0" err="1"/>
              <a:t>stratumcorneum</a:t>
            </a:r>
            <a:r>
              <a:rPr lang="cs-CZ" dirty="0"/>
              <a:t>; </a:t>
            </a:r>
          </a:p>
          <a:p>
            <a:pPr marL="342900" indent="-342900">
              <a:buAutoNum type="alphaLcParenR"/>
            </a:pPr>
            <a:r>
              <a:rPr lang="cs-CZ" dirty="0" err="1"/>
              <a:t>stratumgranulosum</a:t>
            </a:r>
            <a:r>
              <a:rPr lang="cs-CZ" dirty="0"/>
              <a:t>; </a:t>
            </a:r>
          </a:p>
          <a:p>
            <a:pPr marL="342900" indent="-342900">
              <a:buAutoNum type="alphaLcParenR"/>
            </a:pPr>
            <a:r>
              <a:rPr lang="cs-CZ" dirty="0" err="1"/>
              <a:t>stratumspinosum</a:t>
            </a:r>
            <a:r>
              <a:rPr lang="cs-CZ" dirty="0"/>
              <a:t>; </a:t>
            </a:r>
          </a:p>
          <a:p>
            <a:pPr marL="342900" indent="-342900">
              <a:buAutoNum type="alphaLcParenR"/>
            </a:pPr>
            <a:r>
              <a:rPr lang="cs-CZ" dirty="0" err="1"/>
              <a:t>stratumbasale</a:t>
            </a:r>
            <a:r>
              <a:rPr lang="cs-CZ" dirty="0"/>
              <a:t>; </a:t>
            </a:r>
          </a:p>
          <a:p>
            <a:endParaRPr lang="cs-CZ" b="1" dirty="0"/>
          </a:p>
          <a:p>
            <a:r>
              <a:rPr lang="cs-CZ" b="1" dirty="0"/>
              <a:t>B – Papilární vrstva škáry; </a:t>
            </a:r>
          </a:p>
          <a:p>
            <a:r>
              <a:rPr lang="cs-CZ" b="1" dirty="0"/>
              <a:t>C – Retikulární vrstva škáry</a:t>
            </a:r>
            <a:r>
              <a:rPr lang="cs-CZ" dirty="0"/>
              <a:t>; </a:t>
            </a:r>
          </a:p>
          <a:p>
            <a:endParaRPr lang="cs-CZ" dirty="0"/>
          </a:p>
          <a:p>
            <a:r>
              <a:rPr lang="cs-CZ" b="1" dirty="0"/>
              <a:t>D – Vazivo podkožní</a:t>
            </a:r>
            <a:r>
              <a:rPr lang="cs-CZ" dirty="0"/>
              <a:t>; </a:t>
            </a:r>
          </a:p>
          <a:p>
            <a:r>
              <a:rPr lang="cs-CZ" dirty="0"/>
              <a:t>E – Žláza potní; </a:t>
            </a:r>
          </a:p>
          <a:p>
            <a:r>
              <a:rPr lang="cs-CZ" dirty="0"/>
              <a:t>F – Žláza mazová; </a:t>
            </a:r>
          </a:p>
          <a:p>
            <a:r>
              <a:rPr lang="cs-CZ" dirty="0"/>
              <a:t>G – Chlup; </a:t>
            </a:r>
          </a:p>
          <a:p>
            <a:r>
              <a:rPr lang="cs-CZ" dirty="0"/>
              <a:t>H – </a:t>
            </a:r>
            <a:r>
              <a:rPr lang="cs-CZ" dirty="0" err="1"/>
              <a:t>Erector</a:t>
            </a:r>
            <a:r>
              <a:rPr lang="cs-CZ" dirty="0"/>
              <a:t> pili (zvedač vlasový); </a:t>
            </a:r>
          </a:p>
          <a:p>
            <a:r>
              <a:rPr lang="cs-CZ" dirty="0"/>
              <a:t>I – Papila; </a:t>
            </a:r>
          </a:p>
          <a:p>
            <a:r>
              <a:rPr lang="cs-CZ" dirty="0"/>
              <a:t>J – Krevní céva; </a:t>
            </a:r>
          </a:p>
          <a:p>
            <a:r>
              <a:rPr lang="cs-CZ" dirty="0"/>
              <a:t>K – Tukové buňky</a:t>
            </a:r>
          </a:p>
        </p:txBody>
      </p:sp>
    </p:spTree>
    <p:extLst>
      <p:ext uri="{BB962C8B-B14F-4D97-AF65-F5344CB8AC3E}">
        <p14:creationId xmlns:p14="http://schemas.microsoft.com/office/powerpoint/2010/main" val="30983677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8E38EC80-77A7-4D1B-8B80-7F6928CB26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5109157"/>
              </p:ext>
            </p:extLst>
          </p:nvPr>
        </p:nvGraphicFramePr>
        <p:xfrm>
          <a:off x="457200" y="1182960"/>
          <a:ext cx="8291262" cy="5486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63754">
                  <a:extLst>
                    <a:ext uri="{9D8B030D-6E8A-4147-A177-3AD203B41FA5}">
                      <a16:colId xmlns:a16="http://schemas.microsoft.com/office/drawing/2014/main" val="3241750266"/>
                    </a:ext>
                  </a:extLst>
                </a:gridCol>
                <a:gridCol w="2763754">
                  <a:extLst>
                    <a:ext uri="{9D8B030D-6E8A-4147-A177-3AD203B41FA5}">
                      <a16:colId xmlns:a16="http://schemas.microsoft.com/office/drawing/2014/main" val="163695845"/>
                    </a:ext>
                  </a:extLst>
                </a:gridCol>
                <a:gridCol w="2763754">
                  <a:extLst>
                    <a:ext uri="{9D8B030D-6E8A-4147-A177-3AD203B41FA5}">
                      <a16:colId xmlns:a16="http://schemas.microsoft.com/office/drawing/2014/main" val="1513091697"/>
                    </a:ext>
                  </a:extLst>
                </a:gridCol>
              </a:tblGrid>
              <a:tr h="343053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 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PERGAMEN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USEŇ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57524788"/>
                  </a:ext>
                </a:extLst>
              </a:tr>
              <a:tr h="359796">
                <a:tc>
                  <a:txBody>
                    <a:bodyPr/>
                    <a:lstStyle/>
                    <a:p>
                      <a:pPr marL="0" lvl="3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1821815" algn="l"/>
                          <a:tab pos="2050415" algn="l"/>
                        </a:tabLst>
                      </a:pPr>
                      <a:r>
                        <a:rPr lang="cs-CZ" sz="1600" dirty="0">
                          <a:effectLst/>
                        </a:rPr>
                        <a:t>STRUKTURA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vrstevnatá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složitá, nepravidelně uspořádaná, vláknitá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3427578"/>
                  </a:ext>
                </a:extLst>
              </a:tr>
              <a:tr h="343053">
                <a:tc>
                  <a:txBody>
                    <a:bodyPr/>
                    <a:lstStyle/>
                    <a:p>
                      <a:pPr marL="0" lvl="3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050415" algn="l"/>
                        </a:tabLst>
                      </a:pPr>
                      <a:r>
                        <a:rPr lang="cs-CZ" sz="1600" dirty="0">
                          <a:effectLst/>
                        </a:rPr>
                        <a:t>ŠTĚPENÍ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snadno – na oddělené tenké vrstvy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nesnadno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40407627"/>
                  </a:ext>
                </a:extLst>
              </a:tr>
              <a:tr h="570652">
                <a:tc>
                  <a:txBody>
                    <a:bodyPr/>
                    <a:lstStyle/>
                    <a:p>
                      <a:pPr marL="0" lvl="3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1527175" algn="l"/>
                          <a:tab pos="2049463" algn="l"/>
                        </a:tabLst>
                      </a:pPr>
                      <a:r>
                        <a:rPr lang="cs-CZ" sz="1600" dirty="0" smtClean="0">
                          <a:effectLst/>
                        </a:rPr>
                        <a:t>OBSAH</a:t>
                      </a:r>
                      <a:r>
                        <a:rPr lang="cs-CZ" sz="1600" baseline="0" dirty="0">
                          <a:effectLst/>
                        </a:rPr>
                        <a:t> </a:t>
                      </a:r>
                      <a:r>
                        <a:rPr lang="cs-CZ" sz="1600" dirty="0" smtClean="0">
                          <a:effectLst/>
                        </a:rPr>
                        <a:t>ČINÍCÍCH LÁTEK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nulový nebo velmi nízký, jsou umístěny na spodním a vrchním povrchu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velké množství činících látek rozdělených v celé vláknité struktuře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9372551"/>
                  </a:ext>
                </a:extLst>
              </a:tr>
              <a:tr h="343053">
                <a:tc>
                  <a:txBody>
                    <a:bodyPr/>
                    <a:lstStyle/>
                    <a:p>
                      <a:pPr marL="0" lvl="3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050415" algn="l"/>
                        </a:tabLst>
                      </a:pPr>
                      <a:r>
                        <a:rPr lang="cs-CZ" sz="1600" dirty="0">
                          <a:effectLst/>
                        </a:rPr>
                        <a:t>SMRŠTĚNÍ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smršťuje se za nižší teploty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smršťuje se za vyšší teploty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0222716"/>
                  </a:ext>
                </a:extLst>
              </a:tr>
              <a:tr h="570652">
                <a:tc>
                  <a:txBody>
                    <a:bodyPr/>
                    <a:lstStyle/>
                    <a:p>
                      <a:pPr marL="0" lvl="3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050415" algn="l"/>
                        </a:tabLst>
                      </a:pPr>
                      <a:r>
                        <a:rPr lang="cs-CZ" sz="1600" dirty="0">
                          <a:effectLst/>
                        </a:rPr>
                        <a:t>ABSORBCE VODY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absorbuje rychle a ve velkém rozsahu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může absorbovat rychle, ale ne v tak velkém rozsahu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86049363"/>
                  </a:ext>
                </a:extLst>
              </a:tr>
              <a:tr h="343053">
                <a:tc>
                  <a:txBody>
                    <a:bodyPr/>
                    <a:lstStyle/>
                    <a:p>
                      <a:pPr marL="0" lvl="3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050415" algn="l"/>
                        </a:tabLst>
                      </a:pPr>
                      <a:r>
                        <a:rPr lang="cs-CZ" sz="1600" dirty="0">
                          <a:effectLst/>
                        </a:rPr>
                        <a:t>PEVNOST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poměrně pevný, tuhý a méně ohebný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měkčí a ohebnější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5398882"/>
                  </a:ext>
                </a:extLst>
              </a:tr>
              <a:tr h="727087">
                <a:tc>
                  <a:txBody>
                    <a:bodyPr/>
                    <a:lstStyle/>
                    <a:p>
                      <a:pPr marL="0" lvl="3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050415" algn="l"/>
                        </a:tabLst>
                      </a:pPr>
                      <a:r>
                        <a:rPr lang="cs-CZ" sz="1600" dirty="0">
                          <a:effectLst/>
                        </a:rPr>
                        <a:t>KONVERZE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lze převést činěním na useň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většina usní nemůže být převedena v pergamen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75288099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50DA8AC5-5B2A-40A1-A527-7BA597406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2113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cs-CZ" alt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cs-CZ" b="1" dirty="0" smtClean="0"/>
              <a:t>PERGAMEN vs USEŇ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6776490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7488C3-1ECC-48B6-9DB8-415B45560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DRUHY ZPRACOVÁVANÝCH KŮŽÍ</a:t>
            </a:r>
            <a:endParaRPr lang="en-GB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1D8A84-547F-49C7-8C6C-6955F44FE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76287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/>
              <a:t>Hověziny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400" dirty="0">
                <a:ea typeface="Times New Roman" panose="02020603050405020304" pitchFamily="18" charset="0"/>
              </a:rPr>
              <a:t>Tloušťka obecně mezi 4 a 6 mm,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400" dirty="0">
                <a:ea typeface="Times New Roman" panose="02020603050405020304" pitchFamily="18" charset="0"/>
              </a:rPr>
              <a:t>Plochu 3,3 – 4,2 m</a:t>
            </a:r>
            <a:r>
              <a:rPr lang="cs-CZ" altLang="cs-CZ" sz="2400" baseline="30000" dirty="0">
                <a:ea typeface="Times New Roman" panose="02020603050405020304" pitchFamily="18" charset="0"/>
              </a:rPr>
              <a:t>2</a:t>
            </a:r>
            <a:r>
              <a:rPr lang="cs-CZ" altLang="cs-CZ" sz="2400" dirty="0">
                <a:ea typeface="Times New Roman" panose="02020603050405020304" pitchFamily="18" charset="0"/>
              </a:rPr>
              <a:t>/kus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400" dirty="0">
                <a:ea typeface="Times New Roman" panose="02020603050405020304" pitchFamily="18" charset="0"/>
              </a:rPr>
              <a:t>Hmotnost 15 – 60 kg/kus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400" dirty="0">
                <a:ea typeface="Times New Roman" panose="02020603050405020304" pitchFamily="18" charset="0"/>
              </a:rPr>
              <a:t>Papilární vrstva cca 20 % celkové tloušťky, retikulární vrstva kolem 75 %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400" dirty="0">
                <a:ea typeface="Times New Roman" panose="02020603050405020304" pitchFamily="18" charset="0"/>
              </a:rPr>
              <a:t>Chlupy rovné, relativně hrubé, vyplňují papilární vrstvu ve stejné vzdálenosti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400" dirty="0">
                <a:ea typeface="Times New Roman" panose="02020603050405020304" pitchFamily="18" charset="0"/>
              </a:rPr>
              <a:t>Folikuly v ploše rozmístěny v celé ploše bez uspořádání</a:t>
            </a:r>
            <a:endParaRPr lang="en-GB" sz="2400" b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FA10DE7-447E-4362-BF92-FFA5DB48100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410119"/>
            <a:ext cx="3466726" cy="260054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4E7A6D4-D664-4592-A37D-9BCFAD71F9E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7" y="3996810"/>
            <a:ext cx="3466726" cy="260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0498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F3E3E63A-50A0-4EF2-B1FB-3E287D60D71B}"/>
              </a:ext>
            </a:extLst>
          </p:cNvPr>
          <p:cNvSpPr txBox="1"/>
          <p:nvPr/>
        </p:nvSpPr>
        <p:spPr>
          <a:xfrm>
            <a:off x="179512" y="188640"/>
            <a:ext cx="4896544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b="1" dirty="0"/>
              <a:t>Teletiny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000" dirty="0"/>
              <a:t>Papilární vrstva cca 30 %, retikulární asi 60 %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000" dirty="0"/>
              <a:t>Tloušťka kůže a velikost svazků vláken je závislá na stáří zvířete, oboje se zvyšuje s věkem.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000" dirty="0"/>
              <a:t>Kůže telete starého jeden měsíc: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cs-CZ" sz="2000" dirty="0"/>
              <a:t>tloušťka 1 mm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cs-CZ" sz="2000" dirty="0"/>
              <a:t>plocha 0,5 – 0,7 m</a:t>
            </a:r>
            <a:r>
              <a:rPr lang="cs-CZ" sz="2000" baseline="30000" dirty="0"/>
              <a:t>2</a:t>
            </a:r>
            <a:r>
              <a:rPr lang="cs-CZ" sz="2000" dirty="0"/>
              <a:t>/kus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cs-CZ" sz="2000" dirty="0"/>
              <a:t>svazky vláken koria jsou jemné. </a:t>
            </a:r>
          </a:p>
          <a:p>
            <a:pPr marL="285750" lvl="1" indent="-285750" algn="just">
              <a:buFont typeface="Arial" panose="020B0604020202020204" pitchFamily="34" charset="0"/>
              <a:buChar char="•"/>
            </a:pPr>
            <a:r>
              <a:rPr lang="cs-CZ" sz="2000" dirty="0"/>
              <a:t>Kůže telete starého 6 měsíců:</a:t>
            </a:r>
          </a:p>
          <a:p>
            <a:pPr marL="742950" lvl="2" indent="-285750" algn="just">
              <a:buFont typeface="Arial" panose="020B0604020202020204" pitchFamily="34" charset="0"/>
              <a:buChar char="•"/>
            </a:pPr>
            <a:r>
              <a:rPr lang="cs-CZ" sz="2000" dirty="0"/>
              <a:t>tloušťka 1,3 mm, </a:t>
            </a:r>
          </a:p>
          <a:p>
            <a:pPr marL="742950" lvl="2" indent="-285750" algn="just">
              <a:buFont typeface="Arial" panose="020B0604020202020204" pitchFamily="34" charset="0"/>
              <a:buChar char="•"/>
            </a:pPr>
            <a:r>
              <a:rPr lang="cs-CZ" sz="2000" dirty="0"/>
              <a:t>plocha 1 m</a:t>
            </a:r>
            <a:r>
              <a:rPr lang="cs-CZ" sz="2000" baseline="30000" dirty="0"/>
              <a:t>2</a:t>
            </a:r>
            <a:r>
              <a:rPr lang="cs-CZ" sz="2000" dirty="0"/>
              <a:t>/kus, </a:t>
            </a:r>
          </a:p>
          <a:p>
            <a:pPr marL="742950" lvl="2" indent="-285750" algn="just">
              <a:buFont typeface="Arial" panose="020B0604020202020204" pitchFamily="34" charset="0"/>
              <a:buChar char="•"/>
            </a:pPr>
            <a:r>
              <a:rPr lang="cs-CZ" sz="2000" dirty="0"/>
              <a:t>svazky vláken koria jsou silnější </a:t>
            </a:r>
          </a:p>
          <a:p>
            <a:pPr marL="285750" lvl="2" indent="-285750" algn="just">
              <a:buFont typeface="Arial" panose="020B0604020202020204" pitchFamily="34" charset="0"/>
              <a:buChar char="•"/>
            </a:pPr>
            <a:r>
              <a:rPr lang="cs-CZ" sz="2000" dirty="0"/>
              <a:t>Kůže telete starého 12 měsíců (plně vzrostlé tele): </a:t>
            </a:r>
          </a:p>
          <a:p>
            <a:pPr marL="742950" lvl="3" indent="-285750" algn="just">
              <a:buFont typeface="Arial" panose="020B0604020202020204" pitchFamily="34" charset="0"/>
              <a:buChar char="•"/>
            </a:pPr>
            <a:r>
              <a:rPr lang="cs-CZ" sz="2000" dirty="0"/>
              <a:t>tloušťka kůže 3 mm </a:t>
            </a:r>
          </a:p>
          <a:p>
            <a:pPr marL="742950" lvl="3" indent="-285750" algn="just">
              <a:buFont typeface="Arial" panose="020B0604020202020204" pitchFamily="34" charset="0"/>
              <a:buChar char="•"/>
            </a:pPr>
            <a:r>
              <a:rPr lang="cs-CZ" sz="2000" dirty="0"/>
              <a:t>plocha 2,7 m</a:t>
            </a:r>
            <a:r>
              <a:rPr lang="cs-CZ" sz="2000" baseline="30000" dirty="0"/>
              <a:t>2</a:t>
            </a:r>
            <a:r>
              <a:rPr lang="cs-CZ" sz="2000" dirty="0"/>
              <a:t>/kus</a:t>
            </a:r>
          </a:p>
          <a:p>
            <a:pPr marL="742950" lvl="3" indent="-285750" algn="just">
              <a:buFont typeface="Arial" panose="020B0604020202020204" pitchFamily="34" charset="0"/>
              <a:buChar char="•"/>
            </a:pPr>
            <a:r>
              <a:rPr lang="cs-CZ" sz="2000" dirty="0"/>
              <a:t>struktura vláken odpovídá dospělému zvířeti</a:t>
            </a:r>
          </a:p>
          <a:p>
            <a:pPr marL="742950" lvl="3" indent="-285750" algn="just">
              <a:buFont typeface="Arial" panose="020B0604020202020204" pitchFamily="34" charset="0"/>
              <a:buChar char="•"/>
            </a:pPr>
            <a:r>
              <a:rPr lang="cs-CZ" sz="2000" dirty="0"/>
              <a:t>Hmotnost od 3 do 8 kg/kus.</a:t>
            </a:r>
          </a:p>
          <a:p>
            <a:pPr algn="just"/>
            <a:endParaRPr lang="en-GB" sz="2000" b="1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31CEEE2-43A8-48AE-BFDA-F6D20DA86B0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908720"/>
            <a:ext cx="3239765" cy="268032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C785617-B507-4D98-8FBC-98F887AD959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557020"/>
            <a:ext cx="3239765" cy="268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4264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46E071-C5B9-489D-91D8-65C0487300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005" y="505122"/>
            <a:ext cx="4898719" cy="5847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Koziny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cs-CZ" altLang="cs-CZ" sz="2200" dirty="0">
                <a:ea typeface="Times New Roman" panose="02020603050405020304" pitchFamily="18" charset="0"/>
              </a:rPr>
              <a:t>t</a:t>
            </a:r>
            <a:r>
              <a:rPr kumimoji="0" lang="cs-CZ" altLang="cs-CZ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loušťka 1 – 3 mm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plocha 0,5 – 0,7 m</a:t>
            </a:r>
            <a:r>
              <a:rPr kumimoji="0" lang="cs-CZ" altLang="cs-CZ" sz="22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2</a:t>
            </a:r>
            <a:r>
              <a:rPr kumimoji="0" lang="cs-CZ" altLang="cs-CZ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/kus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cs-CZ" altLang="cs-CZ" sz="2200" dirty="0">
                <a:ea typeface="Times New Roman" panose="02020603050405020304" pitchFamily="18" charset="0"/>
              </a:rPr>
              <a:t>p</a:t>
            </a:r>
            <a:r>
              <a:rPr kumimoji="0" lang="cs-CZ" altLang="cs-CZ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apilární vrstva tvoří víc než polovinu tloušťky celé kůže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vrstva retikulární je řidší, ale pevná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cs-CZ" altLang="cs-CZ" sz="2200" dirty="0">
                <a:ea typeface="Times New Roman" panose="02020603050405020304" pitchFamily="18" charset="0"/>
              </a:rPr>
              <a:t>c</a:t>
            </a:r>
            <a:r>
              <a:rPr kumimoji="0" lang="cs-CZ" altLang="cs-CZ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hlupy jsou jak hrubé, tak jemné, přímé, procházejí skrz papilární vrstvu - dáno jemným proplétáním vláken papilární a retikulární vrstvy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cs-CZ" altLang="cs-CZ" sz="2200" dirty="0">
                <a:ea typeface="Times New Roman" panose="02020603050405020304" pitchFamily="18" charset="0"/>
              </a:rPr>
              <a:t>s</a:t>
            </a:r>
            <a:r>
              <a:rPr kumimoji="0" lang="cs-CZ" altLang="cs-CZ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vazky vláken retikulární vrstvy jsou relativně jemné a proplétají se kompaktně ve středním úhlu. </a:t>
            </a:r>
            <a:endParaRPr kumimoji="0" lang="cs-CZ" altLang="cs-CZ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folikuly uspořádány do skupinek po 3 větších jamkách, které jsou na jedné straně obklopeny několika jemnějšími jamkami</a:t>
            </a:r>
            <a:r>
              <a:rPr kumimoji="0" lang="cs-CZ" altLang="cs-CZ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endParaRPr kumimoji="0" lang="cs-CZ" altLang="cs-CZ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E8EF8C8-BF97-4638-80ED-6BE90306957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836712"/>
            <a:ext cx="3311773" cy="273633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70DD834-8569-4A29-88B9-0074DB2AF2D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501008"/>
            <a:ext cx="3311773" cy="273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2589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13AD70D-18AC-4CCD-8253-BEB8FE770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5008"/>
            <a:ext cx="4320480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Skopovice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Přechod mezi papilární a retikulární vrstvou není příliš zřetelný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Přírodní tuk uložen ve vrstvě tukových buněk na přechodu mezi papilární a retikulární vrstvou.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Vlákna retikulární jsou jemná a méně kompaktně propletená než u kozí a telecí kůže – skopovice měkčí než kozina.</a:t>
            </a: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Existuje několik typů ovcí, každý má různou strukturu kůže: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B9C2A86-AABA-451D-8CA6-E26231DC5AD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858" y="1095413"/>
            <a:ext cx="3564621" cy="2710604"/>
          </a:xfrm>
          <a:prstGeom prst="rect">
            <a:avLst/>
          </a:prstGeom>
        </p:spPr>
      </p:pic>
      <p:pic>
        <p:nvPicPr>
          <p:cNvPr id="5" name="Obrázek 4" descr="Obsah obrázku stojící, vpředu, velké, muž&#10;&#10;Popis byl vytvořen automaticky">
            <a:extLst>
              <a:ext uri="{FF2B5EF4-FFF2-40B4-BE49-F238E27FC236}">
                <a16:creationId xmlns:a16="http://schemas.microsoft.com/office/drawing/2014/main" id="{B524D4B2-AAC1-4D76-9974-9C539FFCE2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858" y="3922476"/>
            <a:ext cx="3614140" cy="271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4486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8ED582-0727-4146-ABFD-0A582F1C554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87016" y="620688"/>
            <a:ext cx="4284984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Vepřovice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významně se liší ve struktuře od výše popsaných kůží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cs-CZ" altLang="cs-CZ" sz="2000" dirty="0">
                <a:ea typeface="Times New Roman" panose="02020603050405020304" pitchFamily="18" charset="0"/>
              </a:rPr>
              <a:t>t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éměř celá tloušťka kůže je tvořena papilární vrstvou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chlupy prostupují celou tloušťkou kůže – po odstranění štětin zůstávají v kůži otvory viditelné i na rubové straně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cs-CZ" altLang="cs-CZ" sz="2000" dirty="0">
                <a:ea typeface="Times New Roman" panose="02020603050405020304" pitchFamily="18" charset="0"/>
              </a:rPr>
              <a:t>j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amky jsou výrazně větší, s velkými rozestupy mezi sebou.</a:t>
            </a:r>
            <a:endParaRPr kumimoji="0" lang="cs-CZ" altLang="cs-CZ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8E16D59-938E-4481-A8C3-2CEA5412FEE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1" y="620688"/>
            <a:ext cx="3636913" cy="284953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151120E-A9AA-42AA-834E-F21980197EC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387777"/>
            <a:ext cx="3636913" cy="28495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320" y="6381328"/>
            <a:ext cx="519206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>
                <a:hlinkClick r:id="rId4"/>
              </a:rPr>
              <a:t>https://shoemuseum.ch/dossiers/identification-de-lorigine-animale/</a:t>
            </a:r>
          </a:p>
          <a:p>
            <a:r>
              <a:rPr lang="cs-CZ" sz="1400" dirty="0" smtClean="0">
                <a:hlinkClick r:id="rId5"/>
              </a:rPr>
              <a:t>http</a:t>
            </a:r>
            <a:r>
              <a:rPr lang="cs-CZ" sz="1400" dirty="0">
                <a:hlinkClick r:id="rId5"/>
              </a:rPr>
              <a:t>://</a:t>
            </a:r>
            <a:r>
              <a:rPr lang="cs-CZ" sz="1400" dirty="0" smtClean="0">
                <a:hlinkClick r:id="rId5"/>
              </a:rPr>
              <a:t>www.furskin.cz/about_cz.htm</a:t>
            </a:r>
            <a:endParaRPr lang="cs-CZ" sz="1400" dirty="0" smtClean="0"/>
          </a:p>
          <a:p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1903116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6B6C5DA1-262F-495A-A2E1-5663BC377010}"/>
              </a:ext>
            </a:extLst>
          </p:cNvPr>
          <p:cNvSpPr/>
          <p:nvPr/>
        </p:nvSpPr>
        <p:spPr>
          <a:xfrm>
            <a:off x="-28694" y="468051"/>
            <a:ext cx="403244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cs-CZ" sz="2000" b="1" dirty="0">
                <a:ea typeface="Times New Roman" panose="02020603050405020304" pitchFamily="18" charset="0"/>
              </a:rPr>
              <a:t>Další druhy kůží používaných v koželužství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000" b="1" dirty="0">
                <a:ea typeface="Times New Roman" panose="02020603050405020304" pitchFamily="18" charset="0"/>
              </a:rPr>
              <a:t>Kůže z koní, mul, oslů, mezků</a:t>
            </a:r>
            <a:r>
              <a:rPr lang="cs-CZ" sz="2000" dirty="0">
                <a:ea typeface="Times New Roman" panose="02020603050405020304" pitchFamily="18" charset="0"/>
              </a:rPr>
              <a:t> – tyto kůže jsou si velmi podobné a lze je jen těžko rozlišit. Škára je řidší než u hovězin. 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000" b="1" dirty="0">
                <a:ea typeface="Times New Roman" panose="02020603050405020304" pitchFamily="18" charset="0"/>
              </a:rPr>
              <a:t>Králičiny</a:t>
            </a:r>
            <a:r>
              <a:rPr lang="cs-CZ" sz="2000" dirty="0">
                <a:ea typeface="Times New Roman" panose="02020603050405020304" pitchFamily="18" charset="0"/>
              </a:rPr>
              <a:t> – koželužské, kožešnické, textilní, kloboučnické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000" b="1" dirty="0">
                <a:ea typeface="Times New Roman" panose="02020603050405020304" pitchFamily="18" charset="0"/>
              </a:rPr>
              <a:t>Vysoká lovná zvěř</a:t>
            </a:r>
            <a:r>
              <a:rPr lang="cs-CZ" sz="2000" dirty="0">
                <a:ea typeface="Times New Roman" panose="02020603050405020304" pitchFamily="18" charset="0"/>
              </a:rPr>
              <a:t> – jelen, daněk, srnec, kamzík, muflon, ale i gazela, antilopa, sob aj.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000" b="1" dirty="0">
                <a:ea typeface="Times New Roman" panose="02020603050405020304" pitchFamily="18" charset="0"/>
              </a:rPr>
              <a:t>Reptilie</a:t>
            </a:r>
            <a:r>
              <a:rPr lang="cs-CZ" sz="2000" dirty="0">
                <a:ea typeface="Times New Roman" panose="02020603050405020304" pitchFamily="18" charset="0"/>
              </a:rPr>
              <a:t> – kůže z ryb a obojživelníků, ještěrů, hadů, aligátorů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000" b="1" dirty="0">
                <a:ea typeface="Times New Roman" panose="02020603050405020304" pitchFamily="18" charset="0"/>
              </a:rPr>
              <a:t>Ptačí kůže</a:t>
            </a:r>
            <a:r>
              <a:rPr lang="cs-CZ" sz="2000" dirty="0">
                <a:ea typeface="Times New Roman" panose="02020603050405020304" pitchFamily="18" charset="0"/>
              </a:rPr>
              <a:t> – labutěnky</a:t>
            </a:r>
            <a:endParaRPr lang="cs-CZ" sz="20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A316048-6444-4A3C-8954-21E9B43EB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5761" y="4411380"/>
            <a:ext cx="2452161" cy="1961729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09BA9DF9-9C19-41A4-8350-976AF313915C}"/>
              </a:ext>
            </a:extLst>
          </p:cNvPr>
          <p:cNvSpPr/>
          <p:nvPr/>
        </p:nvSpPr>
        <p:spPr>
          <a:xfrm>
            <a:off x="-33222" y="6276412"/>
            <a:ext cx="67687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>
                <a:hlinkClick r:id="rId3"/>
              </a:rPr>
              <a:t>http</a:t>
            </a:r>
            <a:r>
              <a:rPr lang="en-GB" sz="1400" dirty="0">
                <a:hlinkClick r:id="rId3"/>
              </a:rPr>
              <a:t>://www.kozeluzstvi.cz/ruzne/rybi-kuze.html</a:t>
            </a:r>
            <a:endParaRPr lang="cs-CZ" sz="1400" dirty="0"/>
          </a:p>
          <a:p>
            <a:r>
              <a:rPr lang="en-GB" sz="1400" dirty="0">
                <a:hlinkClick r:id="rId4"/>
              </a:rPr>
              <a:t>https://ekolist.cz/cz/zpravodajstvi/zpravy/v-keni-se-z-rybi-kuze-vyrabeji-modni-predmety</a:t>
            </a:r>
            <a:endParaRPr lang="cs-CZ" sz="1400" dirty="0"/>
          </a:p>
          <a:p>
            <a:endParaRPr lang="cs-CZ" sz="14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50E4FCD-2E2E-4FD6-8E03-D2D4308AC8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1508" y="108039"/>
            <a:ext cx="2628900" cy="174307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DF1A036-47F4-468A-BB47-C78247839E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4327970" y="2372925"/>
            <a:ext cx="1933575" cy="237172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F1A7D0B-07AD-4CB4-BFD6-479290FBC37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375" t="726" r="14629" b="25158"/>
          <a:stretch/>
        </p:blipFill>
        <p:spPr>
          <a:xfrm>
            <a:off x="6615559" y="1207419"/>
            <a:ext cx="2495688" cy="210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6379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Koželužna KUMO s.r.o. - výroba a zpracování kůž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65411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3857" y="3356992"/>
            <a:ext cx="48768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2696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3) Degradace kolagenních materiálů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Hydrolýza</a:t>
            </a:r>
          </a:p>
          <a:p>
            <a:r>
              <a:rPr lang="cs-CZ" dirty="0" smtClean="0"/>
              <a:t>Oxidace</a:t>
            </a:r>
          </a:p>
          <a:p>
            <a:r>
              <a:rPr lang="cs-CZ" dirty="0" smtClean="0"/>
              <a:t>Denaturace</a:t>
            </a:r>
          </a:p>
          <a:p>
            <a:r>
              <a:rPr lang="cs-CZ" dirty="0" smtClean="0"/>
              <a:t>Biodegradace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02006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79903"/>
            <a:ext cx="5122912" cy="5769377"/>
          </a:xfrm>
        </p:spPr>
        <p:txBody>
          <a:bodyPr>
            <a:normAutofit fontScale="92500" lnSpcReduction="10000"/>
          </a:bodyPr>
          <a:lstStyle/>
          <a:p>
            <a:r>
              <a:rPr lang="cs-CZ" sz="2000" dirty="0"/>
              <a:t>Degradaci podléhá nejen bílkovinná část, ale doplňkové či přidané složky jako např. </a:t>
            </a:r>
            <a:r>
              <a:rPr lang="cs-CZ" sz="2000" dirty="0" smtClean="0"/>
              <a:t>činiva</a:t>
            </a:r>
          </a:p>
          <a:p>
            <a:r>
              <a:rPr lang="cs-CZ" sz="2000" dirty="0" smtClean="0"/>
              <a:t>Vlivy degradace</a:t>
            </a:r>
          </a:p>
          <a:p>
            <a:pPr lvl="1"/>
            <a:r>
              <a:rPr lang="cs-CZ" sz="1600" dirty="0" smtClean="0"/>
              <a:t>Fyzikálně chemické </a:t>
            </a:r>
          </a:p>
          <a:p>
            <a:pPr lvl="1"/>
            <a:r>
              <a:rPr lang="cs-CZ" sz="1600" dirty="0" smtClean="0"/>
              <a:t>Mechanické</a:t>
            </a:r>
          </a:p>
          <a:p>
            <a:pPr lvl="1"/>
            <a:r>
              <a:rPr lang="cs-CZ" sz="1600" dirty="0" smtClean="0"/>
              <a:t>Biologické </a:t>
            </a:r>
            <a:endParaRPr lang="cs-CZ" sz="1600" dirty="0"/>
          </a:p>
          <a:p>
            <a:endParaRPr lang="cs-CZ" sz="2000" dirty="0" smtClean="0"/>
          </a:p>
          <a:p>
            <a:r>
              <a:rPr lang="cs-CZ" sz="2000" dirty="0" smtClean="0"/>
              <a:t>Schopnost přežití v extrémních podmínkách</a:t>
            </a:r>
          </a:p>
          <a:p>
            <a:pPr lvl="1"/>
            <a:r>
              <a:rPr lang="cs-CZ" sz="1600" dirty="0" smtClean="0"/>
              <a:t>Rašeliniště – Tollundský muž, Dánsko, 400 př.n.l.</a:t>
            </a:r>
          </a:p>
          <a:p>
            <a:pPr lvl="1"/>
            <a:r>
              <a:rPr lang="cs-CZ" sz="1600" dirty="0" smtClean="0"/>
              <a:t>Permafrost – Skytská ledová princezna, Altai, 500 př.n.l.</a:t>
            </a:r>
          </a:p>
          <a:p>
            <a:pPr lvl="1"/>
            <a:r>
              <a:rPr lang="cs-CZ" sz="1600" dirty="0" smtClean="0"/>
              <a:t>Trvale aridní prostředí – egyptské mumie</a:t>
            </a:r>
          </a:p>
          <a:p>
            <a:pPr lvl="1"/>
            <a:endParaRPr lang="cs-CZ" sz="1600" dirty="0"/>
          </a:p>
          <a:p>
            <a:pPr lvl="1"/>
            <a:r>
              <a:rPr lang="cs-CZ" sz="1600" dirty="0" smtClean="0"/>
              <a:t>Mumifikace prouděním vzduchu – baron Trenck, Brno, Kapucínská krypta,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† </a:t>
            </a:r>
            <a:r>
              <a:rPr lang="cs-CZ" sz="1600" dirty="0" smtClean="0"/>
              <a:t>1749</a:t>
            </a:r>
          </a:p>
          <a:p>
            <a:pPr lvl="1"/>
            <a:endParaRPr lang="cs-CZ" sz="1600" dirty="0"/>
          </a:p>
          <a:p>
            <a:pPr lvl="1"/>
            <a:r>
              <a:rPr lang="cs-CZ" sz="1600" dirty="0" smtClean="0"/>
              <a:t>Běžné archeologické prostředí</a:t>
            </a:r>
          </a:p>
          <a:p>
            <a:endParaRPr lang="cs-CZ" sz="2000" dirty="0"/>
          </a:p>
          <a:p>
            <a:r>
              <a:rPr lang="cs-CZ" sz="2000" dirty="0" smtClean="0"/>
              <a:t>Degradace probíhá na všech úrovních makromolekuly a týká se všech složek, které jsou v materiálu obsaženy</a:t>
            </a:r>
            <a:endParaRPr lang="cs-CZ" sz="2000" dirty="0"/>
          </a:p>
          <a:p>
            <a:endParaRPr lang="cs-CZ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420" y="1811252"/>
            <a:ext cx="2605941" cy="15672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298" y="3354332"/>
            <a:ext cx="2630064" cy="17560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288" y="5110431"/>
            <a:ext cx="2606085" cy="17356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7340" y="44791"/>
            <a:ext cx="2612021" cy="176646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266030"/>
            <a:ext cx="90238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>
                <a:hlinkClick r:id="rId6"/>
              </a:rPr>
              <a:t>https://</a:t>
            </a:r>
            <a:r>
              <a:rPr lang="cs-CZ" sz="1200" dirty="0" smtClean="0">
                <a:hlinkClick r:id="rId6"/>
              </a:rPr>
              <a:t>www.youtube.com/watch?v=lYAz9i40pBA&amp;ab_channel=Timeline-WorldHistoryDocumentaries</a:t>
            </a:r>
            <a:endParaRPr lang="cs-CZ" sz="1200" dirty="0" smtClean="0"/>
          </a:p>
          <a:p>
            <a:r>
              <a:rPr lang="cs-CZ" sz="1200" dirty="0">
                <a:hlinkClick r:id="rId7"/>
              </a:rPr>
              <a:t>https://</a:t>
            </a:r>
            <a:r>
              <a:rPr lang="cs-CZ" sz="1200" dirty="0" smtClean="0">
                <a:hlinkClick r:id="rId7"/>
              </a:rPr>
              <a:t>www.youtube.com/watch?v=O6wLW3DZsss&amp;ab_channel=TVCenter</a:t>
            </a:r>
            <a:endParaRPr lang="cs-CZ" sz="1200" dirty="0" smtClean="0"/>
          </a:p>
          <a:p>
            <a:r>
              <a:rPr lang="cs-CZ" sz="1200" dirty="0">
                <a:hlinkClick r:id="rId8"/>
              </a:rPr>
              <a:t>https://</a:t>
            </a:r>
            <a:r>
              <a:rPr lang="cs-CZ" sz="1200" dirty="0" smtClean="0">
                <a:hlinkClick r:id="rId8"/>
              </a:rPr>
              <a:t>www.youtube.com/watch?v=9LZZk376voI&amp;ab_channel=Timeline-WorldHistoryDocumentaries</a:t>
            </a:r>
            <a:endParaRPr lang="cs-CZ" sz="1200" dirty="0" smtClean="0"/>
          </a:p>
          <a:p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613314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FC8DDD8B-24ED-408F-8032-59C7786BDD87}"/>
              </a:ext>
            </a:extLst>
          </p:cNvPr>
          <p:cNvSpPr txBox="1"/>
          <p:nvPr/>
        </p:nvSpPr>
        <p:spPr>
          <a:xfrm>
            <a:off x="142542" y="332656"/>
            <a:ext cx="900145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latin typeface="Calibri (Základní text)"/>
              </a:rPr>
              <a:t>Škára – Dermis/</a:t>
            </a:r>
            <a:r>
              <a:rPr lang="cs-CZ" sz="2000" b="1" dirty="0" err="1">
                <a:latin typeface="Calibri (Základní text)"/>
              </a:rPr>
              <a:t>Cutis</a:t>
            </a:r>
            <a:endParaRPr lang="cs-CZ" sz="2000" b="1" dirty="0">
              <a:latin typeface="Calibri (Základní text)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sz="2000" dirty="0" smtClean="0">
                <a:latin typeface="Calibri (Základní text)"/>
                <a:ea typeface="Times New Roman" panose="02020603050405020304" pitchFamily="18" charset="0"/>
              </a:rPr>
              <a:t>vnitřní </a:t>
            </a:r>
            <a:r>
              <a:rPr lang="cs-CZ" altLang="cs-CZ" sz="2000" dirty="0">
                <a:latin typeface="Calibri (Základní text)"/>
                <a:ea typeface="Times New Roman" panose="02020603050405020304" pitchFamily="18" charset="0"/>
              </a:rPr>
              <a:t>a nejtlustší část kůže (70 – 95 % z celkové tloušťky) 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Calibri (Základní text)"/>
                <a:ea typeface="Times New Roman" panose="02020603050405020304" pitchFamily="18" charset="0"/>
              </a:rPr>
              <a:t>Surovina k výrobě usně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Calibri (Základní text)"/>
                <a:ea typeface="Times New Roman" panose="02020603050405020304" pitchFamily="18" charset="0"/>
              </a:rPr>
              <a:t>Tvoří ji vláknité pletivo (vazivo), tak hustě propletené, že se na příčném řezu kůže jeví jako jednotný celek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Calibri (Základní text)"/>
                <a:ea typeface="Times New Roman" panose="02020603050405020304" pitchFamily="18" charset="0"/>
              </a:rPr>
              <a:t>Na průřezu škárou dvě vrstvy: 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Calibri (Základní text)"/>
                <a:ea typeface="Times New Roman" panose="02020603050405020304" pitchFamily="18" charset="0"/>
              </a:rPr>
              <a:t>Horní vrstva </a:t>
            </a:r>
            <a:r>
              <a:rPr lang="cs-CZ" altLang="cs-CZ" sz="2000" b="1" dirty="0">
                <a:latin typeface="Calibri (Základní text)"/>
                <a:ea typeface="Times New Roman" panose="02020603050405020304" pitchFamily="18" charset="0"/>
              </a:rPr>
              <a:t>papilární</a:t>
            </a:r>
            <a:r>
              <a:rPr lang="cs-CZ" altLang="cs-CZ" sz="2000" dirty="0">
                <a:latin typeface="Calibri (Základní text)"/>
                <a:ea typeface="Times New Roman" panose="02020603050405020304" pitchFamily="18" charset="0"/>
              </a:rPr>
              <a:t> – pletivo nejjemnější, zejména směrem k líci kůže, kde vytváří téměř hladký povrch, mírně zvrásněný jemnými vlákénky, která líc proplétají a spolu s póry po chlupech vytvářejí lícovou kresbu charakteristickou pro druh usně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Calibri (Základní text)"/>
                <a:ea typeface="Times New Roman" panose="02020603050405020304" pitchFamily="18" charset="0"/>
              </a:rPr>
              <a:t>Dolní vrstva </a:t>
            </a:r>
            <a:r>
              <a:rPr lang="cs-CZ" altLang="cs-CZ" sz="2000" b="1" dirty="0">
                <a:latin typeface="Calibri (Základní text)"/>
                <a:ea typeface="Times New Roman" panose="02020603050405020304" pitchFamily="18" charset="0"/>
              </a:rPr>
              <a:t>retikulární</a:t>
            </a:r>
            <a:r>
              <a:rPr lang="cs-CZ" altLang="cs-CZ" sz="2000" dirty="0">
                <a:latin typeface="Calibri (Základní text)"/>
                <a:ea typeface="Times New Roman" panose="02020603050405020304" pitchFamily="18" charset="0"/>
              </a:rPr>
              <a:t> – zaujímá větší část dermis, vlákna v této části jsou tlustší, u některých druhů kůží jsou prostoupena tukovými buňkami, tato vláknitá spleť je nejpevnější</a:t>
            </a:r>
            <a:r>
              <a:rPr lang="cs-CZ" altLang="cs-CZ" sz="2000" dirty="0" smtClean="0">
                <a:latin typeface="Calibri (Základní text)"/>
                <a:ea typeface="Times New Roman" panose="02020603050405020304" pitchFamily="18" charset="0"/>
              </a:rPr>
              <a:t>.</a:t>
            </a:r>
            <a:endParaRPr lang="cs-CZ" altLang="cs-CZ" sz="2000" dirty="0">
              <a:latin typeface="Calibri (Základní text)"/>
              <a:ea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4509120"/>
            <a:ext cx="4605734" cy="224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1204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4886" y="15385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Hydrolýza 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692696"/>
            <a:ext cx="8229600" cy="5289451"/>
          </a:xfrm>
        </p:spPr>
        <p:txBody>
          <a:bodyPr>
            <a:noAutofit/>
          </a:bodyPr>
          <a:lstStyle/>
          <a:p>
            <a:r>
              <a:rPr lang="cs-CZ" sz="2000" dirty="0"/>
              <a:t>Makromolekula kolagenu se štěpí působením vody na dvě části </a:t>
            </a:r>
            <a:r>
              <a:rPr lang="cs-CZ" sz="2000" dirty="0" smtClean="0"/>
              <a:t>. </a:t>
            </a:r>
            <a:r>
              <a:rPr lang="cs-CZ" sz="2000" dirty="0"/>
              <a:t>Na jednu část (karboxylový uhlík v peptidické vazbě) se nukleofilně váže částice OH</a:t>
            </a:r>
            <a:r>
              <a:rPr lang="cs-CZ" sz="2000" baseline="30000" dirty="0"/>
              <a:t>−</a:t>
            </a:r>
            <a:r>
              <a:rPr lang="cs-CZ" sz="2000" dirty="0"/>
              <a:t>, zatímco na atom dusíku peptidické vazby se elektrofilně váže ion H</a:t>
            </a:r>
            <a:r>
              <a:rPr lang="cs-CZ" sz="2000" baseline="30000" dirty="0"/>
              <a:t>+</a:t>
            </a:r>
            <a:r>
              <a:rPr lang="cs-CZ" sz="2000" dirty="0"/>
              <a:t>. </a:t>
            </a:r>
            <a:endParaRPr lang="cs-CZ" sz="2000" dirty="0" smtClean="0"/>
          </a:p>
          <a:p>
            <a:endParaRPr lang="cs-CZ" sz="2000" dirty="0"/>
          </a:p>
          <a:p>
            <a:endParaRPr lang="cs-CZ" sz="2000" dirty="0" smtClean="0"/>
          </a:p>
          <a:p>
            <a:endParaRPr lang="cs-CZ" sz="2000" dirty="0" smtClean="0"/>
          </a:p>
          <a:p>
            <a:endParaRPr lang="cs-CZ" sz="2000" dirty="0"/>
          </a:p>
          <a:p>
            <a:r>
              <a:rPr lang="cs-CZ" sz="2000" dirty="0" smtClean="0"/>
              <a:t>Obě </a:t>
            </a:r>
            <a:r>
              <a:rPr lang="cs-CZ" sz="2000" dirty="0"/>
              <a:t>tyto částice se vždy ve vodném roztoku nacházejí v jistém poměru, který pak určuje pH okolního prostředí. </a:t>
            </a:r>
            <a:endParaRPr lang="cs-CZ" sz="2000" dirty="0" smtClean="0"/>
          </a:p>
          <a:p>
            <a:r>
              <a:rPr lang="cs-CZ" sz="2000" dirty="0" smtClean="0"/>
              <a:t>Hydrolýza </a:t>
            </a:r>
            <a:r>
              <a:rPr lang="cs-CZ" sz="2000" dirty="0"/>
              <a:t>peptidického řetězce se projeví výrazným </a:t>
            </a:r>
            <a:r>
              <a:rPr lang="cs-CZ" sz="2000" b="1" dirty="0"/>
              <a:t>snížením M</a:t>
            </a:r>
            <a:r>
              <a:rPr lang="cs-CZ" sz="2000" b="1" baseline="-25000" dirty="0"/>
              <a:t>r</a:t>
            </a:r>
            <a:r>
              <a:rPr lang="cs-CZ" sz="2000" b="1" dirty="0"/>
              <a:t> kolagenu </a:t>
            </a:r>
            <a:r>
              <a:rPr lang="cs-CZ" sz="2000" dirty="0"/>
              <a:t>a následně </a:t>
            </a:r>
            <a:r>
              <a:rPr lang="cs-CZ" sz="2000" b="1" dirty="0"/>
              <a:t>poklesem pevnosti </a:t>
            </a:r>
            <a:r>
              <a:rPr lang="cs-CZ" sz="2000" dirty="0" smtClean="0"/>
              <a:t>polymeru, vede ke </a:t>
            </a:r>
            <a:r>
              <a:rPr lang="cs-CZ" sz="2000" b="1" dirty="0" smtClean="0"/>
              <a:t>ztrátě integrity </a:t>
            </a:r>
            <a:r>
              <a:rPr lang="cs-CZ" sz="2000" dirty="0" smtClean="0"/>
              <a:t>a </a:t>
            </a:r>
            <a:r>
              <a:rPr lang="cs-CZ" sz="2000" dirty="0"/>
              <a:t>rozrušení kolagenu až na </a:t>
            </a:r>
            <a:r>
              <a:rPr lang="cs-CZ" sz="2000" b="1" dirty="0"/>
              <a:t>želatinový koloidní roztok</a:t>
            </a:r>
            <a:r>
              <a:rPr lang="cs-CZ" sz="2000" dirty="0" smtClean="0"/>
              <a:t>. </a:t>
            </a:r>
          </a:p>
          <a:p>
            <a:r>
              <a:rPr lang="cs-CZ" sz="2000" dirty="0" smtClean="0"/>
              <a:t>Štěpení </a:t>
            </a:r>
            <a:r>
              <a:rPr lang="cs-CZ" sz="2000" dirty="0"/>
              <a:t>může probíhat až na úroveň jednotlivých AMK. </a:t>
            </a:r>
            <a:endParaRPr lang="cs-CZ" sz="2000" dirty="0" smtClean="0"/>
          </a:p>
          <a:p>
            <a:r>
              <a:rPr lang="cs-CZ" sz="2000" dirty="0"/>
              <a:t>Hydrolýza je relativně pomalým procesem, ale urychluje ji zvýšená teplota a vlhkost, zásadité i kyselé prostředí</a:t>
            </a:r>
          </a:p>
          <a:p>
            <a:endParaRPr lang="cs-CZ" sz="2000" dirty="0" smtClean="0"/>
          </a:p>
          <a:p>
            <a:pPr lvl="1"/>
            <a:endParaRPr lang="cs-CZ" sz="2000" dirty="0"/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858" y="1916832"/>
            <a:ext cx="6326251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11214" y="5982147"/>
            <a:ext cx="8496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>
                <a:hlinkClick r:id="rId3"/>
              </a:rPr>
              <a:t>https://www.youtube.com/watch?v=1-c6B8XxoJc</a:t>
            </a:r>
            <a:endParaRPr lang="cs-CZ" sz="1200" dirty="0"/>
          </a:p>
          <a:p>
            <a:r>
              <a:rPr lang="cs-CZ" sz="1200" dirty="0">
                <a:hlinkClick r:id="rId4"/>
              </a:rPr>
              <a:t>https://www.youtube.com/watch?v=Tt9biB4I3i8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85658954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67544" y="476672"/>
                <a:ext cx="6336704" cy="58237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cs-CZ" dirty="0" smtClean="0"/>
                  <a:t>Ovlivňuje </a:t>
                </a:r>
                <a:r>
                  <a:rPr lang="cs-CZ" dirty="0"/>
                  <a:t>mechanické vlastnosti, hodnotu pH a T</a:t>
                </a:r>
                <a:r>
                  <a:rPr lang="cs-CZ" baseline="-25000" dirty="0"/>
                  <a:t>s</a:t>
                </a:r>
                <a:endParaRPr lang="cs-CZ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cs-CZ" dirty="0" smtClean="0"/>
                  <a:t>Kyseliny </a:t>
                </a:r>
                <a:r>
                  <a:rPr lang="cs-CZ" dirty="0"/>
                  <a:t>mohou být ve hmotě přítomny z výroby nebo mohou vznikat </a:t>
                </a:r>
                <a:r>
                  <a:rPr lang="cs-CZ" i="1" dirty="0"/>
                  <a:t>in situ.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cs-CZ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cs-CZ"/>
                            <m:t>SO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cs-CZ"/>
                            <m:t>2</m:t>
                          </m:r>
                        </m:sub>
                      </m:sSub>
                      <m:r>
                        <m:rPr>
                          <m:nor/>
                        </m:rPr>
                        <a:rPr lang="cs-CZ"/>
                        <m:t> (</m:t>
                      </m:r>
                      <m:r>
                        <m:rPr>
                          <m:nor/>
                        </m:rPr>
                        <a:rPr lang="cs-CZ"/>
                        <m:t>g</m:t>
                      </m:r>
                      <m:r>
                        <m:rPr>
                          <m:nor/>
                        </m:rPr>
                        <a:rPr lang="cs-CZ"/>
                        <m:t>) + </m:t>
                      </m:r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cs-CZ"/>
                            <m:t>O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cs-CZ"/>
                            <m:t>2 </m:t>
                          </m:r>
                        </m:sub>
                      </m:sSub>
                      <m:r>
                        <m:rPr>
                          <m:nor/>
                        </m:rPr>
                        <a:rPr lang="cs-CZ"/>
                        <m:t>(</m:t>
                      </m:r>
                      <m:r>
                        <m:rPr>
                          <m:nor/>
                        </m:rPr>
                        <a:rPr lang="cs-CZ"/>
                        <m:t>g</m:t>
                      </m:r>
                      <m:r>
                        <m:rPr>
                          <m:nor/>
                        </m:rPr>
                        <a:rPr lang="cs-CZ"/>
                        <m:t>) →</m:t>
                      </m:r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cs-CZ"/>
                            <m:t>SO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cs-CZ"/>
                            <m:t>3</m:t>
                          </m:r>
                        </m:sub>
                      </m:sSub>
                      <m:r>
                        <a:rPr lang="cs-CZ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cs-CZ"/>
                            <m:t>g</m:t>
                          </m:r>
                        </m:e>
                      </m:d>
                      <m:groupChr>
                        <m:groupChrPr>
                          <m:chr m:val="→"/>
                          <m:vertJc m:val="bot"/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cs-CZ"/>
                                <m:t>H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cs-CZ"/>
                                <m:t>2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cs-CZ"/>
                            <m:t>O</m:t>
                          </m:r>
                          <m:r>
                            <m:rPr>
                              <m:nor/>
                            </m:rPr>
                            <a:rPr lang="cs-CZ"/>
                            <m:t> </m:t>
                          </m:r>
                          <m:d>
                            <m:d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cs-CZ"/>
                                <m:t>l</m:t>
                              </m:r>
                            </m:e>
                          </m:d>
                        </m:e>
                      </m:groupChr>
                      <m:r>
                        <m:rPr>
                          <m:nor/>
                        </m:rPr>
                        <a:rPr lang="cs-CZ"/>
                        <m:t> </m:t>
                      </m:r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cs-CZ"/>
                            <m:t>H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cs-CZ"/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cs-CZ"/>
                            <m:t>SO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cs-CZ"/>
                            <m:t>4 </m:t>
                          </m:r>
                        </m:sub>
                      </m:sSub>
                      <m:r>
                        <m:rPr>
                          <m:nor/>
                        </m:rPr>
                        <a:rPr lang="cs-CZ"/>
                        <m:t>(</m:t>
                      </m:r>
                      <m:r>
                        <m:rPr>
                          <m:nor/>
                        </m:rPr>
                        <a:rPr lang="cs-CZ"/>
                        <m:t>l</m:t>
                      </m:r>
                      <m:r>
                        <m:rPr>
                          <m:nor/>
                        </m:rPr>
                        <a:rPr lang="cs-CZ"/>
                        <m:t>)</m:t>
                      </m:r>
                    </m:oMath>
                  </m:oMathPara>
                </a14:m>
                <a:endParaRPr lang="cs-CZ" dirty="0">
                  <a:ea typeface="Cambria Math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cs-CZ" dirty="0" smtClean="0"/>
              </a:p>
              <a:p>
                <a:endParaRPr lang="cs-CZ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cs-CZ" b="1" dirty="0" smtClean="0"/>
                  <a:t>Kyselá </a:t>
                </a:r>
                <a:r>
                  <a:rPr lang="cs-CZ" b="1" dirty="0"/>
                  <a:t>hydrolýza </a:t>
                </a:r>
                <a:endParaRPr lang="cs-CZ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cs-CZ" dirty="0"/>
                  <a:t>Nejčastější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cs-CZ" dirty="0"/>
                  <a:t>Silné kyseliny způsobují tzv. „red rot“ poškození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cs-CZ" dirty="0"/>
                  <a:t>Nízké pH 3,5 </a:t>
                </a:r>
                <a:r>
                  <a:rPr lang="cs-CZ" dirty="0" smtClean="0">
                    <a:ea typeface="Cambria Math"/>
                  </a:rPr>
                  <a:t>&gt;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cs-CZ" dirty="0" smtClean="0">
                    <a:ea typeface="Cambria Math"/>
                  </a:rPr>
                  <a:t>Charakteristický nakyslý zápach</a:t>
                </a:r>
              </a:p>
              <a:p>
                <a:pPr marL="285750" lvl="1" indent="-285750">
                  <a:buFont typeface="Arial" panose="020B0604020202020204" pitchFamily="34" charset="0"/>
                  <a:buChar char="•"/>
                </a:pPr>
                <a:endParaRPr lang="cs-CZ" dirty="0" smtClean="0"/>
              </a:p>
              <a:p>
                <a:pPr marL="285750" lvl="1" indent="-285750">
                  <a:buFont typeface="Arial" panose="020B0604020202020204" pitchFamily="34" charset="0"/>
                  <a:buChar char="•"/>
                </a:pPr>
                <a:r>
                  <a:rPr lang="cs-CZ" dirty="0" smtClean="0"/>
                  <a:t>Kondenzované </a:t>
                </a:r>
                <a:r>
                  <a:rPr lang="cs-CZ" dirty="0"/>
                  <a:t>třísloviny vážou 2</a:t>
                </a:r>
                <a:r>
                  <a:rPr lang="cs-CZ" dirty="0">
                    <a:ea typeface="Cambria"/>
                  </a:rPr>
                  <a:t>⨯ více SO</a:t>
                </a:r>
                <a:r>
                  <a:rPr lang="cs-CZ" baseline="-25000" dirty="0">
                    <a:ea typeface="Cambria"/>
                  </a:rPr>
                  <a:t>2</a:t>
                </a:r>
                <a:r>
                  <a:rPr lang="cs-CZ" dirty="0">
                    <a:ea typeface="Cambria"/>
                  </a:rPr>
                  <a:t> než hydrolyzovatelné </a:t>
                </a:r>
                <a:r>
                  <a:rPr lang="cs-CZ" dirty="0" smtClean="0">
                    <a:ea typeface="Cambria"/>
                  </a:rPr>
                  <a:t>třísloviny</a:t>
                </a:r>
              </a:p>
              <a:p>
                <a:pPr marL="285750" lvl="1" indent="-285750">
                  <a:buFont typeface="Arial" panose="020B0604020202020204" pitchFamily="34" charset="0"/>
                  <a:buChar char="•"/>
                </a:pPr>
                <a:endParaRPr lang="cs-CZ" dirty="0">
                  <a:ea typeface="Cambria"/>
                </a:endParaRPr>
              </a:p>
              <a:p>
                <a:pPr marL="285750" lvl="1" indent="-285750">
                  <a:buFont typeface="Arial" panose="020B0604020202020204" pitchFamily="34" charset="0"/>
                  <a:buChar char="•"/>
                </a:pPr>
                <a:r>
                  <a:rPr lang="cs-CZ" dirty="0"/>
                  <a:t>Pergamen má významně vyšší odolnost k polutantům než </a:t>
                </a:r>
                <a:r>
                  <a:rPr lang="cs-CZ" dirty="0" smtClean="0"/>
                  <a:t>usně.</a:t>
                </a:r>
              </a:p>
              <a:p>
                <a:pPr marL="285750" lvl="1" indent="-285750">
                  <a:buFont typeface="Arial" panose="020B0604020202020204" pitchFamily="34" charset="0"/>
                  <a:buChar char="•"/>
                </a:pPr>
                <a:r>
                  <a:rPr lang="cs-CZ" dirty="0" smtClean="0"/>
                  <a:t>Absorbuje </a:t>
                </a:r>
                <a:r>
                  <a:rPr lang="cs-CZ" dirty="0"/>
                  <a:t>daleko méně SO</a:t>
                </a:r>
                <a:r>
                  <a:rPr lang="cs-CZ" baseline="-25000" dirty="0"/>
                  <a:t>2</a:t>
                </a:r>
                <a:r>
                  <a:rPr lang="cs-CZ" dirty="0"/>
                  <a:t> a změny pH pergamenu jsou významně pomalejší.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cs-CZ" dirty="0">
                  <a:ea typeface="Cambria Math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476672"/>
                <a:ext cx="6336704" cy="5823710"/>
              </a:xfrm>
              <a:prstGeom prst="rect">
                <a:avLst/>
              </a:prstGeom>
              <a:blipFill>
                <a:blip r:embed="rId4"/>
                <a:stretch>
                  <a:fillRect l="-674" t="-523" r="-77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060848"/>
            <a:ext cx="2124056" cy="28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14990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635"/>
            <a:ext cx="8229600" cy="667061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Oxidace </a:t>
            </a:r>
            <a:endParaRPr lang="cs-CZ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508" y="908720"/>
            <a:ext cx="8229600" cy="5256584"/>
          </a:xfrm>
        </p:spPr>
        <p:txBody>
          <a:bodyPr>
            <a:normAutofit/>
          </a:bodyPr>
          <a:lstStyle/>
          <a:p>
            <a:r>
              <a:rPr lang="cs-CZ" sz="2000" dirty="0"/>
              <a:t>Následkem účinku O</a:t>
            </a:r>
            <a:r>
              <a:rPr lang="cs-CZ" sz="2000" baseline="-25000" dirty="0"/>
              <a:t>2</a:t>
            </a:r>
            <a:r>
              <a:rPr lang="cs-CZ" sz="2000" dirty="0"/>
              <a:t>, světla, tepla, radikálů s vysokou volnou </a:t>
            </a:r>
            <a:r>
              <a:rPr lang="cs-CZ" sz="2000" dirty="0" smtClean="0"/>
              <a:t>energií, O</a:t>
            </a:r>
            <a:r>
              <a:rPr lang="cs-CZ" sz="2000" baseline="-25000" dirty="0" smtClean="0"/>
              <a:t>3</a:t>
            </a:r>
            <a:r>
              <a:rPr lang="cs-CZ" sz="2000" dirty="0" smtClean="0"/>
              <a:t>, NO</a:t>
            </a:r>
            <a:r>
              <a:rPr lang="cs-CZ" sz="2000" baseline="-25000" dirty="0" smtClean="0"/>
              <a:t>X</a:t>
            </a:r>
            <a:r>
              <a:rPr lang="cs-CZ" sz="2000" dirty="0" smtClean="0"/>
              <a:t>, SO</a:t>
            </a:r>
            <a:r>
              <a:rPr lang="cs-CZ" sz="2000" baseline="-25000" dirty="0" smtClean="0"/>
              <a:t>3</a:t>
            </a:r>
            <a:r>
              <a:rPr lang="cs-CZ" sz="2000" dirty="0" smtClean="0"/>
              <a:t>, H</a:t>
            </a:r>
            <a:r>
              <a:rPr lang="cs-CZ" sz="2000" baseline="-25000" dirty="0" smtClean="0"/>
              <a:t>2</a:t>
            </a:r>
            <a:r>
              <a:rPr lang="cs-CZ" sz="2000" dirty="0" smtClean="0"/>
              <a:t>O</a:t>
            </a:r>
            <a:r>
              <a:rPr lang="cs-CZ" sz="2000" baseline="-25000" dirty="0" smtClean="0"/>
              <a:t>2</a:t>
            </a:r>
            <a:r>
              <a:rPr lang="cs-CZ" sz="2000" dirty="0" smtClean="0"/>
              <a:t>, produkty autooxidace lipidů.</a:t>
            </a:r>
          </a:p>
          <a:p>
            <a:r>
              <a:rPr lang="cs-CZ" sz="2000" dirty="0" smtClean="0"/>
              <a:t>Oxidací peptidického řetězce vznikají amido- a keto- deriváty kyselin</a:t>
            </a:r>
            <a:endParaRPr lang="cs-CZ" sz="2000" dirty="0"/>
          </a:p>
          <a:p>
            <a:endParaRPr lang="cs-CZ" sz="2000" dirty="0" smtClean="0"/>
          </a:p>
          <a:p>
            <a:endParaRPr lang="cs-CZ" sz="2000" dirty="0" smtClean="0"/>
          </a:p>
          <a:p>
            <a:endParaRPr lang="cs-CZ" sz="2000" dirty="0"/>
          </a:p>
          <a:p>
            <a:r>
              <a:rPr lang="cs-CZ" sz="2000" dirty="0" smtClean="0"/>
              <a:t>Dochází </a:t>
            </a:r>
            <a:r>
              <a:rPr lang="cs-CZ" sz="2000" dirty="0"/>
              <a:t>ke zkracování řetězce a poklesu M</a:t>
            </a:r>
            <a:r>
              <a:rPr lang="cs-CZ" sz="2000" baseline="-25000" dirty="0"/>
              <a:t>r</a:t>
            </a:r>
            <a:endParaRPr lang="cs-CZ" sz="2000" dirty="0"/>
          </a:p>
          <a:p>
            <a:r>
              <a:rPr lang="cs-CZ" sz="2000" dirty="0"/>
              <a:t>Oxidací se mění prostorové uspořádání α-helixu – klesá krystalinita a makromolekula kolagenu je snáze chemicky napadnutelná</a:t>
            </a:r>
          </a:p>
          <a:p>
            <a:r>
              <a:rPr lang="cs-CZ" sz="2000" dirty="0"/>
              <a:t>Výsledkem je AMK s kyselým řetězcem posunujícím pI do kyselé oblasti</a:t>
            </a:r>
          </a:p>
          <a:p>
            <a:r>
              <a:rPr lang="cs-CZ" sz="2000" dirty="0"/>
              <a:t>Ztráta pružnosti, pevnosti, křehnutí, snižování pH, barevná změna, snížení T</a:t>
            </a:r>
            <a:r>
              <a:rPr lang="cs-CZ" sz="2000" baseline="-25000" dirty="0"/>
              <a:t>s</a:t>
            </a:r>
            <a:endParaRPr lang="cs-CZ" sz="2000" dirty="0"/>
          </a:p>
          <a:p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735" y="2060848"/>
            <a:ext cx="6829146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121063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476672"/>
            <a:ext cx="8352928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 smtClean="0"/>
              <a:t>Fotooxidace</a:t>
            </a:r>
            <a:endParaRPr lang="cs-CZ" sz="2000" dirty="0" smtClean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Dlouhodobé působení záření vede ke štěpení řetězec a snížení pevnosti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UV záření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Nejnebezpečnější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Dostatečná energie k rozrušení vazeb v kolagenu (300–500 kJ mol</a:t>
            </a:r>
            <a:r>
              <a:rPr lang="cs-CZ" sz="2000" baseline="30000" dirty="0" smtClean="0"/>
              <a:t>−1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cs-CZ" dirty="0"/>
              <a:t>F</a:t>
            </a:r>
            <a:r>
              <a:rPr lang="cs-CZ" dirty="0" smtClean="0"/>
              <a:t>oton </a:t>
            </a:r>
            <a:r>
              <a:rPr lang="cs-CZ" dirty="0"/>
              <a:t>reaguje s O</a:t>
            </a:r>
            <a:r>
              <a:rPr lang="cs-CZ" baseline="-25000" dirty="0"/>
              <a:t>2</a:t>
            </a:r>
            <a:r>
              <a:rPr lang="cs-CZ" dirty="0"/>
              <a:t> za vzniku aktivního volného radikálu kyslíku, který </a:t>
            </a:r>
            <a:r>
              <a:rPr lang="cs-CZ" dirty="0" smtClean="0"/>
              <a:t>postupně reaguje </a:t>
            </a:r>
            <a:r>
              <a:rPr lang="cs-CZ" dirty="0"/>
              <a:t>s vodou za vzniku H</a:t>
            </a:r>
            <a:r>
              <a:rPr lang="cs-CZ" baseline="-25000" dirty="0"/>
              <a:t>2</a:t>
            </a:r>
            <a:r>
              <a:rPr lang="cs-CZ" dirty="0"/>
              <a:t>O</a:t>
            </a:r>
            <a:r>
              <a:rPr lang="cs-CZ" baseline="-25000" dirty="0"/>
              <a:t>2</a:t>
            </a:r>
            <a:r>
              <a:rPr lang="cs-CZ" dirty="0"/>
              <a:t>. </a:t>
            </a:r>
            <a:endParaRPr lang="cs-CZ" dirty="0" smtClean="0"/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cs-CZ" dirty="0" smtClean="0"/>
              <a:t>Foton musí být absorbován (např</a:t>
            </a:r>
            <a:r>
              <a:rPr lang="cs-CZ" dirty="0"/>
              <a:t>. červené anthokyany kondenzovaných </a:t>
            </a:r>
            <a:r>
              <a:rPr lang="cs-CZ" dirty="0" smtClean="0"/>
              <a:t>tříslovin, </a:t>
            </a:r>
            <a:r>
              <a:rPr lang="cs-CZ" dirty="0"/>
              <a:t>v kolagenu obsažený Tyr a </a:t>
            </a:r>
            <a:r>
              <a:rPr lang="cs-CZ" dirty="0" smtClean="0"/>
              <a:t>Phe). Ty </a:t>
            </a:r>
            <a:r>
              <a:rPr lang="cs-CZ" dirty="0"/>
              <a:t>reagují fotoaktivně a tvoří v hlavním řetězci bílkovin volná radikálová místa, což vede k degradaci hlavního řetězce</a:t>
            </a:r>
            <a:endParaRPr lang="cs-CZ" sz="20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VIS </a:t>
            </a:r>
            <a:r>
              <a:rPr lang="cs-CZ" sz="2000" dirty="0" smtClean="0"/>
              <a:t>– energie převedena </a:t>
            </a:r>
            <a:r>
              <a:rPr lang="cs-CZ" sz="2000" dirty="0"/>
              <a:t>na tepelnou energii, negativní vliv na barevnost než na samotný </a:t>
            </a:r>
            <a:r>
              <a:rPr lang="cs-CZ" sz="2000" dirty="0" smtClean="0"/>
              <a:t>řetězec</a:t>
            </a:r>
          </a:p>
          <a:p>
            <a:pPr marL="0" lvl="1"/>
            <a:endParaRPr lang="cs-CZ" sz="2000" dirty="0"/>
          </a:p>
          <a:p>
            <a:endParaRPr lang="cs-CZ" sz="2000" dirty="0" smtClean="0"/>
          </a:p>
          <a:p>
            <a:r>
              <a:rPr lang="cs-CZ" sz="2000" dirty="0" smtClean="0"/>
              <a:t>(Foto)Oxidaci podléhají snáze třísločiněné </a:t>
            </a:r>
            <a:r>
              <a:rPr lang="cs-CZ" sz="2000" dirty="0"/>
              <a:t>usně (obsahují chromofory)</a:t>
            </a:r>
          </a:p>
          <a:p>
            <a:r>
              <a:rPr lang="cs-CZ" sz="2000" dirty="0"/>
              <a:t>Kondenzované třísloviny ji </a:t>
            </a:r>
            <a:r>
              <a:rPr lang="cs-CZ" sz="2000" dirty="0" smtClean="0"/>
              <a:t>urychlují.</a:t>
            </a:r>
          </a:p>
          <a:p>
            <a:r>
              <a:rPr lang="cs-CZ" sz="2000" dirty="0" smtClean="0"/>
              <a:t>Chromočiněné a pergameny jsou odolnější</a:t>
            </a:r>
            <a:endParaRPr lang="cs-CZ" sz="2000" dirty="0"/>
          </a:p>
          <a:p>
            <a:pPr marL="0" lvl="1"/>
            <a:endParaRPr lang="cs-CZ" sz="2000" dirty="0" smtClean="0"/>
          </a:p>
          <a:p>
            <a:pPr marL="0" lvl="1"/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0390801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24" y="4635717"/>
            <a:ext cx="3600400" cy="2216453"/>
          </a:xfrm>
          <a:prstGeom prst="rect">
            <a:avLst/>
          </a:prstGeom>
        </p:spPr>
      </p:pic>
      <p:pic>
        <p:nvPicPr>
          <p:cNvPr id="8194" name="obrázek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762" y="5103010"/>
            <a:ext cx="4181040" cy="1281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604"/>
            <a:ext cx="8229600" cy="706090"/>
          </a:xfrm>
        </p:spPr>
        <p:txBody>
          <a:bodyPr>
            <a:noAutofit/>
          </a:bodyPr>
          <a:lstStyle/>
          <a:p>
            <a:r>
              <a:rPr lang="cs-CZ" b="1" dirty="0" smtClean="0"/>
              <a:t>Denaturace</a:t>
            </a:r>
            <a:endParaRPr lang="cs-CZ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6967" y="727694"/>
            <a:ext cx="8229600" cy="5217443"/>
          </a:xfrm>
        </p:spPr>
        <p:txBody>
          <a:bodyPr/>
          <a:lstStyle/>
          <a:p>
            <a:r>
              <a:rPr lang="cs-CZ" sz="2000" dirty="0" smtClean="0"/>
              <a:t>Ztráta </a:t>
            </a:r>
            <a:r>
              <a:rPr lang="cs-CZ" sz="2000" dirty="0"/>
              <a:t>provázanosti vlivem chemických i teplotních činitelů</a:t>
            </a:r>
          </a:p>
          <a:p>
            <a:r>
              <a:rPr lang="cs-CZ" sz="2000" dirty="0"/>
              <a:t>Dvoustupňový proces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Zborcení původní uspořádané struktury (triple-helix) do neuspořádaného stavu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Následný rozpad na kolagenové </a:t>
            </a:r>
            <a:r>
              <a:rPr lang="cs-CZ" sz="2000" dirty="0" smtClean="0"/>
              <a:t>štěpy lišící se M</a:t>
            </a:r>
            <a:r>
              <a:rPr lang="cs-CZ" sz="2000" baseline="-25000" dirty="0" smtClean="0"/>
              <a:t>r</a:t>
            </a:r>
            <a:endParaRPr lang="cs-CZ" sz="20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Poslední </a:t>
            </a:r>
            <a:r>
              <a:rPr lang="cs-CZ" sz="2000" dirty="0"/>
              <a:t>fází </a:t>
            </a:r>
            <a:r>
              <a:rPr lang="cs-CZ" sz="2000" dirty="0" smtClean="0"/>
              <a:t>je </a:t>
            </a:r>
            <a:r>
              <a:rPr lang="cs-CZ" sz="2000" dirty="0"/>
              <a:t>vznik </a:t>
            </a:r>
            <a:r>
              <a:rPr lang="cs-CZ" sz="2000" dirty="0" smtClean="0"/>
              <a:t>želatiny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Nekovalentní vazby kolagenu se zahříváním štěpí, narůstá vnitřní energie a entropie systému a klesá pravidelnost uspořádání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Po překročení určité teploty dochází ke zborcení uspořádané strktury projevující se smrštěním</a:t>
            </a:r>
            <a:endParaRPr lang="cs-CZ" sz="20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828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3568" y="836712"/>
            <a:ext cx="7560840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Makroskopicky se projeví zkrácením až na ¼ původní délky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Způsobuje ji zvýšená teplota a vlhkost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Síťováním struktury kolagenu (činění, stáří zvířete) narůstá stabilita a narůstá i T</a:t>
            </a:r>
            <a:r>
              <a:rPr lang="cs-CZ" sz="2000" baseline="-25000" dirty="0"/>
              <a:t>s</a:t>
            </a:r>
            <a:r>
              <a:rPr lang="cs-CZ" sz="2000" dirty="0"/>
              <a:t> respektive </a:t>
            </a:r>
            <a:r>
              <a:rPr lang="cs-CZ" sz="2000" dirty="0" smtClean="0"/>
              <a:t>T</a:t>
            </a:r>
            <a:r>
              <a:rPr lang="cs-CZ" sz="2000" baseline="-25000" dirty="0" smtClean="0"/>
              <a:t>d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cs-CZ" sz="2000" baseline="-250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T</a:t>
            </a:r>
            <a:r>
              <a:rPr lang="cs-CZ" sz="2000" baseline="-25000" dirty="0" smtClean="0"/>
              <a:t>s</a:t>
            </a:r>
            <a:r>
              <a:rPr lang="cs-CZ" sz="2000" dirty="0" smtClean="0"/>
              <a:t> = teplota smrštění – zkrácení, cca o 5–15 °C vyšší než T</a:t>
            </a:r>
            <a:r>
              <a:rPr lang="cs-CZ" sz="2000" baseline="-25000" dirty="0" smtClean="0"/>
              <a:t>d</a:t>
            </a:r>
            <a:endParaRPr lang="cs-CZ" sz="2000" dirty="0" smtClean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T</a:t>
            </a:r>
            <a:r>
              <a:rPr lang="cs-CZ" sz="2000" baseline="-25000" dirty="0" smtClean="0"/>
              <a:t>d</a:t>
            </a:r>
            <a:r>
              <a:rPr lang="cs-CZ" sz="2000" dirty="0" smtClean="0"/>
              <a:t> = teplota denaturace – fázová přeměna kolagen </a:t>
            </a: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→ želatina</a:t>
            </a:r>
            <a:endParaRPr lang="cs-CZ" sz="2000" dirty="0"/>
          </a:p>
        </p:txBody>
      </p:sp>
      <p:pic>
        <p:nvPicPr>
          <p:cNvPr id="4" name="M42 Spata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11760" y="3645024"/>
            <a:ext cx="4559300" cy="285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00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Vliv kationtů kovů</a:t>
            </a:r>
            <a:endParaRPr lang="cs-CZ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472608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Černý rozpad „black rot“ - katalytický vliv kovů na oxidaci organických materiálů </a:t>
            </a:r>
            <a:endParaRPr lang="cs-CZ" dirty="0" smtClean="0"/>
          </a:p>
          <a:p>
            <a:r>
              <a:rPr lang="cs-CZ" dirty="0" smtClean="0"/>
              <a:t>Oxidační </a:t>
            </a:r>
            <a:r>
              <a:rPr lang="cs-CZ" dirty="0"/>
              <a:t>reakce organické látky, která je katalyzována ionty přechodných kovů. </a:t>
            </a:r>
            <a:endParaRPr lang="cs-CZ" dirty="0" smtClean="0"/>
          </a:p>
          <a:p>
            <a:r>
              <a:rPr lang="cs-CZ" dirty="0" smtClean="0"/>
              <a:t>Ionty </a:t>
            </a:r>
            <a:r>
              <a:rPr lang="cs-CZ" dirty="0"/>
              <a:t>železa a mědi tak katalyzují oxidaci kolagenu</a:t>
            </a:r>
            <a:r>
              <a:rPr lang="cs-CZ" dirty="0" smtClean="0"/>
              <a:t>.</a:t>
            </a:r>
          </a:p>
          <a:p>
            <a:r>
              <a:rPr lang="cs-CZ" dirty="0" smtClean="0"/>
              <a:t>Jedno </a:t>
            </a:r>
            <a:r>
              <a:rPr lang="cs-CZ" dirty="0"/>
              <a:t>z nejzávažnějších poškození kolagenních </a:t>
            </a:r>
            <a:r>
              <a:rPr lang="cs-CZ" dirty="0" smtClean="0"/>
              <a:t>materiálů </a:t>
            </a:r>
          </a:p>
          <a:p>
            <a:r>
              <a:rPr lang="cs-CZ" dirty="0" smtClean="0"/>
              <a:t>Makroskopický </a:t>
            </a:r>
            <a:r>
              <a:rPr lang="cs-CZ" dirty="0"/>
              <a:t>projev - ztráta pevnosti, křehkost a práškovatění kolagenních </a:t>
            </a:r>
            <a:r>
              <a:rPr lang="cs-CZ" dirty="0" smtClean="0"/>
              <a:t>vláken</a:t>
            </a:r>
          </a:p>
          <a:p>
            <a:r>
              <a:rPr lang="cs-CZ" dirty="0" smtClean="0"/>
              <a:t>Nebyl </a:t>
            </a:r>
            <a:r>
              <a:rPr lang="cs-CZ" dirty="0"/>
              <a:t>zaznamenán pokles hodnoty pH</a:t>
            </a:r>
            <a:r>
              <a:rPr lang="cs-CZ" dirty="0" smtClean="0"/>
              <a:t>.</a:t>
            </a:r>
          </a:p>
          <a:p>
            <a:endParaRPr lang="cs-CZ" dirty="0"/>
          </a:p>
          <a:p>
            <a:r>
              <a:rPr lang="cs-CZ" dirty="0" smtClean="0"/>
              <a:t>Příčina </a:t>
            </a:r>
            <a:r>
              <a:rPr lang="cs-CZ" dirty="0"/>
              <a:t>vzniku - přítomnost semichinonového radikálu, který vzniká z tříslovin během koželužského zpracování. Semichinonový radikál následně může snadno iniciovat oxidaci kolagenu katalyzovanou ionty přechodných kovů. </a:t>
            </a:r>
            <a:endParaRPr lang="cs-CZ" dirty="0" smtClean="0"/>
          </a:p>
          <a:p>
            <a:r>
              <a:rPr lang="cs-CZ" dirty="0" smtClean="0"/>
              <a:t>Mimoto</a:t>
            </a:r>
            <a:r>
              <a:rPr lang="cs-CZ" dirty="0"/>
              <a:t>, na vznik semichinonového radikálu má vliv typ třísloviny použité k činění usní. To je pravděpodobně příčinnou rozdílné citlivosti usní k oxidaci.</a:t>
            </a:r>
          </a:p>
        </p:txBody>
      </p:sp>
    </p:spTree>
    <p:extLst>
      <p:ext uri="{BB962C8B-B14F-4D97-AF65-F5344CB8AC3E}">
        <p14:creationId xmlns:p14="http://schemas.microsoft.com/office/powerpoint/2010/main" val="294751115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7544" y="911850"/>
            <a:ext cx="784887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Poškození </a:t>
            </a:r>
            <a:r>
              <a:rPr lang="cs-CZ" dirty="0"/>
              <a:t>mikroorganismy, hmyzem, hlodavci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Plísně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 smtClean="0"/>
              <a:t>Aerobní, uvolňují CO</a:t>
            </a:r>
            <a:r>
              <a:rPr lang="cs-CZ" baseline="-25000" dirty="0" smtClean="0"/>
              <a:t>2</a:t>
            </a:r>
            <a:r>
              <a:rPr lang="cs-CZ" dirty="0" smtClean="0"/>
              <a:t>, zavislé na přítomnosti cukrů, tuků, bílkovin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 smtClean="0"/>
              <a:t>Jak na povrchu tak uvnitř substrátu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Plísně nenapadají přímo kolagen, ale prvotně spotřebovávají </a:t>
            </a:r>
            <a:r>
              <a:rPr lang="cs-CZ" dirty="0" smtClean="0"/>
              <a:t>snáze dostupné tuky.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Bakterie</a:t>
            </a:r>
            <a:endParaRPr lang="cs-CZ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 smtClean="0"/>
              <a:t>Ideální neutrální až slabě alkalické prostředí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cs-CZ" dirty="0" smtClean="0"/>
              <a:t>Vznik </a:t>
            </a:r>
            <a:r>
              <a:rPr lang="cs-CZ" dirty="0"/>
              <a:t>nevzhledných skvrn, ztráta mechanických vlastností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cs-CZ" dirty="0"/>
              <a:t>Ovlivněno především vyšší RV, teplotou a přítomnosti O</a:t>
            </a:r>
            <a:r>
              <a:rPr lang="cs-CZ" baseline="-25000" dirty="0"/>
              <a:t>2</a:t>
            </a:r>
            <a:r>
              <a:rPr lang="cs-CZ" dirty="0"/>
              <a:t>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cs-CZ" dirty="0" smtClean="0"/>
              <a:t>Chromočiněné usně jsou odolnější než třísločiněné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cs-CZ" dirty="0" smtClean="0"/>
              <a:t>Pergameny snadno podléhají biodegradaci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cs-CZ" dirty="0" smtClean="0"/>
              <a:t>Nezbytné odstranění – ochrana </a:t>
            </a:r>
            <a:r>
              <a:rPr lang="cs-CZ" dirty="0"/>
              <a:t>předmětů samotných i ochrany lidského zdraví. </a:t>
            </a:r>
            <a:endParaRPr lang="cs-CZ" dirty="0" smtClean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cs-CZ" dirty="0" smtClean="0"/>
              <a:t>Mikrobiální </a:t>
            </a:r>
            <a:r>
              <a:rPr lang="cs-CZ" dirty="0"/>
              <a:t>poškození může být také mylně považováno za minerální deposit</a:t>
            </a:r>
          </a:p>
          <a:p>
            <a:pPr marL="0" lvl="1"/>
            <a:endParaRPr lang="cs-CZ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22114"/>
          </a:xfrm>
        </p:spPr>
        <p:txBody>
          <a:bodyPr/>
          <a:lstStyle/>
          <a:p>
            <a:r>
              <a:rPr lang="cs-CZ" b="1" dirty="0" smtClean="0"/>
              <a:t>Biodegradace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42402783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260648"/>
            <a:ext cx="763284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Princip mikrobiodegradace</a:t>
            </a:r>
            <a:r>
              <a:rPr lang="cs-CZ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</a:t>
            </a:r>
            <a:r>
              <a:rPr lang="cs-CZ" dirty="0" smtClean="0"/>
              <a:t>chopnosti </a:t>
            </a:r>
            <a:r>
              <a:rPr lang="cs-CZ" dirty="0"/>
              <a:t>mikroorganismů využívat kolagenní substrát jako zdroj </a:t>
            </a:r>
            <a:r>
              <a:rPr lang="cs-CZ" dirty="0" smtClean="0"/>
              <a:t>potravy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Konkrétně </a:t>
            </a:r>
            <a:r>
              <a:rPr lang="cs-CZ" dirty="0"/>
              <a:t>spotřebovávají dusík obsažený v peptidickém řetězci. 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Např. rod </a:t>
            </a:r>
            <a:r>
              <a:rPr lang="cs-CZ" i="1" dirty="0"/>
              <a:t>Penicillinum </a:t>
            </a:r>
            <a:r>
              <a:rPr lang="cs-CZ" dirty="0"/>
              <a:t>rozkládá vazby </a:t>
            </a:r>
            <a:r>
              <a:rPr lang="cs-CZ" dirty="0">
                <a:sym typeface="Symbol" panose="05050102010706020507" pitchFamily="18" charset="2"/>
              </a:rPr>
              <a:t></a:t>
            </a:r>
            <a:r>
              <a:rPr lang="cs-CZ" dirty="0"/>
              <a:t>C</a:t>
            </a:r>
            <a:r>
              <a:rPr lang="cs-CZ" dirty="0">
                <a:sym typeface="Symbol" panose="05050102010706020507" pitchFamily="18" charset="2"/>
              </a:rPr>
              <a:t></a:t>
            </a:r>
            <a:r>
              <a:rPr lang="cs-CZ" dirty="0"/>
              <a:t>N</a:t>
            </a:r>
            <a:r>
              <a:rPr lang="cs-CZ" dirty="0">
                <a:sym typeface="Symbol" panose="05050102010706020507" pitchFamily="18" charset="2"/>
              </a:rPr>
              <a:t></a:t>
            </a:r>
            <a:r>
              <a:rPr lang="cs-CZ" dirty="0"/>
              <a:t> a především </a:t>
            </a:r>
            <a:r>
              <a:rPr lang="cs-CZ" dirty="0" smtClean="0">
                <a:sym typeface="Symbol" panose="05050102010706020507" pitchFamily="18" charset="2"/>
              </a:rPr>
              <a:t></a:t>
            </a:r>
            <a:r>
              <a:rPr lang="cs-CZ" dirty="0"/>
              <a:t>N</a:t>
            </a:r>
            <a:r>
              <a:rPr lang="cs-CZ" dirty="0">
                <a:sym typeface="Symbol" panose="05050102010706020507" pitchFamily="18" charset="2"/>
              </a:rPr>
              <a:t></a:t>
            </a:r>
            <a:r>
              <a:rPr lang="cs-CZ" dirty="0" smtClean="0"/>
              <a:t>H čímž dochází </a:t>
            </a:r>
            <a:r>
              <a:rPr lang="cs-CZ" dirty="0"/>
              <a:t>ke zkracování řetězce kolagenu. 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Produkce enzymů hydrolyzujících bílkovinnou část (proteázy, </a:t>
            </a:r>
            <a:r>
              <a:rPr lang="cs-CZ" i="1" dirty="0"/>
              <a:t>Clostridium, Bacillus, Pseudomonas, Aspergillus, Penicillium, Trichoderma, Verticillium</a:t>
            </a:r>
            <a:r>
              <a:rPr lang="cs-CZ" dirty="0"/>
              <a:t>), tukové složky (lipázy), třísloviny (tanázy)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Kromě </a:t>
            </a:r>
            <a:r>
              <a:rPr lang="cs-CZ" dirty="0"/>
              <a:t>dusíku také různé druhy tuků, které jsou snadným zdrojem potravy pro mikroorganismy.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4941168"/>
            <a:ext cx="6192688" cy="179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61976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3568" y="1700808"/>
            <a:ext cx="331236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cs-CZ" b="1" dirty="0"/>
              <a:t>DEGRADACE V PŮDNÍM PROSTŘEDÍ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cs-CZ" dirty="0"/>
              <a:t>Vyplavování rozpustných složek (krátké řetězce proteinů, sacharidy, ve vodě rozpustná činiva, některé pigmenty)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cs-CZ" dirty="0"/>
              <a:t>Obohacení látkami z okolí (organické sloučenin z rostlin, anorganické složky okolní půdy (anorganické soli))</a:t>
            </a:r>
          </a:p>
        </p:txBody>
      </p:sp>
      <p:pic>
        <p:nvPicPr>
          <p:cNvPr id="3" name="Obrázek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820" y="295834"/>
            <a:ext cx="4248472" cy="572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38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332656"/>
            <a:ext cx="8064896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sz="1900" dirty="0">
                <a:latin typeface="Calibri (Základní text)"/>
                <a:ea typeface="Times New Roman" panose="02020603050405020304" pitchFamily="18" charset="0"/>
              </a:rPr>
              <a:t>Rozhraní mezi oběma vrstvami tvoří myšlená čára spojující cibulky jednotlivých vlasových kořínků a papily. Kolem nich jsou rozloženy buňky mazové, potní žlázy a krevní cévy</a:t>
            </a:r>
          </a:p>
          <a:p>
            <a:pPr marL="2857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sz="1900" dirty="0">
                <a:latin typeface="Calibri (Základní text)"/>
                <a:ea typeface="Times New Roman" panose="02020603050405020304" pitchFamily="18" charset="0"/>
              </a:rPr>
              <a:t>Vzájemný poměr tlouštěk papilární a retikulární vrstvy je značně rozdílný, např.:</a:t>
            </a:r>
          </a:p>
          <a:p>
            <a:pPr marL="742950" lvl="2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sz="1900" dirty="0">
                <a:latin typeface="Calibri (Základní text)"/>
                <a:ea typeface="Times New Roman" panose="02020603050405020304" pitchFamily="18" charset="0"/>
              </a:rPr>
              <a:t>hověziny 1:4, </a:t>
            </a:r>
          </a:p>
          <a:p>
            <a:pPr marL="742950" lvl="2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sz="1900" dirty="0">
                <a:latin typeface="Calibri (Základní text)"/>
                <a:ea typeface="Times New Roman" panose="02020603050405020304" pitchFamily="18" charset="0"/>
              </a:rPr>
              <a:t>teletiny v mezích od 1:1 do 1:2,</a:t>
            </a:r>
          </a:p>
          <a:p>
            <a:pPr marL="742950" lvl="2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sz="1900" dirty="0">
                <a:latin typeface="Calibri (Základní text)"/>
                <a:ea typeface="Times New Roman" panose="02020603050405020304" pitchFamily="18" charset="0"/>
              </a:rPr>
              <a:t>koziny 1:1 </a:t>
            </a:r>
          </a:p>
        </p:txBody>
      </p:sp>
      <p:pic>
        <p:nvPicPr>
          <p:cNvPr id="3" name="Obrázek 5">
            <a:extLst>
              <a:ext uri="{FF2B5EF4-FFF2-40B4-BE49-F238E27FC236}">
                <a16:creationId xmlns:a16="http://schemas.microsoft.com/office/drawing/2014/main" id="{24E7A6D4-D664-4592-A37D-9BCFAD71F9E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420888"/>
            <a:ext cx="5050903" cy="415495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1924" y="3408083"/>
            <a:ext cx="3301964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2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sz="1900" dirty="0">
                <a:latin typeface="Calibri (Základní text)"/>
                <a:ea typeface="Times New Roman" panose="02020603050405020304" pitchFamily="18" charset="0"/>
              </a:rPr>
              <a:t>Je-li vzájemný poměr příznivější pro vrstvu retikulární (hověziny), je kůže vhodnější pro výrobu pevné, houževnaté usně.</a:t>
            </a:r>
            <a:endParaRPr lang="cs-CZ" altLang="cs-CZ" sz="1900" dirty="0">
              <a:latin typeface="Calibri (Základní text)"/>
            </a:endParaRPr>
          </a:p>
        </p:txBody>
      </p:sp>
    </p:spTree>
    <p:extLst>
      <p:ext uri="{BB962C8B-B14F-4D97-AF65-F5344CB8AC3E}">
        <p14:creationId xmlns:p14="http://schemas.microsoft.com/office/powerpoint/2010/main" val="287470021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4) Zkoušení kolagenních materiálů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Materiálový průzkum</a:t>
            </a:r>
          </a:p>
          <a:p>
            <a:pPr lvl="1"/>
            <a:r>
              <a:rPr lang="cs-CZ" dirty="0" smtClean="0"/>
              <a:t>Určení druhu zvířete</a:t>
            </a:r>
          </a:p>
          <a:p>
            <a:pPr lvl="1"/>
            <a:r>
              <a:rPr lang="cs-CZ" dirty="0" smtClean="0"/>
              <a:t>Určení způsobu činění</a:t>
            </a:r>
          </a:p>
          <a:p>
            <a:r>
              <a:rPr lang="cs-CZ" dirty="0" smtClean="0"/>
              <a:t>Určení druhu a stupně degradace – nezbytné před </a:t>
            </a:r>
            <a:r>
              <a:rPr lang="cs-CZ" dirty="0"/>
              <a:t>čištěním, na základě stupně poškození jsou následně vybírány postupy a materiály</a:t>
            </a:r>
          </a:p>
          <a:p>
            <a:pPr lvl="1"/>
            <a:r>
              <a:rPr lang="cs-CZ" dirty="0" smtClean="0"/>
              <a:t>Smyslově</a:t>
            </a:r>
          </a:p>
          <a:p>
            <a:pPr lvl="1"/>
            <a:r>
              <a:rPr lang="cs-CZ" dirty="0" smtClean="0"/>
              <a:t>pH</a:t>
            </a:r>
          </a:p>
          <a:p>
            <a:pPr lvl="1"/>
            <a:r>
              <a:rPr lang="cs-CZ" dirty="0" smtClean="0"/>
              <a:t>Soudržnost vláken</a:t>
            </a:r>
          </a:p>
          <a:p>
            <a:pPr lvl="1"/>
            <a:r>
              <a:rPr lang="cs-CZ" dirty="0" smtClean="0"/>
              <a:t>Hydrotermální stabilita</a:t>
            </a:r>
          </a:p>
          <a:p>
            <a:pPr lvl="1"/>
            <a:r>
              <a:rPr lang="cs-CZ" dirty="0" smtClean="0"/>
              <a:t>Strukturní změny</a:t>
            </a:r>
          </a:p>
          <a:p>
            <a:pPr lvl="1"/>
            <a:r>
              <a:rPr lang="cs-CZ" dirty="0" smtClean="0"/>
              <a:t>Další možnosti</a:t>
            </a:r>
          </a:p>
          <a:p>
            <a:pPr marL="0" lvl="1" indent="0">
              <a:buNone/>
            </a:pPr>
            <a:endParaRPr lang="cs-CZ" dirty="0" smtClean="0"/>
          </a:p>
          <a:p>
            <a:pPr marL="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6046244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1302" y="1055672"/>
            <a:ext cx="8321138" cy="1152128"/>
          </a:xfrm>
        </p:spPr>
        <p:txBody>
          <a:bodyPr>
            <a:normAutofit/>
          </a:bodyPr>
          <a:lstStyle/>
          <a:p>
            <a:pPr marL="228600" lvl="2"/>
            <a:r>
              <a:rPr lang="cs-CZ" sz="2000" dirty="0"/>
              <a:t>D</a:t>
            </a:r>
            <a:r>
              <a:rPr lang="cs-CZ" sz="2000" dirty="0" smtClean="0"/>
              <a:t>le </a:t>
            </a:r>
            <a:r>
              <a:rPr lang="cs-CZ" sz="2000" dirty="0"/>
              <a:t>charakteristické lícové struktury – binokulární lupa, </a:t>
            </a:r>
            <a:r>
              <a:rPr lang="cs-CZ" sz="2000" dirty="0" smtClean="0"/>
              <a:t>stereomikroskop</a:t>
            </a:r>
          </a:p>
          <a:p>
            <a:pPr marL="685800" lvl="3"/>
            <a:r>
              <a:rPr lang="cs-CZ" sz="1600" dirty="0" smtClean="0"/>
              <a:t>Závisí na zachování či poškozenosti lícové vrstvy</a:t>
            </a:r>
          </a:p>
          <a:p>
            <a:pPr marL="685800" lvl="3"/>
            <a:r>
              <a:rPr lang="cs-CZ" sz="1600" dirty="0" smtClean="0"/>
              <a:t>Ovlivněno povrchovou úpravou (lakování, nubuk,…)</a:t>
            </a:r>
          </a:p>
          <a:p>
            <a:pPr marL="685800" lvl="3"/>
            <a:endParaRPr lang="cs-CZ" sz="1600" dirty="0"/>
          </a:p>
          <a:p>
            <a:pPr marL="228600" lvl="2"/>
            <a:endParaRPr lang="cs-CZ" sz="2000" dirty="0" smtClean="0"/>
          </a:p>
          <a:p>
            <a:pPr marL="228600" lvl="2"/>
            <a:endParaRPr lang="cs-CZ" sz="2000" dirty="0" smtClean="0"/>
          </a:p>
          <a:p>
            <a:pPr marL="228600" lvl="2"/>
            <a:endParaRPr lang="cs-CZ" sz="20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792" y="2132856"/>
            <a:ext cx="2160000" cy="1620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752856"/>
            <a:ext cx="2160000" cy="16200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132856"/>
            <a:ext cx="2160000" cy="162000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792" y="3752856"/>
            <a:ext cx="2160000" cy="1620000"/>
          </a:xfrm>
          <a:prstGeom prst="rect">
            <a:avLst/>
          </a:prstGeom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Určení druhu zvířete</a:t>
            </a:r>
            <a:endParaRPr lang="cs-CZ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11302" y="5661248"/>
            <a:ext cx="25956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DNA analýza, MALDI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70666255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Určení způsobu činění</a:t>
            </a:r>
            <a:endParaRPr lang="cs-CZ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50715"/>
            <a:ext cx="8229600" cy="1310134"/>
          </a:xfrm>
        </p:spPr>
        <p:txBody>
          <a:bodyPr/>
          <a:lstStyle/>
          <a:p>
            <a:pPr marL="227013" lvl="2" indent="-227013"/>
            <a:r>
              <a:rPr lang="cs-CZ" sz="2000" b="1" dirty="0"/>
              <a:t>Spalovací zkoušky – </a:t>
            </a:r>
            <a:r>
              <a:rPr lang="cs-CZ" sz="2000" dirty="0"/>
              <a:t>barva </a:t>
            </a:r>
            <a:r>
              <a:rPr lang="cs-CZ" sz="2000" dirty="0" smtClean="0"/>
              <a:t>popela</a:t>
            </a:r>
          </a:p>
          <a:p>
            <a:pPr marL="684213" lvl="3" indent="-227013"/>
            <a:r>
              <a:rPr lang="cs-CZ" sz="1600" dirty="0" smtClean="0"/>
              <a:t>Třísločiněné, tukočiněné, pergamen – černý popel/škvarek, až úplné spálení</a:t>
            </a:r>
          </a:p>
          <a:p>
            <a:pPr marL="684213" lvl="3" indent="-227013"/>
            <a:r>
              <a:rPr lang="cs-CZ" sz="1600" dirty="0" smtClean="0"/>
              <a:t>Chromočiněné – zelený popel</a:t>
            </a:r>
          </a:p>
          <a:p>
            <a:pPr marL="684213" lvl="3" indent="-227013"/>
            <a:r>
              <a:rPr lang="cs-CZ" sz="1600" dirty="0" smtClean="0"/>
              <a:t>Hlinitočinění – bílý popel</a:t>
            </a:r>
            <a:endParaRPr lang="cs-CZ" sz="2000" dirty="0"/>
          </a:p>
          <a:p>
            <a:endParaRPr lang="cs-CZ" dirty="0"/>
          </a:p>
        </p:txBody>
      </p:sp>
      <p:pic>
        <p:nvPicPr>
          <p:cNvPr id="4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124" y="2061675"/>
            <a:ext cx="2250778" cy="1688083"/>
          </a:xfrm>
          <a:prstGeom prst="rect">
            <a:avLst/>
          </a:prstGeom>
        </p:spPr>
      </p:pic>
      <p:pic>
        <p:nvPicPr>
          <p:cNvPr id="5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880" y="2051948"/>
            <a:ext cx="2250777" cy="1688083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2857852"/>
              </p:ext>
            </p:extLst>
          </p:nvPr>
        </p:nvGraphicFramePr>
        <p:xfrm>
          <a:off x="2987824" y="4221088"/>
          <a:ext cx="4251474" cy="247608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{616DA210-FB5B-4158-B5E0-FEB733F419BA}</a:tableStyleId>
              </a:tblPr>
              <a:tblGrid>
                <a:gridCol w="3177880">
                  <a:extLst>
                    <a:ext uri="{9D8B030D-6E8A-4147-A177-3AD203B41FA5}">
                      <a16:colId xmlns:a16="http://schemas.microsoft.com/office/drawing/2014/main" val="1649221241"/>
                    </a:ext>
                  </a:extLst>
                </a:gridCol>
                <a:gridCol w="1073594">
                  <a:extLst>
                    <a:ext uri="{9D8B030D-6E8A-4147-A177-3AD203B41FA5}">
                      <a16:colId xmlns:a16="http://schemas.microsoft.com/office/drawing/2014/main" val="280295541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Druh činění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T</a:t>
                      </a:r>
                      <a:r>
                        <a:rPr lang="cs-CZ" sz="1600" baseline="-25000" dirty="0">
                          <a:effectLst/>
                        </a:rPr>
                        <a:t>s</a:t>
                      </a:r>
                      <a:r>
                        <a:rPr lang="cs-CZ" sz="1600" dirty="0">
                          <a:effectLst/>
                        </a:rPr>
                        <a:t> </a:t>
                      </a:r>
                      <a:r>
                        <a:rPr lang="en-GB" sz="1600" dirty="0">
                          <a:effectLst/>
                        </a:rPr>
                        <a:t>[°C]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898728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Nečiněná kůže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58–65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66643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Vápnem loužený kolagen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50–60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075340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Pergamen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55–64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446079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Tukové činění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50–63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303259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Formaldehydové činění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63–73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547157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Třísločinění – hydrolyzovatelné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75–80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083924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Třísločinění – kondenzované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80–85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46856044"/>
                  </a:ext>
                </a:extLst>
              </a:tr>
              <a:tr h="281528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Bílé hlinitočiněné usně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49–63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83640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Chromočinění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100–105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83790685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57200" y="4005064"/>
            <a:ext cx="246612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/>
              <a:t>Teplota smrštění T</a:t>
            </a:r>
            <a:r>
              <a:rPr lang="cs-CZ" sz="2000" b="1" baseline="-25000" dirty="0"/>
              <a:t>s</a:t>
            </a:r>
            <a:endParaRPr lang="cs-CZ" sz="2000" b="1" dirty="0"/>
          </a:p>
          <a:p>
            <a:endParaRPr lang="cs-CZ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400" y="2051948"/>
            <a:ext cx="2263746" cy="169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5960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544" y="404664"/>
            <a:ext cx="82809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cs-CZ" sz="2000" b="1" dirty="0"/>
              <a:t>Kapkovací </a:t>
            </a:r>
            <a:r>
              <a:rPr lang="cs-CZ" sz="2000" b="1" dirty="0" smtClean="0"/>
              <a:t>zkoušky</a:t>
            </a:r>
          </a:p>
          <a:p>
            <a:pPr marL="227013" lvl="2" indent="-227013"/>
            <a:endParaRPr lang="cs-CZ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1484784"/>
            <a:ext cx="5959495" cy="448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99013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737" y="1487835"/>
            <a:ext cx="2739353" cy="20545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43" y="4273950"/>
            <a:ext cx="2739353" cy="20545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852936"/>
            <a:ext cx="2886824" cy="21651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7" t="1388" r="30313"/>
          <a:stretch/>
        </p:blipFill>
        <p:spPr>
          <a:xfrm>
            <a:off x="347151" y="1484784"/>
            <a:ext cx="1583301" cy="20575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8" t="4778" r="8963"/>
          <a:stretch/>
        </p:blipFill>
        <p:spPr>
          <a:xfrm rot="5400000">
            <a:off x="49505" y="4515673"/>
            <a:ext cx="2160240" cy="15710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4090" y="332656"/>
            <a:ext cx="83323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cs-CZ" sz="2000" b="1" dirty="0"/>
              <a:t>Důkaz rostlinných </a:t>
            </a:r>
            <a:r>
              <a:rPr lang="cs-CZ" sz="2000" b="1" dirty="0" smtClean="0"/>
              <a:t>třísliv</a:t>
            </a:r>
            <a:endParaRPr lang="cs-CZ" sz="2000" dirty="0" smtClean="0"/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cs-CZ" dirty="0" smtClean="0"/>
              <a:t>Destilovanou </a:t>
            </a:r>
            <a:r>
              <a:rPr lang="cs-CZ" dirty="0"/>
              <a:t>vodou ovlhčená vlákna reagují  s kapkou 1–2% (w/v) vodného roztoku FeCl</a:t>
            </a:r>
            <a:r>
              <a:rPr lang="cs-CZ" baseline="-25000" dirty="0"/>
              <a:t>3</a:t>
            </a:r>
            <a:r>
              <a:rPr lang="cs-CZ" dirty="0"/>
              <a:t> za vývoje černého zbarvení.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7688" y="3567516"/>
            <a:ext cx="1802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Třísločiněná useň</a:t>
            </a:r>
            <a:endParaRPr lang="cs-CZ" dirty="0"/>
          </a:p>
        </p:txBody>
      </p:sp>
      <p:sp>
        <p:nvSpPr>
          <p:cNvPr id="9" name="TextBox 8"/>
          <p:cNvSpPr txBox="1"/>
          <p:nvPr/>
        </p:nvSpPr>
        <p:spPr>
          <a:xfrm>
            <a:off x="344089" y="6488668"/>
            <a:ext cx="2056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Chromočiněná useň</a:t>
            </a:r>
            <a:endParaRPr lang="cs-CZ" dirty="0"/>
          </a:p>
        </p:txBody>
      </p:sp>
      <p:sp>
        <p:nvSpPr>
          <p:cNvPr id="10" name="TextBox 9"/>
          <p:cNvSpPr txBox="1"/>
          <p:nvPr/>
        </p:nvSpPr>
        <p:spPr>
          <a:xfrm>
            <a:off x="5560318" y="5018054"/>
            <a:ext cx="1188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Pergamen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3291903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7544" y="360998"/>
            <a:ext cx="820891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cs-CZ" sz="2000" b="1" dirty="0"/>
              <a:t>Důkaz kondenzovaných třísliv</a:t>
            </a:r>
          </a:p>
          <a:p>
            <a:pPr marL="914400" lvl="3" indent="-457200">
              <a:buFontTx/>
              <a:buAutoNum type="arabicParenR"/>
            </a:pPr>
            <a:r>
              <a:rPr lang="cs-CZ" dirty="0"/>
              <a:t>Vlákna ovlhčená 2 kapkami 1% (w/v) vanilinu v ethanolu + 2 kapky konc. HCl za vývoje tmavočerveného zbarvení</a:t>
            </a:r>
            <a:r>
              <a:rPr lang="cs-CZ" dirty="0" smtClean="0"/>
              <a:t>.</a:t>
            </a:r>
          </a:p>
          <a:p>
            <a:pPr marL="914400" lvl="3" indent="-457200">
              <a:buFontTx/>
              <a:buAutoNum type="arabicParenR"/>
            </a:pPr>
            <a:r>
              <a:rPr lang="cs-CZ" dirty="0"/>
              <a:t>Vlákna ve zkumavce s 2,4 ml okyseleného n-butylalkoholu + 40 µl 2% (w/v) roztoku NH</a:t>
            </a:r>
            <a:r>
              <a:rPr lang="cs-CZ" baseline="-25000" dirty="0"/>
              <a:t>4</a:t>
            </a:r>
            <a:r>
              <a:rPr lang="cs-CZ" dirty="0"/>
              <a:t>Fe(SO</a:t>
            </a:r>
            <a:r>
              <a:rPr lang="cs-CZ" baseline="-25000" dirty="0"/>
              <a:t>4</a:t>
            </a:r>
            <a:r>
              <a:rPr lang="cs-CZ" dirty="0"/>
              <a:t>)</a:t>
            </a:r>
            <a:r>
              <a:rPr lang="cs-CZ" baseline="-25000" dirty="0"/>
              <a:t>2</a:t>
            </a:r>
            <a:r>
              <a:rPr lang="cs-CZ" dirty="0"/>
              <a:t>·12H</a:t>
            </a:r>
            <a:r>
              <a:rPr lang="cs-CZ" baseline="-25000" dirty="0"/>
              <a:t>2</a:t>
            </a:r>
            <a:r>
              <a:rPr lang="cs-CZ" dirty="0"/>
              <a:t>O ve 2 mol dm</a:t>
            </a:r>
            <a:r>
              <a:rPr lang="cs-CZ" baseline="30000" dirty="0"/>
              <a:t>−3</a:t>
            </a:r>
            <a:r>
              <a:rPr lang="cs-CZ" dirty="0"/>
              <a:t> HCl. Zkumavka se zahřívá na 100 °C po dobu 50 min za vývoje oranžového až karmínového zbarvení</a:t>
            </a:r>
            <a:r>
              <a:rPr lang="cs-CZ" dirty="0" smtClean="0"/>
              <a:t>.</a:t>
            </a:r>
            <a:endParaRPr lang="cs-CZ" sz="2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211960" y="47971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grpSp>
        <p:nvGrpSpPr>
          <p:cNvPr id="30" name="Group 29"/>
          <p:cNvGrpSpPr/>
          <p:nvPr/>
        </p:nvGrpSpPr>
        <p:grpSpPr>
          <a:xfrm>
            <a:off x="505739" y="4670822"/>
            <a:ext cx="7946979" cy="2169079"/>
            <a:chOff x="439833" y="2156142"/>
            <a:chExt cx="7946979" cy="2169079"/>
          </a:xfrm>
        </p:grpSpPr>
        <p:grpSp>
          <p:nvGrpSpPr>
            <p:cNvPr id="16" name="Group 15"/>
            <p:cNvGrpSpPr/>
            <p:nvPr/>
          </p:nvGrpSpPr>
          <p:grpSpPr>
            <a:xfrm>
              <a:off x="439833" y="2156142"/>
              <a:ext cx="3164456" cy="2169079"/>
              <a:chOff x="439833" y="2156142"/>
              <a:chExt cx="3164456" cy="2169079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287" t="1388" r="30313"/>
              <a:stretch/>
            </p:blipFill>
            <p:spPr>
              <a:xfrm>
                <a:off x="462419" y="2156142"/>
                <a:ext cx="1388574" cy="1804510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439833" y="3955889"/>
                <a:ext cx="31644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/>
                  <a:t>Myrobalan (Terminalia chebula)</a:t>
                </a:r>
                <a:endParaRPr lang="cs-CZ" dirty="0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2576857" y="2156142"/>
              <a:ext cx="3091200" cy="1926355"/>
              <a:chOff x="2576857" y="2156142"/>
              <a:chExt cx="3091200" cy="1926355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2576857" y="2156142"/>
                <a:ext cx="3091200" cy="1926355"/>
                <a:chOff x="2576857" y="2156142"/>
                <a:chExt cx="3091200" cy="1926355"/>
              </a:xfrm>
            </p:grpSpPr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22458" y="2923297"/>
                  <a:ext cx="1545599" cy="1159200"/>
                </a:xfrm>
                <a:prstGeom prst="rect">
                  <a:avLst/>
                </a:prstGeom>
              </p:spPr>
            </p:pic>
            <p:pic>
              <p:nvPicPr>
                <p:cNvPr id="2" name="Picture 1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76857" y="2156142"/>
                  <a:ext cx="1547664" cy="1160748"/>
                </a:xfrm>
                <a:prstGeom prst="rect">
                  <a:avLst/>
                </a:prstGeom>
              </p:spPr>
            </p:pic>
          </p:grpSp>
          <p:sp>
            <p:nvSpPr>
              <p:cNvPr id="19" name="TextBox 18"/>
              <p:cNvSpPr txBox="1"/>
              <p:nvPr/>
            </p:nvSpPr>
            <p:spPr>
              <a:xfrm>
                <a:off x="4486194" y="2210289"/>
                <a:ext cx="8162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/>
                  <a:t>Vanilin</a:t>
                </a:r>
                <a:endParaRPr lang="cs-CZ" dirty="0"/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6211822" y="2156142"/>
              <a:ext cx="2174990" cy="1924960"/>
              <a:chOff x="6211822" y="2156142"/>
              <a:chExt cx="2174990" cy="1924960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6211822" y="2156142"/>
                <a:ext cx="2174990" cy="1924960"/>
                <a:chOff x="6211822" y="2156142"/>
                <a:chExt cx="2174990" cy="1924960"/>
              </a:xfrm>
            </p:grpSpPr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062" t="44014" r="54275" b="39387"/>
                <a:stretch/>
              </p:blipFill>
              <p:spPr>
                <a:xfrm>
                  <a:off x="6211822" y="2156142"/>
                  <a:ext cx="1016916" cy="1294257"/>
                </a:xfrm>
                <a:prstGeom prst="rect">
                  <a:avLst/>
                </a:prstGeom>
              </p:spPr>
            </p:pic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775" t="41670" r="76489" b="40545"/>
                <a:stretch/>
              </p:blipFill>
              <p:spPr>
                <a:xfrm>
                  <a:off x="7230497" y="2678096"/>
                  <a:ext cx="1156315" cy="1403006"/>
                </a:xfrm>
                <a:prstGeom prst="rect">
                  <a:avLst/>
                </a:prstGeom>
              </p:spPr>
            </p:pic>
          </p:grpSp>
          <p:sp>
            <p:nvSpPr>
              <p:cNvPr id="23" name="TextBox 22"/>
              <p:cNvSpPr txBox="1"/>
              <p:nvPr/>
            </p:nvSpPr>
            <p:spPr>
              <a:xfrm>
                <a:off x="7281638" y="2165367"/>
                <a:ext cx="11051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/>
                  <a:t>n-Butanol</a:t>
                </a:r>
                <a:endParaRPr lang="cs-CZ" dirty="0"/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507365" y="2208181"/>
            <a:ext cx="7924393" cy="2188690"/>
            <a:chOff x="462419" y="4673685"/>
            <a:chExt cx="7924393" cy="2188690"/>
          </a:xfrm>
        </p:grpSpPr>
        <p:grpSp>
          <p:nvGrpSpPr>
            <p:cNvPr id="15" name="Group 14"/>
            <p:cNvGrpSpPr/>
            <p:nvPr/>
          </p:nvGrpSpPr>
          <p:grpSpPr>
            <a:xfrm>
              <a:off x="462419" y="4673685"/>
              <a:ext cx="1405247" cy="2188690"/>
              <a:chOff x="462419" y="4673685"/>
              <a:chExt cx="1405247" cy="2188690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288" t="4945" r="22437"/>
              <a:stretch/>
            </p:blipFill>
            <p:spPr>
              <a:xfrm>
                <a:off x="462419" y="4673685"/>
                <a:ext cx="1405247" cy="1815974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462419" y="6493043"/>
                <a:ext cx="9412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/>
                  <a:t>Mimosa</a:t>
                </a:r>
                <a:endParaRPr lang="cs-CZ" dirty="0"/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6211822" y="4673685"/>
              <a:ext cx="2174990" cy="2004024"/>
              <a:chOff x="6211822" y="4673685"/>
              <a:chExt cx="2174990" cy="2004024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6211822" y="4673685"/>
                <a:ext cx="2174990" cy="2004024"/>
                <a:chOff x="6211822" y="4673685"/>
                <a:chExt cx="2174990" cy="2004024"/>
              </a:xfrm>
            </p:grpSpPr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1098" t="41765" r="40241" b="40450"/>
                <a:stretch/>
              </p:blipFill>
              <p:spPr>
                <a:xfrm>
                  <a:off x="6211822" y="4673685"/>
                  <a:ext cx="1016916" cy="1386704"/>
                </a:xfrm>
                <a:prstGeom prst="rect">
                  <a:avLst/>
                </a:prstGeom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1889" t="42733" r="38188" b="39482"/>
                <a:stretch/>
              </p:blipFill>
              <p:spPr>
                <a:xfrm>
                  <a:off x="7230406" y="5301174"/>
                  <a:ext cx="1156406" cy="1376535"/>
                </a:xfrm>
                <a:prstGeom prst="rect">
                  <a:avLst/>
                </a:prstGeom>
              </p:spPr>
            </p:pic>
          </p:grpSp>
          <p:sp>
            <p:nvSpPr>
              <p:cNvPr id="24" name="TextBox 23"/>
              <p:cNvSpPr txBox="1"/>
              <p:nvPr/>
            </p:nvSpPr>
            <p:spPr>
              <a:xfrm>
                <a:off x="7281638" y="4797152"/>
                <a:ext cx="11051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/>
                  <a:t>n-Butanol</a:t>
                </a:r>
                <a:endParaRPr lang="cs-CZ" dirty="0"/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2576857" y="4673685"/>
              <a:ext cx="3091200" cy="1995675"/>
              <a:chOff x="2576857" y="4673685"/>
              <a:chExt cx="3091200" cy="1995675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2576857" y="4673685"/>
                <a:ext cx="3091200" cy="1995675"/>
                <a:chOff x="2576857" y="4673685"/>
                <a:chExt cx="3091200" cy="1995675"/>
              </a:xfrm>
            </p:grpSpPr>
            <p:pic>
              <p:nvPicPr>
                <p:cNvPr id="3" name="Picture 2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76857" y="4673685"/>
                  <a:ext cx="1545600" cy="1159200"/>
                </a:xfrm>
                <a:prstGeom prst="rect">
                  <a:avLst/>
                </a:prstGeom>
              </p:spPr>
            </p:pic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22457" y="5510160"/>
                  <a:ext cx="1545600" cy="1159200"/>
                </a:xfrm>
                <a:prstGeom prst="rect">
                  <a:avLst/>
                </a:prstGeom>
              </p:spPr>
            </p:pic>
          </p:grpSp>
          <p:sp>
            <p:nvSpPr>
              <p:cNvPr id="27" name="TextBox 26"/>
              <p:cNvSpPr txBox="1"/>
              <p:nvPr/>
            </p:nvSpPr>
            <p:spPr>
              <a:xfrm>
                <a:off x="4486194" y="4797152"/>
                <a:ext cx="8162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/>
                  <a:t>Vanilin</a:t>
                </a:r>
                <a:endParaRPr lang="cs-CZ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8589033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544" y="476672"/>
            <a:ext cx="8280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cs-CZ" b="1" dirty="0"/>
              <a:t>Důkaz hydrolyzovatelných třísliv (ellagotaninů) </a:t>
            </a:r>
            <a:r>
              <a:rPr lang="cs-CZ" dirty="0"/>
              <a:t>– </a:t>
            </a:r>
            <a:endParaRPr lang="cs-CZ" dirty="0" smtClean="0"/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cs-CZ" dirty="0" smtClean="0"/>
              <a:t>Vlákna </a:t>
            </a:r>
            <a:r>
              <a:rPr lang="cs-CZ" dirty="0"/>
              <a:t>ve zkumavce se 2 ml pyridinu + 150 µl 37% HCl + 150 µl 1% (w/v) NaNO</a:t>
            </a:r>
            <a:r>
              <a:rPr lang="cs-CZ" baseline="-25000" dirty="0"/>
              <a:t>2</a:t>
            </a:r>
            <a:r>
              <a:rPr lang="cs-CZ" dirty="0"/>
              <a:t> ve vodě za vývoje modrého zbarvení.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2" t="23915" r="26376" b="29844"/>
          <a:stretch/>
        </p:blipFill>
        <p:spPr>
          <a:xfrm rot="5400000">
            <a:off x="4390502" y="1893743"/>
            <a:ext cx="1944217" cy="12851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73" r="86224" b="35771"/>
          <a:stretch/>
        </p:blipFill>
        <p:spPr>
          <a:xfrm>
            <a:off x="2987824" y="1561935"/>
            <a:ext cx="1397091" cy="19167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22457" y="3551922"/>
            <a:ext cx="805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Kaštan</a:t>
            </a:r>
            <a:endParaRPr lang="cs-CZ" dirty="0"/>
          </a:p>
        </p:txBody>
      </p:sp>
      <p:sp>
        <p:nvSpPr>
          <p:cNvPr id="6" name="Rectangle 5"/>
          <p:cNvSpPr/>
          <p:nvPr/>
        </p:nvSpPr>
        <p:spPr>
          <a:xfrm>
            <a:off x="453831" y="4437112"/>
            <a:ext cx="81426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cs-CZ" b="1" dirty="0" smtClean="0"/>
              <a:t>Další kapkovací reakce</a:t>
            </a:r>
          </a:p>
          <a:p>
            <a:pPr marL="457200" lvl="2" indent="-457200">
              <a:buAutoNum type="arabicParenR"/>
            </a:pPr>
            <a:r>
              <a:rPr lang="cs-CZ" b="1" dirty="0" smtClean="0"/>
              <a:t>Důkaz </a:t>
            </a:r>
            <a:r>
              <a:rPr lang="cs-CZ" b="1" dirty="0"/>
              <a:t>hlinitých sloučenin </a:t>
            </a:r>
            <a:r>
              <a:rPr lang="cs-CZ" dirty="0"/>
              <a:t>- vláken ovlhčená kapkou NH</a:t>
            </a:r>
            <a:r>
              <a:rPr lang="cs-CZ" baseline="-25000" dirty="0"/>
              <a:t>4</a:t>
            </a:r>
            <a:r>
              <a:rPr lang="cs-CZ" dirty="0"/>
              <a:t>OH (2 mol dm</a:t>
            </a:r>
            <a:r>
              <a:rPr lang="cs-CZ" baseline="30000" dirty="0"/>
              <a:t>−3</a:t>
            </a:r>
            <a:r>
              <a:rPr lang="cs-CZ" dirty="0"/>
              <a:t>) + 1 kapka 0,1% (w/v) alizarinové červeni S v ethanolu + několik kapek 2 mol dm</a:t>
            </a:r>
            <a:r>
              <a:rPr lang="cs-CZ" baseline="30000" dirty="0"/>
              <a:t>−3</a:t>
            </a:r>
            <a:r>
              <a:rPr lang="cs-CZ" dirty="0"/>
              <a:t> CH</a:t>
            </a:r>
            <a:r>
              <a:rPr lang="cs-CZ" baseline="-25000" dirty="0"/>
              <a:t>3</a:t>
            </a:r>
            <a:r>
              <a:rPr lang="cs-CZ" dirty="0"/>
              <a:t>COOH za vývoje červeného  zbarvení.</a:t>
            </a:r>
          </a:p>
          <a:p>
            <a:pPr marL="457200" lvl="2" indent="-457200">
              <a:buAutoNum type="arabicParenR"/>
            </a:pPr>
            <a:r>
              <a:rPr lang="cs-CZ" b="1" dirty="0"/>
              <a:t>Důkaz hydrolyzovatelných třísliv (gallotaninů) </a:t>
            </a:r>
            <a:r>
              <a:rPr lang="cs-CZ" dirty="0"/>
              <a:t>– vlákna ovlhčená kapkou 2 mol dm</a:t>
            </a:r>
            <a:r>
              <a:rPr lang="cs-CZ" baseline="30000" dirty="0"/>
              <a:t>−3</a:t>
            </a:r>
            <a:r>
              <a:rPr lang="cs-CZ" dirty="0"/>
              <a:t> H</a:t>
            </a:r>
            <a:r>
              <a:rPr lang="cs-CZ" baseline="-25000" dirty="0"/>
              <a:t>2</a:t>
            </a:r>
            <a:r>
              <a:rPr lang="cs-CZ" dirty="0"/>
              <a:t>SO</a:t>
            </a:r>
            <a:r>
              <a:rPr lang="cs-CZ" baseline="-25000" dirty="0"/>
              <a:t>4</a:t>
            </a:r>
            <a:r>
              <a:rPr lang="cs-CZ" dirty="0"/>
              <a:t> + 2 kapky 0,7% (w/v) roztoku rhodaninu v 99% (v/v) ethanolu (methanolu) + kapka 2 mol dm</a:t>
            </a:r>
            <a:r>
              <a:rPr lang="cs-CZ" baseline="30000" dirty="0"/>
              <a:t>−3</a:t>
            </a:r>
            <a:r>
              <a:rPr lang="cs-CZ" dirty="0"/>
              <a:t> KOH za vývoje růžového až červeného zbarvení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179796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78173"/>
            <a:ext cx="39409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cs-CZ" sz="2000" b="1" dirty="0" smtClean="0"/>
              <a:t>Infračervená spektroskopie FTIR</a:t>
            </a:r>
            <a:endParaRPr lang="cs-CZ" sz="2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78228"/>
            <a:ext cx="3843943" cy="23434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39" y="2852936"/>
            <a:ext cx="3843943" cy="2709937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8665833"/>
              </p:ext>
            </p:extLst>
          </p:nvPr>
        </p:nvGraphicFramePr>
        <p:xfrm>
          <a:off x="917508" y="643836"/>
          <a:ext cx="3219274" cy="503141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923379">
                  <a:extLst>
                    <a:ext uri="{9D8B030D-6E8A-4147-A177-3AD203B41FA5}">
                      <a16:colId xmlns:a16="http://schemas.microsoft.com/office/drawing/2014/main" val="662388961"/>
                    </a:ext>
                  </a:extLst>
                </a:gridCol>
                <a:gridCol w="2295895">
                  <a:extLst>
                    <a:ext uri="{9D8B030D-6E8A-4147-A177-3AD203B41FA5}">
                      <a16:colId xmlns:a16="http://schemas.microsoft.com/office/drawing/2014/main" val="2641525220"/>
                    </a:ext>
                  </a:extLst>
                </a:gridCol>
              </a:tblGrid>
              <a:tr h="204165"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sym typeface="Symbol" panose="05050102010706020507" pitchFamily="18" charset="2"/>
                        </a:rPr>
                        <a:t></a:t>
                      </a:r>
                      <a:r>
                        <a:rPr lang="cs-CZ" sz="1200" dirty="0">
                          <a:effectLst/>
                        </a:rPr>
                        <a:t> </a:t>
                      </a:r>
                      <a:r>
                        <a:rPr lang="en-GB" sz="1200" dirty="0">
                          <a:effectLst/>
                        </a:rPr>
                        <a:t>[</a:t>
                      </a:r>
                      <a:r>
                        <a:rPr lang="cs-CZ" sz="1200" dirty="0">
                          <a:effectLst/>
                        </a:rPr>
                        <a:t>cm</a:t>
                      </a:r>
                      <a:r>
                        <a:rPr lang="cs-CZ" sz="1200" baseline="30000" dirty="0">
                          <a:effectLst/>
                        </a:rPr>
                        <a:t>-1</a:t>
                      </a:r>
                      <a:r>
                        <a:rPr lang="cs-CZ" sz="1200" dirty="0">
                          <a:effectLst/>
                        </a:rPr>
                        <a:t>]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Druh vibrace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5381240"/>
                  </a:ext>
                </a:extLst>
              </a:tr>
              <a:tr h="204165"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Společné vibrace tříslovin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0358210"/>
                  </a:ext>
                </a:extLst>
              </a:tr>
              <a:tr h="253848"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~1610*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sym typeface="Symbol" panose="05050102010706020507" pitchFamily="18" charset="2"/>
                        </a:rPr>
                        <a:t></a:t>
                      </a:r>
                      <a:r>
                        <a:rPr lang="cs-CZ" sz="1200">
                          <a:effectLst/>
                        </a:rPr>
                        <a:t>(C=C) aromatického kruhu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2609979"/>
                  </a:ext>
                </a:extLst>
              </a:tr>
              <a:tr h="253848"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~1512*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sym typeface="Symbol" panose="05050102010706020507" pitchFamily="18" charset="2"/>
                        </a:rPr>
                        <a:t></a:t>
                      </a:r>
                      <a:r>
                        <a:rPr lang="cs-CZ" sz="1200">
                          <a:effectLst/>
                        </a:rPr>
                        <a:t>(C=C) aromatického kruhu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64362138"/>
                  </a:ext>
                </a:extLst>
              </a:tr>
              <a:tr h="253848"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~1450*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sym typeface="Symbol" panose="05050102010706020507" pitchFamily="18" charset="2"/>
                        </a:rPr>
                        <a:t></a:t>
                      </a:r>
                      <a:r>
                        <a:rPr lang="cs-CZ" sz="1200">
                          <a:effectLst/>
                        </a:rPr>
                        <a:t>(C=C) aromatického kruhu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98106627"/>
                  </a:ext>
                </a:extLst>
              </a:tr>
              <a:tr h="204165"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~1210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sym typeface="Symbol" panose="05050102010706020507" pitchFamily="18" charset="2"/>
                        </a:rPr>
                        <a:t></a:t>
                      </a:r>
                      <a:r>
                        <a:rPr lang="cs-CZ" sz="1200" dirty="0">
                          <a:effectLst/>
                        </a:rPr>
                        <a:t>(C–O), δ(C–OH)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57059382"/>
                  </a:ext>
                </a:extLst>
              </a:tr>
              <a:tr h="204165"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~1085*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sym typeface="Symbol" panose="05050102010706020507" pitchFamily="18" charset="2"/>
                        </a:rPr>
                        <a:t></a:t>
                      </a:r>
                      <a:r>
                        <a:rPr lang="cs-CZ" sz="1200" baseline="-25000">
                          <a:effectLst/>
                        </a:rPr>
                        <a:t>s</a:t>
                      </a:r>
                      <a:r>
                        <a:rPr lang="cs-CZ" sz="1200">
                          <a:effectLst/>
                        </a:rPr>
                        <a:t>(C–O–C)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9453252"/>
                  </a:ext>
                </a:extLst>
              </a:tr>
              <a:tr h="204165"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~1035*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δ(C–H), </a:t>
                      </a:r>
                      <a:r>
                        <a:rPr lang="cs-CZ" sz="1200">
                          <a:effectLst/>
                          <a:sym typeface="Symbol" panose="05050102010706020507" pitchFamily="18" charset="2"/>
                        </a:rPr>
                        <a:t></a:t>
                      </a:r>
                      <a:r>
                        <a:rPr lang="cs-CZ" sz="1200" baseline="-25000">
                          <a:effectLst/>
                        </a:rPr>
                        <a:t>s</a:t>
                      </a:r>
                      <a:r>
                        <a:rPr lang="cs-CZ" sz="1200">
                          <a:effectLst/>
                        </a:rPr>
                        <a:t>(C–O)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54637247"/>
                  </a:ext>
                </a:extLst>
              </a:tr>
              <a:tr h="204165"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~843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δC–H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78750679"/>
                  </a:ext>
                </a:extLst>
              </a:tr>
              <a:tr h="204165"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Hydrolyzovatelné třísloviny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0579334"/>
                  </a:ext>
                </a:extLst>
              </a:tr>
              <a:tr h="204165"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~1735–1705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sym typeface="Symbol" panose="05050102010706020507" pitchFamily="18" charset="2"/>
                        </a:rPr>
                        <a:t></a:t>
                      </a:r>
                      <a:r>
                        <a:rPr lang="cs-CZ" sz="1200">
                          <a:effectLst/>
                        </a:rPr>
                        <a:t>(C=O)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18808951"/>
                  </a:ext>
                </a:extLst>
              </a:tr>
              <a:tr h="204165"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~1320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sym typeface="Symbol" panose="05050102010706020507" pitchFamily="18" charset="2"/>
                        </a:rPr>
                        <a:t></a:t>
                      </a:r>
                      <a:r>
                        <a:rPr lang="cs-CZ" sz="1200" baseline="-25000">
                          <a:effectLst/>
                        </a:rPr>
                        <a:t>s</a:t>
                      </a:r>
                      <a:r>
                        <a:rPr lang="cs-CZ" sz="1200">
                          <a:effectLst/>
                        </a:rPr>
                        <a:t>(C–O); δ(O–H)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25640418"/>
                  </a:ext>
                </a:extLst>
              </a:tr>
              <a:tr h="204165"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~1180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δ(C–O); δ(C–H)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56721512"/>
                  </a:ext>
                </a:extLst>
              </a:tr>
              <a:tr h="204165"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~871*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sym typeface="Symbol" panose="05050102010706020507" pitchFamily="18" charset="2"/>
                        </a:rPr>
                        <a:t></a:t>
                      </a:r>
                      <a:r>
                        <a:rPr lang="cs-CZ" sz="1200">
                          <a:effectLst/>
                        </a:rPr>
                        <a:t>(OH), </a:t>
                      </a:r>
                      <a:r>
                        <a:rPr lang="cs-CZ" sz="1200">
                          <a:effectLst/>
                          <a:sym typeface="Symbol" panose="05050102010706020507" pitchFamily="18" charset="2"/>
                        </a:rPr>
                        <a:t></a:t>
                      </a:r>
                      <a:r>
                        <a:rPr lang="cs-CZ" sz="1200">
                          <a:effectLst/>
                        </a:rPr>
                        <a:t>(C–H)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52596634"/>
                  </a:ext>
                </a:extLst>
              </a:tr>
              <a:tr h="306133"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~770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sym typeface="Symbol" panose="05050102010706020507" pitchFamily="18" charset="2"/>
                        </a:rPr>
                        <a:t></a:t>
                      </a:r>
                      <a:r>
                        <a:rPr lang="cs-CZ" sz="1200">
                          <a:effectLst/>
                        </a:rPr>
                        <a:t> aromatického kruhu δ(C–H)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72603180"/>
                  </a:ext>
                </a:extLst>
              </a:tr>
              <a:tr h="204165"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Kondenzované třísloviny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7913669"/>
                  </a:ext>
                </a:extLst>
              </a:tr>
              <a:tr h="204165"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~1370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δ(CH); δ(OH)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15820557"/>
                  </a:ext>
                </a:extLst>
              </a:tr>
              <a:tr h="204165"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~1285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sym typeface="Symbol" panose="05050102010706020507" pitchFamily="18" charset="2"/>
                        </a:rPr>
                        <a:t></a:t>
                      </a:r>
                      <a:r>
                        <a:rPr lang="cs-CZ" sz="1200">
                          <a:effectLst/>
                        </a:rPr>
                        <a:t>(CO) aromatický kruh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48898856"/>
                  </a:ext>
                </a:extLst>
              </a:tr>
              <a:tr h="306133"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~1160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sym typeface="Symbol" panose="05050102010706020507" pitchFamily="18" charset="2"/>
                        </a:rPr>
                        <a:t></a:t>
                      </a:r>
                      <a:r>
                        <a:rPr lang="cs-CZ" sz="1200" baseline="-25000">
                          <a:effectLst/>
                        </a:rPr>
                        <a:t>as</a:t>
                      </a:r>
                      <a:r>
                        <a:rPr lang="cs-CZ" sz="1200">
                          <a:effectLst/>
                        </a:rPr>
                        <a:t>(C–O) aromatického kruhu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24731048"/>
                  </a:ext>
                </a:extLst>
              </a:tr>
              <a:tr h="204165"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~1113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  <a:sym typeface="Symbol" panose="05050102010706020507" pitchFamily="18" charset="2"/>
                        </a:rPr>
                        <a:t></a:t>
                      </a:r>
                      <a:r>
                        <a:rPr lang="cs-CZ" sz="1200" baseline="-25000">
                          <a:effectLst/>
                        </a:rPr>
                        <a:t>as</a:t>
                      </a:r>
                      <a:r>
                        <a:rPr lang="cs-CZ" sz="1200">
                          <a:effectLst/>
                        </a:rPr>
                        <a:t>(C–O–C)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22189461"/>
                  </a:ext>
                </a:extLst>
              </a:tr>
              <a:tr h="204165"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976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δ(C–H)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968053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45797" y="6093296"/>
            <a:ext cx="37626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smtClean="0"/>
              <a:t>Další metody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 smtClean="0"/>
              <a:t>EDX, XRF, UV-VIS, HPLC, TLC,…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8857953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/>
              <a:t>Další možnosti materiálového průzkumu</a:t>
            </a:r>
            <a:endParaRPr lang="cs-CZ" b="1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lvl="1"/>
            <a:r>
              <a:rPr lang="cs-CZ" dirty="0"/>
              <a:t>Biologické napadení</a:t>
            </a:r>
          </a:p>
          <a:p>
            <a:pPr marL="536575" lvl="2">
              <a:tabLst>
                <a:tab pos="539750" algn="l"/>
              </a:tabLst>
            </a:pPr>
            <a:r>
              <a:rPr lang="cs-CZ" sz="1600" dirty="0"/>
              <a:t>Většinou není nezbytné určení konkrétních druhů, vyjma hrobové případně archeologické materiály</a:t>
            </a:r>
          </a:p>
          <a:p>
            <a:pPr marL="285750" lvl="1"/>
            <a:endParaRPr lang="cs-CZ" dirty="0" smtClean="0"/>
          </a:p>
          <a:p>
            <a:pPr marL="285750" lvl="1"/>
            <a:r>
              <a:rPr lang="cs-CZ" dirty="0" smtClean="0"/>
              <a:t>Analýza </a:t>
            </a:r>
            <a:r>
              <a:rPr lang="cs-CZ" dirty="0"/>
              <a:t>dekorativních úprav</a:t>
            </a:r>
          </a:p>
          <a:p>
            <a:pPr marL="536575" lvl="2"/>
            <a:r>
              <a:rPr lang="cs-CZ" sz="1600" dirty="0"/>
              <a:t>Zlacení,  pigmenty, pojiva – SEM/EDX, FTIR, XRF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8920816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Vizuální zhodnocení</a:t>
            </a:r>
            <a:endParaRPr lang="cs-CZ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66331" y="2060848"/>
            <a:ext cx="2712102" cy="409391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" y="1772816"/>
            <a:ext cx="476287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ea typeface="Times New Roman" panose="02020603050405020304" pitchFamily="18" charset="0"/>
              </a:rPr>
              <a:t>Oranžovo-červené zbarvení třísločiněné usně indikuje tzv. red rot (kyselé poškození). Jemným třením povrchu usně se zjistí, zda uvolňuje práškovité částice nebo zda je tuhá. </a:t>
            </a:r>
            <a:endParaRPr lang="cs-CZ" dirty="0" smtClean="0"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ea typeface="Times New Roman" panose="02020603050405020304" pitchFamily="18" charset="0"/>
              </a:rPr>
              <a:t>Poškození </a:t>
            </a:r>
            <a:r>
              <a:rPr lang="cs-CZ" dirty="0">
                <a:ea typeface="Times New Roman" panose="02020603050405020304" pitchFamily="18" charset="0"/>
              </a:rPr>
              <a:t>red rot má i charakteristický kyselý </a:t>
            </a:r>
            <a:r>
              <a:rPr lang="cs-CZ" dirty="0" smtClean="0">
                <a:ea typeface="Times New Roman" panose="02020603050405020304" pitchFamily="18" charset="0"/>
              </a:rPr>
              <a:t>zápach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Pohmatem lze odhadnout vysušení usně potřebu dotukování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0953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FD95C4E2-3857-4940-92F6-2F7374C2F089}"/>
              </a:ext>
            </a:extLst>
          </p:cNvPr>
          <p:cNvSpPr/>
          <p:nvPr/>
        </p:nvSpPr>
        <p:spPr>
          <a:xfrm>
            <a:off x="323528" y="166568"/>
            <a:ext cx="5076564" cy="5647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1900" b="1" dirty="0">
                <a:ea typeface="Times New Roman" panose="02020603050405020304" pitchFamily="18" charset="0"/>
              </a:rPr>
              <a:t>Podkožní vazivo – </a:t>
            </a:r>
            <a:r>
              <a:rPr lang="cs-CZ" sz="1900" b="1" dirty="0" err="1">
                <a:ea typeface="Times New Roman" panose="02020603050405020304" pitchFamily="18" charset="0"/>
              </a:rPr>
              <a:t>Subcutis</a:t>
            </a:r>
            <a:endParaRPr lang="cs-CZ" sz="1900" b="1" dirty="0">
              <a:ea typeface="Times New Roman" panose="02020603050405020304" pitchFamily="18" charset="0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900" dirty="0">
                <a:ea typeface="Times New Roman" panose="02020603050405020304" pitchFamily="18" charset="0"/>
              </a:rPr>
              <a:t>Nejspodnější část kůže ve kterém se ukládá tuk. 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900" dirty="0">
                <a:ea typeface="Times New Roman" panose="02020603050405020304" pitchFamily="18" charset="0"/>
              </a:rPr>
              <a:t>Ten často tvoří souvislou vrstvu a je pružným spojením mezi kůží a tělem živočicha. 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900" dirty="0">
                <a:ea typeface="Times New Roman" panose="02020603050405020304" pitchFamily="18" charset="0"/>
              </a:rPr>
              <a:t>Při koželužském zpracování se podkožní vazivo odstraňuje tzv. mízdřením</a:t>
            </a:r>
          </a:p>
          <a:p>
            <a:pPr>
              <a:spcAft>
                <a:spcPts val="0"/>
              </a:spcAft>
            </a:pPr>
            <a:endParaRPr lang="cs-CZ" sz="1900" dirty="0"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sz="1900" b="1" dirty="0">
                <a:ea typeface="Times New Roman" panose="02020603050405020304" pitchFamily="18" charset="0"/>
              </a:rPr>
              <a:t>Hustota vláknité sítě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sz="1900" dirty="0"/>
              <a:t>Určuje pevnost a tažnost usně. 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sz="1900" dirty="0"/>
              <a:t>Rozdíly v hustotě – druh zvířete, stáři, pohlaví, způsob života, podnebí, ... 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sz="1900" dirty="0"/>
              <a:t>Rozdíly v hustotě i v rámci jedné kůže – 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sz="1900" dirty="0"/>
              <a:t>Nejhustší – hřbetní část (krupon), vykazuje největší pevnost a nejmenší tažnost; 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sz="1900" dirty="0"/>
              <a:t>Nejnižší – slabiny, boky</a:t>
            </a:r>
          </a:p>
          <a:p>
            <a:pPr marL="0" lvl="1" indent="26987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sz="1900" dirty="0"/>
              <a:t>Na pevnost vláken hotové usně má vliv způsob činění při koželužském zpracování.</a:t>
            </a:r>
            <a:r>
              <a:rPr lang="cs-CZ" sz="1900" dirty="0">
                <a:ea typeface="Times New Roman" panose="02020603050405020304" pitchFamily="18" charset="0"/>
              </a:rPr>
              <a:t>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E5D29D2-E4AD-474C-82D3-907E84F8E6A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556792"/>
            <a:ext cx="3561773" cy="41425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173536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Stanovení pH</a:t>
            </a:r>
            <a:endParaRPr lang="cs-CZ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003232" cy="5073427"/>
          </a:xfrm>
        </p:spPr>
        <p:txBody>
          <a:bodyPr>
            <a:noAutofit/>
          </a:bodyPr>
          <a:lstStyle/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cs-CZ" altLang="cs-CZ" sz="20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000" dirty="0">
                <a:latin typeface="Arial" panose="020B0604020202020204" pitchFamily="34" charset="0"/>
                <a:ea typeface="Times New Roman" panose="02020603050405020304" pitchFamily="18" charset="0"/>
              </a:rPr>
              <a:t>Poskytuje informaci o přítomnosti volných H</a:t>
            </a:r>
            <a:r>
              <a:rPr lang="cs-CZ" altLang="cs-CZ" sz="2000" baseline="30000" dirty="0">
                <a:latin typeface="Arial" panose="020B0604020202020204" pitchFamily="34" charset="0"/>
                <a:ea typeface="Times New Roman" panose="02020603050405020304" pitchFamily="18" charset="0"/>
              </a:rPr>
              <a:t>+ </a:t>
            </a:r>
            <a:r>
              <a:rPr lang="cs-CZ" altLang="cs-CZ" sz="2000" dirty="0">
                <a:latin typeface="Arial" panose="020B0604020202020204" pitchFamily="34" charset="0"/>
                <a:ea typeface="Times New Roman" panose="02020603050405020304" pitchFamily="18" charset="0"/>
              </a:rPr>
              <a:t>iontů, vznikajících ve vodném roztoku disociací kyselin obsažených v usni nebo hydrolýzou některých solí.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Správně </a:t>
            </a:r>
            <a:r>
              <a:rPr lang="cs-CZ" altLang="cs-CZ" sz="2000" dirty="0">
                <a:latin typeface="Arial" panose="020B0604020202020204" pitchFamily="34" charset="0"/>
                <a:ea typeface="Times New Roman" panose="02020603050405020304" pitchFamily="18" charset="0"/>
              </a:rPr>
              <a:t>vyrobená useň má hodnotu pH v rozmezí přibližně 4–5. </a:t>
            </a:r>
            <a:endParaRPr lang="cs-CZ" altLang="cs-CZ" sz="2000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Při </a:t>
            </a:r>
            <a:r>
              <a:rPr lang="cs-CZ" altLang="cs-CZ" sz="2000" dirty="0">
                <a:latin typeface="Arial" panose="020B0604020202020204" pitchFamily="34" charset="0"/>
                <a:ea typeface="Times New Roman" panose="02020603050405020304" pitchFamily="18" charset="0"/>
              </a:rPr>
              <a:t>pH vyšším než 3,5 lze vyloučit přítomnost silných kyselin. </a:t>
            </a:r>
            <a:endParaRPr lang="cs-CZ" altLang="cs-CZ" sz="2000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Je-li </a:t>
            </a:r>
            <a:r>
              <a:rPr lang="cs-CZ" altLang="cs-CZ" sz="2000" dirty="0">
                <a:latin typeface="Arial" panose="020B0604020202020204" pitchFamily="34" charset="0"/>
                <a:ea typeface="Times New Roman" panose="02020603050405020304" pitchFamily="18" charset="0"/>
              </a:rPr>
              <a:t>pH pod </a:t>
            </a:r>
            <a:r>
              <a:rPr lang="cs-CZ" altLang="cs-CZ" sz="2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3,0, </a:t>
            </a:r>
            <a:r>
              <a:rPr lang="cs-CZ" altLang="cs-CZ" sz="2000" dirty="0">
                <a:latin typeface="Arial" panose="020B0604020202020204" pitchFamily="34" charset="0"/>
                <a:ea typeface="Times New Roman" panose="02020603050405020304" pitchFamily="18" charset="0"/>
              </a:rPr>
              <a:t>lze předpokládat poškození usně vlivem silných kyselin. </a:t>
            </a:r>
            <a:endParaRPr lang="cs-CZ" altLang="cs-CZ" sz="2000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To </a:t>
            </a:r>
            <a:r>
              <a:rPr lang="cs-CZ" altLang="cs-CZ" sz="2000" dirty="0">
                <a:latin typeface="Arial" panose="020B0604020202020204" pitchFamily="34" charset="0"/>
                <a:ea typeface="Times New Roman" panose="02020603050405020304" pitchFamily="18" charset="0"/>
              </a:rPr>
              <a:t>se projevuje práškovatěním a změnou barvy do ruda (</a:t>
            </a:r>
            <a:r>
              <a:rPr lang="cs-CZ" altLang="cs-CZ" sz="2000" i="1" dirty="0">
                <a:latin typeface="Arial" panose="020B0604020202020204" pitchFamily="34" charset="0"/>
                <a:ea typeface="Times New Roman" panose="02020603050405020304" pitchFamily="18" charset="0"/>
              </a:rPr>
              <a:t>red rot)</a:t>
            </a:r>
            <a:r>
              <a:rPr lang="cs-CZ" altLang="cs-CZ" sz="2000" dirty="0"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endParaRPr lang="cs-CZ" altLang="cs-CZ" sz="2000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K</a:t>
            </a:r>
            <a:r>
              <a:rPr lang="cs-CZ" altLang="cs-CZ" sz="2000" dirty="0">
                <a:latin typeface="Arial" panose="020B0604020202020204" pitchFamily="34" charset="0"/>
                <a:ea typeface="Times New Roman" panose="02020603050405020304" pitchFamily="18" charset="0"/>
              </a:rPr>
              <a:t> takto poškozenému materiálu je nezbytné přistupovat s obzvláštní opatrností, protože i relativně malé výkyvy (především vlhkosti) mohou způsobit nevratné poškození usně. </a:t>
            </a:r>
            <a:endParaRPr lang="cs-CZ" altLang="cs-CZ" sz="2000" dirty="0"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000" dirty="0">
                <a:latin typeface="Arial" panose="020B0604020202020204" pitchFamily="34" charset="0"/>
                <a:ea typeface="Times New Roman" panose="02020603050405020304" pitchFamily="18" charset="0"/>
              </a:rPr>
              <a:t>Stanovení pH je tedy důležitou hodnotou poskytující informaci o přítomnosti volných kyselin v usni a také o stupni jejich </a:t>
            </a:r>
            <a:r>
              <a:rPr lang="cs-CZ" altLang="cs-CZ" sz="2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poškození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09357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552" y="548680"/>
            <a:ext cx="763284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Dle </a:t>
            </a:r>
            <a:r>
              <a:rPr lang="cs-CZ" altLang="cs-CZ" dirty="0">
                <a:latin typeface="Arial" panose="020B0604020202020204" pitchFamily="34" charset="0"/>
                <a:ea typeface="Times New Roman" panose="02020603050405020304" pitchFamily="18" charset="0"/>
              </a:rPr>
              <a:t>normovaného postupu se stanovuje pH </a:t>
            </a:r>
            <a:r>
              <a:rPr lang="cs-CZ" altLang="cs-CZ" b="1" dirty="0">
                <a:latin typeface="Arial" panose="020B0604020202020204" pitchFamily="34" charset="0"/>
                <a:ea typeface="Times New Roman" panose="02020603050405020304" pitchFamily="18" charset="0"/>
              </a:rPr>
              <a:t>vodného extraktu </a:t>
            </a:r>
            <a:r>
              <a:rPr lang="cs-CZ" altLang="cs-CZ" dirty="0">
                <a:latin typeface="Arial" panose="020B0604020202020204" pitchFamily="34" charset="0"/>
                <a:ea typeface="Times New Roman" panose="02020603050405020304" pitchFamily="18" charset="0"/>
              </a:rPr>
              <a:t>ponornou elektrodou. Výsledek tedy závisí na poměru koncentrace oxoniových iontů H</a:t>
            </a:r>
            <a:r>
              <a:rPr lang="cs-CZ" altLang="cs-CZ" baseline="-30000" dirty="0">
                <a:latin typeface="Arial" panose="020B0604020202020204" pitchFamily="34" charset="0"/>
                <a:ea typeface="Times New Roman" panose="02020603050405020304" pitchFamily="18" charset="0"/>
              </a:rPr>
              <a:t>3</a:t>
            </a:r>
            <a:r>
              <a:rPr lang="cs-CZ" altLang="cs-CZ" dirty="0">
                <a:latin typeface="Arial" panose="020B0604020202020204" pitchFamily="34" charset="0"/>
                <a:ea typeface="Times New Roman" panose="02020603050405020304" pitchFamily="18" charset="0"/>
              </a:rPr>
              <a:t>O</a:t>
            </a:r>
            <a:r>
              <a:rPr lang="cs-CZ" altLang="cs-CZ" baseline="30000" dirty="0">
                <a:latin typeface="Arial" panose="020B0604020202020204" pitchFamily="34" charset="0"/>
                <a:ea typeface="Times New Roman" panose="02020603050405020304" pitchFamily="18" charset="0"/>
              </a:rPr>
              <a:t>+</a:t>
            </a:r>
            <a:r>
              <a:rPr lang="cs-CZ" altLang="cs-CZ" dirty="0">
                <a:latin typeface="Arial" panose="020B0604020202020204" pitchFamily="34" charset="0"/>
                <a:ea typeface="Times New Roman" panose="02020603050405020304" pitchFamily="18" charset="0"/>
              </a:rPr>
              <a:t> a iontů OH</a:t>
            </a:r>
            <a:r>
              <a:rPr lang="cs-CZ" altLang="cs-CZ" baseline="30000" dirty="0">
                <a:latin typeface="Arial" panose="020B0604020202020204" pitchFamily="34" charset="0"/>
                <a:ea typeface="Times New Roman" panose="02020603050405020304" pitchFamily="18" charset="0"/>
              </a:rPr>
              <a:t>−</a:t>
            </a:r>
            <a:r>
              <a:rPr lang="cs-CZ" altLang="cs-CZ" dirty="0">
                <a:latin typeface="Arial" panose="020B0604020202020204" pitchFamily="34" charset="0"/>
                <a:ea typeface="Times New Roman" panose="02020603050405020304" pitchFamily="18" charset="0"/>
              </a:rPr>
              <a:t> v extraktu. Pro získání reprezentativních hodnot je nezbytné dodržet poměr množství vzorku a vody. Mezinárodně stanoveno 5 g ve 100 ml destilované vody za konstantního třepání po dobu 6–6,5 hodiny za laboratorní teploty a tlaku. 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dirty="0">
                <a:latin typeface="Arial" panose="020B0604020202020204" pitchFamily="34" charset="0"/>
                <a:ea typeface="Times New Roman" panose="02020603050405020304" pitchFamily="18" charset="0"/>
              </a:rPr>
              <a:t>Lze i 0,25 g usně v 5 ml vody pomocí mikroelektrody. 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dirty="0">
                <a:latin typeface="Arial" panose="020B0604020202020204" pitchFamily="34" charset="0"/>
                <a:ea typeface="Times New Roman" panose="02020603050405020304" pitchFamily="18" charset="0"/>
              </a:rPr>
              <a:t>Změní-li se poměr vzorku a vody na 1:50, dojde k odchylce výsledné hodnoty pH o 0,4.</a:t>
            </a:r>
            <a:endParaRPr lang="cs-CZ" altLang="cs-CZ" dirty="0">
              <a:latin typeface="Arial" panose="020B0604020202020204" pitchFamily="34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cs-CZ" altLang="cs-CZ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cs-CZ" altLang="cs-CZ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b="1" dirty="0">
                <a:latin typeface="Arial" panose="020B0604020202020204" pitchFamily="34" charset="0"/>
                <a:ea typeface="Times New Roman" panose="02020603050405020304" pitchFamily="18" charset="0"/>
              </a:rPr>
              <a:t>Měření pH dotykovou elektrodou</a:t>
            </a:r>
            <a:r>
              <a:rPr lang="cs-CZ" altLang="cs-CZ" dirty="0">
                <a:latin typeface="Arial" panose="020B0604020202020204" pitchFamily="34" charset="0"/>
                <a:ea typeface="Times New Roman" panose="02020603050405020304" pitchFamily="18" charset="0"/>
              </a:rPr>
              <a:t> přímo na povrchu zkoumaného předmětu. 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dirty="0">
                <a:latin typeface="Arial" panose="020B0604020202020204" pitchFamily="34" charset="0"/>
                <a:ea typeface="Times New Roman" panose="02020603050405020304" pitchFamily="18" charset="0"/>
              </a:rPr>
              <a:t>Povrch (lépe rub, pro případ vzniku skvrn) usně je smáčen kapkou destilované vody a v této kapce je měřeno pH. 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dirty="0">
                <a:latin typeface="Arial" panose="020B0604020202020204" pitchFamily="34" charset="0"/>
                <a:ea typeface="Times New Roman" panose="02020603050405020304" pitchFamily="18" charset="0"/>
              </a:rPr>
              <a:t>Nevýhodou měření pH dotykovou elektrodou je získání informace pouze z povrchu. </a:t>
            </a:r>
          </a:p>
        </p:txBody>
      </p:sp>
    </p:spTree>
    <p:extLst>
      <p:ext uri="{BB962C8B-B14F-4D97-AF65-F5344CB8AC3E}">
        <p14:creationId xmlns:p14="http://schemas.microsoft.com/office/powerpoint/2010/main" val="341115455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2114"/>
          </a:xfrm>
        </p:spPr>
        <p:txBody>
          <a:bodyPr/>
          <a:lstStyle/>
          <a:p>
            <a:r>
              <a:rPr lang="cs-CZ" b="1" dirty="0"/>
              <a:t>S</a:t>
            </a:r>
            <a:r>
              <a:rPr lang="cs-CZ" b="1" dirty="0" smtClean="0"/>
              <a:t>oudržnosti vláken</a:t>
            </a:r>
            <a:endParaRPr lang="cs-CZ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6624" y="922114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Posuzuje se soudržnost a práškovatění vláken uvolněných z </a:t>
            </a:r>
            <a:r>
              <a:rPr lang="cs-CZ" dirty="0" smtClean="0"/>
              <a:t>rubové </a:t>
            </a:r>
            <a:r>
              <a:rPr lang="cs-CZ" dirty="0"/>
              <a:t>strany pomocí tupé hrany skalpelu. </a:t>
            </a:r>
            <a:endParaRPr lang="cs-CZ" dirty="0" smtClean="0"/>
          </a:p>
          <a:p>
            <a:r>
              <a:rPr lang="cs-CZ" dirty="0" smtClean="0"/>
              <a:t>Hodnotí </a:t>
            </a:r>
            <a:r>
              <a:rPr lang="cs-CZ" dirty="0"/>
              <a:t>se podíl zastoupení vláken a prachových částic a jejich velikost. </a:t>
            </a:r>
            <a:endParaRPr lang="cs-CZ" dirty="0" smtClean="0"/>
          </a:p>
          <a:p>
            <a:r>
              <a:rPr lang="cs-CZ" dirty="0" smtClean="0"/>
              <a:t>Velmi </a:t>
            </a:r>
            <a:r>
              <a:rPr lang="cs-CZ" dirty="0"/>
              <a:t>poškozené usně jsou charakteristické vysokým podílem práškovitých částí a krátkými vlákny. </a:t>
            </a:r>
            <a:endParaRPr lang="cs-CZ" dirty="0" smtClean="0"/>
          </a:p>
          <a:p>
            <a:pPr lvl="1"/>
            <a:r>
              <a:rPr lang="cs-CZ" dirty="0" smtClean="0"/>
              <a:t>Useň </a:t>
            </a:r>
            <a:r>
              <a:rPr lang="cs-CZ" dirty="0"/>
              <a:t>v tomto stavu se snadno smrští při styku s vodou nebo dokonce pouze s vysokou vzdušnou vlhkostí, a proto u ní nelze použít konzervační zákrok založený na použití vody. </a:t>
            </a:r>
            <a:endParaRPr lang="cs-CZ" dirty="0" smtClean="0"/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cs-CZ" dirty="0"/>
              <a:t>P</a:t>
            </a:r>
            <a:r>
              <a:rPr lang="cs-CZ" dirty="0" smtClean="0"/>
              <a:t>omocí </a:t>
            </a:r>
            <a:r>
              <a:rPr lang="cs-CZ" dirty="0"/>
              <a:t>lupy, mikroskopu, případně i bez veškerých pomůcek pouhým okem. Podle výsledků této zkoušky lze testovaný materiál rozdělit do několika tříd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037412"/>
              </p:ext>
            </p:extLst>
          </p:nvPr>
        </p:nvGraphicFramePr>
        <p:xfrm>
          <a:off x="711023" y="4941168"/>
          <a:ext cx="7920881" cy="1463040"/>
        </p:xfrm>
        <a:graphic>
          <a:graphicData uri="http://schemas.openxmlformats.org/drawingml/2006/table">
            <a:tbl>
              <a:tblPr firstRow="1" firstCol="1" bandRow="1">
                <a:tableStyleId>{793D81CF-94F2-401A-BA57-92F5A7B2D0C5}</a:tableStyleId>
              </a:tblPr>
              <a:tblGrid>
                <a:gridCol w="764633">
                  <a:extLst>
                    <a:ext uri="{9D8B030D-6E8A-4147-A177-3AD203B41FA5}">
                      <a16:colId xmlns:a16="http://schemas.microsoft.com/office/drawing/2014/main" val="842585139"/>
                    </a:ext>
                  </a:extLst>
                </a:gridCol>
                <a:gridCol w="711915">
                  <a:extLst>
                    <a:ext uri="{9D8B030D-6E8A-4147-A177-3AD203B41FA5}">
                      <a16:colId xmlns:a16="http://schemas.microsoft.com/office/drawing/2014/main" val="1569023234"/>
                    </a:ext>
                  </a:extLst>
                </a:gridCol>
                <a:gridCol w="6444333">
                  <a:extLst>
                    <a:ext uri="{9D8B030D-6E8A-4147-A177-3AD203B41FA5}">
                      <a16:colId xmlns:a16="http://schemas.microsoft.com/office/drawing/2014/main" val="161723803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Kategorie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T</a:t>
                      </a:r>
                      <a:r>
                        <a:rPr lang="cs-CZ" sz="1200" baseline="-25000">
                          <a:effectLst/>
                        </a:rPr>
                        <a:t>s</a:t>
                      </a:r>
                      <a:r>
                        <a:rPr lang="cs-CZ" sz="1200">
                          <a:effectLst/>
                        </a:rPr>
                        <a:t> </a:t>
                      </a:r>
                      <a:r>
                        <a:rPr lang="en-GB" sz="1200">
                          <a:effectLst/>
                        </a:rPr>
                        <a:t>[°C]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Soudržnost vláken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398917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1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70–90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Vlákna velmi soudržná, dlouhá, celistvá; přítomnost prachových částic a fragmentů je způsobena odběrem vzorku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778796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2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60–70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Vlákna soudržná, pouze lehce práškovatí; množství vláken je vyšší než množství práškovité části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324016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3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50–60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Vlákna částečně soudržná a částečně práškovitá; obsah vláken a práškovité části je srovnatelný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229416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4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40–50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Vlákna pouze málo soudržná a práškovitá; množství soudržných vláken je nižší než množství práškovité části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248403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5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&lt;40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Vlákna nesoudržná, práškovitá nebo malé jehličky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724406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775008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1010005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545" y="260648"/>
            <a:ext cx="2160240" cy="2101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P1010006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31840" y="260649"/>
            <a:ext cx="2620248" cy="210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P1010013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7290" y="260649"/>
            <a:ext cx="2619133" cy="2101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IMG_578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708920"/>
            <a:ext cx="4536926" cy="405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332590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78098"/>
          </a:xfrm>
        </p:spPr>
        <p:txBody>
          <a:bodyPr/>
          <a:lstStyle/>
          <a:p>
            <a:r>
              <a:rPr lang="cs-CZ" b="1" dirty="0" smtClean="0"/>
              <a:t>Teplota smrštění</a:t>
            </a:r>
            <a:endParaRPr lang="cs-CZ" b="1" dirty="0"/>
          </a:p>
        </p:txBody>
      </p:sp>
      <p:sp>
        <p:nvSpPr>
          <p:cNvPr id="5" name="Rectangle 4"/>
          <p:cNvSpPr/>
          <p:nvPr/>
        </p:nvSpPr>
        <p:spPr>
          <a:xfrm>
            <a:off x="161510" y="815532"/>
            <a:ext cx="88209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dirty="0" smtClean="0">
                <a:ea typeface="Times New Roman" panose="02020603050405020304" pitchFamily="18" charset="0"/>
              </a:rPr>
              <a:t>Na </a:t>
            </a:r>
            <a:r>
              <a:rPr lang="cs-CZ" altLang="cs-CZ" dirty="0">
                <a:ea typeface="Times New Roman" panose="02020603050405020304" pitchFamily="18" charset="0"/>
              </a:rPr>
              <a:t>základě T</a:t>
            </a:r>
            <a:r>
              <a:rPr lang="cs-CZ" altLang="cs-CZ" baseline="-30000" dirty="0">
                <a:ea typeface="Times New Roman" panose="02020603050405020304" pitchFamily="18" charset="0"/>
              </a:rPr>
              <a:t>s</a:t>
            </a:r>
            <a:r>
              <a:rPr lang="cs-CZ" altLang="cs-CZ" dirty="0">
                <a:ea typeface="Times New Roman" panose="02020603050405020304" pitchFamily="18" charset="0"/>
              </a:rPr>
              <a:t> je možné usně rozdělit do 5 skupin podle úrovně </a:t>
            </a:r>
            <a:r>
              <a:rPr lang="cs-CZ" altLang="cs-CZ" dirty="0" smtClean="0">
                <a:ea typeface="Times New Roman" panose="02020603050405020304" pitchFamily="18" charset="0"/>
              </a:rPr>
              <a:t>poškození</a:t>
            </a: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dirty="0" smtClean="0">
                <a:ea typeface="Times New Roman" panose="02020603050405020304" pitchFamily="18" charset="0"/>
              </a:rPr>
              <a:t>Vztahy </a:t>
            </a:r>
            <a:r>
              <a:rPr lang="cs-CZ" altLang="cs-CZ" dirty="0">
                <a:ea typeface="Times New Roman" panose="02020603050405020304" pitchFamily="18" charset="0"/>
              </a:rPr>
              <a:t>mezi T</a:t>
            </a:r>
            <a:r>
              <a:rPr lang="cs-CZ" altLang="cs-CZ" baseline="-30000" dirty="0">
                <a:ea typeface="Times New Roman" panose="02020603050405020304" pitchFamily="18" charset="0"/>
              </a:rPr>
              <a:t>s</a:t>
            </a:r>
            <a:r>
              <a:rPr lang="cs-CZ" altLang="cs-CZ" dirty="0">
                <a:ea typeface="Times New Roman" panose="02020603050405020304" pitchFamily="18" charset="0"/>
              </a:rPr>
              <a:t> a soudržností vláken jsou vzájemně </a:t>
            </a:r>
            <a:r>
              <a:rPr lang="cs-CZ" altLang="cs-CZ" dirty="0" smtClean="0">
                <a:ea typeface="Times New Roman" panose="02020603050405020304" pitchFamily="18" charset="0"/>
              </a:rPr>
              <a:t>propojené (</a:t>
            </a:r>
            <a:r>
              <a:rPr lang="cs-CZ" altLang="cs-CZ" dirty="0">
                <a:ea typeface="Times New Roman" panose="02020603050405020304" pitchFamily="18" charset="0"/>
              </a:rPr>
              <a:t>viz tab Soudržnosti)</a:t>
            </a:r>
            <a:r>
              <a:rPr lang="cs-CZ" altLang="cs-CZ" dirty="0" smtClean="0">
                <a:ea typeface="Times New Roman" panose="02020603050405020304" pitchFamily="18" charset="0"/>
              </a:rPr>
              <a:t>.</a:t>
            </a:r>
            <a:endParaRPr lang="cs-CZ" altLang="cs-CZ" dirty="0"/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dirty="0" smtClean="0">
                <a:ea typeface="Times New Roman" panose="02020603050405020304" pitchFamily="18" charset="0"/>
              </a:rPr>
              <a:t>Vysoce organizované molekuly kolagenu</a:t>
            </a:r>
            <a:r>
              <a:rPr lang="cs-CZ" altLang="cs-CZ" dirty="0">
                <a:ea typeface="Times New Roman" panose="02020603050405020304" pitchFamily="18" charset="0"/>
              </a:rPr>
              <a:t> zahřátím </a:t>
            </a:r>
            <a:r>
              <a:rPr lang="cs-CZ" altLang="cs-CZ" dirty="0" smtClean="0">
                <a:ea typeface="Times New Roman" panose="02020603050405020304" pitchFamily="18" charset="0"/>
              </a:rPr>
              <a:t>ve </a:t>
            </a:r>
            <a:r>
              <a:rPr lang="cs-CZ" altLang="cs-CZ" dirty="0">
                <a:ea typeface="Times New Roman" panose="02020603050405020304" pitchFamily="18" charset="0"/>
              </a:rPr>
              <a:t>vodě na přibližně 60 °C tuto organizovanost </a:t>
            </a:r>
            <a:r>
              <a:rPr lang="cs-CZ" altLang="cs-CZ" dirty="0" smtClean="0">
                <a:ea typeface="Times New Roman" panose="02020603050405020304" pitchFamily="18" charset="0"/>
              </a:rPr>
              <a:t>ztrácejí, dochází </a:t>
            </a:r>
            <a:r>
              <a:rPr lang="cs-CZ" altLang="cs-CZ" dirty="0">
                <a:ea typeface="Times New Roman" panose="02020603050405020304" pitchFamily="18" charset="0"/>
              </a:rPr>
              <a:t>ke ztrátě vlákenné struktury a ke smrštění či želatinizaci. Při silném poškození může k želatinizaci, až úplnému rozpuštění, dojít při přímém kontaktu s vodou, a to již při pokojové teplotě. </a:t>
            </a:r>
            <a:endParaRPr lang="cs-CZ" altLang="cs-CZ" dirty="0"/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dirty="0" smtClean="0">
                <a:ea typeface="Times New Roman" panose="02020603050405020304" pitchFamily="18" charset="0"/>
              </a:rPr>
              <a:t>Stanovení </a:t>
            </a:r>
            <a:r>
              <a:rPr lang="cs-CZ" altLang="cs-CZ" dirty="0">
                <a:ea typeface="Times New Roman" panose="02020603050405020304" pitchFamily="18" charset="0"/>
              </a:rPr>
              <a:t>T</a:t>
            </a:r>
            <a:r>
              <a:rPr lang="cs-CZ" altLang="cs-CZ" baseline="-30000" dirty="0">
                <a:ea typeface="Times New Roman" panose="02020603050405020304" pitchFamily="18" charset="0"/>
              </a:rPr>
              <a:t>s</a:t>
            </a:r>
            <a:r>
              <a:rPr lang="cs-CZ" altLang="cs-CZ" dirty="0">
                <a:ea typeface="Times New Roman" panose="02020603050405020304" pitchFamily="18" charset="0"/>
              </a:rPr>
              <a:t> lze využít </a:t>
            </a:r>
            <a:r>
              <a:rPr lang="cs-CZ" altLang="cs-CZ" dirty="0" smtClean="0">
                <a:ea typeface="Times New Roman" panose="02020603050405020304" pitchFamily="18" charset="0"/>
              </a:rPr>
              <a:t>ke </a:t>
            </a:r>
            <a:r>
              <a:rPr lang="cs-CZ" altLang="cs-CZ" dirty="0">
                <a:ea typeface="Times New Roman" panose="02020603050405020304" pitchFamily="18" charset="0"/>
              </a:rPr>
              <a:t>zhodnocení stupně poškození a kvality kolagenního substrátu </a:t>
            </a:r>
            <a:endParaRPr lang="cs-CZ" altLang="cs-CZ" dirty="0" smtClean="0">
              <a:ea typeface="Times New Roman" panose="02020603050405020304" pitchFamily="18" charset="0"/>
            </a:endParaRP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dirty="0" smtClean="0">
                <a:ea typeface="Times New Roman" panose="02020603050405020304" pitchFamily="18" charset="0"/>
              </a:rPr>
              <a:t>Znalost </a:t>
            </a:r>
            <a:r>
              <a:rPr lang="cs-CZ" altLang="cs-CZ" dirty="0">
                <a:ea typeface="Times New Roman" panose="02020603050405020304" pitchFamily="18" charset="0"/>
              </a:rPr>
              <a:t>T</a:t>
            </a:r>
            <a:r>
              <a:rPr lang="cs-CZ" altLang="cs-CZ" baseline="-30000" dirty="0">
                <a:ea typeface="Times New Roman" panose="02020603050405020304" pitchFamily="18" charset="0"/>
              </a:rPr>
              <a:t>s</a:t>
            </a:r>
            <a:r>
              <a:rPr lang="cs-CZ" altLang="cs-CZ" dirty="0">
                <a:ea typeface="Times New Roman" panose="02020603050405020304" pitchFamily="18" charset="0"/>
              </a:rPr>
              <a:t> má významný vliv na určení trvanlivosti a rychlosti poškozování usní. Čím vyšší T</a:t>
            </a:r>
            <a:r>
              <a:rPr lang="cs-CZ" altLang="cs-CZ" baseline="-30000" dirty="0">
                <a:ea typeface="Times New Roman" panose="02020603050405020304" pitchFamily="18" charset="0"/>
              </a:rPr>
              <a:t>s</a:t>
            </a:r>
            <a:r>
              <a:rPr lang="cs-CZ" altLang="cs-CZ" dirty="0">
                <a:ea typeface="Times New Roman" panose="02020603050405020304" pitchFamily="18" charset="0"/>
              </a:rPr>
              <a:t> tím vyšší fyzikální a chemická stabilita, a tím i vyšší odolnost vůči degradaci. </a:t>
            </a:r>
            <a:endParaRPr lang="cs-CZ" altLang="cs-CZ" dirty="0" smtClean="0">
              <a:ea typeface="Times New Roman" panose="02020603050405020304" pitchFamily="18" charset="0"/>
            </a:endParaRP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dirty="0" smtClean="0"/>
              <a:t>Pokud </a:t>
            </a:r>
            <a:r>
              <a:rPr lang="cs-CZ" dirty="0"/>
              <a:t>je T</a:t>
            </a:r>
            <a:r>
              <a:rPr lang="cs-CZ" baseline="-25000" dirty="0"/>
              <a:t>s</a:t>
            </a:r>
            <a:r>
              <a:rPr lang="cs-CZ" dirty="0"/>
              <a:t> </a:t>
            </a:r>
            <a:r>
              <a:rPr lang="cs-CZ" dirty="0">
                <a:cs typeface="Calibri"/>
              </a:rPr>
              <a:t>&lt; </a:t>
            </a:r>
            <a:r>
              <a:rPr lang="cs-CZ" dirty="0"/>
              <a:t>45 °C nesmí přijít useň do kontaktu s vodou a je potřeba dbát zvýšené opatrnosti na hodnoty RH a </a:t>
            </a:r>
            <a:r>
              <a:rPr lang="cs-CZ" dirty="0" smtClean="0"/>
              <a:t>T</a:t>
            </a: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cs-CZ" altLang="cs-CZ" dirty="0"/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b="1" dirty="0" smtClean="0"/>
              <a:t>Možnosti stanovení teploty smrštění</a:t>
            </a: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dirty="0" smtClean="0"/>
              <a:t>Standardizovaná metoda dle ISO</a:t>
            </a: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dirty="0" smtClean="0"/>
              <a:t>Mikroskopické stanovení</a:t>
            </a: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dirty="0" smtClean="0"/>
              <a:t>Termální metody (DSC, TGA,…)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53033171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692696"/>
            <a:ext cx="439248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Standardizovaná metoda měření T</a:t>
            </a:r>
            <a:r>
              <a:rPr lang="cs-CZ" b="1" baseline="-25000" dirty="0" smtClean="0"/>
              <a:t>s</a:t>
            </a:r>
            <a:endParaRPr lang="cs-CZ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Počáteční </a:t>
            </a:r>
            <a:r>
              <a:rPr lang="cs-CZ" dirty="0"/>
              <a:t>teplota smrštění usní hraje významnou úlohu v určení trvanlivosti </a:t>
            </a:r>
            <a:br>
              <a:rPr lang="cs-CZ" dirty="0"/>
            </a:br>
            <a:r>
              <a:rPr lang="cs-CZ" dirty="0"/>
              <a:t>a rychlosti poškozování usní: 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vyšší </a:t>
            </a:r>
            <a:r>
              <a:rPr lang="cs-CZ" dirty="0"/>
              <a:t>počáteční teplota smrštění znamená vyšší fyzikální </a:t>
            </a:r>
            <a:r>
              <a:rPr lang="cs-CZ" dirty="0" smtClean="0"/>
              <a:t>a </a:t>
            </a:r>
            <a:r>
              <a:rPr lang="cs-CZ" dirty="0"/>
              <a:t>chemickou stabilitu a tím i vyšší ochranu vůči poškození materiálu. 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V</a:t>
            </a:r>
            <a:r>
              <a:rPr lang="cs-CZ" dirty="0"/>
              <a:t> České republice se stanovuje podle normy ČSN EN ISO 3380 ve speciálním zkušebním přístroji.  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Nevýhodou </a:t>
            </a:r>
            <a:r>
              <a:rPr lang="cs-CZ" dirty="0"/>
              <a:t>této tradiční metody jsou rozměry zkušebního tělesa 50 x 3 mm. 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Proto </a:t>
            </a:r>
            <a:r>
              <a:rPr lang="cs-CZ" dirty="0"/>
              <a:t>byla vypracována modifikace stanovení teploty smrštění mikroskopicky</a:t>
            </a:r>
            <a:endParaRPr lang="cs-CZ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836712"/>
            <a:ext cx="3779848" cy="504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78838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60648"/>
            <a:ext cx="86409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Mikroskopické stanovení T</a:t>
            </a:r>
            <a:r>
              <a:rPr lang="cs-CZ" b="1" baseline="-25000" dirty="0" smtClean="0"/>
              <a:t>s</a:t>
            </a:r>
            <a:r>
              <a:rPr lang="cs-CZ" b="1" dirty="0" smtClean="0"/>
              <a:t> (Micro Hot Table method MHT)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Nezbytný mikroskop s elektricky vyhřívaným stolkem s řízeným zahříváním (bodotávek)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Vlákna </a:t>
            </a:r>
            <a:r>
              <a:rPr lang="cs-CZ" dirty="0"/>
              <a:t>usní odebraná z rubní strany </a:t>
            </a:r>
            <a:r>
              <a:rPr lang="cs-CZ" dirty="0" smtClean="0"/>
              <a:t>se umístí </a:t>
            </a:r>
            <a:r>
              <a:rPr lang="cs-CZ" dirty="0"/>
              <a:t>na konkávní mikroskopické sklíčko a </a:t>
            </a:r>
            <a:r>
              <a:rPr lang="cs-CZ" dirty="0" smtClean="0"/>
              <a:t>zakápnou destilovanou </a:t>
            </a:r>
            <a:r>
              <a:rPr lang="cs-CZ" dirty="0"/>
              <a:t>vodou. 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Po </a:t>
            </a:r>
            <a:r>
              <a:rPr lang="cs-CZ" dirty="0"/>
              <a:t>kompletní hydrataci vláken (asi 10 min) a rozvláknění na menší fibrily </a:t>
            </a:r>
            <a:r>
              <a:rPr lang="cs-CZ" dirty="0" smtClean="0"/>
              <a:t>se </a:t>
            </a:r>
            <a:r>
              <a:rPr lang="cs-CZ" dirty="0"/>
              <a:t>preparát </a:t>
            </a:r>
            <a:r>
              <a:rPr lang="cs-CZ" dirty="0" smtClean="0"/>
              <a:t>umístí </a:t>
            </a:r>
            <a:r>
              <a:rPr lang="cs-CZ" dirty="0"/>
              <a:t>do vyhřívané cely nebo </a:t>
            </a:r>
            <a:r>
              <a:rPr lang="cs-CZ" dirty="0" smtClean="0"/>
              <a:t>položí </a:t>
            </a:r>
            <a:r>
              <a:rPr lang="cs-CZ" dirty="0"/>
              <a:t>na vyhřívaný stolek a </a:t>
            </a:r>
            <a:r>
              <a:rPr lang="cs-CZ" dirty="0" smtClean="0"/>
              <a:t>sleduje </a:t>
            </a:r>
            <a:r>
              <a:rPr lang="cs-CZ" dirty="0"/>
              <a:t>při 40–50násobném zvětšení a při konstantní rychlosti 2 °C ∙ min</a:t>
            </a:r>
            <a:r>
              <a:rPr lang="cs-CZ" baseline="30000" dirty="0"/>
              <a:t>−1</a:t>
            </a:r>
            <a:r>
              <a:rPr lang="cs-CZ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Každý </a:t>
            </a:r>
            <a:r>
              <a:rPr lang="cs-CZ" dirty="0"/>
              <a:t>vzorek </a:t>
            </a:r>
            <a:r>
              <a:rPr lang="cs-CZ" dirty="0" smtClean="0"/>
              <a:t>by měl být </a:t>
            </a:r>
            <a:r>
              <a:rPr lang="cs-CZ" dirty="0"/>
              <a:t>změřen minimálně 3</a:t>
            </a:r>
            <a:r>
              <a:rPr lang="cs-CZ" dirty="0" smtClean="0"/>
              <a:t>×.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dirty="0" smtClean="0">
                <a:ea typeface="Times New Roman" panose="02020603050405020304" pitchFamily="18" charset="0"/>
              </a:rPr>
              <a:t>Silně poškozený kolagen se nemusí neprojevovat </a:t>
            </a:r>
            <a:r>
              <a:rPr lang="cs-CZ" altLang="cs-CZ" dirty="0">
                <a:ea typeface="Times New Roman" panose="02020603050405020304" pitchFamily="18" charset="0"/>
              </a:rPr>
              <a:t>vizuálně (předželatinizace). To může vést k transformaci vláken na želatinu při kontaktu s vodou za mírně zvýšené </a:t>
            </a:r>
            <a:r>
              <a:rPr lang="cs-CZ" altLang="cs-CZ" dirty="0" smtClean="0">
                <a:ea typeface="Times New Roman" panose="02020603050405020304" pitchFamily="18" charset="0"/>
              </a:rPr>
              <a:t>či </a:t>
            </a:r>
            <a:r>
              <a:rPr lang="cs-CZ" altLang="cs-CZ" dirty="0">
                <a:ea typeface="Times New Roman" panose="02020603050405020304" pitchFamily="18" charset="0"/>
              </a:rPr>
              <a:t>pokojové teploty. Toto nevizuální poškození může být rizikem během konzervace, např. při lepení, kdy se useň rozpadne na zčernalou hmotu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Smrštění je popsáno několika intervaly</a:t>
            </a:r>
            <a:endParaRPr lang="cs-CZ" dirty="0"/>
          </a:p>
          <a:p>
            <a:endParaRPr lang="cs-CZ" dirty="0"/>
          </a:p>
        </p:txBody>
      </p:sp>
      <p:pic>
        <p:nvPicPr>
          <p:cNvPr id="4" name="Obrázek 3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0" y="4708081"/>
            <a:ext cx="2284582" cy="2149919"/>
          </a:xfrm>
          <a:prstGeom prst="rect">
            <a:avLst/>
          </a:prstGeom>
        </p:spPr>
      </p:pic>
      <p:pic>
        <p:nvPicPr>
          <p:cNvPr id="8" name="Obrázek 3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722" y="4708081"/>
            <a:ext cx="2284582" cy="2149919"/>
          </a:xfrm>
          <a:prstGeom prst="rect">
            <a:avLst/>
          </a:prstGeom>
        </p:spPr>
      </p:pic>
      <p:pic>
        <p:nvPicPr>
          <p:cNvPr id="9" name="Obrázek 3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202" y="4708081"/>
            <a:ext cx="2284582" cy="2149919"/>
          </a:xfrm>
          <a:prstGeom prst="rect">
            <a:avLst/>
          </a:prstGeom>
        </p:spPr>
      </p:pic>
      <p:pic>
        <p:nvPicPr>
          <p:cNvPr id="10" name="Obrázek 3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944" y="4708081"/>
            <a:ext cx="2284582" cy="214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536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332656"/>
            <a:ext cx="482453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Vyhodnocení teplotních intervalů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dirty="0">
                <a:ea typeface="Times New Roman" panose="02020603050405020304" pitchFamily="18" charset="0"/>
              </a:rPr>
              <a:t>V intervalech </a:t>
            </a:r>
            <a:r>
              <a:rPr lang="cs-CZ" altLang="cs-CZ" b="1" dirty="0">
                <a:ea typeface="Times New Roman" panose="02020603050405020304" pitchFamily="18" charset="0"/>
              </a:rPr>
              <a:t>A</a:t>
            </a:r>
            <a:r>
              <a:rPr lang="cs-CZ" altLang="cs-CZ" b="1" baseline="-30000" dirty="0">
                <a:ea typeface="Times New Roman" panose="02020603050405020304" pitchFamily="18" charset="0"/>
              </a:rPr>
              <a:t>1</a:t>
            </a:r>
            <a:r>
              <a:rPr lang="cs-CZ" altLang="cs-CZ" dirty="0">
                <a:ea typeface="Times New Roman" panose="02020603050405020304" pitchFamily="18" charset="0"/>
              </a:rPr>
              <a:t> i </a:t>
            </a:r>
            <a:r>
              <a:rPr lang="cs-CZ" altLang="cs-CZ" b="1" dirty="0">
                <a:ea typeface="Times New Roman" panose="02020603050405020304" pitchFamily="18" charset="0"/>
              </a:rPr>
              <a:t>A</a:t>
            </a:r>
            <a:r>
              <a:rPr lang="cs-CZ" altLang="cs-CZ" b="1" baseline="-30000" dirty="0">
                <a:ea typeface="Times New Roman" panose="02020603050405020304" pitchFamily="18" charset="0"/>
              </a:rPr>
              <a:t>2</a:t>
            </a:r>
            <a:r>
              <a:rPr lang="cs-CZ" altLang="cs-CZ" dirty="0">
                <a:ea typeface="Times New Roman" panose="02020603050405020304" pitchFamily="18" charset="0"/>
              </a:rPr>
              <a:t> je pozorováno pouze nahodilé smršťování individuálních vláken. </a:t>
            </a:r>
            <a:endParaRPr lang="cs-CZ" altLang="cs-CZ" dirty="0" smtClean="0">
              <a:ea typeface="Times New Roman" panose="02020603050405020304" pitchFamily="18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dirty="0" smtClean="0">
                <a:ea typeface="Times New Roman" panose="02020603050405020304" pitchFamily="18" charset="0"/>
              </a:rPr>
              <a:t>V</a:t>
            </a:r>
            <a:r>
              <a:rPr lang="cs-CZ" altLang="cs-CZ" dirty="0">
                <a:ea typeface="Times New Roman" panose="02020603050405020304" pitchFamily="18" charset="0"/>
              </a:rPr>
              <a:t> intervalech </a:t>
            </a:r>
            <a:r>
              <a:rPr lang="cs-CZ" altLang="cs-CZ" b="1" dirty="0">
                <a:ea typeface="Times New Roman" panose="02020603050405020304" pitchFamily="18" charset="0"/>
              </a:rPr>
              <a:t>B</a:t>
            </a:r>
            <a:r>
              <a:rPr lang="cs-CZ" altLang="cs-CZ" b="1" baseline="-30000" dirty="0">
                <a:ea typeface="Times New Roman" panose="02020603050405020304" pitchFamily="18" charset="0"/>
              </a:rPr>
              <a:t>1</a:t>
            </a:r>
            <a:r>
              <a:rPr lang="cs-CZ" altLang="cs-CZ" dirty="0">
                <a:ea typeface="Times New Roman" panose="02020603050405020304" pitchFamily="18" charset="0"/>
              </a:rPr>
              <a:t> a </a:t>
            </a:r>
            <a:r>
              <a:rPr lang="cs-CZ" altLang="cs-CZ" b="1" dirty="0">
                <a:ea typeface="Times New Roman" panose="02020603050405020304" pitchFamily="18" charset="0"/>
              </a:rPr>
              <a:t>B</a:t>
            </a:r>
            <a:r>
              <a:rPr lang="cs-CZ" altLang="cs-CZ" b="1" baseline="-30000" dirty="0">
                <a:ea typeface="Times New Roman" panose="02020603050405020304" pitchFamily="18" charset="0"/>
              </a:rPr>
              <a:t>2</a:t>
            </a:r>
            <a:r>
              <a:rPr lang="cs-CZ" altLang="cs-CZ" dirty="0">
                <a:ea typeface="Times New Roman" panose="02020603050405020304" pitchFamily="18" charset="0"/>
              </a:rPr>
              <a:t> smrštění jednoho vlákna je ihned následováno smrštěním dalšího vlákna. </a:t>
            </a:r>
            <a:endParaRPr lang="cs-CZ" altLang="cs-CZ" dirty="0" smtClean="0">
              <a:ea typeface="Times New Roman" panose="02020603050405020304" pitchFamily="18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dirty="0" smtClean="0">
                <a:ea typeface="Times New Roman" panose="02020603050405020304" pitchFamily="18" charset="0"/>
              </a:rPr>
              <a:t>V</a:t>
            </a:r>
            <a:r>
              <a:rPr lang="cs-CZ" altLang="cs-CZ" dirty="0">
                <a:ea typeface="Times New Roman" panose="02020603050405020304" pitchFamily="18" charset="0"/>
              </a:rPr>
              <a:t> hlavním intervalu </a:t>
            </a:r>
            <a:r>
              <a:rPr lang="cs-CZ" altLang="cs-CZ" b="1" dirty="0">
                <a:ea typeface="Times New Roman" panose="02020603050405020304" pitchFamily="18" charset="0"/>
              </a:rPr>
              <a:t>C</a:t>
            </a:r>
            <a:r>
              <a:rPr lang="cs-CZ" altLang="cs-CZ" dirty="0">
                <a:ea typeface="Times New Roman" panose="02020603050405020304" pitchFamily="18" charset="0"/>
              </a:rPr>
              <a:t> se smršťuje většina vláken najednou. </a:t>
            </a:r>
            <a:endParaRPr lang="cs-CZ" altLang="cs-CZ" dirty="0" smtClean="0">
              <a:ea typeface="Times New Roman" panose="02020603050405020304" pitchFamily="18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dirty="0" smtClean="0">
                <a:ea typeface="Times New Roman" panose="02020603050405020304" pitchFamily="18" charset="0"/>
              </a:rPr>
              <a:t>Počátek </a:t>
            </a:r>
            <a:r>
              <a:rPr lang="cs-CZ" altLang="cs-CZ" dirty="0">
                <a:ea typeface="Times New Roman" panose="02020603050405020304" pitchFamily="18" charset="0"/>
              </a:rPr>
              <a:t>intervalu C odpovídá </a:t>
            </a:r>
            <a:r>
              <a:rPr lang="cs-CZ" altLang="cs-CZ" b="1" dirty="0">
                <a:ea typeface="Times New Roman" panose="02020603050405020304" pitchFamily="18" charset="0"/>
              </a:rPr>
              <a:t>T</a:t>
            </a:r>
            <a:r>
              <a:rPr lang="cs-CZ" altLang="cs-CZ" b="1" baseline="-30000" dirty="0">
                <a:ea typeface="Times New Roman" panose="02020603050405020304" pitchFamily="18" charset="0"/>
              </a:rPr>
              <a:t>s</a:t>
            </a:r>
            <a:r>
              <a:rPr lang="cs-CZ" altLang="cs-CZ" dirty="0">
                <a:ea typeface="Times New Roman" panose="02020603050405020304" pitchFamily="18" charset="0"/>
              </a:rPr>
              <a:t>. </a:t>
            </a:r>
            <a:endParaRPr lang="cs-CZ" altLang="cs-CZ" dirty="0" smtClean="0">
              <a:ea typeface="Times New Roman" panose="02020603050405020304" pitchFamily="18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dirty="0" smtClean="0">
                <a:ea typeface="Times New Roman" panose="02020603050405020304" pitchFamily="18" charset="0"/>
              </a:rPr>
              <a:t>Některé </a:t>
            </a:r>
            <a:r>
              <a:rPr lang="cs-CZ" altLang="cs-CZ" dirty="0">
                <a:ea typeface="Times New Roman" panose="02020603050405020304" pitchFamily="18" charset="0"/>
              </a:rPr>
              <a:t>z intervalů A či B mohou v průběhu smršťování chybět. V extrémních případech může chybět i hlavní interval C, pak je za T</a:t>
            </a:r>
            <a:r>
              <a:rPr lang="cs-CZ" altLang="cs-CZ" baseline="-30000" dirty="0">
                <a:ea typeface="Times New Roman" panose="02020603050405020304" pitchFamily="18" charset="0"/>
              </a:rPr>
              <a:t>s</a:t>
            </a:r>
            <a:r>
              <a:rPr lang="cs-CZ" altLang="cs-CZ" dirty="0">
                <a:ea typeface="Times New Roman" panose="02020603050405020304" pitchFamily="18" charset="0"/>
              </a:rPr>
              <a:t> označován počátek intervalu B</a:t>
            </a:r>
            <a:r>
              <a:rPr lang="cs-CZ" altLang="cs-CZ" baseline="-30000" dirty="0">
                <a:ea typeface="Times New Roman" panose="02020603050405020304" pitchFamily="18" charset="0"/>
              </a:rPr>
              <a:t>1</a:t>
            </a:r>
            <a:r>
              <a:rPr lang="cs-CZ" altLang="cs-CZ" dirty="0">
                <a:ea typeface="Times New Roman" panose="02020603050405020304" pitchFamily="18" charset="0"/>
              </a:rPr>
              <a:t>. </a:t>
            </a:r>
            <a:endParaRPr lang="cs-CZ" altLang="cs-CZ" dirty="0" smtClean="0">
              <a:ea typeface="Times New Roman" panose="02020603050405020304" pitchFamily="18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dirty="0" smtClean="0">
                <a:ea typeface="Times New Roman" panose="02020603050405020304" pitchFamily="18" charset="0"/>
              </a:rPr>
              <a:t>Kromě </a:t>
            </a:r>
            <a:r>
              <a:rPr lang="cs-CZ" altLang="cs-CZ" dirty="0">
                <a:ea typeface="Times New Roman" panose="02020603050405020304" pitchFamily="18" charset="0"/>
              </a:rPr>
              <a:t>samotné T</a:t>
            </a:r>
            <a:r>
              <a:rPr lang="cs-CZ" altLang="cs-CZ" baseline="-30000" dirty="0">
                <a:ea typeface="Times New Roman" panose="02020603050405020304" pitchFamily="18" charset="0"/>
              </a:rPr>
              <a:t>s</a:t>
            </a:r>
            <a:r>
              <a:rPr lang="cs-CZ" altLang="cs-CZ" dirty="0">
                <a:ea typeface="Times New Roman" panose="02020603050405020304" pitchFamily="18" charset="0"/>
              </a:rPr>
              <a:t> je potřeba brát v úvahu celý interval smrštění</a:t>
            </a:r>
            <a:r>
              <a:rPr lang="cs-CZ" altLang="cs-CZ" dirty="0" smtClean="0"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3" name="Obrázek 3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8" t="10071" r="3097" b="24559"/>
          <a:stretch/>
        </p:blipFill>
        <p:spPr bwMode="auto">
          <a:xfrm>
            <a:off x="5364088" y="36123"/>
            <a:ext cx="3385820" cy="18173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3" r="5266"/>
          <a:stretch/>
        </p:blipFill>
        <p:spPr>
          <a:xfrm>
            <a:off x="5284119" y="1938772"/>
            <a:ext cx="3545755" cy="23662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1" r="4742" b="10411"/>
          <a:stretch/>
        </p:blipFill>
        <p:spPr>
          <a:xfrm>
            <a:off x="5284119" y="4390272"/>
            <a:ext cx="3545755" cy="24482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3788" y="4494267"/>
            <a:ext cx="2303388" cy="224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49493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Stukturní změny a druh poškození</a:t>
            </a:r>
            <a:endParaRPr lang="cs-CZ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217443"/>
          </a:xfrm>
        </p:spPr>
        <p:txBody>
          <a:bodyPr>
            <a:normAutofit lnSpcReduction="10000"/>
          </a:bodyPr>
          <a:lstStyle/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2000" b="1" dirty="0" smtClean="0">
                <a:ea typeface="Times New Roman" panose="02020603050405020304" pitchFamily="18" charset="0"/>
              </a:rPr>
              <a:t>Skenovací </a:t>
            </a:r>
            <a:r>
              <a:rPr lang="cs-CZ" altLang="cs-CZ" sz="2000" b="1" dirty="0">
                <a:ea typeface="Times New Roman" panose="02020603050405020304" pitchFamily="18" charset="0"/>
              </a:rPr>
              <a:t>elektronová mikroskopie </a:t>
            </a:r>
            <a:r>
              <a:rPr lang="cs-CZ" altLang="cs-CZ" sz="2000" b="1" dirty="0" smtClean="0">
                <a:ea typeface="Times New Roman" panose="02020603050405020304" pitchFamily="18" charset="0"/>
              </a:rPr>
              <a:t>SEM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000" dirty="0" smtClean="0">
                <a:ea typeface="Times New Roman" panose="02020603050405020304" pitchFamily="18" charset="0"/>
              </a:rPr>
              <a:t>Umožňuje </a:t>
            </a:r>
            <a:r>
              <a:rPr lang="cs-CZ" altLang="cs-CZ" sz="2000" dirty="0">
                <a:ea typeface="Times New Roman" panose="02020603050405020304" pitchFamily="18" charset="0"/>
              </a:rPr>
              <a:t>odhalit slábnutí a rozklad struktury kolagenních vláken a monitorovat úroveň poškození, vliv prostředí a účinnost konzervace na strukturu kolagenního substrátu. </a:t>
            </a:r>
            <a:endParaRPr lang="cs-CZ" altLang="cs-CZ" sz="2000" dirty="0" smtClean="0">
              <a:ea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000" dirty="0" smtClean="0">
                <a:ea typeface="Times New Roman" panose="02020603050405020304" pitchFamily="18" charset="0"/>
              </a:rPr>
              <a:t>Lze </a:t>
            </a:r>
            <a:r>
              <a:rPr lang="cs-CZ" altLang="cs-CZ" sz="2000" dirty="0">
                <a:ea typeface="Times New Roman" panose="02020603050405020304" pitchFamily="18" charset="0"/>
              </a:rPr>
              <a:t>sledovat, jak obecné rysy povrchové struktury </a:t>
            </a:r>
            <a:r>
              <a:rPr lang="cs-CZ" altLang="cs-CZ" sz="2000" dirty="0" smtClean="0">
                <a:ea typeface="Times New Roman" panose="02020603050405020304" pitchFamily="18" charset="0"/>
              </a:rPr>
              <a:t>rubové </a:t>
            </a:r>
            <a:r>
              <a:rPr lang="cs-CZ" altLang="cs-CZ" sz="2000" dirty="0">
                <a:ea typeface="Times New Roman" panose="02020603050405020304" pitchFamily="18" charset="0"/>
              </a:rPr>
              <a:t>i lícové strany, tak tvary snopců vláken přes jednotlivá vlákna až na úroveň fibril, kdy je při vysokém zvětšení viditelné i příčné pruhování </a:t>
            </a:r>
            <a:endParaRPr lang="cs-CZ" altLang="cs-CZ" sz="2000" dirty="0" smtClean="0">
              <a:ea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000" dirty="0" smtClean="0">
                <a:ea typeface="Times New Roman" panose="02020603050405020304" pitchFamily="18" charset="0"/>
              </a:rPr>
              <a:t>Z</a:t>
            </a:r>
            <a:r>
              <a:rPr lang="cs-CZ" altLang="cs-CZ" sz="2000" dirty="0">
                <a:ea typeface="Times New Roman" panose="02020603050405020304" pitchFamily="18" charset="0"/>
              </a:rPr>
              <a:t> příčných řezů je u nových a málo poškozených usní možné odlišit papilární a retikulární vrstvu, sledovat uspořádání svazků a změny v mezivlákenné struktuře. </a:t>
            </a:r>
            <a:endParaRPr lang="cs-CZ" altLang="cs-CZ" sz="2000" dirty="0" smtClean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2000" dirty="0" smtClean="0"/>
              <a:t>Nepoškozená </a:t>
            </a:r>
            <a:r>
              <a:rPr lang="cs-CZ" sz="2000" dirty="0"/>
              <a:t>kolagenní vlákna by měla být celistvá s jasně danými konturami a ostře ohraničenými okraji. </a:t>
            </a:r>
            <a:endParaRPr lang="cs-CZ" sz="2000" dirty="0" smtClean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2000" dirty="0" smtClean="0"/>
              <a:t>Pergameny vykazují následující poškození 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1600" dirty="0" smtClean="0"/>
              <a:t>zbotnalá </a:t>
            </a:r>
            <a:r>
              <a:rPr lang="cs-CZ" sz="1600" dirty="0"/>
              <a:t>(swelling), do sebe splývající či „roztátá“ (fusion) až po úplně „slitá“ (glossy surface) s lesklým povrchem (melt-like), tedy sklovitého či roztátého vzhledu s popraskaným povrchem. 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1600" dirty="0" smtClean="0"/>
              <a:t>Různý stupeň </a:t>
            </a:r>
            <a:r>
              <a:rPr lang="cs-CZ" sz="1600" dirty="0"/>
              <a:t>fragmentace vláken až po velmi poškozený povrch s oddělenými vrstvami či se smrštěním vláken. </a:t>
            </a:r>
          </a:p>
        </p:txBody>
      </p:sp>
    </p:spTree>
    <p:extLst>
      <p:ext uri="{BB962C8B-B14F-4D97-AF65-F5344CB8AC3E}">
        <p14:creationId xmlns:p14="http://schemas.microsoft.com/office/powerpoint/2010/main" val="191341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622181"/>
              </p:ext>
            </p:extLst>
          </p:nvPr>
        </p:nvGraphicFramePr>
        <p:xfrm>
          <a:off x="467544" y="4149080"/>
          <a:ext cx="4104455" cy="20955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8906">
                  <a:extLst>
                    <a:ext uri="{9D8B030D-6E8A-4147-A177-3AD203B41FA5}">
                      <a16:colId xmlns:a16="http://schemas.microsoft.com/office/drawing/2014/main" val="3932526088"/>
                    </a:ext>
                  </a:extLst>
                </a:gridCol>
                <a:gridCol w="1732397">
                  <a:extLst>
                    <a:ext uri="{9D8B030D-6E8A-4147-A177-3AD203B41FA5}">
                      <a16:colId xmlns:a16="http://schemas.microsoft.com/office/drawing/2014/main" val="1300254447"/>
                    </a:ext>
                  </a:extLst>
                </a:gridCol>
                <a:gridCol w="1893152">
                  <a:extLst>
                    <a:ext uri="{9D8B030D-6E8A-4147-A177-3AD203B41FA5}">
                      <a16:colId xmlns:a16="http://schemas.microsoft.com/office/drawing/2014/main" val="30452574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Počet bodů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Stálost (persistence) vlákenné sítě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Sklovitý či zrnitý povrch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431269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Vlákna s dobře pozorovatelnými okraji a konturami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Počáteční sklovatění (melt-like)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238873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2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Zbotnalá a zakulacená (oblá) vlákna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Výrazné sklovatění (glossy surface)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095607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3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Scvrklá/smrštěná vlákna s počátečním kulovitým vzhledem (globular aspect)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Zesklovatění povrchu s krakelami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842163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4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Fragmentovaná vlákna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Zesklovatění a oddělené vrstvy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72699776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467544" y="548680"/>
            <a:ext cx="446449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ea typeface="Times New Roman" panose="02020603050405020304" pitchFamily="18" charset="0"/>
              </a:rPr>
              <a:t>Druh poškození přímo ovlivňuje tvar a vzhled vláken. </a:t>
            </a:r>
            <a:endParaRPr lang="cs-CZ" dirty="0" smtClean="0"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ea typeface="Times New Roman" panose="02020603050405020304" pitchFamily="18" charset="0"/>
              </a:rPr>
              <a:t>Ze </a:t>
            </a:r>
            <a:r>
              <a:rPr lang="cs-CZ" dirty="0">
                <a:ea typeface="Times New Roman" panose="02020603050405020304" pitchFamily="18" charset="0"/>
              </a:rPr>
              <a:t>vzájemných vztahů mezi morfologií a druhem poškozením lze usuzovat, o jaké poškození se </a:t>
            </a:r>
            <a:r>
              <a:rPr lang="cs-CZ" dirty="0" smtClean="0">
                <a:ea typeface="Times New Roman" panose="02020603050405020304" pitchFamily="18" charset="0"/>
              </a:rPr>
              <a:t>jedná: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b="1" dirty="0" smtClean="0">
                <a:ea typeface="Times New Roman" panose="02020603050405020304" pitchFamily="18" charset="0"/>
              </a:rPr>
              <a:t>sklovatění</a:t>
            </a:r>
            <a:r>
              <a:rPr lang="cs-CZ" dirty="0" smtClean="0">
                <a:ea typeface="Times New Roman" panose="02020603050405020304" pitchFamily="18" charset="0"/>
              </a:rPr>
              <a:t> </a:t>
            </a:r>
            <a:r>
              <a:rPr lang="cs-CZ" dirty="0">
                <a:ea typeface="Times New Roman" panose="02020603050405020304" pitchFamily="18" charset="0"/>
              </a:rPr>
              <a:t>je projevem želatinizace, </a:t>
            </a:r>
            <a:endParaRPr lang="cs-CZ" dirty="0" smtClean="0">
              <a:ea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b="1" dirty="0" smtClean="0">
                <a:ea typeface="Times New Roman" panose="02020603050405020304" pitchFamily="18" charset="0"/>
              </a:rPr>
              <a:t>smršťování</a:t>
            </a:r>
            <a:r>
              <a:rPr lang="cs-CZ" dirty="0" smtClean="0">
                <a:ea typeface="Times New Roman" panose="02020603050405020304" pitchFamily="18" charset="0"/>
              </a:rPr>
              <a:t> </a:t>
            </a:r>
            <a:r>
              <a:rPr lang="cs-CZ" dirty="0">
                <a:ea typeface="Times New Roman" panose="02020603050405020304" pitchFamily="18" charset="0"/>
              </a:rPr>
              <a:t>odpovídá silné dehydrataci, </a:t>
            </a:r>
            <a:endParaRPr lang="cs-CZ" dirty="0" smtClean="0">
              <a:ea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b="1" dirty="0" smtClean="0">
                <a:ea typeface="Times New Roman" panose="02020603050405020304" pitchFamily="18" charset="0"/>
              </a:rPr>
              <a:t>fragmentace</a:t>
            </a:r>
            <a:r>
              <a:rPr lang="cs-CZ" dirty="0" smtClean="0">
                <a:ea typeface="Times New Roman" panose="02020603050405020304" pitchFamily="18" charset="0"/>
              </a:rPr>
              <a:t> </a:t>
            </a:r>
            <a:r>
              <a:rPr lang="cs-CZ" dirty="0">
                <a:ea typeface="Times New Roman" panose="02020603050405020304" pitchFamily="18" charset="0"/>
              </a:rPr>
              <a:t>vláken je spojena s hydrolýzou a </a:t>
            </a:r>
            <a:endParaRPr lang="cs-CZ" dirty="0" smtClean="0">
              <a:ea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b="1" dirty="0" smtClean="0">
                <a:ea typeface="Times New Roman" panose="02020603050405020304" pitchFamily="18" charset="0"/>
              </a:rPr>
              <a:t>zrnitý </a:t>
            </a:r>
            <a:r>
              <a:rPr lang="cs-CZ" b="1" dirty="0">
                <a:ea typeface="Times New Roman" panose="02020603050405020304" pitchFamily="18" charset="0"/>
              </a:rPr>
              <a:t>povrch</a:t>
            </a:r>
            <a:r>
              <a:rPr lang="cs-CZ" dirty="0">
                <a:ea typeface="Times New Roman" panose="02020603050405020304" pitchFamily="18" charset="0"/>
              </a:rPr>
              <a:t> vypovídá o ztrátě strukturního </a:t>
            </a:r>
            <a:r>
              <a:rPr lang="cs-CZ" dirty="0" smtClean="0">
                <a:ea typeface="Times New Roman" panose="02020603050405020304" pitchFamily="18" charset="0"/>
              </a:rPr>
              <a:t>řádu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7550" y="106894"/>
            <a:ext cx="3783819" cy="12809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4600" y="3039709"/>
            <a:ext cx="3781297" cy="14082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4600" y="1751094"/>
            <a:ext cx="3781297" cy="12884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1416" y="4447916"/>
            <a:ext cx="3781507" cy="251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21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cs-CZ" b="1" dirty="0"/>
              <a:t>Složení kůže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0186913"/>
              </p:ext>
            </p:extLst>
          </p:nvPr>
        </p:nvGraphicFramePr>
        <p:xfrm>
          <a:off x="0" y="1268760"/>
          <a:ext cx="9144000" cy="5400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1688">
                  <a:extLst>
                    <a:ext uri="{9D8B030D-6E8A-4147-A177-3AD203B41FA5}">
                      <a16:colId xmlns:a16="http://schemas.microsoft.com/office/drawing/2014/main" val="144448796"/>
                    </a:ext>
                  </a:extLst>
                </a:gridCol>
                <a:gridCol w="1920214">
                  <a:extLst>
                    <a:ext uri="{9D8B030D-6E8A-4147-A177-3AD203B41FA5}">
                      <a16:colId xmlns:a16="http://schemas.microsoft.com/office/drawing/2014/main" val="3082890093"/>
                    </a:ext>
                  </a:extLst>
                </a:gridCol>
                <a:gridCol w="5452098">
                  <a:extLst>
                    <a:ext uri="{9D8B030D-6E8A-4147-A177-3AD203B41FA5}">
                      <a16:colId xmlns:a16="http://schemas.microsoft.com/office/drawing/2014/main" val="25734223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b="1" dirty="0"/>
                        <a:t>Složka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Zastoupení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9242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Voda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50 -70</a:t>
                      </a:r>
                      <a:r>
                        <a:rPr lang="cs-CZ" baseline="0" dirty="0"/>
                        <a:t> %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Stabilizace konformace molekuly kolagenu</a:t>
                      </a:r>
                    </a:p>
                    <a:p>
                      <a:r>
                        <a:rPr lang="cs-CZ" dirty="0"/>
                        <a:t>Intramolekulární – triple-helix</a:t>
                      </a:r>
                    </a:p>
                    <a:p>
                      <a:r>
                        <a:rPr lang="cs-CZ" dirty="0"/>
                        <a:t>Intermolekulární – peptidické řetězce</a:t>
                      </a:r>
                    </a:p>
                    <a:p>
                      <a:r>
                        <a:rPr lang="cs-CZ" dirty="0"/>
                        <a:t>Mezi fibrilami</a:t>
                      </a:r>
                    </a:p>
                    <a:p>
                      <a:r>
                        <a:rPr lang="cs-CZ" dirty="0"/>
                        <a:t>Není vázána stejně pevně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38146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Bílkoviny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33 – 35 %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Kolagen</a:t>
                      </a:r>
                    </a:p>
                    <a:p>
                      <a:r>
                        <a:rPr lang="cs-CZ" dirty="0"/>
                        <a:t>Elastin</a:t>
                      </a:r>
                    </a:p>
                    <a:p>
                      <a:r>
                        <a:rPr lang="cs-CZ" dirty="0"/>
                        <a:t>Keratin</a:t>
                      </a:r>
                    </a:p>
                    <a:p>
                      <a:r>
                        <a:rPr lang="cs-CZ" dirty="0"/>
                        <a:t>Melanin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87116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Lipidy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0,5 – 30 %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Vliv na pevnost, plasticitu, měkkost, voděodolnost</a:t>
                      </a:r>
                    </a:p>
                    <a:p>
                      <a:r>
                        <a:rPr lang="cs-CZ" dirty="0"/>
                        <a:t>V tukových buňkách podkožního vaziva</a:t>
                      </a:r>
                    </a:p>
                    <a:p>
                      <a:r>
                        <a:rPr lang="cs-CZ" dirty="0"/>
                        <a:t>Přírodní tuky – triglyceridy mastných kyselin</a:t>
                      </a:r>
                    </a:p>
                    <a:p>
                      <a:r>
                        <a:rPr lang="cs-CZ" dirty="0"/>
                        <a:t>Vosky – estery vyšších alkoholů, VMK a sterolů; lanolin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61163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Anorganické</a:t>
                      </a:r>
                      <a:r>
                        <a:rPr lang="cs-CZ" baseline="0" dirty="0"/>
                        <a:t> složky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aseline="0" dirty="0"/>
                        <a:t>Cca 1 %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Ca, Mg, Al, Fe, Cu, Ni, Si, SO</a:t>
                      </a:r>
                      <a:r>
                        <a:rPr lang="cs-CZ" baseline="-25000" dirty="0"/>
                        <a:t>4</a:t>
                      </a:r>
                      <a:r>
                        <a:rPr lang="cs-CZ" baseline="30000" dirty="0"/>
                        <a:t>2−</a:t>
                      </a:r>
                      <a:r>
                        <a:rPr lang="cs-CZ" baseline="0" dirty="0"/>
                        <a:t>, PO</a:t>
                      </a:r>
                      <a:r>
                        <a:rPr lang="cs-CZ" baseline="-25000" dirty="0"/>
                        <a:t>4</a:t>
                      </a:r>
                      <a:r>
                        <a:rPr lang="cs-CZ" baseline="30000" dirty="0"/>
                        <a:t>3−</a:t>
                      </a:r>
                      <a:r>
                        <a:rPr lang="cs-CZ" baseline="0" dirty="0"/>
                        <a:t>, </a:t>
                      </a:r>
                    </a:p>
                    <a:p>
                      <a:r>
                        <a:rPr lang="cs-CZ" baseline="0" dirty="0"/>
                        <a:t>Stopové prvky, metabolických procesů, složky vitaminů/hormonů, podsíl na strukturní stabilitě kolagenu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70423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651785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1" y="114309"/>
            <a:ext cx="439248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Infračervená spektroskopie FTIR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Uspořádání vhodná v oblasti Conservation Science - ATR-FTIR, </a:t>
            </a: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cs-CZ" dirty="0" smtClean="0"/>
              <a:t>ATR-FTIR, DRIFT, infračervená mikroskopie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dirty="0" smtClean="0"/>
              <a:t>Sledování změn </a:t>
            </a:r>
            <a:r>
              <a:rPr lang="cs-CZ" altLang="cs-CZ" dirty="0"/>
              <a:t>konformace sekundární struktury kolagenu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Při studiu reálných vzorků kolagenních materiálů hraje významnou roli i jejich sekundární úprava, např. činění, kdy dochází k umělému zavádění příčných vazeb do kolagenní </a:t>
            </a:r>
            <a:r>
              <a:rPr lang="cs-CZ" dirty="0" smtClean="0"/>
              <a:t>struktury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9744776"/>
              </p:ext>
            </p:extLst>
          </p:nvPr>
        </p:nvGraphicFramePr>
        <p:xfrm>
          <a:off x="523476" y="3573016"/>
          <a:ext cx="3672407" cy="3176356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838267">
                  <a:extLst>
                    <a:ext uri="{9D8B030D-6E8A-4147-A177-3AD203B41FA5}">
                      <a16:colId xmlns:a16="http://schemas.microsoft.com/office/drawing/2014/main" val="3792752730"/>
                    </a:ext>
                  </a:extLst>
                </a:gridCol>
                <a:gridCol w="638679">
                  <a:extLst>
                    <a:ext uri="{9D8B030D-6E8A-4147-A177-3AD203B41FA5}">
                      <a16:colId xmlns:a16="http://schemas.microsoft.com/office/drawing/2014/main" val="4036890888"/>
                    </a:ext>
                  </a:extLst>
                </a:gridCol>
                <a:gridCol w="2195461">
                  <a:extLst>
                    <a:ext uri="{9D8B030D-6E8A-4147-A177-3AD203B41FA5}">
                      <a16:colId xmlns:a16="http://schemas.microsoft.com/office/drawing/2014/main" val="4165656260"/>
                    </a:ext>
                  </a:extLst>
                </a:gridCol>
              </a:tblGrid>
              <a:tr h="411451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Vlnočet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cs-CZ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Interpretace pásu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extLst>
                  <a:ext uri="{0D108BD9-81ED-4DB2-BD59-A6C34878D82A}">
                    <a16:rowId xmlns:a16="http://schemas.microsoft.com/office/drawing/2014/main" val="2545806613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3450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δ(OH)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extLst>
                  <a:ext uri="{0D108BD9-81ED-4DB2-BD59-A6C34878D82A}">
                    <a16:rowId xmlns:a16="http://schemas.microsoft.com/office/drawing/2014/main" val="2026917841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3310–3280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Amid A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ν(NH);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extLst>
                  <a:ext uri="{0D108BD9-81ED-4DB2-BD59-A6C34878D82A}">
                    <a16:rowId xmlns:a16="http://schemas.microsoft.com/office/drawing/2014/main" val="2200920506"/>
                  </a:ext>
                </a:extLst>
              </a:tr>
              <a:tr h="213809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3100–3030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Amid B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ν(NH) – Pro, Hyp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extLst>
                  <a:ext uri="{0D108BD9-81ED-4DB2-BD59-A6C34878D82A}">
                    <a16:rowId xmlns:a16="http://schemas.microsoft.com/office/drawing/2014/main" val="4134617857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2960–2930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Amid B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ν</a:t>
                      </a:r>
                      <a:r>
                        <a:rPr lang="cs-CZ" sz="1200" baseline="-25000" dirty="0">
                          <a:effectLst/>
                        </a:rPr>
                        <a:t>as</a:t>
                      </a:r>
                      <a:r>
                        <a:rPr lang="cs-CZ" sz="1200" dirty="0">
                          <a:effectLst/>
                        </a:rPr>
                        <a:t>(CH</a:t>
                      </a:r>
                      <a:r>
                        <a:rPr lang="cs-CZ" sz="1200" baseline="-25000" dirty="0">
                          <a:effectLst/>
                        </a:rPr>
                        <a:t>2</a:t>
                      </a:r>
                      <a:r>
                        <a:rPr lang="cs-CZ" sz="1200" dirty="0">
                          <a:effectLst/>
                        </a:rPr>
                        <a:t>), ν</a:t>
                      </a:r>
                      <a:r>
                        <a:rPr lang="cs-CZ" sz="1200" baseline="-25000" dirty="0">
                          <a:effectLst/>
                        </a:rPr>
                        <a:t>as</a:t>
                      </a:r>
                      <a:r>
                        <a:rPr lang="cs-CZ" sz="1200" dirty="0">
                          <a:effectLst/>
                        </a:rPr>
                        <a:t>(CH</a:t>
                      </a:r>
                      <a:r>
                        <a:rPr lang="cs-CZ" sz="1200" baseline="-25000" dirty="0">
                          <a:effectLst/>
                        </a:rPr>
                        <a:t>3</a:t>
                      </a:r>
                      <a:r>
                        <a:rPr lang="cs-CZ" sz="1200" dirty="0">
                          <a:effectLst/>
                        </a:rPr>
                        <a:t>)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extLst>
                  <a:ext uri="{0D108BD9-81ED-4DB2-BD59-A6C34878D82A}">
                    <a16:rowId xmlns:a16="http://schemas.microsoft.com/office/drawing/2014/main" val="42984998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2880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strike="noStrike" dirty="0" smtClean="0">
                          <a:effectLst/>
                        </a:rPr>
                        <a:t>Amid</a:t>
                      </a:r>
                      <a:r>
                        <a:rPr lang="cs-CZ" sz="1200" strike="noStrike" baseline="0" dirty="0" smtClean="0">
                          <a:effectLst/>
                        </a:rPr>
                        <a:t> </a:t>
                      </a:r>
                      <a:r>
                        <a:rPr lang="cs-CZ" sz="1200" strike="noStrike" dirty="0" smtClean="0">
                          <a:effectLst/>
                        </a:rPr>
                        <a:t>B</a:t>
                      </a:r>
                      <a:endParaRPr lang="cs-CZ" sz="1200" strike="noStrike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ν</a:t>
                      </a:r>
                      <a:r>
                        <a:rPr lang="cs-CZ" sz="1200" baseline="-25000" dirty="0">
                          <a:effectLst/>
                        </a:rPr>
                        <a:t>s</a:t>
                      </a:r>
                      <a:r>
                        <a:rPr lang="cs-CZ" sz="1200" dirty="0">
                          <a:effectLst/>
                        </a:rPr>
                        <a:t>(CH</a:t>
                      </a:r>
                      <a:r>
                        <a:rPr lang="cs-CZ" sz="1200" baseline="-25000" dirty="0">
                          <a:effectLst/>
                        </a:rPr>
                        <a:t>2</a:t>
                      </a:r>
                      <a:r>
                        <a:rPr lang="cs-CZ" sz="1200" dirty="0">
                          <a:effectLst/>
                        </a:rPr>
                        <a:t>), ν</a:t>
                      </a:r>
                      <a:r>
                        <a:rPr lang="cs-CZ" sz="1200" baseline="-25000" dirty="0">
                          <a:effectLst/>
                        </a:rPr>
                        <a:t>s</a:t>
                      </a:r>
                      <a:r>
                        <a:rPr lang="cs-CZ" sz="1200" dirty="0">
                          <a:effectLst/>
                        </a:rPr>
                        <a:t>(CH</a:t>
                      </a:r>
                      <a:r>
                        <a:rPr lang="cs-CZ" sz="1200" baseline="-25000" dirty="0">
                          <a:effectLst/>
                        </a:rPr>
                        <a:t>3</a:t>
                      </a:r>
                      <a:r>
                        <a:rPr lang="cs-CZ" sz="1200" dirty="0">
                          <a:effectLst/>
                        </a:rPr>
                        <a:t>)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extLst>
                  <a:ext uri="{0D108BD9-81ED-4DB2-BD59-A6C34878D82A}">
                    <a16:rowId xmlns:a16="http://schemas.microsoft.com/office/drawing/2014/main" val="4106858548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1650–1630*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effectLst/>
                        </a:rPr>
                        <a:t>Amid I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ν(C=O)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extLst>
                  <a:ext uri="{0D108BD9-81ED-4DB2-BD59-A6C34878D82A}">
                    <a16:rowId xmlns:a16="http://schemas.microsoft.com/office/drawing/2014/main" val="2312333404"/>
                  </a:ext>
                </a:extLst>
              </a:tr>
              <a:tr h="226322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1550–1530*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Amid II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δ(NH); ν(CN)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extLst>
                  <a:ext uri="{0D108BD9-81ED-4DB2-BD59-A6C34878D82A}">
                    <a16:rowId xmlns:a16="http://schemas.microsoft.com/office/drawing/2014/main" val="3096353196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1450*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cs-CZ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δ(CH</a:t>
                      </a:r>
                      <a:r>
                        <a:rPr lang="cs-CZ" sz="1200" baseline="-25000" dirty="0">
                          <a:effectLst/>
                        </a:rPr>
                        <a:t>2</a:t>
                      </a:r>
                      <a:r>
                        <a:rPr lang="cs-CZ" sz="1200" dirty="0">
                          <a:effectLst/>
                        </a:rPr>
                        <a:t>), δ(CH</a:t>
                      </a:r>
                      <a:r>
                        <a:rPr lang="cs-CZ" sz="1200" baseline="-25000" dirty="0">
                          <a:effectLst/>
                        </a:rPr>
                        <a:t>3</a:t>
                      </a:r>
                      <a:r>
                        <a:rPr lang="cs-CZ" sz="1200" dirty="0">
                          <a:effectLst/>
                        </a:rPr>
                        <a:t>)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extLst>
                  <a:ext uri="{0D108BD9-81ED-4DB2-BD59-A6C34878D82A}">
                    <a16:rowId xmlns:a16="http://schemas.microsoft.com/office/drawing/2014/main" val="2852187955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1400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cs-CZ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ν(C=O), δ(C–O–H), δ(NH</a:t>
                      </a:r>
                      <a:r>
                        <a:rPr lang="cs-CZ" sz="1200" baseline="-25000" dirty="0">
                          <a:effectLst/>
                        </a:rPr>
                        <a:t>2</a:t>
                      </a:r>
                      <a:r>
                        <a:rPr lang="cs-CZ" sz="1200" dirty="0">
                          <a:effectLst/>
                        </a:rPr>
                        <a:t>)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extLst>
                  <a:ext uri="{0D108BD9-81ED-4DB2-BD59-A6C34878D82A}">
                    <a16:rowId xmlns:a16="http://schemas.microsoft.com/office/drawing/2014/main" val="109983670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1350–1200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Amid III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sym typeface="Symbol" panose="05050102010706020507" pitchFamily="18" charset="2"/>
                        </a:rPr>
                        <a:t></a:t>
                      </a:r>
                      <a:r>
                        <a:rPr lang="cs-CZ" sz="1200" dirty="0">
                          <a:effectLst/>
                        </a:rPr>
                        <a:t>(CN)</a:t>
                      </a:r>
                      <a:r>
                        <a:rPr lang="cs-CZ" sz="1200" baseline="-25000" dirty="0">
                          <a:effectLst/>
                        </a:rPr>
                        <a:t>,</a:t>
                      </a:r>
                      <a:r>
                        <a:rPr lang="cs-CZ" sz="1200" dirty="0">
                          <a:effectLst/>
                        </a:rPr>
                        <a:t> δ(NH)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extLst>
                  <a:ext uri="{0D108BD9-81ED-4DB2-BD59-A6C34878D82A}">
                    <a16:rowId xmlns:a16="http://schemas.microsoft.com/office/drawing/2014/main" val="2764212854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1080+1030*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cs-CZ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sym typeface="Symbol" panose="05050102010706020507" pitchFamily="18" charset="2"/>
                        </a:rPr>
                        <a:t></a:t>
                      </a:r>
                      <a:r>
                        <a:rPr lang="cs-CZ" sz="1200" dirty="0">
                          <a:effectLst/>
                        </a:rPr>
                        <a:t>(CO), </a:t>
                      </a:r>
                      <a:r>
                        <a:rPr lang="cs-CZ" sz="1200" dirty="0">
                          <a:effectLst/>
                          <a:sym typeface="Symbol" panose="05050102010706020507" pitchFamily="18" charset="2"/>
                        </a:rPr>
                        <a:t></a:t>
                      </a:r>
                      <a:r>
                        <a:rPr lang="cs-CZ" sz="1200" dirty="0">
                          <a:effectLst/>
                        </a:rPr>
                        <a:t>(C–O–C)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extLst>
                  <a:ext uri="{0D108BD9-81ED-4DB2-BD59-A6C34878D82A}">
                    <a16:rowId xmlns:a16="http://schemas.microsoft.com/office/drawing/2014/main" val="481927672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890–870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cs-CZ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ν(CC)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extLst>
                  <a:ext uri="{0D108BD9-81ED-4DB2-BD59-A6C34878D82A}">
                    <a16:rowId xmlns:a16="http://schemas.microsoft.com/office/drawing/2014/main" val="1759914718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720–700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Amid V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δ(NH)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001" marR="24001" marT="0" marB="0" anchor="ctr"/>
                </a:tc>
                <a:extLst>
                  <a:ext uri="{0D108BD9-81ED-4DB2-BD59-A6C34878D82A}">
                    <a16:rowId xmlns:a16="http://schemas.microsoft.com/office/drawing/2014/main" val="3947282115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4509982" y="6103041"/>
            <a:ext cx="3744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sz="1200" dirty="0">
                <a:ea typeface="Times New Roman" panose="02020603050405020304" pitchFamily="18" charset="0"/>
              </a:rPr>
              <a:t>ν: valenční vibrace; δ: deformační vibrace; s: symetrická; as: asymetrická; označení „*“ vyjadřuje vzájemný překryv pásů kolagenu a tříslovin</a:t>
            </a:r>
            <a:endParaRPr lang="cs-CZ" sz="20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44009" y="332656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Některé vazby se překrývají, jiné jsou charakteristické. Díky překryvům může docházet k posunům některých vibrací, např.: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A</a:t>
            </a:r>
            <a:r>
              <a:rPr lang="cs-CZ" baseline="-25000" dirty="0"/>
              <a:t>I</a:t>
            </a:r>
            <a:r>
              <a:rPr lang="cs-CZ" dirty="0"/>
              <a:t> (~1650 cm</a:t>
            </a:r>
            <a:r>
              <a:rPr lang="cs-CZ" baseline="30000" dirty="0"/>
              <a:t>−1</a:t>
            </a:r>
            <a:r>
              <a:rPr lang="cs-CZ" dirty="0"/>
              <a:t>) se vlivem navázaných tříslovin (~1605 cm</a:t>
            </a:r>
            <a:r>
              <a:rPr lang="cs-CZ" baseline="30000" dirty="0"/>
              <a:t>−1</a:t>
            </a:r>
            <a:r>
              <a:rPr lang="cs-CZ" dirty="0"/>
              <a:t>) posouvá k nižšímu vlnočtu. V případě usní je tedy výsledná poloha A</a:t>
            </a:r>
            <a:r>
              <a:rPr lang="cs-CZ" baseline="-25000" dirty="0"/>
              <a:t>I</a:t>
            </a:r>
            <a:r>
              <a:rPr lang="cs-CZ" dirty="0"/>
              <a:t> jejich kombinací a projevuje se maximem absorpčního pásu kolem ~1630 cm</a:t>
            </a:r>
            <a:r>
              <a:rPr lang="cs-CZ" baseline="30000" dirty="0"/>
              <a:t>−1</a:t>
            </a:r>
            <a:r>
              <a:rPr lang="cs-CZ" dirty="0"/>
              <a:t>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A</a:t>
            </a:r>
            <a:r>
              <a:rPr lang="cs-CZ" baseline="-25000" dirty="0"/>
              <a:t>II</a:t>
            </a:r>
            <a:r>
              <a:rPr lang="cs-CZ" dirty="0"/>
              <a:t> (~1550 cm</a:t>
            </a:r>
            <a:r>
              <a:rPr lang="cs-CZ" baseline="30000" dirty="0"/>
              <a:t>−1</a:t>
            </a:r>
            <a:r>
              <a:rPr lang="cs-CZ" dirty="0"/>
              <a:t>) vlivem činiva (~1515 cm</a:t>
            </a:r>
            <a:r>
              <a:rPr lang="cs-CZ" baseline="30000" dirty="0"/>
              <a:t>−1</a:t>
            </a:r>
            <a:r>
              <a:rPr lang="cs-CZ" dirty="0"/>
              <a:t>) dochází k posunu výsledného pásu (~1540 cm</a:t>
            </a:r>
            <a:r>
              <a:rPr lang="cs-CZ" baseline="30000" dirty="0"/>
              <a:t>−1</a:t>
            </a:r>
            <a:r>
              <a:rPr lang="cs-CZ" dirty="0"/>
              <a:t>).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Vysoký obsah tříslovin tedy způsobuje posun k nižším vlnočtům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33596316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79512" y="188640"/>
                <a:ext cx="8352928" cy="40665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 smtClean="0"/>
                  <a:t>Kritéria vyhodnocení pergamenů</a:t>
                </a:r>
              </a:p>
              <a:p>
                <a:r>
                  <a:rPr lang="cs-CZ" dirty="0"/>
                  <a:t>Relativní pozice a intenzita A</a:t>
                </a:r>
                <a:r>
                  <a:rPr lang="cs-CZ" baseline="-25000" dirty="0"/>
                  <a:t>I</a:t>
                </a:r>
                <a:r>
                  <a:rPr lang="cs-CZ" dirty="0"/>
                  <a:t> a A</a:t>
                </a:r>
                <a:r>
                  <a:rPr lang="cs-CZ" baseline="-25000" dirty="0"/>
                  <a:t>II</a:t>
                </a:r>
                <a:r>
                  <a:rPr lang="cs-CZ" dirty="0"/>
                  <a:t> velmi dobře odráží změny ve struktuře, způsobené různými druhy poškození</a:t>
                </a:r>
                <a:r>
                  <a:rPr lang="cs-CZ" dirty="0" smtClean="0"/>
                  <a:t>.</a:t>
                </a:r>
                <a:endParaRPr lang="cs-CZ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cs-CZ" b="1"/>
                      <m:t>∆</m:t>
                    </m:r>
                    <m:acc>
                      <m:accPr>
                        <m:chr m:val="̃"/>
                        <m:ctrlPr>
                          <a:rPr lang="cs-CZ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cs-CZ" b="1" i="1"/>
                          <m:t>υ</m:t>
                        </m:r>
                      </m:e>
                    </m:acc>
                    <m:r>
                      <m:rPr>
                        <m:nor/>
                      </m:rPr>
                      <a:rPr lang="cs-CZ" b="1"/>
                      <m:t>=(</m:t>
                    </m:r>
                    <m:sSub>
                      <m:sSubPr>
                        <m:ctrlPr>
                          <a:rPr lang="cs-CZ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cs-CZ" b="1"/>
                          <m:t>A</m:t>
                        </m:r>
                      </m:e>
                      <m:sub>
                        <m:r>
                          <m:rPr>
                            <m:nor/>
                          </m:rPr>
                          <a:rPr lang="cs-CZ" b="1"/>
                          <m:t>I</m:t>
                        </m:r>
                      </m:sub>
                    </m:sSub>
                    <m:r>
                      <m:rPr>
                        <m:nor/>
                      </m:rPr>
                      <a:rPr lang="cs-CZ" b="1"/>
                      <m:t> </m:t>
                    </m:r>
                    <m:r>
                      <m:rPr>
                        <m:nor/>
                      </m:rPr>
                      <a:rPr lang="cs-CZ" b="1" i="1"/>
                      <m:t>−</m:t>
                    </m:r>
                    <m:r>
                      <m:rPr>
                        <m:nor/>
                      </m:rPr>
                      <a:rPr lang="cs-CZ" b="1"/>
                      <m:t> </m:t>
                    </m:r>
                    <m:sSub>
                      <m:sSubPr>
                        <m:ctrlPr>
                          <a:rPr lang="cs-CZ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cs-CZ" b="1"/>
                          <m:t>A</m:t>
                        </m:r>
                      </m:e>
                      <m:sub>
                        <m:r>
                          <m:rPr>
                            <m:nor/>
                          </m:rPr>
                          <a:rPr lang="cs-CZ" b="1"/>
                          <m:t>II</m:t>
                        </m:r>
                      </m:sub>
                    </m:sSub>
                    <m:r>
                      <m:rPr>
                        <m:nor/>
                      </m:rPr>
                      <a:rPr lang="cs-CZ" b="1"/>
                      <m:t>)</m:t>
                    </m:r>
                  </m:oMath>
                </a14:m>
                <a:r>
                  <a:rPr lang="cs-CZ" dirty="0"/>
                  <a:t> – změna vzdálenosti mezi absorpčními pásy A</a:t>
                </a:r>
                <a:r>
                  <a:rPr lang="cs-CZ" baseline="-25000" dirty="0"/>
                  <a:t>I</a:t>
                </a:r>
                <a:r>
                  <a:rPr lang="cs-CZ" dirty="0"/>
                  <a:t> a A</a:t>
                </a:r>
                <a:r>
                  <a:rPr lang="cs-CZ" baseline="-25000" dirty="0"/>
                  <a:t>II</a:t>
                </a:r>
                <a:r>
                  <a:rPr lang="cs-CZ" dirty="0"/>
                  <a:t> vypočítaná jako jejich rozdíl </a:t>
                </a:r>
                <a:r>
                  <a:rPr lang="cs-CZ" dirty="0" smtClean="0"/>
                  <a:t>je dána </a:t>
                </a:r>
                <a:r>
                  <a:rPr lang="cs-CZ" b="1" dirty="0" smtClean="0"/>
                  <a:t>denaturací </a:t>
                </a:r>
                <a:r>
                  <a:rPr lang="cs-CZ" b="1" dirty="0"/>
                  <a:t>a </a:t>
                </a:r>
                <a:r>
                  <a:rPr lang="cs-CZ" b="1" dirty="0" smtClean="0"/>
                  <a:t>želatinizací</a:t>
                </a:r>
                <a:r>
                  <a:rPr lang="cs-CZ" dirty="0" smtClean="0"/>
                  <a:t> </a:t>
                </a:r>
                <a:r>
                  <a:rPr lang="cs-CZ" dirty="0"/>
                  <a:t>kolagenu </a:t>
                </a:r>
                <a:r>
                  <a:rPr lang="cs-CZ" dirty="0" smtClean="0"/>
                  <a:t>pokud </a:t>
                </a:r>
                <a14:m>
                  <m:oMath xmlns:m="http://schemas.openxmlformats.org/officeDocument/2006/math">
                    <m:r>
                      <a:rPr lang="cs-CZ" i="1">
                        <a:latin typeface="Cambria Math" panose="02040503050406030204" pitchFamily="18" charset="0"/>
                      </a:rPr>
                      <m:t>∆</m:t>
                    </m:r>
                    <m:acc>
                      <m:accPr>
                        <m:chr m:val="̃"/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𝜐</m:t>
                        </m:r>
                      </m:e>
                    </m:acc>
                  </m:oMath>
                </a14:m>
                <a:r>
                  <a:rPr lang="cs-CZ" dirty="0"/>
                  <a:t> </a:t>
                </a:r>
                <a:r>
                  <a:rPr lang="cs-CZ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&gt;</a:t>
                </a:r>
                <a:r>
                  <a:rPr lang="cs-CZ" dirty="0" smtClean="0"/>
                  <a:t> </a:t>
                </a:r>
                <a:r>
                  <a:rPr lang="cs-CZ" dirty="0"/>
                  <a:t>95 cm</a:t>
                </a:r>
                <a:r>
                  <a:rPr lang="cs-CZ" baseline="30000" dirty="0"/>
                  <a:t>−</a:t>
                </a:r>
                <a:r>
                  <a:rPr lang="cs-CZ" baseline="30000" dirty="0" smtClean="0"/>
                  <a:t>1</a:t>
                </a:r>
                <a:r>
                  <a:rPr lang="cs-CZ" baseline="-25000" dirty="0"/>
                  <a:t> </a:t>
                </a:r>
                <a:r>
                  <a:rPr lang="cs-CZ" dirty="0"/>
                  <a:t>(</a:t>
                </a:r>
                <a:r>
                  <a:rPr lang="cs-CZ" dirty="0" smtClean="0"/>
                  <a:t>posun </a:t>
                </a:r>
                <a:r>
                  <a:rPr lang="cs-CZ" dirty="0"/>
                  <a:t>A</a:t>
                </a:r>
                <a:r>
                  <a:rPr lang="cs-CZ" baseline="-25000" dirty="0"/>
                  <a:t>II</a:t>
                </a:r>
                <a:r>
                  <a:rPr lang="cs-CZ" dirty="0"/>
                  <a:t> k nižším vlnočtům </a:t>
                </a:r>
                <a:r>
                  <a:rPr lang="cs-CZ" dirty="0" smtClean="0"/>
                  <a:t>1550 </a:t>
                </a:r>
                <a:r>
                  <a:rPr lang="cs-CZ" dirty="0">
                    <a:sym typeface="Symbol" panose="05050102010706020507" pitchFamily="18" charset="2"/>
                  </a:rPr>
                  <a:t></a:t>
                </a:r>
                <a:r>
                  <a:rPr lang="cs-CZ" dirty="0"/>
                  <a:t> 1530 cm</a:t>
                </a:r>
                <a:r>
                  <a:rPr lang="cs-CZ" baseline="30000" dirty="0"/>
                  <a:t>−</a:t>
                </a:r>
                <a:r>
                  <a:rPr lang="cs-CZ" baseline="30000" dirty="0" smtClean="0"/>
                  <a:t>1</a:t>
                </a:r>
                <a:r>
                  <a:rPr lang="cs-CZ" dirty="0" smtClean="0"/>
                  <a:t>).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cs-CZ" dirty="0" smtClean="0"/>
                  <a:t>Změna </a:t>
                </a:r>
                <a:r>
                  <a:rPr lang="cs-CZ" dirty="0"/>
                  <a:t>intenzity amidických pásů A</a:t>
                </a:r>
                <a:r>
                  <a:rPr lang="cs-CZ" baseline="-25000" dirty="0"/>
                  <a:t>I</a:t>
                </a:r>
                <a:r>
                  <a:rPr lang="cs-CZ" dirty="0"/>
                  <a:t> a A</a:t>
                </a:r>
                <a:r>
                  <a:rPr lang="cs-CZ" baseline="-25000" dirty="0"/>
                  <a:t>II</a:t>
                </a:r>
                <a:r>
                  <a:rPr lang="cs-CZ" dirty="0"/>
                  <a:t> se projeví </a:t>
                </a:r>
                <a:r>
                  <a:rPr lang="cs-CZ" dirty="0" smtClean="0"/>
                  <a:t>v </a:t>
                </a:r>
                <a:r>
                  <a:rPr lang="cs-CZ" dirty="0"/>
                  <a:t>jejich poměru</a:t>
                </a:r>
                <a:r>
                  <a:rPr lang="cs-CZ" b="1" dirty="0"/>
                  <a:t> A</a:t>
                </a:r>
                <a:r>
                  <a:rPr lang="cs-CZ" b="1" baseline="-25000" dirty="0"/>
                  <a:t>I</a:t>
                </a:r>
                <a:r>
                  <a:rPr lang="cs-CZ" b="1" dirty="0"/>
                  <a:t>/A</a:t>
                </a:r>
                <a:r>
                  <a:rPr lang="cs-CZ" b="1" baseline="-25000" dirty="0"/>
                  <a:t>II</a:t>
                </a:r>
                <a:r>
                  <a:rPr lang="cs-CZ" dirty="0"/>
                  <a:t>. </a:t>
                </a:r>
                <a:r>
                  <a:rPr lang="cs-CZ" dirty="0" smtClean="0"/>
                  <a:t>Je-li </a:t>
                </a:r>
                <a:r>
                  <a:rPr lang="cs-CZ" dirty="0"/>
                  <a:t>vzájemný poměr intenzit amidických pásů A</a:t>
                </a:r>
                <a:r>
                  <a:rPr lang="cs-CZ" baseline="-25000" dirty="0"/>
                  <a:t>I</a:t>
                </a:r>
                <a:r>
                  <a:rPr lang="cs-CZ" dirty="0"/>
                  <a:t>/A</a:t>
                </a:r>
                <a:r>
                  <a:rPr lang="cs-CZ" baseline="-25000" dirty="0"/>
                  <a:t>II</a:t>
                </a:r>
                <a:r>
                  <a:rPr lang="cs-CZ" dirty="0"/>
                  <a:t> </a:t>
                </a:r>
                <a:r>
                  <a:rPr lang="cs-CZ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&gt; </a:t>
                </a:r>
                <a:r>
                  <a:rPr lang="cs-CZ" dirty="0" smtClean="0"/>
                  <a:t>1</a:t>
                </a:r>
                <a:r>
                  <a:rPr lang="cs-CZ" dirty="0"/>
                  <a:t>, jedná se o projev </a:t>
                </a:r>
                <a:r>
                  <a:rPr lang="cs-CZ" b="1" dirty="0"/>
                  <a:t>hydrolýzy </a:t>
                </a:r>
                <a:r>
                  <a:rPr lang="cs-CZ" dirty="0"/>
                  <a:t>peptidického </a:t>
                </a:r>
                <a:r>
                  <a:rPr lang="cs-CZ" dirty="0" smtClean="0"/>
                  <a:t>řetězce (nárůstem </a:t>
                </a:r>
                <a:r>
                  <a:rPr lang="cs-CZ" dirty="0"/>
                  <a:t>intenzity valenční nebo deformační vibrace skupiny (OH) (~3400 cm</a:t>
                </a:r>
                <a:r>
                  <a:rPr lang="cs-CZ" baseline="30000" dirty="0"/>
                  <a:t>−1</a:t>
                </a:r>
                <a:r>
                  <a:rPr lang="cs-CZ" dirty="0"/>
                  <a:t> a ~1650 cm</a:t>
                </a:r>
                <a:r>
                  <a:rPr lang="cs-CZ" baseline="30000" dirty="0"/>
                  <a:t>−</a:t>
                </a:r>
                <a:r>
                  <a:rPr lang="cs-CZ" baseline="30000" dirty="0" smtClean="0"/>
                  <a:t>1</a:t>
                </a:r>
                <a:r>
                  <a:rPr lang="cs-CZ" dirty="0" smtClean="0"/>
                  <a:t>) a nárůst </a:t>
                </a:r>
                <a:r>
                  <a:rPr lang="cs-CZ" dirty="0"/>
                  <a:t>intenzity pásu </a:t>
                </a:r>
                <a:r>
                  <a:rPr lang="cs-CZ" dirty="0" smtClean="0"/>
                  <a:t>A</a:t>
                </a:r>
                <a:r>
                  <a:rPr lang="cs-CZ" baseline="-25000" dirty="0" smtClean="0"/>
                  <a:t>I</a:t>
                </a:r>
                <a:r>
                  <a:rPr lang="cs-CZ" dirty="0" smtClean="0"/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cs-CZ" altLang="cs-CZ" dirty="0" smtClean="0">
                    <a:ea typeface="Times New Roman" panose="02020603050405020304" pitchFamily="18" charset="0"/>
                  </a:rPr>
                  <a:t>Po</a:t>
                </a:r>
                <a:r>
                  <a:rPr lang="cs-CZ" altLang="cs-CZ" b="1" dirty="0" smtClean="0">
                    <a:ea typeface="Times New Roman" panose="02020603050405020304" pitchFamily="18" charset="0"/>
                  </a:rPr>
                  <a:t> </a:t>
                </a:r>
                <a:r>
                  <a:rPr lang="cs-CZ" altLang="cs-CZ" b="1" dirty="0">
                    <a:ea typeface="Times New Roman" panose="02020603050405020304" pitchFamily="18" charset="0"/>
                  </a:rPr>
                  <a:t>oxidaci</a:t>
                </a:r>
                <a:r>
                  <a:rPr lang="cs-CZ" altLang="cs-CZ" dirty="0">
                    <a:ea typeface="Times New Roman" panose="02020603050405020304" pitchFamily="18" charset="0"/>
                  </a:rPr>
                  <a:t> peptidického řetězce a tuků navázaných na kolagen se ve spektru objevují pásy odpovídající přítomnosti karbonylové skupiny, </a:t>
                </a:r>
                <a:r>
                  <a:rPr lang="cs-CZ" altLang="cs-CZ" dirty="0">
                    <a:ea typeface="Times New Roman" panose="02020603050405020304" pitchFamily="18" charset="0"/>
                    <a:sym typeface="Symbol" panose="05050102010706020507" pitchFamily="18" charset="2"/>
                  </a:rPr>
                  <a:t></a:t>
                </a:r>
                <a:r>
                  <a:rPr lang="cs-CZ" altLang="cs-CZ" dirty="0">
                    <a:ea typeface="Times New Roman" panose="02020603050405020304" pitchFamily="18" charset="0"/>
                  </a:rPr>
                  <a:t>(C=O) v oblasti </a:t>
                </a:r>
                <a:r>
                  <a:rPr lang="cs-CZ" altLang="cs-CZ" b="1" dirty="0">
                    <a:ea typeface="Times New Roman" panose="02020603050405020304" pitchFamily="18" charset="0"/>
                    <a:sym typeface="Symbol" panose="05050102010706020507" pitchFamily="18" charset="2"/>
                  </a:rPr>
                  <a:t>1740–1720 </a:t>
                </a:r>
                <a:r>
                  <a:rPr lang="cs-CZ" altLang="cs-CZ" dirty="0">
                    <a:ea typeface="Times New Roman" panose="02020603050405020304" pitchFamily="18" charset="0"/>
                    <a:sym typeface="Symbol" panose="05050102010706020507" pitchFamily="18" charset="2"/>
                  </a:rPr>
                  <a:t>cm</a:t>
                </a:r>
                <a:r>
                  <a:rPr lang="cs-CZ" altLang="cs-CZ" baseline="30000" dirty="0">
                    <a:ea typeface="Times New Roman" panose="02020603050405020304" pitchFamily="18" charset="0"/>
                    <a:sym typeface="Symbol" panose="05050102010706020507" pitchFamily="18" charset="2"/>
                  </a:rPr>
                  <a:t>−1</a:t>
                </a:r>
                <a:r>
                  <a:rPr lang="cs-CZ" altLang="cs-CZ" dirty="0" smtClean="0">
                    <a:ea typeface="Times New Roman" panose="02020603050405020304" pitchFamily="18" charset="0"/>
                    <a:sym typeface="Symbol" panose="05050102010706020507" pitchFamily="18" charset="2"/>
                  </a:rPr>
                  <a:t>.</a:t>
                </a:r>
              </a:p>
              <a:p>
                <a:endParaRPr lang="cs-CZ" altLang="cs-CZ" baseline="30000" dirty="0">
                  <a:ea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endParaRPr lang="cs-CZ" altLang="cs-CZ" baseline="30000" dirty="0" smtClean="0">
                  <a:ea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r>
                  <a:rPr lang="cs-CZ" altLang="cs-CZ" b="1" dirty="0" smtClean="0">
                    <a:ea typeface="Times New Roman" panose="02020603050405020304" pitchFamily="18" charset="0"/>
                    <a:sym typeface="Symbol" panose="05050102010706020507" pitchFamily="18" charset="2"/>
                  </a:rPr>
                  <a:t>Kritéria hodnocení třísločiněných usní</a:t>
                </a:r>
                <a:r>
                  <a:rPr lang="cs-CZ" altLang="cs-CZ" baseline="30000" dirty="0" smtClean="0">
                    <a:ea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endParaRPr lang="cs-CZ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188640"/>
                <a:ext cx="8352928" cy="4066562"/>
              </a:xfrm>
              <a:prstGeom prst="rect">
                <a:avLst/>
              </a:prstGeom>
              <a:blipFill>
                <a:blip r:embed="rId2"/>
                <a:stretch>
                  <a:fillRect l="-584" t="-900" r="-584" b="-149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" t="87799" r="43999" b="651"/>
          <a:stretch/>
        </p:blipFill>
        <p:spPr>
          <a:xfrm>
            <a:off x="827584" y="4220882"/>
            <a:ext cx="7508471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50788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0343"/>
            <a:ext cx="4317475" cy="62373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852" y="548680"/>
            <a:ext cx="4766272" cy="25528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789040"/>
            <a:ext cx="4788024" cy="233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00104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00" b="12751"/>
          <a:stretch/>
        </p:blipFill>
        <p:spPr>
          <a:xfrm>
            <a:off x="467544" y="0"/>
            <a:ext cx="80211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75643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Stanovení obsahu vlhkosti</a:t>
            </a:r>
            <a:endParaRPr lang="cs-CZ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Obsah </a:t>
            </a:r>
            <a:r>
              <a:rPr lang="cs-CZ" dirty="0" smtClean="0"/>
              <a:t>vlhkosti by </a:t>
            </a:r>
            <a:r>
              <a:rPr lang="cs-CZ" dirty="0"/>
              <a:t>měl být v rozmezí 10–15 %, maximálně však 18 %. </a:t>
            </a:r>
            <a:endParaRPr lang="cs-CZ" dirty="0" smtClean="0"/>
          </a:p>
          <a:p>
            <a:r>
              <a:rPr lang="cs-CZ" dirty="0" smtClean="0"/>
              <a:t>Obsah </a:t>
            </a:r>
            <a:r>
              <a:rPr lang="cs-CZ" dirty="0"/>
              <a:t>vody v usni je kromě použitých výrobních postupů a materiálů závislý také na </a:t>
            </a:r>
            <a:r>
              <a:rPr lang="cs-CZ" i="1" dirty="0" smtClean="0"/>
              <a:t>RV</a:t>
            </a:r>
            <a:r>
              <a:rPr lang="cs-CZ" dirty="0" smtClean="0"/>
              <a:t> </a:t>
            </a:r>
            <a:r>
              <a:rPr lang="cs-CZ" dirty="0"/>
              <a:t>okolního prostředí. </a:t>
            </a:r>
            <a:endParaRPr lang="cs-CZ" dirty="0" smtClean="0"/>
          </a:p>
          <a:p>
            <a:r>
              <a:rPr lang="cs-CZ" dirty="0" smtClean="0"/>
              <a:t>Má-li </a:t>
            </a:r>
            <a:r>
              <a:rPr lang="cs-CZ" dirty="0"/>
              <a:t>useň méně než 10 % obsahu vody, stává se křehkou a lámavou a je </a:t>
            </a:r>
            <a:r>
              <a:rPr lang="cs-CZ" dirty="0" smtClean="0"/>
              <a:t>nezbytné tukování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 smtClean="0"/>
              <a:t>Možnosti stanovení</a:t>
            </a:r>
          </a:p>
          <a:p>
            <a:r>
              <a:rPr lang="cs-CZ" dirty="0" smtClean="0"/>
              <a:t>Sušením do konstantní hmotnosti při 102 °C (ISO norma)</a:t>
            </a:r>
          </a:p>
          <a:p>
            <a:r>
              <a:rPr lang="cs-CZ" dirty="0" smtClean="0"/>
              <a:t>Dotykovými přístroji (vlhkoměry) s vhodnou sondou, např. Aquaboy</a:t>
            </a:r>
            <a:endParaRPr lang="cs-CZ" dirty="0"/>
          </a:p>
        </p:txBody>
      </p:sp>
      <p:sp>
        <p:nvSpPr>
          <p:cNvPr id="7" name="Rectangle 6"/>
          <p:cNvSpPr/>
          <p:nvPr/>
        </p:nvSpPr>
        <p:spPr>
          <a:xfrm>
            <a:off x="107504" y="6145555"/>
            <a:ext cx="89289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2"/>
              </a:rPr>
              <a:t>https://</a:t>
            </a:r>
            <a:r>
              <a:rPr lang="cs-CZ" dirty="0" smtClean="0">
                <a:hlinkClick r:id="rId2"/>
              </a:rPr>
              <a:t>www.youtube.com/watch?v=9180lBugMJ8&amp;ab_channel=hclasia</a:t>
            </a:r>
            <a:endParaRPr lang="cs-CZ" dirty="0" smtClean="0"/>
          </a:p>
          <a:p>
            <a:r>
              <a:rPr lang="cs-CZ" dirty="0">
                <a:hlinkClick r:id="rId3"/>
              </a:rPr>
              <a:t>https://</a:t>
            </a:r>
            <a:r>
              <a:rPr lang="cs-CZ" dirty="0" smtClean="0">
                <a:hlinkClick r:id="rId3"/>
              </a:rPr>
              <a:t>www.youtube.com/watch?app=desktop&amp;v=QZPh2JgW6u4&amp;ab_channel=NgocVu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6573754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Další možnosti studia </a:t>
            </a:r>
            <a:r>
              <a:rPr lang="cs-CZ" b="1" dirty="0" smtClean="0"/>
              <a:t>kolagenních </a:t>
            </a:r>
            <a:r>
              <a:rPr lang="cs-CZ" b="1" dirty="0" smtClean="0"/>
              <a:t>materiálů</a:t>
            </a:r>
            <a:endParaRPr lang="cs-CZ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 smtClean="0"/>
              <a:t>Určení fyzikálně-mechanických vlastnosti</a:t>
            </a:r>
          </a:p>
          <a:p>
            <a:pPr lvl="1"/>
            <a:r>
              <a:rPr lang="cs-CZ" sz="2000" dirty="0" smtClean="0"/>
              <a:t>Stanovení pevnosti v tahu a protažení aj.</a:t>
            </a:r>
          </a:p>
          <a:p>
            <a:pPr lvl="1"/>
            <a:r>
              <a:rPr lang="cs-CZ" sz="2000" dirty="0" smtClean="0"/>
              <a:t>Dle ISO norem</a:t>
            </a:r>
          </a:p>
          <a:p>
            <a:pPr lvl="1"/>
            <a:r>
              <a:rPr lang="cs-CZ" sz="2000" dirty="0" smtClean="0"/>
              <a:t>Závisí na místě odběru, vždy vzorky obou směrů (rovnoběžně a kolmo ke hřbetní čáře)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endParaRPr lang="cs-CZ" sz="2000" dirty="0" smtClean="0"/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cs-CZ" sz="2000" dirty="0" smtClean="0"/>
              <a:t>Kolorimetrická měření – určení změny barevnosti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endParaRPr lang="cs-CZ" sz="2000" dirty="0" smtClean="0"/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cs-CZ" sz="2000" dirty="0" smtClean="0"/>
              <a:t>Chemické </a:t>
            </a:r>
            <a:r>
              <a:rPr lang="cs-CZ" sz="2000" dirty="0" smtClean="0"/>
              <a:t>analýzy</a:t>
            </a:r>
          </a:p>
          <a:p>
            <a:pPr marL="742950" lvl="2" indent="-342900">
              <a:buFontTx/>
              <a:buChar char="-"/>
            </a:pPr>
            <a:r>
              <a:rPr lang="cs-CZ" sz="2000" dirty="0" smtClean="0"/>
              <a:t>Vypovídají především o kvalitě</a:t>
            </a:r>
          </a:p>
          <a:p>
            <a:pPr marL="742950" lvl="2" indent="-342900">
              <a:buFontTx/>
              <a:buChar char="-"/>
            </a:pPr>
            <a:r>
              <a:rPr lang="cs-CZ" sz="2000" dirty="0" smtClean="0"/>
              <a:t>Dle ISO norem</a:t>
            </a:r>
          </a:p>
          <a:p>
            <a:pPr marL="742950" lvl="2" indent="-342900">
              <a:buFontTx/>
              <a:buChar char="-"/>
            </a:pPr>
            <a:r>
              <a:rPr lang="cs-CZ" sz="2000" dirty="0"/>
              <a:t>Stanovení obsahu síranů, tuků, vlhkosti, dusíku, taninů, AMK složení, …</a:t>
            </a:r>
          </a:p>
        </p:txBody>
      </p:sp>
    </p:spTree>
    <p:extLst>
      <p:ext uri="{BB962C8B-B14F-4D97-AF65-F5344CB8AC3E}">
        <p14:creationId xmlns:p14="http://schemas.microsoft.com/office/powerpoint/2010/main" val="53445025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6904"/>
            <a:ext cx="864096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b="1" dirty="0"/>
              <a:t>Chromatografické metody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altLang="cs-CZ" u="sng" dirty="0"/>
              <a:t>Aminokyselinová analýza – HPLC – bazické a kyselé </a:t>
            </a:r>
            <a:r>
              <a:rPr lang="cs-CZ" altLang="cs-CZ" u="sng" dirty="0" smtClean="0"/>
              <a:t>aminokyseliny, </a:t>
            </a:r>
            <a:r>
              <a:rPr lang="cs-CZ" u="sng" dirty="0"/>
              <a:t>změny v primární struktuře kolagenu</a:t>
            </a:r>
            <a:endParaRPr lang="cs-CZ" altLang="cs-CZ" u="sng" dirty="0"/>
          </a:p>
          <a:p>
            <a:pPr>
              <a:buFont typeface="Courier New" panose="02070309020205020404" pitchFamily="49" charset="0"/>
              <a:buChar char="o"/>
            </a:pPr>
            <a:r>
              <a:rPr lang="cs-CZ" altLang="cs-CZ" dirty="0"/>
              <a:t>Gelová permeační chromatografie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altLang="cs-CZ" dirty="0"/>
              <a:t>GC-MS – rozkladné produkty kolagenu</a:t>
            </a:r>
          </a:p>
          <a:p>
            <a:endParaRPr lang="cs-CZ" altLang="cs-CZ" b="1" dirty="0" smtClean="0"/>
          </a:p>
          <a:p>
            <a:r>
              <a:rPr lang="cs-CZ" altLang="cs-CZ" b="1" dirty="0" smtClean="0"/>
              <a:t>Elektromigrační </a:t>
            </a:r>
            <a:r>
              <a:rPr lang="cs-CZ" altLang="cs-CZ" b="1" dirty="0"/>
              <a:t>separační metody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altLang="cs-CZ" dirty="0"/>
              <a:t>2D elektroforéza – změny v izoelektrickém bodě a molekulové hmotnosti </a:t>
            </a:r>
            <a:r>
              <a:rPr lang="cs-CZ" altLang="cs-CZ" dirty="0" smtClean="0"/>
              <a:t>kolagenu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u="sng" dirty="0"/>
              <a:t>SDS-PAGE elektroforéza – změna polymeračního stupně </a:t>
            </a:r>
            <a:r>
              <a:rPr lang="cs-CZ" u="sng" dirty="0" smtClean="0"/>
              <a:t>kolagenu</a:t>
            </a:r>
            <a:endParaRPr lang="cs-CZ" altLang="cs-CZ" u="sng" dirty="0"/>
          </a:p>
          <a:p>
            <a:endParaRPr lang="cs-CZ" altLang="cs-CZ" b="1" dirty="0" smtClean="0"/>
          </a:p>
          <a:p>
            <a:r>
              <a:rPr lang="cs-CZ" altLang="cs-CZ" b="1" u="sng" dirty="0" smtClean="0"/>
              <a:t>Metody </a:t>
            </a:r>
            <a:r>
              <a:rPr lang="cs-CZ" altLang="cs-CZ" b="1" u="sng" dirty="0"/>
              <a:t>termické analýzy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altLang="cs-CZ" dirty="0"/>
              <a:t>Termická mikroskopie – teplota smrštění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altLang="cs-CZ" dirty="0"/>
              <a:t>DSC – teplo a denaturace a změna entalpie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altLang="cs-CZ" dirty="0"/>
              <a:t>Další – TA,DTA,DTMA </a:t>
            </a:r>
            <a:r>
              <a:rPr lang="cs-CZ" altLang="cs-CZ" dirty="0" smtClean="0"/>
              <a:t>(dynamická </a:t>
            </a:r>
            <a:r>
              <a:rPr lang="cs-CZ" altLang="cs-CZ" dirty="0"/>
              <a:t>termomechanická analýza)</a:t>
            </a:r>
          </a:p>
          <a:p>
            <a:endParaRPr lang="cs-CZ" altLang="cs-CZ" b="1" dirty="0" smtClean="0"/>
          </a:p>
          <a:p>
            <a:r>
              <a:rPr lang="cs-CZ" altLang="cs-CZ" b="1" dirty="0" smtClean="0"/>
              <a:t>Spektroskopické metody</a:t>
            </a:r>
            <a:endParaRPr lang="cs-CZ" altLang="cs-CZ" dirty="0"/>
          </a:p>
          <a:p>
            <a:pPr>
              <a:buFont typeface="Courier New" panose="02070309020205020404" pitchFamily="49" charset="0"/>
              <a:buChar char="o"/>
            </a:pPr>
            <a:r>
              <a:rPr lang="cs-CZ" altLang="cs-CZ" dirty="0"/>
              <a:t>FT Ramanova spektroskopie – sekundární uspořádání kolagenového řetězce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altLang="cs-CZ" dirty="0"/>
              <a:t>Kolorimetrie – změna barevnosti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altLang="cs-CZ" u="sng" dirty="0"/>
              <a:t>EPR spektroskopie </a:t>
            </a:r>
            <a:r>
              <a:rPr lang="cs-CZ" altLang="cs-CZ" dirty="0"/>
              <a:t>- spektroskopie elektronové paramagnetické rezonance – sledování vzniku, reakcí a rozpadu volných radikálů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altLang="cs-CZ" dirty="0"/>
              <a:t>NMR spektroskopie -  změny aminokyselin</a:t>
            </a:r>
          </a:p>
          <a:p>
            <a:pPr>
              <a:defRPr/>
            </a:pPr>
            <a:endParaRPr lang="cs-CZ" b="1" u="sng" dirty="0" smtClean="0"/>
          </a:p>
          <a:p>
            <a:pPr>
              <a:defRPr/>
            </a:pPr>
            <a:r>
              <a:rPr lang="cs-CZ" b="1" u="sng" dirty="0" smtClean="0"/>
              <a:t>Skenovací </a:t>
            </a:r>
            <a:r>
              <a:rPr lang="cs-CZ" b="1" u="sng" dirty="0"/>
              <a:t>elektronová mikroskopie s EDS analýzou – </a:t>
            </a:r>
            <a:r>
              <a:rPr lang="cs-CZ" u="sng" dirty="0"/>
              <a:t>morfologické změny </a:t>
            </a:r>
            <a:r>
              <a:rPr lang="cs-CZ" u="sng" dirty="0" smtClean="0"/>
              <a:t>struktury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0297955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Základní vyhodnocení stavu třísločiněných usní</a:t>
            </a:r>
            <a:endParaRPr lang="cs-CZ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Usně pouze s mírně degradovanou strukturou materiálu</a:t>
            </a:r>
          </a:p>
          <a:p>
            <a:pPr lvl="1"/>
            <a:r>
              <a:rPr lang="cs-CZ" altLang="cs-CZ" dirty="0"/>
              <a:t>pH </a:t>
            </a:r>
            <a:r>
              <a:rPr lang="cs-CZ" alt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  <a:r>
              <a:rPr lang="cs-CZ" altLang="cs-CZ" dirty="0" smtClean="0"/>
              <a:t> 4</a:t>
            </a:r>
            <a:endParaRPr lang="cs-CZ" altLang="cs-CZ" dirty="0"/>
          </a:p>
          <a:p>
            <a:pPr lvl="1"/>
            <a:r>
              <a:rPr lang="cs-CZ" altLang="cs-CZ" dirty="0"/>
              <a:t>soudružnost vláken ve třídě 1-2</a:t>
            </a:r>
          </a:p>
          <a:p>
            <a:pPr lvl="1"/>
            <a:r>
              <a:rPr lang="cs-CZ" altLang="cs-CZ" dirty="0" smtClean="0"/>
              <a:t>T</a:t>
            </a:r>
            <a:r>
              <a:rPr lang="cs-CZ" altLang="cs-CZ" baseline="-25000" dirty="0" smtClean="0"/>
              <a:t>s</a:t>
            </a:r>
            <a:r>
              <a:rPr lang="cs-CZ" altLang="cs-CZ" dirty="0" smtClean="0"/>
              <a:t> </a:t>
            </a:r>
            <a:r>
              <a:rPr lang="cs-CZ" alt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  <a:r>
              <a:rPr lang="cs-CZ" altLang="cs-CZ" dirty="0" smtClean="0"/>
              <a:t> </a:t>
            </a:r>
            <a:r>
              <a:rPr lang="cs-CZ" altLang="cs-CZ" dirty="0"/>
              <a:t>45 °C</a:t>
            </a:r>
          </a:p>
          <a:p>
            <a:pPr lvl="1"/>
            <a:endParaRPr lang="cs-CZ" dirty="0" smtClean="0"/>
          </a:p>
          <a:p>
            <a:r>
              <a:rPr lang="cs-CZ" dirty="0"/>
              <a:t>Usně </a:t>
            </a:r>
            <a:r>
              <a:rPr lang="cs-CZ" dirty="0" smtClean="0"/>
              <a:t>ve vyšším stupni degradace</a:t>
            </a:r>
            <a:endParaRPr lang="cs-CZ" dirty="0"/>
          </a:p>
          <a:p>
            <a:pPr lvl="1"/>
            <a:r>
              <a:rPr lang="cs-CZ" altLang="cs-CZ" dirty="0"/>
              <a:t>pH  </a:t>
            </a:r>
            <a:r>
              <a:rPr lang="cs-CZ" alt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&lt; </a:t>
            </a:r>
            <a:r>
              <a:rPr lang="cs-CZ" altLang="cs-CZ" dirty="0" smtClean="0"/>
              <a:t>4</a:t>
            </a:r>
            <a:endParaRPr lang="cs-CZ" altLang="cs-CZ" dirty="0"/>
          </a:p>
          <a:p>
            <a:pPr lvl="1"/>
            <a:r>
              <a:rPr lang="cs-CZ" altLang="cs-CZ" dirty="0"/>
              <a:t>soudružnost vláken ve třídě 3</a:t>
            </a:r>
          </a:p>
          <a:p>
            <a:pPr lvl="1"/>
            <a:r>
              <a:rPr lang="cs-CZ" altLang="cs-CZ" dirty="0"/>
              <a:t>T</a:t>
            </a:r>
            <a:r>
              <a:rPr lang="cs-CZ" altLang="cs-CZ" baseline="-25000" dirty="0"/>
              <a:t>s</a:t>
            </a:r>
            <a:r>
              <a:rPr lang="cs-CZ" altLang="cs-CZ" dirty="0"/>
              <a:t> </a:t>
            </a:r>
            <a:r>
              <a:rPr lang="cs-CZ" alt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&lt; </a:t>
            </a:r>
            <a:r>
              <a:rPr lang="cs-CZ" altLang="cs-CZ" dirty="0" smtClean="0"/>
              <a:t>45 </a:t>
            </a:r>
            <a:r>
              <a:rPr lang="cs-CZ" altLang="cs-CZ" dirty="0"/>
              <a:t>°C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5483670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5) Konzervování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Desinfekce</a:t>
            </a:r>
          </a:p>
          <a:p>
            <a:r>
              <a:rPr lang="cs-CZ" dirty="0" smtClean="0"/>
              <a:t>Fotodokumentace</a:t>
            </a:r>
          </a:p>
          <a:p>
            <a:r>
              <a:rPr lang="cs-CZ" dirty="0" smtClean="0"/>
              <a:t>Zhodnocení stavu materiálu</a:t>
            </a:r>
          </a:p>
          <a:p>
            <a:r>
              <a:rPr lang="cs-CZ" dirty="0" smtClean="0"/>
              <a:t>Čištění</a:t>
            </a:r>
          </a:p>
          <a:p>
            <a:r>
              <a:rPr lang="cs-CZ" dirty="0" smtClean="0"/>
              <a:t>Tukování</a:t>
            </a:r>
          </a:p>
          <a:p>
            <a:r>
              <a:rPr lang="cs-CZ" dirty="0" smtClean="0"/>
              <a:t>Lepení a další opravy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795371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9512" y="764704"/>
            <a:ext cx="8568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Parami </a:t>
            </a:r>
            <a:r>
              <a:rPr lang="cs-CZ" sz="2000" dirty="0"/>
              <a:t>– nejčastěji v parách 80-95% n-butylalkoholu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Roztoky biocidů – Ajatin, Septonex, </a:t>
            </a:r>
            <a:r>
              <a:rPr lang="cs-CZ" sz="2000" dirty="0" err="1"/>
              <a:t>Preventol</a:t>
            </a:r>
            <a:r>
              <a:rPr lang="cs-CZ" sz="2000" dirty="0"/>
              <a:t> O extra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Nepoužívat </a:t>
            </a:r>
            <a:r>
              <a:rPr lang="cs-CZ" sz="2000" dirty="0" err="1"/>
              <a:t>thymol</a:t>
            </a:r>
            <a:r>
              <a:rPr lang="cs-CZ" sz="2000" dirty="0"/>
              <a:t> – tmavnutí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Desinfekční přípravky mohou být součástí </a:t>
            </a:r>
            <a:r>
              <a:rPr lang="cs-CZ" sz="2000" dirty="0" err="1"/>
              <a:t>tukovacích</a:t>
            </a:r>
            <a:r>
              <a:rPr lang="cs-CZ" sz="2000" dirty="0"/>
              <a:t> směsí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Nepoužívat vymrazování!</a:t>
            </a:r>
          </a:p>
          <a:p>
            <a:endParaRPr lang="cs-CZ" sz="2000" dirty="0"/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467544" y="13933"/>
            <a:ext cx="8229600" cy="64807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 smtClean="0"/>
              <a:t>Desinfekce </a:t>
            </a:r>
            <a:endParaRPr lang="cs-CZ" b="1" dirty="0"/>
          </a:p>
        </p:txBody>
      </p:sp>
      <p:pic>
        <p:nvPicPr>
          <p:cNvPr id="4" name="Obrázek 2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694" y="3717032"/>
            <a:ext cx="2295450" cy="289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83100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4091</TotalTime>
  <Words>8251</Words>
  <Application>Microsoft Office PowerPoint</Application>
  <PresentationFormat>On-screen Show (4:3)</PresentationFormat>
  <Paragraphs>1069</Paragraphs>
  <Slides>109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109</vt:i4>
      </vt:variant>
    </vt:vector>
  </HeadingPairs>
  <TitlesOfParts>
    <vt:vector size="120" baseType="lpstr">
      <vt:lpstr>Arial</vt:lpstr>
      <vt:lpstr>Calibri</vt:lpstr>
      <vt:lpstr>Calibri (Body)</vt:lpstr>
      <vt:lpstr>Calibri (Základní text)</vt:lpstr>
      <vt:lpstr>Cambria</vt:lpstr>
      <vt:lpstr>Cambria Math</vt:lpstr>
      <vt:lpstr>Courier New</vt:lpstr>
      <vt:lpstr>Symbol</vt:lpstr>
      <vt:lpstr>Times New Roman</vt:lpstr>
      <vt:lpstr>Motiv systému Office</vt:lpstr>
      <vt:lpstr>ChemSketch</vt:lpstr>
      <vt:lpstr>KŮŽE USEŇ  PERGAMEN</vt:lpstr>
      <vt:lpstr>Obsah přednášek</vt:lpstr>
      <vt:lpstr>KŮŽE</vt:lpstr>
      <vt:lpstr>1) Kůže</vt:lpstr>
      <vt:lpstr>HISTOLOGIE A TOPOGRAFIE</vt:lpstr>
      <vt:lpstr>PowerPoint Presentation</vt:lpstr>
      <vt:lpstr>PowerPoint Presentation</vt:lpstr>
      <vt:lpstr>PowerPoint Presentation</vt:lpstr>
      <vt:lpstr>Složení kůže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VZNIK BÍLKOVIN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OD AMINOKYSELINY K VLÁKNU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2) Výroba usní a pergamenů</vt:lpstr>
      <vt:lpstr>KŮŽE vs USEŇ vs PERGAMEN</vt:lpstr>
      <vt:lpstr>Historie zpracování kůže</vt:lpstr>
      <vt:lpstr>PowerPoint Presentation</vt:lpstr>
      <vt:lpstr>Od kůže k usni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Od kůže k pergamenu</vt:lpstr>
      <vt:lpstr>PowerPoint Presentation</vt:lpstr>
      <vt:lpstr>PowerPoint Presentation</vt:lpstr>
      <vt:lpstr>PERGAMEN vs USEŇ</vt:lpstr>
      <vt:lpstr>DRUHY ZPRACOVÁVANÝCH KŮŽÍ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3) Degradace kolagenních materiálů</vt:lpstr>
      <vt:lpstr>PowerPoint Presentation</vt:lpstr>
      <vt:lpstr>Hydrolýza </vt:lpstr>
      <vt:lpstr>PowerPoint Presentation</vt:lpstr>
      <vt:lpstr>Oxidace </vt:lpstr>
      <vt:lpstr>PowerPoint Presentation</vt:lpstr>
      <vt:lpstr>Denaturace</vt:lpstr>
      <vt:lpstr>PowerPoint Presentation</vt:lpstr>
      <vt:lpstr>Vliv kationtů kovů</vt:lpstr>
      <vt:lpstr>Biodegradace</vt:lpstr>
      <vt:lpstr>PowerPoint Presentation</vt:lpstr>
      <vt:lpstr>PowerPoint Presentation</vt:lpstr>
      <vt:lpstr>4) Zkoušení kolagenních materiálů</vt:lpstr>
      <vt:lpstr>Určení druhu zvířete</vt:lpstr>
      <vt:lpstr>Určení způsobu činění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Další možnosti materiálového průzkumu</vt:lpstr>
      <vt:lpstr>Vizuální zhodnocení</vt:lpstr>
      <vt:lpstr>Stanovení pH</vt:lpstr>
      <vt:lpstr>PowerPoint Presentation</vt:lpstr>
      <vt:lpstr>Soudržnosti vláken</vt:lpstr>
      <vt:lpstr>PowerPoint Presentation</vt:lpstr>
      <vt:lpstr>Teplota smrštění</vt:lpstr>
      <vt:lpstr>PowerPoint Presentation</vt:lpstr>
      <vt:lpstr>PowerPoint Presentation</vt:lpstr>
      <vt:lpstr>PowerPoint Presentation</vt:lpstr>
      <vt:lpstr>Stukturní změny a druh poškození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Stanovení obsahu vlhkosti</vt:lpstr>
      <vt:lpstr>Další možnosti studia kolagenních materiálů</vt:lpstr>
      <vt:lpstr>PowerPoint Presentation</vt:lpstr>
      <vt:lpstr>Základní vyhodnocení stavu třísločiněných usní</vt:lpstr>
      <vt:lpstr>5) Konzervování</vt:lpstr>
      <vt:lpstr>PowerPoint Presentation</vt:lpstr>
      <vt:lpstr>Fotodokumentace </vt:lpstr>
      <vt:lpstr>Zhodnocení stavu</vt:lpstr>
      <vt:lpstr>Čištění </vt:lpstr>
      <vt:lpstr>Tukování </vt:lpstr>
      <vt:lpstr>Lepení, doplňování, opravy </vt:lpstr>
      <vt:lpstr>PowerPoint Presentation</vt:lpstr>
      <vt:lpstr>PREVENTIVNÍ KONZERVACE</vt:lpstr>
      <vt:lpstr>PowerPoint Presentation</vt:lpstr>
      <vt:lpstr>PowerPoint Presentation</vt:lpstr>
      <vt:lpstr>Obecná pravidla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KŮŽE, USEŇ, PERGAMEN</dc:title>
  <dc:creator>KoRe</dc:creator>
  <cp:lastModifiedBy>Gabriela Vyskočilová</cp:lastModifiedBy>
  <cp:revision>171</cp:revision>
  <dcterms:created xsi:type="dcterms:W3CDTF">2019-12-02T08:21:31Z</dcterms:created>
  <dcterms:modified xsi:type="dcterms:W3CDTF">2021-05-16T15:22:48Z</dcterms:modified>
</cp:coreProperties>
</file>