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890BC-B8BF-4069-87BA-C8623D8F4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Ramanova</a:t>
            </a:r>
            <a:r>
              <a:rPr lang="cs-CZ" dirty="0"/>
              <a:t> spektroskopie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73492E-D98B-480A-A22D-A6E434A0F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2CA7A-98A4-4521-AFE1-9370F9AE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792" y="293665"/>
            <a:ext cx="7429499" cy="348914"/>
          </a:xfrm>
        </p:spPr>
        <p:txBody>
          <a:bodyPr>
            <a:noAutofit/>
          </a:bodyPr>
          <a:lstStyle/>
          <a:p>
            <a:r>
              <a:rPr lang="cs-CZ" sz="3200" dirty="0" err="1"/>
              <a:t>Ramanova</a:t>
            </a:r>
            <a:r>
              <a:rPr lang="cs-CZ" sz="3200" dirty="0"/>
              <a:t> Spektroskopie</a:t>
            </a:r>
            <a:endParaRPr lang="en-US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41FF7-F595-4BB9-AC68-13FA77AA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1E43DA-2E81-4942-8E0C-00524FABD5DB}"/>
              </a:ext>
            </a:extLst>
          </p:cNvPr>
          <p:cNvSpPr txBox="1"/>
          <p:nvPr/>
        </p:nvSpPr>
        <p:spPr>
          <a:xfrm>
            <a:off x="216725" y="967432"/>
            <a:ext cx="4656063" cy="4708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Prof. </a:t>
            </a:r>
            <a:r>
              <a:rPr lang="en-US" sz="2000" dirty="0" err="1">
                <a:solidFill>
                  <a:schemeClr val="bg1"/>
                </a:solidFill>
              </a:rPr>
              <a:t>Chandrashekhara</a:t>
            </a:r>
            <a:r>
              <a:rPr lang="en-US" sz="2000" dirty="0">
                <a:solidFill>
                  <a:schemeClr val="bg1"/>
                </a:solidFill>
              </a:rPr>
              <a:t> Venkata Raman 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Discovered the "Raman Effect“ – a light scattering effect in 1928</a:t>
            </a:r>
            <a:r>
              <a:rPr lang="cs-CZ" sz="2000" dirty="0">
                <a:solidFill>
                  <a:schemeClr val="bg1"/>
                </a:solidFill>
              </a:rPr>
              <a:t>, w</a:t>
            </a:r>
            <a:r>
              <a:rPr lang="en-US" sz="2000" dirty="0">
                <a:solidFill>
                  <a:schemeClr val="bg1"/>
                </a:solidFill>
              </a:rPr>
              <a:t>on the Noble Prize in 1930 for Physics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Ramam</a:t>
            </a:r>
            <a:r>
              <a:rPr lang="en-US" sz="2000" dirty="0">
                <a:solidFill>
                  <a:schemeClr val="bg1"/>
                </a:solidFill>
              </a:rPr>
              <a:t> spectroscopy is the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measurement of the wavelength and intensity of </a:t>
            </a:r>
            <a:r>
              <a:rPr lang="en-US" sz="2000" dirty="0" err="1">
                <a:solidFill>
                  <a:schemeClr val="bg1"/>
                </a:solidFill>
              </a:rPr>
              <a:t>inelastically</a:t>
            </a:r>
            <a:r>
              <a:rPr lang="en-US" sz="2000" dirty="0">
                <a:solidFill>
                  <a:schemeClr val="bg1"/>
                </a:solidFill>
              </a:rPr>
              <a:t> scattered light from molecules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Raman scattered light occurs at wavelengths that are shifted from incident light by the energies of molecular vibrations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 is govern by the polarizability of electron cloud around the molecule 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DC234C-2986-4ACD-9E8B-1D40F9F21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370" y="967432"/>
            <a:ext cx="3414008" cy="47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5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2B847-8FBD-4736-9DDD-4FBB5485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BD846EB-0F20-41A8-ACCA-A3A90B959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412" y="264696"/>
            <a:ext cx="8256167" cy="61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3AEACD7-420C-44FC-924C-B54792B2D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62" y="296515"/>
            <a:ext cx="7953777" cy="6080221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5719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68569-7A50-4418-9683-0C5D87E8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8D3F1C-01E1-4C7A-B776-1125AA952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58" y="166712"/>
            <a:ext cx="8638305" cy="64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1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55382-FEC2-4661-B8B9-4CA92A64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Raman</a:t>
            </a:r>
            <a:r>
              <a:rPr lang="cs-CZ" dirty="0"/>
              <a:t> </a:t>
            </a:r>
            <a:r>
              <a:rPr lang="cs-CZ" dirty="0" err="1"/>
              <a:t>Spectroscopy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93A07C-2DA3-4AD6-A498-7A8EABA96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1" y="1407695"/>
            <a:ext cx="8903367" cy="4383506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err="1">
                <a:solidFill>
                  <a:schemeClr val="bg1"/>
                </a:solidFill>
              </a:rPr>
              <a:t>Vibrational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modes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that</a:t>
            </a:r>
            <a:r>
              <a:rPr lang="cs-CZ" sz="2400" dirty="0">
                <a:solidFill>
                  <a:schemeClr val="bg1"/>
                </a:solidFill>
              </a:rPr>
              <a:t> are more </a:t>
            </a:r>
            <a:r>
              <a:rPr lang="cs-CZ" sz="2400" dirty="0" err="1">
                <a:solidFill>
                  <a:schemeClr val="bg1"/>
                </a:solidFill>
              </a:rPr>
              <a:t>polarizable</a:t>
            </a:r>
            <a:r>
              <a:rPr lang="cs-CZ" sz="2400" dirty="0">
                <a:solidFill>
                  <a:schemeClr val="bg1"/>
                </a:solidFill>
              </a:rPr>
              <a:t> are more </a:t>
            </a:r>
            <a:r>
              <a:rPr lang="cs-CZ" sz="2400" dirty="0" err="1">
                <a:solidFill>
                  <a:schemeClr val="bg1"/>
                </a:solidFill>
              </a:rPr>
              <a:t>Raman-active</a:t>
            </a:r>
            <a:r>
              <a:rPr lang="cs-CZ" sz="2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lvl="1"/>
            <a:r>
              <a:rPr lang="cs-CZ" sz="2400" b="1" dirty="0">
                <a:solidFill>
                  <a:schemeClr val="bg1"/>
                </a:solidFill>
              </a:rPr>
              <a:t>N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dirty="0">
                <a:solidFill>
                  <a:schemeClr val="bg1"/>
                </a:solidFill>
              </a:rPr>
              <a:t> (</a:t>
            </a:r>
            <a:r>
              <a:rPr lang="cs-CZ" sz="2400" dirty="0" err="1">
                <a:solidFill>
                  <a:schemeClr val="bg1"/>
                </a:solidFill>
              </a:rPr>
              <a:t>symetric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stretch</a:t>
            </a:r>
            <a:r>
              <a:rPr lang="cs-CZ" sz="2400" dirty="0">
                <a:solidFill>
                  <a:schemeClr val="bg1"/>
                </a:solidFill>
              </a:rPr>
              <a:t>): cause no </a:t>
            </a:r>
            <a:r>
              <a:rPr lang="cs-CZ" sz="2400" dirty="0" err="1">
                <a:solidFill>
                  <a:schemeClr val="bg1"/>
                </a:solidFill>
              </a:rPr>
              <a:t>change</a:t>
            </a:r>
            <a:r>
              <a:rPr lang="cs-CZ" sz="2400" dirty="0">
                <a:solidFill>
                  <a:schemeClr val="bg1"/>
                </a:solidFill>
              </a:rPr>
              <a:t> in </a:t>
            </a:r>
            <a:r>
              <a:rPr lang="cs-CZ" sz="2400" dirty="0" err="1">
                <a:solidFill>
                  <a:schemeClr val="bg1"/>
                </a:solidFill>
              </a:rPr>
              <a:t>dipole</a:t>
            </a:r>
            <a:r>
              <a:rPr lang="cs-CZ" sz="2400" dirty="0">
                <a:solidFill>
                  <a:schemeClr val="bg1"/>
                </a:solidFill>
              </a:rPr>
              <a:t> moment – </a:t>
            </a:r>
            <a:r>
              <a:rPr lang="cs-CZ" sz="2400" b="1" dirty="0">
                <a:solidFill>
                  <a:schemeClr val="bg1"/>
                </a:solidFill>
              </a:rPr>
              <a:t>IR-</a:t>
            </a:r>
            <a:r>
              <a:rPr lang="cs-CZ" sz="2400" b="1" dirty="0" err="1">
                <a:solidFill>
                  <a:schemeClr val="bg1"/>
                </a:solidFill>
              </a:rPr>
              <a:t>inactive</a:t>
            </a:r>
            <a:r>
              <a:rPr lang="cs-CZ" sz="2400" dirty="0">
                <a:solidFill>
                  <a:schemeClr val="bg1"/>
                </a:solidFill>
              </a:rPr>
              <a:t>, but cause a </a:t>
            </a:r>
            <a:r>
              <a:rPr lang="cs-CZ" sz="2400" dirty="0" err="1">
                <a:solidFill>
                  <a:schemeClr val="bg1"/>
                </a:solidFill>
              </a:rPr>
              <a:t>change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 </a:t>
            </a:r>
            <a:r>
              <a:rPr lang="cs-CZ" sz="2400" dirty="0" err="1">
                <a:solidFill>
                  <a:schemeClr val="bg1"/>
                </a:solidFill>
              </a:rPr>
              <a:t>the</a:t>
            </a:r>
            <a:r>
              <a:rPr lang="cs-CZ" sz="2400" dirty="0">
                <a:solidFill>
                  <a:schemeClr val="bg1"/>
                </a:solidFill>
              </a:rPr>
              <a:t> bond </a:t>
            </a:r>
            <a:r>
              <a:rPr lang="cs-CZ" sz="2400" dirty="0" err="1">
                <a:solidFill>
                  <a:schemeClr val="bg1"/>
                </a:solidFill>
              </a:rPr>
              <a:t>length</a:t>
            </a:r>
            <a:r>
              <a:rPr lang="cs-CZ" sz="2400" dirty="0">
                <a:solidFill>
                  <a:schemeClr val="bg1"/>
                </a:solidFill>
              </a:rPr>
              <a:t> (</a:t>
            </a:r>
            <a:r>
              <a:rPr lang="cs-CZ" sz="2400" dirty="0" err="1">
                <a:solidFill>
                  <a:schemeClr val="bg1"/>
                </a:solidFill>
              </a:rPr>
              <a:t>change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the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polarizability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the</a:t>
            </a:r>
            <a:r>
              <a:rPr lang="cs-CZ" sz="2400" dirty="0">
                <a:solidFill>
                  <a:schemeClr val="bg1"/>
                </a:solidFill>
              </a:rPr>
              <a:t> bond)  - </a:t>
            </a:r>
            <a:r>
              <a:rPr lang="cs-CZ" sz="2400" b="1" dirty="0" err="1">
                <a:solidFill>
                  <a:schemeClr val="bg1"/>
                </a:solidFill>
              </a:rPr>
              <a:t>Raman-active</a:t>
            </a:r>
            <a:r>
              <a:rPr lang="cs-CZ" sz="2400" b="1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cs-CZ" sz="2400" b="1" dirty="0">
                <a:solidFill>
                  <a:schemeClr val="bg1"/>
                </a:solidFill>
              </a:rPr>
              <a:t>CO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(</a:t>
            </a:r>
            <a:r>
              <a:rPr lang="cs-CZ" sz="2400" dirty="0" err="1">
                <a:solidFill>
                  <a:schemeClr val="bg1"/>
                </a:solidFill>
              </a:rPr>
              <a:t>asymetric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stretch</a:t>
            </a:r>
            <a:r>
              <a:rPr lang="cs-CZ" sz="2400" b="1" dirty="0">
                <a:solidFill>
                  <a:schemeClr val="bg1"/>
                </a:solidFill>
              </a:rPr>
              <a:t>)</a:t>
            </a:r>
            <a:r>
              <a:rPr lang="cs-CZ" sz="2400" dirty="0">
                <a:solidFill>
                  <a:schemeClr val="bg1"/>
                </a:solidFill>
              </a:rPr>
              <a:t>: cause a </a:t>
            </a:r>
            <a:r>
              <a:rPr lang="cs-CZ" sz="2400" dirty="0" err="1">
                <a:solidFill>
                  <a:schemeClr val="bg1"/>
                </a:solidFill>
              </a:rPr>
              <a:t>change</a:t>
            </a:r>
            <a:r>
              <a:rPr lang="cs-CZ" sz="2400" dirty="0">
                <a:solidFill>
                  <a:schemeClr val="bg1"/>
                </a:solidFill>
              </a:rPr>
              <a:t> in </a:t>
            </a:r>
            <a:r>
              <a:rPr lang="cs-CZ" sz="2400" dirty="0" err="1">
                <a:solidFill>
                  <a:schemeClr val="bg1"/>
                </a:solidFill>
              </a:rPr>
              <a:t>dipole</a:t>
            </a:r>
            <a:r>
              <a:rPr lang="cs-CZ" sz="2400" dirty="0">
                <a:solidFill>
                  <a:schemeClr val="bg1"/>
                </a:solidFill>
              </a:rPr>
              <a:t> moment (</a:t>
            </a:r>
            <a:r>
              <a:rPr lang="cs-CZ" sz="2400" b="1" dirty="0">
                <a:solidFill>
                  <a:schemeClr val="bg1"/>
                </a:solidFill>
              </a:rPr>
              <a:t>IR-</a:t>
            </a:r>
            <a:r>
              <a:rPr lang="cs-CZ" sz="2400" b="1" dirty="0" err="1">
                <a:solidFill>
                  <a:schemeClr val="bg1"/>
                </a:solidFill>
              </a:rPr>
              <a:t>active</a:t>
            </a:r>
            <a:r>
              <a:rPr lang="cs-CZ" sz="2400" dirty="0">
                <a:solidFill>
                  <a:schemeClr val="bg1"/>
                </a:solidFill>
              </a:rPr>
              <a:t>), </a:t>
            </a:r>
            <a:r>
              <a:rPr lang="cs-CZ" sz="2400" dirty="0" err="1">
                <a:solidFill>
                  <a:schemeClr val="bg1"/>
                </a:solidFill>
              </a:rPr>
              <a:t>polarizability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change</a:t>
            </a:r>
            <a:r>
              <a:rPr lang="cs-CZ" sz="2400" dirty="0">
                <a:solidFill>
                  <a:schemeClr val="bg1"/>
                </a:solidFill>
              </a:rPr>
              <a:t> by bond </a:t>
            </a:r>
            <a:r>
              <a:rPr lang="cs-CZ" sz="2400" dirty="0" err="1">
                <a:solidFill>
                  <a:schemeClr val="bg1"/>
                </a:solidFill>
              </a:rPr>
              <a:t>lengthering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is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canceled</a:t>
            </a:r>
            <a:r>
              <a:rPr lang="cs-CZ" sz="2400" dirty="0">
                <a:solidFill>
                  <a:schemeClr val="bg1"/>
                </a:solidFill>
              </a:rPr>
              <a:t> by </a:t>
            </a:r>
            <a:r>
              <a:rPr lang="cs-CZ" sz="2400" dirty="0" err="1">
                <a:solidFill>
                  <a:schemeClr val="bg1"/>
                </a:solidFill>
              </a:rPr>
              <a:t>asymmetric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strecth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(</a:t>
            </a:r>
            <a:r>
              <a:rPr lang="cs-CZ" sz="2400" b="1" dirty="0" err="1">
                <a:solidFill>
                  <a:schemeClr val="bg1"/>
                </a:solidFill>
              </a:rPr>
              <a:t>Raman-inactive</a:t>
            </a:r>
            <a:r>
              <a:rPr lang="cs-CZ" sz="2400" dirty="0">
                <a:solidFill>
                  <a:schemeClr val="bg1"/>
                </a:solidFill>
              </a:rPr>
              <a:t>).</a:t>
            </a:r>
          </a:p>
          <a:p>
            <a:pPr lvl="1"/>
            <a:r>
              <a:rPr lang="cs-CZ" sz="2400" dirty="0" err="1">
                <a:solidFill>
                  <a:schemeClr val="bg1"/>
                </a:solidFill>
              </a:rPr>
              <a:t>Some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bonds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may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be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both</a:t>
            </a:r>
            <a:r>
              <a:rPr lang="cs-CZ" sz="2400" dirty="0">
                <a:solidFill>
                  <a:schemeClr val="bg1"/>
                </a:solidFill>
              </a:rPr>
              <a:t> IR and </a:t>
            </a:r>
            <a:r>
              <a:rPr lang="cs-CZ" sz="2400" dirty="0" err="1">
                <a:solidFill>
                  <a:schemeClr val="bg1"/>
                </a:solidFill>
              </a:rPr>
              <a:t>Raman</a:t>
            </a:r>
            <a:r>
              <a:rPr lang="cs-CZ" sz="2400" dirty="0">
                <a:solidFill>
                  <a:schemeClr val="bg1"/>
                </a:solidFill>
              </a:rPr>
              <a:t>  </a:t>
            </a:r>
            <a:r>
              <a:rPr lang="cs-CZ" sz="2400" dirty="0" err="1">
                <a:solidFill>
                  <a:schemeClr val="bg1"/>
                </a:solidFill>
              </a:rPr>
              <a:t>active</a:t>
            </a:r>
            <a:r>
              <a:rPr lang="cs-CZ" sz="2400" dirty="0">
                <a:solidFill>
                  <a:schemeClr val="bg1"/>
                </a:solidFill>
              </a:rPr>
              <a:t>/</a:t>
            </a:r>
            <a:r>
              <a:rPr lang="cs-CZ" sz="2400" dirty="0" err="1">
                <a:solidFill>
                  <a:schemeClr val="bg1"/>
                </a:solidFill>
              </a:rPr>
              <a:t>inactive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A59D1-7D91-4048-BD03-2098005B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F2169D-AD23-4BF2-BA37-5EA7CEE8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ýsledek obrázku pro raman active vs ir active">
            <a:extLst>
              <a:ext uri="{FF2B5EF4-FFF2-40B4-BE49-F238E27FC236}">
                <a16:creationId xmlns:a16="http://schemas.microsoft.com/office/drawing/2014/main" id="{3A2BC83B-8895-4ED4-AB40-89A09C01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2" y="360947"/>
            <a:ext cx="8333187" cy="62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8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85CB38B-72ED-49C7-97F8-98987DE12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18" y="731268"/>
            <a:ext cx="4003961" cy="32031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37D277-0935-41F8-AF6A-BB2DDAB6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18" y="4042857"/>
            <a:ext cx="3978611" cy="2382668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8DEF641-48A8-44E8-873D-D7D3B6A94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36224"/>
              </p:ext>
            </p:extLst>
          </p:nvPr>
        </p:nvGraphicFramePr>
        <p:xfrm>
          <a:off x="4404220" y="2273417"/>
          <a:ext cx="4681058" cy="333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87">
                  <a:extLst>
                    <a:ext uri="{9D8B030D-6E8A-4147-A177-3AD203B41FA5}">
                      <a16:colId xmlns:a16="http://schemas.microsoft.com/office/drawing/2014/main" val="295985015"/>
                    </a:ext>
                  </a:extLst>
                </a:gridCol>
                <a:gridCol w="1174841">
                  <a:extLst>
                    <a:ext uri="{9D8B030D-6E8A-4147-A177-3AD203B41FA5}">
                      <a16:colId xmlns:a16="http://schemas.microsoft.com/office/drawing/2014/main" val="1647744576"/>
                    </a:ext>
                  </a:extLst>
                </a:gridCol>
                <a:gridCol w="1170265">
                  <a:extLst>
                    <a:ext uri="{9D8B030D-6E8A-4147-A177-3AD203B41FA5}">
                      <a16:colId xmlns:a16="http://schemas.microsoft.com/office/drawing/2014/main" val="2368910862"/>
                    </a:ext>
                  </a:extLst>
                </a:gridCol>
                <a:gridCol w="1170265">
                  <a:extLst>
                    <a:ext uri="{9D8B030D-6E8A-4147-A177-3AD203B41FA5}">
                      <a16:colId xmlns:a16="http://schemas.microsoft.com/office/drawing/2014/main" val="65324587"/>
                    </a:ext>
                  </a:extLst>
                </a:gridCol>
              </a:tblGrid>
              <a:tr h="75475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laser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UV 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325 </a:t>
                      </a:r>
                      <a:r>
                        <a:rPr lang="cs-CZ" sz="1600" dirty="0" err="1">
                          <a:solidFill>
                            <a:schemeClr val="bg1"/>
                          </a:solidFill>
                        </a:rPr>
                        <a:t>nm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 VIS  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532 </a:t>
                      </a:r>
                      <a:r>
                        <a:rPr lang="cs-CZ" sz="1600" dirty="0" err="1">
                          <a:solidFill>
                            <a:schemeClr val="bg1"/>
                          </a:solidFill>
                        </a:rPr>
                        <a:t>nm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IR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785 </a:t>
                      </a:r>
                      <a:r>
                        <a:rPr lang="cs-CZ" sz="1600" dirty="0" err="1">
                          <a:solidFill>
                            <a:schemeClr val="bg1"/>
                          </a:solidFill>
                        </a:rPr>
                        <a:t>nm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927371"/>
                  </a:ext>
                </a:extLst>
              </a:tr>
              <a:tr h="76087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Excitation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efficiency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medium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462859"/>
                  </a:ext>
                </a:extLst>
              </a:tr>
              <a:tr h="75246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Fluorescence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medium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495389"/>
                  </a:ext>
                </a:extLst>
              </a:tr>
              <a:tr h="106929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Heat </a:t>
                      </a:r>
                      <a:r>
                        <a:rPr lang="cs-CZ" sz="1400" dirty="0" err="1"/>
                        <a:t>absorption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medium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8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077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58</TotalTime>
  <Words>190</Words>
  <Application>Microsoft Office PowerPoint</Application>
  <PresentationFormat>Předvádění na obrazovce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Tw Cen MT</vt:lpstr>
      <vt:lpstr>Obvod</vt:lpstr>
      <vt:lpstr>Ramanova spektroskopie</vt:lpstr>
      <vt:lpstr>Ramanova Spektroskopie</vt:lpstr>
      <vt:lpstr>Prezentace aplikace PowerPoint</vt:lpstr>
      <vt:lpstr>Prezentace aplikace PowerPoint</vt:lpstr>
      <vt:lpstr>Prezentace aplikace PowerPoint</vt:lpstr>
      <vt:lpstr>Conditions of Raman Spectroscopy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Ramanova spektroskopie</dc:title>
  <dc:creator>David Pavliňák</dc:creator>
  <cp:lastModifiedBy>David</cp:lastModifiedBy>
  <cp:revision>7</cp:revision>
  <cp:lastPrinted>2020-02-25T07:47:17Z</cp:lastPrinted>
  <dcterms:created xsi:type="dcterms:W3CDTF">2017-12-05T17:04:00Z</dcterms:created>
  <dcterms:modified xsi:type="dcterms:W3CDTF">2020-02-25T07:47:23Z</dcterms:modified>
</cp:coreProperties>
</file>