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80" r:id="rId24"/>
    <p:sldId id="282" r:id="rId25"/>
    <p:sldId id="284" r:id="rId26"/>
    <p:sldId id="287" r:id="rId27"/>
    <p:sldId id="286" r:id="rId28"/>
  </p:sldIdLst>
  <p:sldSz cx="4610100" cy="3460750"/>
  <p:notesSz cx="4610100" cy="34607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208" d="100"/>
          <a:sy n="208" d="100"/>
        </p:scale>
        <p:origin x="1920" y="1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757" y="1072832"/>
            <a:ext cx="3918585" cy="7267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91515" y="1938020"/>
            <a:ext cx="3227070" cy="865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3333B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3333B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3333B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30505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374201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3333B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088361" y="3371227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79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008744" y="3367265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186546" y="3367265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0"/>
                </a:moveTo>
                <a:lnTo>
                  <a:pt x="0" y="38100"/>
                </a:lnTo>
                <a:lnTo>
                  <a:pt x="2540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339032" y="3360914"/>
            <a:ext cx="64135" cy="50800"/>
          </a:xfrm>
          <a:custGeom>
            <a:avLst/>
            <a:gdLst/>
            <a:ahLst/>
            <a:cxnLst/>
            <a:rect l="l" t="t" r="r" b="b"/>
            <a:pathLst>
              <a:path w="64135" h="50800">
                <a:moveTo>
                  <a:pt x="0" y="50800"/>
                </a:moveTo>
                <a:lnTo>
                  <a:pt x="43019" y="50800"/>
                </a:lnTo>
                <a:lnTo>
                  <a:pt x="43019" y="20434"/>
                </a:lnTo>
                <a:lnTo>
                  <a:pt x="0" y="20434"/>
                </a:lnTo>
                <a:lnTo>
                  <a:pt x="0" y="50800"/>
                </a:lnTo>
                <a:close/>
              </a:path>
              <a:path w="64135" h="50800">
                <a:moveTo>
                  <a:pt x="10491" y="20320"/>
                </a:moveTo>
                <a:lnTo>
                  <a:pt x="10491" y="10160"/>
                </a:lnTo>
                <a:lnTo>
                  <a:pt x="53672" y="10160"/>
                </a:lnTo>
                <a:lnTo>
                  <a:pt x="53672" y="40640"/>
                </a:lnTo>
                <a:lnTo>
                  <a:pt x="43512" y="40640"/>
                </a:lnTo>
              </a:path>
              <a:path w="64135" h="50800">
                <a:moveTo>
                  <a:pt x="20652" y="10160"/>
                </a:moveTo>
                <a:lnTo>
                  <a:pt x="20652" y="0"/>
                </a:lnTo>
                <a:lnTo>
                  <a:pt x="63832" y="0"/>
                </a:lnTo>
                <a:lnTo>
                  <a:pt x="63832" y="30480"/>
                </a:lnTo>
                <a:lnTo>
                  <a:pt x="53672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3275863" y="336726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3631883" y="337361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3542982" y="3367265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3619183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0"/>
                </a:moveTo>
                <a:lnTo>
                  <a:pt x="38100" y="0"/>
                </a:lnTo>
              </a:path>
              <a:path w="50800" h="50800">
                <a:moveTo>
                  <a:pt x="12700" y="25400"/>
                </a:moveTo>
                <a:lnTo>
                  <a:pt x="50800" y="25400"/>
                </a:lnTo>
              </a:path>
              <a:path w="50800" h="50800">
                <a:moveTo>
                  <a:pt x="0" y="38100"/>
                </a:moveTo>
                <a:lnTo>
                  <a:pt x="38100" y="38100"/>
                </a:lnTo>
              </a:path>
              <a:path w="50800" h="50800">
                <a:moveTo>
                  <a:pt x="12700" y="50800"/>
                </a:moveTo>
                <a:lnTo>
                  <a:pt x="50800" y="5080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3886302" y="3360914"/>
            <a:ext cx="50800" cy="25400"/>
          </a:xfrm>
          <a:custGeom>
            <a:avLst/>
            <a:gdLst/>
            <a:ahLst/>
            <a:cxnLst/>
            <a:rect l="l" t="t" r="r" b="b"/>
            <a:pathLst>
              <a:path w="50800" h="25400">
                <a:moveTo>
                  <a:pt x="0" y="0"/>
                </a:moveTo>
                <a:lnTo>
                  <a:pt x="38100" y="0"/>
                </a:lnTo>
              </a:path>
              <a:path w="50800" h="25400">
                <a:moveTo>
                  <a:pt x="12700" y="12700"/>
                </a:moveTo>
                <a:lnTo>
                  <a:pt x="50800" y="12700"/>
                </a:lnTo>
              </a:path>
              <a:path w="50800" h="25400">
                <a:moveTo>
                  <a:pt x="12700" y="25400"/>
                </a:moveTo>
                <a:lnTo>
                  <a:pt x="50800" y="2540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3810101" y="3367265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3886302" y="3399015"/>
            <a:ext cx="50800" cy="12700"/>
          </a:xfrm>
          <a:custGeom>
            <a:avLst/>
            <a:gdLst/>
            <a:ahLst/>
            <a:cxnLst/>
            <a:rect l="l" t="t" r="r" b="b"/>
            <a:pathLst>
              <a:path w="50800" h="12700">
                <a:moveTo>
                  <a:pt x="0" y="0"/>
                </a:moveTo>
                <a:lnTo>
                  <a:pt x="38100" y="0"/>
                </a:lnTo>
              </a:path>
              <a:path w="50800" h="12700">
                <a:moveTo>
                  <a:pt x="12700" y="12700"/>
                </a:moveTo>
                <a:lnTo>
                  <a:pt x="50800" y="1270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4153434" y="336091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0"/>
                </a:moveTo>
                <a:lnTo>
                  <a:pt x="38100" y="0"/>
                </a:lnTo>
              </a:path>
              <a:path w="50800" h="50800">
                <a:moveTo>
                  <a:pt x="12700" y="12700"/>
                </a:moveTo>
                <a:lnTo>
                  <a:pt x="50800" y="12700"/>
                </a:lnTo>
              </a:path>
              <a:path w="50800" h="50800">
                <a:moveTo>
                  <a:pt x="12700" y="25400"/>
                </a:moveTo>
                <a:lnTo>
                  <a:pt x="50800" y="25400"/>
                </a:lnTo>
              </a:path>
              <a:path w="50800" h="50800">
                <a:moveTo>
                  <a:pt x="0" y="38100"/>
                </a:moveTo>
                <a:lnTo>
                  <a:pt x="38100" y="38100"/>
                </a:lnTo>
              </a:path>
              <a:path w="50800" h="50800">
                <a:moveTo>
                  <a:pt x="12700" y="50800"/>
                </a:moveTo>
                <a:lnTo>
                  <a:pt x="50800" y="5080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4451033" y="3391395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4423969" y="3364900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4329112" y="3360914"/>
            <a:ext cx="233679" cy="50800"/>
          </a:xfrm>
          <a:custGeom>
            <a:avLst/>
            <a:gdLst/>
            <a:ahLst/>
            <a:cxnLst/>
            <a:rect l="l" t="t" r="r" b="b"/>
            <a:pathLst>
              <a:path w="233679" h="50800">
                <a:moveTo>
                  <a:pt x="40640" y="50800"/>
                </a:moveTo>
                <a:lnTo>
                  <a:pt x="50400" y="48796"/>
                </a:lnTo>
                <a:lnTo>
                  <a:pt x="58488" y="43339"/>
                </a:lnTo>
                <a:lnTo>
                  <a:pt x="64002" y="35262"/>
                </a:lnTo>
                <a:lnTo>
                  <a:pt x="66040" y="25400"/>
                </a:lnTo>
                <a:lnTo>
                  <a:pt x="64036" y="15537"/>
                </a:lnTo>
                <a:lnTo>
                  <a:pt x="58579" y="7461"/>
                </a:lnTo>
                <a:lnTo>
                  <a:pt x="50502" y="2004"/>
                </a:lnTo>
                <a:lnTo>
                  <a:pt x="40640" y="0"/>
                </a:lnTo>
                <a:lnTo>
                  <a:pt x="30778" y="2004"/>
                </a:lnTo>
                <a:lnTo>
                  <a:pt x="22701" y="7461"/>
                </a:lnTo>
                <a:lnTo>
                  <a:pt x="17244" y="15537"/>
                </a:lnTo>
                <a:lnTo>
                  <a:pt x="15240" y="25400"/>
                </a:lnTo>
              </a:path>
              <a:path w="233679" h="50800">
                <a:moveTo>
                  <a:pt x="30480" y="17780"/>
                </a:moveTo>
                <a:lnTo>
                  <a:pt x="15240" y="30480"/>
                </a:lnTo>
                <a:lnTo>
                  <a:pt x="0" y="17780"/>
                </a:lnTo>
              </a:path>
              <a:path w="233679" h="50800">
                <a:moveTo>
                  <a:pt x="193042" y="50800"/>
                </a:moveTo>
                <a:lnTo>
                  <a:pt x="183179" y="48796"/>
                </a:lnTo>
                <a:lnTo>
                  <a:pt x="175103" y="43339"/>
                </a:lnTo>
                <a:lnTo>
                  <a:pt x="169646" y="35262"/>
                </a:lnTo>
                <a:lnTo>
                  <a:pt x="167642" y="25400"/>
                </a:lnTo>
                <a:lnTo>
                  <a:pt x="169646" y="15537"/>
                </a:lnTo>
                <a:lnTo>
                  <a:pt x="175103" y="7461"/>
                </a:lnTo>
                <a:lnTo>
                  <a:pt x="183179" y="2004"/>
                </a:lnTo>
                <a:lnTo>
                  <a:pt x="193042" y="0"/>
                </a:lnTo>
                <a:lnTo>
                  <a:pt x="202904" y="2004"/>
                </a:lnTo>
                <a:lnTo>
                  <a:pt x="210981" y="7461"/>
                </a:lnTo>
                <a:lnTo>
                  <a:pt x="216438" y="15537"/>
                </a:lnTo>
                <a:lnTo>
                  <a:pt x="218442" y="25400"/>
                </a:lnTo>
              </a:path>
              <a:path w="233679" h="50800">
                <a:moveTo>
                  <a:pt x="233682" y="17780"/>
                </a:moveTo>
                <a:lnTo>
                  <a:pt x="218442" y="30480"/>
                </a:lnTo>
                <a:lnTo>
                  <a:pt x="203202" y="177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29131" y="653615"/>
            <a:ext cx="1951837" cy="6997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3333B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29131" y="653615"/>
            <a:ext cx="1951837" cy="6997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3333B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567434" y="3218497"/>
            <a:ext cx="1475232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30505" y="3218497"/>
            <a:ext cx="1060323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319272" y="3218497"/>
            <a:ext cx="1060323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437395@mail.muni.cz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auth/el/1431/jaro2021/C8953/odp" TargetMode="External"/><Relationship Id="rId2" Type="http://schemas.openxmlformats.org/officeDocument/2006/relationships/hyperlink" Target="https://is.muni.cz/auth/el/1431/jaro2021/C8953/u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spc="20" dirty="0"/>
              <a:t>C8953</a:t>
            </a:r>
          </a:p>
          <a:p>
            <a:pPr marL="10795" marR="5080" algn="ctr">
              <a:lnSpc>
                <a:spcPct val="106700"/>
              </a:lnSpc>
            </a:pPr>
            <a:r>
              <a:rPr spc="25" dirty="0"/>
              <a:t>NMR</a:t>
            </a:r>
            <a:r>
              <a:rPr spc="-20" dirty="0"/>
              <a:t> </a:t>
            </a:r>
            <a:r>
              <a:rPr spc="10" dirty="0"/>
              <a:t>structural</a:t>
            </a:r>
            <a:r>
              <a:rPr spc="-15" dirty="0"/>
              <a:t> </a:t>
            </a:r>
            <a:r>
              <a:rPr spc="15" dirty="0"/>
              <a:t>analysis </a:t>
            </a:r>
            <a:r>
              <a:rPr spc="-375" dirty="0"/>
              <a:t> </a:t>
            </a:r>
            <a:r>
              <a:rPr spc="15" dirty="0"/>
              <a:t>seminar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15390" y="1370379"/>
            <a:ext cx="2577465" cy="13487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sz="1100" spc="-10" dirty="0">
                <a:solidFill>
                  <a:srgbClr val="3333B2"/>
                </a:solidFill>
                <a:latin typeface="Arial"/>
                <a:cs typeface="Arial"/>
              </a:rPr>
              <a:t>Information </a:t>
            </a:r>
            <a:r>
              <a:rPr sz="1100" spc="-5" dirty="0">
                <a:solidFill>
                  <a:srgbClr val="3333B2"/>
                </a:solidFill>
                <a:latin typeface="Arial"/>
                <a:cs typeface="Arial"/>
              </a:rPr>
              <a:t>about classes</a:t>
            </a:r>
            <a:r>
              <a:rPr sz="1100" spc="-10" dirty="0">
                <a:solidFill>
                  <a:srgbClr val="3333B2"/>
                </a:solidFill>
                <a:latin typeface="Arial"/>
                <a:cs typeface="Arial"/>
              </a:rPr>
              <a:t> +</a:t>
            </a:r>
            <a:r>
              <a:rPr sz="1100" spc="-5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3333B2"/>
                </a:solidFill>
                <a:latin typeface="Arial"/>
                <a:cs typeface="Arial"/>
              </a:rPr>
              <a:t>1D </a:t>
            </a:r>
            <a:r>
              <a:rPr sz="1200" baseline="27777" dirty="0">
                <a:solidFill>
                  <a:srgbClr val="3333B2"/>
                </a:solidFill>
                <a:latin typeface="Arial"/>
                <a:cs typeface="Arial"/>
              </a:rPr>
              <a:t>1</a:t>
            </a:r>
            <a:r>
              <a:rPr sz="1100" dirty="0">
                <a:solidFill>
                  <a:srgbClr val="3333B2"/>
                </a:solidFill>
                <a:latin typeface="Arial"/>
                <a:cs typeface="Arial"/>
              </a:rPr>
              <a:t>H-NMR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100" spc="-5" dirty="0">
                <a:latin typeface="Arial"/>
                <a:cs typeface="Arial"/>
              </a:rPr>
              <a:t>Michal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Knor</a:t>
            </a:r>
            <a:endParaRPr sz="11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100" spc="-10" dirty="0">
                <a:latin typeface="Courier New"/>
                <a:cs typeface="Courier New"/>
                <a:hlinkClick r:id="rId2"/>
              </a:rPr>
              <a:t>437395@mail.muni.cz</a:t>
            </a:r>
            <a:endParaRPr sz="1100" dirty="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</a:pPr>
            <a:endParaRPr sz="1100" dirty="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00" dirty="0">
              <a:latin typeface="Courier New"/>
              <a:cs typeface="Courier New"/>
            </a:endParaRPr>
          </a:p>
          <a:p>
            <a:pPr algn="ctr">
              <a:lnSpc>
                <a:spcPct val="100000"/>
              </a:lnSpc>
            </a:pPr>
            <a:r>
              <a:rPr sz="1100" spc="-10" dirty="0">
                <a:latin typeface="Arial"/>
                <a:cs typeface="Arial"/>
              </a:rPr>
              <a:t>March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10,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2021</a:t>
            </a:r>
            <a:endParaRPr sz="11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59814"/>
            <a:ext cx="461010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10" dirty="0"/>
              <a:t>Interaction</a:t>
            </a:r>
            <a:r>
              <a:rPr spc="-25" dirty="0"/>
              <a:t> </a:t>
            </a:r>
            <a:r>
              <a:rPr spc="15" dirty="0"/>
              <a:t>constant</a:t>
            </a:r>
            <a:r>
              <a:rPr spc="-20" dirty="0"/>
              <a:t> </a:t>
            </a:r>
            <a:r>
              <a:rPr i="1" spc="15" dirty="0">
                <a:latin typeface="Arial"/>
                <a:cs typeface="Arial"/>
              </a:rPr>
              <a:t>J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88562" y="356753"/>
            <a:ext cx="7639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–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</a:t>
            </a:r>
            <a:r>
              <a:rPr sz="1200" spc="-5" dirty="0">
                <a:solidFill>
                  <a:srgbClr val="00AF50"/>
                </a:solidFill>
                <a:latin typeface="Calibri"/>
                <a:cs typeface="Calibri"/>
              </a:rPr>
              <a:t>H</a:t>
            </a:r>
            <a:r>
              <a:rPr sz="1200" spc="-7" baseline="-20833" dirty="0">
                <a:latin typeface="Calibri"/>
                <a:cs typeface="Calibri"/>
              </a:rPr>
              <a:t>2</a:t>
            </a:r>
            <a:r>
              <a:rPr sz="1200" spc="112" baseline="-20833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–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</a:t>
            </a:r>
            <a:r>
              <a:rPr sz="1200" spc="-5" dirty="0">
                <a:solidFill>
                  <a:srgbClr val="4F80BC"/>
                </a:solidFill>
                <a:latin typeface="Calibri"/>
                <a:cs typeface="Calibri"/>
              </a:rPr>
              <a:t>H</a:t>
            </a:r>
            <a:r>
              <a:rPr sz="1200" spc="-7" baseline="-20833" dirty="0">
                <a:latin typeface="Calibri"/>
                <a:cs typeface="Calibri"/>
              </a:rPr>
              <a:t>3</a:t>
            </a:r>
            <a:endParaRPr sz="1200" baseline="-20833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07138" y="434769"/>
            <a:ext cx="1555750" cy="889635"/>
            <a:chOff x="1507138" y="434769"/>
            <a:chExt cx="1555750" cy="889635"/>
          </a:xfrm>
        </p:grpSpPr>
        <p:sp>
          <p:nvSpPr>
            <p:cNvPr id="5" name="object 5"/>
            <p:cNvSpPr/>
            <p:nvPr/>
          </p:nvSpPr>
          <p:spPr>
            <a:xfrm>
              <a:off x="1507138" y="1307021"/>
              <a:ext cx="1555750" cy="17145"/>
            </a:xfrm>
            <a:custGeom>
              <a:avLst/>
              <a:gdLst/>
              <a:ahLst/>
              <a:cxnLst/>
              <a:rect l="l" t="t" r="r" b="b"/>
              <a:pathLst>
                <a:path w="1555750" h="17144">
                  <a:moveTo>
                    <a:pt x="0" y="0"/>
                  </a:moveTo>
                  <a:lnTo>
                    <a:pt x="1555250" y="0"/>
                  </a:lnTo>
                </a:path>
                <a:path w="1555750" h="17144">
                  <a:moveTo>
                    <a:pt x="1033485" y="0"/>
                  </a:moveTo>
                  <a:lnTo>
                    <a:pt x="1033485" y="16071"/>
                  </a:lnTo>
                </a:path>
                <a:path w="1555750" h="17144">
                  <a:moveTo>
                    <a:pt x="276806" y="0"/>
                  </a:moveTo>
                  <a:lnTo>
                    <a:pt x="276806" y="16071"/>
                  </a:lnTo>
                </a:path>
                <a:path w="1555750" h="17144">
                  <a:moveTo>
                    <a:pt x="655178" y="0"/>
                  </a:moveTo>
                  <a:lnTo>
                    <a:pt x="655178" y="16071"/>
                  </a:lnTo>
                </a:path>
                <a:path w="1555750" h="17144">
                  <a:moveTo>
                    <a:pt x="1411814" y="0"/>
                  </a:moveTo>
                  <a:lnTo>
                    <a:pt x="1411814" y="16071"/>
                  </a:lnTo>
                </a:path>
                <a:path w="1555750" h="17144">
                  <a:moveTo>
                    <a:pt x="352486" y="806"/>
                  </a:moveTo>
                  <a:lnTo>
                    <a:pt x="352486" y="16904"/>
                  </a:lnTo>
                </a:path>
                <a:path w="1555750" h="17144">
                  <a:moveTo>
                    <a:pt x="390312" y="806"/>
                  </a:moveTo>
                  <a:lnTo>
                    <a:pt x="390312" y="16904"/>
                  </a:lnTo>
                </a:path>
                <a:path w="1555750" h="17144">
                  <a:moveTo>
                    <a:pt x="428144" y="806"/>
                  </a:moveTo>
                  <a:lnTo>
                    <a:pt x="428144" y="16904"/>
                  </a:lnTo>
                </a:path>
                <a:path w="1555750" h="17144">
                  <a:moveTo>
                    <a:pt x="466014" y="806"/>
                  </a:moveTo>
                  <a:lnTo>
                    <a:pt x="466014" y="16904"/>
                  </a:lnTo>
                </a:path>
                <a:path w="1555750" h="17144">
                  <a:moveTo>
                    <a:pt x="541650" y="806"/>
                  </a:moveTo>
                  <a:lnTo>
                    <a:pt x="541650" y="16904"/>
                  </a:lnTo>
                </a:path>
                <a:path w="1555750" h="17144">
                  <a:moveTo>
                    <a:pt x="579477" y="806"/>
                  </a:moveTo>
                  <a:lnTo>
                    <a:pt x="579477" y="16904"/>
                  </a:lnTo>
                </a:path>
                <a:path w="1555750" h="17144">
                  <a:moveTo>
                    <a:pt x="617287" y="806"/>
                  </a:moveTo>
                  <a:lnTo>
                    <a:pt x="617287" y="16904"/>
                  </a:lnTo>
                </a:path>
                <a:path w="1555750" h="17144">
                  <a:moveTo>
                    <a:pt x="314676" y="806"/>
                  </a:moveTo>
                  <a:lnTo>
                    <a:pt x="314676" y="16904"/>
                  </a:lnTo>
                </a:path>
                <a:path w="1555750" h="17144">
                  <a:moveTo>
                    <a:pt x="503840" y="806"/>
                  </a:moveTo>
                  <a:lnTo>
                    <a:pt x="503840" y="16904"/>
                  </a:lnTo>
                </a:path>
                <a:path w="1555750" h="17144">
                  <a:moveTo>
                    <a:pt x="730815" y="0"/>
                  </a:moveTo>
                  <a:lnTo>
                    <a:pt x="730815" y="16071"/>
                  </a:lnTo>
                </a:path>
                <a:path w="1555750" h="17144">
                  <a:moveTo>
                    <a:pt x="768641" y="0"/>
                  </a:moveTo>
                  <a:lnTo>
                    <a:pt x="768641" y="16071"/>
                  </a:lnTo>
                </a:path>
                <a:path w="1555750" h="17144">
                  <a:moveTo>
                    <a:pt x="806511" y="0"/>
                  </a:moveTo>
                  <a:lnTo>
                    <a:pt x="806511" y="16071"/>
                  </a:lnTo>
                </a:path>
                <a:path w="1555750" h="17144">
                  <a:moveTo>
                    <a:pt x="844321" y="0"/>
                  </a:moveTo>
                  <a:lnTo>
                    <a:pt x="844321" y="16071"/>
                  </a:lnTo>
                </a:path>
                <a:path w="1555750" h="17144">
                  <a:moveTo>
                    <a:pt x="919979" y="0"/>
                  </a:moveTo>
                  <a:lnTo>
                    <a:pt x="919979" y="16071"/>
                  </a:lnTo>
                </a:path>
                <a:path w="1555750" h="17144">
                  <a:moveTo>
                    <a:pt x="957784" y="0"/>
                  </a:moveTo>
                  <a:lnTo>
                    <a:pt x="957784" y="16071"/>
                  </a:lnTo>
                </a:path>
                <a:path w="1555750" h="17144">
                  <a:moveTo>
                    <a:pt x="995675" y="0"/>
                  </a:moveTo>
                  <a:lnTo>
                    <a:pt x="995675" y="16071"/>
                  </a:lnTo>
                </a:path>
                <a:path w="1555750" h="17144">
                  <a:moveTo>
                    <a:pt x="692983" y="0"/>
                  </a:moveTo>
                  <a:lnTo>
                    <a:pt x="692983" y="16071"/>
                  </a:lnTo>
                </a:path>
                <a:path w="1555750" h="17144">
                  <a:moveTo>
                    <a:pt x="882147" y="0"/>
                  </a:moveTo>
                  <a:lnTo>
                    <a:pt x="882147" y="16071"/>
                  </a:lnTo>
                </a:path>
                <a:path w="1555750" h="17144">
                  <a:moveTo>
                    <a:pt x="1109122" y="0"/>
                  </a:moveTo>
                  <a:lnTo>
                    <a:pt x="1109122" y="16071"/>
                  </a:lnTo>
                </a:path>
                <a:path w="1555750" h="17144">
                  <a:moveTo>
                    <a:pt x="1147014" y="0"/>
                  </a:moveTo>
                  <a:lnTo>
                    <a:pt x="1147014" y="16071"/>
                  </a:lnTo>
                </a:path>
                <a:path w="1555750" h="17144">
                  <a:moveTo>
                    <a:pt x="1184818" y="0"/>
                  </a:moveTo>
                  <a:lnTo>
                    <a:pt x="1184818" y="16071"/>
                  </a:lnTo>
                </a:path>
                <a:path w="1555750" h="17144">
                  <a:moveTo>
                    <a:pt x="1222650" y="0"/>
                  </a:moveTo>
                  <a:lnTo>
                    <a:pt x="1222650" y="16071"/>
                  </a:lnTo>
                </a:path>
                <a:path w="1555750" h="17144">
                  <a:moveTo>
                    <a:pt x="1298286" y="0"/>
                  </a:moveTo>
                  <a:lnTo>
                    <a:pt x="1298286" y="16071"/>
                  </a:lnTo>
                </a:path>
                <a:path w="1555750" h="17144">
                  <a:moveTo>
                    <a:pt x="1336156" y="0"/>
                  </a:moveTo>
                  <a:lnTo>
                    <a:pt x="1336156" y="16071"/>
                  </a:lnTo>
                </a:path>
                <a:path w="1555750" h="17144">
                  <a:moveTo>
                    <a:pt x="1373983" y="0"/>
                  </a:moveTo>
                  <a:lnTo>
                    <a:pt x="1373983" y="16071"/>
                  </a:lnTo>
                </a:path>
                <a:path w="1555750" h="17144">
                  <a:moveTo>
                    <a:pt x="1071312" y="0"/>
                  </a:moveTo>
                  <a:lnTo>
                    <a:pt x="1071312" y="16071"/>
                  </a:lnTo>
                </a:path>
                <a:path w="1555750" h="17144">
                  <a:moveTo>
                    <a:pt x="1260476" y="0"/>
                  </a:moveTo>
                  <a:lnTo>
                    <a:pt x="1260476" y="16071"/>
                  </a:lnTo>
                </a:path>
                <a:path w="1555750" h="17144">
                  <a:moveTo>
                    <a:pt x="12005" y="0"/>
                  </a:moveTo>
                  <a:lnTo>
                    <a:pt x="12005" y="16071"/>
                  </a:lnTo>
                </a:path>
                <a:path w="1555750" h="17144">
                  <a:moveTo>
                    <a:pt x="49815" y="0"/>
                  </a:moveTo>
                  <a:lnTo>
                    <a:pt x="49815" y="16071"/>
                  </a:lnTo>
                </a:path>
                <a:path w="1555750" h="17144">
                  <a:moveTo>
                    <a:pt x="87642" y="0"/>
                  </a:moveTo>
                  <a:lnTo>
                    <a:pt x="87642" y="16071"/>
                  </a:lnTo>
                </a:path>
                <a:path w="1555750" h="17144">
                  <a:moveTo>
                    <a:pt x="163343" y="0"/>
                  </a:moveTo>
                  <a:lnTo>
                    <a:pt x="163343" y="16071"/>
                  </a:lnTo>
                </a:path>
                <a:path w="1555750" h="17144">
                  <a:moveTo>
                    <a:pt x="201148" y="0"/>
                  </a:moveTo>
                  <a:lnTo>
                    <a:pt x="201148" y="16071"/>
                  </a:lnTo>
                </a:path>
                <a:path w="1555750" h="17144">
                  <a:moveTo>
                    <a:pt x="238980" y="0"/>
                  </a:moveTo>
                  <a:lnTo>
                    <a:pt x="238980" y="16071"/>
                  </a:lnTo>
                </a:path>
                <a:path w="1555750" h="17144">
                  <a:moveTo>
                    <a:pt x="125511" y="0"/>
                  </a:moveTo>
                  <a:lnTo>
                    <a:pt x="125511" y="16071"/>
                  </a:lnTo>
                </a:path>
                <a:path w="1555750" h="17144">
                  <a:moveTo>
                    <a:pt x="1449619" y="0"/>
                  </a:moveTo>
                  <a:lnTo>
                    <a:pt x="1449619" y="16071"/>
                  </a:lnTo>
                </a:path>
                <a:path w="1555750" h="17144">
                  <a:moveTo>
                    <a:pt x="1487511" y="0"/>
                  </a:moveTo>
                  <a:lnTo>
                    <a:pt x="1487511" y="16071"/>
                  </a:lnTo>
                </a:path>
                <a:path w="1555750" h="17144">
                  <a:moveTo>
                    <a:pt x="1525321" y="0"/>
                  </a:moveTo>
                  <a:lnTo>
                    <a:pt x="1525321" y="16071"/>
                  </a:lnTo>
                </a:path>
              </a:pathLst>
            </a:custGeom>
            <a:ln w="40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05561" y="716154"/>
              <a:ext cx="478155" cy="569595"/>
            </a:xfrm>
            <a:custGeom>
              <a:avLst/>
              <a:gdLst/>
              <a:ahLst/>
              <a:cxnLst/>
              <a:rect l="l" t="t" r="r" b="b"/>
              <a:pathLst>
                <a:path w="478155" h="569594">
                  <a:moveTo>
                    <a:pt x="114340" y="567427"/>
                  </a:moveTo>
                  <a:lnTo>
                    <a:pt x="151229" y="548462"/>
                  </a:lnTo>
                  <a:lnTo>
                    <a:pt x="164428" y="466504"/>
                  </a:lnTo>
                  <a:lnTo>
                    <a:pt x="167752" y="392382"/>
                  </a:lnTo>
                  <a:lnTo>
                    <a:pt x="169471" y="346612"/>
                  </a:lnTo>
                  <a:lnTo>
                    <a:pt x="171220" y="296094"/>
                  </a:lnTo>
                  <a:lnTo>
                    <a:pt x="172994" y="241619"/>
                  </a:lnTo>
                  <a:lnTo>
                    <a:pt x="174787" y="183980"/>
                  </a:lnTo>
                  <a:lnTo>
                    <a:pt x="176594" y="123969"/>
                  </a:lnTo>
                  <a:lnTo>
                    <a:pt x="178409" y="62378"/>
                  </a:lnTo>
                  <a:lnTo>
                    <a:pt x="180226" y="0"/>
                  </a:lnTo>
                </a:path>
                <a:path w="478155" h="569594">
                  <a:moveTo>
                    <a:pt x="246070" y="567427"/>
                  </a:moveTo>
                  <a:lnTo>
                    <a:pt x="209110" y="548462"/>
                  </a:lnTo>
                  <a:lnTo>
                    <a:pt x="195932" y="466504"/>
                  </a:lnTo>
                  <a:lnTo>
                    <a:pt x="192616" y="392382"/>
                  </a:lnTo>
                  <a:lnTo>
                    <a:pt x="190902" y="346612"/>
                  </a:lnTo>
                  <a:lnTo>
                    <a:pt x="189157" y="296094"/>
                  </a:lnTo>
                  <a:lnTo>
                    <a:pt x="187385" y="241619"/>
                  </a:lnTo>
                  <a:lnTo>
                    <a:pt x="185591" y="183980"/>
                  </a:lnTo>
                  <a:lnTo>
                    <a:pt x="183779" y="123969"/>
                  </a:lnTo>
                  <a:lnTo>
                    <a:pt x="181953" y="62378"/>
                  </a:lnTo>
                  <a:lnTo>
                    <a:pt x="180117" y="0"/>
                  </a:lnTo>
                </a:path>
                <a:path w="478155" h="569594">
                  <a:moveTo>
                    <a:pt x="227802" y="567427"/>
                  </a:moveTo>
                  <a:lnTo>
                    <a:pt x="264757" y="548462"/>
                  </a:lnTo>
                  <a:lnTo>
                    <a:pt x="277934" y="466504"/>
                  </a:lnTo>
                  <a:lnTo>
                    <a:pt x="281253" y="392382"/>
                  </a:lnTo>
                  <a:lnTo>
                    <a:pt x="282968" y="346612"/>
                  </a:lnTo>
                  <a:lnTo>
                    <a:pt x="284714" y="296094"/>
                  </a:lnTo>
                  <a:lnTo>
                    <a:pt x="286486" y="241619"/>
                  </a:lnTo>
                  <a:lnTo>
                    <a:pt x="288281" y="183980"/>
                  </a:lnTo>
                  <a:lnTo>
                    <a:pt x="290093" y="123969"/>
                  </a:lnTo>
                  <a:lnTo>
                    <a:pt x="291919" y="62378"/>
                  </a:lnTo>
                  <a:lnTo>
                    <a:pt x="293755" y="0"/>
                  </a:lnTo>
                </a:path>
                <a:path w="478155" h="569594">
                  <a:moveTo>
                    <a:pt x="359532" y="567427"/>
                  </a:moveTo>
                  <a:lnTo>
                    <a:pt x="322638" y="548462"/>
                  </a:lnTo>
                  <a:lnTo>
                    <a:pt x="309444" y="466504"/>
                  </a:lnTo>
                  <a:lnTo>
                    <a:pt x="306120" y="392382"/>
                  </a:lnTo>
                  <a:lnTo>
                    <a:pt x="304401" y="346612"/>
                  </a:lnTo>
                  <a:lnTo>
                    <a:pt x="302652" y="296094"/>
                  </a:lnTo>
                  <a:lnTo>
                    <a:pt x="300878" y="241619"/>
                  </a:lnTo>
                  <a:lnTo>
                    <a:pt x="299085" y="183980"/>
                  </a:lnTo>
                  <a:lnTo>
                    <a:pt x="297278" y="123969"/>
                  </a:lnTo>
                  <a:lnTo>
                    <a:pt x="295463" y="62378"/>
                  </a:lnTo>
                  <a:lnTo>
                    <a:pt x="293646" y="0"/>
                  </a:lnTo>
                </a:path>
                <a:path w="478155" h="569594">
                  <a:moveTo>
                    <a:pt x="346230" y="569177"/>
                  </a:moveTo>
                  <a:lnTo>
                    <a:pt x="383184" y="559700"/>
                  </a:lnTo>
                  <a:lnTo>
                    <a:pt x="396361" y="518702"/>
                  </a:lnTo>
                  <a:lnTo>
                    <a:pt x="402435" y="443885"/>
                  </a:lnTo>
                  <a:lnTo>
                    <a:pt x="405624" y="394927"/>
                  </a:lnTo>
                  <a:lnTo>
                    <a:pt x="408879" y="341352"/>
                  </a:lnTo>
                  <a:lnTo>
                    <a:pt x="412176" y="285471"/>
                  </a:lnTo>
                </a:path>
                <a:path w="478155" h="569594">
                  <a:moveTo>
                    <a:pt x="477998" y="569177"/>
                  </a:moveTo>
                  <a:lnTo>
                    <a:pt x="441043" y="559700"/>
                  </a:lnTo>
                  <a:lnTo>
                    <a:pt x="427866" y="518702"/>
                  </a:lnTo>
                  <a:lnTo>
                    <a:pt x="421771" y="443885"/>
                  </a:lnTo>
                  <a:lnTo>
                    <a:pt x="418574" y="394927"/>
                  </a:lnTo>
                  <a:lnTo>
                    <a:pt x="415322" y="341352"/>
                  </a:lnTo>
                  <a:lnTo>
                    <a:pt x="412051" y="285471"/>
                  </a:lnTo>
                </a:path>
                <a:path w="478155" h="569594">
                  <a:moveTo>
                    <a:pt x="0" y="567427"/>
                  </a:moveTo>
                  <a:lnTo>
                    <a:pt x="36959" y="557956"/>
                  </a:lnTo>
                  <a:lnTo>
                    <a:pt x="50153" y="516974"/>
                  </a:lnTo>
                  <a:lnTo>
                    <a:pt x="56214" y="442113"/>
                  </a:lnTo>
                  <a:lnTo>
                    <a:pt x="59400" y="393153"/>
                  </a:lnTo>
                  <a:lnTo>
                    <a:pt x="62655" y="339587"/>
                  </a:lnTo>
                  <a:lnTo>
                    <a:pt x="65952" y="283727"/>
                  </a:lnTo>
                </a:path>
                <a:path w="478155" h="569594">
                  <a:moveTo>
                    <a:pt x="131730" y="567427"/>
                  </a:moveTo>
                  <a:lnTo>
                    <a:pt x="89938" y="554432"/>
                  </a:lnTo>
                  <a:lnTo>
                    <a:pt x="81641" y="516974"/>
                  </a:lnTo>
                  <a:lnTo>
                    <a:pt x="75548" y="442113"/>
                  </a:lnTo>
                  <a:lnTo>
                    <a:pt x="72347" y="393153"/>
                  </a:lnTo>
                  <a:lnTo>
                    <a:pt x="69082" y="339587"/>
                  </a:lnTo>
                  <a:lnTo>
                    <a:pt x="65783" y="283727"/>
                  </a:lnTo>
                </a:path>
              </a:pathLst>
            </a:custGeom>
            <a:ln w="4087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30158" y="436813"/>
              <a:ext cx="494030" cy="852169"/>
            </a:xfrm>
            <a:custGeom>
              <a:avLst/>
              <a:gdLst/>
              <a:ahLst/>
              <a:cxnLst/>
              <a:rect l="l" t="t" r="r" b="b"/>
              <a:pathLst>
                <a:path w="494030" h="852169">
                  <a:moveTo>
                    <a:pt x="139566" y="851902"/>
                  </a:moveTo>
                  <a:lnTo>
                    <a:pt x="189049" y="838387"/>
                  </a:lnTo>
                  <a:lnTo>
                    <a:pt x="214424" y="803995"/>
                  </a:lnTo>
                  <a:lnTo>
                    <a:pt x="223225" y="700460"/>
                  </a:lnTo>
                  <a:lnTo>
                    <a:pt x="226747" y="633221"/>
                  </a:lnTo>
                  <a:lnTo>
                    <a:pt x="228552" y="593761"/>
                  </a:lnTo>
                  <a:lnTo>
                    <a:pt x="230383" y="550828"/>
                  </a:lnTo>
                  <a:lnTo>
                    <a:pt x="232238" y="504739"/>
                  </a:lnTo>
                  <a:lnTo>
                    <a:pt x="234115" y="455809"/>
                  </a:lnTo>
                  <a:lnTo>
                    <a:pt x="236012" y="404353"/>
                  </a:lnTo>
                  <a:lnTo>
                    <a:pt x="237925" y="350689"/>
                  </a:lnTo>
                  <a:lnTo>
                    <a:pt x="239854" y="295131"/>
                  </a:lnTo>
                  <a:lnTo>
                    <a:pt x="241796" y="237996"/>
                  </a:lnTo>
                  <a:lnTo>
                    <a:pt x="243748" y="179600"/>
                  </a:lnTo>
                  <a:lnTo>
                    <a:pt x="245708" y="120257"/>
                  </a:lnTo>
                  <a:lnTo>
                    <a:pt x="247675" y="60285"/>
                  </a:lnTo>
                  <a:lnTo>
                    <a:pt x="249645" y="0"/>
                  </a:lnTo>
                </a:path>
                <a:path w="494030" h="852169">
                  <a:moveTo>
                    <a:pt x="359467" y="851902"/>
                  </a:moveTo>
                  <a:lnTo>
                    <a:pt x="309987" y="838387"/>
                  </a:lnTo>
                  <a:lnTo>
                    <a:pt x="284609" y="803995"/>
                  </a:lnTo>
                  <a:lnTo>
                    <a:pt x="275809" y="700460"/>
                  </a:lnTo>
                  <a:lnTo>
                    <a:pt x="272286" y="633221"/>
                  </a:lnTo>
                  <a:lnTo>
                    <a:pt x="270481" y="593761"/>
                  </a:lnTo>
                  <a:lnTo>
                    <a:pt x="268649" y="550828"/>
                  </a:lnTo>
                  <a:lnTo>
                    <a:pt x="266794" y="504739"/>
                  </a:lnTo>
                  <a:lnTo>
                    <a:pt x="264916" y="455809"/>
                  </a:lnTo>
                  <a:lnTo>
                    <a:pt x="263020" y="404353"/>
                  </a:lnTo>
                  <a:lnTo>
                    <a:pt x="261106" y="350689"/>
                  </a:lnTo>
                  <a:lnTo>
                    <a:pt x="259177" y="295131"/>
                  </a:lnTo>
                  <a:lnTo>
                    <a:pt x="257235" y="237996"/>
                  </a:lnTo>
                  <a:lnTo>
                    <a:pt x="255283" y="179600"/>
                  </a:lnTo>
                  <a:lnTo>
                    <a:pt x="253323" y="120257"/>
                  </a:lnTo>
                  <a:lnTo>
                    <a:pt x="251358" y="60285"/>
                  </a:lnTo>
                  <a:lnTo>
                    <a:pt x="249389" y="0"/>
                  </a:lnTo>
                </a:path>
                <a:path w="494030" h="852169">
                  <a:moveTo>
                    <a:pt x="345843" y="850261"/>
                  </a:moveTo>
                  <a:lnTo>
                    <a:pt x="387250" y="831187"/>
                  </a:lnTo>
                  <a:lnTo>
                    <a:pt x="402084" y="748461"/>
                  </a:lnTo>
                  <a:lnTo>
                    <a:pt x="405782" y="673669"/>
                  </a:lnTo>
                  <a:lnTo>
                    <a:pt x="407702" y="627487"/>
                  </a:lnTo>
                  <a:lnTo>
                    <a:pt x="409660" y="576513"/>
                  </a:lnTo>
                  <a:lnTo>
                    <a:pt x="411652" y="521545"/>
                  </a:lnTo>
                  <a:lnTo>
                    <a:pt x="413672" y="463384"/>
                  </a:lnTo>
                  <a:lnTo>
                    <a:pt x="415714" y="402826"/>
                  </a:lnTo>
                  <a:lnTo>
                    <a:pt x="417771" y="340673"/>
                  </a:lnTo>
                  <a:lnTo>
                    <a:pt x="419839" y="277722"/>
                  </a:lnTo>
                </a:path>
                <a:path w="494030" h="852169">
                  <a:moveTo>
                    <a:pt x="493644" y="850261"/>
                  </a:moveTo>
                  <a:lnTo>
                    <a:pt x="452221" y="831187"/>
                  </a:lnTo>
                  <a:lnTo>
                    <a:pt x="437403" y="748461"/>
                  </a:lnTo>
                  <a:lnTo>
                    <a:pt x="433697" y="673669"/>
                  </a:lnTo>
                  <a:lnTo>
                    <a:pt x="431776" y="627487"/>
                  </a:lnTo>
                  <a:lnTo>
                    <a:pt x="429818" y="576513"/>
                  </a:lnTo>
                  <a:lnTo>
                    <a:pt x="427830" y="521545"/>
                  </a:lnTo>
                  <a:lnTo>
                    <a:pt x="425817" y="463384"/>
                  </a:lnTo>
                  <a:lnTo>
                    <a:pt x="423785" y="402826"/>
                  </a:lnTo>
                  <a:lnTo>
                    <a:pt x="421741" y="340673"/>
                  </a:lnTo>
                  <a:lnTo>
                    <a:pt x="419692" y="277722"/>
                  </a:lnTo>
                </a:path>
                <a:path w="494030" h="852169">
                  <a:moveTo>
                    <a:pt x="0" y="851902"/>
                  </a:moveTo>
                  <a:lnTo>
                    <a:pt x="41428" y="832828"/>
                  </a:lnTo>
                  <a:lnTo>
                    <a:pt x="56180" y="750145"/>
                  </a:lnTo>
                  <a:lnTo>
                    <a:pt x="59913" y="675329"/>
                  </a:lnTo>
                  <a:lnTo>
                    <a:pt x="61844" y="629139"/>
                  </a:lnTo>
                  <a:lnTo>
                    <a:pt x="63811" y="578158"/>
                  </a:lnTo>
                  <a:lnTo>
                    <a:pt x="65806" y="523186"/>
                  </a:lnTo>
                  <a:lnTo>
                    <a:pt x="67825" y="465019"/>
                  </a:lnTo>
                  <a:lnTo>
                    <a:pt x="69860" y="404457"/>
                  </a:lnTo>
                  <a:lnTo>
                    <a:pt x="71907" y="342298"/>
                  </a:lnTo>
                  <a:lnTo>
                    <a:pt x="73957" y="279340"/>
                  </a:lnTo>
                </a:path>
                <a:path w="494030" h="852169">
                  <a:moveTo>
                    <a:pt x="147741" y="851902"/>
                  </a:moveTo>
                  <a:lnTo>
                    <a:pt x="106334" y="832828"/>
                  </a:lnTo>
                  <a:lnTo>
                    <a:pt x="91560" y="750145"/>
                  </a:lnTo>
                  <a:lnTo>
                    <a:pt x="87830" y="675329"/>
                  </a:lnTo>
                  <a:lnTo>
                    <a:pt x="85901" y="629139"/>
                  </a:lnTo>
                  <a:lnTo>
                    <a:pt x="83937" y="578158"/>
                  </a:lnTo>
                  <a:lnTo>
                    <a:pt x="81943" y="523186"/>
                  </a:lnTo>
                  <a:lnTo>
                    <a:pt x="79925" y="465019"/>
                  </a:lnTo>
                  <a:lnTo>
                    <a:pt x="77889" y="404457"/>
                  </a:lnTo>
                  <a:lnTo>
                    <a:pt x="75839" y="342298"/>
                  </a:lnTo>
                  <a:lnTo>
                    <a:pt x="73783" y="279340"/>
                  </a:lnTo>
                </a:path>
              </a:pathLst>
            </a:custGeom>
            <a:ln w="4087">
              <a:solidFill>
                <a:srgbClr val="0070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50989" y="1521306"/>
            <a:ext cx="3695700" cy="57404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86055" marR="30480" indent="-148590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72727"/>
              <a:buFont typeface="Lucida Sans Unicode"/>
              <a:buChar char="►"/>
              <a:tabLst>
                <a:tab pos="186690" algn="l"/>
              </a:tabLst>
            </a:pPr>
            <a:r>
              <a:rPr sz="1100" spc="-5" dirty="0">
                <a:latin typeface="Arial"/>
                <a:cs typeface="Arial"/>
              </a:rPr>
              <a:t>Multiplicity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of the </a:t>
            </a:r>
            <a:r>
              <a:rPr sz="1100" spc="-10" dirty="0">
                <a:latin typeface="Arial"/>
                <a:cs typeface="Arial"/>
              </a:rPr>
              <a:t>nucleus</a:t>
            </a:r>
            <a:r>
              <a:rPr sz="1100" spc="-5" dirty="0">
                <a:latin typeface="Arial"/>
                <a:cs typeface="Arial"/>
              </a:rPr>
              <a:t> I with the spin 1/2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is </a:t>
            </a:r>
            <a:r>
              <a:rPr sz="1100" spc="-15" dirty="0">
                <a:latin typeface="Arial"/>
                <a:cs typeface="Arial"/>
              </a:rPr>
              <a:t>given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by: </a:t>
            </a:r>
            <a:r>
              <a:rPr sz="1100" spc="-10" dirty="0">
                <a:latin typeface="Arial"/>
                <a:cs typeface="Arial"/>
              </a:rPr>
              <a:t> m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=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n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+</a:t>
            </a:r>
            <a:r>
              <a:rPr sz="1100" spc="-5" dirty="0">
                <a:latin typeface="Arial"/>
                <a:cs typeface="Arial"/>
              </a:rPr>
              <a:t> 1,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n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=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number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of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interacting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nuclei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with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nucleus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</a:t>
            </a:r>
            <a:endParaRPr sz="1100">
              <a:latin typeface="Arial"/>
              <a:cs typeface="Arial"/>
            </a:endParaRPr>
          </a:p>
          <a:p>
            <a:pPr marL="186055" indent="-148590">
              <a:lnSpc>
                <a:spcPct val="100000"/>
              </a:lnSpc>
              <a:spcBef>
                <a:spcPts val="335"/>
              </a:spcBef>
              <a:buClr>
                <a:srgbClr val="3333B2"/>
              </a:buClr>
              <a:buSzPct val="72727"/>
              <a:buFont typeface="Lucida Sans Unicode"/>
              <a:buChar char="►"/>
              <a:tabLst>
                <a:tab pos="186690" algn="l"/>
              </a:tabLst>
            </a:pPr>
            <a:r>
              <a:rPr sz="1100" spc="-5" dirty="0">
                <a:latin typeface="Arial"/>
                <a:cs typeface="Arial"/>
              </a:rPr>
              <a:t>Intensity of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lines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in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multiplet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follows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Pascal’s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triangle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680410" y="2263076"/>
          <a:ext cx="1242694" cy="9427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2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03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32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41910" algn="r">
                        <a:lnSpc>
                          <a:spcPct val="100000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ts val="760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275">
                <a:tc>
                  <a:txBody>
                    <a:bodyPr/>
                    <a:lstStyle/>
                    <a:p>
                      <a:pPr marL="34544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62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186">
                <a:tc>
                  <a:txBody>
                    <a:bodyPr/>
                    <a:lstStyle/>
                    <a:p>
                      <a:pPr marR="41910" algn="r">
                        <a:lnSpc>
                          <a:spcPct val="100000"/>
                        </a:lnSpc>
                        <a:spcBef>
                          <a:spcPts val="60"/>
                        </a:spcBef>
                        <a:tabLst>
                          <a:tab pos="187960" algn="l"/>
                        </a:tabLst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	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62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186"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60"/>
                        </a:spcBef>
                        <a:tabLst>
                          <a:tab pos="345440" algn="l"/>
                        </a:tabLst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	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marR="1651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60"/>
                        </a:spcBef>
                        <a:tabLst>
                          <a:tab pos="212090" algn="l"/>
                        </a:tabLst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4	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62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4931">
                <a:tc>
                  <a:txBody>
                    <a:bodyPr/>
                    <a:lstStyle/>
                    <a:p>
                      <a:pPr marR="15875" algn="r">
                        <a:lnSpc>
                          <a:spcPts val="900"/>
                        </a:lnSpc>
                        <a:spcBef>
                          <a:spcPts val="60"/>
                        </a:spcBef>
                        <a:tabLst>
                          <a:tab pos="187960" algn="l"/>
                          <a:tab pos="413384" algn="l"/>
                        </a:tabLst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1	5	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10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60"/>
                        </a:spcBef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10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marL="148590">
                        <a:lnSpc>
                          <a:spcPts val="900"/>
                        </a:lnSpc>
                        <a:spcBef>
                          <a:spcPts val="60"/>
                        </a:spcBef>
                        <a:tabLst>
                          <a:tab pos="337185" algn="l"/>
                        </a:tabLst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5	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62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9814"/>
            <a:ext cx="461010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135"/>
              </a:spcBef>
            </a:pPr>
            <a:r>
              <a:rPr sz="1400" spc="20" dirty="0">
                <a:solidFill>
                  <a:srgbClr val="3333B2"/>
                </a:solidFill>
                <a:latin typeface="Arial"/>
                <a:cs typeface="Arial"/>
              </a:rPr>
              <a:t>1D</a:t>
            </a:r>
            <a:r>
              <a:rPr sz="1400" spc="-20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sz="1500" spc="44" baseline="27777" dirty="0">
                <a:solidFill>
                  <a:srgbClr val="3333B2"/>
                </a:solidFill>
                <a:latin typeface="Arial"/>
                <a:cs typeface="Arial"/>
              </a:rPr>
              <a:t>1</a:t>
            </a:r>
            <a:r>
              <a:rPr sz="1400" spc="30" dirty="0">
                <a:solidFill>
                  <a:srgbClr val="3333B2"/>
                </a:solidFill>
                <a:latin typeface="Arial"/>
                <a:cs typeface="Arial"/>
              </a:rPr>
              <a:t>H</a:t>
            </a:r>
            <a:r>
              <a:rPr sz="1400" spc="-15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sz="1400" spc="25" dirty="0">
                <a:solidFill>
                  <a:srgbClr val="3333B2"/>
                </a:solidFill>
                <a:latin typeface="Arial"/>
                <a:cs typeface="Arial"/>
              </a:rPr>
              <a:t>NMR</a:t>
            </a:r>
            <a:r>
              <a:rPr sz="1400" spc="-20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sz="1400" spc="20" dirty="0">
                <a:solidFill>
                  <a:srgbClr val="3333B2"/>
                </a:solidFill>
                <a:latin typeface="Arial"/>
                <a:cs typeface="Arial"/>
              </a:rPr>
              <a:t>spectrum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77124" y="911105"/>
            <a:ext cx="3626485" cy="2054225"/>
            <a:chOff x="477124" y="911105"/>
            <a:chExt cx="3626485" cy="20542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7124" y="1798093"/>
              <a:ext cx="3625971" cy="116669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64061" y="911105"/>
              <a:ext cx="247342" cy="413450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1878672" y="638187"/>
            <a:ext cx="647700" cy="68580"/>
          </a:xfrm>
          <a:custGeom>
            <a:avLst/>
            <a:gdLst/>
            <a:ahLst/>
            <a:cxnLst/>
            <a:rect l="l" t="t" r="r" b="b"/>
            <a:pathLst>
              <a:path w="647700" h="68579">
                <a:moveTo>
                  <a:pt x="306705" y="34226"/>
                </a:moveTo>
                <a:lnTo>
                  <a:pt x="276021" y="17106"/>
                </a:lnTo>
                <a:lnTo>
                  <a:pt x="245376" y="0"/>
                </a:lnTo>
                <a:lnTo>
                  <a:pt x="245376" y="17106"/>
                </a:lnTo>
                <a:lnTo>
                  <a:pt x="61341" y="17106"/>
                </a:lnTo>
                <a:lnTo>
                  <a:pt x="61341" y="0"/>
                </a:lnTo>
                <a:lnTo>
                  <a:pt x="0" y="34226"/>
                </a:lnTo>
                <a:lnTo>
                  <a:pt x="61341" y="68453"/>
                </a:lnTo>
                <a:lnTo>
                  <a:pt x="61341" y="51308"/>
                </a:lnTo>
                <a:lnTo>
                  <a:pt x="245376" y="51308"/>
                </a:lnTo>
                <a:lnTo>
                  <a:pt x="245376" y="68453"/>
                </a:lnTo>
                <a:lnTo>
                  <a:pt x="276110" y="51308"/>
                </a:lnTo>
                <a:lnTo>
                  <a:pt x="306705" y="34226"/>
                </a:lnTo>
                <a:close/>
              </a:path>
              <a:path w="647700" h="68579">
                <a:moveTo>
                  <a:pt x="647268" y="34226"/>
                </a:moveTo>
                <a:lnTo>
                  <a:pt x="616585" y="17106"/>
                </a:lnTo>
                <a:lnTo>
                  <a:pt x="585927" y="0"/>
                </a:lnTo>
                <a:lnTo>
                  <a:pt x="585927" y="17106"/>
                </a:lnTo>
                <a:lnTo>
                  <a:pt x="401904" y="17106"/>
                </a:lnTo>
                <a:lnTo>
                  <a:pt x="401904" y="0"/>
                </a:lnTo>
                <a:lnTo>
                  <a:pt x="340563" y="34226"/>
                </a:lnTo>
                <a:lnTo>
                  <a:pt x="401904" y="68453"/>
                </a:lnTo>
                <a:lnTo>
                  <a:pt x="401904" y="51308"/>
                </a:lnTo>
                <a:lnTo>
                  <a:pt x="585927" y="51308"/>
                </a:lnTo>
                <a:lnTo>
                  <a:pt x="585927" y="68453"/>
                </a:lnTo>
                <a:lnTo>
                  <a:pt x="616673" y="51308"/>
                </a:lnTo>
                <a:lnTo>
                  <a:pt x="647268" y="34226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734670" y="436873"/>
            <a:ext cx="984885" cy="433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0979">
              <a:lnSpc>
                <a:spcPct val="100000"/>
              </a:lnSpc>
              <a:spcBef>
                <a:spcPts val="100"/>
              </a:spcBef>
              <a:tabLst>
                <a:tab pos="562610" algn="l"/>
              </a:tabLst>
            </a:pPr>
            <a:r>
              <a:rPr sz="550" spc="5" dirty="0">
                <a:latin typeface="Calibri"/>
                <a:cs typeface="Calibri"/>
              </a:rPr>
              <a:t>3</a:t>
            </a:r>
            <a:r>
              <a:rPr sz="1275" i="1" spc="7" baseline="-16339" dirty="0">
                <a:latin typeface="Calibri"/>
                <a:cs typeface="Calibri"/>
              </a:rPr>
              <a:t>J</a:t>
            </a:r>
            <a:r>
              <a:rPr sz="825" spc="7" baseline="-45454" dirty="0">
                <a:latin typeface="Calibri"/>
                <a:cs typeface="Calibri"/>
              </a:rPr>
              <a:t>1	</a:t>
            </a:r>
            <a:r>
              <a:rPr sz="550" spc="5" dirty="0">
                <a:latin typeface="Calibri"/>
                <a:cs typeface="Calibri"/>
              </a:rPr>
              <a:t>3</a:t>
            </a:r>
            <a:r>
              <a:rPr sz="1275" i="1" spc="7" baseline="-16339" dirty="0">
                <a:latin typeface="Calibri"/>
                <a:cs typeface="Calibri"/>
              </a:rPr>
              <a:t>J</a:t>
            </a:r>
            <a:r>
              <a:rPr sz="825" spc="7" baseline="-45454" dirty="0">
                <a:latin typeface="Calibri"/>
                <a:cs typeface="Calibri"/>
              </a:rPr>
              <a:t>2</a:t>
            </a:r>
            <a:endParaRPr sz="825" baseline="-45454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865"/>
              </a:spcBef>
            </a:pPr>
            <a:r>
              <a:rPr sz="1100" b="1" spc="20" dirty="0">
                <a:solidFill>
                  <a:srgbClr val="66FF33"/>
                </a:solidFill>
                <a:latin typeface="Calibri"/>
                <a:cs typeface="Calibri"/>
              </a:rPr>
              <a:t>H</a:t>
            </a:r>
            <a:r>
              <a:rPr sz="1100" spc="20" dirty="0">
                <a:latin typeface="Calibri"/>
                <a:cs typeface="Calibri"/>
              </a:rPr>
              <a:t>O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15" dirty="0">
                <a:latin typeface="Calibri"/>
                <a:cs typeface="Calibri"/>
              </a:rPr>
              <a:t>–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10" dirty="0">
                <a:latin typeface="Calibri"/>
                <a:cs typeface="Calibri"/>
              </a:rPr>
              <a:t>C</a:t>
            </a:r>
            <a:r>
              <a:rPr sz="1100" b="1" spc="10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1125" b="1" spc="15" baseline="-22222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1125" b="1" spc="-15" baseline="-22222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100" spc="15" dirty="0">
                <a:latin typeface="Calibri"/>
                <a:cs typeface="Calibri"/>
              </a:rPr>
              <a:t>–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10" dirty="0">
                <a:latin typeface="Calibri"/>
                <a:cs typeface="Calibri"/>
              </a:rPr>
              <a:t>C</a:t>
            </a:r>
            <a:r>
              <a:rPr sz="1100" b="1" spc="10" dirty="0">
                <a:solidFill>
                  <a:srgbClr val="0000FF"/>
                </a:solidFill>
                <a:latin typeface="Calibri"/>
                <a:cs typeface="Calibri"/>
              </a:rPr>
              <a:t>H</a:t>
            </a:r>
            <a:r>
              <a:rPr sz="1125" b="1" spc="15" baseline="-22222" dirty="0">
                <a:solidFill>
                  <a:srgbClr val="0000FF"/>
                </a:solidFill>
                <a:latin typeface="Calibri"/>
                <a:cs typeface="Calibri"/>
              </a:rPr>
              <a:t>3</a:t>
            </a:r>
            <a:endParaRPr sz="1125" baseline="-22222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76667" y="928889"/>
            <a:ext cx="149225" cy="1123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350" b="1" spc="10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r>
              <a:rPr sz="825" b="1" i="1" spc="15" baseline="-15151" dirty="0">
                <a:solidFill>
                  <a:srgbClr val="FF0000"/>
                </a:solidFill>
                <a:latin typeface="Calibri"/>
                <a:cs typeface="Calibri"/>
              </a:rPr>
              <a:t>J</a:t>
            </a:r>
            <a:r>
              <a:rPr sz="525" b="1" spc="15" baseline="-47619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525" baseline="-47619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44383" y="1133419"/>
            <a:ext cx="149225" cy="1123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350" b="1" spc="10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r>
              <a:rPr sz="825" b="1" i="1" spc="15" baseline="-15151" dirty="0">
                <a:solidFill>
                  <a:srgbClr val="FF0000"/>
                </a:solidFill>
                <a:latin typeface="Calibri"/>
                <a:cs typeface="Calibri"/>
              </a:rPr>
              <a:t>J</a:t>
            </a:r>
            <a:r>
              <a:rPr sz="525" b="1" spc="15" baseline="-47619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525" baseline="-47619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72137" y="1133419"/>
            <a:ext cx="149225" cy="1123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350" b="1" spc="10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r>
              <a:rPr sz="825" b="1" i="1" spc="15" baseline="-15151" dirty="0">
                <a:solidFill>
                  <a:srgbClr val="FF0000"/>
                </a:solidFill>
                <a:latin typeface="Calibri"/>
                <a:cs typeface="Calibri"/>
              </a:rPr>
              <a:t>J</a:t>
            </a:r>
            <a:r>
              <a:rPr sz="525" b="1" spc="15" baseline="-47619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525" baseline="-47619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14359" y="906342"/>
            <a:ext cx="214629" cy="622935"/>
            <a:chOff x="714359" y="906342"/>
            <a:chExt cx="214629" cy="622935"/>
          </a:xfrm>
        </p:grpSpPr>
        <p:sp>
          <p:nvSpPr>
            <p:cNvPr id="12" name="object 12"/>
            <p:cNvSpPr/>
            <p:nvPr/>
          </p:nvSpPr>
          <p:spPr>
            <a:xfrm>
              <a:off x="769908" y="911105"/>
              <a:ext cx="103505" cy="306705"/>
            </a:xfrm>
            <a:custGeom>
              <a:avLst/>
              <a:gdLst/>
              <a:ahLst/>
              <a:cxnLst/>
              <a:rect l="l" t="t" r="r" b="b"/>
              <a:pathLst>
                <a:path w="103505" h="306705">
                  <a:moveTo>
                    <a:pt x="51845" y="0"/>
                  </a:moveTo>
                  <a:lnTo>
                    <a:pt x="51845" y="204470"/>
                  </a:lnTo>
                </a:path>
                <a:path w="103505" h="306705">
                  <a:moveTo>
                    <a:pt x="51845" y="204398"/>
                  </a:moveTo>
                  <a:lnTo>
                    <a:pt x="102962" y="306633"/>
                  </a:lnTo>
                </a:path>
                <a:path w="103505" h="306705">
                  <a:moveTo>
                    <a:pt x="51845" y="204398"/>
                  </a:moveTo>
                  <a:lnTo>
                    <a:pt x="0" y="306633"/>
                  </a:lnTo>
                </a:path>
              </a:pathLst>
            </a:custGeom>
            <a:ln w="902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9908" y="1422280"/>
              <a:ext cx="51435" cy="102235"/>
            </a:xfrm>
            <a:custGeom>
              <a:avLst/>
              <a:gdLst/>
              <a:ahLst/>
              <a:cxnLst/>
              <a:rect l="l" t="t" r="r" b="b"/>
              <a:pathLst>
                <a:path w="51434" h="102234">
                  <a:moveTo>
                    <a:pt x="0" y="0"/>
                  </a:moveTo>
                  <a:lnTo>
                    <a:pt x="51117" y="102235"/>
                  </a:lnTo>
                </a:path>
              </a:pathLst>
            </a:custGeom>
            <a:ln w="451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19122" y="1217810"/>
              <a:ext cx="205104" cy="306705"/>
            </a:xfrm>
            <a:custGeom>
              <a:avLst/>
              <a:gdLst/>
              <a:ahLst/>
              <a:cxnLst/>
              <a:rect l="l" t="t" r="r" b="b"/>
              <a:pathLst>
                <a:path w="205105" h="306705">
                  <a:moveTo>
                    <a:pt x="153749" y="204470"/>
                  </a:moveTo>
                  <a:lnTo>
                    <a:pt x="102632" y="306705"/>
                  </a:lnTo>
                </a:path>
                <a:path w="205105" h="306705">
                  <a:moveTo>
                    <a:pt x="50786" y="204470"/>
                  </a:moveTo>
                  <a:lnTo>
                    <a:pt x="101904" y="306705"/>
                  </a:lnTo>
                </a:path>
                <a:path w="205105" h="306705">
                  <a:moveTo>
                    <a:pt x="51869" y="204470"/>
                  </a:moveTo>
                  <a:lnTo>
                    <a:pt x="0" y="306705"/>
                  </a:lnTo>
                </a:path>
                <a:path w="205105" h="306705">
                  <a:moveTo>
                    <a:pt x="153749" y="204470"/>
                  </a:moveTo>
                  <a:lnTo>
                    <a:pt x="204867" y="306705"/>
                  </a:lnTo>
                </a:path>
                <a:path w="205105" h="306705">
                  <a:moveTo>
                    <a:pt x="153749" y="0"/>
                  </a:moveTo>
                  <a:lnTo>
                    <a:pt x="153749" y="204470"/>
                  </a:lnTo>
                </a:path>
                <a:path w="205105" h="306705">
                  <a:moveTo>
                    <a:pt x="50786" y="0"/>
                  </a:moveTo>
                  <a:lnTo>
                    <a:pt x="50786" y="204470"/>
                  </a:lnTo>
                </a:path>
              </a:pathLst>
            </a:custGeom>
            <a:ln w="902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92494" y="996604"/>
            <a:ext cx="149225" cy="1123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350" b="1" spc="10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r>
              <a:rPr sz="825" b="1" i="1" spc="15" baseline="-15151" dirty="0">
                <a:solidFill>
                  <a:srgbClr val="FF0000"/>
                </a:solidFill>
                <a:latin typeface="Calibri"/>
                <a:cs typeface="Calibri"/>
              </a:rPr>
              <a:t>J</a:t>
            </a:r>
            <a:r>
              <a:rPr sz="525" b="1" spc="15" baseline="-47619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endParaRPr sz="525" baseline="-47619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60931" y="1304032"/>
            <a:ext cx="149225" cy="1123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350" b="1" spc="10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r>
              <a:rPr sz="825" b="1" i="1" spc="15" baseline="-15151" dirty="0">
                <a:solidFill>
                  <a:srgbClr val="FF0000"/>
                </a:solidFill>
                <a:latin typeface="Calibri"/>
                <a:cs typeface="Calibri"/>
              </a:rPr>
              <a:t>J</a:t>
            </a:r>
            <a:r>
              <a:rPr sz="525" b="1" spc="15" baseline="-47619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endParaRPr sz="525" baseline="-47619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21894" y="1304032"/>
            <a:ext cx="149225" cy="1123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350" b="1" spc="10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r>
              <a:rPr sz="825" b="1" i="1" spc="15" baseline="-15151" dirty="0">
                <a:solidFill>
                  <a:srgbClr val="FF0000"/>
                </a:solidFill>
                <a:latin typeface="Calibri"/>
                <a:cs typeface="Calibri"/>
              </a:rPr>
              <a:t>J</a:t>
            </a:r>
            <a:r>
              <a:rPr sz="525" b="1" spc="15" baseline="-47619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endParaRPr sz="525" baseline="-47619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46601" y="1349314"/>
            <a:ext cx="3233420" cy="824230"/>
            <a:chOff x="646601" y="1349314"/>
            <a:chExt cx="3233420" cy="824230"/>
          </a:xfrm>
        </p:grpSpPr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6601" y="1555288"/>
              <a:ext cx="383405" cy="14583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0270" y="1725906"/>
              <a:ext cx="116042" cy="145907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718767" y="1730489"/>
              <a:ext cx="205740" cy="443230"/>
            </a:xfrm>
            <a:custGeom>
              <a:avLst/>
              <a:gdLst/>
              <a:ahLst/>
              <a:cxnLst/>
              <a:rect l="l" t="t" r="r" b="b"/>
              <a:pathLst>
                <a:path w="205740" h="443230">
                  <a:moveTo>
                    <a:pt x="0" y="0"/>
                  </a:moveTo>
                  <a:lnTo>
                    <a:pt x="0" y="442720"/>
                  </a:lnTo>
                </a:path>
                <a:path w="205740" h="443230">
                  <a:moveTo>
                    <a:pt x="205221" y="0"/>
                  </a:moveTo>
                  <a:lnTo>
                    <a:pt x="205221" y="442720"/>
                  </a:lnTo>
                </a:path>
                <a:path w="205740" h="443230">
                  <a:moveTo>
                    <a:pt x="102986" y="136014"/>
                  </a:moveTo>
                  <a:lnTo>
                    <a:pt x="102986" y="340485"/>
                  </a:lnTo>
                </a:path>
              </a:pathLst>
            </a:custGeom>
            <a:ln w="902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76132" y="1350114"/>
              <a:ext cx="115766" cy="14583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64020" y="1350114"/>
              <a:ext cx="115766" cy="14583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27982" y="1349314"/>
              <a:ext cx="115766" cy="14583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27982" y="1519933"/>
              <a:ext cx="115766" cy="14590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3583606" y="1592874"/>
              <a:ext cx="238760" cy="443865"/>
            </a:xfrm>
            <a:custGeom>
              <a:avLst/>
              <a:gdLst/>
              <a:ahLst/>
              <a:cxnLst/>
              <a:rect l="l" t="t" r="r" b="b"/>
              <a:pathLst>
                <a:path w="238760" h="443864">
                  <a:moveTo>
                    <a:pt x="0" y="443520"/>
                  </a:moveTo>
                  <a:lnTo>
                    <a:pt x="0" y="0"/>
                  </a:lnTo>
                </a:path>
                <a:path w="238760" h="443864">
                  <a:moveTo>
                    <a:pt x="238322" y="443520"/>
                  </a:moveTo>
                  <a:lnTo>
                    <a:pt x="238322" y="0"/>
                  </a:lnTo>
                </a:path>
                <a:path w="238760" h="443864">
                  <a:moveTo>
                    <a:pt x="102235" y="136111"/>
                  </a:moveTo>
                  <a:lnTo>
                    <a:pt x="102235" y="0"/>
                  </a:lnTo>
                </a:path>
              </a:pathLst>
            </a:custGeom>
            <a:ln w="902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849605" y="1030402"/>
            <a:ext cx="125095" cy="1123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350" b="1" spc="10" dirty="0">
                <a:solidFill>
                  <a:srgbClr val="0000FF"/>
                </a:solidFill>
                <a:latin typeface="Calibri"/>
                <a:cs typeface="Calibri"/>
              </a:rPr>
              <a:t>3</a:t>
            </a:r>
            <a:r>
              <a:rPr sz="825" b="1" i="1" spc="15" baseline="-15151" dirty="0">
                <a:solidFill>
                  <a:srgbClr val="0000FF"/>
                </a:solidFill>
                <a:latin typeface="Calibri"/>
                <a:cs typeface="Calibri"/>
              </a:rPr>
              <a:t>J</a:t>
            </a:r>
            <a:endParaRPr sz="825" baseline="-15151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923357" y="1093187"/>
            <a:ext cx="50165" cy="838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0" b="1" spc="15" dirty="0">
                <a:solidFill>
                  <a:srgbClr val="0000FF"/>
                </a:solidFill>
                <a:latin typeface="Calibri"/>
                <a:cs typeface="Calibri"/>
              </a:rPr>
              <a:t>2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917982" y="1337083"/>
            <a:ext cx="149225" cy="1123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350" b="1" spc="5" dirty="0">
                <a:solidFill>
                  <a:srgbClr val="0000FF"/>
                </a:solidFill>
                <a:latin typeface="Calibri"/>
                <a:cs typeface="Calibri"/>
              </a:rPr>
              <a:t>3</a:t>
            </a:r>
            <a:r>
              <a:rPr sz="825" b="1" i="1" spc="7" baseline="-15151" dirty="0">
                <a:solidFill>
                  <a:srgbClr val="0000FF"/>
                </a:solidFill>
                <a:latin typeface="Calibri"/>
                <a:cs typeface="Calibri"/>
              </a:rPr>
              <a:t>J</a:t>
            </a:r>
            <a:r>
              <a:rPr sz="525" b="1" spc="7" baseline="-47619" dirty="0">
                <a:solidFill>
                  <a:srgbClr val="0000FF"/>
                </a:solidFill>
                <a:latin typeface="Calibri"/>
                <a:cs typeface="Calibri"/>
              </a:rPr>
              <a:t>2</a:t>
            </a:r>
            <a:endParaRPr sz="525" baseline="-47619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645075" y="1337083"/>
            <a:ext cx="149225" cy="1123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350" b="1" spc="5" dirty="0">
                <a:solidFill>
                  <a:srgbClr val="0000FF"/>
                </a:solidFill>
                <a:latin typeface="Calibri"/>
                <a:cs typeface="Calibri"/>
              </a:rPr>
              <a:t>3</a:t>
            </a:r>
            <a:r>
              <a:rPr sz="825" b="1" i="1" spc="7" baseline="-15151" dirty="0">
                <a:solidFill>
                  <a:srgbClr val="0000FF"/>
                </a:solidFill>
                <a:latin typeface="Calibri"/>
                <a:cs typeface="Calibri"/>
              </a:rPr>
              <a:t>J</a:t>
            </a:r>
            <a:r>
              <a:rPr sz="525" b="1" spc="7" baseline="-47619" dirty="0">
                <a:solidFill>
                  <a:srgbClr val="0000FF"/>
                </a:solidFill>
                <a:latin typeface="Calibri"/>
                <a:cs typeface="Calibri"/>
              </a:rPr>
              <a:t>2</a:t>
            </a:r>
            <a:endParaRPr sz="525" baseline="-47619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993937" y="1575496"/>
            <a:ext cx="149225" cy="1123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350" b="1" spc="10" dirty="0">
                <a:solidFill>
                  <a:srgbClr val="0000FF"/>
                </a:solidFill>
                <a:latin typeface="Calibri"/>
                <a:cs typeface="Calibri"/>
              </a:rPr>
              <a:t>3</a:t>
            </a:r>
            <a:r>
              <a:rPr sz="825" b="1" i="1" spc="15" baseline="-15151" dirty="0">
                <a:solidFill>
                  <a:srgbClr val="0000FF"/>
                </a:solidFill>
                <a:latin typeface="Calibri"/>
                <a:cs typeface="Calibri"/>
              </a:rPr>
              <a:t>J</a:t>
            </a:r>
            <a:r>
              <a:rPr sz="525" b="1" spc="15" baseline="-47619" dirty="0">
                <a:solidFill>
                  <a:srgbClr val="0000FF"/>
                </a:solidFill>
                <a:latin typeface="Calibri"/>
                <a:cs typeface="Calibri"/>
              </a:rPr>
              <a:t>2</a:t>
            </a:r>
            <a:endParaRPr sz="525" baseline="-47619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611277" y="1575496"/>
            <a:ext cx="285750" cy="1123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350" b="1" spc="10" dirty="0">
                <a:solidFill>
                  <a:srgbClr val="0000FF"/>
                </a:solidFill>
                <a:latin typeface="Calibri"/>
                <a:cs typeface="Calibri"/>
              </a:rPr>
              <a:t>3</a:t>
            </a:r>
            <a:r>
              <a:rPr sz="825" b="1" i="1" spc="15" baseline="-15151" dirty="0">
                <a:solidFill>
                  <a:srgbClr val="0000FF"/>
                </a:solidFill>
                <a:latin typeface="Calibri"/>
                <a:cs typeface="Calibri"/>
              </a:rPr>
              <a:t>J</a:t>
            </a:r>
            <a:r>
              <a:rPr sz="525" b="1" spc="15" baseline="-47619" dirty="0">
                <a:solidFill>
                  <a:srgbClr val="0000FF"/>
                </a:solidFill>
                <a:latin typeface="Calibri"/>
                <a:cs typeface="Calibri"/>
              </a:rPr>
              <a:t>2    </a:t>
            </a:r>
            <a:r>
              <a:rPr sz="525" b="1" spc="89" baseline="-47619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50" b="1" spc="10" dirty="0">
                <a:solidFill>
                  <a:srgbClr val="0000FF"/>
                </a:solidFill>
                <a:latin typeface="Calibri"/>
                <a:cs typeface="Calibri"/>
              </a:rPr>
              <a:t>3</a:t>
            </a:r>
            <a:r>
              <a:rPr sz="825" b="1" i="1" spc="15" baseline="-15151" dirty="0">
                <a:solidFill>
                  <a:srgbClr val="0000FF"/>
                </a:solidFill>
                <a:latin typeface="Calibri"/>
                <a:cs typeface="Calibri"/>
              </a:rPr>
              <a:t>J</a:t>
            </a:r>
            <a:r>
              <a:rPr sz="525" b="1" spc="15" baseline="-47619" dirty="0">
                <a:solidFill>
                  <a:srgbClr val="0000FF"/>
                </a:solidFill>
                <a:latin typeface="Calibri"/>
                <a:cs typeface="Calibri"/>
              </a:rPr>
              <a:t>2</a:t>
            </a:r>
            <a:endParaRPr sz="525" baseline="-47619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917982" y="1917562"/>
            <a:ext cx="299085" cy="1123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350" b="1" spc="10" dirty="0">
                <a:solidFill>
                  <a:srgbClr val="66FF33"/>
                </a:solidFill>
                <a:latin typeface="Calibri"/>
                <a:cs typeface="Calibri"/>
              </a:rPr>
              <a:t>3</a:t>
            </a:r>
            <a:r>
              <a:rPr sz="825" b="1" i="1" spc="15" baseline="-15151" dirty="0">
                <a:solidFill>
                  <a:srgbClr val="66FF33"/>
                </a:solidFill>
                <a:latin typeface="Calibri"/>
                <a:cs typeface="Calibri"/>
              </a:rPr>
              <a:t>J</a:t>
            </a:r>
            <a:r>
              <a:rPr sz="525" b="1" spc="15" baseline="-47619" dirty="0">
                <a:solidFill>
                  <a:srgbClr val="66FF33"/>
                </a:solidFill>
                <a:latin typeface="Calibri"/>
                <a:cs typeface="Calibri"/>
              </a:rPr>
              <a:t>1     </a:t>
            </a:r>
            <a:r>
              <a:rPr sz="525" b="1" spc="120" baseline="-47619" dirty="0">
                <a:solidFill>
                  <a:srgbClr val="66FF33"/>
                </a:solidFill>
                <a:latin typeface="Calibri"/>
                <a:cs typeface="Calibri"/>
              </a:rPr>
              <a:t> </a:t>
            </a:r>
            <a:r>
              <a:rPr sz="350" b="1" spc="10" dirty="0">
                <a:solidFill>
                  <a:srgbClr val="66FF33"/>
                </a:solidFill>
                <a:latin typeface="Calibri"/>
                <a:cs typeface="Calibri"/>
              </a:rPr>
              <a:t>3</a:t>
            </a:r>
            <a:r>
              <a:rPr sz="825" b="1" i="1" spc="15" baseline="-15151" dirty="0">
                <a:solidFill>
                  <a:srgbClr val="66FF33"/>
                </a:solidFill>
                <a:latin typeface="Calibri"/>
                <a:cs typeface="Calibri"/>
              </a:rPr>
              <a:t>J</a:t>
            </a:r>
            <a:r>
              <a:rPr sz="525" b="1" spc="15" baseline="-47619" dirty="0">
                <a:solidFill>
                  <a:srgbClr val="66FF33"/>
                </a:solidFill>
                <a:latin typeface="Calibri"/>
                <a:cs typeface="Calibri"/>
              </a:rPr>
              <a:t>1</a:t>
            </a:r>
            <a:endParaRPr sz="525" baseline="-47619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540554" y="1917562"/>
            <a:ext cx="288290" cy="1123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350" b="1" spc="10" dirty="0">
                <a:solidFill>
                  <a:srgbClr val="66FF33"/>
                </a:solidFill>
                <a:latin typeface="Calibri"/>
                <a:cs typeface="Calibri"/>
              </a:rPr>
              <a:t>3</a:t>
            </a:r>
            <a:r>
              <a:rPr sz="825" b="1" i="1" spc="15" baseline="-15151" dirty="0">
                <a:solidFill>
                  <a:srgbClr val="66FF33"/>
                </a:solidFill>
                <a:latin typeface="Calibri"/>
                <a:cs typeface="Calibri"/>
              </a:rPr>
              <a:t>J</a:t>
            </a:r>
            <a:r>
              <a:rPr sz="525" b="1" spc="15" baseline="-47619" dirty="0">
                <a:solidFill>
                  <a:srgbClr val="66FF33"/>
                </a:solidFill>
                <a:latin typeface="Calibri"/>
                <a:cs typeface="Calibri"/>
              </a:rPr>
              <a:t>1    </a:t>
            </a:r>
            <a:r>
              <a:rPr sz="525" b="1" spc="127" baseline="-47619" dirty="0">
                <a:solidFill>
                  <a:srgbClr val="66FF33"/>
                </a:solidFill>
                <a:latin typeface="Calibri"/>
                <a:cs typeface="Calibri"/>
              </a:rPr>
              <a:t> </a:t>
            </a:r>
            <a:r>
              <a:rPr sz="350" b="1" spc="10" dirty="0">
                <a:solidFill>
                  <a:srgbClr val="66FF33"/>
                </a:solidFill>
                <a:latin typeface="Calibri"/>
                <a:cs typeface="Calibri"/>
              </a:rPr>
              <a:t>3</a:t>
            </a:r>
            <a:r>
              <a:rPr sz="825" b="1" i="1" spc="15" baseline="-15151" dirty="0">
                <a:solidFill>
                  <a:srgbClr val="66FF33"/>
                </a:solidFill>
                <a:latin typeface="Calibri"/>
                <a:cs typeface="Calibri"/>
              </a:rPr>
              <a:t>J</a:t>
            </a:r>
            <a:r>
              <a:rPr sz="525" b="1" spc="15" baseline="-47619" dirty="0">
                <a:solidFill>
                  <a:srgbClr val="66FF33"/>
                </a:solidFill>
                <a:latin typeface="Calibri"/>
                <a:cs typeface="Calibri"/>
              </a:rPr>
              <a:t>1</a:t>
            </a:r>
            <a:endParaRPr sz="525" baseline="-47619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639633" y="949401"/>
            <a:ext cx="443865" cy="1177290"/>
          </a:xfrm>
          <a:custGeom>
            <a:avLst/>
            <a:gdLst/>
            <a:ahLst/>
            <a:cxnLst/>
            <a:rect l="l" t="t" r="r" b="b"/>
            <a:pathLst>
              <a:path w="443864" h="1177289">
                <a:moveTo>
                  <a:pt x="443509" y="1172692"/>
                </a:moveTo>
                <a:lnTo>
                  <a:pt x="411937" y="1073467"/>
                </a:lnTo>
                <a:lnTo>
                  <a:pt x="411937" y="879525"/>
                </a:lnTo>
                <a:lnTo>
                  <a:pt x="352856" y="786726"/>
                </a:lnTo>
                <a:lnTo>
                  <a:pt x="354088" y="784809"/>
                </a:lnTo>
                <a:lnTo>
                  <a:pt x="354088" y="780300"/>
                </a:lnTo>
                <a:lnTo>
                  <a:pt x="348792" y="780300"/>
                </a:lnTo>
                <a:lnTo>
                  <a:pt x="348792" y="586346"/>
                </a:lnTo>
                <a:lnTo>
                  <a:pt x="340652" y="572579"/>
                </a:lnTo>
                <a:lnTo>
                  <a:pt x="340652" y="784809"/>
                </a:lnTo>
                <a:lnTo>
                  <a:pt x="285038" y="871143"/>
                </a:lnTo>
                <a:lnTo>
                  <a:pt x="227012" y="775779"/>
                </a:lnTo>
                <a:lnTo>
                  <a:pt x="221729" y="780300"/>
                </a:lnTo>
                <a:lnTo>
                  <a:pt x="216496" y="780300"/>
                </a:lnTo>
                <a:lnTo>
                  <a:pt x="161226" y="875080"/>
                </a:lnTo>
                <a:lnTo>
                  <a:pt x="107886" y="784809"/>
                </a:lnTo>
                <a:lnTo>
                  <a:pt x="111252" y="784809"/>
                </a:lnTo>
                <a:lnTo>
                  <a:pt x="111252" y="586346"/>
                </a:lnTo>
                <a:lnTo>
                  <a:pt x="108127" y="586346"/>
                </a:lnTo>
                <a:lnTo>
                  <a:pt x="163626" y="500227"/>
                </a:lnTo>
                <a:lnTo>
                  <a:pt x="216496" y="590854"/>
                </a:lnTo>
                <a:lnTo>
                  <a:pt x="216496" y="775779"/>
                </a:lnTo>
                <a:lnTo>
                  <a:pt x="227012" y="775779"/>
                </a:lnTo>
                <a:lnTo>
                  <a:pt x="227012" y="590854"/>
                </a:lnTo>
                <a:lnTo>
                  <a:pt x="284695" y="500202"/>
                </a:lnTo>
                <a:lnTo>
                  <a:pt x="338277" y="590854"/>
                </a:lnTo>
                <a:lnTo>
                  <a:pt x="338277" y="784809"/>
                </a:lnTo>
                <a:lnTo>
                  <a:pt x="340652" y="784809"/>
                </a:lnTo>
                <a:lnTo>
                  <a:pt x="340652" y="572579"/>
                </a:lnTo>
                <a:lnTo>
                  <a:pt x="290156" y="487121"/>
                </a:lnTo>
                <a:lnTo>
                  <a:pt x="290156" y="293179"/>
                </a:lnTo>
                <a:lnTo>
                  <a:pt x="279641" y="276656"/>
                </a:lnTo>
                <a:lnTo>
                  <a:pt x="279641" y="297688"/>
                </a:lnTo>
                <a:lnTo>
                  <a:pt x="279641" y="487121"/>
                </a:lnTo>
                <a:lnTo>
                  <a:pt x="227012" y="577380"/>
                </a:lnTo>
                <a:lnTo>
                  <a:pt x="221742" y="577329"/>
                </a:lnTo>
                <a:lnTo>
                  <a:pt x="169164" y="487121"/>
                </a:lnTo>
                <a:lnTo>
                  <a:pt x="169164" y="297688"/>
                </a:lnTo>
                <a:lnTo>
                  <a:pt x="224396" y="202958"/>
                </a:lnTo>
                <a:lnTo>
                  <a:pt x="279641" y="297688"/>
                </a:lnTo>
                <a:lnTo>
                  <a:pt x="279641" y="276656"/>
                </a:lnTo>
                <a:lnTo>
                  <a:pt x="227012" y="193941"/>
                </a:lnTo>
                <a:lnTo>
                  <a:pt x="227012" y="0"/>
                </a:lnTo>
                <a:lnTo>
                  <a:pt x="221780" y="0"/>
                </a:lnTo>
                <a:lnTo>
                  <a:pt x="221780" y="193941"/>
                </a:lnTo>
                <a:lnTo>
                  <a:pt x="221780" y="0"/>
                </a:lnTo>
                <a:lnTo>
                  <a:pt x="216496" y="0"/>
                </a:lnTo>
                <a:lnTo>
                  <a:pt x="216496" y="193941"/>
                </a:lnTo>
                <a:lnTo>
                  <a:pt x="216496" y="198450"/>
                </a:lnTo>
                <a:lnTo>
                  <a:pt x="218859" y="198450"/>
                </a:lnTo>
                <a:lnTo>
                  <a:pt x="158635" y="293179"/>
                </a:lnTo>
                <a:lnTo>
                  <a:pt x="158635" y="487121"/>
                </a:lnTo>
                <a:lnTo>
                  <a:pt x="99999" y="586346"/>
                </a:lnTo>
                <a:lnTo>
                  <a:pt x="99999" y="780300"/>
                </a:lnTo>
                <a:lnTo>
                  <a:pt x="94716" y="780300"/>
                </a:lnTo>
                <a:lnTo>
                  <a:pt x="36855" y="879525"/>
                </a:lnTo>
                <a:lnTo>
                  <a:pt x="31572" y="879525"/>
                </a:lnTo>
                <a:lnTo>
                  <a:pt x="31572" y="1073467"/>
                </a:lnTo>
                <a:lnTo>
                  <a:pt x="0" y="1172692"/>
                </a:lnTo>
                <a:lnTo>
                  <a:pt x="5232" y="1172692"/>
                </a:lnTo>
                <a:lnTo>
                  <a:pt x="10515" y="1177213"/>
                </a:lnTo>
                <a:lnTo>
                  <a:pt x="36830" y="1094511"/>
                </a:lnTo>
                <a:lnTo>
                  <a:pt x="63144" y="1177213"/>
                </a:lnTo>
                <a:lnTo>
                  <a:pt x="68376" y="1172692"/>
                </a:lnTo>
                <a:lnTo>
                  <a:pt x="73660" y="1172692"/>
                </a:lnTo>
                <a:lnTo>
                  <a:pt x="42087" y="1073467"/>
                </a:lnTo>
                <a:lnTo>
                  <a:pt x="42087" y="884034"/>
                </a:lnTo>
                <a:lnTo>
                  <a:pt x="47383" y="884034"/>
                </a:lnTo>
                <a:lnTo>
                  <a:pt x="100228" y="793394"/>
                </a:lnTo>
                <a:lnTo>
                  <a:pt x="155676" y="879525"/>
                </a:lnTo>
                <a:lnTo>
                  <a:pt x="153352" y="879525"/>
                </a:lnTo>
                <a:lnTo>
                  <a:pt x="153352" y="1077976"/>
                </a:lnTo>
                <a:lnTo>
                  <a:pt x="156908" y="1077976"/>
                </a:lnTo>
                <a:lnTo>
                  <a:pt x="121780" y="1172692"/>
                </a:lnTo>
                <a:lnTo>
                  <a:pt x="127012" y="1172692"/>
                </a:lnTo>
                <a:lnTo>
                  <a:pt x="132295" y="1177213"/>
                </a:lnTo>
                <a:lnTo>
                  <a:pt x="161239" y="1086218"/>
                </a:lnTo>
                <a:lnTo>
                  <a:pt x="190157" y="1177213"/>
                </a:lnTo>
                <a:lnTo>
                  <a:pt x="190157" y="1172692"/>
                </a:lnTo>
                <a:lnTo>
                  <a:pt x="195440" y="1172692"/>
                </a:lnTo>
                <a:lnTo>
                  <a:pt x="163868" y="1073467"/>
                </a:lnTo>
                <a:lnTo>
                  <a:pt x="163868" y="884034"/>
                </a:lnTo>
                <a:lnTo>
                  <a:pt x="223037" y="791057"/>
                </a:lnTo>
                <a:lnTo>
                  <a:pt x="279641" y="884034"/>
                </a:lnTo>
                <a:lnTo>
                  <a:pt x="282257" y="881786"/>
                </a:lnTo>
                <a:lnTo>
                  <a:pt x="284873" y="884034"/>
                </a:lnTo>
                <a:lnTo>
                  <a:pt x="284924" y="1077976"/>
                </a:lnTo>
                <a:lnTo>
                  <a:pt x="253352" y="1177213"/>
                </a:lnTo>
                <a:lnTo>
                  <a:pt x="263880" y="1177213"/>
                </a:lnTo>
                <a:lnTo>
                  <a:pt x="290182" y="1098283"/>
                </a:lnTo>
                <a:lnTo>
                  <a:pt x="316496" y="1177213"/>
                </a:lnTo>
                <a:lnTo>
                  <a:pt x="327025" y="1177213"/>
                </a:lnTo>
                <a:lnTo>
                  <a:pt x="295452" y="1077976"/>
                </a:lnTo>
                <a:lnTo>
                  <a:pt x="295452" y="884034"/>
                </a:lnTo>
                <a:lnTo>
                  <a:pt x="290156" y="884034"/>
                </a:lnTo>
                <a:lnTo>
                  <a:pt x="348551" y="793407"/>
                </a:lnTo>
                <a:lnTo>
                  <a:pt x="401421" y="884034"/>
                </a:lnTo>
                <a:lnTo>
                  <a:pt x="401421" y="1073467"/>
                </a:lnTo>
                <a:lnTo>
                  <a:pt x="369849" y="1172692"/>
                </a:lnTo>
                <a:lnTo>
                  <a:pt x="375081" y="1172692"/>
                </a:lnTo>
                <a:lnTo>
                  <a:pt x="380365" y="1177213"/>
                </a:lnTo>
                <a:lnTo>
                  <a:pt x="406679" y="1094511"/>
                </a:lnTo>
                <a:lnTo>
                  <a:pt x="432993" y="1177213"/>
                </a:lnTo>
                <a:lnTo>
                  <a:pt x="438226" y="1172692"/>
                </a:lnTo>
                <a:lnTo>
                  <a:pt x="443509" y="117269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59814"/>
            <a:ext cx="461010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dirty="0"/>
              <a:t>Values</a:t>
            </a:r>
            <a:r>
              <a:rPr spc="-15" dirty="0"/>
              <a:t> </a:t>
            </a:r>
            <a:r>
              <a:rPr spc="10" dirty="0"/>
              <a:t>of</a:t>
            </a:r>
            <a:r>
              <a:rPr spc="-10" dirty="0"/>
              <a:t> </a:t>
            </a:r>
            <a:r>
              <a:rPr i="1" spc="25" dirty="0">
                <a:latin typeface="Arial"/>
                <a:cs typeface="Arial"/>
              </a:rPr>
              <a:t>J</a:t>
            </a:r>
            <a:r>
              <a:rPr spc="25" dirty="0"/>
              <a:t>-constants</a:t>
            </a:r>
            <a:r>
              <a:rPr spc="-10" dirty="0"/>
              <a:t> </a:t>
            </a:r>
            <a:r>
              <a:rPr spc="10" dirty="0"/>
              <a:t>-</a:t>
            </a:r>
            <a:r>
              <a:rPr spc="-10" dirty="0"/>
              <a:t> </a:t>
            </a:r>
            <a:r>
              <a:rPr spc="15" dirty="0"/>
              <a:t>trends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34932" y="830990"/>
            <a:ext cx="138430" cy="13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latin typeface="Arial"/>
                <a:cs typeface="Arial"/>
              </a:rPr>
              <a:t>R</a:t>
            </a:r>
            <a:r>
              <a:rPr sz="700" spc="-5" dirty="0">
                <a:latin typeface="Arial"/>
                <a:cs typeface="Arial"/>
              </a:rPr>
              <a:t>1</a:t>
            </a:r>
            <a:endParaRPr sz="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69226" y="898801"/>
            <a:ext cx="255270" cy="102870"/>
          </a:xfrm>
          <a:custGeom>
            <a:avLst/>
            <a:gdLst/>
            <a:ahLst/>
            <a:cxnLst/>
            <a:rect l="l" t="t" r="r" b="b"/>
            <a:pathLst>
              <a:path w="255269" h="102869">
                <a:moveTo>
                  <a:pt x="0" y="24108"/>
                </a:moveTo>
                <a:lnTo>
                  <a:pt x="104559" y="102651"/>
                </a:lnTo>
              </a:path>
              <a:path w="255269" h="102869">
                <a:moveTo>
                  <a:pt x="104559" y="102651"/>
                </a:moveTo>
                <a:lnTo>
                  <a:pt x="255009" y="16084"/>
                </a:lnTo>
              </a:path>
              <a:path w="255269" h="102869">
                <a:moveTo>
                  <a:pt x="106864" y="66047"/>
                </a:moveTo>
                <a:lnTo>
                  <a:pt x="221666" y="0"/>
                </a:lnTo>
              </a:path>
            </a:pathLst>
          </a:custGeom>
          <a:ln w="50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30979" y="934527"/>
            <a:ext cx="138430" cy="13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latin typeface="Arial"/>
                <a:cs typeface="Arial"/>
              </a:rPr>
              <a:t>R</a:t>
            </a:r>
            <a:r>
              <a:rPr sz="700" spc="-5" dirty="0">
                <a:latin typeface="Arial"/>
                <a:cs typeface="Arial"/>
              </a:rPr>
              <a:t>2</a:t>
            </a:r>
            <a:endParaRPr sz="7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24236" y="914885"/>
            <a:ext cx="109855" cy="62865"/>
          </a:xfrm>
          <a:custGeom>
            <a:avLst/>
            <a:gdLst/>
            <a:ahLst/>
            <a:cxnLst/>
            <a:rect l="l" t="t" r="r" b="b"/>
            <a:pathLst>
              <a:path w="109855" h="62865">
                <a:moveTo>
                  <a:pt x="0" y="0"/>
                </a:moveTo>
                <a:lnTo>
                  <a:pt x="109754" y="62466"/>
                </a:lnTo>
              </a:path>
            </a:pathLst>
          </a:custGeom>
          <a:ln w="50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727720" y="1106961"/>
            <a:ext cx="89535" cy="13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endParaRPr sz="7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773786" y="1001452"/>
            <a:ext cx="0" cy="128905"/>
          </a:xfrm>
          <a:custGeom>
            <a:avLst/>
            <a:gdLst/>
            <a:ahLst/>
            <a:cxnLst/>
            <a:rect l="l" t="t" r="r" b="b"/>
            <a:pathLst>
              <a:path h="128905">
                <a:moveTo>
                  <a:pt x="0" y="0"/>
                </a:moveTo>
                <a:lnTo>
                  <a:pt x="0" y="128542"/>
                </a:lnTo>
              </a:path>
            </a:pathLst>
          </a:custGeom>
          <a:ln w="50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878184" y="676046"/>
            <a:ext cx="89535" cy="13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endParaRPr sz="7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924236" y="787263"/>
            <a:ext cx="0" cy="127635"/>
          </a:xfrm>
          <a:custGeom>
            <a:avLst/>
            <a:gdLst/>
            <a:ahLst/>
            <a:cxnLst/>
            <a:rect l="l" t="t" r="r" b="b"/>
            <a:pathLst>
              <a:path h="127634">
                <a:moveTo>
                  <a:pt x="0" y="127621"/>
                </a:moveTo>
                <a:lnTo>
                  <a:pt x="0" y="0"/>
                </a:lnTo>
              </a:path>
            </a:pathLst>
          </a:custGeom>
          <a:ln w="50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412067" y="851520"/>
            <a:ext cx="138430" cy="13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latin typeface="Arial"/>
                <a:cs typeface="Arial"/>
              </a:rPr>
              <a:t>R</a:t>
            </a:r>
            <a:r>
              <a:rPr sz="700" spc="-5" dirty="0">
                <a:latin typeface="Arial"/>
                <a:cs typeface="Arial"/>
              </a:rPr>
              <a:t>1</a:t>
            </a:r>
            <a:endParaRPr sz="7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546397" y="919358"/>
            <a:ext cx="255270" cy="102870"/>
          </a:xfrm>
          <a:custGeom>
            <a:avLst/>
            <a:gdLst/>
            <a:ahLst/>
            <a:cxnLst/>
            <a:rect l="l" t="t" r="r" b="b"/>
            <a:pathLst>
              <a:path w="255270" h="102869">
                <a:moveTo>
                  <a:pt x="0" y="24277"/>
                </a:moveTo>
                <a:lnTo>
                  <a:pt x="104500" y="102820"/>
                </a:lnTo>
              </a:path>
              <a:path w="255270" h="102869">
                <a:moveTo>
                  <a:pt x="104500" y="102820"/>
                </a:moveTo>
                <a:lnTo>
                  <a:pt x="254980" y="16047"/>
                </a:lnTo>
              </a:path>
              <a:path w="255270" h="102869">
                <a:moveTo>
                  <a:pt x="106695" y="66047"/>
                </a:moveTo>
                <a:lnTo>
                  <a:pt x="221644" y="0"/>
                </a:lnTo>
              </a:path>
            </a:pathLst>
          </a:custGeom>
          <a:ln w="50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905973" y="955050"/>
            <a:ext cx="89535" cy="13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endParaRPr sz="7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801378" y="935405"/>
            <a:ext cx="109855" cy="62865"/>
          </a:xfrm>
          <a:custGeom>
            <a:avLst/>
            <a:gdLst/>
            <a:ahLst/>
            <a:cxnLst/>
            <a:rect l="l" t="t" r="r" b="b"/>
            <a:pathLst>
              <a:path w="109854" h="62865">
                <a:moveTo>
                  <a:pt x="0" y="0"/>
                </a:moveTo>
                <a:lnTo>
                  <a:pt x="109724" y="62466"/>
                </a:lnTo>
              </a:path>
            </a:pathLst>
          </a:custGeom>
          <a:ln w="50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604824" y="1127489"/>
            <a:ext cx="89535" cy="13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endParaRPr sz="7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650898" y="1022178"/>
            <a:ext cx="0" cy="128905"/>
          </a:xfrm>
          <a:custGeom>
            <a:avLst/>
            <a:gdLst/>
            <a:ahLst/>
            <a:cxnLst/>
            <a:rect l="l" t="t" r="r" b="b"/>
            <a:pathLst>
              <a:path h="128905">
                <a:moveTo>
                  <a:pt x="0" y="0"/>
                </a:moveTo>
                <a:lnTo>
                  <a:pt x="0" y="128343"/>
                </a:lnTo>
              </a:path>
            </a:pathLst>
          </a:custGeom>
          <a:ln w="50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757676" y="696576"/>
            <a:ext cx="138430" cy="13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10" dirty="0">
                <a:latin typeface="Arial"/>
                <a:cs typeface="Arial"/>
              </a:rPr>
              <a:t>R</a:t>
            </a:r>
            <a:r>
              <a:rPr sz="700" spc="-5" dirty="0">
                <a:latin typeface="Arial"/>
                <a:cs typeface="Arial"/>
              </a:rPr>
              <a:t>2</a:t>
            </a:r>
            <a:endParaRPr sz="7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801378" y="807783"/>
            <a:ext cx="0" cy="127635"/>
          </a:xfrm>
          <a:custGeom>
            <a:avLst/>
            <a:gdLst/>
            <a:ahLst/>
            <a:cxnLst/>
            <a:rect l="l" t="t" r="r" b="b"/>
            <a:pathLst>
              <a:path h="127634">
                <a:moveTo>
                  <a:pt x="0" y="127621"/>
                </a:moveTo>
                <a:lnTo>
                  <a:pt x="0" y="0"/>
                </a:lnTo>
              </a:path>
            </a:pathLst>
          </a:custGeom>
          <a:ln w="50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133608" y="2106514"/>
            <a:ext cx="226060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30480" algn="r">
              <a:lnSpc>
                <a:spcPct val="100000"/>
              </a:lnSpc>
              <a:spcBef>
                <a:spcPts val="105"/>
              </a:spcBef>
            </a:pPr>
            <a:r>
              <a:rPr sz="550" spc="5" dirty="0">
                <a:solidFill>
                  <a:srgbClr val="FF0000"/>
                </a:solidFill>
                <a:latin typeface="Arial"/>
                <a:cs typeface="Arial"/>
              </a:rPr>
              <a:t>13</a:t>
            </a:r>
            <a:r>
              <a:rPr sz="1125" spc="7" baseline="-14814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endParaRPr sz="1125" baseline="-14814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700">
              <a:latin typeface="Arial"/>
              <a:cs typeface="Arial"/>
            </a:endParaRPr>
          </a:p>
          <a:p>
            <a:pPr marR="30480" algn="r">
              <a:lnSpc>
                <a:spcPct val="100000"/>
              </a:lnSpc>
            </a:pPr>
            <a:r>
              <a:rPr sz="750" spc="5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endParaRPr sz="75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311687" y="2091000"/>
            <a:ext cx="143510" cy="104139"/>
          </a:xfrm>
          <a:custGeom>
            <a:avLst/>
            <a:gdLst/>
            <a:ahLst/>
            <a:cxnLst/>
            <a:rect l="l" t="t" r="r" b="b"/>
            <a:pathLst>
              <a:path w="143510" h="104139">
                <a:moveTo>
                  <a:pt x="17632" y="103544"/>
                </a:moveTo>
                <a:lnTo>
                  <a:pt x="143119" y="30339"/>
                </a:lnTo>
              </a:path>
              <a:path w="143510" h="104139">
                <a:moveTo>
                  <a:pt x="0" y="72654"/>
                </a:moveTo>
                <a:lnTo>
                  <a:pt x="125221" y="0"/>
                </a:lnTo>
              </a:path>
            </a:pathLst>
          </a:custGeom>
          <a:ln w="34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76268" y="225675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397"/>
                </a:lnTo>
              </a:path>
            </a:pathLst>
          </a:custGeom>
          <a:ln w="34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04217" y="2105486"/>
            <a:ext cx="86360" cy="50165"/>
          </a:xfrm>
          <a:custGeom>
            <a:avLst/>
            <a:gdLst/>
            <a:ahLst/>
            <a:cxnLst/>
            <a:rect l="l" t="t" r="r" b="b"/>
            <a:pathLst>
              <a:path w="86360" h="50164">
                <a:moveTo>
                  <a:pt x="86343" y="49855"/>
                </a:moveTo>
                <a:lnTo>
                  <a:pt x="0" y="0"/>
                </a:lnTo>
              </a:path>
            </a:pathLst>
          </a:custGeom>
          <a:ln w="34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460810" y="2078116"/>
            <a:ext cx="225425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550" spc="5" dirty="0">
                <a:solidFill>
                  <a:srgbClr val="FF0000"/>
                </a:solidFill>
                <a:latin typeface="Arial"/>
                <a:cs typeface="Arial"/>
              </a:rPr>
              <a:t>13</a:t>
            </a:r>
            <a:r>
              <a:rPr sz="1125" spc="7" baseline="-14814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endParaRPr sz="1125" baseline="-14814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411509" y="2100716"/>
            <a:ext cx="541655" cy="114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528320" algn="l"/>
              </a:tabLst>
            </a:pPr>
            <a:r>
              <a:rPr sz="550" u="sng" spc="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717988" y="2230930"/>
            <a:ext cx="95885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spc="5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endParaRPr sz="75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645121" y="2210764"/>
            <a:ext cx="85725" cy="72390"/>
          </a:xfrm>
          <a:custGeom>
            <a:avLst/>
            <a:gdLst/>
            <a:ahLst/>
            <a:cxnLst/>
            <a:rect l="l" t="t" r="r" b="b"/>
            <a:pathLst>
              <a:path w="85725" h="72389">
                <a:moveTo>
                  <a:pt x="0" y="0"/>
                </a:moveTo>
                <a:lnTo>
                  <a:pt x="85567" y="72081"/>
                </a:lnTo>
              </a:path>
            </a:pathLst>
          </a:custGeom>
          <a:ln w="34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460403" y="220055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3767" y="0"/>
                </a:moveTo>
                <a:lnTo>
                  <a:pt x="0" y="113787"/>
                </a:lnTo>
              </a:path>
            </a:pathLst>
          </a:custGeom>
          <a:ln w="34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object 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24328" y="1986669"/>
            <a:ext cx="78164" cy="136786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3880048" y="2044302"/>
            <a:ext cx="225425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550" spc="5" dirty="0">
                <a:solidFill>
                  <a:srgbClr val="FF0000"/>
                </a:solidFill>
                <a:latin typeface="Arial"/>
                <a:cs typeface="Arial"/>
              </a:rPr>
              <a:t>13</a:t>
            </a:r>
            <a:r>
              <a:rPr sz="1125" spc="7" baseline="-14814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endParaRPr sz="1125" baseline="-14814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154101" y="1970697"/>
            <a:ext cx="95885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spc="5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endParaRPr sz="75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829119" y="2129071"/>
            <a:ext cx="179705" cy="145415"/>
          </a:xfrm>
          <a:custGeom>
            <a:avLst/>
            <a:gdLst/>
            <a:ahLst/>
            <a:cxnLst/>
            <a:rect l="l" t="t" r="r" b="b"/>
            <a:pathLst>
              <a:path w="179704" h="145414">
                <a:moveTo>
                  <a:pt x="0" y="83051"/>
                </a:moveTo>
                <a:lnTo>
                  <a:pt x="143843" y="0"/>
                </a:lnTo>
              </a:path>
              <a:path w="179704" h="145414">
                <a:moveTo>
                  <a:pt x="18046" y="114169"/>
                </a:moveTo>
                <a:lnTo>
                  <a:pt x="161742" y="31095"/>
                </a:lnTo>
              </a:path>
              <a:path w="179704" h="145414">
                <a:moveTo>
                  <a:pt x="35567" y="144882"/>
                </a:moveTo>
                <a:lnTo>
                  <a:pt x="179411" y="61809"/>
                </a:lnTo>
              </a:path>
            </a:pathLst>
          </a:custGeom>
          <a:ln w="34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063371" y="2059911"/>
            <a:ext cx="101600" cy="58419"/>
          </a:xfrm>
          <a:custGeom>
            <a:avLst/>
            <a:gdLst/>
            <a:ahLst/>
            <a:cxnLst/>
            <a:rect l="l" t="t" r="r" b="b"/>
            <a:pathLst>
              <a:path w="101600" h="58419">
                <a:moveTo>
                  <a:pt x="0" y="58138"/>
                </a:moveTo>
                <a:lnTo>
                  <a:pt x="101123" y="0"/>
                </a:lnTo>
              </a:path>
            </a:pathLst>
          </a:custGeom>
          <a:ln w="34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492099" y="1996140"/>
            <a:ext cx="83185" cy="130810"/>
          </a:xfrm>
          <a:custGeom>
            <a:avLst/>
            <a:gdLst/>
            <a:ahLst/>
            <a:cxnLst/>
            <a:rect l="l" t="t" r="r" b="b"/>
            <a:pathLst>
              <a:path w="83185" h="130810">
                <a:moveTo>
                  <a:pt x="18851" y="0"/>
                </a:moveTo>
                <a:lnTo>
                  <a:pt x="9355" y="5431"/>
                </a:lnTo>
                <a:lnTo>
                  <a:pt x="0" y="11003"/>
                </a:lnTo>
                <a:lnTo>
                  <a:pt x="79152" y="130216"/>
                </a:lnTo>
                <a:lnTo>
                  <a:pt x="82847" y="128288"/>
                </a:lnTo>
                <a:lnTo>
                  <a:pt x="188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450496" y="1528654"/>
            <a:ext cx="744855" cy="1504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825" spc="-7" baseline="25252" dirty="0">
                <a:latin typeface="Calibri"/>
                <a:cs typeface="Calibri"/>
              </a:rPr>
              <a:t>3</a:t>
            </a:r>
            <a:r>
              <a:rPr sz="800" i="1" spc="-5" dirty="0">
                <a:latin typeface="Calibri"/>
                <a:cs typeface="Calibri"/>
              </a:rPr>
              <a:t>J</a:t>
            </a:r>
            <a:r>
              <a:rPr sz="825" i="1" spc="-7" baseline="-20202" dirty="0">
                <a:latin typeface="Calibri"/>
                <a:cs typeface="Calibri"/>
              </a:rPr>
              <a:t>HH</a:t>
            </a:r>
            <a:r>
              <a:rPr sz="825" i="1" spc="67" baseline="-20202" dirty="0">
                <a:latin typeface="Calibri"/>
                <a:cs typeface="Calibri"/>
              </a:rPr>
              <a:t> </a:t>
            </a:r>
            <a:r>
              <a:rPr sz="800" spc="5" dirty="0">
                <a:latin typeface="Calibri"/>
                <a:cs typeface="Calibri"/>
              </a:rPr>
              <a:t>=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spc="5" dirty="0">
                <a:latin typeface="Calibri"/>
                <a:cs typeface="Calibri"/>
              </a:rPr>
              <a:t>13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5" dirty="0">
                <a:latin typeface="Calibri"/>
                <a:cs typeface="Calibri"/>
              </a:rPr>
              <a:t>‐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5" dirty="0">
                <a:latin typeface="Calibri"/>
                <a:cs typeface="Calibri"/>
              </a:rPr>
              <a:t>18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Hz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396858" y="1528333"/>
            <a:ext cx="693420" cy="1504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825" spc="-7" baseline="25252" dirty="0">
                <a:latin typeface="Calibri"/>
                <a:cs typeface="Calibri"/>
              </a:rPr>
              <a:t>5</a:t>
            </a:r>
            <a:r>
              <a:rPr sz="800" i="1" spc="-5" dirty="0">
                <a:latin typeface="Calibri"/>
                <a:cs typeface="Calibri"/>
              </a:rPr>
              <a:t>J</a:t>
            </a:r>
            <a:r>
              <a:rPr sz="825" i="1" spc="-7" baseline="-20202" dirty="0">
                <a:latin typeface="Calibri"/>
                <a:cs typeface="Calibri"/>
              </a:rPr>
              <a:t>HH</a:t>
            </a:r>
            <a:r>
              <a:rPr sz="825" i="1" spc="67" baseline="-20202" dirty="0">
                <a:latin typeface="Calibri"/>
                <a:cs typeface="Calibri"/>
              </a:rPr>
              <a:t> </a:t>
            </a:r>
            <a:r>
              <a:rPr sz="800" spc="5" dirty="0">
                <a:latin typeface="Calibri"/>
                <a:cs typeface="Calibri"/>
              </a:rPr>
              <a:t>=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spc="5" dirty="0">
                <a:latin typeface="Calibri"/>
                <a:cs typeface="Calibri"/>
              </a:rPr>
              <a:t>7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spc="5" dirty="0">
                <a:latin typeface="Calibri"/>
                <a:cs typeface="Calibri"/>
              </a:rPr>
              <a:t>‐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5" dirty="0">
                <a:latin typeface="Calibri"/>
                <a:cs typeface="Calibri"/>
              </a:rPr>
              <a:t>12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5" dirty="0">
                <a:latin typeface="Calibri"/>
                <a:cs typeface="Calibri"/>
              </a:rPr>
              <a:t>Hz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263765" y="2605414"/>
            <a:ext cx="607695" cy="1504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825" spc="-7" baseline="25252" dirty="0">
                <a:latin typeface="Calibri"/>
                <a:cs typeface="Calibri"/>
              </a:rPr>
              <a:t>1</a:t>
            </a:r>
            <a:r>
              <a:rPr sz="800" i="1" spc="-5" dirty="0">
                <a:latin typeface="Calibri"/>
                <a:cs typeface="Calibri"/>
              </a:rPr>
              <a:t>J</a:t>
            </a:r>
            <a:r>
              <a:rPr sz="825" i="1" spc="-7" baseline="-20202" dirty="0">
                <a:latin typeface="Calibri"/>
                <a:cs typeface="Calibri"/>
              </a:rPr>
              <a:t>CH</a:t>
            </a:r>
            <a:r>
              <a:rPr sz="825" i="1" spc="60" baseline="-20202" dirty="0">
                <a:latin typeface="Calibri"/>
                <a:cs typeface="Calibri"/>
              </a:rPr>
              <a:t> </a:t>
            </a:r>
            <a:r>
              <a:rPr sz="800" spc="5" dirty="0">
                <a:latin typeface="Calibri"/>
                <a:cs typeface="Calibri"/>
              </a:rPr>
              <a:t>=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spc="5" dirty="0">
                <a:latin typeface="Calibri"/>
                <a:cs typeface="Calibri"/>
              </a:rPr>
              <a:t>125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spc="5" dirty="0">
                <a:latin typeface="Calibri"/>
                <a:cs typeface="Calibri"/>
              </a:rPr>
              <a:t>Hz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954733" y="2605414"/>
            <a:ext cx="607695" cy="1504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825" spc="-7" baseline="25252" dirty="0">
                <a:latin typeface="Calibri"/>
                <a:cs typeface="Calibri"/>
              </a:rPr>
              <a:t>1</a:t>
            </a:r>
            <a:r>
              <a:rPr sz="800" i="1" spc="-5" dirty="0">
                <a:latin typeface="Calibri"/>
                <a:cs typeface="Calibri"/>
              </a:rPr>
              <a:t>J</a:t>
            </a:r>
            <a:r>
              <a:rPr sz="825" i="1" spc="-7" baseline="-20202" dirty="0">
                <a:latin typeface="Calibri"/>
                <a:cs typeface="Calibri"/>
              </a:rPr>
              <a:t>CH</a:t>
            </a:r>
            <a:r>
              <a:rPr sz="825" i="1" spc="60" baseline="-20202" dirty="0">
                <a:latin typeface="Calibri"/>
                <a:cs typeface="Calibri"/>
              </a:rPr>
              <a:t> </a:t>
            </a:r>
            <a:r>
              <a:rPr sz="800" spc="5" dirty="0">
                <a:latin typeface="Calibri"/>
                <a:cs typeface="Calibri"/>
              </a:rPr>
              <a:t>=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spc="5" dirty="0">
                <a:latin typeface="Calibri"/>
                <a:cs typeface="Calibri"/>
              </a:rPr>
              <a:t>160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spc="5" dirty="0">
                <a:latin typeface="Calibri"/>
                <a:cs typeface="Calibri"/>
              </a:rPr>
              <a:t>Hz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682119" y="2605414"/>
            <a:ext cx="608330" cy="1504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825" spc="-7" baseline="25252" dirty="0">
                <a:latin typeface="Calibri"/>
                <a:cs typeface="Calibri"/>
              </a:rPr>
              <a:t>1</a:t>
            </a:r>
            <a:r>
              <a:rPr sz="800" i="1" spc="-5" dirty="0">
                <a:latin typeface="Calibri"/>
                <a:cs typeface="Calibri"/>
              </a:rPr>
              <a:t>J</a:t>
            </a:r>
            <a:r>
              <a:rPr sz="825" i="1" spc="-7" baseline="-20202" dirty="0">
                <a:latin typeface="Calibri"/>
                <a:cs typeface="Calibri"/>
              </a:rPr>
              <a:t>CH</a:t>
            </a:r>
            <a:r>
              <a:rPr sz="825" i="1" spc="60" baseline="-20202" dirty="0">
                <a:latin typeface="Calibri"/>
                <a:cs typeface="Calibri"/>
              </a:rPr>
              <a:t> </a:t>
            </a:r>
            <a:r>
              <a:rPr sz="800" spc="5" dirty="0">
                <a:latin typeface="Calibri"/>
                <a:cs typeface="Calibri"/>
              </a:rPr>
              <a:t>=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spc="5" dirty="0">
                <a:latin typeface="Calibri"/>
                <a:cs typeface="Calibri"/>
              </a:rPr>
              <a:t>250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5" dirty="0">
                <a:latin typeface="Calibri"/>
                <a:cs typeface="Calibri"/>
              </a:rPr>
              <a:t>Hz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514247" y="997666"/>
            <a:ext cx="8953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5" dirty="0">
                <a:latin typeface="Arial"/>
                <a:cs typeface="Arial"/>
              </a:rPr>
              <a:t>N</a:t>
            </a:r>
            <a:endParaRPr sz="7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560054" y="991205"/>
            <a:ext cx="252095" cy="270510"/>
          </a:xfrm>
          <a:custGeom>
            <a:avLst/>
            <a:gdLst/>
            <a:ahLst/>
            <a:cxnLst/>
            <a:rect l="l" t="t" r="r" b="b"/>
            <a:pathLst>
              <a:path w="252094" h="270509">
                <a:moveTo>
                  <a:pt x="0" y="118385"/>
                </a:moveTo>
                <a:lnTo>
                  <a:pt x="0" y="220484"/>
                </a:lnTo>
              </a:path>
              <a:path w="252094" h="270509">
                <a:moveTo>
                  <a:pt x="0" y="220484"/>
                </a:moveTo>
                <a:lnTo>
                  <a:pt x="83512" y="268607"/>
                </a:lnTo>
              </a:path>
              <a:path w="252094" h="270509">
                <a:moveTo>
                  <a:pt x="164160" y="270018"/>
                </a:moveTo>
                <a:lnTo>
                  <a:pt x="251573" y="220484"/>
                </a:lnTo>
              </a:path>
              <a:path w="252094" h="270509">
                <a:moveTo>
                  <a:pt x="251573" y="220484"/>
                </a:moveTo>
                <a:lnTo>
                  <a:pt x="251573" y="73322"/>
                </a:lnTo>
              </a:path>
              <a:path w="252094" h="270509">
                <a:moveTo>
                  <a:pt x="225763" y="203509"/>
                </a:moveTo>
                <a:lnTo>
                  <a:pt x="225763" y="90296"/>
                </a:lnTo>
              </a:path>
              <a:path w="252094" h="270509">
                <a:moveTo>
                  <a:pt x="251573" y="73322"/>
                </a:moveTo>
                <a:lnTo>
                  <a:pt x="125364" y="0"/>
                </a:lnTo>
              </a:path>
              <a:path w="252094" h="270509">
                <a:moveTo>
                  <a:pt x="125364" y="0"/>
                </a:moveTo>
                <a:lnTo>
                  <a:pt x="41859" y="47369"/>
                </a:lnTo>
              </a:path>
              <a:path w="252094" h="270509">
                <a:moveTo>
                  <a:pt x="123234" y="31118"/>
                </a:moveTo>
                <a:lnTo>
                  <a:pt x="54323" y="70292"/>
                </a:lnTo>
              </a:path>
            </a:pathLst>
          </a:custGeom>
          <a:ln w="51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614370" y="778068"/>
            <a:ext cx="23812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Arial"/>
                <a:cs typeface="Arial"/>
              </a:rPr>
              <a:t>NH</a:t>
            </a:r>
            <a:r>
              <a:rPr sz="675" baseline="-30864" dirty="0">
                <a:latin typeface="Arial"/>
                <a:cs typeface="Arial"/>
              </a:rPr>
              <a:t>2</a:t>
            </a:r>
            <a:endParaRPr sz="675" baseline="-30864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685418" y="890001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204"/>
                </a:moveTo>
                <a:lnTo>
                  <a:pt x="0" y="0"/>
                </a:lnTo>
              </a:path>
            </a:pathLst>
          </a:custGeom>
          <a:ln w="51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1388195" y="1217272"/>
            <a:ext cx="9461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5" dirty="0">
                <a:latin typeface="Arial"/>
                <a:cs typeface="Arial"/>
              </a:rPr>
              <a:t>O</a:t>
            </a:r>
            <a:endParaRPr sz="7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472817" y="1199016"/>
            <a:ext cx="97790" cy="70485"/>
          </a:xfrm>
          <a:custGeom>
            <a:avLst/>
            <a:gdLst/>
            <a:ahLst/>
            <a:cxnLst/>
            <a:rect l="l" t="t" r="r" b="b"/>
            <a:pathLst>
              <a:path w="97790" h="70484">
                <a:moveTo>
                  <a:pt x="83512" y="0"/>
                </a:moveTo>
                <a:lnTo>
                  <a:pt x="0" y="47369"/>
                </a:lnTo>
              </a:path>
              <a:path w="97790" h="70484">
                <a:moveTo>
                  <a:pt x="97394" y="22346"/>
                </a:moveTo>
                <a:lnTo>
                  <a:pt x="12471" y="70262"/>
                </a:lnTo>
              </a:path>
            </a:pathLst>
          </a:custGeom>
          <a:ln w="51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1639770" y="1178311"/>
            <a:ext cx="89535" cy="318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7300"/>
              </a:lnSpc>
              <a:spcBef>
                <a:spcPts val="100"/>
              </a:spcBef>
            </a:pPr>
            <a:r>
              <a:rPr sz="700" spc="-5" dirty="0">
                <a:latin typeface="Arial"/>
                <a:cs typeface="Arial"/>
              </a:rPr>
              <a:t>N  H</a:t>
            </a:r>
            <a:endParaRPr sz="7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685418" y="1330075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6865"/>
                </a:lnTo>
              </a:path>
            </a:pathLst>
          </a:custGeom>
          <a:ln w="51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1891347" y="923808"/>
            <a:ext cx="8953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5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endParaRPr sz="7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811628" y="1014269"/>
            <a:ext cx="83820" cy="50800"/>
          </a:xfrm>
          <a:custGeom>
            <a:avLst/>
            <a:gdLst/>
            <a:ahLst/>
            <a:cxnLst/>
            <a:rect l="l" t="t" r="r" b="b"/>
            <a:pathLst>
              <a:path w="83819" h="50800">
                <a:moveTo>
                  <a:pt x="0" y="50258"/>
                </a:moveTo>
                <a:lnTo>
                  <a:pt x="83512" y="0"/>
                </a:lnTo>
              </a:path>
            </a:pathLst>
          </a:custGeom>
          <a:ln w="51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1891347" y="1218160"/>
            <a:ext cx="8953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5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endParaRPr sz="7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811628" y="1211690"/>
            <a:ext cx="83820" cy="48260"/>
          </a:xfrm>
          <a:custGeom>
            <a:avLst/>
            <a:gdLst/>
            <a:ahLst/>
            <a:cxnLst/>
            <a:rect l="l" t="t" r="r" b="b"/>
            <a:pathLst>
              <a:path w="83819" h="48259">
                <a:moveTo>
                  <a:pt x="0" y="0"/>
                </a:moveTo>
                <a:lnTo>
                  <a:pt x="83512" y="48122"/>
                </a:lnTo>
              </a:path>
            </a:pathLst>
          </a:custGeom>
          <a:ln w="51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30611" y="2164204"/>
            <a:ext cx="354965" cy="188595"/>
          </a:xfrm>
          <a:custGeom>
            <a:avLst/>
            <a:gdLst/>
            <a:ahLst/>
            <a:cxnLst/>
            <a:rect l="l" t="t" r="r" b="b"/>
            <a:pathLst>
              <a:path w="354965" h="188594">
                <a:moveTo>
                  <a:pt x="75347" y="53288"/>
                </a:moveTo>
                <a:lnTo>
                  <a:pt x="0" y="188588"/>
                </a:lnTo>
              </a:path>
              <a:path w="354965" h="188594">
                <a:moveTo>
                  <a:pt x="0" y="188588"/>
                </a:moveTo>
                <a:lnTo>
                  <a:pt x="126211" y="114661"/>
                </a:lnTo>
              </a:path>
              <a:path w="354965" h="188594">
                <a:moveTo>
                  <a:pt x="126211" y="114661"/>
                </a:moveTo>
                <a:lnTo>
                  <a:pt x="267225" y="152418"/>
                </a:lnTo>
              </a:path>
              <a:path w="354965" h="188594">
                <a:moveTo>
                  <a:pt x="267225" y="152418"/>
                </a:moveTo>
                <a:lnTo>
                  <a:pt x="354344" y="0"/>
                </a:lnTo>
              </a:path>
              <a:path w="354965" h="188594">
                <a:moveTo>
                  <a:pt x="354344" y="0"/>
                </a:moveTo>
                <a:lnTo>
                  <a:pt x="217077" y="91740"/>
                </a:lnTo>
              </a:path>
              <a:path w="354965" h="188594">
                <a:moveTo>
                  <a:pt x="217077" y="91740"/>
                </a:moveTo>
                <a:lnTo>
                  <a:pt x="75347" y="53288"/>
                </a:lnTo>
              </a:path>
            </a:pathLst>
          </a:custGeom>
          <a:ln w="5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865253" y="2170579"/>
            <a:ext cx="908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5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endParaRPr sz="7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784956" y="2164204"/>
            <a:ext cx="84455" cy="48260"/>
          </a:xfrm>
          <a:custGeom>
            <a:avLst/>
            <a:gdLst/>
            <a:ahLst/>
            <a:cxnLst/>
            <a:rect l="l" t="t" r="r" b="b"/>
            <a:pathLst>
              <a:path w="84455" h="48260">
                <a:moveTo>
                  <a:pt x="0" y="0"/>
                </a:moveTo>
                <a:lnTo>
                  <a:pt x="84089" y="47977"/>
                </a:lnTo>
              </a:path>
            </a:pathLst>
          </a:custGeom>
          <a:ln w="51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739047" y="1950761"/>
            <a:ext cx="908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5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endParaRPr sz="7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784956" y="2062770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101434"/>
                </a:moveTo>
                <a:lnTo>
                  <a:pt x="0" y="0"/>
                </a:lnTo>
              </a:path>
            </a:pathLst>
          </a:custGeom>
          <a:ln w="517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358340" y="2605751"/>
            <a:ext cx="650240" cy="1504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825" i="1" spc="-7" baseline="25252" dirty="0">
                <a:latin typeface="Calibri"/>
                <a:cs typeface="Calibri"/>
              </a:rPr>
              <a:t>2</a:t>
            </a:r>
            <a:r>
              <a:rPr sz="800" i="1" spc="-5" dirty="0">
                <a:latin typeface="Calibri"/>
                <a:cs typeface="Calibri"/>
              </a:rPr>
              <a:t>J</a:t>
            </a:r>
            <a:r>
              <a:rPr sz="825" spc="-7" baseline="-20202" dirty="0">
                <a:latin typeface="Calibri"/>
                <a:cs typeface="Calibri"/>
              </a:rPr>
              <a:t>HH</a:t>
            </a:r>
            <a:r>
              <a:rPr sz="800" spc="-5" dirty="0">
                <a:latin typeface="Calibri"/>
                <a:cs typeface="Calibri"/>
              </a:rPr>
              <a:t>=</a:t>
            </a:r>
            <a:r>
              <a:rPr sz="800" spc="-30" dirty="0">
                <a:latin typeface="Calibri"/>
                <a:cs typeface="Calibri"/>
              </a:rPr>
              <a:t> </a:t>
            </a:r>
            <a:r>
              <a:rPr sz="800" spc="5" dirty="0">
                <a:latin typeface="Calibri"/>
                <a:cs typeface="Calibri"/>
              </a:rPr>
              <a:t>‐12,5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5" dirty="0">
                <a:latin typeface="Calibri"/>
                <a:cs typeface="Calibri"/>
              </a:rPr>
              <a:t>Hz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414392" y="1528654"/>
            <a:ext cx="540385" cy="1504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825" i="1" spc="-7" baseline="25252" dirty="0">
                <a:latin typeface="Calibri"/>
                <a:cs typeface="Calibri"/>
              </a:rPr>
              <a:t>3</a:t>
            </a:r>
            <a:r>
              <a:rPr sz="800" i="1" spc="-5" dirty="0">
                <a:latin typeface="Calibri"/>
                <a:cs typeface="Calibri"/>
              </a:rPr>
              <a:t>J</a:t>
            </a:r>
            <a:r>
              <a:rPr sz="825" spc="-7" baseline="-20202" dirty="0">
                <a:latin typeface="Calibri"/>
                <a:cs typeface="Calibri"/>
              </a:rPr>
              <a:t>HH</a:t>
            </a:r>
            <a:r>
              <a:rPr sz="800" spc="-5" dirty="0">
                <a:latin typeface="Calibri"/>
                <a:cs typeface="Calibri"/>
              </a:rPr>
              <a:t>=</a:t>
            </a:r>
            <a:r>
              <a:rPr sz="800" spc="-30" dirty="0">
                <a:latin typeface="Calibri"/>
                <a:cs typeface="Calibri"/>
              </a:rPr>
              <a:t> </a:t>
            </a:r>
            <a:r>
              <a:rPr sz="800" spc="5" dirty="0">
                <a:latin typeface="Calibri"/>
                <a:cs typeface="Calibri"/>
              </a:rPr>
              <a:t>12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5" dirty="0">
                <a:latin typeface="Calibri"/>
                <a:cs typeface="Calibri"/>
              </a:rPr>
              <a:t>Hz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62689" y="1010034"/>
            <a:ext cx="184150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spc="-10" dirty="0">
                <a:latin typeface="Arial"/>
                <a:cs typeface="Arial"/>
              </a:rPr>
              <a:t>H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C</a:t>
            </a:r>
            <a:endParaRPr sz="7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28064" y="1069072"/>
            <a:ext cx="58419" cy="958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50" spc="5" dirty="0">
                <a:latin typeface="Arial"/>
                <a:cs typeface="Arial"/>
              </a:rPr>
              <a:t>3</a:t>
            </a:r>
            <a:endParaRPr sz="45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93183" y="1114061"/>
            <a:ext cx="88900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spc="-10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endParaRPr sz="7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55505" y="808416"/>
            <a:ext cx="203200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450" spc="-5" dirty="0">
                <a:solidFill>
                  <a:srgbClr val="FF0000"/>
                </a:solidFill>
                <a:latin typeface="Arial"/>
                <a:cs typeface="Arial"/>
              </a:rPr>
              <a:t>13</a:t>
            </a:r>
            <a:r>
              <a:rPr sz="1050" spc="-7" baseline="-27777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endParaRPr sz="1050" baseline="-27777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94960" y="1287798"/>
            <a:ext cx="88900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spc="-10" dirty="0">
                <a:latin typeface="Arial"/>
                <a:cs typeface="Arial"/>
              </a:rPr>
              <a:t>H</a:t>
            </a:r>
            <a:endParaRPr sz="700">
              <a:latin typeface="Arial"/>
              <a:cs typeface="Arial"/>
            </a:endParaRPr>
          </a:p>
        </p:txBody>
      </p:sp>
      <p:pic>
        <p:nvPicPr>
          <p:cNvPr id="63" name="object 6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1814" y="965341"/>
            <a:ext cx="358632" cy="344782"/>
          </a:xfrm>
          <a:prstGeom prst="rect">
            <a:avLst/>
          </a:prstGeom>
        </p:spPr>
      </p:pic>
      <p:sp>
        <p:nvSpPr>
          <p:cNvPr id="64" name="object 64"/>
          <p:cNvSpPr txBox="1"/>
          <p:nvPr/>
        </p:nvSpPr>
        <p:spPr>
          <a:xfrm>
            <a:off x="530877" y="745497"/>
            <a:ext cx="158750" cy="131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dirty="0">
                <a:latin typeface="Arial"/>
                <a:cs typeface="Arial"/>
              </a:rPr>
              <a:t>H</a:t>
            </a:r>
            <a:r>
              <a:rPr sz="700" spc="-10" dirty="0">
                <a:latin typeface="Arial"/>
                <a:cs typeface="Arial"/>
              </a:rPr>
              <a:t>O</a:t>
            </a:r>
            <a:endParaRPr sz="7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903543" y="755871"/>
            <a:ext cx="9461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5" dirty="0">
                <a:latin typeface="Arial"/>
                <a:cs typeface="Arial"/>
              </a:rPr>
              <a:t>O</a:t>
            </a:r>
            <a:endParaRPr sz="700">
              <a:latin typeface="Arial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819218" y="844162"/>
            <a:ext cx="95885" cy="83820"/>
          </a:xfrm>
          <a:custGeom>
            <a:avLst/>
            <a:gdLst/>
            <a:ahLst/>
            <a:cxnLst/>
            <a:rect l="l" t="t" r="r" b="b"/>
            <a:pathLst>
              <a:path w="95884" h="83819">
                <a:moveTo>
                  <a:pt x="16800" y="83453"/>
                </a:moveTo>
                <a:lnTo>
                  <a:pt x="95433" y="21415"/>
                </a:lnTo>
              </a:path>
              <a:path w="95884" h="83819">
                <a:moveTo>
                  <a:pt x="0" y="62001"/>
                </a:moveTo>
                <a:lnTo>
                  <a:pt x="78633" y="0"/>
                </a:lnTo>
              </a:path>
            </a:pathLst>
          </a:custGeom>
          <a:ln w="51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403549" y="1528485"/>
            <a:ext cx="559435" cy="1504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825" i="1" baseline="25252" dirty="0">
                <a:latin typeface="Calibri"/>
                <a:cs typeface="Calibri"/>
              </a:rPr>
              <a:t>2</a:t>
            </a:r>
            <a:r>
              <a:rPr sz="800" i="1" dirty="0">
                <a:latin typeface="Calibri"/>
                <a:cs typeface="Calibri"/>
              </a:rPr>
              <a:t>J</a:t>
            </a:r>
            <a:r>
              <a:rPr sz="825" baseline="-20202" dirty="0">
                <a:latin typeface="Calibri"/>
                <a:cs typeface="Calibri"/>
              </a:rPr>
              <a:t>CH</a:t>
            </a:r>
            <a:r>
              <a:rPr sz="800" dirty="0">
                <a:latin typeface="Calibri"/>
                <a:cs typeface="Calibri"/>
              </a:rPr>
              <a:t>=</a:t>
            </a:r>
            <a:r>
              <a:rPr sz="800" spc="-3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3.1</a:t>
            </a:r>
            <a:r>
              <a:rPr sz="800" spc="-30" dirty="0">
                <a:latin typeface="Calibri"/>
                <a:cs typeface="Calibri"/>
              </a:rPr>
              <a:t> </a:t>
            </a:r>
            <a:r>
              <a:rPr sz="800" spc="5" dirty="0">
                <a:latin typeface="Calibri"/>
                <a:cs typeface="Calibri"/>
              </a:rPr>
              <a:t>Hz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1595215" y="2172632"/>
            <a:ext cx="172085" cy="6350"/>
          </a:xfrm>
          <a:custGeom>
            <a:avLst/>
            <a:gdLst/>
            <a:ahLst/>
            <a:cxnLst/>
            <a:rect l="l" t="t" r="r" b="b"/>
            <a:pathLst>
              <a:path w="172085" h="6350">
                <a:moveTo>
                  <a:pt x="0" y="5889"/>
                </a:moveTo>
                <a:lnTo>
                  <a:pt x="171870" y="0"/>
                </a:lnTo>
              </a:path>
            </a:pathLst>
          </a:custGeom>
          <a:ln w="50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9" name="object 69"/>
          <p:cNvGrpSpPr/>
          <p:nvPr/>
        </p:nvGrpSpPr>
        <p:grpSpPr>
          <a:xfrm>
            <a:off x="1926197" y="2017127"/>
            <a:ext cx="170815" cy="395605"/>
            <a:chOff x="1926197" y="2017127"/>
            <a:chExt cx="170815" cy="395605"/>
          </a:xfrm>
        </p:grpSpPr>
        <p:sp>
          <p:nvSpPr>
            <p:cNvPr id="70" name="object 70"/>
            <p:cNvSpPr/>
            <p:nvPr/>
          </p:nvSpPr>
          <p:spPr>
            <a:xfrm>
              <a:off x="1988582" y="2335150"/>
              <a:ext cx="57150" cy="78105"/>
            </a:xfrm>
            <a:custGeom>
              <a:avLst/>
              <a:gdLst/>
              <a:ahLst/>
              <a:cxnLst/>
              <a:rect l="l" t="t" r="r" b="b"/>
              <a:pathLst>
                <a:path w="57150" h="78105">
                  <a:moveTo>
                    <a:pt x="9636" y="0"/>
                  </a:moveTo>
                  <a:lnTo>
                    <a:pt x="0" y="0"/>
                  </a:lnTo>
                  <a:lnTo>
                    <a:pt x="0" y="77564"/>
                  </a:lnTo>
                  <a:lnTo>
                    <a:pt x="9636" y="77564"/>
                  </a:lnTo>
                  <a:lnTo>
                    <a:pt x="9636" y="40991"/>
                  </a:lnTo>
                  <a:lnTo>
                    <a:pt x="56835" y="40991"/>
                  </a:lnTo>
                  <a:lnTo>
                    <a:pt x="56835" y="31842"/>
                  </a:lnTo>
                  <a:lnTo>
                    <a:pt x="9636" y="31842"/>
                  </a:lnTo>
                  <a:lnTo>
                    <a:pt x="9636" y="0"/>
                  </a:lnTo>
                  <a:close/>
                </a:path>
                <a:path w="57150" h="78105">
                  <a:moveTo>
                    <a:pt x="56835" y="40991"/>
                  </a:moveTo>
                  <a:lnTo>
                    <a:pt x="47250" y="40991"/>
                  </a:lnTo>
                  <a:lnTo>
                    <a:pt x="47250" y="77564"/>
                  </a:lnTo>
                  <a:lnTo>
                    <a:pt x="56835" y="77564"/>
                  </a:lnTo>
                  <a:lnTo>
                    <a:pt x="56835" y="40991"/>
                  </a:lnTo>
                  <a:close/>
                </a:path>
                <a:path w="57150" h="78105">
                  <a:moveTo>
                    <a:pt x="56835" y="0"/>
                  </a:moveTo>
                  <a:lnTo>
                    <a:pt x="47250" y="0"/>
                  </a:lnTo>
                  <a:lnTo>
                    <a:pt x="47250" y="31842"/>
                  </a:lnTo>
                  <a:lnTo>
                    <a:pt x="56835" y="31842"/>
                  </a:lnTo>
                  <a:lnTo>
                    <a:pt x="5683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940056" y="2149598"/>
              <a:ext cx="154305" cy="177800"/>
            </a:xfrm>
            <a:custGeom>
              <a:avLst/>
              <a:gdLst/>
              <a:ahLst/>
              <a:cxnLst/>
              <a:rect l="l" t="t" r="r" b="b"/>
              <a:pathLst>
                <a:path w="154305" h="177800">
                  <a:moveTo>
                    <a:pt x="24592" y="47598"/>
                  </a:moveTo>
                  <a:lnTo>
                    <a:pt x="25657" y="52076"/>
                  </a:lnTo>
                </a:path>
                <a:path w="154305" h="177800">
                  <a:moveTo>
                    <a:pt x="49217" y="38072"/>
                  </a:moveTo>
                  <a:lnTo>
                    <a:pt x="51382" y="47021"/>
                  </a:lnTo>
                </a:path>
                <a:path w="154305" h="177800">
                  <a:moveTo>
                    <a:pt x="73870" y="28576"/>
                  </a:moveTo>
                  <a:lnTo>
                    <a:pt x="77040" y="42004"/>
                  </a:lnTo>
                </a:path>
                <a:path w="154305" h="177800">
                  <a:moveTo>
                    <a:pt x="98435" y="19051"/>
                  </a:moveTo>
                  <a:lnTo>
                    <a:pt x="102765" y="36949"/>
                  </a:lnTo>
                </a:path>
                <a:path w="154305" h="177800">
                  <a:moveTo>
                    <a:pt x="123088" y="9525"/>
                  </a:moveTo>
                  <a:lnTo>
                    <a:pt x="128397" y="31894"/>
                  </a:lnTo>
                </a:path>
                <a:path w="154305" h="177800">
                  <a:moveTo>
                    <a:pt x="147741" y="0"/>
                  </a:moveTo>
                  <a:lnTo>
                    <a:pt x="154115" y="26847"/>
                  </a:lnTo>
                </a:path>
                <a:path w="154305" h="177800">
                  <a:moveTo>
                    <a:pt x="0" y="57123"/>
                  </a:moveTo>
                  <a:lnTo>
                    <a:pt x="48145" y="177357"/>
                  </a:lnTo>
                </a:path>
              </a:pathLst>
            </a:custGeom>
            <a:ln w="47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926197" y="2017127"/>
              <a:ext cx="27940" cy="189865"/>
            </a:xfrm>
            <a:custGeom>
              <a:avLst/>
              <a:gdLst/>
              <a:ahLst/>
              <a:cxnLst/>
              <a:rect l="l" t="t" r="r" b="b"/>
              <a:pathLst>
                <a:path w="27939" h="189864">
                  <a:moveTo>
                    <a:pt x="27741" y="0"/>
                  </a:moveTo>
                  <a:lnTo>
                    <a:pt x="0" y="0"/>
                  </a:lnTo>
                  <a:lnTo>
                    <a:pt x="11262" y="189594"/>
                  </a:lnTo>
                  <a:lnTo>
                    <a:pt x="16457" y="189594"/>
                  </a:lnTo>
                  <a:lnTo>
                    <a:pt x="2774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3" name="object 73"/>
          <p:cNvGrpSpPr/>
          <p:nvPr/>
        </p:nvGrpSpPr>
        <p:grpSpPr>
          <a:xfrm>
            <a:off x="1269378" y="2001106"/>
            <a:ext cx="168910" cy="401320"/>
            <a:chOff x="1269378" y="2001106"/>
            <a:chExt cx="168910" cy="401320"/>
          </a:xfrm>
        </p:grpSpPr>
        <p:sp>
          <p:nvSpPr>
            <p:cNvPr id="74" name="object 74"/>
            <p:cNvSpPr/>
            <p:nvPr/>
          </p:nvSpPr>
          <p:spPr>
            <a:xfrm>
              <a:off x="1321091" y="2001106"/>
              <a:ext cx="57150" cy="78105"/>
            </a:xfrm>
            <a:custGeom>
              <a:avLst/>
              <a:gdLst/>
              <a:ahLst/>
              <a:cxnLst/>
              <a:rect l="l" t="t" r="r" b="b"/>
              <a:pathLst>
                <a:path w="57150" h="78105">
                  <a:moveTo>
                    <a:pt x="9584" y="0"/>
                  </a:moveTo>
                  <a:lnTo>
                    <a:pt x="0" y="0"/>
                  </a:lnTo>
                  <a:lnTo>
                    <a:pt x="0" y="77534"/>
                  </a:lnTo>
                  <a:lnTo>
                    <a:pt x="9584" y="77534"/>
                  </a:lnTo>
                  <a:lnTo>
                    <a:pt x="9584" y="40991"/>
                  </a:lnTo>
                  <a:lnTo>
                    <a:pt x="56842" y="40991"/>
                  </a:lnTo>
                  <a:lnTo>
                    <a:pt x="56842" y="31842"/>
                  </a:lnTo>
                  <a:lnTo>
                    <a:pt x="9584" y="31842"/>
                  </a:lnTo>
                  <a:lnTo>
                    <a:pt x="9584" y="0"/>
                  </a:lnTo>
                  <a:close/>
                </a:path>
                <a:path w="57150" h="78105">
                  <a:moveTo>
                    <a:pt x="56842" y="40991"/>
                  </a:moveTo>
                  <a:lnTo>
                    <a:pt x="47258" y="40991"/>
                  </a:lnTo>
                  <a:lnTo>
                    <a:pt x="47258" y="77534"/>
                  </a:lnTo>
                  <a:lnTo>
                    <a:pt x="56842" y="77534"/>
                  </a:lnTo>
                  <a:lnTo>
                    <a:pt x="56842" y="40991"/>
                  </a:lnTo>
                  <a:close/>
                </a:path>
                <a:path w="57150" h="78105">
                  <a:moveTo>
                    <a:pt x="56842" y="0"/>
                  </a:moveTo>
                  <a:lnTo>
                    <a:pt x="47258" y="0"/>
                  </a:lnTo>
                  <a:lnTo>
                    <a:pt x="47258" y="31842"/>
                  </a:lnTo>
                  <a:lnTo>
                    <a:pt x="56842" y="31842"/>
                  </a:lnTo>
                  <a:lnTo>
                    <a:pt x="5684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271675" y="2106330"/>
              <a:ext cx="153035" cy="172085"/>
            </a:xfrm>
            <a:custGeom>
              <a:avLst/>
              <a:gdLst/>
              <a:ahLst/>
              <a:cxnLst/>
              <a:rect l="l" t="t" r="r" b="b"/>
              <a:pathLst>
                <a:path w="153034" h="172085">
                  <a:moveTo>
                    <a:pt x="100078" y="0"/>
                  </a:moveTo>
                  <a:lnTo>
                    <a:pt x="152533" y="106310"/>
                  </a:lnTo>
                </a:path>
                <a:path w="153034" h="172085">
                  <a:moveTo>
                    <a:pt x="128397" y="117225"/>
                  </a:moveTo>
                  <a:lnTo>
                    <a:pt x="127130" y="112806"/>
                  </a:lnTo>
                </a:path>
                <a:path w="153034" h="172085">
                  <a:moveTo>
                    <a:pt x="104233" y="128103"/>
                  </a:moveTo>
                  <a:lnTo>
                    <a:pt x="101700" y="119302"/>
                  </a:lnTo>
                </a:path>
                <a:path w="153034" h="172085">
                  <a:moveTo>
                    <a:pt x="80077" y="138988"/>
                  </a:moveTo>
                  <a:lnTo>
                    <a:pt x="76263" y="125768"/>
                  </a:lnTo>
                </a:path>
                <a:path w="153034" h="172085">
                  <a:moveTo>
                    <a:pt x="55940" y="149903"/>
                  </a:moveTo>
                  <a:lnTo>
                    <a:pt x="50860" y="132263"/>
                  </a:lnTo>
                </a:path>
                <a:path w="153034" h="172085">
                  <a:moveTo>
                    <a:pt x="31784" y="160781"/>
                  </a:moveTo>
                  <a:lnTo>
                    <a:pt x="25430" y="138730"/>
                  </a:lnTo>
                </a:path>
                <a:path w="153034" h="172085">
                  <a:moveTo>
                    <a:pt x="7647" y="171666"/>
                  </a:moveTo>
                  <a:lnTo>
                    <a:pt x="0" y="145225"/>
                  </a:lnTo>
                </a:path>
              </a:pathLst>
            </a:custGeom>
            <a:ln w="47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410066" y="2211629"/>
              <a:ext cx="28575" cy="190500"/>
            </a:xfrm>
            <a:custGeom>
              <a:avLst/>
              <a:gdLst/>
              <a:ahLst/>
              <a:cxnLst/>
              <a:rect l="l" t="t" r="r" b="b"/>
              <a:pathLst>
                <a:path w="28575" h="190500">
                  <a:moveTo>
                    <a:pt x="310" y="0"/>
                  </a:moveTo>
                  <a:lnTo>
                    <a:pt x="0" y="190001"/>
                  </a:lnTo>
                  <a:lnTo>
                    <a:pt x="5195" y="190377"/>
                  </a:lnTo>
                  <a:lnTo>
                    <a:pt x="28000" y="205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77"/>
          <p:cNvSpPr/>
          <p:nvPr/>
        </p:nvSpPr>
        <p:spPr>
          <a:xfrm>
            <a:off x="1597145" y="2240848"/>
            <a:ext cx="172085" cy="6350"/>
          </a:xfrm>
          <a:custGeom>
            <a:avLst/>
            <a:gdLst/>
            <a:ahLst/>
            <a:cxnLst/>
            <a:rect l="l" t="t" r="r" b="b"/>
            <a:pathLst>
              <a:path w="172085" h="6350">
                <a:moveTo>
                  <a:pt x="0" y="5911"/>
                </a:moveTo>
                <a:lnTo>
                  <a:pt x="171904" y="0"/>
                </a:lnTo>
              </a:path>
            </a:pathLst>
          </a:custGeom>
          <a:ln w="50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1375412" y="2605431"/>
            <a:ext cx="618490" cy="1504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825" i="1" spc="-7" baseline="25252" dirty="0">
                <a:latin typeface="Calibri"/>
                <a:cs typeface="Calibri"/>
              </a:rPr>
              <a:t>5</a:t>
            </a:r>
            <a:r>
              <a:rPr sz="800" i="1" spc="-5" dirty="0">
                <a:latin typeface="Calibri"/>
                <a:cs typeface="Calibri"/>
              </a:rPr>
              <a:t>J</a:t>
            </a:r>
            <a:r>
              <a:rPr sz="825" spc="-7" baseline="-20202" dirty="0">
                <a:latin typeface="Calibri"/>
                <a:cs typeface="Calibri"/>
              </a:rPr>
              <a:t>HH</a:t>
            </a:r>
            <a:r>
              <a:rPr sz="800" spc="-5" dirty="0">
                <a:latin typeface="Calibri"/>
                <a:cs typeface="Calibri"/>
              </a:rPr>
              <a:t>=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5" dirty="0">
                <a:latin typeface="Calibri"/>
                <a:cs typeface="Calibri"/>
              </a:rPr>
              <a:t>2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5" dirty="0">
                <a:latin typeface="Calibri"/>
                <a:cs typeface="Calibri"/>
              </a:rPr>
              <a:t>‐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spc="5" dirty="0">
                <a:latin typeface="Calibri"/>
                <a:cs typeface="Calibri"/>
              </a:rPr>
              <a:t>3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5" dirty="0">
                <a:latin typeface="Calibri"/>
                <a:cs typeface="Calibri"/>
              </a:rPr>
              <a:t>Hz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59814"/>
            <a:ext cx="461010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dirty="0"/>
              <a:t>Values</a:t>
            </a:r>
            <a:r>
              <a:rPr spc="-15" dirty="0"/>
              <a:t> </a:t>
            </a:r>
            <a:r>
              <a:rPr spc="10" dirty="0"/>
              <a:t>of</a:t>
            </a:r>
            <a:r>
              <a:rPr spc="-10" dirty="0"/>
              <a:t> </a:t>
            </a:r>
            <a:r>
              <a:rPr i="1" spc="25" dirty="0">
                <a:latin typeface="Arial"/>
                <a:cs typeface="Arial"/>
              </a:rPr>
              <a:t>J</a:t>
            </a:r>
            <a:r>
              <a:rPr spc="25" dirty="0"/>
              <a:t>-constants</a:t>
            </a:r>
            <a:r>
              <a:rPr spc="-10" dirty="0"/>
              <a:t> </a:t>
            </a:r>
            <a:r>
              <a:rPr spc="10" dirty="0"/>
              <a:t>-</a:t>
            </a:r>
            <a:r>
              <a:rPr spc="-10" dirty="0"/>
              <a:t> </a:t>
            </a:r>
            <a:r>
              <a:rPr spc="15" dirty="0"/>
              <a:t>trends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8418" y="679612"/>
            <a:ext cx="9906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0197" y="848487"/>
            <a:ext cx="9334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dirty="0">
                <a:latin typeface="Arial"/>
                <a:cs typeface="Arial"/>
              </a:rPr>
              <a:t>A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0197" y="1191626"/>
            <a:ext cx="9334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dirty="0">
                <a:latin typeface="Arial"/>
                <a:cs typeface="Arial"/>
              </a:rPr>
              <a:t>B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4897" y="805856"/>
            <a:ext cx="482600" cy="459740"/>
          </a:xfrm>
          <a:custGeom>
            <a:avLst/>
            <a:gdLst/>
            <a:ahLst/>
            <a:cxnLst/>
            <a:rect l="l" t="t" r="r" b="b"/>
            <a:pathLst>
              <a:path w="482600" h="459740">
                <a:moveTo>
                  <a:pt x="401371" y="201828"/>
                </a:moveTo>
                <a:lnTo>
                  <a:pt x="482253" y="146325"/>
                </a:lnTo>
              </a:path>
              <a:path w="482600" h="459740">
                <a:moveTo>
                  <a:pt x="401371" y="373413"/>
                </a:moveTo>
                <a:lnTo>
                  <a:pt x="401371" y="201828"/>
                </a:lnTo>
              </a:path>
              <a:path w="482600" h="459740">
                <a:moveTo>
                  <a:pt x="370394" y="352017"/>
                </a:moveTo>
                <a:lnTo>
                  <a:pt x="370394" y="223246"/>
                </a:lnTo>
              </a:path>
              <a:path w="482600" h="459740">
                <a:moveTo>
                  <a:pt x="253321" y="459190"/>
                </a:moveTo>
                <a:lnTo>
                  <a:pt x="401371" y="373413"/>
                </a:lnTo>
              </a:path>
              <a:path w="482600" h="459740">
                <a:moveTo>
                  <a:pt x="104094" y="374556"/>
                </a:moveTo>
                <a:lnTo>
                  <a:pt x="253321" y="459190"/>
                </a:lnTo>
              </a:path>
              <a:path w="482600" h="459740">
                <a:moveTo>
                  <a:pt x="138356" y="357996"/>
                </a:moveTo>
                <a:lnTo>
                  <a:pt x="250035" y="422004"/>
                </a:lnTo>
              </a:path>
              <a:path w="482600" h="459740">
                <a:moveTo>
                  <a:pt x="104094" y="201828"/>
                </a:moveTo>
                <a:lnTo>
                  <a:pt x="104094" y="374556"/>
                </a:lnTo>
              </a:path>
              <a:path w="482600" h="459740">
                <a:moveTo>
                  <a:pt x="252939" y="116051"/>
                </a:moveTo>
                <a:lnTo>
                  <a:pt x="104094" y="201828"/>
                </a:lnTo>
              </a:path>
              <a:path w="482600" h="459740">
                <a:moveTo>
                  <a:pt x="249833" y="153648"/>
                </a:moveTo>
                <a:lnTo>
                  <a:pt x="138356" y="218030"/>
                </a:lnTo>
              </a:path>
              <a:path w="482600" h="459740">
                <a:moveTo>
                  <a:pt x="401371" y="201828"/>
                </a:moveTo>
                <a:lnTo>
                  <a:pt x="252939" y="116051"/>
                </a:lnTo>
              </a:path>
              <a:path w="482600" h="459740">
                <a:moveTo>
                  <a:pt x="252939" y="116051"/>
                </a:moveTo>
                <a:lnTo>
                  <a:pt x="252939" y="0"/>
                </a:lnTo>
              </a:path>
              <a:path w="482600" h="459740">
                <a:moveTo>
                  <a:pt x="104094" y="201828"/>
                </a:moveTo>
                <a:lnTo>
                  <a:pt x="0" y="141691"/>
                </a:lnTo>
              </a:path>
              <a:path w="482600" h="459740">
                <a:moveTo>
                  <a:pt x="104094" y="374556"/>
                </a:moveTo>
                <a:lnTo>
                  <a:pt x="0" y="434716"/>
                </a:lnTo>
              </a:path>
            </a:pathLst>
          </a:custGeom>
          <a:ln w="38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46636" y="1208587"/>
            <a:ext cx="9334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dirty="0">
                <a:latin typeface="Arial"/>
                <a:cs typeface="Arial"/>
              </a:rPr>
              <a:t>B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39260" y="690790"/>
            <a:ext cx="9906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7163" y="865259"/>
            <a:ext cx="31305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31775" algn="l"/>
              </a:tabLst>
            </a:pPr>
            <a:r>
              <a:rPr sz="1200" baseline="3472" dirty="0">
                <a:solidFill>
                  <a:srgbClr val="FF0000"/>
                </a:solidFill>
                <a:latin typeface="Arial"/>
                <a:cs typeface="Arial"/>
              </a:rPr>
              <a:t>H	</a:t>
            </a:r>
            <a:r>
              <a:rPr sz="800" dirty="0">
                <a:latin typeface="Arial"/>
                <a:cs typeface="Arial"/>
              </a:rPr>
              <a:t>A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27279" y="818777"/>
            <a:ext cx="519430" cy="459740"/>
          </a:xfrm>
          <a:custGeom>
            <a:avLst/>
            <a:gdLst/>
            <a:ahLst/>
            <a:cxnLst/>
            <a:rect l="l" t="t" r="r" b="b"/>
            <a:pathLst>
              <a:path w="519430" h="459740">
                <a:moveTo>
                  <a:pt x="253119" y="116051"/>
                </a:moveTo>
                <a:lnTo>
                  <a:pt x="104476" y="201828"/>
                </a:lnTo>
              </a:path>
              <a:path w="519430" h="459740">
                <a:moveTo>
                  <a:pt x="250013" y="153828"/>
                </a:moveTo>
                <a:lnTo>
                  <a:pt x="138529" y="218038"/>
                </a:lnTo>
              </a:path>
              <a:path w="519430" h="459740">
                <a:moveTo>
                  <a:pt x="401138" y="201828"/>
                </a:moveTo>
                <a:lnTo>
                  <a:pt x="253119" y="116051"/>
                </a:lnTo>
              </a:path>
              <a:path w="519430" h="459740">
                <a:moveTo>
                  <a:pt x="401138" y="373592"/>
                </a:moveTo>
                <a:lnTo>
                  <a:pt x="401138" y="201828"/>
                </a:lnTo>
              </a:path>
              <a:path w="519430" h="459740">
                <a:moveTo>
                  <a:pt x="370162" y="351995"/>
                </a:moveTo>
                <a:lnTo>
                  <a:pt x="370162" y="223426"/>
                </a:lnTo>
              </a:path>
              <a:path w="519430" h="459740">
                <a:moveTo>
                  <a:pt x="253494" y="459370"/>
                </a:moveTo>
                <a:lnTo>
                  <a:pt x="401138" y="373592"/>
                </a:lnTo>
              </a:path>
              <a:path w="519430" h="459740">
                <a:moveTo>
                  <a:pt x="104476" y="374556"/>
                </a:moveTo>
                <a:lnTo>
                  <a:pt x="253494" y="459370"/>
                </a:lnTo>
              </a:path>
              <a:path w="519430" h="459740">
                <a:moveTo>
                  <a:pt x="138116" y="357973"/>
                </a:moveTo>
                <a:lnTo>
                  <a:pt x="250013" y="421974"/>
                </a:lnTo>
              </a:path>
              <a:path w="519430" h="459740">
                <a:moveTo>
                  <a:pt x="104476" y="201828"/>
                </a:moveTo>
                <a:lnTo>
                  <a:pt x="104476" y="374556"/>
                </a:lnTo>
              </a:path>
              <a:path w="519430" h="459740">
                <a:moveTo>
                  <a:pt x="104476" y="374556"/>
                </a:moveTo>
                <a:lnTo>
                  <a:pt x="0" y="434693"/>
                </a:lnTo>
              </a:path>
              <a:path w="519430" h="459740">
                <a:moveTo>
                  <a:pt x="401138" y="373592"/>
                </a:moveTo>
                <a:lnTo>
                  <a:pt x="519359" y="441845"/>
                </a:lnTo>
              </a:path>
              <a:path w="519430" h="459740">
                <a:moveTo>
                  <a:pt x="253119" y="116051"/>
                </a:moveTo>
                <a:lnTo>
                  <a:pt x="253119" y="0"/>
                </a:lnTo>
              </a:path>
              <a:path w="519430" h="459740">
                <a:moveTo>
                  <a:pt x="104476" y="201828"/>
                </a:moveTo>
                <a:lnTo>
                  <a:pt x="0" y="141691"/>
                </a:lnTo>
              </a:path>
            </a:pathLst>
          </a:custGeom>
          <a:ln w="38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737429" y="1208587"/>
            <a:ext cx="25654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800" spc="3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B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93195" y="1377267"/>
            <a:ext cx="9906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endParaRPr sz="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93195" y="690790"/>
            <a:ext cx="9906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00570" y="865259"/>
            <a:ext cx="9334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dirty="0">
                <a:latin typeface="Arial"/>
                <a:cs typeface="Arial"/>
              </a:rPr>
              <a:t>A</a:t>
            </a:r>
            <a:endParaRPr sz="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980027" y="818777"/>
            <a:ext cx="401955" cy="592455"/>
          </a:xfrm>
          <a:custGeom>
            <a:avLst/>
            <a:gdLst/>
            <a:ahLst/>
            <a:cxnLst/>
            <a:rect l="l" t="t" r="r" b="b"/>
            <a:pathLst>
              <a:path w="401955" h="592455">
                <a:moveTo>
                  <a:pt x="253351" y="116051"/>
                </a:moveTo>
                <a:lnTo>
                  <a:pt x="104536" y="201828"/>
                </a:lnTo>
              </a:path>
              <a:path w="401955" h="592455">
                <a:moveTo>
                  <a:pt x="250095" y="153828"/>
                </a:moveTo>
                <a:lnTo>
                  <a:pt x="138589" y="218038"/>
                </a:lnTo>
              </a:path>
              <a:path w="401955" h="592455">
                <a:moveTo>
                  <a:pt x="401431" y="201828"/>
                </a:moveTo>
                <a:lnTo>
                  <a:pt x="253351" y="116051"/>
                </a:lnTo>
              </a:path>
              <a:path w="401955" h="592455">
                <a:moveTo>
                  <a:pt x="401431" y="373592"/>
                </a:moveTo>
                <a:lnTo>
                  <a:pt x="401431" y="201828"/>
                </a:lnTo>
              </a:path>
              <a:path w="401955" h="592455">
                <a:moveTo>
                  <a:pt x="370484" y="351995"/>
                </a:moveTo>
                <a:lnTo>
                  <a:pt x="370484" y="223426"/>
                </a:lnTo>
              </a:path>
              <a:path w="401955" h="592455">
                <a:moveTo>
                  <a:pt x="253734" y="459370"/>
                </a:moveTo>
                <a:lnTo>
                  <a:pt x="401431" y="373592"/>
                </a:lnTo>
              </a:path>
              <a:path w="401955" h="592455">
                <a:moveTo>
                  <a:pt x="104536" y="374556"/>
                </a:moveTo>
                <a:lnTo>
                  <a:pt x="253734" y="459370"/>
                </a:lnTo>
              </a:path>
              <a:path w="401955" h="592455">
                <a:moveTo>
                  <a:pt x="138439" y="357973"/>
                </a:moveTo>
                <a:lnTo>
                  <a:pt x="250095" y="421974"/>
                </a:lnTo>
              </a:path>
              <a:path w="401955" h="592455">
                <a:moveTo>
                  <a:pt x="104536" y="201828"/>
                </a:moveTo>
                <a:lnTo>
                  <a:pt x="104536" y="374556"/>
                </a:lnTo>
              </a:path>
              <a:path w="401955" h="592455">
                <a:moveTo>
                  <a:pt x="104536" y="374556"/>
                </a:moveTo>
                <a:lnTo>
                  <a:pt x="0" y="434693"/>
                </a:lnTo>
              </a:path>
              <a:path w="401955" h="592455">
                <a:moveTo>
                  <a:pt x="253734" y="459370"/>
                </a:moveTo>
                <a:lnTo>
                  <a:pt x="253734" y="592213"/>
                </a:lnTo>
              </a:path>
              <a:path w="401955" h="592455">
                <a:moveTo>
                  <a:pt x="253351" y="116051"/>
                </a:moveTo>
                <a:lnTo>
                  <a:pt x="253351" y="0"/>
                </a:lnTo>
              </a:path>
              <a:path w="401955" h="592455">
                <a:moveTo>
                  <a:pt x="104536" y="201828"/>
                </a:moveTo>
                <a:lnTo>
                  <a:pt x="0" y="141691"/>
                </a:lnTo>
              </a:path>
            </a:pathLst>
          </a:custGeom>
          <a:ln w="38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69609" y="1694372"/>
            <a:ext cx="595630" cy="1524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825" baseline="25252" dirty="0">
                <a:latin typeface="Calibri"/>
                <a:cs typeface="Calibri"/>
              </a:rPr>
              <a:t>3</a:t>
            </a:r>
            <a:r>
              <a:rPr sz="800" i="1" dirty="0">
                <a:latin typeface="Calibri"/>
                <a:cs typeface="Calibri"/>
              </a:rPr>
              <a:t>J</a:t>
            </a:r>
            <a:r>
              <a:rPr sz="825" i="1" baseline="-20202" dirty="0">
                <a:latin typeface="Calibri"/>
                <a:cs typeface="Calibri"/>
              </a:rPr>
              <a:t>HH</a:t>
            </a:r>
            <a:r>
              <a:rPr sz="825" i="1" spc="60" baseline="-20202" dirty="0">
                <a:latin typeface="Calibri"/>
                <a:cs typeface="Calibri"/>
              </a:rPr>
              <a:t> </a:t>
            </a:r>
            <a:r>
              <a:rPr sz="800" spc="10" dirty="0">
                <a:latin typeface="Calibri"/>
                <a:cs typeface="Calibri"/>
              </a:rPr>
              <a:t>=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5" dirty="0">
                <a:latin typeface="Calibri"/>
                <a:cs typeface="Calibri"/>
              </a:rPr>
              <a:t>7,5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spc="15" dirty="0">
                <a:latin typeface="Calibri"/>
                <a:cs typeface="Calibri"/>
              </a:rPr>
              <a:t>Hz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80825" y="1694372"/>
            <a:ext cx="595630" cy="1524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825" baseline="25252" dirty="0">
                <a:latin typeface="Calibri"/>
                <a:cs typeface="Calibri"/>
              </a:rPr>
              <a:t>4</a:t>
            </a:r>
            <a:r>
              <a:rPr sz="800" i="1" dirty="0">
                <a:latin typeface="Calibri"/>
                <a:cs typeface="Calibri"/>
              </a:rPr>
              <a:t>J</a:t>
            </a:r>
            <a:r>
              <a:rPr sz="825" i="1" baseline="-20202" dirty="0">
                <a:latin typeface="Calibri"/>
                <a:cs typeface="Calibri"/>
              </a:rPr>
              <a:t>HH</a:t>
            </a:r>
            <a:r>
              <a:rPr sz="825" i="1" spc="60" baseline="-20202" dirty="0">
                <a:latin typeface="Calibri"/>
                <a:cs typeface="Calibri"/>
              </a:rPr>
              <a:t> </a:t>
            </a:r>
            <a:r>
              <a:rPr sz="800" spc="10" dirty="0">
                <a:latin typeface="Calibri"/>
                <a:cs typeface="Calibri"/>
              </a:rPr>
              <a:t>=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5" dirty="0">
                <a:latin typeface="Calibri"/>
                <a:cs typeface="Calibri"/>
              </a:rPr>
              <a:t>1,5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spc="15" dirty="0">
                <a:latin typeface="Calibri"/>
                <a:cs typeface="Calibri"/>
              </a:rPr>
              <a:t>Hz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19198" y="1694372"/>
            <a:ext cx="596265" cy="1524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825" baseline="25252" dirty="0">
                <a:latin typeface="Calibri"/>
                <a:cs typeface="Calibri"/>
              </a:rPr>
              <a:t>5</a:t>
            </a:r>
            <a:r>
              <a:rPr sz="800" i="1" dirty="0">
                <a:latin typeface="Calibri"/>
                <a:cs typeface="Calibri"/>
              </a:rPr>
              <a:t>J</a:t>
            </a:r>
            <a:r>
              <a:rPr sz="825" i="1" baseline="-20202" dirty="0">
                <a:latin typeface="Calibri"/>
                <a:cs typeface="Calibri"/>
              </a:rPr>
              <a:t>HH</a:t>
            </a:r>
            <a:r>
              <a:rPr sz="825" i="1" spc="60" baseline="-20202" dirty="0">
                <a:latin typeface="Calibri"/>
                <a:cs typeface="Calibri"/>
              </a:rPr>
              <a:t> </a:t>
            </a:r>
            <a:r>
              <a:rPr sz="800" spc="10" dirty="0">
                <a:latin typeface="Calibri"/>
                <a:cs typeface="Calibri"/>
              </a:rPr>
              <a:t>=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5" dirty="0">
                <a:latin typeface="Calibri"/>
                <a:cs typeface="Calibri"/>
              </a:rPr>
              <a:t>0,7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spc="15" dirty="0">
                <a:latin typeface="Calibri"/>
                <a:cs typeface="Calibri"/>
              </a:rPr>
              <a:t>Hz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102734" y="1752369"/>
            <a:ext cx="575945" cy="520700"/>
            <a:chOff x="3102734" y="1752369"/>
            <a:chExt cx="575945" cy="520700"/>
          </a:xfrm>
        </p:grpSpPr>
        <p:sp>
          <p:nvSpPr>
            <p:cNvPr id="20" name="object 20"/>
            <p:cNvSpPr/>
            <p:nvPr/>
          </p:nvSpPr>
          <p:spPr>
            <a:xfrm>
              <a:off x="3613091" y="1900864"/>
              <a:ext cx="65405" cy="80645"/>
            </a:xfrm>
            <a:custGeom>
              <a:avLst/>
              <a:gdLst/>
              <a:ahLst/>
              <a:cxnLst/>
              <a:rect l="l" t="t" r="r" b="b"/>
              <a:pathLst>
                <a:path w="65404" h="80644">
                  <a:moveTo>
                    <a:pt x="10960" y="0"/>
                  </a:moveTo>
                  <a:lnTo>
                    <a:pt x="0" y="0"/>
                  </a:lnTo>
                  <a:lnTo>
                    <a:pt x="0" y="80416"/>
                  </a:lnTo>
                  <a:lnTo>
                    <a:pt x="10960" y="80416"/>
                  </a:lnTo>
                  <a:lnTo>
                    <a:pt x="10960" y="42522"/>
                  </a:lnTo>
                  <a:lnTo>
                    <a:pt x="64969" y="42522"/>
                  </a:lnTo>
                  <a:lnTo>
                    <a:pt x="64969" y="33024"/>
                  </a:lnTo>
                  <a:lnTo>
                    <a:pt x="10960" y="33024"/>
                  </a:lnTo>
                  <a:lnTo>
                    <a:pt x="10960" y="0"/>
                  </a:lnTo>
                  <a:close/>
                </a:path>
                <a:path w="65404" h="80644">
                  <a:moveTo>
                    <a:pt x="64969" y="42522"/>
                  </a:moveTo>
                  <a:lnTo>
                    <a:pt x="54038" y="42522"/>
                  </a:lnTo>
                  <a:lnTo>
                    <a:pt x="54038" y="80416"/>
                  </a:lnTo>
                  <a:lnTo>
                    <a:pt x="64969" y="80416"/>
                  </a:lnTo>
                  <a:lnTo>
                    <a:pt x="64969" y="42522"/>
                  </a:lnTo>
                  <a:close/>
                </a:path>
                <a:path w="65404" h="80644">
                  <a:moveTo>
                    <a:pt x="64969" y="0"/>
                  </a:moveTo>
                  <a:lnTo>
                    <a:pt x="54038" y="0"/>
                  </a:lnTo>
                  <a:lnTo>
                    <a:pt x="54038" y="33024"/>
                  </a:lnTo>
                  <a:lnTo>
                    <a:pt x="64969" y="33024"/>
                  </a:lnTo>
                  <a:lnTo>
                    <a:pt x="6496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292722" y="1752369"/>
              <a:ext cx="314960" cy="307340"/>
            </a:xfrm>
            <a:custGeom>
              <a:avLst/>
              <a:gdLst/>
              <a:ahLst/>
              <a:cxnLst/>
              <a:rect l="l" t="t" r="r" b="b"/>
              <a:pathLst>
                <a:path w="314960" h="307339">
                  <a:moveTo>
                    <a:pt x="8762" y="194415"/>
                  </a:moveTo>
                  <a:lnTo>
                    <a:pt x="8762" y="0"/>
                  </a:lnTo>
                </a:path>
                <a:path w="314960" h="307339">
                  <a:moveTo>
                    <a:pt x="17495" y="179262"/>
                  </a:moveTo>
                  <a:lnTo>
                    <a:pt x="185883" y="276469"/>
                  </a:lnTo>
                </a:path>
                <a:path w="314960" h="307339">
                  <a:moveTo>
                    <a:pt x="0" y="209569"/>
                  </a:moveTo>
                  <a:lnTo>
                    <a:pt x="168388" y="306777"/>
                  </a:lnTo>
                </a:path>
                <a:path w="314960" h="307339">
                  <a:moveTo>
                    <a:pt x="177121" y="291623"/>
                  </a:moveTo>
                  <a:lnTo>
                    <a:pt x="314450" y="212352"/>
                  </a:lnTo>
                </a:path>
              </a:pathLst>
            </a:custGeom>
            <a:ln w="5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444732" y="2192485"/>
              <a:ext cx="65405" cy="80645"/>
            </a:xfrm>
            <a:custGeom>
              <a:avLst/>
              <a:gdLst/>
              <a:ahLst/>
              <a:cxnLst/>
              <a:rect l="l" t="t" r="r" b="b"/>
              <a:pathLst>
                <a:path w="65404" h="80644">
                  <a:moveTo>
                    <a:pt x="10960" y="0"/>
                  </a:moveTo>
                  <a:lnTo>
                    <a:pt x="0" y="0"/>
                  </a:lnTo>
                  <a:lnTo>
                    <a:pt x="0" y="80416"/>
                  </a:lnTo>
                  <a:lnTo>
                    <a:pt x="10960" y="80416"/>
                  </a:lnTo>
                  <a:lnTo>
                    <a:pt x="10960" y="42492"/>
                  </a:lnTo>
                  <a:lnTo>
                    <a:pt x="64969" y="42492"/>
                  </a:lnTo>
                  <a:lnTo>
                    <a:pt x="64969" y="33024"/>
                  </a:lnTo>
                  <a:lnTo>
                    <a:pt x="10960" y="33024"/>
                  </a:lnTo>
                  <a:lnTo>
                    <a:pt x="10960" y="0"/>
                  </a:lnTo>
                  <a:close/>
                </a:path>
                <a:path w="65404" h="80644">
                  <a:moveTo>
                    <a:pt x="64969" y="42492"/>
                  </a:moveTo>
                  <a:lnTo>
                    <a:pt x="54008" y="42492"/>
                  </a:lnTo>
                  <a:lnTo>
                    <a:pt x="54008" y="80416"/>
                  </a:lnTo>
                  <a:lnTo>
                    <a:pt x="64969" y="80416"/>
                  </a:lnTo>
                  <a:lnTo>
                    <a:pt x="64969" y="42492"/>
                  </a:lnTo>
                  <a:close/>
                </a:path>
                <a:path w="65404" h="80644">
                  <a:moveTo>
                    <a:pt x="64969" y="0"/>
                  </a:moveTo>
                  <a:lnTo>
                    <a:pt x="54008" y="0"/>
                  </a:lnTo>
                  <a:lnTo>
                    <a:pt x="54008" y="33024"/>
                  </a:lnTo>
                  <a:lnTo>
                    <a:pt x="64969" y="33024"/>
                  </a:lnTo>
                  <a:lnTo>
                    <a:pt x="6496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469843" y="2043993"/>
              <a:ext cx="0" cy="142240"/>
            </a:xfrm>
            <a:custGeom>
              <a:avLst/>
              <a:gdLst/>
              <a:ahLst/>
              <a:cxnLst/>
              <a:rect l="l" t="t" r="r" b="b"/>
              <a:pathLst>
                <a:path h="142239">
                  <a:moveTo>
                    <a:pt x="0" y="0"/>
                  </a:moveTo>
                  <a:lnTo>
                    <a:pt x="0" y="142128"/>
                  </a:lnTo>
                </a:path>
              </a:pathLst>
            </a:custGeom>
            <a:ln w="5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102734" y="1998071"/>
              <a:ext cx="76200" cy="80645"/>
            </a:xfrm>
            <a:custGeom>
              <a:avLst/>
              <a:gdLst/>
              <a:ahLst/>
              <a:cxnLst/>
              <a:rect l="l" t="t" r="r" b="b"/>
              <a:pathLst>
                <a:path w="76200" h="80644">
                  <a:moveTo>
                    <a:pt x="16820" y="0"/>
                  </a:moveTo>
                  <a:lnTo>
                    <a:pt x="3781" y="0"/>
                  </a:lnTo>
                  <a:lnTo>
                    <a:pt x="32027" y="38509"/>
                  </a:lnTo>
                  <a:lnTo>
                    <a:pt x="0" y="80416"/>
                  </a:lnTo>
                  <a:lnTo>
                    <a:pt x="13158" y="80416"/>
                  </a:lnTo>
                  <a:lnTo>
                    <a:pt x="34728" y="51285"/>
                  </a:lnTo>
                  <a:lnTo>
                    <a:pt x="36040" y="49289"/>
                  </a:lnTo>
                  <a:lnTo>
                    <a:pt x="37886" y="46364"/>
                  </a:lnTo>
                  <a:lnTo>
                    <a:pt x="50793" y="46364"/>
                  </a:lnTo>
                  <a:lnTo>
                    <a:pt x="44570" y="37923"/>
                  </a:lnTo>
                  <a:lnTo>
                    <a:pt x="50258" y="30504"/>
                  </a:lnTo>
                  <a:lnTo>
                    <a:pt x="38509" y="30504"/>
                  </a:lnTo>
                  <a:lnTo>
                    <a:pt x="37218" y="28193"/>
                  </a:lnTo>
                  <a:lnTo>
                    <a:pt x="34990" y="24907"/>
                  </a:lnTo>
                  <a:lnTo>
                    <a:pt x="16820" y="0"/>
                  </a:lnTo>
                  <a:close/>
                </a:path>
                <a:path w="76200" h="80644">
                  <a:moveTo>
                    <a:pt x="50793" y="46364"/>
                  </a:moveTo>
                  <a:lnTo>
                    <a:pt x="37886" y="46364"/>
                  </a:lnTo>
                  <a:lnTo>
                    <a:pt x="39146" y="48292"/>
                  </a:lnTo>
                  <a:lnTo>
                    <a:pt x="40354" y="50085"/>
                  </a:lnTo>
                  <a:lnTo>
                    <a:pt x="41525" y="51720"/>
                  </a:lnTo>
                  <a:lnTo>
                    <a:pt x="62358" y="80416"/>
                  </a:lnTo>
                  <a:lnTo>
                    <a:pt x="75900" y="80416"/>
                  </a:lnTo>
                  <a:lnTo>
                    <a:pt x="50793" y="46364"/>
                  </a:lnTo>
                  <a:close/>
                </a:path>
                <a:path w="76200" h="80644">
                  <a:moveTo>
                    <a:pt x="73642" y="0"/>
                  </a:moveTo>
                  <a:lnTo>
                    <a:pt x="61743" y="0"/>
                  </a:lnTo>
                  <a:lnTo>
                    <a:pt x="45073" y="21336"/>
                  </a:lnTo>
                  <a:lnTo>
                    <a:pt x="42552" y="24524"/>
                  </a:lnTo>
                  <a:lnTo>
                    <a:pt x="40354" y="27578"/>
                  </a:lnTo>
                  <a:lnTo>
                    <a:pt x="38509" y="30504"/>
                  </a:lnTo>
                  <a:lnTo>
                    <a:pt x="50258" y="30504"/>
                  </a:lnTo>
                  <a:lnTo>
                    <a:pt x="736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175056" y="1946785"/>
              <a:ext cx="127000" cy="73025"/>
            </a:xfrm>
            <a:custGeom>
              <a:avLst/>
              <a:gdLst/>
              <a:ahLst/>
              <a:cxnLst/>
              <a:rect l="l" t="t" r="r" b="b"/>
              <a:pathLst>
                <a:path w="127000" h="73025">
                  <a:moveTo>
                    <a:pt x="126428" y="0"/>
                  </a:moveTo>
                  <a:lnTo>
                    <a:pt x="0" y="72999"/>
                  </a:lnTo>
                </a:path>
              </a:pathLst>
            </a:custGeom>
            <a:ln w="5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2348646" y="2373717"/>
            <a:ext cx="1955164" cy="3714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44170">
              <a:lnSpc>
                <a:spcPct val="100000"/>
              </a:lnSpc>
              <a:spcBef>
                <a:spcPts val="130"/>
              </a:spcBef>
              <a:tabLst>
                <a:tab pos="603250" algn="l"/>
                <a:tab pos="868680" algn="l"/>
                <a:tab pos="1142365" algn="l"/>
                <a:tab pos="1396365" algn="l"/>
                <a:tab pos="1798320" algn="l"/>
              </a:tabLst>
            </a:pPr>
            <a:r>
              <a:rPr sz="800" spc="10" dirty="0">
                <a:latin typeface="Calibri"/>
                <a:cs typeface="Calibri"/>
              </a:rPr>
              <a:t>X=	</a:t>
            </a:r>
            <a:r>
              <a:rPr sz="800" spc="5" dirty="0">
                <a:latin typeface="Calibri"/>
                <a:cs typeface="Calibri"/>
              </a:rPr>
              <a:t>Li	</a:t>
            </a:r>
            <a:r>
              <a:rPr sz="800" spc="15" dirty="0">
                <a:latin typeface="Calibri"/>
                <a:cs typeface="Calibri"/>
              </a:rPr>
              <a:t>H	</a:t>
            </a:r>
            <a:r>
              <a:rPr sz="800" spc="5" dirty="0">
                <a:latin typeface="Calibri"/>
                <a:cs typeface="Calibri"/>
              </a:rPr>
              <a:t>Cl	</a:t>
            </a:r>
            <a:r>
              <a:rPr sz="800" spc="15" dirty="0">
                <a:latin typeface="Calibri"/>
                <a:cs typeface="Calibri"/>
              </a:rPr>
              <a:t>OMe	</a:t>
            </a:r>
            <a:r>
              <a:rPr sz="800" spc="10" dirty="0">
                <a:latin typeface="Calibri"/>
                <a:cs typeface="Calibri"/>
              </a:rPr>
              <a:t>F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600">
              <a:latin typeface="Calibri"/>
              <a:cs typeface="Calibri"/>
            </a:endParaRPr>
          </a:p>
          <a:p>
            <a:pPr marL="76200">
              <a:lnSpc>
                <a:spcPct val="100000"/>
              </a:lnSpc>
              <a:tabLst>
                <a:tab pos="570865" algn="l"/>
                <a:tab pos="835025" algn="l"/>
                <a:tab pos="1099820" algn="l"/>
                <a:tab pos="1419225" algn="l"/>
                <a:tab pos="1739264" algn="l"/>
              </a:tabLst>
            </a:pPr>
            <a:r>
              <a:rPr sz="825" baseline="25252" dirty="0">
                <a:latin typeface="Calibri"/>
                <a:cs typeface="Calibri"/>
              </a:rPr>
              <a:t>2</a:t>
            </a:r>
            <a:r>
              <a:rPr sz="800" dirty="0">
                <a:latin typeface="Calibri"/>
                <a:cs typeface="Calibri"/>
              </a:rPr>
              <a:t>J</a:t>
            </a:r>
            <a:r>
              <a:rPr sz="825" baseline="-20202" dirty="0">
                <a:latin typeface="Calibri"/>
                <a:cs typeface="Calibri"/>
              </a:rPr>
              <a:t>HH</a:t>
            </a:r>
            <a:r>
              <a:rPr sz="825" spc="89" baseline="-20202" dirty="0">
                <a:latin typeface="Calibri"/>
                <a:cs typeface="Calibri"/>
              </a:rPr>
              <a:t> </a:t>
            </a:r>
            <a:r>
              <a:rPr sz="800" spc="10" dirty="0">
                <a:latin typeface="Calibri"/>
                <a:cs typeface="Calibri"/>
              </a:rPr>
              <a:t>(Hz)	</a:t>
            </a:r>
            <a:r>
              <a:rPr sz="800" spc="5" dirty="0">
                <a:latin typeface="Calibri"/>
                <a:cs typeface="Calibri"/>
              </a:rPr>
              <a:t>7,1	2,5	‐1,4	‐2,0	‐3,2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59814"/>
            <a:ext cx="461010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135"/>
              </a:spcBef>
            </a:pPr>
            <a:r>
              <a:rPr spc="20" dirty="0"/>
              <a:t>1D</a:t>
            </a:r>
            <a:r>
              <a:rPr spc="-10" dirty="0"/>
              <a:t> </a:t>
            </a:r>
            <a:r>
              <a:rPr sz="1500" spc="44" baseline="27777" dirty="0"/>
              <a:t>1</a:t>
            </a:r>
            <a:r>
              <a:rPr sz="1400" spc="30" dirty="0"/>
              <a:t>H</a:t>
            </a:r>
            <a:r>
              <a:rPr sz="1400" spc="-5" dirty="0"/>
              <a:t> </a:t>
            </a:r>
            <a:r>
              <a:rPr sz="1400" spc="25" dirty="0"/>
              <a:t>NMR</a:t>
            </a:r>
            <a:r>
              <a:rPr sz="1400" spc="-10" dirty="0"/>
              <a:t> </a:t>
            </a:r>
            <a:r>
              <a:rPr sz="1400" spc="10" dirty="0"/>
              <a:t>spectroscopy</a:t>
            </a:r>
            <a:endParaRPr sz="1400" dirty="0"/>
          </a:p>
        </p:txBody>
      </p:sp>
      <p:sp>
        <p:nvSpPr>
          <p:cNvPr id="3" name="object 3"/>
          <p:cNvSpPr txBox="1"/>
          <p:nvPr/>
        </p:nvSpPr>
        <p:spPr>
          <a:xfrm>
            <a:off x="321894" y="521701"/>
            <a:ext cx="3550285" cy="254635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14960" indent="-148590">
              <a:lnSpc>
                <a:spcPct val="100000"/>
              </a:lnSpc>
              <a:spcBef>
                <a:spcPts val="434"/>
              </a:spcBef>
              <a:buClr>
                <a:srgbClr val="3333B2"/>
              </a:buClr>
              <a:buSzPct val="72727"/>
              <a:buFont typeface="Lucida Sans Unicode"/>
              <a:buChar char="►"/>
              <a:tabLst>
                <a:tab pos="315595" algn="l"/>
              </a:tabLst>
            </a:pP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fastest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measuring,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highest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sensitivity</a:t>
            </a:r>
            <a:endParaRPr sz="1100">
              <a:latin typeface="Arial"/>
              <a:cs typeface="Arial"/>
            </a:endParaRPr>
          </a:p>
          <a:p>
            <a:pPr marL="314960" marR="100965" indent="-148590">
              <a:lnSpc>
                <a:spcPct val="102600"/>
              </a:lnSpc>
              <a:spcBef>
                <a:spcPts val="300"/>
              </a:spcBef>
              <a:buClr>
                <a:srgbClr val="3333B2"/>
              </a:buClr>
              <a:buSzPct val="72727"/>
              <a:buFont typeface="Lucida Sans Unicode"/>
              <a:buChar char="►"/>
              <a:tabLst>
                <a:tab pos="315595" algn="l"/>
              </a:tabLst>
            </a:pPr>
            <a:r>
              <a:rPr sz="1100" spc="-5" dirty="0">
                <a:latin typeface="Arial"/>
                <a:cs typeface="Arial"/>
              </a:rPr>
              <a:t>complicated interpretation in case of </a:t>
            </a:r>
            <a:r>
              <a:rPr sz="1100" spc="-10" dirty="0">
                <a:latin typeface="Arial"/>
                <a:cs typeface="Arial"/>
              </a:rPr>
              <a:t>more complex </a:t>
            </a:r>
            <a:r>
              <a:rPr sz="1100" spc="-29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systems</a:t>
            </a:r>
            <a:endParaRPr sz="11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630"/>
              </a:spcBef>
            </a:pPr>
            <a:r>
              <a:rPr sz="1100" spc="-25" dirty="0">
                <a:solidFill>
                  <a:srgbClr val="0000FF"/>
                </a:solidFill>
                <a:latin typeface="Arial"/>
                <a:cs typeface="Arial"/>
              </a:rPr>
              <a:t>We</a:t>
            </a:r>
            <a:r>
              <a:rPr sz="1100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0000FF"/>
                </a:solidFill>
                <a:latin typeface="Arial"/>
                <a:cs typeface="Arial"/>
              </a:rPr>
              <a:t>are</a:t>
            </a:r>
            <a:r>
              <a:rPr sz="1100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0000FF"/>
                </a:solidFill>
                <a:latin typeface="Arial"/>
                <a:cs typeface="Arial"/>
              </a:rPr>
              <a:t>looking</a:t>
            </a:r>
            <a:r>
              <a:rPr sz="1100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0000FF"/>
                </a:solidFill>
                <a:latin typeface="Arial"/>
                <a:cs typeface="Arial"/>
              </a:rPr>
              <a:t>for:</a:t>
            </a:r>
            <a:endParaRPr sz="1100">
              <a:latin typeface="Arial"/>
              <a:cs typeface="Arial"/>
            </a:endParaRPr>
          </a:p>
          <a:p>
            <a:pPr marL="314960" indent="-148590">
              <a:lnSpc>
                <a:spcPct val="100000"/>
              </a:lnSpc>
              <a:spcBef>
                <a:spcPts val="335"/>
              </a:spcBef>
              <a:buClr>
                <a:srgbClr val="3333B2"/>
              </a:buClr>
              <a:buSzPct val="72727"/>
              <a:buFont typeface="Lucida Sans Unicode"/>
              <a:buChar char="►"/>
              <a:tabLst>
                <a:tab pos="315595" algn="l"/>
              </a:tabLst>
            </a:pPr>
            <a:r>
              <a:rPr sz="1100" spc="-5" dirty="0">
                <a:latin typeface="Arial"/>
                <a:cs typeface="Arial"/>
              </a:rPr>
              <a:t>position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of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the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signal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(ppm)</a:t>
            </a:r>
            <a:endParaRPr sz="1100">
              <a:latin typeface="Arial"/>
              <a:cs typeface="Arial"/>
            </a:endParaRPr>
          </a:p>
          <a:p>
            <a:pPr marL="314960" indent="-148590">
              <a:lnSpc>
                <a:spcPct val="100000"/>
              </a:lnSpc>
              <a:spcBef>
                <a:spcPts val="335"/>
              </a:spcBef>
              <a:buClr>
                <a:srgbClr val="3333B2"/>
              </a:buClr>
              <a:buSzPct val="72727"/>
              <a:buFont typeface="Lucida Sans Unicode"/>
              <a:buChar char="►"/>
              <a:tabLst>
                <a:tab pos="315595" algn="l"/>
              </a:tabLst>
            </a:pPr>
            <a:r>
              <a:rPr sz="1100" spc="-5" dirty="0">
                <a:latin typeface="Arial"/>
                <a:cs typeface="Arial"/>
              </a:rPr>
              <a:t>multiplicity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(</a:t>
            </a:r>
            <a:r>
              <a:rPr sz="1200" spc="7" baseline="27777" dirty="0">
                <a:latin typeface="Arial"/>
                <a:cs typeface="Arial"/>
              </a:rPr>
              <a:t>2</a:t>
            </a:r>
            <a:r>
              <a:rPr sz="1100" i="1" spc="5" dirty="0">
                <a:latin typeface="Arial"/>
                <a:cs typeface="Arial"/>
              </a:rPr>
              <a:t>J</a:t>
            </a:r>
            <a:r>
              <a:rPr sz="1100" spc="5" dirty="0">
                <a:latin typeface="Arial"/>
                <a:cs typeface="Arial"/>
              </a:rPr>
              <a:t>,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200" spc="15" baseline="27777" dirty="0">
                <a:latin typeface="Arial"/>
                <a:cs typeface="Arial"/>
              </a:rPr>
              <a:t>3</a:t>
            </a:r>
            <a:r>
              <a:rPr sz="1100" i="1" spc="10" dirty="0">
                <a:latin typeface="Arial"/>
                <a:cs typeface="Arial"/>
              </a:rPr>
              <a:t>J</a:t>
            </a:r>
            <a:r>
              <a:rPr sz="1100" spc="10" dirty="0">
                <a:latin typeface="Arial"/>
                <a:cs typeface="Arial"/>
              </a:rPr>
              <a:t>,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200" spc="60" baseline="27777" dirty="0">
                <a:latin typeface="Arial"/>
                <a:cs typeface="Arial"/>
              </a:rPr>
              <a:t>4</a:t>
            </a:r>
            <a:r>
              <a:rPr sz="1100" i="1" spc="40" dirty="0">
                <a:latin typeface="Arial"/>
                <a:cs typeface="Arial"/>
              </a:rPr>
              <a:t>J</a:t>
            </a:r>
            <a:r>
              <a:rPr sz="1100" spc="40" dirty="0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 marL="314960" indent="-148590">
              <a:lnSpc>
                <a:spcPct val="100000"/>
              </a:lnSpc>
              <a:spcBef>
                <a:spcPts val="334"/>
              </a:spcBef>
              <a:buClr>
                <a:srgbClr val="3333B2"/>
              </a:buClr>
              <a:buSzPct val="72727"/>
              <a:buFont typeface="Lucida Sans Unicode"/>
              <a:buChar char="►"/>
              <a:tabLst>
                <a:tab pos="315595" algn="l"/>
              </a:tabLst>
            </a:pPr>
            <a:r>
              <a:rPr sz="1100" spc="-5" dirty="0">
                <a:latin typeface="Arial"/>
                <a:cs typeface="Arial"/>
              </a:rPr>
              <a:t>intensity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(integral)</a:t>
            </a:r>
            <a:endParaRPr sz="1100">
              <a:latin typeface="Arial"/>
              <a:cs typeface="Arial"/>
            </a:endParaRPr>
          </a:p>
          <a:p>
            <a:pPr marL="314960" indent="-148590">
              <a:lnSpc>
                <a:spcPct val="100000"/>
              </a:lnSpc>
              <a:spcBef>
                <a:spcPts val="330"/>
              </a:spcBef>
              <a:buClr>
                <a:srgbClr val="3333B2"/>
              </a:buClr>
              <a:buSzPct val="72727"/>
              <a:buFont typeface="Lucida Sans Unicode"/>
              <a:buChar char="►"/>
              <a:tabLst>
                <a:tab pos="315595" algn="l"/>
              </a:tabLst>
            </a:pPr>
            <a:r>
              <a:rPr sz="1100" spc="-5" dirty="0">
                <a:latin typeface="Arial"/>
                <a:cs typeface="Arial"/>
              </a:rPr>
              <a:t>halfwidth</a:t>
            </a:r>
            <a:endParaRPr sz="11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335"/>
              </a:spcBef>
            </a:pPr>
            <a:r>
              <a:rPr sz="1100" spc="-25" dirty="0">
                <a:solidFill>
                  <a:srgbClr val="0000FF"/>
                </a:solidFill>
                <a:latin typeface="Arial"/>
                <a:cs typeface="Arial"/>
              </a:rPr>
              <a:t>We</a:t>
            </a:r>
            <a:r>
              <a:rPr sz="1100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0000FF"/>
                </a:solidFill>
                <a:latin typeface="Arial"/>
                <a:cs typeface="Arial"/>
              </a:rPr>
              <a:t>are</a:t>
            </a:r>
            <a:r>
              <a:rPr sz="1100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0000FF"/>
                </a:solidFill>
                <a:latin typeface="Arial"/>
                <a:cs typeface="Arial"/>
              </a:rPr>
              <a:t>considering:</a:t>
            </a:r>
            <a:endParaRPr sz="1100">
              <a:latin typeface="Arial"/>
              <a:cs typeface="Arial"/>
            </a:endParaRPr>
          </a:p>
          <a:p>
            <a:pPr marL="314960" indent="-148590">
              <a:lnSpc>
                <a:spcPct val="100000"/>
              </a:lnSpc>
              <a:spcBef>
                <a:spcPts val="335"/>
              </a:spcBef>
              <a:buClr>
                <a:srgbClr val="3333B2"/>
              </a:buClr>
              <a:buSzPct val="72727"/>
              <a:buFont typeface="Lucida Sans Unicode"/>
              <a:buChar char="►"/>
              <a:tabLst>
                <a:tab pos="315595" algn="l"/>
              </a:tabLst>
            </a:pPr>
            <a:r>
              <a:rPr sz="1100" spc="-5" dirty="0">
                <a:latin typeface="Arial"/>
                <a:cs typeface="Arial"/>
              </a:rPr>
              <a:t>chemical/magnetic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equivalence</a:t>
            </a:r>
            <a:endParaRPr sz="1100">
              <a:latin typeface="Arial"/>
              <a:cs typeface="Arial"/>
            </a:endParaRPr>
          </a:p>
          <a:p>
            <a:pPr marL="314960" indent="-148590">
              <a:lnSpc>
                <a:spcPct val="100000"/>
              </a:lnSpc>
              <a:spcBef>
                <a:spcPts val="334"/>
              </a:spcBef>
              <a:buClr>
                <a:srgbClr val="3333B2"/>
              </a:buClr>
              <a:buSzPct val="72727"/>
              <a:buFont typeface="Lucida Sans Unicode"/>
              <a:buChar char="►"/>
              <a:tabLst>
                <a:tab pos="315595" algn="l"/>
              </a:tabLst>
            </a:pPr>
            <a:r>
              <a:rPr sz="1100" spc="-5" dirty="0">
                <a:latin typeface="Arial"/>
                <a:cs typeface="Arial"/>
              </a:rPr>
              <a:t>enantiotopicity/diastereotopicity</a:t>
            </a:r>
            <a:endParaRPr sz="1100">
              <a:latin typeface="Arial"/>
              <a:cs typeface="Arial"/>
            </a:endParaRPr>
          </a:p>
          <a:p>
            <a:pPr marL="314960" indent="-148590">
              <a:lnSpc>
                <a:spcPct val="100000"/>
              </a:lnSpc>
              <a:spcBef>
                <a:spcPts val="330"/>
              </a:spcBef>
              <a:buClr>
                <a:srgbClr val="3333B2"/>
              </a:buClr>
              <a:buSzPct val="72727"/>
              <a:buFont typeface="Lucida Sans Unicode"/>
              <a:buChar char="►"/>
              <a:tabLst>
                <a:tab pos="315595" algn="l"/>
              </a:tabLst>
            </a:pPr>
            <a:r>
              <a:rPr sz="1100" spc="-15" dirty="0">
                <a:latin typeface="Arial"/>
                <a:cs typeface="Arial"/>
              </a:rPr>
              <a:t>averaging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of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signals </a:t>
            </a:r>
            <a:r>
              <a:rPr sz="1100" spc="-10" dirty="0">
                <a:latin typeface="Arial"/>
                <a:cs typeface="Arial"/>
              </a:rPr>
              <a:t>(dynamics, </a:t>
            </a:r>
            <a:r>
              <a:rPr sz="1100" spc="-5" dirty="0">
                <a:latin typeface="Arial"/>
                <a:cs typeface="Arial"/>
              </a:rPr>
              <a:t>chemical </a:t>
            </a:r>
            <a:r>
              <a:rPr sz="1100" spc="-10" dirty="0">
                <a:latin typeface="Arial"/>
                <a:cs typeface="Arial"/>
              </a:rPr>
              <a:t>exchange)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9814"/>
            <a:ext cx="461010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135"/>
              </a:spcBef>
            </a:pPr>
            <a:r>
              <a:rPr sz="1400" spc="20" dirty="0">
                <a:solidFill>
                  <a:srgbClr val="3333B2"/>
                </a:solidFill>
                <a:latin typeface="Arial"/>
                <a:cs typeface="Arial"/>
              </a:rPr>
              <a:t>1D</a:t>
            </a:r>
            <a:r>
              <a:rPr sz="1400" spc="5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sz="1500" spc="44" baseline="27777" dirty="0">
                <a:solidFill>
                  <a:srgbClr val="3333B2"/>
                </a:solidFill>
                <a:latin typeface="Arial"/>
                <a:cs typeface="Arial"/>
              </a:rPr>
              <a:t>1</a:t>
            </a:r>
            <a:r>
              <a:rPr sz="1400" spc="30" dirty="0">
                <a:solidFill>
                  <a:srgbClr val="3333B2"/>
                </a:solidFill>
                <a:latin typeface="Arial"/>
                <a:cs typeface="Arial"/>
              </a:rPr>
              <a:t>H</a:t>
            </a:r>
            <a:r>
              <a:rPr sz="1400" spc="5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sz="1400" spc="25" dirty="0">
                <a:solidFill>
                  <a:srgbClr val="3333B2"/>
                </a:solidFill>
                <a:latin typeface="Arial"/>
                <a:cs typeface="Arial"/>
              </a:rPr>
              <a:t>NMR</a:t>
            </a:r>
            <a:r>
              <a:rPr sz="1400" spc="5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sz="1400" spc="20" dirty="0">
                <a:solidFill>
                  <a:srgbClr val="3333B2"/>
                </a:solidFill>
                <a:latin typeface="Arial"/>
                <a:cs typeface="Arial"/>
              </a:rPr>
              <a:t>spectrum</a:t>
            </a:r>
            <a:r>
              <a:rPr sz="1400" spc="5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3333B2"/>
                </a:solidFill>
                <a:latin typeface="Arial"/>
                <a:cs typeface="Arial"/>
              </a:rPr>
              <a:t>of</a:t>
            </a:r>
            <a:r>
              <a:rPr sz="1400" spc="5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3333B2"/>
                </a:solidFill>
                <a:latin typeface="Arial"/>
                <a:cs typeface="Arial"/>
              </a:rPr>
              <a:t>methyl-5-acetylsalicylate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1259" y="751827"/>
            <a:ext cx="3314565" cy="231401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924071" y="602365"/>
            <a:ext cx="59055" cy="97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10" dirty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endParaRPr sz="4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84956" y="415095"/>
            <a:ext cx="59055" cy="97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10" dirty="0">
                <a:solidFill>
                  <a:srgbClr val="0000FF"/>
                </a:solidFill>
                <a:latin typeface="Arial"/>
                <a:cs typeface="Arial"/>
              </a:rPr>
              <a:t>6</a:t>
            </a:r>
            <a:endParaRPr sz="4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84956" y="736129"/>
            <a:ext cx="59055" cy="97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10" dirty="0">
                <a:solidFill>
                  <a:srgbClr val="0000FF"/>
                </a:solidFill>
                <a:latin typeface="Arial"/>
                <a:cs typeface="Arial"/>
              </a:rPr>
              <a:t>3</a:t>
            </a:r>
            <a:endParaRPr sz="4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47624" y="655871"/>
            <a:ext cx="59055" cy="97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10" dirty="0">
                <a:solidFill>
                  <a:srgbClr val="0000FF"/>
                </a:solidFill>
                <a:latin typeface="Arial"/>
                <a:cs typeface="Arial"/>
              </a:rPr>
              <a:t>4</a:t>
            </a:r>
            <a:endParaRPr sz="4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74099" y="475735"/>
            <a:ext cx="588010" cy="15367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32105">
              <a:lnSpc>
                <a:spcPts val="430"/>
              </a:lnSpc>
              <a:spcBef>
                <a:spcPts val="114"/>
              </a:spcBef>
              <a:tabLst>
                <a:tab pos="515620" algn="l"/>
              </a:tabLst>
            </a:pPr>
            <a:r>
              <a:rPr sz="450" spc="10" dirty="0">
                <a:solidFill>
                  <a:srgbClr val="0000FF"/>
                </a:solidFill>
                <a:latin typeface="Arial"/>
                <a:cs typeface="Arial"/>
              </a:rPr>
              <a:t>5	</a:t>
            </a:r>
            <a:r>
              <a:rPr sz="675" spc="15" baseline="6172" dirty="0">
                <a:solidFill>
                  <a:srgbClr val="0000FF"/>
                </a:solidFill>
                <a:latin typeface="Arial"/>
                <a:cs typeface="Arial"/>
              </a:rPr>
              <a:t>1</a:t>
            </a:r>
            <a:endParaRPr sz="675" baseline="6172">
              <a:latin typeface="Arial"/>
              <a:cs typeface="Arial"/>
            </a:endParaRPr>
          </a:p>
          <a:p>
            <a:pPr marL="50800">
              <a:lnSpc>
                <a:spcPts val="550"/>
              </a:lnSpc>
            </a:pPr>
            <a:r>
              <a:rPr sz="550" spc="25" dirty="0">
                <a:latin typeface="Arial"/>
                <a:cs typeface="Arial"/>
              </a:rPr>
              <a:t>H</a:t>
            </a:r>
            <a:r>
              <a:rPr sz="550" spc="65" dirty="0">
                <a:latin typeface="Arial"/>
                <a:cs typeface="Arial"/>
              </a:rPr>
              <a:t> </a:t>
            </a:r>
            <a:r>
              <a:rPr sz="550" spc="25" dirty="0">
                <a:latin typeface="Arial"/>
                <a:cs typeface="Arial"/>
              </a:rPr>
              <a:t>C</a:t>
            </a:r>
            <a:r>
              <a:rPr sz="550" spc="190" dirty="0">
                <a:latin typeface="Arial"/>
                <a:cs typeface="Arial"/>
              </a:rPr>
              <a:t> </a:t>
            </a:r>
            <a:r>
              <a:rPr sz="675" spc="15" baseline="6172" dirty="0">
                <a:solidFill>
                  <a:srgbClr val="0000FF"/>
                </a:solidFill>
                <a:latin typeface="Arial"/>
                <a:cs typeface="Arial"/>
              </a:rPr>
              <a:t>7</a:t>
            </a:r>
            <a:endParaRPr sz="675" baseline="6172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40305" y="548859"/>
            <a:ext cx="152400" cy="97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450" spc="10" dirty="0">
                <a:latin typeface="Arial"/>
                <a:cs typeface="Arial"/>
              </a:rPr>
              <a:t>3</a:t>
            </a:r>
            <a:r>
              <a:rPr sz="450" spc="-50" dirty="0">
                <a:latin typeface="Arial"/>
                <a:cs typeface="Arial"/>
              </a:rPr>
              <a:t> </a:t>
            </a:r>
            <a:r>
              <a:rPr sz="675" spc="15" baseline="-37037" dirty="0">
                <a:solidFill>
                  <a:srgbClr val="0000FF"/>
                </a:solidFill>
                <a:latin typeface="Arial"/>
                <a:cs typeface="Arial"/>
              </a:rPr>
              <a:t>8</a:t>
            </a:r>
            <a:endParaRPr sz="675" baseline="-37037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70442" y="514972"/>
            <a:ext cx="59055" cy="97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10" dirty="0">
                <a:solidFill>
                  <a:srgbClr val="0000FF"/>
                </a:solidFill>
                <a:latin typeface="Arial"/>
                <a:cs typeface="Arial"/>
              </a:rPr>
              <a:t>9</a:t>
            </a:r>
            <a:endParaRPr sz="4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88768" y="353861"/>
            <a:ext cx="452755" cy="1149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381635" algn="l"/>
              </a:tabLst>
            </a:pPr>
            <a:r>
              <a:rPr sz="550" spc="25" dirty="0">
                <a:latin typeface="Arial"/>
                <a:cs typeface="Arial"/>
              </a:rPr>
              <a:t>O	O</a:t>
            </a:r>
            <a:endParaRPr sz="5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45228" y="459088"/>
            <a:ext cx="132715" cy="1149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0" spc="20" dirty="0">
                <a:latin typeface="Arial"/>
                <a:cs typeface="Arial"/>
              </a:rPr>
              <a:t>C</a:t>
            </a:r>
            <a:r>
              <a:rPr sz="550" spc="25" dirty="0">
                <a:latin typeface="Arial"/>
                <a:cs typeface="Arial"/>
              </a:rPr>
              <a:t>H</a:t>
            </a:r>
            <a:endParaRPr sz="5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52239" y="493570"/>
            <a:ext cx="59055" cy="97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spc="10" dirty="0">
                <a:latin typeface="Arial"/>
                <a:cs typeface="Arial"/>
              </a:rPr>
              <a:t>3</a:t>
            </a:r>
            <a:endParaRPr sz="4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50701" y="514378"/>
            <a:ext cx="196850" cy="1149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0" spc="25" dirty="0">
                <a:latin typeface="Arial"/>
                <a:cs typeface="Arial"/>
              </a:rPr>
              <a:t>O</a:t>
            </a:r>
            <a:r>
              <a:rPr sz="550" spc="140" dirty="0">
                <a:latin typeface="Arial"/>
                <a:cs typeface="Arial"/>
              </a:rPr>
              <a:t> </a:t>
            </a:r>
            <a:r>
              <a:rPr sz="450" spc="5" dirty="0">
                <a:solidFill>
                  <a:srgbClr val="0000FF"/>
                </a:solidFill>
                <a:latin typeface="Arial"/>
                <a:cs typeface="Arial"/>
              </a:rPr>
              <a:t>10</a:t>
            </a:r>
            <a:endParaRPr sz="4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57958" y="674895"/>
            <a:ext cx="138430" cy="1149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0" spc="30" dirty="0">
                <a:latin typeface="Arial"/>
                <a:cs typeface="Arial"/>
              </a:rPr>
              <a:t>O</a:t>
            </a:r>
            <a:r>
              <a:rPr sz="550" spc="25" dirty="0">
                <a:latin typeface="Arial"/>
                <a:cs typeface="Arial"/>
              </a:rPr>
              <a:t>H</a:t>
            </a:r>
            <a:endParaRPr sz="55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571153" y="448020"/>
            <a:ext cx="579755" cy="283845"/>
          </a:xfrm>
          <a:custGeom>
            <a:avLst/>
            <a:gdLst/>
            <a:ahLst/>
            <a:cxnLst/>
            <a:rect l="l" t="t" r="r" b="b"/>
            <a:pathLst>
              <a:path w="579755" h="283845">
                <a:moveTo>
                  <a:pt x="337075" y="230059"/>
                </a:moveTo>
                <a:lnTo>
                  <a:pt x="337075" y="123044"/>
                </a:lnTo>
              </a:path>
              <a:path w="579755" h="283845">
                <a:moveTo>
                  <a:pt x="244321" y="69553"/>
                </a:moveTo>
                <a:lnTo>
                  <a:pt x="337075" y="123044"/>
                </a:lnTo>
              </a:path>
              <a:path w="579755" h="283845">
                <a:moveTo>
                  <a:pt x="251493" y="96298"/>
                </a:moveTo>
                <a:lnTo>
                  <a:pt x="310330" y="130169"/>
                </a:lnTo>
              </a:path>
              <a:path w="579755" h="283845">
                <a:moveTo>
                  <a:pt x="244321" y="283585"/>
                </a:moveTo>
                <a:lnTo>
                  <a:pt x="337075" y="230059"/>
                </a:lnTo>
              </a:path>
              <a:path w="579755" h="283845">
                <a:moveTo>
                  <a:pt x="251493" y="256805"/>
                </a:moveTo>
                <a:lnTo>
                  <a:pt x="310330" y="222923"/>
                </a:lnTo>
              </a:path>
              <a:path w="579755" h="283845">
                <a:moveTo>
                  <a:pt x="151602" y="123044"/>
                </a:moveTo>
                <a:lnTo>
                  <a:pt x="244321" y="69553"/>
                </a:lnTo>
              </a:path>
              <a:path w="579755" h="283845">
                <a:moveTo>
                  <a:pt x="151602" y="230059"/>
                </a:moveTo>
                <a:lnTo>
                  <a:pt x="244321" y="283585"/>
                </a:lnTo>
              </a:path>
              <a:path w="579755" h="283845">
                <a:moveTo>
                  <a:pt x="151602" y="230059"/>
                </a:moveTo>
                <a:lnTo>
                  <a:pt x="151602" y="123044"/>
                </a:lnTo>
              </a:path>
              <a:path w="579755" h="283845">
                <a:moveTo>
                  <a:pt x="171211" y="210439"/>
                </a:moveTo>
                <a:lnTo>
                  <a:pt x="171211" y="142652"/>
                </a:lnTo>
              </a:path>
              <a:path w="579755" h="283845">
                <a:moveTo>
                  <a:pt x="151602" y="123044"/>
                </a:moveTo>
                <a:lnTo>
                  <a:pt x="58837" y="69553"/>
                </a:lnTo>
              </a:path>
              <a:path w="579755" h="283845">
                <a:moveTo>
                  <a:pt x="67787" y="69553"/>
                </a:moveTo>
                <a:lnTo>
                  <a:pt x="67787" y="1766"/>
                </a:lnTo>
              </a:path>
              <a:path w="579755" h="283845">
                <a:moveTo>
                  <a:pt x="48178" y="69553"/>
                </a:moveTo>
                <a:lnTo>
                  <a:pt x="48178" y="1766"/>
                </a:lnTo>
              </a:path>
              <a:path w="579755" h="283845">
                <a:moveTo>
                  <a:pt x="58837" y="69553"/>
                </a:moveTo>
                <a:lnTo>
                  <a:pt x="0" y="103424"/>
                </a:lnTo>
              </a:path>
              <a:path w="579755" h="283845">
                <a:moveTo>
                  <a:pt x="337075" y="123044"/>
                </a:moveTo>
                <a:lnTo>
                  <a:pt x="429829" y="69553"/>
                </a:lnTo>
              </a:path>
              <a:path w="579755" h="283845">
                <a:moveTo>
                  <a:pt x="429829" y="69553"/>
                </a:moveTo>
                <a:lnTo>
                  <a:pt x="485133" y="101657"/>
                </a:lnTo>
              </a:path>
              <a:path w="579755" h="283845">
                <a:moveTo>
                  <a:pt x="438732" y="69553"/>
                </a:moveTo>
                <a:lnTo>
                  <a:pt x="438732" y="0"/>
                </a:lnTo>
              </a:path>
              <a:path w="579755" h="283845">
                <a:moveTo>
                  <a:pt x="419124" y="69553"/>
                </a:moveTo>
                <a:lnTo>
                  <a:pt x="419124" y="0"/>
                </a:lnTo>
              </a:path>
              <a:path w="579755" h="283845">
                <a:moveTo>
                  <a:pt x="558231" y="101657"/>
                </a:moveTo>
                <a:lnTo>
                  <a:pt x="579618" y="89173"/>
                </a:lnTo>
              </a:path>
              <a:path w="579755" h="283845">
                <a:moveTo>
                  <a:pt x="337075" y="230059"/>
                </a:moveTo>
                <a:lnTo>
                  <a:pt x="392379" y="262151"/>
                </a:lnTo>
              </a:path>
            </a:pathLst>
          </a:custGeom>
          <a:ln w="5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59814"/>
            <a:ext cx="461010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135"/>
              </a:spcBef>
            </a:pPr>
            <a:r>
              <a:rPr spc="20" dirty="0"/>
              <a:t>1D</a:t>
            </a:r>
            <a:r>
              <a:rPr spc="5" dirty="0"/>
              <a:t> </a:t>
            </a:r>
            <a:r>
              <a:rPr sz="1500" spc="44" baseline="27777" dirty="0"/>
              <a:t>1</a:t>
            </a:r>
            <a:r>
              <a:rPr sz="1400" spc="30" dirty="0"/>
              <a:t>H</a:t>
            </a:r>
            <a:r>
              <a:rPr sz="1400" spc="5" dirty="0"/>
              <a:t> </a:t>
            </a:r>
            <a:r>
              <a:rPr sz="1400" spc="25" dirty="0"/>
              <a:t>NMR</a:t>
            </a:r>
            <a:r>
              <a:rPr sz="1400" spc="5" dirty="0"/>
              <a:t> </a:t>
            </a:r>
            <a:r>
              <a:rPr sz="1400" spc="20" dirty="0"/>
              <a:t>spectrum</a:t>
            </a:r>
            <a:r>
              <a:rPr sz="1400" spc="5" dirty="0"/>
              <a:t> </a:t>
            </a:r>
            <a:r>
              <a:rPr sz="1400" spc="10" dirty="0"/>
              <a:t>of</a:t>
            </a:r>
            <a:r>
              <a:rPr sz="1400" spc="5" dirty="0"/>
              <a:t> </a:t>
            </a:r>
            <a:r>
              <a:rPr sz="1400" spc="10" dirty="0"/>
              <a:t>methyl-5-acetylsalicylate</a:t>
            </a:r>
            <a:endParaRPr sz="14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995" y="844880"/>
            <a:ext cx="2915951" cy="203634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269388" y="711828"/>
            <a:ext cx="54610" cy="882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" spc="5" dirty="0">
                <a:solidFill>
                  <a:srgbClr val="0000FF"/>
                </a:solidFill>
                <a:latin typeface="Arial"/>
                <a:cs typeface="Arial"/>
              </a:rPr>
              <a:t>2</a:t>
            </a:r>
            <a:endParaRPr sz="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6966" y="547030"/>
            <a:ext cx="54610" cy="882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" spc="5" dirty="0">
                <a:solidFill>
                  <a:srgbClr val="0000FF"/>
                </a:solidFill>
                <a:latin typeface="Arial"/>
                <a:cs typeface="Arial"/>
              </a:rPr>
              <a:t>6</a:t>
            </a:r>
            <a:endParaRPr sz="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6966" y="829542"/>
            <a:ext cx="54610" cy="882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" spc="5" dirty="0">
                <a:solidFill>
                  <a:srgbClr val="0000FF"/>
                </a:solidFill>
                <a:latin typeface="Arial"/>
                <a:cs typeface="Arial"/>
              </a:rPr>
              <a:t>3</a:t>
            </a:r>
            <a:endParaRPr sz="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26113" y="758914"/>
            <a:ext cx="54610" cy="882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" spc="5" dirty="0">
                <a:solidFill>
                  <a:srgbClr val="0000FF"/>
                </a:solidFill>
                <a:latin typeface="Arial"/>
                <a:cs typeface="Arial"/>
              </a:rPr>
              <a:t>4</a:t>
            </a:r>
            <a:endParaRPr sz="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3538" y="600393"/>
            <a:ext cx="353695" cy="1384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30480" algn="r">
              <a:lnSpc>
                <a:spcPts val="375"/>
              </a:lnSpc>
              <a:spcBef>
                <a:spcPts val="110"/>
              </a:spcBef>
            </a:pPr>
            <a:r>
              <a:rPr sz="400" spc="5" dirty="0">
                <a:solidFill>
                  <a:srgbClr val="0000FF"/>
                </a:solidFill>
                <a:latin typeface="Arial"/>
                <a:cs typeface="Arial"/>
              </a:rPr>
              <a:t>5</a:t>
            </a:r>
            <a:endParaRPr sz="400">
              <a:latin typeface="Arial"/>
              <a:cs typeface="Arial"/>
            </a:endParaRPr>
          </a:p>
          <a:p>
            <a:pPr marL="38100">
              <a:lnSpc>
                <a:spcPts val="495"/>
              </a:lnSpc>
            </a:pPr>
            <a:r>
              <a:rPr sz="500" spc="10" dirty="0">
                <a:latin typeface="Arial"/>
                <a:cs typeface="Arial"/>
              </a:rPr>
              <a:t>H</a:t>
            </a:r>
            <a:r>
              <a:rPr sz="500" spc="45" dirty="0">
                <a:latin typeface="Arial"/>
                <a:cs typeface="Arial"/>
              </a:rPr>
              <a:t> </a:t>
            </a:r>
            <a:r>
              <a:rPr sz="500" spc="10" dirty="0">
                <a:latin typeface="Arial"/>
                <a:cs typeface="Arial"/>
              </a:rPr>
              <a:t>C  </a:t>
            </a:r>
            <a:r>
              <a:rPr sz="600" spc="7" baseline="6944" dirty="0">
                <a:solidFill>
                  <a:srgbClr val="0000FF"/>
                </a:solidFill>
                <a:latin typeface="Arial"/>
                <a:cs typeface="Arial"/>
              </a:rPr>
              <a:t>7</a:t>
            </a:r>
            <a:endParaRPr sz="600" baseline="6944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0623" y="664743"/>
            <a:ext cx="143510" cy="882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400" spc="5" dirty="0">
                <a:latin typeface="Arial"/>
                <a:cs typeface="Arial"/>
              </a:rPr>
              <a:t>3</a:t>
            </a:r>
            <a:r>
              <a:rPr sz="400" spc="-45" dirty="0">
                <a:latin typeface="Arial"/>
                <a:cs typeface="Arial"/>
              </a:rPr>
              <a:t> </a:t>
            </a:r>
            <a:r>
              <a:rPr sz="600" spc="7" baseline="-34722" dirty="0">
                <a:solidFill>
                  <a:srgbClr val="0000FF"/>
                </a:solidFill>
                <a:latin typeface="Arial"/>
                <a:cs typeface="Arial"/>
              </a:rPr>
              <a:t>8</a:t>
            </a:r>
            <a:endParaRPr sz="600" baseline="-34722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10195" y="634922"/>
            <a:ext cx="54610" cy="882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" spc="5" dirty="0">
                <a:solidFill>
                  <a:srgbClr val="0000FF"/>
                </a:solidFill>
                <a:latin typeface="Arial"/>
                <a:cs typeface="Arial"/>
              </a:rPr>
              <a:t>9</a:t>
            </a:r>
            <a:endParaRPr sz="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74319" y="493143"/>
            <a:ext cx="401320" cy="10413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  <a:tabLst>
                <a:tab pos="337185" algn="l"/>
              </a:tabLst>
            </a:pPr>
            <a:r>
              <a:rPr sz="500" spc="10" dirty="0">
                <a:latin typeface="Arial"/>
                <a:cs typeface="Arial"/>
              </a:rPr>
              <a:t>O	O</a:t>
            </a:r>
            <a:endParaRPr sz="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28581" y="585744"/>
            <a:ext cx="355600" cy="10413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  <a:tabLst>
                <a:tab pos="247650" algn="l"/>
              </a:tabLst>
            </a:pPr>
            <a:r>
              <a:rPr sz="600" spc="7" baseline="6944" dirty="0">
                <a:solidFill>
                  <a:srgbClr val="0000FF"/>
                </a:solidFill>
                <a:latin typeface="Arial"/>
                <a:cs typeface="Arial"/>
              </a:rPr>
              <a:t>1	</a:t>
            </a:r>
            <a:r>
              <a:rPr sz="500" spc="5" dirty="0">
                <a:latin typeface="Arial"/>
                <a:cs typeface="Arial"/>
              </a:rPr>
              <a:t>C</a:t>
            </a:r>
            <a:r>
              <a:rPr sz="500" spc="10" dirty="0">
                <a:latin typeface="Arial"/>
                <a:cs typeface="Arial"/>
              </a:rPr>
              <a:t>H</a:t>
            </a:r>
            <a:endParaRPr sz="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58179" y="616088"/>
            <a:ext cx="54610" cy="882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" spc="5" dirty="0">
                <a:latin typeface="Arial"/>
                <a:cs typeface="Arial"/>
              </a:rPr>
              <a:t>3</a:t>
            </a:r>
            <a:endParaRPr sz="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80824" y="634399"/>
            <a:ext cx="176530" cy="10413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500" spc="10" dirty="0">
                <a:latin typeface="Arial"/>
                <a:cs typeface="Arial"/>
              </a:rPr>
              <a:t>O</a:t>
            </a:r>
            <a:r>
              <a:rPr sz="500" spc="114" dirty="0">
                <a:latin typeface="Arial"/>
                <a:cs typeface="Arial"/>
              </a:rPr>
              <a:t> </a:t>
            </a:r>
            <a:r>
              <a:rPr sz="400" dirty="0">
                <a:solidFill>
                  <a:srgbClr val="0000FF"/>
                </a:solidFill>
                <a:latin typeface="Arial"/>
                <a:cs typeface="Arial"/>
              </a:rPr>
              <a:t>10</a:t>
            </a:r>
            <a:endParaRPr sz="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99209" y="775655"/>
            <a:ext cx="124460" cy="10413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500" spc="15" dirty="0">
                <a:latin typeface="Arial"/>
                <a:cs typeface="Arial"/>
              </a:rPr>
              <a:t>O</a:t>
            </a:r>
            <a:r>
              <a:rPr sz="500" spc="10" dirty="0">
                <a:latin typeface="Arial"/>
                <a:cs typeface="Arial"/>
              </a:rPr>
              <a:t>H</a:t>
            </a:r>
            <a:endParaRPr sz="5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60342" y="577528"/>
            <a:ext cx="510540" cy="249554"/>
          </a:xfrm>
          <a:custGeom>
            <a:avLst/>
            <a:gdLst/>
            <a:ahLst/>
            <a:cxnLst/>
            <a:rect l="l" t="t" r="r" b="b"/>
            <a:pathLst>
              <a:path w="510540" h="249555">
                <a:moveTo>
                  <a:pt x="296628" y="202454"/>
                </a:moveTo>
                <a:lnTo>
                  <a:pt x="296628" y="108279"/>
                </a:lnTo>
              </a:path>
              <a:path w="510540" h="249555">
                <a:moveTo>
                  <a:pt x="215004" y="61207"/>
                </a:moveTo>
                <a:lnTo>
                  <a:pt x="296628" y="108279"/>
                </a:lnTo>
              </a:path>
              <a:path w="510540" h="249555">
                <a:moveTo>
                  <a:pt x="221315" y="84743"/>
                </a:moveTo>
                <a:lnTo>
                  <a:pt x="273092" y="114549"/>
                </a:lnTo>
              </a:path>
              <a:path w="510540" h="249555">
                <a:moveTo>
                  <a:pt x="215004" y="249556"/>
                </a:moveTo>
                <a:lnTo>
                  <a:pt x="296628" y="202454"/>
                </a:lnTo>
              </a:path>
              <a:path w="510540" h="249555">
                <a:moveTo>
                  <a:pt x="221315" y="225990"/>
                </a:moveTo>
                <a:lnTo>
                  <a:pt x="273092" y="196173"/>
                </a:lnTo>
              </a:path>
              <a:path w="510540" h="249555">
                <a:moveTo>
                  <a:pt x="133411" y="108279"/>
                </a:moveTo>
                <a:lnTo>
                  <a:pt x="215004" y="61207"/>
                </a:lnTo>
              </a:path>
              <a:path w="510540" h="249555">
                <a:moveTo>
                  <a:pt x="133411" y="202454"/>
                </a:moveTo>
                <a:lnTo>
                  <a:pt x="215004" y="249556"/>
                </a:lnTo>
              </a:path>
              <a:path w="510540" h="249555">
                <a:moveTo>
                  <a:pt x="133411" y="202454"/>
                </a:moveTo>
                <a:lnTo>
                  <a:pt x="133411" y="108279"/>
                </a:lnTo>
              </a:path>
              <a:path w="510540" h="249555">
                <a:moveTo>
                  <a:pt x="150666" y="185188"/>
                </a:moveTo>
                <a:lnTo>
                  <a:pt x="150666" y="125535"/>
                </a:lnTo>
              </a:path>
              <a:path w="510540" h="249555">
                <a:moveTo>
                  <a:pt x="133411" y="108279"/>
                </a:moveTo>
                <a:lnTo>
                  <a:pt x="51777" y="61207"/>
                </a:lnTo>
              </a:path>
              <a:path w="510540" h="249555">
                <a:moveTo>
                  <a:pt x="59653" y="61207"/>
                </a:moveTo>
                <a:lnTo>
                  <a:pt x="59653" y="1554"/>
                </a:lnTo>
              </a:path>
              <a:path w="510540" h="249555">
                <a:moveTo>
                  <a:pt x="42397" y="61207"/>
                </a:moveTo>
                <a:lnTo>
                  <a:pt x="42397" y="1554"/>
                </a:lnTo>
              </a:path>
              <a:path w="510540" h="249555">
                <a:moveTo>
                  <a:pt x="51777" y="61207"/>
                </a:moveTo>
                <a:lnTo>
                  <a:pt x="0" y="91013"/>
                </a:lnTo>
              </a:path>
              <a:path w="510540" h="249555">
                <a:moveTo>
                  <a:pt x="296628" y="108279"/>
                </a:moveTo>
                <a:lnTo>
                  <a:pt x="378252" y="61207"/>
                </a:lnTo>
              </a:path>
              <a:path w="510540" h="249555">
                <a:moveTo>
                  <a:pt x="378252" y="61207"/>
                </a:moveTo>
                <a:lnTo>
                  <a:pt x="426920" y="89459"/>
                </a:lnTo>
              </a:path>
              <a:path w="510540" h="249555">
                <a:moveTo>
                  <a:pt x="386087" y="61207"/>
                </a:moveTo>
                <a:lnTo>
                  <a:pt x="386087" y="0"/>
                </a:lnTo>
              </a:path>
              <a:path w="510540" h="249555">
                <a:moveTo>
                  <a:pt x="368832" y="61207"/>
                </a:moveTo>
                <a:lnTo>
                  <a:pt x="368832" y="0"/>
                </a:lnTo>
              </a:path>
              <a:path w="510540" h="249555">
                <a:moveTo>
                  <a:pt x="491248" y="89459"/>
                </a:moveTo>
                <a:lnTo>
                  <a:pt x="510068" y="78473"/>
                </a:lnTo>
              </a:path>
              <a:path w="510540" h="249555">
                <a:moveTo>
                  <a:pt x="296628" y="202454"/>
                </a:moveTo>
                <a:lnTo>
                  <a:pt x="345296" y="230695"/>
                </a:lnTo>
              </a:path>
            </a:pathLst>
          </a:custGeom>
          <a:ln w="47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92762" y="793186"/>
            <a:ext cx="100330" cy="2025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50" spc="5" dirty="0">
                <a:solidFill>
                  <a:srgbClr val="0000FF"/>
                </a:solidFill>
                <a:latin typeface="Calibri"/>
                <a:cs typeface="Calibri"/>
              </a:rPr>
              <a:t>6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37132" y="1708417"/>
            <a:ext cx="100330" cy="2025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50" spc="5" dirty="0">
                <a:solidFill>
                  <a:srgbClr val="0000FF"/>
                </a:solidFill>
                <a:latin typeface="Calibri"/>
                <a:cs typeface="Calibri"/>
              </a:rPr>
              <a:t>4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31607" y="1187176"/>
            <a:ext cx="100330" cy="2025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50" spc="5" dirty="0">
                <a:solidFill>
                  <a:srgbClr val="0000FF"/>
                </a:solidFill>
                <a:latin typeface="Calibri"/>
                <a:cs typeface="Calibri"/>
              </a:rPr>
              <a:t>3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56322" y="736721"/>
            <a:ext cx="180975" cy="2025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50" spc="50" dirty="0">
                <a:solidFill>
                  <a:srgbClr val="0000FF"/>
                </a:solidFill>
                <a:latin typeface="Calibri"/>
                <a:cs typeface="Calibri"/>
              </a:rPr>
              <a:t>1</a:t>
            </a:r>
            <a:r>
              <a:rPr sz="1150" spc="5" dirty="0">
                <a:solidFill>
                  <a:srgbClr val="0000FF"/>
                </a:solidFill>
                <a:latin typeface="Calibri"/>
                <a:cs typeface="Calibri"/>
              </a:rPr>
              <a:t>0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606264" y="1730940"/>
            <a:ext cx="100330" cy="2025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50" spc="5" dirty="0">
                <a:solidFill>
                  <a:srgbClr val="0000FF"/>
                </a:solidFill>
                <a:latin typeface="Calibri"/>
                <a:cs typeface="Calibri"/>
              </a:rPr>
              <a:t>8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030740" y="995228"/>
            <a:ext cx="245110" cy="116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5" dirty="0">
                <a:latin typeface="Arial"/>
                <a:cs typeface="Arial"/>
              </a:rPr>
              <a:t>Notes:</a:t>
            </a:r>
            <a:endParaRPr sz="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134436" y="1210315"/>
            <a:ext cx="1445260" cy="13442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86055" marR="67945" indent="-148590">
              <a:lnSpc>
                <a:spcPts val="700"/>
              </a:lnSpc>
              <a:spcBef>
                <a:spcPts val="135"/>
              </a:spcBef>
              <a:buClr>
                <a:srgbClr val="3333B2"/>
              </a:buClr>
              <a:buSzPct val="133333"/>
              <a:buFont typeface="Lucida Sans Unicode"/>
              <a:buChar char="►"/>
              <a:tabLst>
                <a:tab pos="186690" algn="l"/>
              </a:tabLst>
            </a:pPr>
            <a:r>
              <a:rPr sz="600" spc="-5" dirty="0">
                <a:latin typeface="Arial"/>
                <a:cs typeface="Arial"/>
              </a:rPr>
              <a:t>two singlets in the spectrum - two </a:t>
            </a:r>
            <a:r>
              <a:rPr sz="60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isolated groups in the structure - </a:t>
            </a:r>
            <a:r>
              <a:rPr sz="60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CH</a:t>
            </a:r>
            <a:r>
              <a:rPr sz="750" spc="-7" baseline="-16666" dirty="0">
                <a:latin typeface="Arial"/>
                <a:cs typeface="Arial"/>
              </a:rPr>
              <a:t>3</a:t>
            </a:r>
            <a:r>
              <a:rPr sz="750" baseline="-16666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groups; </a:t>
            </a:r>
            <a:r>
              <a:rPr sz="600" b="1" spc="-5" dirty="0">
                <a:latin typeface="Arial"/>
                <a:cs typeface="Arial"/>
              </a:rPr>
              <a:t>Met-8 </a:t>
            </a:r>
            <a:r>
              <a:rPr sz="600" spc="-5" dirty="0">
                <a:latin typeface="Arial"/>
                <a:cs typeface="Arial"/>
              </a:rPr>
              <a:t>neighboring </a:t>
            </a:r>
            <a:r>
              <a:rPr sz="60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carbonyl has lowest shift than ester </a:t>
            </a:r>
            <a:r>
              <a:rPr sz="600" spc="-155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Met-10</a:t>
            </a:r>
            <a:endParaRPr sz="600">
              <a:latin typeface="Arial"/>
              <a:cs typeface="Arial"/>
            </a:endParaRPr>
          </a:p>
          <a:p>
            <a:pPr marL="186055" marR="80645" indent="-148590">
              <a:lnSpc>
                <a:spcPts val="700"/>
              </a:lnSpc>
              <a:spcBef>
                <a:spcPts val="285"/>
              </a:spcBef>
              <a:buClr>
                <a:srgbClr val="3333B2"/>
              </a:buClr>
              <a:buSzPct val="133333"/>
              <a:buFont typeface="Lucida Sans Unicode"/>
              <a:buChar char="►"/>
              <a:tabLst>
                <a:tab pos="186690" algn="l"/>
              </a:tabLst>
            </a:pPr>
            <a:r>
              <a:rPr sz="600" spc="-5" dirty="0">
                <a:latin typeface="Arial"/>
                <a:cs typeface="Arial"/>
              </a:rPr>
              <a:t>doublet of doublets (cca 8.0 ppm) - </a:t>
            </a:r>
            <a:r>
              <a:rPr sz="600" spc="-15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proton</a:t>
            </a:r>
            <a:r>
              <a:rPr sz="600" spc="-1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signal splitted </a:t>
            </a:r>
            <a:r>
              <a:rPr sz="600" spc="-10" dirty="0">
                <a:latin typeface="Arial"/>
                <a:cs typeface="Arial"/>
              </a:rPr>
              <a:t>by</a:t>
            </a:r>
            <a:r>
              <a:rPr sz="600" spc="-5" dirty="0">
                <a:latin typeface="Arial"/>
                <a:cs typeface="Arial"/>
              </a:rPr>
              <a:t> two </a:t>
            </a:r>
            <a:r>
              <a:rPr sz="60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neighbors</a:t>
            </a:r>
            <a:r>
              <a:rPr sz="600" spc="-1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- </a:t>
            </a:r>
            <a:r>
              <a:rPr sz="600" b="1" spc="-5" dirty="0">
                <a:latin typeface="Arial"/>
                <a:cs typeface="Arial"/>
              </a:rPr>
              <a:t>H-4</a:t>
            </a:r>
            <a:endParaRPr sz="600">
              <a:latin typeface="Arial"/>
              <a:cs typeface="Arial"/>
            </a:endParaRPr>
          </a:p>
          <a:p>
            <a:pPr marL="186055" marR="30480" indent="-148590">
              <a:lnSpc>
                <a:spcPts val="700"/>
              </a:lnSpc>
              <a:spcBef>
                <a:spcPts val="295"/>
              </a:spcBef>
              <a:buClr>
                <a:srgbClr val="3333B2"/>
              </a:buClr>
              <a:buSzPct val="133333"/>
              <a:buFont typeface="Lucida Sans Unicode"/>
              <a:buChar char="►"/>
              <a:tabLst>
                <a:tab pos="186690" algn="l"/>
              </a:tabLst>
            </a:pPr>
            <a:r>
              <a:rPr sz="600" spc="-5" dirty="0">
                <a:latin typeface="Arial"/>
                <a:cs typeface="Arial"/>
              </a:rPr>
              <a:t>two doublets in interaction with H-4 - </a:t>
            </a:r>
            <a:r>
              <a:rPr sz="600" spc="-15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based on the </a:t>
            </a:r>
            <a:r>
              <a:rPr sz="600" i="1" spc="-5" dirty="0">
                <a:latin typeface="Arial"/>
                <a:cs typeface="Arial"/>
              </a:rPr>
              <a:t>J</a:t>
            </a:r>
            <a:r>
              <a:rPr sz="600" spc="-5" dirty="0">
                <a:latin typeface="Arial"/>
                <a:cs typeface="Arial"/>
              </a:rPr>
              <a:t>-interaction: doublet </a:t>
            </a:r>
            <a:r>
              <a:rPr sz="60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with larger </a:t>
            </a:r>
            <a:r>
              <a:rPr sz="600" i="1" spc="-5" dirty="0">
                <a:latin typeface="Arial"/>
                <a:cs typeface="Arial"/>
              </a:rPr>
              <a:t>J</a:t>
            </a:r>
            <a:r>
              <a:rPr sz="600" spc="-5" dirty="0">
                <a:latin typeface="Arial"/>
                <a:cs typeface="Arial"/>
              </a:rPr>
              <a:t>-constant belongs</a:t>
            </a:r>
            <a:r>
              <a:rPr sz="60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to </a:t>
            </a:r>
            <a:r>
              <a:rPr sz="60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close</a:t>
            </a:r>
            <a:r>
              <a:rPr sz="600" spc="-1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proton - </a:t>
            </a:r>
            <a:r>
              <a:rPr sz="600" b="1" spc="-5" dirty="0">
                <a:latin typeface="Arial"/>
                <a:cs typeface="Arial"/>
              </a:rPr>
              <a:t>H-3</a:t>
            </a:r>
            <a:r>
              <a:rPr sz="600" spc="-5" dirty="0">
                <a:latin typeface="Arial"/>
                <a:cs typeface="Arial"/>
              </a:rPr>
              <a:t>, smaller</a:t>
            </a:r>
            <a:endParaRPr sz="600">
              <a:latin typeface="Arial"/>
              <a:cs typeface="Arial"/>
            </a:endParaRPr>
          </a:p>
          <a:p>
            <a:pPr marL="186055">
              <a:lnSpc>
                <a:spcPts val="660"/>
              </a:lnSpc>
            </a:pPr>
            <a:r>
              <a:rPr sz="600" i="1" spc="-5" dirty="0">
                <a:latin typeface="Arial"/>
                <a:cs typeface="Arial"/>
              </a:rPr>
              <a:t>J</a:t>
            </a:r>
            <a:r>
              <a:rPr sz="600" spc="-5" dirty="0">
                <a:latin typeface="Arial"/>
                <a:cs typeface="Arial"/>
              </a:rPr>
              <a:t>-constant - more</a:t>
            </a:r>
            <a:r>
              <a:rPr sz="60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distant proton</a:t>
            </a:r>
            <a:r>
              <a:rPr sz="60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-</a:t>
            </a:r>
            <a:endParaRPr sz="600">
              <a:latin typeface="Arial"/>
              <a:cs typeface="Arial"/>
            </a:endParaRPr>
          </a:p>
          <a:p>
            <a:pPr marL="186055">
              <a:lnSpc>
                <a:spcPts val="710"/>
              </a:lnSpc>
            </a:pPr>
            <a:r>
              <a:rPr sz="600" b="1" spc="-5" dirty="0">
                <a:latin typeface="Arial"/>
                <a:cs typeface="Arial"/>
              </a:rPr>
              <a:t>H-6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9814"/>
            <a:ext cx="461010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135"/>
              </a:spcBef>
            </a:pPr>
            <a:r>
              <a:rPr sz="1400" spc="20" dirty="0">
                <a:solidFill>
                  <a:srgbClr val="3333B2"/>
                </a:solidFill>
                <a:latin typeface="Arial"/>
                <a:cs typeface="Arial"/>
              </a:rPr>
              <a:t>1D</a:t>
            </a:r>
            <a:r>
              <a:rPr sz="1400" spc="-5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sz="1500" spc="44" baseline="27777" dirty="0">
                <a:solidFill>
                  <a:srgbClr val="3333B2"/>
                </a:solidFill>
                <a:latin typeface="Arial"/>
                <a:cs typeface="Arial"/>
              </a:rPr>
              <a:t>1</a:t>
            </a:r>
            <a:r>
              <a:rPr sz="1400" spc="30" dirty="0">
                <a:solidFill>
                  <a:srgbClr val="3333B2"/>
                </a:solidFill>
                <a:latin typeface="Arial"/>
                <a:cs typeface="Arial"/>
              </a:rPr>
              <a:t>H</a:t>
            </a:r>
            <a:r>
              <a:rPr sz="1400" spc="-5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sz="1400" spc="25" dirty="0">
                <a:solidFill>
                  <a:srgbClr val="3333B2"/>
                </a:solidFill>
                <a:latin typeface="Arial"/>
                <a:cs typeface="Arial"/>
              </a:rPr>
              <a:t>NMR</a:t>
            </a:r>
            <a:r>
              <a:rPr sz="1400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sz="1400" spc="20" dirty="0">
                <a:solidFill>
                  <a:srgbClr val="3333B2"/>
                </a:solidFill>
                <a:latin typeface="Arial"/>
                <a:cs typeface="Arial"/>
              </a:rPr>
              <a:t>spectrum</a:t>
            </a:r>
            <a:r>
              <a:rPr sz="1400" spc="-5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3333B2"/>
                </a:solidFill>
                <a:latin typeface="Arial"/>
                <a:cs typeface="Arial"/>
              </a:rPr>
              <a:t>of</a:t>
            </a:r>
            <a:r>
              <a:rPr sz="1400" spc="-5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3333B2"/>
                </a:solidFill>
                <a:latin typeface="Arial"/>
                <a:cs typeface="Arial"/>
              </a:rPr>
              <a:t>cinnamic</a:t>
            </a:r>
            <a:r>
              <a:rPr sz="1400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3333B2"/>
                </a:solidFill>
                <a:latin typeface="Arial"/>
                <a:cs typeface="Arial"/>
              </a:rPr>
              <a:t>acid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9640" y="677565"/>
            <a:ext cx="3458437" cy="233600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724934" y="684514"/>
            <a:ext cx="59055" cy="977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50" spc="10" dirty="0">
                <a:solidFill>
                  <a:srgbClr val="0000FF"/>
                </a:solidFill>
                <a:latin typeface="Arial"/>
                <a:cs typeface="Arial"/>
              </a:rPr>
              <a:t>6</a:t>
            </a:r>
            <a:endParaRPr sz="4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85771" y="765843"/>
            <a:ext cx="59055" cy="977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50" spc="10" dirty="0">
                <a:solidFill>
                  <a:srgbClr val="0000FF"/>
                </a:solidFill>
                <a:latin typeface="Arial"/>
                <a:cs typeface="Arial"/>
              </a:rPr>
              <a:t>5</a:t>
            </a:r>
            <a:endParaRPr sz="4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85771" y="919464"/>
            <a:ext cx="339090" cy="18859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5"/>
              </a:spcBef>
              <a:tabLst>
                <a:tab pos="280035" algn="l"/>
              </a:tabLst>
            </a:pPr>
            <a:r>
              <a:rPr sz="450" spc="10" dirty="0">
                <a:solidFill>
                  <a:srgbClr val="0000FF"/>
                </a:solidFill>
                <a:latin typeface="Arial"/>
                <a:cs typeface="Arial"/>
              </a:rPr>
              <a:t>4	2</a:t>
            </a:r>
            <a:endParaRPr sz="4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450" spc="10" dirty="0">
                <a:solidFill>
                  <a:srgbClr val="0000FF"/>
                </a:solidFill>
                <a:latin typeface="Arial"/>
                <a:cs typeface="Arial"/>
              </a:rPr>
              <a:t>3</a:t>
            </a:r>
            <a:endParaRPr sz="4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18914" y="586015"/>
            <a:ext cx="502920" cy="31369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95250">
              <a:lnSpc>
                <a:spcPct val="100000"/>
              </a:lnSpc>
              <a:spcBef>
                <a:spcPts val="365"/>
              </a:spcBef>
              <a:tabLst>
                <a:tab pos="281305" algn="l"/>
              </a:tabLst>
            </a:pPr>
            <a:r>
              <a:rPr sz="600" spc="-10" dirty="0">
                <a:latin typeface="Arial"/>
                <a:cs typeface="Arial"/>
              </a:rPr>
              <a:t>H	O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430"/>
              </a:lnSpc>
              <a:spcBef>
                <a:spcPts val="240"/>
              </a:spcBef>
              <a:tabLst>
                <a:tab pos="200025" algn="l"/>
              </a:tabLst>
            </a:pPr>
            <a:r>
              <a:rPr sz="450" spc="10" dirty="0">
                <a:solidFill>
                  <a:srgbClr val="0000FF"/>
                </a:solidFill>
                <a:latin typeface="Arial"/>
                <a:cs typeface="Arial"/>
              </a:rPr>
              <a:t>1	</a:t>
            </a:r>
            <a:r>
              <a:rPr sz="675" spc="15" baseline="6172" dirty="0">
                <a:solidFill>
                  <a:srgbClr val="0000FF"/>
                </a:solidFill>
                <a:latin typeface="Arial"/>
                <a:cs typeface="Arial"/>
              </a:rPr>
              <a:t>8</a:t>
            </a:r>
            <a:endParaRPr sz="675" baseline="6172">
              <a:latin typeface="Arial"/>
              <a:cs typeface="Arial"/>
            </a:endParaRPr>
          </a:p>
          <a:p>
            <a:pPr marL="106680">
              <a:lnSpc>
                <a:spcPts val="610"/>
              </a:lnSpc>
              <a:tabLst>
                <a:tab pos="294005" algn="l"/>
              </a:tabLst>
            </a:pPr>
            <a:r>
              <a:rPr sz="675" spc="15" baseline="6172" dirty="0">
                <a:solidFill>
                  <a:srgbClr val="0000FF"/>
                </a:solidFill>
                <a:latin typeface="Arial"/>
                <a:cs typeface="Arial"/>
              </a:rPr>
              <a:t>7	9 </a:t>
            </a:r>
            <a:r>
              <a:rPr sz="675" spc="60" baseline="6172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OH</a:t>
            </a:r>
            <a:endParaRPr sz="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96030" y="891752"/>
            <a:ext cx="80010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10" dirty="0">
                <a:latin typeface="Arial"/>
                <a:cs typeface="Arial"/>
              </a:rPr>
              <a:t>H</a:t>
            </a:r>
            <a:endParaRPr sz="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661743" y="717696"/>
            <a:ext cx="526415" cy="287655"/>
          </a:xfrm>
          <a:custGeom>
            <a:avLst/>
            <a:gdLst/>
            <a:ahLst/>
            <a:cxnLst/>
            <a:rect l="l" t="t" r="r" b="b"/>
            <a:pathLst>
              <a:path w="526414" h="287655">
                <a:moveTo>
                  <a:pt x="187925" y="233140"/>
                </a:moveTo>
                <a:lnTo>
                  <a:pt x="187925" y="124717"/>
                </a:lnTo>
              </a:path>
              <a:path w="526414" h="287655">
                <a:moveTo>
                  <a:pt x="93985" y="70506"/>
                </a:moveTo>
                <a:lnTo>
                  <a:pt x="187925" y="124717"/>
                </a:lnTo>
              </a:path>
              <a:path w="526414" h="287655">
                <a:moveTo>
                  <a:pt x="101204" y="97612"/>
                </a:moveTo>
                <a:lnTo>
                  <a:pt x="160819" y="131936"/>
                </a:lnTo>
              </a:path>
              <a:path w="526414" h="287655">
                <a:moveTo>
                  <a:pt x="93985" y="287351"/>
                </a:moveTo>
                <a:lnTo>
                  <a:pt x="187925" y="233140"/>
                </a:lnTo>
              </a:path>
              <a:path w="526414" h="287655">
                <a:moveTo>
                  <a:pt x="101204" y="260245"/>
                </a:moveTo>
                <a:lnTo>
                  <a:pt x="160819" y="225921"/>
                </a:lnTo>
              </a:path>
              <a:path w="526414" h="287655">
                <a:moveTo>
                  <a:pt x="0" y="124717"/>
                </a:moveTo>
                <a:lnTo>
                  <a:pt x="93985" y="70506"/>
                </a:lnTo>
              </a:path>
              <a:path w="526414" h="287655">
                <a:moveTo>
                  <a:pt x="0" y="233140"/>
                </a:moveTo>
                <a:lnTo>
                  <a:pt x="93985" y="287351"/>
                </a:lnTo>
              </a:path>
              <a:path w="526414" h="287655">
                <a:moveTo>
                  <a:pt x="0" y="233140"/>
                </a:moveTo>
                <a:lnTo>
                  <a:pt x="0" y="124717"/>
                </a:lnTo>
              </a:path>
              <a:path w="526414" h="287655">
                <a:moveTo>
                  <a:pt x="19840" y="213252"/>
                </a:moveTo>
                <a:lnTo>
                  <a:pt x="19840" y="144605"/>
                </a:lnTo>
              </a:path>
              <a:path w="526414" h="287655">
                <a:moveTo>
                  <a:pt x="187925" y="124717"/>
                </a:moveTo>
                <a:lnTo>
                  <a:pt x="281911" y="70506"/>
                </a:lnTo>
              </a:path>
              <a:path w="526414" h="287655">
                <a:moveTo>
                  <a:pt x="276506" y="77724"/>
                </a:moveTo>
                <a:lnTo>
                  <a:pt x="370492" y="131936"/>
                </a:lnTo>
              </a:path>
              <a:path w="526414" h="287655">
                <a:moveTo>
                  <a:pt x="287362" y="61429"/>
                </a:moveTo>
                <a:lnTo>
                  <a:pt x="381348" y="115686"/>
                </a:lnTo>
              </a:path>
              <a:path w="526414" h="287655">
                <a:moveTo>
                  <a:pt x="375897" y="124717"/>
                </a:moveTo>
                <a:lnTo>
                  <a:pt x="469883" y="70506"/>
                </a:lnTo>
              </a:path>
              <a:path w="526414" h="287655">
                <a:moveTo>
                  <a:pt x="469883" y="70506"/>
                </a:moveTo>
                <a:lnTo>
                  <a:pt x="525907" y="103017"/>
                </a:lnTo>
              </a:path>
              <a:path w="526414" h="287655">
                <a:moveTo>
                  <a:pt x="478914" y="70506"/>
                </a:moveTo>
                <a:lnTo>
                  <a:pt x="478914" y="0"/>
                </a:lnTo>
              </a:path>
              <a:path w="526414" h="287655">
                <a:moveTo>
                  <a:pt x="459027" y="70506"/>
                </a:moveTo>
                <a:lnTo>
                  <a:pt x="459027" y="0"/>
                </a:lnTo>
              </a:path>
              <a:path w="526414" h="287655">
                <a:moveTo>
                  <a:pt x="281911" y="70506"/>
                </a:moveTo>
                <a:lnTo>
                  <a:pt x="281911" y="0"/>
                </a:lnTo>
              </a:path>
              <a:path w="526414" h="287655">
                <a:moveTo>
                  <a:pt x="375897" y="124717"/>
                </a:moveTo>
                <a:lnTo>
                  <a:pt x="375897" y="193376"/>
                </a:lnTo>
              </a:path>
            </a:pathLst>
          </a:custGeom>
          <a:ln w="54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59814"/>
            <a:ext cx="461010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135"/>
              </a:spcBef>
            </a:pPr>
            <a:r>
              <a:rPr spc="20" dirty="0"/>
              <a:t>1D</a:t>
            </a:r>
            <a:r>
              <a:rPr spc="-5" dirty="0"/>
              <a:t> </a:t>
            </a:r>
            <a:r>
              <a:rPr sz="1500" spc="44" baseline="27777" dirty="0"/>
              <a:t>1</a:t>
            </a:r>
            <a:r>
              <a:rPr sz="1400" spc="30" dirty="0"/>
              <a:t>H</a:t>
            </a:r>
            <a:r>
              <a:rPr sz="1400" spc="-5" dirty="0"/>
              <a:t> </a:t>
            </a:r>
            <a:r>
              <a:rPr sz="1400" spc="25" dirty="0"/>
              <a:t>NMR</a:t>
            </a:r>
            <a:r>
              <a:rPr sz="1400" dirty="0"/>
              <a:t> </a:t>
            </a:r>
            <a:r>
              <a:rPr sz="1400" spc="20" dirty="0"/>
              <a:t>spectrum</a:t>
            </a:r>
            <a:r>
              <a:rPr sz="1400" spc="-5" dirty="0"/>
              <a:t> </a:t>
            </a:r>
            <a:r>
              <a:rPr sz="1400" spc="10" dirty="0"/>
              <a:t>of</a:t>
            </a:r>
            <a:r>
              <a:rPr sz="1400" spc="-5" dirty="0"/>
              <a:t> </a:t>
            </a:r>
            <a:r>
              <a:rPr sz="1400" spc="15" dirty="0"/>
              <a:t>cinnamic</a:t>
            </a:r>
            <a:r>
              <a:rPr sz="1400" dirty="0"/>
              <a:t> </a:t>
            </a:r>
            <a:r>
              <a:rPr sz="1400" spc="15" dirty="0"/>
              <a:t>acid</a:t>
            </a:r>
            <a:endParaRPr sz="14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584" y="779517"/>
            <a:ext cx="3042522" cy="20557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974153" y="784108"/>
            <a:ext cx="137795" cy="1371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ts val="430"/>
              </a:lnSpc>
              <a:spcBef>
                <a:spcPts val="114"/>
              </a:spcBef>
            </a:pPr>
            <a:r>
              <a:rPr sz="400" spc="5" dirty="0">
                <a:solidFill>
                  <a:srgbClr val="0000FF"/>
                </a:solidFill>
                <a:latin typeface="Arial"/>
                <a:cs typeface="Arial"/>
              </a:rPr>
              <a:t>6</a:t>
            </a:r>
            <a:endParaRPr sz="400">
              <a:latin typeface="Arial"/>
              <a:cs typeface="Arial"/>
            </a:endParaRPr>
          </a:p>
          <a:p>
            <a:pPr marL="95250">
              <a:lnSpc>
                <a:spcPts val="430"/>
              </a:lnSpc>
            </a:pPr>
            <a:r>
              <a:rPr sz="400" spc="5" dirty="0">
                <a:solidFill>
                  <a:srgbClr val="0000FF"/>
                </a:solidFill>
                <a:latin typeface="Arial"/>
                <a:cs typeface="Arial"/>
              </a:rPr>
              <a:t>1</a:t>
            </a:r>
            <a:endParaRPr sz="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74153" y="1070388"/>
            <a:ext cx="55244" cy="895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00" spc="5" dirty="0">
                <a:solidFill>
                  <a:srgbClr val="0000FF"/>
                </a:solidFill>
                <a:latin typeface="Arial"/>
                <a:cs typeface="Arial"/>
              </a:rPr>
              <a:t>3</a:t>
            </a:r>
            <a:endParaRPr sz="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51689" y="855678"/>
            <a:ext cx="55244" cy="895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00" spc="5" dirty="0">
                <a:solidFill>
                  <a:srgbClr val="0000FF"/>
                </a:solidFill>
                <a:latin typeface="Arial"/>
                <a:cs typeface="Arial"/>
              </a:rPr>
              <a:t>5</a:t>
            </a:r>
            <a:endParaRPr sz="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51689" y="998818"/>
            <a:ext cx="55244" cy="895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00" spc="5" dirty="0">
                <a:solidFill>
                  <a:srgbClr val="0000FF"/>
                </a:solidFill>
                <a:latin typeface="Arial"/>
                <a:cs typeface="Arial"/>
              </a:rPr>
              <a:t>4</a:t>
            </a:r>
            <a:endParaRPr sz="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39559" y="879535"/>
            <a:ext cx="55244" cy="895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00" spc="5" dirty="0">
                <a:solidFill>
                  <a:srgbClr val="0000FF"/>
                </a:solidFill>
                <a:latin typeface="Arial"/>
                <a:cs typeface="Arial"/>
              </a:rPr>
              <a:t>7</a:t>
            </a:r>
            <a:endParaRPr sz="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04966" y="871052"/>
            <a:ext cx="197485" cy="1054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00" spc="7" baseline="6944" dirty="0">
                <a:solidFill>
                  <a:srgbClr val="0000FF"/>
                </a:solidFill>
                <a:latin typeface="Arial"/>
                <a:cs typeface="Arial"/>
              </a:rPr>
              <a:t>9 </a:t>
            </a:r>
            <a:r>
              <a:rPr sz="600" spc="52" baseline="6944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500" spc="15" dirty="0">
                <a:latin typeface="Arial"/>
                <a:cs typeface="Arial"/>
              </a:rPr>
              <a:t>OH</a:t>
            </a:r>
            <a:endParaRPr sz="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29884" y="703393"/>
            <a:ext cx="241300" cy="21272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15"/>
              </a:spcBef>
            </a:pPr>
            <a:r>
              <a:rPr sz="500" spc="15" dirty="0">
                <a:latin typeface="Arial"/>
                <a:cs typeface="Arial"/>
              </a:rPr>
              <a:t>H    </a:t>
            </a:r>
            <a:r>
              <a:rPr sz="500" spc="155" dirty="0">
                <a:latin typeface="Arial"/>
                <a:cs typeface="Arial"/>
              </a:rPr>
              <a:t> </a:t>
            </a:r>
            <a:r>
              <a:rPr sz="500" spc="15" dirty="0">
                <a:latin typeface="Arial"/>
                <a:cs typeface="Arial"/>
              </a:rPr>
              <a:t>O</a:t>
            </a:r>
            <a:endParaRPr sz="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75"/>
              </a:spcBef>
            </a:pPr>
            <a:r>
              <a:rPr sz="400" spc="5" dirty="0">
                <a:solidFill>
                  <a:srgbClr val="0000FF"/>
                </a:solidFill>
                <a:latin typeface="Arial"/>
                <a:cs typeface="Arial"/>
              </a:rPr>
              <a:t>8</a:t>
            </a:r>
            <a:endParaRPr sz="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98208" y="966479"/>
            <a:ext cx="187960" cy="1054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00" spc="7" baseline="-20833" dirty="0">
                <a:solidFill>
                  <a:srgbClr val="0000FF"/>
                </a:solidFill>
                <a:latin typeface="Arial"/>
                <a:cs typeface="Arial"/>
              </a:rPr>
              <a:t>2      </a:t>
            </a:r>
            <a:r>
              <a:rPr sz="500" spc="15" dirty="0">
                <a:latin typeface="Arial"/>
                <a:cs typeface="Arial"/>
              </a:rPr>
              <a:t>H</a:t>
            </a:r>
            <a:endParaRPr sz="50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17683" y="814832"/>
            <a:ext cx="467573" cy="255256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39849" y="842411"/>
            <a:ext cx="202565" cy="182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spc="60" dirty="0">
                <a:solidFill>
                  <a:srgbClr val="0000FF"/>
                </a:solidFill>
                <a:latin typeface="Calibri"/>
                <a:cs typeface="Calibri"/>
              </a:rPr>
              <a:t>2</a:t>
            </a:r>
            <a:r>
              <a:rPr sz="1000" spc="45" dirty="0">
                <a:solidFill>
                  <a:srgbClr val="0000FF"/>
                </a:solidFill>
                <a:latin typeface="Calibri"/>
                <a:cs typeface="Calibri"/>
              </a:rPr>
              <a:t>,</a:t>
            </a:r>
            <a:r>
              <a:rPr sz="1000" spc="15" dirty="0">
                <a:solidFill>
                  <a:srgbClr val="0000FF"/>
                </a:solidFill>
                <a:latin typeface="Calibri"/>
                <a:cs typeface="Calibri"/>
              </a:rPr>
              <a:t>6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07412" y="847500"/>
            <a:ext cx="202565" cy="182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spc="60" dirty="0">
                <a:solidFill>
                  <a:srgbClr val="0000FF"/>
                </a:solidFill>
                <a:latin typeface="Calibri"/>
                <a:cs typeface="Calibri"/>
              </a:rPr>
              <a:t>3</a:t>
            </a:r>
            <a:r>
              <a:rPr sz="1000" spc="45" dirty="0">
                <a:solidFill>
                  <a:srgbClr val="0000FF"/>
                </a:solidFill>
                <a:latin typeface="Calibri"/>
                <a:cs typeface="Calibri"/>
              </a:rPr>
              <a:t>,</a:t>
            </a:r>
            <a:r>
              <a:rPr sz="1000" spc="15" dirty="0">
                <a:solidFill>
                  <a:srgbClr val="0000FF"/>
                </a:solidFill>
                <a:latin typeface="Calibri"/>
                <a:cs typeface="Calibri"/>
              </a:rPr>
              <a:t>5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1355" y="1332202"/>
            <a:ext cx="92075" cy="182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spc="15" dirty="0">
                <a:solidFill>
                  <a:srgbClr val="0000FF"/>
                </a:solidFill>
                <a:latin typeface="Calibri"/>
                <a:cs typeface="Calibri"/>
              </a:rPr>
              <a:t>7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42799" y="1365215"/>
            <a:ext cx="92075" cy="182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spc="15" dirty="0">
                <a:solidFill>
                  <a:srgbClr val="0000FF"/>
                </a:solidFill>
                <a:latin typeface="Calibri"/>
                <a:cs typeface="Calibri"/>
              </a:rPr>
              <a:t>4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42962" y="1205693"/>
            <a:ext cx="92075" cy="182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spc="15" dirty="0">
                <a:solidFill>
                  <a:srgbClr val="0000FF"/>
                </a:solidFill>
                <a:latin typeface="Calibri"/>
                <a:cs typeface="Calibri"/>
              </a:rPr>
              <a:t>8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33565" y="1492189"/>
            <a:ext cx="147320" cy="120014"/>
          </a:xfrm>
          <a:custGeom>
            <a:avLst/>
            <a:gdLst/>
            <a:ahLst/>
            <a:cxnLst/>
            <a:rect l="l" t="t" r="r" b="b"/>
            <a:pathLst>
              <a:path w="147320" h="120015">
                <a:moveTo>
                  <a:pt x="0" y="119674"/>
                </a:moveTo>
                <a:lnTo>
                  <a:pt x="147230" y="0"/>
                </a:lnTo>
                <a:lnTo>
                  <a:pt x="107359" y="61371"/>
                </a:lnTo>
              </a:path>
            </a:pathLst>
          </a:custGeom>
          <a:ln w="81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005340" y="781512"/>
            <a:ext cx="1592580" cy="1951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600" spc="-5" dirty="0">
                <a:latin typeface="Arial"/>
                <a:cs typeface="Arial"/>
              </a:rPr>
              <a:t>Notes:</a:t>
            </a: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850">
              <a:latin typeface="Arial"/>
              <a:cs typeface="Arial"/>
            </a:endParaRPr>
          </a:p>
          <a:p>
            <a:pPr marL="314960" marR="81280" indent="-148590" algn="just">
              <a:lnSpc>
                <a:spcPts val="700"/>
              </a:lnSpc>
              <a:buClr>
                <a:srgbClr val="3333B2"/>
              </a:buClr>
              <a:buSzPct val="133333"/>
              <a:buFont typeface="Lucida Sans Unicode"/>
              <a:buChar char="►"/>
              <a:tabLst>
                <a:tab pos="315595" algn="l"/>
              </a:tabLst>
            </a:pPr>
            <a:r>
              <a:rPr sz="600" b="1" spc="-5" dirty="0">
                <a:latin typeface="Arial"/>
                <a:cs typeface="Arial"/>
              </a:rPr>
              <a:t>H-8 </a:t>
            </a:r>
            <a:r>
              <a:rPr sz="600" spc="-5" dirty="0">
                <a:latin typeface="Arial"/>
                <a:cs typeface="Arial"/>
              </a:rPr>
              <a:t>- doublet with large coupling, in </a:t>
            </a:r>
            <a:r>
              <a:rPr sz="600" spc="-15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range of shifts of protons on double </a:t>
            </a:r>
            <a:r>
              <a:rPr sz="600" spc="-15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bond,</a:t>
            </a:r>
            <a:r>
              <a:rPr sz="600" spc="-1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integral =</a:t>
            </a:r>
            <a:r>
              <a:rPr sz="600" spc="-1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1</a:t>
            </a:r>
            <a:endParaRPr sz="600">
              <a:latin typeface="Arial"/>
              <a:cs typeface="Arial"/>
            </a:endParaRPr>
          </a:p>
          <a:p>
            <a:pPr marL="314960" marR="38735" indent="-148590" algn="just">
              <a:lnSpc>
                <a:spcPts val="700"/>
              </a:lnSpc>
              <a:spcBef>
                <a:spcPts val="295"/>
              </a:spcBef>
              <a:buClr>
                <a:srgbClr val="3333B2"/>
              </a:buClr>
              <a:buSzPct val="133333"/>
              <a:buFont typeface="Lucida Sans Unicode"/>
              <a:buChar char="►"/>
              <a:tabLst>
                <a:tab pos="315595" algn="l"/>
              </a:tabLst>
            </a:pPr>
            <a:r>
              <a:rPr sz="600" b="1" spc="-5" dirty="0">
                <a:latin typeface="Arial"/>
                <a:cs typeface="Arial"/>
              </a:rPr>
              <a:t>H-7 </a:t>
            </a:r>
            <a:r>
              <a:rPr sz="600" spc="-5" dirty="0">
                <a:latin typeface="Arial"/>
                <a:cs typeface="Arial"/>
              </a:rPr>
              <a:t>- doublet with the same coupling </a:t>
            </a:r>
            <a:r>
              <a:rPr sz="600" spc="-15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like</a:t>
            </a:r>
            <a:r>
              <a:rPr sz="600" spc="-1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doublet H-8, deshielded</a:t>
            </a:r>
            <a:r>
              <a:rPr sz="600" spc="-1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due to</a:t>
            </a:r>
            <a:endParaRPr sz="600">
              <a:latin typeface="Arial"/>
              <a:cs typeface="Arial"/>
            </a:endParaRPr>
          </a:p>
          <a:p>
            <a:pPr marL="314960">
              <a:lnSpc>
                <a:spcPts val="665"/>
              </a:lnSpc>
            </a:pPr>
            <a:r>
              <a:rPr sz="600" spc="-5" dirty="0">
                <a:latin typeface="Arial"/>
                <a:cs typeface="Arial"/>
              </a:rPr>
              <a:t>-M</a:t>
            </a:r>
            <a:r>
              <a:rPr sz="600" spc="-1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effect</a:t>
            </a:r>
            <a:r>
              <a:rPr sz="600" spc="-1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of</a:t>
            </a:r>
            <a:r>
              <a:rPr sz="600" spc="-1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carboxyl</a:t>
            </a:r>
            <a:r>
              <a:rPr sz="600" spc="-1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and</a:t>
            </a:r>
            <a:r>
              <a:rPr sz="600" spc="-1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due</a:t>
            </a:r>
            <a:r>
              <a:rPr sz="600" spc="-1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to</a:t>
            </a:r>
            <a:endParaRPr sz="600">
              <a:latin typeface="Arial"/>
              <a:cs typeface="Arial"/>
            </a:endParaRPr>
          </a:p>
          <a:p>
            <a:pPr marL="314960">
              <a:lnSpc>
                <a:spcPts val="710"/>
              </a:lnSpc>
            </a:pPr>
            <a:r>
              <a:rPr sz="600" spc="-5" dirty="0">
                <a:latin typeface="Arial"/>
                <a:cs typeface="Arial"/>
              </a:rPr>
              <a:t>nearby</a:t>
            </a:r>
            <a:r>
              <a:rPr sz="600" spc="-2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aromatic</a:t>
            </a:r>
            <a:r>
              <a:rPr sz="600" spc="-2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ring</a:t>
            </a:r>
            <a:endParaRPr sz="600">
              <a:latin typeface="Arial"/>
              <a:cs typeface="Arial"/>
            </a:endParaRPr>
          </a:p>
          <a:p>
            <a:pPr marL="314960" marR="30480" indent="-148590">
              <a:lnSpc>
                <a:spcPts val="700"/>
              </a:lnSpc>
              <a:spcBef>
                <a:spcPts val="315"/>
              </a:spcBef>
              <a:buClr>
                <a:srgbClr val="3333B2"/>
              </a:buClr>
              <a:buSzPct val="133333"/>
              <a:buFont typeface="Lucida Sans Unicode"/>
              <a:buChar char="►"/>
              <a:tabLst>
                <a:tab pos="315595" algn="l"/>
              </a:tabLst>
            </a:pPr>
            <a:r>
              <a:rPr sz="600" spc="-5" dirty="0">
                <a:latin typeface="Arial"/>
                <a:cs typeface="Arial"/>
              </a:rPr>
              <a:t>more intensive signal between 7.7 </a:t>
            </a:r>
            <a:r>
              <a:rPr sz="60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and 7.8 ppm has integral: 3-1=2 </a:t>
            </a:r>
            <a:r>
              <a:rPr sz="60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protons</a:t>
            </a:r>
            <a:r>
              <a:rPr sz="60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-</a:t>
            </a:r>
            <a:r>
              <a:rPr sz="600" spc="5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H-2,6</a:t>
            </a:r>
            <a:r>
              <a:rPr sz="600" spc="-5" dirty="0">
                <a:latin typeface="Arial"/>
                <a:cs typeface="Arial"/>
              </a:rPr>
              <a:t>,</a:t>
            </a:r>
            <a:r>
              <a:rPr sz="600" spc="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symmetrical, highest </a:t>
            </a:r>
            <a:r>
              <a:rPr sz="600" spc="-15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shift due to</a:t>
            </a:r>
            <a:r>
              <a:rPr sz="60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-M effect of</a:t>
            </a:r>
            <a:r>
              <a:rPr sz="60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substituent in </a:t>
            </a:r>
            <a:r>
              <a:rPr sz="600" spc="-155" dirty="0">
                <a:latin typeface="Arial"/>
                <a:cs typeface="Arial"/>
              </a:rPr>
              <a:t> </a:t>
            </a:r>
            <a:r>
              <a:rPr sz="600" i="1" dirty="0">
                <a:latin typeface="Arial"/>
                <a:cs typeface="Arial"/>
              </a:rPr>
              <a:t>ortho</a:t>
            </a:r>
            <a:r>
              <a:rPr sz="600" i="1" spc="-1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position on aromatic </a:t>
            </a:r>
            <a:r>
              <a:rPr sz="600" dirty="0">
                <a:latin typeface="Arial"/>
                <a:cs typeface="Arial"/>
              </a:rPr>
              <a:t>ring</a:t>
            </a:r>
            <a:endParaRPr sz="600">
              <a:latin typeface="Arial"/>
              <a:cs typeface="Arial"/>
            </a:endParaRPr>
          </a:p>
          <a:p>
            <a:pPr marL="314960" marR="30480" indent="-148590">
              <a:lnSpc>
                <a:spcPts val="700"/>
              </a:lnSpc>
              <a:spcBef>
                <a:spcPts val="285"/>
              </a:spcBef>
              <a:buClr>
                <a:srgbClr val="3333B2"/>
              </a:buClr>
              <a:buSzPct val="133333"/>
              <a:buFont typeface="Lucida Sans Unicode"/>
              <a:buChar char="►"/>
              <a:tabLst>
                <a:tab pos="315595" algn="l"/>
              </a:tabLst>
            </a:pPr>
            <a:r>
              <a:rPr sz="600" spc="-5" dirty="0">
                <a:latin typeface="Arial"/>
                <a:cs typeface="Arial"/>
              </a:rPr>
              <a:t>signal with integral = 3 around 7.5 </a:t>
            </a:r>
            <a:r>
              <a:rPr sz="60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ppm - less intensive signal - only</a:t>
            </a:r>
            <a:r>
              <a:rPr sz="60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one </a:t>
            </a:r>
            <a:r>
              <a:rPr sz="600" spc="-15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proton, highest shift due to -M</a:t>
            </a:r>
            <a:r>
              <a:rPr sz="60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effect </a:t>
            </a:r>
            <a:r>
              <a:rPr sz="60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of substituent in </a:t>
            </a:r>
            <a:r>
              <a:rPr sz="600" i="1" spc="-5" dirty="0">
                <a:latin typeface="Arial"/>
                <a:cs typeface="Arial"/>
              </a:rPr>
              <a:t>para</a:t>
            </a:r>
            <a:r>
              <a:rPr sz="600" i="1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position - </a:t>
            </a:r>
            <a:r>
              <a:rPr sz="600" b="1" spc="-5" dirty="0">
                <a:latin typeface="Arial"/>
                <a:cs typeface="Arial"/>
              </a:rPr>
              <a:t>H-4</a:t>
            </a:r>
            <a:r>
              <a:rPr sz="600" spc="-5" dirty="0">
                <a:latin typeface="Arial"/>
                <a:cs typeface="Arial"/>
              </a:rPr>
              <a:t>; </a:t>
            </a:r>
            <a:r>
              <a:rPr sz="60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more intensive signal with highest </a:t>
            </a:r>
            <a:r>
              <a:rPr sz="60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shift</a:t>
            </a:r>
            <a:r>
              <a:rPr sz="600" spc="-1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- </a:t>
            </a:r>
            <a:r>
              <a:rPr sz="600" b="1" spc="-5" dirty="0">
                <a:latin typeface="Arial"/>
                <a:cs typeface="Arial"/>
              </a:rPr>
              <a:t>H-3,5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8214"/>
            <a:ext cx="4610100" cy="446854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 marR="30480" algn="ctr">
              <a:lnSpc>
                <a:spcPct val="106700"/>
              </a:lnSpc>
              <a:spcBef>
                <a:spcPts val="20"/>
              </a:spcBef>
            </a:pPr>
            <a:r>
              <a:rPr sz="1400" spc="5" dirty="0">
                <a:solidFill>
                  <a:srgbClr val="3333B2"/>
                </a:solidFill>
                <a:latin typeface="Arial"/>
                <a:cs typeface="Arial"/>
              </a:rPr>
              <a:t>Draw</a:t>
            </a:r>
            <a:r>
              <a:rPr sz="1400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3333B2"/>
                </a:solidFill>
                <a:latin typeface="Arial"/>
                <a:cs typeface="Arial"/>
              </a:rPr>
              <a:t>approximate</a:t>
            </a:r>
            <a:r>
              <a:rPr sz="1400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sz="1400" spc="20" dirty="0">
                <a:solidFill>
                  <a:srgbClr val="3333B2"/>
                </a:solidFill>
                <a:latin typeface="Arial"/>
                <a:cs typeface="Arial"/>
              </a:rPr>
              <a:t>1D</a:t>
            </a:r>
            <a:r>
              <a:rPr sz="1400" spc="5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sz="1500" spc="44" baseline="27777" dirty="0">
                <a:solidFill>
                  <a:srgbClr val="3333B2"/>
                </a:solidFill>
                <a:latin typeface="Arial"/>
                <a:cs typeface="Arial"/>
              </a:rPr>
              <a:t>1</a:t>
            </a:r>
            <a:r>
              <a:rPr sz="1400" spc="30" dirty="0">
                <a:solidFill>
                  <a:srgbClr val="3333B2"/>
                </a:solidFill>
                <a:latin typeface="Arial"/>
                <a:cs typeface="Arial"/>
              </a:rPr>
              <a:t>H</a:t>
            </a:r>
            <a:r>
              <a:rPr sz="1400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sz="1400" spc="25" dirty="0">
                <a:solidFill>
                  <a:srgbClr val="3333B2"/>
                </a:solidFill>
                <a:latin typeface="Arial"/>
                <a:cs typeface="Arial"/>
              </a:rPr>
              <a:t>NMR</a:t>
            </a:r>
            <a:r>
              <a:rPr sz="1400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sz="1400" spc="20" dirty="0">
                <a:solidFill>
                  <a:srgbClr val="3333B2"/>
                </a:solidFill>
                <a:latin typeface="Arial"/>
                <a:cs typeface="Arial"/>
              </a:rPr>
              <a:t>spectrum</a:t>
            </a:r>
            <a:r>
              <a:rPr sz="1400" spc="5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3333B2"/>
                </a:solidFill>
                <a:latin typeface="Arial"/>
                <a:cs typeface="Arial"/>
              </a:rPr>
              <a:t>of</a:t>
            </a:r>
            <a:r>
              <a:rPr sz="1400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3333B2"/>
                </a:solidFill>
                <a:latin typeface="Arial"/>
                <a:cs typeface="Arial"/>
              </a:rPr>
              <a:t>the </a:t>
            </a:r>
            <a:r>
              <a:rPr sz="1400" spc="-375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3333B2"/>
                </a:solidFill>
                <a:latin typeface="Arial"/>
                <a:cs typeface="Arial"/>
              </a:rPr>
              <a:t>following</a:t>
            </a:r>
            <a:r>
              <a:rPr sz="1400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sz="1400" spc="20" dirty="0">
                <a:solidFill>
                  <a:srgbClr val="3333B2"/>
                </a:solidFill>
                <a:latin typeface="Arial"/>
                <a:cs typeface="Arial"/>
              </a:rPr>
              <a:t>compound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6551" y="662765"/>
            <a:ext cx="630787" cy="885786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59814"/>
            <a:ext cx="461010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10" dirty="0"/>
              <a:t>Information</a:t>
            </a:r>
            <a:r>
              <a:rPr spc="-10" dirty="0"/>
              <a:t> </a:t>
            </a:r>
            <a:r>
              <a:rPr spc="15" dirty="0"/>
              <a:t>about</a:t>
            </a:r>
            <a:r>
              <a:rPr spc="-5" dirty="0"/>
              <a:t> </a:t>
            </a:r>
            <a:r>
              <a:rPr spc="15" dirty="0"/>
              <a:t>classes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6494" y="879244"/>
            <a:ext cx="3884929" cy="144653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434"/>
              </a:spcBef>
            </a:pPr>
            <a:r>
              <a:rPr sz="1100" spc="-5" dirty="0">
                <a:latin typeface="Arial"/>
                <a:cs typeface="Arial"/>
              </a:rPr>
              <a:t>Credit:</a:t>
            </a:r>
            <a:endParaRPr sz="1100" dirty="0">
              <a:latin typeface="Arial"/>
              <a:cs typeface="Arial"/>
            </a:endParaRPr>
          </a:p>
          <a:p>
            <a:pPr marL="340360" indent="-148590">
              <a:lnSpc>
                <a:spcPct val="100000"/>
              </a:lnSpc>
              <a:spcBef>
                <a:spcPts val="334"/>
              </a:spcBef>
              <a:buClr>
                <a:srgbClr val="3333B2"/>
              </a:buClr>
              <a:buSzPct val="72727"/>
              <a:buFont typeface="Lucida Sans Unicode"/>
              <a:buChar char="►"/>
              <a:tabLst>
                <a:tab pos="340995" algn="l"/>
              </a:tabLst>
            </a:pPr>
            <a:r>
              <a:rPr sz="1100" spc="-10" dirty="0">
                <a:latin typeface="Arial"/>
                <a:cs typeface="Arial"/>
              </a:rPr>
              <a:t>3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homework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tests</a:t>
            </a:r>
            <a:r>
              <a:rPr sz="1100" spc="-10" dirty="0">
                <a:latin typeface="Arial"/>
                <a:cs typeface="Arial"/>
              </a:rPr>
              <a:t> +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final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exercise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 dirty="0">
              <a:latin typeface="Arial"/>
              <a:cs typeface="Arial"/>
            </a:endParaRPr>
          </a:p>
          <a:p>
            <a:pPr marL="62865">
              <a:lnSpc>
                <a:spcPct val="100000"/>
              </a:lnSpc>
              <a:spcBef>
                <a:spcPts val="5"/>
              </a:spcBef>
            </a:pPr>
            <a:r>
              <a:rPr sz="1100" spc="-5" dirty="0">
                <a:latin typeface="Arial"/>
                <a:cs typeface="Arial"/>
              </a:rPr>
              <a:t>Study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materials:</a:t>
            </a:r>
            <a:endParaRPr sz="1100" dirty="0">
              <a:latin typeface="Arial"/>
              <a:cs typeface="Arial"/>
            </a:endParaRPr>
          </a:p>
          <a:p>
            <a:pPr marL="62865">
              <a:lnSpc>
                <a:spcPct val="100000"/>
              </a:lnSpc>
              <a:spcBef>
                <a:spcPts val="135"/>
              </a:spcBef>
            </a:pPr>
            <a:r>
              <a:rPr sz="1000" spc="-5" dirty="0">
                <a:latin typeface="Courier New"/>
                <a:cs typeface="Courier New"/>
                <a:hlinkClick r:id="rId2"/>
              </a:rPr>
              <a:t>https://is.muni.cz/auth/el/1431/jaro2021/C8953/um</a:t>
            </a:r>
            <a:endParaRPr sz="1000" dirty="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 dirty="0">
              <a:latin typeface="Courier New"/>
              <a:cs typeface="Courier New"/>
            </a:endParaRPr>
          </a:p>
          <a:p>
            <a:pPr marL="62865">
              <a:lnSpc>
                <a:spcPct val="100000"/>
              </a:lnSpc>
            </a:pPr>
            <a:r>
              <a:rPr sz="1100" spc="-5" dirty="0">
                <a:latin typeface="Arial"/>
                <a:cs typeface="Arial"/>
              </a:rPr>
              <a:t>E-tests:</a:t>
            </a:r>
            <a:endParaRPr sz="1100" dirty="0">
              <a:latin typeface="Arial"/>
              <a:cs typeface="Arial"/>
            </a:endParaRPr>
          </a:p>
          <a:p>
            <a:pPr marL="62865">
              <a:lnSpc>
                <a:spcPct val="100000"/>
              </a:lnSpc>
              <a:spcBef>
                <a:spcPts val="135"/>
              </a:spcBef>
            </a:pPr>
            <a:r>
              <a:rPr sz="1000" spc="-5" dirty="0">
                <a:latin typeface="Courier New"/>
                <a:cs typeface="Courier New"/>
                <a:hlinkClick r:id="rId3"/>
              </a:rPr>
              <a:t>https://is.muni.cz/auth/el/1431/jaro2021/C8953/odp</a:t>
            </a:r>
            <a:endParaRPr sz="1000" dirty="0">
              <a:latin typeface="Courier New"/>
              <a:cs typeface="Courier New"/>
            </a:endParaRPr>
          </a:p>
        </p:txBody>
      </p:sp>
    </p:spTree>
  </p:cSld>
  <p:clrMapOvr>
    <a:masterClrMapping/>
  </p:clrMapOvr>
  <p:transition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58214"/>
            <a:ext cx="4610100" cy="446854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 marR="30480" algn="ctr">
              <a:lnSpc>
                <a:spcPct val="106700"/>
              </a:lnSpc>
              <a:spcBef>
                <a:spcPts val="20"/>
              </a:spcBef>
            </a:pPr>
            <a:r>
              <a:rPr spc="5" dirty="0"/>
              <a:t>Draw</a:t>
            </a:r>
            <a:r>
              <a:rPr dirty="0"/>
              <a:t> </a:t>
            </a:r>
            <a:r>
              <a:rPr spc="10" dirty="0"/>
              <a:t>approximate</a:t>
            </a:r>
            <a:r>
              <a:rPr dirty="0"/>
              <a:t> </a:t>
            </a:r>
            <a:r>
              <a:rPr spc="20" dirty="0"/>
              <a:t>1D</a:t>
            </a:r>
            <a:r>
              <a:rPr spc="5" dirty="0"/>
              <a:t> </a:t>
            </a:r>
            <a:r>
              <a:rPr sz="1500" spc="44" baseline="27777" dirty="0"/>
              <a:t>1</a:t>
            </a:r>
            <a:r>
              <a:rPr sz="1400" spc="30" dirty="0"/>
              <a:t>H</a:t>
            </a:r>
            <a:r>
              <a:rPr sz="1400" dirty="0"/>
              <a:t> </a:t>
            </a:r>
            <a:r>
              <a:rPr sz="1400" spc="25" dirty="0"/>
              <a:t>NMR</a:t>
            </a:r>
            <a:r>
              <a:rPr sz="1400" dirty="0"/>
              <a:t> </a:t>
            </a:r>
            <a:r>
              <a:rPr sz="1400" spc="20" dirty="0"/>
              <a:t>spectrum</a:t>
            </a:r>
            <a:r>
              <a:rPr sz="1400" spc="5" dirty="0"/>
              <a:t> </a:t>
            </a:r>
            <a:r>
              <a:rPr sz="1400" spc="10" dirty="0"/>
              <a:t>of</a:t>
            </a:r>
            <a:r>
              <a:rPr sz="1400" dirty="0"/>
              <a:t> </a:t>
            </a:r>
            <a:r>
              <a:rPr sz="1400" spc="15" dirty="0"/>
              <a:t>the </a:t>
            </a:r>
            <a:r>
              <a:rPr sz="1400" spc="-375" dirty="0"/>
              <a:t> </a:t>
            </a:r>
            <a:r>
              <a:rPr sz="1400" spc="5" dirty="0"/>
              <a:t>following</a:t>
            </a:r>
            <a:r>
              <a:rPr sz="1400" dirty="0"/>
              <a:t> </a:t>
            </a:r>
            <a:r>
              <a:rPr sz="1400" spc="20" dirty="0"/>
              <a:t>compound</a:t>
            </a:r>
            <a:endParaRPr sz="14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209" y="1023419"/>
            <a:ext cx="2694847" cy="159859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796514" y="1297221"/>
            <a:ext cx="1567815" cy="1028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600" spc="-5" dirty="0">
                <a:latin typeface="Arial"/>
                <a:cs typeface="Arial"/>
              </a:rPr>
              <a:t>Notes:</a:t>
            </a: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850">
              <a:latin typeface="Arial"/>
              <a:cs typeface="Arial"/>
            </a:endParaRPr>
          </a:p>
          <a:p>
            <a:pPr marL="314960" marR="53340" indent="-148590">
              <a:lnSpc>
                <a:spcPts val="700"/>
              </a:lnSpc>
              <a:buClr>
                <a:srgbClr val="3333B2"/>
              </a:buClr>
              <a:buSzPct val="133333"/>
              <a:buFont typeface="Lucida Sans Unicode"/>
              <a:buChar char="►"/>
              <a:tabLst>
                <a:tab pos="315595" algn="l"/>
              </a:tabLst>
            </a:pPr>
            <a:r>
              <a:rPr sz="600" b="1" spc="-5" dirty="0">
                <a:latin typeface="Arial"/>
                <a:cs typeface="Arial"/>
              </a:rPr>
              <a:t>H-2 </a:t>
            </a:r>
            <a:r>
              <a:rPr sz="600" spc="-5" dirty="0">
                <a:latin typeface="Arial"/>
                <a:cs typeface="Arial"/>
              </a:rPr>
              <a:t>- </a:t>
            </a:r>
            <a:r>
              <a:rPr sz="600" i="1" spc="-5" dirty="0">
                <a:latin typeface="Arial"/>
                <a:cs typeface="Arial"/>
              </a:rPr>
              <a:t>meta- </a:t>
            </a:r>
            <a:r>
              <a:rPr sz="600" spc="-5" dirty="0">
                <a:latin typeface="Arial"/>
                <a:cs typeface="Arial"/>
              </a:rPr>
              <a:t>and </a:t>
            </a:r>
            <a:r>
              <a:rPr sz="600" i="1" dirty="0">
                <a:latin typeface="Arial"/>
                <a:cs typeface="Arial"/>
              </a:rPr>
              <a:t>ortho- </a:t>
            </a:r>
            <a:r>
              <a:rPr sz="600" spc="-5" dirty="0">
                <a:latin typeface="Arial"/>
                <a:cs typeface="Arial"/>
              </a:rPr>
              <a:t>interaction </a:t>
            </a:r>
            <a:r>
              <a:rPr sz="60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with</a:t>
            </a:r>
            <a:r>
              <a:rPr sz="600" spc="-1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H-1 a</a:t>
            </a:r>
            <a:r>
              <a:rPr sz="600" spc="-1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H-3 -</a:t>
            </a:r>
            <a:r>
              <a:rPr sz="600" spc="-1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doublet of</a:t>
            </a:r>
            <a:r>
              <a:rPr sz="600" spc="-1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doublets</a:t>
            </a:r>
            <a:endParaRPr sz="600">
              <a:latin typeface="Arial"/>
              <a:cs typeface="Arial"/>
            </a:endParaRPr>
          </a:p>
          <a:p>
            <a:pPr marL="314960" indent="-148590">
              <a:lnSpc>
                <a:spcPts val="710"/>
              </a:lnSpc>
              <a:spcBef>
                <a:spcPts val="254"/>
              </a:spcBef>
              <a:buClr>
                <a:srgbClr val="3333B2"/>
              </a:buClr>
              <a:buSzPct val="133333"/>
              <a:buFont typeface="Lucida Sans Unicode"/>
              <a:buChar char="►"/>
              <a:tabLst>
                <a:tab pos="315595" algn="l"/>
              </a:tabLst>
            </a:pPr>
            <a:r>
              <a:rPr sz="600" b="1" spc="-5" dirty="0">
                <a:latin typeface="Arial"/>
                <a:cs typeface="Arial"/>
              </a:rPr>
              <a:t>H-1 </a:t>
            </a:r>
            <a:r>
              <a:rPr sz="600" spc="-5" dirty="0">
                <a:latin typeface="Arial"/>
                <a:cs typeface="Arial"/>
              </a:rPr>
              <a:t>- only </a:t>
            </a:r>
            <a:r>
              <a:rPr sz="600" i="1" spc="-5" dirty="0">
                <a:latin typeface="Arial"/>
                <a:cs typeface="Arial"/>
              </a:rPr>
              <a:t>meta-</a:t>
            </a:r>
            <a:r>
              <a:rPr sz="600" i="1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interaction with H-2</a:t>
            </a:r>
            <a:endParaRPr sz="600">
              <a:latin typeface="Arial"/>
              <a:cs typeface="Arial"/>
            </a:endParaRPr>
          </a:p>
          <a:p>
            <a:pPr marL="314960">
              <a:lnSpc>
                <a:spcPts val="695"/>
              </a:lnSpc>
            </a:pPr>
            <a:r>
              <a:rPr sz="600" spc="-5" dirty="0">
                <a:latin typeface="Arial"/>
                <a:cs typeface="Arial"/>
              </a:rPr>
              <a:t>- smaller coupling than</a:t>
            </a:r>
            <a:r>
              <a:rPr sz="600" dirty="0">
                <a:latin typeface="Arial"/>
                <a:cs typeface="Arial"/>
              </a:rPr>
              <a:t> </a:t>
            </a:r>
            <a:r>
              <a:rPr sz="600" b="1" spc="-5" dirty="0">
                <a:latin typeface="Arial"/>
                <a:cs typeface="Arial"/>
              </a:rPr>
              <a:t>H-3 </a:t>
            </a:r>
            <a:r>
              <a:rPr sz="600" spc="-5" dirty="0">
                <a:latin typeface="Arial"/>
                <a:cs typeface="Arial"/>
              </a:rPr>
              <a:t>in </a:t>
            </a:r>
            <a:r>
              <a:rPr sz="600" i="1" dirty="0">
                <a:latin typeface="Arial"/>
                <a:cs typeface="Arial"/>
              </a:rPr>
              <a:t>ortho-</a:t>
            </a:r>
            <a:endParaRPr sz="600">
              <a:latin typeface="Arial"/>
              <a:cs typeface="Arial"/>
            </a:endParaRPr>
          </a:p>
          <a:p>
            <a:pPr marL="314960">
              <a:lnSpc>
                <a:spcPts val="710"/>
              </a:lnSpc>
            </a:pPr>
            <a:r>
              <a:rPr sz="600" spc="-5" dirty="0">
                <a:latin typeface="Arial"/>
                <a:cs typeface="Arial"/>
              </a:rPr>
              <a:t>interaction</a:t>
            </a:r>
            <a:r>
              <a:rPr sz="600" spc="-2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with</a:t>
            </a:r>
            <a:r>
              <a:rPr sz="600" spc="-1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H-2</a:t>
            </a:r>
            <a:endParaRPr sz="600">
              <a:latin typeface="Arial"/>
              <a:cs typeface="Arial"/>
            </a:endParaRPr>
          </a:p>
          <a:p>
            <a:pPr marL="314960" marR="83820" indent="-148590">
              <a:lnSpc>
                <a:spcPts val="700"/>
              </a:lnSpc>
              <a:spcBef>
                <a:spcPts val="315"/>
              </a:spcBef>
              <a:buClr>
                <a:srgbClr val="3333B2"/>
              </a:buClr>
              <a:buSzPct val="133333"/>
              <a:buFont typeface="Lucida Sans Unicode"/>
              <a:buChar char="►"/>
              <a:tabLst>
                <a:tab pos="315595" algn="l"/>
              </a:tabLst>
            </a:pPr>
            <a:r>
              <a:rPr sz="600" spc="-5" dirty="0">
                <a:latin typeface="Arial"/>
                <a:cs typeface="Arial"/>
              </a:rPr>
              <a:t>chemical</a:t>
            </a:r>
            <a:r>
              <a:rPr sz="60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shifts</a:t>
            </a:r>
            <a:r>
              <a:rPr sz="60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are</a:t>
            </a:r>
            <a:r>
              <a:rPr sz="60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result</a:t>
            </a:r>
            <a:r>
              <a:rPr sz="60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of</a:t>
            </a:r>
            <a:r>
              <a:rPr sz="600" dirty="0">
                <a:latin typeface="Arial"/>
                <a:cs typeface="Arial"/>
              </a:rPr>
              <a:t> </a:t>
            </a:r>
            <a:r>
              <a:rPr sz="600" spc="-10" dirty="0">
                <a:latin typeface="Arial"/>
                <a:cs typeface="Arial"/>
              </a:rPr>
              <a:t>overall </a:t>
            </a:r>
            <a:r>
              <a:rPr sz="600" spc="-155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effects of substituents on the </a:t>
            </a:r>
            <a:r>
              <a:rPr sz="60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aromatic</a:t>
            </a:r>
            <a:r>
              <a:rPr sz="600" spc="-10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ring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9814"/>
            <a:ext cx="461010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135"/>
              </a:spcBef>
            </a:pPr>
            <a:r>
              <a:rPr sz="1400" spc="20" dirty="0">
                <a:solidFill>
                  <a:srgbClr val="3333B2"/>
                </a:solidFill>
                <a:latin typeface="Arial"/>
                <a:cs typeface="Arial"/>
              </a:rPr>
              <a:t>1D</a:t>
            </a:r>
            <a:r>
              <a:rPr sz="1400" spc="-5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sz="1500" spc="44" baseline="27777" dirty="0">
                <a:solidFill>
                  <a:srgbClr val="3333B2"/>
                </a:solidFill>
                <a:latin typeface="Arial"/>
                <a:cs typeface="Arial"/>
              </a:rPr>
              <a:t>1</a:t>
            </a:r>
            <a:r>
              <a:rPr sz="1400" spc="30" dirty="0">
                <a:solidFill>
                  <a:srgbClr val="3333B2"/>
                </a:solidFill>
                <a:latin typeface="Arial"/>
                <a:cs typeface="Arial"/>
              </a:rPr>
              <a:t>H</a:t>
            </a:r>
            <a:r>
              <a:rPr sz="1400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sz="1400" spc="25" dirty="0">
                <a:solidFill>
                  <a:srgbClr val="3333B2"/>
                </a:solidFill>
                <a:latin typeface="Arial"/>
                <a:cs typeface="Arial"/>
              </a:rPr>
              <a:t>NMR</a:t>
            </a:r>
            <a:r>
              <a:rPr sz="1400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sz="1400" spc="20" dirty="0">
                <a:solidFill>
                  <a:srgbClr val="3333B2"/>
                </a:solidFill>
                <a:latin typeface="Arial"/>
                <a:cs typeface="Arial"/>
              </a:rPr>
              <a:t>spectrum</a:t>
            </a:r>
            <a:r>
              <a:rPr sz="1400" spc="-5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3333B2"/>
                </a:solidFill>
                <a:latin typeface="Arial"/>
                <a:cs typeface="Arial"/>
              </a:rPr>
              <a:t>of</a:t>
            </a:r>
            <a:r>
              <a:rPr sz="1400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3333B2"/>
                </a:solidFill>
                <a:latin typeface="Arial"/>
                <a:cs typeface="Arial"/>
              </a:rPr>
              <a:t>ethyl</a:t>
            </a:r>
            <a:r>
              <a:rPr sz="1400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3333B2"/>
                </a:solidFill>
                <a:latin typeface="Arial"/>
                <a:cs typeface="Arial"/>
              </a:rPr>
              <a:t>glutarate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646" y="551501"/>
            <a:ext cx="3871219" cy="2439183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9814"/>
            <a:ext cx="461010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135"/>
              </a:spcBef>
            </a:pPr>
            <a:r>
              <a:rPr sz="1400" spc="20" dirty="0">
                <a:solidFill>
                  <a:srgbClr val="3333B2"/>
                </a:solidFill>
                <a:latin typeface="Arial"/>
                <a:cs typeface="Arial"/>
              </a:rPr>
              <a:t>1D</a:t>
            </a:r>
            <a:r>
              <a:rPr sz="1400" spc="-5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sz="1500" spc="44" baseline="27777" dirty="0">
                <a:solidFill>
                  <a:srgbClr val="3333B2"/>
                </a:solidFill>
                <a:latin typeface="Arial"/>
                <a:cs typeface="Arial"/>
              </a:rPr>
              <a:t>1</a:t>
            </a:r>
            <a:r>
              <a:rPr sz="1400" spc="30" dirty="0">
                <a:solidFill>
                  <a:srgbClr val="3333B2"/>
                </a:solidFill>
                <a:latin typeface="Arial"/>
                <a:cs typeface="Arial"/>
              </a:rPr>
              <a:t>H</a:t>
            </a:r>
            <a:r>
              <a:rPr sz="1400" spc="-5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sz="1400" spc="25" dirty="0">
                <a:solidFill>
                  <a:srgbClr val="3333B2"/>
                </a:solidFill>
                <a:latin typeface="Arial"/>
                <a:cs typeface="Arial"/>
              </a:rPr>
              <a:t>NMR</a:t>
            </a:r>
            <a:r>
              <a:rPr sz="1400" spc="-5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sz="1400" spc="20" dirty="0">
                <a:solidFill>
                  <a:srgbClr val="3333B2"/>
                </a:solidFill>
                <a:latin typeface="Arial"/>
                <a:cs typeface="Arial"/>
              </a:rPr>
              <a:t>spectrum</a:t>
            </a:r>
            <a:r>
              <a:rPr sz="1400" spc="-5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3333B2"/>
                </a:solidFill>
                <a:latin typeface="Arial"/>
                <a:cs typeface="Arial"/>
              </a:rPr>
              <a:t>of</a:t>
            </a:r>
            <a:r>
              <a:rPr sz="1400" spc="-5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3333B2"/>
                </a:solidFill>
                <a:latin typeface="Arial"/>
                <a:cs typeface="Arial"/>
              </a:rPr>
              <a:t>benzyl</a:t>
            </a:r>
            <a:r>
              <a:rPr sz="1400" spc="-5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3333B2"/>
                </a:solidFill>
                <a:latin typeface="Arial"/>
                <a:cs typeface="Arial"/>
              </a:rPr>
              <a:t>butyrate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7879" y="539903"/>
            <a:ext cx="3838920" cy="2506801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76A20A62-5D6E-422F-A7AC-11379236BA39}"/>
              </a:ext>
            </a:extLst>
          </p:cNvPr>
          <p:cNvSpPr txBox="1"/>
          <p:nvPr/>
        </p:nvSpPr>
        <p:spPr>
          <a:xfrm>
            <a:off x="0" y="9345"/>
            <a:ext cx="46101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spc="20" dirty="0">
                <a:solidFill>
                  <a:srgbClr val="3333B2"/>
                </a:solidFill>
                <a:latin typeface="Arial"/>
                <a:cs typeface="Arial"/>
              </a:rPr>
              <a:t>1D</a:t>
            </a:r>
            <a:r>
              <a:rPr lang="en-US" sz="1400" spc="-5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lang="en-US" sz="1400" spc="44" baseline="27777" dirty="0">
                <a:solidFill>
                  <a:srgbClr val="3333B2"/>
                </a:solidFill>
                <a:latin typeface="Arial"/>
                <a:cs typeface="Arial"/>
              </a:rPr>
              <a:t>1</a:t>
            </a:r>
            <a:r>
              <a:rPr lang="en-US" sz="1400" spc="30" dirty="0">
                <a:solidFill>
                  <a:srgbClr val="3333B2"/>
                </a:solidFill>
                <a:latin typeface="Arial"/>
                <a:cs typeface="Arial"/>
              </a:rPr>
              <a:t>H</a:t>
            </a:r>
            <a:r>
              <a:rPr lang="en-US" sz="1400" spc="-5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lang="en-US" sz="1400" spc="25" dirty="0">
                <a:solidFill>
                  <a:srgbClr val="3333B2"/>
                </a:solidFill>
                <a:latin typeface="Arial"/>
                <a:cs typeface="Arial"/>
              </a:rPr>
              <a:t>NMR</a:t>
            </a:r>
            <a:r>
              <a:rPr lang="en-US" sz="1400" spc="-5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lang="en-US" sz="1400" spc="20" dirty="0">
                <a:solidFill>
                  <a:srgbClr val="3333B2"/>
                </a:solidFill>
                <a:latin typeface="Arial"/>
                <a:cs typeface="Arial"/>
              </a:rPr>
              <a:t>spectrum</a:t>
            </a:r>
            <a:r>
              <a:rPr lang="en-US" sz="1400" spc="-5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lang="en-US" sz="1400" spc="10" dirty="0">
                <a:solidFill>
                  <a:srgbClr val="3333B2"/>
                </a:solidFill>
                <a:latin typeface="Arial"/>
                <a:cs typeface="Arial"/>
              </a:rPr>
              <a:t>of</a:t>
            </a:r>
            <a:r>
              <a:rPr lang="cs-CZ" sz="1400" spc="-5" dirty="0">
                <a:solidFill>
                  <a:srgbClr val="3333B2"/>
                </a:solidFill>
                <a:latin typeface="Arial"/>
                <a:cs typeface="Arial"/>
              </a:rPr>
              <a:t> methyl 2-acetoxy </a:t>
            </a:r>
            <a:r>
              <a:rPr lang="cs-CZ" sz="1400" spc="-5" dirty="0" err="1">
                <a:solidFill>
                  <a:srgbClr val="3333B2"/>
                </a:solidFill>
                <a:latin typeface="Arial"/>
                <a:cs typeface="Arial"/>
              </a:rPr>
              <a:t>propanoate</a:t>
            </a:r>
            <a:endParaRPr lang="en-US" sz="1400" dirty="0"/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E91F51F6-4DA6-459E-BA87-27D379252A0E}"/>
              </a:ext>
            </a:extLst>
          </p:cNvPr>
          <p:cNvGrpSpPr/>
          <p:nvPr/>
        </p:nvGrpSpPr>
        <p:grpSpPr>
          <a:xfrm>
            <a:off x="400050" y="358775"/>
            <a:ext cx="3812625" cy="2638775"/>
            <a:chOff x="400050" y="358775"/>
            <a:chExt cx="3812625" cy="2638775"/>
          </a:xfrm>
        </p:grpSpPr>
        <p:pic>
          <p:nvPicPr>
            <p:cNvPr id="2" name="object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3585" y="442081"/>
              <a:ext cx="3779090" cy="2555469"/>
            </a:xfrm>
            <a:prstGeom prst="rect">
              <a:avLst/>
            </a:prstGeom>
          </p:spPr>
        </p:pic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CB0D4C61-BB43-412F-B8F4-D97AF8D33D11}"/>
                </a:ext>
              </a:extLst>
            </p:cNvPr>
            <p:cNvSpPr/>
            <p:nvPr/>
          </p:nvSpPr>
          <p:spPr>
            <a:xfrm>
              <a:off x="400050" y="358775"/>
              <a:ext cx="22860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59C9F8C-4E93-41A2-89BC-EE3FF1C2941A}"/>
              </a:ext>
            </a:extLst>
          </p:cNvPr>
          <p:cNvSpPr txBox="1"/>
          <p:nvPr/>
        </p:nvSpPr>
        <p:spPr>
          <a:xfrm>
            <a:off x="0" y="8791"/>
            <a:ext cx="4610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135"/>
              </a:spcBef>
            </a:pPr>
            <a:r>
              <a:rPr lang="en-US" sz="1400" spc="20" dirty="0">
                <a:solidFill>
                  <a:srgbClr val="3333B2"/>
                </a:solidFill>
                <a:latin typeface="Arial"/>
                <a:cs typeface="Arial"/>
              </a:rPr>
              <a:t>1D</a:t>
            </a:r>
            <a:r>
              <a:rPr lang="en-US" sz="1400" spc="-5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lang="en-US" sz="1400" spc="44" baseline="27777" dirty="0">
                <a:solidFill>
                  <a:srgbClr val="3333B2"/>
                </a:solidFill>
                <a:latin typeface="Arial"/>
                <a:cs typeface="Arial"/>
              </a:rPr>
              <a:t>1</a:t>
            </a:r>
            <a:r>
              <a:rPr lang="en-US" sz="1400" spc="30" dirty="0">
                <a:solidFill>
                  <a:srgbClr val="3333B2"/>
                </a:solidFill>
                <a:latin typeface="Arial"/>
                <a:cs typeface="Arial"/>
              </a:rPr>
              <a:t>H</a:t>
            </a:r>
            <a:r>
              <a:rPr lang="en-US" sz="1400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lang="en-US" sz="1400" spc="25" dirty="0">
                <a:solidFill>
                  <a:srgbClr val="3333B2"/>
                </a:solidFill>
                <a:latin typeface="Arial"/>
                <a:cs typeface="Arial"/>
              </a:rPr>
              <a:t>NMR</a:t>
            </a:r>
            <a:r>
              <a:rPr lang="en-US" sz="1400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lang="en-US" sz="1400" spc="20" dirty="0">
                <a:solidFill>
                  <a:srgbClr val="3333B2"/>
                </a:solidFill>
                <a:latin typeface="Arial"/>
                <a:cs typeface="Arial"/>
              </a:rPr>
              <a:t>spectrum</a:t>
            </a:r>
            <a:r>
              <a:rPr lang="en-US" sz="1400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lang="en-US" sz="1400" spc="10" dirty="0">
                <a:solidFill>
                  <a:srgbClr val="3333B2"/>
                </a:solidFill>
                <a:latin typeface="Arial"/>
                <a:cs typeface="Arial"/>
              </a:rPr>
              <a:t>of</a:t>
            </a:r>
            <a:r>
              <a:rPr lang="en-US" sz="1400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lang="cs-CZ" sz="1400" spc="15" dirty="0" err="1">
                <a:solidFill>
                  <a:srgbClr val="3333B2"/>
                </a:solidFill>
                <a:latin typeface="Arial"/>
                <a:cs typeface="Arial"/>
              </a:rPr>
              <a:t>ethyl</a:t>
            </a:r>
            <a:r>
              <a:rPr lang="cs-CZ" sz="1400" spc="15" dirty="0">
                <a:solidFill>
                  <a:srgbClr val="3333B2"/>
                </a:solidFill>
                <a:latin typeface="Arial"/>
                <a:cs typeface="Arial"/>
              </a:rPr>
              <a:t> 4-(</a:t>
            </a:r>
            <a:r>
              <a:rPr lang="cs-CZ" sz="1400" spc="15" dirty="0" err="1">
                <a:solidFill>
                  <a:srgbClr val="3333B2"/>
                </a:solidFill>
                <a:latin typeface="Arial"/>
                <a:cs typeface="Arial"/>
              </a:rPr>
              <a:t>methylamino</a:t>
            </a:r>
            <a:r>
              <a:rPr lang="cs-CZ" sz="1400" spc="15" dirty="0">
                <a:solidFill>
                  <a:srgbClr val="3333B2"/>
                </a:solidFill>
                <a:latin typeface="Arial"/>
                <a:cs typeface="Arial"/>
              </a:rPr>
              <a:t>)</a:t>
            </a:r>
            <a:r>
              <a:rPr lang="cs-CZ" sz="1400" spc="15" dirty="0" err="1">
                <a:solidFill>
                  <a:srgbClr val="3333B2"/>
                </a:solidFill>
                <a:latin typeface="Arial"/>
                <a:cs typeface="Arial"/>
              </a:rPr>
              <a:t>benzoate</a:t>
            </a:r>
            <a:endParaRPr lang="en-US" sz="1400" dirty="0">
              <a:latin typeface="Arial"/>
              <a:cs typeface="Arial"/>
            </a:endParaRP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D926015D-CE23-4470-B34F-2A1AEBACE632}"/>
              </a:ext>
            </a:extLst>
          </p:cNvPr>
          <p:cNvGrpSpPr/>
          <p:nvPr/>
        </p:nvGrpSpPr>
        <p:grpSpPr>
          <a:xfrm>
            <a:off x="403767" y="497299"/>
            <a:ext cx="3827681" cy="2480373"/>
            <a:chOff x="403767" y="497299"/>
            <a:chExt cx="3827681" cy="2480373"/>
          </a:xfrm>
        </p:grpSpPr>
        <p:pic>
          <p:nvPicPr>
            <p:cNvPr id="2" name="object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3767" y="497299"/>
              <a:ext cx="3827681" cy="2480373"/>
            </a:xfrm>
            <a:prstGeom prst="rect">
              <a:avLst/>
            </a:prstGeom>
          </p:spPr>
        </p:pic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182D1124-7F07-43F5-B477-08021CEECA72}"/>
                </a:ext>
              </a:extLst>
            </p:cNvPr>
            <p:cNvSpPr/>
            <p:nvPr/>
          </p:nvSpPr>
          <p:spPr>
            <a:xfrm>
              <a:off x="476250" y="497299"/>
              <a:ext cx="2438400" cy="1662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9814"/>
            <a:ext cx="461010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135"/>
              </a:spcBef>
            </a:pPr>
            <a:r>
              <a:rPr sz="1400" spc="20" dirty="0">
                <a:solidFill>
                  <a:srgbClr val="3333B2"/>
                </a:solidFill>
                <a:latin typeface="Arial"/>
                <a:cs typeface="Arial"/>
              </a:rPr>
              <a:t>1D</a:t>
            </a:r>
            <a:r>
              <a:rPr sz="1400" spc="-5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sz="1500" spc="44" baseline="27777" dirty="0">
                <a:solidFill>
                  <a:srgbClr val="3333B2"/>
                </a:solidFill>
                <a:latin typeface="Arial"/>
                <a:cs typeface="Arial"/>
              </a:rPr>
              <a:t>1</a:t>
            </a:r>
            <a:r>
              <a:rPr sz="1400" spc="30" dirty="0">
                <a:solidFill>
                  <a:srgbClr val="3333B2"/>
                </a:solidFill>
                <a:latin typeface="Arial"/>
                <a:cs typeface="Arial"/>
              </a:rPr>
              <a:t>H</a:t>
            </a:r>
            <a:r>
              <a:rPr sz="1400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sz="1400" spc="25" dirty="0">
                <a:solidFill>
                  <a:srgbClr val="3333B2"/>
                </a:solidFill>
                <a:latin typeface="Arial"/>
                <a:cs typeface="Arial"/>
              </a:rPr>
              <a:t>NMR</a:t>
            </a:r>
            <a:r>
              <a:rPr sz="1400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sz="1400" spc="20" dirty="0">
                <a:solidFill>
                  <a:srgbClr val="3333B2"/>
                </a:solidFill>
                <a:latin typeface="Arial"/>
                <a:cs typeface="Arial"/>
              </a:rPr>
              <a:t>spectrum</a:t>
            </a:r>
            <a:r>
              <a:rPr sz="1400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3333B2"/>
                </a:solidFill>
                <a:latin typeface="Arial"/>
                <a:cs typeface="Arial"/>
              </a:rPr>
              <a:t>of</a:t>
            </a:r>
            <a:r>
              <a:rPr sz="1400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3333B2"/>
                </a:solidFill>
                <a:latin typeface="Arial"/>
                <a:cs typeface="Arial"/>
              </a:rPr>
              <a:t>cartilagineal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4320" y="401188"/>
            <a:ext cx="3529730" cy="2691419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1D8C0E9-1585-4EEE-8FAE-76FD4296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1306"/>
            <a:ext cx="4610100" cy="3169444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0838B2A2-3F83-46B9-A95C-A985FED611FE}"/>
              </a:ext>
            </a:extLst>
          </p:cNvPr>
          <p:cNvSpPr txBox="1"/>
          <p:nvPr/>
        </p:nvSpPr>
        <p:spPr>
          <a:xfrm>
            <a:off x="-670" y="0"/>
            <a:ext cx="46101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135"/>
              </a:spcBef>
            </a:pPr>
            <a:r>
              <a:rPr lang="en-US" sz="1400" spc="20" dirty="0">
                <a:solidFill>
                  <a:srgbClr val="3333B2"/>
                </a:solidFill>
                <a:latin typeface="Arial"/>
                <a:cs typeface="Arial"/>
              </a:rPr>
              <a:t>1D</a:t>
            </a:r>
            <a:r>
              <a:rPr lang="en-US" sz="1400" spc="-5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lang="en-US" sz="1400" spc="44" baseline="27777" dirty="0">
                <a:solidFill>
                  <a:srgbClr val="3333B2"/>
                </a:solidFill>
                <a:latin typeface="Arial"/>
                <a:cs typeface="Arial"/>
              </a:rPr>
              <a:t>1</a:t>
            </a:r>
            <a:r>
              <a:rPr lang="en-US" sz="1400" spc="30" dirty="0">
                <a:solidFill>
                  <a:srgbClr val="3333B2"/>
                </a:solidFill>
                <a:latin typeface="Arial"/>
                <a:cs typeface="Arial"/>
              </a:rPr>
              <a:t>H</a:t>
            </a:r>
            <a:r>
              <a:rPr lang="en-US" sz="1400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lang="en-US" sz="1400" spc="25" dirty="0">
                <a:solidFill>
                  <a:srgbClr val="3333B2"/>
                </a:solidFill>
                <a:latin typeface="Arial"/>
                <a:cs typeface="Arial"/>
              </a:rPr>
              <a:t>NMR</a:t>
            </a:r>
            <a:r>
              <a:rPr lang="en-US" sz="1400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lang="en-US" sz="1400" spc="20" dirty="0">
                <a:solidFill>
                  <a:srgbClr val="3333B2"/>
                </a:solidFill>
                <a:latin typeface="Arial"/>
                <a:cs typeface="Arial"/>
              </a:rPr>
              <a:t>spectrum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20604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9814"/>
            <a:ext cx="461010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z="1400" spc="5" dirty="0">
                <a:solidFill>
                  <a:srgbClr val="3333B2"/>
                </a:solidFill>
                <a:latin typeface="Arial"/>
                <a:cs typeface="Arial"/>
              </a:rPr>
              <a:t>Next</a:t>
            </a:r>
            <a:r>
              <a:rPr sz="1400" spc="-65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3333B2"/>
                </a:solidFill>
                <a:latin typeface="Arial"/>
                <a:cs typeface="Arial"/>
              </a:rPr>
              <a:t>session: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0" y="1349375"/>
            <a:ext cx="4610100" cy="28854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90"/>
              </a:spcBef>
            </a:pPr>
            <a:r>
              <a:rPr spc="-10" dirty="0">
                <a:latin typeface="Arial"/>
                <a:cs typeface="Arial"/>
              </a:rPr>
              <a:t>1D</a:t>
            </a:r>
            <a:r>
              <a:rPr spc="-25" dirty="0">
                <a:latin typeface="Arial"/>
                <a:cs typeface="Arial"/>
              </a:rPr>
              <a:t> </a:t>
            </a:r>
            <a:r>
              <a:rPr baseline="27777" dirty="0">
                <a:latin typeface="Arial"/>
                <a:cs typeface="Arial"/>
              </a:rPr>
              <a:t>13</a:t>
            </a:r>
            <a:r>
              <a:rPr dirty="0">
                <a:latin typeface="Arial"/>
                <a:cs typeface="Arial"/>
              </a:rPr>
              <a:t>C-NMR</a:t>
            </a:r>
            <a:r>
              <a:rPr spc="-2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spectra</a:t>
            </a:r>
            <a:endParaRPr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9814"/>
            <a:ext cx="461010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z="1400" spc="15" dirty="0">
                <a:solidFill>
                  <a:srgbClr val="3333B2"/>
                </a:solidFill>
                <a:latin typeface="Arial"/>
                <a:cs typeface="Arial"/>
              </a:rPr>
              <a:t>Energy</a:t>
            </a:r>
            <a:r>
              <a:rPr sz="1400" spc="-25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333B2"/>
                </a:solidFill>
                <a:latin typeface="Arial"/>
                <a:cs typeface="Arial"/>
              </a:rPr>
              <a:t>levels</a:t>
            </a:r>
            <a:r>
              <a:rPr sz="1400" spc="-20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3333B2"/>
                </a:solidFill>
                <a:latin typeface="Arial"/>
                <a:cs typeface="Arial"/>
              </a:rPr>
              <a:t>splitting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38234" y="1092051"/>
            <a:ext cx="2251075" cy="1029335"/>
            <a:chOff x="538234" y="1092051"/>
            <a:chExt cx="2251075" cy="1029335"/>
          </a:xfrm>
        </p:grpSpPr>
        <p:sp>
          <p:nvSpPr>
            <p:cNvPr id="4" name="object 4"/>
            <p:cNvSpPr/>
            <p:nvPr/>
          </p:nvSpPr>
          <p:spPr>
            <a:xfrm>
              <a:off x="544232" y="1092051"/>
              <a:ext cx="2245360" cy="1022985"/>
            </a:xfrm>
            <a:custGeom>
              <a:avLst/>
              <a:gdLst/>
              <a:ahLst/>
              <a:cxnLst/>
              <a:rect l="l" t="t" r="r" b="b"/>
              <a:pathLst>
                <a:path w="2245360" h="1022985">
                  <a:moveTo>
                    <a:pt x="0" y="0"/>
                  </a:moveTo>
                  <a:lnTo>
                    <a:pt x="0" y="1020369"/>
                  </a:lnTo>
                </a:path>
                <a:path w="2245360" h="1022985">
                  <a:moveTo>
                    <a:pt x="2244828" y="1022781"/>
                  </a:moveTo>
                  <a:lnTo>
                    <a:pt x="0" y="1022781"/>
                  </a:lnTo>
                </a:path>
              </a:pathLst>
            </a:custGeom>
            <a:ln w="119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4232" y="1194077"/>
              <a:ext cx="1972945" cy="680720"/>
            </a:xfrm>
            <a:custGeom>
              <a:avLst/>
              <a:gdLst/>
              <a:ahLst/>
              <a:cxnLst/>
              <a:rect l="l" t="t" r="r" b="b"/>
              <a:pathLst>
                <a:path w="1972945" h="680719">
                  <a:moveTo>
                    <a:pt x="0" y="340127"/>
                  </a:moveTo>
                  <a:lnTo>
                    <a:pt x="1972732" y="0"/>
                  </a:lnTo>
                </a:path>
                <a:path w="1972945" h="680719">
                  <a:moveTo>
                    <a:pt x="0" y="340127"/>
                  </a:moveTo>
                  <a:lnTo>
                    <a:pt x="1972732" y="680272"/>
                  </a:lnTo>
                </a:path>
              </a:pathLst>
            </a:custGeom>
            <a:ln w="4499">
              <a:solidFill>
                <a:srgbClr val="497E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44438" y="1261400"/>
              <a:ext cx="47625" cy="545465"/>
            </a:xfrm>
            <a:custGeom>
              <a:avLst/>
              <a:gdLst/>
              <a:ahLst/>
              <a:cxnLst/>
              <a:rect l="l" t="t" r="r" b="b"/>
              <a:pathLst>
                <a:path w="47625" h="545464">
                  <a:moveTo>
                    <a:pt x="2525" y="502014"/>
                  </a:moveTo>
                  <a:lnTo>
                    <a:pt x="371" y="503214"/>
                  </a:lnTo>
                  <a:lnTo>
                    <a:pt x="0" y="504594"/>
                  </a:lnTo>
                  <a:lnTo>
                    <a:pt x="677" y="505673"/>
                  </a:lnTo>
                  <a:lnTo>
                    <a:pt x="23568" y="545037"/>
                  </a:lnTo>
                  <a:lnTo>
                    <a:pt x="26188" y="540538"/>
                  </a:lnTo>
                  <a:lnTo>
                    <a:pt x="21367" y="540538"/>
                  </a:lnTo>
                  <a:lnTo>
                    <a:pt x="21300" y="532202"/>
                  </a:lnTo>
                  <a:lnTo>
                    <a:pt x="3911" y="502392"/>
                  </a:lnTo>
                  <a:lnTo>
                    <a:pt x="2525" y="502014"/>
                  </a:lnTo>
                  <a:close/>
                </a:path>
                <a:path w="47625" h="545464">
                  <a:moveTo>
                    <a:pt x="21367" y="532317"/>
                  </a:moveTo>
                  <a:lnTo>
                    <a:pt x="21367" y="540538"/>
                  </a:lnTo>
                  <a:lnTo>
                    <a:pt x="25866" y="540538"/>
                  </a:lnTo>
                  <a:lnTo>
                    <a:pt x="25866" y="539392"/>
                  </a:lnTo>
                  <a:lnTo>
                    <a:pt x="21673" y="539392"/>
                  </a:lnTo>
                  <a:lnTo>
                    <a:pt x="23583" y="536116"/>
                  </a:lnTo>
                  <a:lnTo>
                    <a:pt x="21367" y="532317"/>
                  </a:lnTo>
                  <a:close/>
                </a:path>
                <a:path w="47625" h="545464">
                  <a:moveTo>
                    <a:pt x="44636" y="502014"/>
                  </a:moveTo>
                  <a:lnTo>
                    <a:pt x="43250" y="502392"/>
                  </a:lnTo>
                  <a:lnTo>
                    <a:pt x="25866" y="532202"/>
                  </a:lnTo>
                  <a:lnTo>
                    <a:pt x="25866" y="540538"/>
                  </a:lnTo>
                  <a:lnTo>
                    <a:pt x="26188" y="540538"/>
                  </a:lnTo>
                  <a:lnTo>
                    <a:pt x="46490" y="505673"/>
                  </a:lnTo>
                  <a:lnTo>
                    <a:pt x="47167" y="504594"/>
                  </a:lnTo>
                  <a:lnTo>
                    <a:pt x="46789" y="503214"/>
                  </a:lnTo>
                  <a:lnTo>
                    <a:pt x="44636" y="502014"/>
                  </a:lnTo>
                  <a:close/>
                </a:path>
                <a:path w="47625" h="545464">
                  <a:moveTo>
                    <a:pt x="23583" y="536116"/>
                  </a:moveTo>
                  <a:lnTo>
                    <a:pt x="21673" y="539392"/>
                  </a:lnTo>
                  <a:lnTo>
                    <a:pt x="25494" y="539392"/>
                  </a:lnTo>
                  <a:lnTo>
                    <a:pt x="23583" y="536116"/>
                  </a:lnTo>
                  <a:close/>
                </a:path>
                <a:path w="47625" h="545464">
                  <a:moveTo>
                    <a:pt x="25866" y="532202"/>
                  </a:moveTo>
                  <a:lnTo>
                    <a:pt x="23583" y="536116"/>
                  </a:lnTo>
                  <a:lnTo>
                    <a:pt x="25494" y="539392"/>
                  </a:lnTo>
                  <a:lnTo>
                    <a:pt x="25866" y="539392"/>
                  </a:lnTo>
                  <a:lnTo>
                    <a:pt x="25866" y="532202"/>
                  </a:lnTo>
                  <a:close/>
                </a:path>
                <a:path w="47625" h="545464">
                  <a:moveTo>
                    <a:pt x="23583" y="8896"/>
                  </a:moveTo>
                  <a:lnTo>
                    <a:pt x="21367" y="12695"/>
                  </a:lnTo>
                  <a:lnTo>
                    <a:pt x="21367" y="532317"/>
                  </a:lnTo>
                  <a:lnTo>
                    <a:pt x="23583" y="536116"/>
                  </a:lnTo>
                  <a:lnTo>
                    <a:pt x="25799" y="532317"/>
                  </a:lnTo>
                  <a:lnTo>
                    <a:pt x="25800" y="12695"/>
                  </a:lnTo>
                  <a:lnTo>
                    <a:pt x="23583" y="8896"/>
                  </a:lnTo>
                  <a:close/>
                </a:path>
                <a:path w="47625" h="545464">
                  <a:moveTo>
                    <a:pt x="23568" y="0"/>
                  </a:moveTo>
                  <a:lnTo>
                    <a:pt x="677" y="39345"/>
                  </a:lnTo>
                  <a:lnTo>
                    <a:pt x="0" y="40419"/>
                  </a:lnTo>
                  <a:lnTo>
                    <a:pt x="371" y="41805"/>
                  </a:lnTo>
                  <a:lnTo>
                    <a:pt x="1451" y="42386"/>
                  </a:lnTo>
                  <a:lnTo>
                    <a:pt x="2525" y="43070"/>
                  </a:lnTo>
                  <a:lnTo>
                    <a:pt x="3911" y="42692"/>
                  </a:lnTo>
                  <a:lnTo>
                    <a:pt x="4499" y="41613"/>
                  </a:lnTo>
                  <a:lnTo>
                    <a:pt x="21301" y="12808"/>
                  </a:lnTo>
                  <a:lnTo>
                    <a:pt x="21367" y="4499"/>
                  </a:lnTo>
                  <a:lnTo>
                    <a:pt x="26189" y="4499"/>
                  </a:lnTo>
                  <a:lnTo>
                    <a:pt x="23568" y="0"/>
                  </a:lnTo>
                  <a:close/>
                </a:path>
                <a:path w="47625" h="545464">
                  <a:moveTo>
                    <a:pt x="26189" y="4499"/>
                  </a:moveTo>
                  <a:lnTo>
                    <a:pt x="25866" y="4499"/>
                  </a:lnTo>
                  <a:lnTo>
                    <a:pt x="25866" y="12808"/>
                  </a:lnTo>
                  <a:lnTo>
                    <a:pt x="42772" y="41805"/>
                  </a:lnTo>
                  <a:lnTo>
                    <a:pt x="43250" y="42692"/>
                  </a:lnTo>
                  <a:lnTo>
                    <a:pt x="44636" y="43070"/>
                  </a:lnTo>
                  <a:lnTo>
                    <a:pt x="45716" y="42386"/>
                  </a:lnTo>
                  <a:lnTo>
                    <a:pt x="46789" y="41805"/>
                  </a:lnTo>
                  <a:lnTo>
                    <a:pt x="47167" y="40419"/>
                  </a:lnTo>
                  <a:lnTo>
                    <a:pt x="46490" y="39345"/>
                  </a:lnTo>
                  <a:lnTo>
                    <a:pt x="26189" y="4499"/>
                  </a:lnTo>
                  <a:close/>
                </a:path>
                <a:path w="47625" h="545464">
                  <a:moveTo>
                    <a:pt x="25866" y="5620"/>
                  </a:moveTo>
                  <a:lnTo>
                    <a:pt x="25494" y="5620"/>
                  </a:lnTo>
                  <a:lnTo>
                    <a:pt x="23583" y="8896"/>
                  </a:lnTo>
                  <a:lnTo>
                    <a:pt x="25866" y="12808"/>
                  </a:lnTo>
                  <a:lnTo>
                    <a:pt x="25866" y="5620"/>
                  </a:lnTo>
                  <a:close/>
                </a:path>
                <a:path w="47625" h="545464">
                  <a:moveTo>
                    <a:pt x="25866" y="4499"/>
                  </a:moveTo>
                  <a:lnTo>
                    <a:pt x="21367" y="4499"/>
                  </a:lnTo>
                  <a:lnTo>
                    <a:pt x="21367" y="12695"/>
                  </a:lnTo>
                  <a:lnTo>
                    <a:pt x="23583" y="8896"/>
                  </a:lnTo>
                  <a:lnTo>
                    <a:pt x="21673" y="5620"/>
                  </a:lnTo>
                  <a:lnTo>
                    <a:pt x="25866" y="5620"/>
                  </a:lnTo>
                  <a:lnTo>
                    <a:pt x="25866" y="4499"/>
                  </a:lnTo>
                  <a:close/>
                </a:path>
                <a:path w="47625" h="545464">
                  <a:moveTo>
                    <a:pt x="25494" y="5620"/>
                  </a:moveTo>
                  <a:lnTo>
                    <a:pt x="21673" y="5620"/>
                  </a:lnTo>
                  <a:lnTo>
                    <a:pt x="23583" y="8896"/>
                  </a:lnTo>
                  <a:lnTo>
                    <a:pt x="25494" y="56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640376" y="1068907"/>
            <a:ext cx="11747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b="1" spc="10" dirty="0">
                <a:solidFill>
                  <a:srgbClr val="FF0000"/>
                </a:solidFill>
                <a:latin typeface="Calibri"/>
                <a:cs typeface="Calibri"/>
              </a:rPr>
              <a:t>β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90650" y="1424751"/>
            <a:ext cx="466725" cy="541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10" dirty="0">
                <a:latin typeface="Calibri"/>
                <a:cs typeface="Calibri"/>
              </a:rPr>
              <a:t>ΔE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1300" b="1" spc="10" dirty="0">
                <a:solidFill>
                  <a:srgbClr val="0000FF"/>
                </a:solidFill>
                <a:latin typeface="Calibri"/>
                <a:cs typeface="Calibri"/>
              </a:rPr>
              <a:t>α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78188" y="1317662"/>
            <a:ext cx="60325" cy="556895"/>
          </a:xfrm>
          <a:custGeom>
            <a:avLst/>
            <a:gdLst/>
            <a:ahLst/>
            <a:cxnLst/>
            <a:rect l="l" t="t" r="r" b="b"/>
            <a:pathLst>
              <a:path w="60325" h="556894">
                <a:moveTo>
                  <a:pt x="35242" y="53988"/>
                </a:moveTo>
                <a:lnTo>
                  <a:pt x="24744" y="53988"/>
                </a:lnTo>
                <a:lnTo>
                  <a:pt x="24744" y="556687"/>
                </a:lnTo>
                <a:lnTo>
                  <a:pt x="35242" y="556687"/>
                </a:lnTo>
                <a:lnTo>
                  <a:pt x="35242" y="53988"/>
                </a:lnTo>
                <a:close/>
              </a:path>
              <a:path w="60325" h="556894">
                <a:moveTo>
                  <a:pt x="29993" y="0"/>
                </a:moveTo>
                <a:lnTo>
                  <a:pt x="0" y="59987"/>
                </a:lnTo>
                <a:lnTo>
                  <a:pt x="24744" y="59987"/>
                </a:lnTo>
                <a:lnTo>
                  <a:pt x="24744" y="53988"/>
                </a:lnTo>
                <a:lnTo>
                  <a:pt x="56987" y="53988"/>
                </a:lnTo>
                <a:lnTo>
                  <a:pt x="29993" y="0"/>
                </a:lnTo>
                <a:close/>
              </a:path>
              <a:path w="60325" h="556894">
                <a:moveTo>
                  <a:pt x="56987" y="53988"/>
                </a:moveTo>
                <a:lnTo>
                  <a:pt x="35242" y="53988"/>
                </a:lnTo>
                <a:lnTo>
                  <a:pt x="35242" y="59987"/>
                </a:lnTo>
                <a:lnTo>
                  <a:pt x="59987" y="59987"/>
                </a:lnTo>
                <a:lnTo>
                  <a:pt x="56987" y="539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54423" y="2218478"/>
            <a:ext cx="1156970" cy="60325"/>
          </a:xfrm>
          <a:custGeom>
            <a:avLst/>
            <a:gdLst/>
            <a:ahLst/>
            <a:cxnLst/>
            <a:rect l="l" t="t" r="r" b="b"/>
            <a:pathLst>
              <a:path w="1156970" h="60325">
                <a:moveTo>
                  <a:pt x="1096433" y="0"/>
                </a:moveTo>
                <a:lnTo>
                  <a:pt x="1096433" y="59987"/>
                </a:lnTo>
                <a:lnTo>
                  <a:pt x="1145971" y="35218"/>
                </a:lnTo>
                <a:lnTo>
                  <a:pt x="1102432" y="35218"/>
                </a:lnTo>
                <a:lnTo>
                  <a:pt x="1102432" y="24720"/>
                </a:lnTo>
                <a:lnTo>
                  <a:pt x="1145875" y="24720"/>
                </a:lnTo>
                <a:lnTo>
                  <a:pt x="1096433" y="0"/>
                </a:lnTo>
                <a:close/>
              </a:path>
              <a:path w="1156970" h="60325">
                <a:moveTo>
                  <a:pt x="1096433" y="24720"/>
                </a:moveTo>
                <a:lnTo>
                  <a:pt x="0" y="24720"/>
                </a:lnTo>
                <a:lnTo>
                  <a:pt x="0" y="35218"/>
                </a:lnTo>
                <a:lnTo>
                  <a:pt x="1096433" y="35218"/>
                </a:lnTo>
                <a:lnTo>
                  <a:pt x="1096433" y="24720"/>
                </a:lnTo>
                <a:close/>
              </a:path>
              <a:path w="1156970" h="60325">
                <a:moveTo>
                  <a:pt x="1145875" y="24720"/>
                </a:moveTo>
                <a:lnTo>
                  <a:pt x="1102432" y="24720"/>
                </a:lnTo>
                <a:lnTo>
                  <a:pt x="1102432" y="35218"/>
                </a:lnTo>
                <a:lnTo>
                  <a:pt x="1145971" y="35218"/>
                </a:lnTo>
                <a:lnTo>
                  <a:pt x="1156420" y="29993"/>
                </a:lnTo>
                <a:lnTo>
                  <a:pt x="1145875" y="247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515471" y="2257469"/>
            <a:ext cx="18478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950" b="1" spc="5" dirty="0">
                <a:latin typeface="Calibri"/>
                <a:cs typeface="Calibri"/>
              </a:rPr>
              <a:t>B</a:t>
            </a:r>
            <a:r>
              <a:rPr sz="900" b="1" spc="7" baseline="-23148" dirty="0">
                <a:latin typeface="Calibri"/>
                <a:cs typeface="Calibri"/>
              </a:rPr>
              <a:t>0</a:t>
            </a:r>
            <a:endParaRPr sz="900" baseline="-23148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0677" y="1093238"/>
            <a:ext cx="8445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-5" dirty="0">
                <a:latin typeface="Calibri"/>
                <a:cs typeface="Calibri"/>
              </a:rPr>
              <a:t>E</a:t>
            </a:r>
            <a:endParaRPr sz="95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777990" y="1273986"/>
            <a:ext cx="361950" cy="565785"/>
            <a:chOff x="3777990" y="1273986"/>
            <a:chExt cx="361950" cy="565785"/>
          </a:xfrm>
        </p:grpSpPr>
        <p:sp>
          <p:nvSpPr>
            <p:cNvPr id="14" name="object 14"/>
            <p:cNvSpPr/>
            <p:nvPr/>
          </p:nvSpPr>
          <p:spPr>
            <a:xfrm>
              <a:off x="3799263" y="1324855"/>
              <a:ext cx="635" cy="494030"/>
            </a:xfrm>
            <a:custGeom>
              <a:avLst/>
              <a:gdLst/>
              <a:ahLst/>
              <a:cxnLst/>
              <a:rect l="l" t="t" r="r" b="b"/>
              <a:pathLst>
                <a:path w="635" h="494030">
                  <a:moveTo>
                    <a:pt x="0" y="0"/>
                  </a:moveTo>
                  <a:lnTo>
                    <a:pt x="347" y="493514"/>
                  </a:lnTo>
                </a:path>
              </a:pathLst>
            </a:custGeom>
            <a:ln w="4199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791998" y="1273986"/>
              <a:ext cx="347345" cy="549910"/>
            </a:xfrm>
            <a:custGeom>
              <a:avLst/>
              <a:gdLst/>
              <a:ahLst/>
              <a:cxnLst/>
              <a:rect l="l" t="t" r="r" b="b"/>
              <a:pathLst>
                <a:path w="347345" h="549910">
                  <a:moveTo>
                    <a:pt x="311130" y="41054"/>
                  </a:moveTo>
                  <a:lnTo>
                    <a:pt x="0" y="540376"/>
                  </a:lnTo>
                  <a:lnTo>
                    <a:pt x="15302" y="549842"/>
                  </a:lnTo>
                  <a:lnTo>
                    <a:pt x="326372" y="50529"/>
                  </a:lnTo>
                  <a:lnTo>
                    <a:pt x="311130" y="41054"/>
                  </a:lnTo>
                  <a:close/>
                </a:path>
                <a:path w="347345" h="549910">
                  <a:moveTo>
                    <a:pt x="344186" y="33412"/>
                  </a:moveTo>
                  <a:lnTo>
                    <a:pt x="315892" y="33412"/>
                  </a:lnTo>
                  <a:lnTo>
                    <a:pt x="331123" y="42902"/>
                  </a:lnTo>
                  <a:lnTo>
                    <a:pt x="326372" y="50529"/>
                  </a:lnTo>
                  <a:lnTo>
                    <a:pt x="341692" y="60053"/>
                  </a:lnTo>
                  <a:lnTo>
                    <a:pt x="344186" y="33412"/>
                  </a:lnTo>
                  <a:close/>
                </a:path>
                <a:path w="347345" h="549910">
                  <a:moveTo>
                    <a:pt x="315892" y="33412"/>
                  </a:moveTo>
                  <a:lnTo>
                    <a:pt x="311130" y="41054"/>
                  </a:lnTo>
                  <a:lnTo>
                    <a:pt x="326372" y="50529"/>
                  </a:lnTo>
                  <a:lnTo>
                    <a:pt x="331123" y="42902"/>
                  </a:lnTo>
                  <a:lnTo>
                    <a:pt x="315892" y="33412"/>
                  </a:lnTo>
                  <a:close/>
                </a:path>
                <a:path w="347345" h="549910">
                  <a:moveTo>
                    <a:pt x="347313" y="0"/>
                  </a:moveTo>
                  <a:lnTo>
                    <a:pt x="295856" y="31559"/>
                  </a:lnTo>
                  <a:lnTo>
                    <a:pt x="311130" y="41054"/>
                  </a:lnTo>
                  <a:lnTo>
                    <a:pt x="315892" y="33412"/>
                  </a:lnTo>
                  <a:lnTo>
                    <a:pt x="344186" y="33412"/>
                  </a:lnTo>
                  <a:lnTo>
                    <a:pt x="347313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846452" y="809762"/>
            <a:ext cx="22479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1300" spc="10" dirty="0">
                <a:solidFill>
                  <a:srgbClr val="243F60"/>
                </a:solidFill>
                <a:latin typeface="Calibri"/>
                <a:cs typeface="Calibri"/>
              </a:rPr>
              <a:t>B</a:t>
            </a:r>
            <a:r>
              <a:rPr sz="1275" spc="15" baseline="-19607" dirty="0">
                <a:solidFill>
                  <a:srgbClr val="243F60"/>
                </a:solidFill>
                <a:latin typeface="Calibri"/>
                <a:cs typeface="Calibri"/>
              </a:rPr>
              <a:t>0</a:t>
            </a:r>
            <a:endParaRPr sz="1275" baseline="-19607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420067" y="1200329"/>
            <a:ext cx="725170" cy="249554"/>
            <a:chOff x="3420067" y="1200329"/>
            <a:chExt cx="725170" cy="249554"/>
          </a:xfrm>
        </p:grpSpPr>
        <p:sp>
          <p:nvSpPr>
            <p:cNvPr id="18" name="object 18"/>
            <p:cNvSpPr/>
            <p:nvPr/>
          </p:nvSpPr>
          <p:spPr>
            <a:xfrm>
              <a:off x="3425465" y="1205726"/>
              <a:ext cx="714375" cy="238760"/>
            </a:xfrm>
            <a:custGeom>
              <a:avLst/>
              <a:gdLst/>
              <a:ahLst/>
              <a:cxnLst/>
              <a:rect l="l" t="t" r="r" b="b"/>
              <a:pathLst>
                <a:path w="714375" h="238759">
                  <a:moveTo>
                    <a:pt x="356923" y="0"/>
                  </a:moveTo>
                  <a:lnTo>
                    <a:pt x="284994" y="2422"/>
                  </a:lnTo>
                  <a:lnTo>
                    <a:pt x="217997" y="9369"/>
                  </a:lnTo>
                  <a:lnTo>
                    <a:pt x="157369" y="20362"/>
                  </a:lnTo>
                  <a:lnTo>
                    <a:pt x="104544" y="34922"/>
                  </a:lnTo>
                  <a:lnTo>
                    <a:pt x="60960" y="52569"/>
                  </a:lnTo>
                  <a:lnTo>
                    <a:pt x="28050" y="72826"/>
                  </a:lnTo>
                  <a:lnTo>
                    <a:pt x="0" y="119248"/>
                  </a:lnTo>
                  <a:lnTo>
                    <a:pt x="7251" y="143260"/>
                  </a:lnTo>
                  <a:lnTo>
                    <a:pt x="60960" y="185877"/>
                  </a:lnTo>
                  <a:lnTo>
                    <a:pt x="104544" y="203521"/>
                  </a:lnTo>
                  <a:lnTo>
                    <a:pt x="157369" y="218081"/>
                  </a:lnTo>
                  <a:lnTo>
                    <a:pt x="217997" y="229076"/>
                  </a:lnTo>
                  <a:lnTo>
                    <a:pt x="284994" y="236025"/>
                  </a:lnTo>
                  <a:lnTo>
                    <a:pt x="356923" y="238449"/>
                  </a:lnTo>
                  <a:lnTo>
                    <a:pt x="428854" y="236025"/>
                  </a:lnTo>
                  <a:lnTo>
                    <a:pt x="495852" y="229076"/>
                  </a:lnTo>
                  <a:lnTo>
                    <a:pt x="556480" y="218081"/>
                  </a:lnTo>
                  <a:lnTo>
                    <a:pt x="609304" y="203521"/>
                  </a:lnTo>
                  <a:lnTo>
                    <a:pt x="652888" y="185877"/>
                  </a:lnTo>
                  <a:lnTo>
                    <a:pt x="685797" y="165630"/>
                  </a:lnTo>
                  <a:lnTo>
                    <a:pt x="713847" y="119248"/>
                  </a:lnTo>
                  <a:lnTo>
                    <a:pt x="706595" y="95212"/>
                  </a:lnTo>
                  <a:lnTo>
                    <a:pt x="652888" y="52569"/>
                  </a:lnTo>
                  <a:lnTo>
                    <a:pt x="609304" y="34922"/>
                  </a:lnTo>
                  <a:lnTo>
                    <a:pt x="556480" y="20362"/>
                  </a:lnTo>
                  <a:lnTo>
                    <a:pt x="495852" y="9369"/>
                  </a:lnTo>
                  <a:lnTo>
                    <a:pt x="428854" y="2422"/>
                  </a:lnTo>
                  <a:lnTo>
                    <a:pt x="356923" y="0"/>
                  </a:lnTo>
                  <a:close/>
                </a:path>
              </a:pathLst>
            </a:custGeom>
            <a:solidFill>
              <a:srgbClr val="B8CDE4">
                <a:alpha val="5686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425465" y="1205726"/>
              <a:ext cx="714375" cy="238760"/>
            </a:xfrm>
            <a:custGeom>
              <a:avLst/>
              <a:gdLst/>
              <a:ahLst/>
              <a:cxnLst/>
              <a:rect l="l" t="t" r="r" b="b"/>
              <a:pathLst>
                <a:path w="714375" h="238759">
                  <a:moveTo>
                    <a:pt x="0" y="119248"/>
                  </a:moveTo>
                  <a:lnTo>
                    <a:pt x="28050" y="72826"/>
                  </a:lnTo>
                  <a:lnTo>
                    <a:pt x="60960" y="52569"/>
                  </a:lnTo>
                  <a:lnTo>
                    <a:pt x="104544" y="34922"/>
                  </a:lnTo>
                  <a:lnTo>
                    <a:pt x="157369" y="20362"/>
                  </a:lnTo>
                  <a:lnTo>
                    <a:pt x="217997" y="9369"/>
                  </a:lnTo>
                  <a:lnTo>
                    <a:pt x="284994" y="2422"/>
                  </a:lnTo>
                  <a:lnTo>
                    <a:pt x="356923" y="0"/>
                  </a:lnTo>
                  <a:lnTo>
                    <a:pt x="428854" y="2422"/>
                  </a:lnTo>
                  <a:lnTo>
                    <a:pt x="495852" y="9369"/>
                  </a:lnTo>
                  <a:lnTo>
                    <a:pt x="556480" y="20362"/>
                  </a:lnTo>
                  <a:lnTo>
                    <a:pt x="609304" y="34922"/>
                  </a:lnTo>
                  <a:lnTo>
                    <a:pt x="652888" y="52569"/>
                  </a:lnTo>
                  <a:lnTo>
                    <a:pt x="685797" y="72826"/>
                  </a:lnTo>
                  <a:lnTo>
                    <a:pt x="713847" y="119248"/>
                  </a:lnTo>
                  <a:lnTo>
                    <a:pt x="706595" y="143260"/>
                  </a:lnTo>
                  <a:lnTo>
                    <a:pt x="652888" y="185877"/>
                  </a:lnTo>
                  <a:lnTo>
                    <a:pt x="609304" y="203521"/>
                  </a:lnTo>
                  <a:lnTo>
                    <a:pt x="556480" y="218081"/>
                  </a:lnTo>
                  <a:lnTo>
                    <a:pt x="495852" y="229076"/>
                  </a:lnTo>
                  <a:lnTo>
                    <a:pt x="428854" y="236025"/>
                  </a:lnTo>
                  <a:lnTo>
                    <a:pt x="356923" y="238449"/>
                  </a:lnTo>
                  <a:lnTo>
                    <a:pt x="284994" y="236025"/>
                  </a:lnTo>
                  <a:lnTo>
                    <a:pt x="217997" y="229076"/>
                  </a:lnTo>
                  <a:lnTo>
                    <a:pt x="157369" y="218081"/>
                  </a:lnTo>
                  <a:lnTo>
                    <a:pt x="104544" y="203521"/>
                  </a:lnTo>
                  <a:lnTo>
                    <a:pt x="60960" y="185877"/>
                  </a:lnTo>
                  <a:lnTo>
                    <a:pt x="28050" y="165630"/>
                  </a:lnTo>
                  <a:lnTo>
                    <a:pt x="0" y="119248"/>
                  </a:lnTo>
                  <a:close/>
                </a:path>
              </a:pathLst>
            </a:custGeom>
            <a:ln w="10497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065299" y="911561"/>
            <a:ext cx="448945" cy="35433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0"/>
              </a:spcBef>
            </a:pPr>
            <a:r>
              <a:rPr sz="850" i="1" spc="-5" dirty="0">
                <a:latin typeface="Calibri"/>
                <a:cs typeface="Calibri"/>
              </a:rPr>
              <a:t>m</a:t>
            </a:r>
            <a:r>
              <a:rPr sz="825" i="1" spc="-7" baseline="-20202" dirty="0">
                <a:latin typeface="Calibri"/>
                <a:cs typeface="Calibri"/>
              </a:rPr>
              <a:t>s</a:t>
            </a:r>
            <a:r>
              <a:rPr sz="850" i="1" spc="-5" dirty="0">
                <a:latin typeface="Calibri"/>
                <a:cs typeface="Calibri"/>
              </a:rPr>
              <a:t>=+1/2</a:t>
            </a:r>
            <a:endParaRPr sz="8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50"/>
              </a:spcBef>
            </a:pPr>
            <a:r>
              <a:rPr sz="1100" b="1" i="1" spc="15" dirty="0">
                <a:solidFill>
                  <a:srgbClr val="0000FF"/>
                </a:solidFill>
                <a:latin typeface="Calibri"/>
                <a:cs typeface="Calibri"/>
              </a:rPr>
              <a:t>α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453786" y="1816282"/>
            <a:ext cx="725805" cy="619760"/>
            <a:chOff x="3453786" y="1816282"/>
            <a:chExt cx="725805" cy="619760"/>
          </a:xfrm>
        </p:grpSpPr>
        <p:sp>
          <p:nvSpPr>
            <p:cNvPr id="22" name="object 22"/>
            <p:cNvSpPr/>
            <p:nvPr/>
          </p:nvSpPr>
          <p:spPr>
            <a:xfrm>
              <a:off x="3459183" y="2192515"/>
              <a:ext cx="715010" cy="238125"/>
            </a:xfrm>
            <a:custGeom>
              <a:avLst/>
              <a:gdLst/>
              <a:ahLst/>
              <a:cxnLst/>
              <a:rect l="l" t="t" r="r" b="b"/>
              <a:pathLst>
                <a:path w="715010" h="238125">
                  <a:moveTo>
                    <a:pt x="357277" y="0"/>
                  </a:moveTo>
                  <a:lnTo>
                    <a:pt x="285278" y="2414"/>
                  </a:lnTo>
                  <a:lnTo>
                    <a:pt x="218215" y="9339"/>
                  </a:lnTo>
                  <a:lnTo>
                    <a:pt x="157526" y="20297"/>
                  </a:lnTo>
                  <a:lnTo>
                    <a:pt x="104649" y="34808"/>
                  </a:lnTo>
                  <a:lnTo>
                    <a:pt x="61021" y="52394"/>
                  </a:lnTo>
                  <a:lnTo>
                    <a:pt x="28078" y="72578"/>
                  </a:lnTo>
                  <a:lnTo>
                    <a:pt x="0" y="118822"/>
                  </a:lnTo>
                  <a:lnTo>
                    <a:pt x="7259" y="142790"/>
                  </a:lnTo>
                  <a:lnTo>
                    <a:pt x="61021" y="185309"/>
                  </a:lnTo>
                  <a:lnTo>
                    <a:pt x="104649" y="202905"/>
                  </a:lnTo>
                  <a:lnTo>
                    <a:pt x="157526" y="217421"/>
                  </a:lnTo>
                  <a:lnTo>
                    <a:pt x="218215" y="228382"/>
                  </a:lnTo>
                  <a:lnTo>
                    <a:pt x="285278" y="235308"/>
                  </a:lnTo>
                  <a:lnTo>
                    <a:pt x="357277" y="237723"/>
                  </a:lnTo>
                  <a:lnTo>
                    <a:pt x="429298" y="235308"/>
                  </a:lnTo>
                  <a:lnTo>
                    <a:pt x="496377" y="228382"/>
                  </a:lnTo>
                  <a:lnTo>
                    <a:pt x="557078" y="217421"/>
                  </a:lnTo>
                  <a:lnTo>
                    <a:pt x="609963" y="202905"/>
                  </a:lnTo>
                  <a:lnTo>
                    <a:pt x="653596" y="185309"/>
                  </a:lnTo>
                  <a:lnTo>
                    <a:pt x="686541" y="165112"/>
                  </a:lnTo>
                  <a:lnTo>
                    <a:pt x="714621" y="118822"/>
                  </a:lnTo>
                  <a:lnTo>
                    <a:pt x="707361" y="94880"/>
                  </a:lnTo>
                  <a:lnTo>
                    <a:pt x="653596" y="52394"/>
                  </a:lnTo>
                  <a:lnTo>
                    <a:pt x="609963" y="34808"/>
                  </a:lnTo>
                  <a:lnTo>
                    <a:pt x="557078" y="20297"/>
                  </a:lnTo>
                  <a:lnTo>
                    <a:pt x="496377" y="9339"/>
                  </a:lnTo>
                  <a:lnTo>
                    <a:pt x="429298" y="2414"/>
                  </a:lnTo>
                  <a:lnTo>
                    <a:pt x="357277" y="0"/>
                  </a:lnTo>
                  <a:close/>
                </a:path>
              </a:pathLst>
            </a:custGeom>
            <a:solidFill>
              <a:srgbClr val="B8CDE4">
                <a:alpha val="5686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459183" y="2192515"/>
              <a:ext cx="715010" cy="238125"/>
            </a:xfrm>
            <a:custGeom>
              <a:avLst/>
              <a:gdLst/>
              <a:ahLst/>
              <a:cxnLst/>
              <a:rect l="l" t="t" r="r" b="b"/>
              <a:pathLst>
                <a:path w="715010" h="238125">
                  <a:moveTo>
                    <a:pt x="0" y="118822"/>
                  </a:moveTo>
                  <a:lnTo>
                    <a:pt x="28078" y="72578"/>
                  </a:lnTo>
                  <a:lnTo>
                    <a:pt x="61021" y="52394"/>
                  </a:lnTo>
                  <a:lnTo>
                    <a:pt x="104649" y="34808"/>
                  </a:lnTo>
                  <a:lnTo>
                    <a:pt x="157526" y="20297"/>
                  </a:lnTo>
                  <a:lnTo>
                    <a:pt x="218215" y="9339"/>
                  </a:lnTo>
                  <a:lnTo>
                    <a:pt x="285278" y="2414"/>
                  </a:lnTo>
                  <a:lnTo>
                    <a:pt x="357277" y="0"/>
                  </a:lnTo>
                  <a:lnTo>
                    <a:pt x="429298" y="2414"/>
                  </a:lnTo>
                  <a:lnTo>
                    <a:pt x="496377" y="9339"/>
                  </a:lnTo>
                  <a:lnTo>
                    <a:pt x="557078" y="20297"/>
                  </a:lnTo>
                  <a:lnTo>
                    <a:pt x="609963" y="34808"/>
                  </a:lnTo>
                  <a:lnTo>
                    <a:pt x="653596" y="52394"/>
                  </a:lnTo>
                  <a:lnTo>
                    <a:pt x="686541" y="72578"/>
                  </a:lnTo>
                  <a:lnTo>
                    <a:pt x="714621" y="118822"/>
                  </a:lnTo>
                  <a:lnTo>
                    <a:pt x="707361" y="142790"/>
                  </a:lnTo>
                  <a:lnTo>
                    <a:pt x="653596" y="185309"/>
                  </a:lnTo>
                  <a:lnTo>
                    <a:pt x="609963" y="202905"/>
                  </a:lnTo>
                  <a:lnTo>
                    <a:pt x="557078" y="217421"/>
                  </a:lnTo>
                  <a:lnTo>
                    <a:pt x="496377" y="228382"/>
                  </a:lnTo>
                  <a:lnTo>
                    <a:pt x="429298" y="235308"/>
                  </a:lnTo>
                  <a:lnTo>
                    <a:pt x="357277" y="237723"/>
                  </a:lnTo>
                  <a:lnTo>
                    <a:pt x="285278" y="235308"/>
                  </a:lnTo>
                  <a:lnTo>
                    <a:pt x="218215" y="228382"/>
                  </a:lnTo>
                  <a:lnTo>
                    <a:pt x="157526" y="217421"/>
                  </a:lnTo>
                  <a:lnTo>
                    <a:pt x="104649" y="202905"/>
                  </a:lnTo>
                  <a:lnTo>
                    <a:pt x="61021" y="185309"/>
                  </a:lnTo>
                  <a:lnTo>
                    <a:pt x="28078" y="165112"/>
                  </a:lnTo>
                  <a:lnTo>
                    <a:pt x="0" y="118822"/>
                  </a:lnTo>
                  <a:close/>
                </a:path>
              </a:pathLst>
            </a:custGeom>
            <a:ln w="10497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791087" y="1816282"/>
              <a:ext cx="221615" cy="614045"/>
            </a:xfrm>
            <a:custGeom>
              <a:avLst/>
              <a:gdLst/>
              <a:ahLst/>
              <a:cxnLst/>
              <a:rect l="l" t="t" r="r" b="b"/>
              <a:pathLst>
                <a:path w="221614" h="614044">
                  <a:moveTo>
                    <a:pt x="186884" y="565529"/>
                  </a:moveTo>
                  <a:lnTo>
                    <a:pt x="169763" y="571239"/>
                  </a:lnTo>
                  <a:lnTo>
                    <a:pt x="212480" y="613956"/>
                  </a:lnTo>
                  <a:lnTo>
                    <a:pt x="218147" y="574119"/>
                  </a:lnTo>
                  <a:lnTo>
                    <a:pt x="189751" y="574119"/>
                  </a:lnTo>
                  <a:lnTo>
                    <a:pt x="186884" y="565529"/>
                  </a:lnTo>
                  <a:close/>
                </a:path>
                <a:path w="221614" h="614044">
                  <a:moveTo>
                    <a:pt x="203924" y="559846"/>
                  </a:moveTo>
                  <a:lnTo>
                    <a:pt x="186884" y="565529"/>
                  </a:lnTo>
                  <a:lnTo>
                    <a:pt x="189751" y="574119"/>
                  </a:lnTo>
                  <a:lnTo>
                    <a:pt x="206787" y="568426"/>
                  </a:lnTo>
                  <a:lnTo>
                    <a:pt x="203924" y="559846"/>
                  </a:lnTo>
                  <a:close/>
                </a:path>
                <a:path w="221614" h="614044">
                  <a:moveTo>
                    <a:pt x="220986" y="554155"/>
                  </a:moveTo>
                  <a:lnTo>
                    <a:pt x="203924" y="559846"/>
                  </a:lnTo>
                  <a:lnTo>
                    <a:pt x="206787" y="568426"/>
                  </a:lnTo>
                  <a:lnTo>
                    <a:pt x="189751" y="574119"/>
                  </a:lnTo>
                  <a:lnTo>
                    <a:pt x="218147" y="574119"/>
                  </a:lnTo>
                  <a:lnTo>
                    <a:pt x="220986" y="554155"/>
                  </a:lnTo>
                  <a:close/>
                </a:path>
                <a:path w="221614" h="614044">
                  <a:moveTo>
                    <a:pt x="17102" y="0"/>
                  </a:moveTo>
                  <a:lnTo>
                    <a:pt x="0" y="5692"/>
                  </a:lnTo>
                  <a:lnTo>
                    <a:pt x="186884" y="565529"/>
                  </a:lnTo>
                  <a:lnTo>
                    <a:pt x="203924" y="559846"/>
                  </a:lnTo>
                  <a:lnTo>
                    <a:pt x="1710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017070" y="2226300"/>
            <a:ext cx="428625" cy="35433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0"/>
              </a:spcBef>
            </a:pPr>
            <a:r>
              <a:rPr sz="850" i="1" spc="-5" dirty="0">
                <a:latin typeface="Calibri"/>
                <a:cs typeface="Calibri"/>
              </a:rPr>
              <a:t>m</a:t>
            </a:r>
            <a:r>
              <a:rPr sz="825" i="1" spc="-7" baseline="-20202" dirty="0">
                <a:latin typeface="Calibri"/>
                <a:cs typeface="Calibri"/>
              </a:rPr>
              <a:t>s</a:t>
            </a:r>
            <a:r>
              <a:rPr sz="850" i="1" spc="-5" dirty="0">
                <a:latin typeface="Calibri"/>
                <a:cs typeface="Calibri"/>
              </a:rPr>
              <a:t>=‐1/2</a:t>
            </a:r>
            <a:endParaRPr sz="8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50"/>
              </a:spcBef>
            </a:pPr>
            <a:r>
              <a:rPr sz="1100" b="1" spc="15" dirty="0">
                <a:solidFill>
                  <a:srgbClr val="FF0000"/>
                </a:solidFill>
                <a:latin typeface="Calibri"/>
                <a:cs typeface="Calibri"/>
              </a:rPr>
              <a:t>β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729149" y="967931"/>
            <a:ext cx="519430" cy="1466215"/>
            <a:chOff x="3729149" y="967931"/>
            <a:chExt cx="519430" cy="1466215"/>
          </a:xfrm>
        </p:grpSpPr>
        <p:pic>
          <p:nvPicPr>
            <p:cNvPr id="27" name="object 2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29149" y="1747860"/>
              <a:ext cx="140196" cy="140969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3791216" y="1205737"/>
              <a:ext cx="314325" cy="615950"/>
            </a:xfrm>
            <a:custGeom>
              <a:avLst/>
              <a:gdLst/>
              <a:ahLst/>
              <a:cxnLst/>
              <a:rect l="l" t="t" r="r" b="b"/>
              <a:pathLst>
                <a:path w="314325" h="615950">
                  <a:moveTo>
                    <a:pt x="314325" y="34493"/>
                  </a:moveTo>
                  <a:lnTo>
                    <a:pt x="264337" y="68326"/>
                  </a:lnTo>
                  <a:lnTo>
                    <a:pt x="280035" y="77139"/>
                  </a:lnTo>
                  <a:lnTo>
                    <a:pt x="104851" y="388886"/>
                  </a:lnTo>
                  <a:lnTo>
                    <a:pt x="234950" y="53568"/>
                  </a:lnTo>
                  <a:lnTo>
                    <a:pt x="251764" y="60096"/>
                  </a:lnTo>
                  <a:lnTo>
                    <a:pt x="249745" y="38684"/>
                  </a:lnTo>
                  <a:lnTo>
                    <a:pt x="246113" y="0"/>
                  </a:lnTo>
                  <a:lnTo>
                    <a:pt x="201422" y="40538"/>
                  </a:lnTo>
                  <a:lnTo>
                    <a:pt x="218211" y="47053"/>
                  </a:lnTo>
                  <a:lnTo>
                    <a:pt x="42481" y="499846"/>
                  </a:lnTo>
                  <a:lnTo>
                    <a:pt x="546" y="574484"/>
                  </a:lnTo>
                  <a:lnTo>
                    <a:pt x="11201" y="580478"/>
                  </a:lnTo>
                  <a:lnTo>
                    <a:pt x="0" y="609333"/>
                  </a:lnTo>
                  <a:lnTo>
                    <a:pt x="16776" y="615873"/>
                  </a:lnTo>
                  <a:lnTo>
                    <a:pt x="58788" y="507606"/>
                  </a:lnTo>
                  <a:lnTo>
                    <a:pt x="295744" y="85966"/>
                  </a:lnTo>
                  <a:lnTo>
                    <a:pt x="311442" y="94780"/>
                  </a:lnTo>
                  <a:lnTo>
                    <a:pt x="312661" y="69278"/>
                  </a:lnTo>
                  <a:lnTo>
                    <a:pt x="314325" y="34493"/>
                  </a:lnTo>
                  <a:close/>
                </a:path>
              </a:pathLst>
            </a:custGeom>
            <a:solidFill>
              <a:srgbClr val="000099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790966" y="1205726"/>
              <a:ext cx="190500" cy="615315"/>
            </a:xfrm>
            <a:custGeom>
              <a:avLst/>
              <a:gdLst/>
              <a:ahLst/>
              <a:cxnLst/>
              <a:rect l="l" t="t" r="r" b="b"/>
              <a:pathLst>
                <a:path w="190500" h="615314">
                  <a:moveTo>
                    <a:pt x="155715" y="49615"/>
                  </a:moveTo>
                  <a:lnTo>
                    <a:pt x="0" y="610177"/>
                  </a:lnTo>
                  <a:lnTo>
                    <a:pt x="17342" y="615054"/>
                  </a:lnTo>
                  <a:lnTo>
                    <a:pt x="173054" y="54435"/>
                  </a:lnTo>
                  <a:lnTo>
                    <a:pt x="155715" y="49615"/>
                  </a:lnTo>
                  <a:close/>
                </a:path>
                <a:path w="190500" h="615314">
                  <a:moveTo>
                    <a:pt x="186850" y="40959"/>
                  </a:moveTo>
                  <a:lnTo>
                    <a:pt x="158120" y="40959"/>
                  </a:lnTo>
                  <a:lnTo>
                    <a:pt x="175462" y="45764"/>
                  </a:lnTo>
                  <a:lnTo>
                    <a:pt x="173054" y="54435"/>
                  </a:lnTo>
                  <a:lnTo>
                    <a:pt x="190411" y="59261"/>
                  </a:lnTo>
                  <a:lnTo>
                    <a:pt x="186850" y="40959"/>
                  </a:lnTo>
                  <a:close/>
                </a:path>
                <a:path w="190500" h="615314">
                  <a:moveTo>
                    <a:pt x="158120" y="40959"/>
                  </a:moveTo>
                  <a:lnTo>
                    <a:pt x="155715" y="49615"/>
                  </a:lnTo>
                  <a:lnTo>
                    <a:pt x="173054" y="54435"/>
                  </a:lnTo>
                  <a:lnTo>
                    <a:pt x="175462" y="45764"/>
                  </a:lnTo>
                  <a:lnTo>
                    <a:pt x="158120" y="40959"/>
                  </a:lnTo>
                  <a:close/>
                </a:path>
                <a:path w="190500" h="615314">
                  <a:moveTo>
                    <a:pt x="178881" y="0"/>
                  </a:moveTo>
                  <a:lnTo>
                    <a:pt x="138390" y="44798"/>
                  </a:lnTo>
                  <a:lnTo>
                    <a:pt x="155715" y="49615"/>
                  </a:lnTo>
                  <a:lnTo>
                    <a:pt x="158120" y="40959"/>
                  </a:lnTo>
                  <a:lnTo>
                    <a:pt x="186850" y="40959"/>
                  </a:lnTo>
                  <a:lnTo>
                    <a:pt x="178881" y="0"/>
                  </a:lnTo>
                  <a:close/>
                </a:path>
              </a:pathLst>
            </a:custGeom>
            <a:solidFill>
              <a:srgbClr val="000099">
                <a:alpha val="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33313" y="1199728"/>
              <a:ext cx="114701" cy="21407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33313" y="2220284"/>
              <a:ext cx="114701" cy="213302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3791998" y="1813564"/>
              <a:ext cx="347345" cy="549275"/>
            </a:xfrm>
            <a:custGeom>
              <a:avLst/>
              <a:gdLst/>
              <a:ahLst/>
              <a:cxnLst/>
              <a:rect l="l" t="t" r="r" b="b"/>
              <a:pathLst>
                <a:path w="347345" h="549275">
                  <a:moveTo>
                    <a:pt x="311068" y="508152"/>
                  </a:moveTo>
                  <a:lnTo>
                    <a:pt x="295856" y="517647"/>
                  </a:lnTo>
                  <a:lnTo>
                    <a:pt x="347313" y="549188"/>
                  </a:lnTo>
                  <a:lnTo>
                    <a:pt x="344148" y="515769"/>
                  </a:lnTo>
                  <a:lnTo>
                    <a:pt x="315820" y="515769"/>
                  </a:lnTo>
                  <a:lnTo>
                    <a:pt x="311068" y="508152"/>
                  </a:lnTo>
                  <a:close/>
                </a:path>
                <a:path w="347345" h="549275">
                  <a:moveTo>
                    <a:pt x="326363" y="498604"/>
                  </a:moveTo>
                  <a:lnTo>
                    <a:pt x="311068" y="508152"/>
                  </a:lnTo>
                  <a:lnTo>
                    <a:pt x="315820" y="515769"/>
                  </a:lnTo>
                  <a:lnTo>
                    <a:pt x="331123" y="506231"/>
                  </a:lnTo>
                  <a:lnTo>
                    <a:pt x="326363" y="498604"/>
                  </a:lnTo>
                  <a:close/>
                </a:path>
                <a:path w="347345" h="549275">
                  <a:moveTo>
                    <a:pt x="341620" y="489081"/>
                  </a:moveTo>
                  <a:lnTo>
                    <a:pt x="326363" y="498604"/>
                  </a:lnTo>
                  <a:lnTo>
                    <a:pt x="331123" y="506231"/>
                  </a:lnTo>
                  <a:lnTo>
                    <a:pt x="315820" y="515769"/>
                  </a:lnTo>
                  <a:lnTo>
                    <a:pt x="344148" y="515769"/>
                  </a:lnTo>
                  <a:lnTo>
                    <a:pt x="341620" y="489081"/>
                  </a:lnTo>
                  <a:close/>
                </a:path>
                <a:path w="347345" h="549275">
                  <a:moveTo>
                    <a:pt x="15230" y="0"/>
                  </a:moveTo>
                  <a:lnTo>
                    <a:pt x="0" y="9537"/>
                  </a:lnTo>
                  <a:lnTo>
                    <a:pt x="311068" y="508152"/>
                  </a:lnTo>
                  <a:lnTo>
                    <a:pt x="326363" y="498604"/>
                  </a:lnTo>
                  <a:lnTo>
                    <a:pt x="15230" y="0"/>
                  </a:lnTo>
                  <a:close/>
                </a:path>
              </a:pathLst>
            </a:custGeom>
            <a:solidFill>
              <a:srgbClr val="FF0000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791506" y="1814524"/>
              <a:ext cx="281940" cy="582295"/>
            </a:xfrm>
            <a:custGeom>
              <a:avLst/>
              <a:gdLst/>
              <a:ahLst/>
              <a:cxnLst/>
              <a:rect l="l" t="t" r="r" b="b"/>
              <a:pathLst>
                <a:path w="281939" h="582294">
                  <a:moveTo>
                    <a:pt x="249207" y="536927"/>
                  </a:moveTo>
                  <a:lnTo>
                    <a:pt x="232870" y="544641"/>
                  </a:lnTo>
                  <a:lnTo>
                    <a:pt x="280320" y="581947"/>
                  </a:lnTo>
                  <a:lnTo>
                    <a:pt x="281167" y="545037"/>
                  </a:lnTo>
                  <a:lnTo>
                    <a:pt x="253025" y="545037"/>
                  </a:lnTo>
                  <a:lnTo>
                    <a:pt x="249207" y="536927"/>
                  </a:lnTo>
                  <a:close/>
                </a:path>
                <a:path w="281939" h="582294">
                  <a:moveTo>
                    <a:pt x="265439" y="529262"/>
                  </a:moveTo>
                  <a:lnTo>
                    <a:pt x="249207" y="536927"/>
                  </a:lnTo>
                  <a:lnTo>
                    <a:pt x="253025" y="545037"/>
                  </a:lnTo>
                  <a:lnTo>
                    <a:pt x="269282" y="537425"/>
                  </a:lnTo>
                  <a:lnTo>
                    <a:pt x="265439" y="529262"/>
                  </a:lnTo>
                  <a:close/>
                </a:path>
                <a:path w="281939" h="582294">
                  <a:moveTo>
                    <a:pt x="281705" y="521582"/>
                  </a:moveTo>
                  <a:lnTo>
                    <a:pt x="265439" y="529262"/>
                  </a:lnTo>
                  <a:lnTo>
                    <a:pt x="269282" y="537425"/>
                  </a:lnTo>
                  <a:lnTo>
                    <a:pt x="253025" y="545037"/>
                  </a:lnTo>
                  <a:lnTo>
                    <a:pt x="281167" y="545037"/>
                  </a:lnTo>
                  <a:lnTo>
                    <a:pt x="281705" y="521582"/>
                  </a:lnTo>
                  <a:close/>
                </a:path>
                <a:path w="281939" h="582294">
                  <a:moveTo>
                    <a:pt x="16262" y="0"/>
                  </a:moveTo>
                  <a:lnTo>
                    <a:pt x="0" y="7684"/>
                  </a:lnTo>
                  <a:lnTo>
                    <a:pt x="249207" y="536927"/>
                  </a:lnTo>
                  <a:lnTo>
                    <a:pt x="265439" y="529262"/>
                  </a:lnTo>
                  <a:lnTo>
                    <a:pt x="16262" y="0"/>
                  </a:lnTo>
                  <a:close/>
                </a:path>
              </a:pathLst>
            </a:custGeom>
            <a:solidFill>
              <a:srgbClr val="FF0000">
                <a:alpha val="2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732011" y="967931"/>
              <a:ext cx="135255" cy="357505"/>
            </a:xfrm>
            <a:custGeom>
              <a:avLst/>
              <a:gdLst/>
              <a:ahLst/>
              <a:cxnLst/>
              <a:rect l="l" t="t" r="r" b="b"/>
              <a:pathLst>
                <a:path w="135254" h="357505">
                  <a:moveTo>
                    <a:pt x="44968" y="134947"/>
                  </a:moveTo>
                  <a:lnTo>
                    <a:pt x="44756" y="356923"/>
                  </a:lnTo>
                  <a:lnTo>
                    <a:pt x="89746" y="356995"/>
                  </a:lnTo>
                  <a:lnTo>
                    <a:pt x="89959" y="134995"/>
                  </a:lnTo>
                  <a:lnTo>
                    <a:pt x="44968" y="134947"/>
                  </a:lnTo>
                  <a:close/>
                </a:path>
                <a:path w="135254" h="357505">
                  <a:moveTo>
                    <a:pt x="123712" y="112475"/>
                  </a:moveTo>
                  <a:lnTo>
                    <a:pt x="44990" y="112475"/>
                  </a:lnTo>
                  <a:lnTo>
                    <a:pt x="89980" y="112547"/>
                  </a:lnTo>
                  <a:lnTo>
                    <a:pt x="89959" y="134995"/>
                  </a:lnTo>
                  <a:lnTo>
                    <a:pt x="134971" y="135043"/>
                  </a:lnTo>
                  <a:lnTo>
                    <a:pt x="123712" y="112475"/>
                  </a:lnTo>
                  <a:close/>
                </a:path>
                <a:path w="135254" h="357505">
                  <a:moveTo>
                    <a:pt x="44990" y="112475"/>
                  </a:moveTo>
                  <a:lnTo>
                    <a:pt x="44968" y="134947"/>
                  </a:lnTo>
                  <a:lnTo>
                    <a:pt x="89959" y="134995"/>
                  </a:lnTo>
                  <a:lnTo>
                    <a:pt x="89980" y="112547"/>
                  </a:lnTo>
                  <a:lnTo>
                    <a:pt x="44990" y="112475"/>
                  </a:lnTo>
                  <a:close/>
                </a:path>
                <a:path w="135254" h="357505">
                  <a:moveTo>
                    <a:pt x="67599" y="0"/>
                  </a:moveTo>
                  <a:lnTo>
                    <a:pt x="0" y="134899"/>
                  </a:lnTo>
                  <a:lnTo>
                    <a:pt x="44968" y="134947"/>
                  </a:lnTo>
                  <a:lnTo>
                    <a:pt x="44990" y="112475"/>
                  </a:lnTo>
                  <a:lnTo>
                    <a:pt x="123712" y="112475"/>
                  </a:lnTo>
                  <a:lnTo>
                    <a:pt x="67599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3592732" y="566574"/>
            <a:ext cx="278130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b="1" i="1" dirty="0">
                <a:latin typeface="Calibri"/>
                <a:cs typeface="Calibri"/>
              </a:rPr>
              <a:t>s=1/2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102265" y="2629510"/>
            <a:ext cx="564515" cy="2565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1500" dirty="0">
                <a:latin typeface="Calibri"/>
                <a:cs typeface="Calibri"/>
              </a:rPr>
              <a:t>N</a:t>
            </a:r>
            <a:r>
              <a:rPr sz="1500" b="1" i="1" baseline="-19444" dirty="0">
                <a:solidFill>
                  <a:srgbClr val="0000FF"/>
                </a:solidFill>
                <a:latin typeface="Calibri"/>
                <a:cs typeface="Calibri"/>
              </a:rPr>
              <a:t>α</a:t>
            </a:r>
            <a:r>
              <a:rPr sz="1500" dirty="0">
                <a:latin typeface="Calibri"/>
                <a:cs typeface="Calibri"/>
              </a:rPr>
              <a:t>&gt;N</a:t>
            </a:r>
            <a:r>
              <a:rPr sz="1500" b="1" baseline="-19444" dirty="0">
                <a:solidFill>
                  <a:srgbClr val="FF0000"/>
                </a:solidFill>
                <a:latin typeface="Calibri"/>
                <a:cs typeface="Calibri"/>
              </a:rPr>
              <a:t>β</a:t>
            </a:r>
            <a:endParaRPr sz="1500" baseline="-19444">
              <a:latin typeface="Calibri"/>
              <a:cs typeface="Calibri"/>
            </a:endParaRPr>
          </a:p>
        </p:txBody>
      </p:sp>
    </p:spTree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00" y="59814"/>
            <a:ext cx="425767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10" dirty="0"/>
              <a:t>Behavior</a:t>
            </a:r>
            <a:r>
              <a:rPr spc="5" dirty="0"/>
              <a:t> </a:t>
            </a:r>
            <a:r>
              <a:rPr spc="10" dirty="0"/>
              <a:t>of nuclear </a:t>
            </a:r>
            <a:r>
              <a:rPr spc="15" dirty="0"/>
              <a:t>spin</a:t>
            </a:r>
            <a:r>
              <a:rPr spc="10" dirty="0"/>
              <a:t> after</a:t>
            </a:r>
            <a:r>
              <a:rPr spc="5" dirty="0"/>
              <a:t> </a:t>
            </a:r>
            <a:r>
              <a:rPr spc="10" dirty="0"/>
              <a:t>irradiation </a:t>
            </a:r>
            <a:r>
              <a:rPr dirty="0"/>
              <a:t>by</a:t>
            </a:r>
            <a:r>
              <a:rPr spc="10" dirty="0"/>
              <a:t> </a:t>
            </a:r>
            <a:r>
              <a:rPr spc="20" dirty="0"/>
              <a:t>RF</a:t>
            </a:r>
            <a:r>
              <a:rPr spc="5" dirty="0"/>
              <a:t> </a:t>
            </a:r>
            <a:r>
              <a:rPr spc="15" dirty="0"/>
              <a:t>pulse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94928" y="500815"/>
            <a:ext cx="1762760" cy="1577340"/>
            <a:chOff x="594928" y="500815"/>
            <a:chExt cx="1762760" cy="15773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04483" y="1333624"/>
              <a:ext cx="405862" cy="2764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4928" y="500815"/>
              <a:ext cx="1762663" cy="157685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284244" y="1441465"/>
            <a:ext cx="67945" cy="1377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00" spc="15" dirty="0">
                <a:latin typeface="Calibri"/>
                <a:cs typeface="Calibri"/>
              </a:rPr>
              <a:t>y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6101" y="2023367"/>
            <a:ext cx="66040" cy="1377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00" spc="15" dirty="0">
                <a:latin typeface="Calibri"/>
                <a:cs typeface="Calibri"/>
              </a:rPr>
              <a:t>x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68366" y="435923"/>
            <a:ext cx="62865" cy="1377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00" spc="10" dirty="0">
                <a:latin typeface="Calibri"/>
                <a:cs typeface="Calibri"/>
              </a:rPr>
              <a:t>z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00395" y="671517"/>
            <a:ext cx="201930" cy="160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850" spc="20" dirty="0">
                <a:latin typeface="Calibri"/>
                <a:cs typeface="Calibri"/>
              </a:rPr>
              <a:t>M</a:t>
            </a:r>
            <a:r>
              <a:rPr sz="825" spc="30" baseline="-20202" dirty="0">
                <a:latin typeface="Calibri"/>
                <a:cs typeface="Calibri"/>
              </a:rPr>
              <a:t>z</a:t>
            </a:r>
            <a:endParaRPr sz="825" baseline="-20202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4178" y="1024767"/>
            <a:ext cx="175260" cy="160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850" spc="15" dirty="0">
                <a:solidFill>
                  <a:srgbClr val="001F60"/>
                </a:solidFill>
                <a:latin typeface="Calibri"/>
                <a:cs typeface="Calibri"/>
              </a:rPr>
              <a:t>B</a:t>
            </a:r>
            <a:r>
              <a:rPr sz="825" spc="22" baseline="-20202" dirty="0">
                <a:solidFill>
                  <a:srgbClr val="001F60"/>
                </a:solidFill>
                <a:latin typeface="Calibri"/>
                <a:cs typeface="Calibri"/>
              </a:rPr>
              <a:t>0</a:t>
            </a:r>
            <a:endParaRPr sz="825" baseline="-20202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008714" y="774786"/>
            <a:ext cx="1196340" cy="928369"/>
            <a:chOff x="3008714" y="774786"/>
            <a:chExt cx="1196340" cy="928369"/>
          </a:xfrm>
        </p:grpSpPr>
        <p:sp>
          <p:nvSpPr>
            <p:cNvPr id="12" name="object 12"/>
            <p:cNvSpPr/>
            <p:nvPr/>
          </p:nvSpPr>
          <p:spPr>
            <a:xfrm>
              <a:off x="3008714" y="774786"/>
              <a:ext cx="54610" cy="859155"/>
            </a:xfrm>
            <a:custGeom>
              <a:avLst/>
              <a:gdLst/>
              <a:ahLst/>
              <a:cxnLst/>
              <a:rect l="l" t="t" r="r" b="b"/>
              <a:pathLst>
                <a:path w="54610" h="859155">
                  <a:moveTo>
                    <a:pt x="36368" y="45451"/>
                  </a:moveTo>
                  <a:lnTo>
                    <a:pt x="18195" y="45451"/>
                  </a:lnTo>
                  <a:lnTo>
                    <a:pt x="18125" y="858853"/>
                  </a:lnTo>
                  <a:lnTo>
                    <a:pt x="36298" y="858853"/>
                  </a:lnTo>
                  <a:lnTo>
                    <a:pt x="36368" y="45451"/>
                  </a:lnTo>
                  <a:close/>
                </a:path>
                <a:path w="54610" h="859155">
                  <a:moveTo>
                    <a:pt x="27284" y="0"/>
                  </a:moveTo>
                  <a:lnTo>
                    <a:pt x="0" y="54540"/>
                  </a:lnTo>
                  <a:lnTo>
                    <a:pt x="18194" y="54540"/>
                  </a:lnTo>
                  <a:lnTo>
                    <a:pt x="18195" y="45451"/>
                  </a:lnTo>
                  <a:lnTo>
                    <a:pt x="49998" y="45451"/>
                  </a:lnTo>
                  <a:lnTo>
                    <a:pt x="27284" y="0"/>
                  </a:lnTo>
                  <a:close/>
                </a:path>
                <a:path w="54610" h="859155">
                  <a:moveTo>
                    <a:pt x="49998" y="45451"/>
                  </a:moveTo>
                  <a:lnTo>
                    <a:pt x="36368" y="45451"/>
                  </a:lnTo>
                  <a:lnTo>
                    <a:pt x="36367" y="54540"/>
                  </a:lnTo>
                  <a:lnTo>
                    <a:pt x="54540" y="54540"/>
                  </a:lnTo>
                  <a:lnTo>
                    <a:pt x="49998" y="45451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86547" y="1150479"/>
              <a:ext cx="175708" cy="17643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646776" y="1083789"/>
              <a:ext cx="248285" cy="315595"/>
            </a:xfrm>
            <a:custGeom>
              <a:avLst/>
              <a:gdLst/>
              <a:ahLst/>
              <a:cxnLst/>
              <a:rect l="l" t="t" r="r" b="b"/>
              <a:pathLst>
                <a:path w="248285" h="315594">
                  <a:moveTo>
                    <a:pt x="207360" y="37504"/>
                  </a:moveTo>
                  <a:lnTo>
                    <a:pt x="0" y="304228"/>
                  </a:lnTo>
                  <a:lnTo>
                    <a:pt x="14357" y="315358"/>
                  </a:lnTo>
                  <a:lnTo>
                    <a:pt x="221748" y="48685"/>
                  </a:lnTo>
                  <a:lnTo>
                    <a:pt x="207360" y="37504"/>
                  </a:lnTo>
                  <a:close/>
                </a:path>
                <a:path w="248285" h="315594">
                  <a:moveTo>
                    <a:pt x="241943" y="30303"/>
                  </a:moveTo>
                  <a:lnTo>
                    <a:pt x="212958" y="30303"/>
                  </a:lnTo>
                  <a:lnTo>
                    <a:pt x="227339" y="41497"/>
                  </a:lnTo>
                  <a:lnTo>
                    <a:pt x="221748" y="48685"/>
                  </a:lnTo>
                  <a:lnTo>
                    <a:pt x="236062" y="59809"/>
                  </a:lnTo>
                  <a:lnTo>
                    <a:pt x="241943" y="30303"/>
                  </a:lnTo>
                  <a:close/>
                </a:path>
                <a:path w="248285" h="315594">
                  <a:moveTo>
                    <a:pt x="212958" y="30303"/>
                  </a:moveTo>
                  <a:lnTo>
                    <a:pt x="207360" y="37504"/>
                  </a:lnTo>
                  <a:lnTo>
                    <a:pt x="221748" y="48685"/>
                  </a:lnTo>
                  <a:lnTo>
                    <a:pt x="227339" y="41497"/>
                  </a:lnTo>
                  <a:lnTo>
                    <a:pt x="212958" y="30303"/>
                  </a:lnTo>
                  <a:close/>
                </a:path>
                <a:path w="248285" h="315594">
                  <a:moveTo>
                    <a:pt x="247983" y="0"/>
                  </a:moveTo>
                  <a:lnTo>
                    <a:pt x="193035" y="26371"/>
                  </a:lnTo>
                  <a:lnTo>
                    <a:pt x="207360" y="37504"/>
                  </a:lnTo>
                  <a:lnTo>
                    <a:pt x="212958" y="30303"/>
                  </a:lnTo>
                  <a:lnTo>
                    <a:pt x="241943" y="30303"/>
                  </a:lnTo>
                  <a:lnTo>
                    <a:pt x="247983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310878" y="808904"/>
              <a:ext cx="894080" cy="894080"/>
            </a:xfrm>
            <a:custGeom>
              <a:avLst/>
              <a:gdLst/>
              <a:ahLst/>
              <a:cxnLst/>
              <a:rect l="l" t="t" r="r" b="b"/>
              <a:pathLst>
                <a:path w="894079" h="894080">
                  <a:moveTo>
                    <a:pt x="446840" y="0"/>
                  </a:moveTo>
                  <a:lnTo>
                    <a:pt x="398152" y="2622"/>
                  </a:lnTo>
                  <a:lnTo>
                    <a:pt x="350983" y="10306"/>
                  </a:lnTo>
                  <a:lnTo>
                    <a:pt x="305605" y="22780"/>
                  </a:lnTo>
                  <a:lnTo>
                    <a:pt x="262290" y="39771"/>
                  </a:lnTo>
                  <a:lnTo>
                    <a:pt x="221312" y="61007"/>
                  </a:lnTo>
                  <a:lnTo>
                    <a:pt x="182943" y="86215"/>
                  </a:lnTo>
                  <a:lnTo>
                    <a:pt x="147455" y="115122"/>
                  </a:lnTo>
                  <a:lnTo>
                    <a:pt x="115122" y="147455"/>
                  </a:lnTo>
                  <a:lnTo>
                    <a:pt x="86215" y="182943"/>
                  </a:lnTo>
                  <a:lnTo>
                    <a:pt x="61007" y="221312"/>
                  </a:lnTo>
                  <a:lnTo>
                    <a:pt x="39771" y="262290"/>
                  </a:lnTo>
                  <a:lnTo>
                    <a:pt x="22780" y="305605"/>
                  </a:lnTo>
                  <a:lnTo>
                    <a:pt x="10306" y="350983"/>
                  </a:lnTo>
                  <a:lnTo>
                    <a:pt x="2622" y="398152"/>
                  </a:lnTo>
                  <a:lnTo>
                    <a:pt x="0" y="446840"/>
                  </a:lnTo>
                  <a:lnTo>
                    <a:pt x="2622" y="495528"/>
                  </a:lnTo>
                  <a:lnTo>
                    <a:pt x="10306" y="542698"/>
                  </a:lnTo>
                  <a:lnTo>
                    <a:pt x="22780" y="588077"/>
                  </a:lnTo>
                  <a:lnTo>
                    <a:pt x="39771" y="631391"/>
                  </a:lnTo>
                  <a:lnTo>
                    <a:pt x="61007" y="672370"/>
                  </a:lnTo>
                  <a:lnTo>
                    <a:pt x="86215" y="710739"/>
                  </a:lnTo>
                  <a:lnTo>
                    <a:pt x="115122" y="746226"/>
                  </a:lnTo>
                  <a:lnTo>
                    <a:pt x="147455" y="778560"/>
                  </a:lnTo>
                  <a:lnTo>
                    <a:pt x="182943" y="807466"/>
                  </a:lnTo>
                  <a:lnTo>
                    <a:pt x="221312" y="832674"/>
                  </a:lnTo>
                  <a:lnTo>
                    <a:pt x="262290" y="853909"/>
                  </a:lnTo>
                  <a:lnTo>
                    <a:pt x="305605" y="870900"/>
                  </a:lnTo>
                  <a:lnTo>
                    <a:pt x="350983" y="883374"/>
                  </a:lnTo>
                  <a:lnTo>
                    <a:pt x="398152" y="891058"/>
                  </a:lnTo>
                  <a:lnTo>
                    <a:pt x="446840" y="893680"/>
                  </a:lnTo>
                  <a:lnTo>
                    <a:pt x="495524" y="891058"/>
                  </a:lnTo>
                  <a:lnTo>
                    <a:pt x="542691" y="883374"/>
                  </a:lnTo>
                  <a:lnTo>
                    <a:pt x="588068" y="870900"/>
                  </a:lnTo>
                  <a:lnTo>
                    <a:pt x="631381" y="853909"/>
                  </a:lnTo>
                  <a:lnTo>
                    <a:pt x="672359" y="832674"/>
                  </a:lnTo>
                  <a:lnTo>
                    <a:pt x="710729" y="807466"/>
                  </a:lnTo>
                  <a:lnTo>
                    <a:pt x="746217" y="778560"/>
                  </a:lnTo>
                  <a:lnTo>
                    <a:pt x="778552" y="746226"/>
                  </a:lnTo>
                  <a:lnTo>
                    <a:pt x="807460" y="710739"/>
                  </a:lnTo>
                  <a:lnTo>
                    <a:pt x="832669" y="672370"/>
                  </a:lnTo>
                  <a:lnTo>
                    <a:pt x="853905" y="631391"/>
                  </a:lnTo>
                  <a:lnTo>
                    <a:pt x="870898" y="588077"/>
                  </a:lnTo>
                  <a:lnTo>
                    <a:pt x="883373" y="542698"/>
                  </a:lnTo>
                  <a:lnTo>
                    <a:pt x="891058" y="495528"/>
                  </a:lnTo>
                  <a:lnTo>
                    <a:pt x="893680" y="446840"/>
                  </a:lnTo>
                  <a:lnTo>
                    <a:pt x="891058" y="398152"/>
                  </a:lnTo>
                  <a:lnTo>
                    <a:pt x="883373" y="350983"/>
                  </a:lnTo>
                  <a:lnTo>
                    <a:pt x="870898" y="305605"/>
                  </a:lnTo>
                  <a:lnTo>
                    <a:pt x="853905" y="262290"/>
                  </a:lnTo>
                  <a:lnTo>
                    <a:pt x="832669" y="221312"/>
                  </a:lnTo>
                  <a:lnTo>
                    <a:pt x="807460" y="182943"/>
                  </a:lnTo>
                  <a:lnTo>
                    <a:pt x="778552" y="147455"/>
                  </a:lnTo>
                  <a:lnTo>
                    <a:pt x="746217" y="115122"/>
                  </a:lnTo>
                  <a:lnTo>
                    <a:pt x="710729" y="86215"/>
                  </a:lnTo>
                  <a:lnTo>
                    <a:pt x="672359" y="61007"/>
                  </a:lnTo>
                  <a:lnTo>
                    <a:pt x="631381" y="39771"/>
                  </a:lnTo>
                  <a:lnTo>
                    <a:pt x="588068" y="22780"/>
                  </a:lnTo>
                  <a:lnTo>
                    <a:pt x="542691" y="10306"/>
                  </a:lnTo>
                  <a:lnTo>
                    <a:pt x="495524" y="2622"/>
                  </a:lnTo>
                  <a:lnTo>
                    <a:pt x="446840" y="0"/>
                  </a:lnTo>
                  <a:close/>
                </a:path>
              </a:pathLst>
            </a:custGeom>
            <a:solidFill>
              <a:srgbClr val="BFBFB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36226" y="1220900"/>
              <a:ext cx="404493" cy="24085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036226" y="1220900"/>
              <a:ext cx="404495" cy="241300"/>
            </a:xfrm>
            <a:custGeom>
              <a:avLst/>
              <a:gdLst/>
              <a:ahLst/>
              <a:cxnLst/>
              <a:rect l="l" t="t" r="r" b="b"/>
              <a:pathLst>
                <a:path w="404495" h="241300">
                  <a:moveTo>
                    <a:pt x="185696" y="230787"/>
                  </a:moveTo>
                  <a:lnTo>
                    <a:pt x="217054" y="208203"/>
                  </a:lnTo>
                  <a:lnTo>
                    <a:pt x="244008" y="174512"/>
                  </a:lnTo>
                  <a:lnTo>
                    <a:pt x="265544" y="131330"/>
                  </a:lnTo>
                  <a:lnTo>
                    <a:pt x="280647" y="80278"/>
                  </a:lnTo>
                  <a:lnTo>
                    <a:pt x="239400" y="80278"/>
                  </a:lnTo>
                  <a:lnTo>
                    <a:pt x="330216" y="0"/>
                  </a:lnTo>
                  <a:lnTo>
                    <a:pt x="404493" y="80278"/>
                  </a:lnTo>
                  <a:lnTo>
                    <a:pt x="363223" y="80278"/>
                  </a:lnTo>
                  <a:lnTo>
                    <a:pt x="347099" y="133926"/>
                  </a:lnTo>
                  <a:lnTo>
                    <a:pt x="324090" y="178367"/>
                  </a:lnTo>
                  <a:lnTo>
                    <a:pt x="295523" y="212042"/>
                  </a:lnTo>
                  <a:lnTo>
                    <a:pt x="262724" y="233391"/>
                  </a:lnTo>
                  <a:lnTo>
                    <a:pt x="227019" y="240854"/>
                  </a:lnTo>
                  <a:lnTo>
                    <a:pt x="144449" y="240854"/>
                  </a:lnTo>
                  <a:lnTo>
                    <a:pt x="80913" y="216369"/>
                  </a:lnTo>
                  <a:lnTo>
                    <a:pt x="54093" y="187934"/>
                  </a:lnTo>
                  <a:lnTo>
                    <a:pt x="31726" y="150633"/>
                  </a:lnTo>
                  <a:lnTo>
                    <a:pt x="14677" y="105912"/>
                  </a:lnTo>
                  <a:lnTo>
                    <a:pt x="3813" y="55219"/>
                  </a:lnTo>
                  <a:lnTo>
                    <a:pt x="0" y="0"/>
                  </a:lnTo>
                  <a:lnTo>
                    <a:pt x="82523" y="0"/>
                  </a:lnTo>
                  <a:lnTo>
                    <a:pt x="86341" y="55219"/>
                  </a:lnTo>
                  <a:lnTo>
                    <a:pt x="97214" y="105912"/>
                  </a:lnTo>
                  <a:lnTo>
                    <a:pt x="114275" y="150633"/>
                  </a:lnTo>
                  <a:lnTo>
                    <a:pt x="136654" y="187934"/>
                  </a:lnTo>
                  <a:lnTo>
                    <a:pt x="163484" y="216369"/>
                  </a:lnTo>
                  <a:lnTo>
                    <a:pt x="193895" y="234491"/>
                  </a:lnTo>
                  <a:lnTo>
                    <a:pt x="227019" y="240854"/>
                  </a:lnTo>
                </a:path>
              </a:pathLst>
            </a:custGeom>
            <a:ln w="45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79776" y="1014914"/>
              <a:ext cx="370312" cy="13783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379776" y="1014914"/>
              <a:ext cx="370840" cy="138430"/>
            </a:xfrm>
            <a:custGeom>
              <a:avLst/>
              <a:gdLst/>
              <a:ahLst/>
              <a:cxnLst/>
              <a:rect l="l" t="t" r="r" b="b"/>
              <a:pathLst>
                <a:path w="370839" h="138430">
                  <a:moveTo>
                    <a:pt x="170048" y="5745"/>
                  </a:moveTo>
                  <a:lnTo>
                    <a:pt x="131621" y="25151"/>
                  </a:lnTo>
                  <a:lnTo>
                    <a:pt x="101766" y="55453"/>
                  </a:lnTo>
                  <a:lnTo>
                    <a:pt x="82428" y="93924"/>
                  </a:lnTo>
                  <a:lnTo>
                    <a:pt x="75551" y="137837"/>
                  </a:lnTo>
                  <a:lnTo>
                    <a:pt x="0" y="137837"/>
                  </a:lnTo>
                  <a:lnTo>
                    <a:pt x="6738" y="94254"/>
                  </a:lnTo>
                  <a:lnTo>
                    <a:pt x="25506" y="56414"/>
                  </a:lnTo>
                  <a:lnTo>
                    <a:pt x="54129" y="26582"/>
                  </a:lnTo>
                  <a:lnTo>
                    <a:pt x="90435" y="7023"/>
                  </a:lnTo>
                  <a:lnTo>
                    <a:pt x="132249" y="0"/>
                  </a:lnTo>
                  <a:lnTo>
                    <a:pt x="207800" y="0"/>
                  </a:lnTo>
                  <a:lnTo>
                    <a:pt x="248333" y="6614"/>
                  </a:lnTo>
                  <a:lnTo>
                    <a:pt x="284201" y="25296"/>
                  </a:lnTo>
                  <a:lnTo>
                    <a:pt x="313057" y="54308"/>
                  </a:lnTo>
                  <a:lnTo>
                    <a:pt x="332554" y="91909"/>
                  </a:lnTo>
                  <a:lnTo>
                    <a:pt x="370312" y="91909"/>
                  </a:lnTo>
                  <a:lnTo>
                    <a:pt x="302320" y="137837"/>
                  </a:lnTo>
                  <a:lnTo>
                    <a:pt x="219134" y="91909"/>
                  </a:lnTo>
                  <a:lnTo>
                    <a:pt x="256933" y="91909"/>
                  </a:lnTo>
                  <a:lnTo>
                    <a:pt x="237464" y="54308"/>
                  </a:lnTo>
                  <a:lnTo>
                    <a:pt x="208613" y="25296"/>
                  </a:lnTo>
                  <a:lnTo>
                    <a:pt x="172750" y="6614"/>
                  </a:lnTo>
                  <a:lnTo>
                    <a:pt x="132249" y="0"/>
                  </a:lnTo>
                </a:path>
              </a:pathLst>
            </a:custGeom>
            <a:ln w="45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752145" y="649166"/>
            <a:ext cx="226060" cy="2292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1300" spc="5" dirty="0">
                <a:solidFill>
                  <a:srgbClr val="000099"/>
                </a:solidFill>
                <a:latin typeface="Calibri"/>
                <a:cs typeface="Calibri"/>
              </a:rPr>
              <a:t>B</a:t>
            </a:r>
            <a:r>
              <a:rPr sz="1350" spc="7" baseline="-21604" dirty="0">
                <a:solidFill>
                  <a:srgbClr val="000099"/>
                </a:solidFill>
                <a:latin typeface="Calibri"/>
                <a:cs typeface="Calibri"/>
              </a:rPr>
              <a:t>0</a:t>
            </a:r>
            <a:endParaRPr sz="1350" baseline="-21604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695015" y="1486589"/>
            <a:ext cx="222250" cy="1568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1275" baseline="13071" dirty="0">
                <a:latin typeface="Calibri"/>
                <a:cs typeface="Calibri"/>
              </a:rPr>
              <a:t>B</a:t>
            </a:r>
            <a:r>
              <a:rPr sz="550" dirty="0">
                <a:latin typeface="Calibri"/>
                <a:cs typeface="Calibri"/>
              </a:rPr>
              <a:t>loc</a:t>
            </a:r>
            <a:endParaRPr sz="55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564089" y="2107276"/>
            <a:ext cx="41275" cy="133350"/>
            <a:chOff x="3564089" y="2107276"/>
            <a:chExt cx="41275" cy="133350"/>
          </a:xfrm>
        </p:grpSpPr>
        <p:sp>
          <p:nvSpPr>
            <p:cNvPr id="23" name="object 23"/>
            <p:cNvSpPr/>
            <p:nvPr/>
          </p:nvSpPr>
          <p:spPr>
            <a:xfrm>
              <a:off x="3584466" y="2109602"/>
              <a:ext cx="635" cy="125095"/>
            </a:xfrm>
            <a:custGeom>
              <a:avLst/>
              <a:gdLst/>
              <a:ahLst/>
              <a:cxnLst/>
              <a:rect l="l" t="t" r="r" b="b"/>
              <a:pathLst>
                <a:path w="635" h="125094">
                  <a:moveTo>
                    <a:pt x="0" y="0"/>
                  </a:moveTo>
                  <a:lnTo>
                    <a:pt x="453" y="124643"/>
                  </a:lnTo>
                </a:path>
              </a:pathLst>
            </a:custGeom>
            <a:ln w="46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564089" y="2184427"/>
              <a:ext cx="41275" cy="56515"/>
            </a:xfrm>
            <a:custGeom>
              <a:avLst/>
              <a:gdLst/>
              <a:ahLst/>
              <a:cxnLst/>
              <a:rect l="l" t="t" r="r" b="b"/>
              <a:pathLst>
                <a:path w="41275" h="56514">
                  <a:moveTo>
                    <a:pt x="0" y="162"/>
                  </a:moveTo>
                  <a:lnTo>
                    <a:pt x="20783" y="55994"/>
                  </a:lnTo>
                  <a:lnTo>
                    <a:pt x="38680" y="6758"/>
                  </a:lnTo>
                  <a:lnTo>
                    <a:pt x="20688" y="6758"/>
                  </a:lnTo>
                  <a:lnTo>
                    <a:pt x="9967" y="5125"/>
                  </a:lnTo>
                  <a:lnTo>
                    <a:pt x="0" y="162"/>
                  </a:lnTo>
                  <a:close/>
                </a:path>
                <a:path w="41275" h="56514">
                  <a:moveTo>
                    <a:pt x="41136" y="0"/>
                  </a:moveTo>
                  <a:lnTo>
                    <a:pt x="31348" y="5053"/>
                  </a:lnTo>
                  <a:lnTo>
                    <a:pt x="20688" y="6758"/>
                  </a:lnTo>
                  <a:lnTo>
                    <a:pt x="38680" y="6758"/>
                  </a:lnTo>
                  <a:lnTo>
                    <a:pt x="411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59643" y="2503928"/>
            <a:ext cx="2510155" cy="5784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50" spc="30" dirty="0">
                <a:latin typeface="Calibri"/>
                <a:cs typeface="Calibri"/>
              </a:rPr>
              <a:t>Precession</a:t>
            </a:r>
            <a:r>
              <a:rPr sz="850" spc="35" dirty="0">
                <a:latin typeface="Calibri"/>
                <a:cs typeface="Calibri"/>
              </a:rPr>
              <a:t> </a:t>
            </a:r>
            <a:r>
              <a:rPr sz="850" spc="30" dirty="0">
                <a:latin typeface="Calibri"/>
                <a:cs typeface="Calibri"/>
              </a:rPr>
              <a:t>frequency:</a:t>
            </a:r>
            <a:endParaRPr sz="850">
              <a:latin typeface="Calibri"/>
              <a:cs typeface="Calibri"/>
            </a:endParaRPr>
          </a:p>
          <a:p>
            <a:pPr marL="12700" marR="5080">
              <a:lnSpc>
                <a:spcPct val="107700"/>
              </a:lnSpc>
            </a:pPr>
            <a:r>
              <a:rPr sz="850" spc="30" dirty="0">
                <a:latin typeface="Calibri"/>
                <a:cs typeface="Calibri"/>
              </a:rPr>
              <a:t>Precession</a:t>
            </a:r>
            <a:r>
              <a:rPr sz="850" spc="50" dirty="0">
                <a:latin typeface="Calibri"/>
                <a:cs typeface="Calibri"/>
              </a:rPr>
              <a:t> </a:t>
            </a:r>
            <a:r>
              <a:rPr sz="850" spc="30" dirty="0">
                <a:latin typeface="Calibri"/>
                <a:cs typeface="Calibri"/>
              </a:rPr>
              <a:t>frequency</a:t>
            </a:r>
            <a:r>
              <a:rPr sz="850" spc="55" dirty="0">
                <a:latin typeface="Calibri"/>
                <a:cs typeface="Calibri"/>
              </a:rPr>
              <a:t> </a:t>
            </a:r>
            <a:r>
              <a:rPr sz="850" spc="30" dirty="0">
                <a:latin typeface="Calibri"/>
                <a:cs typeface="Calibri"/>
              </a:rPr>
              <a:t>affected</a:t>
            </a:r>
            <a:r>
              <a:rPr sz="850" spc="55" dirty="0">
                <a:latin typeface="Calibri"/>
                <a:cs typeface="Calibri"/>
              </a:rPr>
              <a:t> </a:t>
            </a:r>
            <a:r>
              <a:rPr sz="850" spc="20" dirty="0">
                <a:latin typeface="Calibri"/>
                <a:cs typeface="Calibri"/>
              </a:rPr>
              <a:t>by</a:t>
            </a:r>
            <a:r>
              <a:rPr sz="850" spc="55" dirty="0">
                <a:latin typeface="Calibri"/>
                <a:cs typeface="Calibri"/>
              </a:rPr>
              <a:t> </a:t>
            </a:r>
            <a:r>
              <a:rPr sz="850" spc="30" dirty="0">
                <a:latin typeface="Calibri"/>
                <a:cs typeface="Calibri"/>
              </a:rPr>
              <a:t>nuclear</a:t>
            </a:r>
            <a:r>
              <a:rPr sz="850" spc="55" dirty="0">
                <a:latin typeface="Calibri"/>
                <a:cs typeface="Calibri"/>
              </a:rPr>
              <a:t> </a:t>
            </a:r>
            <a:r>
              <a:rPr sz="850" spc="30" dirty="0">
                <a:latin typeface="Calibri"/>
                <a:cs typeface="Calibri"/>
              </a:rPr>
              <a:t>shielding: </a:t>
            </a:r>
            <a:r>
              <a:rPr sz="850" spc="-175" dirty="0">
                <a:latin typeface="Calibri"/>
                <a:cs typeface="Calibri"/>
              </a:rPr>
              <a:t> </a:t>
            </a:r>
            <a:r>
              <a:rPr sz="850" spc="30" dirty="0">
                <a:latin typeface="Calibri"/>
                <a:cs typeface="Calibri"/>
              </a:rPr>
              <a:t>Chemical</a:t>
            </a:r>
            <a:r>
              <a:rPr sz="850" spc="50" dirty="0">
                <a:latin typeface="Calibri"/>
                <a:cs typeface="Calibri"/>
              </a:rPr>
              <a:t> </a:t>
            </a:r>
            <a:r>
              <a:rPr sz="850" spc="25" dirty="0">
                <a:latin typeface="Calibri"/>
                <a:cs typeface="Calibri"/>
              </a:rPr>
              <a:t>shift:</a:t>
            </a:r>
            <a:endParaRPr sz="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850" spc="30" dirty="0">
                <a:latin typeface="Calibri"/>
                <a:cs typeface="Calibri"/>
              </a:rPr>
              <a:t>Definition</a:t>
            </a:r>
            <a:r>
              <a:rPr sz="850" spc="55" dirty="0">
                <a:latin typeface="Calibri"/>
                <a:cs typeface="Calibri"/>
              </a:rPr>
              <a:t> </a:t>
            </a:r>
            <a:r>
              <a:rPr sz="850" spc="20" dirty="0">
                <a:latin typeface="Calibri"/>
                <a:cs typeface="Calibri"/>
              </a:rPr>
              <a:t>of</a:t>
            </a:r>
            <a:r>
              <a:rPr sz="850" spc="55" dirty="0">
                <a:latin typeface="Calibri"/>
                <a:cs typeface="Calibri"/>
              </a:rPr>
              <a:t> </a:t>
            </a:r>
            <a:r>
              <a:rPr sz="850" spc="20" dirty="0">
                <a:latin typeface="Calibri"/>
                <a:cs typeface="Calibri"/>
              </a:rPr>
              <a:t>th</a:t>
            </a:r>
            <a:r>
              <a:rPr sz="850" spc="55" dirty="0">
                <a:latin typeface="Calibri"/>
                <a:cs typeface="Calibri"/>
              </a:rPr>
              <a:t> </a:t>
            </a:r>
            <a:r>
              <a:rPr sz="850" spc="30" dirty="0">
                <a:latin typeface="Calibri"/>
                <a:cs typeface="Calibri"/>
              </a:rPr>
              <a:t>relative</a:t>
            </a:r>
            <a:r>
              <a:rPr sz="850" spc="55" dirty="0">
                <a:latin typeface="Calibri"/>
                <a:cs typeface="Calibri"/>
              </a:rPr>
              <a:t> </a:t>
            </a:r>
            <a:r>
              <a:rPr sz="850" spc="25" dirty="0">
                <a:latin typeface="Calibri"/>
                <a:cs typeface="Calibri"/>
              </a:rPr>
              <a:t>scale</a:t>
            </a:r>
            <a:r>
              <a:rPr sz="850" spc="55" dirty="0">
                <a:latin typeface="Calibri"/>
                <a:cs typeface="Calibri"/>
              </a:rPr>
              <a:t> </a:t>
            </a:r>
            <a:r>
              <a:rPr sz="850" spc="20" dirty="0">
                <a:latin typeface="Calibri"/>
                <a:cs typeface="Calibri"/>
              </a:rPr>
              <a:t>of</a:t>
            </a:r>
            <a:r>
              <a:rPr sz="850" spc="55" dirty="0">
                <a:latin typeface="Calibri"/>
                <a:cs typeface="Calibri"/>
              </a:rPr>
              <a:t> </a:t>
            </a:r>
            <a:r>
              <a:rPr sz="850" spc="25" dirty="0">
                <a:latin typeface="Calibri"/>
                <a:cs typeface="Calibri"/>
              </a:rPr>
              <a:t>the</a:t>
            </a:r>
            <a:r>
              <a:rPr sz="850" spc="55" dirty="0">
                <a:latin typeface="Calibri"/>
                <a:cs typeface="Calibri"/>
              </a:rPr>
              <a:t> </a:t>
            </a:r>
            <a:r>
              <a:rPr sz="850" spc="30" dirty="0">
                <a:latin typeface="Calibri"/>
                <a:cs typeface="Calibri"/>
              </a:rPr>
              <a:t>chemical</a:t>
            </a:r>
            <a:r>
              <a:rPr sz="850" spc="55" dirty="0">
                <a:latin typeface="Calibri"/>
                <a:cs typeface="Calibri"/>
              </a:rPr>
              <a:t> </a:t>
            </a:r>
            <a:r>
              <a:rPr sz="850" spc="25" dirty="0">
                <a:latin typeface="Calibri"/>
                <a:cs typeface="Calibri"/>
              </a:rPr>
              <a:t>shift: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993457" y="2503928"/>
            <a:ext cx="1294130" cy="5784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130"/>
              </a:spcBef>
            </a:pPr>
            <a:r>
              <a:rPr sz="850" spc="20" dirty="0">
                <a:latin typeface="Calibri"/>
                <a:cs typeface="Calibri"/>
              </a:rPr>
              <a:t>ω</a:t>
            </a:r>
            <a:r>
              <a:rPr sz="850" spc="25" dirty="0">
                <a:latin typeface="Calibri"/>
                <a:cs typeface="Calibri"/>
              </a:rPr>
              <a:t> </a:t>
            </a:r>
            <a:r>
              <a:rPr sz="850" spc="10" dirty="0">
                <a:latin typeface="Calibri"/>
                <a:cs typeface="Calibri"/>
              </a:rPr>
              <a:t>=</a:t>
            </a:r>
            <a:r>
              <a:rPr sz="850" spc="25" dirty="0">
                <a:latin typeface="Calibri"/>
                <a:cs typeface="Calibri"/>
              </a:rPr>
              <a:t> </a:t>
            </a:r>
            <a:r>
              <a:rPr sz="850" spc="30" dirty="0">
                <a:latin typeface="Calibri"/>
                <a:cs typeface="Calibri"/>
              </a:rPr>
              <a:t>‐γB</a:t>
            </a:r>
            <a:r>
              <a:rPr sz="675" spc="44" baseline="-24691" dirty="0">
                <a:latin typeface="Calibri"/>
                <a:cs typeface="Calibri"/>
              </a:rPr>
              <a:t>0</a:t>
            </a:r>
            <a:endParaRPr sz="675" baseline="-24691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75"/>
              </a:spcBef>
            </a:pPr>
            <a:r>
              <a:rPr sz="850" spc="20" dirty="0">
                <a:latin typeface="Calibri"/>
                <a:cs typeface="Calibri"/>
              </a:rPr>
              <a:t>ω</a:t>
            </a:r>
            <a:r>
              <a:rPr sz="850" spc="55" dirty="0">
                <a:latin typeface="Calibri"/>
                <a:cs typeface="Calibri"/>
              </a:rPr>
              <a:t> </a:t>
            </a:r>
            <a:r>
              <a:rPr sz="850" spc="10" dirty="0">
                <a:latin typeface="Calibri"/>
                <a:cs typeface="Calibri"/>
              </a:rPr>
              <a:t>=</a:t>
            </a:r>
            <a:r>
              <a:rPr sz="850" spc="55" dirty="0">
                <a:latin typeface="Calibri"/>
                <a:cs typeface="Calibri"/>
              </a:rPr>
              <a:t> </a:t>
            </a:r>
            <a:r>
              <a:rPr sz="850" spc="30" dirty="0">
                <a:latin typeface="Calibri"/>
                <a:cs typeface="Calibri"/>
              </a:rPr>
              <a:t>‐(1</a:t>
            </a:r>
            <a:r>
              <a:rPr sz="850" spc="35" dirty="0">
                <a:latin typeface="Calibri"/>
                <a:cs typeface="Calibri"/>
              </a:rPr>
              <a:t>+σ</a:t>
            </a:r>
            <a:r>
              <a:rPr sz="850" spc="30" dirty="0">
                <a:latin typeface="Calibri"/>
                <a:cs typeface="Calibri"/>
              </a:rPr>
              <a:t>)</a:t>
            </a:r>
            <a:r>
              <a:rPr sz="850" spc="15" dirty="0">
                <a:latin typeface="Calibri"/>
                <a:cs typeface="Calibri"/>
              </a:rPr>
              <a:t>B</a:t>
            </a:r>
            <a:r>
              <a:rPr sz="850" spc="-100" dirty="0">
                <a:latin typeface="Calibri"/>
                <a:cs typeface="Calibri"/>
              </a:rPr>
              <a:t> </a:t>
            </a:r>
            <a:r>
              <a:rPr sz="675" baseline="-24691" dirty="0">
                <a:latin typeface="Calibri"/>
                <a:cs typeface="Calibri"/>
              </a:rPr>
              <a:t>0</a:t>
            </a:r>
            <a:endParaRPr sz="675" baseline="-24691">
              <a:latin typeface="Calibri"/>
              <a:cs typeface="Calibri"/>
            </a:endParaRPr>
          </a:p>
          <a:p>
            <a:pPr marL="66040">
              <a:lnSpc>
                <a:spcPct val="100000"/>
              </a:lnSpc>
              <a:spcBef>
                <a:spcPts val="80"/>
              </a:spcBef>
            </a:pPr>
            <a:r>
              <a:rPr sz="850" spc="15" dirty="0">
                <a:latin typeface="Calibri"/>
                <a:cs typeface="Calibri"/>
              </a:rPr>
              <a:t>δ</a:t>
            </a:r>
            <a:r>
              <a:rPr sz="850" spc="35" dirty="0">
                <a:latin typeface="Calibri"/>
                <a:cs typeface="Calibri"/>
              </a:rPr>
              <a:t> </a:t>
            </a:r>
            <a:r>
              <a:rPr sz="850" spc="10" dirty="0">
                <a:latin typeface="Calibri"/>
                <a:cs typeface="Calibri"/>
              </a:rPr>
              <a:t>=</a:t>
            </a:r>
            <a:r>
              <a:rPr sz="850" spc="40" dirty="0">
                <a:latin typeface="Calibri"/>
                <a:cs typeface="Calibri"/>
              </a:rPr>
              <a:t> </a:t>
            </a:r>
            <a:r>
              <a:rPr sz="850" spc="20" dirty="0">
                <a:latin typeface="Calibri"/>
                <a:cs typeface="Calibri"/>
              </a:rPr>
              <a:t>ω</a:t>
            </a:r>
            <a:r>
              <a:rPr sz="850" spc="40" dirty="0">
                <a:latin typeface="Calibri"/>
                <a:cs typeface="Calibri"/>
              </a:rPr>
              <a:t> </a:t>
            </a:r>
            <a:r>
              <a:rPr sz="850" spc="5" dirty="0">
                <a:latin typeface="Calibri"/>
                <a:cs typeface="Calibri"/>
              </a:rPr>
              <a:t>‐</a:t>
            </a:r>
            <a:r>
              <a:rPr sz="850" spc="40" dirty="0">
                <a:latin typeface="Calibri"/>
                <a:cs typeface="Calibri"/>
              </a:rPr>
              <a:t> </a:t>
            </a:r>
            <a:r>
              <a:rPr sz="850" spc="25" dirty="0">
                <a:latin typeface="Calibri"/>
                <a:cs typeface="Calibri"/>
              </a:rPr>
              <a:t>ω</a:t>
            </a:r>
            <a:r>
              <a:rPr sz="675" spc="37" baseline="-24691" dirty="0">
                <a:latin typeface="Calibri"/>
                <a:cs typeface="Calibri"/>
              </a:rPr>
              <a:t>ref</a:t>
            </a:r>
            <a:endParaRPr sz="675" baseline="-24691">
              <a:latin typeface="Calibri"/>
              <a:cs typeface="Calibri"/>
            </a:endParaRPr>
          </a:p>
          <a:p>
            <a:pPr marR="246379" algn="r">
              <a:lnSpc>
                <a:spcPts val="245"/>
              </a:lnSpc>
              <a:spcBef>
                <a:spcPts val="130"/>
              </a:spcBef>
            </a:pPr>
            <a:r>
              <a:rPr sz="450" dirty="0">
                <a:latin typeface="Calibri"/>
                <a:cs typeface="Calibri"/>
              </a:rPr>
              <a:t>6</a:t>
            </a:r>
            <a:endParaRPr sz="450">
              <a:latin typeface="Calibri"/>
              <a:cs typeface="Calibri"/>
            </a:endParaRPr>
          </a:p>
          <a:p>
            <a:pPr marL="61594">
              <a:lnSpc>
                <a:spcPts val="725"/>
              </a:lnSpc>
            </a:pPr>
            <a:r>
              <a:rPr sz="850" spc="15" dirty="0">
                <a:latin typeface="Calibri"/>
                <a:cs typeface="Calibri"/>
              </a:rPr>
              <a:t>δ</a:t>
            </a:r>
            <a:r>
              <a:rPr sz="850" spc="40" dirty="0">
                <a:latin typeface="Calibri"/>
                <a:cs typeface="Calibri"/>
              </a:rPr>
              <a:t> </a:t>
            </a:r>
            <a:r>
              <a:rPr sz="850" spc="10" dirty="0">
                <a:latin typeface="Calibri"/>
                <a:cs typeface="Calibri"/>
              </a:rPr>
              <a:t>=</a:t>
            </a:r>
            <a:r>
              <a:rPr sz="850" spc="45" dirty="0">
                <a:latin typeface="Calibri"/>
                <a:cs typeface="Calibri"/>
              </a:rPr>
              <a:t> </a:t>
            </a:r>
            <a:r>
              <a:rPr sz="850" spc="25" dirty="0">
                <a:latin typeface="Calibri"/>
                <a:cs typeface="Calibri"/>
              </a:rPr>
              <a:t>(ω</a:t>
            </a:r>
            <a:r>
              <a:rPr sz="850" spc="45" dirty="0">
                <a:latin typeface="Calibri"/>
                <a:cs typeface="Calibri"/>
              </a:rPr>
              <a:t> </a:t>
            </a:r>
            <a:r>
              <a:rPr sz="850" spc="5" dirty="0">
                <a:latin typeface="Calibri"/>
                <a:cs typeface="Calibri"/>
              </a:rPr>
              <a:t>‐</a:t>
            </a:r>
            <a:r>
              <a:rPr sz="850" spc="45" dirty="0">
                <a:latin typeface="Calibri"/>
                <a:cs typeface="Calibri"/>
              </a:rPr>
              <a:t> </a:t>
            </a:r>
            <a:r>
              <a:rPr sz="850" spc="35" dirty="0">
                <a:latin typeface="Calibri"/>
                <a:cs typeface="Calibri"/>
              </a:rPr>
              <a:t>ω</a:t>
            </a:r>
            <a:r>
              <a:rPr sz="675" spc="52" baseline="-24691" dirty="0">
                <a:latin typeface="Calibri"/>
                <a:cs typeface="Calibri"/>
              </a:rPr>
              <a:t>ref</a:t>
            </a:r>
            <a:r>
              <a:rPr sz="850" spc="35" dirty="0">
                <a:latin typeface="Calibri"/>
                <a:cs typeface="Calibri"/>
              </a:rPr>
              <a:t>)/ω</a:t>
            </a:r>
            <a:r>
              <a:rPr sz="675" spc="52" baseline="-24691" dirty="0">
                <a:latin typeface="Calibri"/>
                <a:cs typeface="Calibri"/>
              </a:rPr>
              <a:t>ref</a:t>
            </a:r>
            <a:r>
              <a:rPr sz="850" spc="35" dirty="0">
                <a:latin typeface="Calibri"/>
                <a:cs typeface="Calibri"/>
              </a:rPr>
              <a:t>.10</a:t>
            </a:r>
            <a:r>
              <a:rPr sz="850" spc="75" dirty="0">
                <a:latin typeface="Calibri"/>
                <a:cs typeface="Calibri"/>
              </a:rPr>
              <a:t> </a:t>
            </a:r>
            <a:r>
              <a:rPr sz="850" spc="30" dirty="0">
                <a:latin typeface="Calibri"/>
                <a:cs typeface="Calibri"/>
              </a:rPr>
              <a:t>ppm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910790" y="1792254"/>
            <a:ext cx="1332230" cy="1593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850" spc="20" dirty="0">
                <a:latin typeface="Calibri"/>
                <a:cs typeface="Calibri"/>
              </a:rPr>
              <a:t>B</a:t>
            </a:r>
            <a:r>
              <a:rPr sz="675" spc="30" baseline="-24691" dirty="0">
                <a:latin typeface="Calibri"/>
                <a:cs typeface="Calibri"/>
              </a:rPr>
              <a:t>0</a:t>
            </a:r>
            <a:r>
              <a:rPr sz="675" spc="202" baseline="-24691" dirty="0">
                <a:latin typeface="Calibri"/>
                <a:cs typeface="Calibri"/>
              </a:rPr>
              <a:t> </a:t>
            </a:r>
            <a:r>
              <a:rPr sz="850" spc="30" dirty="0">
                <a:latin typeface="Calibri"/>
                <a:cs typeface="Calibri"/>
              </a:rPr>
              <a:t>induces</a:t>
            </a:r>
            <a:r>
              <a:rPr sz="850" spc="40" dirty="0">
                <a:latin typeface="Calibri"/>
                <a:cs typeface="Calibri"/>
              </a:rPr>
              <a:t> </a:t>
            </a:r>
            <a:r>
              <a:rPr sz="850" spc="30" dirty="0">
                <a:latin typeface="Calibri"/>
                <a:cs typeface="Calibri"/>
              </a:rPr>
              <a:t>local</a:t>
            </a:r>
            <a:r>
              <a:rPr sz="850" spc="45" dirty="0">
                <a:latin typeface="Calibri"/>
                <a:cs typeface="Calibri"/>
              </a:rPr>
              <a:t> </a:t>
            </a:r>
            <a:r>
              <a:rPr sz="850" spc="30" dirty="0">
                <a:latin typeface="Calibri"/>
                <a:cs typeface="Calibri"/>
              </a:rPr>
              <a:t>mag.</a:t>
            </a:r>
            <a:r>
              <a:rPr sz="850" spc="45" dirty="0">
                <a:latin typeface="Calibri"/>
                <a:cs typeface="Calibri"/>
              </a:rPr>
              <a:t> </a:t>
            </a:r>
            <a:r>
              <a:rPr sz="850" spc="25" dirty="0">
                <a:latin typeface="Calibri"/>
                <a:cs typeface="Calibri"/>
              </a:rPr>
              <a:t>field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868113" y="1931819"/>
            <a:ext cx="1420495" cy="1593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850" spc="25" dirty="0">
                <a:latin typeface="Calibri"/>
                <a:cs typeface="Calibri"/>
              </a:rPr>
              <a:t>B</a:t>
            </a:r>
            <a:r>
              <a:rPr sz="675" spc="37" baseline="-24691" dirty="0">
                <a:latin typeface="Calibri"/>
                <a:cs typeface="Calibri"/>
              </a:rPr>
              <a:t>loc</a:t>
            </a:r>
            <a:r>
              <a:rPr sz="850" spc="25" dirty="0">
                <a:latin typeface="Calibri"/>
                <a:cs typeface="Calibri"/>
              </a:rPr>
              <a:t>,</a:t>
            </a:r>
            <a:r>
              <a:rPr sz="850" spc="40" dirty="0">
                <a:latin typeface="Calibri"/>
                <a:cs typeface="Calibri"/>
              </a:rPr>
              <a:t> </a:t>
            </a:r>
            <a:r>
              <a:rPr sz="850" spc="30" dirty="0">
                <a:latin typeface="Calibri"/>
                <a:cs typeface="Calibri"/>
              </a:rPr>
              <a:t>which</a:t>
            </a:r>
            <a:r>
              <a:rPr sz="850" spc="45" dirty="0">
                <a:latin typeface="Calibri"/>
                <a:cs typeface="Calibri"/>
              </a:rPr>
              <a:t> </a:t>
            </a:r>
            <a:r>
              <a:rPr sz="850" spc="30" dirty="0">
                <a:latin typeface="Calibri"/>
                <a:cs typeface="Calibri"/>
              </a:rPr>
              <a:t>affects</a:t>
            </a:r>
            <a:r>
              <a:rPr sz="850" spc="40" dirty="0">
                <a:latin typeface="Calibri"/>
                <a:cs typeface="Calibri"/>
              </a:rPr>
              <a:t> </a:t>
            </a:r>
            <a:r>
              <a:rPr sz="850" spc="30" dirty="0">
                <a:latin typeface="Calibri"/>
                <a:cs typeface="Calibri"/>
              </a:rPr>
              <a:t>against</a:t>
            </a:r>
            <a:r>
              <a:rPr sz="850" spc="45" dirty="0">
                <a:latin typeface="Calibri"/>
                <a:cs typeface="Calibri"/>
              </a:rPr>
              <a:t> </a:t>
            </a:r>
            <a:r>
              <a:rPr sz="850" spc="30" dirty="0">
                <a:latin typeface="Calibri"/>
                <a:cs typeface="Calibri"/>
              </a:rPr>
              <a:t>B</a:t>
            </a:r>
            <a:r>
              <a:rPr sz="675" spc="44" baseline="-24691" dirty="0">
                <a:latin typeface="Calibri"/>
                <a:cs typeface="Calibri"/>
              </a:rPr>
              <a:t>0</a:t>
            </a:r>
            <a:endParaRPr sz="675" baseline="-24691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148321" y="2210949"/>
            <a:ext cx="857885" cy="1593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50" spc="30" dirty="0">
                <a:latin typeface="Calibri"/>
                <a:cs typeface="Calibri"/>
              </a:rPr>
              <a:t>Nuclear</a:t>
            </a:r>
            <a:r>
              <a:rPr sz="850" spc="10" dirty="0">
                <a:latin typeface="Calibri"/>
                <a:cs typeface="Calibri"/>
              </a:rPr>
              <a:t> </a:t>
            </a:r>
            <a:r>
              <a:rPr sz="850" spc="30" dirty="0">
                <a:latin typeface="Calibri"/>
                <a:cs typeface="Calibri"/>
              </a:rPr>
              <a:t>shielding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 rot="19620000">
            <a:off x="605973" y="1558790"/>
            <a:ext cx="655197" cy="218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14"/>
              </a:lnSpc>
            </a:pPr>
            <a:r>
              <a:rPr lang="cs-CZ" sz="2000" baseline="-6944" dirty="0">
                <a:solidFill>
                  <a:srgbClr val="FF0000"/>
                </a:solidFill>
                <a:latin typeface="Calibri"/>
                <a:cs typeface="Calibri"/>
              </a:rPr>
              <a:t>RF pulse</a:t>
            </a:r>
            <a:endParaRPr lang="en-US" sz="2000" baseline="-6944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59814"/>
            <a:ext cx="461010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15" dirty="0"/>
              <a:t>Characteristic</a:t>
            </a:r>
            <a:r>
              <a:rPr spc="5" dirty="0"/>
              <a:t> </a:t>
            </a:r>
            <a:r>
              <a:rPr spc="10" dirty="0"/>
              <a:t>intervals of </a:t>
            </a:r>
            <a:r>
              <a:rPr spc="15" dirty="0"/>
              <a:t>chemical</a:t>
            </a:r>
            <a:r>
              <a:rPr spc="10" dirty="0"/>
              <a:t> shifts</a:t>
            </a:r>
            <a:r>
              <a:rPr spc="5" dirty="0"/>
              <a:t> values</a:t>
            </a:r>
          </a:p>
        </p:txBody>
      </p:sp>
      <p:sp>
        <p:nvSpPr>
          <p:cNvPr id="3" name="object 3"/>
          <p:cNvSpPr/>
          <p:nvPr/>
        </p:nvSpPr>
        <p:spPr>
          <a:xfrm>
            <a:off x="1191251" y="2310670"/>
            <a:ext cx="1897380" cy="77470"/>
          </a:xfrm>
          <a:custGeom>
            <a:avLst/>
            <a:gdLst/>
            <a:ahLst/>
            <a:cxnLst/>
            <a:rect l="l" t="t" r="r" b="b"/>
            <a:pathLst>
              <a:path w="1897380" h="77469">
                <a:moveTo>
                  <a:pt x="77469" y="0"/>
                </a:moveTo>
                <a:lnTo>
                  <a:pt x="0" y="38734"/>
                </a:lnTo>
                <a:lnTo>
                  <a:pt x="77469" y="77469"/>
                </a:lnTo>
                <a:lnTo>
                  <a:pt x="77469" y="51646"/>
                </a:lnTo>
                <a:lnTo>
                  <a:pt x="64558" y="51646"/>
                </a:lnTo>
                <a:lnTo>
                  <a:pt x="64558" y="25823"/>
                </a:lnTo>
                <a:lnTo>
                  <a:pt x="77469" y="25823"/>
                </a:lnTo>
                <a:lnTo>
                  <a:pt x="77469" y="0"/>
                </a:lnTo>
                <a:close/>
              </a:path>
              <a:path w="1897380" h="77469">
                <a:moveTo>
                  <a:pt x="77469" y="25823"/>
                </a:moveTo>
                <a:lnTo>
                  <a:pt x="64558" y="25823"/>
                </a:lnTo>
                <a:lnTo>
                  <a:pt x="64558" y="51646"/>
                </a:lnTo>
                <a:lnTo>
                  <a:pt x="77469" y="51646"/>
                </a:lnTo>
                <a:lnTo>
                  <a:pt x="77469" y="25823"/>
                </a:lnTo>
                <a:close/>
              </a:path>
              <a:path w="1897380" h="77469">
                <a:moveTo>
                  <a:pt x="1897195" y="25823"/>
                </a:moveTo>
                <a:lnTo>
                  <a:pt x="77469" y="25823"/>
                </a:lnTo>
                <a:lnTo>
                  <a:pt x="77469" y="51646"/>
                </a:lnTo>
                <a:lnTo>
                  <a:pt x="1897195" y="51646"/>
                </a:lnTo>
                <a:lnTo>
                  <a:pt x="1897195" y="25823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08656" y="2591847"/>
            <a:ext cx="1862455" cy="77470"/>
          </a:xfrm>
          <a:custGeom>
            <a:avLst/>
            <a:gdLst/>
            <a:ahLst/>
            <a:cxnLst/>
            <a:rect l="l" t="t" r="r" b="b"/>
            <a:pathLst>
              <a:path w="1862455" h="77469">
                <a:moveTo>
                  <a:pt x="1784916" y="0"/>
                </a:moveTo>
                <a:lnTo>
                  <a:pt x="1784916" y="77469"/>
                </a:lnTo>
                <a:lnTo>
                  <a:pt x="1836562" y="51646"/>
                </a:lnTo>
                <a:lnTo>
                  <a:pt x="1797827" y="51646"/>
                </a:lnTo>
                <a:lnTo>
                  <a:pt x="1797827" y="25823"/>
                </a:lnTo>
                <a:lnTo>
                  <a:pt x="1836562" y="25823"/>
                </a:lnTo>
                <a:lnTo>
                  <a:pt x="1784916" y="0"/>
                </a:lnTo>
                <a:close/>
              </a:path>
              <a:path w="1862455" h="77469">
                <a:moveTo>
                  <a:pt x="1784916" y="25823"/>
                </a:moveTo>
                <a:lnTo>
                  <a:pt x="0" y="25823"/>
                </a:lnTo>
                <a:lnTo>
                  <a:pt x="0" y="51646"/>
                </a:lnTo>
                <a:lnTo>
                  <a:pt x="1784916" y="51646"/>
                </a:lnTo>
                <a:lnTo>
                  <a:pt x="1784916" y="25823"/>
                </a:lnTo>
                <a:close/>
              </a:path>
              <a:path w="1862455" h="77469">
                <a:moveTo>
                  <a:pt x="1836562" y="25823"/>
                </a:moveTo>
                <a:lnTo>
                  <a:pt x="1797827" y="25823"/>
                </a:lnTo>
                <a:lnTo>
                  <a:pt x="1797827" y="51646"/>
                </a:lnTo>
                <a:lnTo>
                  <a:pt x="1836562" y="51646"/>
                </a:lnTo>
                <a:lnTo>
                  <a:pt x="1862386" y="38734"/>
                </a:lnTo>
                <a:lnTo>
                  <a:pt x="1836562" y="2582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88842" y="2391335"/>
            <a:ext cx="1095375" cy="4267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4"/>
              </a:spcBef>
            </a:pPr>
            <a:r>
              <a:rPr sz="800" dirty="0">
                <a:solidFill>
                  <a:srgbClr val="243F60"/>
                </a:solidFill>
                <a:latin typeface="Calibri"/>
                <a:cs typeface="Calibri"/>
              </a:rPr>
              <a:t>Increase</a:t>
            </a:r>
            <a:r>
              <a:rPr sz="800" spc="-10" dirty="0">
                <a:solidFill>
                  <a:srgbClr val="243F60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43F60"/>
                </a:solidFill>
                <a:latin typeface="Calibri"/>
                <a:cs typeface="Calibri"/>
              </a:rPr>
              <a:t>of</a:t>
            </a:r>
            <a:r>
              <a:rPr sz="800" spc="-10" dirty="0">
                <a:solidFill>
                  <a:srgbClr val="243F60"/>
                </a:solidFill>
                <a:latin typeface="Calibri"/>
                <a:cs typeface="Calibri"/>
              </a:rPr>
              <a:t> </a:t>
            </a:r>
            <a:r>
              <a:rPr sz="800" spc="5" dirty="0">
                <a:solidFill>
                  <a:srgbClr val="243F60"/>
                </a:solidFill>
                <a:latin typeface="Calibri"/>
                <a:cs typeface="Calibri"/>
              </a:rPr>
              <a:t>chemical</a:t>
            </a:r>
            <a:r>
              <a:rPr sz="800" spc="-5" dirty="0">
                <a:solidFill>
                  <a:srgbClr val="243F60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43F60"/>
                </a:solidFill>
                <a:latin typeface="Calibri"/>
                <a:cs typeface="Calibri"/>
              </a:rPr>
              <a:t>shift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9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800" dirty="0">
                <a:solidFill>
                  <a:srgbClr val="FF0000"/>
                </a:solidFill>
                <a:latin typeface="Calibri"/>
                <a:cs typeface="Calibri"/>
              </a:rPr>
              <a:t>Increase</a:t>
            </a:r>
            <a:r>
              <a:rPr sz="8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8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F0000"/>
                </a:solidFill>
                <a:latin typeface="Calibri"/>
                <a:cs typeface="Calibri"/>
              </a:rPr>
              <a:t>shielding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10177" y="2205417"/>
            <a:ext cx="353695" cy="1498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00" dirty="0">
                <a:latin typeface="Calibri"/>
                <a:cs typeface="Calibri"/>
              </a:rPr>
              <a:t>Lower</a:t>
            </a:r>
            <a:r>
              <a:rPr sz="800" dirty="0">
                <a:latin typeface="Times New Roman"/>
                <a:cs typeface="Times New Roman"/>
              </a:rPr>
              <a:t>ω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82460" y="1962491"/>
            <a:ext cx="3549015" cy="55880"/>
          </a:xfrm>
          <a:custGeom>
            <a:avLst/>
            <a:gdLst/>
            <a:ahLst/>
            <a:cxnLst/>
            <a:rect l="l" t="t" r="r" b="b"/>
            <a:pathLst>
              <a:path w="3549015" h="55880">
                <a:moveTo>
                  <a:pt x="0" y="4640"/>
                </a:moveTo>
                <a:lnTo>
                  <a:pt x="3548849" y="0"/>
                </a:lnTo>
              </a:path>
              <a:path w="3549015" h="55880">
                <a:moveTo>
                  <a:pt x="2984139" y="4640"/>
                </a:moveTo>
                <a:lnTo>
                  <a:pt x="2984139" y="51122"/>
                </a:lnTo>
              </a:path>
              <a:path w="3549015" h="55880">
                <a:moveTo>
                  <a:pt x="343972" y="0"/>
                </a:moveTo>
                <a:lnTo>
                  <a:pt x="343972" y="46489"/>
                </a:lnTo>
              </a:path>
              <a:path w="3549015" h="55880">
                <a:moveTo>
                  <a:pt x="1408398" y="4640"/>
                </a:moveTo>
                <a:lnTo>
                  <a:pt x="1408398" y="51122"/>
                </a:lnTo>
              </a:path>
              <a:path w="3549015" h="55880">
                <a:moveTo>
                  <a:pt x="878506" y="4640"/>
                </a:moveTo>
                <a:lnTo>
                  <a:pt x="878506" y="55763"/>
                </a:lnTo>
              </a:path>
              <a:path w="3549015" h="55880">
                <a:moveTo>
                  <a:pt x="1933658" y="4640"/>
                </a:moveTo>
                <a:lnTo>
                  <a:pt x="1933658" y="51122"/>
                </a:lnTo>
              </a:path>
              <a:path w="3549015" h="55880">
                <a:moveTo>
                  <a:pt x="2458880" y="4640"/>
                </a:moveTo>
                <a:lnTo>
                  <a:pt x="2458880" y="557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56727" y="1988450"/>
            <a:ext cx="372745" cy="36957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R="27940" algn="r">
              <a:lnSpc>
                <a:spcPct val="100000"/>
              </a:lnSpc>
              <a:spcBef>
                <a:spcPts val="490"/>
              </a:spcBef>
            </a:pPr>
            <a:r>
              <a:rPr sz="800" spc="5" dirty="0">
                <a:latin typeface="Calibri"/>
                <a:cs typeface="Calibri"/>
              </a:rPr>
              <a:t>12</a:t>
            </a:r>
            <a:endParaRPr sz="8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395"/>
              </a:spcBef>
            </a:pPr>
            <a:r>
              <a:rPr sz="800" dirty="0">
                <a:latin typeface="Calibri"/>
                <a:cs typeface="Calibri"/>
              </a:rPr>
              <a:t>Higher</a:t>
            </a:r>
            <a:r>
              <a:rPr sz="800" dirty="0">
                <a:latin typeface="Times New Roman"/>
                <a:cs typeface="Times New Roman"/>
              </a:rPr>
              <a:t>ω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95388" y="2036111"/>
            <a:ext cx="130810" cy="1498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00" dirty="0">
                <a:latin typeface="Calibri"/>
                <a:cs typeface="Calibri"/>
              </a:rPr>
              <a:t>10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37982" y="2036111"/>
            <a:ext cx="78105" cy="1498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00" spc="5" dirty="0">
                <a:latin typeface="Calibri"/>
                <a:cs typeface="Calibri"/>
              </a:rPr>
              <a:t>8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96607" y="2084113"/>
            <a:ext cx="382270" cy="1504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800" spc="-5" dirty="0">
                <a:latin typeface="Arial"/>
                <a:cs typeface="Arial"/>
              </a:rPr>
              <a:t>ppm</a:t>
            </a:r>
            <a:r>
              <a:rPr sz="800" spc="155" dirty="0">
                <a:latin typeface="Arial"/>
                <a:cs typeface="Arial"/>
              </a:rPr>
              <a:t> </a:t>
            </a:r>
            <a:r>
              <a:rPr sz="1200" spc="7" baseline="27777" dirty="0">
                <a:latin typeface="Calibri"/>
                <a:cs typeface="Calibri"/>
              </a:rPr>
              <a:t>6</a:t>
            </a:r>
            <a:endParaRPr sz="1200" baseline="27777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12637" y="2036111"/>
            <a:ext cx="78105" cy="1498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00" spc="5" dirty="0">
                <a:latin typeface="Calibri"/>
                <a:cs typeface="Calibri"/>
              </a:rPr>
              <a:t>4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49016" y="2036111"/>
            <a:ext cx="78105" cy="1498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00" spc="5" dirty="0"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86075" y="2036111"/>
            <a:ext cx="78105" cy="1498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800" spc="5" dirty="0">
                <a:latin typeface="Calibri"/>
                <a:cs typeface="Calibri"/>
              </a:rPr>
              <a:t>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296617" y="1786598"/>
            <a:ext cx="105410" cy="105410"/>
          </a:xfrm>
          <a:custGeom>
            <a:avLst/>
            <a:gdLst/>
            <a:ahLst/>
            <a:cxnLst/>
            <a:rect l="l" t="t" r="r" b="b"/>
            <a:pathLst>
              <a:path w="105409" h="105410">
                <a:moveTo>
                  <a:pt x="105336" y="0"/>
                </a:moveTo>
                <a:lnTo>
                  <a:pt x="0" y="0"/>
                </a:lnTo>
                <a:lnTo>
                  <a:pt x="0" y="105366"/>
                </a:lnTo>
                <a:lnTo>
                  <a:pt x="105336" y="105366"/>
                </a:lnTo>
                <a:lnTo>
                  <a:pt x="105336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28770" y="1294688"/>
            <a:ext cx="422275" cy="105410"/>
          </a:xfrm>
          <a:custGeom>
            <a:avLst/>
            <a:gdLst/>
            <a:ahLst/>
            <a:cxnLst/>
            <a:rect l="l" t="t" r="r" b="b"/>
            <a:pathLst>
              <a:path w="422275" h="105409">
                <a:moveTo>
                  <a:pt x="422195" y="0"/>
                </a:moveTo>
                <a:lnTo>
                  <a:pt x="0" y="0"/>
                </a:lnTo>
                <a:lnTo>
                  <a:pt x="0" y="105366"/>
                </a:lnTo>
                <a:lnTo>
                  <a:pt x="422195" y="105366"/>
                </a:lnTo>
                <a:lnTo>
                  <a:pt x="422195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00677" y="823354"/>
            <a:ext cx="212725" cy="245745"/>
          </a:xfrm>
          <a:custGeom>
            <a:avLst/>
            <a:gdLst/>
            <a:ahLst/>
            <a:cxnLst/>
            <a:rect l="l" t="t" r="r" b="b"/>
            <a:pathLst>
              <a:path w="212725" h="245744">
                <a:moveTo>
                  <a:pt x="0" y="61333"/>
                </a:moveTo>
                <a:lnTo>
                  <a:pt x="0" y="184451"/>
                </a:lnTo>
              </a:path>
              <a:path w="212725" h="245744">
                <a:moveTo>
                  <a:pt x="21641" y="75573"/>
                </a:moveTo>
                <a:lnTo>
                  <a:pt x="21641" y="170219"/>
                </a:lnTo>
              </a:path>
              <a:path w="212725" h="245744">
                <a:moveTo>
                  <a:pt x="0" y="184451"/>
                </a:moveTo>
                <a:lnTo>
                  <a:pt x="105859" y="245637"/>
                </a:lnTo>
              </a:path>
              <a:path w="212725" h="245744">
                <a:moveTo>
                  <a:pt x="105859" y="245637"/>
                </a:moveTo>
                <a:lnTo>
                  <a:pt x="212466" y="184451"/>
                </a:lnTo>
              </a:path>
              <a:path w="212725" h="245744">
                <a:moveTo>
                  <a:pt x="107208" y="219704"/>
                </a:moveTo>
                <a:lnTo>
                  <a:pt x="188888" y="172609"/>
                </a:lnTo>
              </a:path>
              <a:path w="212725" h="245744">
                <a:moveTo>
                  <a:pt x="212466" y="184451"/>
                </a:moveTo>
                <a:lnTo>
                  <a:pt x="212466" y="61333"/>
                </a:lnTo>
              </a:path>
              <a:path w="212725" h="245744">
                <a:moveTo>
                  <a:pt x="212466" y="61333"/>
                </a:moveTo>
                <a:lnTo>
                  <a:pt x="105859" y="0"/>
                </a:lnTo>
              </a:path>
              <a:path w="212725" h="245744">
                <a:moveTo>
                  <a:pt x="188888" y="72430"/>
                </a:moveTo>
                <a:lnTo>
                  <a:pt x="107208" y="25483"/>
                </a:lnTo>
              </a:path>
              <a:path w="212725" h="245744">
                <a:moveTo>
                  <a:pt x="105859" y="0"/>
                </a:moveTo>
                <a:lnTo>
                  <a:pt x="0" y="61333"/>
                </a:lnTo>
              </a:path>
            </a:pathLst>
          </a:custGeom>
          <a:ln w="43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066069" y="643000"/>
            <a:ext cx="79375" cy="1149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0" spc="20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endParaRPr sz="55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106536" y="738624"/>
            <a:ext cx="0" cy="85090"/>
          </a:xfrm>
          <a:custGeom>
            <a:avLst/>
            <a:gdLst/>
            <a:ahLst/>
            <a:cxnLst/>
            <a:rect l="l" t="t" r="r" b="b"/>
            <a:pathLst>
              <a:path h="85090">
                <a:moveTo>
                  <a:pt x="0" y="84729"/>
                </a:moveTo>
                <a:lnTo>
                  <a:pt x="0" y="0"/>
                </a:lnTo>
              </a:path>
            </a:pathLst>
          </a:custGeom>
          <a:ln w="43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278396" y="764780"/>
            <a:ext cx="79375" cy="1149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0" spc="20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endParaRPr sz="55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213143" y="842551"/>
            <a:ext cx="71120" cy="42545"/>
          </a:xfrm>
          <a:custGeom>
            <a:avLst/>
            <a:gdLst/>
            <a:ahLst/>
            <a:cxnLst/>
            <a:rect l="l" t="t" r="r" b="b"/>
            <a:pathLst>
              <a:path w="71119" h="42544">
                <a:moveTo>
                  <a:pt x="0" y="42136"/>
                </a:moveTo>
                <a:lnTo>
                  <a:pt x="70636" y="0"/>
                </a:lnTo>
              </a:path>
            </a:pathLst>
          </a:custGeom>
          <a:ln w="4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278396" y="1011035"/>
            <a:ext cx="79375" cy="1149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0" spc="20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endParaRPr sz="55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213143" y="1007805"/>
            <a:ext cx="71120" cy="40640"/>
          </a:xfrm>
          <a:custGeom>
            <a:avLst/>
            <a:gdLst/>
            <a:ahLst/>
            <a:cxnLst/>
            <a:rect l="l" t="t" r="r" b="b"/>
            <a:pathLst>
              <a:path w="71119" h="40640">
                <a:moveTo>
                  <a:pt x="0" y="0"/>
                </a:moveTo>
                <a:lnTo>
                  <a:pt x="70636" y="40210"/>
                </a:lnTo>
              </a:path>
            </a:pathLst>
          </a:custGeom>
          <a:ln w="4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066069" y="1133560"/>
            <a:ext cx="79375" cy="1149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0" spc="20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endParaRPr sz="55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106536" y="1068992"/>
            <a:ext cx="0" cy="85725"/>
          </a:xfrm>
          <a:custGeom>
            <a:avLst/>
            <a:gdLst/>
            <a:ahLst/>
            <a:cxnLst/>
            <a:rect l="l" t="t" r="r" b="b"/>
            <a:pathLst>
              <a:path h="85725">
                <a:moveTo>
                  <a:pt x="0" y="0"/>
                </a:moveTo>
                <a:lnTo>
                  <a:pt x="0" y="85342"/>
                </a:lnTo>
              </a:path>
            </a:pathLst>
          </a:custGeom>
          <a:ln w="43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853587" y="1010432"/>
            <a:ext cx="79375" cy="1149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0" spc="20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endParaRPr sz="55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926924" y="1007805"/>
            <a:ext cx="74295" cy="41910"/>
          </a:xfrm>
          <a:custGeom>
            <a:avLst/>
            <a:gdLst/>
            <a:ahLst/>
            <a:cxnLst/>
            <a:rect l="l" t="t" r="r" b="b"/>
            <a:pathLst>
              <a:path w="74294" h="41909">
                <a:moveTo>
                  <a:pt x="73753" y="0"/>
                </a:moveTo>
                <a:lnTo>
                  <a:pt x="0" y="41390"/>
                </a:lnTo>
              </a:path>
            </a:pathLst>
          </a:custGeom>
          <a:ln w="4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853587" y="765377"/>
            <a:ext cx="79375" cy="1149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50" spc="20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endParaRPr sz="55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926924" y="841946"/>
            <a:ext cx="74295" cy="43180"/>
          </a:xfrm>
          <a:custGeom>
            <a:avLst/>
            <a:gdLst/>
            <a:ahLst/>
            <a:cxnLst/>
            <a:rect l="l" t="t" r="r" b="b"/>
            <a:pathLst>
              <a:path w="74294" h="43180">
                <a:moveTo>
                  <a:pt x="73753" y="42741"/>
                </a:moveTo>
                <a:lnTo>
                  <a:pt x="0" y="0"/>
                </a:lnTo>
              </a:path>
            </a:pathLst>
          </a:custGeom>
          <a:ln w="4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187333" y="1637498"/>
            <a:ext cx="80010" cy="116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latin typeface="Arial"/>
                <a:cs typeface="Arial"/>
              </a:rPr>
              <a:t>R</a:t>
            </a:r>
            <a:endParaRPr sz="6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263014" y="1633561"/>
            <a:ext cx="71755" cy="40640"/>
          </a:xfrm>
          <a:custGeom>
            <a:avLst/>
            <a:gdLst/>
            <a:ahLst/>
            <a:cxnLst/>
            <a:rect l="l" t="t" r="r" b="b"/>
            <a:pathLst>
              <a:path w="71755" h="40639">
                <a:moveTo>
                  <a:pt x="0" y="40608"/>
                </a:moveTo>
                <a:lnTo>
                  <a:pt x="71160" y="0"/>
                </a:lnTo>
              </a:path>
            </a:pathLst>
          </a:custGeom>
          <a:ln w="42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400843" y="1636909"/>
            <a:ext cx="80010" cy="116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endParaRPr sz="6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334174" y="1633561"/>
            <a:ext cx="71755" cy="40640"/>
          </a:xfrm>
          <a:custGeom>
            <a:avLst/>
            <a:gdLst/>
            <a:ahLst/>
            <a:cxnLst/>
            <a:rect l="l" t="t" r="r" b="b"/>
            <a:pathLst>
              <a:path w="71755" h="40639">
                <a:moveTo>
                  <a:pt x="0" y="0"/>
                </a:moveTo>
                <a:lnTo>
                  <a:pt x="71328" y="40608"/>
                </a:lnTo>
              </a:path>
            </a:pathLst>
          </a:custGeom>
          <a:ln w="42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294091" y="1450633"/>
            <a:ext cx="83820" cy="116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" spc="-10" dirty="0"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323046" y="1547614"/>
            <a:ext cx="22225" cy="88900"/>
          </a:xfrm>
          <a:custGeom>
            <a:avLst/>
            <a:gdLst/>
            <a:ahLst/>
            <a:cxnLst/>
            <a:rect l="l" t="t" r="r" b="b"/>
            <a:pathLst>
              <a:path w="22225" h="88900">
                <a:moveTo>
                  <a:pt x="21816" y="88455"/>
                </a:moveTo>
                <a:lnTo>
                  <a:pt x="21816" y="0"/>
                </a:lnTo>
              </a:path>
              <a:path w="22225" h="88900">
                <a:moveTo>
                  <a:pt x="0" y="88455"/>
                </a:moveTo>
                <a:lnTo>
                  <a:pt x="0" y="0"/>
                </a:lnTo>
              </a:path>
            </a:pathLst>
          </a:custGeom>
          <a:ln w="42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52928" y="1786598"/>
            <a:ext cx="702945" cy="105410"/>
          </a:xfrm>
          <a:custGeom>
            <a:avLst/>
            <a:gdLst/>
            <a:ahLst/>
            <a:cxnLst/>
            <a:rect l="l" t="t" r="r" b="b"/>
            <a:pathLst>
              <a:path w="702944" h="105410">
                <a:moveTo>
                  <a:pt x="702642" y="0"/>
                </a:moveTo>
                <a:lnTo>
                  <a:pt x="0" y="0"/>
                </a:lnTo>
                <a:lnTo>
                  <a:pt x="0" y="105366"/>
                </a:lnTo>
                <a:lnTo>
                  <a:pt x="702642" y="105366"/>
                </a:lnTo>
                <a:lnTo>
                  <a:pt x="702642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7" name="object 37"/>
          <p:cNvGrpSpPr/>
          <p:nvPr/>
        </p:nvGrpSpPr>
        <p:grpSpPr>
          <a:xfrm>
            <a:off x="2244846" y="1273761"/>
            <a:ext cx="1957070" cy="618490"/>
            <a:chOff x="2244846" y="1273761"/>
            <a:chExt cx="1957070" cy="618490"/>
          </a:xfrm>
        </p:grpSpPr>
        <p:pic>
          <p:nvPicPr>
            <p:cNvPr id="38" name="object 3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19890" y="1273761"/>
              <a:ext cx="581731" cy="492676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2244846" y="1786598"/>
              <a:ext cx="527685" cy="105410"/>
            </a:xfrm>
            <a:custGeom>
              <a:avLst/>
              <a:gdLst/>
              <a:ahLst/>
              <a:cxnLst/>
              <a:rect l="l" t="t" r="r" b="b"/>
              <a:pathLst>
                <a:path w="527685" h="105410">
                  <a:moveTo>
                    <a:pt x="527561" y="0"/>
                  </a:moveTo>
                  <a:lnTo>
                    <a:pt x="0" y="0"/>
                  </a:lnTo>
                  <a:lnTo>
                    <a:pt x="0" y="105366"/>
                  </a:lnTo>
                  <a:lnTo>
                    <a:pt x="527561" y="105366"/>
                  </a:lnTo>
                  <a:lnTo>
                    <a:pt x="527561" y="0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589373" y="1602675"/>
            <a:ext cx="80010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5" dirty="0">
                <a:latin typeface="Arial"/>
                <a:cs typeface="Arial"/>
              </a:rPr>
              <a:t>R</a:t>
            </a:r>
            <a:endParaRPr sz="6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665534" y="1598430"/>
            <a:ext cx="140335" cy="41275"/>
          </a:xfrm>
          <a:custGeom>
            <a:avLst/>
            <a:gdLst/>
            <a:ahLst/>
            <a:cxnLst/>
            <a:rect l="l" t="t" r="r" b="b"/>
            <a:pathLst>
              <a:path w="140334" h="41275">
                <a:moveTo>
                  <a:pt x="0" y="40751"/>
                </a:moveTo>
                <a:lnTo>
                  <a:pt x="71013" y="0"/>
                </a:lnTo>
              </a:path>
              <a:path w="140334" h="41275">
                <a:moveTo>
                  <a:pt x="71013" y="0"/>
                </a:moveTo>
                <a:lnTo>
                  <a:pt x="140094" y="40032"/>
                </a:lnTo>
              </a:path>
            </a:pathLst>
          </a:custGeom>
          <a:ln w="44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695820" y="1416105"/>
            <a:ext cx="84455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5" dirty="0"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25282" y="1512659"/>
            <a:ext cx="22225" cy="88900"/>
          </a:xfrm>
          <a:custGeom>
            <a:avLst/>
            <a:gdLst/>
            <a:ahLst/>
            <a:cxnLst/>
            <a:rect l="l" t="t" r="r" b="b"/>
            <a:pathLst>
              <a:path w="22225" h="88900">
                <a:moveTo>
                  <a:pt x="21787" y="88279"/>
                </a:moveTo>
                <a:lnTo>
                  <a:pt x="21787" y="0"/>
                </a:lnTo>
              </a:path>
              <a:path w="22225" h="88900">
                <a:moveTo>
                  <a:pt x="0" y="88279"/>
                </a:moveTo>
                <a:lnTo>
                  <a:pt x="0" y="0"/>
                </a:lnTo>
              </a:path>
            </a:pathLst>
          </a:custGeom>
          <a:ln w="44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802269" y="1539405"/>
            <a:ext cx="186690" cy="1784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18745">
              <a:lnSpc>
                <a:spcPts val="605"/>
              </a:lnSpc>
              <a:spcBef>
                <a:spcPts val="90"/>
              </a:spcBef>
            </a:pPr>
            <a:r>
              <a:rPr sz="600" spc="-5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605"/>
              </a:lnSpc>
            </a:pPr>
            <a:r>
              <a:rPr sz="600" spc="-5" dirty="0"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880361" y="1617852"/>
            <a:ext cx="33655" cy="19685"/>
          </a:xfrm>
          <a:custGeom>
            <a:avLst/>
            <a:gdLst/>
            <a:ahLst/>
            <a:cxnLst/>
            <a:rect l="l" t="t" r="r" b="b"/>
            <a:pathLst>
              <a:path w="33655" h="19685">
                <a:moveTo>
                  <a:pt x="0" y="19429"/>
                </a:moveTo>
                <a:lnTo>
                  <a:pt x="33636" y="0"/>
                </a:lnTo>
              </a:path>
            </a:pathLst>
          </a:custGeom>
          <a:ln w="44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2277771" y="1502760"/>
            <a:ext cx="120014" cy="114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0" dirty="0">
                <a:latin typeface="Arial"/>
                <a:cs typeface="Arial"/>
              </a:rPr>
              <a:t>R1</a:t>
            </a:r>
            <a:endParaRPr sz="55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2392867" y="1548913"/>
            <a:ext cx="183515" cy="73025"/>
          </a:xfrm>
          <a:custGeom>
            <a:avLst/>
            <a:gdLst/>
            <a:ahLst/>
            <a:cxnLst/>
            <a:rect l="l" t="t" r="r" b="b"/>
            <a:pathLst>
              <a:path w="183514" h="73025">
                <a:moveTo>
                  <a:pt x="0" y="28243"/>
                </a:moveTo>
                <a:lnTo>
                  <a:pt x="77005" y="72482"/>
                </a:lnTo>
              </a:path>
              <a:path w="183514" h="73025">
                <a:moveTo>
                  <a:pt x="77005" y="72482"/>
                </a:moveTo>
                <a:lnTo>
                  <a:pt x="183265" y="11067"/>
                </a:lnTo>
              </a:path>
              <a:path w="183514" h="73025">
                <a:moveTo>
                  <a:pt x="78329" y="46776"/>
                </a:moveTo>
                <a:lnTo>
                  <a:pt x="159667" y="0"/>
                </a:lnTo>
              </a:path>
            </a:pathLst>
          </a:custGeom>
          <a:ln w="43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2643574" y="1563129"/>
            <a:ext cx="120014" cy="114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10" dirty="0">
                <a:latin typeface="Arial"/>
                <a:cs typeface="Arial"/>
              </a:rPr>
              <a:t>R2</a:t>
            </a:r>
            <a:endParaRPr sz="55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576133" y="1559980"/>
            <a:ext cx="71120" cy="40005"/>
          </a:xfrm>
          <a:custGeom>
            <a:avLst/>
            <a:gdLst/>
            <a:ahLst/>
            <a:cxnLst/>
            <a:rect l="l" t="t" r="r" b="b"/>
            <a:pathLst>
              <a:path w="71119" h="40005">
                <a:moveTo>
                  <a:pt x="0" y="0"/>
                </a:moveTo>
                <a:lnTo>
                  <a:pt x="70899" y="39885"/>
                </a:lnTo>
              </a:path>
            </a:pathLst>
          </a:custGeom>
          <a:ln w="43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2429255" y="1685521"/>
            <a:ext cx="78740" cy="114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20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endParaRPr sz="55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2469872" y="1621395"/>
            <a:ext cx="0" cy="85090"/>
          </a:xfrm>
          <a:custGeom>
            <a:avLst/>
            <a:gdLst/>
            <a:ahLst/>
            <a:cxnLst/>
            <a:rect l="l" t="t" r="r" b="b"/>
            <a:pathLst>
              <a:path h="85089">
                <a:moveTo>
                  <a:pt x="0" y="0"/>
                </a:moveTo>
                <a:lnTo>
                  <a:pt x="0" y="84877"/>
                </a:lnTo>
              </a:path>
            </a:pathLst>
          </a:custGeom>
          <a:ln w="43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2535522" y="1380519"/>
            <a:ext cx="78740" cy="114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20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endParaRPr sz="55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576133" y="1475678"/>
            <a:ext cx="0" cy="84455"/>
          </a:xfrm>
          <a:custGeom>
            <a:avLst/>
            <a:gdLst/>
            <a:ahLst/>
            <a:cxnLst/>
            <a:rect l="l" t="t" r="r" b="b"/>
            <a:pathLst>
              <a:path h="84455">
                <a:moveTo>
                  <a:pt x="0" y="84301"/>
                </a:moveTo>
                <a:lnTo>
                  <a:pt x="0" y="0"/>
                </a:lnTo>
              </a:path>
            </a:pathLst>
          </a:custGeom>
          <a:ln w="43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842897" y="1786598"/>
            <a:ext cx="280670" cy="105410"/>
          </a:xfrm>
          <a:custGeom>
            <a:avLst/>
            <a:gdLst/>
            <a:ahLst/>
            <a:cxnLst/>
            <a:rect l="l" t="t" r="r" b="b"/>
            <a:pathLst>
              <a:path w="280669" h="105410">
                <a:moveTo>
                  <a:pt x="280455" y="0"/>
                </a:moveTo>
                <a:lnTo>
                  <a:pt x="0" y="0"/>
                </a:lnTo>
                <a:lnTo>
                  <a:pt x="0" y="105366"/>
                </a:lnTo>
                <a:lnTo>
                  <a:pt x="280455" y="105366"/>
                </a:lnTo>
                <a:lnTo>
                  <a:pt x="280455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5" name="object 55"/>
          <p:cNvGrpSpPr/>
          <p:nvPr/>
        </p:nvGrpSpPr>
        <p:grpSpPr>
          <a:xfrm>
            <a:off x="2876351" y="1544504"/>
            <a:ext cx="146050" cy="137160"/>
            <a:chOff x="2876351" y="1544504"/>
            <a:chExt cx="146050" cy="137160"/>
          </a:xfrm>
        </p:grpSpPr>
        <p:sp>
          <p:nvSpPr>
            <p:cNvPr id="56" name="object 56"/>
            <p:cNvSpPr/>
            <p:nvPr/>
          </p:nvSpPr>
          <p:spPr>
            <a:xfrm>
              <a:off x="2878489" y="1546664"/>
              <a:ext cx="141605" cy="132715"/>
            </a:xfrm>
            <a:custGeom>
              <a:avLst/>
              <a:gdLst/>
              <a:ahLst/>
              <a:cxnLst/>
              <a:rect l="l" t="t" r="r" b="b"/>
              <a:pathLst>
                <a:path w="141605" h="132714">
                  <a:moveTo>
                    <a:pt x="0" y="132372"/>
                  </a:moveTo>
                  <a:lnTo>
                    <a:pt x="70644" y="91823"/>
                  </a:lnTo>
                </a:path>
                <a:path w="141605" h="132714">
                  <a:moveTo>
                    <a:pt x="70644" y="91823"/>
                  </a:moveTo>
                  <a:lnTo>
                    <a:pt x="141422" y="132372"/>
                  </a:lnTo>
                </a:path>
                <a:path w="141605" h="132714">
                  <a:moveTo>
                    <a:pt x="70644" y="91823"/>
                  </a:moveTo>
                  <a:lnTo>
                    <a:pt x="73175" y="81134"/>
                  </a:lnTo>
                  <a:lnTo>
                    <a:pt x="83667" y="73671"/>
                  </a:lnTo>
                  <a:lnTo>
                    <a:pt x="78709" y="58708"/>
                  </a:lnTo>
                  <a:lnTo>
                    <a:pt x="96667" y="54904"/>
                  </a:lnTo>
                  <a:lnTo>
                    <a:pt x="84419" y="36173"/>
                  </a:lnTo>
                  <a:lnTo>
                    <a:pt x="110442" y="35595"/>
                  </a:lnTo>
                  <a:lnTo>
                    <a:pt x="90558" y="14355"/>
                  </a:lnTo>
                  <a:lnTo>
                    <a:pt x="123471" y="16835"/>
                  </a:lnTo>
                  <a:lnTo>
                    <a:pt x="112832" y="0"/>
                  </a:lnTo>
                </a:path>
              </a:pathLst>
            </a:custGeom>
            <a:ln w="42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903279" y="1559030"/>
              <a:ext cx="51435" cy="83185"/>
            </a:xfrm>
            <a:custGeom>
              <a:avLst/>
              <a:gdLst/>
              <a:ahLst/>
              <a:cxnLst/>
              <a:rect l="l" t="t" r="r" b="b"/>
              <a:pathLst>
                <a:path w="51435" h="83185">
                  <a:moveTo>
                    <a:pt x="17345" y="0"/>
                  </a:moveTo>
                  <a:lnTo>
                    <a:pt x="0" y="8786"/>
                  </a:lnTo>
                  <a:lnTo>
                    <a:pt x="47123" y="83029"/>
                  </a:lnTo>
                  <a:lnTo>
                    <a:pt x="50864" y="81879"/>
                  </a:lnTo>
                  <a:lnTo>
                    <a:pt x="1734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903279" y="1559030"/>
              <a:ext cx="51435" cy="83185"/>
            </a:xfrm>
            <a:custGeom>
              <a:avLst/>
              <a:gdLst/>
              <a:ahLst/>
              <a:cxnLst/>
              <a:rect l="l" t="t" r="r" b="b"/>
              <a:pathLst>
                <a:path w="51435" h="83185">
                  <a:moveTo>
                    <a:pt x="47123" y="83029"/>
                  </a:moveTo>
                  <a:lnTo>
                    <a:pt x="50864" y="81879"/>
                  </a:lnTo>
                  <a:lnTo>
                    <a:pt x="17345" y="0"/>
                  </a:lnTo>
                  <a:lnTo>
                    <a:pt x="8676" y="4411"/>
                  </a:lnTo>
                  <a:lnTo>
                    <a:pt x="0" y="8786"/>
                  </a:lnTo>
                  <a:lnTo>
                    <a:pt x="47123" y="8302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/>
          <p:nvPr/>
        </p:nvSpPr>
        <p:spPr>
          <a:xfrm>
            <a:off x="3212981" y="1557852"/>
            <a:ext cx="123825" cy="22225"/>
          </a:xfrm>
          <a:custGeom>
            <a:avLst/>
            <a:gdLst/>
            <a:ahLst/>
            <a:cxnLst/>
            <a:rect l="l" t="t" r="r" b="b"/>
            <a:pathLst>
              <a:path w="123825" h="22225">
                <a:moveTo>
                  <a:pt x="0" y="21840"/>
                </a:moveTo>
                <a:lnTo>
                  <a:pt x="123471" y="21840"/>
                </a:lnTo>
              </a:path>
              <a:path w="123825" h="22225">
                <a:moveTo>
                  <a:pt x="0" y="0"/>
                </a:moveTo>
                <a:lnTo>
                  <a:pt x="123471" y="0"/>
                </a:lnTo>
              </a:path>
            </a:pathLst>
          </a:custGeom>
          <a:ln w="41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2764546" y="1450808"/>
            <a:ext cx="763270" cy="3073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7155">
              <a:lnSpc>
                <a:spcPts val="640"/>
              </a:lnSpc>
              <a:spcBef>
                <a:spcPts val="90"/>
              </a:spcBef>
            </a:pPr>
            <a:r>
              <a:rPr sz="900" baseline="-9259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900" spc="412" baseline="-925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endParaRPr sz="600">
              <a:latin typeface="Arial"/>
              <a:cs typeface="Arial"/>
            </a:endParaRPr>
          </a:p>
          <a:p>
            <a:pPr marL="296545">
              <a:lnSpc>
                <a:spcPts val="640"/>
              </a:lnSpc>
            </a:pPr>
            <a:r>
              <a:rPr sz="600" spc="20" dirty="0">
                <a:latin typeface="Arial"/>
                <a:cs typeface="Arial"/>
              </a:rPr>
              <a:t>R   </a:t>
            </a:r>
            <a:r>
              <a:rPr sz="600" u="sng" spc="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    </a:t>
            </a:r>
            <a:r>
              <a:rPr sz="600" spc="20" dirty="0">
                <a:latin typeface="Arial"/>
                <a:cs typeface="Arial"/>
              </a:rPr>
              <a:t>    </a:t>
            </a:r>
            <a:r>
              <a:rPr sz="600" spc="50" dirty="0">
                <a:latin typeface="Arial"/>
                <a:cs typeface="Arial"/>
              </a:rPr>
              <a:t> </a:t>
            </a:r>
            <a:r>
              <a:rPr sz="600" spc="20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endParaRPr sz="6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235"/>
              </a:spcBef>
              <a:tabLst>
                <a:tab pos="263525" algn="l"/>
              </a:tabLst>
            </a:pPr>
            <a:r>
              <a:rPr sz="600" dirty="0">
                <a:latin typeface="Arial"/>
                <a:cs typeface="Arial"/>
              </a:rPr>
              <a:t>R	</a:t>
            </a:r>
            <a:r>
              <a:rPr sz="600" spc="-10" dirty="0">
                <a:latin typeface="Arial"/>
                <a:cs typeface="Arial"/>
              </a:rPr>
              <a:t>Cl</a:t>
            </a:r>
            <a:endParaRPr sz="600">
              <a:latin typeface="Arial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3123987" y="1579692"/>
            <a:ext cx="300355" cy="0"/>
          </a:xfrm>
          <a:custGeom>
            <a:avLst/>
            <a:gdLst/>
            <a:ahLst/>
            <a:cxnLst/>
            <a:rect l="l" t="t" r="r" b="b"/>
            <a:pathLst>
              <a:path w="300354">
                <a:moveTo>
                  <a:pt x="212466" y="0"/>
                </a:moveTo>
                <a:lnTo>
                  <a:pt x="300279" y="0"/>
                </a:lnTo>
              </a:path>
              <a:path w="300354">
                <a:moveTo>
                  <a:pt x="0" y="0"/>
                </a:moveTo>
                <a:lnTo>
                  <a:pt x="88994" y="0"/>
                </a:lnTo>
              </a:path>
            </a:pathLst>
          </a:custGeom>
          <a:ln w="41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158973" y="1786598"/>
            <a:ext cx="210820" cy="105410"/>
          </a:xfrm>
          <a:custGeom>
            <a:avLst/>
            <a:gdLst/>
            <a:ahLst/>
            <a:cxnLst/>
            <a:rect l="l" t="t" r="r" b="b"/>
            <a:pathLst>
              <a:path w="210820" h="105410">
                <a:moveTo>
                  <a:pt x="210710" y="0"/>
                </a:moveTo>
                <a:lnTo>
                  <a:pt x="0" y="0"/>
                </a:lnTo>
                <a:lnTo>
                  <a:pt x="0" y="105366"/>
                </a:lnTo>
                <a:lnTo>
                  <a:pt x="210710" y="105366"/>
                </a:lnTo>
                <a:lnTo>
                  <a:pt x="210710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420650" y="1294688"/>
            <a:ext cx="984250" cy="105410"/>
          </a:xfrm>
          <a:custGeom>
            <a:avLst/>
            <a:gdLst/>
            <a:ahLst/>
            <a:cxnLst/>
            <a:rect l="l" t="t" r="r" b="b"/>
            <a:pathLst>
              <a:path w="984250" h="105409">
                <a:moveTo>
                  <a:pt x="983879" y="0"/>
                </a:moveTo>
                <a:lnTo>
                  <a:pt x="0" y="0"/>
                </a:lnTo>
                <a:lnTo>
                  <a:pt x="0" y="105366"/>
                </a:lnTo>
                <a:lnTo>
                  <a:pt x="983879" y="105366"/>
                </a:lnTo>
                <a:lnTo>
                  <a:pt x="983879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2732809" y="1126707"/>
            <a:ext cx="80645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5" dirty="0">
                <a:latin typeface="Arial"/>
                <a:cs typeface="Arial"/>
              </a:rPr>
              <a:t>R</a:t>
            </a:r>
            <a:endParaRPr sz="6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839651" y="1064250"/>
            <a:ext cx="85090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5" dirty="0"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2808604" y="1143928"/>
            <a:ext cx="33655" cy="19685"/>
          </a:xfrm>
          <a:custGeom>
            <a:avLst/>
            <a:gdLst/>
            <a:ahLst/>
            <a:cxnLst/>
            <a:rect l="l" t="t" r="r" b="b"/>
            <a:pathLst>
              <a:path w="33655" h="19684">
                <a:moveTo>
                  <a:pt x="0" y="19393"/>
                </a:moveTo>
                <a:lnTo>
                  <a:pt x="33629" y="0"/>
                </a:lnTo>
              </a:path>
            </a:pathLst>
          </a:custGeom>
          <a:ln w="42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2946345" y="1126120"/>
            <a:ext cx="80645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5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endParaRPr sz="600"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2917224" y="1143928"/>
            <a:ext cx="34290" cy="19685"/>
          </a:xfrm>
          <a:custGeom>
            <a:avLst/>
            <a:gdLst/>
            <a:ahLst/>
            <a:cxnLst/>
            <a:rect l="l" t="t" r="r" b="b"/>
            <a:pathLst>
              <a:path w="34289" h="19684">
                <a:moveTo>
                  <a:pt x="0" y="0"/>
                </a:moveTo>
                <a:lnTo>
                  <a:pt x="33784" y="19393"/>
                </a:lnTo>
              </a:path>
            </a:pathLst>
          </a:custGeom>
          <a:ln w="42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542135" y="1646415"/>
            <a:ext cx="2428875" cy="281305"/>
          </a:xfrm>
          <a:custGeom>
            <a:avLst/>
            <a:gdLst/>
            <a:ahLst/>
            <a:cxnLst/>
            <a:rect l="l" t="t" r="r" b="b"/>
            <a:pathLst>
              <a:path w="2428875" h="281305">
                <a:moveTo>
                  <a:pt x="667804" y="140195"/>
                </a:moveTo>
                <a:lnTo>
                  <a:pt x="0" y="140195"/>
                </a:lnTo>
                <a:lnTo>
                  <a:pt x="0" y="245554"/>
                </a:lnTo>
                <a:lnTo>
                  <a:pt x="667804" y="245554"/>
                </a:lnTo>
                <a:lnTo>
                  <a:pt x="667804" y="140195"/>
                </a:lnTo>
                <a:close/>
              </a:path>
              <a:path w="2428875" h="281305">
                <a:moveTo>
                  <a:pt x="2428710" y="203708"/>
                </a:moveTo>
                <a:lnTo>
                  <a:pt x="2402878" y="203708"/>
                </a:lnTo>
                <a:lnTo>
                  <a:pt x="2402878" y="0"/>
                </a:lnTo>
                <a:lnTo>
                  <a:pt x="2377059" y="0"/>
                </a:lnTo>
                <a:lnTo>
                  <a:pt x="2377059" y="203708"/>
                </a:lnTo>
                <a:lnTo>
                  <a:pt x="2351240" y="203708"/>
                </a:lnTo>
                <a:lnTo>
                  <a:pt x="2389975" y="281178"/>
                </a:lnTo>
                <a:lnTo>
                  <a:pt x="2422245" y="216623"/>
                </a:lnTo>
                <a:lnTo>
                  <a:pt x="2428710" y="203708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1713495" y="1528985"/>
            <a:ext cx="78740" cy="1149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20" dirty="0">
                <a:latin typeface="Arial"/>
                <a:cs typeface="Arial"/>
              </a:rPr>
              <a:t>R</a:t>
            </a:r>
            <a:endParaRPr sz="550">
              <a:latin typeface="Arial"/>
              <a:cs typeface="Arial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1789796" y="1525369"/>
            <a:ext cx="142240" cy="40005"/>
          </a:xfrm>
          <a:custGeom>
            <a:avLst/>
            <a:gdLst/>
            <a:ahLst/>
            <a:cxnLst/>
            <a:rect l="l" t="t" r="r" b="b"/>
            <a:pathLst>
              <a:path w="142239" h="40005">
                <a:moveTo>
                  <a:pt x="0" y="39915"/>
                </a:moveTo>
                <a:lnTo>
                  <a:pt x="71013" y="0"/>
                </a:lnTo>
              </a:path>
              <a:path w="142239" h="40005">
                <a:moveTo>
                  <a:pt x="71013" y="0"/>
                </a:moveTo>
                <a:lnTo>
                  <a:pt x="142174" y="39915"/>
                </a:lnTo>
              </a:path>
            </a:pathLst>
          </a:custGeom>
          <a:ln w="44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1820094" y="1345473"/>
            <a:ext cx="82550" cy="1149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0" spc="20" dirty="0">
                <a:latin typeface="Arial"/>
                <a:cs typeface="Arial"/>
              </a:rPr>
              <a:t>O</a:t>
            </a:r>
            <a:endParaRPr sz="550">
              <a:latin typeface="Arial"/>
              <a:cs typeface="Arial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1849542" y="1440927"/>
            <a:ext cx="189230" cy="123825"/>
          </a:xfrm>
          <a:custGeom>
            <a:avLst/>
            <a:gdLst/>
            <a:ahLst/>
            <a:cxnLst/>
            <a:rect l="l" t="t" r="r" b="b"/>
            <a:pathLst>
              <a:path w="189230" h="123825">
                <a:moveTo>
                  <a:pt x="21958" y="86832"/>
                </a:moveTo>
                <a:lnTo>
                  <a:pt x="21958" y="0"/>
                </a:lnTo>
              </a:path>
              <a:path w="189230" h="123825">
                <a:moveTo>
                  <a:pt x="0" y="86832"/>
                </a:moveTo>
                <a:lnTo>
                  <a:pt x="0" y="0"/>
                </a:lnTo>
              </a:path>
              <a:path w="189230" h="123825">
                <a:moveTo>
                  <a:pt x="153442" y="123752"/>
                </a:moveTo>
                <a:lnTo>
                  <a:pt x="189029" y="103433"/>
                </a:lnTo>
              </a:path>
            </a:pathLst>
          </a:custGeom>
          <a:ln w="44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1926689" y="1466819"/>
            <a:ext cx="185420" cy="2984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18745">
              <a:lnSpc>
                <a:spcPts val="570"/>
              </a:lnSpc>
              <a:spcBef>
                <a:spcPts val="130"/>
              </a:spcBef>
            </a:pPr>
            <a:r>
              <a:rPr sz="550" spc="20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ts val="570"/>
              </a:lnSpc>
            </a:pPr>
            <a:r>
              <a:rPr sz="550" spc="20" dirty="0">
                <a:latin typeface="Arial"/>
                <a:cs typeface="Arial"/>
              </a:rPr>
              <a:t>N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550" spc="20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endParaRPr sz="550">
              <a:latin typeface="Arial"/>
              <a:cs typeface="Arial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1967419" y="1623844"/>
            <a:ext cx="0" cy="47625"/>
          </a:xfrm>
          <a:custGeom>
            <a:avLst/>
            <a:gdLst/>
            <a:ahLst/>
            <a:cxnLst/>
            <a:rect l="l" t="t" r="r" b="b"/>
            <a:pathLst>
              <a:path h="47625">
                <a:moveTo>
                  <a:pt x="0" y="0"/>
                </a:moveTo>
                <a:lnTo>
                  <a:pt x="0" y="47381"/>
                </a:lnTo>
              </a:path>
            </a:pathLst>
          </a:custGeom>
          <a:ln w="44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59814"/>
            <a:ext cx="461010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-15" dirty="0"/>
              <a:t>Trends</a:t>
            </a:r>
            <a:r>
              <a:rPr spc="-10" dirty="0"/>
              <a:t> </a:t>
            </a:r>
            <a:r>
              <a:rPr spc="10" dirty="0"/>
              <a:t>in</a:t>
            </a:r>
            <a:r>
              <a:rPr spc="-5" dirty="0"/>
              <a:t> </a:t>
            </a:r>
            <a:r>
              <a:rPr spc="15" dirty="0"/>
              <a:t>chemical</a:t>
            </a:r>
            <a:r>
              <a:rPr spc="-5" dirty="0"/>
              <a:t> </a:t>
            </a:r>
            <a:r>
              <a:rPr spc="10" dirty="0"/>
              <a:t>shifts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0989" y="645895"/>
            <a:ext cx="3431540" cy="78422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86055" marR="30480" indent="-148590">
              <a:lnSpc>
                <a:spcPct val="102600"/>
              </a:lnSpc>
              <a:spcBef>
                <a:spcPts val="55"/>
              </a:spcBef>
              <a:buClr>
                <a:srgbClr val="3333B2"/>
              </a:buClr>
              <a:buSzPct val="72727"/>
              <a:buFont typeface="Lucida Sans Unicode"/>
              <a:buChar char="►"/>
              <a:tabLst>
                <a:tab pos="186690" algn="l"/>
              </a:tabLst>
            </a:pPr>
            <a:r>
              <a:rPr sz="1100" spc="-10" dirty="0">
                <a:latin typeface="Arial"/>
                <a:cs typeface="Arial"/>
              </a:rPr>
              <a:t>Electronegativity, inductive and </a:t>
            </a:r>
            <a:r>
              <a:rPr sz="1100" spc="-5" dirty="0">
                <a:latin typeface="Arial"/>
                <a:cs typeface="Arial"/>
              </a:rPr>
              <a:t>mesomeric </a:t>
            </a:r>
            <a:r>
              <a:rPr sz="1100" spc="-10" dirty="0">
                <a:latin typeface="Arial"/>
                <a:cs typeface="Arial"/>
              </a:rPr>
              <a:t>effects </a:t>
            </a:r>
            <a:r>
              <a:rPr sz="1100" spc="-5" dirty="0">
                <a:latin typeface="Arial"/>
                <a:cs typeface="Arial"/>
              </a:rPr>
              <a:t>of </a:t>
            </a:r>
            <a:r>
              <a:rPr sz="1100" spc="-29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substituents</a:t>
            </a:r>
            <a:endParaRPr sz="1100">
              <a:latin typeface="Arial"/>
              <a:cs typeface="Arial"/>
            </a:endParaRPr>
          </a:p>
          <a:p>
            <a:pPr marL="186055" indent="-148590">
              <a:lnSpc>
                <a:spcPct val="100000"/>
              </a:lnSpc>
              <a:spcBef>
                <a:spcPts val="335"/>
              </a:spcBef>
              <a:buClr>
                <a:srgbClr val="3333B2"/>
              </a:buClr>
              <a:buSzPct val="72727"/>
              <a:buFont typeface="Lucida Sans Unicode"/>
              <a:buChar char="►"/>
              <a:tabLst>
                <a:tab pos="186690" algn="l"/>
              </a:tabLst>
            </a:pPr>
            <a:r>
              <a:rPr sz="1100" spc="-5" dirty="0">
                <a:latin typeface="Arial"/>
                <a:cs typeface="Arial"/>
              </a:rPr>
              <a:t>Hybridisation</a:t>
            </a:r>
            <a:endParaRPr sz="1100">
              <a:latin typeface="Arial"/>
              <a:cs typeface="Arial"/>
            </a:endParaRPr>
          </a:p>
          <a:p>
            <a:pPr marL="186055" indent="-148590">
              <a:lnSpc>
                <a:spcPct val="100000"/>
              </a:lnSpc>
              <a:spcBef>
                <a:spcPts val="334"/>
              </a:spcBef>
              <a:buClr>
                <a:srgbClr val="3333B2"/>
              </a:buClr>
              <a:buSzPct val="72727"/>
              <a:buFont typeface="Lucida Sans Unicode"/>
              <a:buChar char="►"/>
              <a:tabLst>
                <a:tab pos="186690" algn="l"/>
              </a:tabLst>
            </a:pPr>
            <a:r>
              <a:rPr sz="1100" spc="-10" dirty="0">
                <a:latin typeface="Arial"/>
                <a:cs typeface="Arial"/>
              </a:rPr>
              <a:t>Relative</a:t>
            </a:r>
            <a:r>
              <a:rPr sz="1100" spc="-5" dirty="0">
                <a:latin typeface="Arial"/>
                <a:cs typeface="Arial"/>
              </a:rPr>
              <a:t> position </a:t>
            </a:r>
            <a:r>
              <a:rPr sz="1100" spc="-15" dirty="0">
                <a:latin typeface="Arial"/>
                <a:cs typeface="Arial"/>
              </a:rPr>
              <a:t>towards</a:t>
            </a:r>
            <a:r>
              <a:rPr sz="1100" spc="-5" dirty="0">
                <a:latin typeface="Arial"/>
                <a:cs typeface="Arial"/>
              </a:rPr>
              <a:t> the ring, </a:t>
            </a:r>
            <a:r>
              <a:rPr sz="1100" spc="-10" dirty="0">
                <a:latin typeface="Arial"/>
                <a:cs typeface="Arial"/>
              </a:rPr>
              <a:t>double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bond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5422" y="1984500"/>
            <a:ext cx="87630" cy="1282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spc="15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endParaRPr sz="65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38510" y="1896224"/>
            <a:ext cx="188595" cy="144145"/>
            <a:chOff x="438510" y="1896224"/>
            <a:chExt cx="188595" cy="144145"/>
          </a:xfrm>
        </p:grpSpPr>
        <p:sp>
          <p:nvSpPr>
            <p:cNvPr id="6" name="object 6"/>
            <p:cNvSpPr/>
            <p:nvPr/>
          </p:nvSpPr>
          <p:spPr>
            <a:xfrm>
              <a:off x="441013" y="1978117"/>
              <a:ext cx="184150" cy="59690"/>
            </a:xfrm>
            <a:custGeom>
              <a:avLst/>
              <a:gdLst/>
              <a:ahLst/>
              <a:cxnLst/>
              <a:rect l="l" t="t" r="r" b="b"/>
              <a:pathLst>
                <a:path w="184150" h="59689">
                  <a:moveTo>
                    <a:pt x="0" y="46427"/>
                  </a:moveTo>
                  <a:lnTo>
                    <a:pt x="81380" y="0"/>
                  </a:lnTo>
                </a:path>
                <a:path w="184150" h="59689">
                  <a:moveTo>
                    <a:pt x="81380" y="0"/>
                  </a:moveTo>
                  <a:lnTo>
                    <a:pt x="183535" y="59209"/>
                  </a:lnTo>
                </a:path>
              </a:pathLst>
            </a:custGeom>
            <a:ln w="50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69487" y="1896720"/>
              <a:ext cx="59055" cy="86995"/>
            </a:xfrm>
            <a:custGeom>
              <a:avLst/>
              <a:gdLst/>
              <a:ahLst/>
              <a:cxnLst/>
              <a:rect l="l" t="t" r="r" b="b"/>
              <a:pathLst>
                <a:path w="59054" h="86994">
                  <a:moveTo>
                    <a:pt x="20100" y="0"/>
                  </a:moveTo>
                  <a:lnTo>
                    <a:pt x="10057" y="5725"/>
                  </a:lnTo>
                  <a:lnTo>
                    <a:pt x="0" y="11584"/>
                  </a:lnTo>
                  <a:lnTo>
                    <a:pt x="54377" y="86408"/>
                  </a:lnTo>
                  <a:lnTo>
                    <a:pt x="58532" y="83508"/>
                  </a:lnTo>
                  <a:lnTo>
                    <a:pt x="201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9487" y="1896720"/>
              <a:ext cx="59055" cy="86995"/>
            </a:xfrm>
            <a:custGeom>
              <a:avLst/>
              <a:gdLst/>
              <a:ahLst/>
              <a:cxnLst/>
              <a:rect l="l" t="t" r="r" b="b"/>
              <a:pathLst>
                <a:path w="59054" h="86994">
                  <a:moveTo>
                    <a:pt x="54377" y="86408"/>
                  </a:moveTo>
                  <a:lnTo>
                    <a:pt x="58532" y="83508"/>
                  </a:lnTo>
                  <a:lnTo>
                    <a:pt x="20100" y="0"/>
                  </a:lnTo>
                  <a:lnTo>
                    <a:pt x="10057" y="5725"/>
                  </a:lnTo>
                  <a:lnTo>
                    <a:pt x="0" y="11584"/>
                  </a:lnTo>
                  <a:lnTo>
                    <a:pt x="54377" y="8640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22394" y="1898904"/>
              <a:ext cx="53975" cy="79375"/>
            </a:xfrm>
            <a:custGeom>
              <a:avLst/>
              <a:gdLst/>
              <a:ahLst/>
              <a:cxnLst/>
              <a:rect l="l" t="t" r="r" b="b"/>
              <a:pathLst>
                <a:path w="53975" h="79375">
                  <a:moveTo>
                    <a:pt x="0" y="79212"/>
                  </a:moveTo>
                  <a:lnTo>
                    <a:pt x="3634" y="66425"/>
                  </a:lnTo>
                  <a:lnTo>
                    <a:pt x="17138" y="60758"/>
                  </a:lnTo>
                  <a:lnTo>
                    <a:pt x="10735" y="41475"/>
                  </a:lnTo>
                  <a:lnTo>
                    <a:pt x="34970" y="40775"/>
                  </a:lnTo>
                  <a:lnTo>
                    <a:pt x="17832" y="15825"/>
                  </a:lnTo>
                  <a:lnTo>
                    <a:pt x="53679" y="20856"/>
                  </a:lnTo>
                  <a:lnTo>
                    <a:pt x="44315" y="0"/>
                  </a:lnTo>
                </a:path>
              </a:pathLst>
            </a:custGeom>
            <a:ln w="50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332304" y="1895587"/>
            <a:ext cx="168275" cy="130810"/>
            <a:chOff x="1332304" y="1895587"/>
            <a:chExt cx="168275" cy="130810"/>
          </a:xfrm>
        </p:grpSpPr>
        <p:sp>
          <p:nvSpPr>
            <p:cNvPr id="11" name="object 11"/>
            <p:cNvSpPr/>
            <p:nvPr/>
          </p:nvSpPr>
          <p:spPr>
            <a:xfrm>
              <a:off x="1334807" y="1977402"/>
              <a:ext cx="163195" cy="46355"/>
            </a:xfrm>
            <a:custGeom>
              <a:avLst/>
              <a:gdLst/>
              <a:ahLst/>
              <a:cxnLst/>
              <a:rect l="l" t="t" r="r" b="b"/>
              <a:pathLst>
                <a:path w="163194" h="46355">
                  <a:moveTo>
                    <a:pt x="0" y="46288"/>
                  </a:moveTo>
                  <a:lnTo>
                    <a:pt x="81514" y="0"/>
                  </a:lnTo>
                </a:path>
                <a:path w="163194" h="46355">
                  <a:moveTo>
                    <a:pt x="81514" y="0"/>
                  </a:moveTo>
                  <a:lnTo>
                    <a:pt x="162895" y="46288"/>
                  </a:lnTo>
                </a:path>
              </a:pathLst>
            </a:custGeom>
            <a:ln w="50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63399" y="1896083"/>
              <a:ext cx="59055" cy="86360"/>
            </a:xfrm>
            <a:custGeom>
              <a:avLst/>
              <a:gdLst/>
              <a:ahLst/>
              <a:cxnLst/>
              <a:rect l="l" t="t" r="r" b="b"/>
              <a:pathLst>
                <a:path w="59055" h="86360">
                  <a:moveTo>
                    <a:pt x="19941" y="0"/>
                  </a:moveTo>
                  <a:lnTo>
                    <a:pt x="10077" y="5646"/>
                  </a:lnTo>
                  <a:lnTo>
                    <a:pt x="0" y="11293"/>
                  </a:lnTo>
                  <a:lnTo>
                    <a:pt x="54199" y="86191"/>
                  </a:lnTo>
                  <a:lnTo>
                    <a:pt x="58532" y="83444"/>
                  </a:lnTo>
                  <a:lnTo>
                    <a:pt x="1994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63399" y="1896083"/>
              <a:ext cx="59055" cy="86360"/>
            </a:xfrm>
            <a:custGeom>
              <a:avLst/>
              <a:gdLst/>
              <a:ahLst/>
              <a:cxnLst/>
              <a:rect l="l" t="t" r="r" b="b"/>
              <a:pathLst>
                <a:path w="59055" h="86360">
                  <a:moveTo>
                    <a:pt x="54199" y="86191"/>
                  </a:moveTo>
                  <a:lnTo>
                    <a:pt x="58532" y="83444"/>
                  </a:lnTo>
                  <a:lnTo>
                    <a:pt x="19941" y="0"/>
                  </a:lnTo>
                  <a:lnTo>
                    <a:pt x="10077" y="5646"/>
                  </a:lnTo>
                  <a:lnTo>
                    <a:pt x="0" y="11293"/>
                  </a:lnTo>
                  <a:lnTo>
                    <a:pt x="54199" y="861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16321" y="1898209"/>
              <a:ext cx="53975" cy="79375"/>
            </a:xfrm>
            <a:custGeom>
              <a:avLst/>
              <a:gdLst/>
              <a:ahLst/>
              <a:cxnLst/>
              <a:rect l="l" t="t" r="r" b="b"/>
              <a:pathLst>
                <a:path w="53975" h="79375">
                  <a:moveTo>
                    <a:pt x="0" y="79193"/>
                  </a:moveTo>
                  <a:lnTo>
                    <a:pt x="3481" y="66484"/>
                  </a:lnTo>
                  <a:lnTo>
                    <a:pt x="17178" y="60625"/>
                  </a:lnTo>
                  <a:lnTo>
                    <a:pt x="10716" y="41470"/>
                  </a:lnTo>
                  <a:lnTo>
                    <a:pt x="34995" y="40622"/>
                  </a:lnTo>
                  <a:lnTo>
                    <a:pt x="17817" y="15668"/>
                  </a:lnTo>
                  <a:lnTo>
                    <a:pt x="53506" y="20619"/>
                  </a:lnTo>
                  <a:lnTo>
                    <a:pt x="44354" y="0"/>
                  </a:lnTo>
                </a:path>
              </a:pathLst>
            </a:custGeom>
            <a:ln w="50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882971" y="1895587"/>
            <a:ext cx="170180" cy="132715"/>
            <a:chOff x="882971" y="1895587"/>
            <a:chExt cx="170180" cy="132715"/>
          </a:xfrm>
        </p:grpSpPr>
        <p:sp>
          <p:nvSpPr>
            <p:cNvPr id="16" name="object 16"/>
            <p:cNvSpPr/>
            <p:nvPr/>
          </p:nvSpPr>
          <p:spPr>
            <a:xfrm>
              <a:off x="885473" y="1977402"/>
              <a:ext cx="165100" cy="48260"/>
            </a:xfrm>
            <a:custGeom>
              <a:avLst/>
              <a:gdLst/>
              <a:ahLst/>
              <a:cxnLst/>
              <a:rect l="l" t="t" r="r" b="b"/>
              <a:pathLst>
                <a:path w="165100" h="48260">
                  <a:moveTo>
                    <a:pt x="0" y="46288"/>
                  </a:moveTo>
                  <a:lnTo>
                    <a:pt x="81380" y="0"/>
                  </a:lnTo>
                </a:path>
                <a:path w="165100" h="48260">
                  <a:moveTo>
                    <a:pt x="81380" y="0"/>
                  </a:moveTo>
                  <a:lnTo>
                    <a:pt x="165000" y="47837"/>
                  </a:lnTo>
                </a:path>
              </a:pathLst>
            </a:custGeom>
            <a:ln w="50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13947" y="1896083"/>
              <a:ext cx="59055" cy="86360"/>
            </a:xfrm>
            <a:custGeom>
              <a:avLst/>
              <a:gdLst/>
              <a:ahLst/>
              <a:cxnLst/>
              <a:rect l="l" t="t" r="r" b="b"/>
              <a:pathLst>
                <a:path w="59055" h="86360">
                  <a:moveTo>
                    <a:pt x="19921" y="0"/>
                  </a:moveTo>
                  <a:lnTo>
                    <a:pt x="10057" y="5646"/>
                  </a:lnTo>
                  <a:lnTo>
                    <a:pt x="0" y="11293"/>
                  </a:lnTo>
                  <a:lnTo>
                    <a:pt x="54377" y="86191"/>
                  </a:lnTo>
                  <a:lnTo>
                    <a:pt x="58532" y="83444"/>
                  </a:lnTo>
                  <a:lnTo>
                    <a:pt x="199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13947" y="1896083"/>
              <a:ext cx="59055" cy="86360"/>
            </a:xfrm>
            <a:custGeom>
              <a:avLst/>
              <a:gdLst/>
              <a:ahLst/>
              <a:cxnLst/>
              <a:rect l="l" t="t" r="r" b="b"/>
              <a:pathLst>
                <a:path w="59055" h="86360">
                  <a:moveTo>
                    <a:pt x="54377" y="86191"/>
                  </a:moveTo>
                  <a:lnTo>
                    <a:pt x="58532" y="83444"/>
                  </a:lnTo>
                  <a:lnTo>
                    <a:pt x="19921" y="0"/>
                  </a:lnTo>
                  <a:lnTo>
                    <a:pt x="10057" y="5646"/>
                  </a:lnTo>
                  <a:lnTo>
                    <a:pt x="0" y="11293"/>
                  </a:lnTo>
                  <a:lnTo>
                    <a:pt x="54377" y="8619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66854" y="1898209"/>
              <a:ext cx="53975" cy="79375"/>
            </a:xfrm>
            <a:custGeom>
              <a:avLst/>
              <a:gdLst/>
              <a:ahLst/>
              <a:cxnLst/>
              <a:rect l="l" t="t" r="r" b="b"/>
              <a:pathLst>
                <a:path w="53975" h="79375">
                  <a:moveTo>
                    <a:pt x="0" y="79193"/>
                  </a:moveTo>
                  <a:lnTo>
                    <a:pt x="3634" y="66484"/>
                  </a:lnTo>
                  <a:lnTo>
                    <a:pt x="17138" y="60625"/>
                  </a:lnTo>
                  <a:lnTo>
                    <a:pt x="10735" y="41470"/>
                  </a:lnTo>
                  <a:lnTo>
                    <a:pt x="34970" y="40622"/>
                  </a:lnTo>
                  <a:lnTo>
                    <a:pt x="17832" y="15668"/>
                  </a:lnTo>
                  <a:lnTo>
                    <a:pt x="53501" y="20619"/>
                  </a:lnTo>
                  <a:lnTo>
                    <a:pt x="44315" y="0"/>
                  </a:lnTo>
                </a:path>
              </a:pathLst>
            </a:custGeom>
            <a:ln w="50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1824680" y="1891272"/>
            <a:ext cx="165735" cy="131445"/>
            <a:chOff x="1824680" y="1891272"/>
            <a:chExt cx="165735" cy="131445"/>
          </a:xfrm>
        </p:grpSpPr>
        <p:sp>
          <p:nvSpPr>
            <p:cNvPr id="21" name="object 21"/>
            <p:cNvSpPr/>
            <p:nvPr/>
          </p:nvSpPr>
          <p:spPr>
            <a:xfrm>
              <a:off x="1827182" y="1973107"/>
              <a:ext cx="161290" cy="46990"/>
            </a:xfrm>
            <a:custGeom>
              <a:avLst/>
              <a:gdLst/>
              <a:ahLst/>
              <a:cxnLst/>
              <a:rect l="l" t="t" r="r" b="b"/>
              <a:pathLst>
                <a:path w="161289" h="46989">
                  <a:moveTo>
                    <a:pt x="0" y="46486"/>
                  </a:moveTo>
                  <a:lnTo>
                    <a:pt x="81380" y="0"/>
                  </a:lnTo>
                </a:path>
                <a:path w="161289" h="46989">
                  <a:moveTo>
                    <a:pt x="81380" y="0"/>
                  </a:moveTo>
                  <a:lnTo>
                    <a:pt x="160706" y="45633"/>
                  </a:lnTo>
                </a:path>
              </a:pathLst>
            </a:custGeom>
            <a:ln w="50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855636" y="1891768"/>
              <a:ext cx="59055" cy="86995"/>
            </a:xfrm>
            <a:custGeom>
              <a:avLst/>
              <a:gdLst/>
              <a:ahLst/>
              <a:cxnLst/>
              <a:rect l="l" t="t" r="r" b="b"/>
              <a:pathLst>
                <a:path w="59055" h="86994">
                  <a:moveTo>
                    <a:pt x="20154" y="0"/>
                  </a:moveTo>
                  <a:lnTo>
                    <a:pt x="10077" y="5646"/>
                  </a:lnTo>
                  <a:lnTo>
                    <a:pt x="0" y="11530"/>
                  </a:lnTo>
                  <a:lnTo>
                    <a:pt x="54412" y="86428"/>
                  </a:lnTo>
                  <a:lnTo>
                    <a:pt x="58745" y="83449"/>
                  </a:lnTo>
                  <a:lnTo>
                    <a:pt x="2015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855637" y="1891768"/>
              <a:ext cx="59055" cy="86995"/>
            </a:xfrm>
            <a:custGeom>
              <a:avLst/>
              <a:gdLst/>
              <a:ahLst/>
              <a:cxnLst/>
              <a:rect l="l" t="t" r="r" b="b"/>
              <a:pathLst>
                <a:path w="59055" h="86994">
                  <a:moveTo>
                    <a:pt x="54412" y="86428"/>
                  </a:moveTo>
                  <a:lnTo>
                    <a:pt x="58745" y="83449"/>
                  </a:lnTo>
                  <a:lnTo>
                    <a:pt x="20154" y="0"/>
                  </a:lnTo>
                  <a:lnTo>
                    <a:pt x="10077" y="5646"/>
                  </a:lnTo>
                  <a:lnTo>
                    <a:pt x="0" y="11530"/>
                  </a:lnTo>
                  <a:lnTo>
                    <a:pt x="54412" y="864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908563" y="1893894"/>
              <a:ext cx="53975" cy="79375"/>
            </a:xfrm>
            <a:custGeom>
              <a:avLst/>
              <a:gdLst/>
              <a:ahLst/>
              <a:cxnLst/>
              <a:rect l="l" t="t" r="r" b="b"/>
              <a:pathLst>
                <a:path w="53975" h="79375">
                  <a:moveTo>
                    <a:pt x="0" y="79212"/>
                  </a:moveTo>
                  <a:lnTo>
                    <a:pt x="3614" y="66484"/>
                  </a:lnTo>
                  <a:lnTo>
                    <a:pt x="17173" y="60758"/>
                  </a:lnTo>
                  <a:lnTo>
                    <a:pt x="10716" y="41475"/>
                  </a:lnTo>
                  <a:lnTo>
                    <a:pt x="34990" y="40834"/>
                  </a:lnTo>
                  <a:lnTo>
                    <a:pt x="17812" y="15825"/>
                  </a:lnTo>
                  <a:lnTo>
                    <a:pt x="53714" y="20836"/>
                  </a:lnTo>
                  <a:lnTo>
                    <a:pt x="44354" y="0"/>
                  </a:lnTo>
                </a:path>
              </a:pathLst>
            </a:custGeom>
            <a:ln w="50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205754" y="2396802"/>
            <a:ext cx="106045" cy="1282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spc="5" dirty="0">
                <a:latin typeface="Arial"/>
                <a:cs typeface="Arial"/>
              </a:rPr>
              <a:t>Cl</a:t>
            </a:r>
            <a:endParaRPr sz="65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307571" y="2390373"/>
            <a:ext cx="104139" cy="60325"/>
          </a:xfrm>
          <a:custGeom>
            <a:avLst/>
            <a:gdLst/>
            <a:ahLst/>
            <a:cxnLst/>
            <a:rect l="l" t="t" r="r" b="b"/>
            <a:pathLst>
              <a:path w="104140" h="60325">
                <a:moveTo>
                  <a:pt x="0" y="59905"/>
                </a:moveTo>
                <a:lnTo>
                  <a:pt x="103724" y="0"/>
                </a:lnTo>
              </a:path>
            </a:pathLst>
          </a:custGeom>
          <a:ln w="50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490044" y="2396109"/>
            <a:ext cx="106045" cy="1282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spc="5" dirty="0">
                <a:latin typeface="Arial"/>
                <a:cs typeface="Arial"/>
              </a:rPr>
              <a:t>Cl</a:t>
            </a:r>
            <a:endParaRPr sz="65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357793" y="2308395"/>
            <a:ext cx="137795" cy="130810"/>
            <a:chOff x="1357793" y="2308395"/>
            <a:chExt cx="137795" cy="130810"/>
          </a:xfrm>
        </p:grpSpPr>
        <p:sp>
          <p:nvSpPr>
            <p:cNvPr id="29" name="object 29"/>
            <p:cNvSpPr/>
            <p:nvPr/>
          </p:nvSpPr>
          <p:spPr>
            <a:xfrm>
              <a:off x="1411295" y="2390373"/>
              <a:ext cx="81915" cy="46355"/>
            </a:xfrm>
            <a:custGeom>
              <a:avLst/>
              <a:gdLst/>
              <a:ahLst/>
              <a:cxnLst/>
              <a:rect l="l" t="t" r="r" b="b"/>
              <a:pathLst>
                <a:path w="81915" h="46355">
                  <a:moveTo>
                    <a:pt x="0" y="0"/>
                  </a:moveTo>
                  <a:lnTo>
                    <a:pt x="81375" y="46288"/>
                  </a:lnTo>
                </a:path>
              </a:pathLst>
            </a:custGeom>
            <a:ln w="50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358428" y="2309030"/>
              <a:ext cx="59055" cy="86360"/>
            </a:xfrm>
            <a:custGeom>
              <a:avLst/>
              <a:gdLst/>
              <a:ahLst/>
              <a:cxnLst/>
              <a:rect l="l" t="t" r="r" b="b"/>
              <a:pathLst>
                <a:path w="59055" h="86360">
                  <a:moveTo>
                    <a:pt x="19867" y="0"/>
                  </a:moveTo>
                  <a:lnTo>
                    <a:pt x="0" y="11357"/>
                  </a:lnTo>
                  <a:lnTo>
                    <a:pt x="54140" y="86235"/>
                  </a:lnTo>
                  <a:lnTo>
                    <a:pt x="58473" y="83488"/>
                  </a:lnTo>
                  <a:lnTo>
                    <a:pt x="198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358428" y="2309030"/>
              <a:ext cx="59055" cy="86360"/>
            </a:xfrm>
            <a:custGeom>
              <a:avLst/>
              <a:gdLst/>
              <a:ahLst/>
              <a:cxnLst/>
              <a:rect l="l" t="t" r="r" b="b"/>
              <a:pathLst>
                <a:path w="59055" h="86360">
                  <a:moveTo>
                    <a:pt x="54140" y="86235"/>
                  </a:moveTo>
                  <a:lnTo>
                    <a:pt x="58473" y="83488"/>
                  </a:lnTo>
                  <a:lnTo>
                    <a:pt x="19867" y="0"/>
                  </a:lnTo>
                  <a:lnTo>
                    <a:pt x="10017" y="5666"/>
                  </a:lnTo>
                  <a:lnTo>
                    <a:pt x="0" y="11357"/>
                  </a:lnTo>
                  <a:lnTo>
                    <a:pt x="54140" y="86235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294865" y="2202797"/>
            <a:ext cx="229235" cy="1282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spc="15" dirty="0">
                <a:solidFill>
                  <a:srgbClr val="FF0000"/>
                </a:solidFill>
                <a:latin typeface="Arial"/>
                <a:cs typeface="Arial"/>
              </a:rPr>
              <a:t>H </a:t>
            </a:r>
            <a:r>
              <a:rPr sz="650" spc="1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650" spc="15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endParaRPr sz="65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411295" y="2311180"/>
            <a:ext cx="53975" cy="79375"/>
          </a:xfrm>
          <a:custGeom>
            <a:avLst/>
            <a:gdLst/>
            <a:ahLst/>
            <a:cxnLst/>
            <a:rect l="l" t="t" r="r" b="b"/>
            <a:pathLst>
              <a:path w="53975" h="79375">
                <a:moveTo>
                  <a:pt x="0" y="79193"/>
                </a:moveTo>
                <a:lnTo>
                  <a:pt x="3481" y="66267"/>
                </a:lnTo>
                <a:lnTo>
                  <a:pt x="17173" y="60581"/>
                </a:lnTo>
                <a:lnTo>
                  <a:pt x="10716" y="41317"/>
                </a:lnTo>
                <a:lnTo>
                  <a:pt x="34970" y="40617"/>
                </a:lnTo>
                <a:lnTo>
                  <a:pt x="17871" y="15668"/>
                </a:lnTo>
                <a:lnTo>
                  <a:pt x="53481" y="20658"/>
                </a:lnTo>
                <a:lnTo>
                  <a:pt x="44335" y="0"/>
                </a:lnTo>
              </a:path>
            </a:pathLst>
          </a:custGeom>
          <a:ln w="50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211430" y="2835417"/>
            <a:ext cx="106045" cy="1282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spc="5" dirty="0">
                <a:latin typeface="Arial"/>
                <a:cs typeface="Arial"/>
              </a:rPr>
              <a:t>Cl</a:t>
            </a:r>
            <a:endParaRPr sz="65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313315" y="2828989"/>
            <a:ext cx="104139" cy="60325"/>
          </a:xfrm>
          <a:custGeom>
            <a:avLst/>
            <a:gdLst/>
            <a:ahLst/>
            <a:cxnLst/>
            <a:rect l="l" t="t" r="r" b="b"/>
            <a:pathLst>
              <a:path w="104140" h="60325">
                <a:moveTo>
                  <a:pt x="0" y="59890"/>
                </a:moveTo>
                <a:lnTo>
                  <a:pt x="103724" y="0"/>
                </a:lnTo>
              </a:path>
            </a:pathLst>
          </a:custGeom>
          <a:ln w="50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1495720" y="2834728"/>
            <a:ext cx="106045" cy="1282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spc="5" dirty="0">
                <a:latin typeface="Arial"/>
                <a:cs typeface="Arial"/>
              </a:rPr>
              <a:t>Cl</a:t>
            </a:r>
            <a:endParaRPr sz="650">
              <a:latin typeface="Arial"/>
              <a:cs typeface="Arial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356381" y="2734094"/>
            <a:ext cx="144780" cy="144145"/>
            <a:chOff x="1356381" y="2734094"/>
            <a:chExt cx="144780" cy="144145"/>
          </a:xfrm>
        </p:grpSpPr>
        <p:sp>
          <p:nvSpPr>
            <p:cNvPr id="38" name="object 38"/>
            <p:cNvSpPr/>
            <p:nvPr/>
          </p:nvSpPr>
          <p:spPr>
            <a:xfrm>
              <a:off x="1417039" y="2828989"/>
              <a:ext cx="81915" cy="46355"/>
            </a:xfrm>
            <a:custGeom>
              <a:avLst/>
              <a:gdLst/>
              <a:ahLst/>
              <a:cxnLst/>
              <a:rect l="l" t="t" r="r" b="b"/>
              <a:pathLst>
                <a:path w="81915" h="46355">
                  <a:moveTo>
                    <a:pt x="0" y="0"/>
                  </a:moveTo>
                  <a:lnTo>
                    <a:pt x="81375" y="46308"/>
                  </a:lnTo>
                </a:path>
              </a:pathLst>
            </a:custGeom>
            <a:ln w="50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357016" y="2734729"/>
              <a:ext cx="66040" cy="99695"/>
            </a:xfrm>
            <a:custGeom>
              <a:avLst/>
              <a:gdLst/>
              <a:ahLst/>
              <a:cxnLst/>
              <a:rect l="l" t="t" r="r" b="b"/>
              <a:pathLst>
                <a:path w="66040" h="99694">
                  <a:moveTo>
                    <a:pt x="19941" y="0"/>
                  </a:moveTo>
                  <a:lnTo>
                    <a:pt x="9864" y="5686"/>
                  </a:lnTo>
                  <a:lnTo>
                    <a:pt x="0" y="11372"/>
                  </a:lnTo>
                  <a:lnTo>
                    <a:pt x="61300" y="99151"/>
                  </a:lnTo>
                  <a:lnTo>
                    <a:pt x="65633" y="96232"/>
                  </a:lnTo>
                  <a:lnTo>
                    <a:pt x="1994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357016" y="2734729"/>
              <a:ext cx="66040" cy="99695"/>
            </a:xfrm>
            <a:custGeom>
              <a:avLst/>
              <a:gdLst/>
              <a:ahLst/>
              <a:cxnLst/>
              <a:rect l="l" t="t" r="r" b="b"/>
              <a:pathLst>
                <a:path w="66040" h="99694">
                  <a:moveTo>
                    <a:pt x="61300" y="99151"/>
                  </a:moveTo>
                  <a:lnTo>
                    <a:pt x="65633" y="96232"/>
                  </a:lnTo>
                  <a:lnTo>
                    <a:pt x="19941" y="0"/>
                  </a:lnTo>
                  <a:lnTo>
                    <a:pt x="9864" y="5686"/>
                  </a:lnTo>
                  <a:lnTo>
                    <a:pt x="0" y="11372"/>
                  </a:lnTo>
                  <a:lnTo>
                    <a:pt x="61300" y="9915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1262158" y="2641412"/>
            <a:ext cx="267970" cy="1282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spc="5" dirty="0">
                <a:latin typeface="Arial"/>
                <a:cs typeface="Arial"/>
              </a:rPr>
              <a:t>Cl  </a:t>
            </a:r>
            <a:r>
              <a:rPr sz="650" spc="150" dirty="0">
                <a:latin typeface="Arial"/>
                <a:cs typeface="Arial"/>
              </a:rPr>
              <a:t> </a:t>
            </a:r>
            <a:r>
              <a:rPr sz="650" spc="15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endParaRPr sz="65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417039" y="2749795"/>
            <a:ext cx="53975" cy="79375"/>
          </a:xfrm>
          <a:custGeom>
            <a:avLst/>
            <a:gdLst/>
            <a:ahLst/>
            <a:cxnLst/>
            <a:rect l="l" t="t" r="r" b="b"/>
            <a:pathLst>
              <a:path w="53975" h="79375">
                <a:moveTo>
                  <a:pt x="0" y="79193"/>
                </a:moveTo>
                <a:lnTo>
                  <a:pt x="3614" y="66272"/>
                </a:lnTo>
                <a:lnTo>
                  <a:pt x="17099" y="60605"/>
                </a:lnTo>
                <a:lnTo>
                  <a:pt x="10716" y="41317"/>
                </a:lnTo>
                <a:lnTo>
                  <a:pt x="34970" y="40622"/>
                </a:lnTo>
                <a:lnTo>
                  <a:pt x="17812" y="15668"/>
                </a:lnTo>
                <a:lnTo>
                  <a:pt x="53501" y="20658"/>
                </a:lnTo>
                <a:lnTo>
                  <a:pt x="44275" y="0"/>
                </a:lnTo>
              </a:path>
            </a:pathLst>
          </a:custGeom>
          <a:ln w="50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" name="object 43"/>
          <p:cNvGrpSpPr/>
          <p:nvPr/>
        </p:nvGrpSpPr>
        <p:grpSpPr>
          <a:xfrm>
            <a:off x="2338428" y="1891272"/>
            <a:ext cx="168275" cy="131445"/>
            <a:chOff x="2338428" y="1891272"/>
            <a:chExt cx="168275" cy="131445"/>
          </a:xfrm>
        </p:grpSpPr>
        <p:sp>
          <p:nvSpPr>
            <p:cNvPr id="44" name="object 44"/>
            <p:cNvSpPr/>
            <p:nvPr/>
          </p:nvSpPr>
          <p:spPr>
            <a:xfrm>
              <a:off x="2340931" y="1973107"/>
              <a:ext cx="163195" cy="46990"/>
            </a:xfrm>
            <a:custGeom>
              <a:avLst/>
              <a:gdLst/>
              <a:ahLst/>
              <a:cxnLst/>
              <a:rect l="l" t="t" r="r" b="b"/>
              <a:pathLst>
                <a:path w="163194" h="46989">
                  <a:moveTo>
                    <a:pt x="0" y="46486"/>
                  </a:moveTo>
                  <a:lnTo>
                    <a:pt x="81380" y="0"/>
                  </a:lnTo>
                </a:path>
                <a:path w="163194" h="46989">
                  <a:moveTo>
                    <a:pt x="81380" y="0"/>
                  </a:moveTo>
                  <a:lnTo>
                    <a:pt x="162895" y="46486"/>
                  </a:lnTo>
                </a:path>
              </a:pathLst>
            </a:custGeom>
            <a:ln w="50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369385" y="1891768"/>
              <a:ext cx="59055" cy="86995"/>
            </a:xfrm>
            <a:custGeom>
              <a:avLst/>
              <a:gdLst/>
              <a:ahLst/>
              <a:cxnLst/>
              <a:rect l="l" t="t" r="r" b="b"/>
              <a:pathLst>
                <a:path w="59055" h="86994">
                  <a:moveTo>
                    <a:pt x="20080" y="0"/>
                  </a:moveTo>
                  <a:lnTo>
                    <a:pt x="10057" y="5646"/>
                  </a:lnTo>
                  <a:lnTo>
                    <a:pt x="0" y="11530"/>
                  </a:lnTo>
                  <a:lnTo>
                    <a:pt x="54338" y="86428"/>
                  </a:lnTo>
                  <a:lnTo>
                    <a:pt x="58671" y="83449"/>
                  </a:lnTo>
                  <a:lnTo>
                    <a:pt x="200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369385" y="1891768"/>
              <a:ext cx="59055" cy="86995"/>
            </a:xfrm>
            <a:custGeom>
              <a:avLst/>
              <a:gdLst/>
              <a:ahLst/>
              <a:cxnLst/>
              <a:rect l="l" t="t" r="r" b="b"/>
              <a:pathLst>
                <a:path w="59055" h="86994">
                  <a:moveTo>
                    <a:pt x="54338" y="86428"/>
                  </a:moveTo>
                  <a:lnTo>
                    <a:pt x="58671" y="83449"/>
                  </a:lnTo>
                  <a:lnTo>
                    <a:pt x="20080" y="0"/>
                  </a:lnTo>
                  <a:lnTo>
                    <a:pt x="10057" y="5646"/>
                  </a:lnTo>
                  <a:lnTo>
                    <a:pt x="0" y="11530"/>
                  </a:lnTo>
                  <a:lnTo>
                    <a:pt x="54338" y="8642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422312" y="1893894"/>
              <a:ext cx="53975" cy="79375"/>
            </a:xfrm>
            <a:custGeom>
              <a:avLst/>
              <a:gdLst/>
              <a:ahLst/>
              <a:cxnLst/>
              <a:rect l="l" t="t" r="r" b="b"/>
              <a:pathLst>
                <a:path w="53975" h="79375">
                  <a:moveTo>
                    <a:pt x="0" y="79212"/>
                  </a:moveTo>
                  <a:lnTo>
                    <a:pt x="3614" y="66484"/>
                  </a:lnTo>
                  <a:lnTo>
                    <a:pt x="17099" y="60758"/>
                  </a:lnTo>
                  <a:lnTo>
                    <a:pt x="10716" y="41475"/>
                  </a:lnTo>
                  <a:lnTo>
                    <a:pt x="35109" y="40834"/>
                  </a:lnTo>
                  <a:lnTo>
                    <a:pt x="17950" y="15825"/>
                  </a:lnTo>
                  <a:lnTo>
                    <a:pt x="53639" y="20836"/>
                  </a:lnTo>
                  <a:lnTo>
                    <a:pt x="44255" y="0"/>
                  </a:lnTo>
                </a:path>
              </a:pathLst>
            </a:custGeom>
            <a:ln w="50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335961" y="1595492"/>
            <a:ext cx="1285240" cy="5168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2550" marR="43180" indent="-19685">
              <a:lnSpc>
                <a:spcPct val="150400"/>
              </a:lnSpc>
              <a:spcBef>
                <a:spcPts val="95"/>
              </a:spcBef>
              <a:tabLst>
                <a:tab pos="506730" algn="l"/>
                <a:tab pos="527050" algn="l"/>
                <a:tab pos="975994" algn="l"/>
              </a:tabLst>
            </a:pPr>
            <a:r>
              <a:rPr sz="650" spc="10" dirty="0">
                <a:latin typeface="Arial"/>
                <a:cs typeface="Arial"/>
              </a:rPr>
              <a:t>2,1 pp</a:t>
            </a:r>
            <a:r>
              <a:rPr sz="650" spc="20" dirty="0">
                <a:latin typeface="Arial"/>
                <a:cs typeface="Arial"/>
              </a:rPr>
              <a:t>m</a:t>
            </a:r>
            <a:r>
              <a:rPr sz="650" dirty="0">
                <a:latin typeface="Arial"/>
                <a:cs typeface="Arial"/>
              </a:rPr>
              <a:t>	</a:t>
            </a:r>
            <a:r>
              <a:rPr sz="975" spc="15" baseline="8547" dirty="0">
                <a:latin typeface="Arial"/>
                <a:cs typeface="Arial"/>
              </a:rPr>
              <a:t>2,3 pp</a:t>
            </a:r>
            <a:r>
              <a:rPr sz="975" spc="30" baseline="8547" dirty="0">
                <a:latin typeface="Arial"/>
                <a:cs typeface="Arial"/>
              </a:rPr>
              <a:t>m</a:t>
            </a:r>
            <a:r>
              <a:rPr sz="975" baseline="8547" dirty="0">
                <a:latin typeface="Arial"/>
                <a:cs typeface="Arial"/>
              </a:rPr>
              <a:t>	</a:t>
            </a:r>
            <a:r>
              <a:rPr sz="975" spc="-60" baseline="8547" dirty="0">
                <a:latin typeface="Arial"/>
                <a:cs typeface="Arial"/>
              </a:rPr>
              <a:t> </a:t>
            </a:r>
            <a:r>
              <a:rPr sz="975" spc="22" baseline="4273" dirty="0">
                <a:latin typeface="Arial"/>
                <a:cs typeface="Arial"/>
              </a:rPr>
              <a:t>3</a:t>
            </a:r>
            <a:r>
              <a:rPr sz="975" spc="15" baseline="4273" dirty="0">
                <a:latin typeface="Arial"/>
                <a:cs typeface="Arial"/>
              </a:rPr>
              <a:t> </a:t>
            </a:r>
            <a:r>
              <a:rPr sz="975" spc="7" baseline="4273" dirty="0">
                <a:latin typeface="Arial"/>
                <a:cs typeface="Arial"/>
              </a:rPr>
              <a:t>ppm  </a:t>
            </a:r>
            <a:r>
              <a:rPr sz="650" spc="15" dirty="0">
                <a:solidFill>
                  <a:srgbClr val="FF0000"/>
                </a:solidFill>
                <a:latin typeface="Arial"/>
                <a:cs typeface="Arial"/>
              </a:rPr>
              <a:t>H  </a:t>
            </a:r>
            <a:r>
              <a:rPr sz="650" spc="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650" spc="15" dirty="0">
                <a:solidFill>
                  <a:srgbClr val="FF0000"/>
                </a:solidFill>
                <a:latin typeface="Arial"/>
                <a:cs typeface="Arial"/>
              </a:rPr>
              <a:t>H		H  </a:t>
            </a:r>
            <a:r>
              <a:rPr sz="650" spc="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650" spc="15" dirty="0">
                <a:solidFill>
                  <a:srgbClr val="FF0000"/>
                </a:solidFill>
                <a:latin typeface="Arial"/>
                <a:cs typeface="Arial"/>
              </a:rPr>
              <a:t>H	H</a:t>
            </a:r>
            <a:r>
              <a:rPr sz="650" spc="2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650" spc="15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endParaRPr sz="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600">
              <a:latin typeface="Arial"/>
              <a:cs typeface="Arial"/>
            </a:endParaRPr>
          </a:p>
          <a:p>
            <a:pPr marL="297815">
              <a:lnSpc>
                <a:spcPct val="100000"/>
              </a:lnSpc>
              <a:tabLst>
                <a:tab pos="476250" algn="l"/>
                <a:tab pos="723900" algn="l"/>
              </a:tabLst>
            </a:pPr>
            <a:r>
              <a:rPr sz="650" spc="5" dirty="0">
                <a:latin typeface="Arial"/>
                <a:cs typeface="Arial"/>
              </a:rPr>
              <a:t>I	</a:t>
            </a:r>
            <a:r>
              <a:rPr sz="650" spc="15" dirty="0">
                <a:solidFill>
                  <a:srgbClr val="FF0000"/>
                </a:solidFill>
                <a:latin typeface="Arial"/>
                <a:cs typeface="Arial"/>
              </a:rPr>
              <a:t>H	</a:t>
            </a:r>
            <a:r>
              <a:rPr sz="650" spc="5" dirty="0">
                <a:latin typeface="Arial"/>
                <a:cs typeface="Arial"/>
              </a:rPr>
              <a:t>Br</a:t>
            </a:r>
            <a:endParaRPr sz="65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223775" y="1587508"/>
            <a:ext cx="1541145" cy="5251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81025" marR="659765" indent="-19685">
              <a:lnSpc>
                <a:spcPct val="151900"/>
              </a:lnSpc>
              <a:spcBef>
                <a:spcPts val="95"/>
              </a:spcBef>
            </a:pPr>
            <a:r>
              <a:rPr sz="650" spc="10" dirty="0">
                <a:latin typeface="Arial"/>
                <a:cs typeface="Arial"/>
              </a:rPr>
              <a:t>3,1 </a:t>
            </a:r>
            <a:r>
              <a:rPr sz="650" spc="5" dirty="0">
                <a:latin typeface="Arial"/>
                <a:cs typeface="Arial"/>
              </a:rPr>
              <a:t>ppm  </a:t>
            </a:r>
            <a:r>
              <a:rPr sz="650" spc="15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650" spc="20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650" spc="15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endParaRPr sz="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65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tabLst>
                <a:tab pos="283845" algn="l"/>
                <a:tab pos="530225" algn="l"/>
                <a:tab pos="774700" algn="l"/>
                <a:tab pos="1043940" algn="l"/>
                <a:tab pos="1288415" algn="l"/>
              </a:tabLst>
            </a:pPr>
            <a:r>
              <a:rPr sz="650" spc="15" dirty="0">
                <a:solidFill>
                  <a:srgbClr val="FF0000"/>
                </a:solidFill>
                <a:latin typeface="Arial"/>
                <a:cs typeface="Arial"/>
              </a:rPr>
              <a:t>H	</a:t>
            </a:r>
            <a:r>
              <a:rPr sz="650" spc="5" dirty="0">
                <a:latin typeface="Arial"/>
                <a:cs typeface="Arial"/>
              </a:rPr>
              <a:t>Cl	</a:t>
            </a:r>
            <a:r>
              <a:rPr sz="975" spc="22" baseline="4273" dirty="0">
                <a:solidFill>
                  <a:srgbClr val="FF0000"/>
                </a:solidFill>
                <a:latin typeface="Arial"/>
                <a:cs typeface="Arial"/>
              </a:rPr>
              <a:t>H	</a:t>
            </a:r>
            <a:r>
              <a:rPr sz="975" spc="7" baseline="4273" dirty="0">
                <a:latin typeface="Arial"/>
                <a:cs typeface="Arial"/>
              </a:rPr>
              <a:t>OR	</a:t>
            </a:r>
            <a:r>
              <a:rPr sz="975" spc="22" baseline="4273" dirty="0">
                <a:solidFill>
                  <a:srgbClr val="FF0000"/>
                </a:solidFill>
                <a:latin typeface="Arial"/>
                <a:cs typeface="Arial"/>
              </a:rPr>
              <a:t>H	</a:t>
            </a:r>
            <a:r>
              <a:rPr sz="975" spc="22" baseline="4273" dirty="0">
                <a:latin typeface="Arial"/>
                <a:cs typeface="Arial"/>
              </a:rPr>
              <a:t>NO</a:t>
            </a:r>
            <a:r>
              <a:rPr sz="675" spc="22" baseline="-24691" dirty="0">
                <a:latin typeface="Arial"/>
                <a:cs typeface="Arial"/>
              </a:rPr>
              <a:t>2</a:t>
            </a:r>
            <a:endParaRPr sz="675" baseline="-24691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263807" y="1587508"/>
            <a:ext cx="337185" cy="326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4610" marR="5080" indent="-42545">
              <a:lnSpc>
                <a:spcPct val="151900"/>
              </a:lnSpc>
              <a:spcBef>
                <a:spcPts val="95"/>
              </a:spcBef>
            </a:pPr>
            <a:r>
              <a:rPr sz="650" spc="10" dirty="0">
                <a:latin typeface="Arial"/>
                <a:cs typeface="Arial"/>
              </a:rPr>
              <a:t>4,5 </a:t>
            </a:r>
            <a:r>
              <a:rPr sz="650" spc="5" dirty="0">
                <a:latin typeface="Arial"/>
                <a:cs typeface="Arial"/>
              </a:rPr>
              <a:t>ppm  </a:t>
            </a:r>
            <a:r>
              <a:rPr sz="650" spc="15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650" spc="2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650" spc="15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endParaRPr sz="65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639461" y="2192120"/>
            <a:ext cx="337185" cy="1282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spc="10" dirty="0">
                <a:latin typeface="Arial"/>
                <a:cs typeface="Arial"/>
              </a:rPr>
              <a:t>5,3</a:t>
            </a:r>
            <a:r>
              <a:rPr sz="650" spc="-45" dirty="0">
                <a:latin typeface="Arial"/>
                <a:cs typeface="Arial"/>
              </a:rPr>
              <a:t> </a:t>
            </a:r>
            <a:r>
              <a:rPr sz="650" spc="10" dirty="0">
                <a:latin typeface="Arial"/>
                <a:cs typeface="Arial"/>
              </a:rPr>
              <a:t>ppm</a:t>
            </a:r>
            <a:endParaRPr sz="65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623001" y="2657077"/>
            <a:ext cx="337185" cy="1282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spc="10" dirty="0">
                <a:latin typeface="Arial"/>
                <a:cs typeface="Arial"/>
              </a:rPr>
              <a:t>7,3</a:t>
            </a:r>
            <a:r>
              <a:rPr sz="650" spc="-45" dirty="0">
                <a:latin typeface="Arial"/>
                <a:cs typeface="Arial"/>
              </a:rPr>
              <a:t> </a:t>
            </a:r>
            <a:r>
              <a:rPr sz="650" spc="10" dirty="0">
                <a:latin typeface="Arial"/>
                <a:cs typeface="Arial"/>
              </a:rPr>
              <a:t>ppm</a:t>
            </a:r>
            <a:endParaRPr sz="65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869792" y="1621486"/>
            <a:ext cx="1096645" cy="615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750" b="1" spc="-5" dirty="0">
                <a:latin typeface="Calibri"/>
                <a:cs typeface="Calibri"/>
              </a:rPr>
              <a:t>Substituents</a:t>
            </a:r>
            <a:r>
              <a:rPr sz="750" b="1" spc="-15" dirty="0">
                <a:latin typeface="Calibri"/>
                <a:cs typeface="Calibri"/>
              </a:rPr>
              <a:t> </a:t>
            </a:r>
            <a:r>
              <a:rPr sz="750" b="1" spc="-5" dirty="0">
                <a:latin typeface="Calibri"/>
                <a:cs typeface="Calibri"/>
              </a:rPr>
              <a:t>with</a:t>
            </a:r>
            <a:r>
              <a:rPr sz="750" b="1" spc="-15" dirty="0">
                <a:latin typeface="Calibri"/>
                <a:cs typeface="Calibri"/>
              </a:rPr>
              <a:t> </a:t>
            </a:r>
            <a:r>
              <a:rPr sz="750" b="1" spc="-5" dirty="0">
                <a:latin typeface="Calibri"/>
                <a:cs typeface="Calibri"/>
              </a:rPr>
              <a:t>‐I</a:t>
            </a:r>
            <a:r>
              <a:rPr sz="750" b="1" spc="-10" dirty="0">
                <a:latin typeface="Calibri"/>
                <a:cs typeface="Calibri"/>
              </a:rPr>
              <a:t> </a:t>
            </a:r>
            <a:r>
              <a:rPr sz="750" b="1" spc="-5" dirty="0">
                <a:latin typeface="Calibri"/>
                <a:cs typeface="Calibri"/>
              </a:rPr>
              <a:t>effect</a:t>
            </a:r>
            <a:endParaRPr sz="750">
              <a:latin typeface="Calibri"/>
              <a:cs typeface="Calibri"/>
            </a:endParaRPr>
          </a:p>
          <a:p>
            <a:pPr marL="38100">
              <a:lnSpc>
                <a:spcPts val="725"/>
              </a:lnSpc>
              <a:spcBef>
                <a:spcPts val="40"/>
              </a:spcBef>
            </a:pPr>
            <a:r>
              <a:rPr sz="750" spc="15" dirty="0">
                <a:latin typeface="Calibri"/>
                <a:cs typeface="Calibri"/>
              </a:rPr>
              <a:t>=N</a:t>
            </a:r>
            <a:r>
              <a:rPr sz="525" spc="52" baseline="47619" dirty="0">
                <a:latin typeface="Calibri"/>
                <a:cs typeface="Calibri"/>
              </a:rPr>
              <a:t>+</a:t>
            </a:r>
            <a:r>
              <a:rPr sz="750" spc="-5" dirty="0">
                <a:latin typeface="Calibri"/>
                <a:cs typeface="Calibri"/>
              </a:rPr>
              <a:t>R</a:t>
            </a:r>
            <a:r>
              <a:rPr sz="750" spc="70" dirty="0">
                <a:latin typeface="Calibri"/>
                <a:cs typeface="Calibri"/>
              </a:rPr>
              <a:t> </a:t>
            </a:r>
            <a:r>
              <a:rPr sz="750" spc="15" dirty="0">
                <a:latin typeface="Calibri"/>
                <a:cs typeface="Calibri"/>
              </a:rPr>
              <a:t>&gt;‐N</a:t>
            </a:r>
            <a:r>
              <a:rPr sz="525" spc="52" baseline="47619" dirty="0">
                <a:latin typeface="Calibri"/>
                <a:cs typeface="Calibri"/>
              </a:rPr>
              <a:t>+</a:t>
            </a:r>
            <a:r>
              <a:rPr sz="750" spc="-5" dirty="0">
                <a:latin typeface="Calibri"/>
                <a:cs typeface="Calibri"/>
              </a:rPr>
              <a:t>R</a:t>
            </a:r>
            <a:r>
              <a:rPr sz="750" spc="70" dirty="0">
                <a:latin typeface="Calibri"/>
                <a:cs typeface="Calibri"/>
              </a:rPr>
              <a:t> </a:t>
            </a:r>
            <a:r>
              <a:rPr sz="750" spc="15" dirty="0">
                <a:latin typeface="Calibri"/>
                <a:cs typeface="Calibri"/>
              </a:rPr>
              <a:t>&gt;‐N</a:t>
            </a:r>
            <a:r>
              <a:rPr sz="750" spc="-5" dirty="0">
                <a:latin typeface="Calibri"/>
                <a:cs typeface="Calibri"/>
              </a:rPr>
              <a:t>O</a:t>
            </a:r>
            <a:r>
              <a:rPr sz="750" spc="70" dirty="0">
                <a:latin typeface="Calibri"/>
                <a:cs typeface="Calibri"/>
              </a:rPr>
              <a:t> </a:t>
            </a:r>
            <a:r>
              <a:rPr sz="750" spc="15" dirty="0">
                <a:latin typeface="Calibri"/>
                <a:cs typeface="Calibri"/>
              </a:rPr>
              <a:t>&gt;‐N</a:t>
            </a:r>
            <a:r>
              <a:rPr sz="750" spc="-5" dirty="0">
                <a:latin typeface="Calibri"/>
                <a:cs typeface="Calibri"/>
              </a:rPr>
              <a:t>R</a:t>
            </a:r>
            <a:endParaRPr sz="750">
              <a:latin typeface="Calibri"/>
              <a:cs typeface="Calibri"/>
            </a:endParaRPr>
          </a:p>
          <a:p>
            <a:pPr marL="233679">
              <a:lnSpc>
                <a:spcPts val="229"/>
              </a:lnSpc>
              <a:tabLst>
                <a:tab pos="489584" algn="l"/>
                <a:tab pos="729615" algn="l"/>
                <a:tab pos="958215" algn="l"/>
              </a:tabLst>
            </a:pPr>
            <a:r>
              <a:rPr sz="350" spc="15" dirty="0">
                <a:latin typeface="Calibri"/>
                <a:cs typeface="Calibri"/>
              </a:rPr>
              <a:t>2	3	2	2</a:t>
            </a:r>
            <a:endParaRPr sz="350">
              <a:latin typeface="Calibri"/>
              <a:cs typeface="Calibri"/>
            </a:endParaRPr>
          </a:p>
          <a:p>
            <a:pPr marL="38100">
              <a:lnSpc>
                <a:spcPts val="885"/>
              </a:lnSpc>
            </a:pPr>
            <a:r>
              <a:rPr sz="750" spc="15" dirty="0">
                <a:latin typeface="Calibri"/>
                <a:cs typeface="Calibri"/>
              </a:rPr>
              <a:t>‐</a:t>
            </a:r>
            <a:r>
              <a:rPr sz="750" spc="10" dirty="0">
                <a:latin typeface="Calibri"/>
                <a:cs typeface="Calibri"/>
              </a:rPr>
              <a:t>S</a:t>
            </a:r>
            <a:r>
              <a:rPr sz="750" spc="15" dirty="0">
                <a:latin typeface="Calibri"/>
                <a:cs typeface="Calibri"/>
              </a:rPr>
              <a:t>O</a:t>
            </a:r>
            <a:r>
              <a:rPr sz="525" spc="52" baseline="-23809" dirty="0">
                <a:latin typeface="Calibri"/>
                <a:cs typeface="Calibri"/>
              </a:rPr>
              <a:t>2</a:t>
            </a:r>
            <a:r>
              <a:rPr sz="750" spc="15" dirty="0">
                <a:latin typeface="Calibri"/>
                <a:cs typeface="Calibri"/>
              </a:rPr>
              <a:t>R&gt;‐SO</a:t>
            </a:r>
            <a:r>
              <a:rPr sz="525" spc="52" baseline="-23809" dirty="0">
                <a:latin typeface="Calibri"/>
                <a:cs typeface="Calibri"/>
              </a:rPr>
              <a:t>3</a:t>
            </a:r>
            <a:r>
              <a:rPr sz="750" spc="15" dirty="0">
                <a:latin typeface="Calibri"/>
                <a:cs typeface="Calibri"/>
              </a:rPr>
              <a:t>&gt;‐SOR&gt;‐S</a:t>
            </a:r>
            <a:r>
              <a:rPr sz="750" spc="-5" dirty="0">
                <a:latin typeface="Calibri"/>
                <a:cs typeface="Calibri"/>
              </a:rPr>
              <a:t>R</a:t>
            </a:r>
            <a:endParaRPr sz="75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sz="750" spc="15" dirty="0">
                <a:latin typeface="Calibri"/>
                <a:cs typeface="Calibri"/>
              </a:rPr>
              <a:t>‐</a:t>
            </a:r>
            <a:r>
              <a:rPr sz="750" spc="10" dirty="0">
                <a:latin typeface="Calibri"/>
                <a:cs typeface="Calibri"/>
              </a:rPr>
              <a:t>F</a:t>
            </a:r>
            <a:r>
              <a:rPr sz="750" spc="15" dirty="0">
                <a:latin typeface="Calibri"/>
                <a:cs typeface="Calibri"/>
              </a:rPr>
              <a:t>&gt;‐OR&gt;‐N</a:t>
            </a:r>
            <a:r>
              <a:rPr sz="750" spc="20" dirty="0">
                <a:latin typeface="Calibri"/>
                <a:cs typeface="Calibri"/>
              </a:rPr>
              <a:t>R</a:t>
            </a:r>
            <a:r>
              <a:rPr sz="525" spc="52" baseline="-23809" dirty="0">
                <a:latin typeface="Calibri"/>
                <a:cs typeface="Calibri"/>
              </a:rPr>
              <a:t>2</a:t>
            </a:r>
            <a:r>
              <a:rPr sz="750" spc="15" dirty="0">
                <a:latin typeface="Calibri"/>
                <a:cs typeface="Calibri"/>
              </a:rPr>
              <a:t>&gt;‐CR</a:t>
            </a:r>
            <a:r>
              <a:rPr sz="525" spc="22" baseline="-23809" dirty="0">
                <a:latin typeface="Calibri"/>
                <a:cs typeface="Calibri"/>
              </a:rPr>
              <a:t>3</a:t>
            </a:r>
            <a:endParaRPr sz="525" baseline="-23809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sz="750" spc="15" dirty="0">
                <a:latin typeface="Calibri"/>
                <a:cs typeface="Calibri"/>
              </a:rPr>
              <a:t>‐F&gt;‐Cl&gt;‐Br&gt;‐I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429139" y="2280377"/>
            <a:ext cx="50800" cy="8509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350" spc="15" dirty="0">
                <a:latin typeface="Calibri"/>
                <a:cs typeface="Calibri"/>
              </a:rPr>
              <a:t>2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869752" y="2215724"/>
            <a:ext cx="607060" cy="139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125" b="1" spc="22" baseline="11111" dirty="0">
                <a:latin typeface="Calibri"/>
                <a:cs typeface="Calibri"/>
              </a:rPr>
              <a:t>=</a:t>
            </a:r>
            <a:r>
              <a:rPr sz="750" spc="15" dirty="0">
                <a:latin typeface="Calibri"/>
                <a:cs typeface="Calibri"/>
              </a:rPr>
              <a:t>N&gt;=NR&gt;‐NR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869792" y="2334572"/>
            <a:ext cx="1116330" cy="139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750" spc="15" dirty="0">
                <a:latin typeface="Calibri"/>
                <a:cs typeface="Calibri"/>
              </a:rPr>
              <a:t>‐C</a:t>
            </a:r>
            <a:r>
              <a:rPr sz="1125" b="1" spc="22" baseline="11111" dirty="0">
                <a:latin typeface="Calibri"/>
                <a:cs typeface="Calibri"/>
              </a:rPr>
              <a:t>=</a:t>
            </a:r>
            <a:r>
              <a:rPr sz="750" spc="15" dirty="0">
                <a:latin typeface="Calibri"/>
                <a:cs typeface="Calibri"/>
              </a:rPr>
              <a:t>CH&gt;‐CH=CH</a:t>
            </a:r>
            <a:r>
              <a:rPr sz="525" spc="52" baseline="-23809" dirty="0">
                <a:latin typeface="Calibri"/>
                <a:cs typeface="Calibri"/>
              </a:rPr>
              <a:t>2</a:t>
            </a:r>
            <a:r>
              <a:rPr sz="750" spc="15" dirty="0">
                <a:latin typeface="Calibri"/>
                <a:cs typeface="Calibri"/>
              </a:rPr>
              <a:t>&gt;‐CH</a:t>
            </a:r>
            <a:r>
              <a:rPr sz="525" spc="52" baseline="-23809" dirty="0">
                <a:latin typeface="Calibri"/>
                <a:cs typeface="Calibri"/>
              </a:rPr>
              <a:t>2</a:t>
            </a:r>
            <a:r>
              <a:rPr sz="750" spc="15" dirty="0">
                <a:latin typeface="Calibri"/>
                <a:cs typeface="Calibri"/>
              </a:rPr>
              <a:t>‐CH</a:t>
            </a:r>
            <a:r>
              <a:rPr sz="525" spc="22" baseline="-23809" dirty="0">
                <a:latin typeface="Calibri"/>
                <a:cs typeface="Calibri"/>
              </a:rPr>
              <a:t>3</a:t>
            </a:r>
            <a:endParaRPr sz="525" baseline="-23809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869792" y="2510038"/>
            <a:ext cx="1419225" cy="4965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750" b="1" spc="-5" dirty="0">
                <a:latin typeface="Calibri"/>
                <a:cs typeface="Calibri"/>
              </a:rPr>
              <a:t>Substituents</a:t>
            </a:r>
            <a:r>
              <a:rPr sz="750" b="1" spc="-15" dirty="0">
                <a:latin typeface="Calibri"/>
                <a:cs typeface="Calibri"/>
              </a:rPr>
              <a:t> </a:t>
            </a:r>
            <a:r>
              <a:rPr sz="750" b="1" spc="-5" dirty="0">
                <a:latin typeface="Calibri"/>
                <a:cs typeface="Calibri"/>
              </a:rPr>
              <a:t>with</a:t>
            </a:r>
            <a:r>
              <a:rPr sz="750" b="1" spc="-15" dirty="0">
                <a:latin typeface="Calibri"/>
                <a:cs typeface="Calibri"/>
              </a:rPr>
              <a:t> </a:t>
            </a:r>
            <a:r>
              <a:rPr sz="750" b="1" spc="-5" dirty="0">
                <a:latin typeface="Calibri"/>
                <a:cs typeface="Calibri"/>
              </a:rPr>
              <a:t>+I effects</a:t>
            </a:r>
            <a:endParaRPr sz="75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sz="750" spc="15" dirty="0">
                <a:latin typeface="Calibri"/>
                <a:cs typeface="Calibri"/>
              </a:rPr>
              <a:t>‐N‐R&gt;‐O‐&gt;S‐</a:t>
            </a:r>
            <a:endParaRPr sz="75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sz="750" spc="15" dirty="0">
                <a:latin typeface="Calibri"/>
                <a:cs typeface="Calibri"/>
              </a:rPr>
              <a:t>‐C(CH</a:t>
            </a:r>
            <a:r>
              <a:rPr sz="525" spc="52" baseline="-23809" dirty="0">
                <a:latin typeface="Calibri"/>
                <a:cs typeface="Calibri"/>
              </a:rPr>
              <a:t>3</a:t>
            </a:r>
            <a:r>
              <a:rPr sz="750" spc="15" dirty="0">
                <a:latin typeface="Calibri"/>
                <a:cs typeface="Calibri"/>
              </a:rPr>
              <a:t>)</a:t>
            </a:r>
            <a:r>
              <a:rPr sz="525" spc="52" baseline="-23809" dirty="0">
                <a:latin typeface="Calibri"/>
                <a:cs typeface="Calibri"/>
              </a:rPr>
              <a:t>3</a:t>
            </a:r>
            <a:r>
              <a:rPr sz="750" spc="15" dirty="0">
                <a:latin typeface="Calibri"/>
                <a:cs typeface="Calibri"/>
              </a:rPr>
              <a:t>&gt;‐CH(CH</a:t>
            </a:r>
            <a:r>
              <a:rPr sz="525" spc="52" baseline="-23809" dirty="0">
                <a:latin typeface="Calibri"/>
                <a:cs typeface="Calibri"/>
              </a:rPr>
              <a:t>3</a:t>
            </a:r>
            <a:r>
              <a:rPr sz="750" spc="15" dirty="0">
                <a:latin typeface="Calibri"/>
                <a:cs typeface="Calibri"/>
              </a:rPr>
              <a:t>)</a:t>
            </a:r>
            <a:r>
              <a:rPr sz="525" spc="52" baseline="-23809" dirty="0">
                <a:latin typeface="Calibri"/>
                <a:cs typeface="Calibri"/>
              </a:rPr>
              <a:t>2</a:t>
            </a:r>
            <a:r>
              <a:rPr sz="750" spc="15" dirty="0">
                <a:latin typeface="Calibri"/>
                <a:cs typeface="Calibri"/>
              </a:rPr>
              <a:t>&gt;‐CH</a:t>
            </a:r>
            <a:r>
              <a:rPr sz="525" spc="52" baseline="-23809" dirty="0">
                <a:latin typeface="Calibri"/>
                <a:cs typeface="Calibri"/>
              </a:rPr>
              <a:t>2</a:t>
            </a:r>
            <a:r>
              <a:rPr sz="750" spc="15" dirty="0">
                <a:latin typeface="Calibri"/>
                <a:cs typeface="Calibri"/>
              </a:rPr>
              <a:t>CH</a:t>
            </a:r>
            <a:r>
              <a:rPr sz="525" spc="52" baseline="-23809" dirty="0">
                <a:latin typeface="Calibri"/>
                <a:cs typeface="Calibri"/>
              </a:rPr>
              <a:t>3</a:t>
            </a:r>
            <a:r>
              <a:rPr sz="750" spc="15" dirty="0">
                <a:latin typeface="Calibri"/>
                <a:cs typeface="Calibri"/>
              </a:rPr>
              <a:t>&gt;‐CH</a:t>
            </a:r>
            <a:r>
              <a:rPr sz="525" spc="22" baseline="-23809" dirty="0">
                <a:latin typeface="Calibri"/>
                <a:cs typeface="Calibri"/>
              </a:rPr>
              <a:t>3</a:t>
            </a:r>
            <a:endParaRPr sz="525" baseline="-23809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sz="750" spc="-5" dirty="0">
                <a:latin typeface="Calibri"/>
                <a:cs typeface="Calibri"/>
              </a:rPr>
              <a:t>metals</a:t>
            </a:r>
            <a:endParaRPr sz="750">
              <a:latin typeface="Calibri"/>
              <a:cs typeface="Calibri"/>
            </a:endParaRPr>
          </a:p>
        </p:txBody>
      </p:sp>
    </p:spTree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59814"/>
            <a:ext cx="461010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20" dirty="0"/>
              <a:t>Mesomeric</a:t>
            </a:r>
            <a:r>
              <a:rPr spc="-80" dirty="0"/>
              <a:t> </a:t>
            </a:r>
            <a:r>
              <a:rPr spc="5" dirty="0"/>
              <a:t>effect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47379" y="1311753"/>
            <a:ext cx="445134" cy="532130"/>
            <a:chOff x="447379" y="1311753"/>
            <a:chExt cx="445134" cy="532130"/>
          </a:xfrm>
        </p:grpSpPr>
        <p:sp>
          <p:nvSpPr>
            <p:cNvPr id="4" name="object 4"/>
            <p:cNvSpPr/>
            <p:nvPr/>
          </p:nvSpPr>
          <p:spPr>
            <a:xfrm>
              <a:off x="582876" y="1661625"/>
              <a:ext cx="29209" cy="58419"/>
            </a:xfrm>
            <a:custGeom>
              <a:avLst/>
              <a:gdLst/>
              <a:ahLst/>
              <a:cxnLst/>
              <a:rect l="l" t="t" r="r" b="b"/>
              <a:pathLst>
                <a:path w="29209" h="58419">
                  <a:moveTo>
                    <a:pt x="28593" y="0"/>
                  </a:moveTo>
                  <a:lnTo>
                    <a:pt x="0" y="0"/>
                  </a:lnTo>
                  <a:lnTo>
                    <a:pt x="14281" y="58036"/>
                  </a:lnTo>
                  <a:lnTo>
                    <a:pt x="2859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82876" y="1661625"/>
              <a:ext cx="29209" cy="58419"/>
            </a:xfrm>
            <a:custGeom>
              <a:avLst/>
              <a:gdLst/>
              <a:ahLst/>
              <a:cxnLst/>
              <a:rect l="l" t="t" r="r" b="b"/>
              <a:pathLst>
                <a:path w="29209" h="58419">
                  <a:moveTo>
                    <a:pt x="14282" y="58036"/>
                  </a:moveTo>
                  <a:lnTo>
                    <a:pt x="28589" y="0"/>
                  </a:lnTo>
                  <a:lnTo>
                    <a:pt x="0" y="0"/>
                  </a:lnTo>
                  <a:lnTo>
                    <a:pt x="14282" y="58036"/>
                  </a:lnTo>
                </a:path>
              </a:pathLst>
            </a:custGeom>
            <a:ln w="573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7379" y="1472128"/>
              <a:ext cx="50165" cy="62865"/>
            </a:xfrm>
            <a:custGeom>
              <a:avLst/>
              <a:gdLst/>
              <a:ahLst/>
              <a:cxnLst/>
              <a:rect l="l" t="t" r="r" b="b"/>
              <a:pathLst>
                <a:path w="50165" h="62865">
                  <a:moveTo>
                    <a:pt x="8431" y="0"/>
                  </a:moveTo>
                  <a:lnTo>
                    <a:pt x="0" y="0"/>
                  </a:lnTo>
                  <a:lnTo>
                    <a:pt x="0" y="62775"/>
                  </a:lnTo>
                  <a:lnTo>
                    <a:pt x="8431" y="62775"/>
                  </a:lnTo>
                  <a:lnTo>
                    <a:pt x="8431" y="33189"/>
                  </a:lnTo>
                  <a:lnTo>
                    <a:pt x="49956" y="33189"/>
                  </a:lnTo>
                  <a:lnTo>
                    <a:pt x="49956" y="25780"/>
                  </a:lnTo>
                  <a:lnTo>
                    <a:pt x="8431" y="25780"/>
                  </a:lnTo>
                  <a:lnTo>
                    <a:pt x="8431" y="0"/>
                  </a:lnTo>
                  <a:close/>
                </a:path>
                <a:path w="50165" h="62865">
                  <a:moveTo>
                    <a:pt x="49956" y="33189"/>
                  </a:moveTo>
                  <a:lnTo>
                    <a:pt x="41525" y="33189"/>
                  </a:lnTo>
                  <a:lnTo>
                    <a:pt x="41525" y="62775"/>
                  </a:lnTo>
                  <a:lnTo>
                    <a:pt x="49956" y="62775"/>
                  </a:lnTo>
                  <a:lnTo>
                    <a:pt x="49956" y="33189"/>
                  </a:lnTo>
                  <a:close/>
                </a:path>
                <a:path w="50165" h="62865">
                  <a:moveTo>
                    <a:pt x="49956" y="0"/>
                  </a:moveTo>
                  <a:lnTo>
                    <a:pt x="41525" y="0"/>
                  </a:lnTo>
                  <a:lnTo>
                    <a:pt x="41525" y="25780"/>
                  </a:lnTo>
                  <a:lnTo>
                    <a:pt x="49956" y="25780"/>
                  </a:lnTo>
                  <a:lnTo>
                    <a:pt x="499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8356" y="1527311"/>
              <a:ext cx="100330" cy="208915"/>
            </a:xfrm>
            <a:custGeom>
              <a:avLst/>
              <a:gdLst/>
              <a:ahLst/>
              <a:cxnLst/>
              <a:rect l="l" t="t" r="r" b="b"/>
              <a:pathLst>
                <a:path w="100329" h="208914">
                  <a:moveTo>
                    <a:pt x="100055" y="55230"/>
                  </a:moveTo>
                  <a:lnTo>
                    <a:pt x="0" y="0"/>
                  </a:lnTo>
                </a:path>
                <a:path w="100329" h="208914">
                  <a:moveTo>
                    <a:pt x="100055" y="55230"/>
                  </a:moveTo>
                  <a:lnTo>
                    <a:pt x="100055" y="208797"/>
                  </a:lnTo>
                </a:path>
              </a:pathLst>
            </a:custGeom>
            <a:ln w="40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9864" y="1778121"/>
              <a:ext cx="60960" cy="65405"/>
            </a:xfrm>
            <a:custGeom>
              <a:avLst/>
              <a:gdLst/>
              <a:ahLst/>
              <a:cxnLst/>
              <a:rect l="l" t="t" r="r" b="b"/>
              <a:pathLst>
                <a:path w="60959" h="65405">
                  <a:moveTo>
                    <a:pt x="36370" y="0"/>
                  </a:moveTo>
                  <a:lnTo>
                    <a:pt x="21529" y="0"/>
                  </a:lnTo>
                  <a:lnTo>
                    <a:pt x="14192" y="2955"/>
                  </a:lnTo>
                  <a:lnTo>
                    <a:pt x="0" y="33308"/>
                  </a:lnTo>
                  <a:lnTo>
                    <a:pt x="26" y="38950"/>
                  </a:lnTo>
                  <a:lnTo>
                    <a:pt x="24454" y="64963"/>
                  </a:lnTo>
                  <a:lnTo>
                    <a:pt x="35977" y="64963"/>
                  </a:lnTo>
                  <a:lnTo>
                    <a:pt x="41132" y="63685"/>
                  </a:lnTo>
                  <a:lnTo>
                    <a:pt x="50699" y="58506"/>
                  </a:lnTo>
                  <a:lnTo>
                    <a:pt x="51328" y="57858"/>
                  </a:lnTo>
                  <a:lnTo>
                    <a:pt x="24175" y="57858"/>
                  </a:lnTo>
                  <a:lnTo>
                    <a:pt x="19020" y="55676"/>
                  </a:lnTo>
                  <a:lnTo>
                    <a:pt x="10755" y="46989"/>
                  </a:lnTo>
                  <a:lnTo>
                    <a:pt x="8686" y="41019"/>
                  </a:lnTo>
                  <a:lnTo>
                    <a:pt x="8686" y="23997"/>
                  </a:lnTo>
                  <a:lnTo>
                    <a:pt x="10845" y="17260"/>
                  </a:lnTo>
                  <a:lnTo>
                    <a:pt x="19442" y="9174"/>
                  </a:lnTo>
                  <a:lnTo>
                    <a:pt x="24573" y="7158"/>
                  </a:lnTo>
                  <a:lnTo>
                    <a:pt x="51343" y="7158"/>
                  </a:lnTo>
                  <a:lnTo>
                    <a:pt x="51121" y="6920"/>
                  </a:lnTo>
                  <a:lnTo>
                    <a:pt x="41691" y="1397"/>
                  </a:lnTo>
                  <a:lnTo>
                    <a:pt x="36370" y="0"/>
                  </a:lnTo>
                  <a:close/>
                </a:path>
                <a:path w="60959" h="65405">
                  <a:moveTo>
                    <a:pt x="51343" y="7158"/>
                  </a:moveTo>
                  <a:lnTo>
                    <a:pt x="34747" y="7158"/>
                  </a:lnTo>
                  <a:lnTo>
                    <a:pt x="38534" y="8199"/>
                  </a:lnTo>
                  <a:lnTo>
                    <a:pt x="45288" y="12402"/>
                  </a:lnTo>
                  <a:lnTo>
                    <a:pt x="47845" y="15351"/>
                  </a:lnTo>
                  <a:lnTo>
                    <a:pt x="51353" y="22974"/>
                  </a:lnTo>
                  <a:lnTo>
                    <a:pt x="52209" y="27433"/>
                  </a:lnTo>
                  <a:lnTo>
                    <a:pt x="52209" y="40621"/>
                  </a:lnTo>
                  <a:lnTo>
                    <a:pt x="50170" y="46870"/>
                  </a:lnTo>
                  <a:lnTo>
                    <a:pt x="41971" y="55652"/>
                  </a:lnTo>
                  <a:lnTo>
                    <a:pt x="36768" y="57858"/>
                  </a:lnTo>
                  <a:lnTo>
                    <a:pt x="51328" y="57858"/>
                  </a:lnTo>
                  <a:lnTo>
                    <a:pt x="54391" y="54700"/>
                  </a:lnTo>
                  <a:lnTo>
                    <a:pt x="59618" y="44640"/>
                  </a:lnTo>
                  <a:lnTo>
                    <a:pt x="60920" y="38950"/>
                  </a:lnTo>
                  <a:lnTo>
                    <a:pt x="60833" y="25926"/>
                  </a:lnTo>
                  <a:lnTo>
                    <a:pt x="59665" y="20697"/>
                  </a:lnTo>
                  <a:lnTo>
                    <a:pt x="57204" y="15726"/>
                  </a:lnTo>
                  <a:lnTo>
                    <a:pt x="54718" y="10779"/>
                  </a:lnTo>
                  <a:lnTo>
                    <a:pt x="51343" y="715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01331" y="1724656"/>
              <a:ext cx="104775" cy="80645"/>
            </a:xfrm>
            <a:custGeom>
              <a:avLst/>
              <a:gdLst/>
              <a:ahLst/>
              <a:cxnLst/>
              <a:rect l="l" t="t" r="r" b="b"/>
              <a:pathLst>
                <a:path w="104775" h="80644">
                  <a:moveTo>
                    <a:pt x="90000" y="0"/>
                  </a:moveTo>
                  <a:lnTo>
                    <a:pt x="0" y="57650"/>
                  </a:lnTo>
                </a:path>
                <a:path w="104775" h="80644">
                  <a:moveTo>
                    <a:pt x="104190" y="22879"/>
                  </a:moveTo>
                  <a:lnTo>
                    <a:pt x="14212" y="80523"/>
                  </a:lnTo>
                </a:path>
              </a:pathLst>
            </a:custGeom>
            <a:ln w="40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4301" y="1763375"/>
              <a:ext cx="142626" cy="8033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91332" y="1490566"/>
              <a:ext cx="143510" cy="280670"/>
            </a:xfrm>
            <a:custGeom>
              <a:avLst/>
              <a:gdLst/>
              <a:ahLst/>
              <a:cxnLst/>
              <a:rect l="l" t="t" r="r" b="b"/>
              <a:pathLst>
                <a:path w="143509" h="280669">
                  <a:moveTo>
                    <a:pt x="7079" y="245542"/>
                  </a:moveTo>
                  <a:lnTo>
                    <a:pt x="72391" y="280568"/>
                  </a:lnTo>
                </a:path>
                <a:path w="143509" h="280669">
                  <a:moveTo>
                    <a:pt x="0" y="80178"/>
                  </a:moveTo>
                  <a:lnTo>
                    <a:pt x="129042" y="0"/>
                  </a:lnTo>
                </a:path>
                <a:path w="143509" h="280669">
                  <a:moveTo>
                    <a:pt x="14189" y="103771"/>
                  </a:moveTo>
                  <a:lnTo>
                    <a:pt x="143255" y="23598"/>
                  </a:lnTo>
                </a:path>
              </a:pathLst>
            </a:custGeom>
            <a:ln w="40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9343" y="1311753"/>
              <a:ext cx="50165" cy="62865"/>
            </a:xfrm>
            <a:custGeom>
              <a:avLst/>
              <a:gdLst/>
              <a:ahLst/>
              <a:cxnLst/>
              <a:rect l="l" t="t" r="r" b="b"/>
              <a:pathLst>
                <a:path w="50165" h="62865">
                  <a:moveTo>
                    <a:pt x="8407" y="0"/>
                  </a:moveTo>
                  <a:lnTo>
                    <a:pt x="0" y="0"/>
                  </a:lnTo>
                  <a:lnTo>
                    <a:pt x="0" y="62781"/>
                  </a:lnTo>
                  <a:lnTo>
                    <a:pt x="8407" y="62781"/>
                  </a:lnTo>
                  <a:lnTo>
                    <a:pt x="8407" y="33189"/>
                  </a:lnTo>
                  <a:lnTo>
                    <a:pt x="49956" y="33189"/>
                  </a:lnTo>
                  <a:lnTo>
                    <a:pt x="49956" y="25780"/>
                  </a:lnTo>
                  <a:lnTo>
                    <a:pt x="8407" y="25780"/>
                  </a:lnTo>
                  <a:lnTo>
                    <a:pt x="8407" y="0"/>
                  </a:lnTo>
                  <a:close/>
                </a:path>
                <a:path w="50165" h="62865">
                  <a:moveTo>
                    <a:pt x="49956" y="33189"/>
                  </a:moveTo>
                  <a:lnTo>
                    <a:pt x="41525" y="33189"/>
                  </a:lnTo>
                  <a:lnTo>
                    <a:pt x="41525" y="62781"/>
                  </a:lnTo>
                  <a:lnTo>
                    <a:pt x="49956" y="62781"/>
                  </a:lnTo>
                  <a:lnTo>
                    <a:pt x="49956" y="33189"/>
                  </a:lnTo>
                  <a:close/>
                </a:path>
                <a:path w="50165" h="62865">
                  <a:moveTo>
                    <a:pt x="49956" y="0"/>
                  </a:moveTo>
                  <a:lnTo>
                    <a:pt x="41525" y="0"/>
                  </a:lnTo>
                  <a:lnTo>
                    <a:pt x="41525" y="25780"/>
                  </a:lnTo>
                  <a:lnTo>
                    <a:pt x="49956" y="25780"/>
                  </a:lnTo>
                  <a:lnTo>
                    <a:pt x="499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27479" y="1398846"/>
              <a:ext cx="0" cy="104139"/>
            </a:xfrm>
            <a:custGeom>
              <a:avLst/>
              <a:gdLst/>
              <a:ahLst/>
              <a:cxnLst/>
              <a:rect l="l" t="t" r="r" b="b"/>
              <a:pathLst>
                <a:path h="104140">
                  <a:moveTo>
                    <a:pt x="0" y="103521"/>
                  </a:moveTo>
                  <a:lnTo>
                    <a:pt x="0" y="0"/>
                  </a:lnTo>
                </a:path>
              </a:pathLst>
            </a:custGeom>
            <a:ln w="40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42236" y="1538691"/>
              <a:ext cx="50165" cy="62865"/>
            </a:xfrm>
            <a:custGeom>
              <a:avLst/>
              <a:gdLst/>
              <a:ahLst/>
              <a:cxnLst/>
              <a:rect l="l" t="t" r="r" b="b"/>
              <a:pathLst>
                <a:path w="50165" h="62865">
                  <a:moveTo>
                    <a:pt x="8431" y="0"/>
                  </a:moveTo>
                  <a:lnTo>
                    <a:pt x="0" y="0"/>
                  </a:lnTo>
                  <a:lnTo>
                    <a:pt x="0" y="62775"/>
                  </a:lnTo>
                  <a:lnTo>
                    <a:pt x="8431" y="62775"/>
                  </a:lnTo>
                  <a:lnTo>
                    <a:pt x="8431" y="33189"/>
                  </a:lnTo>
                  <a:lnTo>
                    <a:pt x="49962" y="33189"/>
                  </a:lnTo>
                  <a:lnTo>
                    <a:pt x="49962" y="25780"/>
                  </a:lnTo>
                  <a:lnTo>
                    <a:pt x="8431" y="25780"/>
                  </a:lnTo>
                  <a:lnTo>
                    <a:pt x="8431" y="0"/>
                  </a:lnTo>
                  <a:close/>
                </a:path>
                <a:path w="50165" h="62865">
                  <a:moveTo>
                    <a:pt x="49962" y="33189"/>
                  </a:moveTo>
                  <a:lnTo>
                    <a:pt x="41554" y="33189"/>
                  </a:lnTo>
                  <a:lnTo>
                    <a:pt x="41554" y="62775"/>
                  </a:lnTo>
                  <a:lnTo>
                    <a:pt x="49962" y="62775"/>
                  </a:lnTo>
                  <a:lnTo>
                    <a:pt x="49962" y="33189"/>
                  </a:lnTo>
                  <a:close/>
                </a:path>
                <a:path w="50165" h="62865">
                  <a:moveTo>
                    <a:pt x="49962" y="0"/>
                  </a:moveTo>
                  <a:lnTo>
                    <a:pt x="41554" y="0"/>
                  </a:lnTo>
                  <a:lnTo>
                    <a:pt x="41554" y="25780"/>
                  </a:lnTo>
                  <a:lnTo>
                    <a:pt x="49962" y="25780"/>
                  </a:lnTo>
                  <a:lnTo>
                    <a:pt x="499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27479" y="1502368"/>
              <a:ext cx="114300" cy="62865"/>
            </a:xfrm>
            <a:custGeom>
              <a:avLst/>
              <a:gdLst/>
              <a:ahLst/>
              <a:cxnLst/>
              <a:rect l="l" t="t" r="r" b="b"/>
              <a:pathLst>
                <a:path w="114300" h="62865">
                  <a:moveTo>
                    <a:pt x="0" y="0"/>
                  </a:moveTo>
                  <a:lnTo>
                    <a:pt x="113711" y="62775"/>
                  </a:lnTo>
                </a:path>
              </a:pathLst>
            </a:custGeom>
            <a:ln w="40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97159" y="1586281"/>
              <a:ext cx="0" cy="75565"/>
            </a:xfrm>
            <a:custGeom>
              <a:avLst/>
              <a:gdLst/>
              <a:ahLst/>
              <a:cxnLst/>
              <a:rect l="l" t="t" r="r" b="b"/>
              <a:pathLst>
                <a:path h="75564">
                  <a:moveTo>
                    <a:pt x="0" y="0"/>
                  </a:moveTo>
                  <a:lnTo>
                    <a:pt x="0" y="75344"/>
                  </a:lnTo>
                </a:path>
              </a:pathLst>
            </a:custGeom>
            <a:ln w="571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82876" y="1661625"/>
              <a:ext cx="29209" cy="58419"/>
            </a:xfrm>
            <a:custGeom>
              <a:avLst/>
              <a:gdLst/>
              <a:ahLst/>
              <a:cxnLst/>
              <a:rect l="l" t="t" r="r" b="b"/>
              <a:pathLst>
                <a:path w="29209" h="58419">
                  <a:moveTo>
                    <a:pt x="28593" y="0"/>
                  </a:moveTo>
                  <a:lnTo>
                    <a:pt x="0" y="0"/>
                  </a:lnTo>
                  <a:lnTo>
                    <a:pt x="14281" y="58036"/>
                  </a:lnTo>
                  <a:lnTo>
                    <a:pt x="2859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82876" y="1661625"/>
              <a:ext cx="29209" cy="58419"/>
            </a:xfrm>
            <a:custGeom>
              <a:avLst/>
              <a:gdLst/>
              <a:ahLst/>
              <a:cxnLst/>
              <a:rect l="l" t="t" r="r" b="b"/>
              <a:pathLst>
                <a:path w="29209" h="58419">
                  <a:moveTo>
                    <a:pt x="14282" y="58036"/>
                  </a:moveTo>
                  <a:lnTo>
                    <a:pt x="28589" y="0"/>
                  </a:lnTo>
                  <a:lnTo>
                    <a:pt x="0" y="0"/>
                  </a:lnTo>
                  <a:lnTo>
                    <a:pt x="14282" y="58036"/>
                  </a:lnTo>
                </a:path>
              </a:pathLst>
            </a:custGeom>
            <a:ln w="573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1395495" y="1362893"/>
            <a:ext cx="516890" cy="436880"/>
            <a:chOff x="1395495" y="1362893"/>
            <a:chExt cx="516890" cy="436880"/>
          </a:xfrm>
        </p:grpSpPr>
        <p:sp>
          <p:nvSpPr>
            <p:cNvPr id="20" name="object 20"/>
            <p:cNvSpPr/>
            <p:nvPr/>
          </p:nvSpPr>
          <p:spPr>
            <a:xfrm>
              <a:off x="1596931" y="1616658"/>
              <a:ext cx="28575" cy="59690"/>
            </a:xfrm>
            <a:custGeom>
              <a:avLst/>
              <a:gdLst/>
              <a:ahLst/>
              <a:cxnLst/>
              <a:rect l="l" t="t" r="r" b="b"/>
              <a:pathLst>
                <a:path w="28575" h="59689">
                  <a:moveTo>
                    <a:pt x="24270" y="0"/>
                  </a:moveTo>
                  <a:lnTo>
                    <a:pt x="0" y="54510"/>
                  </a:lnTo>
                  <a:lnTo>
                    <a:pt x="28099" y="59689"/>
                  </a:lnTo>
                  <a:lnTo>
                    <a:pt x="2427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596932" y="1616657"/>
              <a:ext cx="28575" cy="59690"/>
            </a:xfrm>
            <a:custGeom>
              <a:avLst/>
              <a:gdLst/>
              <a:ahLst/>
              <a:cxnLst/>
              <a:rect l="l" t="t" r="r" b="b"/>
              <a:pathLst>
                <a:path w="28575" h="59689">
                  <a:moveTo>
                    <a:pt x="24267" y="0"/>
                  </a:moveTo>
                  <a:lnTo>
                    <a:pt x="0" y="54510"/>
                  </a:lnTo>
                  <a:lnTo>
                    <a:pt x="14071" y="57114"/>
                  </a:lnTo>
                  <a:lnTo>
                    <a:pt x="28102" y="59689"/>
                  </a:lnTo>
                  <a:lnTo>
                    <a:pt x="24267" y="0"/>
                  </a:lnTo>
                </a:path>
              </a:pathLst>
            </a:custGeom>
            <a:ln w="573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478409" y="1489264"/>
              <a:ext cx="50165" cy="62865"/>
            </a:xfrm>
            <a:custGeom>
              <a:avLst/>
              <a:gdLst/>
              <a:ahLst/>
              <a:cxnLst/>
              <a:rect l="l" t="t" r="r" b="b"/>
              <a:pathLst>
                <a:path w="50165" h="62865">
                  <a:moveTo>
                    <a:pt x="8383" y="0"/>
                  </a:moveTo>
                  <a:lnTo>
                    <a:pt x="0" y="0"/>
                  </a:lnTo>
                  <a:lnTo>
                    <a:pt x="0" y="62781"/>
                  </a:lnTo>
                  <a:lnTo>
                    <a:pt x="8383" y="62781"/>
                  </a:lnTo>
                  <a:lnTo>
                    <a:pt x="8383" y="33189"/>
                  </a:lnTo>
                  <a:lnTo>
                    <a:pt x="49938" y="33189"/>
                  </a:lnTo>
                  <a:lnTo>
                    <a:pt x="49938" y="25780"/>
                  </a:lnTo>
                  <a:lnTo>
                    <a:pt x="8383" y="25780"/>
                  </a:lnTo>
                  <a:lnTo>
                    <a:pt x="8383" y="0"/>
                  </a:lnTo>
                  <a:close/>
                </a:path>
                <a:path w="50165" h="62865">
                  <a:moveTo>
                    <a:pt x="49938" y="33189"/>
                  </a:moveTo>
                  <a:lnTo>
                    <a:pt x="41554" y="33189"/>
                  </a:lnTo>
                  <a:lnTo>
                    <a:pt x="41554" y="62781"/>
                  </a:lnTo>
                  <a:lnTo>
                    <a:pt x="49938" y="62781"/>
                  </a:lnTo>
                  <a:lnTo>
                    <a:pt x="49938" y="33189"/>
                  </a:lnTo>
                  <a:close/>
                </a:path>
                <a:path w="50165" h="62865">
                  <a:moveTo>
                    <a:pt x="49938" y="0"/>
                  </a:moveTo>
                  <a:lnTo>
                    <a:pt x="41554" y="0"/>
                  </a:lnTo>
                  <a:lnTo>
                    <a:pt x="41554" y="25780"/>
                  </a:lnTo>
                  <a:lnTo>
                    <a:pt x="49938" y="25780"/>
                  </a:lnTo>
                  <a:lnTo>
                    <a:pt x="4993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529412" y="1540177"/>
              <a:ext cx="233679" cy="88900"/>
            </a:xfrm>
            <a:custGeom>
              <a:avLst/>
              <a:gdLst/>
              <a:ahLst/>
              <a:cxnLst/>
              <a:rect l="l" t="t" r="r" b="b"/>
              <a:pathLst>
                <a:path w="233680" h="88900">
                  <a:moveTo>
                    <a:pt x="89977" y="75808"/>
                  </a:moveTo>
                  <a:lnTo>
                    <a:pt x="0" y="10125"/>
                  </a:lnTo>
                </a:path>
                <a:path w="233680" h="88900">
                  <a:moveTo>
                    <a:pt x="84355" y="63197"/>
                  </a:moveTo>
                  <a:lnTo>
                    <a:pt x="222270" y="0"/>
                  </a:lnTo>
                </a:path>
                <a:path w="233680" h="88900">
                  <a:moveTo>
                    <a:pt x="95552" y="88395"/>
                  </a:moveTo>
                  <a:lnTo>
                    <a:pt x="233467" y="25221"/>
                  </a:lnTo>
                </a:path>
              </a:pathLst>
            </a:custGeom>
            <a:ln w="40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754191" y="1362893"/>
              <a:ext cx="50165" cy="62865"/>
            </a:xfrm>
            <a:custGeom>
              <a:avLst/>
              <a:gdLst/>
              <a:ahLst/>
              <a:cxnLst/>
              <a:rect l="l" t="t" r="r" b="b"/>
              <a:pathLst>
                <a:path w="50164" h="62865">
                  <a:moveTo>
                    <a:pt x="8431" y="0"/>
                  </a:moveTo>
                  <a:lnTo>
                    <a:pt x="0" y="0"/>
                  </a:lnTo>
                  <a:lnTo>
                    <a:pt x="0" y="62781"/>
                  </a:lnTo>
                  <a:lnTo>
                    <a:pt x="8431" y="62781"/>
                  </a:lnTo>
                  <a:lnTo>
                    <a:pt x="8431" y="33195"/>
                  </a:lnTo>
                  <a:lnTo>
                    <a:pt x="49980" y="33195"/>
                  </a:lnTo>
                  <a:lnTo>
                    <a:pt x="49980" y="25780"/>
                  </a:lnTo>
                  <a:lnTo>
                    <a:pt x="8431" y="25780"/>
                  </a:lnTo>
                  <a:lnTo>
                    <a:pt x="8431" y="0"/>
                  </a:lnTo>
                  <a:close/>
                </a:path>
                <a:path w="50164" h="62865">
                  <a:moveTo>
                    <a:pt x="49980" y="33195"/>
                  </a:moveTo>
                  <a:lnTo>
                    <a:pt x="41548" y="33195"/>
                  </a:lnTo>
                  <a:lnTo>
                    <a:pt x="41548" y="62781"/>
                  </a:lnTo>
                  <a:lnTo>
                    <a:pt x="49980" y="62781"/>
                  </a:lnTo>
                  <a:lnTo>
                    <a:pt x="49980" y="33195"/>
                  </a:lnTo>
                  <a:close/>
                </a:path>
                <a:path w="50164" h="62865">
                  <a:moveTo>
                    <a:pt x="49980" y="0"/>
                  </a:moveTo>
                  <a:lnTo>
                    <a:pt x="41548" y="0"/>
                  </a:lnTo>
                  <a:lnTo>
                    <a:pt x="41548" y="25780"/>
                  </a:lnTo>
                  <a:lnTo>
                    <a:pt x="49980" y="25780"/>
                  </a:lnTo>
                  <a:lnTo>
                    <a:pt x="499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57304" y="1449968"/>
              <a:ext cx="10160" cy="102870"/>
            </a:xfrm>
            <a:custGeom>
              <a:avLst/>
              <a:gdLst/>
              <a:ahLst/>
              <a:cxnLst/>
              <a:rect l="l" t="t" r="r" b="b"/>
              <a:pathLst>
                <a:path w="10160" h="102869">
                  <a:moveTo>
                    <a:pt x="5039" y="-2001"/>
                  </a:moveTo>
                  <a:lnTo>
                    <a:pt x="5039" y="104821"/>
                  </a:lnTo>
                </a:path>
              </a:pathLst>
            </a:custGeom>
            <a:ln w="140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862005" y="1605396"/>
              <a:ext cx="50165" cy="62865"/>
            </a:xfrm>
            <a:custGeom>
              <a:avLst/>
              <a:gdLst/>
              <a:ahLst/>
              <a:cxnLst/>
              <a:rect l="l" t="t" r="r" b="b"/>
              <a:pathLst>
                <a:path w="50164" h="62864">
                  <a:moveTo>
                    <a:pt x="8454" y="0"/>
                  </a:moveTo>
                  <a:lnTo>
                    <a:pt x="0" y="0"/>
                  </a:lnTo>
                  <a:lnTo>
                    <a:pt x="0" y="62775"/>
                  </a:lnTo>
                  <a:lnTo>
                    <a:pt x="8454" y="62775"/>
                  </a:lnTo>
                  <a:lnTo>
                    <a:pt x="8454" y="33189"/>
                  </a:lnTo>
                  <a:lnTo>
                    <a:pt x="49932" y="33189"/>
                  </a:lnTo>
                  <a:lnTo>
                    <a:pt x="49932" y="25780"/>
                  </a:lnTo>
                  <a:lnTo>
                    <a:pt x="8454" y="25780"/>
                  </a:lnTo>
                  <a:lnTo>
                    <a:pt x="8454" y="0"/>
                  </a:lnTo>
                  <a:close/>
                </a:path>
                <a:path w="50164" h="62864">
                  <a:moveTo>
                    <a:pt x="49932" y="33189"/>
                  </a:moveTo>
                  <a:lnTo>
                    <a:pt x="41548" y="33189"/>
                  </a:lnTo>
                  <a:lnTo>
                    <a:pt x="41548" y="62775"/>
                  </a:lnTo>
                  <a:lnTo>
                    <a:pt x="49932" y="62775"/>
                  </a:lnTo>
                  <a:lnTo>
                    <a:pt x="49932" y="33189"/>
                  </a:lnTo>
                  <a:close/>
                </a:path>
                <a:path w="50164" h="62864">
                  <a:moveTo>
                    <a:pt x="49932" y="0"/>
                  </a:moveTo>
                  <a:lnTo>
                    <a:pt x="41548" y="0"/>
                  </a:lnTo>
                  <a:lnTo>
                    <a:pt x="41548" y="25780"/>
                  </a:lnTo>
                  <a:lnTo>
                    <a:pt x="49932" y="25780"/>
                  </a:lnTo>
                  <a:lnTo>
                    <a:pt x="499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757304" y="1552788"/>
              <a:ext cx="104139" cy="76200"/>
            </a:xfrm>
            <a:custGeom>
              <a:avLst/>
              <a:gdLst/>
              <a:ahLst/>
              <a:cxnLst/>
              <a:rect l="l" t="t" r="r" b="b"/>
              <a:pathLst>
                <a:path w="104139" h="76200">
                  <a:moveTo>
                    <a:pt x="0" y="0"/>
                  </a:moveTo>
                  <a:lnTo>
                    <a:pt x="103633" y="75671"/>
                  </a:lnTo>
                </a:path>
              </a:pathLst>
            </a:custGeom>
            <a:ln w="40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95495" y="1717688"/>
              <a:ext cx="229870" cy="81915"/>
            </a:xfrm>
            <a:custGeom>
              <a:avLst/>
              <a:gdLst/>
              <a:ahLst/>
              <a:cxnLst/>
              <a:rect l="l" t="t" r="r" b="b"/>
              <a:pathLst>
                <a:path w="229869" h="81914">
                  <a:moveTo>
                    <a:pt x="15958" y="1397"/>
                  </a:moveTo>
                  <a:lnTo>
                    <a:pt x="0" y="1397"/>
                  </a:lnTo>
                  <a:lnTo>
                    <a:pt x="0" y="80434"/>
                  </a:lnTo>
                  <a:lnTo>
                    <a:pt x="10220" y="80434"/>
                  </a:lnTo>
                  <a:lnTo>
                    <a:pt x="10220" y="13146"/>
                  </a:lnTo>
                  <a:lnTo>
                    <a:pt x="19950" y="13146"/>
                  </a:lnTo>
                  <a:lnTo>
                    <a:pt x="15958" y="1397"/>
                  </a:lnTo>
                  <a:close/>
                </a:path>
                <a:path w="229869" h="81914">
                  <a:moveTo>
                    <a:pt x="19950" y="13146"/>
                  </a:moveTo>
                  <a:lnTo>
                    <a:pt x="10220" y="13146"/>
                  </a:lnTo>
                  <a:lnTo>
                    <a:pt x="33421" y="80434"/>
                  </a:lnTo>
                  <a:lnTo>
                    <a:pt x="42987" y="80434"/>
                  </a:lnTo>
                  <a:lnTo>
                    <a:pt x="46995" y="69054"/>
                  </a:lnTo>
                  <a:lnTo>
                    <a:pt x="38807" y="69054"/>
                  </a:lnTo>
                  <a:lnTo>
                    <a:pt x="36744" y="62573"/>
                  </a:lnTo>
                  <a:lnTo>
                    <a:pt x="19950" y="13146"/>
                  </a:lnTo>
                  <a:close/>
                </a:path>
                <a:path w="229869" h="81914">
                  <a:moveTo>
                    <a:pt x="76527" y="14287"/>
                  </a:moveTo>
                  <a:lnTo>
                    <a:pt x="66283" y="14287"/>
                  </a:lnTo>
                  <a:lnTo>
                    <a:pt x="66283" y="80434"/>
                  </a:lnTo>
                  <a:lnTo>
                    <a:pt x="76527" y="80434"/>
                  </a:lnTo>
                  <a:lnTo>
                    <a:pt x="76527" y="14287"/>
                  </a:lnTo>
                  <a:close/>
                </a:path>
                <a:path w="229869" h="81914">
                  <a:moveTo>
                    <a:pt x="76527" y="1397"/>
                  </a:moveTo>
                  <a:lnTo>
                    <a:pt x="62269" y="1397"/>
                  </a:lnTo>
                  <a:lnTo>
                    <a:pt x="43059" y="56395"/>
                  </a:lnTo>
                  <a:lnTo>
                    <a:pt x="39693" y="66194"/>
                  </a:lnTo>
                  <a:lnTo>
                    <a:pt x="38807" y="69054"/>
                  </a:lnTo>
                  <a:lnTo>
                    <a:pt x="46995" y="69054"/>
                  </a:lnTo>
                  <a:lnTo>
                    <a:pt x="66283" y="14287"/>
                  </a:lnTo>
                  <a:lnTo>
                    <a:pt x="76527" y="14287"/>
                  </a:lnTo>
                  <a:lnTo>
                    <a:pt x="76527" y="1397"/>
                  </a:lnTo>
                  <a:close/>
                </a:path>
                <a:path w="229869" h="81914">
                  <a:moveTo>
                    <a:pt x="123980" y="21904"/>
                  </a:moveTo>
                  <a:lnTo>
                    <a:pt x="108206" y="21904"/>
                  </a:lnTo>
                  <a:lnTo>
                    <a:pt x="101702" y="24550"/>
                  </a:lnTo>
                  <a:lnTo>
                    <a:pt x="96618" y="29871"/>
                  </a:lnTo>
                  <a:lnTo>
                    <a:pt x="91624" y="35187"/>
                  </a:lnTo>
                  <a:lnTo>
                    <a:pt x="89254" y="42250"/>
                  </a:lnTo>
                  <a:lnTo>
                    <a:pt x="89239" y="61990"/>
                  </a:lnTo>
                  <a:lnTo>
                    <a:pt x="91552" y="68839"/>
                  </a:lnTo>
                  <a:lnTo>
                    <a:pt x="101565" y="79155"/>
                  </a:lnTo>
                  <a:lnTo>
                    <a:pt x="108254" y="81730"/>
                  </a:lnTo>
                  <a:lnTo>
                    <a:pt x="123535" y="81730"/>
                  </a:lnTo>
                  <a:lnTo>
                    <a:pt x="129040" y="80107"/>
                  </a:lnTo>
                  <a:lnTo>
                    <a:pt x="137568" y="73769"/>
                  </a:lnTo>
                  <a:lnTo>
                    <a:pt x="111946" y="73769"/>
                  </a:lnTo>
                  <a:lnTo>
                    <a:pt x="107951" y="72092"/>
                  </a:lnTo>
                  <a:lnTo>
                    <a:pt x="101452" y="65403"/>
                  </a:lnTo>
                  <a:lnTo>
                    <a:pt x="99639" y="60575"/>
                  </a:lnTo>
                  <a:lnTo>
                    <a:pt x="99240" y="54278"/>
                  </a:lnTo>
                  <a:lnTo>
                    <a:pt x="142561" y="54278"/>
                  </a:lnTo>
                  <a:lnTo>
                    <a:pt x="142626" y="46311"/>
                  </a:lnTo>
                  <a:lnTo>
                    <a:pt x="99823" y="46311"/>
                  </a:lnTo>
                  <a:lnTo>
                    <a:pt x="100126" y="41323"/>
                  </a:lnTo>
                  <a:lnTo>
                    <a:pt x="101821" y="37327"/>
                  </a:lnTo>
                  <a:lnTo>
                    <a:pt x="104954" y="34354"/>
                  </a:lnTo>
                  <a:lnTo>
                    <a:pt x="108022" y="31357"/>
                  </a:lnTo>
                  <a:lnTo>
                    <a:pt x="111833" y="29871"/>
                  </a:lnTo>
                  <a:lnTo>
                    <a:pt x="135399" y="29871"/>
                  </a:lnTo>
                  <a:lnTo>
                    <a:pt x="130342" y="24502"/>
                  </a:lnTo>
                  <a:lnTo>
                    <a:pt x="123980" y="21904"/>
                  </a:lnTo>
                  <a:close/>
                </a:path>
                <a:path w="229869" h="81914">
                  <a:moveTo>
                    <a:pt x="132108" y="61990"/>
                  </a:moveTo>
                  <a:lnTo>
                    <a:pt x="130669" y="66104"/>
                  </a:lnTo>
                  <a:lnTo>
                    <a:pt x="128576" y="69095"/>
                  </a:lnTo>
                  <a:lnTo>
                    <a:pt x="123535" y="72811"/>
                  </a:lnTo>
                  <a:lnTo>
                    <a:pt x="120401" y="73769"/>
                  </a:lnTo>
                  <a:lnTo>
                    <a:pt x="137568" y="73769"/>
                  </a:lnTo>
                  <a:lnTo>
                    <a:pt x="137727" y="73650"/>
                  </a:lnTo>
                  <a:lnTo>
                    <a:pt x="140676" y="69095"/>
                  </a:lnTo>
                  <a:lnTo>
                    <a:pt x="142305" y="63245"/>
                  </a:lnTo>
                  <a:lnTo>
                    <a:pt x="132108" y="61990"/>
                  </a:lnTo>
                  <a:close/>
                </a:path>
                <a:path w="229869" h="81914">
                  <a:moveTo>
                    <a:pt x="135399" y="29871"/>
                  </a:moveTo>
                  <a:lnTo>
                    <a:pt x="121329" y="29871"/>
                  </a:lnTo>
                  <a:lnTo>
                    <a:pt x="125419" y="31750"/>
                  </a:lnTo>
                  <a:lnTo>
                    <a:pt x="130551" y="37880"/>
                  </a:lnTo>
                  <a:lnTo>
                    <a:pt x="131781" y="41507"/>
                  </a:lnTo>
                  <a:lnTo>
                    <a:pt x="132221" y="46311"/>
                  </a:lnTo>
                  <a:lnTo>
                    <a:pt x="142626" y="46311"/>
                  </a:lnTo>
                  <a:lnTo>
                    <a:pt x="142626" y="42250"/>
                  </a:lnTo>
                  <a:lnTo>
                    <a:pt x="140165" y="34931"/>
                  </a:lnTo>
                  <a:lnTo>
                    <a:pt x="135399" y="29871"/>
                  </a:lnTo>
                  <a:close/>
                </a:path>
                <a:path w="229869" h="81914">
                  <a:moveTo>
                    <a:pt x="198487" y="0"/>
                  </a:moveTo>
                  <a:lnTo>
                    <a:pt x="191126" y="0"/>
                  </a:lnTo>
                  <a:lnTo>
                    <a:pt x="183012" y="696"/>
                  </a:lnTo>
                  <a:lnTo>
                    <a:pt x="153356" y="32640"/>
                  </a:lnTo>
                  <a:lnTo>
                    <a:pt x="152687" y="41947"/>
                  </a:lnTo>
                  <a:lnTo>
                    <a:pt x="152723" y="49052"/>
                  </a:lnTo>
                  <a:lnTo>
                    <a:pt x="176725" y="79988"/>
                  </a:lnTo>
                  <a:lnTo>
                    <a:pt x="183480" y="81777"/>
                  </a:lnTo>
                  <a:lnTo>
                    <a:pt x="197999" y="81777"/>
                  </a:lnTo>
                  <a:lnTo>
                    <a:pt x="204504" y="80178"/>
                  </a:lnTo>
                  <a:lnTo>
                    <a:pt x="216508" y="73650"/>
                  </a:lnTo>
                  <a:lnTo>
                    <a:pt x="217299" y="72835"/>
                  </a:lnTo>
                  <a:lnTo>
                    <a:pt x="183111" y="72835"/>
                  </a:lnTo>
                  <a:lnTo>
                    <a:pt x="176566" y="70076"/>
                  </a:lnTo>
                  <a:lnTo>
                    <a:pt x="166201" y="59136"/>
                  </a:lnTo>
                  <a:lnTo>
                    <a:pt x="163645" y="51632"/>
                  </a:lnTo>
                  <a:lnTo>
                    <a:pt x="163654" y="41947"/>
                  </a:lnTo>
                  <a:lnTo>
                    <a:pt x="183599" y="9013"/>
                  </a:lnTo>
                  <a:lnTo>
                    <a:pt x="217304" y="9013"/>
                  </a:lnTo>
                  <a:lnTo>
                    <a:pt x="217020" y="8710"/>
                  </a:lnTo>
                  <a:lnTo>
                    <a:pt x="205128" y="1742"/>
                  </a:lnTo>
                  <a:lnTo>
                    <a:pt x="198487" y="0"/>
                  </a:lnTo>
                  <a:close/>
                </a:path>
                <a:path w="229869" h="81914">
                  <a:moveTo>
                    <a:pt x="217304" y="9013"/>
                  </a:moveTo>
                  <a:lnTo>
                    <a:pt x="196441" y="9013"/>
                  </a:lnTo>
                  <a:lnTo>
                    <a:pt x="201180" y="10339"/>
                  </a:lnTo>
                  <a:lnTo>
                    <a:pt x="209706" y="15607"/>
                  </a:lnTo>
                  <a:lnTo>
                    <a:pt x="212887" y="19323"/>
                  </a:lnTo>
                  <a:lnTo>
                    <a:pt x="215263" y="24402"/>
                  </a:lnTo>
                  <a:lnTo>
                    <a:pt x="217323" y="28920"/>
                  </a:lnTo>
                  <a:lnTo>
                    <a:pt x="218459" y="34538"/>
                  </a:lnTo>
                  <a:lnTo>
                    <a:pt x="218459" y="51145"/>
                  </a:lnTo>
                  <a:lnTo>
                    <a:pt x="215836" y="58993"/>
                  </a:lnTo>
                  <a:lnTo>
                    <a:pt x="210705" y="64547"/>
                  </a:lnTo>
                  <a:lnTo>
                    <a:pt x="205503" y="70076"/>
                  </a:lnTo>
                  <a:lnTo>
                    <a:pt x="198927" y="72835"/>
                  </a:lnTo>
                  <a:lnTo>
                    <a:pt x="217299" y="72835"/>
                  </a:lnTo>
                  <a:lnTo>
                    <a:pt x="221152" y="68863"/>
                  </a:lnTo>
                  <a:lnTo>
                    <a:pt x="224476" y="62549"/>
                  </a:lnTo>
                  <a:lnTo>
                    <a:pt x="227728" y="56229"/>
                  </a:lnTo>
                  <a:lnTo>
                    <a:pt x="229351" y="49052"/>
                  </a:lnTo>
                  <a:lnTo>
                    <a:pt x="229243" y="32640"/>
                  </a:lnTo>
                  <a:lnTo>
                    <a:pt x="227776" y="26060"/>
                  </a:lnTo>
                  <a:lnTo>
                    <a:pt x="224708" y="19811"/>
                  </a:lnTo>
                  <a:lnTo>
                    <a:pt x="221598" y="13592"/>
                  </a:lnTo>
                  <a:lnTo>
                    <a:pt x="217304" y="90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612263" y="1615986"/>
              <a:ext cx="7620" cy="73025"/>
            </a:xfrm>
            <a:custGeom>
              <a:avLst/>
              <a:gdLst/>
              <a:ahLst/>
              <a:cxnLst/>
              <a:rect l="l" t="t" r="r" b="b"/>
              <a:pathLst>
                <a:path w="7619" h="73025">
                  <a:moveTo>
                    <a:pt x="3563" y="-2001"/>
                  </a:moveTo>
                  <a:lnTo>
                    <a:pt x="3563" y="74444"/>
                  </a:lnTo>
                </a:path>
              </a:pathLst>
            </a:custGeom>
            <a:ln w="111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598302" y="1673772"/>
              <a:ext cx="12700" cy="71120"/>
            </a:xfrm>
            <a:custGeom>
              <a:avLst/>
              <a:gdLst/>
              <a:ahLst/>
              <a:cxnLst/>
              <a:rect l="l" t="t" r="r" b="b"/>
              <a:pathLst>
                <a:path w="12700" h="71119">
                  <a:moveTo>
                    <a:pt x="0" y="70903"/>
                  </a:moveTo>
                  <a:lnTo>
                    <a:pt x="12701" y="0"/>
                  </a:lnTo>
                </a:path>
              </a:pathLst>
            </a:custGeom>
            <a:ln w="571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596931" y="1616658"/>
              <a:ext cx="28575" cy="59690"/>
            </a:xfrm>
            <a:custGeom>
              <a:avLst/>
              <a:gdLst/>
              <a:ahLst/>
              <a:cxnLst/>
              <a:rect l="l" t="t" r="r" b="b"/>
              <a:pathLst>
                <a:path w="28575" h="59689">
                  <a:moveTo>
                    <a:pt x="24270" y="0"/>
                  </a:moveTo>
                  <a:lnTo>
                    <a:pt x="0" y="54510"/>
                  </a:lnTo>
                  <a:lnTo>
                    <a:pt x="28099" y="59689"/>
                  </a:lnTo>
                  <a:lnTo>
                    <a:pt x="2427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596932" y="1616657"/>
              <a:ext cx="28575" cy="59690"/>
            </a:xfrm>
            <a:custGeom>
              <a:avLst/>
              <a:gdLst/>
              <a:ahLst/>
              <a:cxnLst/>
              <a:rect l="l" t="t" r="r" b="b"/>
              <a:pathLst>
                <a:path w="28575" h="59689">
                  <a:moveTo>
                    <a:pt x="24267" y="0"/>
                  </a:moveTo>
                  <a:lnTo>
                    <a:pt x="0" y="54510"/>
                  </a:lnTo>
                  <a:lnTo>
                    <a:pt x="14071" y="57114"/>
                  </a:lnTo>
                  <a:lnTo>
                    <a:pt x="28102" y="59689"/>
                  </a:lnTo>
                  <a:lnTo>
                    <a:pt x="24267" y="0"/>
                  </a:lnTo>
                </a:path>
              </a:pathLst>
            </a:custGeom>
            <a:ln w="573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964451" y="657928"/>
            <a:ext cx="433705" cy="431800"/>
            <a:chOff x="964451" y="657928"/>
            <a:chExt cx="433705" cy="431800"/>
          </a:xfrm>
        </p:grpSpPr>
        <p:sp>
          <p:nvSpPr>
            <p:cNvPr id="34" name="object 34"/>
            <p:cNvSpPr/>
            <p:nvPr/>
          </p:nvSpPr>
          <p:spPr>
            <a:xfrm>
              <a:off x="1348001" y="900425"/>
              <a:ext cx="50165" cy="62865"/>
            </a:xfrm>
            <a:custGeom>
              <a:avLst/>
              <a:gdLst/>
              <a:ahLst/>
              <a:cxnLst/>
              <a:rect l="l" t="t" r="r" b="b"/>
              <a:pathLst>
                <a:path w="50165" h="62865">
                  <a:moveTo>
                    <a:pt x="8454" y="0"/>
                  </a:moveTo>
                  <a:lnTo>
                    <a:pt x="0" y="0"/>
                  </a:lnTo>
                  <a:lnTo>
                    <a:pt x="0" y="62781"/>
                  </a:lnTo>
                  <a:lnTo>
                    <a:pt x="8454" y="62781"/>
                  </a:lnTo>
                  <a:lnTo>
                    <a:pt x="8454" y="33236"/>
                  </a:lnTo>
                  <a:lnTo>
                    <a:pt x="50003" y="33236"/>
                  </a:lnTo>
                  <a:lnTo>
                    <a:pt x="50003" y="25804"/>
                  </a:lnTo>
                  <a:lnTo>
                    <a:pt x="8454" y="25804"/>
                  </a:lnTo>
                  <a:lnTo>
                    <a:pt x="8454" y="0"/>
                  </a:lnTo>
                  <a:close/>
                </a:path>
                <a:path w="50165" h="62865">
                  <a:moveTo>
                    <a:pt x="50003" y="33236"/>
                  </a:moveTo>
                  <a:lnTo>
                    <a:pt x="41548" y="33236"/>
                  </a:lnTo>
                  <a:lnTo>
                    <a:pt x="41548" y="62781"/>
                  </a:lnTo>
                  <a:lnTo>
                    <a:pt x="50003" y="62781"/>
                  </a:lnTo>
                  <a:lnTo>
                    <a:pt x="50003" y="33236"/>
                  </a:lnTo>
                  <a:close/>
                </a:path>
                <a:path w="50165" h="62865">
                  <a:moveTo>
                    <a:pt x="50003" y="0"/>
                  </a:moveTo>
                  <a:lnTo>
                    <a:pt x="41548" y="0"/>
                  </a:lnTo>
                  <a:lnTo>
                    <a:pt x="41548" y="25804"/>
                  </a:lnTo>
                  <a:lnTo>
                    <a:pt x="50003" y="25804"/>
                  </a:lnTo>
                  <a:lnTo>
                    <a:pt x="5000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099833" y="835254"/>
              <a:ext cx="247650" cy="88900"/>
            </a:xfrm>
            <a:custGeom>
              <a:avLst/>
              <a:gdLst/>
              <a:ahLst/>
              <a:cxnLst/>
              <a:rect l="l" t="t" r="r" b="b"/>
              <a:pathLst>
                <a:path w="247650" h="88900">
                  <a:moveTo>
                    <a:pt x="0" y="63149"/>
                  </a:moveTo>
                  <a:lnTo>
                    <a:pt x="137914" y="0"/>
                  </a:lnTo>
                </a:path>
                <a:path w="247650" h="88900">
                  <a:moveTo>
                    <a:pt x="11196" y="88377"/>
                  </a:moveTo>
                  <a:lnTo>
                    <a:pt x="149129" y="25227"/>
                  </a:lnTo>
                </a:path>
                <a:path w="247650" h="88900">
                  <a:moveTo>
                    <a:pt x="143489" y="12569"/>
                  </a:moveTo>
                  <a:lnTo>
                    <a:pt x="247164" y="88235"/>
                  </a:lnTo>
                </a:path>
              </a:pathLst>
            </a:custGeom>
            <a:ln w="40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240257" y="657928"/>
              <a:ext cx="50165" cy="62865"/>
            </a:xfrm>
            <a:custGeom>
              <a:avLst/>
              <a:gdLst/>
              <a:ahLst/>
              <a:cxnLst/>
              <a:rect l="l" t="t" r="r" b="b"/>
              <a:pathLst>
                <a:path w="50165" h="62865">
                  <a:moveTo>
                    <a:pt x="8454" y="0"/>
                  </a:moveTo>
                  <a:lnTo>
                    <a:pt x="0" y="0"/>
                  </a:lnTo>
                  <a:lnTo>
                    <a:pt x="0" y="62757"/>
                  </a:lnTo>
                  <a:lnTo>
                    <a:pt x="8454" y="62757"/>
                  </a:lnTo>
                  <a:lnTo>
                    <a:pt x="8454" y="33213"/>
                  </a:lnTo>
                  <a:lnTo>
                    <a:pt x="49932" y="33213"/>
                  </a:lnTo>
                  <a:lnTo>
                    <a:pt x="49932" y="25780"/>
                  </a:lnTo>
                  <a:lnTo>
                    <a:pt x="8454" y="25780"/>
                  </a:lnTo>
                  <a:lnTo>
                    <a:pt x="8454" y="0"/>
                  </a:lnTo>
                  <a:close/>
                </a:path>
                <a:path w="50165" h="62865">
                  <a:moveTo>
                    <a:pt x="49932" y="33213"/>
                  </a:moveTo>
                  <a:lnTo>
                    <a:pt x="41548" y="33213"/>
                  </a:lnTo>
                  <a:lnTo>
                    <a:pt x="41548" y="62757"/>
                  </a:lnTo>
                  <a:lnTo>
                    <a:pt x="49932" y="62757"/>
                  </a:lnTo>
                  <a:lnTo>
                    <a:pt x="49932" y="33213"/>
                  </a:lnTo>
                  <a:close/>
                </a:path>
                <a:path w="50165" h="62865">
                  <a:moveTo>
                    <a:pt x="49932" y="0"/>
                  </a:moveTo>
                  <a:lnTo>
                    <a:pt x="41548" y="0"/>
                  </a:lnTo>
                  <a:lnTo>
                    <a:pt x="41548" y="25780"/>
                  </a:lnTo>
                  <a:lnTo>
                    <a:pt x="49932" y="25780"/>
                  </a:lnTo>
                  <a:lnTo>
                    <a:pt x="499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243323" y="745027"/>
              <a:ext cx="10160" cy="102870"/>
            </a:xfrm>
            <a:custGeom>
              <a:avLst/>
              <a:gdLst/>
              <a:ahLst/>
              <a:cxnLst/>
              <a:rect l="l" t="t" r="r" b="b"/>
              <a:pathLst>
                <a:path w="10159" h="102869">
                  <a:moveTo>
                    <a:pt x="5074" y="-2001"/>
                  </a:moveTo>
                  <a:lnTo>
                    <a:pt x="5074" y="104797"/>
                  </a:lnTo>
                </a:path>
              </a:pathLst>
            </a:custGeom>
            <a:ln w="14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72242" y="1026797"/>
              <a:ext cx="50165" cy="62865"/>
            </a:xfrm>
            <a:custGeom>
              <a:avLst/>
              <a:gdLst/>
              <a:ahLst/>
              <a:cxnLst/>
              <a:rect l="l" t="t" r="r" b="b"/>
              <a:pathLst>
                <a:path w="50165" h="62865">
                  <a:moveTo>
                    <a:pt x="8454" y="0"/>
                  </a:moveTo>
                  <a:lnTo>
                    <a:pt x="0" y="0"/>
                  </a:lnTo>
                  <a:lnTo>
                    <a:pt x="0" y="62781"/>
                  </a:lnTo>
                  <a:lnTo>
                    <a:pt x="8454" y="62781"/>
                  </a:lnTo>
                  <a:lnTo>
                    <a:pt x="8454" y="33236"/>
                  </a:lnTo>
                  <a:lnTo>
                    <a:pt x="49932" y="33236"/>
                  </a:lnTo>
                  <a:lnTo>
                    <a:pt x="49932" y="25804"/>
                  </a:lnTo>
                  <a:lnTo>
                    <a:pt x="8454" y="25804"/>
                  </a:lnTo>
                  <a:lnTo>
                    <a:pt x="8454" y="0"/>
                  </a:lnTo>
                  <a:close/>
                </a:path>
                <a:path w="50165" h="62865">
                  <a:moveTo>
                    <a:pt x="49932" y="33236"/>
                  </a:moveTo>
                  <a:lnTo>
                    <a:pt x="41548" y="33236"/>
                  </a:lnTo>
                  <a:lnTo>
                    <a:pt x="41548" y="62781"/>
                  </a:lnTo>
                  <a:lnTo>
                    <a:pt x="49932" y="62781"/>
                  </a:lnTo>
                  <a:lnTo>
                    <a:pt x="49932" y="33236"/>
                  </a:lnTo>
                  <a:close/>
                </a:path>
                <a:path w="50165" h="62865">
                  <a:moveTo>
                    <a:pt x="49932" y="0"/>
                  </a:moveTo>
                  <a:lnTo>
                    <a:pt x="41548" y="0"/>
                  </a:lnTo>
                  <a:lnTo>
                    <a:pt x="41548" y="25804"/>
                  </a:lnTo>
                  <a:lnTo>
                    <a:pt x="49932" y="25804"/>
                  </a:lnTo>
                  <a:lnTo>
                    <a:pt x="499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094885" y="911039"/>
              <a:ext cx="10795" cy="107314"/>
            </a:xfrm>
            <a:custGeom>
              <a:avLst/>
              <a:gdLst/>
              <a:ahLst/>
              <a:cxnLst/>
              <a:rect l="l" t="t" r="r" b="b"/>
              <a:pathLst>
                <a:path w="10794" h="107315">
                  <a:moveTo>
                    <a:pt x="5296" y="-2001"/>
                  </a:moveTo>
                  <a:lnTo>
                    <a:pt x="5296" y="109256"/>
                  </a:lnTo>
                </a:path>
              </a:pathLst>
            </a:custGeom>
            <a:ln w="145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64451" y="784299"/>
              <a:ext cx="50165" cy="62865"/>
            </a:xfrm>
            <a:custGeom>
              <a:avLst/>
              <a:gdLst/>
              <a:ahLst/>
              <a:cxnLst/>
              <a:rect l="l" t="t" r="r" b="b"/>
              <a:pathLst>
                <a:path w="50165" h="62865">
                  <a:moveTo>
                    <a:pt x="8431" y="0"/>
                  </a:moveTo>
                  <a:lnTo>
                    <a:pt x="0" y="0"/>
                  </a:lnTo>
                  <a:lnTo>
                    <a:pt x="0" y="62822"/>
                  </a:lnTo>
                  <a:lnTo>
                    <a:pt x="8431" y="62822"/>
                  </a:lnTo>
                  <a:lnTo>
                    <a:pt x="8431" y="33213"/>
                  </a:lnTo>
                  <a:lnTo>
                    <a:pt x="49980" y="33213"/>
                  </a:lnTo>
                  <a:lnTo>
                    <a:pt x="49980" y="25780"/>
                  </a:lnTo>
                  <a:lnTo>
                    <a:pt x="8431" y="25780"/>
                  </a:lnTo>
                  <a:lnTo>
                    <a:pt x="8431" y="0"/>
                  </a:lnTo>
                  <a:close/>
                </a:path>
                <a:path w="50165" h="62865">
                  <a:moveTo>
                    <a:pt x="49980" y="33213"/>
                  </a:moveTo>
                  <a:lnTo>
                    <a:pt x="41525" y="33213"/>
                  </a:lnTo>
                  <a:lnTo>
                    <a:pt x="41525" y="62822"/>
                  </a:lnTo>
                  <a:lnTo>
                    <a:pt x="49980" y="62822"/>
                  </a:lnTo>
                  <a:lnTo>
                    <a:pt x="49980" y="33213"/>
                  </a:lnTo>
                  <a:close/>
                </a:path>
                <a:path w="50165" h="62865">
                  <a:moveTo>
                    <a:pt x="49980" y="0"/>
                  </a:moveTo>
                  <a:lnTo>
                    <a:pt x="41525" y="0"/>
                  </a:lnTo>
                  <a:lnTo>
                    <a:pt x="41525" y="25780"/>
                  </a:lnTo>
                  <a:lnTo>
                    <a:pt x="49980" y="25780"/>
                  </a:lnTo>
                  <a:lnTo>
                    <a:pt x="499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015430" y="845338"/>
              <a:ext cx="90170" cy="66040"/>
            </a:xfrm>
            <a:custGeom>
              <a:avLst/>
              <a:gdLst/>
              <a:ahLst/>
              <a:cxnLst/>
              <a:rect l="l" t="t" r="r" b="b"/>
              <a:pathLst>
                <a:path w="90169" h="66040">
                  <a:moveTo>
                    <a:pt x="90047" y="65700"/>
                  </a:moveTo>
                  <a:lnTo>
                    <a:pt x="0" y="0"/>
                  </a:lnTo>
                </a:path>
              </a:pathLst>
            </a:custGeom>
            <a:ln w="40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1295922" y="490562"/>
            <a:ext cx="348615" cy="4171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50" spc="-10" dirty="0">
                <a:latin typeface="Calibri"/>
                <a:cs typeface="Calibri"/>
              </a:rPr>
              <a:t>5,29</a:t>
            </a:r>
            <a:endParaRPr sz="8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850">
              <a:latin typeface="Calibri"/>
              <a:cs typeface="Calibri"/>
            </a:endParaRPr>
          </a:p>
          <a:p>
            <a:pPr marL="146685">
              <a:lnSpc>
                <a:spcPct val="100000"/>
              </a:lnSpc>
              <a:spcBef>
                <a:spcPts val="5"/>
              </a:spcBef>
            </a:pPr>
            <a:r>
              <a:rPr sz="850" spc="-10" dirty="0">
                <a:latin typeface="Calibri"/>
                <a:cs typeface="Calibri"/>
              </a:rPr>
              <a:t>5,2</a:t>
            </a:r>
            <a:r>
              <a:rPr sz="850" spc="-5" dirty="0">
                <a:latin typeface="Calibri"/>
                <a:cs typeface="Calibri"/>
              </a:rPr>
              <a:t>9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93505" y="1153811"/>
            <a:ext cx="214629" cy="1543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50" spc="-10" dirty="0">
                <a:latin typeface="Calibri"/>
                <a:cs typeface="Calibri"/>
              </a:rPr>
              <a:t>6,1</a:t>
            </a:r>
            <a:r>
              <a:rPr sz="850" spc="-5" dirty="0">
                <a:latin typeface="Calibri"/>
                <a:cs typeface="Calibri"/>
              </a:rPr>
              <a:t>1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32339" y="1427114"/>
            <a:ext cx="214629" cy="1543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50" spc="-10" dirty="0">
                <a:latin typeface="Calibri"/>
                <a:cs typeface="Calibri"/>
              </a:rPr>
              <a:t>6,5</a:t>
            </a:r>
            <a:r>
              <a:rPr sz="850" spc="-5" dirty="0">
                <a:latin typeface="Calibri"/>
                <a:cs typeface="Calibri"/>
              </a:rPr>
              <a:t>2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821765" y="1200069"/>
            <a:ext cx="214629" cy="1543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50" spc="-10" dirty="0">
                <a:latin typeface="Calibri"/>
                <a:cs typeface="Calibri"/>
              </a:rPr>
              <a:t>3,7</a:t>
            </a:r>
            <a:r>
              <a:rPr sz="850" spc="-5" dirty="0">
                <a:latin typeface="Calibri"/>
                <a:cs typeface="Calibri"/>
              </a:rPr>
              <a:t>4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960777" y="1600017"/>
            <a:ext cx="214629" cy="1543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50" spc="-10" dirty="0">
                <a:latin typeface="Calibri"/>
                <a:cs typeface="Calibri"/>
              </a:rPr>
              <a:t>3,9</a:t>
            </a:r>
            <a:r>
              <a:rPr sz="850" spc="-5" dirty="0">
                <a:latin typeface="Calibri"/>
                <a:cs typeface="Calibri"/>
              </a:rPr>
              <a:t>3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10095" y="1895723"/>
            <a:ext cx="168275" cy="1543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50" spc="-5" dirty="0">
                <a:latin typeface="MingLiU"/>
                <a:cs typeface="MingLiU"/>
              </a:rPr>
              <a:t>‐</a:t>
            </a:r>
            <a:r>
              <a:rPr sz="850" spc="-10" dirty="0">
                <a:latin typeface="Arial"/>
                <a:cs typeface="Arial"/>
              </a:rPr>
              <a:t>M</a:t>
            </a:r>
            <a:endParaRPr sz="85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621857" y="1895723"/>
            <a:ext cx="168275" cy="1543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50" spc="-80" dirty="0">
                <a:latin typeface="Arial"/>
                <a:cs typeface="Arial"/>
              </a:rPr>
              <a:t>+</a:t>
            </a:r>
            <a:r>
              <a:rPr sz="850" spc="-10" dirty="0">
                <a:latin typeface="Arial"/>
                <a:cs typeface="Arial"/>
              </a:rPr>
              <a:t>M</a:t>
            </a:r>
            <a:endParaRPr sz="850">
              <a:latin typeface="Arial"/>
              <a:cs typeface="Arial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3008746" y="437958"/>
            <a:ext cx="537845" cy="620395"/>
            <a:chOff x="3008746" y="437958"/>
            <a:chExt cx="537845" cy="620395"/>
          </a:xfrm>
        </p:grpSpPr>
        <p:sp>
          <p:nvSpPr>
            <p:cNvPr id="50" name="object 50"/>
            <p:cNvSpPr/>
            <p:nvPr/>
          </p:nvSpPr>
          <p:spPr>
            <a:xfrm>
              <a:off x="3257166" y="437958"/>
              <a:ext cx="41910" cy="51435"/>
            </a:xfrm>
            <a:custGeom>
              <a:avLst/>
              <a:gdLst/>
              <a:ahLst/>
              <a:cxnLst/>
              <a:rect l="l" t="t" r="r" b="b"/>
              <a:pathLst>
                <a:path w="41910" h="51434">
                  <a:moveTo>
                    <a:pt x="7015" y="0"/>
                  </a:moveTo>
                  <a:lnTo>
                    <a:pt x="0" y="0"/>
                  </a:lnTo>
                  <a:lnTo>
                    <a:pt x="0" y="51329"/>
                  </a:lnTo>
                  <a:lnTo>
                    <a:pt x="7015" y="51329"/>
                  </a:lnTo>
                  <a:lnTo>
                    <a:pt x="7015" y="27106"/>
                  </a:lnTo>
                  <a:lnTo>
                    <a:pt x="41739" y="27106"/>
                  </a:lnTo>
                  <a:lnTo>
                    <a:pt x="41739" y="21065"/>
                  </a:lnTo>
                  <a:lnTo>
                    <a:pt x="7015" y="21065"/>
                  </a:lnTo>
                  <a:lnTo>
                    <a:pt x="7015" y="0"/>
                  </a:lnTo>
                  <a:close/>
                </a:path>
                <a:path w="41910" h="51434">
                  <a:moveTo>
                    <a:pt x="41739" y="27106"/>
                  </a:moveTo>
                  <a:lnTo>
                    <a:pt x="34675" y="27106"/>
                  </a:lnTo>
                  <a:lnTo>
                    <a:pt x="34675" y="51329"/>
                  </a:lnTo>
                  <a:lnTo>
                    <a:pt x="41739" y="51329"/>
                  </a:lnTo>
                  <a:lnTo>
                    <a:pt x="41739" y="27106"/>
                  </a:lnTo>
                  <a:close/>
                </a:path>
                <a:path w="41910" h="51434">
                  <a:moveTo>
                    <a:pt x="41739" y="0"/>
                  </a:moveTo>
                  <a:lnTo>
                    <a:pt x="34675" y="0"/>
                  </a:lnTo>
                  <a:lnTo>
                    <a:pt x="34675" y="21065"/>
                  </a:lnTo>
                  <a:lnTo>
                    <a:pt x="41739" y="21065"/>
                  </a:lnTo>
                  <a:lnTo>
                    <a:pt x="417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147591" y="508585"/>
              <a:ext cx="247650" cy="386715"/>
            </a:xfrm>
            <a:custGeom>
              <a:avLst/>
              <a:gdLst/>
              <a:ahLst/>
              <a:cxnLst/>
              <a:rect l="l" t="t" r="r" b="b"/>
              <a:pathLst>
                <a:path w="247650" h="386715">
                  <a:moveTo>
                    <a:pt x="0" y="172893"/>
                  </a:moveTo>
                  <a:lnTo>
                    <a:pt x="0" y="315778"/>
                  </a:lnTo>
                </a:path>
                <a:path w="247650" h="386715">
                  <a:moveTo>
                    <a:pt x="0" y="315778"/>
                  </a:moveTo>
                  <a:lnTo>
                    <a:pt x="124278" y="386220"/>
                  </a:lnTo>
                </a:path>
                <a:path w="247650" h="386715">
                  <a:moveTo>
                    <a:pt x="28266" y="302375"/>
                  </a:moveTo>
                  <a:lnTo>
                    <a:pt x="121465" y="355170"/>
                  </a:lnTo>
                </a:path>
                <a:path w="247650" h="386715">
                  <a:moveTo>
                    <a:pt x="124278" y="386220"/>
                  </a:moveTo>
                  <a:lnTo>
                    <a:pt x="247492" y="315151"/>
                  </a:lnTo>
                </a:path>
                <a:path w="247650" h="386715">
                  <a:moveTo>
                    <a:pt x="247492" y="315151"/>
                  </a:moveTo>
                  <a:lnTo>
                    <a:pt x="247492" y="172799"/>
                  </a:lnTo>
                </a:path>
                <a:path w="247650" h="386715">
                  <a:moveTo>
                    <a:pt x="221687" y="297361"/>
                  </a:moveTo>
                  <a:lnTo>
                    <a:pt x="221687" y="190636"/>
                  </a:lnTo>
                </a:path>
                <a:path w="247650" h="386715">
                  <a:moveTo>
                    <a:pt x="247492" y="172799"/>
                  </a:moveTo>
                  <a:lnTo>
                    <a:pt x="123927" y="101777"/>
                  </a:lnTo>
                </a:path>
                <a:path w="247650" h="386715">
                  <a:moveTo>
                    <a:pt x="123927" y="101777"/>
                  </a:moveTo>
                  <a:lnTo>
                    <a:pt x="0" y="172893"/>
                  </a:lnTo>
                </a:path>
                <a:path w="247650" h="386715">
                  <a:moveTo>
                    <a:pt x="121329" y="132874"/>
                  </a:moveTo>
                  <a:lnTo>
                    <a:pt x="28355" y="186202"/>
                  </a:lnTo>
                </a:path>
                <a:path w="247650" h="386715">
                  <a:moveTo>
                    <a:pt x="123927" y="101777"/>
                  </a:moveTo>
                  <a:lnTo>
                    <a:pt x="12392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504634" y="580145"/>
              <a:ext cx="41910" cy="51435"/>
            </a:xfrm>
            <a:custGeom>
              <a:avLst/>
              <a:gdLst/>
              <a:ahLst/>
              <a:cxnLst/>
              <a:rect l="l" t="t" r="r" b="b"/>
              <a:pathLst>
                <a:path w="41910" h="51434">
                  <a:moveTo>
                    <a:pt x="7015" y="0"/>
                  </a:moveTo>
                  <a:lnTo>
                    <a:pt x="0" y="0"/>
                  </a:lnTo>
                  <a:lnTo>
                    <a:pt x="0" y="51329"/>
                  </a:lnTo>
                  <a:lnTo>
                    <a:pt x="7015" y="51329"/>
                  </a:lnTo>
                  <a:lnTo>
                    <a:pt x="7015" y="27130"/>
                  </a:lnTo>
                  <a:lnTo>
                    <a:pt x="41739" y="27130"/>
                  </a:lnTo>
                  <a:lnTo>
                    <a:pt x="41739" y="21089"/>
                  </a:lnTo>
                  <a:lnTo>
                    <a:pt x="7015" y="21089"/>
                  </a:lnTo>
                  <a:lnTo>
                    <a:pt x="7015" y="0"/>
                  </a:lnTo>
                  <a:close/>
                </a:path>
                <a:path w="41910" h="51434">
                  <a:moveTo>
                    <a:pt x="41739" y="27130"/>
                  </a:moveTo>
                  <a:lnTo>
                    <a:pt x="34681" y="27130"/>
                  </a:lnTo>
                  <a:lnTo>
                    <a:pt x="34681" y="51329"/>
                  </a:lnTo>
                  <a:lnTo>
                    <a:pt x="41739" y="51329"/>
                  </a:lnTo>
                  <a:lnTo>
                    <a:pt x="41739" y="27130"/>
                  </a:lnTo>
                  <a:close/>
                </a:path>
                <a:path w="41910" h="51434">
                  <a:moveTo>
                    <a:pt x="41739" y="0"/>
                  </a:moveTo>
                  <a:lnTo>
                    <a:pt x="34681" y="0"/>
                  </a:lnTo>
                  <a:lnTo>
                    <a:pt x="34681" y="21089"/>
                  </a:lnTo>
                  <a:lnTo>
                    <a:pt x="41739" y="21089"/>
                  </a:lnTo>
                  <a:lnTo>
                    <a:pt x="417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395084" y="617681"/>
              <a:ext cx="111125" cy="64135"/>
            </a:xfrm>
            <a:custGeom>
              <a:avLst/>
              <a:gdLst/>
              <a:ahLst/>
              <a:cxnLst/>
              <a:rect l="l" t="t" r="r" b="b"/>
              <a:pathLst>
                <a:path w="111125" h="64134">
                  <a:moveTo>
                    <a:pt x="0" y="63703"/>
                  </a:moveTo>
                  <a:lnTo>
                    <a:pt x="110947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504634" y="864846"/>
              <a:ext cx="41910" cy="51435"/>
            </a:xfrm>
            <a:custGeom>
              <a:avLst/>
              <a:gdLst/>
              <a:ahLst/>
              <a:cxnLst/>
              <a:rect l="l" t="t" r="r" b="b"/>
              <a:pathLst>
                <a:path w="41910" h="51434">
                  <a:moveTo>
                    <a:pt x="7015" y="0"/>
                  </a:moveTo>
                  <a:lnTo>
                    <a:pt x="0" y="0"/>
                  </a:lnTo>
                  <a:lnTo>
                    <a:pt x="0" y="51329"/>
                  </a:lnTo>
                  <a:lnTo>
                    <a:pt x="7015" y="51329"/>
                  </a:lnTo>
                  <a:lnTo>
                    <a:pt x="7015" y="27100"/>
                  </a:lnTo>
                  <a:lnTo>
                    <a:pt x="41739" y="27100"/>
                  </a:lnTo>
                  <a:lnTo>
                    <a:pt x="41739" y="21065"/>
                  </a:lnTo>
                  <a:lnTo>
                    <a:pt x="7015" y="21065"/>
                  </a:lnTo>
                  <a:lnTo>
                    <a:pt x="7015" y="0"/>
                  </a:lnTo>
                  <a:close/>
                </a:path>
                <a:path w="41910" h="51434">
                  <a:moveTo>
                    <a:pt x="41739" y="27100"/>
                  </a:moveTo>
                  <a:lnTo>
                    <a:pt x="34681" y="27100"/>
                  </a:lnTo>
                  <a:lnTo>
                    <a:pt x="34681" y="51329"/>
                  </a:lnTo>
                  <a:lnTo>
                    <a:pt x="41739" y="51329"/>
                  </a:lnTo>
                  <a:lnTo>
                    <a:pt x="41739" y="27100"/>
                  </a:lnTo>
                  <a:close/>
                </a:path>
                <a:path w="41910" h="51434">
                  <a:moveTo>
                    <a:pt x="41739" y="0"/>
                  </a:moveTo>
                  <a:lnTo>
                    <a:pt x="34681" y="0"/>
                  </a:lnTo>
                  <a:lnTo>
                    <a:pt x="34681" y="21065"/>
                  </a:lnTo>
                  <a:lnTo>
                    <a:pt x="41739" y="21065"/>
                  </a:lnTo>
                  <a:lnTo>
                    <a:pt x="417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395084" y="823736"/>
              <a:ext cx="111125" cy="64135"/>
            </a:xfrm>
            <a:custGeom>
              <a:avLst/>
              <a:gdLst/>
              <a:ahLst/>
              <a:cxnLst/>
              <a:rect l="l" t="t" r="r" b="b"/>
              <a:pathLst>
                <a:path w="111125" h="64134">
                  <a:moveTo>
                    <a:pt x="0" y="0"/>
                  </a:moveTo>
                  <a:lnTo>
                    <a:pt x="110947" y="6368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257445" y="1006890"/>
              <a:ext cx="41910" cy="51435"/>
            </a:xfrm>
            <a:custGeom>
              <a:avLst/>
              <a:gdLst/>
              <a:ahLst/>
              <a:cxnLst/>
              <a:rect l="l" t="t" r="r" b="b"/>
              <a:pathLst>
                <a:path w="41910" h="51434">
                  <a:moveTo>
                    <a:pt x="7063" y="0"/>
                  </a:moveTo>
                  <a:lnTo>
                    <a:pt x="0" y="0"/>
                  </a:lnTo>
                  <a:lnTo>
                    <a:pt x="0" y="51377"/>
                  </a:lnTo>
                  <a:lnTo>
                    <a:pt x="7063" y="51377"/>
                  </a:lnTo>
                  <a:lnTo>
                    <a:pt x="7063" y="27154"/>
                  </a:lnTo>
                  <a:lnTo>
                    <a:pt x="41763" y="27154"/>
                  </a:lnTo>
                  <a:lnTo>
                    <a:pt x="41763" y="21113"/>
                  </a:lnTo>
                  <a:lnTo>
                    <a:pt x="7063" y="21113"/>
                  </a:lnTo>
                  <a:lnTo>
                    <a:pt x="7063" y="0"/>
                  </a:lnTo>
                  <a:close/>
                </a:path>
                <a:path w="41910" h="51434">
                  <a:moveTo>
                    <a:pt x="41763" y="27154"/>
                  </a:moveTo>
                  <a:lnTo>
                    <a:pt x="34723" y="27154"/>
                  </a:lnTo>
                  <a:lnTo>
                    <a:pt x="34723" y="51377"/>
                  </a:lnTo>
                  <a:lnTo>
                    <a:pt x="41763" y="51377"/>
                  </a:lnTo>
                  <a:lnTo>
                    <a:pt x="41763" y="27154"/>
                  </a:lnTo>
                  <a:close/>
                </a:path>
                <a:path w="41910" h="51434">
                  <a:moveTo>
                    <a:pt x="41763" y="0"/>
                  </a:moveTo>
                  <a:lnTo>
                    <a:pt x="34723" y="0"/>
                  </a:lnTo>
                  <a:lnTo>
                    <a:pt x="34723" y="21113"/>
                  </a:lnTo>
                  <a:lnTo>
                    <a:pt x="41763" y="21113"/>
                  </a:lnTo>
                  <a:lnTo>
                    <a:pt x="417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271870" y="894805"/>
              <a:ext cx="0" cy="106045"/>
            </a:xfrm>
            <a:custGeom>
              <a:avLst/>
              <a:gdLst/>
              <a:ahLst/>
              <a:cxnLst/>
              <a:rect l="l" t="t" r="r" b="b"/>
              <a:pathLst>
                <a:path h="106044">
                  <a:moveTo>
                    <a:pt x="0" y="0"/>
                  </a:moveTo>
                  <a:lnTo>
                    <a:pt x="0" y="10570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008746" y="865726"/>
              <a:ext cx="41910" cy="51435"/>
            </a:xfrm>
            <a:custGeom>
              <a:avLst/>
              <a:gdLst/>
              <a:ahLst/>
              <a:cxnLst/>
              <a:rect l="l" t="t" r="r" b="b"/>
              <a:pathLst>
                <a:path w="41910" h="51434">
                  <a:moveTo>
                    <a:pt x="7015" y="0"/>
                  </a:moveTo>
                  <a:lnTo>
                    <a:pt x="0" y="0"/>
                  </a:lnTo>
                  <a:lnTo>
                    <a:pt x="0" y="51377"/>
                  </a:lnTo>
                  <a:lnTo>
                    <a:pt x="7015" y="51377"/>
                  </a:lnTo>
                  <a:lnTo>
                    <a:pt x="7015" y="27154"/>
                  </a:lnTo>
                  <a:lnTo>
                    <a:pt x="41691" y="27154"/>
                  </a:lnTo>
                  <a:lnTo>
                    <a:pt x="41691" y="21113"/>
                  </a:lnTo>
                  <a:lnTo>
                    <a:pt x="7015" y="21113"/>
                  </a:lnTo>
                  <a:lnTo>
                    <a:pt x="7015" y="0"/>
                  </a:lnTo>
                  <a:close/>
                </a:path>
                <a:path w="41910" h="51434">
                  <a:moveTo>
                    <a:pt x="41691" y="27154"/>
                  </a:moveTo>
                  <a:lnTo>
                    <a:pt x="34675" y="27154"/>
                  </a:lnTo>
                  <a:lnTo>
                    <a:pt x="34675" y="51377"/>
                  </a:lnTo>
                  <a:lnTo>
                    <a:pt x="41691" y="51377"/>
                  </a:lnTo>
                  <a:lnTo>
                    <a:pt x="41691" y="27154"/>
                  </a:lnTo>
                  <a:close/>
                </a:path>
                <a:path w="41910" h="51434">
                  <a:moveTo>
                    <a:pt x="41691" y="0"/>
                  </a:moveTo>
                  <a:lnTo>
                    <a:pt x="34675" y="0"/>
                  </a:lnTo>
                  <a:lnTo>
                    <a:pt x="34675" y="21113"/>
                  </a:lnTo>
                  <a:lnTo>
                    <a:pt x="41691" y="21113"/>
                  </a:lnTo>
                  <a:lnTo>
                    <a:pt x="416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049040" y="824363"/>
              <a:ext cx="99060" cy="57150"/>
            </a:xfrm>
            <a:custGeom>
              <a:avLst/>
              <a:gdLst/>
              <a:ahLst/>
              <a:cxnLst/>
              <a:rect l="l" t="t" r="r" b="b"/>
              <a:pathLst>
                <a:path w="99060" h="57150">
                  <a:moveTo>
                    <a:pt x="98550" y="0"/>
                  </a:moveTo>
                  <a:lnTo>
                    <a:pt x="0" y="5657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009234" y="580193"/>
              <a:ext cx="41910" cy="51435"/>
            </a:xfrm>
            <a:custGeom>
              <a:avLst/>
              <a:gdLst/>
              <a:ahLst/>
              <a:cxnLst/>
              <a:rect l="l" t="t" r="r" b="b"/>
              <a:pathLst>
                <a:path w="41910" h="51434">
                  <a:moveTo>
                    <a:pt x="7063" y="0"/>
                  </a:moveTo>
                  <a:lnTo>
                    <a:pt x="0" y="0"/>
                  </a:lnTo>
                  <a:lnTo>
                    <a:pt x="0" y="51395"/>
                  </a:lnTo>
                  <a:lnTo>
                    <a:pt x="7063" y="51395"/>
                  </a:lnTo>
                  <a:lnTo>
                    <a:pt x="7063" y="27172"/>
                  </a:lnTo>
                  <a:lnTo>
                    <a:pt x="41739" y="27172"/>
                  </a:lnTo>
                  <a:lnTo>
                    <a:pt x="41739" y="21137"/>
                  </a:lnTo>
                  <a:lnTo>
                    <a:pt x="7063" y="21137"/>
                  </a:lnTo>
                  <a:lnTo>
                    <a:pt x="7063" y="0"/>
                  </a:lnTo>
                  <a:close/>
                </a:path>
                <a:path w="41910" h="51434">
                  <a:moveTo>
                    <a:pt x="41739" y="27172"/>
                  </a:moveTo>
                  <a:lnTo>
                    <a:pt x="34723" y="27172"/>
                  </a:lnTo>
                  <a:lnTo>
                    <a:pt x="34723" y="51395"/>
                  </a:lnTo>
                  <a:lnTo>
                    <a:pt x="41739" y="51395"/>
                  </a:lnTo>
                  <a:lnTo>
                    <a:pt x="41739" y="27172"/>
                  </a:lnTo>
                  <a:close/>
                </a:path>
                <a:path w="41910" h="51434">
                  <a:moveTo>
                    <a:pt x="41739" y="0"/>
                  </a:moveTo>
                  <a:lnTo>
                    <a:pt x="34723" y="0"/>
                  </a:lnTo>
                  <a:lnTo>
                    <a:pt x="34723" y="21137"/>
                  </a:lnTo>
                  <a:lnTo>
                    <a:pt x="41739" y="21137"/>
                  </a:lnTo>
                  <a:lnTo>
                    <a:pt x="417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049599" y="625201"/>
              <a:ext cx="98425" cy="56515"/>
            </a:xfrm>
            <a:custGeom>
              <a:avLst/>
              <a:gdLst/>
              <a:ahLst/>
              <a:cxnLst/>
              <a:rect l="l" t="t" r="r" b="b"/>
              <a:pathLst>
                <a:path w="98425" h="56515">
                  <a:moveTo>
                    <a:pt x="97992" y="56277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2" name="object 62"/>
          <p:cNvGrpSpPr/>
          <p:nvPr/>
        </p:nvGrpSpPr>
        <p:grpSpPr>
          <a:xfrm>
            <a:off x="2375873" y="1313424"/>
            <a:ext cx="537845" cy="691515"/>
            <a:chOff x="2375873" y="1313424"/>
            <a:chExt cx="537845" cy="691515"/>
          </a:xfrm>
        </p:grpSpPr>
        <p:sp>
          <p:nvSpPr>
            <p:cNvPr id="63" name="object 63"/>
            <p:cNvSpPr/>
            <p:nvPr/>
          </p:nvSpPr>
          <p:spPr>
            <a:xfrm>
              <a:off x="2376409" y="1526847"/>
              <a:ext cx="41910" cy="51435"/>
            </a:xfrm>
            <a:custGeom>
              <a:avLst/>
              <a:gdLst/>
              <a:ahLst/>
              <a:cxnLst/>
              <a:rect l="l" t="t" r="r" b="b"/>
              <a:pathLst>
                <a:path w="41910" h="51434">
                  <a:moveTo>
                    <a:pt x="7033" y="0"/>
                  </a:moveTo>
                  <a:lnTo>
                    <a:pt x="0" y="0"/>
                  </a:lnTo>
                  <a:lnTo>
                    <a:pt x="0" y="51371"/>
                  </a:lnTo>
                  <a:lnTo>
                    <a:pt x="7033" y="51371"/>
                  </a:lnTo>
                  <a:lnTo>
                    <a:pt x="7033" y="27148"/>
                  </a:lnTo>
                  <a:lnTo>
                    <a:pt x="41733" y="27148"/>
                  </a:lnTo>
                  <a:lnTo>
                    <a:pt x="41733" y="21065"/>
                  </a:lnTo>
                  <a:lnTo>
                    <a:pt x="7033" y="21065"/>
                  </a:lnTo>
                  <a:lnTo>
                    <a:pt x="7033" y="0"/>
                  </a:lnTo>
                  <a:close/>
                </a:path>
                <a:path w="41910" h="51434">
                  <a:moveTo>
                    <a:pt x="41733" y="27148"/>
                  </a:moveTo>
                  <a:lnTo>
                    <a:pt x="34699" y="27148"/>
                  </a:lnTo>
                  <a:lnTo>
                    <a:pt x="34699" y="51371"/>
                  </a:lnTo>
                  <a:lnTo>
                    <a:pt x="41733" y="51371"/>
                  </a:lnTo>
                  <a:lnTo>
                    <a:pt x="41733" y="27148"/>
                  </a:lnTo>
                  <a:close/>
                </a:path>
                <a:path w="41910" h="51434">
                  <a:moveTo>
                    <a:pt x="41733" y="0"/>
                  </a:moveTo>
                  <a:lnTo>
                    <a:pt x="34699" y="0"/>
                  </a:lnTo>
                  <a:lnTo>
                    <a:pt x="34699" y="21065"/>
                  </a:lnTo>
                  <a:lnTo>
                    <a:pt x="41733" y="21065"/>
                  </a:lnTo>
                  <a:lnTo>
                    <a:pt x="417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416751" y="1571832"/>
              <a:ext cx="98425" cy="199390"/>
            </a:xfrm>
            <a:custGeom>
              <a:avLst/>
              <a:gdLst/>
              <a:ahLst/>
              <a:cxnLst/>
              <a:rect l="l" t="t" r="r" b="b"/>
              <a:pathLst>
                <a:path w="98425" h="199389">
                  <a:moveTo>
                    <a:pt x="97986" y="56253"/>
                  </a:moveTo>
                  <a:lnTo>
                    <a:pt x="0" y="0"/>
                  </a:lnTo>
                </a:path>
                <a:path w="98425" h="199389">
                  <a:moveTo>
                    <a:pt x="97986" y="56253"/>
                  </a:moveTo>
                  <a:lnTo>
                    <a:pt x="97986" y="19918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375873" y="1812356"/>
              <a:ext cx="41910" cy="51435"/>
            </a:xfrm>
            <a:custGeom>
              <a:avLst/>
              <a:gdLst/>
              <a:ahLst/>
              <a:cxnLst/>
              <a:rect l="l" t="t" r="r" b="b"/>
              <a:pathLst>
                <a:path w="41910" h="51435">
                  <a:moveTo>
                    <a:pt x="7033" y="0"/>
                  </a:moveTo>
                  <a:lnTo>
                    <a:pt x="0" y="0"/>
                  </a:lnTo>
                  <a:lnTo>
                    <a:pt x="0" y="51353"/>
                  </a:lnTo>
                  <a:lnTo>
                    <a:pt x="7033" y="51353"/>
                  </a:lnTo>
                  <a:lnTo>
                    <a:pt x="7033" y="27154"/>
                  </a:lnTo>
                  <a:lnTo>
                    <a:pt x="41733" y="27154"/>
                  </a:lnTo>
                  <a:lnTo>
                    <a:pt x="41733" y="21089"/>
                  </a:lnTo>
                  <a:lnTo>
                    <a:pt x="7033" y="21089"/>
                  </a:lnTo>
                  <a:lnTo>
                    <a:pt x="7033" y="0"/>
                  </a:lnTo>
                  <a:close/>
                </a:path>
                <a:path w="41910" h="51435">
                  <a:moveTo>
                    <a:pt x="41733" y="27154"/>
                  </a:moveTo>
                  <a:lnTo>
                    <a:pt x="34699" y="27154"/>
                  </a:lnTo>
                  <a:lnTo>
                    <a:pt x="34699" y="51353"/>
                  </a:lnTo>
                  <a:lnTo>
                    <a:pt x="41733" y="51353"/>
                  </a:lnTo>
                  <a:lnTo>
                    <a:pt x="41733" y="27154"/>
                  </a:lnTo>
                  <a:close/>
                </a:path>
                <a:path w="41910" h="51435">
                  <a:moveTo>
                    <a:pt x="41733" y="0"/>
                  </a:moveTo>
                  <a:lnTo>
                    <a:pt x="34699" y="0"/>
                  </a:lnTo>
                  <a:lnTo>
                    <a:pt x="34699" y="21089"/>
                  </a:lnTo>
                  <a:lnTo>
                    <a:pt x="41733" y="21089"/>
                  </a:lnTo>
                  <a:lnTo>
                    <a:pt x="417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416215" y="1757567"/>
              <a:ext cx="222885" cy="84455"/>
            </a:xfrm>
            <a:custGeom>
              <a:avLst/>
              <a:gdLst/>
              <a:ahLst/>
              <a:cxnLst/>
              <a:rect l="l" t="t" r="r" b="b"/>
              <a:pathLst>
                <a:path w="222885" h="84455">
                  <a:moveTo>
                    <a:pt x="98521" y="13450"/>
                  </a:moveTo>
                  <a:lnTo>
                    <a:pt x="0" y="70005"/>
                  </a:lnTo>
                </a:path>
                <a:path w="222885" h="84455">
                  <a:moveTo>
                    <a:pt x="98521" y="13450"/>
                  </a:moveTo>
                  <a:lnTo>
                    <a:pt x="222805" y="83845"/>
                  </a:lnTo>
                </a:path>
                <a:path w="222885" h="84455">
                  <a:moveTo>
                    <a:pt x="126811" y="0"/>
                  </a:moveTo>
                  <a:lnTo>
                    <a:pt x="220016" y="5279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624620" y="1953520"/>
              <a:ext cx="41910" cy="51435"/>
            </a:xfrm>
            <a:custGeom>
              <a:avLst/>
              <a:gdLst/>
              <a:ahLst/>
              <a:cxnLst/>
              <a:rect l="l" t="t" r="r" b="b"/>
              <a:pathLst>
                <a:path w="41910" h="51435">
                  <a:moveTo>
                    <a:pt x="7033" y="0"/>
                  </a:moveTo>
                  <a:lnTo>
                    <a:pt x="0" y="0"/>
                  </a:lnTo>
                  <a:lnTo>
                    <a:pt x="0" y="51353"/>
                  </a:lnTo>
                  <a:lnTo>
                    <a:pt x="7033" y="51353"/>
                  </a:lnTo>
                  <a:lnTo>
                    <a:pt x="7033" y="27154"/>
                  </a:lnTo>
                  <a:lnTo>
                    <a:pt x="41733" y="27154"/>
                  </a:lnTo>
                  <a:lnTo>
                    <a:pt x="41733" y="21089"/>
                  </a:lnTo>
                  <a:lnTo>
                    <a:pt x="7033" y="21089"/>
                  </a:lnTo>
                  <a:lnTo>
                    <a:pt x="7033" y="0"/>
                  </a:lnTo>
                  <a:close/>
                </a:path>
                <a:path w="41910" h="51435">
                  <a:moveTo>
                    <a:pt x="41733" y="27154"/>
                  </a:moveTo>
                  <a:lnTo>
                    <a:pt x="34699" y="27154"/>
                  </a:lnTo>
                  <a:lnTo>
                    <a:pt x="34699" y="51353"/>
                  </a:lnTo>
                  <a:lnTo>
                    <a:pt x="41733" y="51353"/>
                  </a:lnTo>
                  <a:lnTo>
                    <a:pt x="41733" y="27154"/>
                  </a:lnTo>
                  <a:close/>
                </a:path>
                <a:path w="41910" h="51435">
                  <a:moveTo>
                    <a:pt x="41733" y="0"/>
                  </a:moveTo>
                  <a:lnTo>
                    <a:pt x="34699" y="0"/>
                  </a:lnTo>
                  <a:lnTo>
                    <a:pt x="34699" y="21089"/>
                  </a:lnTo>
                  <a:lnTo>
                    <a:pt x="41733" y="21089"/>
                  </a:lnTo>
                  <a:lnTo>
                    <a:pt x="417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639021" y="1770366"/>
              <a:ext cx="123189" cy="177165"/>
            </a:xfrm>
            <a:custGeom>
              <a:avLst/>
              <a:gdLst/>
              <a:ahLst/>
              <a:cxnLst/>
              <a:rect l="l" t="t" r="r" b="b"/>
              <a:pathLst>
                <a:path w="123189" h="177164">
                  <a:moveTo>
                    <a:pt x="0" y="71045"/>
                  </a:moveTo>
                  <a:lnTo>
                    <a:pt x="0" y="176772"/>
                  </a:lnTo>
                </a:path>
                <a:path w="123189" h="177164">
                  <a:moveTo>
                    <a:pt x="0" y="71045"/>
                  </a:moveTo>
                  <a:lnTo>
                    <a:pt x="12318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871762" y="1811429"/>
              <a:ext cx="41910" cy="51435"/>
            </a:xfrm>
            <a:custGeom>
              <a:avLst/>
              <a:gdLst/>
              <a:ahLst/>
              <a:cxnLst/>
              <a:rect l="l" t="t" r="r" b="b"/>
              <a:pathLst>
                <a:path w="41910" h="51435">
                  <a:moveTo>
                    <a:pt x="7063" y="0"/>
                  </a:moveTo>
                  <a:lnTo>
                    <a:pt x="0" y="0"/>
                  </a:lnTo>
                  <a:lnTo>
                    <a:pt x="0" y="51377"/>
                  </a:lnTo>
                  <a:lnTo>
                    <a:pt x="7063" y="51377"/>
                  </a:lnTo>
                  <a:lnTo>
                    <a:pt x="7063" y="27148"/>
                  </a:lnTo>
                  <a:lnTo>
                    <a:pt x="41739" y="27148"/>
                  </a:lnTo>
                  <a:lnTo>
                    <a:pt x="41739" y="21089"/>
                  </a:lnTo>
                  <a:lnTo>
                    <a:pt x="7063" y="21089"/>
                  </a:lnTo>
                  <a:lnTo>
                    <a:pt x="7063" y="0"/>
                  </a:lnTo>
                  <a:close/>
                </a:path>
                <a:path w="41910" h="51435">
                  <a:moveTo>
                    <a:pt x="41739" y="27148"/>
                  </a:moveTo>
                  <a:lnTo>
                    <a:pt x="34723" y="27148"/>
                  </a:lnTo>
                  <a:lnTo>
                    <a:pt x="34723" y="51377"/>
                  </a:lnTo>
                  <a:lnTo>
                    <a:pt x="41739" y="51377"/>
                  </a:lnTo>
                  <a:lnTo>
                    <a:pt x="41739" y="27148"/>
                  </a:lnTo>
                  <a:close/>
                </a:path>
                <a:path w="41910" h="51435">
                  <a:moveTo>
                    <a:pt x="41739" y="0"/>
                  </a:moveTo>
                  <a:lnTo>
                    <a:pt x="34723" y="0"/>
                  </a:lnTo>
                  <a:lnTo>
                    <a:pt x="34723" y="21089"/>
                  </a:lnTo>
                  <a:lnTo>
                    <a:pt x="41739" y="21089"/>
                  </a:lnTo>
                  <a:lnTo>
                    <a:pt x="417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736448" y="1628038"/>
              <a:ext cx="137160" cy="206375"/>
            </a:xfrm>
            <a:custGeom>
              <a:avLst/>
              <a:gdLst/>
              <a:ahLst/>
              <a:cxnLst/>
              <a:rect l="l" t="t" r="r" b="b"/>
              <a:pathLst>
                <a:path w="137160" h="206375">
                  <a:moveTo>
                    <a:pt x="25757" y="142328"/>
                  </a:moveTo>
                  <a:lnTo>
                    <a:pt x="136752" y="206037"/>
                  </a:lnTo>
                </a:path>
                <a:path w="137160" h="206375">
                  <a:moveTo>
                    <a:pt x="25757" y="142328"/>
                  </a:moveTo>
                  <a:lnTo>
                    <a:pt x="25757" y="0"/>
                  </a:lnTo>
                </a:path>
                <a:path w="137160" h="206375">
                  <a:moveTo>
                    <a:pt x="0" y="124538"/>
                  </a:moveTo>
                  <a:lnTo>
                    <a:pt x="0" y="1776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871762" y="1526752"/>
              <a:ext cx="41910" cy="51435"/>
            </a:xfrm>
            <a:custGeom>
              <a:avLst/>
              <a:gdLst/>
              <a:ahLst/>
              <a:cxnLst/>
              <a:rect l="l" t="t" r="r" b="b"/>
              <a:pathLst>
                <a:path w="41910" h="51434">
                  <a:moveTo>
                    <a:pt x="7063" y="0"/>
                  </a:moveTo>
                  <a:lnTo>
                    <a:pt x="0" y="0"/>
                  </a:lnTo>
                  <a:lnTo>
                    <a:pt x="0" y="51377"/>
                  </a:lnTo>
                  <a:lnTo>
                    <a:pt x="7063" y="51377"/>
                  </a:lnTo>
                  <a:lnTo>
                    <a:pt x="7063" y="27148"/>
                  </a:lnTo>
                  <a:lnTo>
                    <a:pt x="41739" y="27148"/>
                  </a:lnTo>
                  <a:lnTo>
                    <a:pt x="41739" y="21113"/>
                  </a:lnTo>
                  <a:lnTo>
                    <a:pt x="7063" y="21113"/>
                  </a:lnTo>
                  <a:lnTo>
                    <a:pt x="7063" y="0"/>
                  </a:lnTo>
                  <a:close/>
                </a:path>
                <a:path w="41910" h="51434">
                  <a:moveTo>
                    <a:pt x="41739" y="27148"/>
                  </a:moveTo>
                  <a:lnTo>
                    <a:pt x="34723" y="27148"/>
                  </a:lnTo>
                  <a:lnTo>
                    <a:pt x="34723" y="51377"/>
                  </a:lnTo>
                  <a:lnTo>
                    <a:pt x="41739" y="51377"/>
                  </a:lnTo>
                  <a:lnTo>
                    <a:pt x="41739" y="27148"/>
                  </a:lnTo>
                  <a:close/>
                </a:path>
                <a:path w="41910" h="51434">
                  <a:moveTo>
                    <a:pt x="41739" y="0"/>
                  </a:moveTo>
                  <a:lnTo>
                    <a:pt x="34723" y="0"/>
                  </a:lnTo>
                  <a:lnTo>
                    <a:pt x="34723" y="21113"/>
                  </a:lnTo>
                  <a:lnTo>
                    <a:pt x="41739" y="21113"/>
                  </a:lnTo>
                  <a:lnTo>
                    <a:pt x="417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638718" y="1556992"/>
              <a:ext cx="234950" cy="71120"/>
            </a:xfrm>
            <a:custGeom>
              <a:avLst/>
              <a:gdLst/>
              <a:ahLst/>
              <a:cxnLst/>
              <a:rect l="l" t="t" r="r" b="b"/>
              <a:pathLst>
                <a:path w="234950" h="71119">
                  <a:moveTo>
                    <a:pt x="123487" y="71045"/>
                  </a:moveTo>
                  <a:lnTo>
                    <a:pt x="234482" y="7313"/>
                  </a:lnTo>
                </a:path>
                <a:path w="234950" h="71119">
                  <a:moveTo>
                    <a:pt x="123487" y="7104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624014" y="1384541"/>
              <a:ext cx="42545" cy="51435"/>
            </a:xfrm>
            <a:custGeom>
              <a:avLst/>
              <a:gdLst/>
              <a:ahLst/>
              <a:cxnLst/>
              <a:rect l="l" t="t" r="r" b="b"/>
              <a:pathLst>
                <a:path w="42544" h="51434">
                  <a:moveTo>
                    <a:pt x="7224" y="0"/>
                  </a:moveTo>
                  <a:lnTo>
                    <a:pt x="0" y="0"/>
                  </a:lnTo>
                  <a:lnTo>
                    <a:pt x="0" y="51377"/>
                  </a:lnTo>
                  <a:lnTo>
                    <a:pt x="6760" y="51377"/>
                  </a:lnTo>
                  <a:lnTo>
                    <a:pt x="6760" y="11011"/>
                  </a:lnTo>
                  <a:lnTo>
                    <a:pt x="14856" y="11011"/>
                  </a:lnTo>
                  <a:lnTo>
                    <a:pt x="7224" y="0"/>
                  </a:lnTo>
                  <a:close/>
                </a:path>
                <a:path w="42544" h="51434">
                  <a:moveTo>
                    <a:pt x="14856" y="11011"/>
                  </a:moveTo>
                  <a:lnTo>
                    <a:pt x="6760" y="11011"/>
                  </a:lnTo>
                  <a:lnTo>
                    <a:pt x="34699" y="51377"/>
                  </a:lnTo>
                  <a:lnTo>
                    <a:pt x="41923" y="51377"/>
                  </a:lnTo>
                  <a:lnTo>
                    <a:pt x="41923" y="40341"/>
                  </a:lnTo>
                  <a:lnTo>
                    <a:pt x="35187" y="40341"/>
                  </a:lnTo>
                  <a:lnTo>
                    <a:pt x="14856" y="11011"/>
                  </a:lnTo>
                  <a:close/>
                </a:path>
                <a:path w="42544" h="51434">
                  <a:moveTo>
                    <a:pt x="41923" y="0"/>
                  </a:moveTo>
                  <a:lnTo>
                    <a:pt x="35187" y="0"/>
                  </a:lnTo>
                  <a:lnTo>
                    <a:pt x="35187" y="40341"/>
                  </a:lnTo>
                  <a:lnTo>
                    <a:pt x="41923" y="40341"/>
                  </a:lnTo>
                  <a:lnTo>
                    <a:pt x="419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638718" y="1455174"/>
              <a:ext cx="0" cy="102235"/>
            </a:xfrm>
            <a:custGeom>
              <a:avLst/>
              <a:gdLst/>
              <a:ahLst/>
              <a:cxnLst/>
              <a:rect l="l" t="t" r="r" b="b"/>
              <a:pathLst>
                <a:path h="102234">
                  <a:moveTo>
                    <a:pt x="0" y="10181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500360" y="1313424"/>
              <a:ext cx="41910" cy="51435"/>
            </a:xfrm>
            <a:custGeom>
              <a:avLst/>
              <a:gdLst/>
              <a:ahLst/>
              <a:cxnLst/>
              <a:rect l="l" t="t" r="r" b="b"/>
              <a:pathLst>
                <a:path w="41910" h="51434">
                  <a:moveTo>
                    <a:pt x="7039" y="0"/>
                  </a:moveTo>
                  <a:lnTo>
                    <a:pt x="0" y="0"/>
                  </a:lnTo>
                  <a:lnTo>
                    <a:pt x="0" y="51329"/>
                  </a:lnTo>
                  <a:lnTo>
                    <a:pt x="7039" y="51329"/>
                  </a:lnTo>
                  <a:lnTo>
                    <a:pt x="7039" y="27106"/>
                  </a:lnTo>
                  <a:lnTo>
                    <a:pt x="41739" y="27106"/>
                  </a:lnTo>
                  <a:lnTo>
                    <a:pt x="41739" y="21065"/>
                  </a:lnTo>
                  <a:lnTo>
                    <a:pt x="7039" y="21065"/>
                  </a:lnTo>
                  <a:lnTo>
                    <a:pt x="7039" y="0"/>
                  </a:lnTo>
                  <a:close/>
                </a:path>
                <a:path w="41910" h="51434">
                  <a:moveTo>
                    <a:pt x="41739" y="27106"/>
                  </a:moveTo>
                  <a:lnTo>
                    <a:pt x="34699" y="27106"/>
                  </a:lnTo>
                  <a:lnTo>
                    <a:pt x="34699" y="51329"/>
                  </a:lnTo>
                  <a:lnTo>
                    <a:pt x="41739" y="51329"/>
                  </a:lnTo>
                  <a:lnTo>
                    <a:pt x="41739" y="27106"/>
                  </a:lnTo>
                  <a:close/>
                </a:path>
                <a:path w="41910" h="51434">
                  <a:moveTo>
                    <a:pt x="41739" y="0"/>
                  </a:moveTo>
                  <a:lnTo>
                    <a:pt x="34699" y="0"/>
                  </a:lnTo>
                  <a:lnTo>
                    <a:pt x="34699" y="21065"/>
                  </a:lnTo>
                  <a:lnTo>
                    <a:pt x="41739" y="21065"/>
                  </a:lnTo>
                  <a:lnTo>
                    <a:pt x="417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540702" y="1358410"/>
              <a:ext cx="85090" cy="48895"/>
            </a:xfrm>
            <a:custGeom>
              <a:avLst/>
              <a:gdLst/>
              <a:ahLst/>
              <a:cxnLst/>
              <a:rect l="l" t="t" r="r" b="b"/>
              <a:pathLst>
                <a:path w="85089" h="48894">
                  <a:moveTo>
                    <a:pt x="85006" y="4877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748274" y="1313424"/>
              <a:ext cx="41910" cy="51435"/>
            </a:xfrm>
            <a:custGeom>
              <a:avLst/>
              <a:gdLst/>
              <a:ahLst/>
              <a:cxnLst/>
              <a:rect l="l" t="t" r="r" b="b"/>
              <a:pathLst>
                <a:path w="41910" h="51434">
                  <a:moveTo>
                    <a:pt x="7033" y="0"/>
                  </a:moveTo>
                  <a:lnTo>
                    <a:pt x="0" y="0"/>
                  </a:lnTo>
                  <a:lnTo>
                    <a:pt x="0" y="51329"/>
                  </a:lnTo>
                  <a:lnTo>
                    <a:pt x="7033" y="51329"/>
                  </a:lnTo>
                  <a:lnTo>
                    <a:pt x="7033" y="27106"/>
                  </a:lnTo>
                  <a:lnTo>
                    <a:pt x="41733" y="27106"/>
                  </a:lnTo>
                  <a:lnTo>
                    <a:pt x="41733" y="21065"/>
                  </a:lnTo>
                  <a:lnTo>
                    <a:pt x="7033" y="21065"/>
                  </a:lnTo>
                  <a:lnTo>
                    <a:pt x="7033" y="0"/>
                  </a:lnTo>
                  <a:close/>
                </a:path>
                <a:path w="41910" h="51434">
                  <a:moveTo>
                    <a:pt x="41733" y="27106"/>
                  </a:moveTo>
                  <a:lnTo>
                    <a:pt x="34675" y="27106"/>
                  </a:lnTo>
                  <a:lnTo>
                    <a:pt x="34675" y="51329"/>
                  </a:lnTo>
                  <a:lnTo>
                    <a:pt x="41733" y="51329"/>
                  </a:lnTo>
                  <a:lnTo>
                    <a:pt x="41733" y="27106"/>
                  </a:lnTo>
                  <a:close/>
                </a:path>
                <a:path w="41910" h="51434">
                  <a:moveTo>
                    <a:pt x="41733" y="0"/>
                  </a:moveTo>
                  <a:lnTo>
                    <a:pt x="34675" y="0"/>
                  </a:lnTo>
                  <a:lnTo>
                    <a:pt x="34675" y="21065"/>
                  </a:lnTo>
                  <a:lnTo>
                    <a:pt x="41733" y="21065"/>
                  </a:lnTo>
                  <a:lnTo>
                    <a:pt x="417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514737" y="1351002"/>
              <a:ext cx="234950" cy="290830"/>
            </a:xfrm>
            <a:custGeom>
              <a:avLst/>
              <a:gdLst/>
              <a:ahLst/>
              <a:cxnLst/>
              <a:rect l="l" t="t" r="r" b="b"/>
              <a:pathLst>
                <a:path w="234950" h="290830">
                  <a:moveTo>
                    <a:pt x="149898" y="48774"/>
                  </a:moveTo>
                  <a:lnTo>
                    <a:pt x="234928" y="0"/>
                  </a:lnTo>
                </a:path>
                <a:path w="234950" h="290830">
                  <a:moveTo>
                    <a:pt x="123980" y="205990"/>
                  </a:moveTo>
                  <a:lnTo>
                    <a:pt x="0" y="277083"/>
                  </a:lnTo>
                </a:path>
                <a:path w="234950" h="290830">
                  <a:moveTo>
                    <a:pt x="121352" y="237040"/>
                  </a:moveTo>
                  <a:lnTo>
                    <a:pt x="28385" y="29039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9" name="object 79"/>
          <p:cNvGrpSpPr/>
          <p:nvPr/>
        </p:nvGrpSpPr>
        <p:grpSpPr>
          <a:xfrm>
            <a:off x="3478116" y="1303762"/>
            <a:ext cx="537845" cy="698500"/>
            <a:chOff x="3478116" y="1303762"/>
            <a:chExt cx="537845" cy="698500"/>
          </a:xfrm>
        </p:grpSpPr>
        <p:sp>
          <p:nvSpPr>
            <p:cNvPr id="80" name="object 80"/>
            <p:cNvSpPr/>
            <p:nvPr/>
          </p:nvSpPr>
          <p:spPr>
            <a:xfrm>
              <a:off x="3478645" y="1523898"/>
              <a:ext cx="41910" cy="51435"/>
            </a:xfrm>
            <a:custGeom>
              <a:avLst/>
              <a:gdLst/>
              <a:ahLst/>
              <a:cxnLst/>
              <a:rect l="l" t="t" r="r" b="b"/>
              <a:pathLst>
                <a:path w="41910" h="51434">
                  <a:moveTo>
                    <a:pt x="7015" y="0"/>
                  </a:moveTo>
                  <a:lnTo>
                    <a:pt x="0" y="0"/>
                  </a:lnTo>
                  <a:lnTo>
                    <a:pt x="0" y="51323"/>
                  </a:lnTo>
                  <a:lnTo>
                    <a:pt x="7015" y="51323"/>
                  </a:lnTo>
                  <a:lnTo>
                    <a:pt x="7015" y="27148"/>
                  </a:lnTo>
                  <a:lnTo>
                    <a:pt x="41691" y="27148"/>
                  </a:lnTo>
                  <a:lnTo>
                    <a:pt x="41691" y="21065"/>
                  </a:lnTo>
                  <a:lnTo>
                    <a:pt x="7015" y="21065"/>
                  </a:lnTo>
                  <a:lnTo>
                    <a:pt x="7015" y="0"/>
                  </a:lnTo>
                  <a:close/>
                </a:path>
                <a:path w="41910" h="51434">
                  <a:moveTo>
                    <a:pt x="41691" y="27148"/>
                  </a:moveTo>
                  <a:lnTo>
                    <a:pt x="34675" y="27148"/>
                  </a:lnTo>
                  <a:lnTo>
                    <a:pt x="34675" y="51323"/>
                  </a:lnTo>
                  <a:lnTo>
                    <a:pt x="41691" y="51323"/>
                  </a:lnTo>
                  <a:lnTo>
                    <a:pt x="41691" y="27148"/>
                  </a:lnTo>
                  <a:close/>
                </a:path>
                <a:path w="41910" h="51434">
                  <a:moveTo>
                    <a:pt x="41691" y="0"/>
                  </a:moveTo>
                  <a:lnTo>
                    <a:pt x="34675" y="0"/>
                  </a:lnTo>
                  <a:lnTo>
                    <a:pt x="34675" y="21065"/>
                  </a:lnTo>
                  <a:lnTo>
                    <a:pt x="41691" y="21065"/>
                  </a:lnTo>
                  <a:lnTo>
                    <a:pt x="416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518970" y="1553995"/>
              <a:ext cx="222250" cy="84455"/>
            </a:xfrm>
            <a:custGeom>
              <a:avLst/>
              <a:gdLst/>
              <a:ahLst/>
              <a:cxnLst/>
              <a:rect l="l" t="t" r="r" b="b"/>
              <a:pathLst>
                <a:path w="222250" h="84455">
                  <a:moveTo>
                    <a:pt x="97986" y="71140"/>
                  </a:moveTo>
                  <a:lnTo>
                    <a:pt x="0" y="14886"/>
                  </a:lnTo>
                </a:path>
                <a:path w="222250" h="84455">
                  <a:moveTo>
                    <a:pt x="221990" y="0"/>
                  </a:moveTo>
                  <a:lnTo>
                    <a:pt x="97986" y="71140"/>
                  </a:lnTo>
                </a:path>
                <a:path w="222250" h="84455">
                  <a:moveTo>
                    <a:pt x="219362" y="31097"/>
                  </a:moveTo>
                  <a:lnTo>
                    <a:pt x="126388" y="8444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726231" y="1303769"/>
              <a:ext cx="204470" cy="129539"/>
            </a:xfrm>
            <a:custGeom>
              <a:avLst/>
              <a:gdLst/>
              <a:ahLst/>
              <a:cxnLst/>
              <a:rect l="l" t="t" r="r" b="b"/>
              <a:pathLst>
                <a:path w="204470" h="129540">
                  <a:moveTo>
                    <a:pt x="41948" y="77825"/>
                  </a:moveTo>
                  <a:lnTo>
                    <a:pt x="35153" y="77825"/>
                  </a:lnTo>
                  <a:lnTo>
                    <a:pt x="35153" y="118173"/>
                  </a:lnTo>
                  <a:lnTo>
                    <a:pt x="14884" y="88836"/>
                  </a:lnTo>
                  <a:lnTo>
                    <a:pt x="7264" y="77825"/>
                  </a:lnTo>
                  <a:lnTo>
                    <a:pt x="0" y="77825"/>
                  </a:lnTo>
                  <a:lnTo>
                    <a:pt x="0" y="129209"/>
                  </a:lnTo>
                  <a:lnTo>
                    <a:pt x="6756" y="129209"/>
                  </a:lnTo>
                  <a:lnTo>
                    <a:pt x="6756" y="88836"/>
                  </a:lnTo>
                  <a:lnTo>
                    <a:pt x="34721" y="129209"/>
                  </a:lnTo>
                  <a:lnTo>
                    <a:pt x="41948" y="129209"/>
                  </a:lnTo>
                  <a:lnTo>
                    <a:pt x="41948" y="118173"/>
                  </a:lnTo>
                  <a:lnTo>
                    <a:pt x="41948" y="77825"/>
                  </a:lnTo>
                  <a:close/>
                </a:path>
                <a:path w="204470" h="129540">
                  <a:moveTo>
                    <a:pt x="75526" y="65455"/>
                  </a:moveTo>
                  <a:lnTo>
                    <a:pt x="63957" y="65455"/>
                  </a:lnTo>
                  <a:lnTo>
                    <a:pt x="63957" y="54305"/>
                  </a:lnTo>
                  <a:lnTo>
                    <a:pt x="59016" y="54305"/>
                  </a:lnTo>
                  <a:lnTo>
                    <a:pt x="59016" y="65455"/>
                  </a:lnTo>
                  <a:lnTo>
                    <a:pt x="47472" y="65455"/>
                  </a:lnTo>
                  <a:lnTo>
                    <a:pt x="47472" y="70167"/>
                  </a:lnTo>
                  <a:lnTo>
                    <a:pt x="59016" y="70167"/>
                  </a:lnTo>
                  <a:lnTo>
                    <a:pt x="59016" y="81432"/>
                  </a:lnTo>
                  <a:lnTo>
                    <a:pt x="63957" y="81432"/>
                  </a:lnTo>
                  <a:lnTo>
                    <a:pt x="63957" y="70167"/>
                  </a:lnTo>
                  <a:lnTo>
                    <a:pt x="75526" y="70167"/>
                  </a:lnTo>
                  <a:lnTo>
                    <a:pt x="75526" y="65455"/>
                  </a:lnTo>
                  <a:close/>
                </a:path>
                <a:path w="204470" h="129540">
                  <a:moveTo>
                    <a:pt x="170802" y="27292"/>
                  </a:moveTo>
                  <a:lnTo>
                    <a:pt x="169773" y="22733"/>
                  </a:lnTo>
                  <a:lnTo>
                    <a:pt x="167703" y="18656"/>
                  </a:lnTo>
                  <a:lnTo>
                    <a:pt x="165620" y="14630"/>
                  </a:lnTo>
                  <a:lnTo>
                    <a:pt x="163461" y="12344"/>
                  </a:lnTo>
                  <a:lnTo>
                    <a:pt x="163461" y="39319"/>
                  </a:lnTo>
                  <a:lnTo>
                    <a:pt x="161810" y="44157"/>
                  </a:lnTo>
                  <a:lnTo>
                    <a:pt x="158419" y="47726"/>
                  </a:lnTo>
                  <a:lnTo>
                    <a:pt x="155003" y="51308"/>
                  </a:lnTo>
                  <a:lnTo>
                    <a:pt x="150609" y="53136"/>
                  </a:lnTo>
                  <a:lnTo>
                    <a:pt x="140131" y="53136"/>
                  </a:lnTo>
                  <a:lnTo>
                    <a:pt x="135801" y="51308"/>
                  </a:lnTo>
                  <a:lnTo>
                    <a:pt x="128917" y="44196"/>
                  </a:lnTo>
                  <a:lnTo>
                    <a:pt x="127203" y="39319"/>
                  </a:lnTo>
                  <a:lnTo>
                    <a:pt x="127203" y="25438"/>
                  </a:lnTo>
                  <a:lnTo>
                    <a:pt x="128968" y="19888"/>
                  </a:lnTo>
                  <a:lnTo>
                    <a:pt x="132562" y="16586"/>
                  </a:lnTo>
                  <a:lnTo>
                    <a:pt x="136194" y="13309"/>
                  </a:lnTo>
                  <a:lnTo>
                    <a:pt x="140487" y="11633"/>
                  </a:lnTo>
                  <a:lnTo>
                    <a:pt x="148920" y="11633"/>
                  </a:lnTo>
                  <a:lnTo>
                    <a:pt x="163461" y="39319"/>
                  </a:lnTo>
                  <a:lnTo>
                    <a:pt x="163461" y="12344"/>
                  </a:lnTo>
                  <a:lnTo>
                    <a:pt x="162801" y="11633"/>
                  </a:lnTo>
                  <a:lnTo>
                    <a:pt x="162598" y="11430"/>
                  </a:lnTo>
                  <a:lnTo>
                    <a:pt x="154749" y="6921"/>
                  </a:lnTo>
                  <a:lnTo>
                    <a:pt x="150317" y="5778"/>
                  </a:lnTo>
                  <a:lnTo>
                    <a:pt x="137909" y="5778"/>
                  </a:lnTo>
                  <a:lnTo>
                    <a:pt x="131775" y="8204"/>
                  </a:lnTo>
                  <a:lnTo>
                    <a:pt x="122301" y="17818"/>
                  </a:lnTo>
                  <a:lnTo>
                    <a:pt x="119938" y="24498"/>
                  </a:lnTo>
                  <a:lnTo>
                    <a:pt x="119951" y="37642"/>
                  </a:lnTo>
                  <a:lnTo>
                    <a:pt x="140373" y="58928"/>
                  </a:lnTo>
                  <a:lnTo>
                    <a:pt x="150012" y="58928"/>
                  </a:lnTo>
                  <a:lnTo>
                    <a:pt x="154305" y="57899"/>
                  </a:lnTo>
                  <a:lnTo>
                    <a:pt x="162267" y="53632"/>
                  </a:lnTo>
                  <a:lnTo>
                    <a:pt x="162763" y="53136"/>
                  </a:lnTo>
                  <a:lnTo>
                    <a:pt x="165379" y="50533"/>
                  </a:lnTo>
                  <a:lnTo>
                    <a:pt x="169735" y="42316"/>
                  </a:lnTo>
                  <a:lnTo>
                    <a:pt x="170802" y="37642"/>
                  </a:lnTo>
                  <a:lnTo>
                    <a:pt x="170802" y="27292"/>
                  </a:lnTo>
                  <a:close/>
                </a:path>
                <a:path w="204470" h="129540">
                  <a:moveTo>
                    <a:pt x="204203" y="0"/>
                  </a:moveTo>
                  <a:lnTo>
                    <a:pt x="171221" y="0"/>
                  </a:lnTo>
                  <a:lnTo>
                    <a:pt x="171221" y="4064"/>
                  </a:lnTo>
                  <a:lnTo>
                    <a:pt x="204203" y="4064"/>
                  </a:lnTo>
                  <a:lnTo>
                    <a:pt x="20420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3740960" y="1348939"/>
              <a:ext cx="109855" cy="205104"/>
            </a:xfrm>
            <a:custGeom>
              <a:avLst/>
              <a:gdLst/>
              <a:ahLst/>
              <a:cxnLst/>
              <a:rect l="l" t="t" r="r" b="b"/>
              <a:pathLst>
                <a:path w="109854" h="205105">
                  <a:moveTo>
                    <a:pt x="0" y="205055"/>
                  </a:moveTo>
                  <a:lnTo>
                    <a:pt x="0" y="103284"/>
                  </a:lnTo>
                </a:path>
                <a:path w="109854" h="205105">
                  <a:moveTo>
                    <a:pt x="55551" y="30890"/>
                  </a:moveTo>
                  <a:lnTo>
                    <a:pt x="10929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3598280" y="1309547"/>
              <a:ext cx="51435" cy="53340"/>
            </a:xfrm>
            <a:custGeom>
              <a:avLst/>
              <a:gdLst/>
              <a:ahLst/>
              <a:cxnLst/>
              <a:rect l="l" t="t" r="r" b="b"/>
              <a:pathLst>
                <a:path w="51435" h="53340">
                  <a:moveTo>
                    <a:pt x="30382" y="0"/>
                  </a:moveTo>
                  <a:lnTo>
                    <a:pt x="18003" y="0"/>
                  </a:lnTo>
                  <a:lnTo>
                    <a:pt x="11873" y="2413"/>
                  </a:lnTo>
                  <a:lnTo>
                    <a:pt x="2396" y="12028"/>
                  </a:lnTo>
                  <a:lnTo>
                    <a:pt x="0" y="18717"/>
                  </a:lnTo>
                  <a:lnTo>
                    <a:pt x="20" y="31863"/>
                  </a:lnTo>
                  <a:lnTo>
                    <a:pt x="20417" y="53137"/>
                  </a:lnTo>
                  <a:lnTo>
                    <a:pt x="30055" y="53137"/>
                  </a:lnTo>
                  <a:lnTo>
                    <a:pt x="34354" y="52114"/>
                  </a:lnTo>
                  <a:lnTo>
                    <a:pt x="38350" y="49956"/>
                  </a:lnTo>
                  <a:lnTo>
                    <a:pt x="42345" y="47845"/>
                  </a:lnTo>
                  <a:lnTo>
                    <a:pt x="42828" y="47357"/>
                  </a:lnTo>
                  <a:lnTo>
                    <a:pt x="20209" y="47357"/>
                  </a:lnTo>
                  <a:lnTo>
                    <a:pt x="15863" y="45520"/>
                  </a:lnTo>
                  <a:lnTo>
                    <a:pt x="12362" y="41947"/>
                  </a:lnTo>
                  <a:lnTo>
                    <a:pt x="8942" y="38415"/>
                  </a:lnTo>
                  <a:lnTo>
                    <a:pt x="7271" y="33534"/>
                  </a:lnTo>
                  <a:lnTo>
                    <a:pt x="7271" y="19650"/>
                  </a:lnTo>
                  <a:lnTo>
                    <a:pt x="9061" y="14097"/>
                  </a:lnTo>
                  <a:lnTo>
                    <a:pt x="16214" y="7521"/>
                  </a:lnTo>
                  <a:lnTo>
                    <a:pt x="20512" y="5850"/>
                  </a:lnTo>
                  <a:lnTo>
                    <a:pt x="42886" y="5850"/>
                  </a:lnTo>
                  <a:lnTo>
                    <a:pt x="42690" y="5642"/>
                  </a:lnTo>
                  <a:lnTo>
                    <a:pt x="34794" y="1135"/>
                  </a:lnTo>
                  <a:lnTo>
                    <a:pt x="30382" y="0"/>
                  </a:lnTo>
                  <a:close/>
                </a:path>
                <a:path w="51435" h="53340">
                  <a:moveTo>
                    <a:pt x="42886" y="5850"/>
                  </a:moveTo>
                  <a:lnTo>
                    <a:pt x="29009" y="5850"/>
                  </a:lnTo>
                  <a:lnTo>
                    <a:pt x="32172" y="6736"/>
                  </a:lnTo>
                  <a:lnTo>
                    <a:pt x="34978" y="8407"/>
                  </a:lnTo>
                  <a:lnTo>
                    <a:pt x="37791" y="10125"/>
                  </a:lnTo>
                  <a:lnTo>
                    <a:pt x="39973" y="12563"/>
                  </a:lnTo>
                  <a:lnTo>
                    <a:pt x="41412" y="15678"/>
                  </a:lnTo>
                  <a:lnTo>
                    <a:pt x="42898" y="18812"/>
                  </a:lnTo>
                  <a:lnTo>
                    <a:pt x="43433" y="21505"/>
                  </a:lnTo>
                  <a:lnTo>
                    <a:pt x="43526" y="33534"/>
                  </a:lnTo>
                  <a:lnTo>
                    <a:pt x="41899" y="38367"/>
                  </a:lnTo>
                  <a:lnTo>
                    <a:pt x="38446" y="41988"/>
                  </a:lnTo>
                  <a:lnTo>
                    <a:pt x="35026" y="45520"/>
                  </a:lnTo>
                  <a:lnTo>
                    <a:pt x="30686" y="47357"/>
                  </a:lnTo>
                  <a:lnTo>
                    <a:pt x="42828" y="47357"/>
                  </a:lnTo>
                  <a:lnTo>
                    <a:pt x="45407" y="44753"/>
                  </a:lnTo>
                  <a:lnTo>
                    <a:pt x="47637" y="40621"/>
                  </a:lnTo>
                  <a:lnTo>
                    <a:pt x="49795" y="36530"/>
                  </a:lnTo>
                  <a:lnTo>
                    <a:pt x="50889" y="31863"/>
                  </a:lnTo>
                  <a:lnTo>
                    <a:pt x="50889" y="21505"/>
                  </a:lnTo>
                  <a:lnTo>
                    <a:pt x="49843" y="16951"/>
                  </a:lnTo>
                  <a:lnTo>
                    <a:pt x="47780" y="12866"/>
                  </a:lnTo>
                  <a:lnTo>
                    <a:pt x="45710" y="8847"/>
                  </a:lnTo>
                  <a:lnTo>
                    <a:pt x="42886" y="58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638349" y="1345409"/>
              <a:ext cx="226695" cy="280035"/>
            </a:xfrm>
            <a:custGeom>
              <a:avLst/>
              <a:gdLst/>
              <a:ahLst/>
              <a:cxnLst/>
              <a:rect l="l" t="t" r="r" b="b"/>
              <a:pathLst>
                <a:path w="226695" h="280034">
                  <a:moveTo>
                    <a:pt x="96035" y="47728"/>
                  </a:moveTo>
                  <a:lnTo>
                    <a:pt x="12890" y="0"/>
                  </a:lnTo>
                </a:path>
                <a:path w="226695" h="280034">
                  <a:moveTo>
                    <a:pt x="83145" y="69928"/>
                  </a:moveTo>
                  <a:lnTo>
                    <a:pt x="0" y="22200"/>
                  </a:lnTo>
                </a:path>
                <a:path w="226695" h="280034">
                  <a:moveTo>
                    <a:pt x="226099" y="279655"/>
                  </a:moveTo>
                  <a:lnTo>
                    <a:pt x="102611" y="20858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974004" y="1523803"/>
              <a:ext cx="41910" cy="51435"/>
            </a:xfrm>
            <a:custGeom>
              <a:avLst/>
              <a:gdLst/>
              <a:ahLst/>
              <a:cxnLst/>
              <a:rect l="l" t="t" r="r" b="b"/>
              <a:pathLst>
                <a:path w="41910" h="51434">
                  <a:moveTo>
                    <a:pt x="7057" y="0"/>
                  </a:moveTo>
                  <a:lnTo>
                    <a:pt x="0" y="0"/>
                  </a:lnTo>
                  <a:lnTo>
                    <a:pt x="0" y="51377"/>
                  </a:lnTo>
                  <a:lnTo>
                    <a:pt x="7057" y="51377"/>
                  </a:lnTo>
                  <a:lnTo>
                    <a:pt x="7057" y="27148"/>
                  </a:lnTo>
                  <a:lnTo>
                    <a:pt x="41733" y="27148"/>
                  </a:lnTo>
                  <a:lnTo>
                    <a:pt x="41733" y="21065"/>
                  </a:lnTo>
                  <a:lnTo>
                    <a:pt x="7057" y="21065"/>
                  </a:lnTo>
                  <a:lnTo>
                    <a:pt x="7057" y="0"/>
                  </a:lnTo>
                  <a:close/>
                </a:path>
                <a:path w="41910" h="51434">
                  <a:moveTo>
                    <a:pt x="41733" y="27148"/>
                  </a:moveTo>
                  <a:lnTo>
                    <a:pt x="34723" y="27148"/>
                  </a:lnTo>
                  <a:lnTo>
                    <a:pt x="34723" y="51377"/>
                  </a:lnTo>
                  <a:lnTo>
                    <a:pt x="41733" y="51377"/>
                  </a:lnTo>
                  <a:lnTo>
                    <a:pt x="41733" y="27148"/>
                  </a:lnTo>
                  <a:close/>
                </a:path>
                <a:path w="41910" h="51434">
                  <a:moveTo>
                    <a:pt x="41733" y="0"/>
                  </a:moveTo>
                  <a:lnTo>
                    <a:pt x="34723" y="0"/>
                  </a:lnTo>
                  <a:lnTo>
                    <a:pt x="34723" y="21065"/>
                  </a:lnTo>
                  <a:lnTo>
                    <a:pt x="41733" y="21065"/>
                  </a:lnTo>
                  <a:lnTo>
                    <a:pt x="417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3838667" y="1561379"/>
              <a:ext cx="137160" cy="206375"/>
            </a:xfrm>
            <a:custGeom>
              <a:avLst/>
              <a:gdLst/>
              <a:ahLst/>
              <a:cxnLst/>
              <a:rect l="l" t="t" r="r" b="b"/>
              <a:pathLst>
                <a:path w="137160" h="206375">
                  <a:moveTo>
                    <a:pt x="25780" y="63685"/>
                  </a:moveTo>
                  <a:lnTo>
                    <a:pt x="136728" y="0"/>
                  </a:lnTo>
                </a:path>
                <a:path w="137160" h="206375">
                  <a:moveTo>
                    <a:pt x="25780" y="206037"/>
                  </a:moveTo>
                  <a:lnTo>
                    <a:pt x="25780" y="63685"/>
                  </a:lnTo>
                </a:path>
                <a:path w="137160" h="206375">
                  <a:moveTo>
                    <a:pt x="0" y="188247"/>
                  </a:moveTo>
                  <a:lnTo>
                    <a:pt x="0" y="8148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974004" y="1808480"/>
              <a:ext cx="41910" cy="51435"/>
            </a:xfrm>
            <a:custGeom>
              <a:avLst/>
              <a:gdLst/>
              <a:ahLst/>
              <a:cxnLst/>
              <a:rect l="l" t="t" r="r" b="b"/>
              <a:pathLst>
                <a:path w="41910" h="51435">
                  <a:moveTo>
                    <a:pt x="7057" y="0"/>
                  </a:moveTo>
                  <a:lnTo>
                    <a:pt x="0" y="0"/>
                  </a:lnTo>
                  <a:lnTo>
                    <a:pt x="0" y="51353"/>
                  </a:lnTo>
                  <a:lnTo>
                    <a:pt x="7057" y="51353"/>
                  </a:lnTo>
                  <a:lnTo>
                    <a:pt x="7057" y="27148"/>
                  </a:lnTo>
                  <a:lnTo>
                    <a:pt x="41733" y="27148"/>
                  </a:lnTo>
                  <a:lnTo>
                    <a:pt x="41733" y="21089"/>
                  </a:lnTo>
                  <a:lnTo>
                    <a:pt x="7057" y="21089"/>
                  </a:lnTo>
                  <a:lnTo>
                    <a:pt x="7057" y="0"/>
                  </a:lnTo>
                  <a:close/>
                </a:path>
                <a:path w="41910" h="51435">
                  <a:moveTo>
                    <a:pt x="41733" y="27148"/>
                  </a:moveTo>
                  <a:lnTo>
                    <a:pt x="34723" y="27148"/>
                  </a:lnTo>
                  <a:lnTo>
                    <a:pt x="34723" y="51353"/>
                  </a:lnTo>
                  <a:lnTo>
                    <a:pt x="41733" y="51353"/>
                  </a:lnTo>
                  <a:lnTo>
                    <a:pt x="41733" y="27148"/>
                  </a:lnTo>
                  <a:close/>
                </a:path>
                <a:path w="41910" h="51435">
                  <a:moveTo>
                    <a:pt x="41733" y="0"/>
                  </a:moveTo>
                  <a:lnTo>
                    <a:pt x="34723" y="0"/>
                  </a:lnTo>
                  <a:lnTo>
                    <a:pt x="34723" y="21089"/>
                  </a:lnTo>
                  <a:lnTo>
                    <a:pt x="41733" y="21089"/>
                  </a:lnTo>
                  <a:lnTo>
                    <a:pt x="417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3741234" y="1767416"/>
              <a:ext cx="234315" cy="71120"/>
            </a:xfrm>
            <a:custGeom>
              <a:avLst/>
              <a:gdLst/>
              <a:ahLst/>
              <a:cxnLst/>
              <a:rect l="l" t="t" r="r" b="b"/>
              <a:pathLst>
                <a:path w="234314" h="71119">
                  <a:moveTo>
                    <a:pt x="123213" y="0"/>
                  </a:moveTo>
                  <a:lnTo>
                    <a:pt x="234161" y="63708"/>
                  </a:lnTo>
                </a:path>
                <a:path w="234314" h="71119">
                  <a:moveTo>
                    <a:pt x="0" y="71022"/>
                  </a:moveTo>
                  <a:lnTo>
                    <a:pt x="12321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3726881" y="1950571"/>
              <a:ext cx="41910" cy="51435"/>
            </a:xfrm>
            <a:custGeom>
              <a:avLst/>
              <a:gdLst/>
              <a:ahLst/>
              <a:cxnLst/>
              <a:rect l="l" t="t" r="r" b="b"/>
              <a:pathLst>
                <a:path w="41910" h="51435">
                  <a:moveTo>
                    <a:pt x="7015" y="0"/>
                  </a:moveTo>
                  <a:lnTo>
                    <a:pt x="0" y="0"/>
                  </a:lnTo>
                  <a:lnTo>
                    <a:pt x="0" y="51353"/>
                  </a:lnTo>
                  <a:lnTo>
                    <a:pt x="7015" y="51353"/>
                  </a:lnTo>
                  <a:lnTo>
                    <a:pt x="7015" y="27154"/>
                  </a:lnTo>
                  <a:lnTo>
                    <a:pt x="41739" y="27154"/>
                  </a:lnTo>
                  <a:lnTo>
                    <a:pt x="41739" y="21089"/>
                  </a:lnTo>
                  <a:lnTo>
                    <a:pt x="7015" y="21089"/>
                  </a:lnTo>
                  <a:lnTo>
                    <a:pt x="7015" y="0"/>
                  </a:lnTo>
                  <a:close/>
                </a:path>
                <a:path w="41910" h="51435">
                  <a:moveTo>
                    <a:pt x="41739" y="27154"/>
                  </a:moveTo>
                  <a:lnTo>
                    <a:pt x="34675" y="27154"/>
                  </a:lnTo>
                  <a:lnTo>
                    <a:pt x="34675" y="51353"/>
                  </a:lnTo>
                  <a:lnTo>
                    <a:pt x="41739" y="51353"/>
                  </a:lnTo>
                  <a:lnTo>
                    <a:pt x="41739" y="27154"/>
                  </a:lnTo>
                  <a:close/>
                </a:path>
                <a:path w="41910" h="51435">
                  <a:moveTo>
                    <a:pt x="41739" y="0"/>
                  </a:moveTo>
                  <a:lnTo>
                    <a:pt x="34675" y="0"/>
                  </a:lnTo>
                  <a:lnTo>
                    <a:pt x="34675" y="21089"/>
                  </a:lnTo>
                  <a:lnTo>
                    <a:pt x="41739" y="21089"/>
                  </a:lnTo>
                  <a:lnTo>
                    <a:pt x="417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3616956" y="1754617"/>
              <a:ext cx="124460" cy="189865"/>
            </a:xfrm>
            <a:custGeom>
              <a:avLst/>
              <a:gdLst/>
              <a:ahLst/>
              <a:cxnLst/>
              <a:rect l="l" t="t" r="r" b="b"/>
              <a:pathLst>
                <a:path w="124460" h="189864">
                  <a:moveTo>
                    <a:pt x="124278" y="83822"/>
                  </a:moveTo>
                  <a:lnTo>
                    <a:pt x="124278" y="189572"/>
                  </a:lnTo>
                </a:path>
                <a:path w="124460" h="189864">
                  <a:moveTo>
                    <a:pt x="0" y="13426"/>
                  </a:moveTo>
                  <a:lnTo>
                    <a:pt x="124278" y="83822"/>
                  </a:lnTo>
                </a:path>
                <a:path w="124460" h="189864">
                  <a:moveTo>
                    <a:pt x="28313" y="0"/>
                  </a:moveTo>
                  <a:lnTo>
                    <a:pt x="121519" y="5279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3478116" y="1809407"/>
              <a:ext cx="41910" cy="51435"/>
            </a:xfrm>
            <a:custGeom>
              <a:avLst/>
              <a:gdLst/>
              <a:ahLst/>
              <a:cxnLst/>
              <a:rect l="l" t="t" r="r" b="b"/>
              <a:pathLst>
                <a:path w="41910" h="51435">
                  <a:moveTo>
                    <a:pt x="7010" y="0"/>
                  </a:moveTo>
                  <a:lnTo>
                    <a:pt x="0" y="0"/>
                  </a:lnTo>
                  <a:lnTo>
                    <a:pt x="0" y="51353"/>
                  </a:lnTo>
                  <a:lnTo>
                    <a:pt x="7010" y="51353"/>
                  </a:lnTo>
                  <a:lnTo>
                    <a:pt x="7010" y="27154"/>
                  </a:lnTo>
                  <a:lnTo>
                    <a:pt x="41733" y="27154"/>
                  </a:lnTo>
                  <a:lnTo>
                    <a:pt x="41733" y="21089"/>
                  </a:lnTo>
                  <a:lnTo>
                    <a:pt x="7010" y="21089"/>
                  </a:lnTo>
                  <a:lnTo>
                    <a:pt x="7010" y="0"/>
                  </a:lnTo>
                  <a:close/>
                </a:path>
                <a:path w="41910" h="51435">
                  <a:moveTo>
                    <a:pt x="41733" y="27154"/>
                  </a:moveTo>
                  <a:lnTo>
                    <a:pt x="34675" y="27154"/>
                  </a:lnTo>
                  <a:lnTo>
                    <a:pt x="34675" y="51353"/>
                  </a:lnTo>
                  <a:lnTo>
                    <a:pt x="41733" y="51353"/>
                  </a:lnTo>
                  <a:lnTo>
                    <a:pt x="41733" y="27154"/>
                  </a:lnTo>
                  <a:close/>
                </a:path>
                <a:path w="41910" h="51435">
                  <a:moveTo>
                    <a:pt x="41733" y="0"/>
                  </a:moveTo>
                  <a:lnTo>
                    <a:pt x="34675" y="0"/>
                  </a:lnTo>
                  <a:lnTo>
                    <a:pt x="34675" y="21089"/>
                  </a:lnTo>
                  <a:lnTo>
                    <a:pt x="41733" y="21089"/>
                  </a:lnTo>
                  <a:lnTo>
                    <a:pt x="417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3518411" y="1625135"/>
              <a:ext cx="99060" cy="200025"/>
            </a:xfrm>
            <a:custGeom>
              <a:avLst/>
              <a:gdLst/>
              <a:ahLst/>
              <a:cxnLst/>
              <a:rect l="l" t="t" r="r" b="b"/>
              <a:pathLst>
                <a:path w="99060" h="200025">
                  <a:moveTo>
                    <a:pt x="98545" y="142907"/>
                  </a:moveTo>
                  <a:lnTo>
                    <a:pt x="0" y="199486"/>
                  </a:lnTo>
                </a:path>
                <a:path w="99060" h="200025">
                  <a:moveTo>
                    <a:pt x="98545" y="0"/>
                  </a:moveTo>
                  <a:lnTo>
                    <a:pt x="98545" y="14290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4" name="object 94"/>
          <p:cNvSpPr txBox="1"/>
          <p:nvPr/>
        </p:nvSpPr>
        <p:spPr>
          <a:xfrm>
            <a:off x="3368197" y="390947"/>
            <a:ext cx="214629" cy="1543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50" spc="-10" dirty="0">
                <a:latin typeface="Calibri"/>
                <a:cs typeface="Calibri"/>
              </a:rPr>
              <a:t>7,2</a:t>
            </a:r>
            <a:r>
              <a:rPr sz="850" spc="-5" dirty="0">
                <a:latin typeface="Calibri"/>
                <a:cs typeface="Calibri"/>
              </a:rPr>
              <a:t>4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2957940" y="1413700"/>
            <a:ext cx="214629" cy="1543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50" spc="-10" dirty="0">
                <a:latin typeface="Calibri"/>
                <a:cs typeface="Calibri"/>
              </a:rPr>
              <a:t>6,5</a:t>
            </a:r>
            <a:r>
              <a:rPr sz="850" spc="-5" dirty="0">
                <a:latin typeface="Calibri"/>
                <a:cs typeface="Calibri"/>
              </a:rPr>
              <a:t>5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2950686" y="1769970"/>
            <a:ext cx="214629" cy="1543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50" spc="-10" dirty="0">
                <a:latin typeface="Calibri"/>
                <a:cs typeface="Calibri"/>
              </a:rPr>
              <a:t>7,0</a:t>
            </a:r>
            <a:r>
              <a:rPr sz="850" spc="-5" dirty="0">
                <a:latin typeface="Calibri"/>
                <a:cs typeface="Calibri"/>
              </a:rPr>
              <a:t>8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2534245" y="1983281"/>
            <a:ext cx="214629" cy="37401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850" spc="-10" dirty="0">
                <a:latin typeface="Calibri"/>
                <a:cs typeface="Calibri"/>
              </a:rPr>
              <a:t>6,7</a:t>
            </a:r>
            <a:r>
              <a:rPr sz="850" spc="-5" dirty="0">
                <a:latin typeface="Calibri"/>
                <a:cs typeface="Calibri"/>
              </a:rPr>
              <a:t>0</a:t>
            </a:r>
            <a:endParaRPr sz="850">
              <a:latin typeface="Calibri"/>
              <a:cs typeface="Calibri"/>
            </a:endParaRPr>
          </a:p>
          <a:p>
            <a:pPr marL="33655">
              <a:lnSpc>
                <a:spcPct val="100000"/>
              </a:lnSpc>
              <a:spcBef>
                <a:spcPts val="350"/>
              </a:spcBef>
            </a:pPr>
            <a:r>
              <a:rPr sz="850" spc="-45" dirty="0">
                <a:latin typeface="Arial"/>
                <a:cs typeface="Arial"/>
              </a:rPr>
              <a:t>+M</a:t>
            </a:r>
            <a:endParaRPr sz="85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4052732" y="1413700"/>
            <a:ext cx="214629" cy="1543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50" spc="-10" dirty="0">
                <a:latin typeface="Calibri"/>
                <a:cs typeface="Calibri"/>
              </a:rPr>
              <a:t>8,1</a:t>
            </a:r>
            <a:r>
              <a:rPr sz="850" spc="-5" dirty="0">
                <a:latin typeface="Calibri"/>
                <a:cs typeface="Calibri"/>
              </a:rPr>
              <a:t>5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4052732" y="1769970"/>
            <a:ext cx="214629" cy="1543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50" spc="-10" dirty="0">
                <a:latin typeface="Calibri"/>
                <a:cs typeface="Calibri"/>
              </a:rPr>
              <a:t>7,5</a:t>
            </a:r>
            <a:r>
              <a:rPr sz="850" spc="-5" dirty="0">
                <a:latin typeface="Calibri"/>
                <a:cs typeface="Calibri"/>
              </a:rPr>
              <a:t>5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3646042" y="1983994"/>
            <a:ext cx="214629" cy="37274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850" spc="-10" dirty="0">
                <a:latin typeface="Calibri"/>
                <a:cs typeface="Calibri"/>
              </a:rPr>
              <a:t>7,7</a:t>
            </a:r>
            <a:r>
              <a:rPr sz="850" spc="-5" dirty="0">
                <a:latin typeface="Calibri"/>
                <a:cs typeface="Calibri"/>
              </a:rPr>
              <a:t>0</a:t>
            </a:r>
            <a:endParaRPr sz="850">
              <a:latin typeface="Calibri"/>
              <a:cs typeface="Calibri"/>
            </a:endParaRPr>
          </a:p>
          <a:p>
            <a:pPr marL="44450">
              <a:lnSpc>
                <a:spcPct val="100000"/>
              </a:lnSpc>
              <a:spcBef>
                <a:spcPts val="345"/>
              </a:spcBef>
            </a:pPr>
            <a:r>
              <a:rPr sz="850" spc="-90" dirty="0">
                <a:latin typeface="MingLiU"/>
                <a:cs typeface="MingLiU"/>
              </a:rPr>
              <a:t>‐</a:t>
            </a:r>
            <a:r>
              <a:rPr sz="850" spc="-90" dirty="0">
                <a:latin typeface="Arial"/>
                <a:cs typeface="Arial"/>
              </a:rPr>
              <a:t>M</a:t>
            </a:r>
            <a:endParaRPr sz="85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323715" y="2439958"/>
            <a:ext cx="3332479" cy="733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</a:pPr>
            <a:r>
              <a:rPr sz="900" b="1" spc="-5" dirty="0">
                <a:latin typeface="Calibri"/>
                <a:cs typeface="Calibri"/>
              </a:rPr>
              <a:t>Substituents</a:t>
            </a:r>
            <a:r>
              <a:rPr sz="900" b="1" spc="-15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with</a:t>
            </a:r>
            <a:r>
              <a:rPr sz="900" b="1" spc="-15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‐M effects</a:t>
            </a:r>
            <a:endParaRPr sz="9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45"/>
              </a:spcBef>
            </a:pPr>
            <a:r>
              <a:rPr sz="900" spc="10" dirty="0">
                <a:latin typeface="Calibri"/>
                <a:cs typeface="Calibri"/>
              </a:rPr>
              <a:t>‐F,</a:t>
            </a:r>
            <a:r>
              <a:rPr sz="900" spc="55" dirty="0">
                <a:latin typeface="Calibri"/>
                <a:cs typeface="Calibri"/>
              </a:rPr>
              <a:t> </a:t>
            </a:r>
            <a:r>
              <a:rPr sz="900" spc="15" dirty="0">
                <a:latin typeface="Calibri"/>
                <a:cs typeface="Calibri"/>
              </a:rPr>
              <a:t>‐Cl,</a:t>
            </a:r>
            <a:r>
              <a:rPr sz="900" spc="55" dirty="0">
                <a:latin typeface="Calibri"/>
                <a:cs typeface="Calibri"/>
              </a:rPr>
              <a:t> </a:t>
            </a:r>
            <a:r>
              <a:rPr sz="900" spc="15" dirty="0">
                <a:latin typeface="Calibri"/>
                <a:cs typeface="Calibri"/>
              </a:rPr>
              <a:t>‐Br,</a:t>
            </a:r>
            <a:r>
              <a:rPr sz="900" spc="55" dirty="0">
                <a:latin typeface="Calibri"/>
                <a:cs typeface="Calibri"/>
              </a:rPr>
              <a:t> </a:t>
            </a:r>
            <a:r>
              <a:rPr sz="900" spc="10" dirty="0">
                <a:latin typeface="Calibri"/>
                <a:cs typeface="Calibri"/>
              </a:rPr>
              <a:t>‐I,</a:t>
            </a:r>
            <a:r>
              <a:rPr sz="900" spc="55" dirty="0">
                <a:latin typeface="Calibri"/>
                <a:cs typeface="Calibri"/>
              </a:rPr>
              <a:t> </a:t>
            </a:r>
            <a:r>
              <a:rPr sz="900" spc="15" dirty="0">
                <a:latin typeface="Calibri"/>
                <a:cs typeface="Calibri"/>
              </a:rPr>
              <a:t>‐OH,</a:t>
            </a:r>
            <a:r>
              <a:rPr sz="900" spc="55" dirty="0">
                <a:latin typeface="Calibri"/>
                <a:cs typeface="Calibri"/>
              </a:rPr>
              <a:t> </a:t>
            </a:r>
            <a:r>
              <a:rPr sz="900" spc="15" dirty="0">
                <a:latin typeface="Calibri"/>
                <a:cs typeface="Calibri"/>
              </a:rPr>
              <a:t>‐OR,</a:t>
            </a:r>
            <a:r>
              <a:rPr sz="900" spc="55" dirty="0">
                <a:latin typeface="Calibri"/>
                <a:cs typeface="Calibri"/>
              </a:rPr>
              <a:t> </a:t>
            </a:r>
            <a:r>
              <a:rPr sz="900" spc="20" dirty="0">
                <a:latin typeface="Calibri"/>
                <a:cs typeface="Calibri"/>
              </a:rPr>
              <a:t>‐NH</a:t>
            </a:r>
            <a:r>
              <a:rPr sz="675" spc="30" baseline="-24691" dirty="0">
                <a:latin typeface="Calibri"/>
                <a:cs typeface="Calibri"/>
              </a:rPr>
              <a:t>2</a:t>
            </a:r>
            <a:r>
              <a:rPr sz="900" spc="20" dirty="0">
                <a:latin typeface="Calibri"/>
                <a:cs typeface="Calibri"/>
              </a:rPr>
              <a:t>,</a:t>
            </a:r>
            <a:r>
              <a:rPr sz="900" spc="55" dirty="0">
                <a:latin typeface="Calibri"/>
                <a:cs typeface="Calibri"/>
              </a:rPr>
              <a:t> </a:t>
            </a:r>
            <a:r>
              <a:rPr sz="900" spc="15" dirty="0">
                <a:latin typeface="Calibri"/>
                <a:cs typeface="Calibri"/>
              </a:rPr>
              <a:t>‐NHR,</a:t>
            </a:r>
            <a:r>
              <a:rPr sz="900" spc="55" dirty="0">
                <a:latin typeface="Calibri"/>
                <a:cs typeface="Calibri"/>
              </a:rPr>
              <a:t> </a:t>
            </a:r>
            <a:r>
              <a:rPr sz="900" spc="20" dirty="0">
                <a:latin typeface="Calibri"/>
                <a:cs typeface="Calibri"/>
              </a:rPr>
              <a:t>‐NR</a:t>
            </a:r>
            <a:r>
              <a:rPr sz="675" spc="30" baseline="-24691" dirty="0">
                <a:latin typeface="Calibri"/>
                <a:cs typeface="Calibri"/>
              </a:rPr>
              <a:t>2</a:t>
            </a:r>
            <a:r>
              <a:rPr sz="900" spc="20" dirty="0">
                <a:latin typeface="Calibri"/>
                <a:cs typeface="Calibri"/>
              </a:rPr>
              <a:t>,</a:t>
            </a:r>
            <a:r>
              <a:rPr sz="900" spc="55" dirty="0">
                <a:latin typeface="Calibri"/>
                <a:cs typeface="Calibri"/>
              </a:rPr>
              <a:t> </a:t>
            </a:r>
            <a:r>
              <a:rPr sz="900" spc="15" dirty="0">
                <a:latin typeface="Calibri"/>
                <a:cs typeface="Calibri"/>
              </a:rPr>
              <a:t>‐SH,</a:t>
            </a:r>
            <a:r>
              <a:rPr sz="900" spc="55" dirty="0">
                <a:latin typeface="Calibri"/>
                <a:cs typeface="Calibri"/>
              </a:rPr>
              <a:t> </a:t>
            </a:r>
            <a:r>
              <a:rPr sz="900" spc="10" dirty="0">
                <a:latin typeface="Calibri"/>
                <a:cs typeface="Calibri"/>
              </a:rPr>
              <a:t>‐SR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95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</a:pPr>
            <a:r>
              <a:rPr sz="900" b="1" spc="-5" dirty="0">
                <a:latin typeface="Calibri"/>
                <a:cs typeface="Calibri"/>
              </a:rPr>
              <a:t>Substituents</a:t>
            </a:r>
            <a:r>
              <a:rPr sz="900" b="1" spc="-15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with</a:t>
            </a:r>
            <a:r>
              <a:rPr sz="900" b="1" spc="-15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+M</a:t>
            </a:r>
            <a:r>
              <a:rPr sz="900" b="1" spc="-10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effect</a:t>
            </a:r>
            <a:endParaRPr sz="9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40"/>
              </a:spcBef>
            </a:pPr>
            <a:r>
              <a:rPr sz="900" spc="20" dirty="0">
                <a:latin typeface="Calibri"/>
                <a:cs typeface="Calibri"/>
              </a:rPr>
              <a:t>‐CH=O,</a:t>
            </a:r>
            <a:r>
              <a:rPr sz="900" spc="50" dirty="0">
                <a:latin typeface="Calibri"/>
                <a:cs typeface="Calibri"/>
              </a:rPr>
              <a:t> </a:t>
            </a:r>
            <a:r>
              <a:rPr sz="900" spc="15" dirty="0">
                <a:latin typeface="Calibri"/>
                <a:cs typeface="Calibri"/>
              </a:rPr>
              <a:t>‐RC=O,</a:t>
            </a:r>
            <a:r>
              <a:rPr sz="900" spc="55" dirty="0">
                <a:latin typeface="Calibri"/>
                <a:cs typeface="Calibri"/>
              </a:rPr>
              <a:t> </a:t>
            </a:r>
            <a:r>
              <a:rPr sz="900" spc="20" dirty="0">
                <a:latin typeface="Calibri"/>
                <a:cs typeface="Calibri"/>
              </a:rPr>
              <a:t>‐C(OH)=O,</a:t>
            </a:r>
            <a:r>
              <a:rPr sz="900" spc="50" dirty="0">
                <a:latin typeface="Calibri"/>
                <a:cs typeface="Calibri"/>
              </a:rPr>
              <a:t> </a:t>
            </a:r>
            <a:r>
              <a:rPr sz="900" spc="20" dirty="0">
                <a:latin typeface="Calibri"/>
                <a:cs typeface="Calibri"/>
              </a:rPr>
              <a:t>‐C(OR)=O,</a:t>
            </a:r>
            <a:r>
              <a:rPr sz="900" spc="55" dirty="0">
                <a:latin typeface="Calibri"/>
                <a:cs typeface="Calibri"/>
              </a:rPr>
              <a:t> </a:t>
            </a:r>
            <a:r>
              <a:rPr sz="900" spc="20" dirty="0">
                <a:latin typeface="Calibri"/>
                <a:cs typeface="Calibri"/>
              </a:rPr>
              <a:t>‐C(NH</a:t>
            </a:r>
            <a:r>
              <a:rPr sz="675" spc="30" baseline="-24691" dirty="0">
                <a:latin typeface="Calibri"/>
                <a:cs typeface="Calibri"/>
              </a:rPr>
              <a:t>2</a:t>
            </a:r>
            <a:r>
              <a:rPr sz="900" spc="20" dirty="0">
                <a:latin typeface="Calibri"/>
                <a:cs typeface="Calibri"/>
              </a:rPr>
              <a:t>)=O,</a:t>
            </a:r>
            <a:r>
              <a:rPr sz="900" spc="55" dirty="0">
                <a:latin typeface="Calibri"/>
                <a:cs typeface="Calibri"/>
              </a:rPr>
              <a:t> </a:t>
            </a:r>
            <a:r>
              <a:rPr sz="900" spc="20" dirty="0">
                <a:latin typeface="Calibri"/>
                <a:cs typeface="Calibri"/>
              </a:rPr>
              <a:t>‐NO</a:t>
            </a:r>
            <a:r>
              <a:rPr sz="675" spc="30" baseline="-24691" dirty="0">
                <a:latin typeface="Calibri"/>
                <a:cs typeface="Calibri"/>
              </a:rPr>
              <a:t>2</a:t>
            </a:r>
            <a:r>
              <a:rPr sz="900" spc="20" dirty="0">
                <a:latin typeface="Calibri"/>
                <a:cs typeface="Calibri"/>
              </a:rPr>
              <a:t>,</a:t>
            </a:r>
            <a:r>
              <a:rPr sz="900" spc="50" dirty="0">
                <a:latin typeface="Calibri"/>
                <a:cs typeface="Calibri"/>
              </a:rPr>
              <a:t> </a:t>
            </a:r>
            <a:r>
              <a:rPr sz="900" spc="20" dirty="0">
                <a:latin typeface="Calibri"/>
                <a:cs typeface="Calibri"/>
              </a:rPr>
              <a:t>‐SO</a:t>
            </a:r>
            <a:r>
              <a:rPr sz="675" spc="30" baseline="-24691" dirty="0">
                <a:latin typeface="Calibri"/>
                <a:cs typeface="Calibri"/>
              </a:rPr>
              <a:t>3</a:t>
            </a:r>
            <a:r>
              <a:rPr sz="900" spc="20" dirty="0">
                <a:latin typeface="Calibri"/>
                <a:cs typeface="Calibri"/>
              </a:rPr>
              <a:t>H,</a:t>
            </a:r>
            <a:r>
              <a:rPr sz="900" spc="55" dirty="0">
                <a:latin typeface="Calibri"/>
                <a:cs typeface="Calibri"/>
              </a:rPr>
              <a:t> </a:t>
            </a:r>
            <a:r>
              <a:rPr sz="900" spc="15" dirty="0">
                <a:latin typeface="Calibri"/>
                <a:cs typeface="Calibri"/>
              </a:rPr>
              <a:t>‐C</a:t>
            </a:r>
            <a:r>
              <a:rPr sz="1350" b="1" spc="22" baseline="9259" dirty="0">
                <a:latin typeface="Calibri"/>
                <a:cs typeface="Calibri"/>
              </a:rPr>
              <a:t>=</a:t>
            </a:r>
            <a:r>
              <a:rPr sz="900" spc="15" dirty="0">
                <a:latin typeface="Calibri"/>
                <a:cs typeface="Calibri"/>
              </a:rPr>
              <a:t>N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59814"/>
            <a:ext cx="461010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pc="15" dirty="0"/>
              <a:t>Spin-spin</a:t>
            </a:r>
            <a:r>
              <a:rPr spc="-15" dirty="0"/>
              <a:t> </a:t>
            </a:r>
            <a:r>
              <a:rPr spc="10" dirty="0"/>
              <a:t>interaction,</a:t>
            </a:r>
            <a:r>
              <a:rPr spc="-15" dirty="0"/>
              <a:t> </a:t>
            </a:r>
            <a:r>
              <a:rPr i="1" spc="25" dirty="0">
                <a:latin typeface="Arial"/>
                <a:cs typeface="Arial"/>
              </a:rPr>
              <a:t>J</a:t>
            </a:r>
            <a:r>
              <a:rPr spc="25" dirty="0"/>
              <a:t>-coupling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816936" y="700377"/>
            <a:ext cx="1223010" cy="694055"/>
            <a:chOff x="816936" y="700377"/>
            <a:chExt cx="1223010" cy="6940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62238" y="860345"/>
              <a:ext cx="191805" cy="24477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7808" y="993849"/>
              <a:ext cx="191769" cy="24477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16927" y="700379"/>
              <a:ext cx="1223010" cy="694055"/>
            </a:xfrm>
            <a:custGeom>
              <a:avLst/>
              <a:gdLst/>
              <a:ahLst/>
              <a:cxnLst/>
              <a:rect l="l" t="t" r="r" b="b"/>
              <a:pathLst>
                <a:path w="1223010" h="694055">
                  <a:moveTo>
                    <a:pt x="1222857" y="347002"/>
                  </a:moveTo>
                  <a:lnTo>
                    <a:pt x="1219695" y="299923"/>
                  </a:lnTo>
                  <a:lnTo>
                    <a:pt x="1210513" y="254749"/>
                  </a:lnTo>
                  <a:lnTo>
                    <a:pt x="1195692" y="211937"/>
                  </a:lnTo>
                  <a:lnTo>
                    <a:pt x="1175651" y="171856"/>
                  </a:lnTo>
                  <a:lnTo>
                    <a:pt x="1150823" y="134962"/>
                  </a:lnTo>
                  <a:lnTo>
                    <a:pt x="1121600" y="101638"/>
                  </a:lnTo>
                  <a:lnTo>
                    <a:pt x="1088390" y="72301"/>
                  </a:lnTo>
                  <a:lnTo>
                    <a:pt x="1051623" y="47383"/>
                  </a:lnTo>
                  <a:lnTo>
                    <a:pt x="1011707" y="27266"/>
                  </a:lnTo>
                  <a:lnTo>
                    <a:pt x="969048" y="12395"/>
                  </a:lnTo>
                  <a:lnTo>
                    <a:pt x="924052" y="3175"/>
                  </a:lnTo>
                  <a:lnTo>
                    <a:pt x="877138" y="0"/>
                  </a:lnTo>
                  <a:lnTo>
                    <a:pt x="830224" y="3175"/>
                  </a:lnTo>
                  <a:lnTo>
                    <a:pt x="785228" y="12395"/>
                  </a:lnTo>
                  <a:lnTo>
                    <a:pt x="742569" y="27266"/>
                  </a:lnTo>
                  <a:lnTo>
                    <a:pt x="702640" y="47383"/>
                  </a:lnTo>
                  <a:lnTo>
                    <a:pt x="665873" y="72301"/>
                  </a:lnTo>
                  <a:lnTo>
                    <a:pt x="632675" y="101638"/>
                  </a:lnTo>
                  <a:lnTo>
                    <a:pt x="611403" y="125895"/>
                  </a:lnTo>
                  <a:lnTo>
                    <a:pt x="590143" y="101638"/>
                  </a:lnTo>
                  <a:lnTo>
                    <a:pt x="556945" y="72301"/>
                  </a:lnTo>
                  <a:lnTo>
                    <a:pt x="520179" y="47383"/>
                  </a:lnTo>
                  <a:lnTo>
                    <a:pt x="480263" y="27266"/>
                  </a:lnTo>
                  <a:lnTo>
                    <a:pt x="437603" y="12395"/>
                  </a:lnTo>
                  <a:lnTo>
                    <a:pt x="392620" y="3175"/>
                  </a:lnTo>
                  <a:lnTo>
                    <a:pt x="345719" y="0"/>
                  </a:lnTo>
                  <a:lnTo>
                    <a:pt x="298805" y="3175"/>
                  </a:lnTo>
                  <a:lnTo>
                    <a:pt x="253809" y="12395"/>
                  </a:lnTo>
                  <a:lnTo>
                    <a:pt x="211150" y="27266"/>
                  </a:lnTo>
                  <a:lnTo>
                    <a:pt x="171234" y="47383"/>
                  </a:lnTo>
                  <a:lnTo>
                    <a:pt x="134467" y="72301"/>
                  </a:lnTo>
                  <a:lnTo>
                    <a:pt x="101257" y="101638"/>
                  </a:lnTo>
                  <a:lnTo>
                    <a:pt x="72034" y="134962"/>
                  </a:lnTo>
                  <a:lnTo>
                    <a:pt x="47205" y="171856"/>
                  </a:lnTo>
                  <a:lnTo>
                    <a:pt x="27178" y="211937"/>
                  </a:lnTo>
                  <a:lnTo>
                    <a:pt x="12357" y="254749"/>
                  </a:lnTo>
                  <a:lnTo>
                    <a:pt x="3162" y="299923"/>
                  </a:lnTo>
                  <a:lnTo>
                    <a:pt x="0" y="347002"/>
                  </a:lnTo>
                  <a:lnTo>
                    <a:pt x="3162" y="394093"/>
                  </a:lnTo>
                  <a:lnTo>
                    <a:pt x="12357" y="439254"/>
                  </a:lnTo>
                  <a:lnTo>
                    <a:pt x="27178" y="482079"/>
                  </a:lnTo>
                  <a:lnTo>
                    <a:pt x="47205" y="522147"/>
                  </a:lnTo>
                  <a:lnTo>
                    <a:pt x="72034" y="559054"/>
                  </a:lnTo>
                  <a:lnTo>
                    <a:pt x="101257" y="592378"/>
                  </a:lnTo>
                  <a:lnTo>
                    <a:pt x="134467" y="621715"/>
                  </a:lnTo>
                  <a:lnTo>
                    <a:pt x="171234" y="646633"/>
                  </a:lnTo>
                  <a:lnTo>
                    <a:pt x="211150" y="666750"/>
                  </a:lnTo>
                  <a:lnTo>
                    <a:pt x="253809" y="681621"/>
                  </a:lnTo>
                  <a:lnTo>
                    <a:pt x="298805" y="690841"/>
                  </a:lnTo>
                  <a:lnTo>
                    <a:pt x="345719" y="694016"/>
                  </a:lnTo>
                  <a:lnTo>
                    <a:pt x="392620" y="690841"/>
                  </a:lnTo>
                  <a:lnTo>
                    <a:pt x="437603" y="681621"/>
                  </a:lnTo>
                  <a:lnTo>
                    <a:pt x="480263" y="666750"/>
                  </a:lnTo>
                  <a:lnTo>
                    <a:pt x="520179" y="646633"/>
                  </a:lnTo>
                  <a:lnTo>
                    <a:pt x="556945" y="621715"/>
                  </a:lnTo>
                  <a:lnTo>
                    <a:pt x="590143" y="592378"/>
                  </a:lnTo>
                  <a:lnTo>
                    <a:pt x="611403" y="568134"/>
                  </a:lnTo>
                  <a:lnTo>
                    <a:pt x="632675" y="592378"/>
                  </a:lnTo>
                  <a:lnTo>
                    <a:pt x="665873" y="621715"/>
                  </a:lnTo>
                  <a:lnTo>
                    <a:pt x="702640" y="646633"/>
                  </a:lnTo>
                  <a:lnTo>
                    <a:pt x="742569" y="666750"/>
                  </a:lnTo>
                  <a:lnTo>
                    <a:pt x="785228" y="681621"/>
                  </a:lnTo>
                  <a:lnTo>
                    <a:pt x="830224" y="690841"/>
                  </a:lnTo>
                  <a:lnTo>
                    <a:pt x="877138" y="694016"/>
                  </a:lnTo>
                  <a:lnTo>
                    <a:pt x="924052" y="690841"/>
                  </a:lnTo>
                  <a:lnTo>
                    <a:pt x="969048" y="681621"/>
                  </a:lnTo>
                  <a:lnTo>
                    <a:pt x="1011707" y="666750"/>
                  </a:lnTo>
                  <a:lnTo>
                    <a:pt x="1051623" y="646633"/>
                  </a:lnTo>
                  <a:lnTo>
                    <a:pt x="1088390" y="621715"/>
                  </a:lnTo>
                  <a:lnTo>
                    <a:pt x="1121600" y="592378"/>
                  </a:lnTo>
                  <a:lnTo>
                    <a:pt x="1150823" y="559054"/>
                  </a:lnTo>
                  <a:lnTo>
                    <a:pt x="1175651" y="522147"/>
                  </a:lnTo>
                  <a:lnTo>
                    <a:pt x="1195692" y="482079"/>
                  </a:lnTo>
                  <a:lnTo>
                    <a:pt x="1210513" y="439254"/>
                  </a:lnTo>
                  <a:lnTo>
                    <a:pt x="1219695" y="394093"/>
                  </a:lnTo>
                  <a:lnTo>
                    <a:pt x="1222857" y="347002"/>
                  </a:lnTo>
                  <a:close/>
                </a:path>
              </a:pathLst>
            </a:custGeom>
            <a:solidFill>
              <a:srgbClr val="BFBFB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6413" y="746975"/>
              <a:ext cx="319521" cy="16460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446413" y="746975"/>
              <a:ext cx="320040" cy="165100"/>
            </a:xfrm>
            <a:custGeom>
              <a:avLst/>
              <a:gdLst/>
              <a:ahLst/>
              <a:cxnLst/>
              <a:rect l="l" t="t" r="r" b="b"/>
              <a:pathLst>
                <a:path w="320039" h="165100">
                  <a:moveTo>
                    <a:pt x="143768" y="8672"/>
                  </a:moveTo>
                  <a:lnTo>
                    <a:pt x="106967" y="32632"/>
                  </a:lnTo>
                  <a:lnTo>
                    <a:pt x="80327" y="67344"/>
                  </a:lnTo>
                  <a:lnTo>
                    <a:pt x="65583" y="109581"/>
                  </a:lnTo>
                  <a:lnTo>
                    <a:pt x="64474" y="156114"/>
                  </a:lnTo>
                  <a:lnTo>
                    <a:pt x="0" y="164608"/>
                  </a:lnTo>
                  <a:lnTo>
                    <a:pt x="787" y="119793"/>
                  </a:lnTo>
                  <a:lnTo>
                    <a:pt x="14100" y="79206"/>
                  </a:lnTo>
                  <a:lnTo>
                    <a:pt x="38113" y="45417"/>
                  </a:lnTo>
                  <a:lnTo>
                    <a:pt x="70998" y="21001"/>
                  </a:lnTo>
                  <a:lnTo>
                    <a:pt x="110930" y="8530"/>
                  </a:lnTo>
                  <a:lnTo>
                    <a:pt x="175427" y="0"/>
                  </a:lnTo>
                  <a:lnTo>
                    <a:pt x="210578" y="487"/>
                  </a:lnTo>
                  <a:lnTo>
                    <a:pt x="243956" y="10760"/>
                  </a:lnTo>
                  <a:lnTo>
                    <a:pt x="273821" y="30007"/>
                  </a:lnTo>
                  <a:lnTo>
                    <a:pt x="298433" y="57421"/>
                  </a:lnTo>
                  <a:lnTo>
                    <a:pt x="319521" y="54623"/>
                  </a:lnTo>
                  <a:lnTo>
                    <a:pt x="290820" y="126216"/>
                  </a:lnTo>
                  <a:lnTo>
                    <a:pt x="212889" y="68708"/>
                  </a:lnTo>
                  <a:lnTo>
                    <a:pt x="233991" y="65910"/>
                  </a:lnTo>
                  <a:lnTo>
                    <a:pt x="209359" y="38495"/>
                  </a:lnTo>
                  <a:lnTo>
                    <a:pt x="179482" y="19261"/>
                  </a:lnTo>
                  <a:lnTo>
                    <a:pt x="146094" y="9007"/>
                  </a:lnTo>
                  <a:lnTo>
                    <a:pt x="110930" y="8530"/>
                  </a:lnTo>
                </a:path>
              </a:pathLst>
            </a:custGeom>
            <a:ln w="45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55963" y="1115800"/>
              <a:ext cx="341233" cy="16480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55963" y="1115800"/>
              <a:ext cx="341630" cy="165100"/>
            </a:xfrm>
            <a:custGeom>
              <a:avLst/>
              <a:gdLst/>
              <a:ahLst/>
              <a:cxnLst/>
              <a:rect l="l" t="t" r="r" b="b"/>
              <a:pathLst>
                <a:path w="341630" h="165100">
                  <a:moveTo>
                    <a:pt x="191943" y="138934"/>
                  </a:moveTo>
                  <a:lnTo>
                    <a:pt x="223845" y="117866"/>
                  </a:lnTo>
                  <a:lnTo>
                    <a:pt x="249015" y="93498"/>
                  </a:lnTo>
                  <a:lnTo>
                    <a:pt x="266302" y="67206"/>
                  </a:lnTo>
                  <a:lnTo>
                    <a:pt x="274552" y="40364"/>
                  </a:lnTo>
                  <a:lnTo>
                    <a:pt x="252304" y="49624"/>
                  </a:lnTo>
                  <a:lnTo>
                    <a:pt x="292898" y="0"/>
                  </a:lnTo>
                  <a:lnTo>
                    <a:pt x="341233" y="12525"/>
                  </a:lnTo>
                  <a:lnTo>
                    <a:pt x="318985" y="21840"/>
                  </a:lnTo>
                  <a:lnTo>
                    <a:pt x="308559" y="52950"/>
                  </a:lnTo>
                  <a:lnTo>
                    <a:pt x="254406" y="109503"/>
                  </a:lnTo>
                  <a:lnTo>
                    <a:pt x="214645" y="130821"/>
                  </a:lnTo>
                  <a:lnTo>
                    <a:pt x="170213" y="149345"/>
                  </a:lnTo>
                  <a:lnTo>
                    <a:pt x="114787" y="164761"/>
                  </a:lnTo>
                  <a:lnTo>
                    <a:pt x="64299" y="164806"/>
                  </a:lnTo>
                  <a:lnTo>
                    <a:pt x="24214" y="150343"/>
                  </a:lnTo>
                  <a:lnTo>
                    <a:pt x="0" y="122235"/>
                  </a:lnTo>
                  <a:lnTo>
                    <a:pt x="44446" y="103711"/>
                  </a:lnTo>
                  <a:lnTo>
                    <a:pt x="68651" y="131793"/>
                  </a:lnTo>
                  <a:lnTo>
                    <a:pt x="108732" y="146254"/>
                  </a:lnTo>
                  <a:lnTo>
                    <a:pt x="159220" y="146222"/>
                  </a:lnTo>
                  <a:lnTo>
                    <a:pt x="214645" y="130821"/>
                  </a:lnTo>
                </a:path>
              </a:pathLst>
            </a:custGeom>
            <a:ln w="34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54302" y="940485"/>
              <a:ext cx="121285" cy="160655"/>
            </a:xfrm>
            <a:custGeom>
              <a:avLst/>
              <a:gdLst/>
              <a:ahLst/>
              <a:cxnLst/>
              <a:rect l="l" t="t" r="r" b="b"/>
              <a:pathLst>
                <a:path w="121284" h="160655">
                  <a:moveTo>
                    <a:pt x="41275" y="41275"/>
                  </a:moveTo>
                  <a:lnTo>
                    <a:pt x="37833" y="34404"/>
                  </a:lnTo>
                  <a:lnTo>
                    <a:pt x="20637" y="0"/>
                  </a:lnTo>
                  <a:lnTo>
                    <a:pt x="0" y="41275"/>
                  </a:lnTo>
                  <a:lnTo>
                    <a:pt x="13766" y="41275"/>
                  </a:lnTo>
                  <a:lnTo>
                    <a:pt x="13766" y="160528"/>
                  </a:lnTo>
                  <a:lnTo>
                    <a:pt x="27520" y="160528"/>
                  </a:lnTo>
                  <a:lnTo>
                    <a:pt x="27520" y="41275"/>
                  </a:lnTo>
                  <a:lnTo>
                    <a:pt x="41275" y="41275"/>
                  </a:lnTo>
                  <a:close/>
                </a:path>
                <a:path w="121284" h="160655">
                  <a:moveTo>
                    <a:pt x="120980" y="119253"/>
                  </a:moveTo>
                  <a:lnTo>
                    <a:pt x="107226" y="119253"/>
                  </a:lnTo>
                  <a:lnTo>
                    <a:pt x="107226" y="0"/>
                  </a:lnTo>
                  <a:lnTo>
                    <a:pt x="93472" y="0"/>
                  </a:lnTo>
                  <a:lnTo>
                    <a:pt x="93472" y="119253"/>
                  </a:lnTo>
                  <a:lnTo>
                    <a:pt x="79705" y="119253"/>
                  </a:lnTo>
                  <a:lnTo>
                    <a:pt x="100342" y="160528"/>
                  </a:lnTo>
                  <a:lnTo>
                    <a:pt x="117551" y="126123"/>
                  </a:lnTo>
                  <a:lnTo>
                    <a:pt x="120980" y="119253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472671" y="1624600"/>
            <a:ext cx="932180" cy="713740"/>
            <a:chOff x="472671" y="1624600"/>
            <a:chExt cx="932180" cy="713740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27262" y="1784582"/>
              <a:ext cx="191801" cy="24476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13367" y="1624600"/>
              <a:ext cx="691515" cy="694055"/>
            </a:xfrm>
            <a:custGeom>
              <a:avLst/>
              <a:gdLst/>
              <a:ahLst/>
              <a:cxnLst/>
              <a:rect l="l" t="t" r="r" b="b"/>
              <a:pathLst>
                <a:path w="691515" h="694055">
                  <a:moveTo>
                    <a:pt x="345714" y="0"/>
                  </a:moveTo>
                  <a:lnTo>
                    <a:pt x="298804" y="3167"/>
                  </a:lnTo>
                  <a:lnTo>
                    <a:pt x="253812" y="12394"/>
                  </a:lnTo>
                  <a:lnTo>
                    <a:pt x="211150" y="27267"/>
                  </a:lnTo>
                  <a:lnTo>
                    <a:pt x="171229" y="47372"/>
                  </a:lnTo>
                  <a:lnTo>
                    <a:pt x="134461" y="72298"/>
                  </a:lnTo>
                  <a:lnTo>
                    <a:pt x="101260" y="101629"/>
                  </a:lnTo>
                  <a:lnTo>
                    <a:pt x="72036" y="134953"/>
                  </a:lnTo>
                  <a:lnTo>
                    <a:pt x="47201" y="171857"/>
                  </a:lnTo>
                  <a:lnTo>
                    <a:pt x="27169" y="211927"/>
                  </a:lnTo>
                  <a:lnTo>
                    <a:pt x="12349" y="254751"/>
                  </a:lnTo>
                  <a:lnTo>
                    <a:pt x="3156" y="299913"/>
                  </a:lnTo>
                  <a:lnTo>
                    <a:pt x="0" y="347003"/>
                  </a:lnTo>
                  <a:lnTo>
                    <a:pt x="3156" y="394092"/>
                  </a:lnTo>
                  <a:lnTo>
                    <a:pt x="12349" y="439255"/>
                  </a:lnTo>
                  <a:lnTo>
                    <a:pt x="27169" y="482078"/>
                  </a:lnTo>
                  <a:lnTo>
                    <a:pt x="47201" y="522148"/>
                  </a:lnTo>
                  <a:lnTo>
                    <a:pt x="72036" y="559052"/>
                  </a:lnTo>
                  <a:lnTo>
                    <a:pt x="101260" y="592377"/>
                  </a:lnTo>
                  <a:lnTo>
                    <a:pt x="134461" y="621708"/>
                  </a:lnTo>
                  <a:lnTo>
                    <a:pt x="171229" y="646633"/>
                  </a:lnTo>
                  <a:lnTo>
                    <a:pt x="211150" y="666739"/>
                  </a:lnTo>
                  <a:lnTo>
                    <a:pt x="253812" y="681612"/>
                  </a:lnTo>
                  <a:lnTo>
                    <a:pt x="298804" y="690839"/>
                  </a:lnTo>
                  <a:lnTo>
                    <a:pt x="345714" y="694006"/>
                  </a:lnTo>
                  <a:lnTo>
                    <a:pt x="392627" y="690839"/>
                  </a:lnTo>
                  <a:lnTo>
                    <a:pt x="437622" y="681612"/>
                  </a:lnTo>
                  <a:lnTo>
                    <a:pt x="480286" y="666739"/>
                  </a:lnTo>
                  <a:lnTo>
                    <a:pt x="520209" y="646633"/>
                  </a:lnTo>
                  <a:lnTo>
                    <a:pt x="556978" y="621708"/>
                  </a:lnTo>
                  <a:lnTo>
                    <a:pt x="590180" y="592377"/>
                  </a:lnTo>
                  <a:lnTo>
                    <a:pt x="619405" y="559052"/>
                  </a:lnTo>
                  <a:lnTo>
                    <a:pt x="644240" y="522148"/>
                  </a:lnTo>
                  <a:lnTo>
                    <a:pt x="664273" y="482078"/>
                  </a:lnTo>
                  <a:lnTo>
                    <a:pt x="679092" y="439255"/>
                  </a:lnTo>
                  <a:lnTo>
                    <a:pt x="688286" y="394092"/>
                  </a:lnTo>
                  <a:lnTo>
                    <a:pt x="691442" y="347003"/>
                  </a:lnTo>
                  <a:lnTo>
                    <a:pt x="688286" y="299913"/>
                  </a:lnTo>
                  <a:lnTo>
                    <a:pt x="679092" y="254751"/>
                  </a:lnTo>
                  <a:lnTo>
                    <a:pt x="664273" y="211927"/>
                  </a:lnTo>
                  <a:lnTo>
                    <a:pt x="644240" y="171857"/>
                  </a:lnTo>
                  <a:lnTo>
                    <a:pt x="619405" y="134953"/>
                  </a:lnTo>
                  <a:lnTo>
                    <a:pt x="590180" y="101629"/>
                  </a:lnTo>
                  <a:lnTo>
                    <a:pt x="556978" y="72298"/>
                  </a:lnTo>
                  <a:lnTo>
                    <a:pt x="520209" y="47372"/>
                  </a:lnTo>
                  <a:lnTo>
                    <a:pt x="480286" y="27267"/>
                  </a:lnTo>
                  <a:lnTo>
                    <a:pt x="437622" y="12394"/>
                  </a:lnTo>
                  <a:lnTo>
                    <a:pt x="392627" y="3167"/>
                  </a:lnTo>
                  <a:lnTo>
                    <a:pt x="345714" y="0"/>
                  </a:lnTo>
                  <a:close/>
                </a:path>
              </a:pathLst>
            </a:custGeom>
            <a:solidFill>
              <a:srgbClr val="BFBFB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0192" y="1699734"/>
              <a:ext cx="319540" cy="16460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70192" y="1699734"/>
              <a:ext cx="320040" cy="165100"/>
            </a:xfrm>
            <a:custGeom>
              <a:avLst/>
              <a:gdLst/>
              <a:ahLst/>
              <a:cxnLst/>
              <a:rect l="l" t="t" r="r" b="b"/>
              <a:pathLst>
                <a:path w="320040" h="165100">
                  <a:moveTo>
                    <a:pt x="143791" y="8672"/>
                  </a:moveTo>
                  <a:lnTo>
                    <a:pt x="106978" y="32633"/>
                  </a:lnTo>
                  <a:lnTo>
                    <a:pt x="80334" y="67346"/>
                  </a:lnTo>
                  <a:lnTo>
                    <a:pt x="65595" y="109583"/>
                  </a:lnTo>
                  <a:lnTo>
                    <a:pt x="64497" y="156114"/>
                  </a:lnTo>
                  <a:lnTo>
                    <a:pt x="0" y="164608"/>
                  </a:lnTo>
                  <a:lnTo>
                    <a:pt x="789" y="119801"/>
                  </a:lnTo>
                  <a:lnTo>
                    <a:pt x="14107" y="79215"/>
                  </a:lnTo>
                  <a:lnTo>
                    <a:pt x="38126" y="45425"/>
                  </a:lnTo>
                  <a:lnTo>
                    <a:pt x="71017" y="21005"/>
                  </a:lnTo>
                  <a:lnTo>
                    <a:pt x="110953" y="8530"/>
                  </a:lnTo>
                  <a:lnTo>
                    <a:pt x="175427" y="0"/>
                  </a:lnTo>
                  <a:lnTo>
                    <a:pt x="210591" y="487"/>
                  </a:lnTo>
                  <a:lnTo>
                    <a:pt x="243974" y="10760"/>
                  </a:lnTo>
                  <a:lnTo>
                    <a:pt x="273836" y="30007"/>
                  </a:lnTo>
                  <a:lnTo>
                    <a:pt x="298438" y="57421"/>
                  </a:lnTo>
                  <a:lnTo>
                    <a:pt x="319540" y="54628"/>
                  </a:lnTo>
                  <a:lnTo>
                    <a:pt x="290820" y="126216"/>
                  </a:lnTo>
                  <a:lnTo>
                    <a:pt x="212907" y="68708"/>
                  </a:lnTo>
                  <a:lnTo>
                    <a:pt x="233995" y="65915"/>
                  </a:lnTo>
                  <a:lnTo>
                    <a:pt x="209362" y="38497"/>
                  </a:lnTo>
                  <a:lnTo>
                    <a:pt x="179486" y="19262"/>
                  </a:lnTo>
                  <a:lnTo>
                    <a:pt x="146104" y="9007"/>
                  </a:lnTo>
                  <a:lnTo>
                    <a:pt x="110953" y="8530"/>
                  </a:lnTo>
                </a:path>
              </a:pathLst>
            </a:custGeom>
            <a:ln w="45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7089" y="1982960"/>
              <a:ext cx="341219" cy="16479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97089" y="1982960"/>
              <a:ext cx="341630" cy="165100"/>
            </a:xfrm>
            <a:custGeom>
              <a:avLst/>
              <a:gdLst/>
              <a:ahLst/>
              <a:cxnLst/>
              <a:rect l="l" t="t" r="r" b="b"/>
              <a:pathLst>
                <a:path w="341630" h="165100">
                  <a:moveTo>
                    <a:pt x="191947" y="138915"/>
                  </a:moveTo>
                  <a:lnTo>
                    <a:pt x="223849" y="117849"/>
                  </a:lnTo>
                  <a:lnTo>
                    <a:pt x="249018" y="93481"/>
                  </a:lnTo>
                  <a:lnTo>
                    <a:pt x="266299" y="67188"/>
                  </a:lnTo>
                  <a:lnTo>
                    <a:pt x="274538" y="40346"/>
                  </a:lnTo>
                  <a:lnTo>
                    <a:pt x="252304" y="49628"/>
                  </a:lnTo>
                  <a:lnTo>
                    <a:pt x="292884" y="0"/>
                  </a:lnTo>
                  <a:lnTo>
                    <a:pt x="341219" y="12525"/>
                  </a:lnTo>
                  <a:lnTo>
                    <a:pt x="318985" y="21821"/>
                  </a:lnTo>
                  <a:lnTo>
                    <a:pt x="308559" y="52934"/>
                  </a:lnTo>
                  <a:lnTo>
                    <a:pt x="254406" y="109486"/>
                  </a:lnTo>
                  <a:lnTo>
                    <a:pt x="214645" y="130802"/>
                  </a:lnTo>
                  <a:lnTo>
                    <a:pt x="170199" y="149327"/>
                  </a:lnTo>
                  <a:lnTo>
                    <a:pt x="114774" y="164745"/>
                  </a:lnTo>
                  <a:lnTo>
                    <a:pt x="64287" y="164790"/>
                  </a:lnTo>
                  <a:lnTo>
                    <a:pt x="24206" y="150327"/>
                  </a:lnTo>
                  <a:lnTo>
                    <a:pt x="0" y="122221"/>
                  </a:lnTo>
                  <a:lnTo>
                    <a:pt x="44450" y="103697"/>
                  </a:lnTo>
                  <a:lnTo>
                    <a:pt x="68654" y="131779"/>
                  </a:lnTo>
                  <a:lnTo>
                    <a:pt x="108734" y="146245"/>
                  </a:lnTo>
                  <a:lnTo>
                    <a:pt x="159220" y="146213"/>
                  </a:lnTo>
                  <a:lnTo>
                    <a:pt x="214645" y="130802"/>
                  </a:lnTo>
                </a:path>
              </a:pathLst>
            </a:custGeom>
            <a:ln w="34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91195" y="1692516"/>
              <a:ext cx="5080" cy="643890"/>
            </a:xfrm>
            <a:custGeom>
              <a:avLst/>
              <a:gdLst/>
              <a:ahLst/>
              <a:cxnLst/>
              <a:rect l="l" t="t" r="r" b="b"/>
              <a:pathLst>
                <a:path w="5079" h="643889">
                  <a:moveTo>
                    <a:pt x="0" y="0"/>
                  </a:moveTo>
                  <a:lnTo>
                    <a:pt x="0" y="643810"/>
                  </a:lnTo>
                  <a:lnTo>
                    <a:pt x="4696" y="643810"/>
                  </a:lnTo>
                  <a:lnTo>
                    <a:pt x="46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91195" y="1692516"/>
              <a:ext cx="5080" cy="643890"/>
            </a:xfrm>
            <a:custGeom>
              <a:avLst/>
              <a:gdLst/>
              <a:ahLst/>
              <a:cxnLst/>
              <a:rect l="l" t="t" r="r" b="b"/>
              <a:pathLst>
                <a:path w="5079" h="643889">
                  <a:moveTo>
                    <a:pt x="0" y="0"/>
                  </a:moveTo>
                  <a:lnTo>
                    <a:pt x="0" y="643810"/>
                  </a:lnTo>
                  <a:lnTo>
                    <a:pt x="4696" y="643810"/>
                  </a:lnTo>
                  <a:lnTo>
                    <a:pt x="4696" y="0"/>
                  </a:lnTo>
                  <a:lnTo>
                    <a:pt x="0" y="0"/>
                  </a:lnTo>
                  <a:close/>
                </a:path>
              </a:pathLst>
            </a:custGeom>
            <a:ln w="332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72671" y="1687681"/>
              <a:ext cx="41910" cy="44450"/>
            </a:xfrm>
            <a:custGeom>
              <a:avLst/>
              <a:gdLst/>
              <a:ahLst/>
              <a:cxnLst/>
              <a:rect l="l" t="t" r="r" b="b"/>
              <a:pathLst>
                <a:path w="41909" h="44450">
                  <a:moveTo>
                    <a:pt x="20799" y="0"/>
                  </a:moveTo>
                  <a:lnTo>
                    <a:pt x="0" y="44088"/>
                  </a:lnTo>
                  <a:lnTo>
                    <a:pt x="10058" y="40142"/>
                  </a:lnTo>
                  <a:lnTo>
                    <a:pt x="20895" y="38820"/>
                  </a:lnTo>
                  <a:lnTo>
                    <a:pt x="39112" y="38820"/>
                  </a:lnTo>
                  <a:lnTo>
                    <a:pt x="20799" y="0"/>
                  </a:lnTo>
                  <a:close/>
                </a:path>
                <a:path w="41909" h="44450">
                  <a:moveTo>
                    <a:pt x="39112" y="38820"/>
                  </a:moveTo>
                  <a:lnTo>
                    <a:pt x="20895" y="38820"/>
                  </a:lnTo>
                  <a:lnTo>
                    <a:pt x="31706" y="40142"/>
                  </a:lnTo>
                  <a:lnTo>
                    <a:pt x="41598" y="44088"/>
                  </a:lnTo>
                  <a:lnTo>
                    <a:pt x="39112" y="3882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1732611" y="1627770"/>
            <a:ext cx="1223010" cy="694055"/>
            <a:chOff x="1732611" y="1627770"/>
            <a:chExt cx="1223010" cy="694055"/>
          </a:xfrm>
        </p:grpSpPr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18358" y="1787755"/>
              <a:ext cx="191801" cy="24475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582824" y="1921259"/>
              <a:ext cx="191764" cy="244759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732610" y="1627771"/>
              <a:ext cx="1223010" cy="694055"/>
            </a:xfrm>
            <a:custGeom>
              <a:avLst/>
              <a:gdLst/>
              <a:ahLst/>
              <a:cxnLst/>
              <a:rect l="l" t="t" r="r" b="b"/>
              <a:pathLst>
                <a:path w="1223010" h="694055">
                  <a:moveTo>
                    <a:pt x="1222844" y="347002"/>
                  </a:moveTo>
                  <a:lnTo>
                    <a:pt x="1219695" y="299923"/>
                  </a:lnTo>
                  <a:lnTo>
                    <a:pt x="1210500" y="254762"/>
                  </a:lnTo>
                  <a:lnTo>
                    <a:pt x="1195679" y="211937"/>
                  </a:lnTo>
                  <a:lnTo>
                    <a:pt x="1175651" y="171856"/>
                  </a:lnTo>
                  <a:lnTo>
                    <a:pt x="1150810" y="134962"/>
                  </a:lnTo>
                  <a:lnTo>
                    <a:pt x="1121587" y="101638"/>
                  </a:lnTo>
                  <a:lnTo>
                    <a:pt x="1088390" y="72301"/>
                  </a:lnTo>
                  <a:lnTo>
                    <a:pt x="1051623" y="47383"/>
                  </a:lnTo>
                  <a:lnTo>
                    <a:pt x="1011694" y="27266"/>
                  </a:lnTo>
                  <a:lnTo>
                    <a:pt x="969035" y="12395"/>
                  </a:lnTo>
                  <a:lnTo>
                    <a:pt x="924039" y="3175"/>
                  </a:lnTo>
                  <a:lnTo>
                    <a:pt x="877138" y="0"/>
                  </a:lnTo>
                  <a:lnTo>
                    <a:pt x="830237" y="3175"/>
                  </a:lnTo>
                  <a:lnTo>
                    <a:pt x="785253" y="12395"/>
                  </a:lnTo>
                  <a:lnTo>
                    <a:pt x="742594" y="27266"/>
                  </a:lnTo>
                  <a:lnTo>
                    <a:pt x="702678" y="47383"/>
                  </a:lnTo>
                  <a:lnTo>
                    <a:pt x="665911" y="72301"/>
                  </a:lnTo>
                  <a:lnTo>
                    <a:pt x="632714" y="101638"/>
                  </a:lnTo>
                  <a:lnTo>
                    <a:pt x="611441" y="125895"/>
                  </a:lnTo>
                  <a:lnTo>
                    <a:pt x="590181" y="101638"/>
                  </a:lnTo>
                  <a:lnTo>
                    <a:pt x="556971" y="72301"/>
                  </a:lnTo>
                  <a:lnTo>
                    <a:pt x="520204" y="47383"/>
                  </a:lnTo>
                  <a:lnTo>
                    <a:pt x="480288" y="27266"/>
                  </a:lnTo>
                  <a:lnTo>
                    <a:pt x="437616" y="12395"/>
                  </a:lnTo>
                  <a:lnTo>
                    <a:pt x="392620" y="3175"/>
                  </a:lnTo>
                  <a:lnTo>
                    <a:pt x="345706" y="0"/>
                  </a:lnTo>
                  <a:lnTo>
                    <a:pt x="298805" y="3175"/>
                  </a:lnTo>
                  <a:lnTo>
                    <a:pt x="253809" y="12395"/>
                  </a:lnTo>
                  <a:lnTo>
                    <a:pt x="211150" y="27266"/>
                  </a:lnTo>
                  <a:lnTo>
                    <a:pt x="171221" y="47383"/>
                  </a:lnTo>
                  <a:lnTo>
                    <a:pt x="134454" y="72301"/>
                  </a:lnTo>
                  <a:lnTo>
                    <a:pt x="101257" y="101638"/>
                  </a:lnTo>
                  <a:lnTo>
                    <a:pt x="72034" y="134962"/>
                  </a:lnTo>
                  <a:lnTo>
                    <a:pt x="47193" y="171856"/>
                  </a:lnTo>
                  <a:lnTo>
                    <a:pt x="27165" y="211937"/>
                  </a:lnTo>
                  <a:lnTo>
                    <a:pt x="12344" y="254762"/>
                  </a:lnTo>
                  <a:lnTo>
                    <a:pt x="3149" y="299923"/>
                  </a:lnTo>
                  <a:lnTo>
                    <a:pt x="0" y="347002"/>
                  </a:lnTo>
                  <a:lnTo>
                    <a:pt x="3149" y="394093"/>
                  </a:lnTo>
                  <a:lnTo>
                    <a:pt x="12344" y="439254"/>
                  </a:lnTo>
                  <a:lnTo>
                    <a:pt x="27165" y="482079"/>
                  </a:lnTo>
                  <a:lnTo>
                    <a:pt x="47193" y="522147"/>
                  </a:lnTo>
                  <a:lnTo>
                    <a:pt x="72034" y="559054"/>
                  </a:lnTo>
                  <a:lnTo>
                    <a:pt x="101257" y="592378"/>
                  </a:lnTo>
                  <a:lnTo>
                    <a:pt x="134454" y="621715"/>
                  </a:lnTo>
                  <a:lnTo>
                    <a:pt x="171221" y="646633"/>
                  </a:lnTo>
                  <a:lnTo>
                    <a:pt x="211150" y="666750"/>
                  </a:lnTo>
                  <a:lnTo>
                    <a:pt x="253809" y="681621"/>
                  </a:lnTo>
                  <a:lnTo>
                    <a:pt x="298805" y="690841"/>
                  </a:lnTo>
                  <a:lnTo>
                    <a:pt x="345706" y="694016"/>
                  </a:lnTo>
                  <a:lnTo>
                    <a:pt x="392620" y="690841"/>
                  </a:lnTo>
                  <a:lnTo>
                    <a:pt x="437616" y="681621"/>
                  </a:lnTo>
                  <a:lnTo>
                    <a:pt x="480288" y="666750"/>
                  </a:lnTo>
                  <a:lnTo>
                    <a:pt x="520204" y="646633"/>
                  </a:lnTo>
                  <a:lnTo>
                    <a:pt x="556971" y="621715"/>
                  </a:lnTo>
                  <a:lnTo>
                    <a:pt x="590181" y="592378"/>
                  </a:lnTo>
                  <a:lnTo>
                    <a:pt x="611441" y="568134"/>
                  </a:lnTo>
                  <a:lnTo>
                    <a:pt x="632714" y="592378"/>
                  </a:lnTo>
                  <a:lnTo>
                    <a:pt x="665911" y="621715"/>
                  </a:lnTo>
                  <a:lnTo>
                    <a:pt x="702678" y="646633"/>
                  </a:lnTo>
                  <a:lnTo>
                    <a:pt x="742594" y="666750"/>
                  </a:lnTo>
                  <a:lnTo>
                    <a:pt x="785253" y="681621"/>
                  </a:lnTo>
                  <a:lnTo>
                    <a:pt x="830237" y="690841"/>
                  </a:lnTo>
                  <a:lnTo>
                    <a:pt x="877138" y="694016"/>
                  </a:lnTo>
                  <a:lnTo>
                    <a:pt x="924039" y="690841"/>
                  </a:lnTo>
                  <a:lnTo>
                    <a:pt x="969035" y="681621"/>
                  </a:lnTo>
                  <a:lnTo>
                    <a:pt x="1011694" y="666750"/>
                  </a:lnTo>
                  <a:lnTo>
                    <a:pt x="1051623" y="646633"/>
                  </a:lnTo>
                  <a:lnTo>
                    <a:pt x="1088390" y="621715"/>
                  </a:lnTo>
                  <a:lnTo>
                    <a:pt x="1121587" y="592378"/>
                  </a:lnTo>
                  <a:lnTo>
                    <a:pt x="1150810" y="559054"/>
                  </a:lnTo>
                  <a:lnTo>
                    <a:pt x="1175651" y="522147"/>
                  </a:lnTo>
                  <a:lnTo>
                    <a:pt x="1195679" y="482079"/>
                  </a:lnTo>
                  <a:lnTo>
                    <a:pt x="1210500" y="439254"/>
                  </a:lnTo>
                  <a:lnTo>
                    <a:pt x="1219695" y="394093"/>
                  </a:lnTo>
                  <a:lnTo>
                    <a:pt x="1222844" y="347002"/>
                  </a:lnTo>
                  <a:close/>
                </a:path>
              </a:pathLst>
            </a:custGeom>
            <a:solidFill>
              <a:srgbClr val="BFBFB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06466" y="1674367"/>
              <a:ext cx="319521" cy="164608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006466" y="1674367"/>
              <a:ext cx="320040" cy="165100"/>
            </a:xfrm>
            <a:custGeom>
              <a:avLst/>
              <a:gdLst/>
              <a:ahLst/>
              <a:cxnLst/>
              <a:rect l="l" t="t" r="r" b="b"/>
              <a:pathLst>
                <a:path w="320039" h="165100">
                  <a:moveTo>
                    <a:pt x="175748" y="8672"/>
                  </a:moveTo>
                  <a:lnTo>
                    <a:pt x="212554" y="32632"/>
                  </a:lnTo>
                  <a:lnTo>
                    <a:pt x="239198" y="67344"/>
                  </a:lnTo>
                  <a:lnTo>
                    <a:pt x="253942" y="109581"/>
                  </a:lnTo>
                  <a:lnTo>
                    <a:pt x="255042" y="156114"/>
                  </a:lnTo>
                  <a:lnTo>
                    <a:pt x="319521" y="164608"/>
                  </a:lnTo>
                  <a:lnTo>
                    <a:pt x="318734" y="119800"/>
                  </a:lnTo>
                  <a:lnTo>
                    <a:pt x="305420" y="79213"/>
                  </a:lnTo>
                  <a:lnTo>
                    <a:pt x="281407" y="45423"/>
                  </a:lnTo>
                  <a:lnTo>
                    <a:pt x="248520" y="21003"/>
                  </a:lnTo>
                  <a:lnTo>
                    <a:pt x="208587" y="8530"/>
                  </a:lnTo>
                  <a:lnTo>
                    <a:pt x="144093" y="0"/>
                  </a:lnTo>
                  <a:lnTo>
                    <a:pt x="108940" y="487"/>
                  </a:lnTo>
                  <a:lnTo>
                    <a:pt x="75564" y="10760"/>
                  </a:lnTo>
                  <a:lnTo>
                    <a:pt x="45705" y="30007"/>
                  </a:lnTo>
                  <a:lnTo>
                    <a:pt x="21106" y="57421"/>
                  </a:lnTo>
                  <a:lnTo>
                    <a:pt x="0" y="54623"/>
                  </a:lnTo>
                  <a:lnTo>
                    <a:pt x="28701" y="126216"/>
                  </a:lnTo>
                  <a:lnTo>
                    <a:pt x="106632" y="68708"/>
                  </a:lnTo>
                  <a:lnTo>
                    <a:pt x="85526" y="65910"/>
                  </a:lnTo>
                  <a:lnTo>
                    <a:pt x="110159" y="38495"/>
                  </a:lnTo>
                  <a:lnTo>
                    <a:pt x="140037" y="19261"/>
                  </a:lnTo>
                  <a:lnTo>
                    <a:pt x="173425" y="9007"/>
                  </a:lnTo>
                  <a:lnTo>
                    <a:pt x="208587" y="8530"/>
                  </a:lnTo>
                </a:path>
              </a:pathLst>
            </a:custGeom>
            <a:ln w="45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75200" y="2043210"/>
              <a:ext cx="341238" cy="164788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2375200" y="2043210"/>
              <a:ext cx="341630" cy="165100"/>
            </a:xfrm>
            <a:custGeom>
              <a:avLst/>
              <a:gdLst/>
              <a:ahLst/>
              <a:cxnLst/>
              <a:rect l="l" t="t" r="r" b="b"/>
              <a:pathLst>
                <a:path w="341630" h="165100">
                  <a:moveTo>
                    <a:pt x="149290" y="138915"/>
                  </a:moveTo>
                  <a:lnTo>
                    <a:pt x="117390" y="117850"/>
                  </a:lnTo>
                  <a:lnTo>
                    <a:pt x="92221" y="93489"/>
                  </a:lnTo>
                  <a:lnTo>
                    <a:pt x="74939" y="67203"/>
                  </a:lnTo>
                  <a:lnTo>
                    <a:pt x="66699" y="40364"/>
                  </a:lnTo>
                  <a:lnTo>
                    <a:pt x="88933" y="49624"/>
                  </a:lnTo>
                  <a:lnTo>
                    <a:pt x="48353" y="0"/>
                  </a:lnTo>
                  <a:lnTo>
                    <a:pt x="0" y="12525"/>
                  </a:lnTo>
                  <a:lnTo>
                    <a:pt x="22252" y="21821"/>
                  </a:lnTo>
                  <a:lnTo>
                    <a:pt x="32678" y="52934"/>
                  </a:lnTo>
                  <a:lnTo>
                    <a:pt x="86831" y="109493"/>
                  </a:lnTo>
                  <a:lnTo>
                    <a:pt x="126592" y="130802"/>
                  </a:lnTo>
                  <a:lnTo>
                    <a:pt x="171038" y="149327"/>
                  </a:lnTo>
                  <a:lnTo>
                    <a:pt x="226456" y="164743"/>
                  </a:lnTo>
                  <a:lnTo>
                    <a:pt x="276945" y="164788"/>
                  </a:lnTo>
                  <a:lnTo>
                    <a:pt x="317030" y="150324"/>
                  </a:lnTo>
                  <a:lnTo>
                    <a:pt x="341238" y="122217"/>
                  </a:lnTo>
                  <a:lnTo>
                    <a:pt x="296787" y="103692"/>
                  </a:lnTo>
                  <a:lnTo>
                    <a:pt x="272583" y="131777"/>
                  </a:lnTo>
                  <a:lnTo>
                    <a:pt x="232503" y="146243"/>
                  </a:lnTo>
                  <a:lnTo>
                    <a:pt x="182017" y="146211"/>
                  </a:lnTo>
                  <a:lnTo>
                    <a:pt x="126592" y="130802"/>
                  </a:lnTo>
                </a:path>
              </a:pathLst>
            </a:custGeom>
            <a:ln w="34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297099" y="1867877"/>
              <a:ext cx="121285" cy="160655"/>
            </a:xfrm>
            <a:custGeom>
              <a:avLst/>
              <a:gdLst/>
              <a:ahLst/>
              <a:cxnLst/>
              <a:rect l="l" t="t" r="r" b="b"/>
              <a:pathLst>
                <a:path w="121285" h="160655">
                  <a:moveTo>
                    <a:pt x="41275" y="119253"/>
                  </a:moveTo>
                  <a:lnTo>
                    <a:pt x="27520" y="119253"/>
                  </a:lnTo>
                  <a:lnTo>
                    <a:pt x="27520" y="0"/>
                  </a:lnTo>
                  <a:lnTo>
                    <a:pt x="13766" y="0"/>
                  </a:lnTo>
                  <a:lnTo>
                    <a:pt x="13766" y="119253"/>
                  </a:lnTo>
                  <a:lnTo>
                    <a:pt x="0" y="119253"/>
                  </a:lnTo>
                  <a:lnTo>
                    <a:pt x="20637" y="160528"/>
                  </a:lnTo>
                  <a:lnTo>
                    <a:pt x="37833" y="126123"/>
                  </a:lnTo>
                  <a:lnTo>
                    <a:pt x="41275" y="119253"/>
                  </a:lnTo>
                  <a:close/>
                </a:path>
                <a:path w="121285" h="160655">
                  <a:moveTo>
                    <a:pt x="120980" y="41275"/>
                  </a:moveTo>
                  <a:lnTo>
                    <a:pt x="117551" y="34404"/>
                  </a:lnTo>
                  <a:lnTo>
                    <a:pt x="100342" y="0"/>
                  </a:lnTo>
                  <a:lnTo>
                    <a:pt x="79705" y="41275"/>
                  </a:lnTo>
                  <a:lnTo>
                    <a:pt x="93472" y="41275"/>
                  </a:lnTo>
                  <a:lnTo>
                    <a:pt x="93472" y="160528"/>
                  </a:lnTo>
                  <a:lnTo>
                    <a:pt x="107226" y="160528"/>
                  </a:lnTo>
                  <a:lnTo>
                    <a:pt x="107226" y="41275"/>
                  </a:lnTo>
                  <a:lnTo>
                    <a:pt x="120980" y="41275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890937" y="2316725"/>
            <a:ext cx="377190" cy="3505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0" algn="ctr">
              <a:lnSpc>
                <a:spcPct val="100000"/>
              </a:lnSpc>
              <a:spcBef>
                <a:spcPts val="105"/>
              </a:spcBef>
            </a:pPr>
            <a:r>
              <a:rPr sz="800" spc="5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25"/>
              </a:spcBef>
            </a:pPr>
            <a:r>
              <a:rPr sz="1200" spc="22" baseline="10416" dirty="0">
                <a:latin typeface="Calibri"/>
                <a:cs typeface="Calibri"/>
              </a:rPr>
              <a:t>B</a:t>
            </a:r>
            <a:r>
              <a:rPr sz="400" spc="15" dirty="0">
                <a:latin typeface="Calibri"/>
                <a:cs typeface="Calibri"/>
              </a:rPr>
              <a:t>0</a:t>
            </a:r>
            <a:r>
              <a:rPr sz="400" spc="100" dirty="0">
                <a:latin typeface="Calibri"/>
                <a:cs typeface="Calibri"/>
              </a:rPr>
              <a:t> </a:t>
            </a:r>
            <a:r>
              <a:rPr sz="1200" baseline="10416" dirty="0">
                <a:latin typeface="Calibri"/>
                <a:cs typeface="Calibri"/>
              </a:rPr>
              <a:t>‐</a:t>
            </a:r>
            <a:r>
              <a:rPr sz="1200" spc="22" baseline="10416" dirty="0">
                <a:latin typeface="Calibri"/>
                <a:cs typeface="Calibri"/>
              </a:rPr>
              <a:t> </a:t>
            </a:r>
            <a:r>
              <a:rPr sz="1200" spc="30" baseline="10416" dirty="0">
                <a:latin typeface="Calibri"/>
                <a:cs typeface="Calibri"/>
              </a:rPr>
              <a:t>B</a:t>
            </a:r>
            <a:r>
              <a:rPr sz="400" spc="20" dirty="0">
                <a:latin typeface="Calibri"/>
                <a:cs typeface="Calibri"/>
              </a:rPr>
              <a:t>loc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693029" y="2253919"/>
            <a:ext cx="1073785" cy="52641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342900">
              <a:lnSpc>
                <a:spcPct val="100000"/>
              </a:lnSpc>
              <a:spcBef>
                <a:spcPts val="600"/>
              </a:spcBef>
              <a:tabLst>
                <a:tab pos="888365" algn="l"/>
              </a:tabLst>
            </a:pPr>
            <a:r>
              <a:rPr sz="800" spc="5" dirty="0">
                <a:solidFill>
                  <a:srgbClr val="0000FF"/>
                </a:solidFill>
                <a:latin typeface="Arial"/>
                <a:cs typeface="Arial"/>
              </a:rPr>
              <a:t>H	</a:t>
            </a:r>
            <a:r>
              <a:rPr sz="800" spc="5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endParaRPr sz="800">
              <a:latin typeface="Arial"/>
              <a:cs typeface="Arial"/>
            </a:endParaRPr>
          </a:p>
          <a:p>
            <a:pPr marR="58419" algn="r">
              <a:lnSpc>
                <a:spcPct val="100000"/>
              </a:lnSpc>
              <a:spcBef>
                <a:spcPts val="505"/>
              </a:spcBef>
            </a:pPr>
            <a:r>
              <a:rPr sz="800" dirty="0">
                <a:latin typeface="Calibri"/>
                <a:cs typeface="Calibri"/>
              </a:rPr>
              <a:t>Nucleus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800" spc="-25" dirty="0">
                <a:latin typeface="Calibri"/>
                <a:cs typeface="Calibri"/>
              </a:rPr>
              <a:t>:</a:t>
            </a:r>
            <a:r>
              <a:rPr sz="800" spc="45" dirty="0">
                <a:latin typeface="Calibri"/>
                <a:cs typeface="Calibri"/>
              </a:rPr>
              <a:t> </a:t>
            </a:r>
            <a:r>
              <a:rPr sz="800" spc="15" dirty="0">
                <a:latin typeface="Calibri"/>
                <a:cs typeface="Calibri"/>
              </a:rPr>
              <a:t>spin</a:t>
            </a:r>
            <a:r>
              <a:rPr sz="800" spc="50" dirty="0">
                <a:latin typeface="Calibri"/>
                <a:cs typeface="Calibri"/>
              </a:rPr>
              <a:t> </a:t>
            </a:r>
            <a:r>
              <a:rPr sz="800" spc="5" dirty="0">
                <a:latin typeface="Calibri"/>
                <a:cs typeface="Calibri"/>
              </a:rPr>
              <a:t>α   </a:t>
            </a:r>
            <a:r>
              <a:rPr sz="800" spc="90" dirty="0">
                <a:latin typeface="Calibri"/>
                <a:cs typeface="Calibri"/>
              </a:rPr>
              <a:t> </a:t>
            </a:r>
            <a:r>
              <a:rPr sz="800" spc="20" dirty="0">
                <a:latin typeface="Calibri"/>
                <a:cs typeface="Calibri"/>
              </a:rPr>
              <a:t>‐B</a:t>
            </a:r>
            <a:r>
              <a:rPr sz="600" spc="30" baseline="-20833" dirty="0">
                <a:latin typeface="Calibri"/>
                <a:cs typeface="Calibri"/>
              </a:rPr>
              <a:t>n</a:t>
            </a:r>
            <a:endParaRPr sz="600" baseline="-20833">
              <a:latin typeface="Calibri"/>
              <a:cs typeface="Calibri"/>
            </a:endParaRPr>
          </a:p>
          <a:p>
            <a:pPr marR="43180" algn="r">
              <a:lnSpc>
                <a:spcPct val="100000"/>
              </a:lnSpc>
              <a:spcBef>
                <a:spcPts val="55"/>
              </a:spcBef>
            </a:pPr>
            <a:r>
              <a:rPr sz="800" spc="15" dirty="0">
                <a:latin typeface="Calibri"/>
                <a:cs typeface="Calibri"/>
              </a:rPr>
              <a:t>spin</a:t>
            </a:r>
            <a:r>
              <a:rPr sz="800" spc="5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β   </a:t>
            </a:r>
            <a:r>
              <a:rPr sz="800" spc="110" dirty="0">
                <a:latin typeface="Calibri"/>
                <a:cs typeface="Calibri"/>
              </a:rPr>
              <a:t> </a:t>
            </a:r>
            <a:r>
              <a:rPr sz="800" spc="20" dirty="0">
                <a:latin typeface="Calibri"/>
                <a:cs typeface="Calibri"/>
              </a:rPr>
              <a:t>+B</a:t>
            </a:r>
            <a:r>
              <a:rPr sz="600" spc="30" baseline="-20833" dirty="0">
                <a:latin typeface="Calibri"/>
                <a:cs typeface="Calibri"/>
              </a:rPr>
              <a:t>n</a:t>
            </a:r>
            <a:endParaRPr sz="600" baseline="-20833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27176" y="1512041"/>
            <a:ext cx="219075" cy="149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200" spc="30" baseline="10416" dirty="0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sz="500" spc="20" dirty="0">
                <a:solidFill>
                  <a:srgbClr val="0000FF"/>
                </a:solidFill>
                <a:latin typeface="Calibri"/>
                <a:cs typeface="Calibri"/>
              </a:rPr>
              <a:t>loc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029000" y="1805749"/>
            <a:ext cx="203200" cy="156210"/>
          </a:xfrm>
          <a:custGeom>
            <a:avLst/>
            <a:gdLst/>
            <a:ahLst/>
            <a:cxnLst/>
            <a:rect l="l" t="t" r="r" b="b"/>
            <a:pathLst>
              <a:path w="203200" h="156210">
                <a:moveTo>
                  <a:pt x="202946" y="77812"/>
                </a:moveTo>
                <a:lnTo>
                  <a:pt x="139522" y="41198"/>
                </a:lnTo>
                <a:lnTo>
                  <a:pt x="139522" y="39751"/>
                </a:lnTo>
                <a:lnTo>
                  <a:pt x="137007" y="39751"/>
                </a:lnTo>
                <a:lnTo>
                  <a:pt x="68160" y="0"/>
                </a:lnTo>
                <a:lnTo>
                  <a:pt x="68160" y="39751"/>
                </a:lnTo>
                <a:lnTo>
                  <a:pt x="0" y="39751"/>
                </a:lnTo>
                <a:lnTo>
                  <a:pt x="0" y="115862"/>
                </a:lnTo>
                <a:lnTo>
                  <a:pt x="68160" y="115862"/>
                </a:lnTo>
                <a:lnTo>
                  <a:pt x="68160" y="155613"/>
                </a:lnTo>
                <a:lnTo>
                  <a:pt x="137020" y="115862"/>
                </a:lnTo>
                <a:lnTo>
                  <a:pt x="139522" y="115862"/>
                </a:lnTo>
                <a:lnTo>
                  <a:pt x="139522" y="114427"/>
                </a:lnTo>
                <a:lnTo>
                  <a:pt x="202946" y="77812"/>
                </a:lnTo>
                <a:close/>
              </a:path>
            </a:pathLst>
          </a:custGeom>
          <a:solidFill>
            <a:srgbClr val="00D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" name="object 35"/>
          <p:cNvGrpSpPr/>
          <p:nvPr/>
        </p:nvGrpSpPr>
        <p:grpSpPr>
          <a:xfrm>
            <a:off x="2485813" y="2584363"/>
            <a:ext cx="76200" cy="17780"/>
            <a:chOff x="2485813" y="2584363"/>
            <a:chExt cx="76200" cy="17780"/>
          </a:xfrm>
        </p:grpSpPr>
        <p:sp>
          <p:nvSpPr>
            <p:cNvPr id="36" name="object 36"/>
            <p:cNvSpPr/>
            <p:nvPr/>
          </p:nvSpPr>
          <p:spPr>
            <a:xfrm>
              <a:off x="2485813" y="2593178"/>
              <a:ext cx="71120" cy="0"/>
            </a:xfrm>
            <a:custGeom>
              <a:avLst/>
              <a:gdLst/>
              <a:ahLst/>
              <a:cxnLst/>
              <a:rect l="l" t="t" r="r" b="b"/>
              <a:pathLst>
                <a:path w="71119">
                  <a:moveTo>
                    <a:pt x="0" y="0"/>
                  </a:moveTo>
                  <a:lnTo>
                    <a:pt x="71102" y="0"/>
                  </a:lnTo>
                </a:path>
              </a:pathLst>
            </a:custGeom>
            <a:ln w="3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537731" y="2584363"/>
              <a:ext cx="24130" cy="17780"/>
            </a:xfrm>
            <a:custGeom>
              <a:avLst/>
              <a:gdLst/>
              <a:ahLst/>
              <a:cxnLst/>
              <a:rect l="l" t="t" r="r" b="b"/>
              <a:pathLst>
                <a:path w="24130" h="17780">
                  <a:moveTo>
                    <a:pt x="0" y="0"/>
                  </a:moveTo>
                  <a:lnTo>
                    <a:pt x="3834" y="5233"/>
                  </a:lnTo>
                  <a:lnTo>
                    <a:pt x="3815" y="12378"/>
                  </a:lnTo>
                  <a:lnTo>
                    <a:pt x="0" y="17703"/>
                  </a:lnTo>
                  <a:lnTo>
                    <a:pt x="24041" y="88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2485813" y="2710437"/>
            <a:ext cx="76200" cy="17780"/>
            <a:chOff x="2485813" y="2710437"/>
            <a:chExt cx="76200" cy="17780"/>
          </a:xfrm>
        </p:grpSpPr>
        <p:sp>
          <p:nvSpPr>
            <p:cNvPr id="39" name="object 39"/>
            <p:cNvSpPr/>
            <p:nvPr/>
          </p:nvSpPr>
          <p:spPr>
            <a:xfrm>
              <a:off x="2485813" y="2719248"/>
              <a:ext cx="71120" cy="0"/>
            </a:xfrm>
            <a:custGeom>
              <a:avLst/>
              <a:gdLst/>
              <a:ahLst/>
              <a:cxnLst/>
              <a:rect l="l" t="t" r="r" b="b"/>
              <a:pathLst>
                <a:path w="71119">
                  <a:moveTo>
                    <a:pt x="0" y="0"/>
                  </a:moveTo>
                  <a:lnTo>
                    <a:pt x="71102" y="0"/>
                  </a:lnTo>
                </a:path>
              </a:pathLst>
            </a:custGeom>
            <a:ln w="36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537731" y="2710437"/>
              <a:ext cx="24130" cy="17780"/>
            </a:xfrm>
            <a:custGeom>
              <a:avLst/>
              <a:gdLst/>
              <a:ahLst/>
              <a:cxnLst/>
              <a:rect l="l" t="t" r="r" b="b"/>
              <a:pathLst>
                <a:path w="24130" h="17780">
                  <a:moveTo>
                    <a:pt x="0" y="0"/>
                  </a:moveTo>
                  <a:lnTo>
                    <a:pt x="3834" y="5228"/>
                  </a:lnTo>
                  <a:lnTo>
                    <a:pt x="3815" y="12378"/>
                  </a:lnTo>
                  <a:lnTo>
                    <a:pt x="0" y="17698"/>
                  </a:lnTo>
                  <a:lnTo>
                    <a:pt x="24041" y="88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3397622" y="1610179"/>
            <a:ext cx="854710" cy="442595"/>
            <a:chOff x="3397622" y="1610179"/>
            <a:chExt cx="854710" cy="442595"/>
          </a:xfrm>
        </p:grpSpPr>
        <p:sp>
          <p:nvSpPr>
            <p:cNvPr id="42" name="object 42"/>
            <p:cNvSpPr/>
            <p:nvPr/>
          </p:nvSpPr>
          <p:spPr>
            <a:xfrm>
              <a:off x="3627920" y="1617164"/>
              <a:ext cx="393700" cy="413384"/>
            </a:xfrm>
            <a:custGeom>
              <a:avLst/>
              <a:gdLst/>
              <a:ahLst/>
              <a:cxnLst/>
              <a:rect l="l" t="t" r="r" b="b"/>
              <a:pathLst>
                <a:path w="393700" h="413385">
                  <a:moveTo>
                    <a:pt x="0" y="412788"/>
                  </a:moveTo>
                  <a:lnTo>
                    <a:pt x="45775" y="406226"/>
                  </a:lnTo>
                  <a:lnTo>
                    <a:pt x="72900" y="375053"/>
                  </a:lnTo>
                  <a:lnTo>
                    <a:pt x="80678" y="306810"/>
                  </a:lnTo>
                  <a:lnTo>
                    <a:pt x="84036" y="266891"/>
                  </a:lnTo>
                  <a:lnTo>
                    <a:pt x="87487" y="220853"/>
                  </a:lnTo>
                  <a:lnTo>
                    <a:pt x="91014" y="169922"/>
                  </a:lnTo>
                  <a:lnTo>
                    <a:pt x="94601" y="115320"/>
                  </a:lnTo>
                  <a:lnTo>
                    <a:pt x="98230" y="58272"/>
                  </a:lnTo>
                  <a:lnTo>
                    <a:pt x="101885" y="0"/>
                  </a:lnTo>
                </a:path>
                <a:path w="393700" h="413385">
                  <a:moveTo>
                    <a:pt x="203537" y="412788"/>
                  </a:moveTo>
                  <a:lnTo>
                    <a:pt x="157721" y="406226"/>
                  </a:lnTo>
                  <a:lnTo>
                    <a:pt x="130637" y="375053"/>
                  </a:lnTo>
                  <a:lnTo>
                    <a:pt x="122832" y="306810"/>
                  </a:lnTo>
                  <a:lnTo>
                    <a:pt x="119457" y="266891"/>
                  </a:lnTo>
                  <a:lnTo>
                    <a:pt x="115998" y="220853"/>
                  </a:lnTo>
                  <a:lnTo>
                    <a:pt x="112471" y="169922"/>
                  </a:lnTo>
                  <a:lnTo>
                    <a:pt x="108893" y="115320"/>
                  </a:lnTo>
                  <a:lnTo>
                    <a:pt x="105281" y="58272"/>
                  </a:lnTo>
                  <a:lnTo>
                    <a:pt x="101651" y="0"/>
                  </a:lnTo>
                </a:path>
                <a:path w="393700" h="413385">
                  <a:moveTo>
                    <a:pt x="190154" y="412788"/>
                  </a:moveTo>
                  <a:lnTo>
                    <a:pt x="235930" y="406226"/>
                  </a:lnTo>
                  <a:lnTo>
                    <a:pt x="263054" y="375053"/>
                  </a:lnTo>
                  <a:lnTo>
                    <a:pt x="270833" y="306810"/>
                  </a:lnTo>
                  <a:lnTo>
                    <a:pt x="274190" y="266891"/>
                  </a:lnTo>
                  <a:lnTo>
                    <a:pt x="277641" y="220853"/>
                  </a:lnTo>
                  <a:lnTo>
                    <a:pt x="281169" y="169922"/>
                  </a:lnTo>
                  <a:lnTo>
                    <a:pt x="284756" y="115320"/>
                  </a:lnTo>
                  <a:lnTo>
                    <a:pt x="288385" y="58272"/>
                  </a:lnTo>
                  <a:lnTo>
                    <a:pt x="292040" y="0"/>
                  </a:lnTo>
                </a:path>
                <a:path w="393700" h="413385">
                  <a:moveTo>
                    <a:pt x="393692" y="412788"/>
                  </a:moveTo>
                  <a:lnTo>
                    <a:pt x="347873" y="406226"/>
                  </a:lnTo>
                  <a:lnTo>
                    <a:pt x="320792" y="375053"/>
                  </a:lnTo>
                  <a:lnTo>
                    <a:pt x="312987" y="306810"/>
                  </a:lnTo>
                  <a:lnTo>
                    <a:pt x="309612" y="266891"/>
                  </a:lnTo>
                  <a:lnTo>
                    <a:pt x="306152" y="220853"/>
                  </a:lnTo>
                  <a:lnTo>
                    <a:pt x="302625" y="169922"/>
                  </a:lnTo>
                  <a:lnTo>
                    <a:pt x="299047" y="115320"/>
                  </a:lnTo>
                  <a:lnTo>
                    <a:pt x="295435" y="58272"/>
                  </a:lnTo>
                  <a:lnTo>
                    <a:pt x="291806" y="0"/>
                  </a:lnTo>
                </a:path>
              </a:pathLst>
            </a:custGeom>
            <a:ln w="10893">
              <a:solidFill>
                <a:srgbClr val="0070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401432" y="2048709"/>
              <a:ext cx="847090" cy="0"/>
            </a:xfrm>
            <a:custGeom>
              <a:avLst/>
              <a:gdLst/>
              <a:ahLst/>
              <a:cxnLst/>
              <a:rect l="l" t="t" r="r" b="b"/>
              <a:pathLst>
                <a:path w="847089">
                  <a:moveTo>
                    <a:pt x="0" y="0"/>
                  </a:moveTo>
                  <a:lnTo>
                    <a:pt x="846686" y="0"/>
                  </a:lnTo>
                </a:path>
              </a:pathLst>
            </a:custGeom>
            <a:ln w="73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3169193" y="2200331"/>
            <a:ext cx="572135" cy="149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800" spc="15" dirty="0">
                <a:latin typeface="Calibri"/>
                <a:cs typeface="Calibri"/>
              </a:rPr>
              <a:t>B</a:t>
            </a:r>
            <a:r>
              <a:rPr sz="600" spc="22" baseline="-20833" dirty="0">
                <a:latin typeface="Calibri"/>
                <a:cs typeface="Calibri"/>
              </a:rPr>
              <a:t>0</a:t>
            </a:r>
            <a:r>
              <a:rPr sz="600" spc="172" baseline="-20833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‐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20" dirty="0">
                <a:latin typeface="Calibri"/>
                <a:cs typeface="Calibri"/>
              </a:rPr>
              <a:t>B</a:t>
            </a:r>
            <a:r>
              <a:rPr sz="600" spc="30" baseline="-20833" dirty="0">
                <a:latin typeface="Calibri"/>
                <a:cs typeface="Calibri"/>
              </a:rPr>
              <a:t>loc</a:t>
            </a:r>
            <a:r>
              <a:rPr sz="600" spc="172" baseline="-20833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+</a:t>
            </a:r>
            <a:r>
              <a:rPr sz="800" spc="25" dirty="0">
                <a:latin typeface="Calibri"/>
                <a:cs typeface="Calibri"/>
              </a:rPr>
              <a:t> </a:t>
            </a:r>
            <a:r>
              <a:rPr sz="800" spc="15" dirty="0">
                <a:latin typeface="Calibri"/>
                <a:cs typeface="Calibri"/>
              </a:rPr>
              <a:t>B</a:t>
            </a:r>
            <a:r>
              <a:rPr sz="600" spc="22" baseline="-20833" dirty="0">
                <a:latin typeface="Calibri"/>
                <a:cs typeface="Calibri"/>
              </a:rPr>
              <a:t>n</a:t>
            </a:r>
            <a:endParaRPr sz="600" baseline="-20833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735147" y="2375231"/>
            <a:ext cx="470534" cy="149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latin typeface="Calibri"/>
                <a:cs typeface="Calibri"/>
              </a:rPr>
              <a:t>B</a:t>
            </a:r>
            <a:r>
              <a:rPr sz="800" spc="254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‐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B   </a:t>
            </a:r>
            <a:r>
              <a:rPr sz="800" spc="2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‐</a:t>
            </a:r>
            <a:r>
              <a:rPr sz="800" spc="3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B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793697" y="2445090"/>
            <a:ext cx="443230" cy="895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86055" algn="l"/>
                <a:tab pos="401320" algn="l"/>
              </a:tabLst>
            </a:pPr>
            <a:r>
              <a:rPr sz="400" spc="10" dirty="0">
                <a:latin typeface="Calibri"/>
                <a:cs typeface="Calibri"/>
              </a:rPr>
              <a:t>0	</a:t>
            </a:r>
            <a:r>
              <a:rPr sz="400" spc="20" dirty="0">
                <a:latin typeface="Calibri"/>
                <a:cs typeface="Calibri"/>
              </a:rPr>
              <a:t>l</a:t>
            </a:r>
            <a:r>
              <a:rPr sz="400" spc="25" dirty="0">
                <a:latin typeface="Calibri"/>
                <a:cs typeface="Calibri"/>
              </a:rPr>
              <a:t>o</a:t>
            </a:r>
            <a:r>
              <a:rPr sz="400" spc="5" dirty="0">
                <a:latin typeface="Calibri"/>
                <a:cs typeface="Calibri"/>
              </a:rPr>
              <a:t>c</a:t>
            </a:r>
            <a:r>
              <a:rPr sz="400" dirty="0">
                <a:latin typeface="Calibri"/>
                <a:cs typeface="Calibri"/>
              </a:rPr>
              <a:t>	</a:t>
            </a:r>
            <a:r>
              <a:rPr sz="400" spc="10" dirty="0">
                <a:latin typeface="Calibri"/>
                <a:cs typeface="Calibri"/>
              </a:rPr>
              <a:t>n</a:t>
            </a:r>
            <a:endParaRPr sz="400">
              <a:latin typeface="Calibri"/>
              <a:cs typeface="Calibri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3576823" y="2075710"/>
            <a:ext cx="398780" cy="306705"/>
            <a:chOff x="3576823" y="2075710"/>
            <a:chExt cx="398780" cy="306705"/>
          </a:xfrm>
        </p:grpSpPr>
        <p:pic>
          <p:nvPicPr>
            <p:cNvPr id="48" name="object 4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576823" y="2076228"/>
              <a:ext cx="90639" cy="164749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3929294" y="2080566"/>
              <a:ext cx="28575" cy="288925"/>
            </a:xfrm>
            <a:custGeom>
              <a:avLst/>
              <a:gdLst/>
              <a:ahLst/>
              <a:cxnLst/>
              <a:rect l="l" t="t" r="r" b="b"/>
              <a:pathLst>
                <a:path w="28575" h="288925">
                  <a:moveTo>
                    <a:pt x="0" y="0"/>
                  </a:moveTo>
                  <a:lnTo>
                    <a:pt x="8242" y="89216"/>
                  </a:lnTo>
                  <a:lnTo>
                    <a:pt x="17606" y="183467"/>
                  </a:lnTo>
                  <a:lnTo>
                    <a:pt x="25284" y="258098"/>
                  </a:lnTo>
                  <a:lnTo>
                    <a:pt x="28467" y="288453"/>
                  </a:lnTo>
                </a:path>
              </a:pathLst>
            </a:custGeom>
            <a:ln w="97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929041" y="2316043"/>
              <a:ext cx="46990" cy="66040"/>
            </a:xfrm>
            <a:custGeom>
              <a:avLst/>
              <a:gdLst/>
              <a:ahLst/>
              <a:cxnLst/>
              <a:rect l="l" t="t" r="r" b="b"/>
              <a:pathLst>
                <a:path w="46989" h="66039">
                  <a:moveTo>
                    <a:pt x="0" y="4930"/>
                  </a:moveTo>
                  <a:lnTo>
                    <a:pt x="29990" y="65786"/>
                  </a:lnTo>
                  <a:lnTo>
                    <a:pt x="44039" y="10024"/>
                  </a:lnTo>
                  <a:lnTo>
                    <a:pt x="24175" y="10024"/>
                  </a:lnTo>
                  <a:lnTo>
                    <a:pt x="11847" y="9407"/>
                  </a:lnTo>
                  <a:lnTo>
                    <a:pt x="0" y="4930"/>
                  </a:lnTo>
                  <a:close/>
                </a:path>
                <a:path w="46989" h="66039">
                  <a:moveTo>
                    <a:pt x="46565" y="0"/>
                  </a:moveTo>
                  <a:lnTo>
                    <a:pt x="36056" y="6860"/>
                  </a:lnTo>
                  <a:lnTo>
                    <a:pt x="24175" y="10024"/>
                  </a:lnTo>
                  <a:lnTo>
                    <a:pt x="44039" y="10024"/>
                  </a:lnTo>
                  <a:lnTo>
                    <a:pt x="465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2995123" y="754377"/>
            <a:ext cx="97790" cy="1454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50" spc="20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endParaRPr sz="75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906754" y="1172338"/>
            <a:ext cx="97790" cy="1454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50" spc="20" dirty="0">
                <a:latin typeface="Arial"/>
                <a:cs typeface="Arial"/>
              </a:rPr>
              <a:t>R</a:t>
            </a:r>
            <a:endParaRPr sz="75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140812" y="1153231"/>
            <a:ext cx="97790" cy="1454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50" spc="20" dirty="0">
                <a:latin typeface="Arial"/>
                <a:cs typeface="Arial"/>
              </a:rPr>
              <a:t>R</a:t>
            </a:r>
            <a:endParaRPr sz="75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425026" y="1148454"/>
            <a:ext cx="97790" cy="1454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50" spc="20" dirty="0">
                <a:latin typeface="Arial"/>
                <a:cs typeface="Arial"/>
              </a:rPr>
              <a:t>R</a:t>
            </a:r>
            <a:endParaRPr sz="75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675802" y="1172338"/>
            <a:ext cx="97790" cy="1454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50" spc="20" dirty="0">
                <a:latin typeface="Arial"/>
                <a:cs typeface="Arial"/>
              </a:rPr>
              <a:t>R</a:t>
            </a:r>
            <a:endParaRPr sz="75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623259" y="759154"/>
            <a:ext cx="97790" cy="1454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50" spc="20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endParaRPr sz="750">
              <a:latin typeface="Arial"/>
              <a:cs typeface="Arial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2987514" y="874947"/>
            <a:ext cx="714375" cy="320040"/>
            <a:chOff x="2987514" y="874947"/>
            <a:chExt cx="714375" cy="320040"/>
          </a:xfrm>
        </p:grpSpPr>
        <p:sp>
          <p:nvSpPr>
            <p:cNvPr id="58" name="object 58"/>
            <p:cNvSpPr/>
            <p:nvPr/>
          </p:nvSpPr>
          <p:spPr>
            <a:xfrm>
              <a:off x="3143955" y="997953"/>
              <a:ext cx="430530" cy="0"/>
            </a:xfrm>
            <a:custGeom>
              <a:avLst/>
              <a:gdLst/>
              <a:ahLst/>
              <a:cxnLst/>
              <a:rect l="l" t="t" r="r" b="b"/>
              <a:pathLst>
                <a:path w="430529">
                  <a:moveTo>
                    <a:pt x="0" y="0"/>
                  </a:moveTo>
                  <a:lnTo>
                    <a:pt x="429915" y="0"/>
                  </a:lnTo>
                </a:path>
              </a:pathLst>
            </a:custGeom>
            <a:ln w="716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987514" y="874947"/>
              <a:ext cx="205415" cy="320041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484297" y="879731"/>
              <a:ext cx="217344" cy="312872"/>
            </a:xfrm>
            <a:prstGeom prst="rect">
              <a:avLst/>
            </a:prstGeom>
          </p:spPr>
        </p:pic>
      </p:grpSp>
    </p:spTree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9814"/>
            <a:ext cx="461010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5"/>
              </a:spcBef>
            </a:pPr>
            <a:r>
              <a:rPr sz="1400" spc="10" dirty="0">
                <a:solidFill>
                  <a:srgbClr val="3333B2"/>
                </a:solidFill>
                <a:latin typeface="Arial"/>
                <a:cs typeface="Arial"/>
              </a:rPr>
              <a:t>Interaction</a:t>
            </a:r>
            <a:r>
              <a:rPr sz="1400" spc="-25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3333B2"/>
                </a:solidFill>
                <a:latin typeface="Arial"/>
                <a:cs typeface="Arial"/>
              </a:rPr>
              <a:t>constant</a:t>
            </a:r>
            <a:r>
              <a:rPr sz="1400" spc="-20" dirty="0">
                <a:solidFill>
                  <a:srgbClr val="3333B2"/>
                </a:solidFill>
                <a:latin typeface="Arial"/>
                <a:cs typeface="Arial"/>
              </a:rPr>
              <a:t> </a:t>
            </a:r>
            <a:r>
              <a:rPr sz="1400" i="1" spc="15" dirty="0">
                <a:solidFill>
                  <a:srgbClr val="3333B2"/>
                </a:solidFill>
                <a:latin typeface="Arial"/>
                <a:cs typeface="Arial"/>
              </a:rPr>
              <a:t>J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535829" y="1348715"/>
            <a:ext cx="960119" cy="567690"/>
            <a:chOff x="1535829" y="1348715"/>
            <a:chExt cx="960119" cy="567690"/>
          </a:xfrm>
        </p:grpSpPr>
        <p:sp>
          <p:nvSpPr>
            <p:cNvPr id="4" name="object 4"/>
            <p:cNvSpPr/>
            <p:nvPr/>
          </p:nvSpPr>
          <p:spPr>
            <a:xfrm>
              <a:off x="2488212" y="1356018"/>
              <a:ext cx="0" cy="553085"/>
            </a:xfrm>
            <a:custGeom>
              <a:avLst/>
              <a:gdLst/>
              <a:ahLst/>
              <a:cxnLst/>
              <a:rect l="l" t="t" r="r" b="b"/>
              <a:pathLst>
                <a:path h="553085">
                  <a:moveTo>
                    <a:pt x="0" y="0"/>
                  </a:moveTo>
                  <a:lnTo>
                    <a:pt x="0" y="552559"/>
                  </a:lnTo>
                </a:path>
              </a:pathLst>
            </a:custGeom>
            <a:ln w="14438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43131" y="1616339"/>
              <a:ext cx="0" cy="287020"/>
            </a:xfrm>
            <a:custGeom>
              <a:avLst/>
              <a:gdLst/>
              <a:ahLst/>
              <a:cxnLst/>
              <a:rect l="l" t="t" r="r" b="b"/>
              <a:pathLst>
                <a:path h="287019">
                  <a:moveTo>
                    <a:pt x="0" y="0"/>
                  </a:moveTo>
                  <a:lnTo>
                    <a:pt x="0" y="286541"/>
                  </a:lnTo>
                </a:path>
              </a:pathLst>
            </a:custGeom>
            <a:ln w="144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543131" y="2432120"/>
            <a:ext cx="1890395" cy="415925"/>
          </a:xfrm>
          <a:custGeom>
            <a:avLst/>
            <a:gdLst/>
            <a:ahLst/>
            <a:cxnLst/>
            <a:rect l="l" t="t" r="r" b="b"/>
            <a:pathLst>
              <a:path w="1890395" h="415925">
                <a:moveTo>
                  <a:pt x="1890160" y="0"/>
                </a:moveTo>
                <a:lnTo>
                  <a:pt x="1887434" y="80863"/>
                </a:lnTo>
                <a:lnTo>
                  <a:pt x="1880002" y="146910"/>
                </a:lnTo>
                <a:lnTo>
                  <a:pt x="1868984" y="191446"/>
                </a:lnTo>
                <a:lnTo>
                  <a:pt x="1855501" y="207779"/>
                </a:lnTo>
                <a:lnTo>
                  <a:pt x="979711" y="207779"/>
                </a:lnTo>
                <a:lnTo>
                  <a:pt x="966232" y="224104"/>
                </a:lnTo>
                <a:lnTo>
                  <a:pt x="955224" y="268626"/>
                </a:lnTo>
                <a:lnTo>
                  <a:pt x="947802" y="334663"/>
                </a:lnTo>
                <a:lnTo>
                  <a:pt x="945080" y="415536"/>
                </a:lnTo>
                <a:lnTo>
                  <a:pt x="942353" y="334663"/>
                </a:lnTo>
                <a:lnTo>
                  <a:pt x="934919" y="268626"/>
                </a:lnTo>
                <a:lnTo>
                  <a:pt x="923901" y="224104"/>
                </a:lnTo>
                <a:lnTo>
                  <a:pt x="910420" y="207779"/>
                </a:lnTo>
                <a:lnTo>
                  <a:pt x="34623" y="207779"/>
                </a:lnTo>
                <a:lnTo>
                  <a:pt x="21148" y="191446"/>
                </a:lnTo>
                <a:lnTo>
                  <a:pt x="10143" y="146910"/>
                </a:lnTo>
                <a:lnTo>
                  <a:pt x="2721" y="80863"/>
                </a:lnTo>
                <a:lnTo>
                  <a:pt x="0" y="0"/>
                </a:lnTo>
              </a:path>
            </a:pathLst>
          </a:custGeom>
          <a:ln w="90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389674" y="1956093"/>
            <a:ext cx="208279" cy="18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1000" spc="10" dirty="0">
                <a:latin typeface="Calibri"/>
                <a:cs typeface="Calibri"/>
              </a:rPr>
              <a:t>ω</a:t>
            </a:r>
            <a:r>
              <a:rPr sz="975" spc="15" baseline="-21367" dirty="0">
                <a:latin typeface="Calibri"/>
                <a:cs typeface="Calibri"/>
              </a:rPr>
              <a:t>a</a:t>
            </a:r>
            <a:endParaRPr sz="975" baseline="-21367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24596" y="1913369"/>
            <a:ext cx="584200" cy="42354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59"/>
              </a:spcBef>
            </a:pPr>
            <a:r>
              <a:rPr sz="1000" spc="10" dirty="0">
                <a:latin typeface="Calibri"/>
                <a:cs typeface="Calibri"/>
              </a:rPr>
              <a:t>ω</a:t>
            </a:r>
            <a:r>
              <a:rPr sz="975" spc="15" baseline="-21367" dirty="0">
                <a:latin typeface="Calibri"/>
                <a:cs typeface="Calibri"/>
              </a:rPr>
              <a:t>b</a:t>
            </a:r>
            <a:endParaRPr sz="975" baseline="-21367">
              <a:latin typeface="Calibri"/>
              <a:cs typeface="Calibri"/>
            </a:endParaRPr>
          </a:p>
          <a:p>
            <a:pPr marL="60960">
              <a:lnSpc>
                <a:spcPct val="100000"/>
              </a:lnSpc>
              <a:spcBef>
                <a:spcPts val="365"/>
              </a:spcBef>
            </a:pPr>
            <a:r>
              <a:rPr sz="1000" spc="10" dirty="0">
                <a:latin typeface="Calibri"/>
                <a:cs typeface="Calibri"/>
              </a:rPr>
              <a:t>=ω</a:t>
            </a:r>
            <a:r>
              <a:rPr sz="975" spc="15" baseline="-21367" dirty="0">
                <a:latin typeface="Calibri"/>
                <a:cs typeface="Calibri"/>
              </a:rPr>
              <a:t>a</a:t>
            </a:r>
            <a:r>
              <a:rPr sz="1000" spc="10" dirty="0">
                <a:latin typeface="Calibri"/>
                <a:cs typeface="Calibri"/>
              </a:rPr>
              <a:t>+1/2J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18223" y="1913369"/>
            <a:ext cx="556895" cy="42354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59"/>
              </a:spcBef>
            </a:pPr>
            <a:r>
              <a:rPr sz="1000" spc="10" dirty="0">
                <a:latin typeface="Calibri"/>
                <a:cs typeface="Calibri"/>
              </a:rPr>
              <a:t>ω</a:t>
            </a:r>
            <a:r>
              <a:rPr sz="975" spc="15" baseline="-21367" dirty="0">
                <a:latin typeface="Calibri"/>
                <a:cs typeface="Calibri"/>
              </a:rPr>
              <a:t>c</a:t>
            </a:r>
            <a:endParaRPr sz="975" baseline="-21367">
              <a:latin typeface="Calibri"/>
              <a:cs typeface="Calibri"/>
            </a:endParaRPr>
          </a:p>
          <a:p>
            <a:pPr marL="57785">
              <a:lnSpc>
                <a:spcPct val="100000"/>
              </a:lnSpc>
              <a:spcBef>
                <a:spcPts val="365"/>
              </a:spcBef>
            </a:pPr>
            <a:r>
              <a:rPr sz="1000" spc="5" dirty="0">
                <a:latin typeface="Calibri"/>
                <a:cs typeface="Calibri"/>
              </a:rPr>
              <a:t>=ω</a:t>
            </a:r>
            <a:r>
              <a:rPr sz="975" spc="7" baseline="-21367" dirty="0">
                <a:latin typeface="Calibri"/>
                <a:cs typeface="Calibri"/>
              </a:rPr>
              <a:t>a</a:t>
            </a:r>
            <a:r>
              <a:rPr sz="1000" spc="5" dirty="0">
                <a:latin typeface="Calibri"/>
                <a:cs typeface="Calibri"/>
              </a:rPr>
              <a:t>‐1/2J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93517" y="2880087"/>
            <a:ext cx="789305" cy="297815"/>
          </a:xfrm>
          <a:prstGeom prst="rect">
            <a:avLst/>
          </a:prstGeom>
          <a:solidFill>
            <a:srgbClr val="C6D8F0"/>
          </a:solidFill>
        </p:spPr>
        <p:txBody>
          <a:bodyPr vert="horz" wrap="square" lIns="0" tIns="18415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145"/>
              </a:spcBef>
            </a:pPr>
            <a:r>
              <a:rPr sz="1550" b="1" spc="10" dirty="0">
                <a:latin typeface="Calibri"/>
                <a:cs typeface="Calibri"/>
              </a:rPr>
              <a:t>J=ω</a:t>
            </a:r>
            <a:r>
              <a:rPr sz="1575" b="1" spc="15" baseline="-21164" dirty="0">
                <a:latin typeface="Calibri"/>
                <a:cs typeface="Calibri"/>
              </a:rPr>
              <a:t>b</a:t>
            </a:r>
            <a:r>
              <a:rPr sz="1550" b="1" spc="10" dirty="0">
                <a:latin typeface="Calibri"/>
                <a:cs typeface="Calibri"/>
              </a:rPr>
              <a:t>‐ω</a:t>
            </a:r>
            <a:r>
              <a:rPr sz="1575" b="1" spc="15" baseline="-21164" dirty="0">
                <a:latin typeface="Calibri"/>
                <a:cs typeface="Calibri"/>
              </a:rPr>
              <a:t>c</a:t>
            </a:r>
            <a:endParaRPr sz="1575" baseline="-21164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54475" y="428170"/>
            <a:ext cx="152400" cy="1611630"/>
            <a:chOff x="554475" y="428170"/>
            <a:chExt cx="152400" cy="1611630"/>
          </a:xfrm>
        </p:grpSpPr>
        <p:sp>
          <p:nvSpPr>
            <p:cNvPr id="12" name="object 12"/>
            <p:cNvSpPr/>
            <p:nvPr/>
          </p:nvSpPr>
          <p:spPr>
            <a:xfrm>
              <a:off x="557182" y="430877"/>
              <a:ext cx="147320" cy="1606550"/>
            </a:xfrm>
            <a:custGeom>
              <a:avLst/>
              <a:gdLst/>
              <a:ahLst/>
              <a:cxnLst/>
              <a:rect l="l" t="t" r="r" b="b"/>
              <a:pathLst>
                <a:path w="147320" h="1606550">
                  <a:moveTo>
                    <a:pt x="104824" y="73261"/>
                  </a:moveTo>
                  <a:lnTo>
                    <a:pt x="42160" y="73261"/>
                  </a:lnTo>
                  <a:lnTo>
                    <a:pt x="42160" y="1605987"/>
                  </a:lnTo>
                  <a:lnTo>
                    <a:pt x="104824" y="1605987"/>
                  </a:lnTo>
                  <a:lnTo>
                    <a:pt x="104824" y="73261"/>
                  </a:lnTo>
                  <a:close/>
                </a:path>
                <a:path w="147320" h="1606550">
                  <a:moveTo>
                    <a:pt x="73492" y="0"/>
                  </a:moveTo>
                  <a:lnTo>
                    <a:pt x="0" y="73261"/>
                  </a:lnTo>
                  <a:lnTo>
                    <a:pt x="146985" y="73261"/>
                  </a:lnTo>
                  <a:lnTo>
                    <a:pt x="73492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7182" y="430877"/>
              <a:ext cx="147320" cy="1606550"/>
            </a:xfrm>
            <a:custGeom>
              <a:avLst/>
              <a:gdLst/>
              <a:ahLst/>
              <a:cxnLst/>
              <a:rect l="l" t="t" r="r" b="b"/>
              <a:pathLst>
                <a:path w="147320" h="1606550">
                  <a:moveTo>
                    <a:pt x="0" y="73261"/>
                  </a:moveTo>
                  <a:lnTo>
                    <a:pt x="73492" y="0"/>
                  </a:lnTo>
                  <a:lnTo>
                    <a:pt x="146985" y="73261"/>
                  </a:lnTo>
                  <a:lnTo>
                    <a:pt x="104824" y="73261"/>
                  </a:lnTo>
                  <a:lnTo>
                    <a:pt x="104824" y="1605987"/>
                  </a:lnTo>
                  <a:lnTo>
                    <a:pt x="42160" y="1605987"/>
                  </a:lnTo>
                  <a:lnTo>
                    <a:pt x="42160" y="73261"/>
                  </a:lnTo>
                  <a:lnTo>
                    <a:pt x="0" y="73261"/>
                  </a:lnTo>
                  <a:close/>
                </a:path>
              </a:pathLst>
            </a:custGeom>
            <a:ln w="54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29238" y="964015"/>
            <a:ext cx="229235" cy="23367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5"/>
              </a:spcBef>
            </a:pPr>
            <a:r>
              <a:rPr sz="1350" spc="5" dirty="0">
                <a:solidFill>
                  <a:srgbClr val="001F60"/>
                </a:solidFill>
                <a:latin typeface="Calibri"/>
                <a:cs typeface="Calibri"/>
              </a:rPr>
              <a:t>B</a:t>
            </a:r>
            <a:r>
              <a:rPr sz="1350" spc="7" baseline="-21604" dirty="0">
                <a:solidFill>
                  <a:srgbClr val="001F60"/>
                </a:solidFill>
                <a:latin typeface="Calibri"/>
                <a:cs typeface="Calibri"/>
              </a:rPr>
              <a:t>0</a:t>
            </a:r>
            <a:endParaRPr sz="1350" baseline="-21604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319063" y="624781"/>
            <a:ext cx="338455" cy="565785"/>
            <a:chOff x="2319063" y="624781"/>
            <a:chExt cx="338455" cy="565785"/>
          </a:xfrm>
        </p:grpSpPr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24477" y="767507"/>
              <a:ext cx="327460" cy="32746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324477" y="767507"/>
              <a:ext cx="327660" cy="327660"/>
            </a:xfrm>
            <a:custGeom>
              <a:avLst/>
              <a:gdLst/>
              <a:ahLst/>
              <a:cxnLst/>
              <a:rect l="l" t="t" r="r" b="b"/>
              <a:pathLst>
                <a:path w="327660" h="327659">
                  <a:moveTo>
                    <a:pt x="0" y="163726"/>
                  </a:moveTo>
                  <a:lnTo>
                    <a:pt x="5845" y="120187"/>
                  </a:lnTo>
                  <a:lnTo>
                    <a:pt x="22344" y="81072"/>
                  </a:lnTo>
                  <a:lnTo>
                    <a:pt x="47939" y="47938"/>
                  </a:lnTo>
                  <a:lnTo>
                    <a:pt x="81074" y="22344"/>
                  </a:lnTo>
                  <a:lnTo>
                    <a:pt x="120191" y="5845"/>
                  </a:lnTo>
                  <a:lnTo>
                    <a:pt x="163734" y="0"/>
                  </a:lnTo>
                  <a:lnTo>
                    <a:pt x="207243" y="5845"/>
                  </a:lnTo>
                  <a:lnTo>
                    <a:pt x="246350" y="22344"/>
                  </a:lnTo>
                  <a:lnTo>
                    <a:pt x="279489" y="47938"/>
                  </a:lnTo>
                  <a:lnTo>
                    <a:pt x="305097" y="81072"/>
                  </a:lnTo>
                  <a:lnTo>
                    <a:pt x="321609" y="120187"/>
                  </a:lnTo>
                  <a:lnTo>
                    <a:pt x="327460" y="163726"/>
                  </a:lnTo>
                  <a:lnTo>
                    <a:pt x="321609" y="207239"/>
                  </a:lnTo>
                  <a:lnTo>
                    <a:pt x="305097" y="246347"/>
                  </a:lnTo>
                  <a:lnTo>
                    <a:pt x="279489" y="279488"/>
                  </a:lnTo>
                  <a:lnTo>
                    <a:pt x="246350" y="305097"/>
                  </a:lnTo>
                  <a:lnTo>
                    <a:pt x="207243" y="321609"/>
                  </a:lnTo>
                  <a:lnTo>
                    <a:pt x="163734" y="327460"/>
                  </a:lnTo>
                  <a:lnTo>
                    <a:pt x="120191" y="321609"/>
                  </a:lnTo>
                  <a:lnTo>
                    <a:pt x="81074" y="305097"/>
                  </a:lnTo>
                  <a:lnTo>
                    <a:pt x="47939" y="279488"/>
                  </a:lnTo>
                  <a:lnTo>
                    <a:pt x="22344" y="246347"/>
                  </a:lnTo>
                  <a:lnTo>
                    <a:pt x="5845" y="207239"/>
                  </a:lnTo>
                  <a:lnTo>
                    <a:pt x="0" y="163726"/>
                  </a:lnTo>
                  <a:close/>
                </a:path>
              </a:pathLst>
            </a:custGeom>
            <a:ln w="108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488212" y="685640"/>
              <a:ext cx="0" cy="505459"/>
            </a:xfrm>
            <a:custGeom>
              <a:avLst/>
              <a:gdLst/>
              <a:ahLst/>
              <a:cxnLst/>
              <a:rect l="l" t="t" r="r" b="b"/>
              <a:pathLst>
                <a:path h="505459">
                  <a:moveTo>
                    <a:pt x="0" y="0"/>
                  </a:moveTo>
                  <a:lnTo>
                    <a:pt x="0" y="504897"/>
                  </a:lnTo>
                </a:path>
              </a:pathLst>
            </a:custGeom>
            <a:ln w="9024">
              <a:solidFill>
                <a:srgbClr val="497EBA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00017" y="624781"/>
              <a:ext cx="133372" cy="98023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3272439" y="640237"/>
            <a:ext cx="711835" cy="565785"/>
            <a:chOff x="3272439" y="640237"/>
            <a:chExt cx="711835" cy="565785"/>
          </a:xfrm>
        </p:grpSpPr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77853" y="782956"/>
              <a:ext cx="327460" cy="32746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3277853" y="782956"/>
              <a:ext cx="327660" cy="327660"/>
            </a:xfrm>
            <a:custGeom>
              <a:avLst/>
              <a:gdLst/>
              <a:ahLst/>
              <a:cxnLst/>
              <a:rect l="l" t="t" r="r" b="b"/>
              <a:pathLst>
                <a:path w="327660" h="327659">
                  <a:moveTo>
                    <a:pt x="0" y="163734"/>
                  </a:moveTo>
                  <a:lnTo>
                    <a:pt x="5851" y="120194"/>
                  </a:lnTo>
                  <a:lnTo>
                    <a:pt x="22363" y="81077"/>
                  </a:lnTo>
                  <a:lnTo>
                    <a:pt x="47971" y="47942"/>
                  </a:lnTo>
                  <a:lnTo>
                    <a:pt x="81110" y="22346"/>
                  </a:lnTo>
                  <a:lnTo>
                    <a:pt x="120217" y="5846"/>
                  </a:lnTo>
                  <a:lnTo>
                    <a:pt x="163726" y="0"/>
                  </a:lnTo>
                  <a:lnTo>
                    <a:pt x="207239" y="5846"/>
                  </a:lnTo>
                  <a:lnTo>
                    <a:pt x="246347" y="22346"/>
                  </a:lnTo>
                  <a:lnTo>
                    <a:pt x="279488" y="47942"/>
                  </a:lnTo>
                  <a:lnTo>
                    <a:pt x="305097" y="81077"/>
                  </a:lnTo>
                  <a:lnTo>
                    <a:pt x="321609" y="120194"/>
                  </a:lnTo>
                  <a:lnTo>
                    <a:pt x="327460" y="163734"/>
                  </a:lnTo>
                  <a:lnTo>
                    <a:pt x="321609" y="207243"/>
                  </a:lnTo>
                  <a:lnTo>
                    <a:pt x="305097" y="246351"/>
                  </a:lnTo>
                  <a:lnTo>
                    <a:pt x="279488" y="279493"/>
                  </a:lnTo>
                  <a:lnTo>
                    <a:pt x="246347" y="305102"/>
                  </a:lnTo>
                  <a:lnTo>
                    <a:pt x="207239" y="321615"/>
                  </a:lnTo>
                  <a:lnTo>
                    <a:pt x="163726" y="327468"/>
                  </a:lnTo>
                  <a:lnTo>
                    <a:pt x="120217" y="321615"/>
                  </a:lnTo>
                  <a:lnTo>
                    <a:pt x="81110" y="305102"/>
                  </a:lnTo>
                  <a:lnTo>
                    <a:pt x="47971" y="279493"/>
                  </a:lnTo>
                  <a:lnTo>
                    <a:pt x="22363" y="246351"/>
                  </a:lnTo>
                  <a:lnTo>
                    <a:pt x="5851" y="207243"/>
                  </a:lnTo>
                  <a:lnTo>
                    <a:pt x="0" y="163734"/>
                  </a:lnTo>
                  <a:close/>
                </a:path>
              </a:pathLst>
            </a:custGeom>
            <a:ln w="108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441580" y="701089"/>
              <a:ext cx="0" cy="505459"/>
            </a:xfrm>
            <a:custGeom>
              <a:avLst/>
              <a:gdLst/>
              <a:ahLst/>
              <a:cxnLst/>
              <a:rect l="l" t="t" r="r" b="b"/>
              <a:pathLst>
                <a:path h="505459">
                  <a:moveTo>
                    <a:pt x="0" y="0"/>
                  </a:moveTo>
                  <a:lnTo>
                    <a:pt x="0" y="504904"/>
                  </a:lnTo>
                </a:path>
              </a:pathLst>
            </a:custGeom>
            <a:ln w="9024">
              <a:solidFill>
                <a:srgbClr val="497EBA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53414" y="640237"/>
              <a:ext cx="133373" cy="9802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51366" y="782956"/>
              <a:ext cx="327403" cy="327468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3651366" y="782956"/>
              <a:ext cx="327660" cy="327660"/>
            </a:xfrm>
            <a:custGeom>
              <a:avLst/>
              <a:gdLst/>
              <a:ahLst/>
              <a:cxnLst/>
              <a:rect l="l" t="t" r="r" b="b"/>
              <a:pathLst>
                <a:path w="327660" h="327659">
                  <a:moveTo>
                    <a:pt x="0" y="163734"/>
                  </a:moveTo>
                  <a:lnTo>
                    <a:pt x="5847" y="120194"/>
                  </a:lnTo>
                  <a:lnTo>
                    <a:pt x="22348" y="81077"/>
                  </a:lnTo>
                  <a:lnTo>
                    <a:pt x="47943" y="47942"/>
                  </a:lnTo>
                  <a:lnTo>
                    <a:pt x="81070" y="22346"/>
                  </a:lnTo>
                  <a:lnTo>
                    <a:pt x="120168" y="5846"/>
                  </a:lnTo>
                  <a:lnTo>
                    <a:pt x="163676" y="0"/>
                  </a:lnTo>
                  <a:lnTo>
                    <a:pt x="207215" y="5846"/>
                  </a:lnTo>
                  <a:lnTo>
                    <a:pt x="246330" y="22346"/>
                  </a:lnTo>
                  <a:lnTo>
                    <a:pt x="279464" y="47942"/>
                  </a:lnTo>
                  <a:lnTo>
                    <a:pt x="305058" y="81077"/>
                  </a:lnTo>
                  <a:lnTo>
                    <a:pt x="321557" y="120194"/>
                  </a:lnTo>
                  <a:lnTo>
                    <a:pt x="327403" y="163734"/>
                  </a:lnTo>
                  <a:lnTo>
                    <a:pt x="321557" y="207243"/>
                  </a:lnTo>
                  <a:lnTo>
                    <a:pt x="305058" y="246351"/>
                  </a:lnTo>
                  <a:lnTo>
                    <a:pt x="279464" y="279493"/>
                  </a:lnTo>
                  <a:lnTo>
                    <a:pt x="246330" y="305102"/>
                  </a:lnTo>
                  <a:lnTo>
                    <a:pt x="207215" y="321615"/>
                  </a:lnTo>
                  <a:lnTo>
                    <a:pt x="163676" y="327468"/>
                  </a:lnTo>
                  <a:lnTo>
                    <a:pt x="120168" y="321615"/>
                  </a:lnTo>
                  <a:lnTo>
                    <a:pt x="81070" y="305102"/>
                  </a:lnTo>
                  <a:lnTo>
                    <a:pt x="47943" y="279493"/>
                  </a:lnTo>
                  <a:lnTo>
                    <a:pt x="22348" y="246351"/>
                  </a:lnTo>
                  <a:lnTo>
                    <a:pt x="5847" y="207243"/>
                  </a:lnTo>
                  <a:lnTo>
                    <a:pt x="0" y="163734"/>
                  </a:lnTo>
                  <a:close/>
                </a:path>
              </a:pathLst>
            </a:custGeom>
            <a:ln w="108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815042" y="701089"/>
              <a:ext cx="0" cy="505459"/>
            </a:xfrm>
            <a:custGeom>
              <a:avLst/>
              <a:gdLst/>
              <a:ahLst/>
              <a:cxnLst/>
              <a:rect l="l" t="t" r="r" b="b"/>
              <a:pathLst>
                <a:path h="505459">
                  <a:moveTo>
                    <a:pt x="0" y="0"/>
                  </a:moveTo>
                  <a:lnTo>
                    <a:pt x="0" y="504904"/>
                  </a:lnTo>
                </a:path>
              </a:pathLst>
            </a:custGeom>
            <a:ln w="9024">
              <a:solidFill>
                <a:srgbClr val="497EBA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26905" y="640237"/>
              <a:ext cx="133394" cy="98023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1000520" y="624781"/>
            <a:ext cx="711835" cy="565785"/>
            <a:chOff x="1000520" y="624781"/>
            <a:chExt cx="711835" cy="565785"/>
          </a:xfrm>
        </p:grpSpPr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05935" y="767507"/>
              <a:ext cx="327381" cy="327460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005935" y="767507"/>
              <a:ext cx="327660" cy="327660"/>
            </a:xfrm>
            <a:custGeom>
              <a:avLst/>
              <a:gdLst/>
              <a:ahLst/>
              <a:cxnLst/>
              <a:rect l="l" t="t" r="r" b="b"/>
              <a:pathLst>
                <a:path w="327659" h="327659">
                  <a:moveTo>
                    <a:pt x="0" y="163726"/>
                  </a:moveTo>
                  <a:lnTo>
                    <a:pt x="5846" y="120187"/>
                  </a:lnTo>
                  <a:lnTo>
                    <a:pt x="22346" y="81072"/>
                  </a:lnTo>
                  <a:lnTo>
                    <a:pt x="47942" y="47938"/>
                  </a:lnTo>
                  <a:lnTo>
                    <a:pt x="81077" y="22344"/>
                  </a:lnTo>
                  <a:lnTo>
                    <a:pt x="120194" y="5845"/>
                  </a:lnTo>
                  <a:lnTo>
                    <a:pt x="163734" y="0"/>
                  </a:lnTo>
                  <a:lnTo>
                    <a:pt x="207240" y="5845"/>
                  </a:lnTo>
                  <a:lnTo>
                    <a:pt x="246332" y="22344"/>
                  </a:lnTo>
                  <a:lnTo>
                    <a:pt x="279452" y="47938"/>
                  </a:lnTo>
                  <a:lnTo>
                    <a:pt x="305040" y="81072"/>
                  </a:lnTo>
                  <a:lnTo>
                    <a:pt x="321536" y="120187"/>
                  </a:lnTo>
                  <a:lnTo>
                    <a:pt x="327381" y="163726"/>
                  </a:lnTo>
                  <a:lnTo>
                    <a:pt x="321536" y="207239"/>
                  </a:lnTo>
                  <a:lnTo>
                    <a:pt x="305040" y="246347"/>
                  </a:lnTo>
                  <a:lnTo>
                    <a:pt x="279452" y="279488"/>
                  </a:lnTo>
                  <a:lnTo>
                    <a:pt x="246332" y="305097"/>
                  </a:lnTo>
                  <a:lnTo>
                    <a:pt x="207240" y="321609"/>
                  </a:lnTo>
                  <a:lnTo>
                    <a:pt x="163734" y="327460"/>
                  </a:lnTo>
                  <a:lnTo>
                    <a:pt x="120194" y="321609"/>
                  </a:lnTo>
                  <a:lnTo>
                    <a:pt x="81077" y="305097"/>
                  </a:lnTo>
                  <a:lnTo>
                    <a:pt x="47942" y="279488"/>
                  </a:lnTo>
                  <a:lnTo>
                    <a:pt x="22346" y="246347"/>
                  </a:lnTo>
                  <a:lnTo>
                    <a:pt x="5846" y="207239"/>
                  </a:lnTo>
                  <a:lnTo>
                    <a:pt x="0" y="163726"/>
                  </a:lnTo>
                  <a:close/>
                </a:path>
              </a:pathLst>
            </a:custGeom>
            <a:ln w="108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69669" y="685640"/>
              <a:ext cx="0" cy="505459"/>
            </a:xfrm>
            <a:custGeom>
              <a:avLst/>
              <a:gdLst/>
              <a:ahLst/>
              <a:cxnLst/>
              <a:rect l="l" t="t" r="r" b="b"/>
              <a:pathLst>
                <a:path h="505459">
                  <a:moveTo>
                    <a:pt x="0" y="0"/>
                  </a:moveTo>
                  <a:lnTo>
                    <a:pt x="0" y="504897"/>
                  </a:lnTo>
                </a:path>
              </a:pathLst>
            </a:custGeom>
            <a:ln w="9024">
              <a:solidFill>
                <a:srgbClr val="497EBA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81377" y="624781"/>
              <a:ext cx="133412" cy="9802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79397" y="767507"/>
              <a:ext cx="327460" cy="327460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379397" y="767507"/>
              <a:ext cx="327660" cy="327660"/>
            </a:xfrm>
            <a:custGeom>
              <a:avLst/>
              <a:gdLst/>
              <a:ahLst/>
              <a:cxnLst/>
              <a:rect l="l" t="t" r="r" b="b"/>
              <a:pathLst>
                <a:path w="327660" h="327659">
                  <a:moveTo>
                    <a:pt x="0" y="163726"/>
                  </a:moveTo>
                  <a:lnTo>
                    <a:pt x="5851" y="120187"/>
                  </a:lnTo>
                  <a:lnTo>
                    <a:pt x="22363" y="81072"/>
                  </a:lnTo>
                  <a:lnTo>
                    <a:pt x="47972" y="47938"/>
                  </a:lnTo>
                  <a:lnTo>
                    <a:pt x="81113" y="22344"/>
                  </a:lnTo>
                  <a:lnTo>
                    <a:pt x="120221" y="5845"/>
                  </a:lnTo>
                  <a:lnTo>
                    <a:pt x="163734" y="0"/>
                  </a:lnTo>
                  <a:lnTo>
                    <a:pt x="207243" y="5845"/>
                  </a:lnTo>
                  <a:lnTo>
                    <a:pt x="246350" y="22344"/>
                  </a:lnTo>
                  <a:lnTo>
                    <a:pt x="279489" y="47938"/>
                  </a:lnTo>
                  <a:lnTo>
                    <a:pt x="305097" y="81072"/>
                  </a:lnTo>
                  <a:lnTo>
                    <a:pt x="321609" y="120187"/>
                  </a:lnTo>
                  <a:lnTo>
                    <a:pt x="327460" y="163726"/>
                  </a:lnTo>
                  <a:lnTo>
                    <a:pt x="321609" y="207239"/>
                  </a:lnTo>
                  <a:lnTo>
                    <a:pt x="305097" y="246347"/>
                  </a:lnTo>
                  <a:lnTo>
                    <a:pt x="279489" y="279488"/>
                  </a:lnTo>
                  <a:lnTo>
                    <a:pt x="246350" y="305097"/>
                  </a:lnTo>
                  <a:lnTo>
                    <a:pt x="207243" y="321609"/>
                  </a:lnTo>
                  <a:lnTo>
                    <a:pt x="163734" y="327460"/>
                  </a:lnTo>
                  <a:lnTo>
                    <a:pt x="120221" y="321609"/>
                  </a:lnTo>
                  <a:lnTo>
                    <a:pt x="81113" y="305097"/>
                  </a:lnTo>
                  <a:lnTo>
                    <a:pt x="47972" y="279488"/>
                  </a:lnTo>
                  <a:lnTo>
                    <a:pt x="22363" y="246347"/>
                  </a:lnTo>
                  <a:lnTo>
                    <a:pt x="5851" y="207239"/>
                  </a:lnTo>
                  <a:lnTo>
                    <a:pt x="0" y="163726"/>
                  </a:lnTo>
                  <a:close/>
                </a:path>
              </a:pathLst>
            </a:custGeom>
            <a:ln w="108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543131" y="685640"/>
              <a:ext cx="0" cy="505459"/>
            </a:xfrm>
            <a:custGeom>
              <a:avLst/>
              <a:gdLst/>
              <a:ahLst/>
              <a:cxnLst/>
              <a:rect l="l" t="t" r="r" b="b"/>
              <a:pathLst>
                <a:path h="505459">
                  <a:moveTo>
                    <a:pt x="0" y="0"/>
                  </a:moveTo>
                  <a:lnTo>
                    <a:pt x="0" y="504897"/>
                  </a:lnTo>
                </a:path>
              </a:pathLst>
            </a:custGeom>
            <a:ln w="9024">
              <a:solidFill>
                <a:srgbClr val="497EBA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54907" y="624781"/>
              <a:ext cx="133395" cy="98023"/>
            </a:xfrm>
            <a:prstGeom prst="rect">
              <a:avLst/>
            </a:prstGeom>
          </p:spPr>
        </p:pic>
      </p:grpSp>
      <p:grpSp>
        <p:nvGrpSpPr>
          <p:cNvPr id="38" name="object 38"/>
          <p:cNvGrpSpPr/>
          <p:nvPr/>
        </p:nvGrpSpPr>
        <p:grpSpPr>
          <a:xfrm>
            <a:off x="826946" y="1611798"/>
            <a:ext cx="3421379" cy="339090"/>
            <a:chOff x="826946" y="1611798"/>
            <a:chExt cx="3421379" cy="339090"/>
          </a:xfrm>
        </p:grpSpPr>
        <p:sp>
          <p:nvSpPr>
            <p:cNvPr id="39" name="object 39"/>
            <p:cNvSpPr/>
            <p:nvPr/>
          </p:nvSpPr>
          <p:spPr>
            <a:xfrm>
              <a:off x="826946" y="1912923"/>
              <a:ext cx="3421379" cy="38100"/>
            </a:xfrm>
            <a:custGeom>
              <a:avLst/>
              <a:gdLst/>
              <a:ahLst/>
              <a:cxnLst/>
              <a:rect l="l" t="t" r="r" b="b"/>
              <a:pathLst>
                <a:path w="3421379" h="38100">
                  <a:moveTo>
                    <a:pt x="0" y="0"/>
                  </a:moveTo>
                  <a:lnTo>
                    <a:pt x="3421110" y="0"/>
                  </a:lnTo>
                </a:path>
                <a:path w="3421379" h="38100">
                  <a:moveTo>
                    <a:pt x="2273383" y="0"/>
                  </a:moveTo>
                  <a:lnTo>
                    <a:pt x="2273383" y="36096"/>
                  </a:lnTo>
                </a:path>
                <a:path w="3421379" h="38100">
                  <a:moveTo>
                    <a:pt x="608905" y="0"/>
                  </a:moveTo>
                  <a:lnTo>
                    <a:pt x="608905" y="36096"/>
                  </a:lnTo>
                </a:path>
                <a:path w="3421379" h="38100">
                  <a:moveTo>
                    <a:pt x="1441134" y="0"/>
                  </a:moveTo>
                  <a:lnTo>
                    <a:pt x="1441134" y="36096"/>
                  </a:lnTo>
                </a:path>
                <a:path w="3421379" h="38100">
                  <a:moveTo>
                    <a:pt x="3105633" y="0"/>
                  </a:moveTo>
                  <a:lnTo>
                    <a:pt x="3105633" y="36096"/>
                  </a:lnTo>
                </a:path>
                <a:path w="3421379" h="38100">
                  <a:moveTo>
                    <a:pt x="775376" y="1862"/>
                  </a:moveTo>
                  <a:lnTo>
                    <a:pt x="775376" y="37959"/>
                  </a:lnTo>
                </a:path>
                <a:path w="3421379" h="38100">
                  <a:moveTo>
                    <a:pt x="858621" y="1862"/>
                  </a:moveTo>
                  <a:lnTo>
                    <a:pt x="858621" y="37959"/>
                  </a:lnTo>
                </a:path>
                <a:path w="3421379" h="38100">
                  <a:moveTo>
                    <a:pt x="941839" y="1862"/>
                  </a:moveTo>
                  <a:lnTo>
                    <a:pt x="941839" y="37959"/>
                  </a:lnTo>
                </a:path>
                <a:path w="3421379" h="38100">
                  <a:moveTo>
                    <a:pt x="1025005" y="1862"/>
                  </a:moveTo>
                  <a:lnTo>
                    <a:pt x="1025005" y="37959"/>
                  </a:lnTo>
                </a:path>
                <a:path w="3421379" h="38100">
                  <a:moveTo>
                    <a:pt x="1191497" y="1862"/>
                  </a:moveTo>
                  <a:lnTo>
                    <a:pt x="1191497" y="37959"/>
                  </a:lnTo>
                </a:path>
                <a:path w="3421379" h="38100">
                  <a:moveTo>
                    <a:pt x="1274721" y="1862"/>
                  </a:moveTo>
                  <a:lnTo>
                    <a:pt x="1274721" y="37959"/>
                  </a:lnTo>
                </a:path>
                <a:path w="3421379" h="38100">
                  <a:moveTo>
                    <a:pt x="1357967" y="1862"/>
                  </a:moveTo>
                  <a:lnTo>
                    <a:pt x="1357967" y="37959"/>
                  </a:lnTo>
                </a:path>
                <a:path w="3421379" h="38100">
                  <a:moveTo>
                    <a:pt x="692130" y="1862"/>
                  </a:moveTo>
                  <a:lnTo>
                    <a:pt x="692130" y="37959"/>
                  </a:lnTo>
                </a:path>
                <a:path w="3421379" h="38100">
                  <a:moveTo>
                    <a:pt x="1108251" y="1862"/>
                  </a:moveTo>
                  <a:lnTo>
                    <a:pt x="1108251" y="37959"/>
                  </a:lnTo>
                </a:path>
                <a:path w="3421379" h="38100">
                  <a:moveTo>
                    <a:pt x="1607625" y="0"/>
                  </a:moveTo>
                  <a:lnTo>
                    <a:pt x="1607625" y="36096"/>
                  </a:lnTo>
                </a:path>
                <a:path w="3421379" h="38100">
                  <a:moveTo>
                    <a:pt x="1690842" y="0"/>
                  </a:moveTo>
                  <a:lnTo>
                    <a:pt x="1690842" y="36096"/>
                  </a:lnTo>
                </a:path>
                <a:path w="3421379" h="38100">
                  <a:moveTo>
                    <a:pt x="1774096" y="0"/>
                  </a:moveTo>
                  <a:lnTo>
                    <a:pt x="1774096" y="36096"/>
                  </a:lnTo>
                </a:path>
                <a:path w="3421379" h="38100">
                  <a:moveTo>
                    <a:pt x="1857255" y="0"/>
                  </a:moveTo>
                  <a:lnTo>
                    <a:pt x="1857255" y="36096"/>
                  </a:lnTo>
                </a:path>
                <a:path w="3421379" h="38100">
                  <a:moveTo>
                    <a:pt x="2023725" y="0"/>
                  </a:moveTo>
                  <a:lnTo>
                    <a:pt x="2023725" y="36096"/>
                  </a:lnTo>
                </a:path>
                <a:path w="3421379" h="38100">
                  <a:moveTo>
                    <a:pt x="2106971" y="0"/>
                  </a:moveTo>
                  <a:lnTo>
                    <a:pt x="2106971" y="36096"/>
                  </a:lnTo>
                </a:path>
                <a:path w="3421379" h="38100">
                  <a:moveTo>
                    <a:pt x="2190217" y="0"/>
                  </a:moveTo>
                  <a:lnTo>
                    <a:pt x="2190217" y="36096"/>
                  </a:lnTo>
                </a:path>
                <a:path w="3421379" h="38100">
                  <a:moveTo>
                    <a:pt x="1524379" y="0"/>
                  </a:moveTo>
                  <a:lnTo>
                    <a:pt x="1524379" y="36096"/>
                  </a:lnTo>
                </a:path>
                <a:path w="3421379" h="38100">
                  <a:moveTo>
                    <a:pt x="1940501" y="0"/>
                  </a:moveTo>
                  <a:lnTo>
                    <a:pt x="1940501" y="36096"/>
                  </a:lnTo>
                </a:path>
                <a:path w="3421379" h="38100">
                  <a:moveTo>
                    <a:pt x="2439846" y="0"/>
                  </a:moveTo>
                  <a:lnTo>
                    <a:pt x="2439846" y="36096"/>
                  </a:lnTo>
                </a:path>
                <a:path w="3421379" h="38100">
                  <a:moveTo>
                    <a:pt x="2523099" y="0"/>
                  </a:moveTo>
                  <a:lnTo>
                    <a:pt x="2523099" y="36096"/>
                  </a:lnTo>
                </a:path>
                <a:path w="3421379" h="38100">
                  <a:moveTo>
                    <a:pt x="2606345" y="0"/>
                  </a:moveTo>
                  <a:lnTo>
                    <a:pt x="2606345" y="36096"/>
                  </a:lnTo>
                </a:path>
                <a:path w="3421379" h="38100">
                  <a:moveTo>
                    <a:pt x="2689505" y="0"/>
                  </a:moveTo>
                  <a:lnTo>
                    <a:pt x="2689505" y="36096"/>
                  </a:lnTo>
                </a:path>
                <a:path w="3421379" h="38100">
                  <a:moveTo>
                    <a:pt x="2855975" y="0"/>
                  </a:moveTo>
                  <a:lnTo>
                    <a:pt x="2855975" y="36096"/>
                  </a:lnTo>
                </a:path>
                <a:path w="3421379" h="38100">
                  <a:moveTo>
                    <a:pt x="2939221" y="0"/>
                  </a:moveTo>
                  <a:lnTo>
                    <a:pt x="2939221" y="36096"/>
                  </a:lnTo>
                </a:path>
                <a:path w="3421379" h="38100">
                  <a:moveTo>
                    <a:pt x="3022445" y="0"/>
                  </a:moveTo>
                  <a:lnTo>
                    <a:pt x="3022445" y="36096"/>
                  </a:lnTo>
                </a:path>
                <a:path w="3421379" h="38100">
                  <a:moveTo>
                    <a:pt x="2356629" y="0"/>
                  </a:moveTo>
                  <a:lnTo>
                    <a:pt x="2356629" y="36096"/>
                  </a:lnTo>
                </a:path>
                <a:path w="3421379" h="38100">
                  <a:moveTo>
                    <a:pt x="2772729" y="0"/>
                  </a:moveTo>
                  <a:lnTo>
                    <a:pt x="2772729" y="36096"/>
                  </a:lnTo>
                </a:path>
                <a:path w="3421379" h="38100">
                  <a:moveTo>
                    <a:pt x="26372" y="0"/>
                  </a:moveTo>
                  <a:lnTo>
                    <a:pt x="26372" y="36096"/>
                  </a:lnTo>
                </a:path>
                <a:path w="3421379" h="38100">
                  <a:moveTo>
                    <a:pt x="109618" y="0"/>
                  </a:moveTo>
                  <a:lnTo>
                    <a:pt x="109618" y="36096"/>
                  </a:lnTo>
                </a:path>
                <a:path w="3421379" h="38100">
                  <a:moveTo>
                    <a:pt x="192784" y="0"/>
                  </a:moveTo>
                  <a:lnTo>
                    <a:pt x="192784" y="36096"/>
                  </a:lnTo>
                </a:path>
                <a:path w="3421379" h="38100">
                  <a:moveTo>
                    <a:pt x="359247" y="0"/>
                  </a:moveTo>
                  <a:lnTo>
                    <a:pt x="359247" y="36096"/>
                  </a:lnTo>
                </a:path>
                <a:path w="3421379" h="38100">
                  <a:moveTo>
                    <a:pt x="442493" y="0"/>
                  </a:moveTo>
                  <a:lnTo>
                    <a:pt x="442493" y="36096"/>
                  </a:lnTo>
                </a:path>
                <a:path w="3421379" h="38100">
                  <a:moveTo>
                    <a:pt x="525717" y="0"/>
                  </a:moveTo>
                  <a:lnTo>
                    <a:pt x="525717" y="36096"/>
                  </a:lnTo>
                </a:path>
                <a:path w="3421379" h="38100">
                  <a:moveTo>
                    <a:pt x="276001" y="0"/>
                  </a:moveTo>
                  <a:lnTo>
                    <a:pt x="276001" y="36096"/>
                  </a:lnTo>
                </a:path>
                <a:path w="3421379" h="38100">
                  <a:moveTo>
                    <a:pt x="3188850" y="0"/>
                  </a:moveTo>
                  <a:lnTo>
                    <a:pt x="3188850" y="36096"/>
                  </a:lnTo>
                </a:path>
                <a:path w="3421379" h="38100">
                  <a:moveTo>
                    <a:pt x="3272103" y="0"/>
                  </a:moveTo>
                  <a:lnTo>
                    <a:pt x="3272103" y="36096"/>
                  </a:lnTo>
                </a:path>
                <a:path w="3421379" h="38100">
                  <a:moveTo>
                    <a:pt x="3355349" y="0"/>
                  </a:moveTo>
                  <a:lnTo>
                    <a:pt x="3355349" y="36096"/>
                  </a:lnTo>
                </a:path>
              </a:pathLst>
            </a:custGeom>
            <a:ln w="90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433292" y="1611798"/>
              <a:ext cx="0" cy="287020"/>
            </a:xfrm>
            <a:custGeom>
              <a:avLst/>
              <a:gdLst/>
              <a:ahLst/>
              <a:cxnLst/>
              <a:rect l="l" t="t" r="r" b="b"/>
              <a:pathLst>
                <a:path h="287019">
                  <a:moveTo>
                    <a:pt x="0" y="0"/>
                  </a:moveTo>
                  <a:lnTo>
                    <a:pt x="0" y="286541"/>
                  </a:lnTo>
                </a:path>
              </a:pathLst>
            </a:custGeom>
            <a:ln w="144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1302</Words>
  <Application>Microsoft Office PowerPoint</Application>
  <PresentationFormat>Vlastní</PresentationFormat>
  <Paragraphs>371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4" baseType="lpstr">
      <vt:lpstr>MingLiU</vt:lpstr>
      <vt:lpstr>Arial</vt:lpstr>
      <vt:lpstr>Calibri</vt:lpstr>
      <vt:lpstr>Courier New</vt:lpstr>
      <vt:lpstr>Lucida Sans Unicode</vt:lpstr>
      <vt:lpstr>Times New Roman</vt:lpstr>
      <vt:lpstr>Office Theme</vt:lpstr>
      <vt:lpstr>Prezentace aplikace PowerPoint</vt:lpstr>
      <vt:lpstr>Information about classes</vt:lpstr>
      <vt:lpstr>Prezentace aplikace PowerPoint</vt:lpstr>
      <vt:lpstr>Behavior of nuclear spin after irradiation by RF pulse</vt:lpstr>
      <vt:lpstr>Characteristic intervals of chemical shifts values</vt:lpstr>
      <vt:lpstr>Trends in chemical shifts</vt:lpstr>
      <vt:lpstr>Mesomeric effect</vt:lpstr>
      <vt:lpstr>Spin-spin interaction, J-coupling</vt:lpstr>
      <vt:lpstr>Prezentace aplikace PowerPoint</vt:lpstr>
      <vt:lpstr>Interaction constant J</vt:lpstr>
      <vt:lpstr>Prezentace aplikace PowerPoint</vt:lpstr>
      <vt:lpstr>Values of J-constants - trends</vt:lpstr>
      <vt:lpstr>Values of J-constants - trends</vt:lpstr>
      <vt:lpstr>1D 1H NMR spectroscopy</vt:lpstr>
      <vt:lpstr>Prezentace aplikace PowerPoint</vt:lpstr>
      <vt:lpstr>1D 1H NMR spectrum of methyl-5-acetylsalicylate</vt:lpstr>
      <vt:lpstr>Prezentace aplikace PowerPoint</vt:lpstr>
      <vt:lpstr>1D 1H NMR spectrum of cinnamic acid</vt:lpstr>
      <vt:lpstr>Prezentace aplikace PowerPoint</vt:lpstr>
      <vt:lpstr>Draw approximate 1D 1H NMR spectrum of the  following compound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C8953 NMR structural analysis seminar - Information about classes + 1D 1H-NMR</dc:title>
  <dc:creator>Michal Knor  437395@mail.muni.cz</dc:creator>
  <cp:lastModifiedBy>knormichal@outlook.com</cp:lastModifiedBy>
  <cp:revision>4</cp:revision>
  <dcterms:created xsi:type="dcterms:W3CDTF">2021-03-04T11:12:19Z</dcterms:created>
  <dcterms:modified xsi:type="dcterms:W3CDTF">2021-03-09T09:41:30Z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2021-03-03T00:00:00Z</vt:filetime>
  </property>
  <property fmtid="{D5CDD505-2E9C-101B-9397-08002B2CF9AE}" pid="3" name="Creator">
    <vt:lpwstr>LaTeX with Beamer class</vt:lpwstr>
  </property>
  <property fmtid="{D5CDD505-2E9C-101B-9397-08002B2CF9AE}" pid="4" name="LastSaved">
    <vt:filetime>2021-03-04T00:00:00Z</vt:filetime>
  </property>
</Properties>
</file>