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</p:sldIdLst>
  <p:sldSz cx="4610100" cy="3460750"/>
  <p:notesSz cx="4610100" cy="34607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4" autoAdjust="0"/>
  </p:normalViewPr>
  <p:slideViewPr>
    <p:cSldViewPr>
      <p:cViewPr varScale="1">
        <p:scale>
          <a:sx n="204" d="100"/>
          <a:sy n="204" d="100"/>
        </p:scale>
        <p:origin x="1980" y="16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9E6A-4FC6-4172-B00A-4D07A962D537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0994B-7D24-45FE-AE75-2B065239F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5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0994B-7D24-45FE-AE75-2B065239F46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3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71F5-9FAD-4EB8-B59F-C5AF2D4099C7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B5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ADF62-B0DF-41B0-A3C1-D86998D6FBC5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B5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6764D-7A1D-420F-8725-EF96A9AC589E}" type="datetime1">
              <a:rPr lang="en-US" smtClean="0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B5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A756-B34A-4C0C-87EF-FFCB6323609D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7157-3F39-4073-8F60-003F2B9653A0}" type="datetime1">
              <a:rPr lang="en-US" smtClean="0"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88361" y="337122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08744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E1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86546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E1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39032" y="3360914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75863" y="33672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31883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42982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19183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E1D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86302" y="3360914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810101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86302" y="3399015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E1D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5343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3649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360914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C3B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900" y="58214"/>
            <a:ext cx="4470298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6B5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938" y="700494"/>
            <a:ext cx="3545204" cy="126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60AE-ABB4-4F3D-B20F-71F50C492E10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37395@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204" y="754275"/>
            <a:ext cx="2759710" cy="4718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C8953</a:t>
            </a: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pc="25" dirty="0"/>
              <a:t>NMR</a:t>
            </a:r>
            <a:r>
              <a:rPr spc="-5" dirty="0"/>
              <a:t> </a:t>
            </a:r>
            <a:r>
              <a:rPr spc="10" dirty="0"/>
              <a:t>structural</a:t>
            </a:r>
            <a:r>
              <a:rPr dirty="0"/>
              <a:t> </a:t>
            </a:r>
            <a:r>
              <a:rPr spc="15" dirty="0"/>
              <a:t>analysis</a:t>
            </a:r>
            <a:r>
              <a:rPr dirty="0"/>
              <a:t> </a:t>
            </a:r>
            <a:r>
              <a:rPr spc="10" dirty="0"/>
              <a:t>-</a:t>
            </a:r>
            <a:r>
              <a:rPr dirty="0"/>
              <a:t> </a:t>
            </a:r>
            <a:r>
              <a:rPr spc="15" dirty="0"/>
              <a:t>seminar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197" y="1243303"/>
            <a:ext cx="1656080" cy="1350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solidFill>
                  <a:srgbClr val="6B59CC"/>
                </a:solidFill>
                <a:latin typeface="Arial"/>
                <a:cs typeface="Arial"/>
              </a:rPr>
              <a:t>1D</a:t>
            </a:r>
            <a:r>
              <a:rPr sz="11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7" baseline="27777" dirty="0">
                <a:solidFill>
                  <a:srgbClr val="6B59CC"/>
                </a:solidFill>
                <a:latin typeface="Arial"/>
                <a:cs typeface="Arial"/>
              </a:rPr>
              <a:t>1</a:t>
            </a:r>
            <a:r>
              <a:rPr sz="1200" spc="60" baseline="27777" dirty="0">
                <a:solidFill>
                  <a:srgbClr val="6B59CC"/>
                </a:solidFill>
                <a:latin typeface="Arial"/>
                <a:cs typeface="Arial"/>
              </a:rPr>
              <a:t>3</a:t>
            </a:r>
            <a:r>
              <a:rPr sz="1100" spc="-10" dirty="0">
                <a:solidFill>
                  <a:srgbClr val="6B59CC"/>
                </a:solidFill>
                <a:latin typeface="Arial"/>
                <a:cs typeface="Arial"/>
              </a:rPr>
              <a:t>C-NMR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Michal Knor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Courier New"/>
                <a:cs typeface="Courier New"/>
                <a:hlinkClick r:id="rId2"/>
              </a:rPr>
              <a:t>437395@mail.muni.cz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March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17,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B9BA6E2-3416-4064-ADE4-7AB1FD7ED179}"/>
              </a:ext>
            </a:extLst>
          </p:cNvPr>
          <p:cNvSpPr/>
          <p:nvPr/>
        </p:nvSpPr>
        <p:spPr>
          <a:xfrm>
            <a:off x="2900362" y="3178175"/>
            <a:ext cx="16954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FCD1B1-91B6-4CC0-B240-2B389CEA6DC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</a:t>
            </a:fld>
            <a:endParaRPr lang="cs-CZ" sz="800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1D</a:t>
            </a:r>
            <a:r>
              <a:rPr spc="-5" dirty="0"/>
              <a:t> </a:t>
            </a:r>
            <a:r>
              <a:rPr sz="1500" spc="30" baseline="27777" dirty="0"/>
              <a:t>13</a:t>
            </a:r>
            <a:r>
              <a:rPr sz="1400" spc="20" dirty="0"/>
              <a:t>C-NMR</a:t>
            </a:r>
            <a:r>
              <a:rPr sz="1400" dirty="0"/>
              <a:t> </a:t>
            </a:r>
            <a:r>
              <a:rPr sz="1400" spc="10" dirty="0"/>
              <a:t>1,</a:t>
            </a:r>
            <a:r>
              <a:rPr sz="1400" spc="-5" dirty="0"/>
              <a:t> </a:t>
            </a:r>
            <a:r>
              <a:rPr sz="1400" spc="15" dirty="0"/>
              <a:t>bottom</a:t>
            </a:r>
            <a:r>
              <a:rPr sz="1400" dirty="0"/>
              <a:t> </a:t>
            </a:r>
            <a:r>
              <a:rPr sz="1400" spc="15" dirty="0"/>
              <a:t>without</a:t>
            </a:r>
            <a:r>
              <a:rPr sz="1400" dirty="0"/>
              <a:t> </a:t>
            </a:r>
            <a:r>
              <a:rPr sz="1400" spc="20" dirty="0"/>
              <a:t>CPD</a:t>
            </a:r>
            <a:endParaRPr sz="1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80" y="534727"/>
            <a:ext cx="2355733" cy="27199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285" y="1215854"/>
            <a:ext cx="1267460" cy="15322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80"/>
              </a:spcBef>
            </a:pPr>
            <a:r>
              <a:rPr sz="600" spc="-5" dirty="0">
                <a:latin typeface="Arial"/>
                <a:cs typeface="Arial"/>
              </a:rPr>
              <a:t>Notes:</a:t>
            </a:r>
            <a:endParaRPr sz="600">
              <a:latin typeface="Arial"/>
              <a:cs typeface="Arial"/>
            </a:endParaRPr>
          </a:p>
          <a:p>
            <a:pPr marL="340360" marR="104775" indent="-148590">
              <a:lnSpc>
                <a:spcPts val="700"/>
              </a:lnSpc>
              <a:spcBef>
                <a:spcPts val="61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40995" algn="l"/>
              </a:tabLst>
            </a:pPr>
            <a:r>
              <a:rPr sz="600" spc="-5" dirty="0">
                <a:latin typeface="Arial"/>
                <a:cs typeface="Arial"/>
              </a:rPr>
              <a:t>numbers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at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top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peaks </a:t>
            </a:r>
            <a:r>
              <a:rPr sz="600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refers to values </a:t>
            </a:r>
            <a:r>
              <a:rPr sz="600" i="1" spc="-5" dirty="0">
                <a:latin typeface="Arial"/>
                <a:cs typeface="Arial"/>
              </a:rPr>
              <a:t>J</a:t>
            </a:r>
            <a:r>
              <a:rPr sz="750" i="1" spc="-7" baseline="-16666" dirty="0">
                <a:latin typeface="Arial"/>
                <a:cs typeface="Arial"/>
              </a:rPr>
              <a:t>HC </a:t>
            </a:r>
            <a:r>
              <a:rPr sz="750" i="1" baseline="-16666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constants</a:t>
            </a:r>
            <a:endParaRPr sz="600">
              <a:latin typeface="Arial"/>
              <a:cs typeface="Arial"/>
            </a:endParaRPr>
          </a:p>
          <a:p>
            <a:pPr marL="340360" marR="153035" indent="-148590">
              <a:lnSpc>
                <a:spcPts val="700"/>
              </a:lnSpc>
              <a:spcBef>
                <a:spcPts val="29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40995" algn="l"/>
              </a:tabLst>
            </a:pPr>
            <a:r>
              <a:rPr sz="600" b="1" spc="-5" dirty="0">
                <a:latin typeface="Arial"/>
                <a:cs typeface="Arial"/>
              </a:rPr>
              <a:t>C1+C7 </a:t>
            </a:r>
            <a:r>
              <a:rPr sz="600" spc="-5" dirty="0">
                <a:latin typeface="Arial"/>
                <a:cs typeface="Arial"/>
              </a:rPr>
              <a:t>connected to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electronegati</a:t>
            </a:r>
            <a:r>
              <a:rPr sz="600" spc="-20" dirty="0">
                <a:latin typeface="Arial"/>
                <a:cs typeface="Arial"/>
              </a:rPr>
              <a:t>v</a:t>
            </a:r>
            <a:r>
              <a:rPr sz="600" spc="-5" dirty="0">
                <a:latin typeface="Arial"/>
                <a:cs typeface="Arial"/>
              </a:rPr>
              <a:t>e </a:t>
            </a:r>
            <a:r>
              <a:rPr sz="600" spc="-15" dirty="0">
                <a:latin typeface="Arial"/>
                <a:cs typeface="Arial"/>
              </a:rPr>
              <a:t>g</a:t>
            </a:r>
            <a:r>
              <a:rPr sz="600" spc="-5" dirty="0">
                <a:latin typeface="Arial"/>
                <a:cs typeface="Arial"/>
              </a:rPr>
              <a:t>roups  (C1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quaternary)</a:t>
            </a:r>
            <a:endParaRPr sz="600">
              <a:latin typeface="Arial"/>
              <a:cs typeface="Arial"/>
            </a:endParaRPr>
          </a:p>
          <a:p>
            <a:pPr marL="340360" indent="-148590">
              <a:lnSpc>
                <a:spcPts val="710"/>
              </a:lnSpc>
              <a:spcBef>
                <a:spcPts val="25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40995" algn="l"/>
              </a:tabLst>
            </a:pPr>
            <a:r>
              <a:rPr sz="600" b="1" spc="-5" dirty="0">
                <a:latin typeface="Arial"/>
                <a:cs typeface="Arial"/>
              </a:rPr>
              <a:t>C2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ipso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aromatic,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C4+C6</a:t>
            </a:r>
            <a:endParaRPr sz="600">
              <a:latin typeface="Arial"/>
              <a:cs typeface="Arial"/>
            </a:endParaRPr>
          </a:p>
          <a:p>
            <a:pPr marL="340360" algn="just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shielded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by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M+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  <a:p>
            <a:pPr marL="340360" marR="55880" indent="-148590" algn="just">
              <a:lnSpc>
                <a:spcPts val="700"/>
              </a:lnSpc>
              <a:spcBef>
                <a:spcPts val="32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40995" algn="l"/>
              </a:tabLst>
            </a:pPr>
            <a:r>
              <a:rPr sz="600" b="1" spc="-5" dirty="0">
                <a:latin typeface="Arial"/>
                <a:cs typeface="Arial"/>
              </a:rPr>
              <a:t>C5+C4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NOE-enhanced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in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bit larger extend </a:t>
            </a:r>
            <a:r>
              <a:rPr sz="600" spc="-10" dirty="0">
                <a:latin typeface="Arial"/>
                <a:cs typeface="Arial"/>
              </a:rPr>
              <a:t>by </a:t>
            </a:r>
            <a:r>
              <a:rPr sz="600" spc="-5" dirty="0">
                <a:latin typeface="Arial"/>
                <a:cs typeface="Arial"/>
              </a:rPr>
              <a:t>close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  <a:p>
            <a:pPr marL="340360" marR="41275" indent="-148590" algn="just">
              <a:lnSpc>
                <a:spcPts val="700"/>
              </a:lnSpc>
              <a:spcBef>
                <a:spcPts val="29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40995" algn="l"/>
              </a:tabLst>
            </a:pPr>
            <a:r>
              <a:rPr sz="600" b="1" spc="15" dirty="0">
                <a:latin typeface="Arial"/>
                <a:cs typeface="Arial"/>
              </a:rPr>
              <a:t>C9</a:t>
            </a:r>
            <a:r>
              <a:rPr sz="600" i="1" spc="15" dirty="0">
                <a:latin typeface="Arial"/>
                <a:cs typeface="Arial"/>
              </a:rPr>
              <a:t>→</a:t>
            </a:r>
            <a:r>
              <a:rPr sz="600" b="1" spc="15" dirty="0">
                <a:latin typeface="Arial"/>
                <a:cs typeface="Arial"/>
              </a:rPr>
              <a:t>C12</a:t>
            </a:r>
            <a:r>
              <a:rPr sz="600" spc="15" dirty="0">
                <a:latin typeface="Arial"/>
                <a:cs typeface="Arial"/>
              </a:rPr>
              <a:t>: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decaying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effect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N8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FA1316-0523-4639-8FCB-01DC07282E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10</a:t>
            </a:fld>
            <a:endParaRPr lang="cs-CZ" sz="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2785193-2AFB-4FA3-A974-CDA85BB0DD5C}"/>
              </a:ext>
            </a:extLst>
          </p:cNvPr>
          <p:cNvSpPr/>
          <p:nvPr/>
        </p:nvSpPr>
        <p:spPr>
          <a:xfrm>
            <a:off x="2914650" y="3338963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1D</a:t>
            </a:r>
            <a:r>
              <a:rPr spc="-25" dirty="0"/>
              <a:t> </a:t>
            </a:r>
            <a:r>
              <a:rPr sz="1500" spc="30" baseline="27777" dirty="0"/>
              <a:t>13</a:t>
            </a:r>
            <a:r>
              <a:rPr sz="1400" spc="20" dirty="0"/>
              <a:t>C-NMR</a:t>
            </a:r>
            <a:r>
              <a:rPr sz="1400" spc="-20" dirty="0"/>
              <a:t> </a:t>
            </a:r>
            <a:r>
              <a:rPr sz="1400" spc="15" dirty="0"/>
              <a:t>2</a:t>
            </a:r>
            <a:endParaRPr sz="1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81" y="631502"/>
            <a:ext cx="3126099" cy="26761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27781" y="1631751"/>
            <a:ext cx="1113790" cy="463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6055" marR="30480" indent="-148590">
              <a:lnSpc>
                <a:spcPts val="700"/>
              </a:lnSpc>
              <a:spcBef>
                <a:spcPts val="13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186690" algn="l"/>
              </a:tabLst>
            </a:pPr>
            <a:r>
              <a:rPr sz="600" spc="-5" dirty="0">
                <a:latin typeface="Arial"/>
                <a:cs typeface="Arial"/>
              </a:rPr>
              <a:t>ZOOM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coupled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region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most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deshielded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signals</a:t>
            </a:r>
            <a:endParaRPr sz="600">
              <a:latin typeface="Arial"/>
              <a:cs typeface="Arial"/>
            </a:endParaRPr>
          </a:p>
          <a:p>
            <a:pPr marL="186055" indent="-148590">
              <a:lnSpc>
                <a:spcPct val="100000"/>
              </a:lnSpc>
              <a:spcBef>
                <a:spcPts val="254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186690" algn="l"/>
              </a:tabLst>
            </a:pPr>
            <a:r>
              <a:rPr sz="600" spc="-5" dirty="0">
                <a:latin typeface="Arial"/>
                <a:cs typeface="Arial"/>
              </a:rPr>
              <a:t>coupled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spectrum</a:t>
            </a:r>
            <a:endParaRPr sz="600">
              <a:latin typeface="Arial"/>
              <a:cs typeface="Arial"/>
            </a:endParaRPr>
          </a:p>
          <a:p>
            <a:pPr marL="186055" indent="-148590">
              <a:lnSpc>
                <a:spcPct val="100000"/>
              </a:lnSpc>
              <a:spcBef>
                <a:spcPts val="27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186690" algn="l"/>
              </a:tabLst>
            </a:pPr>
            <a:r>
              <a:rPr sz="600" spc="-5" dirty="0">
                <a:latin typeface="Arial"/>
                <a:cs typeface="Arial"/>
              </a:rPr>
              <a:t>spectrum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with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decoupling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44ADC2-BDCF-4811-86D0-539F43E1C2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11</a:t>
            </a:fld>
            <a:endParaRPr lang="cs-CZ" sz="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44BC47B-F5D3-49CF-B857-745821B5674A}"/>
              </a:ext>
            </a:extLst>
          </p:cNvPr>
          <p:cNvSpPr/>
          <p:nvPr/>
        </p:nvSpPr>
        <p:spPr>
          <a:xfrm>
            <a:off x="2932155" y="3329934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1D</a:t>
            </a:r>
            <a:r>
              <a:rPr spc="-25" dirty="0"/>
              <a:t> </a:t>
            </a:r>
            <a:r>
              <a:rPr sz="1500" spc="30" baseline="27777" dirty="0"/>
              <a:t>13</a:t>
            </a:r>
            <a:r>
              <a:rPr sz="1400" spc="20" dirty="0"/>
              <a:t>C-NMR</a:t>
            </a:r>
            <a:r>
              <a:rPr sz="1400" spc="-20" dirty="0"/>
              <a:t> </a:t>
            </a:r>
            <a:r>
              <a:rPr sz="1400" spc="15" dirty="0"/>
              <a:t>2</a:t>
            </a:r>
            <a:endParaRPr sz="1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221" y="764048"/>
            <a:ext cx="2709196" cy="2319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98685" y="1011931"/>
            <a:ext cx="1218565" cy="15462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600" spc="-5" dirty="0">
                <a:latin typeface="Arial"/>
                <a:cs typeface="Arial"/>
              </a:rPr>
              <a:t>Notes:</a:t>
            </a:r>
            <a:endParaRPr sz="600" dirty="0">
              <a:latin typeface="Arial"/>
              <a:cs typeface="Arial"/>
            </a:endParaRPr>
          </a:p>
          <a:p>
            <a:pPr marL="314960" marR="39370" indent="-148590">
              <a:lnSpc>
                <a:spcPts val="700"/>
              </a:lnSpc>
              <a:spcBef>
                <a:spcPts val="61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C7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carbonyl,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C1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attached </a:t>
            </a:r>
            <a:r>
              <a:rPr sz="600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to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</a:t>
            </a:r>
            <a:endParaRPr sz="600" dirty="0">
              <a:latin typeface="Arial"/>
              <a:cs typeface="Arial"/>
            </a:endParaRPr>
          </a:p>
          <a:p>
            <a:pPr marL="314960" marR="49530" indent="-148590">
              <a:lnSpc>
                <a:spcPts val="700"/>
              </a:lnSpc>
              <a:spcBef>
                <a:spcPts val="29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C3/5 </a:t>
            </a:r>
            <a:r>
              <a:rPr sz="600" spc="-5" dirty="0">
                <a:latin typeface="Arial"/>
                <a:cs typeface="Arial"/>
              </a:rPr>
              <a:t>deshielded </a:t>
            </a:r>
            <a:r>
              <a:rPr sz="600" spc="-10" dirty="0">
                <a:latin typeface="Arial"/>
                <a:cs typeface="Arial"/>
              </a:rPr>
              <a:t>by </a:t>
            </a:r>
            <a:r>
              <a:rPr sz="600" spc="-5" dirty="0">
                <a:latin typeface="Arial"/>
                <a:cs typeface="Arial"/>
              </a:rPr>
              <a:t>M-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CO,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C2/6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shielded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by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M+ </a:t>
            </a:r>
            <a:r>
              <a:rPr sz="600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NH</a:t>
            </a:r>
            <a:r>
              <a:rPr sz="750" spc="-7" baseline="-16666" dirty="0">
                <a:latin typeface="Arial"/>
                <a:cs typeface="Arial"/>
              </a:rPr>
              <a:t>2</a:t>
            </a:r>
            <a:endParaRPr sz="750" baseline="-16666" dirty="0">
              <a:latin typeface="Arial"/>
              <a:cs typeface="Arial"/>
            </a:endParaRPr>
          </a:p>
          <a:p>
            <a:pPr marL="314960" marR="140335" indent="-148590">
              <a:lnSpc>
                <a:spcPts val="700"/>
              </a:lnSpc>
              <a:spcBef>
                <a:spcPts val="40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C4 </a:t>
            </a:r>
            <a:r>
              <a:rPr sz="600" spc="-5" dirty="0">
                <a:latin typeface="Arial"/>
                <a:cs typeface="Arial"/>
              </a:rPr>
              <a:t>last </a:t>
            </a:r>
            <a:r>
              <a:rPr sz="600" dirty="0">
                <a:latin typeface="Arial"/>
                <a:cs typeface="Arial"/>
              </a:rPr>
              <a:t>quaternary 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aromatic signal (most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isolated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from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nuclei)</a:t>
            </a:r>
            <a:endParaRPr sz="600" dirty="0">
              <a:latin typeface="Arial"/>
              <a:cs typeface="Arial"/>
            </a:endParaRPr>
          </a:p>
          <a:p>
            <a:pPr marL="314960" indent="-148590">
              <a:lnSpc>
                <a:spcPts val="710"/>
              </a:lnSpc>
              <a:spcBef>
                <a:spcPts val="25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C9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effect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esteric</a:t>
            </a:r>
            <a:r>
              <a:rPr sz="600" spc="-10" dirty="0">
                <a:latin typeface="Arial"/>
                <a:cs typeface="Arial"/>
              </a:rPr>
              <a:t> group,</a:t>
            </a:r>
            <a:endParaRPr sz="600" dirty="0">
              <a:latin typeface="Arial"/>
              <a:cs typeface="Arial"/>
            </a:endParaRPr>
          </a:p>
          <a:p>
            <a:pPr marL="314960" marR="172720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?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C10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affected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by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NH </a:t>
            </a:r>
            <a:r>
              <a:rPr sz="600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exchange</a:t>
            </a:r>
            <a:endParaRPr sz="600" dirty="0">
              <a:latin typeface="Arial"/>
              <a:cs typeface="Arial"/>
            </a:endParaRPr>
          </a:p>
          <a:p>
            <a:pPr marL="314960" indent="-148590">
              <a:lnSpc>
                <a:spcPts val="710"/>
              </a:lnSpc>
              <a:spcBef>
                <a:spcPts val="254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C12/C14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+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C13/C15</a:t>
            </a:r>
            <a:endParaRPr sz="600" dirty="0">
              <a:latin typeface="Arial"/>
              <a:cs typeface="Arial"/>
            </a:endParaRPr>
          </a:p>
          <a:p>
            <a:pPr marL="31496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decaying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effect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N+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F502C2-3BC5-48B4-969E-ED52E81684DD}"/>
              </a:ext>
            </a:extLst>
          </p:cNvPr>
          <p:cNvSpPr/>
          <p:nvPr/>
        </p:nvSpPr>
        <p:spPr>
          <a:xfrm>
            <a:off x="2977649" y="3331143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C0B3E4-7D3F-438A-90CA-915874BE8A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12</a:t>
            </a:fld>
            <a:endParaRPr lang="cs-CZ" sz="800" dirty="0"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1D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500" spc="30" baseline="27777" dirty="0">
                <a:solidFill>
                  <a:srgbClr val="6B59CC"/>
                </a:solidFill>
                <a:latin typeface="Arial"/>
                <a:cs typeface="Arial"/>
              </a:rPr>
              <a:t>13</a:t>
            </a: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C-NMR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 3, </a:t>
            </a:r>
            <a:r>
              <a:rPr sz="1000" i="1" spc="-5" dirty="0">
                <a:solidFill>
                  <a:srgbClr val="6B59CC"/>
                </a:solidFill>
                <a:latin typeface="Arial"/>
                <a:cs typeface="Arial"/>
              </a:rPr>
              <a:t>b</a:t>
            </a:r>
            <a:r>
              <a:rPr sz="1000" i="1" spc="3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B59CC"/>
                </a:solidFill>
                <a:latin typeface="Arial"/>
                <a:cs typeface="Arial"/>
              </a:rPr>
              <a:t>-</a:t>
            </a:r>
            <a:r>
              <a:rPr sz="10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B59CC"/>
                </a:solidFill>
                <a:latin typeface="Arial"/>
                <a:cs typeface="Arial"/>
              </a:rPr>
              <a:t>zoom</a:t>
            </a:r>
            <a:r>
              <a:rPr sz="10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B59CC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6B59CC"/>
                </a:solidFill>
                <a:latin typeface="Arial"/>
                <a:cs typeface="Arial"/>
              </a:rPr>
              <a:t>right </a:t>
            </a:r>
            <a:r>
              <a:rPr sz="1000" spc="-5" dirty="0">
                <a:solidFill>
                  <a:srgbClr val="6B59CC"/>
                </a:solidFill>
                <a:latin typeface="Arial"/>
                <a:cs typeface="Arial"/>
              </a:rPr>
              <a:t>region,</a:t>
            </a:r>
            <a:r>
              <a:rPr sz="10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6B59CC"/>
                </a:solidFill>
                <a:latin typeface="Arial"/>
                <a:cs typeface="Arial"/>
              </a:rPr>
              <a:t>a</a:t>
            </a:r>
            <a:r>
              <a:rPr sz="1000" i="1" spc="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B59CC"/>
                </a:solidFill>
                <a:latin typeface="Arial"/>
                <a:cs typeface="Arial"/>
              </a:rPr>
              <a:t>-</a:t>
            </a:r>
            <a:r>
              <a:rPr sz="10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B59CC"/>
                </a:solidFill>
                <a:latin typeface="Arial"/>
                <a:cs typeface="Arial"/>
              </a:rPr>
              <a:t>full decoupled</a:t>
            </a:r>
            <a:r>
              <a:rPr sz="10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B59CC"/>
                </a:solidFill>
                <a:latin typeface="Arial"/>
                <a:cs typeface="Arial"/>
              </a:rPr>
              <a:t>spectrum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734" y="651828"/>
            <a:ext cx="3602273" cy="250754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38E3A0C-4272-49D7-8BC2-C0D2B3F1F662}"/>
              </a:ext>
            </a:extLst>
          </p:cNvPr>
          <p:cNvSpPr/>
          <p:nvPr/>
        </p:nvSpPr>
        <p:spPr>
          <a:xfrm>
            <a:off x="2914650" y="3254375"/>
            <a:ext cx="1676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790A95-DD37-4FF5-BB29-6273D5E47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13</a:t>
            </a:fld>
            <a:endParaRPr lang="cs-CZ" sz="800" dirty="0"/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1D</a:t>
            </a:r>
            <a:r>
              <a:rPr spc="10" dirty="0"/>
              <a:t> </a:t>
            </a:r>
            <a:r>
              <a:rPr sz="1500" spc="30" baseline="27777" dirty="0"/>
              <a:t>13</a:t>
            </a:r>
            <a:r>
              <a:rPr sz="1400" spc="20" dirty="0"/>
              <a:t>C-NMR</a:t>
            </a:r>
            <a:r>
              <a:rPr sz="1400" spc="10" dirty="0"/>
              <a:t> 3, </a:t>
            </a:r>
            <a:r>
              <a:rPr sz="1000" i="1" spc="-5" dirty="0">
                <a:latin typeface="Arial"/>
                <a:cs typeface="Arial"/>
              </a:rPr>
              <a:t>b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spc="-5" dirty="0"/>
              <a:t>-</a:t>
            </a:r>
            <a:r>
              <a:rPr sz="1000" dirty="0"/>
              <a:t> </a:t>
            </a:r>
            <a:r>
              <a:rPr sz="1000" spc="-10" dirty="0"/>
              <a:t>zoom</a:t>
            </a:r>
            <a:r>
              <a:rPr sz="1000" dirty="0"/>
              <a:t> </a:t>
            </a:r>
            <a:r>
              <a:rPr sz="1000" spc="-5" dirty="0"/>
              <a:t>of </a:t>
            </a:r>
            <a:r>
              <a:rPr sz="1000" dirty="0"/>
              <a:t>right </a:t>
            </a:r>
            <a:r>
              <a:rPr sz="1000" spc="-5" dirty="0"/>
              <a:t>region,</a:t>
            </a:r>
            <a:r>
              <a:rPr sz="1000" dirty="0"/>
              <a:t> </a:t>
            </a:r>
            <a:r>
              <a:rPr sz="1000" i="1" spc="-5" dirty="0">
                <a:latin typeface="Arial"/>
                <a:cs typeface="Arial"/>
              </a:rPr>
              <a:t>a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spc="-5" dirty="0"/>
              <a:t>-</a:t>
            </a:r>
            <a:r>
              <a:rPr sz="1000" dirty="0"/>
              <a:t> </a:t>
            </a:r>
            <a:r>
              <a:rPr sz="1000" spc="-5" dirty="0"/>
              <a:t>full decoupled</a:t>
            </a:r>
            <a:r>
              <a:rPr sz="1000" dirty="0"/>
              <a:t> </a:t>
            </a:r>
            <a:r>
              <a:rPr sz="1000" spc="-5" dirty="0"/>
              <a:t>spectrum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946" y="846567"/>
            <a:ext cx="2867830" cy="20059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58299" y="1056466"/>
            <a:ext cx="1180465" cy="13900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600" spc="-5" dirty="0">
                <a:latin typeface="Arial"/>
                <a:cs typeface="Arial"/>
              </a:rPr>
              <a:t>Notes:</a:t>
            </a:r>
            <a:endParaRPr sz="600" dirty="0">
              <a:latin typeface="Arial"/>
              <a:cs typeface="Arial"/>
            </a:endParaRPr>
          </a:p>
          <a:p>
            <a:pPr marL="255270" marR="30480" indent="-148590">
              <a:lnSpc>
                <a:spcPts val="700"/>
              </a:lnSpc>
              <a:spcBef>
                <a:spcPts val="61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sz="600" b="1" spc="-5" dirty="0">
                <a:latin typeface="Arial"/>
                <a:cs typeface="Arial"/>
              </a:rPr>
              <a:t>C3/C4 </a:t>
            </a:r>
            <a:r>
              <a:rPr sz="600" dirty="0">
                <a:latin typeface="Arial"/>
                <a:cs typeface="Arial"/>
              </a:rPr>
              <a:t>quaternary 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aromatic deshielded </a:t>
            </a:r>
            <a:r>
              <a:rPr sz="600" spc="-10" dirty="0">
                <a:latin typeface="Arial"/>
                <a:cs typeface="Arial"/>
              </a:rPr>
              <a:t>by </a:t>
            </a:r>
            <a:r>
              <a:rPr sz="600" spc="-15" dirty="0">
                <a:latin typeface="Arial"/>
                <a:cs typeface="Arial"/>
              </a:rPr>
              <a:t>O,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b="1" spc="25" dirty="0">
                <a:latin typeface="Arial"/>
                <a:cs typeface="Arial"/>
              </a:rPr>
              <a:t>C</a:t>
            </a:r>
            <a:r>
              <a:rPr sz="600" b="0" i="1" spc="25" dirty="0">
                <a:latin typeface="Bookman Old Style"/>
                <a:cs typeface="Bookman Old Style"/>
              </a:rPr>
              <a:t>β</a:t>
            </a:r>
            <a:r>
              <a:rPr sz="600" b="0" i="1" spc="-5" dirty="0">
                <a:latin typeface="Bookman Old Style"/>
                <a:cs typeface="Bookman Old Style"/>
              </a:rPr>
              <a:t> </a:t>
            </a:r>
            <a:r>
              <a:rPr sz="600" dirty="0">
                <a:latin typeface="Arial"/>
                <a:cs typeface="Arial"/>
              </a:rPr>
              <a:t>quaternary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coupled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by </a:t>
            </a:r>
            <a:r>
              <a:rPr sz="600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CH</a:t>
            </a:r>
            <a:r>
              <a:rPr sz="750" spc="-7" baseline="-16666" dirty="0">
                <a:latin typeface="Arial"/>
                <a:cs typeface="Arial"/>
              </a:rPr>
              <a:t>3</a:t>
            </a:r>
            <a:r>
              <a:rPr sz="750" spc="97" baseline="-16666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 </a:t>
            </a:r>
            <a:r>
              <a:rPr sz="600" spc="30" dirty="0">
                <a:latin typeface="Arial"/>
                <a:cs typeface="Arial"/>
              </a:rPr>
              <a:t>C</a:t>
            </a:r>
            <a:r>
              <a:rPr sz="600" b="0" i="1" spc="30" dirty="0">
                <a:latin typeface="Bookman Old Style"/>
                <a:cs typeface="Bookman Old Style"/>
              </a:rPr>
              <a:t>α</a:t>
            </a:r>
            <a:r>
              <a:rPr sz="600" spc="30" dirty="0">
                <a:latin typeface="Arial"/>
                <a:cs typeface="Arial"/>
              </a:rPr>
              <a:t>H</a:t>
            </a:r>
            <a:endParaRPr sz="600" dirty="0">
              <a:latin typeface="Arial"/>
              <a:cs typeface="Arial"/>
            </a:endParaRPr>
          </a:p>
          <a:p>
            <a:pPr marL="255270" indent="-148590">
              <a:lnSpc>
                <a:spcPct val="100000"/>
              </a:lnSpc>
              <a:spcBef>
                <a:spcPts val="37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sz="600" b="1" spc="45" dirty="0">
                <a:latin typeface="Arial"/>
                <a:cs typeface="Arial"/>
              </a:rPr>
              <a:t>C</a:t>
            </a:r>
            <a:r>
              <a:rPr sz="600" b="0" i="1" spc="45" dirty="0">
                <a:latin typeface="Bookman Old Style"/>
                <a:cs typeface="Bookman Old Style"/>
              </a:rPr>
              <a:t>α</a:t>
            </a:r>
            <a:r>
              <a:rPr sz="600" b="0" i="1" spc="-30" dirty="0">
                <a:latin typeface="Bookman Old Style"/>
                <a:cs typeface="Bookman Old Style"/>
              </a:rPr>
              <a:t> </a:t>
            </a:r>
            <a:r>
              <a:rPr sz="600" spc="-5" dirty="0">
                <a:latin typeface="Arial"/>
                <a:cs typeface="Arial"/>
              </a:rPr>
              <a:t>deshielded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by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NO</a:t>
            </a:r>
            <a:r>
              <a:rPr sz="750" spc="-7" baseline="-16666" dirty="0">
                <a:latin typeface="Arial"/>
                <a:cs typeface="Arial"/>
              </a:rPr>
              <a:t>2</a:t>
            </a:r>
            <a:endParaRPr sz="750" baseline="-16666" dirty="0">
              <a:latin typeface="Arial"/>
              <a:cs typeface="Arial"/>
            </a:endParaRPr>
          </a:p>
          <a:p>
            <a:pPr marL="255270" marR="292100" indent="-148590">
              <a:lnSpc>
                <a:spcPts val="700"/>
              </a:lnSpc>
              <a:spcBef>
                <a:spcPts val="43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sz="600" b="1" spc="-5" dirty="0">
                <a:latin typeface="Arial"/>
                <a:cs typeface="Arial"/>
              </a:rPr>
              <a:t>C1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last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quaternary </a:t>
            </a:r>
            <a:r>
              <a:rPr sz="600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aromatic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signal</a:t>
            </a:r>
            <a:endParaRPr sz="600" dirty="0">
              <a:latin typeface="Arial"/>
              <a:cs typeface="Arial"/>
            </a:endParaRPr>
          </a:p>
          <a:p>
            <a:pPr marL="255270" marR="74930" indent="-148590">
              <a:lnSpc>
                <a:spcPts val="700"/>
              </a:lnSpc>
              <a:spcBef>
                <a:spcPts val="29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sz="600" b="1" spc="-5" dirty="0">
                <a:latin typeface="Arial"/>
                <a:cs typeface="Arial"/>
              </a:rPr>
              <a:t>C2/C6 </a:t>
            </a:r>
            <a:r>
              <a:rPr sz="600" spc="-5" dirty="0">
                <a:latin typeface="Arial"/>
                <a:cs typeface="Arial"/>
              </a:rPr>
              <a:t>coupled mutually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with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30" dirty="0">
                <a:latin typeface="Arial"/>
                <a:cs typeface="Arial"/>
              </a:rPr>
              <a:t>C</a:t>
            </a:r>
            <a:r>
              <a:rPr sz="600" b="0" i="1" spc="30" dirty="0">
                <a:latin typeface="Bookman Old Style"/>
                <a:cs typeface="Bookman Old Style"/>
              </a:rPr>
              <a:t>α</a:t>
            </a:r>
            <a:r>
              <a:rPr sz="600" spc="30" dirty="0">
                <a:latin typeface="Arial"/>
                <a:cs typeface="Arial"/>
              </a:rPr>
              <a:t>,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C5</a:t>
            </a:r>
            <a:r>
              <a:rPr sz="600" b="1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isolated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(contraintuitive)</a:t>
            </a:r>
            <a:endParaRPr sz="600" dirty="0">
              <a:latin typeface="Arial"/>
              <a:cs typeface="Arial"/>
            </a:endParaRPr>
          </a:p>
          <a:p>
            <a:pPr marL="255270" indent="-148590">
              <a:lnSpc>
                <a:spcPct val="100000"/>
              </a:lnSpc>
              <a:spcBef>
                <a:spcPts val="254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sz="600" dirty="0">
                <a:latin typeface="Arial"/>
                <a:cs typeface="Arial"/>
              </a:rPr>
              <a:t>quartets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OMe</a:t>
            </a:r>
            <a:r>
              <a:rPr sz="600" spc="-5" dirty="0">
                <a:latin typeface="Arial"/>
                <a:cs typeface="Arial"/>
              </a:rPr>
              <a:t>,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C</a:t>
            </a:r>
            <a:r>
              <a:rPr sz="600" b="0" i="1" spc="35" dirty="0">
                <a:latin typeface="Bookman Old Style"/>
                <a:cs typeface="Bookman Old Style"/>
              </a:rPr>
              <a:t>γ</a:t>
            </a:r>
            <a:endParaRPr sz="600" dirty="0">
              <a:latin typeface="Bookman Old Style"/>
              <a:cs typeface="Bookman Old Style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4B9FCB-F3F1-4B40-AC29-4C72A17E0D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14</a:t>
            </a:fld>
            <a:endParaRPr lang="cs-CZ" sz="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07F157D-AAF8-4A6B-A44A-F520C74C2DA4}"/>
              </a:ext>
            </a:extLst>
          </p:cNvPr>
          <p:cNvSpPr/>
          <p:nvPr/>
        </p:nvSpPr>
        <p:spPr>
          <a:xfrm>
            <a:off x="2938906" y="3353434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" y="59814"/>
            <a:ext cx="44189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1D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500" spc="30" baseline="27777" dirty="0">
                <a:solidFill>
                  <a:srgbClr val="6B59CC"/>
                </a:solidFill>
                <a:latin typeface="Arial"/>
                <a:cs typeface="Arial"/>
              </a:rPr>
              <a:t>13</a:t>
            </a: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C-NMR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4,</a:t>
            </a:r>
            <a:r>
              <a:rPr sz="14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consider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equilibrium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minor-major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form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186" y="497417"/>
            <a:ext cx="3264772" cy="27153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294" y="3235850"/>
            <a:ext cx="18567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Which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dominates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why?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1867E3-0E0A-414E-9388-4CAAFB791F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15</a:t>
            </a:fld>
            <a:endParaRPr lang="cs-CZ" sz="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F5912E-7698-47D8-B5CF-9AD3B2BEEEBB}"/>
              </a:ext>
            </a:extLst>
          </p:cNvPr>
          <p:cNvSpPr/>
          <p:nvPr/>
        </p:nvSpPr>
        <p:spPr>
          <a:xfrm>
            <a:off x="2952333" y="3330843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" y="59814"/>
            <a:ext cx="44189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1D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500" spc="30" baseline="27777" dirty="0">
                <a:solidFill>
                  <a:srgbClr val="6B59CC"/>
                </a:solidFill>
                <a:latin typeface="Arial"/>
                <a:cs typeface="Arial"/>
              </a:rPr>
              <a:t>13</a:t>
            </a: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C-NMR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4,</a:t>
            </a:r>
            <a:r>
              <a:rPr sz="14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consider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equilibrium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minor-major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form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186" y="497417"/>
            <a:ext cx="3264772" cy="27153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294" y="3235850"/>
            <a:ext cx="18567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Which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dominates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why?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8B7B3A4-6BDF-4F96-B31F-62CC198D3F58}"/>
              </a:ext>
            </a:extLst>
          </p:cNvPr>
          <p:cNvSpPr/>
          <p:nvPr/>
        </p:nvSpPr>
        <p:spPr>
          <a:xfrm>
            <a:off x="2952333" y="3337450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DFB464-7CE9-4DBB-970E-E62D6E82C1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16</a:t>
            </a:fld>
            <a:endParaRPr lang="cs-CZ" sz="800" dirty="0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689F0F2-71E2-4920-9B1B-EF06B753F245}"/>
              </a:ext>
            </a:extLst>
          </p:cNvPr>
          <p:cNvSpPr/>
          <p:nvPr/>
        </p:nvSpPr>
        <p:spPr>
          <a:xfrm>
            <a:off x="2976562" y="3348946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BC0256-DEE9-4434-B2EE-D4084C9DCD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17</a:t>
            </a:fld>
            <a:endParaRPr lang="cs-CZ" sz="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D870F2-B67E-456A-BBCA-0337BE5375F4}"/>
              </a:ext>
            </a:extLst>
          </p:cNvPr>
          <p:cNvSpPr txBox="1"/>
          <p:nvPr/>
        </p:nvSpPr>
        <p:spPr>
          <a:xfrm>
            <a:off x="0" y="0"/>
            <a:ext cx="4610100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Draw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structural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compound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with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summary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C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9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11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NO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2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(use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lang="cs-CZ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3</a:t>
            </a:r>
            <a:r>
              <a:rPr lang="cs-CZ" sz="1400" spc="30" dirty="0">
                <a:solidFill>
                  <a:srgbClr val="3333B2"/>
                </a:solidFill>
                <a:latin typeface="Arial"/>
                <a:cs typeface="Arial"/>
              </a:rPr>
              <a:t>C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to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find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right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structure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B94C471-71D7-4901-AD0A-53FC68807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00553"/>
            <a:ext cx="3480620" cy="23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6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F88FF1A2-2796-47E5-AAB1-3BFA123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7" y="1041523"/>
            <a:ext cx="3113567" cy="207350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689F0F2-71E2-4920-9B1B-EF06B753F245}"/>
              </a:ext>
            </a:extLst>
          </p:cNvPr>
          <p:cNvSpPr/>
          <p:nvPr/>
        </p:nvSpPr>
        <p:spPr>
          <a:xfrm>
            <a:off x="2942143" y="3351316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BC0256-DEE9-4434-B2EE-D4084C9DCD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18</a:t>
            </a:fld>
            <a:endParaRPr lang="cs-CZ" sz="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D870F2-B67E-456A-BBCA-0337BE5375F4}"/>
              </a:ext>
            </a:extLst>
          </p:cNvPr>
          <p:cNvSpPr txBox="1"/>
          <p:nvPr/>
        </p:nvSpPr>
        <p:spPr>
          <a:xfrm>
            <a:off x="0" y="0"/>
            <a:ext cx="4610100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Draw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structural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compound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with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summary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C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9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11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NO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2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(use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lang="cs-CZ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3</a:t>
            </a:r>
            <a:r>
              <a:rPr lang="cs-CZ" sz="1400" spc="30" dirty="0">
                <a:solidFill>
                  <a:srgbClr val="3333B2"/>
                </a:solidFill>
                <a:latin typeface="Arial"/>
                <a:cs typeface="Arial"/>
              </a:rPr>
              <a:t>C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to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find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right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structure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5AA278-DD8D-4F1F-8F32-FE961F91C492}"/>
              </a:ext>
            </a:extLst>
          </p:cNvPr>
          <p:cNvSpPr txBox="1"/>
          <p:nvPr/>
        </p:nvSpPr>
        <p:spPr>
          <a:xfrm>
            <a:off x="971550" y="25822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C0C724-D173-4C5E-A7B1-397DEEA67CD8}"/>
              </a:ext>
            </a:extLst>
          </p:cNvPr>
          <p:cNvSpPr txBox="1"/>
          <p:nvPr/>
        </p:nvSpPr>
        <p:spPr>
          <a:xfrm>
            <a:off x="1139319" y="2471391"/>
            <a:ext cx="2359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BD2682-2C31-4AB1-8514-C38222722DB2}"/>
              </a:ext>
            </a:extLst>
          </p:cNvPr>
          <p:cNvSpPr txBox="1"/>
          <p:nvPr/>
        </p:nvSpPr>
        <p:spPr>
          <a:xfrm>
            <a:off x="380577" y="1622653"/>
            <a:ext cx="7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/>
              <a:t>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8DB570F-CB48-403C-B4DF-1A91F5D8EC43}"/>
              </a:ext>
            </a:extLst>
          </p:cNvPr>
          <p:cNvSpPr txBox="1"/>
          <p:nvPr/>
        </p:nvSpPr>
        <p:spPr>
          <a:xfrm>
            <a:off x="781050" y="1537089"/>
            <a:ext cx="2359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/>
              <a:t>2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796187E-803E-445B-8667-13F53B5A4CF7}"/>
              </a:ext>
            </a:extLst>
          </p:cNvPr>
          <p:cNvSpPr txBox="1"/>
          <p:nvPr/>
        </p:nvSpPr>
        <p:spPr>
          <a:xfrm>
            <a:off x="1043834" y="1537448"/>
            <a:ext cx="152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/>
              <a:t>3</a:t>
            </a:r>
            <a:endParaRPr lang="cs-CZ" sz="8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4FBB7AE-BCC4-41F2-819D-FC545F60AA6B}"/>
              </a:ext>
            </a:extLst>
          </p:cNvPr>
          <p:cNvSpPr txBox="1"/>
          <p:nvPr/>
        </p:nvSpPr>
        <p:spPr>
          <a:xfrm>
            <a:off x="338796" y="173753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4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318B07-22CF-4765-AE77-15388CACF700}"/>
              </a:ext>
            </a:extLst>
          </p:cNvPr>
          <p:cNvSpPr txBox="1"/>
          <p:nvPr/>
        </p:nvSpPr>
        <p:spPr>
          <a:xfrm>
            <a:off x="218652" y="1848833"/>
            <a:ext cx="2359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/>
              <a:t>5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CC02FC0-CE60-4A7B-A002-8975270323FE}"/>
              </a:ext>
            </a:extLst>
          </p:cNvPr>
          <p:cNvSpPr txBox="1"/>
          <p:nvPr/>
        </p:nvSpPr>
        <p:spPr>
          <a:xfrm>
            <a:off x="218652" y="2035175"/>
            <a:ext cx="20681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/>
              <a:t>6</a:t>
            </a:r>
            <a:endParaRPr lang="cs-CZ" sz="8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E825CAA-6BD8-488E-AA0B-6AFFAA640A18}"/>
              </a:ext>
            </a:extLst>
          </p:cNvPr>
          <p:cNvSpPr txBox="1"/>
          <p:nvPr/>
        </p:nvSpPr>
        <p:spPr>
          <a:xfrm>
            <a:off x="336633" y="2124940"/>
            <a:ext cx="2359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/>
              <a:t>7</a:t>
            </a:r>
            <a:endParaRPr lang="cs-CZ" sz="8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285F77A-DAA5-4691-AFF8-6B0FA429AFEC}"/>
              </a:ext>
            </a:extLst>
          </p:cNvPr>
          <p:cNvSpPr txBox="1"/>
          <p:nvPr/>
        </p:nvSpPr>
        <p:spPr>
          <a:xfrm>
            <a:off x="1466850" y="2492375"/>
            <a:ext cx="2797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BA91AEB-10D3-4B05-8ED5-41D20E9EC77F}"/>
              </a:ext>
            </a:extLst>
          </p:cNvPr>
          <p:cNvSpPr txBox="1"/>
          <p:nvPr/>
        </p:nvSpPr>
        <p:spPr>
          <a:xfrm>
            <a:off x="2686050" y="2222343"/>
            <a:ext cx="2227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F2476D9-E804-4403-B5F5-2262E9801622}"/>
              </a:ext>
            </a:extLst>
          </p:cNvPr>
          <p:cNvSpPr txBox="1"/>
          <p:nvPr/>
        </p:nvSpPr>
        <p:spPr>
          <a:xfrm>
            <a:off x="2166372" y="2249420"/>
            <a:ext cx="1887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002ABD8-FB74-47E6-AF90-4C719F065ED8}"/>
              </a:ext>
            </a:extLst>
          </p:cNvPr>
          <p:cNvSpPr txBox="1"/>
          <p:nvPr/>
        </p:nvSpPr>
        <p:spPr>
          <a:xfrm>
            <a:off x="1567242" y="1501775"/>
            <a:ext cx="196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6</a:t>
            </a:r>
            <a:endParaRPr lang="cs-CZ" sz="800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82872B7-6FB1-4D2B-A83F-67999D22E31D}"/>
              </a:ext>
            </a:extLst>
          </p:cNvPr>
          <p:cNvSpPr txBox="1"/>
          <p:nvPr/>
        </p:nvSpPr>
        <p:spPr>
          <a:xfrm>
            <a:off x="1357064" y="1422799"/>
            <a:ext cx="196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5</a:t>
            </a:r>
            <a:endParaRPr lang="cs-CZ" sz="8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3B4EB98-9401-4FE5-B77C-110A888AD982}"/>
              </a:ext>
            </a:extLst>
          </p:cNvPr>
          <p:cNvSpPr txBox="1"/>
          <p:nvPr/>
        </p:nvSpPr>
        <p:spPr>
          <a:xfrm>
            <a:off x="3180517" y="1249146"/>
            <a:ext cx="15367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lang="en-US" sz="600" spc="-5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270" marR="30480" indent="-148590">
              <a:lnSpc>
                <a:spcPts val="700"/>
              </a:lnSpc>
              <a:spcBef>
                <a:spcPts val="61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quaternary</a:t>
            </a:r>
            <a:r>
              <a:rPr lang="cs-CZ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dirty="0" err="1">
                <a:latin typeface="Arial" panose="020B0604020202020204" pitchFamily="34" charset="0"/>
                <a:cs typeface="Arial" panose="020B0604020202020204" pitchFamily="34" charset="0"/>
              </a:rPr>
              <a:t>carbonyl</a:t>
            </a:r>
            <a:r>
              <a:rPr lang="cs-CZ" sz="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pc="4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600" b="1" spc="4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600" b="0" i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attached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to N</a:t>
            </a:r>
            <a:endParaRPr lang="en-US" sz="600" baseline="-1666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270" marR="292100" indent="-148590">
              <a:lnSpc>
                <a:spcPts val="700"/>
              </a:lnSpc>
              <a:spcBef>
                <a:spcPts val="43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6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aromatic,deshielded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by NH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carbonyl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270" marR="74930" indent="-148590">
              <a:lnSpc>
                <a:spcPts val="700"/>
              </a:lnSpc>
              <a:spcBef>
                <a:spcPts val="29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C2/C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  <a:p>
            <a:pPr marL="255270" marR="74930" indent="-148590">
              <a:lnSpc>
                <a:spcPts val="700"/>
              </a:lnSpc>
              <a:spcBef>
                <a:spcPts val="29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quarternaty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7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7BF754-C035-4444-AB96-28BA9EBDEB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19</a:t>
            </a:fld>
            <a:endParaRPr lang="cs-CZ" sz="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D33C1C-82C9-4313-AE83-1F722F495594}"/>
              </a:ext>
            </a:extLst>
          </p:cNvPr>
          <p:cNvSpPr txBox="1"/>
          <p:nvPr/>
        </p:nvSpPr>
        <p:spPr>
          <a:xfrm>
            <a:off x="24912" y="-8157"/>
            <a:ext cx="4610100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Draw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structural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compound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with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summary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C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7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9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NO (use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lang="cs-CZ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3</a:t>
            </a:r>
            <a:r>
              <a:rPr lang="cs-CZ" sz="1400" spc="30" dirty="0">
                <a:solidFill>
                  <a:srgbClr val="3333B2"/>
                </a:solidFill>
                <a:latin typeface="Arial"/>
                <a:cs typeface="Arial"/>
              </a:rPr>
              <a:t>C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to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find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right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structure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C39C7D5-D3E2-47AE-B1AE-8EEC93D8086F}"/>
              </a:ext>
            </a:extLst>
          </p:cNvPr>
          <p:cNvSpPr/>
          <p:nvPr/>
        </p:nvSpPr>
        <p:spPr>
          <a:xfrm>
            <a:off x="2955131" y="3341608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85F809A-9392-4BDE-B870-5B2384F1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6" y="1044474"/>
            <a:ext cx="3245980" cy="21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672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500" spc="44" baseline="27777" dirty="0">
                <a:solidFill>
                  <a:srgbClr val="6B59CC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6B59CC"/>
                </a:solidFill>
                <a:latin typeface="Arial"/>
                <a:cs typeface="Arial"/>
              </a:rPr>
              <a:t>H</a:t>
            </a:r>
            <a:r>
              <a:rPr sz="1400" spc="-2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vs</a:t>
            </a:r>
            <a:r>
              <a:rPr sz="1400" spc="-1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500" spc="30" baseline="27777" dirty="0">
                <a:solidFill>
                  <a:srgbClr val="6B59CC"/>
                </a:solidFill>
                <a:latin typeface="Arial"/>
                <a:cs typeface="Arial"/>
              </a:rPr>
              <a:t>13</a:t>
            </a: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B59CC"/>
                </a:solidFill>
                <a:latin typeface="Arial"/>
                <a:cs typeface="Arial"/>
              </a:rPr>
              <a:t>NMR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815" y="352849"/>
            <a:ext cx="3559810" cy="0"/>
          </a:xfrm>
          <a:custGeom>
            <a:avLst/>
            <a:gdLst/>
            <a:ahLst/>
            <a:cxnLst/>
            <a:rect l="l" t="t" r="r" b="b"/>
            <a:pathLst>
              <a:path w="3559810">
                <a:moveTo>
                  <a:pt x="0" y="0"/>
                </a:moveTo>
                <a:lnTo>
                  <a:pt x="3559298" y="0"/>
                </a:lnTo>
              </a:path>
            </a:pathLst>
          </a:custGeom>
          <a:ln w="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1641" y="329946"/>
            <a:ext cx="17462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50" spc="25" dirty="0">
                <a:latin typeface="Arial"/>
                <a:cs typeface="Arial"/>
              </a:rPr>
              <a:t>1</a:t>
            </a:r>
            <a:r>
              <a:rPr sz="975" spc="37" baseline="-25641" dirty="0">
                <a:latin typeface="Arial"/>
                <a:cs typeface="Arial"/>
              </a:rPr>
              <a:t>H</a:t>
            </a:r>
            <a:endParaRPr sz="975" baseline="-256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0085" y="329946"/>
            <a:ext cx="2063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50" spc="15" dirty="0">
                <a:latin typeface="Arial"/>
                <a:cs typeface="Arial"/>
              </a:rPr>
              <a:t>13</a:t>
            </a:r>
            <a:r>
              <a:rPr sz="975" spc="22" baseline="-25641" dirty="0">
                <a:latin typeface="Arial"/>
                <a:cs typeface="Arial"/>
              </a:rPr>
              <a:t>C</a:t>
            </a:r>
            <a:endParaRPr sz="975" baseline="-25641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8815" y="513495"/>
            <a:ext cx="3559810" cy="0"/>
          </a:xfrm>
          <a:custGeom>
            <a:avLst/>
            <a:gdLst/>
            <a:ahLst/>
            <a:cxnLst/>
            <a:rect l="l" t="t" r="r" b="b"/>
            <a:pathLst>
              <a:path w="3559810">
                <a:moveTo>
                  <a:pt x="0" y="0"/>
                </a:moveTo>
                <a:lnTo>
                  <a:pt x="3559298" y="0"/>
                </a:lnTo>
              </a:path>
            </a:pathLst>
          </a:custGeom>
          <a:ln w="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9406" y="526934"/>
            <a:ext cx="50990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6B59CC"/>
                </a:solidFill>
                <a:latin typeface="Arial"/>
                <a:cs typeface="Arial"/>
              </a:rPr>
              <a:t>Spin</a:t>
            </a:r>
            <a:r>
              <a:rPr sz="650" spc="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6B59CC"/>
                </a:solidFill>
                <a:latin typeface="Arial"/>
                <a:cs typeface="Arial"/>
              </a:rPr>
              <a:t>n</a:t>
            </a:r>
            <a:r>
              <a:rPr sz="650" spc="10" dirty="0">
                <a:solidFill>
                  <a:srgbClr val="6B59CC"/>
                </a:solidFill>
                <a:latin typeface="Arial"/>
                <a:cs typeface="Arial"/>
              </a:rPr>
              <a:t>umber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3858" y="519109"/>
            <a:ext cx="571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5995" y="60379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05" y="0"/>
                </a:lnTo>
              </a:path>
            </a:pathLst>
          </a:custGeom>
          <a:ln w="36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53295" y="584485"/>
            <a:ext cx="571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3295" y="520406"/>
            <a:ext cx="21653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</a:tabLst>
            </a:pPr>
            <a:r>
              <a:rPr sz="450" b="1" spc="-5" dirty="0">
                <a:latin typeface="Arial"/>
                <a:cs typeface="Arial"/>
              </a:rPr>
              <a:t>1	</a:t>
            </a:r>
            <a:r>
              <a:rPr sz="45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0325" y="526934"/>
            <a:ext cx="6940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latin typeface="Arial"/>
                <a:cs typeface="Arial"/>
              </a:rPr>
              <a:t>H: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10" dirty="0">
                <a:latin typeface="Arial"/>
                <a:cs typeface="Arial"/>
              </a:rPr>
              <a:t>s=  </a:t>
            </a:r>
            <a:r>
              <a:rPr sz="650" b="1" spc="20" dirty="0">
                <a:latin typeface="Arial"/>
                <a:cs typeface="Arial"/>
              </a:rPr>
              <a:t> </a:t>
            </a:r>
            <a:r>
              <a:rPr sz="650" spc="20" dirty="0">
                <a:latin typeface="Lucida Sans Unicode"/>
                <a:cs typeface="Lucida Sans Unicode"/>
              </a:rPr>
              <a:t>×</a:t>
            </a:r>
            <a:r>
              <a:rPr sz="650" spc="245" dirty="0">
                <a:latin typeface="Lucida Sans Unicode"/>
                <a:cs typeface="Lucida Sans Unicode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H:</a:t>
            </a:r>
            <a:r>
              <a:rPr sz="65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s=1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86445" y="519109"/>
            <a:ext cx="889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13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0287" y="60379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05" y="0"/>
                </a:lnTo>
              </a:path>
            </a:pathLst>
          </a:custGeom>
          <a:ln w="36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77587" y="584485"/>
            <a:ext cx="571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7587" y="520397"/>
            <a:ext cx="2482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</a:tabLst>
            </a:pPr>
            <a:r>
              <a:rPr sz="450" b="1" spc="-5" dirty="0">
                <a:latin typeface="Arial"/>
                <a:cs typeface="Arial"/>
              </a:rPr>
              <a:t>1	</a:t>
            </a:r>
            <a:r>
              <a:rPr sz="45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4617" y="526934"/>
            <a:ext cx="72580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latin typeface="Arial"/>
                <a:cs typeface="Arial"/>
              </a:rPr>
              <a:t>C: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10" dirty="0">
                <a:latin typeface="Arial"/>
                <a:cs typeface="Arial"/>
              </a:rPr>
              <a:t>s=  </a:t>
            </a:r>
            <a:r>
              <a:rPr sz="650" b="1" spc="25" dirty="0">
                <a:latin typeface="Arial"/>
                <a:cs typeface="Arial"/>
              </a:rPr>
              <a:t> </a:t>
            </a:r>
            <a:r>
              <a:rPr sz="650" spc="20" dirty="0">
                <a:latin typeface="Lucida Sans Unicode"/>
                <a:cs typeface="Lucida Sans Unicode"/>
              </a:rPr>
              <a:t>×  </a:t>
            </a:r>
            <a:r>
              <a:rPr sz="650" spc="35" dirty="0">
                <a:latin typeface="Lucida Sans Unicode"/>
                <a:cs typeface="Lucida Sans Unicode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C:</a:t>
            </a:r>
            <a:r>
              <a:rPr sz="6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s=0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45964" y="700494"/>
          <a:ext cx="3545204" cy="1261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97">
                <a:tc>
                  <a:txBody>
                    <a:bodyPr/>
                    <a:lstStyle/>
                    <a:p>
                      <a:pPr marL="458470">
                        <a:lnSpc>
                          <a:spcPts val="770"/>
                        </a:lnSpc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Abundance</a:t>
                      </a:r>
                      <a:r>
                        <a:rPr sz="650" spc="-3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[%]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99.98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70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1.1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26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Gyromagnetic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[10</a:t>
                      </a:r>
                      <a:r>
                        <a:rPr sz="675" spc="7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675" spc="127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4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rad.T</a:t>
                      </a:r>
                      <a:r>
                        <a:rPr sz="675" i="1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sz="675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50" spc="4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.s</a:t>
                      </a:r>
                      <a:r>
                        <a:rPr sz="675" i="1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sz="675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50" spc="4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26.8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6.7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39"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Chemical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shift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range</a:t>
                      </a:r>
                      <a:r>
                        <a:rPr sz="650" spc="-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[ppm]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15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41"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Nuclear</a:t>
                      </a:r>
                      <a:r>
                        <a:rPr sz="650" spc="-3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shielding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75" i="1" baseline="8547" dirty="0">
                          <a:latin typeface="Arial"/>
                          <a:cs typeface="Arial"/>
                        </a:rPr>
                        <a:t>σ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dia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75" i="1" baseline="8547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σ</a:t>
                      </a:r>
                      <a:r>
                        <a:rPr sz="45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dia</a:t>
                      </a:r>
                      <a:r>
                        <a:rPr sz="450" b="1" spc="6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75" spc="15" baseline="8547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975" spc="-30" baseline="854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75" i="1" baseline="8547" dirty="0">
                          <a:latin typeface="Arial"/>
                          <a:cs typeface="Arial"/>
                        </a:rPr>
                        <a:t>σ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para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33"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r>
                        <a:rPr sz="650" spc="-1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signals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650" dirty="0">
                          <a:solidFill>
                            <a:srgbClr val="00FF00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endParaRPr sz="650">
                        <a:latin typeface="Century Gothic"/>
                        <a:cs typeface="Century Gothic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650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×</a:t>
                      </a:r>
                      <a:endParaRPr sz="6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35"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75" i="1" spc="7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450" spc="6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75" spc="15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relaxation</a:t>
                      </a:r>
                      <a:r>
                        <a:rPr sz="975" spc="-30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75" spc="7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[s]</a:t>
                      </a:r>
                      <a:endParaRPr sz="975" baseline="8547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1-20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45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1-40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247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Homonuclear</a:t>
                      </a:r>
                      <a:r>
                        <a:rPr sz="650" spc="-1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i="1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-interaction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50" dirty="0">
                          <a:solidFill>
                            <a:srgbClr val="00FF00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endParaRPr sz="65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50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×</a:t>
                      </a:r>
                      <a:endParaRPr sz="6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marL="86995">
                        <a:lnSpc>
                          <a:spcPts val="745"/>
                        </a:lnSpc>
                      </a:pPr>
                      <a:r>
                        <a:rPr sz="650" spc="-2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650" spc="-25" dirty="0">
                          <a:solidFill>
                            <a:srgbClr val="6B59CC"/>
                          </a:solidFill>
                          <a:latin typeface="Lucida Sans Unicode"/>
                          <a:cs typeface="Lucida Sans Unicode"/>
                        </a:rPr>
                        <a:t>↔</a:t>
                      </a:r>
                      <a:r>
                        <a:rPr sz="650" spc="-2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65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i="1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-interaction</a:t>
                      </a:r>
                      <a:r>
                        <a:rPr sz="65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Lucida Sans Unicode"/>
                          <a:cs typeface="Lucida Sans Unicode"/>
                        </a:rPr>
                        <a:t>∼</a:t>
                      </a:r>
                      <a:r>
                        <a:rPr sz="650" spc="-20" dirty="0">
                          <a:solidFill>
                            <a:srgbClr val="6B59CC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100-250</a:t>
                      </a:r>
                      <a:r>
                        <a:rPr sz="65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Hz)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satellites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45"/>
                        </a:lnSpc>
                      </a:pPr>
                      <a:r>
                        <a:rPr sz="65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65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5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65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splitting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Lucida Sans Unicode"/>
                          <a:cs typeface="Lucida Sans Unicode"/>
                        </a:rPr>
                        <a:t>×</a:t>
                      </a:r>
                      <a:r>
                        <a:rPr sz="65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decoupling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38815" y="1928883"/>
            <a:ext cx="3559810" cy="0"/>
          </a:xfrm>
          <a:custGeom>
            <a:avLst/>
            <a:gdLst/>
            <a:ahLst/>
            <a:cxnLst/>
            <a:rect l="l" t="t" r="r" b="b"/>
            <a:pathLst>
              <a:path w="3559810">
                <a:moveTo>
                  <a:pt x="0" y="0"/>
                </a:moveTo>
                <a:lnTo>
                  <a:pt x="3559298" y="0"/>
                </a:lnTo>
              </a:path>
            </a:pathLst>
          </a:custGeom>
          <a:ln w="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795" y="2019346"/>
            <a:ext cx="2138361" cy="1149735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B891D46B-95CD-4BD4-B335-1BB3F87700D9}"/>
              </a:ext>
            </a:extLst>
          </p:cNvPr>
          <p:cNvSpPr/>
          <p:nvPr/>
        </p:nvSpPr>
        <p:spPr>
          <a:xfrm>
            <a:off x="2878931" y="3339171"/>
            <a:ext cx="1695450" cy="76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E34C701-2770-4CBE-8873-DDC547E31F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2</a:t>
            </a:fld>
            <a:endParaRPr lang="cs-CZ" sz="800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7BF754-C035-4444-AB96-28BA9EBDEB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20</a:t>
            </a:fld>
            <a:endParaRPr lang="cs-CZ" sz="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D33C1C-82C9-4313-AE83-1F722F495594}"/>
              </a:ext>
            </a:extLst>
          </p:cNvPr>
          <p:cNvSpPr txBox="1"/>
          <p:nvPr/>
        </p:nvSpPr>
        <p:spPr>
          <a:xfrm>
            <a:off x="24912" y="-8157"/>
            <a:ext cx="4610100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Draw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structural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compound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with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summary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0" dirty="0" err="1">
                <a:solidFill>
                  <a:srgbClr val="3333B2"/>
                </a:solidFill>
                <a:latin typeface="Arial"/>
                <a:cs typeface="Arial"/>
              </a:rPr>
              <a:t>formula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 C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7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lang="cs-CZ" sz="1400" spc="10" baseline="-25000" dirty="0">
                <a:solidFill>
                  <a:srgbClr val="3333B2"/>
                </a:solidFill>
                <a:latin typeface="Arial"/>
                <a:cs typeface="Arial"/>
              </a:rPr>
              <a:t>9</a:t>
            </a:r>
            <a:r>
              <a:rPr lang="cs-CZ" sz="1400" spc="10" dirty="0">
                <a:solidFill>
                  <a:srgbClr val="3333B2"/>
                </a:solidFill>
                <a:latin typeface="Arial"/>
                <a:cs typeface="Arial"/>
              </a:rPr>
              <a:t>NO (use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lang="en-US"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lang="cs-CZ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3</a:t>
            </a:r>
            <a:r>
              <a:rPr lang="cs-CZ" sz="1400" spc="30" dirty="0">
                <a:solidFill>
                  <a:srgbClr val="3333B2"/>
                </a:solidFill>
                <a:latin typeface="Arial"/>
                <a:cs typeface="Arial"/>
              </a:rPr>
              <a:t>C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to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find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right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20" dirty="0" err="1">
                <a:solidFill>
                  <a:srgbClr val="3333B2"/>
                </a:solidFill>
                <a:latin typeface="Arial"/>
                <a:cs typeface="Arial"/>
              </a:rPr>
              <a:t>structure</a:t>
            </a:r>
            <a:r>
              <a:rPr lang="cs-CZ" sz="1400" spc="20" dirty="0">
                <a:solidFill>
                  <a:srgbClr val="3333B2"/>
                </a:solidFill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C39C7D5-D3E2-47AE-B1AE-8EEC93D8086F}"/>
              </a:ext>
            </a:extLst>
          </p:cNvPr>
          <p:cNvSpPr/>
          <p:nvPr/>
        </p:nvSpPr>
        <p:spPr>
          <a:xfrm>
            <a:off x="2955131" y="3341608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0B0B59-21DB-4757-B996-111E7CEB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" y="968375"/>
            <a:ext cx="3066980" cy="20570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AEE671A-DD43-41BD-A3B4-3F8798E9AA23}"/>
              </a:ext>
            </a:extLst>
          </p:cNvPr>
          <p:cNvSpPr txBox="1"/>
          <p:nvPr/>
        </p:nvSpPr>
        <p:spPr>
          <a:xfrm>
            <a:off x="2990850" y="799647"/>
            <a:ext cx="1693545" cy="135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lang="en-US" sz="600" spc="-5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270" marR="30480" indent="-148590">
              <a:lnSpc>
                <a:spcPts val="700"/>
              </a:lnSpc>
              <a:spcBef>
                <a:spcPts val="615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quaternary</a:t>
            </a:r>
            <a:r>
              <a:rPr lang="cs-CZ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dirty="0" err="1">
                <a:latin typeface="Arial" panose="020B0604020202020204" pitchFamily="34" charset="0"/>
                <a:cs typeface="Arial" panose="020B0604020202020204" pitchFamily="34" charset="0"/>
              </a:rPr>
              <a:t>deshilded</a:t>
            </a:r>
            <a:r>
              <a:rPr lang="cs-CZ" sz="600" dirty="0">
                <a:latin typeface="Arial" panose="020B0604020202020204" pitchFamily="34" charset="0"/>
                <a:cs typeface="Arial" panose="020B0604020202020204" pitchFamily="34" charset="0"/>
              </a:rPr>
              <a:t> by O, </a:t>
            </a:r>
            <a:r>
              <a:rPr lang="cs-CZ" sz="600" b="1" spc="4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600" b="0" i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quarternary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deshilded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by N</a:t>
            </a:r>
            <a:endParaRPr lang="en-US" sz="600" baseline="-1666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270" marR="292100" indent="-148590">
              <a:lnSpc>
                <a:spcPts val="700"/>
              </a:lnSpc>
              <a:spcBef>
                <a:spcPts val="43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aromatic,deshielded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by OCH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and NH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55270" marR="292100" indent="-148590">
              <a:lnSpc>
                <a:spcPts val="700"/>
              </a:lnSpc>
              <a:spcBef>
                <a:spcPts val="43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C2/C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by OCH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and NH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,OCH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endParaRPr lang="cs-CZ" sz="6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270" marR="292100" indent="-148590">
              <a:lnSpc>
                <a:spcPts val="700"/>
              </a:lnSpc>
              <a:spcBef>
                <a:spcPts val="43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en-US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OCH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and NH</a:t>
            </a:r>
            <a:r>
              <a:rPr lang="cs-CZ" sz="600" spc="-5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6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270" marR="74930" indent="-148590">
              <a:lnSpc>
                <a:spcPts val="700"/>
              </a:lnSpc>
              <a:spcBef>
                <a:spcPts val="290"/>
              </a:spcBef>
              <a:buClr>
                <a:srgbClr val="6B59CC"/>
              </a:buClr>
              <a:buSzPct val="133333"/>
              <a:buFont typeface="Century Gothic"/>
              <a:buChar char="►"/>
              <a:tabLst>
                <a:tab pos="255904" algn="l"/>
              </a:tabLst>
            </a:pPr>
            <a:r>
              <a:rPr lang="cs-CZ" sz="600" b="1" spc="-5" dirty="0">
                <a:latin typeface="Arial" panose="020B0604020202020204" pitchFamily="34" charset="0"/>
                <a:cs typeface="Arial" panose="020B0604020202020204" pitchFamily="34" charset="0"/>
              </a:rPr>
              <a:t>C7</a:t>
            </a:r>
            <a:r>
              <a:rPr lang="cs-CZ" sz="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cs-CZ" sz="600" spc="-5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cs-CZ" sz="600" spc="-5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600" spc="-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" spc="-5" dirty="0" err="1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8242A2-8408-41BB-8C7A-5F175D7F9B90}"/>
              </a:ext>
            </a:extLst>
          </p:cNvPr>
          <p:cNvSpPr txBox="1"/>
          <p:nvPr/>
        </p:nvSpPr>
        <p:spPr>
          <a:xfrm>
            <a:off x="400050" y="128869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0960F7-3267-4910-88F9-CAD92DE6021E}"/>
              </a:ext>
            </a:extLst>
          </p:cNvPr>
          <p:cNvSpPr txBox="1"/>
          <p:nvPr/>
        </p:nvSpPr>
        <p:spPr>
          <a:xfrm>
            <a:off x="282069" y="139641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90FE20-A0C7-47C1-83C8-FF02201011B2}"/>
              </a:ext>
            </a:extLst>
          </p:cNvPr>
          <p:cNvSpPr txBox="1"/>
          <p:nvPr/>
        </p:nvSpPr>
        <p:spPr>
          <a:xfrm>
            <a:off x="282069" y="160581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7D9A76F-F987-4980-A08F-89A5E8E24C42}"/>
              </a:ext>
            </a:extLst>
          </p:cNvPr>
          <p:cNvSpPr txBox="1"/>
          <p:nvPr/>
        </p:nvSpPr>
        <p:spPr>
          <a:xfrm>
            <a:off x="476250" y="172183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4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5DB2D90-5A44-40C2-BB1D-AFDC463C4323}"/>
              </a:ext>
            </a:extLst>
          </p:cNvPr>
          <p:cNvSpPr txBox="1"/>
          <p:nvPr/>
        </p:nvSpPr>
        <p:spPr>
          <a:xfrm>
            <a:off x="636012" y="152974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FAC5F3-8A95-4AD4-8C31-AC041008298A}"/>
              </a:ext>
            </a:extLst>
          </p:cNvPr>
          <p:cNvSpPr txBox="1"/>
          <p:nvPr/>
        </p:nvSpPr>
        <p:spPr>
          <a:xfrm>
            <a:off x="636012" y="139641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6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57ED0C1-8A1A-4478-91C0-F354AA221C49}"/>
              </a:ext>
            </a:extLst>
          </p:cNvPr>
          <p:cNvSpPr txBox="1"/>
          <p:nvPr/>
        </p:nvSpPr>
        <p:spPr>
          <a:xfrm>
            <a:off x="636012" y="111623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/>
              <a:t>7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C611C4C-9EB0-4D30-960A-D78AB353D1B5}"/>
              </a:ext>
            </a:extLst>
          </p:cNvPr>
          <p:cNvSpPr txBox="1"/>
          <p:nvPr/>
        </p:nvSpPr>
        <p:spPr>
          <a:xfrm>
            <a:off x="2152650" y="152583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D26834E-B97B-49A7-BCC1-AEA1C7397F0E}"/>
              </a:ext>
            </a:extLst>
          </p:cNvPr>
          <p:cNvSpPr txBox="1"/>
          <p:nvPr/>
        </p:nvSpPr>
        <p:spPr>
          <a:xfrm>
            <a:off x="753993" y="209415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8DCDA40-5E18-4A0F-A37D-EB55C6BFE6DC}"/>
              </a:ext>
            </a:extLst>
          </p:cNvPr>
          <p:cNvSpPr txBox="1"/>
          <p:nvPr/>
        </p:nvSpPr>
        <p:spPr>
          <a:xfrm>
            <a:off x="902930" y="203517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C2ACE65-45BA-457F-81CF-AA1890C54D57}"/>
              </a:ext>
            </a:extLst>
          </p:cNvPr>
          <p:cNvSpPr txBox="1"/>
          <p:nvPr/>
        </p:nvSpPr>
        <p:spPr>
          <a:xfrm>
            <a:off x="1550244" y="160581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226498-F9A7-42EE-945F-C565165A7FB0}"/>
              </a:ext>
            </a:extLst>
          </p:cNvPr>
          <p:cNvSpPr txBox="1"/>
          <p:nvPr/>
        </p:nvSpPr>
        <p:spPr>
          <a:xfrm>
            <a:off x="1497588" y="145303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FCCA672-EC52-4A81-8E01-5F82E1E7E62E}"/>
              </a:ext>
            </a:extLst>
          </p:cNvPr>
          <p:cNvSpPr txBox="1"/>
          <p:nvPr/>
        </p:nvSpPr>
        <p:spPr>
          <a:xfrm>
            <a:off x="1432347" y="145303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F54EFD1-84BE-42FD-95BA-A1212E8A9A34}"/>
              </a:ext>
            </a:extLst>
          </p:cNvPr>
          <p:cNvSpPr txBox="1"/>
          <p:nvPr/>
        </p:nvSpPr>
        <p:spPr>
          <a:xfrm>
            <a:off x="1143729" y="136898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997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6B59CC"/>
                </a:solidFill>
                <a:latin typeface="Arial"/>
                <a:cs typeface="Arial"/>
              </a:rPr>
              <a:t>Next</a:t>
            </a:r>
            <a:r>
              <a:rPr sz="1400" spc="-5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topic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097" y="1390686"/>
            <a:ext cx="22879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20" dirty="0">
                <a:latin typeface="Arial"/>
                <a:cs typeface="Arial"/>
              </a:rPr>
              <a:t>Vector</a:t>
            </a:r>
            <a:r>
              <a:rPr sz="1100" spc="-10" dirty="0">
                <a:latin typeface="Arial"/>
                <a:cs typeface="Arial"/>
              </a:rPr>
              <a:t> Model +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200" spc="15" baseline="27777" dirty="0">
                <a:latin typeface="Arial"/>
                <a:cs typeface="Arial"/>
              </a:rPr>
              <a:t>13</a:t>
            </a:r>
            <a:r>
              <a:rPr sz="1100" spc="10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 APT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experiment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A66E0F-CA22-46F3-A71B-CBFCB8D681BC}"/>
              </a:ext>
            </a:extLst>
          </p:cNvPr>
          <p:cNvSpPr/>
          <p:nvPr/>
        </p:nvSpPr>
        <p:spPr>
          <a:xfrm>
            <a:off x="2962275" y="3334285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6B4551-5588-403B-90A9-6B558A3B14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21</a:t>
            </a:fld>
            <a:endParaRPr lang="cs-CZ" sz="800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500" spc="44" baseline="27777" dirty="0"/>
              <a:t>1</a:t>
            </a:r>
            <a:r>
              <a:rPr sz="1400" spc="30" dirty="0"/>
              <a:t>H</a:t>
            </a:r>
            <a:r>
              <a:rPr sz="1400" spc="-20" dirty="0"/>
              <a:t> </a:t>
            </a:r>
            <a:r>
              <a:rPr sz="1400" spc="15" dirty="0"/>
              <a:t>vs</a:t>
            </a:r>
            <a:r>
              <a:rPr sz="1400" spc="-15" dirty="0"/>
              <a:t> </a:t>
            </a:r>
            <a:r>
              <a:rPr sz="1500" spc="30" baseline="27777" dirty="0"/>
              <a:t>13</a:t>
            </a:r>
            <a:r>
              <a:rPr sz="1400" spc="20" dirty="0"/>
              <a:t>C</a:t>
            </a:r>
            <a:r>
              <a:rPr sz="1400" spc="-15" dirty="0"/>
              <a:t> </a:t>
            </a:r>
            <a:r>
              <a:rPr sz="1400" spc="25" dirty="0"/>
              <a:t>NMR</a:t>
            </a:r>
            <a:endParaRPr sz="1400" dirty="0"/>
          </a:p>
        </p:txBody>
      </p:sp>
      <p:sp>
        <p:nvSpPr>
          <p:cNvPr id="3" name="object 3"/>
          <p:cNvSpPr/>
          <p:nvPr/>
        </p:nvSpPr>
        <p:spPr>
          <a:xfrm>
            <a:off x="538815" y="352849"/>
            <a:ext cx="3559810" cy="0"/>
          </a:xfrm>
          <a:custGeom>
            <a:avLst/>
            <a:gdLst/>
            <a:ahLst/>
            <a:cxnLst/>
            <a:rect l="l" t="t" r="r" b="b"/>
            <a:pathLst>
              <a:path w="3559810">
                <a:moveTo>
                  <a:pt x="0" y="0"/>
                </a:moveTo>
                <a:lnTo>
                  <a:pt x="3559298" y="0"/>
                </a:lnTo>
              </a:path>
            </a:pathLst>
          </a:custGeom>
          <a:ln w="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1641" y="329946"/>
            <a:ext cx="17462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50" spc="25" dirty="0">
                <a:latin typeface="Arial"/>
                <a:cs typeface="Arial"/>
              </a:rPr>
              <a:t>1</a:t>
            </a:r>
            <a:r>
              <a:rPr sz="975" spc="37" baseline="-25641" dirty="0">
                <a:latin typeface="Arial"/>
                <a:cs typeface="Arial"/>
              </a:rPr>
              <a:t>H</a:t>
            </a:r>
            <a:endParaRPr sz="975" baseline="-256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0085" y="329946"/>
            <a:ext cx="2063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50" spc="15" dirty="0">
                <a:latin typeface="Arial"/>
                <a:cs typeface="Arial"/>
              </a:rPr>
              <a:t>13</a:t>
            </a:r>
            <a:r>
              <a:rPr sz="975" spc="22" baseline="-25641" dirty="0">
                <a:latin typeface="Arial"/>
                <a:cs typeface="Arial"/>
              </a:rPr>
              <a:t>C</a:t>
            </a:r>
            <a:endParaRPr sz="975" baseline="-25641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8815" y="513495"/>
            <a:ext cx="3559810" cy="0"/>
          </a:xfrm>
          <a:custGeom>
            <a:avLst/>
            <a:gdLst/>
            <a:ahLst/>
            <a:cxnLst/>
            <a:rect l="l" t="t" r="r" b="b"/>
            <a:pathLst>
              <a:path w="3559810">
                <a:moveTo>
                  <a:pt x="0" y="0"/>
                </a:moveTo>
                <a:lnTo>
                  <a:pt x="3559298" y="0"/>
                </a:lnTo>
              </a:path>
            </a:pathLst>
          </a:custGeom>
          <a:ln w="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9406" y="526934"/>
            <a:ext cx="50990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6B59CC"/>
                </a:solidFill>
                <a:latin typeface="Arial"/>
                <a:cs typeface="Arial"/>
              </a:rPr>
              <a:t>Spin</a:t>
            </a:r>
            <a:r>
              <a:rPr sz="650" spc="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6B59CC"/>
                </a:solidFill>
                <a:latin typeface="Arial"/>
                <a:cs typeface="Arial"/>
              </a:rPr>
              <a:t>n</a:t>
            </a:r>
            <a:r>
              <a:rPr sz="650" spc="10" dirty="0">
                <a:solidFill>
                  <a:srgbClr val="6B59CC"/>
                </a:solidFill>
                <a:latin typeface="Arial"/>
                <a:cs typeface="Arial"/>
              </a:rPr>
              <a:t>umber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3858" y="519109"/>
            <a:ext cx="571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5995" y="60379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05" y="0"/>
                </a:lnTo>
              </a:path>
            </a:pathLst>
          </a:custGeom>
          <a:ln w="36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53295" y="584485"/>
            <a:ext cx="571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3295" y="520406"/>
            <a:ext cx="21653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</a:tabLst>
            </a:pPr>
            <a:r>
              <a:rPr sz="450" b="1" spc="-5" dirty="0">
                <a:latin typeface="Arial"/>
                <a:cs typeface="Arial"/>
              </a:rPr>
              <a:t>1	</a:t>
            </a:r>
            <a:r>
              <a:rPr sz="45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0325" y="526934"/>
            <a:ext cx="6940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latin typeface="Arial"/>
                <a:cs typeface="Arial"/>
              </a:rPr>
              <a:t>H: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10" dirty="0">
                <a:latin typeface="Arial"/>
                <a:cs typeface="Arial"/>
              </a:rPr>
              <a:t>s=  </a:t>
            </a:r>
            <a:r>
              <a:rPr sz="650" b="1" spc="20" dirty="0">
                <a:latin typeface="Arial"/>
                <a:cs typeface="Arial"/>
              </a:rPr>
              <a:t> </a:t>
            </a:r>
            <a:r>
              <a:rPr sz="650" spc="20" dirty="0">
                <a:latin typeface="Lucida Sans Unicode"/>
                <a:cs typeface="Lucida Sans Unicode"/>
              </a:rPr>
              <a:t>×</a:t>
            </a:r>
            <a:r>
              <a:rPr sz="650" spc="245" dirty="0">
                <a:latin typeface="Lucida Sans Unicode"/>
                <a:cs typeface="Lucida Sans Unicode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H:</a:t>
            </a:r>
            <a:r>
              <a:rPr sz="65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s=1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86445" y="519109"/>
            <a:ext cx="889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13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0287" y="60379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05" y="0"/>
                </a:lnTo>
              </a:path>
            </a:pathLst>
          </a:custGeom>
          <a:ln w="36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77587" y="584485"/>
            <a:ext cx="571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7587" y="520397"/>
            <a:ext cx="2482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</a:tabLst>
            </a:pPr>
            <a:r>
              <a:rPr sz="450" b="1" spc="-5" dirty="0">
                <a:latin typeface="Arial"/>
                <a:cs typeface="Arial"/>
              </a:rPr>
              <a:t>1	</a:t>
            </a:r>
            <a:r>
              <a:rPr sz="45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4617" y="526934"/>
            <a:ext cx="72580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latin typeface="Arial"/>
                <a:cs typeface="Arial"/>
              </a:rPr>
              <a:t>C: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10" dirty="0">
                <a:latin typeface="Arial"/>
                <a:cs typeface="Arial"/>
              </a:rPr>
              <a:t>s=  </a:t>
            </a:r>
            <a:r>
              <a:rPr sz="650" b="1" spc="25" dirty="0">
                <a:latin typeface="Arial"/>
                <a:cs typeface="Arial"/>
              </a:rPr>
              <a:t> </a:t>
            </a:r>
            <a:r>
              <a:rPr sz="650" spc="20" dirty="0">
                <a:latin typeface="Lucida Sans Unicode"/>
                <a:cs typeface="Lucida Sans Unicode"/>
              </a:rPr>
              <a:t>×  </a:t>
            </a:r>
            <a:r>
              <a:rPr sz="650" spc="35" dirty="0">
                <a:latin typeface="Lucida Sans Unicode"/>
                <a:cs typeface="Lucida Sans Unicode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C:</a:t>
            </a:r>
            <a:r>
              <a:rPr sz="6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7F7F7F"/>
                </a:solidFill>
                <a:latin typeface="Arial"/>
                <a:cs typeface="Arial"/>
              </a:rPr>
              <a:t>s=0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45938" y="700494"/>
          <a:ext cx="3545204" cy="1261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97">
                <a:tc>
                  <a:txBody>
                    <a:bodyPr/>
                    <a:lstStyle/>
                    <a:p>
                      <a:pPr marL="458470">
                        <a:lnSpc>
                          <a:spcPts val="770"/>
                        </a:lnSpc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Abundance</a:t>
                      </a:r>
                      <a:r>
                        <a:rPr sz="650" spc="-3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[%]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99.98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70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1.1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26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Gyromagnetic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[10</a:t>
                      </a:r>
                      <a:r>
                        <a:rPr sz="675" spc="7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675" spc="127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4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rad.T</a:t>
                      </a:r>
                      <a:r>
                        <a:rPr sz="675" i="1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sz="675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50" spc="4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.s</a:t>
                      </a:r>
                      <a:r>
                        <a:rPr sz="675" i="1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sz="675" spc="60" baseline="3703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50" spc="4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26.8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6.7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39"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Chemical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shift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range</a:t>
                      </a:r>
                      <a:r>
                        <a:rPr sz="650" spc="-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[ppm]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15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41"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Nuclear</a:t>
                      </a:r>
                      <a:r>
                        <a:rPr sz="650" spc="-3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shielding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75" i="1" baseline="8547" dirty="0">
                          <a:latin typeface="Arial"/>
                          <a:cs typeface="Arial"/>
                        </a:rPr>
                        <a:t>σ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dia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75" i="1" baseline="8547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σ</a:t>
                      </a:r>
                      <a:r>
                        <a:rPr sz="45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dia</a:t>
                      </a:r>
                      <a:r>
                        <a:rPr sz="450" b="1" spc="6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75" spc="15" baseline="8547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975" spc="-30" baseline="854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75" i="1" baseline="8547" dirty="0">
                          <a:latin typeface="Arial"/>
                          <a:cs typeface="Arial"/>
                        </a:rPr>
                        <a:t>σ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para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33"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r>
                        <a:rPr sz="650" spc="-1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signals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650" dirty="0">
                          <a:solidFill>
                            <a:srgbClr val="00FF00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endParaRPr sz="650">
                        <a:latin typeface="Century Gothic"/>
                        <a:cs typeface="Century Gothic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650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×</a:t>
                      </a:r>
                      <a:endParaRPr sz="6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35"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75" i="1" spc="7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50" spc="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450" spc="6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75" spc="15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relaxation</a:t>
                      </a:r>
                      <a:r>
                        <a:rPr sz="975" spc="-30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75" spc="7" baseline="8547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[s]</a:t>
                      </a:r>
                      <a:endParaRPr sz="975" baseline="8547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1-20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45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1-40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247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Homonuclear</a:t>
                      </a:r>
                      <a:r>
                        <a:rPr sz="650" spc="-1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i="1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-interaction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50" dirty="0">
                          <a:solidFill>
                            <a:srgbClr val="00FF00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endParaRPr sz="65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50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×</a:t>
                      </a:r>
                      <a:endParaRPr sz="6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marL="86995">
                        <a:lnSpc>
                          <a:spcPts val="745"/>
                        </a:lnSpc>
                      </a:pPr>
                      <a:r>
                        <a:rPr sz="650" spc="-2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650" spc="-25" dirty="0">
                          <a:solidFill>
                            <a:srgbClr val="6B59CC"/>
                          </a:solidFill>
                          <a:latin typeface="Lucida Sans Unicode"/>
                          <a:cs typeface="Lucida Sans Unicode"/>
                        </a:rPr>
                        <a:t>↔</a:t>
                      </a:r>
                      <a:r>
                        <a:rPr sz="650" spc="-25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65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i="1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-interaction</a:t>
                      </a:r>
                      <a:r>
                        <a:rPr sz="65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Lucida Sans Unicode"/>
                          <a:cs typeface="Lucida Sans Unicode"/>
                        </a:rPr>
                        <a:t>∼</a:t>
                      </a:r>
                      <a:r>
                        <a:rPr sz="650" spc="-20" dirty="0">
                          <a:solidFill>
                            <a:srgbClr val="6B59CC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100-250</a:t>
                      </a:r>
                      <a:r>
                        <a:rPr sz="65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0" dirty="0">
                          <a:solidFill>
                            <a:srgbClr val="6B59CC"/>
                          </a:solidFill>
                          <a:latin typeface="Arial"/>
                          <a:cs typeface="Arial"/>
                        </a:rPr>
                        <a:t>Hz)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</a:pPr>
                      <a:r>
                        <a:rPr sz="650" spc="10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satellites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45"/>
                        </a:lnSpc>
                      </a:pPr>
                      <a:r>
                        <a:rPr sz="65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65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5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65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splitting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Lucida Sans Unicode"/>
                          <a:cs typeface="Lucida Sans Unicode"/>
                        </a:rPr>
                        <a:t>×</a:t>
                      </a:r>
                      <a:r>
                        <a:rPr sz="65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decoupling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38815" y="1928883"/>
            <a:ext cx="3559810" cy="0"/>
          </a:xfrm>
          <a:custGeom>
            <a:avLst/>
            <a:gdLst/>
            <a:ahLst/>
            <a:cxnLst/>
            <a:rect l="l" t="t" r="r" b="b"/>
            <a:pathLst>
              <a:path w="3559810">
                <a:moveTo>
                  <a:pt x="0" y="0"/>
                </a:moveTo>
                <a:lnTo>
                  <a:pt x="3559298" y="0"/>
                </a:lnTo>
              </a:path>
            </a:pathLst>
          </a:custGeom>
          <a:ln w="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2070" y="3010476"/>
            <a:ext cx="163830" cy="139700"/>
          </a:xfrm>
          <a:custGeom>
            <a:avLst/>
            <a:gdLst/>
            <a:ahLst/>
            <a:cxnLst/>
            <a:rect l="l" t="t" r="r" b="b"/>
            <a:pathLst>
              <a:path w="163829" h="139700">
                <a:moveTo>
                  <a:pt x="163427" y="0"/>
                </a:moveTo>
                <a:lnTo>
                  <a:pt x="0" y="0"/>
                </a:lnTo>
                <a:lnTo>
                  <a:pt x="0" y="139576"/>
                </a:lnTo>
                <a:lnTo>
                  <a:pt x="163427" y="139576"/>
                </a:lnTo>
                <a:lnTo>
                  <a:pt x="163427" y="0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699851" y="2486364"/>
            <a:ext cx="640715" cy="659130"/>
            <a:chOff x="2699851" y="2486364"/>
            <a:chExt cx="640715" cy="659130"/>
          </a:xfrm>
        </p:grpSpPr>
        <p:sp>
          <p:nvSpPr>
            <p:cNvPr id="22" name="object 22"/>
            <p:cNvSpPr/>
            <p:nvPr/>
          </p:nvSpPr>
          <p:spPr>
            <a:xfrm>
              <a:off x="2699851" y="3005371"/>
              <a:ext cx="163830" cy="139700"/>
            </a:xfrm>
            <a:custGeom>
              <a:avLst/>
              <a:gdLst/>
              <a:ahLst/>
              <a:cxnLst/>
              <a:rect l="l" t="t" r="r" b="b"/>
              <a:pathLst>
                <a:path w="163830" h="139700">
                  <a:moveTo>
                    <a:pt x="163409" y="0"/>
                  </a:moveTo>
                  <a:lnTo>
                    <a:pt x="0" y="0"/>
                  </a:lnTo>
                  <a:lnTo>
                    <a:pt x="0" y="139576"/>
                  </a:lnTo>
                  <a:lnTo>
                    <a:pt x="163409" y="139576"/>
                  </a:lnTo>
                  <a:lnTo>
                    <a:pt x="163409" y="0"/>
                  </a:lnTo>
                  <a:close/>
                </a:path>
              </a:pathLst>
            </a:custGeom>
            <a:solidFill>
              <a:srgbClr val="FF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88965" y="2489222"/>
              <a:ext cx="548640" cy="377825"/>
            </a:xfrm>
            <a:custGeom>
              <a:avLst/>
              <a:gdLst/>
              <a:ahLst/>
              <a:cxnLst/>
              <a:rect l="l" t="t" r="r" b="b"/>
              <a:pathLst>
                <a:path w="548639" h="377825">
                  <a:moveTo>
                    <a:pt x="392892" y="376936"/>
                  </a:moveTo>
                  <a:lnTo>
                    <a:pt x="435594" y="359775"/>
                  </a:lnTo>
                  <a:lnTo>
                    <a:pt x="457881" y="288277"/>
                  </a:lnTo>
                  <a:lnTo>
                    <a:pt x="461337" y="242615"/>
                  </a:lnTo>
                  <a:lnTo>
                    <a:pt x="463693" y="185319"/>
                  </a:lnTo>
                  <a:lnTo>
                    <a:pt x="465374" y="124399"/>
                  </a:lnTo>
                  <a:lnTo>
                    <a:pt x="466804" y="67866"/>
                  </a:lnTo>
                  <a:lnTo>
                    <a:pt x="468409" y="23730"/>
                  </a:lnTo>
                  <a:lnTo>
                    <a:pt x="470613" y="0"/>
                  </a:lnTo>
                  <a:lnTo>
                    <a:pt x="472789" y="24687"/>
                  </a:lnTo>
                  <a:lnTo>
                    <a:pt x="474296" y="70950"/>
                  </a:lnTo>
                  <a:lnTo>
                    <a:pt x="475533" y="129609"/>
                  </a:lnTo>
                  <a:lnTo>
                    <a:pt x="476901" y="191484"/>
                  </a:lnTo>
                  <a:lnTo>
                    <a:pt x="478799" y="247396"/>
                  </a:lnTo>
                  <a:lnTo>
                    <a:pt x="481625" y="288165"/>
                  </a:lnTo>
                  <a:lnTo>
                    <a:pt x="488743" y="327296"/>
                  </a:lnTo>
                  <a:lnTo>
                    <a:pt x="520315" y="371385"/>
                  </a:lnTo>
                  <a:lnTo>
                    <a:pt x="548330" y="377822"/>
                  </a:lnTo>
                </a:path>
                <a:path w="548639" h="377825">
                  <a:moveTo>
                    <a:pt x="0" y="376936"/>
                  </a:moveTo>
                  <a:lnTo>
                    <a:pt x="37741" y="359775"/>
                  </a:lnTo>
                  <a:lnTo>
                    <a:pt x="57431" y="288277"/>
                  </a:lnTo>
                  <a:lnTo>
                    <a:pt x="60488" y="242615"/>
                  </a:lnTo>
                  <a:lnTo>
                    <a:pt x="62573" y="185319"/>
                  </a:lnTo>
                  <a:lnTo>
                    <a:pt x="64062" y="124399"/>
                  </a:lnTo>
                  <a:lnTo>
                    <a:pt x="65330" y="67866"/>
                  </a:lnTo>
                  <a:lnTo>
                    <a:pt x="66750" y="23730"/>
                  </a:lnTo>
                  <a:lnTo>
                    <a:pt x="68698" y="0"/>
                  </a:lnTo>
                  <a:lnTo>
                    <a:pt x="70622" y="24687"/>
                  </a:lnTo>
                  <a:lnTo>
                    <a:pt x="71957" y="70950"/>
                  </a:lnTo>
                  <a:lnTo>
                    <a:pt x="73052" y="129609"/>
                  </a:lnTo>
                  <a:lnTo>
                    <a:pt x="74261" y="191484"/>
                  </a:lnTo>
                  <a:lnTo>
                    <a:pt x="75935" y="247396"/>
                  </a:lnTo>
                  <a:lnTo>
                    <a:pt x="78426" y="288165"/>
                  </a:lnTo>
                  <a:lnTo>
                    <a:pt x="84725" y="327296"/>
                  </a:lnTo>
                  <a:lnTo>
                    <a:pt x="112636" y="371385"/>
                  </a:lnTo>
                  <a:lnTo>
                    <a:pt x="137396" y="377822"/>
                  </a:lnTo>
                  <a:lnTo>
                    <a:pt x="394811" y="376774"/>
                  </a:lnTo>
                </a:path>
              </a:pathLst>
            </a:custGeom>
            <a:ln w="556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56124" y="2719465"/>
              <a:ext cx="405130" cy="635"/>
            </a:xfrm>
            <a:custGeom>
              <a:avLst/>
              <a:gdLst/>
              <a:ahLst/>
              <a:cxnLst/>
              <a:rect l="l" t="t" r="r" b="b"/>
              <a:pathLst>
                <a:path w="405129" h="635">
                  <a:moveTo>
                    <a:pt x="0" y="92"/>
                  </a:moveTo>
                  <a:lnTo>
                    <a:pt x="404683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56124" y="2719465"/>
              <a:ext cx="405130" cy="635"/>
            </a:xfrm>
            <a:custGeom>
              <a:avLst/>
              <a:gdLst/>
              <a:ahLst/>
              <a:cxnLst/>
              <a:rect l="l" t="t" r="r" b="b"/>
              <a:pathLst>
                <a:path w="405129" h="635">
                  <a:moveTo>
                    <a:pt x="0" y="92"/>
                  </a:moveTo>
                  <a:lnTo>
                    <a:pt x="404683" y="0"/>
                  </a:lnTo>
                </a:path>
              </a:pathLst>
            </a:custGeom>
            <a:ln w="370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56127" y="2704705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69" h="29844">
                  <a:moveTo>
                    <a:pt x="51925" y="29684"/>
                  </a:moveTo>
                  <a:lnTo>
                    <a:pt x="0" y="14852"/>
                  </a:lnTo>
                  <a:lnTo>
                    <a:pt x="51924" y="0"/>
                  </a:lnTo>
                  <a:lnTo>
                    <a:pt x="37094" y="14831"/>
                  </a:lnTo>
                  <a:lnTo>
                    <a:pt x="51925" y="29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6127" y="2704705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69" h="29844">
                  <a:moveTo>
                    <a:pt x="37094" y="14831"/>
                  </a:moveTo>
                  <a:lnTo>
                    <a:pt x="51924" y="0"/>
                  </a:lnTo>
                  <a:lnTo>
                    <a:pt x="0" y="14852"/>
                  </a:lnTo>
                  <a:lnTo>
                    <a:pt x="51925" y="29684"/>
                  </a:lnTo>
                  <a:lnTo>
                    <a:pt x="37094" y="14831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08881" y="2704632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0" y="0"/>
                  </a:moveTo>
                  <a:lnTo>
                    <a:pt x="51927" y="14833"/>
                  </a:lnTo>
                  <a:lnTo>
                    <a:pt x="0" y="29684"/>
                  </a:lnTo>
                  <a:lnTo>
                    <a:pt x="14833" y="14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08881" y="2704632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14833" y="14833"/>
                  </a:moveTo>
                  <a:lnTo>
                    <a:pt x="0" y="29684"/>
                  </a:lnTo>
                  <a:lnTo>
                    <a:pt x="51927" y="14833"/>
                  </a:lnTo>
                  <a:lnTo>
                    <a:pt x="0" y="0"/>
                  </a:lnTo>
                  <a:lnTo>
                    <a:pt x="14833" y="1483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309515" y="2104211"/>
            <a:ext cx="588010" cy="1289050"/>
            <a:chOff x="1309515" y="2104211"/>
            <a:chExt cx="588010" cy="1289050"/>
          </a:xfrm>
        </p:grpSpPr>
        <p:sp>
          <p:nvSpPr>
            <p:cNvPr id="31" name="object 31"/>
            <p:cNvSpPr/>
            <p:nvPr/>
          </p:nvSpPr>
          <p:spPr>
            <a:xfrm>
              <a:off x="1400987" y="2997403"/>
              <a:ext cx="496570" cy="396240"/>
            </a:xfrm>
            <a:custGeom>
              <a:avLst/>
              <a:gdLst/>
              <a:ahLst/>
              <a:cxnLst/>
              <a:rect l="l" t="t" r="r" b="b"/>
              <a:pathLst>
                <a:path w="496569" h="396239">
                  <a:moveTo>
                    <a:pt x="135356" y="256273"/>
                  </a:moveTo>
                  <a:lnTo>
                    <a:pt x="0" y="256273"/>
                  </a:lnTo>
                  <a:lnTo>
                    <a:pt x="0" y="395859"/>
                  </a:lnTo>
                  <a:lnTo>
                    <a:pt x="135356" y="395859"/>
                  </a:lnTo>
                  <a:lnTo>
                    <a:pt x="135356" y="256273"/>
                  </a:lnTo>
                  <a:close/>
                </a:path>
                <a:path w="496569" h="396239">
                  <a:moveTo>
                    <a:pt x="496277" y="0"/>
                  </a:moveTo>
                  <a:lnTo>
                    <a:pt x="360921" y="0"/>
                  </a:lnTo>
                  <a:lnTo>
                    <a:pt x="360921" y="139598"/>
                  </a:lnTo>
                  <a:lnTo>
                    <a:pt x="496277" y="139598"/>
                  </a:lnTo>
                  <a:lnTo>
                    <a:pt x="496277" y="0"/>
                  </a:lnTo>
                  <a:close/>
                </a:path>
              </a:pathLst>
            </a:custGeom>
            <a:solidFill>
              <a:srgbClr val="FF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86574" y="2107069"/>
              <a:ext cx="332740" cy="735330"/>
            </a:xfrm>
            <a:custGeom>
              <a:avLst/>
              <a:gdLst/>
              <a:ahLst/>
              <a:cxnLst/>
              <a:rect l="l" t="t" r="r" b="b"/>
              <a:pathLst>
                <a:path w="332739" h="735330">
                  <a:moveTo>
                    <a:pt x="0" y="733258"/>
                  </a:moveTo>
                  <a:lnTo>
                    <a:pt x="41903" y="727792"/>
                  </a:lnTo>
                  <a:lnTo>
                    <a:pt x="104240" y="682900"/>
                  </a:lnTo>
                  <a:lnTo>
                    <a:pt x="124971" y="633882"/>
                  </a:lnTo>
                  <a:lnTo>
                    <a:pt x="138940" y="560757"/>
                  </a:lnTo>
                  <a:lnTo>
                    <a:pt x="143316" y="516051"/>
                  </a:lnTo>
                  <a:lnTo>
                    <a:pt x="146869" y="462505"/>
                  </a:lnTo>
                  <a:lnTo>
                    <a:pt x="149747" y="402649"/>
                  </a:lnTo>
                  <a:lnTo>
                    <a:pt x="152097" y="339010"/>
                  </a:lnTo>
                  <a:lnTo>
                    <a:pt x="154068" y="274116"/>
                  </a:lnTo>
                  <a:lnTo>
                    <a:pt x="155805" y="210496"/>
                  </a:lnTo>
                  <a:lnTo>
                    <a:pt x="157458" y="150679"/>
                  </a:lnTo>
                  <a:lnTo>
                    <a:pt x="159172" y="97192"/>
                  </a:lnTo>
                  <a:lnTo>
                    <a:pt x="161096" y="52565"/>
                  </a:lnTo>
                  <a:lnTo>
                    <a:pt x="163377" y="19324"/>
                  </a:lnTo>
                  <a:lnTo>
                    <a:pt x="166163" y="0"/>
                  </a:lnTo>
                  <a:lnTo>
                    <a:pt x="168930" y="19917"/>
                  </a:lnTo>
                  <a:lnTo>
                    <a:pt x="172981" y="101562"/>
                  </a:lnTo>
                  <a:lnTo>
                    <a:pt x="174543" y="157493"/>
                  </a:lnTo>
                  <a:lnTo>
                    <a:pt x="175978" y="219633"/>
                  </a:lnTo>
                  <a:lnTo>
                    <a:pt x="177427" y="285083"/>
                  </a:lnTo>
                  <a:lnTo>
                    <a:pt x="179026" y="350946"/>
                  </a:lnTo>
                  <a:lnTo>
                    <a:pt x="180914" y="414323"/>
                  </a:lnTo>
                  <a:lnTo>
                    <a:pt x="183229" y="472315"/>
                  </a:lnTo>
                  <a:lnTo>
                    <a:pt x="186110" y="522026"/>
                  </a:lnTo>
                  <a:lnTo>
                    <a:pt x="189694" y="560557"/>
                  </a:lnTo>
                  <a:lnTo>
                    <a:pt x="201114" y="623311"/>
                  </a:lnTo>
                  <a:lnTo>
                    <a:pt x="219137" y="671391"/>
                  </a:lnTo>
                  <a:lnTo>
                    <a:pt x="245712" y="705538"/>
                  </a:lnTo>
                  <a:lnTo>
                    <a:pt x="282792" y="726489"/>
                  </a:lnTo>
                  <a:lnTo>
                    <a:pt x="332326" y="734983"/>
                  </a:lnTo>
                </a:path>
              </a:pathLst>
            </a:custGeom>
            <a:ln w="5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12372" y="2740985"/>
              <a:ext cx="480695" cy="101600"/>
            </a:xfrm>
            <a:custGeom>
              <a:avLst/>
              <a:gdLst/>
              <a:ahLst/>
              <a:cxnLst/>
              <a:rect l="l" t="t" r="r" b="b"/>
              <a:pathLst>
                <a:path w="480694" h="101600">
                  <a:moveTo>
                    <a:pt x="0" y="99236"/>
                  </a:moveTo>
                  <a:lnTo>
                    <a:pt x="31511" y="75890"/>
                  </a:lnTo>
                  <a:lnTo>
                    <a:pt x="35145" y="32747"/>
                  </a:lnTo>
                  <a:lnTo>
                    <a:pt x="36204" y="11518"/>
                  </a:lnTo>
                  <a:lnTo>
                    <a:pt x="37687" y="0"/>
                  </a:lnTo>
                  <a:lnTo>
                    <a:pt x="39134" y="12026"/>
                  </a:lnTo>
                  <a:lnTo>
                    <a:pt x="40075" y="34115"/>
                  </a:lnTo>
                  <a:lnTo>
                    <a:pt x="41159" y="58109"/>
                  </a:lnTo>
                  <a:lnTo>
                    <a:pt x="43033" y="75852"/>
                  </a:lnTo>
                  <a:lnTo>
                    <a:pt x="46486" y="86155"/>
                  </a:lnTo>
                  <a:lnTo>
                    <a:pt x="52447" y="93395"/>
                  </a:lnTo>
                  <a:lnTo>
                    <a:pt x="61784" y="97768"/>
                  </a:lnTo>
                  <a:lnTo>
                    <a:pt x="75361" y="99472"/>
                  </a:lnTo>
                </a:path>
                <a:path w="480694" h="101600">
                  <a:moveTo>
                    <a:pt x="405318" y="101174"/>
                  </a:moveTo>
                  <a:lnTo>
                    <a:pt x="436816" y="77828"/>
                  </a:lnTo>
                  <a:lnTo>
                    <a:pt x="440453" y="34685"/>
                  </a:lnTo>
                  <a:lnTo>
                    <a:pt x="441514" y="13456"/>
                  </a:lnTo>
                  <a:lnTo>
                    <a:pt x="442992" y="1938"/>
                  </a:lnTo>
                  <a:lnTo>
                    <a:pt x="444444" y="13964"/>
                  </a:lnTo>
                  <a:lnTo>
                    <a:pt x="445383" y="36053"/>
                  </a:lnTo>
                  <a:lnTo>
                    <a:pt x="446461" y="60047"/>
                  </a:lnTo>
                  <a:lnTo>
                    <a:pt x="448333" y="77791"/>
                  </a:lnTo>
                  <a:lnTo>
                    <a:pt x="451789" y="88094"/>
                  </a:lnTo>
                  <a:lnTo>
                    <a:pt x="457757" y="95333"/>
                  </a:lnTo>
                  <a:lnTo>
                    <a:pt x="467101" y="99707"/>
                  </a:lnTo>
                  <a:lnTo>
                    <a:pt x="480684" y="101410"/>
                  </a:lnTo>
                </a:path>
              </a:pathLst>
            </a:custGeom>
            <a:ln w="55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986834" y="2995008"/>
            <a:ext cx="135890" cy="139700"/>
          </a:xfrm>
          <a:custGeom>
            <a:avLst/>
            <a:gdLst/>
            <a:ahLst/>
            <a:cxnLst/>
            <a:rect l="l" t="t" r="r" b="b"/>
            <a:pathLst>
              <a:path w="135890" h="139700">
                <a:moveTo>
                  <a:pt x="135338" y="0"/>
                </a:moveTo>
                <a:lnTo>
                  <a:pt x="0" y="0"/>
                </a:lnTo>
                <a:lnTo>
                  <a:pt x="0" y="139576"/>
                </a:lnTo>
                <a:lnTo>
                  <a:pt x="135338" y="139576"/>
                </a:lnTo>
                <a:lnTo>
                  <a:pt x="135338" y="0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47527" y="2979959"/>
            <a:ext cx="45974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25" spc="15" baseline="35353" dirty="0">
                <a:latin typeface="Arial"/>
                <a:cs typeface="Arial"/>
              </a:rPr>
              <a:t>1</a:t>
            </a:r>
            <a:r>
              <a:rPr sz="850" spc="10" dirty="0">
                <a:latin typeface="Arial"/>
                <a:cs typeface="Arial"/>
              </a:rPr>
              <a:t>H-</a:t>
            </a:r>
            <a:r>
              <a:rPr sz="825" spc="15" baseline="35353" dirty="0">
                <a:latin typeface="Arial"/>
                <a:cs typeface="Arial"/>
              </a:rPr>
              <a:t>13</a:t>
            </a:r>
            <a:r>
              <a:rPr sz="850" spc="10" dirty="0">
                <a:latin typeface="Arial"/>
                <a:cs typeface="Arial"/>
              </a:rPr>
              <a:t>C</a:t>
            </a:r>
            <a:r>
              <a:rPr sz="850" spc="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24795" y="2979792"/>
            <a:ext cx="4591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25" spc="15" baseline="35353" dirty="0">
                <a:latin typeface="Arial"/>
                <a:cs typeface="Arial"/>
              </a:rPr>
              <a:t>1</a:t>
            </a:r>
            <a:r>
              <a:rPr sz="850" spc="10" dirty="0">
                <a:latin typeface="Arial"/>
                <a:cs typeface="Arial"/>
              </a:rPr>
              <a:t>H-</a:t>
            </a:r>
            <a:r>
              <a:rPr sz="825" spc="15" baseline="35353" dirty="0">
                <a:latin typeface="Arial"/>
                <a:cs typeface="Arial"/>
              </a:rPr>
              <a:t>13</a:t>
            </a:r>
            <a:r>
              <a:rPr sz="850" spc="10" dirty="0">
                <a:latin typeface="Arial"/>
                <a:cs typeface="Arial"/>
              </a:rPr>
              <a:t>C</a:t>
            </a:r>
            <a:r>
              <a:rPr sz="850" spc="10" dirty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78178" y="2838740"/>
            <a:ext cx="758825" cy="405765"/>
            <a:chOff x="1178178" y="2838740"/>
            <a:chExt cx="758825" cy="405765"/>
          </a:xfrm>
        </p:grpSpPr>
        <p:sp>
          <p:nvSpPr>
            <p:cNvPr id="38" name="object 38"/>
            <p:cNvSpPr/>
            <p:nvPr/>
          </p:nvSpPr>
          <p:spPr>
            <a:xfrm>
              <a:off x="1181036" y="2847176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69" h="132080">
                  <a:moveTo>
                    <a:pt x="0" y="131892"/>
                  </a:moveTo>
                  <a:lnTo>
                    <a:pt x="166144" y="0"/>
                  </a:lnTo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81036" y="2847176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69" h="132080">
                  <a:moveTo>
                    <a:pt x="0" y="131892"/>
                  </a:moveTo>
                  <a:lnTo>
                    <a:pt x="166144" y="0"/>
                  </a:lnTo>
                </a:path>
              </a:pathLst>
            </a:custGeom>
            <a:ln w="5564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67717" y="2858313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69" h="132080">
                  <a:moveTo>
                    <a:pt x="166163" y="131897"/>
                  </a:move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67717" y="2858313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69" h="132080">
                  <a:moveTo>
                    <a:pt x="166163" y="131897"/>
                  </a:moveTo>
                  <a:lnTo>
                    <a:pt x="0" y="0"/>
                  </a:lnTo>
                </a:path>
              </a:pathLst>
            </a:custGeom>
            <a:ln w="5564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52450" y="2841598"/>
              <a:ext cx="1270" cy="400050"/>
            </a:xfrm>
            <a:custGeom>
              <a:avLst/>
              <a:gdLst/>
              <a:ahLst/>
              <a:cxnLst/>
              <a:rect l="l" t="t" r="r" b="b"/>
              <a:pathLst>
                <a:path w="1269" h="400050">
                  <a:moveTo>
                    <a:pt x="0" y="399884"/>
                  </a:moveTo>
                  <a:lnTo>
                    <a:pt x="760" y="0"/>
                  </a:lnTo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2450" y="2841598"/>
              <a:ext cx="1270" cy="400050"/>
            </a:xfrm>
            <a:custGeom>
              <a:avLst/>
              <a:gdLst/>
              <a:ahLst/>
              <a:cxnLst/>
              <a:rect l="l" t="t" r="r" b="b"/>
              <a:pathLst>
                <a:path w="1269" h="400050">
                  <a:moveTo>
                    <a:pt x="0" y="399884"/>
                  </a:moveTo>
                  <a:lnTo>
                    <a:pt x="760" y="0"/>
                  </a:lnTo>
                </a:path>
              </a:pathLst>
            </a:custGeom>
            <a:ln w="5564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365129" y="3189345"/>
            <a:ext cx="3949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</a:t>
            </a:r>
            <a:r>
              <a:rPr sz="1275" spc="15" baseline="-22875" dirty="0">
                <a:latin typeface="Arial"/>
                <a:cs typeface="Arial"/>
              </a:rPr>
              <a:t>H-</a:t>
            </a:r>
            <a:r>
              <a:rPr sz="550" spc="10" dirty="0">
                <a:solidFill>
                  <a:srgbClr val="B3B3B3"/>
                </a:solidFill>
                <a:latin typeface="Arial"/>
                <a:cs typeface="Arial"/>
              </a:rPr>
              <a:t>12</a:t>
            </a:r>
            <a:r>
              <a:rPr sz="1275" spc="15" baseline="-22875" dirty="0">
                <a:solidFill>
                  <a:srgbClr val="B3B3B3"/>
                </a:solidFill>
                <a:latin typeface="Arial"/>
                <a:cs typeface="Arial"/>
              </a:rPr>
              <a:t>C</a:t>
            </a:r>
            <a:endParaRPr sz="1275" baseline="-22875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348117" y="2688177"/>
            <a:ext cx="408940" cy="33655"/>
            <a:chOff x="1348117" y="2688177"/>
            <a:chExt cx="408940" cy="33655"/>
          </a:xfrm>
        </p:grpSpPr>
        <p:sp>
          <p:nvSpPr>
            <p:cNvPr id="46" name="object 46"/>
            <p:cNvSpPr/>
            <p:nvPr/>
          </p:nvSpPr>
          <p:spPr>
            <a:xfrm>
              <a:off x="1349972" y="2704869"/>
              <a:ext cx="405130" cy="635"/>
            </a:xfrm>
            <a:custGeom>
              <a:avLst/>
              <a:gdLst/>
              <a:ahLst/>
              <a:cxnLst/>
              <a:rect l="l" t="t" r="r" b="b"/>
              <a:pathLst>
                <a:path w="405130" h="635">
                  <a:moveTo>
                    <a:pt x="0" y="162"/>
                  </a:moveTo>
                  <a:lnTo>
                    <a:pt x="404683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9972" y="2704869"/>
              <a:ext cx="405130" cy="635"/>
            </a:xfrm>
            <a:custGeom>
              <a:avLst/>
              <a:gdLst/>
              <a:ahLst/>
              <a:cxnLst/>
              <a:rect l="l" t="t" r="r" b="b"/>
              <a:pathLst>
                <a:path w="405130" h="635">
                  <a:moveTo>
                    <a:pt x="0" y="162"/>
                  </a:moveTo>
                  <a:lnTo>
                    <a:pt x="404683" y="0"/>
                  </a:lnTo>
                </a:path>
              </a:pathLst>
            </a:custGeom>
            <a:ln w="370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9972" y="2690159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69" h="29844">
                  <a:moveTo>
                    <a:pt x="51928" y="29689"/>
                  </a:moveTo>
                  <a:lnTo>
                    <a:pt x="0" y="14871"/>
                  </a:lnTo>
                  <a:lnTo>
                    <a:pt x="51925" y="0"/>
                  </a:lnTo>
                  <a:lnTo>
                    <a:pt x="37094" y="14852"/>
                  </a:lnTo>
                  <a:lnTo>
                    <a:pt x="51928" y="296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49972" y="2690159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69" h="29844">
                  <a:moveTo>
                    <a:pt x="37094" y="14852"/>
                  </a:moveTo>
                  <a:lnTo>
                    <a:pt x="51925" y="0"/>
                  </a:lnTo>
                  <a:lnTo>
                    <a:pt x="0" y="14871"/>
                  </a:lnTo>
                  <a:lnTo>
                    <a:pt x="51928" y="29689"/>
                  </a:lnTo>
                  <a:lnTo>
                    <a:pt x="37094" y="14852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02728" y="2690031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69" h="29844">
                  <a:moveTo>
                    <a:pt x="0" y="0"/>
                  </a:moveTo>
                  <a:lnTo>
                    <a:pt x="51927" y="14837"/>
                  </a:lnTo>
                  <a:lnTo>
                    <a:pt x="0" y="29670"/>
                  </a:lnTo>
                  <a:lnTo>
                    <a:pt x="14833" y="1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2728" y="2690031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69" h="29844">
                  <a:moveTo>
                    <a:pt x="14833" y="14837"/>
                  </a:moveTo>
                  <a:lnTo>
                    <a:pt x="0" y="29670"/>
                  </a:lnTo>
                  <a:lnTo>
                    <a:pt x="51927" y="14837"/>
                  </a:lnTo>
                  <a:lnTo>
                    <a:pt x="0" y="0"/>
                  </a:lnTo>
                  <a:lnTo>
                    <a:pt x="14833" y="14837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754586" y="2534192"/>
            <a:ext cx="51943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999999"/>
                </a:solidFill>
                <a:latin typeface="Arial"/>
                <a:cs typeface="Arial"/>
              </a:rPr>
              <a:t>ω</a:t>
            </a:r>
            <a:r>
              <a:rPr sz="675" spc="15" baseline="-18518" dirty="0">
                <a:solidFill>
                  <a:srgbClr val="999999"/>
                </a:solidFill>
                <a:latin typeface="Arial"/>
                <a:cs typeface="Arial"/>
              </a:rPr>
              <a:t>C</a:t>
            </a:r>
            <a:r>
              <a:rPr sz="700" spc="10" dirty="0">
                <a:solidFill>
                  <a:srgbClr val="999999"/>
                </a:solidFill>
                <a:latin typeface="Arial"/>
                <a:cs typeface="Arial"/>
              </a:rPr>
              <a:t>-0.5</a:t>
            </a:r>
            <a:r>
              <a:rPr sz="675" spc="15" baseline="37037" dirty="0">
                <a:solidFill>
                  <a:srgbClr val="999999"/>
                </a:solidFill>
                <a:latin typeface="Arial"/>
                <a:cs typeface="Arial"/>
              </a:rPr>
              <a:t>1</a:t>
            </a:r>
            <a:r>
              <a:rPr sz="700" i="1" spc="10" dirty="0">
                <a:solidFill>
                  <a:srgbClr val="999999"/>
                </a:solidFill>
                <a:latin typeface="Arial"/>
                <a:cs typeface="Arial"/>
              </a:rPr>
              <a:t>J</a:t>
            </a:r>
            <a:r>
              <a:rPr sz="675" spc="15" baseline="-18518" dirty="0">
                <a:solidFill>
                  <a:srgbClr val="999999"/>
                </a:solidFill>
                <a:latin typeface="Arial"/>
                <a:cs typeface="Arial"/>
              </a:rPr>
              <a:t>HC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1910" y="2537699"/>
            <a:ext cx="54229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808080"/>
                </a:solidFill>
                <a:latin typeface="Arial"/>
                <a:cs typeface="Arial"/>
              </a:rPr>
              <a:t>ω</a:t>
            </a:r>
            <a:r>
              <a:rPr sz="675" spc="15" baseline="-18518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10" dirty="0">
                <a:solidFill>
                  <a:srgbClr val="808080"/>
                </a:solidFill>
                <a:latin typeface="Arial"/>
                <a:cs typeface="Arial"/>
              </a:rPr>
              <a:t>+0.5</a:t>
            </a:r>
            <a:r>
              <a:rPr sz="675" spc="15" baseline="37037" dirty="0">
                <a:solidFill>
                  <a:srgbClr val="808080"/>
                </a:solidFill>
                <a:latin typeface="Arial"/>
                <a:cs typeface="Arial"/>
              </a:rPr>
              <a:t>1</a:t>
            </a:r>
            <a:r>
              <a:rPr sz="700" i="1" spc="10" dirty="0">
                <a:solidFill>
                  <a:srgbClr val="808080"/>
                </a:solidFill>
                <a:latin typeface="Arial"/>
                <a:cs typeface="Arial"/>
              </a:rPr>
              <a:t>J</a:t>
            </a:r>
            <a:r>
              <a:rPr sz="675" spc="15" baseline="-18518" dirty="0">
                <a:solidFill>
                  <a:srgbClr val="808080"/>
                </a:solidFill>
                <a:latin typeface="Arial"/>
                <a:cs typeface="Arial"/>
              </a:rPr>
              <a:t>HC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26061" y="2708033"/>
            <a:ext cx="24320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675" spc="15" baseline="55555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sz="1050" i="1" spc="15" baseline="11904" dirty="0">
                <a:solidFill>
                  <a:srgbClr val="008000"/>
                </a:solidFill>
                <a:latin typeface="Arial"/>
                <a:cs typeface="Arial"/>
              </a:rPr>
              <a:t>J</a:t>
            </a:r>
            <a:r>
              <a:rPr sz="450" spc="10" dirty="0">
                <a:solidFill>
                  <a:srgbClr val="008000"/>
                </a:solidFill>
                <a:latin typeface="Arial"/>
                <a:cs typeface="Arial"/>
              </a:rPr>
              <a:t>HC</a:t>
            </a:r>
            <a:endParaRPr sz="4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34766" y="2732997"/>
            <a:ext cx="24320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675" spc="15" baseline="55555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sz="1050" i="1" spc="15" baseline="11904" dirty="0">
                <a:solidFill>
                  <a:srgbClr val="008000"/>
                </a:solidFill>
                <a:latin typeface="Arial"/>
                <a:cs typeface="Arial"/>
              </a:rPr>
              <a:t>J</a:t>
            </a:r>
            <a:r>
              <a:rPr sz="450" spc="10" dirty="0">
                <a:solidFill>
                  <a:srgbClr val="008000"/>
                </a:solidFill>
                <a:latin typeface="Arial"/>
                <a:cs typeface="Arial"/>
              </a:rPr>
              <a:t>HC</a:t>
            </a:r>
            <a:endParaRPr sz="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00636" y="1996779"/>
            <a:ext cx="46164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latin typeface="Arial"/>
                <a:cs typeface="Arial"/>
              </a:rPr>
              <a:t>1D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25" spc="30" baseline="39682" dirty="0">
                <a:latin typeface="Arial"/>
                <a:cs typeface="Arial"/>
              </a:rPr>
              <a:t>1</a:t>
            </a:r>
            <a:r>
              <a:rPr sz="550" spc="20" dirty="0">
                <a:latin typeface="Arial"/>
                <a:cs typeface="Arial"/>
              </a:rPr>
              <a:t>H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NMR</a:t>
            </a:r>
            <a:endParaRPr sz="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13075" y="2051429"/>
            <a:ext cx="48895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latin typeface="Arial"/>
                <a:cs typeface="Arial"/>
              </a:rPr>
              <a:t>1D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25" spc="22" baseline="39682" dirty="0">
                <a:latin typeface="Arial"/>
                <a:cs typeface="Arial"/>
              </a:rPr>
              <a:t>13</a:t>
            </a:r>
            <a:r>
              <a:rPr sz="550" spc="15" dirty="0">
                <a:latin typeface="Arial"/>
                <a:cs typeface="Arial"/>
              </a:rPr>
              <a:t>C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NMR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689317" y="2179741"/>
            <a:ext cx="744220" cy="1103630"/>
            <a:chOff x="2689317" y="2179741"/>
            <a:chExt cx="744220" cy="1103630"/>
          </a:xfrm>
        </p:grpSpPr>
        <p:sp>
          <p:nvSpPr>
            <p:cNvPr id="59" name="object 59"/>
            <p:cNvSpPr/>
            <p:nvPr/>
          </p:nvSpPr>
          <p:spPr>
            <a:xfrm>
              <a:off x="2953571" y="2182523"/>
              <a:ext cx="210185" cy="685165"/>
            </a:xfrm>
            <a:custGeom>
              <a:avLst/>
              <a:gdLst/>
              <a:ahLst/>
              <a:cxnLst/>
              <a:rect l="l" t="t" r="r" b="b"/>
              <a:pathLst>
                <a:path w="210185" h="685164">
                  <a:moveTo>
                    <a:pt x="0" y="683019"/>
                  </a:moveTo>
                  <a:lnTo>
                    <a:pt x="57571" y="651908"/>
                  </a:lnTo>
                  <a:lnTo>
                    <a:pt x="75938" y="603788"/>
                  </a:lnTo>
                  <a:lnTo>
                    <a:pt x="87607" y="522327"/>
                  </a:lnTo>
                  <a:lnTo>
                    <a:pt x="90615" y="476031"/>
                  </a:lnTo>
                  <a:lnTo>
                    <a:pt x="93006" y="420056"/>
                  </a:lnTo>
                  <a:lnTo>
                    <a:pt x="94903" y="357536"/>
                  </a:lnTo>
                  <a:lnTo>
                    <a:pt x="96432" y="291607"/>
                  </a:lnTo>
                  <a:lnTo>
                    <a:pt x="97715" y="225403"/>
                  </a:lnTo>
                  <a:lnTo>
                    <a:pt x="98878" y="162061"/>
                  </a:lnTo>
                  <a:lnTo>
                    <a:pt x="100043" y="104714"/>
                  </a:lnTo>
                  <a:lnTo>
                    <a:pt x="101335" y="56498"/>
                  </a:lnTo>
                  <a:lnTo>
                    <a:pt x="102878" y="20548"/>
                  </a:lnTo>
                  <a:lnTo>
                    <a:pt x="104795" y="0"/>
                  </a:lnTo>
                  <a:lnTo>
                    <a:pt x="106691" y="21214"/>
                  </a:lnTo>
                  <a:lnTo>
                    <a:pt x="108186" y="58899"/>
                  </a:lnTo>
                  <a:lnTo>
                    <a:pt x="109396" y="109462"/>
                  </a:lnTo>
                  <a:lnTo>
                    <a:pt x="110436" y="169309"/>
                  </a:lnTo>
                  <a:lnTo>
                    <a:pt x="111424" y="234848"/>
                  </a:lnTo>
                  <a:lnTo>
                    <a:pt x="112475" y="302485"/>
                  </a:lnTo>
                  <a:lnTo>
                    <a:pt x="113704" y="368627"/>
                  </a:lnTo>
                  <a:lnTo>
                    <a:pt x="115229" y="429680"/>
                  </a:lnTo>
                  <a:lnTo>
                    <a:pt x="117165" y="482051"/>
                  </a:lnTo>
                  <a:lnTo>
                    <a:pt x="119628" y="522146"/>
                  </a:lnTo>
                  <a:lnTo>
                    <a:pt x="129237" y="593051"/>
                  </a:lnTo>
                  <a:lnTo>
                    <a:pt x="145833" y="642868"/>
                  </a:lnTo>
                  <a:lnTo>
                    <a:pt x="171818" y="672941"/>
                  </a:lnTo>
                  <a:lnTo>
                    <a:pt x="209595" y="684614"/>
                  </a:lnTo>
                </a:path>
              </a:pathLst>
            </a:custGeom>
            <a:ln w="5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63979" y="2872460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70" h="132080">
                  <a:moveTo>
                    <a:pt x="166163" y="131897"/>
                  </a:move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63979" y="2872460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70" h="132080">
                  <a:moveTo>
                    <a:pt x="166163" y="131897"/>
                  </a:moveTo>
                  <a:lnTo>
                    <a:pt x="0" y="0"/>
                  </a:lnTo>
                </a:path>
              </a:pathLst>
            </a:custGeom>
            <a:ln w="5564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92099" y="2866284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69" h="132080">
                  <a:moveTo>
                    <a:pt x="0" y="131892"/>
                  </a:moveTo>
                  <a:lnTo>
                    <a:pt x="166144" y="0"/>
                  </a:lnTo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92099" y="2866284"/>
              <a:ext cx="166370" cy="132080"/>
            </a:xfrm>
            <a:custGeom>
              <a:avLst/>
              <a:gdLst/>
              <a:ahLst/>
              <a:cxnLst/>
              <a:rect l="l" t="t" r="r" b="b"/>
              <a:pathLst>
                <a:path w="166369" h="132080">
                  <a:moveTo>
                    <a:pt x="0" y="131892"/>
                  </a:moveTo>
                  <a:lnTo>
                    <a:pt x="166144" y="0"/>
                  </a:lnTo>
                </a:path>
              </a:pathLst>
            </a:custGeom>
            <a:ln w="5564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65739" y="2880324"/>
              <a:ext cx="1270" cy="400050"/>
            </a:xfrm>
            <a:custGeom>
              <a:avLst/>
              <a:gdLst/>
              <a:ahLst/>
              <a:cxnLst/>
              <a:rect l="l" t="t" r="r" b="b"/>
              <a:pathLst>
                <a:path w="1269" h="400050">
                  <a:moveTo>
                    <a:pt x="0" y="399884"/>
                  </a:moveTo>
                  <a:lnTo>
                    <a:pt x="760" y="0"/>
                  </a:lnTo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5739" y="2880324"/>
              <a:ext cx="1270" cy="400050"/>
            </a:xfrm>
            <a:custGeom>
              <a:avLst/>
              <a:gdLst/>
              <a:ahLst/>
              <a:cxnLst/>
              <a:rect l="l" t="t" r="r" b="b"/>
              <a:pathLst>
                <a:path w="1269" h="400050">
                  <a:moveTo>
                    <a:pt x="0" y="399884"/>
                  </a:moveTo>
                  <a:lnTo>
                    <a:pt x="760" y="0"/>
                  </a:lnTo>
                </a:path>
              </a:pathLst>
            </a:custGeom>
            <a:ln w="5564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délník 67">
            <a:extLst>
              <a:ext uri="{FF2B5EF4-FFF2-40B4-BE49-F238E27FC236}">
                <a16:creationId xmlns:a16="http://schemas.microsoft.com/office/drawing/2014/main" id="{81063A47-7AC6-40E9-B8F9-3FADB885F261}"/>
              </a:ext>
            </a:extLst>
          </p:cNvPr>
          <p:cNvSpPr/>
          <p:nvPr/>
        </p:nvSpPr>
        <p:spPr>
          <a:xfrm>
            <a:off x="2934766" y="3336866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Zástupný symbol pro číslo snímku 66">
            <a:extLst>
              <a:ext uri="{FF2B5EF4-FFF2-40B4-BE49-F238E27FC236}">
                <a16:creationId xmlns:a16="http://schemas.microsoft.com/office/drawing/2014/main" id="{B63D8DCB-93A7-4FD0-A23D-FFC0341614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3</a:t>
            </a:fld>
            <a:endParaRPr lang="cs-CZ" sz="800" dirty="0"/>
          </a:p>
        </p:txBody>
      </p:sp>
      <p:sp>
        <p:nvSpPr>
          <p:cNvPr id="66" name="object 66"/>
          <p:cNvSpPr txBox="1"/>
          <p:nvPr/>
        </p:nvSpPr>
        <p:spPr>
          <a:xfrm>
            <a:off x="2408763" y="2993942"/>
            <a:ext cx="1297305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786765" algn="l"/>
              </a:tabLst>
            </a:pPr>
            <a:r>
              <a:rPr sz="825" spc="15" baseline="35353" dirty="0">
                <a:latin typeface="Arial"/>
                <a:cs typeface="Arial"/>
              </a:rPr>
              <a:t>1</a:t>
            </a:r>
            <a:r>
              <a:rPr sz="850" spc="10" dirty="0">
                <a:latin typeface="Arial"/>
                <a:cs typeface="Arial"/>
              </a:rPr>
              <a:t>H</a:t>
            </a:r>
            <a:r>
              <a:rPr sz="850" spc="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850" spc="10" dirty="0">
                <a:latin typeface="Arial"/>
                <a:cs typeface="Arial"/>
              </a:rPr>
              <a:t>-</a:t>
            </a:r>
            <a:r>
              <a:rPr sz="825" spc="15" baseline="35353" dirty="0">
                <a:latin typeface="Arial"/>
                <a:cs typeface="Arial"/>
              </a:rPr>
              <a:t>13</a:t>
            </a:r>
            <a:r>
              <a:rPr sz="850" spc="10" dirty="0">
                <a:latin typeface="Arial"/>
                <a:cs typeface="Arial"/>
              </a:rPr>
              <a:t>C	</a:t>
            </a:r>
            <a:r>
              <a:rPr sz="825" spc="15" baseline="35353" dirty="0">
                <a:latin typeface="Arial"/>
                <a:cs typeface="Arial"/>
              </a:rPr>
              <a:t>1</a:t>
            </a:r>
            <a:r>
              <a:rPr sz="850" spc="10" dirty="0">
                <a:latin typeface="Arial"/>
                <a:cs typeface="Arial"/>
              </a:rPr>
              <a:t>H</a:t>
            </a:r>
            <a:r>
              <a:rPr sz="850" spc="10" dirty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sz="850" spc="10" dirty="0">
                <a:latin typeface="Arial"/>
                <a:cs typeface="Arial"/>
              </a:rPr>
              <a:t>-</a:t>
            </a:r>
            <a:r>
              <a:rPr sz="825" spc="15" baseline="35353" dirty="0">
                <a:latin typeface="Arial"/>
                <a:cs typeface="Arial"/>
              </a:rPr>
              <a:t>13</a:t>
            </a:r>
            <a:r>
              <a:rPr sz="850" spc="10" dirty="0">
                <a:latin typeface="Arial"/>
                <a:cs typeface="Arial"/>
              </a:rPr>
              <a:t>C</a:t>
            </a:r>
            <a:endParaRPr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</a:pPr>
            <a:r>
              <a:rPr sz="825" spc="15" baseline="35353" dirty="0">
                <a:latin typeface="Arial"/>
                <a:cs typeface="Arial"/>
              </a:rPr>
              <a:t>1</a:t>
            </a:r>
            <a:r>
              <a:rPr sz="850" spc="10" dirty="0">
                <a:latin typeface="Arial"/>
                <a:cs typeface="Arial"/>
              </a:rPr>
              <a:t>H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  <a:hlinkClick r:id="rId2" action="ppaction://hlinksldjump"/>
              </a:rPr>
              <a:t>decoupl</a:t>
            </a:r>
            <a:r>
              <a:rPr sz="850" spc="5" dirty="0">
                <a:latin typeface="Arial"/>
                <a:cs typeface="Arial"/>
                <a:hlinkClick r:id="rId3" action="ppaction://hlinksldjump"/>
              </a:rPr>
              <a:t>ed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Important</a:t>
            </a:r>
            <a:r>
              <a:rPr dirty="0"/>
              <a:t> </a:t>
            </a:r>
            <a:r>
              <a:rPr spc="15" dirty="0"/>
              <a:t>regions</a:t>
            </a:r>
            <a:r>
              <a:rPr dirty="0"/>
              <a:t> </a:t>
            </a:r>
            <a:r>
              <a:rPr spc="10" dirty="0"/>
              <a:t>of</a:t>
            </a:r>
            <a:r>
              <a:rPr dirty="0"/>
              <a:t> </a:t>
            </a:r>
            <a:r>
              <a:rPr sz="1500" spc="30" baseline="27777" dirty="0"/>
              <a:t>13</a:t>
            </a:r>
            <a:r>
              <a:rPr sz="1400" spc="20" dirty="0"/>
              <a:t>C</a:t>
            </a:r>
            <a:r>
              <a:rPr sz="1400" dirty="0"/>
              <a:t> </a:t>
            </a:r>
            <a:r>
              <a:rPr sz="1400" spc="15" dirty="0"/>
              <a:t>chemical</a:t>
            </a:r>
            <a:r>
              <a:rPr sz="1400" dirty="0"/>
              <a:t> </a:t>
            </a:r>
            <a:r>
              <a:rPr sz="1400" spc="10" dirty="0"/>
              <a:t>shifts</a:t>
            </a:r>
            <a:endParaRPr sz="1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54295" y="894232"/>
            <a:ext cx="3499485" cy="1505585"/>
            <a:chOff x="554295" y="894232"/>
            <a:chExt cx="3499485" cy="1505585"/>
          </a:xfrm>
        </p:grpSpPr>
        <p:sp>
          <p:nvSpPr>
            <p:cNvPr id="4" name="object 4"/>
            <p:cNvSpPr/>
            <p:nvPr/>
          </p:nvSpPr>
          <p:spPr>
            <a:xfrm>
              <a:off x="557470" y="897407"/>
              <a:ext cx="3493135" cy="1499235"/>
            </a:xfrm>
            <a:custGeom>
              <a:avLst/>
              <a:gdLst/>
              <a:ahLst/>
              <a:cxnLst/>
              <a:rect l="l" t="t" r="r" b="b"/>
              <a:pathLst>
                <a:path w="3493135" h="1499235">
                  <a:moveTo>
                    <a:pt x="0" y="0"/>
                  </a:moveTo>
                  <a:lnTo>
                    <a:pt x="3493128" y="0"/>
                  </a:lnTo>
                  <a:lnTo>
                    <a:pt x="3493128" y="1498834"/>
                  </a:lnTo>
                  <a:lnTo>
                    <a:pt x="0" y="1498834"/>
                  </a:lnTo>
                  <a:lnTo>
                    <a:pt x="0" y="0"/>
                  </a:lnTo>
                  <a:close/>
                </a:path>
              </a:pathLst>
            </a:custGeom>
            <a:ln w="6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7191" y="1017216"/>
              <a:ext cx="364490" cy="6350"/>
            </a:xfrm>
            <a:custGeom>
              <a:avLst/>
              <a:gdLst/>
              <a:ahLst/>
              <a:cxnLst/>
              <a:rect l="l" t="t" r="r" b="b"/>
              <a:pathLst>
                <a:path w="364490" h="6350">
                  <a:moveTo>
                    <a:pt x="364481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64481" y="0"/>
                  </a:lnTo>
                  <a:lnTo>
                    <a:pt x="364481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191" y="991922"/>
              <a:ext cx="365125" cy="57150"/>
            </a:xfrm>
            <a:custGeom>
              <a:avLst/>
              <a:gdLst/>
              <a:ahLst/>
              <a:cxnLst/>
              <a:rect l="l" t="t" r="r" b="b"/>
              <a:pathLst>
                <a:path w="365125" h="57150">
                  <a:moveTo>
                    <a:pt x="0" y="25294"/>
                  </a:moveTo>
                  <a:lnTo>
                    <a:pt x="364481" y="25294"/>
                  </a:lnTo>
                  <a:lnTo>
                    <a:pt x="364481" y="31572"/>
                  </a:lnTo>
                  <a:lnTo>
                    <a:pt x="0" y="31572"/>
                  </a:lnTo>
                  <a:lnTo>
                    <a:pt x="0" y="25294"/>
                  </a:lnTo>
                  <a:close/>
                </a:path>
                <a:path w="365125" h="57150">
                  <a:moveTo>
                    <a:pt x="94" y="56678"/>
                  </a:moveTo>
                  <a:lnTo>
                    <a:pt x="94" y="0"/>
                  </a:lnTo>
                </a:path>
                <a:path w="365125" h="57150">
                  <a:moveTo>
                    <a:pt x="364544" y="56678"/>
                  </a:moveTo>
                  <a:lnTo>
                    <a:pt x="364544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034" y="1162405"/>
              <a:ext cx="415925" cy="6350"/>
            </a:xfrm>
            <a:custGeom>
              <a:avLst/>
              <a:gdLst/>
              <a:ahLst/>
              <a:cxnLst/>
              <a:rect l="l" t="t" r="r" b="b"/>
              <a:pathLst>
                <a:path w="415925" h="6350">
                  <a:moveTo>
                    <a:pt x="415642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415642" y="0"/>
                  </a:lnTo>
                  <a:lnTo>
                    <a:pt x="415642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5002" y="1137299"/>
              <a:ext cx="415925" cy="57150"/>
            </a:xfrm>
            <a:custGeom>
              <a:avLst/>
              <a:gdLst/>
              <a:ahLst/>
              <a:cxnLst/>
              <a:rect l="l" t="t" r="r" b="b"/>
              <a:pathLst>
                <a:path w="415925" h="57150">
                  <a:moveTo>
                    <a:pt x="0" y="56678"/>
                  </a:moveTo>
                  <a:lnTo>
                    <a:pt x="0" y="0"/>
                  </a:lnTo>
                </a:path>
                <a:path w="415925" h="57150">
                  <a:moveTo>
                    <a:pt x="415650" y="56678"/>
                  </a:moveTo>
                  <a:lnTo>
                    <a:pt x="415650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7709" y="1314092"/>
              <a:ext cx="319405" cy="6350"/>
            </a:xfrm>
            <a:custGeom>
              <a:avLst/>
              <a:gdLst/>
              <a:ahLst/>
              <a:cxnLst/>
              <a:rect l="l" t="t" r="r" b="b"/>
              <a:pathLst>
                <a:path w="319405" h="6350">
                  <a:moveTo>
                    <a:pt x="319411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19411" y="0"/>
                  </a:lnTo>
                  <a:lnTo>
                    <a:pt x="319411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7709" y="1288829"/>
              <a:ext cx="319405" cy="57150"/>
            </a:xfrm>
            <a:custGeom>
              <a:avLst/>
              <a:gdLst/>
              <a:ahLst/>
              <a:cxnLst/>
              <a:rect l="l" t="t" r="r" b="b"/>
              <a:pathLst>
                <a:path w="319405" h="57150">
                  <a:moveTo>
                    <a:pt x="0" y="25262"/>
                  </a:moveTo>
                  <a:lnTo>
                    <a:pt x="319411" y="25262"/>
                  </a:lnTo>
                  <a:lnTo>
                    <a:pt x="319411" y="31541"/>
                  </a:lnTo>
                  <a:lnTo>
                    <a:pt x="0" y="31541"/>
                  </a:lnTo>
                  <a:lnTo>
                    <a:pt x="0" y="25262"/>
                  </a:lnTo>
                  <a:close/>
                </a:path>
                <a:path w="319405" h="57150">
                  <a:moveTo>
                    <a:pt x="0" y="56678"/>
                  </a:moveTo>
                  <a:lnTo>
                    <a:pt x="0" y="0"/>
                  </a:lnTo>
                </a:path>
                <a:path w="319405" h="57150">
                  <a:moveTo>
                    <a:pt x="319411" y="56678"/>
                  </a:moveTo>
                  <a:lnTo>
                    <a:pt x="319411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9476" y="1821803"/>
              <a:ext cx="319405" cy="6350"/>
            </a:xfrm>
            <a:custGeom>
              <a:avLst/>
              <a:gdLst/>
              <a:ahLst/>
              <a:cxnLst/>
              <a:rect l="l" t="t" r="r" b="b"/>
              <a:pathLst>
                <a:path w="319405" h="6350">
                  <a:moveTo>
                    <a:pt x="319411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19411" y="0"/>
                  </a:lnTo>
                  <a:lnTo>
                    <a:pt x="319411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9476" y="1796603"/>
              <a:ext cx="320040" cy="57150"/>
            </a:xfrm>
            <a:custGeom>
              <a:avLst/>
              <a:gdLst/>
              <a:ahLst/>
              <a:cxnLst/>
              <a:rect l="l" t="t" r="r" b="b"/>
              <a:pathLst>
                <a:path w="320040" h="57150">
                  <a:moveTo>
                    <a:pt x="0" y="25200"/>
                  </a:moveTo>
                  <a:lnTo>
                    <a:pt x="319411" y="25200"/>
                  </a:lnTo>
                  <a:lnTo>
                    <a:pt x="319411" y="31478"/>
                  </a:lnTo>
                  <a:lnTo>
                    <a:pt x="0" y="31478"/>
                  </a:lnTo>
                  <a:lnTo>
                    <a:pt x="0" y="25200"/>
                  </a:lnTo>
                  <a:close/>
                </a:path>
                <a:path w="320040" h="57150">
                  <a:moveTo>
                    <a:pt x="94" y="56710"/>
                  </a:moveTo>
                  <a:lnTo>
                    <a:pt x="94" y="0"/>
                  </a:lnTo>
                </a:path>
                <a:path w="320040" h="57150">
                  <a:moveTo>
                    <a:pt x="319505" y="56710"/>
                  </a:moveTo>
                  <a:lnTo>
                    <a:pt x="319505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6883" y="2020520"/>
              <a:ext cx="319405" cy="6350"/>
            </a:xfrm>
            <a:custGeom>
              <a:avLst/>
              <a:gdLst/>
              <a:ahLst/>
              <a:cxnLst/>
              <a:rect l="l" t="t" r="r" b="b"/>
              <a:pathLst>
                <a:path w="319405" h="6350">
                  <a:moveTo>
                    <a:pt x="319411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19411" y="0"/>
                  </a:lnTo>
                  <a:lnTo>
                    <a:pt x="319411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6883" y="1995226"/>
              <a:ext cx="319405" cy="57150"/>
            </a:xfrm>
            <a:custGeom>
              <a:avLst/>
              <a:gdLst/>
              <a:ahLst/>
              <a:cxnLst/>
              <a:rect l="l" t="t" r="r" b="b"/>
              <a:pathLst>
                <a:path w="319405" h="57150">
                  <a:moveTo>
                    <a:pt x="0" y="56678"/>
                  </a:moveTo>
                  <a:lnTo>
                    <a:pt x="0" y="0"/>
                  </a:lnTo>
                </a:path>
                <a:path w="319405" h="57150">
                  <a:moveTo>
                    <a:pt x="319411" y="56678"/>
                  </a:moveTo>
                  <a:lnTo>
                    <a:pt x="319411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3690" y="2245652"/>
              <a:ext cx="323850" cy="6350"/>
            </a:xfrm>
            <a:custGeom>
              <a:avLst/>
              <a:gdLst/>
              <a:ahLst/>
              <a:cxnLst/>
              <a:rect l="l" t="t" r="r" b="b"/>
              <a:pathLst>
                <a:path w="323850" h="6350">
                  <a:moveTo>
                    <a:pt x="323510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23510" y="0"/>
                  </a:lnTo>
                  <a:lnTo>
                    <a:pt x="323510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3604" y="2220460"/>
              <a:ext cx="323850" cy="57150"/>
            </a:xfrm>
            <a:custGeom>
              <a:avLst/>
              <a:gdLst/>
              <a:ahLst/>
              <a:cxnLst/>
              <a:rect l="l" t="t" r="r" b="b"/>
              <a:pathLst>
                <a:path w="323850" h="57150">
                  <a:moveTo>
                    <a:pt x="0" y="56671"/>
                  </a:moveTo>
                  <a:lnTo>
                    <a:pt x="0" y="0"/>
                  </a:lnTo>
                </a:path>
                <a:path w="323850" h="57150">
                  <a:moveTo>
                    <a:pt x="323510" y="56671"/>
                  </a:moveTo>
                  <a:lnTo>
                    <a:pt x="323510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887" y="1651900"/>
              <a:ext cx="854075" cy="6350"/>
            </a:xfrm>
            <a:custGeom>
              <a:avLst/>
              <a:gdLst/>
              <a:ahLst/>
              <a:cxnLst/>
              <a:rect l="l" t="t" r="r" b="b"/>
              <a:pathLst>
                <a:path w="854075" h="6350">
                  <a:moveTo>
                    <a:pt x="853976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853976" y="0"/>
                  </a:lnTo>
                  <a:lnTo>
                    <a:pt x="853976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8981" y="1626676"/>
              <a:ext cx="854075" cy="57150"/>
            </a:xfrm>
            <a:custGeom>
              <a:avLst/>
              <a:gdLst/>
              <a:ahLst/>
              <a:cxnLst/>
              <a:rect l="l" t="t" r="r" b="b"/>
              <a:pathLst>
                <a:path w="854075" h="57150">
                  <a:moveTo>
                    <a:pt x="0" y="56671"/>
                  </a:moveTo>
                  <a:lnTo>
                    <a:pt x="0" y="0"/>
                  </a:lnTo>
                </a:path>
                <a:path w="854075" h="57150">
                  <a:moveTo>
                    <a:pt x="853819" y="56671"/>
                  </a:moveTo>
                  <a:lnTo>
                    <a:pt x="853819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6910" y="1492194"/>
              <a:ext cx="835660" cy="6350"/>
            </a:xfrm>
            <a:custGeom>
              <a:avLst/>
              <a:gdLst/>
              <a:ahLst/>
              <a:cxnLst/>
              <a:rect l="l" t="t" r="r" b="b"/>
              <a:pathLst>
                <a:path w="835660" h="6350">
                  <a:moveTo>
                    <a:pt x="835360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835360" y="0"/>
                  </a:lnTo>
                  <a:lnTo>
                    <a:pt x="835360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6856" y="1466970"/>
              <a:ext cx="835660" cy="57150"/>
            </a:xfrm>
            <a:custGeom>
              <a:avLst/>
              <a:gdLst/>
              <a:ahLst/>
              <a:cxnLst/>
              <a:rect l="l" t="t" r="r" b="b"/>
              <a:pathLst>
                <a:path w="835660" h="57150">
                  <a:moveTo>
                    <a:pt x="54" y="25223"/>
                  </a:moveTo>
                  <a:lnTo>
                    <a:pt x="835415" y="25223"/>
                  </a:lnTo>
                  <a:lnTo>
                    <a:pt x="835415" y="31502"/>
                  </a:lnTo>
                  <a:lnTo>
                    <a:pt x="54" y="31502"/>
                  </a:lnTo>
                  <a:lnTo>
                    <a:pt x="54" y="25223"/>
                  </a:lnTo>
                  <a:close/>
                </a:path>
                <a:path w="835660" h="57150">
                  <a:moveTo>
                    <a:pt x="0" y="56671"/>
                  </a:moveTo>
                  <a:lnTo>
                    <a:pt x="0" y="0"/>
                  </a:lnTo>
                </a:path>
                <a:path w="835660" h="57150">
                  <a:moveTo>
                    <a:pt x="835391" y="56671"/>
                  </a:moveTo>
                  <a:lnTo>
                    <a:pt x="835391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4379" y="1156346"/>
              <a:ext cx="317500" cy="6350"/>
            </a:xfrm>
            <a:custGeom>
              <a:avLst/>
              <a:gdLst/>
              <a:ahLst/>
              <a:cxnLst/>
              <a:rect l="l" t="t" r="r" b="b"/>
              <a:pathLst>
                <a:path w="317500" h="6350">
                  <a:moveTo>
                    <a:pt x="317271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17271" y="0"/>
                  </a:lnTo>
                  <a:lnTo>
                    <a:pt x="317271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4285" y="1131146"/>
              <a:ext cx="317500" cy="57150"/>
            </a:xfrm>
            <a:custGeom>
              <a:avLst/>
              <a:gdLst/>
              <a:ahLst/>
              <a:cxnLst/>
              <a:rect l="l" t="t" r="r" b="b"/>
              <a:pathLst>
                <a:path w="317500" h="57150">
                  <a:moveTo>
                    <a:pt x="0" y="56702"/>
                  </a:moveTo>
                  <a:lnTo>
                    <a:pt x="0" y="0"/>
                  </a:lnTo>
                </a:path>
                <a:path w="317500" h="57150">
                  <a:moveTo>
                    <a:pt x="317388" y="56702"/>
                  </a:moveTo>
                  <a:lnTo>
                    <a:pt x="317388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82235" y="1015037"/>
              <a:ext cx="170180" cy="6350"/>
            </a:xfrm>
            <a:custGeom>
              <a:avLst/>
              <a:gdLst/>
              <a:ahLst/>
              <a:cxnLst/>
              <a:rect l="l" t="t" r="r" b="b"/>
              <a:pathLst>
                <a:path w="170180" h="6350">
                  <a:moveTo>
                    <a:pt x="169903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169903" y="0"/>
                  </a:lnTo>
                  <a:lnTo>
                    <a:pt x="169903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82203" y="989876"/>
              <a:ext cx="170180" cy="57150"/>
            </a:xfrm>
            <a:custGeom>
              <a:avLst/>
              <a:gdLst/>
              <a:ahLst/>
              <a:cxnLst/>
              <a:rect l="l" t="t" r="r" b="b"/>
              <a:pathLst>
                <a:path w="170180" h="57150">
                  <a:moveTo>
                    <a:pt x="0" y="56671"/>
                  </a:moveTo>
                  <a:lnTo>
                    <a:pt x="0" y="0"/>
                  </a:lnTo>
                </a:path>
                <a:path w="170180" h="57150">
                  <a:moveTo>
                    <a:pt x="169958" y="56671"/>
                  </a:moveTo>
                  <a:lnTo>
                    <a:pt x="169958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5605" y="1015037"/>
              <a:ext cx="307340" cy="6350"/>
            </a:xfrm>
            <a:custGeom>
              <a:avLst/>
              <a:gdLst/>
              <a:ahLst/>
              <a:cxnLst/>
              <a:rect l="l" t="t" r="r" b="b"/>
              <a:pathLst>
                <a:path w="307339" h="6350">
                  <a:moveTo>
                    <a:pt x="307073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07073" y="0"/>
                  </a:lnTo>
                  <a:lnTo>
                    <a:pt x="307073" y="6278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5636" y="989876"/>
              <a:ext cx="307340" cy="57150"/>
            </a:xfrm>
            <a:custGeom>
              <a:avLst/>
              <a:gdLst/>
              <a:ahLst/>
              <a:cxnLst/>
              <a:rect l="l" t="t" r="r" b="b"/>
              <a:pathLst>
                <a:path w="307339" h="57150">
                  <a:moveTo>
                    <a:pt x="0" y="56671"/>
                  </a:moveTo>
                  <a:lnTo>
                    <a:pt x="0" y="0"/>
                  </a:lnTo>
                </a:path>
                <a:path w="307339" h="57150">
                  <a:moveTo>
                    <a:pt x="307136" y="56671"/>
                  </a:moveTo>
                  <a:lnTo>
                    <a:pt x="307136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37837" y="1164584"/>
              <a:ext cx="325755" cy="6350"/>
            </a:xfrm>
            <a:custGeom>
              <a:avLst/>
              <a:gdLst/>
              <a:ahLst/>
              <a:cxnLst/>
              <a:rect l="l" t="t" r="r" b="b"/>
              <a:pathLst>
                <a:path w="325755" h="6350">
                  <a:moveTo>
                    <a:pt x="325470" y="6247"/>
                  </a:moveTo>
                  <a:lnTo>
                    <a:pt x="0" y="6247"/>
                  </a:lnTo>
                  <a:lnTo>
                    <a:pt x="0" y="0"/>
                  </a:lnTo>
                  <a:lnTo>
                    <a:pt x="325470" y="0"/>
                  </a:lnTo>
                  <a:lnTo>
                    <a:pt x="325470" y="624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37805" y="1139352"/>
              <a:ext cx="325755" cy="57150"/>
            </a:xfrm>
            <a:custGeom>
              <a:avLst/>
              <a:gdLst/>
              <a:ahLst/>
              <a:cxnLst/>
              <a:rect l="l" t="t" r="r" b="b"/>
              <a:pathLst>
                <a:path w="325755" h="57150">
                  <a:moveTo>
                    <a:pt x="0" y="56671"/>
                  </a:moveTo>
                  <a:lnTo>
                    <a:pt x="0" y="0"/>
                  </a:lnTo>
                </a:path>
                <a:path w="325755" h="57150">
                  <a:moveTo>
                    <a:pt x="325564" y="56671"/>
                  </a:moveTo>
                  <a:lnTo>
                    <a:pt x="325564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93439" y="1010937"/>
              <a:ext cx="338455" cy="6350"/>
            </a:xfrm>
            <a:custGeom>
              <a:avLst/>
              <a:gdLst/>
              <a:ahLst/>
              <a:cxnLst/>
              <a:rect l="l" t="t" r="r" b="b"/>
              <a:pathLst>
                <a:path w="338454" h="6350">
                  <a:moveTo>
                    <a:pt x="337846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37846" y="0"/>
                  </a:lnTo>
                  <a:lnTo>
                    <a:pt x="337846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93376" y="985768"/>
              <a:ext cx="338455" cy="57150"/>
            </a:xfrm>
            <a:custGeom>
              <a:avLst/>
              <a:gdLst/>
              <a:ahLst/>
              <a:cxnLst/>
              <a:rect l="l" t="t" r="r" b="b"/>
              <a:pathLst>
                <a:path w="338454" h="57150">
                  <a:moveTo>
                    <a:pt x="0" y="56702"/>
                  </a:moveTo>
                  <a:lnTo>
                    <a:pt x="0" y="0"/>
                  </a:lnTo>
                </a:path>
                <a:path w="338454" h="57150">
                  <a:moveTo>
                    <a:pt x="337846" y="56702"/>
                  </a:moveTo>
                  <a:lnTo>
                    <a:pt x="337846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7876" y="1164584"/>
              <a:ext cx="462915" cy="6350"/>
            </a:xfrm>
            <a:custGeom>
              <a:avLst/>
              <a:gdLst/>
              <a:ahLst/>
              <a:cxnLst/>
              <a:rect l="l" t="t" r="r" b="b"/>
              <a:pathLst>
                <a:path w="462914" h="6350">
                  <a:moveTo>
                    <a:pt x="462672" y="6247"/>
                  </a:moveTo>
                  <a:lnTo>
                    <a:pt x="0" y="6247"/>
                  </a:lnTo>
                  <a:lnTo>
                    <a:pt x="0" y="0"/>
                  </a:lnTo>
                  <a:lnTo>
                    <a:pt x="462672" y="0"/>
                  </a:lnTo>
                  <a:lnTo>
                    <a:pt x="462672" y="624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7814" y="1139352"/>
              <a:ext cx="462915" cy="57150"/>
            </a:xfrm>
            <a:custGeom>
              <a:avLst/>
              <a:gdLst/>
              <a:ahLst/>
              <a:cxnLst/>
              <a:rect l="l" t="t" r="r" b="b"/>
              <a:pathLst>
                <a:path w="462914" h="57150">
                  <a:moveTo>
                    <a:pt x="0" y="56671"/>
                  </a:moveTo>
                  <a:lnTo>
                    <a:pt x="0" y="0"/>
                  </a:lnTo>
                </a:path>
                <a:path w="462914" h="57150">
                  <a:moveTo>
                    <a:pt x="462734" y="56671"/>
                  </a:moveTo>
                  <a:lnTo>
                    <a:pt x="462734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43100" y="1004878"/>
              <a:ext cx="389255" cy="6350"/>
            </a:xfrm>
            <a:custGeom>
              <a:avLst/>
              <a:gdLst/>
              <a:ahLst/>
              <a:cxnLst/>
              <a:rect l="l" t="t" r="r" b="b"/>
              <a:pathLst>
                <a:path w="389254" h="6350">
                  <a:moveTo>
                    <a:pt x="389156" y="6247"/>
                  </a:moveTo>
                  <a:lnTo>
                    <a:pt x="0" y="6247"/>
                  </a:lnTo>
                  <a:lnTo>
                    <a:pt x="0" y="0"/>
                  </a:lnTo>
                  <a:lnTo>
                    <a:pt x="389156" y="0"/>
                  </a:lnTo>
                  <a:lnTo>
                    <a:pt x="389156" y="624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43163" y="979647"/>
              <a:ext cx="389255" cy="57150"/>
            </a:xfrm>
            <a:custGeom>
              <a:avLst/>
              <a:gdLst/>
              <a:ahLst/>
              <a:cxnLst/>
              <a:rect l="l" t="t" r="r" b="b"/>
              <a:pathLst>
                <a:path w="389254" h="57150">
                  <a:moveTo>
                    <a:pt x="0" y="56671"/>
                  </a:moveTo>
                  <a:lnTo>
                    <a:pt x="0" y="0"/>
                  </a:lnTo>
                </a:path>
                <a:path w="389254" h="57150">
                  <a:moveTo>
                    <a:pt x="389031" y="56671"/>
                  </a:moveTo>
                  <a:lnTo>
                    <a:pt x="389031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86519" y="1318191"/>
              <a:ext cx="659765" cy="6350"/>
            </a:xfrm>
            <a:custGeom>
              <a:avLst/>
              <a:gdLst/>
              <a:ahLst/>
              <a:cxnLst/>
              <a:rect l="l" t="t" r="r" b="b"/>
              <a:pathLst>
                <a:path w="659764" h="6350">
                  <a:moveTo>
                    <a:pt x="659398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659398" y="0"/>
                  </a:lnTo>
                  <a:lnTo>
                    <a:pt x="659398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86519" y="1292905"/>
              <a:ext cx="659765" cy="57150"/>
            </a:xfrm>
            <a:custGeom>
              <a:avLst/>
              <a:gdLst/>
              <a:ahLst/>
              <a:cxnLst/>
              <a:rect l="l" t="t" r="r" b="b"/>
              <a:pathLst>
                <a:path w="659764" h="57150">
                  <a:moveTo>
                    <a:pt x="0" y="25286"/>
                  </a:moveTo>
                  <a:lnTo>
                    <a:pt x="659398" y="25286"/>
                  </a:lnTo>
                  <a:lnTo>
                    <a:pt x="659398" y="31564"/>
                  </a:lnTo>
                  <a:lnTo>
                    <a:pt x="0" y="31564"/>
                  </a:lnTo>
                  <a:lnTo>
                    <a:pt x="0" y="25286"/>
                  </a:lnTo>
                  <a:close/>
                </a:path>
                <a:path w="659764" h="57150">
                  <a:moveTo>
                    <a:pt x="31" y="56702"/>
                  </a:moveTo>
                  <a:lnTo>
                    <a:pt x="31" y="0"/>
                  </a:lnTo>
                </a:path>
                <a:path w="659764" h="57150">
                  <a:moveTo>
                    <a:pt x="659335" y="56702"/>
                  </a:moveTo>
                  <a:lnTo>
                    <a:pt x="659335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32565" y="1498292"/>
              <a:ext cx="573405" cy="6350"/>
            </a:xfrm>
            <a:custGeom>
              <a:avLst/>
              <a:gdLst/>
              <a:ahLst/>
              <a:cxnLst/>
              <a:rect l="l" t="t" r="r" b="b"/>
              <a:pathLst>
                <a:path w="573404" h="6350">
                  <a:moveTo>
                    <a:pt x="573356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573356" y="0"/>
                  </a:lnTo>
                  <a:lnTo>
                    <a:pt x="573356" y="6278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32659" y="1473092"/>
              <a:ext cx="573405" cy="57150"/>
            </a:xfrm>
            <a:custGeom>
              <a:avLst/>
              <a:gdLst/>
              <a:ahLst/>
              <a:cxnLst/>
              <a:rect l="l" t="t" r="r" b="b"/>
              <a:pathLst>
                <a:path w="573404" h="57150">
                  <a:moveTo>
                    <a:pt x="0" y="56702"/>
                  </a:moveTo>
                  <a:lnTo>
                    <a:pt x="0" y="0"/>
                  </a:lnTo>
                </a:path>
                <a:path w="573404" h="57150">
                  <a:moveTo>
                    <a:pt x="573302" y="56702"/>
                  </a:moveTo>
                  <a:lnTo>
                    <a:pt x="573302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72191" y="1657998"/>
              <a:ext cx="577850" cy="6350"/>
            </a:xfrm>
            <a:custGeom>
              <a:avLst/>
              <a:gdLst/>
              <a:ahLst/>
              <a:cxnLst/>
              <a:rect l="l" t="t" r="r" b="b"/>
              <a:pathLst>
                <a:path w="577850" h="6350">
                  <a:moveTo>
                    <a:pt x="577495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577495" y="0"/>
                  </a:lnTo>
                  <a:lnTo>
                    <a:pt x="577495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72285" y="1632798"/>
              <a:ext cx="577850" cy="57150"/>
            </a:xfrm>
            <a:custGeom>
              <a:avLst/>
              <a:gdLst/>
              <a:ahLst/>
              <a:cxnLst/>
              <a:rect l="l" t="t" r="r" b="b"/>
              <a:pathLst>
                <a:path w="577850" h="57150">
                  <a:moveTo>
                    <a:pt x="0" y="56702"/>
                  </a:moveTo>
                  <a:lnTo>
                    <a:pt x="0" y="0"/>
                  </a:lnTo>
                </a:path>
                <a:path w="577850" h="57150">
                  <a:moveTo>
                    <a:pt x="577401" y="56702"/>
                  </a:moveTo>
                  <a:lnTo>
                    <a:pt x="577401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57894" y="1838279"/>
              <a:ext cx="485775" cy="6350"/>
            </a:xfrm>
            <a:custGeom>
              <a:avLst/>
              <a:gdLst/>
              <a:ahLst/>
              <a:cxnLst/>
              <a:rect l="l" t="t" r="r" b="b"/>
              <a:pathLst>
                <a:path w="485775" h="6350">
                  <a:moveTo>
                    <a:pt x="485395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485395" y="0"/>
                  </a:lnTo>
                  <a:lnTo>
                    <a:pt x="485395" y="6278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57949" y="1812985"/>
              <a:ext cx="485775" cy="57150"/>
            </a:xfrm>
            <a:custGeom>
              <a:avLst/>
              <a:gdLst/>
              <a:ahLst/>
              <a:cxnLst/>
              <a:rect l="l" t="t" r="r" b="b"/>
              <a:pathLst>
                <a:path w="485775" h="57150">
                  <a:moveTo>
                    <a:pt x="0" y="56710"/>
                  </a:moveTo>
                  <a:lnTo>
                    <a:pt x="0" y="0"/>
                  </a:lnTo>
                </a:path>
                <a:path w="485775" h="57150">
                  <a:moveTo>
                    <a:pt x="485277" y="56710"/>
                  </a:moveTo>
                  <a:lnTo>
                    <a:pt x="485277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92094" y="1827901"/>
              <a:ext cx="295275" cy="6350"/>
            </a:xfrm>
            <a:custGeom>
              <a:avLst/>
              <a:gdLst/>
              <a:ahLst/>
              <a:cxnLst/>
              <a:rect l="l" t="t" r="r" b="b"/>
              <a:pathLst>
                <a:path w="295275" h="6350">
                  <a:moveTo>
                    <a:pt x="294916" y="6247"/>
                  </a:moveTo>
                  <a:lnTo>
                    <a:pt x="0" y="6247"/>
                  </a:lnTo>
                  <a:lnTo>
                    <a:pt x="0" y="0"/>
                  </a:lnTo>
                  <a:lnTo>
                    <a:pt x="294916" y="0"/>
                  </a:lnTo>
                  <a:lnTo>
                    <a:pt x="294916" y="624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92126" y="1802764"/>
              <a:ext cx="295275" cy="57150"/>
            </a:xfrm>
            <a:custGeom>
              <a:avLst/>
              <a:gdLst/>
              <a:ahLst/>
              <a:cxnLst/>
              <a:rect l="l" t="t" r="r" b="b"/>
              <a:pathLst>
                <a:path w="295275" h="57150">
                  <a:moveTo>
                    <a:pt x="0" y="56671"/>
                  </a:moveTo>
                  <a:lnTo>
                    <a:pt x="0" y="0"/>
                  </a:lnTo>
                </a:path>
                <a:path w="295275" h="57150">
                  <a:moveTo>
                    <a:pt x="294853" y="56671"/>
                  </a:moveTo>
                  <a:lnTo>
                    <a:pt x="294853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93439" y="2247611"/>
              <a:ext cx="303530" cy="6350"/>
            </a:xfrm>
            <a:custGeom>
              <a:avLst/>
              <a:gdLst/>
              <a:ahLst/>
              <a:cxnLst/>
              <a:rect l="l" t="t" r="r" b="b"/>
              <a:pathLst>
                <a:path w="303529" h="6350">
                  <a:moveTo>
                    <a:pt x="302935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02935" y="0"/>
                  </a:lnTo>
                  <a:lnTo>
                    <a:pt x="302935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93376" y="2222505"/>
              <a:ext cx="303530" cy="57150"/>
            </a:xfrm>
            <a:custGeom>
              <a:avLst/>
              <a:gdLst/>
              <a:ahLst/>
              <a:cxnLst/>
              <a:rect l="l" t="t" r="r" b="b"/>
              <a:pathLst>
                <a:path w="303529" h="57150">
                  <a:moveTo>
                    <a:pt x="0" y="56678"/>
                  </a:moveTo>
                  <a:lnTo>
                    <a:pt x="0" y="0"/>
                  </a:lnTo>
                </a:path>
                <a:path w="303529" h="57150">
                  <a:moveTo>
                    <a:pt x="303029" y="56678"/>
                  </a:moveTo>
                  <a:lnTo>
                    <a:pt x="303029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16281" y="2255849"/>
              <a:ext cx="321945" cy="6350"/>
            </a:xfrm>
            <a:custGeom>
              <a:avLst/>
              <a:gdLst/>
              <a:ahLst/>
              <a:cxnLst/>
              <a:rect l="l" t="t" r="r" b="b"/>
              <a:pathLst>
                <a:path w="321944" h="6350">
                  <a:moveTo>
                    <a:pt x="321551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21551" y="0"/>
                  </a:lnTo>
                  <a:lnTo>
                    <a:pt x="321551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16281" y="2230681"/>
              <a:ext cx="321945" cy="57150"/>
            </a:xfrm>
            <a:custGeom>
              <a:avLst/>
              <a:gdLst/>
              <a:ahLst/>
              <a:cxnLst/>
              <a:rect l="l" t="t" r="r" b="b"/>
              <a:pathLst>
                <a:path w="321944" h="57150">
                  <a:moveTo>
                    <a:pt x="0" y="25168"/>
                  </a:moveTo>
                  <a:lnTo>
                    <a:pt x="321551" y="25168"/>
                  </a:lnTo>
                  <a:lnTo>
                    <a:pt x="321551" y="31447"/>
                  </a:lnTo>
                  <a:lnTo>
                    <a:pt x="0" y="31447"/>
                  </a:lnTo>
                  <a:lnTo>
                    <a:pt x="0" y="25168"/>
                  </a:lnTo>
                  <a:close/>
                </a:path>
                <a:path w="321944" h="57150">
                  <a:moveTo>
                    <a:pt x="31" y="56710"/>
                  </a:moveTo>
                  <a:lnTo>
                    <a:pt x="31" y="0"/>
                  </a:lnTo>
                </a:path>
                <a:path w="321944" h="57150">
                  <a:moveTo>
                    <a:pt x="321488" y="56710"/>
                  </a:moveTo>
                  <a:lnTo>
                    <a:pt x="321488" y="0"/>
                  </a:lnTo>
                </a:path>
              </a:pathLst>
            </a:custGeom>
            <a:ln w="627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36668" y="2034817"/>
              <a:ext cx="391160" cy="6350"/>
            </a:xfrm>
            <a:custGeom>
              <a:avLst/>
              <a:gdLst/>
              <a:ahLst/>
              <a:cxnLst/>
              <a:rect l="l" t="t" r="r" b="b"/>
              <a:pathLst>
                <a:path w="391160" h="6350">
                  <a:moveTo>
                    <a:pt x="391147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391147" y="0"/>
                  </a:lnTo>
                  <a:lnTo>
                    <a:pt x="391147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6700" y="2009554"/>
              <a:ext cx="391160" cy="57150"/>
            </a:xfrm>
            <a:custGeom>
              <a:avLst/>
              <a:gdLst/>
              <a:ahLst/>
              <a:cxnLst/>
              <a:rect l="l" t="t" r="r" b="b"/>
              <a:pathLst>
                <a:path w="391160" h="57150">
                  <a:moveTo>
                    <a:pt x="0" y="56678"/>
                  </a:moveTo>
                  <a:lnTo>
                    <a:pt x="0" y="0"/>
                  </a:lnTo>
                </a:path>
                <a:path w="391160" h="57150">
                  <a:moveTo>
                    <a:pt x="391092" y="56678"/>
                  </a:moveTo>
                  <a:lnTo>
                    <a:pt x="391092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4709" y="1842379"/>
              <a:ext cx="295275" cy="6350"/>
            </a:xfrm>
            <a:custGeom>
              <a:avLst/>
              <a:gdLst/>
              <a:ahLst/>
              <a:cxnLst/>
              <a:rect l="l" t="t" r="r" b="b"/>
              <a:pathLst>
                <a:path w="295275" h="6350">
                  <a:moveTo>
                    <a:pt x="294736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294736" y="0"/>
                  </a:lnTo>
                  <a:lnTo>
                    <a:pt x="294736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34646" y="1817092"/>
              <a:ext cx="295275" cy="57150"/>
            </a:xfrm>
            <a:custGeom>
              <a:avLst/>
              <a:gdLst/>
              <a:ahLst/>
              <a:cxnLst/>
              <a:rect l="l" t="t" r="r" b="b"/>
              <a:pathLst>
                <a:path w="295275" h="57150">
                  <a:moveTo>
                    <a:pt x="0" y="56671"/>
                  </a:moveTo>
                  <a:lnTo>
                    <a:pt x="0" y="0"/>
                  </a:lnTo>
                </a:path>
                <a:path w="295275" h="57150">
                  <a:moveTo>
                    <a:pt x="294861" y="56671"/>
                  </a:moveTo>
                  <a:lnTo>
                    <a:pt x="294861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69063" y="1660138"/>
              <a:ext cx="514350" cy="6350"/>
            </a:xfrm>
            <a:custGeom>
              <a:avLst/>
              <a:gdLst/>
              <a:ahLst/>
              <a:cxnLst/>
              <a:rect l="l" t="t" r="r" b="b"/>
              <a:pathLst>
                <a:path w="514350" h="6350">
                  <a:moveTo>
                    <a:pt x="514020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514020" y="0"/>
                  </a:lnTo>
                  <a:lnTo>
                    <a:pt x="514020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9125" y="1634851"/>
              <a:ext cx="514350" cy="57150"/>
            </a:xfrm>
            <a:custGeom>
              <a:avLst/>
              <a:gdLst/>
              <a:ahLst/>
              <a:cxnLst/>
              <a:rect l="l" t="t" r="r" b="b"/>
              <a:pathLst>
                <a:path w="514350" h="57150">
                  <a:moveTo>
                    <a:pt x="0" y="56702"/>
                  </a:moveTo>
                  <a:lnTo>
                    <a:pt x="0" y="0"/>
                  </a:lnTo>
                </a:path>
                <a:path w="514350" h="57150">
                  <a:moveTo>
                    <a:pt x="513958" y="56702"/>
                  </a:moveTo>
                  <a:lnTo>
                    <a:pt x="513958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60368" y="2034817"/>
              <a:ext cx="252095" cy="6350"/>
            </a:xfrm>
            <a:custGeom>
              <a:avLst/>
              <a:gdLst/>
              <a:ahLst/>
              <a:cxnLst/>
              <a:rect l="l" t="t" r="r" b="b"/>
              <a:pathLst>
                <a:path w="252094" h="6350">
                  <a:moveTo>
                    <a:pt x="251805" y="6278"/>
                  </a:moveTo>
                  <a:lnTo>
                    <a:pt x="0" y="6278"/>
                  </a:lnTo>
                  <a:lnTo>
                    <a:pt x="0" y="0"/>
                  </a:lnTo>
                  <a:lnTo>
                    <a:pt x="251805" y="0"/>
                  </a:lnTo>
                  <a:lnTo>
                    <a:pt x="251805" y="62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60281" y="2009554"/>
              <a:ext cx="252095" cy="57150"/>
            </a:xfrm>
            <a:custGeom>
              <a:avLst/>
              <a:gdLst/>
              <a:ahLst/>
              <a:cxnLst/>
              <a:rect l="l" t="t" r="r" b="b"/>
              <a:pathLst>
                <a:path w="252094" h="57150">
                  <a:moveTo>
                    <a:pt x="0" y="56678"/>
                  </a:moveTo>
                  <a:lnTo>
                    <a:pt x="0" y="0"/>
                  </a:lnTo>
                </a:path>
                <a:path w="252094" h="57150">
                  <a:moveTo>
                    <a:pt x="251860" y="56678"/>
                  </a:moveTo>
                  <a:lnTo>
                    <a:pt x="251860" y="0"/>
                  </a:lnTo>
                </a:path>
              </a:pathLst>
            </a:custGeom>
            <a:ln w="62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08255" y="909922"/>
            <a:ext cx="6108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Alde</a:t>
            </a:r>
            <a:r>
              <a:rPr sz="550" spc="-5" dirty="0">
                <a:latin typeface="Arial"/>
                <a:cs typeface="Arial"/>
              </a:rPr>
              <a:t>hydes R</a:t>
            </a: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H=O</a:t>
            </a:r>
            <a:endParaRPr sz="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4376" y="1044500"/>
            <a:ext cx="64198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Ketone</a:t>
            </a:r>
            <a:r>
              <a:rPr sz="550" spc="-5" dirty="0">
                <a:latin typeface="Arial"/>
                <a:cs typeface="Arial"/>
              </a:rPr>
              <a:t>s </a:t>
            </a:r>
            <a:r>
              <a:rPr sz="550" dirty="0">
                <a:latin typeface="Arial"/>
                <a:cs typeface="Arial"/>
              </a:rPr>
              <a:t>R</a:t>
            </a:r>
            <a:r>
              <a:rPr sz="525" baseline="-15873" dirty="0">
                <a:latin typeface="Arial"/>
                <a:cs typeface="Arial"/>
              </a:rPr>
              <a:t>1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25" baseline="-15873" dirty="0">
                <a:latin typeface="Arial"/>
                <a:cs typeface="Arial"/>
              </a:rPr>
              <a:t>2</a:t>
            </a: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=O</a:t>
            </a:r>
            <a:endParaRPr sz="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9205" y="1704174"/>
            <a:ext cx="848994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Carboxylic acids R-</a:t>
            </a:r>
            <a:r>
              <a:rPr sz="55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1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525" spc="-15" baseline="-15873" dirty="0">
                <a:solidFill>
                  <a:srgbClr val="1A1A1A"/>
                </a:solidFill>
                <a:latin typeface="Arial"/>
                <a:cs typeface="Arial"/>
              </a:rPr>
              <a:t>2</a:t>
            </a:r>
            <a:r>
              <a:rPr sz="550" spc="-10" dirty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68676" y="1897052"/>
            <a:ext cx="55562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Esters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R-</a:t>
            </a:r>
            <a:r>
              <a:rPr sz="55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1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525" spc="-15" baseline="-15873" dirty="0">
                <a:solidFill>
                  <a:srgbClr val="1A1A1A"/>
                </a:solidFill>
                <a:latin typeface="Arial"/>
                <a:cs typeface="Arial"/>
              </a:rPr>
              <a:t>2</a:t>
            </a:r>
            <a:r>
              <a:rPr sz="550" spc="-10" dirty="0">
                <a:solidFill>
                  <a:srgbClr val="1A1A1A"/>
                </a:solidFill>
                <a:latin typeface="Arial"/>
                <a:cs typeface="Arial"/>
              </a:rPr>
              <a:t>R'</a:t>
            </a:r>
            <a:endParaRPr sz="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35273" y="2114453"/>
            <a:ext cx="64008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Amines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R-</a:t>
            </a:r>
            <a:r>
              <a:rPr sz="55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10" dirty="0">
                <a:solidFill>
                  <a:srgbClr val="1A1A1A"/>
                </a:solidFill>
                <a:latin typeface="Arial"/>
                <a:cs typeface="Arial"/>
              </a:rPr>
              <a:t>ONR</a:t>
            </a:r>
            <a:r>
              <a:rPr sz="525" spc="-15" baseline="-15873" dirty="0">
                <a:solidFill>
                  <a:srgbClr val="1A1A1A"/>
                </a:solidFill>
                <a:latin typeface="Arial"/>
                <a:cs typeface="Arial"/>
              </a:rPr>
              <a:t>2</a:t>
            </a:r>
            <a:r>
              <a:rPr sz="550" spc="-10" dirty="0">
                <a:solidFill>
                  <a:srgbClr val="1A1A1A"/>
                </a:solidFill>
                <a:latin typeface="Arial"/>
                <a:cs typeface="Arial"/>
              </a:rPr>
              <a:t>'</a:t>
            </a:r>
            <a:endParaRPr sz="5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50021" y="1190237"/>
            <a:ext cx="27749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-NO</a:t>
            </a:r>
            <a:r>
              <a:rPr sz="525" spc="-7" baseline="-15873" dirty="0">
                <a:solidFill>
                  <a:srgbClr val="1A1A1A"/>
                </a:solidFill>
                <a:latin typeface="Arial"/>
                <a:cs typeface="Arial"/>
              </a:rPr>
              <a:t>2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91818" y="912537"/>
            <a:ext cx="1409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-F</a:t>
            </a:r>
            <a:endParaRPr sz="5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83769" y="910039"/>
            <a:ext cx="16383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-Cl</a:t>
            </a:r>
            <a:endParaRPr sz="5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20516" y="1059511"/>
            <a:ext cx="16764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-Br</a:t>
            </a:r>
            <a:endParaRPr sz="5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03001" y="912087"/>
            <a:ext cx="11747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-I</a:t>
            </a:r>
            <a:endParaRPr sz="5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92344" y="1204887"/>
            <a:ext cx="91503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-H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Saturated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Hydrocarbons</a:t>
            </a:r>
            <a:endParaRPr sz="5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104597" y="1384755"/>
            <a:ext cx="27432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-NH</a:t>
            </a:r>
            <a:r>
              <a:rPr sz="525" spc="-7" baseline="-15873" dirty="0">
                <a:solidFill>
                  <a:srgbClr val="1A1A1A"/>
                </a:solidFill>
                <a:latin typeface="Arial"/>
                <a:cs typeface="Arial"/>
              </a:rPr>
              <a:t>2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20324" y="1556733"/>
            <a:ext cx="20193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-OH</a:t>
            </a:r>
            <a:endParaRPr sz="5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350881" y="1559131"/>
            <a:ext cx="19431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-SR</a:t>
            </a:r>
            <a:endParaRPr sz="5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73793" y="1740067"/>
            <a:ext cx="20193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-OR</a:t>
            </a:r>
            <a:endParaRPr sz="5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76097" y="1744179"/>
            <a:ext cx="16764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-Ar</a:t>
            </a:r>
            <a:endParaRPr sz="5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22364" y="1919167"/>
            <a:ext cx="3314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-SO</a:t>
            </a:r>
            <a:r>
              <a:rPr sz="525" baseline="-15873" dirty="0">
                <a:solidFill>
                  <a:srgbClr val="1A1A1A"/>
                </a:solidFill>
                <a:latin typeface="Arial"/>
                <a:cs typeface="Arial"/>
              </a:rPr>
              <a:t>2 </a:t>
            </a:r>
            <a:r>
              <a:rPr sz="750" spc="-7" baseline="5555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413457" y="2187397"/>
            <a:ext cx="26479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-CO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750" spc="-7" baseline="5555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93550" y="1937929"/>
            <a:ext cx="23812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-C=C</a:t>
            </a:r>
            <a:endParaRPr sz="5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64765" y="2201024"/>
            <a:ext cx="21336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CR</a:t>
            </a:r>
            <a:endParaRPr sz="5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32692" y="1735204"/>
            <a:ext cx="21336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latin typeface="Arial"/>
                <a:cs typeface="Arial"/>
              </a:rPr>
              <a:t>R</a:t>
            </a: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50" spc="-5" dirty="0"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67468" y="1555020"/>
            <a:ext cx="53213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Heteroaromatics</a:t>
            </a:r>
            <a:endParaRPr sz="5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25083" y="1380573"/>
            <a:ext cx="33210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Aromatics</a:t>
            </a:r>
            <a:endParaRPr sz="5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04679" y="1259854"/>
            <a:ext cx="36639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latin typeface="Arial"/>
                <a:cs typeface="Arial"/>
              </a:rPr>
              <a:t>R</a:t>
            </a:r>
            <a:r>
              <a:rPr sz="525" spc="-7" baseline="-15873" dirty="0">
                <a:latin typeface="Arial"/>
                <a:cs typeface="Arial"/>
              </a:rPr>
              <a:t>2</a:t>
            </a: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=CH</a:t>
            </a:r>
            <a:r>
              <a:rPr sz="525" spc="-7" baseline="-15873" dirty="0">
                <a:latin typeface="Arial"/>
                <a:cs typeface="Arial"/>
              </a:rPr>
              <a:t>2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12309" y="1102175"/>
            <a:ext cx="36512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RH</a:t>
            </a:r>
            <a:r>
              <a:rPr sz="55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=</a:t>
            </a:r>
            <a:r>
              <a:rPr sz="55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HR</a:t>
            </a:r>
            <a:endParaRPr sz="5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29841" y="957133"/>
            <a:ext cx="36639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latin typeface="Arial"/>
                <a:cs typeface="Arial"/>
              </a:rPr>
              <a:t>R</a:t>
            </a:r>
            <a:r>
              <a:rPr sz="525" spc="-7" baseline="-15873" dirty="0">
                <a:latin typeface="Arial"/>
                <a:cs typeface="Arial"/>
              </a:rPr>
              <a:t>2</a:t>
            </a:r>
            <a:r>
              <a:rPr sz="550" spc="-5" dirty="0">
                <a:latin typeface="Arial"/>
                <a:cs typeface="Arial"/>
              </a:rPr>
              <a:t>C=</a:t>
            </a:r>
            <a:r>
              <a:rPr sz="55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550" spc="-5" dirty="0">
                <a:latin typeface="Arial"/>
                <a:cs typeface="Arial"/>
              </a:rPr>
              <a:t>H</a:t>
            </a:r>
            <a:r>
              <a:rPr sz="525" spc="-7" baseline="-15873" dirty="0">
                <a:latin typeface="Arial"/>
                <a:cs typeface="Arial"/>
              </a:rPr>
              <a:t>2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90313" y="2446582"/>
            <a:ext cx="1511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10" dirty="0">
                <a:latin typeface="Arial"/>
                <a:cs typeface="Arial"/>
              </a:rPr>
              <a:t>200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67737" y="2449756"/>
            <a:ext cx="1511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10" dirty="0">
                <a:latin typeface="Arial"/>
                <a:cs typeface="Arial"/>
              </a:rPr>
              <a:t>150</a:t>
            </a:r>
            <a:endParaRPr sz="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052053" y="2454937"/>
            <a:ext cx="10922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10" dirty="0"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722037" y="2453489"/>
            <a:ext cx="1301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10" dirty="0">
                <a:latin typeface="Arial"/>
                <a:cs typeface="Arial"/>
              </a:rPr>
              <a:t>0.0</a:t>
            </a:r>
            <a:endParaRPr sz="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22748" y="2446250"/>
            <a:ext cx="264160" cy="206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715"/>
              </a:lnSpc>
              <a:spcBef>
                <a:spcPts val="90"/>
              </a:spcBef>
            </a:pPr>
            <a:r>
              <a:rPr sz="600" b="1" spc="-10" dirty="0">
                <a:latin typeface="Arial"/>
                <a:cs typeface="Arial"/>
              </a:rPr>
              <a:t>100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5"/>
              </a:lnSpc>
            </a:pPr>
            <a:r>
              <a:rPr sz="600" spc="-10" dirty="0">
                <a:latin typeface="Arial"/>
                <a:cs typeface="Arial"/>
              </a:rPr>
              <a:t>pp</a:t>
            </a:r>
            <a:r>
              <a:rPr sz="600" spc="-5" dirty="0">
                <a:latin typeface="Arial"/>
                <a:cs typeface="Arial"/>
              </a:rPr>
              <a:t>m(</a:t>
            </a:r>
            <a:r>
              <a:rPr sz="600" spc="-10" dirty="0">
                <a:latin typeface="Arial"/>
                <a:cs typeface="Arial"/>
              </a:rPr>
              <a:t>δ</a:t>
            </a:r>
            <a:r>
              <a:rPr sz="600" spc="-5" dirty="0"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066427" y="835649"/>
            <a:ext cx="2711450" cy="1628775"/>
            <a:chOff x="1066427" y="835649"/>
            <a:chExt cx="2711450" cy="1628775"/>
          </a:xfrm>
        </p:grpSpPr>
        <p:sp>
          <p:nvSpPr>
            <p:cNvPr id="89" name="object 89"/>
            <p:cNvSpPr/>
            <p:nvPr/>
          </p:nvSpPr>
          <p:spPr>
            <a:xfrm>
              <a:off x="1069563" y="835649"/>
              <a:ext cx="2705100" cy="1628775"/>
            </a:xfrm>
            <a:custGeom>
              <a:avLst/>
              <a:gdLst/>
              <a:ahLst/>
              <a:cxnLst/>
              <a:rect l="l" t="t" r="r" b="b"/>
              <a:pathLst>
                <a:path w="2705100" h="1628775">
                  <a:moveTo>
                    <a:pt x="2233" y="1560678"/>
                  </a:moveTo>
                  <a:lnTo>
                    <a:pt x="2233" y="1623659"/>
                  </a:lnTo>
                </a:path>
                <a:path w="2705100" h="1628775">
                  <a:moveTo>
                    <a:pt x="679816" y="1562489"/>
                  </a:moveTo>
                  <a:lnTo>
                    <a:pt x="679816" y="1625470"/>
                  </a:lnTo>
                </a:path>
                <a:path w="2705100" h="1628775">
                  <a:moveTo>
                    <a:pt x="1350909" y="1561783"/>
                  </a:moveTo>
                  <a:lnTo>
                    <a:pt x="1350909" y="1624764"/>
                  </a:lnTo>
                </a:path>
                <a:path w="2705100" h="1628775">
                  <a:moveTo>
                    <a:pt x="2027026" y="1565397"/>
                  </a:moveTo>
                  <a:lnTo>
                    <a:pt x="2027026" y="1628378"/>
                  </a:lnTo>
                </a:path>
                <a:path w="2705100" h="1628775">
                  <a:moveTo>
                    <a:pt x="2704641" y="1563218"/>
                  </a:moveTo>
                  <a:lnTo>
                    <a:pt x="2704641" y="1626199"/>
                  </a:lnTo>
                </a:path>
                <a:path w="2705100" h="1628775">
                  <a:moveTo>
                    <a:pt x="0" y="0"/>
                  </a:moveTo>
                  <a:lnTo>
                    <a:pt x="0" y="62980"/>
                  </a:lnTo>
                </a:path>
                <a:path w="2705100" h="1628775">
                  <a:moveTo>
                    <a:pt x="677582" y="1802"/>
                  </a:moveTo>
                  <a:lnTo>
                    <a:pt x="677582" y="64783"/>
                  </a:lnTo>
                </a:path>
                <a:path w="2705100" h="1628775">
                  <a:moveTo>
                    <a:pt x="1348644" y="1097"/>
                  </a:moveTo>
                  <a:lnTo>
                    <a:pt x="1348644" y="64086"/>
                  </a:lnTo>
                </a:path>
                <a:path w="2705100" h="1628775">
                  <a:moveTo>
                    <a:pt x="2024793" y="4710"/>
                  </a:moveTo>
                  <a:lnTo>
                    <a:pt x="2024793" y="67691"/>
                  </a:lnTo>
                </a:path>
                <a:path w="2705100" h="1628775">
                  <a:moveTo>
                    <a:pt x="2702375" y="2539"/>
                  </a:moveTo>
                  <a:lnTo>
                    <a:pt x="2702375" y="65520"/>
                  </a:lnTo>
                </a:path>
              </a:pathLst>
            </a:custGeom>
            <a:ln w="6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47506" y="1774177"/>
              <a:ext cx="215265" cy="499109"/>
            </a:xfrm>
            <a:custGeom>
              <a:avLst/>
              <a:gdLst/>
              <a:ahLst/>
              <a:cxnLst/>
              <a:rect l="l" t="t" r="r" b="b"/>
              <a:pathLst>
                <a:path w="215264" h="499110">
                  <a:moveTo>
                    <a:pt x="32613" y="30035"/>
                  </a:moveTo>
                  <a:lnTo>
                    <a:pt x="0" y="30035"/>
                  </a:lnTo>
                  <a:lnTo>
                    <a:pt x="0" y="35687"/>
                  </a:lnTo>
                  <a:lnTo>
                    <a:pt x="32613" y="35687"/>
                  </a:lnTo>
                  <a:lnTo>
                    <a:pt x="32613" y="30035"/>
                  </a:lnTo>
                  <a:close/>
                </a:path>
                <a:path w="215264" h="499110">
                  <a:moveTo>
                    <a:pt x="32918" y="14998"/>
                  </a:moveTo>
                  <a:lnTo>
                    <a:pt x="304" y="14998"/>
                  </a:lnTo>
                  <a:lnTo>
                    <a:pt x="0" y="15024"/>
                  </a:lnTo>
                  <a:lnTo>
                    <a:pt x="0" y="20688"/>
                  </a:lnTo>
                  <a:lnTo>
                    <a:pt x="32613" y="20688"/>
                  </a:lnTo>
                  <a:lnTo>
                    <a:pt x="32918" y="20624"/>
                  </a:lnTo>
                  <a:lnTo>
                    <a:pt x="32918" y="14998"/>
                  </a:lnTo>
                  <a:close/>
                </a:path>
                <a:path w="215264" h="499110">
                  <a:moveTo>
                    <a:pt x="32918" y="0"/>
                  </a:moveTo>
                  <a:lnTo>
                    <a:pt x="304" y="0"/>
                  </a:lnTo>
                  <a:lnTo>
                    <a:pt x="304" y="5651"/>
                  </a:lnTo>
                  <a:lnTo>
                    <a:pt x="32918" y="5651"/>
                  </a:lnTo>
                  <a:lnTo>
                    <a:pt x="32918" y="0"/>
                  </a:lnTo>
                  <a:close/>
                </a:path>
                <a:path w="215264" h="499110">
                  <a:moveTo>
                    <a:pt x="214388" y="493445"/>
                  </a:moveTo>
                  <a:lnTo>
                    <a:pt x="181775" y="493445"/>
                  </a:lnTo>
                  <a:lnTo>
                    <a:pt x="181775" y="499071"/>
                  </a:lnTo>
                  <a:lnTo>
                    <a:pt x="214388" y="499071"/>
                  </a:lnTo>
                  <a:lnTo>
                    <a:pt x="214388" y="493445"/>
                  </a:lnTo>
                  <a:close/>
                </a:path>
                <a:path w="215264" h="499110">
                  <a:moveTo>
                    <a:pt x="214693" y="478409"/>
                  </a:moveTo>
                  <a:lnTo>
                    <a:pt x="182079" y="478409"/>
                  </a:lnTo>
                  <a:lnTo>
                    <a:pt x="181775" y="478434"/>
                  </a:lnTo>
                  <a:lnTo>
                    <a:pt x="181775" y="484098"/>
                  </a:lnTo>
                  <a:lnTo>
                    <a:pt x="214388" y="484098"/>
                  </a:lnTo>
                  <a:lnTo>
                    <a:pt x="214693" y="484047"/>
                  </a:lnTo>
                  <a:lnTo>
                    <a:pt x="214693" y="478409"/>
                  </a:lnTo>
                  <a:close/>
                </a:path>
                <a:path w="215264" h="499110">
                  <a:moveTo>
                    <a:pt x="214693" y="463397"/>
                  </a:moveTo>
                  <a:lnTo>
                    <a:pt x="182079" y="463397"/>
                  </a:lnTo>
                  <a:lnTo>
                    <a:pt x="182079" y="469061"/>
                  </a:lnTo>
                  <a:lnTo>
                    <a:pt x="214693" y="469061"/>
                  </a:lnTo>
                  <a:lnTo>
                    <a:pt x="214693" y="463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577524" y="1198341"/>
            <a:ext cx="27114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Alkenes</a:t>
            </a:r>
            <a:endParaRPr sz="5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641233" y="2124860"/>
            <a:ext cx="26606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latin typeface="Arial"/>
                <a:cs typeface="Arial"/>
              </a:rPr>
              <a:t>Alkynes</a:t>
            </a:r>
            <a:endParaRPr sz="550">
              <a:latin typeface="Arial"/>
              <a:cs typeface="Arial"/>
            </a:endParaRPr>
          </a:p>
        </p:txBody>
      </p:sp>
      <p:sp>
        <p:nvSpPr>
          <p:cNvPr id="93" name="Zástupný symbol pro číslo snímku 92">
            <a:extLst>
              <a:ext uri="{FF2B5EF4-FFF2-40B4-BE49-F238E27FC236}">
                <a16:creationId xmlns:a16="http://schemas.microsoft.com/office/drawing/2014/main" id="{CB498041-D005-45E2-B038-69F5EC34C2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4</a:t>
            </a:fld>
            <a:endParaRPr lang="cs-CZ" sz="800" dirty="0"/>
          </a:p>
        </p:txBody>
      </p:sp>
      <p:sp>
        <p:nvSpPr>
          <p:cNvPr id="94" name="Obdélník 93">
            <a:extLst>
              <a:ext uri="{FF2B5EF4-FFF2-40B4-BE49-F238E27FC236}">
                <a16:creationId xmlns:a16="http://schemas.microsoft.com/office/drawing/2014/main" id="{6F883C10-8040-4642-B86C-51DF2F0F5E88}"/>
              </a:ext>
            </a:extLst>
          </p:cNvPr>
          <p:cNvSpPr/>
          <p:nvPr/>
        </p:nvSpPr>
        <p:spPr>
          <a:xfrm>
            <a:off x="2960281" y="3334156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94" y="25943"/>
            <a:ext cx="3411854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spc="7" baseline="31250" dirty="0"/>
              <a:t>1</a:t>
            </a:r>
            <a:r>
              <a:rPr sz="1200" i="1" spc="5" dirty="0">
                <a:latin typeface="Arial"/>
                <a:cs typeface="Arial"/>
              </a:rPr>
              <a:t>J</a:t>
            </a:r>
            <a:r>
              <a:rPr sz="1200" spc="7" baseline="-13888" dirty="0"/>
              <a:t>CH</a:t>
            </a:r>
            <a:r>
              <a:rPr sz="1200" spc="225" baseline="-13888" dirty="0"/>
              <a:t> </a:t>
            </a:r>
            <a:r>
              <a:rPr sz="1200" spc="-5" dirty="0"/>
              <a:t>depends on the</a:t>
            </a:r>
            <a:r>
              <a:rPr sz="1200" spc="-10" dirty="0"/>
              <a:t> </a:t>
            </a:r>
            <a:r>
              <a:rPr sz="1200" spc="-5" dirty="0"/>
              <a:t>bond order</a:t>
            </a:r>
            <a:r>
              <a:rPr sz="1200" spc="-10" dirty="0"/>
              <a:t> </a:t>
            </a:r>
            <a:r>
              <a:rPr sz="1200" spc="-5" dirty="0"/>
              <a:t>( hybridization</a:t>
            </a:r>
            <a:r>
              <a:rPr sz="1200" spc="-10" dirty="0"/>
              <a:t> </a:t>
            </a:r>
            <a:r>
              <a:rPr sz="1200" spc="-250" dirty="0">
                <a:latin typeface="Lucida Sans Unicode"/>
                <a:cs typeface="Lucida Sans Unicode"/>
              </a:rPr>
              <a:t>⇔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094" y="203083"/>
            <a:ext cx="3999865" cy="313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lvl="1" indent="-207645">
              <a:lnSpc>
                <a:spcPct val="100000"/>
              </a:lnSpc>
              <a:spcBef>
                <a:spcPts val="95"/>
              </a:spcBef>
              <a:buSzPct val="91666"/>
              <a:buFont typeface="Arial"/>
              <a:buAutoNum type="alphaLcPeriod" startAt="3"/>
              <a:tabLst>
                <a:tab pos="296545" algn="l"/>
              </a:tabLst>
            </a:pP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haracter</a:t>
            </a:r>
            <a:r>
              <a:rPr sz="1200" spc="-4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365760" lvl="2" indent="-148590">
              <a:lnSpc>
                <a:spcPct val="100000"/>
              </a:lnSpc>
              <a:spcBef>
                <a:spcPts val="819"/>
              </a:spcBef>
              <a:buClr>
                <a:srgbClr val="6B59CC"/>
              </a:buClr>
              <a:buSzPct val="72727"/>
              <a:buFont typeface="Century Gothic"/>
              <a:buChar char="►"/>
              <a:tabLst>
                <a:tab pos="366395" algn="l"/>
              </a:tabLst>
            </a:pPr>
            <a:r>
              <a:rPr sz="1100" spc="-5" dirty="0">
                <a:latin typeface="Arial"/>
                <a:cs typeface="Arial"/>
              </a:rPr>
              <a:t>-C-H </a:t>
            </a:r>
            <a:r>
              <a:rPr sz="1200" spc="60" baseline="27777" dirty="0">
                <a:latin typeface="Arial"/>
                <a:cs typeface="Arial"/>
              </a:rPr>
              <a:t>1</a:t>
            </a:r>
            <a:r>
              <a:rPr sz="1100" i="1" spc="-10" dirty="0">
                <a:latin typeface="Arial"/>
                <a:cs typeface="Arial"/>
              </a:rPr>
              <a:t>J</a:t>
            </a:r>
            <a:r>
              <a:rPr sz="1200" spc="-7" baseline="-13888" dirty="0">
                <a:latin typeface="Arial"/>
                <a:cs typeface="Arial"/>
              </a:rPr>
              <a:t>CH</a:t>
            </a:r>
            <a:r>
              <a:rPr sz="1200" baseline="-13888" dirty="0">
                <a:latin typeface="Arial"/>
                <a:cs typeface="Arial"/>
              </a:rPr>
              <a:t> </a:t>
            </a:r>
            <a:r>
              <a:rPr sz="1200" spc="-142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Lucida Sans Unicode"/>
                <a:cs typeface="Lucida Sans Unicode"/>
              </a:rPr>
              <a:t>≈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Arial"/>
                <a:cs typeface="Arial"/>
              </a:rPr>
              <a:t>125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Hz</a:t>
            </a:r>
            <a:endParaRPr sz="110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335"/>
              </a:spcBef>
            </a:pPr>
            <a:r>
              <a:rPr sz="1200" spc="-262" baseline="6944" dirty="0">
                <a:solidFill>
                  <a:srgbClr val="6B59CC"/>
                </a:solidFill>
                <a:latin typeface="Century Gothic"/>
                <a:cs typeface="Century Gothic"/>
              </a:rPr>
              <a:t>► </a:t>
            </a:r>
            <a:r>
              <a:rPr sz="1200" spc="150" baseline="6944" dirty="0">
                <a:solidFill>
                  <a:srgbClr val="6B59C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latin typeface="Arial"/>
                <a:cs typeface="Arial"/>
              </a:rPr>
              <a:t>=C-H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200" spc="60" baseline="27777" dirty="0">
                <a:latin typeface="Arial"/>
                <a:cs typeface="Arial"/>
              </a:rPr>
              <a:t>1</a:t>
            </a:r>
            <a:r>
              <a:rPr sz="1100" i="1" spc="-10" dirty="0">
                <a:latin typeface="Arial"/>
                <a:cs typeface="Arial"/>
              </a:rPr>
              <a:t>J</a:t>
            </a:r>
            <a:r>
              <a:rPr sz="1200" spc="-7" baseline="-13888" dirty="0">
                <a:latin typeface="Arial"/>
                <a:cs typeface="Arial"/>
              </a:rPr>
              <a:t>CH</a:t>
            </a:r>
            <a:r>
              <a:rPr sz="1200" baseline="-13888" dirty="0">
                <a:latin typeface="Arial"/>
                <a:cs typeface="Arial"/>
              </a:rPr>
              <a:t> </a:t>
            </a:r>
            <a:r>
              <a:rPr sz="1200" spc="-142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Lucida Sans Unicode"/>
                <a:cs typeface="Lucida Sans Unicode"/>
              </a:rPr>
              <a:t>≈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Arial"/>
                <a:cs typeface="Arial"/>
              </a:rPr>
              <a:t>160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Hz</a:t>
            </a:r>
            <a:endParaRPr sz="1100">
              <a:latin typeface="Arial"/>
              <a:cs typeface="Arial"/>
            </a:endParaRPr>
          </a:p>
          <a:p>
            <a:pPr marL="365760" lvl="2" indent="-148590">
              <a:lnSpc>
                <a:spcPct val="100000"/>
              </a:lnSpc>
              <a:spcBef>
                <a:spcPts val="334"/>
              </a:spcBef>
              <a:buClr>
                <a:srgbClr val="6B59CC"/>
              </a:buClr>
              <a:buSzPct val="72727"/>
              <a:buFont typeface="Century Gothic"/>
              <a:buChar char="►"/>
              <a:tabLst>
                <a:tab pos="366395" algn="l"/>
              </a:tabLst>
            </a:pPr>
            <a:r>
              <a:rPr sz="1100" spc="-30" dirty="0">
                <a:latin typeface="Lucida Sans Unicode"/>
                <a:cs typeface="Lucida Sans Unicode"/>
              </a:rPr>
              <a:t>≡</a:t>
            </a:r>
            <a:r>
              <a:rPr sz="1100" spc="-10" dirty="0">
                <a:latin typeface="Arial"/>
                <a:cs typeface="Arial"/>
              </a:rPr>
              <a:t>C-H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200" spc="60" baseline="27777" dirty="0">
                <a:latin typeface="Arial"/>
                <a:cs typeface="Arial"/>
              </a:rPr>
              <a:t>1</a:t>
            </a:r>
            <a:r>
              <a:rPr sz="1100" i="1" spc="-10" dirty="0">
                <a:latin typeface="Arial"/>
                <a:cs typeface="Arial"/>
              </a:rPr>
              <a:t>J</a:t>
            </a:r>
            <a:r>
              <a:rPr sz="1200" spc="-7" baseline="-13888" dirty="0">
                <a:latin typeface="Arial"/>
                <a:cs typeface="Arial"/>
              </a:rPr>
              <a:t>CH</a:t>
            </a:r>
            <a:r>
              <a:rPr sz="1200" baseline="-13888" dirty="0">
                <a:latin typeface="Arial"/>
                <a:cs typeface="Arial"/>
              </a:rPr>
              <a:t> </a:t>
            </a:r>
            <a:r>
              <a:rPr sz="1200" spc="-142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Lucida Sans Unicode"/>
                <a:cs typeface="Lucida Sans Unicode"/>
              </a:rPr>
              <a:t>≈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Arial"/>
                <a:cs typeface="Arial"/>
              </a:rPr>
              <a:t>250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Hz</a:t>
            </a:r>
            <a:endParaRPr sz="1100">
              <a:latin typeface="Arial"/>
              <a:cs typeface="Arial"/>
            </a:endParaRPr>
          </a:p>
          <a:p>
            <a:pPr marL="365760" lvl="2" indent="-148590">
              <a:lnSpc>
                <a:spcPct val="100000"/>
              </a:lnSpc>
              <a:spcBef>
                <a:spcPts val="170"/>
              </a:spcBef>
              <a:buClr>
                <a:srgbClr val="6B59CC"/>
              </a:buClr>
              <a:buSzPct val="72727"/>
              <a:buFont typeface="Century Gothic"/>
              <a:buChar char="►"/>
              <a:tabLst>
                <a:tab pos="366395" algn="l"/>
              </a:tabLst>
            </a:pPr>
            <a:r>
              <a:rPr sz="1100" spc="-10" dirty="0">
                <a:latin typeface="Arial"/>
                <a:cs typeface="Arial"/>
              </a:rPr>
              <a:t>X-C-H</a:t>
            </a:r>
            <a:endParaRPr sz="1100">
              <a:latin typeface="Arial"/>
              <a:cs typeface="Arial"/>
            </a:endParaRPr>
          </a:p>
          <a:p>
            <a:pPr marL="505459">
              <a:lnSpc>
                <a:spcPts val="12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6B59CC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X = N, </a:t>
            </a:r>
            <a:r>
              <a:rPr sz="1000" spc="-4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55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, Cl, .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50" spc="60" baseline="27777" dirty="0">
                <a:latin typeface="Arial"/>
                <a:cs typeface="Arial"/>
              </a:rPr>
              <a:t>1</a:t>
            </a:r>
            <a:r>
              <a:rPr sz="1000" i="1" spc="-5" dirty="0">
                <a:latin typeface="Arial"/>
                <a:cs typeface="Arial"/>
              </a:rPr>
              <a:t>J</a:t>
            </a:r>
            <a:r>
              <a:rPr sz="1050" spc="-7" baseline="-11904" dirty="0">
                <a:latin typeface="Arial"/>
                <a:cs typeface="Arial"/>
              </a:rPr>
              <a:t>CH</a:t>
            </a:r>
            <a:r>
              <a:rPr sz="1050" baseline="-11904" dirty="0">
                <a:latin typeface="Arial"/>
                <a:cs typeface="Arial"/>
              </a:rPr>
              <a:t> </a:t>
            </a:r>
            <a:r>
              <a:rPr sz="1050" spc="-97" baseline="-11904" dirty="0">
                <a:latin typeface="Arial"/>
                <a:cs typeface="Arial"/>
              </a:rPr>
              <a:t> </a:t>
            </a:r>
            <a:r>
              <a:rPr sz="1000" spc="-165" dirty="0">
                <a:latin typeface="Lucida Sans Unicode"/>
                <a:cs typeface="Lucida Sans Unicode"/>
              </a:rPr>
              <a:t>⇑</a:t>
            </a:r>
            <a:endParaRPr sz="1000">
              <a:latin typeface="Lucida Sans Unicode"/>
              <a:cs typeface="Lucida Sans Unicode"/>
            </a:endParaRPr>
          </a:p>
          <a:p>
            <a:pPr marL="505459">
              <a:lnSpc>
                <a:spcPts val="1200"/>
              </a:lnSpc>
            </a:pPr>
            <a:r>
              <a:rPr sz="900" spc="494" baseline="13888" dirty="0">
                <a:solidFill>
                  <a:srgbClr val="6B59CC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X = Li, Mg, .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50" spc="60" baseline="27777" dirty="0">
                <a:latin typeface="Arial"/>
                <a:cs typeface="Arial"/>
              </a:rPr>
              <a:t>1</a:t>
            </a:r>
            <a:r>
              <a:rPr sz="1000" i="1" spc="-5" dirty="0">
                <a:latin typeface="Arial"/>
                <a:cs typeface="Arial"/>
              </a:rPr>
              <a:t>J</a:t>
            </a:r>
            <a:r>
              <a:rPr sz="1050" spc="-7" baseline="-11904" dirty="0">
                <a:latin typeface="Arial"/>
                <a:cs typeface="Arial"/>
              </a:rPr>
              <a:t>CH</a:t>
            </a:r>
            <a:r>
              <a:rPr sz="1050" baseline="-11904" dirty="0">
                <a:latin typeface="Arial"/>
                <a:cs typeface="Arial"/>
              </a:rPr>
              <a:t> </a:t>
            </a:r>
            <a:r>
              <a:rPr sz="1050" spc="-97" baseline="-11904" dirty="0">
                <a:latin typeface="Arial"/>
                <a:cs typeface="Arial"/>
              </a:rPr>
              <a:t> </a:t>
            </a:r>
            <a:r>
              <a:rPr sz="1000" spc="-165" dirty="0">
                <a:latin typeface="Lucida Sans Unicode"/>
                <a:cs typeface="Lucida Sans Unicode"/>
              </a:rPr>
              <a:t>⇓</a:t>
            </a:r>
            <a:endParaRPr sz="10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1375"/>
              </a:spcBef>
            </a:pPr>
            <a:r>
              <a:rPr sz="1200" spc="60" baseline="31250" dirty="0">
                <a:solidFill>
                  <a:srgbClr val="6B59CC"/>
                </a:solidFill>
                <a:latin typeface="Arial"/>
                <a:cs typeface="Arial"/>
              </a:rPr>
              <a:t>2</a:t>
            </a:r>
            <a:r>
              <a:rPr sz="1200" i="1" spc="-10" dirty="0">
                <a:solidFill>
                  <a:srgbClr val="6B59CC"/>
                </a:solidFill>
                <a:latin typeface="Arial"/>
                <a:cs typeface="Arial"/>
              </a:rPr>
              <a:t>J</a:t>
            </a:r>
            <a:r>
              <a:rPr sz="1200" spc="-7" baseline="-13888" dirty="0">
                <a:solidFill>
                  <a:srgbClr val="6B59CC"/>
                </a:solidFill>
                <a:latin typeface="Arial"/>
                <a:cs typeface="Arial"/>
              </a:rPr>
              <a:t>CH</a:t>
            </a:r>
            <a:r>
              <a:rPr sz="1200" baseline="-13888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97" baseline="-13888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6B59CC"/>
                </a:solidFill>
                <a:latin typeface="Verdana"/>
                <a:cs typeface="Verdana"/>
              </a:rPr>
              <a:t>&lt;</a:t>
            </a:r>
            <a:r>
              <a:rPr sz="1200" i="1" spc="-90" dirty="0">
                <a:solidFill>
                  <a:srgbClr val="6B59CC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0 or close to </a:t>
            </a:r>
            <a:r>
              <a:rPr sz="1200" spc="-25" dirty="0">
                <a:solidFill>
                  <a:srgbClr val="6B59CC"/>
                </a:solidFill>
                <a:latin typeface="Arial"/>
                <a:cs typeface="Arial"/>
              </a:rPr>
              <a:t>z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ero (&lt;3</a:t>
            </a:r>
            <a:r>
              <a:rPr sz="1200" spc="-13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z)</a:t>
            </a:r>
            <a:endParaRPr sz="1200">
              <a:latin typeface="Arial"/>
              <a:cs typeface="Arial"/>
            </a:endParaRPr>
          </a:p>
          <a:p>
            <a:pPr marL="365760" lvl="2" indent="-148590">
              <a:lnSpc>
                <a:spcPct val="100000"/>
              </a:lnSpc>
              <a:spcBef>
                <a:spcPts val="819"/>
              </a:spcBef>
              <a:buClr>
                <a:srgbClr val="6B59CC"/>
              </a:buClr>
              <a:buSzPct val="72727"/>
              <a:buFont typeface="Century Gothic"/>
              <a:buChar char="►"/>
              <a:tabLst>
                <a:tab pos="366395" algn="l"/>
              </a:tabLst>
            </a:pPr>
            <a:r>
              <a:rPr sz="1100" spc="-5" dirty="0">
                <a:latin typeface="Arial"/>
                <a:cs typeface="Arial"/>
              </a:rPr>
              <a:t>often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observable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ts val="1415"/>
              </a:lnSpc>
              <a:spcBef>
                <a:spcPts val="890"/>
              </a:spcBef>
            </a:pP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1D </a:t>
            </a:r>
            <a:r>
              <a:rPr sz="1200" spc="15" baseline="31250" dirty="0">
                <a:solidFill>
                  <a:srgbClr val="6B59CC"/>
                </a:solidFill>
                <a:latin typeface="Arial"/>
                <a:cs typeface="Arial"/>
              </a:rPr>
              <a:t>13</a:t>
            </a:r>
            <a:r>
              <a:rPr sz="1200" spc="10" dirty="0">
                <a:solidFill>
                  <a:srgbClr val="6B59CC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 H-C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interaction suppressed </a:t>
            </a:r>
            <a:r>
              <a:rPr sz="1200" spc="-15" dirty="0">
                <a:solidFill>
                  <a:srgbClr val="6B59CC"/>
                </a:solidFill>
                <a:latin typeface="Arial"/>
                <a:cs typeface="Arial"/>
              </a:rPr>
              <a:t>by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 DECOUPLING</a:t>
            </a:r>
            <a:endParaRPr sz="1200">
              <a:latin typeface="Arial"/>
              <a:cs typeface="Arial"/>
            </a:endParaRPr>
          </a:p>
          <a:p>
            <a:pPr marL="88900">
              <a:lnSpc>
                <a:spcPts val="1415"/>
              </a:lnSpc>
            </a:pPr>
            <a:r>
              <a:rPr sz="1200" spc="65" dirty="0">
                <a:solidFill>
                  <a:srgbClr val="6B59CC"/>
                </a:solidFill>
                <a:latin typeface="Lucida Sans Unicode"/>
                <a:cs typeface="Lucida Sans Unicode"/>
              </a:rPr>
              <a:t>⇒</a:t>
            </a:r>
            <a:r>
              <a:rPr sz="1200" spc="-45" dirty="0">
                <a:solidFill>
                  <a:srgbClr val="6B59CC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simplification</a:t>
            </a:r>
            <a:r>
              <a:rPr sz="12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of</a:t>
            </a:r>
            <a:r>
              <a:rPr sz="12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spectra</a:t>
            </a:r>
            <a:r>
              <a:rPr sz="12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(splitting</a:t>
            </a:r>
            <a:r>
              <a:rPr sz="12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removed,</a:t>
            </a:r>
            <a:r>
              <a:rPr sz="12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sensitivity)</a:t>
            </a:r>
            <a:endParaRPr sz="1200">
              <a:latin typeface="Arial"/>
              <a:cs typeface="Arial"/>
            </a:endParaRPr>
          </a:p>
          <a:p>
            <a:pPr marL="365760" marR="43180" lvl="2" indent="-148590" algn="just">
              <a:lnSpc>
                <a:spcPct val="102600"/>
              </a:lnSpc>
              <a:spcBef>
                <a:spcPts val="800"/>
              </a:spcBef>
              <a:buClr>
                <a:srgbClr val="6B59CC"/>
              </a:buClr>
              <a:buSzPct val="72727"/>
              <a:buFont typeface="Century Gothic"/>
              <a:buChar char="►"/>
              <a:tabLst>
                <a:tab pos="366395" algn="l"/>
              </a:tabLst>
            </a:pPr>
            <a:r>
              <a:rPr sz="1100" spc="-10" dirty="0">
                <a:latin typeface="Arial"/>
                <a:cs typeface="Arial"/>
              </a:rPr>
              <a:t>saturation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200" spc="22" baseline="27777" dirty="0">
                <a:latin typeface="Arial"/>
                <a:cs typeface="Arial"/>
              </a:rPr>
              <a:t>1</a:t>
            </a:r>
            <a:r>
              <a:rPr sz="1100" spc="15" dirty="0">
                <a:latin typeface="Arial"/>
                <a:cs typeface="Arial"/>
              </a:rPr>
              <a:t>H </a:t>
            </a:r>
            <a:r>
              <a:rPr sz="1100" spc="-5" dirty="0">
                <a:latin typeface="Arial"/>
                <a:cs typeface="Arial"/>
              </a:rPr>
              <a:t>energy </a:t>
            </a:r>
            <a:r>
              <a:rPr sz="1100" spc="-15" dirty="0">
                <a:latin typeface="Arial"/>
                <a:cs typeface="Arial"/>
              </a:rPr>
              <a:t>levels </a:t>
            </a:r>
            <a:r>
              <a:rPr sz="1100" spc="-5" dirty="0">
                <a:latin typeface="Arial"/>
                <a:cs typeface="Arial"/>
              </a:rPr>
              <a:t>during decoupling </a:t>
            </a:r>
            <a:r>
              <a:rPr sz="1100" spc="-10" dirty="0">
                <a:latin typeface="Arial"/>
                <a:cs typeface="Arial"/>
              </a:rPr>
              <a:t>enhances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relatively </a:t>
            </a:r>
            <a:r>
              <a:rPr sz="1100" spc="-5" dirty="0">
                <a:latin typeface="Arial"/>
                <a:cs typeface="Arial"/>
              </a:rPr>
              <a:t>intensity of </a:t>
            </a:r>
            <a:r>
              <a:rPr sz="1200" spc="15" baseline="27777" dirty="0">
                <a:latin typeface="Arial"/>
                <a:cs typeface="Arial"/>
              </a:rPr>
              <a:t>13</a:t>
            </a:r>
            <a:r>
              <a:rPr sz="1100" spc="10" dirty="0">
                <a:latin typeface="Arial"/>
                <a:cs typeface="Arial"/>
              </a:rPr>
              <a:t>C </a:t>
            </a:r>
            <a:r>
              <a:rPr sz="1100" spc="-5" dirty="0">
                <a:latin typeface="Arial"/>
                <a:cs typeface="Arial"/>
              </a:rPr>
              <a:t>signals because of </a:t>
            </a:r>
            <a:r>
              <a:rPr sz="1100" spc="-10" dirty="0">
                <a:latin typeface="Arial"/>
                <a:cs typeface="Arial"/>
              </a:rPr>
              <a:t>heteronuclear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nOe </a:t>
            </a:r>
            <a:r>
              <a:rPr sz="1100" spc="55" dirty="0">
                <a:latin typeface="Lucida Sans Unicode"/>
                <a:cs typeface="Lucida Sans Unicode"/>
              </a:rPr>
              <a:t>⇒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Arial"/>
                <a:cs typeface="Arial"/>
              </a:rPr>
              <a:t>quaternary</a:t>
            </a:r>
            <a:r>
              <a:rPr sz="1100" spc="-5" dirty="0">
                <a:latin typeface="Arial"/>
                <a:cs typeface="Arial"/>
              </a:rPr>
              <a:t> carbons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usually less</a:t>
            </a:r>
            <a:r>
              <a:rPr sz="1100" spc="-10" dirty="0">
                <a:latin typeface="Arial"/>
                <a:cs typeface="Arial"/>
              </a:rPr>
              <a:t> intensive.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65A9DA-D43F-4C86-9FAC-7F1B068D70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5</a:t>
            </a:fld>
            <a:endParaRPr lang="cs-CZ" sz="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DFF9705-63C4-428F-BDF7-73EEA2A4D222}"/>
              </a:ext>
            </a:extLst>
          </p:cNvPr>
          <p:cNvSpPr/>
          <p:nvPr/>
        </p:nvSpPr>
        <p:spPr>
          <a:xfrm>
            <a:off x="2924123" y="3327341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dirty="0"/>
              <a:t>Values </a:t>
            </a:r>
            <a:r>
              <a:rPr spc="10" dirty="0"/>
              <a:t>of</a:t>
            </a:r>
            <a:r>
              <a:rPr dirty="0"/>
              <a:t> </a:t>
            </a:r>
            <a:r>
              <a:rPr spc="15" dirty="0"/>
              <a:t>chemical</a:t>
            </a:r>
            <a:r>
              <a:rPr dirty="0"/>
              <a:t> </a:t>
            </a:r>
            <a:r>
              <a:rPr spc="10" dirty="0"/>
              <a:t>shift</a:t>
            </a:r>
            <a:r>
              <a:rPr dirty="0"/>
              <a:t> </a:t>
            </a:r>
            <a:r>
              <a:rPr spc="10" dirty="0"/>
              <a:t>of</a:t>
            </a:r>
            <a:r>
              <a:rPr dirty="0"/>
              <a:t> </a:t>
            </a:r>
            <a:r>
              <a:rPr spc="20" dirty="0"/>
              <a:t>important</a:t>
            </a:r>
            <a:r>
              <a:rPr dirty="0"/>
              <a:t> </a:t>
            </a:r>
            <a:r>
              <a:rPr spc="10" dirty="0"/>
              <a:t>solvents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0826" y="498507"/>
          <a:ext cx="2766060" cy="174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913">
                <a:tc gridSpan="3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907415" algn="l"/>
                          <a:tab pos="1816735" algn="l"/>
                        </a:tabLst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Abbr.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Formula	</a:t>
                      </a:r>
                      <a:r>
                        <a:rPr sz="1050" spc="44" baseline="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500" spc="30" baseline="-19444" dirty="0">
                          <a:latin typeface="Arial"/>
                          <a:cs typeface="Arial"/>
                        </a:rPr>
                        <a:t>C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7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CN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1.9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118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6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Benzene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6</a:t>
                      </a:r>
                      <a:endParaRPr sz="1050" baseline="-11904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7.2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128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CHCl</a:t>
                      </a:r>
                      <a:r>
                        <a:rPr sz="1050" spc="7" baseline="-11904" dirty="0">
                          <a:latin typeface="Arial"/>
                          <a:cs typeface="Arial"/>
                        </a:rPr>
                        <a:t>3</a:t>
                      </a:r>
                      <a:endParaRPr sz="1050" baseline="-11904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7.2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6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DCM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050" spc="15" baseline="-119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050" spc="15" baseline="-11904" dirty="0">
                          <a:latin typeface="Arial"/>
                          <a:cs typeface="Arial"/>
                        </a:rPr>
                        <a:t>2</a:t>
                      </a:r>
                      <a:endParaRPr sz="1050" baseline="-11904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5.3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76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DMF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(CH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NCHO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2.9,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8.0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32,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163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6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DMSO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(CH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SO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2.5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6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MeOH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050" spc="22" baseline="-11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OH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3.3,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4.8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8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Water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050" spc="30" baseline="-119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5907" y="2520428"/>
            <a:ext cx="3856354" cy="6146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7465" marR="30480" algn="ctr">
              <a:lnSpc>
                <a:spcPct val="102600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EXPLAIN effect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solvent on </a:t>
            </a:r>
            <a:r>
              <a:rPr sz="1100" spc="-5" dirty="0">
                <a:latin typeface="Arial"/>
                <a:cs typeface="Arial"/>
              </a:rPr>
              <a:t>the position of residual </a:t>
            </a:r>
            <a:r>
              <a:rPr sz="1200" spc="22" baseline="27777" dirty="0">
                <a:latin typeface="Arial"/>
                <a:cs typeface="Arial"/>
              </a:rPr>
              <a:t>1</a:t>
            </a:r>
            <a:r>
              <a:rPr sz="1100" spc="15" dirty="0">
                <a:latin typeface="Arial"/>
                <a:cs typeface="Arial"/>
              </a:rPr>
              <a:t>H </a:t>
            </a:r>
            <a:r>
              <a:rPr sz="1100" spc="-10" dirty="0">
                <a:latin typeface="Arial"/>
                <a:cs typeface="Arial"/>
              </a:rPr>
              <a:t>water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signal: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CHCl</a:t>
            </a:r>
            <a:r>
              <a:rPr sz="1200" spc="-7" baseline="-13888" dirty="0">
                <a:solidFill>
                  <a:srgbClr val="6B59CC"/>
                </a:solidFill>
                <a:latin typeface="Arial"/>
                <a:cs typeface="Arial"/>
              </a:rPr>
              <a:t>3</a:t>
            </a:r>
            <a:r>
              <a:rPr sz="1200" spc="232" baseline="-13888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B59CC"/>
                </a:solidFill>
                <a:latin typeface="Arial"/>
                <a:cs typeface="Arial"/>
              </a:rPr>
              <a:t>1.6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, </a:t>
            </a:r>
            <a:r>
              <a:rPr sz="1200" spc="-20" dirty="0">
                <a:solidFill>
                  <a:srgbClr val="6B59CC"/>
                </a:solidFill>
                <a:latin typeface="Arial"/>
                <a:cs typeface="Arial"/>
              </a:rPr>
              <a:t>ACN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 -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B59CC"/>
                </a:solidFill>
                <a:latin typeface="Arial"/>
                <a:cs typeface="Arial"/>
              </a:rPr>
              <a:t>2.1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, DMSO -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B59CC"/>
                </a:solidFill>
                <a:latin typeface="Arial"/>
                <a:cs typeface="Arial"/>
              </a:rPr>
              <a:t>3.3</a:t>
            </a:r>
            <a:r>
              <a:rPr sz="1200" spc="-5" dirty="0">
                <a:solidFill>
                  <a:srgbClr val="6B59CC"/>
                </a:solidFill>
                <a:latin typeface="Arial"/>
                <a:cs typeface="Arial"/>
              </a:rPr>
              <a:t>, MeOH -</a:t>
            </a:r>
            <a:r>
              <a:rPr sz="1200" spc="-1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B59CC"/>
                </a:solidFill>
                <a:latin typeface="Arial"/>
                <a:cs typeface="Arial"/>
              </a:rPr>
              <a:t>4.9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2C0A46-363B-49B8-966F-0AD2C73A02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6</a:t>
            </a:fld>
            <a:endParaRPr lang="cs-CZ" sz="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B5A0A83-7E43-450E-AD22-382E9ED6BA09}"/>
              </a:ext>
            </a:extLst>
          </p:cNvPr>
          <p:cNvSpPr/>
          <p:nvPr/>
        </p:nvSpPr>
        <p:spPr>
          <a:xfrm>
            <a:off x="2946450" y="3334368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00" y="58214"/>
            <a:ext cx="4470298" cy="4468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spc="10" dirty="0"/>
              <a:t>How many </a:t>
            </a:r>
            <a:r>
              <a:rPr sz="1500" spc="30" baseline="27777" dirty="0"/>
              <a:t>13</a:t>
            </a:r>
            <a:r>
              <a:rPr sz="1400" spc="20" dirty="0"/>
              <a:t>C </a:t>
            </a:r>
            <a:r>
              <a:rPr sz="1400" spc="10" dirty="0"/>
              <a:t>signal would </a:t>
            </a:r>
            <a:r>
              <a:rPr sz="1400" spc="5" dirty="0"/>
              <a:t>you expect </a:t>
            </a:r>
            <a:r>
              <a:rPr sz="1400" spc="10" dirty="0"/>
              <a:t>in </a:t>
            </a:r>
            <a:r>
              <a:rPr sz="1400" spc="15" dirty="0"/>
              <a:t>the </a:t>
            </a:r>
            <a:r>
              <a:rPr sz="1400" spc="25" dirty="0"/>
              <a:t>NMR </a:t>
            </a:r>
            <a:r>
              <a:rPr sz="1400" spc="-375" dirty="0"/>
              <a:t> </a:t>
            </a:r>
            <a:r>
              <a:rPr sz="1400" spc="20" dirty="0"/>
              <a:t>spectrum?</a:t>
            </a:r>
            <a:endParaRPr sz="1400" dirty="0"/>
          </a:p>
        </p:txBody>
      </p:sp>
      <p:sp>
        <p:nvSpPr>
          <p:cNvPr id="3" name="object 3"/>
          <p:cNvSpPr txBox="1"/>
          <p:nvPr/>
        </p:nvSpPr>
        <p:spPr>
          <a:xfrm>
            <a:off x="2310200" y="1812500"/>
            <a:ext cx="317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latin typeface="Arial"/>
                <a:cs typeface="Arial"/>
              </a:rPr>
              <a:t>Ru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6952" y="851961"/>
            <a:ext cx="591185" cy="984885"/>
            <a:chOff x="2146952" y="851961"/>
            <a:chExt cx="591185" cy="984885"/>
          </a:xfrm>
        </p:grpSpPr>
        <p:sp>
          <p:nvSpPr>
            <p:cNvPr id="5" name="object 5"/>
            <p:cNvSpPr/>
            <p:nvPr/>
          </p:nvSpPr>
          <p:spPr>
            <a:xfrm>
              <a:off x="2153937" y="858946"/>
              <a:ext cx="577215" cy="970915"/>
            </a:xfrm>
            <a:custGeom>
              <a:avLst/>
              <a:gdLst/>
              <a:ahLst/>
              <a:cxnLst/>
              <a:rect l="l" t="t" r="r" b="b"/>
              <a:pathLst>
                <a:path w="577214" h="970914">
                  <a:moveTo>
                    <a:pt x="5549" y="499471"/>
                  </a:moveTo>
                  <a:lnTo>
                    <a:pt x="0" y="169697"/>
                  </a:lnTo>
                  <a:lnTo>
                    <a:pt x="282832" y="0"/>
                  </a:lnTo>
                  <a:lnTo>
                    <a:pt x="571196" y="160082"/>
                  </a:lnTo>
                  <a:lnTo>
                    <a:pt x="576746" y="489862"/>
                  </a:lnTo>
                  <a:lnTo>
                    <a:pt x="293913" y="659553"/>
                  </a:lnTo>
                  <a:lnTo>
                    <a:pt x="5549" y="499471"/>
                  </a:lnTo>
                  <a:close/>
                </a:path>
                <a:path w="577214" h="970914">
                  <a:moveTo>
                    <a:pt x="53033" y="211557"/>
                  </a:moveTo>
                  <a:lnTo>
                    <a:pt x="53033" y="455983"/>
                  </a:lnTo>
                </a:path>
                <a:path w="577214" h="970914">
                  <a:moveTo>
                    <a:pt x="282209" y="64920"/>
                  </a:moveTo>
                  <a:lnTo>
                    <a:pt x="493898" y="187133"/>
                  </a:lnTo>
                </a:path>
                <a:path w="577214" h="970914">
                  <a:moveTo>
                    <a:pt x="304441" y="587097"/>
                  </a:moveTo>
                  <a:lnTo>
                    <a:pt x="516107" y="464884"/>
                  </a:lnTo>
                </a:path>
                <a:path w="577214" h="970914">
                  <a:moveTo>
                    <a:pt x="294719" y="725969"/>
                  </a:moveTo>
                  <a:lnTo>
                    <a:pt x="294719" y="970401"/>
                  </a:lnTo>
                </a:path>
              </a:pathLst>
            </a:custGeom>
            <a:ln w="13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2010" y="1375191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108878" y="224511"/>
                  </a:moveTo>
                  <a:lnTo>
                    <a:pt x="66500" y="215688"/>
                  </a:lnTo>
                  <a:lnTo>
                    <a:pt x="31892" y="191627"/>
                  </a:lnTo>
                  <a:lnTo>
                    <a:pt x="8557" y="155941"/>
                  </a:lnTo>
                  <a:lnTo>
                    <a:pt x="0" y="112244"/>
                  </a:lnTo>
                  <a:lnTo>
                    <a:pt x="8557" y="68551"/>
                  </a:lnTo>
                  <a:lnTo>
                    <a:pt x="31892" y="32873"/>
                  </a:lnTo>
                  <a:lnTo>
                    <a:pt x="66500" y="8819"/>
                  </a:lnTo>
                  <a:lnTo>
                    <a:pt x="108878" y="0"/>
                  </a:lnTo>
                  <a:lnTo>
                    <a:pt x="151256" y="8819"/>
                  </a:lnTo>
                  <a:lnTo>
                    <a:pt x="185865" y="32873"/>
                  </a:lnTo>
                  <a:lnTo>
                    <a:pt x="209200" y="68551"/>
                  </a:lnTo>
                  <a:lnTo>
                    <a:pt x="217757" y="112244"/>
                  </a:lnTo>
                  <a:lnTo>
                    <a:pt x="209200" y="155941"/>
                  </a:lnTo>
                  <a:lnTo>
                    <a:pt x="185865" y="191627"/>
                  </a:lnTo>
                  <a:lnTo>
                    <a:pt x="151256" y="215688"/>
                  </a:lnTo>
                  <a:lnTo>
                    <a:pt x="108878" y="224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2010" y="1375191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217757" y="112244"/>
                  </a:moveTo>
                  <a:lnTo>
                    <a:pt x="209200" y="155941"/>
                  </a:lnTo>
                  <a:lnTo>
                    <a:pt x="185865" y="191627"/>
                  </a:lnTo>
                  <a:lnTo>
                    <a:pt x="151256" y="215688"/>
                  </a:lnTo>
                  <a:lnTo>
                    <a:pt x="108878" y="224511"/>
                  </a:lnTo>
                  <a:lnTo>
                    <a:pt x="66500" y="215688"/>
                  </a:lnTo>
                  <a:lnTo>
                    <a:pt x="31892" y="191627"/>
                  </a:lnTo>
                  <a:lnTo>
                    <a:pt x="8557" y="155941"/>
                  </a:lnTo>
                  <a:lnTo>
                    <a:pt x="0" y="112244"/>
                  </a:lnTo>
                  <a:lnTo>
                    <a:pt x="8557" y="68551"/>
                  </a:lnTo>
                  <a:lnTo>
                    <a:pt x="31892" y="32873"/>
                  </a:lnTo>
                  <a:lnTo>
                    <a:pt x="66500" y="8819"/>
                  </a:lnTo>
                  <a:lnTo>
                    <a:pt x="108878" y="0"/>
                  </a:lnTo>
                  <a:lnTo>
                    <a:pt x="151256" y="8819"/>
                  </a:lnTo>
                  <a:lnTo>
                    <a:pt x="185865" y="32873"/>
                  </a:lnTo>
                  <a:lnTo>
                    <a:pt x="209200" y="68551"/>
                  </a:lnTo>
                  <a:lnTo>
                    <a:pt x="217757" y="112244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56397" y="1328110"/>
            <a:ext cx="190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35025" y="761280"/>
            <a:ext cx="231775" cy="238760"/>
            <a:chOff x="2335025" y="761280"/>
            <a:chExt cx="231775" cy="238760"/>
          </a:xfrm>
        </p:grpSpPr>
        <p:sp>
          <p:nvSpPr>
            <p:cNvPr id="10" name="object 10"/>
            <p:cNvSpPr/>
            <p:nvPr/>
          </p:nvSpPr>
          <p:spPr>
            <a:xfrm>
              <a:off x="2342010" y="768265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108878" y="224511"/>
                  </a:moveTo>
                  <a:lnTo>
                    <a:pt x="66500" y="215692"/>
                  </a:lnTo>
                  <a:lnTo>
                    <a:pt x="31892" y="191640"/>
                  </a:lnTo>
                  <a:lnTo>
                    <a:pt x="8557" y="155963"/>
                  </a:lnTo>
                  <a:lnTo>
                    <a:pt x="0" y="112267"/>
                  </a:lnTo>
                  <a:lnTo>
                    <a:pt x="8557" y="68570"/>
                  </a:lnTo>
                  <a:lnTo>
                    <a:pt x="31892" y="32884"/>
                  </a:lnTo>
                  <a:lnTo>
                    <a:pt x="66500" y="8823"/>
                  </a:lnTo>
                  <a:lnTo>
                    <a:pt x="108878" y="0"/>
                  </a:lnTo>
                  <a:lnTo>
                    <a:pt x="151256" y="8823"/>
                  </a:lnTo>
                  <a:lnTo>
                    <a:pt x="185865" y="32884"/>
                  </a:lnTo>
                  <a:lnTo>
                    <a:pt x="209200" y="68570"/>
                  </a:lnTo>
                  <a:lnTo>
                    <a:pt x="217757" y="112267"/>
                  </a:lnTo>
                  <a:lnTo>
                    <a:pt x="209200" y="155963"/>
                  </a:lnTo>
                  <a:lnTo>
                    <a:pt x="185865" y="191640"/>
                  </a:lnTo>
                  <a:lnTo>
                    <a:pt x="151256" y="215692"/>
                  </a:lnTo>
                  <a:lnTo>
                    <a:pt x="108878" y="224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42010" y="768265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217757" y="112267"/>
                  </a:moveTo>
                  <a:lnTo>
                    <a:pt x="209200" y="155963"/>
                  </a:lnTo>
                  <a:lnTo>
                    <a:pt x="185865" y="191640"/>
                  </a:lnTo>
                  <a:lnTo>
                    <a:pt x="151256" y="215692"/>
                  </a:lnTo>
                  <a:lnTo>
                    <a:pt x="108878" y="224511"/>
                  </a:lnTo>
                  <a:lnTo>
                    <a:pt x="66500" y="215692"/>
                  </a:lnTo>
                  <a:lnTo>
                    <a:pt x="31892" y="191640"/>
                  </a:lnTo>
                  <a:lnTo>
                    <a:pt x="8557" y="155963"/>
                  </a:lnTo>
                  <a:lnTo>
                    <a:pt x="0" y="112267"/>
                  </a:lnTo>
                  <a:lnTo>
                    <a:pt x="8557" y="68570"/>
                  </a:lnTo>
                  <a:lnTo>
                    <a:pt x="31892" y="32884"/>
                  </a:lnTo>
                  <a:lnTo>
                    <a:pt x="66500" y="8823"/>
                  </a:lnTo>
                  <a:lnTo>
                    <a:pt x="108878" y="0"/>
                  </a:lnTo>
                  <a:lnTo>
                    <a:pt x="151256" y="8823"/>
                  </a:lnTo>
                  <a:lnTo>
                    <a:pt x="185865" y="32884"/>
                  </a:lnTo>
                  <a:lnTo>
                    <a:pt x="209200" y="68570"/>
                  </a:lnTo>
                  <a:lnTo>
                    <a:pt x="217757" y="112267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56397" y="721194"/>
            <a:ext cx="190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38930" y="1304576"/>
            <a:ext cx="854075" cy="673735"/>
            <a:chOff x="2638930" y="1304576"/>
            <a:chExt cx="854075" cy="673735"/>
          </a:xfrm>
        </p:grpSpPr>
        <p:sp>
          <p:nvSpPr>
            <p:cNvPr id="14" name="object 14"/>
            <p:cNvSpPr/>
            <p:nvPr/>
          </p:nvSpPr>
          <p:spPr>
            <a:xfrm>
              <a:off x="2645915" y="1311561"/>
              <a:ext cx="840105" cy="659765"/>
            </a:xfrm>
            <a:custGeom>
              <a:avLst/>
              <a:gdLst/>
              <a:ahLst/>
              <a:cxnLst/>
              <a:rect l="l" t="t" r="r" b="b"/>
              <a:pathLst>
                <a:path w="840104" h="659764">
                  <a:moveTo>
                    <a:pt x="263253" y="169698"/>
                  </a:moveTo>
                  <a:lnTo>
                    <a:pt x="546064" y="0"/>
                  </a:lnTo>
                  <a:lnTo>
                    <a:pt x="834448" y="160087"/>
                  </a:lnTo>
                  <a:lnTo>
                    <a:pt x="839977" y="489861"/>
                  </a:lnTo>
                  <a:lnTo>
                    <a:pt x="557166" y="659559"/>
                  </a:lnTo>
                  <a:lnTo>
                    <a:pt x="268805" y="499473"/>
                  </a:lnTo>
                  <a:lnTo>
                    <a:pt x="263253" y="169698"/>
                  </a:lnTo>
                  <a:close/>
                </a:path>
                <a:path w="840104" h="659764">
                  <a:moveTo>
                    <a:pt x="211668" y="533374"/>
                  </a:moveTo>
                  <a:lnTo>
                    <a:pt x="0" y="655589"/>
                  </a:lnTo>
                </a:path>
                <a:path w="840104" h="659764">
                  <a:moveTo>
                    <a:pt x="536337" y="66864"/>
                  </a:moveTo>
                  <a:lnTo>
                    <a:pt x="324645" y="189077"/>
                  </a:lnTo>
                </a:path>
                <a:path w="840104" h="659764">
                  <a:moveTo>
                    <a:pt x="777913" y="191997"/>
                  </a:moveTo>
                  <a:lnTo>
                    <a:pt x="777917" y="436428"/>
                  </a:lnTo>
                </a:path>
                <a:path w="840104" h="659764">
                  <a:moveTo>
                    <a:pt x="336802" y="472357"/>
                  </a:moveTo>
                  <a:lnTo>
                    <a:pt x="548471" y="594568"/>
                  </a:lnTo>
                </a:path>
              </a:pathLst>
            </a:custGeom>
            <a:ln w="13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32347" y="168939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3548" y="164861"/>
                  </a:moveTo>
                  <a:lnTo>
                    <a:pt x="0" y="123748"/>
                  </a:lnTo>
                  <a:lnTo>
                    <a:pt x="3531" y="81746"/>
                  </a:lnTo>
                  <a:lnTo>
                    <a:pt x="22766" y="43697"/>
                  </a:lnTo>
                  <a:lnTo>
                    <a:pt x="56326" y="14440"/>
                  </a:lnTo>
                  <a:lnTo>
                    <a:pt x="98450" y="0"/>
                  </a:lnTo>
                  <a:lnTo>
                    <a:pt x="141017" y="2365"/>
                  </a:lnTo>
                  <a:lnTo>
                    <a:pt x="179153" y="20307"/>
                  </a:lnTo>
                  <a:lnTo>
                    <a:pt x="207981" y="52598"/>
                  </a:lnTo>
                  <a:lnTo>
                    <a:pt x="221538" y="93711"/>
                  </a:lnTo>
                  <a:lnTo>
                    <a:pt x="218008" y="135713"/>
                  </a:lnTo>
                  <a:lnTo>
                    <a:pt x="198771" y="173762"/>
                  </a:lnTo>
                  <a:lnTo>
                    <a:pt x="165202" y="203019"/>
                  </a:lnTo>
                  <a:lnTo>
                    <a:pt x="123087" y="217459"/>
                  </a:lnTo>
                  <a:lnTo>
                    <a:pt x="80517" y="215094"/>
                  </a:lnTo>
                  <a:lnTo>
                    <a:pt x="42377" y="197153"/>
                  </a:lnTo>
                  <a:lnTo>
                    <a:pt x="13548" y="164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2347" y="168939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65202" y="203019"/>
                  </a:moveTo>
                  <a:lnTo>
                    <a:pt x="123087" y="217459"/>
                  </a:lnTo>
                  <a:lnTo>
                    <a:pt x="80517" y="215094"/>
                  </a:lnTo>
                  <a:lnTo>
                    <a:pt x="42377" y="197153"/>
                  </a:lnTo>
                  <a:lnTo>
                    <a:pt x="13548" y="164861"/>
                  </a:lnTo>
                  <a:lnTo>
                    <a:pt x="0" y="123748"/>
                  </a:lnTo>
                  <a:lnTo>
                    <a:pt x="3531" y="81746"/>
                  </a:lnTo>
                  <a:lnTo>
                    <a:pt x="22766" y="43697"/>
                  </a:lnTo>
                  <a:lnTo>
                    <a:pt x="56326" y="14440"/>
                  </a:lnTo>
                  <a:lnTo>
                    <a:pt x="98450" y="0"/>
                  </a:lnTo>
                  <a:lnTo>
                    <a:pt x="141017" y="2365"/>
                  </a:lnTo>
                  <a:lnTo>
                    <a:pt x="179153" y="20307"/>
                  </a:lnTo>
                  <a:lnTo>
                    <a:pt x="207981" y="52598"/>
                  </a:lnTo>
                  <a:lnTo>
                    <a:pt x="221538" y="93711"/>
                  </a:lnTo>
                  <a:lnTo>
                    <a:pt x="218008" y="135713"/>
                  </a:lnTo>
                  <a:lnTo>
                    <a:pt x="198771" y="173762"/>
                  </a:lnTo>
                  <a:lnTo>
                    <a:pt x="165202" y="203019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 rot="10800000">
            <a:off x="2801543" y="1681375"/>
            <a:ext cx="281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50971" y="1378948"/>
            <a:ext cx="235585" cy="231775"/>
            <a:chOff x="3350971" y="1378948"/>
            <a:chExt cx="235585" cy="231775"/>
          </a:xfrm>
        </p:grpSpPr>
        <p:sp>
          <p:nvSpPr>
            <p:cNvPr id="19" name="object 19"/>
            <p:cNvSpPr/>
            <p:nvPr/>
          </p:nvSpPr>
          <p:spPr>
            <a:xfrm>
              <a:off x="3357956" y="138593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3548" y="164862"/>
                  </a:moveTo>
                  <a:lnTo>
                    <a:pt x="0" y="123747"/>
                  </a:lnTo>
                  <a:lnTo>
                    <a:pt x="3527" y="81745"/>
                  </a:lnTo>
                  <a:lnTo>
                    <a:pt x="22759" y="43694"/>
                  </a:lnTo>
                  <a:lnTo>
                    <a:pt x="56323" y="14435"/>
                  </a:lnTo>
                  <a:lnTo>
                    <a:pt x="98440" y="0"/>
                  </a:lnTo>
                  <a:lnTo>
                    <a:pt x="141008" y="2368"/>
                  </a:lnTo>
                  <a:lnTo>
                    <a:pt x="179147" y="20316"/>
                  </a:lnTo>
                  <a:lnTo>
                    <a:pt x="207975" y="52617"/>
                  </a:lnTo>
                  <a:lnTo>
                    <a:pt x="221528" y="93726"/>
                  </a:lnTo>
                  <a:lnTo>
                    <a:pt x="218002" y="135721"/>
                  </a:lnTo>
                  <a:lnTo>
                    <a:pt x="198770" y="173764"/>
                  </a:lnTo>
                  <a:lnTo>
                    <a:pt x="165202" y="203019"/>
                  </a:lnTo>
                  <a:lnTo>
                    <a:pt x="123087" y="217458"/>
                  </a:lnTo>
                  <a:lnTo>
                    <a:pt x="80519" y="215093"/>
                  </a:lnTo>
                  <a:lnTo>
                    <a:pt x="42379" y="197152"/>
                  </a:lnTo>
                  <a:lnTo>
                    <a:pt x="13548" y="164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57956" y="138593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65202" y="203019"/>
                  </a:moveTo>
                  <a:lnTo>
                    <a:pt x="123087" y="217458"/>
                  </a:lnTo>
                  <a:lnTo>
                    <a:pt x="80519" y="215093"/>
                  </a:lnTo>
                  <a:lnTo>
                    <a:pt x="42379" y="197152"/>
                  </a:lnTo>
                  <a:lnTo>
                    <a:pt x="13548" y="164862"/>
                  </a:lnTo>
                  <a:lnTo>
                    <a:pt x="0" y="123747"/>
                  </a:lnTo>
                  <a:lnTo>
                    <a:pt x="3527" y="81745"/>
                  </a:lnTo>
                  <a:lnTo>
                    <a:pt x="22759" y="43694"/>
                  </a:lnTo>
                  <a:lnTo>
                    <a:pt x="56323" y="14435"/>
                  </a:lnTo>
                  <a:lnTo>
                    <a:pt x="98440" y="0"/>
                  </a:lnTo>
                  <a:lnTo>
                    <a:pt x="141008" y="2368"/>
                  </a:lnTo>
                  <a:lnTo>
                    <a:pt x="179147" y="20316"/>
                  </a:lnTo>
                  <a:lnTo>
                    <a:pt x="207975" y="52617"/>
                  </a:lnTo>
                  <a:lnTo>
                    <a:pt x="221528" y="93726"/>
                  </a:lnTo>
                  <a:lnTo>
                    <a:pt x="218002" y="135721"/>
                  </a:lnTo>
                  <a:lnTo>
                    <a:pt x="198770" y="173764"/>
                  </a:lnTo>
                  <a:lnTo>
                    <a:pt x="165202" y="203019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 rot="10800000">
            <a:off x="3327148" y="1377917"/>
            <a:ext cx="281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71729" y="2104130"/>
            <a:ext cx="212090" cy="122555"/>
          </a:xfrm>
          <a:custGeom>
            <a:avLst/>
            <a:gdLst/>
            <a:ahLst/>
            <a:cxnLst/>
            <a:rect l="l" t="t" r="r" b="b"/>
            <a:pathLst>
              <a:path w="212089" h="122555">
                <a:moveTo>
                  <a:pt x="211694" y="0"/>
                </a:moveTo>
                <a:lnTo>
                  <a:pt x="0" y="122212"/>
                </a:lnTo>
              </a:path>
            </a:pathLst>
          </a:custGeom>
          <a:ln w="3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45918" y="2104130"/>
            <a:ext cx="212090" cy="122555"/>
          </a:xfrm>
          <a:custGeom>
            <a:avLst/>
            <a:gdLst/>
            <a:ahLst/>
            <a:cxnLst/>
            <a:rect l="l" t="t" r="r" b="b"/>
            <a:pathLst>
              <a:path w="212089" h="122555">
                <a:moveTo>
                  <a:pt x="211666" y="122212"/>
                </a:moveTo>
                <a:lnTo>
                  <a:pt x="0" y="0"/>
                </a:lnTo>
              </a:path>
            </a:pathLst>
          </a:custGeom>
          <a:ln w="3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14904" y="1647796"/>
            <a:ext cx="2413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48656" y="213376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31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1729" y="790343"/>
            <a:ext cx="1558925" cy="2316480"/>
          </a:xfrm>
          <a:custGeom>
            <a:avLst/>
            <a:gdLst/>
            <a:ahLst/>
            <a:cxnLst/>
            <a:rect l="l" t="t" r="r" b="b"/>
            <a:pathLst>
              <a:path w="1558925" h="2316480">
                <a:moveTo>
                  <a:pt x="211694" y="1176803"/>
                </a:moveTo>
                <a:lnTo>
                  <a:pt x="0" y="1054590"/>
                </a:lnTo>
              </a:path>
              <a:path w="1558925" h="2316480">
                <a:moveTo>
                  <a:pt x="1462941" y="0"/>
                </a:moveTo>
                <a:lnTo>
                  <a:pt x="1558794" y="0"/>
                </a:lnTo>
                <a:lnTo>
                  <a:pt x="1558794" y="2316011"/>
                </a:lnTo>
                <a:lnTo>
                  <a:pt x="1462941" y="2316011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64721" y="2358857"/>
            <a:ext cx="1778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5444" y="2529448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19" h="304800">
                <a:moveTo>
                  <a:pt x="0" y="95116"/>
                </a:moveTo>
                <a:lnTo>
                  <a:pt x="126295" y="304396"/>
                </a:lnTo>
              </a:path>
              <a:path w="287019" h="304800">
                <a:moveTo>
                  <a:pt x="46970" y="0"/>
                </a:moveTo>
                <a:lnTo>
                  <a:pt x="286714" y="47546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09798" y="2563486"/>
            <a:ext cx="10858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10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0113" y="2118351"/>
            <a:ext cx="600710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30480" indent="52705">
              <a:lnSpc>
                <a:spcPct val="1082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Cl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Arial"/>
                <a:cs typeface="Arial"/>
              </a:rPr>
              <a:t>CH</a:t>
            </a:r>
            <a:r>
              <a:rPr sz="1725" baseline="-16908" dirty="0">
                <a:latin typeface="Arial"/>
                <a:cs typeface="Arial"/>
              </a:rPr>
              <a:t>3</a:t>
            </a:r>
            <a:endParaRPr sz="1725" baseline="-16908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81479" y="2542294"/>
            <a:ext cx="179705" cy="147955"/>
          </a:xfrm>
          <a:custGeom>
            <a:avLst/>
            <a:gdLst/>
            <a:ahLst/>
            <a:cxnLst/>
            <a:rect l="l" t="t" r="r" b="b"/>
            <a:pathLst>
              <a:path w="179705" h="147955">
                <a:moveTo>
                  <a:pt x="179128" y="43978"/>
                </a:moveTo>
                <a:lnTo>
                  <a:pt x="34569" y="147567"/>
                </a:lnTo>
              </a:path>
              <a:path w="179705" h="147955">
                <a:moveTo>
                  <a:pt x="144581" y="0"/>
                </a:moveTo>
                <a:lnTo>
                  <a:pt x="0" y="103566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04900" y="2134909"/>
            <a:ext cx="389255" cy="74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1365"/>
              </a:spcBef>
            </a:pPr>
            <a:r>
              <a:rPr sz="1800" spc="-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5972" y="1473870"/>
            <a:ext cx="591185" cy="845185"/>
            <a:chOff x="845972" y="1473870"/>
            <a:chExt cx="591185" cy="845185"/>
          </a:xfrm>
        </p:grpSpPr>
        <p:sp>
          <p:nvSpPr>
            <p:cNvPr id="34" name="object 34"/>
            <p:cNvSpPr/>
            <p:nvPr/>
          </p:nvSpPr>
          <p:spPr>
            <a:xfrm>
              <a:off x="852957" y="1571402"/>
              <a:ext cx="577215" cy="659765"/>
            </a:xfrm>
            <a:custGeom>
              <a:avLst/>
              <a:gdLst/>
              <a:ahLst/>
              <a:cxnLst/>
              <a:rect l="l" t="t" r="r" b="b"/>
              <a:pathLst>
                <a:path w="577215" h="659764">
                  <a:moveTo>
                    <a:pt x="5549" y="499471"/>
                  </a:moveTo>
                  <a:lnTo>
                    <a:pt x="0" y="169697"/>
                  </a:lnTo>
                  <a:lnTo>
                    <a:pt x="282832" y="0"/>
                  </a:lnTo>
                  <a:lnTo>
                    <a:pt x="571196" y="160082"/>
                  </a:lnTo>
                  <a:lnTo>
                    <a:pt x="576746" y="489862"/>
                  </a:lnTo>
                  <a:lnTo>
                    <a:pt x="293913" y="659553"/>
                  </a:lnTo>
                  <a:lnTo>
                    <a:pt x="5549" y="499471"/>
                  </a:lnTo>
                  <a:close/>
                </a:path>
                <a:path w="577215" h="659764">
                  <a:moveTo>
                    <a:pt x="53033" y="211557"/>
                  </a:moveTo>
                  <a:lnTo>
                    <a:pt x="53033" y="455983"/>
                  </a:lnTo>
                </a:path>
                <a:path w="577215" h="659764">
                  <a:moveTo>
                    <a:pt x="282204" y="64920"/>
                  </a:moveTo>
                  <a:lnTo>
                    <a:pt x="493898" y="187133"/>
                  </a:lnTo>
                </a:path>
              </a:pathLst>
            </a:custGeom>
            <a:ln w="13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174" y="2029435"/>
              <a:ext cx="341742" cy="2895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174" y="1473870"/>
              <a:ext cx="231459" cy="23821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672062" y="791017"/>
            <a:ext cx="95885" cy="2316480"/>
          </a:xfrm>
          <a:custGeom>
            <a:avLst/>
            <a:gdLst/>
            <a:ahLst/>
            <a:cxnLst/>
            <a:rect l="l" t="t" r="r" b="b"/>
            <a:pathLst>
              <a:path w="95885" h="2316480">
                <a:moveTo>
                  <a:pt x="95830" y="0"/>
                </a:moveTo>
                <a:lnTo>
                  <a:pt x="0" y="0"/>
                </a:lnTo>
                <a:lnTo>
                  <a:pt x="0" y="2316005"/>
                </a:lnTo>
                <a:lnTo>
                  <a:pt x="95830" y="2316005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55411" y="1433654"/>
            <a:ext cx="190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407" y="2292416"/>
            <a:ext cx="231459" cy="23821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026251" y="2040570"/>
            <a:ext cx="332105" cy="511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8100" marR="30480" indent="3175">
              <a:lnSpc>
                <a:spcPct val="77100"/>
              </a:lnSpc>
              <a:spcBef>
                <a:spcPts val="590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725" spc="7" baseline="-16908" dirty="0">
                <a:latin typeface="Arial"/>
                <a:cs typeface="Arial"/>
              </a:rPr>
              <a:t>+  </a:t>
            </a:r>
            <a:r>
              <a:rPr sz="1800" spc="-5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Zástupný symbol pro číslo snímku 40">
            <a:extLst>
              <a:ext uri="{FF2B5EF4-FFF2-40B4-BE49-F238E27FC236}">
                <a16:creationId xmlns:a16="http://schemas.microsoft.com/office/drawing/2014/main" id="{D744AE25-B6F3-4E04-BA2E-017C37AE6A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7</a:t>
            </a:fld>
            <a:endParaRPr lang="cs-CZ" sz="800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06CF667C-C65D-4078-8F01-A4BF2F6EFB92}"/>
              </a:ext>
            </a:extLst>
          </p:cNvPr>
          <p:cNvSpPr/>
          <p:nvPr/>
        </p:nvSpPr>
        <p:spPr>
          <a:xfrm>
            <a:off x="2937318" y="3364436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00" y="58214"/>
            <a:ext cx="4470298" cy="4468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spc="10" dirty="0"/>
              <a:t>How many </a:t>
            </a:r>
            <a:r>
              <a:rPr sz="1500" spc="30" baseline="27777" dirty="0"/>
              <a:t>13</a:t>
            </a:r>
            <a:r>
              <a:rPr sz="1400" spc="20" dirty="0"/>
              <a:t>C </a:t>
            </a:r>
            <a:r>
              <a:rPr sz="1400" spc="10" dirty="0"/>
              <a:t>signal would </a:t>
            </a:r>
            <a:r>
              <a:rPr sz="1400" spc="5" dirty="0"/>
              <a:t>you expect </a:t>
            </a:r>
            <a:r>
              <a:rPr sz="1400" spc="10" dirty="0"/>
              <a:t>in </a:t>
            </a:r>
            <a:r>
              <a:rPr sz="1400" spc="15" dirty="0"/>
              <a:t>the </a:t>
            </a:r>
            <a:r>
              <a:rPr sz="1400" spc="25" dirty="0"/>
              <a:t>NMR </a:t>
            </a:r>
            <a:r>
              <a:rPr sz="1400" spc="-375" dirty="0"/>
              <a:t> </a:t>
            </a:r>
            <a:r>
              <a:rPr sz="1400" spc="20" dirty="0"/>
              <a:t>spectrum?</a:t>
            </a:r>
            <a:r>
              <a:rPr sz="1400" dirty="0"/>
              <a:t> </a:t>
            </a:r>
            <a:r>
              <a:rPr sz="1400" b="1" spc="15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0200" y="1812500"/>
            <a:ext cx="317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latin typeface="Arial"/>
                <a:cs typeface="Arial"/>
              </a:rPr>
              <a:t>Ru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6952" y="851961"/>
            <a:ext cx="591185" cy="984885"/>
            <a:chOff x="2146952" y="851961"/>
            <a:chExt cx="591185" cy="984885"/>
          </a:xfrm>
        </p:grpSpPr>
        <p:sp>
          <p:nvSpPr>
            <p:cNvPr id="5" name="object 5"/>
            <p:cNvSpPr/>
            <p:nvPr/>
          </p:nvSpPr>
          <p:spPr>
            <a:xfrm>
              <a:off x="2153937" y="858946"/>
              <a:ext cx="577215" cy="970915"/>
            </a:xfrm>
            <a:custGeom>
              <a:avLst/>
              <a:gdLst/>
              <a:ahLst/>
              <a:cxnLst/>
              <a:rect l="l" t="t" r="r" b="b"/>
              <a:pathLst>
                <a:path w="577214" h="970914">
                  <a:moveTo>
                    <a:pt x="5549" y="499471"/>
                  </a:moveTo>
                  <a:lnTo>
                    <a:pt x="0" y="169697"/>
                  </a:lnTo>
                  <a:lnTo>
                    <a:pt x="282832" y="0"/>
                  </a:lnTo>
                  <a:lnTo>
                    <a:pt x="571196" y="160082"/>
                  </a:lnTo>
                  <a:lnTo>
                    <a:pt x="576746" y="489862"/>
                  </a:lnTo>
                  <a:lnTo>
                    <a:pt x="293913" y="659553"/>
                  </a:lnTo>
                  <a:lnTo>
                    <a:pt x="5549" y="499471"/>
                  </a:lnTo>
                  <a:close/>
                </a:path>
                <a:path w="577214" h="970914">
                  <a:moveTo>
                    <a:pt x="53033" y="211557"/>
                  </a:moveTo>
                  <a:lnTo>
                    <a:pt x="53033" y="455983"/>
                  </a:lnTo>
                </a:path>
                <a:path w="577214" h="970914">
                  <a:moveTo>
                    <a:pt x="282209" y="64920"/>
                  </a:moveTo>
                  <a:lnTo>
                    <a:pt x="493898" y="187133"/>
                  </a:lnTo>
                </a:path>
                <a:path w="577214" h="970914">
                  <a:moveTo>
                    <a:pt x="304441" y="587097"/>
                  </a:moveTo>
                  <a:lnTo>
                    <a:pt x="516107" y="464884"/>
                  </a:lnTo>
                </a:path>
                <a:path w="577214" h="970914">
                  <a:moveTo>
                    <a:pt x="294719" y="725969"/>
                  </a:moveTo>
                  <a:lnTo>
                    <a:pt x="294719" y="970401"/>
                  </a:lnTo>
                </a:path>
              </a:pathLst>
            </a:custGeom>
            <a:ln w="13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2010" y="1375191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108878" y="224511"/>
                  </a:moveTo>
                  <a:lnTo>
                    <a:pt x="66500" y="215688"/>
                  </a:lnTo>
                  <a:lnTo>
                    <a:pt x="31892" y="191627"/>
                  </a:lnTo>
                  <a:lnTo>
                    <a:pt x="8557" y="155941"/>
                  </a:lnTo>
                  <a:lnTo>
                    <a:pt x="0" y="112244"/>
                  </a:lnTo>
                  <a:lnTo>
                    <a:pt x="8557" y="68551"/>
                  </a:lnTo>
                  <a:lnTo>
                    <a:pt x="31892" y="32873"/>
                  </a:lnTo>
                  <a:lnTo>
                    <a:pt x="66500" y="8819"/>
                  </a:lnTo>
                  <a:lnTo>
                    <a:pt x="108878" y="0"/>
                  </a:lnTo>
                  <a:lnTo>
                    <a:pt x="151256" y="8819"/>
                  </a:lnTo>
                  <a:lnTo>
                    <a:pt x="185865" y="32873"/>
                  </a:lnTo>
                  <a:lnTo>
                    <a:pt x="209200" y="68551"/>
                  </a:lnTo>
                  <a:lnTo>
                    <a:pt x="217757" y="112244"/>
                  </a:lnTo>
                  <a:lnTo>
                    <a:pt x="209200" y="155941"/>
                  </a:lnTo>
                  <a:lnTo>
                    <a:pt x="185865" y="191627"/>
                  </a:lnTo>
                  <a:lnTo>
                    <a:pt x="151256" y="215688"/>
                  </a:lnTo>
                  <a:lnTo>
                    <a:pt x="108878" y="224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2010" y="1375191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217757" y="112244"/>
                  </a:moveTo>
                  <a:lnTo>
                    <a:pt x="209200" y="155941"/>
                  </a:lnTo>
                  <a:lnTo>
                    <a:pt x="185865" y="191627"/>
                  </a:lnTo>
                  <a:lnTo>
                    <a:pt x="151256" y="215688"/>
                  </a:lnTo>
                  <a:lnTo>
                    <a:pt x="108878" y="224511"/>
                  </a:lnTo>
                  <a:lnTo>
                    <a:pt x="66500" y="215688"/>
                  </a:lnTo>
                  <a:lnTo>
                    <a:pt x="31892" y="191627"/>
                  </a:lnTo>
                  <a:lnTo>
                    <a:pt x="8557" y="155941"/>
                  </a:lnTo>
                  <a:lnTo>
                    <a:pt x="0" y="112244"/>
                  </a:lnTo>
                  <a:lnTo>
                    <a:pt x="8557" y="68551"/>
                  </a:lnTo>
                  <a:lnTo>
                    <a:pt x="31892" y="32873"/>
                  </a:lnTo>
                  <a:lnTo>
                    <a:pt x="66500" y="8819"/>
                  </a:lnTo>
                  <a:lnTo>
                    <a:pt x="108878" y="0"/>
                  </a:lnTo>
                  <a:lnTo>
                    <a:pt x="151256" y="8819"/>
                  </a:lnTo>
                  <a:lnTo>
                    <a:pt x="185865" y="32873"/>
                  </a:lnTo>
                  <a:lnTo>
                    <a:pt x="209200" y="68551"/>
                  </a:lnTo>
                  <a:lnTo>
                    <a:pt x="217757" y="112244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56397" y="1328110"/>
            <a:ext cx="190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35025" y="761280"/>
            <a:ext cx="231775" cy="238760"/>
            <a:chOff x="2335025" y="761280"/>
            <a:chExt cx="231775" cy="238760"/>
          </a:xfrm>
        </p:grpSpPr>
        <p:sp>
          <p:nvSpPr>
            <p:cNvPr id="10" name="object 10"/>
            <p:cNvSpPr/>
            <p:nvPr/>
          </p:nvSpPr>
          <p:spPr>
            <a:xfrm>
              <a:off x="2342010" y="768265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108878" y="224511"/>
                  </a:moveTo>
                  <a:lnTo>
                    <a:pt x="66500" y="215692"/>
                  </a:lnTo>
                  <a:lnTo>
                    <a:pt x="31892" y="191640"/>
                  </a:lnTo>
                  <a:lnTo>
                    <a:pt x="8557" y="155963"/>
                  </a:lnTo>
                  <a:lnTo>
                    <a:pt x="0" y="112267"/>
                  </a:lnTo>
                  <a:lnTo>
                    <a:pt x="8557" y="68570"/>
                  </a:lnTo>
                  <a:lnTo>
                    <a:pt x="31892" y="32884"/>
                  </a:lnTo>
                  <a:lnTo>
                    <a:pt x="66500" y="8823"/>
                  </a:lnTo>
                  <a:lnTo>
                    <a:pt x="108878" y="0"/>
                  </a:lnTo>
                  <a:lnTo>
                    <a:pt x="151256" y="8823"/>
                  </a:lnTo>
                  <a:lnTo>
                    <a:pt x="185865" y="32884"/>
                  </a:lnTo>
                  <a:lnTo>
                    <a:pt x="209200" y="68570"/>
                  </a:lnTo>
                  <a:lnTo>
                    <a:pt x="217757" y="112267"/>
                  </a:lnTo>
                  <a:lnTo>
                    <a:pt x="209200" y="155963"/>
                  </a:lnTo>
                  <a:lnTo>
                    <a:pt x="185865" y="191640"/>
                  </a:lnTo>
                  <a:lnTo>
                    <a:pt x="151256" y="215692"/>
                  </a:lnTo>
                  <a:lnTo>
                    <a:pt x="108878" y="224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42010" y="768265"/>
              <a:ext cx="217804" cy="224790"/>
            </a:xfrm>
            <a:custGeom>
              <a:avLst/>
              <a:gdLst/>
              <a:ahLst/>
              <a:cxnLst/>
              <a:rect l="l" t="t" r="r" b="b"/>
              <a:pathLst>
                <a:path w="217805" h="224790">
                  <a:moveTo>
                    <a:pt x="217757" y="112267"/>
                  </a:moveTo>
                  <a:lnTo>
                    <a:pt x="209200" y="155963"/>
                  </a:lnTo>
                  <a:lnTo>
                    <a:pt x="185865" y="191640"/>
                  </a:lnTo>
                  <a:lnTo>
                    <a:pt x="151256" y="215692"/>
                  </a:lnTo>
                  <a:lnTo>
                    <a:pt x="108878" y="224511"/>
                  </a:lnTo>
                  <a:lnTo>
                    <a:pt x="66500" y="215692"/>
                  </a:lnTo>
                  <a:lnTo>
                    <a:pt x="31892" y="191640"/>
                  </a:lnTo>
                  <a:lnTo>
                    <a:pt x="8557" y="155963"/>
                  </a:lnTo>
                  <a:lnTo>
                    <a:pt x="0" y="112267"/>
                  </a:lnTo>
                  <a:lnTo>
                    <a:pt x="8557" y="68570"/>
                  </a:lnTo>
                  <a:lnTo>
                    <a:pt x="31892" y="32884"/>
                  </a:lnTo>
                  <a:lnTo>
                    <a:pt x="66500" y="8823"/>
                  </a:lnTo>
                  <a:lnTo>
                    <a:pt x="108878" y="0"/>
                  </a:lnTo>
                  <a:lnTo>
                    <a:pt x="151256" y="8823"/>
                  </a:lnTo>
                  <a:lnTo>
                    <a:pt x="185865" y="32884"/>
                  </a:lnTo>
                  <a:lnTo>
                    <a:pt x="209200" y="68570"/>
                  </a:lnTo>
                  <a:lnTo>
                    <a:pt x="217757" y="112267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56397" y="721194"/>
            <a:ext cx="190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38930" y="1304576"/>
            <a:ext cx="854075" cy="673735"/>
            <a:chOff x="2638930" y="1304576"/>
            <a:chExt cx="854075" cy="673735"/>
          </a:xfrm>
        </p:grpSpPr>
        <p:sp>
          <p:nvSpPr>
            <p:cNvPr id="14" name="object 14"/>
            <p:cNvSpPr/>
            <p:nvPr/>
          </p:nvSpPr>
          <p:spPr>
            <a:xfrm>
              <a:off x="2645915" y="1311561"/>
              <a:ext cx="840105" cy="659765"/>
            </a:xfrm>
            <a:custGeom>
              <a:avLst/>
              <a:gdLst/>
              <a:ahLst/>
              <a:cxnLst/>
              <a:rect l="l" t="t" r="r" b="b"/>
              <a:pathLst>
                <a:path w="840104" h="659764">
                  <a:moveTo>
                    <a:pt x="263253" y="169698"/>
                  </a:moveTo>
                  <a:lnTo>
                    <a:pt x="546064" y="0"/>
                  </a:lnTo>
                  <a:lnTo>
                    <a:pt x="834448" y="160087"/>
                  </a:lnTo>
                  <a:lnTo>
                    <a:pt x="839977" y="489861"/>
                  </a:lnTo>
                  <a:lnTo>
                    <a:pt x="557166" y="659559"/>
                  </a:lnTo>
                  <a:lnTo>
                    <a:pt x="268805" y="499473"/>
                  </a:lnTo>
                  <a:lnTo>
                    <a:pt x="263253" y="169698"/>
                  </a:lnTo>
                  <a:close/>
                </a:path>
                <a:path w="840104" h="659764">
                  <a:moveTo>
                    <a:pt x="211668" y="533374"/>
                  </a:moveTo>
                  <a:lnTo>
                    <a:pt x="0" y="655589"/>
                  </a:lnTo>
                </a:path>
                <a:path w="840104" h="659764">
                  <a:moveTo>
                    <a:pt x="536337" y="66864"/>
                  </a:moveTo>
                  <a:lnTo>
                    <a:pt x="324645" y="189077"/>
                  </a:lnTo>
                </a:path>
                <a:path w="840104" h="659764">
                  <a:moveTo>
                    <a:pt x="777913" y="191997"/>
                  </a:moveTo>
                  <a:lnTo>
                    <a:pt x="777917" y="436428"/>
                  </a:lnTo>
                </a:path>
                <a:path w="840104" h="659764">
                  <a:moveTo>
                    <a:pt x="336802" y="472357"/>
                  </a:moveTo>
                  <a:lnTo>
                    <a:pt x="548471" y="594568"/>
                  </a:lnTo>
                </a:path>
              </a:pathLst>
            </a:custGeom>
            <a:ln w="13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32347" y="168939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3548" y="164861"/>
                  </a:moveTo>
                  <a:lnTo>
                    <a:pt x="0" y="123748"/>
                  </a:lnTo>
                  <a:lnTo>
                    <a:pt x="3531" y="81746"/>
                  </a:lnTo>
                  <a:lnTo>
                    <a:pt x="22766" y="43697"/>
                  </a:lnTo>
                  <a:lnTo>
                    <a:pt x="56326" y="14440"/>
                  </a:lnTo>
                  <a:lnTo>
                    <a:pt x="98450" y="0"/>
                  </a:lnTo>
                  <a:lnTo>
                    <a:pt x="141017" y="2365"/>
                  </a:lnTo>
                  <a:lnTo>
                    <a:pt x="179153" y="20307"/>
                  </a:lnTo>
                  <a:lnTo>
                    <a:pt x="207981" y="52598"/>
                  </a:lnTo>
                  <a:lnTo>
                    <a:pt x="221538" y="93711"/>
                  </a:lnTo>
                  <a:lnTo>
                    <a:pt x="218008" y="135713"/>
                  </a:lnTo>
                  <a:lnTo>
                    <a:pt x="198771" y="173762"/>
                  </a:lnTo>
                  <a:lnTo>
                    <a:pt x="165202" y="203019"/>
                  </a:lnTo>
                  <a:lnTo>
                    <a:pt x="123087" y="217459"/>
                  </a:lnTo>
                  <a:lnTo>
                    <a:pt x="80517" y="215094"/>
                  </a:lnTo>
                  <a:lnTo>
                    <a:pt x="42377" y="197153"/>
                  </a:lnTo>
                  <a:lnTo>
                    <a:pt x="13548" y="164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2347" y="168939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65202" y="203019"/>
                  </a:moveTo>
                  <a:lnTo>
                    <a:pt x="123087" y="217459"/>
                  </a:lnTo>
                  <a:lnTo>
                    <a:pt x="80517" y="215094"/>
                  </a:lnTo>
                  <a:lnTo>
                    <a:pt x="42377" y="197153"/>
                  </a:lnTo>
                  <a:lnTo>
                    <a:pt x="13548" y="164861"/>
                  </a:lnTo>
                  <a:lnTo>
                    <a:pt x="0" y="123748"/>
                  </a:lnTo>
                  <a:lnTo>
                    <a:pt x="3531" y="81746"/>
                  </a:lnTo>
                  <a:lnTo>
                    <a:pt x="22766" y="43697"/>
                  </a:lnTo>
                  <a:lnTo>
                    <a:pt x="56326" y="14440"/>
                  </a:lnTo>
                  <a:lnTo>
                    <a:pt x="98450" y="0"/>
                  </a:lnTo>
                  <a:lnTo>
                    <a:pt x="141017" y="2365"/>
                  </a:lnTo>
                  <a:lnTo>
                    <a:pt x="179153" y="20307"/>
                  </a:lnTo>
                  <a:lnTo>
                    <a:pt x="207981" y="52598"/>
                  </a:lnTo>
                  <a:lnTo>
                    <a:pt x="221538" y="93711"/>
                  </a:lnTo>
                  <a:lnTo>
                    <a:pt x="218008" y="135713"/>
                  </a:lnTo>
                  <a:lnTo>
                    <a:pt x="198771" y="173762"/>
                  </a:lnTo>
                  <a:lnTo>
                    <a:pt x="165202" y="203019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 rot="10800000">
            <a:off x="2801543" y="1681375"/>
            <a:ext cx="281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50971" y="1378948"/>
            <a:ext cx="235585" cy="231775"/>
            <a:chOff x="3350971" y="1378948"/>
            <a:chExt cx="235585" cy="231775"/>
          </a:xfrm>
        </p:grpSpPr>
        <p:sp>
          <p:nvSpPr>
            <p:cNvPr id="19" name="object 19"/>
            <p:cNvSpPr/>
            <p:nvPr/>
          </p:nvSpPr>
          <p:spPr>
            <a:xfrm>
              <a:off x="3357956" y="138593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3548" y="164862"/>
                  </a:moveTo>
                  <a:lnTo>
                    <a:pt x="0" y="123747"/>
                  </a:lnTo>
                  <a:lnTo>
                    <a:pt x="3527" y="81745"/>
                  </a:lnTo>
                  <a:lnTo>
                    <a:pt x="22759" y="43694"/>
                  </a:lnTo>
                  <a:lnTo>
                    <a:pt x="56323" y="14435"/>
                  </a:lnTo>
                  <a:lnTo>
                    <a:pt x="98440" y="0"/>
                  </a:lnTo>
                  <a:lnTo>
                    <a:pt x="141008" y="2368"/>
                  </a:lnTo>
                  <a:lnTo>
                    <a:pt x="179147" y="20316"/>
                  </a:lnTo>
                  <a:lnTo>
                    <a:pt x="207975" y="52617"/>
                  </a:lnTo>
                  <a:lnTo>
                    <a:pt x="221528" y="93726"/>
                  </a:lnTo>
                  <a:lnTo>
                    <a:pt x="218002" y="135721"/>
                  </a:lnTo>
                  <a:lnTo>
                    <a:pt x="198770" y="173764"/>
                  </a:lnTo>
                  <a:lnTo>
                    <a:pt x="165202" y="203019"/>
                  </a:lnTo>
                  <a:lnTo>
                    <a:pt x="123087" y="217458"/>
                  </a:lnTo>
                  <a:lnTo>
                    <a:pt x="80519" y="215093"/>
                  </a:lnTo>
                  <a:lnTo>
                    <a:pt x="42379" y="197152"/>
                  </a:lnTo>
                  <a:lnTo>
                    <a:pt x="13548" y="164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57956" y="1385933"/>
              <a:ext cx="221615" cy="217804"/>
            </a:xfrm>
            <a:custGeom>
              <a:avLst/>
              <a:gdLst/>
              <a:ahLst/>
              <a:cxnLst/>
              <a:rect l="l" t="t" r="r" b="b"/>
              <a:pathLst>
                <a:path w="221614" h="217805">
                  <a:moveTo>
                    <a:pt x="165202" y="203019"/>
                  </a:moveTo>
                  <a:lnTo>
                    <a:pt x="123087" y="217458"/>
                  </a:lnTo>
                  <a:lnTo>
                    <a:pt x="80519" y="215093"/>
                  </a:lnTo>
                  <a:lnTo>
                    <a:pt x="42379" y="197152"/>
                  </a:lnTo>
                  <a:lnTo>
                    <a:pt x="13548" y="164862"/>
                  </a:lnTo>
                  <a:lnTo>
                    <a:pt x="0" y="123747"/>
                  </a:lnTo>
                  <a:lnTo>
                    <a:pt x="3527" y="81745"/>
                  </a:lnTo>
                  <a:lnTo>
                    <a:pt x="22759" y="43694"/>
                  </a:lnTo>
                  <a:lnTo>
                    <a:pt x="56323" y="14435"/>
                  </a:lnTo>
                  <a:lnTo>
                    <a:pt x="98440" y="0"/>
                  </a:lnTo>
                  <a:lnTo>
                    <a:pt x="141008" y="2368"/>
                  </a:lnTo>
                  <a:lnTo>
                    <a:pt x="179147" y="20316"/>
                  </a:lnTo>
                  <a:lnTo>
                    <a:pt x="207975" y="52617"/>
                  </a:lnTo>
                  <a:lnTo>
                    <a:pt x="221528" y="93726"/>
                  </a:lnTo>
                  <a:lnTo>
                    <a:pt x="218002" y="135721"/>
                  </a:lnTo>
                  <a:lnTo>
                    <a:pt x="198770" y="173764"/>
                  </a:lnTo>
                  <a:lnTo>
                    <a:pt x="165202" y="203019"/>
                  </a:lnTo>
                  <a:close/>
                </a:path>
              </a:pathLst>
            </a:custGeom>
            <a:ln w="13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 rot="10800000">
            <a:off x="3327148" y="1377917"/>
            <a:ext cx="281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71729" y="2104130"/>
            <a:ext cx="212090" cy="122555"/>
          </a:xfrm>
          <a:custGeom>
            <a:avLst/>
            <a:gdLst/>
            <a:ahLst/>
            <a:cxnLst/>
            <a:rect l="l" t="t" r="r" b="b"/>
            <a:pathLst>
              <a:path w="212089" h="122555">
                <a:moveTo>
                  <a:pt x="211694" y="0"/>
                </a:moveTo>
                <a:lnTo>
                  <a:pt x="0" y="122212"/>
                </a:lnTo>
              </a:path>
            </a:pathLst>
          </a:custGeom>
          <a:ln w="3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45918" y="2104130"/>
            <a:ext cx="212090" cy="122555"/>
          </a:xfrm>
          <a:custGeom>
            <a:avLst/>
            <a:gdLst/>
            <a:ahLst/>
            <a:cxnLst/>
            <a:rect l="l" t="t" r="r" b="b"/>
            <a:pathLst>
              <a:path w="212089" h="122555">
                <a:moveTo>
                  <a:pt x="211666" y="122212"/>
                </a:moveTo>
                <a:lnTo>
                  <a:pt x="0" y="0"/>
                </a:lnTo>
              </a:path>
            </a:pathLst>
          </a:custGeom>
          <a:ln w="3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14904" y="1647796"/>
            <a:ext cx="2413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48656" y="213376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31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1729" y="790343"/>
            <a:ext cx="1558925" cy="2316480"/>
          </a:xfrm>
          <a:custGeom>
            <a:avLst/>
            <a:gdLst/>
            <a:ahLst/>
            <a:cxnLst/>
            <a:rect l="l" t="t" r="r" b="b"/>
            <a:pathLst>
              <a:path w="1558925" h="2316480">
                <a:moveTo>
                  <a:pt x="211694" y="1176803"/>
                </a:moveTo>
                <a:lnTo>
                  <a:pt x="0" y="1054590"/>
                </a:lnTo>
              </a:path>
              <a:path w="1558925" h="2316480">
                <a:moveTo>
                  <a:pt x="1462941" y="0"/>
                </a:moveTo>
                <a:lnTo>
                  <a:pt x="1558794" y="0"/>
                </a:lnTo>
                <a:lnTo>
                  <a:pt x="1558794" y="2316011"/>
                </a:lnTo>
                <a:lnTo>
                  <a:pt x="1462941" y="2316011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64721" y="2358857"/>
            <a:ext cx="1778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5444" y="2529448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19" h="304800">
                <a:moveTo>
                  <a:pt x="0" y="95116"/>
                </a:moveTo>
                <a:lnTo>
                  <a:pt x="126295" y="304396"/>
                </a:lnTo>
              </a:path>
              <a:path w="287019" h="304800">
                <a:moveTo>
                  <a:pt x="46970" y="0"/>
                </a:moveTo>
                <a:lnTo>
                  <a:pt x="286714" y="47546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09798" y="2563486"/>
            <a:ext cx="10858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10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0113" y="2118351"/>
            <a:ext cx="600710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30480" indent="52705">
              <a:lnSpc>
                <a:spcPct val="1082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Cl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Arial"/>
                <a:cs typeface="Arial"/>
              </a:rPr>
              <a:t>CH</a:t>
            </a:r>
            <a:r>
              <a:rPr sz="1725" baseline="-16908" dirty="0">
                <a:latin typeface="Arial"/>
                <a:cs typeface="Arial"/>
              </a:rPr>
              <a:t>3</a:t>
            </a:r>
            <a:endParaRPr sz="1725" baseline="-16908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81479" y="2542294"/>
            <a:ext cx="179705" cy="147955"/>
          </a:xfrm>
          <a:custGeom>
            <a:avLst/>
            <a:gdLst/>
            <a:ahLst/>
            <a:cxnLst/>
            <a:rect l="l" t="t" r="r" b="b"/>
            <a:pathLst>
              <a:path w="179705" h="147955">
                <a:moveTo>
                  <a:pt x="179128" y="43978"/>
                </a:moveTo>
                <a:lnTo>
                  <a:pt x="34569" y="147567"/>
                </a:lnTo>
              </a:path>
              <a:path w="179705" h="147955">
                <a:moveTo>
                  <a:pt x="144581" y="0"/>
                </a:moveTo>
                <a:lnTo>
                  <a:pt x="0" y="103566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04900" y="2134909"/>
            <a:ext cx="389255" cy="74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1365"/>
              </a:spcBef>
            </a:pPr>
            <a:r>
              <a:rPr sz="1800" spc="-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5972" y="1473870"/>
            <a:ext cx="591185" cy="845185"/>
            <a:chOff x="845972" y="1473870"/>
            <a:chExt cx="591185" cy="845185"/>
          </a:xfrm>
        </p:grpSpPr>
        <p:sp>
          <p:nvSpPr>
            <p:cNvPr id="34" name="object 34"/>
            <p:cNvSpPr/>
            <p:nvPr/>
          </p:nvSpPr>
          <p:spPr>
            <a:xfrm>
              <a:off x="852957" y="1571402"/>
              <a:ext cx="577215" cy="659765"/>
            </a:xfrm>
            <a:custGeom>
              <a:avLst/>
              <a:gdLst/>
              <a:ahLst/>
              <a:cxnLst/>
              <a:rect l="l" t="t" r="r" b="b"/>
              <a:pathLst>
                <a:path w="577215" h="659764">
                  <a:moveTo>
                    <a:pt x="5549" y="499471"/>
                  </a:moveTo>
                  <a:lnTo>
                    <a:pt x="0" y="169697"/>
                  </a:lnTo>
                  <a:lnTo>
                    <a:pt x="282832" y="0"/>
                  </a:lnTo>
                  <a:lnTo>
                    <a:pt x="571196" y="160082"/>
                  </a:lnTo>
                  <a:lnTo>
                    <a:pt x="576746" y="489862"/>
                  </a:lnTo>
                  <a:lnTo>
                    <a:pt x="293913" y="659553"/>
                  </a:lnTo>
                  <a:lnTo>
                    <a:pt x="5549" y="499471"/>
                  </a:lnTo>
                  <a:close/>
                </a:path>
                <a:path w="577215" h="659764">
                  <a:moveTo>
                    <a:pt x="53033" y="211557"/>
                  </a:moveTo>
                  <a:lnTo>
                    <a:pt x="53033" y="455983"/>
                  </a:lnTo>
                </a:path>
                <a:path w="577215" h="659764">
                  <a:moveTo>
                    <a:pt x="282204" y="64920"/>
                  </a:moveTo>
                  <a:lnTo>
                    <a:pt x="493898" y="187133"/>
                  </a:lnTo>
                </a:path>
              </a:pathLst>
            </a:custGeom>
            <a:ln w="13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174" y="2029435"/>
              <a:ext cx="341742" cy="2895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174" y="1473870"/>
              <a:ext cx="231459" cy="23821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672062" y="791017"/>
            <a:ext cx="95885" cy="2316480"/>
          </a:xfrm>
          <a:custGeom>
            <a:avLst/>
            <a:gdLst/>
            <a:ahLst/>
            <a:cxnLst/>
            <a:rect l="l" t="t" r="r" b="b"/>
            <a:pathLst>
              <a:path w="95885" h="2316480">
                <a:moveTo>
                  <a:pt x="95830" y="0"/>
                </a:moveTo>
                <a:lnTo>
                  <a:pt x="0" y="0"/>
                </a:lnTo>
                <a:lnTo>
                  <a:pt x="0" y="2316005"/>
                </a:lnTo>
                <a:lnTo>
                  <a:pt x="95830" y="2316005"/>
                </a:lnTo>
              </a:path>
            </a:pathLst>
          </a:custGeom>
          <a:ln w="13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55411" y="1433654"/>
            <a:ext cx="1905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407" y="2292416"/>
            <a:ext cx="231459" cy="23821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026251" y="2040570"/>
            <a:ext cx="332105" cy="511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8100" marR="30480" indent="3175">
              <a:lnSpc>
                <a:spcPct val="77100"/>
              </a:lnSpc>
              <a:spcBef>
                <a:spcPts val="590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725" spc="7" baseline="-16908" dirty="0">
                <a:latin typeface="Arial"/>
                <a:cs typeface="Arial"/>
              </a:rPr>
              <a:t>+  </a:t>
            </a:r>
            <a:r>
              <a:rPr sz="1800" spc="-5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Zástupný symbol pro číslo snímku 40">
            <a:extLst>
              <a:ext uri="{FF2B5EF4-FFF2-40B4-BE49-F238E27FC236}">
                <a16:creationId xmlns:a16="http://schemas.microsoft.com/office/drawing/2014/main" id="{696C2561-EA22-4ACD-B061-CD32D4F062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8</a:t>
            </a:fld>
            <a:endParaRPr lang="cs-CZ" sz="800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2222E293-0D51-498A-B3CA-9BFDF0288C27}"/>
              </a:ext>
            </a:extLst>
          </p:cNvPr>
          <p:cNvSpPr/>
          <p:nvPr/>
        </p:nvSpPr>
        <p:spPr>
          <a:xfrm>
            <a:off x="2938524" y="3348625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672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1D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500" spc="30" baseline="27777" dirty="0">
                <a:solidFill>
                  <a:srgbClr val="6B59CC"/>
                </a:solidFill>
                <a:latin typeface="Arial"/>
                <a:cs typeface="Arial"/>
              </a:rPr>
              <a:t>13</a:t>
            </a: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C-NMR</a:t>
            </a:r>
            <a:r>
              <a:rPr sz="14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B59CC"/>
                </a:solidFill>
                <a:latin typeface="Arial"/>
                <a:cs typeface="Arial"/>
              </a:rPr>
              <a:t>1,</a:t>
            </a:r>
            <a:r>
              <a:rPr sz="1400" spc="-5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bottom</a:t>
            </a:r>
            <a:r>
              <a:rPr sz="14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B59CC"/>
                </a:solidFill>
                <a:latin typeface="Arial"/>
                <a:cs typeface="Arial"/>
              </a:rPr>
              <a:t>without</a:t>
            </a:r>
            <a:r>
              <a:rPr sz="1400" dirty="0">
                <a:solidFill>
                  <a:srgbClr val="6B59CC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6B59CC"/>
                </a:solidFill>
                <a:latin typeface="Arial"/>
                <a:cs typeface="Arial"/>
              </a:rPr>
              <a:t>CPD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80" y="534727"/>
            <a:ext cx="2355733" cy="271997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288AD4-D728-48A7-9933-FE20AF2EFB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23111"/>
          </a:xfrm>
        </p:spPr>
        <p:txBody>
          <a:bodyPr/>
          <a:lstStyle/>
          <a:p>
            <a:fld id="{B6F15528-21DE-4FAA-801E-634DDDAF4B2B}" type="slidenum">
              <a:rPr lang="cs-CZ" sz="800" smtClean="0"/>
              <a:t>9</a:t>
            </a:fld>
            <a:endParaRPr lang="cs-CZ" sz="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B92AF2-F4F9-44CB-BC2E-1D72C6F395C2}"/>
              </a:ext>
            </a:extLst>
          </p:cNvPr>
          <p:cNvSpPr/>
          <p:nvPr/>
        </p:nvSpPr>
        <p:spPr>
          <a:xfrm>
            <a:off x="2970077" y="3324736"/>
            <a:ext cx="161925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1075</Words>
  <Application>Microsoft Office PowerPoint</Application>
  <PresentationFormat>Vlastní</PresentationFormat>
  <Paragraphs>308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Courier New</vt:lpstr>
      <vt:lpstr>Lucida Sans Unicode</vt:lpstr>
      <vt:lpstr>Tahoma</vt:lpstr>
      <vt:lpstr>Times New Roman</vt:lpstr>
      <vt:lpstr>Verdana</vt:lpstr>
      <vt:lpstr>Office Theme</vt:lpstr>
      <vt:lpstr>C8953 NMR structural analysis - seminar</vt:lpstr>
      <vt:lpstr>Prezentace aplikace PowerPoint</vt:lpstr>
      <vt:lpstr>1H vs 13C NMR</vt:lpstr>
      <vt:lpstr>Important regions of 13C chemical shifts</vt:lpstr>
      <vt:lpstr>1JCH depends on the bond order ( hybridization ⇔</vt:lpstr>
      <vt:lpstr>Values of chemical shift of important solvents</vt:lpstr>
      <vt:lpstr>How many 13C signal would you expect in the NMR  spectrum?</vt:lpstr>
      <vt:lpstr>How many 13C signal would you expect in the NMR  spectrum? 7</vt:lpstr>
      <vt:lpstr>Prezentace aplikace PowerPoint</vt:lpstr>
      <vt:lpstr>1D 13C-NMR 1, bottom without CPD</vt:lpstr>
      <vt:lpstr>1D 13C-NMR 2</vt:lpstr>
      <vt:lpstr>1D 13C-NMR 2</vt:lpstr>
      <vt:lpstr>Prezentace aplikace PowerPoint</vt:lpstr>
      <vt:lpstr>1D 13C-NMR 3, b - zoom of right region, a - full decoupled spectrum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C8953 NMR structural analysis - seminar - 1D 13C-NMR</dc:title>
  <dc:creator>Michal Knor  437395@mail.muni.cz</dc:creator>
  <cp:lastModifiedBy>Michal Knor</cp:lastModifiedBy>
  <cp:revision>10</cp:revision>
  <dcterms:created xsi:type="dcterms:W3CDTF">2021-03-16T19:02:43Z</dcterms:created>
  <dcterms:modified xsi:type="dcterms:W3CDTF">2021-03-17T10:11:29Z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2021-03-16T00:00:00Z</vt:filetime>
  </property>
</Properties>
</file>