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378" r:id="rId7"/>
    <p:sldId id="379" r:id="rId8"/>
    <p:sldId id="323" r:id="rId9"/>
    <p:sldId id="351" r:id="rId10"/>
    <p:sldId id="380" r:id="rId11"/>
    <p:sldId id="315" r:id="rId12"/>
    <p:sldId id="381" r:id="rId13"/>
    <p:sldId id="382" r:id="rId14"/>
    <p:sldId id="352" r:id="rId15"/>
    <p:sldId id="356" r:id="rId16"/>
    <p:sldId id="357" r:id="rId17"/>
    <p:sldId id="358" r:id="rId18"/>
    <p:sldId id="383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dka Bacovska" initials="RB" lastIdx="1" clrIdx="0">
    <p:extLst>
      <p:ext uri="{19B8F6BF-5375-455C-9EA6-DF929625EA0E}">
        <p15:presenceInfo xmlns:p15="http://schemas.microsoft.com/office/powerpoint/2012/main" userId="6da7545a85036e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3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9" autoAdjust="0"/>
    <p:restoredTop sz="95768" autoAdjust="0"/>
  </p:normalViewPr>
  <p:slideViewPr>
    <p:cSldViewPr snapToGrid="0">
      <p:cViewPr>
        <p:scale>
          <a:sx n="76" d="100"/>
          <a:sy n="76" d="100"/>
        </p:scale>
        <p:origin x="292" y="-10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B0F7ADA8-E0D8-E140-B3EB-7B177B99E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84321F44-F4CD-1342-9190-83F802717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82366C8-899C-3046-9F1A-E4AA93091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2C8EF9BC-CA15-F749-AE84-143521C1B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7">
            <a:extLst>
              <a:ext uri="{FF2B5EF4-FFF2-40B4-BE49-F238E27FC236}">
                <a16:creationId xmlns:a16="http://schemas.microsoft.com/office/drawing/2014/main" id="{DCC96E55-D026-4345-971D-0368478E2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1BE7CEE-044C-44B4-9D0A-B6C11F7C6EAA}" type="datetimeFigureOut">
              <a:rPr lang="cs-CZ"/>
              <a:pPr>
                <a:defRPr/>
              </a:pPr>
              <a:t>28.02.2021</a:t>
            </a:fld>
            <a:endParaRPr lang="cs-CZ"/>
          </a:p>
        </p:txBody>
      </p:sp>
      <p:sp>
        <p:nvSpPr>
          <p:cNvPr id="6" name="Zástupný symbol pro číslo snímku 9">
            <a:extLst>
              <a:ext uri="{FF2B5EF4-FFF2-40B4-BE49-F238E27FC236}">
                <a16:creationId xmlns:a16="http://schemas.microsoft.com/office/drawing/2014/main" id="{8A5FBFE7-6FF2-43B2-AD29-20E07C388A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95BBA2-8B5C-4082-9D30-9C5CDC9D1771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zápatí 11">
            <a:extLst>
              <a:ext uri="{FF2B5EF4-FFF2-40B4-BE49-F238E27FC236}">
                <a16:creationId xmlns:a16="http://schemas.microsoft.com/office/drawing/2014/main" id="{04448F61-1304-4317-A720-0F6290C48A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4765287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CDFB5469-7B43-0D44-819F-C70413523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3839D93F-D054-0C49-B5BA-33CA7A41A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E1F77B3-EBC6-1040-9535-33D9549B74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797919FE-C3ED-C14E-AED0-882F98229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4329B9F-B123-B646-A47E-27058DD10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1109301E-D1AD-0B43-976E-29DC995E1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DE62B41-48ED-D243-8CF8-571E1EC80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2E98577-C944-7148-9D17-F5F41F0E8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auth/mail/mail_posli?to=175344%40mail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C9500 Užitá chemie – 1 Úvod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C9500 Užitá chemie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101550"/>
          </a:xfrm>
        </p:spPr>
        <p:txBody>
          <a:bodyPr/>
          <a:lstStyle/>
          <a:p>
            <a:pPr algn="ctr"/>
            <a:r>
              <a:rPr lang="cs-CZ" dirty="0"/>
              <a:t>Mgr. Ing. Radka Kopecká, Ph.D.</a:t>
            </a:r>
          </a:p>
          <a:p>
            <a:pPr algn="ctr"/>
            <a:r>
              <a:rPr lang="cs-CZ" b="1" i="0" u="sng" dirty="0">
                <a:solidFill>
                  <a:srgbClr val="002265"/>
                </a:solidFill>
                <a:effectLst/>
                <a:latin typeface="Open Sans"/>
                <a:hlinkClick r:id="rId2"/>
              </a:rPr>
              <a:t>175344@mail.muni.cz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7929BB-3A0F-4F27-9B02-CF08BCA0E6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0C85C08-74C9-4A96-806F-0543B3CA6F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53FD712-6DF4-4D4B-B477-82A180299BE0}"/>
              </a:ext>
            </a:extLst>
          </p:cNvPr>
          <p:cNvSpPr txBox="1"/>
          <p:nvPr/>
        </p:nvSpPr>
        <p:spPr>
          <a:xfrm>
            <a:off x="296720" y="334079"/>
            <a:ext cx="11422536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800" b="1" i="0" dirty="0">
                <a:solidFill>
                  <a:srgbClr val="703F98"/>
                </a:solidFill>
                <a:effectLst/>
                <a:latin typeface="+mn-lt"/>
              </a:rPr>
              <a:t>Alchymie</a:t>
            </a:r>
          </a:p>
          <a:p>
            <a:pPr algn="just"/>
            <a:endParaRPr lang="cs-CZ" sz="8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Alchymie je pokusná činnost s přírodními látkami, se snahou o vzájemnou přeměnu prvků a získání elixírů mládí. Vznikla v Egyptě, Indii a Číně. V Čechách byl její vrchol počátkem 17. století za císaře Rudolfa II.</a:t>
            </a:r>
          </a:p>
          <a:p>
            <a:pPr algn="just"/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Arabové se jako první pokusili o chemickou symboliku.</a:t>
            </a:r>
          </a:p>
          <a:p>
            <a:pPr algn="just"/>
            <a:r>
              <a:rPr lang="cs-CZ" sz="800" b="0" i="0" dirty="0">
                <a:solidFill>
                  <a:srgbClr val="333333"/>
                </a:solidFill>
                <a:effectLst/>
                <a:latin typeface="+mn-lt"/>
              </a:rPr>
              <a:t>(každému kovu i každé chemické operaci přiřadil určité číslo: zlato mělo hodnotu 20, stříbro 10, měď 7, elixír 100, sublimace 1/50,…; z čísel sestavovali rovnice o jedné neznámé)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. </a:t>
            </a:r>
          </a:p>
          <a:p>
            <a:pPr algn="l"/>
            <a:r>
              <a:rPr lang="cs-CZ" sz="2000" dirty="0">
                <a:solidFill>
                  <a:srgbClr val="333333"/>
                </a:solidFill>
                <a:latin typeface="+mn-lt"/>
              </a:rPr>
              <a:t>Evropští alchymisté </a:t>
            </a:r>
            <a:r>
              <a:rPr lang="cs-CZ" sz="2000" b="1" dirty="0">
                <a:solidFill>
                  <a:srgbClr val="333333"/>
                </a:solidFill>
                <a:latin typeface="+mn-lt"/>
              </a:rPr>
              <a:t>zavedli symboly pro označení chemikálií</a:t>
            </a:r>
            <a:r>
              <a:rPr lang="cs-CZ" sz="2000" dirty="0">
                <a:solidFill>
                  <a:srgbClr val="333333"/>
                </a:solidFill>
                <a:latin typeface="+mn-lt"/>
              </a:rPr>
              <a:t>. </a:t>
            </a:r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l"/>
            <a:endParaRPr lang="cs-CZ" sz="2000" dirty="0">
              <a:solidFill>
                <a:srgbClr val="333333"/>
              </a:solidFill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FF0000"/>
                </a:solidFill>
                <a:effectLst/>
                <a:latin typeface="+mn-lt"/>
              </a:rPr>
              <a:t>Význam alchymie pro současnost </a:t>
            </a:r>
            <a:r>
              <a:rPr lang="cs-CZ" sz="2000" b="1" i="0" dirty="0">
                <a:solidFill>
                  <a:srgbClr val="777777"/>
                </a:solidFill>
                <a:effectLst/>
                <a:latin typeface="+mn-lt"/>
              </a:rPr>
              <a:t>– 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nahromadění 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chemicko-technologických zkušeností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 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Alchymie rozpracovala </a:t>
            </a:r>
            <a:r>
              <a:rPr lang="cs-CZ" sz="2000" b="0" i="0" dirty="0" err="1">
                <a:solidFill>
                  <a:srgbClr val="333333"/>
                </a:solidFill>
                <a:effectLst/>
                <a:latin typeface="+mn-lt"/>
              </a:rPr>
              <a:t>exp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. metody: filtraci, extrakci, sublimaci, destilaci, žíhání, rozpouštění. 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Alchymisté uměli připravit: kyselinu sírovou, kyselinu dusičnou, kyselinu chlorovodíkovou, louhy, potaš, sodu, ledek, alkohol, lučavku královskou, borax, řadu solí a oxidů, používali řadu minerálů a kamence jako mořidlo, používali rostlinná barviva v barvířství (indigo). </a:t>
            </a:r>
          </a:p>
          <a:p>
            <a:pPr algn="just"/>
            <a:endParaRPr lang="cs-CZ" sz="2000" dirty="0">
              <a:solidFill>
                <a:srgbClr val="333333"/>
              </a:solidFill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Alchymisté své vědomosti tajili, proto záměrně pozměňovali nebo nově vymýšleli značky již dříve označených chemikálií, čímž vznikl zmatek.</a:t>
            </a:r>
          </a:p>
        </p:txBody>
      </p:sp>
    </p:spTree>
    <p:extLst>
      <p:ext uri="{BB962C8B-B14F-4D97-AF65-F5344CB8AC3E}">
        <p14:creationId xmlns:p14="http://schemas.microsoft.com/office/powerpoint/2010/main" val="2872686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D5287B45-442F-431C-90D8-AF7FD04F8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612999"/>
            <a:ext cx="10753200" cy="451576"/>
          </a:xfrm>
        </p:spPr>
        <p:txBody>
          <a:bodyPr/>
          <a:lstStyle/>
          <a:p>
            <a:r>
              <a:rPr lang="cs-CZ" altLang="cs-CZ" dirty="0"/>
              <a:t>Alchymie</a:t>
            </a:r>
          </a:p>
        </p:txBody>
      </p:sp>
      <p:sp>
        <p:nvSpPr>
          <p:cNvPr id="29700" name="Zástupný symbol pro obsah 3">
            <a:extLst>
              <a:ext uri="{FF2B5EF4-FFF2-40B4-BE49-F238E27FC236}">
                <a16:creationId xmlns:a16="http://schemas.microsoft.com/office/drawing/2014/main" id="{053D73BA-7CE6-436C-B056-D53804272B7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08806" y="1154192"/>
            <a:ext cx="4606924" cy="457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Vyrobit zlato z čehokoliv.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Připravit elixír mládí a nesmrtelnosti.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Stvořit umělého člověka.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Objevit kámen mudrců.</a:t>
            </a:r>
          </a:p>
        </p:txBody>
      </p:sp>
      <p:pic>
        <p:nvPicPr>
          <p:cNvPr id="29702" name="Obrázek 6" descr="golem.jpg">
            <a:extLst>
              <a:ext uri="{FF2B5EF4-FFF2-40B4-BE49-F238E27FC236}">
                <a16:creationId xmlns:a16="http://schemas.microsoft.com/office/drawing/2014/main" id="{83DB1455-49E6-421F-8BEE-92F16FC78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39" y="2945481"/>
            <a:ext cx="12144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E08CF5CD-A15A-4999-BB75-6620E1358DC1}"/>
              </a:ext>
            </a:extLst>
          </p:cNvPr>
          <p:cNvSpPr txBox="1">
            <a:spLocks/>
          </p:cNvSpPr>
          <p:nvPr/>
        </p:nvSpPr>
        <p:spPr>
          <a:xfrm>
            <a:off x="574047" y="3040384"/>
            <a:ext cx="3293278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kern="0" dirty="0" err="1">
                <a:solidFill>
                  <a:srgbClr val="FF0000"/>
                </a:solidFill>
              </a:rPr>
              <a:t>Geber</a:t>
            </a:r>
            <a:r>
              <a:rPr lang="cs-CZ" altLang="cs-CZ" sz="2000" b="1" kern="0" dirty="0">
                <a:solidFill>
                  <a:srgbClr val="FF0000"/>
                </a:solidFill>
              </a:rPr>
              <a:t> = Abú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Músa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Džábir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ibn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Hajján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kern="0" dirty="0"/>
              <a:t>(arabská alchymie)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kern="0" dirty="0"/>
              <a:t>Objevil destilaci, krystalizaci, </a:t>
            </a:r>
            <a:r>
              <a:rPr lang="cs-CZ" altLang="cs-CZ" sz="1600" kern="0" dirty="0" err="1"/>
              <a:t>HCl</a:t>
            </a:r>
            <a:r>
              <a:rPr lang="cs-CZ" altLang="cs-CZ" sz="1600" kern="0" dirty="0"/>
              <a:t> a HNO</a:t>
            </a:r>
            <a:r>
              <a:rPr lang="cs-CZ" altLang="cs-CZ" sz="900" kern="0" dirty="0"/>
              <a:t>3</a:t>
            </a:r>
            <a:r>
              <a:rPr lang="cs-CZ" altLang="cs-CZ" sz="1600" kern="0" dirty="0"/>
              <a:t>. Připravil </a:t>
            </a:r>
            <a:r>
              <a:rPr lang="cs-CZ" altLang="cs-CZ" sz="1600" kern="0" dirty="0">
                <a:solidFill>
                  <a:srgbClr val="FF0000"/>
                </a:solidFill>
              </a:rPr>
              <a:t>lučavku královskou</a:t>
            </a:r>
            <a:endParaRPr lang="cs-CZ" altLang="cs-CZ" kern="0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5F6614A-8CDE-42A9-B64E-B32996616B2E}"/>
              </a:ext>
            </a:extLst>
          </p:cNvPr>
          <p:cNvSpPr txBox="1">
            <a:spLocks/>
          </p:cNvSpPr>
          <p:nvPr/>
        </p:nvSpPr>
        <p:spPr>
          <a:xfrm>
            <a:off x="4330252" y="3040384"/>
            <a:ext cx="2971755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kern="0" dirty="0" err="1">
                <a:solidFill>
                  <a:srgbClr val="FF0000"/>
                </a:solidFill>
              </a:rPr>
              <a:t>Jehuda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Liva</a:t>
            </a:r>
            <a:r>
              <a:rPr lang="cs-CZ" altLang="cs-CZ" sz="2000" b="1" kern="0" dirty="0">
                <a:solidFill>
                  <a:srgbClr val="FF0000"/>
                </a:solidFill>
              </a:rPr>
              <a:t> ben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Becalel</a:t>
            </a:r>
            <a:r>
              <a:rPr lang="cs-CZ" altLang="cs-CZ" sz="2000" kern="0" dirty="0">
                <a:solidFill>
                  <a:srgbClr val="FF0000"/>
                </a:solidFill>
              </a:rPr>
              <a:t> =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rabbi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Löw</a:t>
            </a:r>
            <a:endParaRPr lang="cs-CZ" altLang="cs-CZ" sz="2000" kern="0" dirty="0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kern="0" dirty="0"/>
              <a:t>Židovský rabín stvořil údajně </a:t>
            </a:r>
            <a:br>
              <a:rPr lang="cs-CZ" altLang="cs-CZ" sz="1600" kern="0" dirty="0"/>
            </a:br>
            <a:r>
              <a:rPr lang="cs-CZ" altLang="cs-CZ" sz="1600" kern="0" dirty="0"/>
              <a:t>v Praze za vlády </a:t>
            </a:r>
            <a:r>
              <a:rPr lang="cs-CZ" altLang="cs-CZ" sz="1600" kern="0" dirty="0">
                <a:solidFill>
                  <a:srgbClr val="FF0000"/>
                </a:solidFill>
              </a:rPr>
              <a:t>Rudolfa II.</a:t>
            </a:r>
            <a:r>
              <a:rPr lang="cs-CZ" altLang="cs-CZ" sz="1600" kern="0" dirty="0"/>
              <a:t> </a:t>
            </a:r>
            <a:r>
              <a:rPr lang="cs-CZ" altLang="cs-CZ" sz="1600" kern="0" dirty="0">
                <a:solidFill>
                  <a:srgbClr val="FF0000"/>
                </a:solidFill>
              </a:rPr>
              <a:t>Golema</a:t>
            </a:r>
            <a:r>
              <a:rPr lang="cs-CZ" altLang="cs-CZ" sz="1600" kern="0" dirty="0"/>
              <a:t>.</a:t>
            </a:r>
          </a:p>
          <a:p>
            <a:pPr algn="ctr">
              <a:buFont typeface="Wingdings" panose="05000000000000000000" pitchFamily="2" charset="2"/>
              <a:buNone/>
            </a:pPr>
            <a:endParaRPr lang="cs-CZ" altLang="cs-CZ" kern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0A49F13F-49BE-46E7-BB63-27DFB28B2278}"/>
              </a:ext>
            </a:extLst>
          </p:cNvPr>
          <p:cNvSpPr txBox="1">
            <a:spLocks/>
          </p:cNvSpPr>
          <p:nvPr/>
        </p:nvSpPr>
        <p:spPr>
          <a:xfrm>
            <a:off x="8551177" y="3040384"/>
            <a:ext cx="3344412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kern="0" dirty="0">
                <a:solidFill>
                  <a:srgbClr val="FF0000"/>
                </a:solidFill>
              </a:rPr>
              <a:t>Edward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Kelley</a:t>
            </a:r>
            <a:endParaRPr lang="cs-CZ" altLang="cs-CZ" sz="2000" b="1" kern="0" dirty="0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kern="0" dirty="0"/>
              <a:t>Dvůr Rudolfa II., údajně uměl Kelly vyrobit zlato a znal časoprostorovou smyčku.</a:t>
            </a:r>
          </a:p>
          <a:p>
            <a:pPr algn="ctr">
              <a:buFont typeface="Wingdings" panose="05000000000000000000" pitchFamily="2" charset="2"/>
              <a:buNone/>
            </a:pPr>
            <a:endParaRPr lang="cs-CZ" altLang="cs-CZ" kern="0" dirty="0"/>
          </a:p>
        </p:txBody>
      </p:sp>
      <p:pic>
        <p:nvPicPr>
          <p:cNvPr id="12" name="Zástupný symbol pro obsah 4" descr="EdwKelley.jpg">
            <a:extLst>
              <a:ext uri="{FF2B5EF4-FFF2-40B4-BE49-F238E27FC236}">
                <a16:creationId xmlns:a16="http://schemas.microsoft.com/office/drawing/2014/main" id="{05FB9353-175C-4F3D-AAEE-C6DC7EB32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2988" y="4267755"/>
            <a:ext cx="1521324" cy="2166601"/>
          </a:xfrm>
          <a:prstGeom prst="rect">
            <a:avLst/>
          </a:prstGeom>
        </p:spPr>
      </p:pic>
      <p:pic>
        <p:nvPicPr>
          <p:cNvPr id="13" name="Zástupný symbol pro obsah 4" descr="geber.jpg">
            <a:extLst>
              <a:ext uri="{FF2B5EF4-FFF2-40B4-BE49-F238E27FC236}">
                <a16:creationId xmlns:a16="http://schemas.microsoft.com/office/drawing/2014/main" id="{558AB45A-8E30-4F19-AE46-92D3B80730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0314" y="4564731"/>
            <a:ext cx="1588198" cy="195351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013CE6A0-E51E-4040-92BC-ED3A2CA2E83F}"/>
              </a:ext>
            </a:extLst>
          </p:cNvPr>
          <p:cNvSpPr txBox="1"/>
          <p:nvPr/>
        </p:nvSpPr>
        <p:spPr>
          <a:xfrm>
            <a:off x="4166522" y="4912547"/>
            <a:ext cx="297175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Albertus </a:t>
            </a:r>
            <a:r>
              <a:rPr lang="cs-CZ" altLang="cs-CZ" sz="2000" b="1" dirty="0" err="1">
                <a:solidFill>
                  <a:srgbClr val="FF0000"/>
                </a:solidFill>
              </a:rPr>
              <a:t>Magnus</a:t>
            </a:r>
            <a:endParaRPr lang="cs-CZ" altLang="cs-CZ" sz="2000" dirty="0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dirty="0"/>
              <a:t>Údajně stvořil bronzovou hlavu, která mluvila.</a:t>
            </a:r>
          </a:p>
        </p:txBody>
      </p:sp>
      <p:pic>
        <p:nvPicPr>
          <p:cNvPr id="16" name="Zástupný symbol pro obsah 4" descr="AlbertusMagnus.jpg">
            <a:extLst>
              <a:ext uri="{FF2B5EF4-FFF2-40B4-BE49-F238E27FC236}">
                <a16:creationId xmlns:a16="http://schemas.microsoft.com/office/drawing/2014/main" id="{D816D71E-DFAA-4287-A0E4-181F8E5F8D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36317" y="4912547"/>
            <a:ext cx="1545737" cy="1627290"/>
          </a:xfrm>
          <a:prstGeom prst="rect">
            <a:avLst/>
          </a:prstGeom>
        </p:spPr>
      </p:pic>
      <p:pic>
        <p:nvPicPr>
          <p:cNvPr id="17" name="Obrázek 16" descr="Obsah obrázku text&#10;&#10;Popis byl vytvořen automaticky">
            <a:extLst>
              <a:ext uri="{FF2B5EF4-FFF2-40B4-BE49-F238E27FC236}">
                <a16:creationId xmlns:a16="http://schemas.microsoft.com/office/drawing/2014/main" id="{57692843-8634-4266-A3A6-4DA38D3862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85" b="3371"/>
          <a:stretch/>
        </p:blipFill>
        <p:spPr>
          <a:xfrm>
            <a:off x="7050437" y="832071"/>
            <a:ext cx="3663234" cy="206056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 hidden="1">
            <a:extLst>
              <a:ext uri="{FF2B5EF4-FFF2-40B4-BE49-F238E27FC236}">
                <a16:creationId xmlns:a16="http://schemas.microsoft.com/office/drawing/2014/main" id="{2F095329-EAB7-4920-AB88-8E98EB1DB9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C95BBA2-8B5C-4082-9D30-9C5CDC9D1771}" type="slidenum">
              <a:rPr lang="cs-CZ" altLang="cs-CZ" smtClean="0"/>
              <a:pPr>
                <a:spcAft>
                  <a:spcPts val="600"/>
                </a:spcAft>
              </a:pPr>
              <a:t>12</a:t>
            </a:fld>
            <a:endParaRPr lang="cs-CZ" alt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67329F1F-D7DA-4A5E-BD16-81117CA0D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40" y="369719"/>
            <a:ext cx="10753200" cy="451576"/>
          </a:xfrm>
        </p:spPr>
        <p:txBody>
          <a:bodyPr/>
          <a:lstStyle/>
          <a:p>
            <a:r>
              <a:rPr lang="cs-CZ" altLang="cs-CZ" dirty="0"/>
              <a:t>Technická chemie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D1CB2AF-3B9F-40C8-8409-F761855C3137}"/>
              </a:ext>
            </a:extLst>
          </p:cNvPr>
          <p:cNvSpPr txBox="1"/>
          <p:nvPr/>
        </p:nvSpPr>
        <p:spPr>
          <a:xfrm>
            <a:off x="383840" y="1010306"/>
            <a:ext cx="113670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cs-CZ" sz="2000" dirty="0">
                <a:latin typeface="+mn-lt"/>
              </a:rPr>
              <a:t>Navazuje na praktické dovednosti alchymistů – vývoj vedl </a:t>
            </a: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k rozvoji metalurgie, sklářství,</a:t>
            </a:r>
          </a:p>
          <a:p>
            <a:pPr algn="just"/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keramiky, výroby chemikálií, papíru, barev </a:t>
            </a:r>
            <a:r>
              <a:rPr lang="cs-CZ" altLang="cs-CZ" sz="2000" dirty="0">
                <a:latin typeface="+mn-lt"/>
              </a:rPr>
              <a:t>... </a:t>
            </a:r>
            <a:endParaRPr lang="cs-CZ" sz="2000" dirty="0">
              <a:latin typeface="+mn-lt"/>
            </a:endParaRPr>
          </a:p>
        </p:txBody>
      </p:sp>
      <p:sp>
        <p:nvSpPr>
          <p:cNvPr id="12" name="Zástupný symbol pro obsah 3">
            <a:extLst>
              <a:ext uri="{FF2B5EF4-FFF2-40B4-BE49-F238E27FC236}">
                <a16:creationId xmlns:a16="http://schemas.microsoft.com/office/drawing/2014/main" id="{A6409670-1D06-4742-9FD9-5B8C70CD0B1B}"/>
              </a:ext>
            </a:extLst>
          </p:cNvPr>
          <p:cNvSpPr txBox="1">
            <a:spLocks/>
          </p:cNvSpPr>
          <p:nvPr/>
        </p:nvSpPr>
        <p:spPr>
          <a:xfrm>
            <a:off x="505144" y="1840758"/>
            <a:ext cx="9838481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defRPr/>
            </a:pPr>
            <a:r>
              <a:rPr lang="cs-CZ" sz="2000" b="1" kern="0" dirty="0" err="1"/>
              <a:t>Vannocio</a:t>
            </a:r>
            <a:r>
              <a:rPr lang="cs-CZ" sz="2000" b="1" kern="0" dirty="0"/>
              <a:t> </a:t>
            </a:r>
            <a:r>
              <a:rPr lang="cs-CZ" sz="2000" b="1" kern="0" dirty="0">
                <a:solidFill>
                  <a:srgbClr val="FF0000"/>
                </a:solidFill>
              </a:rPr>
              <a:t>BIRINGUCCIO</a:t>
            </a:r>
            <a:r>
              <a:rPr lang="cs-CZ" sz="2000" b="1" kern="0" dirty="0"/>
              <a:t> (1480</a:t>
            </a:r>
            <a:r>
              <a:rPr lang="cs-CZ" sz="2000" kern="0" dirty="0"/>
              <a:t>–</a:t>
            </a:r>
            <a:r>
              <a:rPr lang="cs-CZ" sz="2000" b="1" kern="0" dirty="0"/>
              <a:t>1539) – </a:t>
            </a:r>
            <a:r>
              <a:rPr lang="cs-CZ" sz="2000" kern="0" dirty="0"/>
              <a:t>chemik a technolog, základní spis </a:t>
            </a:r>
            <a:r>
              <a:rPr lang="cs-CZ" sz="2000" kern="0" dirty="0" err="1"/>
              <a:t>Pirotechnia</a:t>
            </a:r>
            <a:endParaRPr lang="cs-CZ" sz="2000" kern="0" dirty="0"/>
          </a:p>
          <a:p>
            <a:pPr algn="just">
              <a:defRPr/>
            </a:pPr>
            <a:endParaRPr lang="cs-CZ" sz="1400" i="1" kern="0" dirty="0"/>
          </a:p>
          <a:p>
            <a:pPr algn="just">
              <a:defRPr/>
            </a:pPr>
            <a:r>
              <a:rPr lang="cs-CZ" sz="2000" b="1" kern="0" dirty="0"/>
              <a:t>Bernard </a:t>
            </a:r>
            <a:r>
              <a:rPr lang="cs-CZ" sz="2000" b="1" kern="0" dirty="0">
                <a:solidFill>
                  <a:srgbClr val="FF0000"/>
                </a:solidFill>
              </a:rPr>
              <a:t>PALISSY</a:t>
            </a:r>
            <a:r>
              <a:rPr lang="cs-CZ" sz="2000" b="1" kern="0" dirty="0"/>
              <a:t> (1510–1590) – </a:t>
            </a:r>
            <a:r>
              <a:rPr lang="cs-CZ" sz="2000" kern="0" dirty="0"/>
              <a:t>má zásluhu o rozvoj keramiky (objevil řadu smaltů), jeden ze zakladatelů agrochemie</a:t>
            </a:r>
          </a:p>
          <a:p>
            <a:pPr algn="just">
              <a:defRPr/>
            </a:pPr>
            <a:endParaRPr lang="cs-CZ" sz="1400" kern="0" dirty="0"/>
          </a:p>
          <a:p>
            <a:pPr algn="just">
              <a:defRPr/>
            </a:pPr>
            <a:r>
              <a:rPr lang="cs-CZ" sz="2000" b="1" kern="0" dirty="0"/>
              <a:t>Johann Rudolf </a:t>
            </a:r>
            <a:r>
              <a:rPr lang="cs-CZ" sz="2000" b="1" kern="0" dirty="0">
                <a:solidFill>
                  <a:srgbClr val="FF0000"/>
                </a:solidFill>
              </a:rPr>
              <a:t>GLAUBER</a:t>
            </a:r>
            <a:r>
              <a:rPr lang="cs-CZ" sz="2000" b="1" kern="0" dirty="0"/>
              <a:t> (1604</a:t>
            </a:r>
            <a:r>
              <a:rPr lang="cs-CZ" sz="2000" kern="0" dirty="0"/>
              <a:t>–</a:t>
            </a:r>
            <a:r>
              <a:rPr lang="cs-CZ" sz="2000" b="1" kern="0" dirty="0"/>
              <a:t>1668) </a:t>
            </a:r>
            <a:r>
              <a:rPr lang="cs-CZ" sz="2000" kern="0" dirty="0"/>
              <a:t>–</a:t>
            </a:r>
            <a:r>
              <a:rPr lang="cs-CZ" sz="2000" b="1" kern="0" dirty="0"/>
              <a:t> </a:t>
            </a:r>
            <a:r>
              <a:rPr lang="cs-CZ" sz="2000" kern="0" dirty="0"/>
              <a:t>chemik a lékař, výroba kyselin, ledku, solí (objev Glauberovy soli Na</a:t>
            </a:r>
            <a:r>
              <a:rPr lang="cs-CZ" sz="2000" kern="0" baseline="-25000" dirty="0"/>
              <a:t>2</a:t>
            </a:r>
            <a:r>
              <a:rPr lang="cs-CZ" sz="2000" kern="0" dirty="0"/>
              <a:t>SO</a:t>
            </a:r>
            <a:r>
              <a:rPr lang="cs-CZ" sz="2000" kern="0" baseline="-25000" dirty="0"/>
              <a:t>4</a:t>
            </a:r>
            <a:r>
              <a:rPr lang="cs-CZ" sz="2000" kern="0" dirty="0"/>
              <a:t>.10H</a:t>
            </a:r>
            <a:r>
              <a:rPr lang="cs-CZ" sz="2000" kern="0" baseline="-25000" dirty="0"/>
              <a:t>2</a:t>
            </a:r>
            <a:r>
              <a:rPr lang="cs-CZ" sz="2000" kern="0" dirty="0"/>
              <a:t>O).</a:t>
            </a:r>
          </a:p>
          <a:p>
            <a:pPr algn="just">
              <a:defRPr/>
            </a:pPr>
            <a:endParaRPr lang="cs-CZ" sz="2000" kern="0" dirty="0"/>
          </a:p>
          <a:p>
            <a:pPr algn="just"/>
            <a:r>
              <a:rPr lang="cs-CZ" altLang="cs-CZ" sz="2000" b="1" dirty="0"/>
              <a:t>Georg AGRICOLA (1494</a:t>
            </a:r>
            <a:r>
              <a:rPr lang="cs-CZ" altLang="cs-CZ" sz="2800" dirty="0"/>
              <a:t>–</a:t>
            </a:r>
            <a:r>
              <a:rPr lang="cs-CZ" altLang="cs-CZ" sz="2000" b="1" dirty="0"/>
              <a:t>1555) - </a:t>
            </a:r>
            <a:r>
              <a:rPr lang="cs-CZ" altLang="cs-CZ" sz="2000" dirty="0"/>
              <a:t>Vynikající lékař, který se zabýval mineralogií, </a:t>
            </a:r>
            <a:r>
              <a:rPr lang="cs-CZ" altLang="cs-CZ" sz="2000" b="1" dirty="0">
                <a:solidFill>
                  <a:srgbClr val="FF0000"/>
                </a:solidFill>
              </a:rPr>
              <a:t>hornictvím a hutnictvím</a:t>
            </a:r>
            <a:r>
              <a:rPr lang="cs-CZ" altLang="cs-CZ" sz="2000" dirty="0"/>
              <a:t>. Působil nějakou dobu v Jáchymově. </a:t>
            </a:r>
            <a:endParaRPr lang="cs-CZ" sz="2000" kern="0" dirty="0"/>
          </a:p>
        </p:txBody>
      </p:sp>
    </p:spTree>
    <p:extLst>
      <p:ext uri="{BB962C8B-B14F-4D97-AF65-F5344CB8AC3E}">
        <p14:creationId xmlns:p14="http://schemas.microsoft.com/office/powerpoint/2010/main" val="3444152249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6C564436-7FF4-4272-91D2-F62D7C70DE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D384BCE3-32C0-4328-8E82-5F4F23FB8E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13</a:t>
            </a:fld>
            <a:endParaRPr lang="cs-CZ" alt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3E99E8F-7439-469A-A279-459C7869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1046093"/>
            <a:ext cx="3788884" cy="2131246"/>
          </a:xfrm>
          <a:prstGeom prst="rect">
            <a:avLst/>
          </a:prstGeom>
          <a:noFill/>
        </p:spPr>
      </p:pic>
      <p:sp>
        <p:nvSpPr>
          <p:cNvPr id="5" name="Zástupný symbol pro číslo snímku 4" hidden="1">
            <a:extLst>
              <a:ext uri="{FF2B5EF4-FFF2-40B4-BE49-F238E27FC236}">
                <a16:creationId xmlns:a16="http://schemas.microsoft.com/office/drawing/2014/main" id="{2F095329-EAB7-4920-AB88-8E98EB1DB9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C95BBA2-8B5C-4082-9D30-9C5CDC9D1771}" type="slidenum">
              <a:rPr lang="cs-CZ" altLang="cs-CZ" smtClean="0"/>
              <a:pPr>
                <a:spcAft>
                  <a:spcPts val="600"/>
                </a:spcAft>
              </a:pPr>
              <a:t>13</a:t>
            </a:fld>
            <a:endParaRPr lang="cs-CZ" alt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99471B3-0A3A-4BDC-8ECE-8B618DC73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82" y="3504193"/>
            <a:ext cx="3520405" cy="223476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C7D3043-8DDD-4972-98F7-C878CAB56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971" y="1046092"/>
            <a:ext cx="3662109" cy="22172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77F94B2-51A0-4285-B32E-7F44A1296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000" y="990759"/>
            <a:ext cx="3289509" cy="200299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B33D49A5-8262-46C4-AD64-66573AAF2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1710" y="3639496"/>
            <a:ext cx="3520405" cy="1638809"/>
          </a:xfrm>
          <a:prstGeom prst="rect">
            <a:avLst/>
          </a:prstGeom>
        </p:spPr>
      </p:pic>
      <p:sp>
        <p:nvSpPr>
          <p:cNvPr id="29" name="Nadpis 1">
            <a:extLst>
              <a:ext uri="{FF2B5EF4-FFF2-40B4-BE49-F238E27FC236}">
                <a16:creationId xmlns:a16="http://schemas.microsoft.com/office/drawing/2014/main" id="{D0F908F5-6305-4028-A0C7-A19433618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40" y="369719"/>
            <a:ext cx="10753200" cy="451576"/>
          </a:xfrm>
        </p:spPr>
        <p:txBody>
          <a:bodyPr/>
          <a:lstStyle/>
          <a:p>
            <a:r>
              <a:rPr lang="cs-CZ" altLang="cs-CZ" dirty="0"/>
              <a:t>Novověk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2AABD2B6-5D88-41C5-8973-84CCB17D9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0000" y="4606229"/>
            <a:ext cx="2529428" cy="1124518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732E0878-FEEE-42AE-AA52-DD200B2673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0000" y="3551309"/>
            <a:ext cx="2735191" cy="77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89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376FC8EC-65C0-4D81-B6A5-A663A6390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228600"/>
            <a:ext cx="10072061" cy="467686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</a:rPr>
              <a:t>Vynálezy 17. století</a:t>
            </a:r>
            <a:endParaRPr lang="cs-CZ" altLang="cs-CZ" sz="2400" dirty="0"/>
          </a:p>
        </p:txBody>
      </p:sp>
      <p:graphicFrame>
        <p:nvGraphicFramePr>
          <p:cNvPr id="44090" name="Group 58">
            <a:extLst>
              <a:ext uri="{FF2B5EF4-FFF2-40B4-BE49-F238E27FC236}">
                <a16:creationId xmlns:a16="http://schemas.microsoft.com/office/drawing/2014/main" id="{C6B3AA74-B1AE-49BF-ADFA-1C84ED35AFE1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47825471"/>
              </p:ext>
            </p:extLst>
          </p:nvPr>
        </p:nvGraphicFramePr>
        <p:xfrm>
          <a:off x="3316755" y="340705"/>
          <a:ext cx="7572375" cy="5438360"/>
        </p:xfrm>
        <a:graphic>
          <a:graphicData uri="http://schemas.openxmlformats.org/drawingml/2006/table">
            <a:tbl>
              <a:tblPr/>
              <a:tblGrid>
                <a:gridCol w="2524125">
                  <a:extLst>
                    <a:ext uri="{9D8B030D-6E8A-4147-A177-3AD203B41FA5}">
                      <a16:colId xmlns:a16="http://schemas.microsoft.com/office/drawing/2014/main" val="103643300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2043033859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1545387180"/>
                    </a:ext>
                  </a:extLst>
                </a:gridCol>
              </a:tblGrid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Časový horizont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Vynálezce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615339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1627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Anglie – E.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Wingate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Logaritmické pravítko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566613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1636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Německo – Schwenter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Plnicí pero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989010"/>
                  </a:ext>
                </a:extLst>
              </a:tr>
              <a:tr h="51117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1637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Johannes Hevel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Pozemní periskop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470764"/>
                  </a:ext>
                </a:extLst>
              </a:tr>
              <a:tr h="4714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1643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Evangelista Torricelli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Barometr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299435"/>
                  </a:ext>
                </a:extLst>
              </a:tr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1650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Otto von Guericke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Vývěva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470360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1660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Francie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Splachovací záchody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511673"/>
                  </a:ext>
                </a:extLst>
              </a:tr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1661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Otto von Guericke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Manometr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586746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1661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M. Thévenot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Vodováha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376258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1669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Henning Brand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Objev fosforu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20791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1681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Denis Papin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Tlakový hrnec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41527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1685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Joachim Becher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Svítiplyn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534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306" name="Group 58">
            <a:extLst>
              <a:ext uri="{FF2B5EF4-FFF2-40B4-BE49-F238E27FC236}">
                <a16:creationId xmlns:a16="http://schemas.microsoft.com/office/drawing/2014/main" id="{47B52AEC-7008-4B68-960A-31BAC347CF40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78561112"/>
              </p:ext>
            </p:extLst>
          </p:nvPr>
        </p:nvGraphicFramePr>
        <p:xfrm>
          <a:off x="3484535" y="363305"/>
          <a:ext cx="7500937" cy="5446601"/>
        </p:xfrm>
        <a:graphic>
          <a:graphicData uri="http://schemas.openxmlformats.org/drawingml/2006/table">
            <a:tbl>
              <a:tblPr/>
              <a:tblGrid>
                <a:gridCol w="2500312">
                  <a:extLst>
                    <a:ext uri="{9D8B030D-6E8A-4147-A177-3AD203B41FA5}">
                      <a16:colId xmlns:a16="http://schemas.microsoft.com/office/drawing/2014/main" val="3088093082"/>
                    </a:ext>
                  </a:extLst>
                </a:gridCol>
                <a:gridCol w="2500313">
                  <a:extLst>
                    <a:ext uri="{9D8B030D-6E8A-4147-A177-3AD203B41FA5}">
                      <a16:colId xmlns:a16="http://schemas.microsoft.com/office/drawing/2014/main" val="2533747965"/>
                    </a:ext>
                  </a:extLst>
                </a:gridCol>
                <a:gridCol w="2500312">
                  <a:extLst>
                    <a:ext uri="{9D8B030D-6E8A-4147-A177-3AD203B41FA5}">
                      <a16:colId xmlns:a16="http://schemas.microsoft.com/office/drawing/2014/main" val="3386740586"/>
                    </a:ext>
                  </a:extLst>
                </a:gridCol>
              </a:tblGrid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Časový horizont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Vynálezce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337017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1712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Thomas Newcomen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Parní stroj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209028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1714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G. D. Fahrenheit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Rtuťový teploměr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629840"/>
                  </a:ext>
                </a:extLst>
              </a:tr>
              <a:tr h="51117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1721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J. F. Henckel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zinku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500135"/>
                  </a:ext>
                </a:extLst>
              </a:tr>
              <a:tr h="4714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1745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E. G. Kleist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Leydenská láhev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400826"/>
                  </a:ext>
                </a:extLst>
              </a:tr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1750–1754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L. Euler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Vodní turbína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264781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1750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Stender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První pračka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846451"/>
                  </a:ext>
                </a:extLst>
              </a:tr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1752–1754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Franklin, Diviš, Lomonosov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Bleskosvod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306958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1776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D. Bushnell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Ponorka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0102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1778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W. von Kempelen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Mluvící automat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178652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1795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Alessandro Volta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Voltův sloup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007018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1796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Alois Senefelder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Plošný tisk – litografie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941565"/>
                  </a:ext>
                </a:extLst>
              </a:tr>
            </a:tbl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262C6D6A-C11F-41B6-BEF3-94E928305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228600"/>
            <a:ext cx="10072061" cy="467686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</a:rPr>
              <a:t>Vynálezy 18. století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426" name="Group 58">
            <a:extLst>
              <a:ext uri="{FF2B5EF4-FFF2-40B4-BE49-F238E27FC236}">
                <a16:creationId xmlns:a16="http://schemas.microsoft.com/office/drawing/2014/main" id="{5CD518A7-0403-4839-AF6A-5ED15A9B8C63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482449298"/>
              </p:ext>
            </p:extLst>
          </p:nvPr>
        </p:nvGraphicFramePr>
        <p:xfrm>
          <a:off x="3412834" y="307642"/>
          <a:ext cx="7715250" cy="5959480"/>
        </p:xfrm>
        <a:graphic>
          <a:graphicData uri="http://schemas.openxmlformats.org/drawingml/2006/table">
            <a:tbl>
              <a:tblPr/>
              <a:tblGrid>
                <a:gridCol w="2571750">
                  <a:extLst>
                    <a:ext uri="{9D8B030D-6E8A-4147-A177-3AD203B41FA5}">
                      <a16:colId xmlns:a16="http://schemas.microsoft.com/office/drawing/2014/main" val="3773120248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301356109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3984901480"/>
                    </a:ext>
                  </a:extLst>
                </a:gridCol>
              </a:tblGrid>
              <a:tr h="6873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Časový horizont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Vynálezce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532943"/>
                  </a:ext>
                </a:extLst>
              </a:tr>
              <a:tr h="69691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1801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E. Adam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Kolonový destilační přístroj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791647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1801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F. Ch. Achard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cukru z řepy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848280"/>
                  </a:ext>
                </a:extLst>
              </a:tr>
              <a:tr h="5556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1802–1807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Richard Trevithick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Parní lokomotiva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110340"/>
                  </a:ext>
                </a:extLst>
              </a:tr>
              <a:tr h="5207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1803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H. Davy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draslíku a sodíku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71562"/>
                  </a:ext>
                </a:extLst>
              </a:tr>
              <a:tr h="5984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1823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J. N. Fuchs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Vodní sklo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078091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1837–1839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M. H. Jacobi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Galvanoplastika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224645"/>
                  </a:ext>
                </a:extLst>
              </a:tr>
              <a:tr h="5095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1839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Ch. Goodyear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Vulkanizace kaučuku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189933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1844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F. G. Keller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Papír z dřevoviny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638330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1858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J. Plücker a H. Geissler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Neonová trubice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199128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1882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Thomas Alva Edison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Parní elektrárna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53980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1891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V. G. Šuchov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Destilace ropy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967155"/>
                  </a:ext>
                </a:extLst>
              </a:tr>
            </a:tbl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1772A26B-9D67-44C0-AFF2-E8DF5407C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228600"/>
            <a:ext cx="10072061" cy="467686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</a:rPr>
              <a:t>Vynálezy 19. století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98" name="Group 58">
            <a:extLst>
              <a:ext uri="{FF2B5EF4-FFF2-40B4-BE49-F238E27FC236}">
                <a16:creationId xmlns:a16="http://schemas.microsoft.com/office/drawing/2014/main" id="{D114A5C8-E3E4-4D92-8D92-DA8C2F04A45D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57816623"/>
              </p:ext>
            </p:extLst>
          </p:nvPr>
        </p:nvGraphicFramePr>
        <p:xfrm>
          <a:off x="3585202" y="325467"/>
          <a:ext cx="7429500" cy="5395181"/>
        </p:xfrm>
        <a:graphic>
          <a:graphicData uri="http://schemas.openxmlformats.org/drawingml/2006/table">
            <a:tbl>
              <a:tblPr/>
              <a:tblGrid>
                <a:gridCol w="2476500">
                  <a:extLst>
                    <a:ext uri="{9D8B030D-6E8A-4147-A177-3AD203B41FA5}">
                      <a16:colId xmlns:a16="http://schemas.microsoft.com/office/drawing/2014/main" val="2171095466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3437763993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318728057"/>
                    </a:ext>
                  </a:extLst>
                </a:gridCol>
              </a:tblGrid>
              <a:tr h="6223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Časový horizont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Vynálezce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164432"/>
                  </a:ext>
                </a:extLst>
              </a:tr>
              <a:tr h="4492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I. L. Kondakov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Umělý kaučuk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850039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R. A Zsigmondy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Ultramikroskop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642887"/>
                  </a:ext>
                </a:extLst>
              </a:tr>
              <a:tr h="504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K. O. Birkeland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dusíku ze vzduchu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799199"/>
                  </a:ext>
                </a:extLst>
              </a:tr>
              <a:tr h="4635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A. Wilm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Dural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550725"/>
                  </a:ext>
                </a:extLst>
              </a:tr>
              <a:tr h="54133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J. E. Brandenberger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Celofán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409863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L. H. Baekeland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Bakelit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746827"/>
                  </a:ext>
                </a:extLst>
              </a:tr>
              <a:tr h="4841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1928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A. Fleming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Penicilin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191844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1932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Cockroft a Walton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Umělá jaderná reakce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293309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1945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J. R. Oppenheimer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Atomová bomba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196360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1951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E. Teller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Vodíková bomba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815944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1981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Don Estridge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Počítač IBM PC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881283"/>
                  </a:ext>
                </a:extLst>
              </a:tr>
            </a:tbl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D20AC2BF-A65C-40F9-B846-411B1510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228600"/>
            <a:ext cx="10072061" cy="467686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</a:rPr>
              <a:t>Vynálezy 20. století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194AB8-45A9-41B7-89BE-329163606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9E849-2E1E-4056-9CC0-679885B3F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09AE554-F106-4E2E-823F-46C5E0BF100A}"/>
              </a:ext>
            </a:extLst>
          </p:cNvPr>
          <p:cNvSpPr txBox="1"/>
          <p:nvPr/>
        </p:nvSpPr>
        <p:spPr>
          <a:xfrm>
            <a:off x="349541" y="378000"/>
            <a:ext cx="11492917" cy="5260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effectLst/>
                <a:latin typeface="+mn-lt"/>
                <a:ea typeface="Times New Roman" panose="02020603050405020304" pitchFamily="18" charset="0"/>
              </a:rPr>
              <a:t>Surovinová základna chemie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800" b="1" dirty="0">
              <a:solidFill>
                <a:srgbClr val="202122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solidFill>
                  <a:srgbClr val="202122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Surovinou</a:t>
            </a:r>
            <a:r>
              <a:rPr lang="cs-CZ" sz="2000" dirty="0">
                <a:solidFill>
                  <a:srgbClr val="202122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obvykle označujeme vytěženou neústrojnou (anorganickou) látku, vypěstovanou ústrojnou (organickou) látku rostlinného nebo živočišného původu, které dosud nebyly nijak zpracovány a nachází se tak v původním přírodním stavu i tvaru.</a:t>
            </a:r>
            <a:r>
              <a:rPr lang="cs-CZ" sz="2000" b="1" dirty="0">
                <a:solidFill>
                  <a:srgbClr val="202122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000" dirty="0">
              <a:solidFill>
                <a:srgbClr val="202122"/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b="1" dirty="0">
              <a:solidFill>
                <a:srgbClr val="202122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cs-CZ" sz="2000" b="1" dirty="0">
                <a:effectLst/>
                <a:latin typeface="+mn-lt"/>
                <a:ea typeface="Times New Roman" panose="02020603050405020304" pitchFamily="18" charset="0"/>
              </a:rPr>
              <a:t>Základní přírodní suroviny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solidFill>
                  <a:srgbClr val="202122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Podle původu rozdělujeme suroviny chemického průmyslu:</a:t>
            </a:r>
          </a:p>
          <a:p>
            <a:pPr marL="4114800" lvl="8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Nerostné</a:t>
            </a:r>
          </a:p>
          <a:p>
            <a:pPr marL="4114800" lvl="8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Fosilní</a:t>
            </a:r>
            <a:endParaRPr lang="cs-CZ" sz="2000" b="1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 marL="4114800" lvl="8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Rostlinné</a:t>
            </a:r>
            <a:endParaRPr lang="cs-CZ" sz="2000" b="1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 marL="4114800" lvl="8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Živočišné</a:t>
            </a:r>
            <a:endParaRPr lang="cs-CZ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14800" lvl="8" indent="-457200"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Odpadní suroviny</a:t>
            </a:r>
            <a:r>
              <a:rPr lang="cs-CZ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26525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55F3AA-102D-4892-83E6-2F31E7CDD7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C9500 Užitá chemie – 1 Úvod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1A7D09-8FD5-435C-89D4-E6B7F57A23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7FC24D8-24F4-457A-A1BD-EF0A245BF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494212"/>
            <a:ext cx="10753200" cy="451576"/>
          </a:xfrm>
        </p:spPr>
        <p:txBody>
          <a:bodyPr/>
          <a:lstStyle/>
          <a:p>
            <a:r>
              <a:rPr lang="cs-CZ" dirty="0"/>
              <a:t>Obsah předmětu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BAA95BA-8ECF-4214-8EBA-1F346382B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259329"/>
            <a:ext cx="10753200" cy="2887910"/>
          </a:xfrm>
        </p:spPr>
        <p:txBody>
          <a:bodyPr numCol="2"/>
          <a:lstStyle/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Úvod a organizace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výuky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Surovinová základna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Paliva – ropa, uhlí, zemní plyn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Voda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Anorganické materiály – keramika, sklo, kámen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Anorganické materiály – kovy, hutní průmysl, koroze 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Organické materiály – dřevo a papír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Organické materiály – kůže a textil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Polymerní materiály syntetické 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Polymerní materiály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přírodní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Pigmenty, barviva a optické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zjasňovače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Léčiva a kosmetika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Potraviny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Základní chemické výroby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Nakládání s odpady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Referáty a doplňková témata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7" name="Video 15">
            <a:extLst>
              <a:ext uri="{FF2B5EF4-FFF2-40B4-BE49-F238E27FC236}">
                <a16:creationId xmlns:a16="http://schemas.microsoft.com/office/drawing/2014/main" id="{63423987-0F75-4D18-9EB7-00731B6EE1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570" b="14180"/>
          <a:stretch/>
        </p:blipFill>
        <p:spPr>
          <a:xfrm>
            <a:off x="5034793" y="378480"/>
            <a:ext cx="2204906" cy="567308"/>
          </a:xfrm>
          <a:prstGeom prst="rect">
            <a:avLst/>
          </a:prstGeom>
          <a:noFill/>
        </p:spPr>
      </p:pic>
      <p:pic>
        <p:nvPicPr>
          <p:cNvPr id="8" name="Video 15">
            <a:extLst>
              <a:ext uri="{FF2B5EF4-FFF2-40B4-BE49-F238E27FC236}">
                <a16:creationId xmlns:a16="http://schemas.microsoft.com/office/drawing/2014/main" id="{71724DF6-F2F1-4A3D-A7F4-9D15B00A64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570" b="14180"/>
          <a:stretch/>
        </p:blipFill>
        <p:spPr>
          <a:xfrm>
            <a:off x="7249489" y="378480"/>
            <a:ext cx="2122414" cy="567308"/>
          </a:xfrm>
          <a:prstGeom prst="rect">
            <a:avLst/>
          </a:prstGeom>
          <a:noFill/>
        </p:spPr>
      </p:pic>
      <p:pic>
        <p:nvPicPr>
          <p:cNvPr id="9" name="Video 15">
            <a:extLst>
              <a:ext uri="{FF2B5EF4-FFF2-40B4-BE49-F238E27FC236}">
                <a16:creationId xmlns:a16="http://schemas.microsoft.com/office/drawing/2014/main" id="{7A0BF33B-79E4-46C9-90B4-8087E50E05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570" b="14180"/>
          <a:stretch/>
        </p:blipFill>
        <p:spPr>
          <a:xfrm>
            <a:off x="9381693" y="375264"/>
            <a:ext cx="2122414" cy="567308"/>
          </a:xfrm>
          <a:prstGeom prst="rect">
            <a:avLst/>
          </a:prstGeom>
          <a:noFill/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A5086FD-0961-4129-9EA2-6A87421793D3}"/>
              </a:ext>
            </a:extLst>
          </p:cNvPr>
          <p:cNvSpPr txBox="1"/>
          <p:nvPr/>
        </p:nvSpPr>
        <p:spPr>
          <a:xfrm flipH="1">
            <a:off x="666000" y="4345497"/>
            <a:ext cx="106782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dirty="0">
                <a:latin typeface="+mn-lt"/>
              </a:rPr>
              <a:t>Podmínky ukončení (kolokvium)</a:t>
            </a:r>
          </a:p>
          <a:p>
            <a:pPr marL="514350" indent="-514350" algn="l">
              <a:buAutoNum type="arabicParenR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Kolokvium – písemná forma</a:t>
            </a:r>
          </a:p>
          <a:p>
            <a:pPr marL="514350" indent="-514350" algn="l">
              <a:buAutoNum type="arabicParenR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60% splněných zadaných úkolů</a:t>
            </a:r>
          </a:p>
          <a:p>
            <a:pPr marL="514350" indent="-514350" algn="l">
              <a:buAutoNum type="arabicParenR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Vypracování a přednesení prezentace na stanovené téma</a:t>
            </a:r>
          </a:p>
        </p:txBody>
      </p:sp>
    </p:spTree>
    <p:extLst>
      <p:ext uri="{BB962C8B-B14F-4D97-AF65-F5344CB8AC3E}">
        <p14:creationId xmlns:p14="http://schemas.microsoft.com/office/powerpoint/2010/main" val="108375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212C51A-D2DC-4D39-9F88-394049988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2E27CF-1C4D-4A4D-B34B-EDC2FB768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86FFC3D-6C9C-4B95-A932-8E4DBC423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00" y="3105865"/>
            <a:ext cx="11523533" cy="2687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n-lt"/>
              </a:rPr>
              <a:t>Užitá (aplikovaná) chemie je vědecký obor zabývající se základními chemickými vlastnostmi materiálů a výrobu nových materiálů. 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latin typeface="+mn-lt"/>
              </a:rPr>
              <a:t>Užitá chemie se zabývá aplikacemi principů a chemických teorií k zodpovězení si specificky položených otázek s cílem najít řešení reálných globálních problémů.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n-lt"/>
              </a:rPr>
              <a:t>Tento obor slučuje především čtyři oblasti studia chemie: fyzikální chemie, chemie materiálů – organických a anorganických, chemické inženýrství a chemie životního prostředí.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E6DF801-0DA6-4B2B-AB7C-E36F45B97B48}"/>
              </a:ext>
            </a:extLst>
          </p:cNvPr>
          <p:cNvSpPr txBox="1"/>
          <p:nvPr/>
        </p:nvSpPr>
        <p:spPr>
          <a:xfrm>
            <a:off x="338666" y="1082181"/>
            <a:ext cx="11355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Chemie, podobně jako biologie nebo fyzika, zkoumá určité části a vlastnosti přírody. Proto ji řadíme k tzv.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přírodním vědám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. Chemie je především tzv.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užitá věda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, tj. jejím hlavním cílem není pouze zjišťovat informace, ale především snaha získané informace prakticky využít v běžném životě.</a:t>
            </a:r>
            <a:endParaRPr lang="cs-CZ" sz="2800" dirty="0">
              <a:latin typeface="+mn-lt"/>
            </a:endParaRPr>
          </a:p>
        </p:txBody>
      </p:sp>
      <p:sp>
        <p:nvSpPr>
          <p:cNvPr id="21" name="Nadpis 4">
            <a:extLst>
              <a:ext uri="{FF2B5EF4-FFF2-40B4-BE49-F238E27FC236}">
                <a16:creationId xmlns:a16="http://schemas.microsoft.com/office/drawing/2014/main" id="{85542263-24A6-49CA-BCA2-353A145B0CDB}"/>
              </a:ext>
            </a:extLst>
          </p:cNvPr>
          <p:cNvSpPr txBox="1">
            <a:spLocks/>
          </p:cNvSpPr>
          <p:nvPr/>
        </p:nvSpPr>
        <p:spPr>
          <a:xfrm>
            <a:off x="414000" y="527509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Chemie</a:t>
            </a:r>
          </a:p>
        </p:txBody>
      </p:sp>
      <p:sp>
        <p:nvSpPr>
          <p:cNvPr id="22" name="Nadpis 4">
            <a:extLst>
              <a:ext uri="{FF2B5EF4-FFF2-40B4-BE49-F238E27FC236}">
                <a16:creationId xmlns:a16="http://schemas.microsoft.com/office/drawing/2014/main" id="{104AEE8B-5270-4ACF-B26C-360816E172C1}"/>
              </a:ext>
            </a:extLst>
          </p:cNvPr>
          <p:cNvSpPr txBox="1">
            <a:spLocks/>
          </p:cNvSpPr>
          <p:nvPr/>
        </p:nvSpPr>
        <p:spPr>
          <a:xfrm>
            <a:off x="414000" y="2515011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Užitá chemie</a:t>
            </a:r>
          </a:p>
        </p:txBody>
      </p:sp>
    </p:spTree>
    <p:extLst>
      <p:ext uri="{BB962C8B-B14F-4D97-AF65-F5344CB8AC3E}">
        <p14:creationId xmlns:p14="http://schemas.microsoft.com/office/powerpoint/2010/main" val="2601469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ACF288-45D9-47F0-ADB2-0ABD539B04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2419F2-00B2-4353-BA2E-5B9F818956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662EDA9-71D0-4F82-89BF-ECF1BA7EE129}"/>
              </a:ext>
            </a:extLst>
          </p:cNvPr>
          <p:cNvSpPr txBox="1"/>
          <p:nvPr/>
        </p:nvSpPr>
        <p:spPr>
          <a:xfrm>
            <a:off x="414000" y="378000"/>
            <a:ext cx="1123830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i="0" dirty="0">
                <a:solidFill>
                  <a:srgbClr val="355889"/>
                </a:solidFill>
                <a:effectLst/>
                <a:latin typeface="+mn-lt"/>
              </a:rPr>
              <a:t>Význam chemie</a:t>
            </a:r>
          </a:p>
          <a:p>
            <a:pPr algn="l"/>
            <a:endParaRPr lang="cs-CZ" b="1" i="0" dirty="0">
              <a:solidFill>
                <a:srgbClr val="355889"/>
              </a:solidFill>
              <a:effectLst/>
              <a:latin typeface="+mn-lt"/>
            </a:endParaRPr>
          </a:p>
          <a:p>
            <a:pPr marL="457200" indent="-457200" algn="just">
              <a:buAutoNum type="alphaLcParenR"/>
            </a:pPr>
            <a:r>
              <a:rPr lang="cs-CZ" sz="2000" b="1" i="0" dirty="0">
                <a:solidFill>
                  <a:srgbClr val="333333"/>
                </a:solidFill>
                <a:effectLst/>
                <a:latin typeface="Open Sans"/>
              </a:rPr>
              <a:t>tvoří surovinovou základnu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Open Sans"/>
              </a:rPr>
              <a:t> řady průmyslových odvětví – např. úprava vody, zemědělství, potravinářský průmysl, energetika, elektronika (výroba polovodičů), výroba chemických polotovarů, výroba a zpracování plastů, gumárenství, barvářství, farmaceutický průmysl, kosmetický průmysl, stavebnictví a řada dalších</a:t>
            </a:r>
          </a:p>
          <a:p>
            <a:pPr marL="457200" indent="-457200" algn="just">
              <a:buAutoNum type="alphaLcParenR"/>
            </a:pPr>
            <a:endParaRPr lang="cs-CZ" sz="2000" b="0" i="0" dirty="0">
              <a:solidFill>
                <a:srgbClr val="333333"/>
              </a:solidFill>
              <a:effectLst/>
              <a:latin typeface="Open Sans"/>
            </a:endParaRPr>
          </a:p>
          <a:p>
            <a:pPr marL="457200" indent="-457200" algn="just">
              <a:buAutoNum type="alphaLcParenR"/>
            </a:pPr>
            <a:r>
              <a:rPr lang="cs-CZ" sz="2000" b="1" i="0" dirty="0">
                <a:solidFill>
                  <a:srgbClr val="333333"/>
                </a:solidFill>
                <a:effectLst/>
                <a:latin typeface="Open Sans"/>
              </a:rPr>
              <a:t>umožňuje získávání energie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Open Sans"/>
              </a:rPr>
              <a:t> (uvolněné při chemických dějích) – elektrická (galvanické články), jaderná, tepelná (oheň) a světelná (fluorescein, ohňostroje, …) energie</a:t>
            </a:r>
          </a:p>
          <a:p>
            <a:pPr marL="457200" indent="-457200" algn="just">
              <a:buAutoNum type="alphaLcParenR"/>
            </a:pPr>
            <a:endParaRPr lang="cs-CZ" sz="2000" b="0" i="0" dirty="0">
              <a:solidFill>
                <a:srgbClr val="333333"/>
              </a:solidFill>
              <a:effectLst/>
              <a:latin typeface="Open Sans"/>
            </a:endParaRPr>
          </a:p>
          <a:p>
            <a:pPr marL="457200" indent="-457200" algn="just">
              <a:buAutoNum type="alphaLcParenR"/>
            </a:pPr>
            <a:r>
              <a:rPr lang="cs-CZ" sz="2000" b="1" i="0" dirty="0">
                <a:solidFill>
                  <a:srgbClr val="333333"/>
                </a:solidFill>
                <a:effectLst/>
                <a:latin typeface="Open Sans"/>
              </a:rPr>
              <a:t>objasňuje chemické děje významné pro život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Open Sans"/>
              </a:rPr>
              <a:t> – popisuje chemické reakce probíhající v atmosféře, vodě a půdě a chemické reakce probíhající v živých organismech,</a:t>
            </a:r>
          </a:p>
        </p:txBody>
      </p:sp>
    </p:spTree>
    <p:extLst>
      <p:ext uri="{BB962C8B-B14F-4D97-AF65-F5344CB8AC3E}">
        <p14:creationId xmlns:p14="http://schemas.microsoft.com/office/powerpoint/2010/main" val="3534689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DA92C6E-9FE4-4C60-9563-1C38FB08DD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936C11-259A-4AA4-96BA-9086AD0BF6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A8AD0B8-D37C-4822-8F55-6A434336E22D}"/>
              </a:ext>
            </a:extLst>
          </p:cNvPr>
          <p:cNvSpPr txBox="1"/>
          <p:nvPr/>
        </p:nvSpPr>
        <p:spPr>
          <a:xfrm>
            <a:off x="9338957" y="1636464"/>
            <a:ext cx="2481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1400" dirty="0">
                <a:latin typeface="+mj-lt"/>
              </a:rPr>
              <a:t>Chemikové jsou „</a:t>
            </a:r>
            <a:r>
              <a:rPr lang="cs-CZ" altLang="cs-CZ" sz="1400" dirty="0">
                <a:solidFill>
                  <a:srgbClr val="FF0000"/>
                </a:solidFill>
                <a:latin typeface="+mj-lt"/>
              </a:rPr>
              <a:t>kouzelníci </a:t>
            </a:r>
            <a:br>
              <a:rPr lang="cs-CZ" altLang="cs-CZ" sz="1400" dirty="0">
                <a:solidFill>
                  <a:srgbClr val="FF0000"/>
                </a:solidFill>
                <a:latin typeface="+mj-lt"/>
              </a:rPr>
            </a:br>
            <a:r>
              <a:rPr lang="cs-CZ" altLang="cs-CZ" sz="1400" dirty="0">
                <a:solidFill>
                  <a:srgbClr val="FF0000"/>
                </a:solidFill>
                <a:latin typeface="+mj-lt"/>
              </a:rPr>
              <a:t>s hmotou</a:t>
            </a:r>
            <a:r>
              <a:rPr lang="cs-CZ" altLang="cs-CZ" sz="1400" dirty="0">
                <a:latin typeface="+mj-lt"/>
              </a:rPr>
              <a:t>“.</a:t>
            </a:r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9969E1FF-C55B-49CD-8ECA-1E0FD5870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58732"/>
            <a:ext cx="10753200" cy="451576"/>
          </a:xfrm>
        </p:spPr>
        <p:txBody>
          <a:bodyPr/>
          <a:lstStyle/>
          <a:p>
            <a:r>
              <a:rPr lang="cs-CZ" dirty="0"/>
              <a:t>Historický vývoj chemie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992EC2C-155C-4303-B379-ABBE472A9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650" y="335200"/>
            <a:ext cx="1352550" cy="1285875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C4E90463-A86D-4DAB-B8F3-6B1D34210534}"/>
              </a:ext>
            </a:extLst>
          </p:cNvPr>
          <p:cNvSpPr txBox="1"/>
          <p:nvPr/>
        </p:nvSpPr>
        <p:spPr>
          <a:xfrm>
            <a:off x="470340" y="1113244"/>
            <a:ext cx="85162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Chemie je od prvopočátku zaměřena hlavně prakticky, k okamžitému využití a k výrobě</a:t>
            </a:r>
            <a:r>
              <a:rPr lang="cs-CZ" sz="2000" dirty="0">
                <a:solidFill>
                  <a:srgbClr val="333333"/>
                </a:solidFill>
                <a:latin typeface="+mn-lt"/>
              </a:rPr>
              <a:t>, proto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 je chemie především vědou </a:t>
            </a:r>
            <a:r>
              <a:rPr lang="cs-CZ" sz="2000" b="1" i="1" dirty="0">
                <a:solidFill>
                  <a:srgbClr val="263D62"/>
                </a:solidFill>
                <a:effectLst/>
                <a:latin typeface="+mn-lt"/>
              </a:rPr>
              <a:t>užitou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, přestože část chemických poznatků vznikala a vyvíjela se v rámci filosofie.</a:t>
            </a:r>
            <a:endParaRPr lang="cs-CZ" sz="2000" dirty="0">
              <a:latin typeface="+mn-lt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E19E36B-7CDA-49A6-B3AF-DF2CA82E3F4A}"/>
              </a:ext>
            </a:extLst>
          </p:cNvPr>
          <p:cNvSpPr txBox="1"/>
          <p:nvPr/>
        </p:nvSpPr>
        <p:spPr>
          <a:xfrm>
            <a:off x="470340" y="2319568"/>
            <a:ext cx="114478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800" b="1" i="0" dirty="0">
                <a:solidFill>
                  <a:srgbClr val="703F98"/>
                </a:solidFill>
                <a:effectLst/>
                <a:latin typeface="+mn-lt"/>
              </a:rPr>
              <a:t>Pravěk</a:t>
            </a:r>
          </a:p>
          <a:p>
            <a:pPr algn="l"/>
            <a:endParaRPr lang="cs-CZ" sz="8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703F98"/>
                </a:solidFill>
                <a:effectLst/>
                <a:latin typeface="+mn-lt"/>
              </a:rPr>
              <a:t>Paleolit (starší doba kamenná)</a:t>
            </a:r>
          </a:p>
          <a:p>
            <a:pPr algn="just"/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Ovládnutí ohně</a:t>
            </a:r>
            <a:r>
              <a:rPr lang="cs-CZ" sz="2000" dirty="0">
                <a:solidFill>
                  <a:srgbClr val="333333"/>
                </a:solidFill>
                <a:latin typeface="+mn-lt"/>
              </a:rPr>
              <a:t> = ochrana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 před dravou zvěří, zdroj tepla a světla, příprava jídla. 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Hoření bylo první chemickou reakcí, kterou člověk ovládl a využil ke svému prospěchu. </a:t>
            </a:r>
          </a:p>
          <a:p>
            <a:pPr algn="just"/>
            <a:endParaRPr lang="cs-CZ" sz="1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703F98"/>
                </a:solidFill>
                <a:effectLst/>
                <a:latin typeface="+mn-lt"/>
              </a:rPr>
              <a:t>Neolit (mladší doba kamenná)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Vznik 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hrnčířství</a:t>
            </a:r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l"/>
            <a:endParaRPr lang="cs-CZ" sz="1000" dirty="0">
              <a:solidFill>
                <a:srgbClr val="333333"/>
              </a:solidFill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703F98"/>
                </a:solidFill>
                <a:effectLst/>
                <a:latin typeface="+mn-lt"/>
              </a:rPr>
              <a:t>Eneolit (pozdní doba kamenná)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Materiály –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tradiční kámen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a nové kovy  (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zlato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,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stříbro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a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měď</a:t>
            </a:r>
            <a:r>
              <a:rPr lang="cs-CZ" sz="2000" b="1" dirty="0">
                <a:solidFill>
                  <a:srgbClr val="333333"/>
                </a:solidFill>
                <a:latin typeface="+mn-lt"/>
              </a:rPr>
              <a:t> = 1. kov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 získaný z rud). 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Měď byla v době kolem 3 000 let př. n. l. postupně nahrazována slitinou mědi a cínu – bronzem.</a:t>
            </a:r>
          </a:p>
        </p:txBody>
      </p:sp>
    </p:spTree>
    <p:extLst>
      <p:ext uri="{BB962C8B-B14F-4D97-AF65-F5344CB8AC3E}">
        <p14:creationId xmlns:p14="http://schemas.microsoft.com/office/powerpoint/2010/main" val="3422965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FB6FA3-749C-4FC3-9557-27A1C71522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DE29BA-D9EF-408F-ACF3-8C9FD6AF85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5D39489-2FC9-41BE-99C2-FFB27DDCAC89}"/>
              </a:ext>
            </a:extLst>
          </p:cNvPr>
          <p:cNvSpPr txBox="1"/>
          <p:nvPr/>
        </p:nvSpPr>
        <p:spPr>
          <a:xfrm>
            <a:off x="540000" y="378000"/>
            <a:ext cx="1144786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i="0" dirty="0">
                <a:solidFill>
                  <a:srgbClr val="703F98"/>
                </a:solidFill>
                <a:effectLst/>
                <a:latin typeface="+mn-lt"/>
              </a:rPr>
              <a:t>Starověk</a:t>
            </a:r>
          </a:p>
          <a:p>
            <a:endParaRPr lang="cs-CZ" sz="8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703F98"/>
                </a:solidFill>
                <a:effectLst/>
                <a:latin typeface="+mn-lt"/>
              </a:rPr>
              <a:t>Odlévání bronzu</a:t>
            </a:r>
          </a:p>
          <a:p>
            <a:pPr algn="l"/>
            <a:endParaRPr lang="cs-CZ" sz="2000" b="1" dirty="0">
              <a:solidFill>
                <a:srgbClr val="703F98"/>
              </a:solidFill>
              <a:latin typeface="+mn-lt"/>
            </a:endParaRPr>
          </a:p>
          <a:p>
            <a:pPr algn="l"/>
            <a:endParaRPr lang="cs-CZ" sz="20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endParaRPr lang="cs-CZ" sz="2000" b="1" dirty="0">
              <a:solidFill>
                <a:srgbClr val="703F98"/>
              </a:solidFill>
              <a:latin typeface="+mn-lt"/>
            </a:endParaRPr>
          </a:p>
          <a:p>
            <a:pPr algn="l"/>
            <a:endParaRPr lang="cs-CZ" sz="20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endParaRPr lang="cs-CZ" sz="2000" b="1" dirty="0">
              <a:solidFill>
                <a:srgbClr val="703F98"/>
              </a:solidFill>
              <a:latin typeface="+mn-lt"/>
            </a:endParaRPr>
          </a:p>
          <a:p>
            <a:pPr algn="l"/>
            <a:endParaRPr lang="cs-CZ" sz="20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endParaRPr lang="cs-CZ" sz="2000" b="1" dirty="0">
              <a:solidFill>
                <a:srgbClr val="703F98"/>
              </a:solidFill>
              <a:latin typeface="+mn-lt"/>
            </a:endParaRPr>
          </a:p>
          <a:p>
            <a:pPr algn="l"/>
            <a:endParaRPr lang="cs-CZ" sz="20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703F98"/>
                </a:solidFill>
                <a:effectLst/>
                <a:latin typeface="+mn-lt"/>
              </a:rPr>
              <a:t>Doba železná</a:t>
            </a:r>
          </a:p>
          <a:p>
            <a:pPr algn="just"/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Železo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lidé nejdříve začali používat v jeho přirozené formě – zpracovávali meteority</a:t>
            </a:r>
          </a:p>
          <a:p>
            <a:pPr algn="just"/>
            <a:endParaRPr lang="cs-CZ" sz="2000" dirty="0">
              <a:solidFill>
                <a:srgbClr val="333333"/>
              </a:solidFill>
              <a:latin typeface="+mn-lt"/>
            </a:endParaRPr>
          </a:p>
          <a:p>
            <a:pPr algn="just"/>
            <a:endParaRPr lang="cs-CZ" sz="2000" dirty="0">
              <a:solidFill>
                <a:srgbClr val="333333"/>
              </a:solidFill>
              <a:latin typeface="+mn-lt"/>
            </a:endParaRPr>
          </a:p>
          <a:p>
            <a:pPr algn="just"/>
            <a:r>
              <a:rPr lang="cs-CZ" sz="2000" dirty="0">
                <a:solidFill>
                  <a:srgbClr val="333333"/>
                </a:solidFill>
                <a:latin typeface="+mn-lt"/>
              </a:rPr>
              <a:t>Rtuť - nalezena v egyptských hrobech z poloviny 2. tisíciletí př. n. l.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Dalším známým kovem starověku bylo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olovo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. </a:t>
            </a:r>
          </a:p>
        </p:txBody>
      </p:sp>
      <p:pic>
        <p:nvPicPr>
          <p:cNvPr id="8" name="Zástupný symbol pro obsah 4" descr="bronz.jpg">
            <a:extLst>
              <a:ext uri="{FF2B5EF4-FFF2-40B4-BE49-F238E27FC236}">
                <a16:creationId xmlns:a16="http://schemas.microsoft.com/office/drawing/2014/main" id="{ED989848-F264-4160-AE3F-B7BC2FB080E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08101" y="909243"/>
            <a:ext cx="1959274" cy="2395038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97498E7-D451-4432-811C-2448D25BE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01" y="1444023"/>
            <a:ext cx="4452565" cy="186025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65AE4F0-9B83-43F4-9496-854F67AE3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084" y="909243"/>
            <a:ext cx="3411637" cy="239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74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BCCABB-C0C7-4012-A7C8-EE2A00E071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2ACCEE-6C61-4152-98A5-E2752724DC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0BF0C0D-F5BC-4F4B-8AA5-791E14033C46}"/>
              </a:ext>
            </a:extLst>
          </p:cNvPr>
          <p:cNvSpPr txBox="1"/>
          <p:nvPr/>
        </p:nvSpPr>
        <p:spPr>
          <a:xfrm>
            <a:off x="240484" y="310394"/>
            <a:ext cx="11711031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800" b="1" i="0" dirty="0">
                <a:solidFill>
                  <a:srgbClr val="703F98"/>
                </a:solidFill>
                <a:effectLst/>
                <a:latin typeface="+mn-lt"/>
              </a:rPr>
              <a:t>Starověké Řecko a Řím</a:t>
            </a:r>
          </a:p>
          <a:p>
            <a:pPr algn="just"/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Řekové - převzali dosavadní poznatky a přetvořili je na jednodušší, abstraktnější a racionálnější úroveň. Římané koukali na vědu s pohrdáním. Řím byl vojenský stát, proto Římané byli praktiční a zdatní v technice, zejména v technice zpracování kovů.</a:t>
            </a:r>
          </a:p>
          <a:p>
            <a:pPr algn="just"/>
            <a:endParaRPr lang="cs-CZ" sz="2000" b="1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Aristoteles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popsal výrobu železa a oceli, formuloval princip chemických dějů: všechny látky vznikly ze společné prahmoty a mohou se vzájemně přeměňovat. </a:t>
            </a:r>
          </a:p>
          <a:p>
            <a:pPr algn="just"/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Síra se v Řecku používala při bohoslužbách jako vykuřovadlo. </a:t>
            </a:r>
          </a:p>
          <a:p>
            <a:pPr algn="just"/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Rtuť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nazývanou „tekuté stříbro“ vyráběli Římané z rumělky a používali jako líčidla a malířské barvy. V Řecku objeveny zákony šíření, odrazu a lomu světla.</a:t>
            </a:r>
          </a:p>
          <a:p>
            <a:pPr algn="just"/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V 5. stol. př. n. l. </a:t>
            </a:r>
            <a:r>
              <a:rPr lang="cs-CZ" sz="2000" b="1" i="0" dirty="0" err="1">
                <a:solidFill>
                  <a:srgbClr val="333333"/>
                </a:solidFill>
                <a:effectLst/>
                <a:latin typeface="+mn-lt"/>
              </a:rPr>
              <a:t>Empedokles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stanovil čtyři základní látky, z nichž je složena hmota a položil tak základy teorii čtyř živlů. </a:t>
            </a:r>
          </a:p>
          <a:p>
            <a:pPr algn="just"/>
            <a:endParaRPr lang="cs-CZ" sz="2000" dirty="0">
              <a:solidFill>
                <a:srgbClr val="333333"/>
              </a:solidFill>
              <a:latin typeface="+mn-lt"/>
            </a:endParaRPr>
          </a:p>
          <a:p>
            <a:pPr algn="just"/>
            <a:r>
              <a:rPr lang="cs-CZ" sz="2000" b="1" i="0" dirty="0" err="1">
                <a:solidFill>
                  <a:srgbClr val="333333"/>
                </a:solidFill>
                <a:effectLst/>
                <a:latin typeface="+mn-lt"/>
              </a:rPr>
              <a:t>Démokritos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 - myšlenky o atomech</a:t>
            </a:r>
          </a:p>
        </p:txBody>
      </p:sp>
    </p:spTree>
    <p:extLst>
      <p:ext uri="{BB962C8B-B14F-4D97-AF65-F5344CB8AC3E}">
        <p14:creationId xmlns:p14="http://schemas.microsoft.com/office/powerpoint/2010/main" val="1055169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Zástupný symbol pro obsah 3">
            <a:extLst>
              <a:ext uri="{FF2B5EF4-FFF2-40B4-BE49-F238E27FC236}">
                <a16:creationId xmlns:a16="http://schemas.microsoft.com/office/drawing/2014/main" id="{A53FF545-95C6-4B79-9E75-1AF10CD8100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261865" y="204905"/>
            <a:ext cx="3886200" cy="45720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dirty="0" err="1">
                <a:solidFill>
                  <a:srgbClr val="FF0000"/>
                </a:solidFill>
              </a:rPr>
              <a:t>Thalés</a:t>
            </a:r>
            <a:r>
              <a:rPr lang="cs-CZ" altLang="cs-CZ" sz="2000" b="1" dirty="0">
                <a:solidFill>
                  <a:srgbClr val="FF0000"/>
                </a:solidFill>
              </a:rPr>
              <a:t> z </a:t>
            </a:r>
            <a:r>
              <a:rPr lang="cs-CZ" altLang="cs-CZ" sz="2000" b="1" dirty="0" err="1">
                <a:solidFill>
                  <a:srgbClr val="FF0000"/>
                </a:solidFill>
              </a:rPr>
              <a:t>Milétu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br>
              <a:rPr lang="cs-CZ" altLang="cs-CZ" b="1" dirty="0">
                <a:solidFill>
                  <a:srgbClr val="FF0000"/>
                </a:solidFill>
              </a:rPr>
            </a:br>
            <a:r>
              <a:rPr lang="cs-CZ" altLang="cs-CZ" sz="1600" dirty="0"/>
              <a:t>(624–548 př. n. l.) pralátka </a:t>
            </a:r>
            <a:r>
              <a:rPr lang="cs-CZ" altLang="cs-CZ" sz="1600" b="1" dirty="0">
                <a:solidFill>
                  <a:srgbClr val="FF0000"/>
                </a:solidFill>
              </a:rPr>
              <a:t>voda</a:t>
            </a:r>
            <a:r>
              <a:rPr lang="cs-CZ" altLang="cs-CZ" sz="1600" dirty="0"/>
              <a:t> </a:t>
            </a:r>
            <a:br>
              <a:rPr lang="cs-CZ" altLang="cs-CZ" sz="1600" dirty="0"/>
            </a:br>
            <a:r>
              <a:rPr lang="cs-CZ" altLang="cs-CZ" sz="1600" dirty="0"/>
              <a:t>(vše vzniklo různými úpravami vody).</a:t>
            </a:r>
          </a:p>
        </p:txBody>
      </p:sp>
      <p:pic>
        <p:nvPicPr>
          <p:cNvPr id="23557" name="Obrázek 4" descr="Thales-04.jpg">
            <a:extLst>
              <a:ext uri="{FF2B5EF4-FFF2-40B4-BE49-F238E27FC236}">
                <a16:creationId xmlns:a16="http://schemas.microsoft.com/office/drawing/2014/main" id="{4C4C9704-73E6-4482-BE2C-AA6F577B4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00" y="1272926"/>
            <a:ext cx="18573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294F88ED-E08C-4D89-A0A1-DA57CBD1137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46526" y="204905"/>
            <a:ext cx="3886200" cy="45720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Hérakleitos z </a:t>
            </a:r>
            <a:r>
              <a:rPr lang="cs-CZ" altLang="cs-CZ" sz="2000" b="1" dirty="0" err="1">
                <a:solidFill>
                  <a:srgbClr val="FF0000"/>
                </a:solidFill>
              </a:rPr>
              <a:t>Efesu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dirty="0"/>
              <a:t>(540–480 př. n. l.) pralátka </a:t>
            </a:r>
            <a:r>
              <a:rPr lang="cs-CZ" altLang="cs-CZ" sz="1600" b="1" dirty="0">
                <a:solidFill>
                  <a:srgbClr val="FF0000"/>
                </a:solidFill>
              </a:rPr>
              <a:t>oheň</a:t>
            </a:r>
            <a:r>
              <a:rPr lang="cs-CZ" altLang="cs-CZ" sz="1600" dirty="0"/>
              <a:t> </a:t>
            </a:r>
            <a:br>
              <a:rPr lang="cs-CZ" altLang="cs-CZ" sz="1600" dirty="0"/>
            </a:br>
            <a:endParaRPr lang="cs-CZ" altLang="cs-CZ" sz="1600" dirty="0"/>
          </a:p>
        </p:txBody>
      </p:sp>
      <p:sp>
        <p:nvSpPr>
          <p:cNvPr id="11" name="Zástupný symbol pro obsah 3">
            <a:extLst>
              <a:ext uri="{FF2B5EF4-FFF2-40B4-BE49-F238E27FC236}">
                <a16:creationId xmlns:a16="http://schemas.microsoft.com/office/drawing/2014/main" id="{9F514653-78DC-4421-BDD5-4D7FFCEE890E}"/>
              </a:ext>
            </a:extLst>
          </p:cNvPr>
          <p:cNvSpPr txBox="1">
            <a:spLocks/>
          </p:cNvSpPr>
          <p:nvPr/>
        </p:nvSpPr>
        <p:spPr>
          <a:xfrm>
            <a:off x="8107438" y="204905"/>
            <a:ext cx="3886200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kern="0" dirty="0" err="1">
                <a:solidFill>
                  <a:srgbClr val="FF0000"/>
                </a:solidFill>
              </a:rPr>
              <a:t>Empedoklés</a:t>
            </a:r>
            <a:r>
              <a:rPr lang="cs-CZ" altLang="cs-CZ" sz="2000" b="1" kern="0" dirty="0">
                <a:solidFill>
                  <a:srgbClr val="FF0000"/>
                </a:solidFill>
              </a:rPr>
              <a:t> z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Akragantu</a:t>
            </a:r>
            <a:r>
              <a:rPr lang="cs-CZ" altLang="cs-CZ" sz="2000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br>
              <a:rPr lang="cs-CZ" altLang="cs-CZ" sz="1600" b="1" kern="0" dirty="0">
                <a:solidFill>
                  <a:srgbClr val="FF0000"/>
                </a:solidFill>
              </a:rPr>
            </a:br>
            <a:r>
              <a:rPr lang="cs-CZ" altLang="cs-CZ" sz="1600" kern="0" dirty="0"/>
              <a:t>(490–430 př. n. l.) čtyři základní pralátky: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b="1" kern="0" dirty="0">
                <a:solidFill>
                  <a:srgbClr val="FF0000"/>
                </a:solidFill>
              </a:rPr>
              <a:t>Voda, vzduch, oheň, země</a:t>
            </a:r>
          </a:p>
        </p:txBody>
      </p:sp>
      <p:pic>
        <p:nvPicPr>
          <p:cNvPr id="12" name="Obrázek 5" descr="Heraclitus_b_4_compressed.jpg">
            <a:extLst>
              <a:ext uri="{FF2B5EF4-FFF2-40B4-BE49-F238E27FC236}">
                <a16:creationId xmlns:a16="http://schemas.microsoft.com/office/drawing/2014/main" id="{2FB899B9-F798-4C8F-ABFB-8A182AC76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61" y="1265952"/>
            <a:ext cx="2069507" cy="259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7" descr="388px-Empedokles.jpg">
            <a:extLst>
              <a:ext uri="{FF2B5EF4-FFF2-40B4-BE49-F238E27FC236}">
                <a16:creationId xmlns:a16="http://schemas.microsoft.com/office/drawing/2014/main" id="{27B0A66B-17E5-4A62-AB92-163604425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70" y="1265952"/>
            <a:ext cx="1676135" cy="258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6">
            <a:extLst>
              <a:ext uri="{FF2B5EF4-FFF2-40B4-BE49-F238E27FC236}">
                <a16:creationId xmlns:a16="http://schemas.microsoft.com/office/drawing/2014/main" id="{7329E4C6-D83F-41F1-83C6-274112D2E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83" y="4408496"/>
            <a:ext cx="83568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cs-CZ" altLang="cs-CZ" b="1" dirty="0"/>
              <a:t>Atomisté</a:t>
            </a:r>
          </a:p>
          <a:p>
            <a:pPr algn="just" eaLnBrk="1" hangingPunct="1"/>
            <a:endParaRPr lang="cs-CZ" altLang="cs-CZ" sz="800" b="1" dirty="0"/>
          </a:p>
          <a:p>
            <a:pPr algn="just" eaLnBrk="1" hangingPunct="1"/>
            <a:r>
              <a:rPr lang="cs-CZ" altLang="cs-CZ" sz="1600" dirty="0"/>
              <a:t>Atomisté dělili svět na jsoucno a nejsoucno. </a:t>
            </a:r>
          </a:p>
          <a:p>
            <a:pPr algn="just" eaLnBrk="1" hangingPunct="1"/>
            <a:r>
              <a:rPr lang="cs-CZ" altLang="cs-CZ" sz="1600" dirty="0"/>
              <a:t>Jsoucno bylo dle nich tvořeno z nedělitelných a nezničitelných atomů proměnlivého tvaru.</a:t>
            </a:r>
          </a:p>
        </p:txBody>
      </p:sp>
      <p:sp>
        <p:nvSpPr>
          <p:cNvPr id="15" name="Zástupný symbol pro obsah 3">
            <a:extLst>
              <a:ext uri="{FF2B5EF4-FFF2-40B4-BE49-F238E27FC236}">
                <a16:creationId xmlns:a16="http://schemas.microsoft.com/office/drawing/2014/main" id="{42A466F4-1DF1-4C1B-8BB0-11615BF242E2}"/>
              </a:ext>
            </a:extLst>
          </p:cNvPr>
          <p:cNvSpPr txBox="1">
            <a:spLocks/>
          </p:cNvSpPr>
          <p:nvPr/>
        </p:nvSpPr>
        <p:spPr>
          <a:xfrm>
            <a:off x="337365" y="5592669"/>
            <a:ext cx="4343691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kern="0" dirty="0" err="1">
                <a:solidFill>
                  <a:srgbClr val="FF0000"/>
                </a:solidFill>
              </a:rPr>
              <a:t>Démokritos</a:t>
            </a:r>
            <a:r>
              <a:rPr lang="cs-CZ" altLang="cs-CZ" sz="2000" b="1" kern="0" dirty="0">
                <a:solidFill>
                  <a:srgbClr val="FF0000"/>
                </a:solidFill>
              </a:rPr>
              <a:t> z Abdér </a:t>
            </a:r>
            <a:r>
              <a:rPr lang="cs-CZ" altLang="cs-CZ" sz="1600" kern="0" dirty="0"/>
              <a:t>(460–370 př. n. l.)</a:t>
            </a:r>
            <a:endParaRPr lang="cs-CZ" altLang="cs-CZ" sz="1600" b="1" kern="0" dirty="0">
              <a:solidFill>
                <a:srgbClr val="FF0000"/>
              </a:solidFill>
            </a:endParaRPr>
          </a:p>
        </p:txBody>
      </p:sp>
      <p:pic>
        <p:nvPicPr>
          <p:cNvPr id="16" name="Obrázek 11" descr="Democritus.jpg">
            <a:extLst>
              <a:ext uri="{FF2B5EF4-FFF2-40B4-BE49-F238E27FC236}">
                <a16:creationId xmlns:a16="http://schemas.microsoft.com/office/drawing/2014/main" id="{5451BD4E-ACCD-461D-B91D-AAFF275ADE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/>
          <a:stretch>
            <a:fillRect/>
          </a:stretch>
        </p:blipFill>
        <p:spPr bwMode="auto">
          <a:xfrm>
            <a:off x="9208971" y="3930744"/>
            <a:ext cx="1868586" cy="247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4708094B-364A-41ED-911F-8DDFD292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253767"/>
            <a:ext cx="8153400" cy="990600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</a:rPr>
              <a:t>Důležité objevy a vynálezy</a:t>
            </a:r>
            <a:endParaRPr lang="cs-CZ" altLang="cs-CZ" sz="2400" dirty="0"/>
          </a:p>
        </p:txBody>
      </p:sp>
      <p:graphicFrame>
        <p:nvGraphicFramePr>
          <p:cNvPr id="27706" name="Group 58">
            <a:extLst>
              <a:ext uri="{FF2B5EF4-FFF2-40B4-BE49-F238E27FC236}">
                <a16:creationId xmlns:a16="http://schemas.microsoft.com/office/drawing/2014/main" id="{C57213AB-9C9F-43B6-A33F-7D83D22E8759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81526692"/>
              </p:ext>
            </p:extLst>
          </p:nvPr>
        </p:nvGraphicFramePr>
        <p:xfrm>
          <a:off x="2444300" y="749067"/>
          <a:ext cx="7572375" cy="5783263"/>
        </p:xfrm>
        <a:graphic>
          <a:graphicData uri="http://schemas.openxmlformats.org/drawingml/2006/table">
            <a:tbl>
              <a:tblPr/>
              <a:tblGrid>
                <a:gridCol w="2524125">
                  <a:extLst>
                    <a:ext uri="{9D8B030D-6E8A-4147-A177-3AD203B41FA5}">
                      <a16:colId xmlns:a16="http://schemas.microsoft.com/office/drawing/2014/main" val="846270324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2755525936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1131533964"/>
                    </a:ext>
                  </a:extLst>
                </a:gridCol>
              </a:tblGrid>
              <a:tr h="6572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Časový horizont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Místo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Objev a vynález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585372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200 n. l.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Řecko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mýdla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158463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400–500 n. l.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Indie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cukru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60115"/>
                  </a:ext>
                </a:extLst>
              </a:tr>
              <a:tr h="53181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600 n. l.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Čína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porcelánu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423238"/>
                  </a:ext>
                </a:extLst>
              </a:tr>
              <a:tr h="6572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678 n. l.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Řecko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 bitvě použita hořlavina „řecký oheň“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71414"/>
                  </a:ext>
                </a:extLst>
              </a:tr>
              <a:tr h="6572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900 let n. l.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Arábie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alkoholu destilací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65177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1100–1200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Čína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kompasu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85980"/>
                  </a:ext>
                </a:extLst>
              </a:tr>
              <a:tr h="6572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1200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Čína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střelného prachu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921516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1300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Itálie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HNO</a:t>
                      </a:r>
                      <a:r>
                        <a:rPr kumimoji="0" lang="cs-CZ" altLang="cs-CZ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 a H</a:t>
                      </a:r>
                      <a:r>
                        <a:rPr kumimoji="0" lang="cs-CZ" altLang="cs-CZ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SO</a:t>
                      </a:r>
                      <a:r>
                        <a:rPr kumimoji="0" lang="cs-CZ" altLang="cs-CZ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4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968803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1390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Dálný východ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knihtisku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333736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1590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Německo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Prachová patrona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732667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Konec 16. století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Itálie, Holandsko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dalekohledů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02598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ci-prezentace-16-9-cz-v11.potx" id="{752B7536-5AE2-417E-ADC9-516CF57E47A0}" vid="{C3A561A7-18A2-4AA4-BD35-A7AB220CBED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muni-sci-prezentace-16-9-cz-v11</Template>
  <TotalTime>458</TotalTime>
  <Words>1652</Words>
  <Application>Microsoft Office PowerPoint</Application>
  <PresentationFormat>Širokoúhlá obrazovka</PresentationFormat>
  <Paragraphs>347</Paragraphs>
  <Slides>18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5" baseType="lpstr">
      <vt:lpstr>Arial</vt:lpstr>
      <vt:lpstr>Calibri</vt:lpstr>
      <vt:lpstr>Open Sans</vt:lpstr>
      <vt:lpstr>Tahoma</vt:lpstr>
      <vt:lpstr>Tw Cen MT</vt:lpstr>
      <vt:lpstr>Wingdings</vt:lpstr>
      <vt:lpstr>Prezentace_MU_CZ</vt:lpstr>
      <vt:lpstr>C9500 Užitá chemie</vt:lpstr>
      <vt:lpstr>Obsah předmětu</vt:lpstr>
      <vt:lpstr>Prezentace aplikace PowerPoint</vt:lpstr>
      <vt:lpstr>Prezentace aplikace PowerPoint</vt:lpstr>
      <vt:lpstr>Historický vývoj chemie</vt:lpstr>
      <vt:lpstr>Prezentace aplikace PowerPoint</vt:lpstr>
      <vt:lpstr>Prezentace aplikace PowerPoint</vt:lpstr>
      <vt:lpstr>Prezentace aplikace PowerPoint</vt:lpstr>
      <vt:lpstr>Důležité objevy a vynálezy</vt:lpstr>
      <vt:lpstr>Prezentace aplikace PowerPoint</vt:lpstr>
      <vt:lpstr>Alchymie</vt:lpstr>
      <vt:lpstr>Technická chemie</vt:lpstr>
      <vt:lpstr>Novověk</vt:lpstr>
      <vt:lpstr>Vynálezy 17. století</vt:lpstr>
      <vt:lpstr>Vynálezy 18. století</vt:lpstr>
      <vt:lpstr>Vynálezy 19. století</vt:lpstr>
      <vt:lpstr>Vynálezy 20. století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C9500 Užitá chemie</dc:title>
  <dc:creator>Radka Bacovska</dc:creator>
  <cp:lastModifiedBy>Radka Bacovska</cp:lastModifiedBy>
  <cp:revision>21</cp:revision>
  <cp:lastPrinted>1601-01-01T00:00:00Z</cp:lastPrinted>
  <dcterms:created xsi:type="dcterms:W3CDTF">2021-02-28T15:49:05Z</dcterms:created>
  <dcterms:modified xsi:type="dcterms:W3CDTF">2021-02-28T23:28:04Z</dcterms:modified>
</cp:coreProperties>
</file>