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305" r:id="rId2"/>
    <p:sldId id="292" r:id="rId3"/>
    <p:sldId id="448" r:id="rId4"/>
    <p:sldId id="446" r:id="rId5"/>
    <p:sldId id="434" r:id="rId6"/>
    <p:sldId id="435" r:id="rId7"/>
    <p:sldId id="437" r:id="rId8"/>
    <p:sldId id="438" r:id="rId9"/>
    <p:sldId id="440" r:id="rId10"/>
    <p:sldId id="436" r:id="rId11"/>
    <p:sldId id="447" r:id="rId12"/>
    <p:sldId id="441" r:id="rId13"/>
    <p:sldId id="442" r:id="rId14"/>
    <p:sldId id="443" r:id="rId15"/>
    <p:sldId id="444" r:id="rId16"/>
    <p:sldId id="445" r:id="rId17"/>
    <p:sldId id="450" r:id="rId18"/>
    <p:sldId id="451" r:id="rId19"/>
    <p:sldId id="44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1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EF69-3889-4EF1-B3E5-2F41B6F6E041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FCC6-87E7-430D-BEFA-14E8073A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579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177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92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563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05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79004B-E45C-4656-8DE0-1FE27E6F05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7F24CB-8038-403C-B11D-152EC5BB21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CE1A95-F7BE-4357-9A15-0ADEBA72E1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380-6D0D-4FE7-AF36-4299EA175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A381-A469-4C1A-A355-CEBEEFA66D4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portal/estud/pedf/js07/mineraly/materialy/pages/predmluva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02" y="1788002"/>
            <a:ext cx="11361600" cy="196386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4. lekce</a:t>
            </a:r>
            <a:br>
              <a:rPr lang="cs-CZ" dirty="0"/>
            </a:br>
            <a:r>
              <a:rPr lang="cs-CZ" sz="5300" dirty="0"/>
              <a:t>Sklo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C9500 Užitá chemie – 1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9C0B12-F4DE-4944-8B16-1302E2243483}"/>
              </a:ext>
            </a:extLst>
          </p:cNvPr>
          <p:cNvSpPr txBox="1"/>
          <p:nvPr/>
        </p:nvSpPr>
        <p:spPr>
          <a:xfrm>
            <a:off x="457199" y="1395055"/>
            <a:ext cx="3333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Proces výroby skla můžeme rozdělit do čtyř procesů: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výroba vsázky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tavení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tvarování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chlazení skla.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24D4A5-5241-4F9C-992B-EC3FF589416E}"/>
              </a:ext>
            </a:extLst>
          </p:cNvPr>
          <p:cNvSpPr txBox="1"/>
          <p:nvPr/>
        </p:nvSpPr>
        <p:spPr>
          <a:xfrm>
            <a:off x="457199" y="381000"/>
            <a:ext cx="29718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výroba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CAAE26-2C59-4E8D-80C4-E1F96E3307A2}"/>
              </a:ext>
            </a:extLst>
          </p:cNvPr>
          <p:cNvSpPr txBox="1"/>
          <p:nvPr/>
        </p:nvSpPr>
        <p:spPr>
          <a:xfrm>
            <a:off x="3714748" y="333403"/>
            <a:ext cx="82581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Surovina na výrobu skla se nazývá sklářský kmen, který je uveden do stádia taveniny </a:t>
            </a:r>
          </a:p>
          <a:p>
            <a:r>
              <a:rPr lang="cs-CZ" dirty="0"/>
              <a:t>• Sklářský kmen obsahuje: – 70% </a:t>
            </a:r>
            <a:r>
              <a:rPr lang="cs-CZ" dirty="0" err="1"/>
              <a:t>sklotvorných</a:t>
            </a:r>
            <a:r>
              <a:rPr lang="cs-CZ" dirty="0"/>
              <a:t> oxidů – 20% tavidel – Stabilizátory – Odbarvovače – Barviva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9A85A8E-6491-4290-92A0-A0360B02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256733"/>
            <a:ext cx="7400925" cy="54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580434A-5228-45CB-8C52-D93F19C9DB75}"/>
              </a:ext>
            </a:extLst>
          </p:cNvPr>
          <p:cNvSpPr txBox="1"/>
          <p:nvPr/>
        </p:nvSpPr>
        <p:spPr>
          <a:xfrm>
            <a:off x="380999" y="3220964"/>
            <a:ext cx="11201401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Soda povrchově reaguje s pískem již při 550 °C:  Na2CO3 + SiO2 → Na2SiO3 + CO2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Při 700 °C reakce pokračuje dál: Na2SiO3 + SiO2 → Na2Si2O5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Podstatou chemických změn je rozklad a oxidace jednotlivých složek sklářského kmene na oxidy, které se s SiO2 slučují na křemičitany proměnlivého složení,	např. Na2CO3 → Na2O + CO2 a dále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	m </a:t>
            </a:r>
            <a:r>
              <a:rPr lang="cs-CZ" sz="2000" dirty="0" err="1"/>
              <a:t>MeO</a:t>
            </a:r>
            <a:r>
              <a:rPr lang="cs-CZ" sz="2000" dirty="0"/>
              <a:t> + n SiO2 → m </a:t>
            </a:r>
            <a:r>
              <a:rPr lang="cs-CZ" sz="2000" dirty="0" err="1"/>
              <a:t>MeO</a:t>
            </a:r>
            <a:r>
              <a:rPr lang="cs-CZ" sz="2000" dirty="0"/>
              <a:t> . n SiO2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AA29AD-1529-4E7D-B1C0-8EF34BA0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07703"/>
            <a:ext cx="11144251" cy="31095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5D651B-54FA-43BF-B730-320FB8B40179}"/>
              </a:ext>
            </a:extLst>
          </p:cNvPr>
          <p:cNvSpPr txBox="1"/>
          <p:nvPr/>
        </p:nvSpPr>
        <p:spPr>
          <a:xfrm>
            <a:off x="400050" y="5667984"/>
            <a:ext cx="569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Zpracování skloviny: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dříve (lití, mačkání)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později (foukání, tažení, lisování, válcování)</a:t>
            </a:r>
          </a:p>
        </p:txBody>
      </p:sp>
    </p:spTree>
    <p:extLst>
      <p:ext uri="{BB962C8B-B14F-4D97-AF65-F5344CB8AC3E}">
        <p14:creationId xmlns:p14="http://schemas.microsoft.com/office/powerpoint/2010/main" val="55292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FD88495-BCD2-4FCE-9D45-D9AA9C3915A5}"/>
              </a:ext>
            </a:extLst>
          </p:cNvPr>
          <p:cNvSpPr txBox="1"/>
          <p:nvPr/>
        </p:nvSpPr>
        <p:spPr>
          <a:xfrm>
            <a:off x="380999" y="1260465"/>
            <a:ext cx="115388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Dle původu: </a:t>
            </a:r>
          </a:p>
          <a:p>
            <a:pPr marL="800100" lvl="1" indent="-342900">
              <a:buAutoNum type="arabicPeriod"/>
            </a:pPr>
            <a:r>
              <a:rPr lang="cs-CZ" sz="2000" dirty="0"/>
              <a:t>přírodní – skla, která vznikla přírodními procesy, nejčastěji vulkanickou činností v přírodě. Horniny ze skupiny vulkanických skel (obsidián, pemza, perlit a smolek), které vznikají rychlým ochlazením kyselé lávy na zemském povrchu. Tektity jsou skla, která vznikla v souvislosti s dopadem meteoritu na zemský povrch a roztavením původních sedimentárních hornin v místě dopadu. Podle místa geografického výskytu se tektity označují např. jako vltavíny, </a:t>
            </a:r>
            <a:r>
              <a:rPr lang="cs-CZ" sz="2000" dirty="0" err="1"/>
              <a:t>australity</a:t>
            </a:r>
            <a:r>
              <a:rPr lang="cs-CZ" sz="2000" dirty="0"/>
              <a:t>, </a:t>
            </a:r>
            <a:r>
              <a:rPr lang="cs-CZ" sz="2000" dirty="0" err="1"/>
              <a:t>indočínity</a:t>
            </a:r>
            <a:r>
              <a:rPr lang="cs-CZ" sz="2000" dirty="0"/>
              <a:t> (</a:t>
            </a:r>
            <a:r>
              <a:rPr lang="cs-CZ" sz="2000" dirty="0" err="1"/>
              <a:t>javanity</a:t>
            </a:r>
            <a:r>
              <a:rPr lang="cs-CZ" sz="2000" dirty="0"/>
              <a:t>, </a:t>
            </a:r>
            <a:r>
              <a:rPr lang="cs-CZ" sz="2000" dirty="0" err="1"/>
              <a:t>filipínity</a:t>
            </a:r>
            <a:r>
              <a:rPr lang="cs-CZ" sz="2000" dirty="0"/>
              <a:t>), </a:t>
            </a:r>
            <a:r>
              <a:rPr lang="cs-CZ" sz="2000" dirty="0" err="1"/>
              <a:t>irgizity</a:t>
            </a:r>
            <a:r>
              <a:rPr lang="cs-CZ" sz="2000" dirty="0"/>
              <a:t>. Vltavíny byly objeveny v r. 1787 jako první z tektitů a dostaly svůj název podle řeky Vltavy. </a:t>
            </a:r>
          </a:p>
          <a:p>
            <a:pPr marL="800100" lvl="1" indent="-342900">
              <a:buAutoNum type="arabicPeriod"/>
            </a:pPr>
            <a:endParaRPr lang="cs-CZ" sz="2000" dirty="0"/>
          </a:p>
          <a:p>
            <a:pPr marL="800100" lvl="1" indent="-342900">
              <a:buAutoNum type="arabicPeriod"/>
            </a:pPr>
            <a:r>
              <a:rPr lang="cs-CZ" sz="2000" dirty="0"/>
              <a:t>umělá – skla, vznikají buď tavením sklářského kmene a přísad a následným řízeným ochlazením bez krystalizace (označovaná také jako průmyslová skla) nebo jako vedlejší produkt spalování uhlí (vysokoteplotní popílky, uhelné tavné strusky)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643D9F-8E39-45E5-AAA2-DC6BAD554C4F}"/>
              </a:ext>
            </a:extLst>
          </p:cNvPr>
          <p:cNvSpPr txBox="1"/>
          <p:nvPr/>
        </p:nvSpPr>
        <p:spPr>
          <a:xfrm>
            <a:off x="457199" y="381000"/>
            <a:ext cx="29718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dělení</a:t>
            </a:r>
          </a:p>
        </p:txBody>
      </p:sp>
      <p:pic>
        <p:nvPicPr>
          <p:cNvPr id="8194" name="Picture 2" descr="Vltavíny - prodej, cena, naleziště, šperkové kameny">
            <a:extLst>
              <a:ext uri="{FF2B5EF4-FFF2-40B4-BE49-F238E27FC236}">
                <a16:creationId xmlns:a16="http://schemas.microsoft.com/office/drawing/2014/main" id="{64124F12-7CC6-4B5F-8B93-1B6010D5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8" y="4467685"/>
            <a:ext cx="3525504" cy="19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3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6FD40E-791C-4A42-9646-5041CDBF0531}"/>
              </a:ext>
            </a:extLst>
          </p:cNvPr>
          <p:cNvSpPr txBox="1"/>
          <p:nvPr/>
        </p:nvSpPr>
        <p:spPr>
          <a:xfrm>
            <a:off x="261256" y="397281"/>
            <a:ext cx="1128848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Dle chemismu průmyslových skel (tj. podle příslušnosti k základním soustavám):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SiO2 – křemenné sklo  - tavení čistého křišťálu ve vakuu při teplotě kolem 2000 °C, pro výrobu osvětlovacích výbojek a různých aparatur.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Na2O (K2O, Li2O) - SiO2 – tzv. rozpustné (vodní) sklo Vodní sklo je obchodní název jak tavenin alkalických křemičitanů, tak jejich vodných roztoků. Vyrábí se dvoustupňovou syntézou.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K2O – </a:t>
            </a:r>
            <a:r>
              <a:rPr lang="cs-CZ" sz="2000" dirty="0" err="1"/>
              <a:t>CaO</a:t>
            </a:r>
            <a:r>
              <a:rPr lang="cs-CZ" sz="2000" dirty="0"/>
              <a:t> - SiO2 a K2O – </a:t>
            </a:r>
            <a:r>
              <a:rPr lang="cs-CZ" sz="2000" dirty="0" err="1"/>
              <a:t>PbO</a:t>
            </a:r>
            <a:r>
              <a:rPr lang="cs-CZ" sz="2000" dirty="0"/>
              <a:t> - SiO2 – křišťálová skla = kvalitní druh čirého bezbarvého skla s vysokým leskem vysokou světelnou propustností, pro výrobky umělecké, dekorační, užitkové. Pojmem křišťálové sklo se omezuje pouze na olovnaté sklo s více než 24% </a:t>
            </a:r>
            <a:r>
              <a:rPr lang="cs-CZ" sz="2000" dirty="0" err="1"/>
              <a:t>PbO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Na2O – B2O3 - SiO2 – tepelně odolná skla, např. tzv. jenské sklo (75% SiO2 a 8% B2O3) nebo u nás sklo </a:t>
            </a:r>
            <a:r>
              <a:rPr lang="cs-CZ" sz="2000" dirty="0" err="1"/>
              <a:t>Simax</a:t>
            </a:r>
            <a:r>
              <a:rPr lang="cs-CZ" sz="2000" dirty="0"/>
              <a:t> (80% SiO2 a 12,8% B2O3). Z těchto typů skel se vyrábí laboratorní nádobí nebo varné nádobí pro domácnost.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CaO</a:t>
            </a:r>
            <a:r>
              <a:rPr lang="cs-CZ" sz="2000" dirty="0"/>
              <a:t> – </a:t>
            </a:r>
            <a:r>
              <a:rPr lang="cs-CZ" sz="2000" dirty="0" err="1"/>
              <a:t>MgO</a:t>
            </a:r>
            <a:r>
              <a:rPr lang="cs-CZ" sz="2000" dirty="0"/>
              <a:t> – Al2O3 - SiO2 – nízkoalkalická skla, </a:t>
            </a:r>
          </a:p>
          <a:p>
            <a:r>
              <a:rPr lang="cs-CZ" sz="2000" dirty="0"/>
              <a:t>      využití v chemickém a farmaceutickém průmyslu</a:t>
            </a:r>
          </a:p>
        </p:txBody>
      </p:sp>
      <p:pic>
        <p:nvPicPr>
          <p:cNvPr id="7170" name="Picture 2" descr="Fotografie chemické laboratorní sklo #19483321 | fotobanka Fotky&amp;Foto">
            <a:extLst>
              <a:ext uri="{FF2B5EF4-FFF2-40B4-BE49-F238E27FC236}">
                <a16:creationId xmlns:a16="http://schemas.microsoft.com/office/drawing/2014/main" id="{66C84AB0-7A38-4187-BCF8-68286A79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02" y="4612041"/>
            <a:ext cx="2696327" cy="19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2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8902AE3-A3DB-4CAC-BCBA-43B78CB6C0FA}"/>
              </a:ext>
            </a:extLst>
          </p:cNvPr>
          <p:cNvSpPr txBox="1"/>
          <p:nvPr/>
        </p:nvSpPr>
        <p:spPr>
          <a:xfrm>
            <a:off x="348342" y="211086"/>
            <a:ext cx="115497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Dle způsobu průmyslové výroby a použití: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ploché sklo tažené, válcované nebo vyráběné tzv. </a:t>
            </a:r>
            <a:r>
              <a:rPr lang="cs-CZ" sz="2000" dirty="0" err="1"/>
              <a:t>float</a:t>
            </a:r>
            <a:r>
              <a:rPr lang="cs-CZ" sz="2000" dirty="0"/>
              <a:t> procesem, stavebnictví pro zasklívání oken, dveří, zrcadlové sklo, bezpečnostní sklo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tvarované sklo - sklobetonové konstrukce stěn, stropů nebo kleneb, kdy mohou staticky spolupůsobit spolu s betonovou výplní, např. tzv. luxfery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foukané sklo se tvaruje pomocí sklářské píšťaly, zejména výroba uměleckého a dekorativního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pěnové sklo je anorganický pórovitý materiál s tepelněizolačními vlastnostmi, který má, na rozdíl od ostatních tepelněizolačních materiálů, vysokou pevnost v tlaku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skleněná vlákna - uplatnění ve stavebnictví jako tepelně a zvukově izolační materiál</a:t>
            </a:r>
          </a:p>
        </p:txBody>
      </p:sp>
    </p:spTree>
    <p:extLst>
      <p:ext uri="{BB962C8B-B14F-4D97-AF65-F5344CB8AC3E}">
        <p14:creationId xmlns:p14="http://schemas.microsoft.com/office/powerpoint/2010/main" val="305602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D611565-0ED0-49BD-9F97-66A01DEBA580}"/>
              </a:ext>
            </a:extLst>
          </p:cNvPr>
          <p:cNvSpPr txBox="1"/>
          <p:nvPr/>
        </p:nvSpPr>
        <p:spPr>
          <a:xfrm>
            <a:off x="457199" y="361950"/>
            <a:ext cx="32766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/>
              <a:t>Sklo - zdobení</a:t>
            </a:r>
            <a:endParaRPr lang="cs-CZ" sz="4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B85073-805A-42B9-9742-8E9C2D55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0888"/>
            <a:ext cx="5807327" cy="2638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54D832-8240-40BC-81EC-57FB9FA5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7" y="4131315"/>
            <a:ext cx="5717590" cy="26482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386F44-1E47-4489-AB95-CD0168730A51}"/>
              </a:ext>
            </a:extLst>
          </p:cNvPr>
          <p:cNvSpPr txBox="1"/>
          <p:nvPr/>
        </p:nvSpPr>
        <p:spPr>
          <a:xfrm>
            <a:off x="6583680" y="1088886"/>
            <a:ext cx="4238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Chemické - mechanické: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Tepání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Rytí a řezání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Punktování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Leptání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Matování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Pískování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Ledování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Malování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Lazurování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Malba na kov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Stříbření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35A5BB-7716-44A0-90A7-4FD25A61A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96" t="-1913" r="1839" b="-11767"/>
          <a:stretch/>
        </p:blipFill>
        <p:spPr>
          <a:xfrm>
            <a:off x="7477761" y="4874538"/>
            <a:ext cx="4318000" cy="1745744"/>
          </a:xfrm>
          <a:prstGeom prst="rect">
            <a:avLst/>
          </a:prstGeom>
        </p:spPr>
      </p:pic>
      <p:pic>
        <p:nvPicPr>
          <p:cNvPr id="16" name="Picture 2" descr="Sada sklenic na víno s karafou smaltované sklo 7 ks">
            <a:extLst>
              <a:ext uri="{FF2B5EF4-FFF2-40B4-BE49-F238E27FC236}">
                <a16:creationId xmlns:a16="http://schemas.microsoft.com/office/drawing/2014/main" id="{8B880D28-5DD6-4AB9-9A85-48B75458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0" y="1398905"/>
            <a:ext cx="2213292" cy="22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8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A4A8B83-30ED-4DA7-B447-97C0C3163840}"/>
              </a:ext>
            </a:extLst>
          </p:cNvPr>
          <p:cNvSpPr txBox="1"/>
          <p:nvPr/>
        </p:nvSpPr>
        <p:spPr>
          <a:xfrm>
            <a:off x="457200" y="1301006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Neduhy a vady skla: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Zkoušení skla, </a:t>
            </a:r>
            <a:r>
              <a:rPr lang="cs-CZ" sz="2000" dirty="0" err="1"/>
              <a:t>Odskelňování</a:t>
            </a:r>
            <a:r>
              <a:rPr lang="cs-CZ" sz="2000" dirty="0"/>
              <a:t>, Bubliny, Kamínky ve skle, Šlíry, Vrásnění, švy, přelisky, Nestejná síla stěny, </a:t>
            </a:r>
            <a:r>
              <a:rPr lang="cs-CZ" sz="2000" dirty="0" err="1"/>
              <a:t>Fleury</a:t>
            </a:r>
            <a:r>
              <a:rPr lang="cs-CZ" sz="2000" dirty="0"/>
              <a:t>, Dechové obrázky, Stárnutí, Slepnutí, Tečení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432BCD4-6080-4AB5-A2E1-A759223B2D76}"/>
              </a:ext>
            </a:extLst>
          </p:cNvPr>
          <p:cNvSpPr txBox="1"/>
          <p:nvPr/>
        </p:nvSpPr>
        <p:spPr>
          <a:xfrm>
            <a:off x="457200" y="342900"/>
            <a:ext cx="250507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vady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BE72B8A-E3B0-4D44-9A57-F7046E3E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6" y="2711133"/>
            <a:ext cx="5441648" cy="387254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11E9270-7352-4669-964A-6F874E40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408" y="2711133"/>
            <a:ext cx="5452392" cy="38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7129407-C167-4DB1-8925-35847D0BFD2C}"/>
              </a:ext>
            </a:extLst>
          </p:cNvPr>
          <p:cNvSpPr txBox="1"/>
          <p:nvPr/>
        </p:nvSpPr>
        <p:spPr>
          <a:xfrm>
            <a:off x="457200" y="1292989"/>
            <a:ext cx="11353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Minerály (nerosty) a horniny tvoří povrch naší planety.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MINERÁLY (stejnorodé látky), lze zapsat chemickým vzorcem - vyskytují se jako součást hornin, nebo samostatně - velké množství tvoří ložiska nerostných surovin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HORNINY (nestejnorodé látky), nelze zapsat chemickým vzorcem - jsou tvořeny souborem zrn jednoho nebo více minerálů, které jsou v hornině různě umístěny. - podle způsobu vzniku se horniny dělí na 3 skupiny: </a:t>
            </a:r>
          </a:p>
          <a:p>
            <a:pPr algn="just"/>
            <a:r>
              <a:rPr lang="cs-CZ" dirty="0"/>
              <a:t>	VYVŘELÉ</a:t>
            </a:r>
          </a:p>
          <a:p>
            <a:pPr algn="just"/>
            <a:r>
              <a:rPr lang="cs-CZ" dirty="0"/>
              <a:t>	USAZENÉ</a:t>
            </a:r>
          </a:p>
          <a:p>
            <a:pPr algn="just"/>
            <a:r>
              <a:rPr lang="cs-CZ" dirty="0"/>
              <a:t>	PŘEMĚNĚNÉ</a:t>
            </a:r>
          </a:p>
          <a:p>
            <a:pPr algn="just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6FCBA-AFD3-4473-B6AC-EED3D8DCD95A}"/>
              </a:ext>
            </a:extLst>
          </p:cNvPr>
          <p:cNvSpPr txBox="1"/>
          <p:nvPr/>
        </p:nvSpPr>
        <p:spPr>
          <a:xfrm>
            <a:off x="457200" y="342900"/>
            <a:ext cx="577215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Minerály, horniny, nerosty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ACF8088-4E32-4E1E-8DAD-4E666C3A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0" y="3532270"/>
            <a:ext cx="3944937" cy="29080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8CA6A4-F347-4C83-B634-403C6FB964F0}"/>
              </a:ext>
            </a:extLst>
          </p:cNvPr>
          <p:cNvSpPr txBox="1"/>
          <p:nvPr/>
        </p:nvSpPr>
        <p:spPr>
          <a:xfrm>
            <a:off x="581025" y="424764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Chladnutím a tuhnutím horniny zvané magma vznikly vyvřelé horniny. Usazené horniny vznikly zvětráváním a následným usazováním starších hornin. Přeměněné horniny vznikly přeměnou vyvřelých hornin v důsledku tepla a tlaku v nitru Země.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9CDDE2-07DF-4651-A1F0-4FB7275CBFC9}"/>
              </a:ext>
            </a:extLst>
          </p:cNvPr>
          <p:cNvSpPr txBox="1"/>
          <p:nvPr/>
        </p:nvSpPr>
        <p:spPr>
          <a:xfrm>
            <a:off x="581025" y="59538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https://is.muni.cz/elportal/estud/pedf/js07/mineraly/materialy/pages/predmluva.html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84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7F9035-1507-46F6-8904-D65D3742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711744"/>
            <a:ext cx="6410084" cy="54485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00D656-B460-40BF-92FB-F3E5F959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850096"/>
            <a:ext cx="3854945" cy="20623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7BE299-A7C4-4085-B11F-3752B185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97372"/>
            <a:ext cx="3854945" cy="17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E5166E5-9BEF-4E99-849A-0F23E899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48" y="209974"/>
            <a:ext cx="4135472" cy="29051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349A56-BD16-40CC-B115-8620AC85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27" y="321734"/>
            <a:ext cx="4120808" cy="2905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973D882-33C3-4DA3-B3F4-494DF153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69" y="3631096"/>
            <a:ext cx="3972028" cy="2760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87BC72-A0A0-4E32-B041-FE211E376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87" y="3631096"/>
            <a:ext cx="3915688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3095D1-EA7D-4D54-8626-899B4E2CF006}"/>
              </a:ext>
            </a:extLst>
          </p:cNvPr>
          <p:cNvSpPr txBox="1"/>
          <p:nvPr/>
        </p:nvSpPr>
        <p:spPr>
          <a:xfrm>
            <a:off x="457200" y="1285875"/>
            <a:ext cx="8639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Sklo je anorganický, amorfní (nekrystalický) materiál, vyrobený tavením vhodných surovin a následným řízeným ochlazením vzniklé skloviny bez krystalizace. </a:t>
            </a:r>
          </a:p>
          <a:p>
            <a:pPr algn="just"/>
            <a:r>
              <a:rPr lang="cs-CZ" sz="2000" dirty="0"/>
              <a:t>Skelný stav vzniká plynulým přechodem ze stavu kapalného do stavu pevného.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A04C203-0C9E-4FBA-9BCD-4FCC2CA42921}"/>
              </a:ext>
            </a:extLst>
          </p:cNvPr>
          <p:cNvSpPr txBox="1"/>
          <p:nvPr/>
        </p:nvSpPr>
        <p:spPr>
          <a:xfrm>
            <a:off x="514349" y="5746343"/>
            <a:ext cx="6443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Podle surovin a přísad, které se přidávají do sklářského kmene, můžeme sklo rozdělit na anorganické, organické, chemické, technické nebo užitkové.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52AB88-CA52-4CAC-BE74-7F456C084EC6}"/>
              </a:ext>
            </a:extLst>
          </p:cNvPr>
          <p:cNvSpPr txBox="1"/>
          <p:nvPr/>
        </p:nvSpPr>
        <p:spPr>
          <a:xfrm>
            <a:off x="457200" y="409575"/>
            <a:ext cx="318135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definice</a:t>
            </a:r>
          </a:p>
        </p:txBody>
      </p:sp>
      <p:pic>
        <p:nvPicPr>
          <p:cNvPr id="1026" name="Picture 2" descr="AUDIO: Lepíme rozbité sklo | Lepidla.cz">
            <a:extLst>
              <a:ext uri="{FF2B5EF4-FFF2-40B4-BE49-F238E27FC236}">
                <a16:creationId xmlns:a16="http://schemas.microsoft.com/office/drawing/2014/main" id="{62EC30D3-CAD0-4582-968B-BF668E5D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191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FE547F-DC40-4C54-B1F0-C2BFE1A7C9AE}"/>
              </a:ext>
            </a:extLst>
          </p:cNvPr>
          <p:cNvSpPr txBox="1"/>
          <p:nvPr/>
        </p:nvSpPr>
        <p:spPr>
          <a:xfrm>
            <a:off x="457199" y="2687970"/>
            <a:ext cx="11420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Sklo je „tuhým roztokem“ různých křemičitanů sodných, draselných, vápenatých, případně olovnatých nebo barnatých, které jsou doprovázeny dalšími sloučeninami, zejména oxidy kovů.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D67959-E02F-41EB-91E8-D78FFB888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12" y="3573066"/>
            <a:ext cx="4729162" cy="27675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D017078-276A-4442-A219-C8157C403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8" y="3700129"/>
            <a:ext cx="3709988" cy="18657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1216A00-36B5-4E1A-8498-4E61959744BF}"/>
              </a:ext>
            </a:extLst>
          </p:cNvPr>
          <p:cNvSpPr txBox="1"/>
          <p:nvPr/>
        </p:nvSpPr>
        <p:spPr>
          <a:xfrm>
            <a:off x="438150" y="304800"/>
            <a:ext cx="1685925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Křemík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4562CA-EECB-4D08-B0E4-7F75D4AA7F33}"/>
              </a:ext>
            </a:extLst>
          </p:cNvPr>
          <p:cNvSpPr txBox="1"/>
          <p:nvPr/>
        </p:nvSpPr>
        <p:spPr>
          <a:xfrm>
            <a:off x="342900" y="1109157"/>
            <a:ext cx="116395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Křemík se v přírodě vyskytuje ve sloučeninách, nejčastěji jako oxid křemičitý SiO2 - tři různé krystalické modifikace – křemen, </a:t>
            </a:r>
            <a:r>
              <a:rPr lang="cs-CZ" dirty="0" err="1"/>
              <a:t>tridymit</a:t>
            </a:r>
            <a:r>
              <a:rPr lang="cs-CZ" dirty="0"/>
              <a:t> a </a:t>
            </a:r>
            <a:r>
              <a:rPr lang="cs-CZ" dirty="0" err="1"/>
              <a:t>cristobalit</a:t>
            </a:r>
            <a:r>
              <a:rPr lang="cs-CZ" dirty="0"/>
              <a:t>. Dále se oxid křemičitý vyskytuje hydratovaný (v podobě gelu) jako opál a v zemité podobě jako křemelina. Křemen se často vyskytuje ve velmi dobře vyvinutých krystalech. Odrůdy křemene: křišťál (čistý, bezbarvý), záhněda (tmavohnědá), </a:t>
            </a:r>
            <a:r>
              <a:rPr lang="cs-CZ" dirty="0" err="1"/>
              <a:t>marion</a:t>
            </a:r>
            <a:r>
              <a:rPr lang="cs-CZ" dirty="0"/>
              <a:t> (černý), citrín (žlutý), růženín (růžový), chryzopras (zelený), ametyst (většinou fialový).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Křemen se vyskytuje jako příměs ve vyvřelinách (žula, porfyr, </a:t>
            </a:r>
            <a:r>
              <a:rPr lang="cs-CZ" dirty="0" err="1"/>
              <a:t>liparit</a:t>
            </a:r>
            <a:r>
              <a:rPr lang="cs-CZ" dirty="0"/>
              <a:t>) a v krystalických břidlicích (rula, </a:t>
            </a:r>
            <a:r>
              <a:rPr lang="cs-CZ" dirty="0" err="1"/>
              <a:t>slídovec</a:t>
            </a:r>
            <a:r>
              <a:rPr lang="cs-CZ" dirty="0"/>
              <a:t>) nebo jako pískovec a křemičité písky.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/>
              <a:t>Tridymit</a:t>
            </a:r>
            <a:r>
              <a:rPr lang="cs-CZ" dirty="0"/>
              <a:t> se v přírodě vyskytuje dosti často, ale většinou jen v malých množstvích.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/>
              <a:t>Cristobalit</a:t>
            </a:r>
            <a:r>
              <a:rPr lang="cs-CZ" dirty="0"/>
              <a:t> získal své jméno podle hory San </a:t>
            </a:r>
            <a:r>
              <a:rPr lang="cs-CZ" dirty="0" err="1"/>
              <a:t>Cristobal</a:t>
            </a:r>
            <a:r>
              <a:rPr lang="cs-CZ" dirty="0"/>
              <a:t> v Mexiku, v malých krystalcích uzavřených v lávě.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Amorfní SiO2 lze získat v podobě bílého prášku odvodněním křemičitých gelů vyloučených z vodného roztoku – v přírodě se vyskytuje jako křemelina - má vynikající schopnost pohlcovat kapaliny SiO2 – kompaktní </a:t>
            </a:r>
            <a:r>
              <a:rPr lang="cs-CZ" dirty="0" err="1"/>
              <a:t>xerogel</a:t>
            </a:r>
            <a:r>
              <a:rPr lang="cs-CZ" dirty="0"/>
              <a:t> (suchý gel) – opál.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Chalcedon = zestárlý opál - je vodou chudší než opál, často bezvodý, má krystalickou strukturu. Odrůdy: achát, onyx, karneol, heliotrop, jaspis, pazourek.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Oxid křemičitý je chemicky odolná látka. Z kyselin ji rozpouští pouze kyselina fluorovodíková (HF) a vzniká fluorid křemičitý. SiO2 + 4 HF → SiF4 + 2 H2O Oxid křemičitý je ve vodě prakticky nerozpustný. Jako anhydrid kyseliny křemičité se snadno převádí tavením s alkalickými hydroxidy na křemičitan. SiO2 + 2 </a:t>
            </a:r>
            <a:r>
              <a:rPr lang="cs-CZ" dirty="0" err="1"/>
              <a:t>NaOH</a:t>
            </a:r>
            <a:r>
              <a:rPr lang="cs-CZ" dirty="0"/>
              <a:t> → Na2SiO3 + H2O 2 Stejně reaguje při tavení s uhličitany alkalických kovů. SiO2 + Na2CO3 → Na2SiO3 + CO2 3.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Výroba skla a porcelánu. </a:t>
            </a:r>
          </a:p>
        </p:txBody>
      </p:sp>
    </p:spTree>
    <p:extLst>
      <p:ext uri="{BB962C8B-B14F-4D97-AF65-F5344CB8AC3E}">
        <p14:creationId xmlns:p14="http://schemas.microsoft.com/office/powerpoint/2010/main" val="273242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CAA0614-D3F6-452E-BFF8-8E1E7FA74ABE}"/>
              </a:ext>
            </a:extLst>
          </p:cNvPr>
          <p:cNvSpPr txBox="1"/>
          <p:nvPr/>
        </p:nvSpPr>
        <p:spPr>
          <a:xfrm>
            <a:off x="457200" y="361950"/>
            <a:ext cx="309562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/>
              <a:t>Sklo - historie</a:t>
            </a:r>
            <a:endParaRPr lang="cs-CZ" sz="4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521C5D-FE24-499E-A7EA-A16AB5F6001C}"/>
              </a:ext>
            </a:extLst>
          </p:cNvPr>
          <p:cNvSpPr txBox="1"/>
          <p:nvPr/>
        </p:nvSpPr>
        <p:spPr>
          <a:xfrm>
            <a:off x="385553" y="1191266"/>
            <a:ext cx="113061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Sklo bylo objeveno v polovině 3. tisíciletí př. n. l. v Mezopotámii.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První písemná zmínka o skle na našem území pochází z roku 1162. První sklárny vznikaly ve druhé polovině 13. a v první polovině 14. století v příhraničních oblastech. Od poloviny 14. století nejstarší české sklárny tavily téměř čiré </a:t>
            </a:r>
            <a:r>
              <a:rPr lang="cs-CZ" dirty="0" err="1"/>
              <a:t>draselno</a:t>
            </a:r>
            <a:r>
              <a:rPr lang="cs-CZ" dirty="0"/>
              <a:t>-vápenaté sklo - malovaná kostelní okna, číše a poháry.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přelomu 17. a 18. století zastínili čeští skláři kvalitou svých výrobků do té doby bezkonkurenční benátské sklo.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třicátých letech 19. století v ČR - první chemicky odolné sklo na světě.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4AFF4F3-742E-4C5E-964A-74588616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3" y="2988814"/>
            <a:ext cx="5546407" cy="3284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B31109E-844A-4B7A-B7EB-DBCD6711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06" y="2988814"/>
            <a:ext cx="5470041" cy="37821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D2FB9E5-B363-4064-9966-F18B8633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552" y="165805"/>
            <a:ext cx="1998765" cy="12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FE11838-40FC-4FFB-B24C-9723C3AD6221}"/>
              </a:ext>
            </a:extLst>
          </p:cNvPr>
          <p:cNvSpPr txBox="1"/>
          <p:nvPr/>
        </p:nvSpPr>
        <p:spPr>
          <a:xfrm>
            <a:off x="457199" y="1360899"/>
            <a:ext cx="7105651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• fyzikální: viskozita, povrchové napětí, hustota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mechanické: pevnost v tahu a tlaku, pružnost, tvrdost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tepelné: tepelná roztažnost, měrné teplo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optické: index lomu, disperze, tepelná absorpce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elektrické: špatný vodič tepla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• chemické: rozpustnost, odolnost vůči agresivním kyselinám apod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60ECDC-1BF2-4E31-A68C-AC3A34324D24}"/>
              </a:ext>
            </a:extLst>
          </p:cNvPr>
          <p:cNvSpPr txBox="1"/>
          <p:nvPr/>
        </p:nvSpPr>
        <p:spPr>
          <a:xfrm>
            <a:off x="457199" y="400050"/>
            <a:ext cx="3514725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vlastnosti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8E9331-03BC-42A7-AEFF-884347FD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55" y="3429000"/>
            <a:ext cx="5095875" cy="3209925"/>
          </a:xfrm>
          <a:prstGeom prst="rect">
            <a:avLst/>
          </a:prstGeom>
        </p:spPr>
      </p:pic>
      <p:pic>
        <p:nvPicPr>
          <p:cNvPr id="6146" name="Picture 2" descr="Jak třídíme sklo a jak se dále využívá? - ESTAV.cz">
            <a:extLst>
              <a:ext uri="{FF2B5EF4-FFF2-40B4-BE49-F238E27FC236}">
                <a16:creationId xmlns:a16="http://schemas.microsoft.com/office/drawing/2014/main" id="{B7A5D20C-C590-4601-9B90-0788B2EE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159485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02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06389D3-A49B-460D-B782-E9619605D0A5}"/>
              </a:ext>
            </a:extLst>
          </p:cNvPr>
          <p:cNvSpPr txBox="1"/>
          <p:nvPr/>
        </p:nvSpPr>
        <p:spPr>
          <a:xfrm>
            <a:off x="457199" y="381000"/>
            <a:ext cx="325755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Sklo - materiál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5F7A25-5A8D-469C-8CDB-F210C5FF4057}"/>
              </a:ext>
            </a:extLst>
          </p:cNvPr>
          <p:cNvSpPr txBox="1"/>
          <p:nvPr/>
        </p:nvSpPr>
        <p:spPr>
          <a:xfrm>
            <a:off x="457199" y="1308095"/>
            <a:ext cx="115919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sklářské (tavné) písky = zrnité horniny s obsahem SiO2 zpravidla (60 – 80%) + zrna jiných minerálů (živce, slídy, tzv. těžké minerály - granáty, zirkony, turmalíny, rutily, ilmenity, magnetity). Těžba povrchovým způsobem v lomech.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granulometrie</a:t>
            </a:r>
            <a:r>
              <a:rPr lang="cs-CZ" sz="2000" dirty="0"/>
              <a:t> (zrnitostní skladba), kdy by se maximální podíl zrn měl pohybovat v rozpětí 0,1 – 0,6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pojivo = jílové minerály (např. kaolinit), karbonáty a </a:t>
            </a:r>
            <a:r>
              <a:rPr lang="cs-CZ" sz="2000" dirty="0" err="1"/>
              <a:t>oxohyroxidy</a:t>
            </a:r>
            <a:r>
              <a:rPr lang="cs-CZ" sz="2000" dirty="0"/>
              <a:t> železa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nutno materiál upravovat drcením, praním (odstranění odplavitelných, jílovitých částic) a tříděním (docílení zrnitosti).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8864AD-8D84-4598-A227-C0B406E080AC}"/>
              </a:ext>
            </a:extLst>
          </p:cNvPr>
          <p:cNvSpPr txBox="1"/>
          <p:nvPr/>
        </p:nvSpPr>
        <p:spPr>
          <a:xfrm>
            <a:off x="457199" y="46799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Největší a nejvýznamnější ložiska sklářských písků jsou v ČR v české křídové pánvi a v pánvi chebské.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38261C-3EDF-4F82-B5DC-59372FCC549A}"/>
              </a:ext>
            </a:extLst>
          </p:cNvPr>
          <p:cNvSpPr txBox="1"/>
          <p:nvPr/>
        </p:nvSpPr>
        <p:spPr>
          <a:xfrm>
            <a:off x="457199" y="52896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Nejvýznamnějším ložiskem v ČR je </a:t>
            </a:r>
            <a:r>
              <a:rPr lang="cs-CZ" dirty="0" err="1"/>
              <a:t>Střeleč</a:t>
            </a:r>
            <a:r>
              <a:rPr lang="cs-CZ" dirty="0"/>
              <a:t>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FEAE2CA-108F-49D5-96CE-F2DFF173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9" y="3918027"/>
            <a:ext cx="4205288" cy="27432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511B974-1775-4DF8-9D07-CEC3EA31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5127367"/>
            <a:ext cx="2166979" cy="15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6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E426D13-FABC-40D0-ACFC-E165A326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9" y="258901"/>
            <a:ext cx="55292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/>
              <a:t>Drcený křemen </a:t>
            </a:r>
            <a:r>
              <a:rPr lang="cs-CZ" altLang="cs-CZ" dirty="0"/>
              <a:t>– první zmínka 16. - 18 stol.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kusový křemen: žilný křemen, oblázky z řek, sběr na polích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omývání od hlíny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pálení křemene v peci „</a:t>
            </a:r>
            <a:r>
              <a:rPr lang="cs-CZ" altLang="cs-CZ" dirty="0" err="1"/>
              <a:t>kýzovna</a:t>
            </a:r>
            <a:r>
              <a:rPr lang="cs-CZ" altLang="cs-CZ" dirty="0"/>
              <a:t>“ – červený žár až 2 týdny</a:t>
            </a:r>
            <a:endParaRPr lang="cs-CZ" altLang="cs-CZ" baseline="-25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vyhrabání do studené vody-</a:t>
            </a:r>
            <a:r>
              <a:rPr lang="en-US" altLang="cs-CZ" dirty="0"/>
              <a:t>&gt; </a:t>
            </a:r>
            <a:r>
              <a:rPr lang="cs-CZ" altLang="cs-CZ" dirty="0"/>
              <a:t>rozpraskání – křemel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vysekávání nečistot a třídění podle barvy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drcení ve stoupě a síťování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98-99% SiO</a:t>
            </a:r>
            <a:r>
              <a:rPr lang="cs-CZ" altLang="cs-CZ" baseline="-25000" dirty="0"/>
              <a:t>2</a:t>
            </a:r>
            <a:r>
              <a:rPr lang="cs-CZ" altLang="cs-CZ" dirty="0"/>
              <a:t>, pod 0,1% Fe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3</a:t>
            </a:r>
            <a:r>
              <a:rPr lang="cs-CZ" altLang="cs-CZ" dirty="0"/>
              <a:t>, zrnitost pod 1 mm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8CAB4F-6CBA-456A-9D2A-E51FFFCA9D2A}"/>
              </a:ext>
            </a:extLst>
          </p:cNvPr>
          <p:cNvSpPr txBox="1"/>
          <p:nvPr/>
        </p:nvSpPr>
        <p:spPr>
          <a:xfrm>
            <a:off x="440360" y="35640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Sklářský písek → </a:t>
            </a:r>
            <a:r>
              <a:rPr lang="cs-CZ" altLang="cs-CZ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Sklářský kmen</a:t>
            </a:r>
          </a:p>
          <a:p>
            <a:r>
              <a:rPr lang="cs-CZ" altLang="cs-CZ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6FB21-7A97-470E-AB43-8E78F6C2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>
            <a:off x="5159189" y="874005"/>
            <a:ext cx="3466721" cy="22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6CF02-F4E1-439F-A25B-A42A2CD9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08" y="258901"/>
            <a:ext cx="4101051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C3E25C-4421-4C6B-BB25-78974F6F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770" y="4152447"/>
            <a:ext cx="4802992" cy="244665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0501430-7624-4C5F-A7EE-65C0C263D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637" y="3752910"/>
            <a:ext cx="4623324" cy="2876557"/>
          </a:xfrm>
          <a:prstGeom prst="rect">
            <a:avLst/>
          </a:prstGeom>
        </p:spPr>
      </p:pic>
      <p:sp>
        <p:nvSpPr>
          <p:cNvPr id="14" name="Šipka: dolů 13">
            <a:extLst>
              <a:ext uri="{FF2B5EF4-FFF2-40B4-BE49-F238E27FC236}">
                <a16:creationId xmlns:a16="http://schemas.microsoft.com/office/drawing/2014/main" id="{ABD16D02-41B1-45AB-B95F-71B7B05B2A67}"/>
              </a:ext>
            </a:extLst>
          </p:cNvPr>
          <p:cNvSpPr/>
          <p:nvPr/>
        </p:nvSpPr>
        <p:spPr>
          <a:xfrm>
            <a:off x="526085" y="2916376"/>
            <a:ext cx="3333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4022D2F-331A-44A3-91AB-93149A0B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5" y="4031524"/>
            <a:ext cx="1488182" cy="25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6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59D982-30F4-4C60-932C-00F522AA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8" y="184415"/>
            <a:ext cx="5291666" cy="3955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06EDD6-8E95-4167-BAF9-190A46C2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8" y="4226455"/>
            <a:ext cx="5291667" cy="25267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590F7D-3177-466B-B868-FA66E3ED2708}"/>
              </a:ext>
            </a:extLst>
          </p:cNvPr>
          <p:cNvSpPr txBox="1"/>
          <p:nvPr/>
        </p:nvSpPr>
        <p:spPr>
          <a:xfrm>
            <a:off x="5857875" y="184415"/>
            <a:ext cx="6172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Soustava běžného skla = SiO2 – </a:t>
            </a:r>
            <a:r>
              <a:rPr lang="cs-CZ" dirty="0" err="1"/>
              <a:t>CaO</a:t>
            </a:r>
            <a:r>
              <a:rPr lang="cs-CZ" dirty="0"/>
              <a:t> – Na2O a SiO2 – </a:t>
            </a:r>
            <a:r>
              <a:rPr lang="cs-CZ" dirty="0" err="1"/>
              <a:t>CaO</a:t>
            </a:r>
            <a:r>
              <a:rPr lang="cs-CZ" dirty="0"/>
              <a:t> – K2O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Přidávány alkálie – </a:t>
            </a:r>
            <a:r>
              <a:rPr lang="cs-CZ" dirty="0" err="1"/>
              <a:t>CaO</a:t>
            </a:r>
            <a:r>
              <a:rPr lang="cs-CZ" dirty="0"/>
              <a:t>, (Na2O a K2O) ve formě vápence CaCO3, sody Na2CO3, potaše K2CO3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CaCO3 →</a:t>
            </a:r>
            <a:r>
              <a:rPr lang="cs-CZ" dirty="0" err="1"/>
              <a:t>CaO</a:t>
            </a:r>
            <a:r>
              <a:rPr lang="cs-CZ" dirty="0"/>
              <a:t> + CO2 = tavením kmene přechází uhličitan vápenatý na oxid vápenatý, jehož obsah upravuje rozpustnost a chemickou odolnost skla.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Obsah alkálií ve sklářském kmeni ovlivňuje zejména teplotu tavení vsázky.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5561A3-DE4B-4176-B496-D5570368B414}"/>
              </a:ext>
            </a:extLst>
          </p:cNvPr>
          <p:cNvSpPr txBox="1"/>
          <p:nvPr/>
        </p:nvSpPr>
        <p:spPr>
          <a:xfrm>
            <a:off x="5895974" y="250381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Přidávána </a:t>
            </a:r>
            <a:r>
              <a:rPr lang="cs-CZ" dirty="0" err="1"/>
              <a:t>čeřiva</a:t>
            </a:r>
            <a:r>
              <a:rPr lang="cs-CZ" dirty="0"/>
              <a:t> = látky odstraňující z roztavené skloviny bublinky a nečistoty a zároveň sklářský kmen homogenizovaly. Pomáhají k urychlení tavících procesů a napomáhají k odbarvování skloviny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sírany (sodný, vápenatý, barnatý), dusičnany – ledky (draselný, vápenatý, barnatý)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3713B1-FF07-4C26-8D90-0652639A9D49}"/>
              </a:ext>
            </a:extLst>
          </p:cNvPr>
          <p:cNvSpPr txBox="1"/>
          <p:nvPr/>
        </p:nvSpPr>
        <p:spPr>
          <a:xfrm>
            <a:off x="5895974" y="4365262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Barviva = nejčastěji elementární kovy nebo oxidy a soli kovů. mangan (ametystové zbarvení), kobalt (modré zbarvení), měď (tyrkysové, ale i tmavě červené zbarvení), zlato (rubínová barva), stříbro (žlutá až červená).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Určitý podíl vsázky tvoří také drcené odpadní sklo (skleněné střepy) = úspora primárních surovin, zrychlení tavícího procesu, zlepšení počáteční homogenity skloviny. </a:t>
            </a:r>
          </a:p>
        </p:txBody>
      </p:sp>
    </p:spTree>
    <p:extLst>
      <p:ext uri="{BB962C8B-B14F-4D97-AF65-F5344CB8AC3E}">
        <p14:creationId xmlns:p14="http://schemas.microsoft.com/office/powerpoint/2010/main" val="656199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146C3A0-4862-458F-A0D1-DA9B4475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097798"/>
            <a:ext cx="6905625" cy="1095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6EF419-4A9D-48BF-84CF-CF4DCE65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919197"/>
            <a:ext cx="6848475" cy="2190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2EC973-89F7-46D3-A37F-A08EE217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9" y="4682742"/>
            <a:ext cx="7307262" cy="208425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F4C47B4-CF80-49CB-8227-45E426AA3764}"/>
              </a:ext>
            </a:extLst>
          </p:cNvPr>
          <p:cNvSpPr txBox="1"/>
          <p:nvPr/>
        </p:nvSpPr>
        <p:spPr>
          <a:xfrm>
            <a:off x="365760" y="323779"/>
            <a:ext cx="319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Uhličitan sodný (soda)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C7F10B8-ECE8-4052-A8FE-4438041353F1}"/>
              </a:ext>
            </a:extLst>
          </p:cNvPr>
          <p:cNvSpPr txBox="1"/>
          <p:nvPr/>
        </p:nvSpPr>
        <p:spPr>
          <a:xfrm>
            <a:off x="365760" y="4180502"/>
            <a:ext cx="364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Uhličitan draselný (Salajka)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DE97749-1567-443C-B880-7E944183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31" y="323779"/>
            <a:ext cx="4342289" cy="63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8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6883</TotalTime>
  <Words>1817</Words>
  <Application>Microsoft Office PowerPoint</Application>
  <PresentationFormat>Širokoúhlá obrazovka</PresentationFormat>
  <Paragraphs>136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Times New Roman</vt:lpstr>
      <vt:lpstr>Office Theme</vt:lpstr>
      <vt:lpstr>C9500 Užitá chemie 4. lekce Sklo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Bacovska</dc:creator>
  <cp:lastModifiedBy>Radka Bacovska</cp:lastModifiedBy>
  <cp:revision>53</cp:revision>
  <dcterms:created xsi:type="dcterms:W3CDTF">2021-03-07T11:06:32Z</dcterms:created>
  <dcterms:modified xsi:type="dcterms:W3CDTF">2021-03-21T22:52:39Z</dcterms:modified>
</cp:coreProperties>
</file>