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305" r:id="rId2"/>
    <p:sldId id="450" r:id="rId3"/>
    <p:sldId id="465" r:id="rId4"/>
    <p:sldId id="466" r:id="rId5"/>
    <p:sldId id="451" r:id="rId6"/>
    <p:sldId id="449" r:id="rId7"/>
    <p:sldId id="292" r:id="rId8"/>
    <p:sldId id="462" r:id="rId9"/>
    <p:sldId id="455" r:id="rId10"/>
    <p:sldId id="458" r:id="rId11"/>
    <p:sldId id="459" r:id="rId12"/>
    <p:sldId id="464" r:id="rId13"/>
    <p:sldId id="463" r:id="rId14"/>
    <p:sldId id="452" r:id="rId15"/>
    <p:sldId id="453" r:id="rId16"/>
    <p:sldId id="460" r:id="rId17"/>
    <p:sldId id="457" r:id="rId18"/>
    <p:sldId id="45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ka Bacovska" initials="RB" lastIdx="1" clrIdx="0">
    <p:extLst>
      <p:ext uri="{19B8F6BF-5375-455C-9EA6-DF929625EA0E}">
        <p15:presenceInfo xmlns:p15="http://schemas.microsoft.com/office/powerpoint/2012/main" userId="6da7545a85036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EF69-3889-4EF1-B3E5-2F41B6F6E04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FFCC6-87E7-430D-BEFA-14E8073A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79004B-E45C-4656-8DE0-1FE27E6F05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7F24CB-8038-403C-B11D-152EC5BB21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CE1A95-F7BE-4357-9A15-0ADEBA72E1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2380-6D0D-4FE7-AF36-4299EA1756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A381-A469-4C1A-A355-CEBEEFA66D44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s.muni.cz/elportal/estud/pedf/js07/mineraly/materialy/pages/predmluva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02" y="1788002"/>
            <a:ext cx="11361600" cy="1963866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4. lekce</a:t>
            </a:r>
            <a:br>
              <a:rPr lang="cs-CZ" dirty="0"/>
            </a:br>
            <a:r>
              <a:rPr lang="cs-CZ" sz="5300" dirty="0"/>
              <a:t>Keramika, kámen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C9500 Užitá chemie – 1 Úvod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0BD795-A971-4716-8861-1DFBBF7E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9" y="1440564"/>
            <a:ext cx="6410084" cy="46152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8684927-5855-44C7-816C-E3A7FB16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928" y="643467"/>
            <a:ext cx="3736835" cy="24756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7CA1708-9285-4351-89DA-23A7B18CC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750" y="3748194"/>
            <a:ext cx="3817191" cy="247163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7732A55-5AB6-4D73-A292-150090BE12CD}"/>
              </a:ext>
            </a:extLst>
          </p:cNvPr>
          <p:cNvSpPr txBox="1"/>
          <p:nvPr/>
        </p:nvSpPr>
        <p:spPr>
          <a:xfrm>
            <a:off x="642894" y="643467"/>
            <a:ext cx="454152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suroviny</a:t>
            </a:r>
          </a:p>
        </p:txBody>
      </p:sp>
    </p:spTree>
    <p:extLst>
      <p:ext uri="{BB962C8B-B14F-4D97-AF65-F5344CB8AC3E}">
        <p14:creationId xmlns:p14="http://schemas.microsoft.com/office/powerpoint/2010/main" val="350692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13B2850-7CAB-4C44-B8A4-538B6D5A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165902"/>
            <a:ext cx="9462535" cy="65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2B0C779-092C-48C9-9F85-3FFE5FE598DF}"/>
              </a:ext>
            </a:extLst>
          </p:cNvPr>
          <p:cNvSpPr txBox="1"/>
          <p:nvPr/>
        </p:nvSpPr>
        <p:spPr>
          <a:xfrm>
            <a:off x="419100" y="419100"/>
            <a:ext cx="11239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Kaolín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B22F24-A91F-4A45-92F1-EABC4488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833437"/>
            <a:ext cx="88868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1A5155A-3A08-4A96-B603-D75DE0A7B5C5}"/>
              </a:ext>
            </a:extLst>
          </p:cNvPr>
          <p:cNvSpPr txBox="1"/>
          <p:nvPr/>
        </p:nvSpPr>
        <p:spPr>
          <a:xfrm>
            <a:off x="309519" y="252942"/>
            <a:ext cx="40288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výroba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182C17-2185-4C2B-BBF3-4EE97C43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44" y="36314"/>
            <a:ext cx="7868056" cy="11718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73A2D3-DCDA-4A9F-952B-E36957879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9" y="1299704"/>
            <a:ext cx="4840462" cy="18308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C241EF-A657-4A13-8BC6-A011194BC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59" y="3181401"/>
            <a:ext cx="4840462" cy="356238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3CF8DE3-3E0C-4954-8268-CD5F9E7AF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058" y="1055752"/>
            <a:ext cx="4335461" cy="21455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A9BF753-A55B-4191-A559-A52C2DCC2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059" y="3276600"/>
            <a:ext cx="4335461" cy="326256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5C9E91C-953D-450F-B92A-7BE13C6D7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058" y="5386854"/>
            <a:ext cx="4335461" cy="13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0AB372E-811E-4778-9B9F-23266CA83472}"/>
              </a:ext>
            </a:extLst>
          </p:cNvPr>
          <p:cNvSpPr txBox="1"/>
          <p:nvPr/>
        </p:nvSpPr>
        <p:spPr>
          <a:xfrm>
            <a:off x="438150" y="1304925"/>
            <a:ext cx="116490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Dle obsahu pórů: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pórovitá keramika - s hmotnostní nasákavostí střepu </a:t>
            </a:r>
            <a:r>
              <a:rPr lang="cs-CZ" dirty="0" err="1"/>
              <a:t>nm</a:t>
            </a:r>
            <a:r>
              <a:rPr lang="cs-CZ" dirty="0"/>
              <a:t> nad 10 %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err="1"/>
              <a:t>polohutná</a:t>
            </a:r>
            <a:r>
              <a:rPr lang="cs-CZ" dirty="0"/>
              <a:t> keramika - s hmotnostní nasákavostí střepu </a:t>
            </a:r>
            <a:r>
              <a:rPr lang="cs-CZ" dirty="0" err="1"/>
              <a:t>nm</a:t>
            </a:r>
            <a:r>
              <a:rPr lang="cs-CZ" dirty="0"/>
              <a:t> = 6 – 10 %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hutná keramika - s hmotnostní nasákavostí střepu </a:t>
            </a:r>
            <a:r>
              <a:rPr lang="cs-CZ" dirty="0" err="1"/>
              <a:t>nm</a:t>
            </a:r>
            <a:r>
              <a:rPr lang="cs-CZ" dirty="0"/>
              <a:t> = 3 – 6 %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err="1"/>
              <a:t>poloslinutá</a:t>
            </a:r>
            <a:r>
              <a:rPr lang="cs-CZ" dirty="0"/>
              <a:t> keramika - s hmotnostní nasákavostí střepu </a:t>
            </a:r>
            <a:r>
              <a:rPr lang="cs-CZ" dirty="0" err="1"/>
              <a:t>nm</a:t>
            </a:r>
            <a:r>
              <a:rPr lang="cs-CZ" dirty="0"/>
              <a:t> = 1,5 – 3 %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slinutá keramika - s hmotnostní nasákavostí střepu </a:t>
            </a:r>
            <a:r>
              <a:rPr lang="cs-CZ" dirty="0" err="1"/>
              <a:t>nm</a:t>
            </a:r>
            <a:r>
              <a:rPr lang="cs-CZ" dirty="0"/>
              <a:t> pod 1,5 % </a:t>
            </a:r>
          </a:p>
          <a:p>
            <a:pPr lvl="1"/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Dle struktury: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jemná keramika – vyznačuje se tenkým a jemnozrnným střepem (porcelán a bílá kamenina, obkládačky, laboratorní, zdravotnická a technická keramika)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hrubá keramika – keramika se silnostěnným a hrubozrnným střepem (cihlářské zboží, kamenina, žáruvzdorné výrobky</a:t>
            </a:r>
          </a:p>
          <a:p>
            <a:pPr lvl="1"/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Dle použití výrobků: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stavební keramika (cihlářské výrobky, pórovinové obkládačky, kamenina)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zdravotnická keramika - technická keramika (elektrotechnická a konstrukční)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žárovzdorné materiály (šamot, dinas, hořečnatá a </a:t>
            </a:r>
            <a:r>
              <a:rPr lang="cs-CZ" dirty="0" err="1"/>
              <a:t>hořečnatovápenatá</a:t>
            </a:r>
            <a:r>
              <a:rPr lang="cs-CZ" dirty="0"/>
              <a:t> keramika, keramika oxidová, </a:t>
            </a:r>
            <a:r>
              <a:rPr lang="cs-CZ" dirty="0" err="1"/>
              <a:t>siliciumkarbidová</a:t>
            </a:r>
            <a:r>
              <a:rPr lang="cs-CZ" dirty="0"/>
              <a:t>, uhlíková apod.)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A6CCF7-5B26-4A75-B7F9-361D7F774176}"/>
              </a:ext>
            </a:extLst>
          </p:cNvPr>
          <p:cNvSpPr txBox="1"/>
          <p:nvPr/>
        </p:nvSpPr>
        <p:spPr>
          <a:xfrm>
            <a:off x="438150" y="237067"/>
            <a:ext cx="395097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dělení</a:t>
            </a:r>
          </a:p>
        </p:txBody>
      </p:sp>
    </p:spTree>
    <p:extLst>
      <p:ext uri="{BB962C8B-B14F-4D97-AF65-F5344CB8AC3E}">
        <p14:creationId xmlns:p14="http://schemas.microsoft.com/office/powerpoint/2010/main" val="181854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A88242A-4A99-4EC4-ADA3-B0978D2A83C9}"/>
              </a:ext>
            </a:extLst>
          </p:cNvPr>
          <p:cNvSpPr txBox="1"/>
          <p:nvPr/>
        </p:nvSpPr>
        <p:spPr>
          <a:xfrm>
            <a:off x="314325" y="231150"/>
            <a:ext cx="1156335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4. Dle chemického a fázového složení: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SiO2 – dinas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– korundová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ZrO2 – zirkoničitá (</a:t>
            </a:r>
            <a:r>
              <a:rPr lang="cs-CZ" dirty="0" err="1"/>
              <a:t>baddeleyitová</a:t>
            </a:r>
            <a:r>
              <a:rPr lang="cs-CZ" dirty="0"/>
              <a:t>) keramika - ostatní žárovzdorná oxidová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fázové systémy typu </a:t>
            </a:r>
            <a:r>
              <a:rPr lang="cs-CZ" dirty="0" err="1"/>
              <a:t>BeO</a:t>
            </a:r>
            <a:r>
              <a:rPr lang="cs-CZ" dirty="0"/>
              <a:t>, </a:t>
            </a:r>
            <a:r>
              <a:rPr lang="cs-CZ" dirty="0" err="1"/>
              <a:t>MgO</a:t>
            </a:r>
            <a:r>
              <a:rPr lang="cs-CZ" dirty="0"/>
              <a:t>, ThO2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Al2O3 - SiO2 – cihlářské výrobky, hrubá kamenina, šamot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Al2O3 - SiO2 - K2O (Na2O) – porcelán, pórovina, jemná kamenina, zdravotnická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MgO</a:t>
            </a:r>
            <a:r>
              <a:rPr lang="cs-CZ" dirty="0"/>
              <a:t> – Cr2O3 – </a:t>
            </a:r>
            <a:r>
              <a:rPr lang="cs-CZ" dirty="0" err="1"/>
              <a:t>chrommagnezitové</a:t>
            </a:r>
            <a:r>
              <a:rPr lang="cs-CZ" dirty="0"/>
              <a:t> žárovzdorné hmoty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MgO</a:t>
            </a:r>
            <a:r>
              <a:rPr lang="cs-CZ" dirty="0"/>
              <a:t> - SiO2 – steatitová, </a:t>
            </a:r>
            <a:r>
              <a:rPr lang="cs-CZ" dirty="0" err="1"/>
              <a:t>stealitová</a:t>
            </a:r>
            <a:r>
              <a:rPr lang="cs-CZ" dirty="0"/>
              <a:t> a </a:t>
            </a:r>
            <a:r>
              <a:rPr lang="cs-CZ" dirty="0" err="1"/>
              <a:t>forsteritová</a:t>
            </a:r>
            <a:r>
              <a:rPr lang="cs-CZ" dirty="0"/>
              <a:t> žárovzdorná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MgO</a:t>
            </a:r>
            <a:r>
              <a:rPr lang="cs-CZ" dirty="0"/>
              <a:t> - Al2O3 - SiO2 – cordieritová keramika (s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BaO</a:t>
            </a:r>
            <a:r>
              <a:rPr lang="cs-CZ" dirty="0"/>
              <a:t> - Al2O3 - SiO2 - </a:t>
            </a:r>
            <a:r>
              <a:rPr lang="cs-CZ" dirty="0" err="1"/>
              <a:t>celsianová</a:t>
            </a:r>
            <a:r>
              <a:rPr lang="cs-CZ" dirty="0"/>
              <a:t> keramika (s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Li2O - Al2O3 - SiO2 - lithná keramika (s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TiO2 – rutilová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Al2O3 - TiO2 - </a:t>
            </a:r>
            <a:r>
              <a:rPr lang="cs-CZ" dirty="0" err="1"/>
              <a:t>thialitová</a:t>
            </a:r>
            <a:r>
              <a:rPr lang="cs-CZ" dirty="0"/>
              <a:t> keramika (s velmi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BaO</a:t>
            </a:r>
            <a:r>
              <a:rPr lang="cs-CZ" dirty="0"/>
              <a:t> - TiO2 - speciální </a:t>
            </a:r>
            <a:r>
              <a:rPr lang="cs-CZ" dirty="0" err="1"/>
              <a:t>elektrokeramika</a:t>
            </a:r>
            <a:r>
              <a:rPr lang="cs-CZ" dirty="0"/>
              <a:t> (skupina tzv. feroelektrických dielektrik)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ZrO2 - SiO2 – </a:t>
            </a:r>
            <a:r>
              <a:rPr lang="cs-CZ" dirty="0" err="1"/>
              <a:t>zirkonsilikátová</a:t>
            </a:r>
            <a:r>
              <a:rPr lang="cs-CZ" dirty="0"/>
              <a:t>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ZrO2 – Al2O3 – </a:t>
            </a:r>
            <a:r>
              <a:rPr lang="cs-CZ" dirty="0" err="1"/>
              <a:t>korundo-baddeleyitová</a:t>
            </a:r>
            <a:r>
              <a:rPr lang="cs-CZ" dirty="0"/>
              <a:t> (tavená, odlévaná)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MeO</a:t>
            </a:r>
            <a:r>
              <a:rPr lang="cs-CZ" dirty="0"/>
              <a:t> – Fe2O3 - feritová (magnetická) keramika (kde </a:t>
            </a:r>
            <a:r>
              <a:rPr lang="cs-CZ" dirty="0" err="1"/>
              <a:t>Me</a:t>
            </a:r>
            <a:r>
              <a:rPr lang="cs-CZ" dirty="0"/>
              <a:t> je buď </a:t>
            </a:r>
            <a:r>
              <a:rPr lang="cs-CZ" dirty="0" err="1"/>
              <a:t>Mn</a:t>
            </a:r>
            <a:r>
              <a:rPr lang="cs-CZ" dirty="0"/>
              <a:t>, Ni, Zn, Co, </a:t>
            </a:r>
            <a:r>
              <a:rPr lang="cs-CZ" dirty="0" err="1"/>
              <a:t>Cu</a:t>
            </a:r>
            <a:r>
              <a:rPr lang="cs-CZ" dirty="0"/>
              <a:t>, Mg u tzv. magneticky měkkých feritů nebo </a:t>
            </a:r>
            <a:r>
              <a:rPr lang="cs-CZ" dirty="0" err="1"/>
              <a:t>Me</a:t>
            </a:r>
            <a:r>
              <a:rPr lang="cs-CZ" dirty="0"/>
              <a:t> = Ba, </a:t>
            </a:r>
            <a:r>
              <a:rPr lang="cs-CZ" dirty="0" err="1"/>
              <a:t>Sr</a:t>
            </a:r>
            <a:r>
              <a:rPr lang="cs-CZ" dirty="0"/>
              <a:t>, </a:t>
            </a:r>
            <a:r>
              <a:rPr lang="cs-CZ" dirty="0" err="1"/>
              <a:t>Pb</a:t>
            </a:r>
            <a:r>
              <a:rPr lang="cs-CZ" dirty="0"/>
              <a:t> u tzv. magneticky tvrdých feritů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neoxidová keramika – keramika na bázi </a:t>
            </a:r>
            <a:r>
              <a:rPr lang="cs-CZ" dirty="0" err="1"/>
              <a:t>SiC</a:t>
            </a:r>
            <a:r>
              <a:rPr lang="cs-CZ" dirty="0"/>
              <a:t> (karbidu křemíku), Si3N4 (nitridu křemíku), B4C (karbidu boru), BN (nitridu boru)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keramika s velmi vysokými teplotami tání a zpravidla velmi vysokou tvrdostí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grafitová keramika – keramika na bázi C (uhlík)</a:t>
            </a:r>
          </a:p>
        </p:txBody>
      </p:sp>
    </p:spTree>
    <p:extLst>
      <p:ext uri="{BB962C8B-B14F-4D97-AF65-F5344CB8AC3E}">
        <p14:creationId xmlns:p14="http://schemas.microsoft.com/office/powerpoint/2010/main" val="307263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7E4A3A7-FFC7-4A28-A6E4-F45FB452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38212"/>
            <a:ext cx="6576746" cy="19383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9336A4F-38F0-4BA1-B511-DC5DE9FA18D7}"/>
              </a:ext>
            </a:extLst>
          </p:cNvPr>
          <p:cNvSpPr txBox="1"/>
          <p:nvPr/>
        </p:nvSpPr>
        <p:spPr>
          <a:xfrm>
            <a:off x="457200" y="342900"/>
            <a:ext cx="122872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Glazury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89E6427-8560-4182-87FD-14D39A67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6" y="3010197"/>
            <a:ext cx="6586272" cy="14203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0C843DA-B4A1-494E-A601-76436A01C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13" y="890588"/>
            <a:ext cx="4595811" cy="224313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8AE36D9-C743-4A89-8CCD-8639772E6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514" y="3134611"/>
            <a:ext cx="4595810" cy="237272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BA10848-67E9-42A3-9D0D-3A779F7578F7}"/>
              </a:ext>
            </a:extLst>
          </p:cNvPr>
          <p:cNvSpPr txBox="1"/>
          <p:nvPr/>
        </p:nvSpPr>
        <p:spPr>
          <a:xfrm>
            <a:off x="395155" y="5312699"/>
            <a:ext cx="669131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Smalt je materiál vyrobený tavením anorganického skla-základní glazury (frity) nanášený na kovový povrch. Smalty jsou používané pro kuchyňské nádobí, vany, chemické zařízení, stavební materiál, ale i v umění.</a:t>
            </a:r>
          </a:p>
        </p:txBody>
      </p:sp>
    </p:spTree>
    <p:extLst>
      <p:ext uri="{BB962C8B-B14F-4D97-AF65-F5344CB8AC3E}">
        <p14:creationId xmlns:p14="http://schemas.microsoft.com/office/powerpoint/2010/main" val="235349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DF676AE-5DB7-4C66-B5B9-5C220F45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96930"/>
            <a:ext cx="5781675" cy="54768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E12DCB4-4CBA-478E-8C65-FD358EDCD458}"/>
              </a:ext>
            </a:extLst>
          </p:cNvPr>
          <p:cNvSpPr txBox="1"/>
          <p:nvPr/>
        </p:nvSpPr>
        <p:spPr>
          <a:xfrm>
            <a:off x="416560" y="447040"/>
            <a:ext cx="49987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Základní zkoušky keramického střepu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D87F78-81D6-4C86-B03B-D2FF4C38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6006"/>
            <a:ext cx="5597936" cy="17955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E0D48E8-DD18-4123-9124-80F5A78F8FE9}"/>
              </a:ext>
            </a:extLst>
          </p:cNvPr>
          <p:cNvSpPr txBox="1"/>
          <p:nvPr/>
        </p:nvSpPr>
        <p:spPr>
          <a:xfrm>
            <a:off x="6096000" y="2413337"/>
            <a:ext cx="5686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Optimální mikrostruktura má homogenní zrna, jasně definované hranice zrn, minimální obsah pórů a rovnoměrné rozložení všech přítomných fází. Mikrostruktura je významně ovlivněna již charakterem výchozího prášku a technologií jeho zpracování. Obecně platí, že čím je zrno jemnější, tím má výsledná keramika vlastnosti na vyšší úrovni (pokročilejší) a reprodukovatelné. </a:t>
            </a:r>
          </a:p>
        </p:txBody>
      </p:sp>
    </p:spTree>
    <p:extLst>
      <p:ext uri="{BB962C8B-B14F-4D97-AF65-F5344CB8AC3E}">
        <p14:creationId xmlns:p14="http://schemas.microsoft.com/office/powerpoint/2010/main" val="198602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2A85375-C125-4D75-AD53-1E5334A5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257"/>
            <a:ext cx="12192000" cy="63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7129407-C167-4DB1-8925-35847D0BFD2C}"/>
              </a:ext>
            </a:extLst>
          </p:cNvPr>
          <p:cNvSpPr txBox="1"/>
          <p:nvPr/>
        </p:nvSpPr>
        <p:spPr>
          <a:xfrm>
            <a:off x="457200" y="1292989"/>
            <a:ext cx="11353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Minerály (nerosty) a horniny tvoří povrch naší planety.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MINERÁLY (stejnorodé látky), lze zapsat chemickým vzorcem - vyskytují se jako součást hornin, nebo samostatně - velké množství tvoří ložiska nerostných surovin. Nerosty v krystalovém tvaru jsou ohraničeny pravidelnými stěnami.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HORNINY (nestejnorodé látky), nelze zapsat chemickým vzorcem - jsou tvořeny souborem zrn jednoho nebo více minerálů, které jsou v hornině různě umístěny. - podle způsobu vzniku se horniny dělí na 3 skupiny: </a:t>
            </a:r>
          </a:p>
          <a:p>
            <a:pPr algn="just"/>
            <a:r>
              <a:rPr lang="cs-CZ" dirty="0"/>
              <a:t>	VYVŘELÉ</a:t>
            </a:r>
          </a:p>
          <a:p>
            <a:pPr algn="just"/>
            <a:r>
              <a:rPr lang="cs-CZ" dirty="0"/>
              <a:t>	USAZENÉ</a:t>
            </a:r>
          </a:p>
          <a:p>
            <a:pPr algn="just"/>
            <a:r>
              <a:rPr lang="cs-CZ" dirty="0"/>
              <a:t>	PŘEMĚNĚNÉ</a:t>
            </a:r>
          </a:p>
          <a:p>
            <a:pPr algn="just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6FCBA-AFD3-4473-B6AC-EED3D8DCD95A}"/>
              </a:ext>
            </a:extLst>
          </p:cNvPr>
          <p:cNvSpPr txBox="1"/>
          <p:nvPr/>
        </p:nvSpPr>
        <p:spPr>
          <a:xfrm>
            <a:off x="457200" y="342900"/>
            <a:ext cx="5772150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Minerály, horniny, nerosty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8CA6A4-F347-4C83-B634-403C6FB964F0}"/>
              </a:ext>
            </a:extLst>
          </p:cNvPr>
          <p:cNvSpPr txBox="1"/>
          <p:nvPr/>
        </p:nvSpPr>
        <p:spPr>
          <a:xfrm>
            <a:off x="581025" y="424764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Chladnutím a tuhnutím horniny zvané magma vznikly vyvřelé horniny. Usazené horniny vznikly zvětráváním a následným usazováním starších hornin. Přeměněné horniny vznikly přeměnou vyvřelých hornin v důsledku tepla a tlaku v nitru Země.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9CDDE2-07DF-4651-A1F0-4FB7275CBFC9}"/>
              </a:ext>
            </a:extLst>
          </p:cNvPr>
          <p:cNvSpPr txBox="1"/>
          <p:nvPr/>
        </p:nvSpPr>
        <p:spPr>
          <a:xfrm>
            <a:off x="581025" y="59538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https://is.muni.cz/elportal/estud/pedf/js07/mineraly/materialy/pages/predmluva.html</a:t>
            </a: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CE4DD8-F909-4BDB-A0D0-FD8096778DEE}"/>
              </a:ext>
            </a:extLst>
          </p:cNvPr>
          <p:cNvSpPr txBox="1"/>
          <p:nvPr/>
        </p:nvSpPr>
        <p:spPr>
          <a:xfrm>
            <a:off x="6429375" y="3736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Mineralogie je nauka o minerálech (nerostech).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Petrologie je nauka o horninách. 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4E78A46-BDBE-464F-B396-864143A3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92" y="3149887"/>
            <a:ext cx="4952408" cy="2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6763B57F-B6A6-46F9-BA04-CFDC1C0C0E93}"/>
              </a:ext>
            </a:extLst>
          </p:cNvPr>
          <p:cNvSpPr txBox="1"/>
          <p:nvPr/>
        </p:nvSpPr>
        <p:spPr>
          <a:xfrm>
            <a:off x="390525" y="211042"/>
            <a:ext cx="59086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Krystal je mnohostěn omezený pravidelnými přirozenými hladkými plochami. Krystaly mohou vyrůst jako: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monokrystaly – všechny částice jsou v jedné krystalové struktuře, která je neporušená, vlastnosti se mohou v určitých směrech lišit - anizotropní – polovodiče z monokrystalů Si a </a:t>
            </a:r>
            <a:r>
              <a:rPr lang="cs-CZ" sz="2000" dirty="0" err="1"/>
              <a:t>Ge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polykrystaly – jsou tvořeny větším počtem malých krystalů, vlastnosti mají ve všech směrech stejné – izotropní – kovy.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900F853-44B7-4E23-A183-A0E2063A8F71}"/>
              </a:ext>
            </a:extLst>
          </p:cNvPr>
          <p:cNvSpPr txBox="1"/>
          <p:nvPr/>
        </p:nvSpPr>
        <p:spPr>
          <a:xfrm>
            <a:off x="418370" y="3571240"/>
            <a:ext cx="5880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Krystaly rozdělujeme podle jejich souměrnosti do 7 soustav: kosočtverečná, čtverečná, krychlová, jednoklonná, trojklonná a šesterečná.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BAB255-9253-4019-9F67-744BC645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4514711"/>
            <a:ext cx="5675439" cy="199889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0EB97C9-85AF-44A9-BEE6-29505B5B2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42240"/>
            <a:ext cx="567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ralogie Fyzikln a chemick vlastnosti nerost tvrdost hustota">
            <a:extLst>
              <a:ext uri="{FF2B5EF4-FFF2-40B4-BE49-F238E27FC236}">
                <a16:creationId xmlns:a16="http://schemas.microsoft.com/office/drawing/2014/main" id="{4549E9A5-AA82-4D95-B907-8E1AECB98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/>
          <a:stretch/>
        </p:blipFill>
        <p:spPr bwMode="auto">
          <a:xfrm>
            <a:off x="4876800" y="281915"/>
            <a:ext cx="6858000" cy="43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9371793-27A0-4B73-8C04-28ABE04A9542}"/>
              </a:ext>
            </a:extLst>
          </p:cNvPr>
          <p:cNvSpPr txBox="1"/>
          <p:nvPr/>
        </p:nvSpPr>
        <p:spPr>
          <a:xfrm>
            <a:off x="458912" y="309444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Fyzikální vlastnosti nerostů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tvrdost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 hustota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štěpnost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pružnost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lesk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barva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propustnost světla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vryp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žárovzdornost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elektrické vlastnosti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magnetismus.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C97B40-6F37-4886-838B-5E9057FECAE2}"/>
              </a:ext>
            </a:extLst>
          </p:cNvPr>
          <p:cNvSpPr txBox="1"/>
          <p:nvPr/>
        </p:nvSpPr>
        <p:spPr>
          <a:xfrm>
            <a:off x="458056" y="4525081"/>
            <a:ext cx="60977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Chemické vlastnosti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chemické složení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polymorfie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izomorfie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s kyselinami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rozpustnost ve vodě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2078E62-E82A-4022-8338-7F80B54F15FC}"/>
              </a:ext>
            </a:extLst>
          </p:cNvPr>
          <p:cNvSpPr txBox="1"/>
          <p:nvPr/>
        </p:nvSpPr>
        <p:spPr>
          <a:xfrm>
            <a:off x="4363949" y="5003214"/>
            <a:ext cx="75643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Třídy mineralogického systému </a:t>
            </a:r>
          </a:p>
          <a:p>
            <a:r>
              <a:rPr lang="cs-CZ" dirty="0"/>
              <a:t>I. Prvky II. Sulfidy III. Halogenidy IV. Oxidy a hydroxidy V. Uhličitany VI. Sírany VII. Fosforečnany VIII. Křemičitany IX. Organické nerosty Přírodní skla (nepatří do mineralogického systému) </a:t>
            </a:r>
          </a:p>
        </p:txBody>
      </p:sp>
    </p:spTree>
    <p:extLst>
      <p:ext uri="{BB962C8B-B14F-4D97-AF65-F5344CB8AC3E}">
        <p14:creationId xmlns:p14="http://schemas.microsoft.com/office/powerpoint/2010/main" val="411782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7F9035-1507-46F6-8904-D65D3742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88" y="1064800"/>
            <a:ext cx="6050775" cy="51431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00D656-B460-40BF-92FB-F3E5F959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850096"/>
            <a:ext cx="3854945" cy="20623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7BE299-A7C4-4085-B11F-3752B185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097372"/>
            <a:ext cx="3854945" cy="177327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FEAFC0-80A5-47E0-93CF-A1C6ED54266F}"/>
              </a:ext>
            </a:extLst>
          </p:cNvPr>
          <p:cNvSpPr txBox="1"/>
          <p:nvPr/>
        </p:nvSpPr>
        <p:spPr>
          <a:xfrm>
            <a:off x="725788" y="650041"/>
            <a:ext cx="1154384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Horniny</a:t>
            </a:r>
          </a:p>
        </p:txBody>
      </p:sp>
    </p:spTree>
    <p:extLst>
      <p:ext uri="{BB962C8B-B14F-4D97-AF65-F5344CB8AC3E}">
        <p14:creationId xmlns:p14="http://schemas.microsoft.com/office/powerpoint/2010/main" val="230611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E5166E5-9BEF-4E99-849A-0F23E899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48" y="209974"/>
            <a:ext cx="4135472" cy="29051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349A56-BD16-40CC-B115-8620AC85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27" y="321734"/>
            <a:ext cx="4120808" cy="2905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973D882-33C3-4DA3-B3F4-494DF153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569" y="3631096"/>
            <a:ext cx="3972028" cy="27605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87BC72-A0A0-4E32-B041-FE211E376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87" y="3631096"/>
            <a:ext cx="3915688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852AB88-CA52-4CAC-BE74-7F456C084EC6}"/>
              </a:ext>
            </a:extLst>
          </p:cNvPr>
          <p:cNvSpPr txBox="1"/>
          <p:nvPr/>
        </p:nvSpPr>
        <p:spPr>
          <a:xfrm>
            <a:off x="457200" y="399415"/>
            <a:ext cx="423862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definice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EB387A-86E9-4F94-B822-4F2738027BA3}"/>
              </a:ext>
            </a:extLst>
          </p:cNvPr>
          <p:cNvSpPr txBox="1"/>
          <p:nvPr/>
        </p:nvSpPr>
        <p:spPr>
          <a:xfrm>
            <a:off x="405763" y="2536365"/>
            <a:ext cx="1135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Keramické výrobky řadíme mezi silikáty stejně jako sklo, maltoviny, smalty.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DC2F52-4BE2-4FB0-AD30-2129E872C88D}"/>
              </a:ext>
            </a:extLst>
          </p:cNvPr>
          <p:cNvSpPr txBox="1"/>
          <p:nvPr/>
        </p:nvSpPr>
        <p:spPr>
          <a:xfrm>
            <a:off x="457200" y="1373375"/>
            <a:ext cx="1146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Keramika je pevná anorganická polykrystalická látka vyrobená keramickým výrobním způsobem z minerálních surovin s převládající složkou SiO2, tedy jílových minerálů, vytvarovaná a následně vypálená na vysokou teplotu (obvykle nad 900 °C), čímž dojde ke slinování keramického střepu, zpevnění a tvorbě mikrostruktury.</a:t>
            </a:r>
          </a:p>
        </p:txBody>
      </p:sp>
      <p:pic>
        <p:nvPicPr>
          <p:cNvPr id="1026" name="Picture 2" descr="keramika">
            <a:extLst>
              <a:ext uri="{FF2B5EF4-FFF2-40B4-BE49-F238E27FC236}">
                <a16:creationId xmlns:a16="http://schemas.microsoft.com/office/drawing/2014/main" id="{657A776C-4E47-48AC-B52B-B67A10C4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86" y="4200865"/>
            <a:ext cx="2554605" cy="19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892366B-DB4A-4363-B986-C74E434B945E}"/>
              </a:ext>
            </a:extLst>
          </p:cNvPr>
          <p:cNvSpPr txBox="1"/>
          <p:nvPr/>
        </p:nvSpPr>
        <p:spPr>
          <a:xfrm>
            <a:off x="7123430" y="62516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https://www.youtube.com/watch?v=syaKXsyohAo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B2EEBB-DD59-48CD-A98C-725F62039E86}"/>
              </a:ext>
            </a:extLst>
          </p:cNvPr>
          <p:cNvSpPr txBox="1"/>
          <p:nvPr/>
        </p:nvSpPr>
        <p:spPr>
          <a:xfrm>
            <a:off x="457199" y="3073898"/>
            <a:ext cx="112560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S</a:t>
            </a:r>
            <a:r>
              <a:rPr lang="cs-CZ" sz="2000" b="1" i="0" dirty="0">
                <a:effectLst/>
              </a:rPr>
              <a:t>linování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(= </a:t>
            </a:r>
            <a:r>
              <a:rPr lang="cs-CZ" sz="2000" b="0" i="1" dirty="0">
                <a:solidFill>
                  <a:srgbClr val="000000"/>
                </a:solidFill>
                <a:effectLst/>
              </a:rPr>
              <a:t>spékání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ve smyslu práškové metalurgie) se v oblasti technologie silikátů označuje proces, kterým se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zpevňují disperzní systémy za zvýšené teploty. Obvykle je doprovázeno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objemovou kontrakcí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a zhutňováním, tj. snížením pórovitosti. Vzniká tak </a:t>
            </a:r>
            <a:r>
              <a:rPr lang="cs-CZ" sz="2000" b="1" i="0" dirty="0">
                <a:effectLst/>
              </a:rPr>
              <a:t>hutná polykrystalická hmota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v níž jsou </a:t>
            </a:r>
            <a:r>
              <a:rPr lang="cs-CZ" sz="2000" b="1" i="0" dirty="0">
                <a:effectLst/>
              </a:rPr>
              <a:t>původní částice pevně spojeny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Slinování může probíhat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 pevném stavu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nebo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účinkem taveniny.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1FFE93D-7E68-4D67-AD03-DC15147FD7A7}"/>
              </a:ext>
            </a:extLst>
          </p:cNvPr>
          <p:cNvSpPr txBox="1"/>
          <p:nvPr/>
        </p:nvSpPr>
        <p:spPr>
          <a:xfrm>
            <a:off x="457199" y="4712097"/>
            <a:ext cx="5866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Kromě krystalických fází příp. fáze skelné obsahuje </a:t>
            </a:r>
            <a:r>
              <a:rPr lang="cs-CZ" b="1" i="0" dirty="0">
                <a:effectLst/>
              </a:rPr>
              <a:t>keramický střep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obvykle také větší či menší množství </a:t>
            </a:r>
            <a:r>
              <a:rPr lang="cs-CZ" b="1" i="0" dirty="0">
                <a:effectLst/>
              </a:rPr>
              <a:t>pórů</a:t>
            </a:r>
            <a:r>
              <a:rPr lang="cs-C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F702769-7FAD-4A80-9EAD-098E28F8111C}"/>
              </a:ext>
            </a:extLst>
          </p:cNvPr>
          <p:cNvSpPr txBox="1"/>
          <p:nvPr/>
        </p:nvSpPr>
        <p:spPr>
          <a:xfrm>
            <a:off x="474925" y="5535255"/>
            <a:ext cx="6648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Keramika na bázi přírodních surovin představuje, vedle kamene 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a dřeva, jeden z </a:t>
            </a:r>
            <a:r>
              <a:rPr lang="cs-CZ" b="1" i="0" dirty="0">
                <a:effectLst/>
              </a:rPr>
              <a:t>nejdéle používaných materiálů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v lidské historii 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a vůbec první záměrně vyrobený materiál umělý.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FB11E43-A3EC-4438-AE5A-A420B718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47" y="847566"/>
            <a:ext cx="5291666" cy="41671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A6B3EC-B263-4A96-8E4B-7F222440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5" y="1320324"/>
            <a:ext cx="5291667" cy="37703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78A87E-B9DB-4869-B328-5AE53F12E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47" y="4978401"/>
            <a:ext cx="5302268" cy="136850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7B4FBC-1DF7-4254-8DA2-8B93B6E87F85}"/>
              </a:ext>
            </a:extLst>
          </p:cNvPr>
          <p:cNvSpPr txBox="1"/>
          <p:nvPr/>
        </p:nvSpPr>
        <p:spPr>
          <a:xfrm>
            <a:off x="457200" y="368935"/>
            <a:ext cx="423862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historie</a:t>
            </a:r>
          </a:p>
        </p:txBody>
      </p:sp>
    </p:spTree>
    <p:extLst>
      <p:ext uri="{BB962C8B-B14F-4D97-AF65-F5344CB8AC3E}">
        <p14:creationId xmlns:p14="http://schemas.microsoft.com/office/powerpoint/2010/main" val="117838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64F898F-9A6C-434E-BF68-98B29FD2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34" y="1025693"/>
            <a:ext cx="6765768" cy="54989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8563D7D-B99D-41ED-A441-DBACC71D6CD9}"/>
              </a:ext>
            </a:extLst>
          </p:cNvPr>
          <p:cNvSpPr txBox="1"/>
          <p:nvPr/>
        </p:nvSpPr>
        <p:spPr>
          <a:xfrm>
            <a:off x="429534" y="287867"/>
            <a:ext cx="454152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suroviny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BC126D4-643E-4BF2-9115-4C422CE62366}"/>
              </a:ext>
            </a:extLst>
          </p:cNvPr>
          <p:cNvSpPr/>
          <p:nvPr/>
        </p:nvSpPr>
        <p:spPr>
          <a:xfrm>
            <a:off x="429534" y="5012521"/>
            <a:ext cx="6765768" cy="1693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D1FA6-A975-46DC-B684-8B273511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6" y="287867"/>
            <a:ext cx="4707021" cy="2462212"/>
          </a:xfrm>
          <a:prstGeom prst="rect">
            <a:avLst/>
          </a:prstGeom>
        </p:spPr>
      </p:pic>
      <p:pic>
        <p:nvPicPr>
          <p:cNvPr id="4098" name="Picture 2" descr="Vzorek kaolinu">
            <a:extLst>
              <a:ext uri="{FF2B5EF4-FFF2-40B4-BE49-F238E27FC236}">
                <a16:creationId xmlns:a16="http://schemas.microsoft.com/office/drawing/2014/main" id="{8126C8EC-51E9-4F32-B3CC-DCE752A6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73" y="3640956"/>
            <a:ext cx="2228850" cy="17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EE757FD-6238-4E69-B4FB-836826B52446}"/>
              </a:ext>
            </a:extLst>
          </p:cNvPr>
          <p:cNvSpPr txBox="1"/>
          <p:nvPr/>
        </p:nvSpPr>
        <p:spPr>
          <a:xfrm>
            <a:off x="7381874" y="2780019"/>
            <a:ext cx="47070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Kaolin=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reziduální</a:t>
            </a:r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nepřemístěná bělavá hornina sedimentárního původu.</a:t>
            </a:r>
          </a:p>
          <a:p>
            <a:pPr algn="just"/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Vzniká 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zvětráváním</a:t>
            </a:r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či kaolinizací živcových hornin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2463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11367</TotalTime>
  <Words>1128</Words>
  <Application>Microsoft Office PowerPoint</Application>
  <PresentationFormat>Širokoúhlá obrazovka</PresentationFormat>
  <Paragraphs>99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Times New Roman</vt:lpstr>
      <vt:lpstr>Verdana</vt:lpstr>
      <vt:lpstr>Office Theme</vt:lpstr>
      <vt:lpstr>C9500 Užitá chemie 4. lekce Keramika, kámen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Bacovska</dc:creator>
  <cp:lastModifiedBy>Radka Bacovska</cp:lastModifiedBy>
  <cp:revision>81</cp:revision>
  <dcterms:created xsi:type="dcterms:W3CDTF">2021-03-07T11:06:32Z</dcterms:created>
  <dcterms:modified xsi:type="dcterms:W3CDTF">2021-03-28T11:29:23Z</dcterms:modified>
</cp:coreProperties>
</file>