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7" r:id="rId2"/>
    <p:sldId id="269" r:id="rId3"/>
    <p:sldId id="259" r:id="rId4"/>
    <p:sldId id="275" r:id="rId5"/>
    <p:sldId id="278" r:id="rId6"/>
    <p:sldId id="279" r:id="rId7"/>
    <p:sldId id="280" r:id="rId8"/>
    <p:sldId id="281" r:id="rId9"/>
    <p:sldId id="284" r:id="rId10"/>
    <p:sldId id="285" r:id="rId11"/>
    <p:sldId id="283" r:id="rId12"/>
    <p:sldId id="258" r:id="rId13"/>
    <p:sldId id="286" r:id="rId14"/>
  </p:sldIdLst>
  <p:sldSz cx="12188825" cy="6858000"/>
  <p:notesSz cx="6858000" cy="9144000"/>
  <p:defaultTextStyle>
    <a:defPPr rtl="0"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792">
          <p15:clr>
            <a:srgbClr val="A4A3A4"/>
          </p15:clr>
        </p15:guide>
        <p15:guide id="4" orient="horz" pos="1152">
          <p15:clr>
            <a:srgbClr val="A4A3A4"/>
          </p15:clr>
        </p15:guide>
        <p15:guide id="5" orient="horz" pos="3360">
          <p15:clr>
            <a:srgbClr val="A4A3A4"/>
          </p15:clr>
        </p15:guide>
        <p15:guide id="6" orient="horz" pos="3072">
          <p15:clr>
            <a:srgbClr val="A4A3A4"/>
          </p15:clr>
        </p15:guide>
        <p15:guide id="7" orient="horz" pos="864">
          <p15:clr>
            <a:srgbClr val="A4A3A4"/>
          </p15:clr>
        </p15:guide>
        <p15:guide id="8" orient="horz" pos="528">
          <p15:clr>
            <a:srgbClr val="A4A3A4"/>
          </p15:clr>
        </p15:guide>
        <p15:guide id="9" orient="horz" pos="2784">
          <p15:clr>
            <a:srgbClr val="A4A3A4"/>
          </p15:clr>
        </p15:guide>
        <p15:guide id="10" pos="3839">
          <p15:clr>
            <a:srgbClr val="A4A3A4"/>
          </p15:clr>
        </p15:guide>
        <p15:guide id="11" pos="959">
          <p15:clr>
            <a:srgbClr val="A4A3A4"/>
          </p15:clr>
        </p15:guide>
        <p15:guide id="12" pos="7007">
          <p15:clr>
            <a:srgbClr val="A4A3A4"/>
          </p15:clr>
        </p15:guide>
        <p15:guide id="13" pos="6719">
          <p15:clr>
            <a:srgbClr val="A4A3A4"/>
          </p15:clr>
        </p15:guide>
        <p15:guide id="14" pos="6143">
          <p15:clr>
            <a:srgbClr val="A4A3A4"/>
          </p15:clr>
        </p15:guide>
        <p15:guide id="15" pos="3983">
          <p15:clr>
            <a:srgbClr val="A4A3A4"/>
          </p15:clr>
        </p15:guide>
        <p15:guide id="16" pos="527">
          <p15:clr>
            <a:srgbClr val="A4A3A4"/>
          </p15:clr>
        </p15:guide>
        <p15:guide id="17" pos="715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Ľubica Cenknerová" initials="ĽC" lastIdx="1" clrIdx="0">
    <p:extLst>
      <p:ext uri="{19B8F6BF-5375-455C-9EA6-DF929625EA0E}">
        <p15:presenceInfo xmlns:p15="http://schemas.microsoft.com/office/powerpoint/2012/main" userId="S::499140@muni.cz::f8b87b37-ca3f-4784-8c23-002835ccdbf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113A9D2-9D6B-4929-AA2D-F23B5EE8CBE7}" styleName="Štýl s motívom 2 - zvýrazneni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Bez štýlu, mriežka tabuľ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67" d="100"/>
          <a:sy n="67" d="100"/>
        </p:scale>
        <p:origin x="644" y="44"/>
      </p:cViewPr>
      <p:guideLst>
        <p:guide orient="horz" pos="2160"/>
        <p:guide orient="horz" pos="1008"/>
        <p:guide orient="horz" pos="3792"/>
        <p:guide orient="horz" pos="1152"/>
        <p:guide orient="horz" pos="3360"/>
        <p:guide orient="horz" pos="3072"/>
        <p:guide orient="horz" pos="864"/>
        <p:guide orient="horz" pos="528"/>
        <p:guide orient="horz" pos="2784"/>
        <p:guide pos="3839"/>
        <p:guide pos="959"/>
        <p:guide pos="7007"/>
        <p:guide pos="6719"/>
        <p:guide pos="6143"/>
        <p:guide pos="3983"/>
        <p:guide pos="527"/>
        <p:guide pos="71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2892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k-SK" dirty="0"/>
          </a:p>
        </p:txBody>
      </p:sp>
      <p:sp>
        <p:nvSpPr>
          <p:cNvPr id="3" name="Zástupný dá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F9DCC9B-FF00-4EA7-B285-C40ABD3A8072}" type="datetime1">
              <a:rPr lang="sk-SK" smtClean="0"/>
              <a:t>10. 5. 2021</a:t>
            </a:fld>
            <a:endParaRPr lang="sk-SK" dirty="0"/>
          </a:p>
        </p:txBody>
      </p:sp>
      <p:sp>
        <p:nvSpPr>
          <p:cNvPr id="4" name="Zástupná pät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k-SK" dirty="0"/>
          </a:p>
        </p:txBody>
      </p:sp>
      <p:sp>
        <p:nvSpPr>
          <p:cNvPr id="5" name="Zástupný objekt čísla snímk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C119DBA-4540-49B3-8FA9-6259387ECF9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5876198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k-SK" noProof="0" dirty="0"/>
          </a:p>
        </p:txBody>
      </p:sp>
      <p:sp>
        <p:nvSpPr>
          <p:cNvPr id="3" name="Zástupný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15B2BAC-5DAE-443F-82A2-87CACE84349C}" type="datetime1">
              <a:rPr lang="sk-SK" noProof="0" smtClean="0"/>
              <a:t>10. 5. 2021</a:t>
            </a:fld>
            <a:endParaRPr lang="sk-SK" noProof="0" dirty="0"/>
          </a:p>
        </p:txBody>
      </p:sp>
      <p:sp>
        <p:nvSpPr>
          <p:cNvPr id="4" name="Zástupný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sk-SK" noProof="0" dirty="0"/>
          </a:p>
        </p:txBody>
      </p:sp>
      <p:sp>
        <p:nvSpPr>
          <p:cNvPr id="5" name="Zástupný objekt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k-SK" noProof="0" dirty="0"/>
              <a:t>Kliknite sem a upravte štýl predlohy textu</a:t>
            </a:r>
          </a:p>
          <a:p>
            <a:pPr lvl="1" rtl="0"/>
            <a:r>
              <a:rPr lang="sk-SK" noProof="0" dirty="0"/>
              <a:t>Druhá úroveň</a:t>
            </a:r>
          </a:p>
          <a:p>
            <a:pPr lvl="2" rtl="0"/>
            <a:r>
              <a:rPr lang="sk-SK" noProof="0" dirty="0"/>
              <a:t>Tretia úroveň</a:t>
            </a:r>
          </a:p>
          <a:p>
            <a:pPr lvl="3" rtl="0"/>
            <a:r>
              <a:rPr lang="sk-SK" noProof="0" dirty="0"/>
              <a:t>Štvrtá úroveň</a:t>
            </a:r>
          </a:p>
          <a:p>
            <a:pPr lvl="4" rtl="0"/>
            <a:r>
              <a:rPr lang="sk-SK" noProof="0" dirty="0"/>
              <a:t>Piata úroveň</a:t>
            </a:r>
          </a:p>
        </p:txBody>
      </p:sp>
      <p:sp>
        <p:nvSpPr>
          <p:cNvPr id="6" name="Zástupný objekt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k-SK" noProof="0" dirty="0"/>
          </a:p>
        </p:txBody>
      </p:sp>
      <p:sp>
        <p:nvSpPr>
          <p:cNvPr id="7" name="Zástupný objekt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3B36274-F2B9-4C45-BBB4-0EDF4CD651A7}" type="slidenum">
              <a:rPr lang="sk-SK" noProof="0" smtClean="0"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21476885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sk-SK" smtClean="0"/>
              <a:t>1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45023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sk-SK" smtClean="0"/>
              <a:t>2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8656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sk-SK" smtClean="0"/>
              <a:t>3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5466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sk-SK" smtClean="0"/>
              <a:t>12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405613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2413" y="1371600"/>
            <a:ext cx="9144000" cy="3505200"/>
          </a:xfrm>
        </p:spPr>
        <p:txBody>
          <a:bodyPr rtlCol="0">
            <a:noAutofit/>
          </a:bodyPr>
          <a:lstStyle>
            <a:lvl1pPr>
              <a:defRPr sz="7200"/>
            </a:lvl1pPr>
          </a:lstStyle>
          <a:p>
            <a:pPr rtl="0"/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2413" y="4953000"/>
            <a:ext cx="8229600" cy="10668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sk-SK"/>
              <a:t>Kliknutím upravte štýl predlohy podnadpisu</a:t>
            </a:r>
            <a:endParaRPr lang="sk-SK" dirty="0"/>
          </a:p>
        </p:txBody>
      </p:sp>
      <p:sp>
        <p:nvSpPr>
          <p:cNvPr id="5" name="Zástupný objekt pät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4" name="Zástupný dá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0A27235-44A3-4EC6-BCFE-2C529D1A4ED0}" type="datetime1">
              <a:rPr lang="sk-SK" smtClean="0"/>
              <a:t>10. 5. 2021</a:t>
            </a:fld>
            <a:endParaRPr lang="sk-SK" dirty="0"/>
          </a:p>
        </p:txBody>
      </p:sp>
      <p:sp>
        <p:nvSpPr>
          <p:cNvPr id="6" name="Zástupné číslo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5686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3" name="Zástupný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5" name="Zástupný objekt pät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4" name="Zástupný dá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01ED0A-2DD6-448E-9CE1-1064C4750C4E}" type="datetime1">
              <a:rPr lang="sk-SK" smtClean="0"/>
              <a:t>10. 5. 2021</a:t>
            </a:fld>
            <a:endParaRPr lang="sk-SK" dirty="0"/>
          </a:p>
        </p:txBody>
      </p:sp>
      <p:sp>
        <p:nvSpPr>
          <p:cNvPr id="6" name="Zástupné číslo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842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9752012" y="533400"/>
            <a:ext cx="1371600" cy="5592764"/>
          </a:xfrm>
        </p:spPr>
        <p:txBody>
          <a:bodyPr vert="eaVert" rtlCol="0"/>
          <a:lstStyle/>
          <a:p>
            <a:pPr rtl="0"/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3" name="Zástupný zvislý text 2"/>
          <p:cNvSpPr>
            <a:spLocks noGrp="1"/>
          </p:cNvSpPr>
          <p:nvPr>
            <p:ph type="body" orient="vert" idx="1"/>
          </p:nvPr>
        </p:nvSpPr>
        <p:spPr>
          <a:xfrm>
            <a:off x="1522411" y="533400"/>
            <a:ext cx="8077201" cy="5592764"/>
          </a:xfrm>
        </p:spPr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5" name="Zástupný objekt pät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4" name="Zástupný dá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7F2D462-0382-4D53-8D01-4A4778D65878}" type="datetime1">
              <a:rPr lang="sk-SK" smtClean="0"/>
              <a:t>10. 5. 2021</a:t>
            </a:fld>
            <a:endParaRPr lang="sk-SK" dirty="0"/>
          </a:p>
        </p:txBody>
      </p:sp>
      <p:sp>
        <p:nvSpPr>
          <p:cNvPr id="6" name="Zástupné číslo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5501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 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3" name="Zástupný objekt obsahu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5" name="Zástupný objekt pät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4" name="Zástupný dá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73814EB-FD35-4793-80A6-F0A37D583E94}" type="datetime1">
              <a:rPr lang="sk-SK" smtClean="0"/>
              <a:t>10. 5. 2021</a:t>
            </a:fld>
            <a:endParaRPr lang="sk-SK" dirty="0"/>
          </a:p>
        </p:txBody>
      </p:sp>
      <p:sp>
        <p:nvSpPr>
          <p:cNvPr id="6" name="Zástupné číslo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9945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lavička sekci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2414" y="2514601"/>
            <a:ext cx="9144000" cy="2819400"/>
          </a:xfrm>
        </p:spPr>
        <p:txBody>
          <a:bodyPr rtlCol="0" anchor="b">
            <a:noAutofit/>
          </a:bodyPr>
          <a:lstStyle>
            <a:lvl1pPr algn="l">
              <a:defRPr sz="6600" b="0" i="0" cap="none" baseline="0"/>
            </a:lvl1pPr>
          </a:lstStyle>
          <a:p>
            <a:pPr rtl="0"/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5" name="Zástupný objekt pät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4" name="Zástupný dá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298B7F-4393-4E19-B577-23BC8C94C074}" type="datetime1">
              <a:rPr lang="sk-SK" smtClean="0"/>
              <a:t>10. 5. 2021</a:t>
            </a:fld>
            <a:endParaRPr lang="sk-SK" dirty="0"/>
          </a:p>
        </p:txBody>
      </p:sp>
      <p:sp>
        <p:nvSpPr>
          <p:cNvPr id="6" name="Zástupné číslo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sk-SK" smtClean="0"/>
              <a:t>‹#›</a:t>
            </a:fld>
            <a:endParaRPr lang="sk-SK" dirty="0"/>
          </a:p>
        </p:txBody>
      </p:sp>
      <p:sp>
        <p:nvSpPr>
          <p:cNvPr id="7" name="Zástupný text 2"/>
          <p:cNvSpPr>
            <a:spLocks noGrp="1"/>
          </p:cNvSpPr>
          <p:nvPr>
            <p:ph type="body" idx="1" hasCustomPrompt="1"/>
          </p:nvPr>
        </p:nvSpPr>
        <p:spPr>
          <a:xfrm>
            <a:off x="1522413" y="990600"/>
            <a:ext cx="8229600" cy="1143000"/>
          </a:xfrm>
        </p:spPr>
        <p:txBody>
          <a:bodyPr rtlCol="0" anchor="t">
            <a:normAutofit/>
          </a:bodyPr>
          <a:lstStyle>
            <a:lvl1pPr marL="0" indent="0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k-SK" dirty="0"/>
              <a:t>Kliknite sem a upravte štýly predlohy textu</a:t>
            </a:r>
          </a:p>
        </p:txBody>
      </p:sp>
    </p:spTree>
    <p:extLst>
      <p:ext uri="{BB962C8B-B14F-4D97-AF65-F5344CB8AC3E}">
        <p14:creationId xmlns:p14="http://schemas.microsoft.com/office/powerpoint/2010/main" val="260699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typy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</p:spPr>
        <p:txBody>
          <a:bodyPr rtlCol="0"/>
          <a:lstStyle/>
          <a:p>
            <a:pPr rtl="0"/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3" name="Zástupný objekt obsahu 2"/>
          <p:cNvSpPr>
            <a:spLocks noGrp="1"/>
          </p:cNvSpPr>
          <p:nvPr>
            <p:ph sz="half" idx="1"/>
          </p:nvPr>
        </p:nvSpPr>
        <p:spPr>
          <a:xfrm>
            <a:off x="1522414" y="1828800"/>
            <a:ext cx="4645152" cy="4191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4" name="Zástupný obsah 3"/>
          <p:cNvSpPr>
            <a:spLocks noGrp="1"/>
          </p:cNvSpPr>
          <p:nvPr>
            <p:ph sz="half" idx="2"/>
          </p:nvPr>
        </p:nvSpPr>
        <p:spPr>
          <a:xfrm>
            <a:off x="6475412" y="1828800"/>
            <a:ext cx="4648201" cy="4191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6" name="Zástupný objekt pät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5" name="Zástupný dá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F4A1697-C6B9-472B-87C3-89FE3101B2A6}" type="datetime1">
              <a:rPr lang="sk-SK" smtClean="0"/>
              <a:t>10. 5. 2021</a:t>
            </a:fld>
            <a:endParaRPr lang="sk-SK" dirty="0"/>
          </a:p>
        </p:txBody>
      </p:sp>
      <p:sp>
        <p:nvSpPr>
          <p:cNvPr id="7" name="Zástupné číslo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7697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3" name="Zástupný text 2"/>
          <p:cNvSpPr>
            <a:spLocks noGrp="1"/>
          </p:cNvSpPr>
          <p:nvPr>
            <p:ph type="body" idx="1"/>
          </p:nvPr>
        </p:nvSpPr>
        <p:spPr>
          <a:xfrm>
            <a:off x="1522414" y="1828800"/>
            <a:ext cx="46451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sah 3"/>
          <p:cNvSpPr>
            <a:spLocks noGrp="1"/>
          </p:cNvSpPr>
          <p:nvPr>
            <p:ph sz="half" idx="2"/>
          </p:nvPr>
        </p:nvSpPr>
        <p:spPr>
          <a:xfrm>
            <a:off x="1522414" y="2667000"/>
            <a:ext cx="4645152" cy="33528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 baseline="0"/>
            </a:lvl6pPr>
            <a:lvl7pPr>
              <a:defRPr sz="1400" baseline="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5" name="Zástupný text 4"/>
          <p:cNvSpPr>
            <a:spLocks noGrp="1"/>
          </p:cNvSpPr>
          <p:nvPr>
            <p:ph type="body" sz="quarter" idx="3"/>
          </p:nvPr>
        </p:nvSpPr>
        <p:spPr>
          <a:xfrm>
            <a:off x="6478462" y="1828800"/>
            <a:ext cx="46451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sah 5"/>
          <p:cNvSpPr>
            <a:spLocks noGrp="1"/>
          </p:cNvSpPr>
          <p:nvPr>
            <p:ph sz="quarter" idx="4"/>
          </p:nvPr>
        </p:nvSpPr>
        <p:spPr>
          <a:xfrm>
            <a:off x="6478462" y="2667000"/>
            <a:ext cx="4645152" cy="33528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8" name="Zástupný objekt päty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7" name="Zástupný dátum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D9C1784-40EE-484E-9236-4209BE6BCE1D}" type="datetime1">
              <a:rPr lang="sk-SK" smtClean="0"/>
              <a:t>10. 5. 2021</a:t>
            </a:fld>
            <a:endParaRPr lang="sk-SK" dirty="0"/>
          </a:p>
        </p:txBody>
      </p:sp>
      <p:sp>
        <p:nvSpPr>
          <p:cNvPr id="9" name="Zástupné číslo snímk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50123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Iba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4" name="Zástupná pät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3" name="Zástupný dá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058D8B6-1F1D-4134-945A-31F889ED9B1F}" type="datetime1">
              <a:rPr lang="sk-SK" smtClean="0"/>
              <a:t>10. 5. 2021</a:t>
            </a:fld>
            <a:endParaRPr lang="sk-SK" dirty="0"/>
          </a:p>
        </p:txBody>
      </p:sp>
      <p:sp>
        <p:nvSpPr>
          <p:cNvPr id="5" name="Zástupné číslo snímk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45570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äty 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2" name="Zástupný dá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9344C65-B4DF-4CD4-8899-6DE4927AECD6}" type="datetime1">
              <a:rPr lang="sk-SK" smtClean="0"/>
              <a:t>10. 5. 2021</a:t>
            </a:fld>
            <a:endParaRPr lang="sk-SK" dirty="0"/>
          </a:p>
        </p:txBody>
      </p:sp>
      <p:sp>
        <p:nvSpPr>
          <p:cNvPr id="4" name="Zástupné číslo snímk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5201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 popisom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6613" y="2590800"/>
            <a:ext cx="3276599" cy="1924050"/>
          </a:xfrm>
        </p:spPr>
        <p:txBody>
          <a:bodyPr rtlCol="0" anchor="b">
            <a:normAutofit/>
          </a:bodyPr>
          <a:lstStyle>
            <a:lvl1pPr algn="l">
              <a:defRPr sz="3200" b="0"/>
            </a:lvl1pPr>
          </a:lstStyle>
          <a:p>
            <a:pPr rtl="0"/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4" name="Zástupný text 2"/>
          <p:cNvSpPr>
            <a:spLocks noGrp="1"/>
          </p:cNvSpPr>
          <p:nvPr>
            <p:ph type="body" sz="half" idx="2"/>
          </p:nvPr>
        </p:nvSpPr>
        <p:spPr>
          <a:xfrm>
            <a:off x="836613" y="4648200"/>
            <a:ext cx="3276599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k-SK"/>
              <a:t>Kliknite sem a upravte štýly predlohy textu</a:t>
            </a:r>
          </a:p>
        </p:txBody>
      </p:sp>
      <p:sp>
        <p:nvSpPr>
          <p:cNvPr id="3" name="Zástupný obsah 3"/>
          <p:cNvSpPr>
            <a:spLocks noGrp="1"/>
          </p:cNvSpPr>
          <p:nvPr>
            <p:ph idx="1"/>
          </p:nvPr>
        </p:nvSpPr>
        <p:spPr>
          <a:xfrm>
            <a:off x="5180012" y="838200"/>
            <a:ext cx="6172201" cy="51816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sk-SK" dirty="0"/>
          </a:p>
        </p:txBody>
      </p:sp>
      <p:sp>
        <p:nvSpPr>
          <p:cNvPr id="9" name="Zástupná pät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dirty="0"/>
          </a:p>
        </p:txBody>
      </p:sp>
      <p:sp>
        <p:nvSpPr>
          <p:cNvPr id="8" name="Zástupný dá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1D1A63B-4D39-4D69-8D15-19033BBCD439}" type="datetime1">
              <a:rPr lang="sk-SK" smtClean="0"/>
              <a:t>10. 5. 2021</a:t>
            </a:fld>
            <a:endParaRPr lang="sk-SK" dirty="0"/>
          </a:p>
        </p:txBody>
      </p:sp>
      <p:sp>
        <p:nvSpPr>
          <p:cNvPr id="10" name="Zástupné číslo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1828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6613" y="2590800"/>
            <a:ext cx="3276599" cy="1924050"/>
          </a:xfrm>
        </p:spPr>
        <p:txBody>
          <a:bodyPr rtlCol="0" anchor="b">
            <a:normAutofit/>
          </a:bodyPr>
          <a:lstStyle>
            <a:lvl1pPr algn="l">
              <a:defRPr sz="3200" b="0"/>
            </a:lvl1pPr>
          </a:lstStyle>
          <a:p>
            <a:pPr rtl="0"/>
            <a:r>
              <a:rPr lang="sk-SK"/>
              <a:t>Kliknutím upravte štýl predlohy nadpisu</a:t>
            </a:r>
            <a:endParaRPr lang="sk-SK" dirty="0"/>
          </a:p>
        </p:txBody>
      </p:sp>
      <p:sp>
        <p:nvSpPr>
          <p:cNvPr id="4" name="Zástupný text 2"/>
          <p:cNvSpPr>
            <a:spLocks noGrp="1"/>
          </p:cNvSpPr>
          <p:nvPr>
            <p:ph type="body" sz="half" idx="2"/>
          </p:nvPr>
        </p:nvSpPr>
        <p:spPr>
          <a:xfrm>
            <a:off x="836613" y="4648200"/>
            <a:ext cx="3276599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k-SK"/>
              <a:t>Kliknite sem a upravte štýly predlohy textu</a:t>
            </a:r>
          </a:p>
        </p:txBody>
      </p:sp>
      <p:sp>
        <p:nvSpPr>
          <p:cNvPr id="3" name="Zástupný obrázok 3"/>
          <p:cNvSpPr>
            <a:spLocks noGrp="1"/>
          </p:cNvSpPr>
          <p:nvPr>
            <p:ph type="pic" idx="1"/>
          </p:nvPr>
        </p:nvSpPr>
        <p:spPr>
          <a:xfrm>
            <a:off x="5484812" y="836610"/>
            <a:ext cx="5867401" cy="5183190"/>
          </a:xfrm>
          <a:solidFill>
            <a:schemeClr val="bg2"/>
          </a:solidFill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sk-SK"/>
              <a:t>Kliknutím na ikonu pridáte obrázok</a:t>
            </a:r>
            <a:endParaRPr lang="sk-SK" dirty="0"/>
          </a:p>
        </p:txBody>
      </p:sp>
      <p:pic>
        <p:nvPicPr>
          <p:cNvPr id="9" name="Obrázok 4" descr="Prázdny zástupný objekt na pridanie obrázka Kliknite na zástupný objekt a vyberte obrázok, ktorý chcete pridať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12" y="458787"/>
            <a:ext cx="6626225" cy="5938837"/>
          </a:xfrm>
          <a:prstGeom prst="rect">
            <a:avLst/>
          </a:prstGeom>
          <a:noFill/>
          <a:ln>
            <a:noFill/>
          </a:ln>
          <a:effectLst>
            <a:outerShdw blurRad="292100" algn="ctr" rotWithShape="0">
              <a:prstClr val="black">
                <a:alpha val="3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469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sk-SK" dirty="0"/>
              <a:t>Kliknite sem a upravte štýl predlohy nadpisov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idx="1"/>
          </p:nvPr>
        </p:nvSpPr>
        <p:spPr>
          <a:xfrm>
            <a:off x="1522414" y="1828800"/>
            <a:ext cx="96012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sk-SK" dirty="0"/>
              <a:t>Kliknite sem a upravte štýly predlohy textu</a:t>
            </a:r>
          </a:p>
          <a:p>
            <a:pPr lvl="1" rtl="0"/>
            <a:r>
              <a:rPr lang="sk-SK" dirty="0"/>
              <a:t>Druhá úroveň</a:t>
            </a:r>
          </a:p>
          <a:p>
            <a:pPr lvl="2" rtl="0"/>
            <a:r>
              <a:rPr lang="sk-SK" dirty="0"/>
              <a:t>Tretia úroveň</a:t>
            </a:r>
          </a:p>
          <a:p>
            <a:pPr lvl="3" rtl="0"/>
            <a:r>
              <a:rPr lang="sk-SK" dirty="0"/>
              <a:t>Štvrtá úroveň</a:t>
            </a:r>
          </a:p>
          <a:p>
            <a:pPr lvl="4" rtl="0"/>
            <a:r>
              <a:rPr lang="sk-SK" dirty="0"/>
              <a:t>Piata úroveň</a:t>
            </a:r>
          </a:p>
          <a:p>
            <a:pPr lvl="5" rtl="0"/>
            <a:r>
              <a:rPr lang="sk-SK" dirty="0"/>
              <a:t>Šiesta úroveň</a:t>
            </a:r>
          </a:p>
          <a:p>
            <a:pPr lvl="6" rtl="0"/>
            <a:r>
              <a:rPr lang="sk-SK" dirty="0"/>
              <a:t>Siedma úroveň</a:t>
            </a:r>
          </a:p>
          <a:p>
            <a:pPr lvl="7" rtl="0"/>
            <a:r>
              <a:rPr lang="sk-SK" dirty="0"/>
              <a:t>Ôsma úroveň</a:t>
            </a:r>
          </a:p>
          <a:p>
            <a:pPr lvl="8" rtl="0"/>
            <a:r>
              <a:rPr lang="sk-SK" dirty="0"/>
              <a:t>Deviata úroveň</a:t>
            </a:r>
          </a:p>
        </p:txBody>
      </p:sp>
      <p:sp>
        <p:nvSpPr>
          <p:cNvPr id="5" name="Zástupný objekt päty 3"/>
          <p:cNvSpPr>
            <a:spLocks noGrp="1"/>
          </p:cNvSpPr>
          <p:nvPr>
            <p:ph type="ftr" sz="quarter" idx="3"/>
          </p:nvPr>
        </p:nvSpPr>
        <p:spPr>
          <a:xfrm>
            <a:off x="1517950" y="6172200"/>
            <a:ext cx="6862462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sk-SK" dirty="0"/>
          </a:p>
        </p:txBody>
      </p:sp>
      <p:sp>
        <p:nvSpPr>
          <p:cNvPr id="4" name="Zástupný dátum 4"/>
          <p:cNvSpPr>
            <a:spLocks noGrp="1"/>
          </p:cNvSpPr>
          <p:nvPr>
            <p:ph type="dt" sz="half" idx="2"/>
          </p:nvPr>
        </p:nvSpPr>
        <p:spPr>
          <a:xfrm>
            <a:off x="8609012" y="6172200"/>
            <a:ext cx="1320059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304DF85-5C31-488F-B31D-E3B93D7B19D6}" type="datetime1">
              <a:rPr lang="sk-SK" smtClean="0"/>
              <a:t>10. 5. 2021</a:t>
            </a:fld>
            <a:endParaRPr lang="sk-SK" dirty="0"/>
          </a:p>
        </p:txBody>
      </p:sp>
      <p:sp>
        <p:nvSpPr>
          <p:cNvPr id="6" name="Zástupné číslo snímky 5"/>
          <p:cNvSpPr>
            <a:spLocks noGrp="1"/>
          </p:cNvSpPr>
          <p:nvPr>
            <p:ph type="sldNum" sz="quarter" idx="4"/>
          </p:nvPr>
        </p:nvSpPr>
        <p:spPr>
          <a:xfrm>
            <a:off x="10133012" y="6172200"/>
            <a:ext cx="990601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E5137D0E-4A4F-4307-8994-C1891D747D59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526050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3838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41363" indent="-17145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67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080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444752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82496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157984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8.png"/><Relationship Id="rId5" Type="http://schemas.openxmlformats.org/officeDocument/2006/relationships/hyperlink" Target="http://www.madehow.com/Volume-3/Hair-Dye.html" TargetMode="Externa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8.png"/><Relationship Id="rId5" Type="http://schemas.openxmlformats.org/officeDocument/2006/relationships/hyperlink" Target="https://www.madesafe.org/education/whats-in-that/hair-dye/" TargetMode="Externa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ompoundchem.com/2015/05/14/hair-dyes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s://andreine.com/2020/04/26/priciny-poskodenia-vlasov/" TargetMode="External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s://www.greatvaluevacations.com/travel-inspiration/egypt-hairy-history" TargetMode="External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8.png"/><Relationship Id="rId5" Type="http://schemas.openxmlformats.org/officeDocument/2006/relationships/hyperlink" Target="http://www.madehow.com/Volume-3/Hair-Dye.html" TargetMode="Externa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sk-SK" dirty="0"/>
              <a:t>FARBY NA VLASY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sk-SK" dirty="0">
                <a:solidFill>
                  <a:schemeClr val="tx1">
                    <a:lumMod val="50000"/>
                  </a:schemeClr>
                </a:solidFill>
              </a:rPr>
              <a:t>Ľubica Cenknerová</a:t>
            </a:r>
          </a:p>
          <a:p>
            <a:pPr rtl="0"/>
            <a:r>
              <a:rPr lang="sk-SK" dirty="0">
                <a:solidFill>
                  <a:schemeClr val="tx1">
                    <a:lumMod val="50000"/>
                  </a:schemeClr>
                </a:solidFill>
              </a:rPr>
              <a:t>C9500 Užitá </a:t>
            </a:r>
            <a:r>
              <a:rPr lang="sk-SK" dirty="0" err="1">
                <a:solidFill>
                  <a:schemeClr val="tx1">
                    <a:lumMod val="50000"/>
                  </a:schemeClr>
                </a:solidFill>
              </a:rPr>
              <a:t>chemie</a:t>
            </a:r>
            <a:endParaRPr lang="sk-SK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15" name="Zvuk 14">
            <a:hlinkClick r:id="" action="ppaction://media"/>
            <a:extLst>
              <a:ext uri="{FF2B5EF4-FFF2-40B4-BE49-F238E27FC236}">
                <a16:creationId xmlns:a16="http://schemas.microsoft.com/office/drawing/2014/main" id="{89C28281-631B-4E3F-8889-ABECF469B3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56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890">
        <p:fade/>
      </p:transition>
    </mc:Choice>
    <mc:Fallback xmlns="">
      <p:transition spd="med" advTm="168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FD64950-C1FA-4396-AEBD-4DE769DE91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828" y="1412776"/>
            <a:ext cx="3276599" cy="4643772"/>
          </a:xfrm>
        </p:spPr>
        <p:txBody>
          <a:bodyPr>
            <a:normAutofit/>
          </a:bodyPr>
          <a:lstStyle/>
          <a:p>
            <a:pPr marL="457200" indent="-457200">
              <a:buAutoNum type="arabicPeriod" startAt="5"/>
            </a:pPr>
            <a:r>
              <a:rPr lang="sk-SK" sz="2000" b="1" dirty="0"/>
              <a:t>PLNENIE</a:t>
            </a:r>
          </a:p>
          <a:p>
            <a:pPr>
              <a:buFontTx/>
              <a:buChar char="-"/>
            </a:pPr>
            <a:r>
              <a:rPr lang="sk-SK" sz="2000" dirty="0"/>
              <a:t>hotová dávka putuje potrubím do sekcie plnenia </a:t>
            </a:r>
          </a:p>
          <a:p>
            <a:pPr>
              <a:buFontTx/>
              <a:buChar char="-"/>
            </a:pPr>
            <a:r>
              <a:rPr lang="sk-SK" sz="2000" dirty="0"/>
              <a:t>fľaše sa plnia </a:t>
            </a:r>
            <a:r>
              <a:rPr lang="sk-SK" sz="2000" dirty="0" err="1"/>
              <a:t>tryskou</a:t>
            </a:r>
            <a:r>
              <a:rPr lang="sk-SK" sz="2000" dirty="0"/>
              <a:t>, putujú na páse na oštítkovanie a uzatváranie </a:t>
            </a:r>
          </a:p>
          <a:p>
            <a:pPr marL="457200" indent="-457200">
              <a:buAutoNum type="arabicPeriod" startAt="6"/>
            </a:pPr>
            <a:r>
              <a:rPr lang="sk-SK" sz="2000" b="1" dirty="0"/>
              <a:t>BALENIE</a:t>
            </a:r>
            <a:endParaRPr lang="sk-SK" sz="2000" dirty="0"/>
          </a:p>
          <a:p>
            <a:pPr>
              <a:buFontTx/>
              <a:buChar char="-"/>
            </a:pPr>
            <a:r>
              <a:rPr lang="sk-SK" sz="2000" dirty="0"/>
              <a:t>balenie do škatúľ </a:t>
            </a:r>
          </a:p>
          <a:p>
            <a:pPr>
              <a:buFontTx/>
              <a:buChar char="-"/>
            </a:pPr>
            <a:r>
              <a:rPr lang="sk-SK" sz="2000" dirty="0"/>
              <a:t>pridanie ďalších  vecí ako napr. šampón na konečnú úpravu, hárok s pokynmi, rukavice..</a:t>
            </a:r>
          </a:p>
          <a:p>
            <a:pPr>
              <a:buFontTx/>
              <a:buChar char="-"/>
            </a:pPr>
            <a:r>
              <a:rPr lang="sk-SK" sz="2000" dirty="0"/>
              <a:t>distribúcia </a:t>
            </a:r>
          </a:p>
          <a:p>
            <a:endParaRPr lang="en-US" sz="2000" dirty="0"/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2862C4DC-D83F-4A3E-8F8D-9E136B90B7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308" y="2024844"/>
            <a:ext cx="6530960" cy="2808312"/>
          </a:xfrm>
          <a:prstGeom prst="rect">
            <a:avLst/>
          </a:prstGeom>
          <a:noFill/>
        </p:spPr>
      </p:pic>
      <p:sp>
        <p:nvSpPr>
          <p:cNvPr id="13" name="BlokTextu 12">
            <a:extLst>
              <a:ext uri="{FF2B5EF4-FFF2-40B4-BE49-F238E27FC236}">
                <a16:creationId xmlns:a16="http://schemas.microsoft.com/office/drawing/2014/main" id="{4C3F45AC-4A73-48B7-9256-244103B9DCA0}"/>
              </a:ext>
            </a:extLst>
          </p:cNvPr>
          <p:cNvSpPr txBox="1"/>
          <p:nvPr/>
        </p:nvSpPr>
        <p:spPr>
          <a:xfrm>
            <a:off x="8074399" y="4581128"/>
            <a:ext cx="36148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8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http://www.madehow.com/Volume-3/Hair-Dye.html</a:t>
            </a:r>
            <a:r>
              <a:rPr lang="sk-SK" sz="800" dirty="0"/>
              <a:t> , prevzaté 30.04.2021</a:t>
            </a:r>
          </a:p>
        </p:txBody>
      </p:sp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4489046F-457C-449D-A878-4883494102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93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9816">
        <p:fade/>
      </p:transition>
    </mc:Choice>
    <mc:Fallback xmlns="">
      <p:transition spd="med" advTm="498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7EC496-E395-4604-8B3E-EC86D3B8B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</p:spPr>
        <p:txBody>
          <a:bodyPr anchor="b">
            <a:normAutofit/>
          </a:bodyPr>
          <a:lstStyle/>
          <a:p>
            <a:r>
              <a:rPr lang="sk-SK" dirty="0"/>
              <a:t>RIZIKÁ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03DCCE7-AD75-49A8-990D-25E9A97E4A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2414" y="1828800"/>
            <a:ext cx="4645152" cy="4191000"/>
          </a:xfrm>
        </p:spPr>
        <p:txBody>
          <a:bodyPr>
            <a:normAutofit/>
          </a:bodyPr>
          <a:lstStyle/>
          <a:p>
            <a:r>
              <a:rPr lang="sk-SK" dirty="0"/>
              <a:t>Karcinogénne vlastnosti </a:t>
            </a:r>
          </a:p>
          <a:p>
            <a:r>
              <a:rPr lang="sk-SK" dirty="0"/>
              <a:t>Alergie –  najčastejšie </a:t>
            </a:r>
            <a:r>
              <a:rPr lang="sk-SK" dirty="0" err="1"/>
              <a:t>parafenylendiamín</a:t>
            </a:r>
            <a:r>
              <a:rPr lang="sk-SK" dirty="0"/>
              <a:t> </a:t>
            </a:r>
          </a:p>
          <a:p>
            <a:r>
              <a:rPr lang="sk-SK" dirty="0"/>
              <a:t>Obmedzenie plodnosti- olovnatý acetát </a:t>
            </a:r>
          </a:p>
          <a:p>
            <a:r>
              <a:rPr lang="sk-SK" dirty="0"/>
              <a:t>Zdravie vlasov – krehkosť, zničenosť 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668D0D1C-36D9-44EC-8E76-2EBBD82B61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8" y="1104900"/>
            <a:ext cx="4191000" cy="4191000"/>
          </a:xfrm>
          <a:prstGeom prst="rect">
            <a:avLst/>
          </a:prstGeom>
          <a:noFill/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0A2E55FA-9EFA-4EBE-9441-71F88C155216}"/>
              </a:ext>
            </a:extLst>
          </p:cNvPr>
          <p:cNvSpPr txBox="1"/>
          <p:nvPr/>
        </p:nvSpPr>
        <p:spPr>
          <a:xfrm>
            <a:off x="7332904" y="5315684"/>
            <a:ext cx="4191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8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https://www.madesafe.org/education/whats-in-that/hair-dye/</a:t>
            </a:r>
            <a:r>
              <a:rPr lang="sk-SK" sz="800" dirty="0"/>
              <a:t>, prevzaté 30.04.2021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86C19B78-D8FD-4D41-B503-C99135C279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38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8331">
        <p:fade/>
      </p:transition>
    </mc:Choice>
    <mc:Fallback xmlns="">
      <p:transition spd="med" advTm="1083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E470840-DC65-4FB3-A83E-072869E21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79612" y="299695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sk-SK" sz="4000" b="1" dirty="0"/>
              <a:t>ĎAKUJEM ZA POZORNOSŤ! 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F7B6067-CF7B-4A59-B600-D3DF352171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1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652">
        <p:fade/>
      </p:transition>
    </mc:Choice>
    <mc:Fallback xmlns="">
      <p:transition spd="med" advTm="56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A017BAE-2475-4D50-A9F2-4CBA024A3F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485900" y="1124744"/>
            <a:ext cx="8229600" cy="496728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/>
              <a:t>ZDROJE:</a:t>
            </a:r>
          </a:p>
          <a:p>
            <a:endParaRPr lang="sk-SK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 Neue"/>
              </a:rPr>
              <a:t>Balsam, M.S. and Edward </a:t>
            </a:r>
            <a:r>
              <a:rPr lang="en-US" dirty="0" err="1">
                <a:solidFill>
                  <a:srgbClr val="000000"/>
                </a:solidFill>
                <a:latin typeface="Helvetica Neue"/>
              </a:rPr>
              <a:t>Sagarin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. </a:t>
            </a:r>
            <a:r>
              <a:rPr lang="en-US" i="1" dirty="0">
                <a:solidFill>
                  <a:srgbClr val="000000"/>
                </a:solidFill>
                <a:latin typeface="Helvetica Neue"/>
              </a:rPr>
              <a:t>Cosmetics Science and Technology. 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John Wiley &amp; Sons, 1972.</a:t>
            </a:r>
            <a:endParaRPr lang="sk-SK" dirty="0">
              <a:solidFill>
                <a:srgbClr val="000000"/>
              </a:solidFill>
              <a:latin typeface="Helvetica Neue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 Neue"/>
              </a:rPr>
              <a:t>Foltz-Gray, Dorothy. "Declare Your Right to Dye." </a:t>
            </a:r>
            <a:r>
              <a:rPr lang="en-US" i="1" dirty="0">
                <a:solidFill>
                  <a:srgbClr val="000000"/>
                </a:solidFill>
                <a:latin typeface="Helvetica Neue"/>
              </a:rPr>
              <a:t>Health, 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May-June 1996, pp. 54-57.</a:t>
            </a:r>
            <a:endParaRPr lang="sk-SK" dirty="0">
              <a:solidFill>
                <a:srgbClr val="000000"/>
              </a:solidFill>
              <a:latin typeface="Helvetica Neue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 Neue"/>
              </a:rPr>
              <a:t>Murphy, Bryan P. (2000). </a:t>
            </a:r>
            <a:r>
              <a:rPr lang="en-US" i="1" dirty="0">
                <a:solidFill>
                  <a:srgbClr val="000000"/>
                </a:solidFill>
                <a:latin typeface="Helvetica Neue"/>
              </a:rPr>
              <a:t>Hair Colorants. </a:t>
            </a:r>
            <a:r>
              <a:rPr lang="en-US" i="1" dirty="0" err="1">
                <a:solidFill>
                  <a:srgbClr val="000000"/>
                </a:solidFill>
                <a:latin typeface="Helvetica Neue"/>
              </a:rPr>
              <a:t>Poucher's</a:t>
            </a:r>
            <a:r>
              <a:rPr lang="en-US" i="1" dirty="0">
                <a:solidFill>
                  <a:srgbClr val="000000"/>
                </a:solidFill>
                <a:latin typeface="Helvetica Neue"/>
              </a:rPr>
              <a:t> Perfumes Cosmetics and Soaps, </a:t>
            </a:r>
            <a:r>
              <a:rPr lang="en-US" dirty="0">
                <a:solidFill>
                  <a:srgbClr val="000000"/>
                </a:solidFill>
                <a:latin typeface="Helvetica Neue"/>
              </a:rPr>
              <a:t>10th edition, ed. H. Butler. Dordrecht, Netherlands: Kluwer Academic Publications.</a:t>
            </a:r>
            <a:endParaRPr lang="sk-SK" dirty="0">
              <a:solidFill>
                <a:srgbClr val="000000"/>
              </a:solidFill>
              <a:latin typeface="Helvetica Neue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Helvetica Neue"/>
              </a:rPr>
              <a:t>Swift, J. Alan (1998). </a:t>
            </a:r>
            <a:r>
              <a:rPr lang="en-US" b="0" i="1" dirty="0">
                <a:solidFill>
                  <a:srgbClr val="000000"/>
                </a:solidFill>
                <a:effectLst/>
                <a:latin typeface="Helvetica Neue"/>
              </a:rPr>
              <a:t>Fundamentals of Human Hair Science. </a:t>
            </a:r>
            <a:r>
              <a:rPr lang="en-US" b="0" i="0" dirty="0">
                <a:solidFill>
                  <a:srgbClr val="000000"/>
                </a:solidFill>
                <a:effectLst/>
                <a:latin typeface="Helvetica Neue"/>
              </a:rPr>
              <a:t>Cosmetic Science Monographs, No. 1, ed. H. Butler. Weymouth, U.K.: Micelle Press.</a:t>
            </a:r>
            <a:endParaRPr lang="sk-SK" b="0" i="0" dirty="0">
              <a:solidFill>
                <a:srgbClr val="000000"/>
              </a:solidFill>
              <a:effectLst/>
              <a:latin typeface="Helvetica Neue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Helvetica Neue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https://www.compoundchem.com/2015/05/14/hair-dyes/</a:t>
            </a:r>
            <a:r>
              <a:rPr lang="sk-SK" b="0" i="0" dirty="0">
                <a:effectLst/>
                <a:latin typeface="Helvetica Neue"/>
              </a:rPr>
              <a:t> </a:t>
            </a:r>
            <a:endParaRPr lang="sk-SK" dirty="0">
              <a:latin typeface="Helvetica Neue"/>
            </a:endParaRPr>
          </a:p>
          <a:p>
            <a:br>
              <a:rPr lang="en-US" b="0" i="0" dirty="0">
                <a:solidFill>
                  <a:srgbClr val="000000"/>
                </a:solidFill>
                <a:effectLst/>
                <a:latin typeface="Helvetica Neue"/>
              </a:rPr>
            </a:b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747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>
            <a:spLocks noGrp="1"/>
          </p:cNvSpPr>
          <p:nvPr>
            <p:ph type="title"/>
          </p:nvPr>
        </p:nvSpPr>
        <p:spPr>
          <a:xfrm>
            <a:off x="879511" y="273498"/>
            <a:ext cx="10429802" cy="838200"/>
          </a:xfrm>
        </p:spPr>
        <p:txBody>
          <a:bodyPr rtlCol="0"/>
          <a:lstStyle/>
          <a:p>
            <a:pPr rtl="0"/>
            <a:r>
              <a:rPr lang="sk-SK" dirty="0"/>
              <a:t>VLASY A ICH FARBA</a:t>
            </a:r>
          </a:p>
        </p:txBody>
      </p:sp>
      <p:sp>
        <p:nvSpPr>
          <p:cNvPr id="14" name="Zástupný obsah 2"/>
          <p:cNvSpPr>
            <a:spLocks noGrp="1"/>
          </p:cNvSpPr>
          <p:nvPr>
            <p:ph idx="1"/>
          </p:nvPr>
        </p:nvSpPr>
        <p:spPr>
          <a:xfrm>
            <a:off x="777553" y="1196752"/>
            <a:ext cx="9601200" cy="4191000"/>
          </a:xfrm>
        </p:spPr>
        <p:txBody>
          <a:bodyPr rtlCol="0">
            <a:normAutofit/>
          </a:bodyPr>
          <a:lstStyle/>
          <a:p>
            <a:pPr rtl="0"/>
            <a:r>
              <a:rPr lang="sk-SK" dirty="0"/>
              <a:t>95% suchej hmoty vlasu tvorí keratín</a:t>
            </a:r>
          </a:p>
          <a:p>
            <a:pPr rtl="0"/>
            <a:r>
              <a:rPr lang="sk-SK" dirty="0"/>
              <a:t>3 vrstvy vlasu : </a:t>
            </a:r>
            <a:r>
              <a:rPr lang="sk-SK" dirty="0" err="1"/>
              <a:t>kutikula</a:t>
            </a:r>
            <a:r>
              <a:rPr lang="sk-SK" dirty="0"/>
              <a:t>, </a:t>
            </a:r>
            <a:r>
              <a:rPr lang="sk-SK" dirty="0" err="1"/>
              <a:t>kortex</a:t>
            </a:r>
            <a:r>
              <a:rPr lang="sk-SK" dirty="0"/>
              <a:t>, </a:t>
            </a:r>
            <a:r>
              <a:rPr lang="sk-SK" dirty="0" err="1"/>
              <a:t>medula</a:t>
            </a:r>
            <a:r>
              <a:rPr lang="sk-SK" dirty="0"/>
              <a:t> </a:t>
            </a:r>
          </a:p>
          <a:p>
            <a:pPr rtl="0"/>
            <a:r>
              <a:rPr lang="sk-SK" dirty="0"/>
              <a:t>Melanín – látka spôsobujúca prirodzené sfarbenie vlasov, vzniká v </a:t>
            </a:r>
            <a:r>
              <a:rPr lang="sk-SK" dirty="0" err="1"/>
              <a:t>melanocytoch</a:t>
            </a:r>
            <a:endParaRPr lang="sk-SK" dirty="0"/>
          </a:p>
          <a:p>
            <a:pPr rtl="0"/>
            <a:r>
              <a:rPr lang="sk-SK" dirty="0"/>
              <a:t>3 typy pigmentu: </a:t>
            </a:r>
            <a:r>
              <a:rPr lang="sk-SK" dirty="0" err="1"/>
              <a:t>eumelanín</a:t>
            </a:r>
            <a:r>
              <a:rPr lang="sk-SK" dirty="0"/>
              <a:t> (čierny), </a:t>
            </a:r>
            <a:r>
              <a:rPr lang="sk-SK" dirty="0" err="1"/>
              <a:t>feomelanín</a:t>
            </a:r>
            <a:r>
              <a:rPr lang="sk-SK" dirty="0"/>
              <a:t> (oranžový), </a:t>
            </a:r>
            <a:r>
              <a:rPr lang="sk-SK" dirty="0" err="1"/>
              <a:t>erytromelanín</a:t>
            </a:r>
            <a:r>
              <a:rPr lang="sk-SK" dirty="0"/>
              <a:t> (červený)</a:t>
            </a:r>
          </a:p>
        </p:txBody>
      </p:sp>
      <p:graphicFrame>
        <p:nvGraphicFramePr>
          <p:cNvPr id="2" name="Tabuľka 1">
            <a:extLst>
              <a:ext uri="{FF2B5EF4-FFF2-40B4-BE49-F238E27FC236}">
                <a16:creationId xmlns:a16="http://schemas.microsoft.com/office/drawing/2014/main" id="{8A1F956B-FB83-4F93-8532-E81B11B42E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5511475"/>
              </p:ext>
            </p:extLst>
          </p:nvPr>
        </p:nvGraphicFramePr>
        <p:xfrm>
          <a:off x="765821" y="3681600"/>
          <a:ext cx="7045385" cy="2568446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1409077">
                  <a:extLst>
                    <a:ext uri="{9D8B030D-6E8A-4147-A177-3AD203B41FA5}">
                      <a16:colId xmlns:a16="http://schemas.microsoft.com/office/drawing/2014/main" val="3571864354"/>
                    </a:ext>
                  </a:extLst>
                </a:gridCol>
                <a:gridCol w="1409077">
                  <a:extLst>
                    <a:ext uri="{9D8B030D-6E8A-4147-A177-3AD203B41FA5}">
                      <a16:colId xmlns:a16="http://schemas.microsoft.com/office/drawing/2014/main" val="531260769"/>
                    </a:ext>
                  </a:extLst>
                </a:gridCol>
                <a:gridCol w="1409077">
                  <a:extLst>
                    <a:ext uri="{9D8B030D-6E8A-4147-A177-3AD203B41FA5}">
                      <a16:colId xmlns:a16="http://schemas.microsoft.com/office/drawing/2014/main" val="979150586"/>
                    </a:ext>
                  </a:extLst>
                </a:gridCol>
                <a:gridCol w="1409077">
                  <a:extLst>
                    <a:ext uri="{9D8B030D-6E8A-4147-A177-3AD203B41FA5}">
                      <a16:colId xmlns:a16="http://schemas.microsoft.com/office/drawing/2014/main" val="2827722893"/>
                    </a:ext>
                  </a:extLst>
                </a:gridCol>
                <a:gridCol w="1409077">
                  <a:extLst>
                    <a:ext uri="{9D8B030D-6E8A-4147-A177-3AD203B41FA5}">
                      <a16:colId xmlns:a16="http://schemas.microsoft.com/office/drawing/2014/main" val="3865341482"/>
                    </a:ext>
                  </a:extLst>
                </a:gridCol>
              </a:tblGrid>
              <a:tr h="572480">
                <a:tc>
                  <a:txBody>
                    <a:bodyPr/>
                    <a:lstStyle/>
                    <a:p>
                      <a:r>
                        <a:rPr lang="sk-SK" sz="1700" b="1">
                          <a:effectLst/>
                        </a:rPr>
                        <a:t>RASA</a:t>
                      </a:r>
                      <a:endParaRPr lang="sk-SK" sz="1700">
                        <a:effectLst/>
                      </a:endParaRPr>
                    </a:p>
                  </a:txBody>
                  <a:tcPr marL="7176" marR="7176" marT="7176" marB="7176" anchor="ctr"/>
                </a:tc>
                <a:tc>
                  <a:txBody>
                    <a:bodyPr/>
                    <a:lstStyle/>
                    <a:p>
                      <a:r>
                        <a:rPr lang="sk-SK" sz="1700" dirty="0">
                          <a:effectLst/>
                        </a:rPr>
                        <a:t>SILA</a:t>
                      </a:r>
                    </a:p>
                  </a:txBody>
                  <a:tcPr marL="7176" marR="7176" marT="7176" marB="7176" anchor="ctr"/>
                </a:tc>
                <a:tc>
                  <a:txBody>
                    <a:bodyPr/>
                    <a:lstStyle/>
                    <a:p>
                      <a:r>
                        <a:rPr lang="sk-SK" sz="1700" dirty="0">
                          <a:effectLst/>
                        </a:rPr>
                        <a:t>BRČKAVOSŤ</a:t>
                      </a:r>
                    </a:p>
                  </a:txBody>
                  <a:tcPr marL="7176" marR="7176" marT="7176" marB="7176" anchor="ctr"/>
                </a:tc>
                <a:tc>
                  <a:txBody>
                    <a:bodyPr/>
                    <a:lstStyle/>
                    <a:p>
                      <a:r>
                        <a:rPr lang="sk-SK" sz="1700">
                          <a:effectLst/>
                        </a:rPr>
                        <a:t>TVAR PRIEREZU</a:t>
                      </a:r>
                    </a:p>
                  </a:txBody>
                  <a:tcPr marL="7176" marR="7176" marT="7176" marB="7176" anchor="ctr"/>
                </a:tc>
                <a:tc>
                  <a:txBody>
                    <a:bodyPr/>
                    <a:lstStyle/>
                    <a:p>
                      <a:r>
                        <a:rPr lang="sk-SK" sz="1700" dirty="0">
                          <a:effectLst/>
                        </a:rPr>
                        <a:t>FARBA</a:t>
                      </a:r>
                    </a:p>
                  </a:txBody>
                  <a:tcPr marL="7176" marR="7176" marT="7176" marB="7176" anchor="ctr"/>
                </a:tc>
                <a:extLst>
                  <a:ext uri="{0D108BD9-81ED-4DB2-BD59-A6C34878D82A}">
                    <a16:rowId xmlns:a16="http://schemas.microsoft.com/office/drawing/2014/main" val="3961911767"/>
                  </a:ext>
                </a:extLst>
              </a:tr>
              <a:tr h="572480">
                <a:tc>
                  <a:txBody>
                    <a:bodyPr/>
                    <a:lstStyle/>
                    <a:p>
                      <a:pPr algn="ctr"/>
                      <a:r>
                        <a:rPr lang="sk-SK" sz="1700" dirty="0">
                          <a:effectLst/>
                        </a:rPr>
                        <a:t>európsko-</a:t>
                      </a:r>
                      <a:r>
                        <a:rPr lang="sk-SK" sz="1700" dirty="0" err="1">
                          <a:effectLst/>
                        </a:rPr>
                        <a:t>kaukaz</a:t>
                      </a:r>
                      <a:r>
                        <a:rPr lang="sk-SK" sz="1700" dirty="0">
                          <a:effectLst/>
                        </a:rPr>
                        <a:t>.</a:t>
                      </a:r>
                    </a:p>
                  </a:txBody>
                  <a:tcPr marL="7176" marR="7176" marT="7176" marB="71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700">
                          <a:effectLst/>
                        </a:rPr>
                        <a:t>jemná (70)</a:t>
                      </a:r>
                    </a:p>
                  </a:txBody>
                  <a:tcPr marL="7176" marR="7176" marT="7176" marB="71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700">
                          <a:effectLst/>
                        </a:rPr>
                        <a:t>vlnité, hladké</a:t>
                      </a:r>
                    </a:p>
                  </a:txBody>
                  <a:tcPr marL="7176" marR="7176" marT="7176" marB="71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700" dirty="0">
                          <a:effectLst/>
                        </a:rPr>
                        <a:t>mierne oválny, guľatý</a:t>
                      </a:r>
                    </a:p>
                  </a:txBody>
                  <a:tcPr marL="7176" marR="7176" marT="7176" marB="71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700">
                          <a:effectLst/>
                        </a:rPr>
                        <a:t>plavá, tmavohnedá</a:t>
                      </a:r>
                    </a:p>
                  </a:txBody>
                  <a:tcPr marL="7176" marR="7176" marT="7176" marB="7176" anchor="ctr"/>
                </a:tc>
                <a:extLst>
                  <a:ext uri="{0D108BD9-81ED-4DB2-BD59-A6C34878D82A}">
                    <a16:rowId xmlns:a16="http://schemas.microsoft.com/office/drawing/2014/main" val="676026979"/>
                  </a:ext>
                </a:extLst>
              </a:tr>
              <a:tr h="572480">
                <a:tc>
                  <a:txBody>
                    <a:bodyPr/>
                    <a:lstStyle/>
                    <a:p>
                      <a:pPr algn="ctr"/>
                      <a:r>
                        <a:rPr lang="sk-SK" sz="1700">
                          <a:effectLst/>
                        </a:rPr>
                        <a:t>negroidná</a:t>
                      </a:r>
                    </a:p>
                  </a:txBody>
                  <a:tcPr marL="7176" marR="7176" marT="7176" marB="71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700">
                          <a:effectLst/>
                        </a:rPr>
                        <a:t>hrubá (90)</a:t>
                      </a:r>
                    </a:p>
                  </a:txBody>
                  <a:tcPr marL="7176" marR="7176" marT="7176" marB="71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700">
                          <a:effectLst/>
                        </a:rPr>
                        <a:t>brčkavé, vlnité</a:t>
                      </a:r>
                    </a:p>
                  </a:txBody>
                  <a:tcPr marL="7176" marR="7176" marT="7176" marB="71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700">
                          <a:effectLst/>
                        </a:rPr>
                        <a:t>elipsový, mierne oválny</a:t>
                      </a:r>
                    </a:p>
                  </a:txBody>
                  <a:tcPr marL="7176" marR="7176" marT="7176" marB="71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700" dirty="0">
                          <a:effectLst/>
                        </a:rPr>
                        <a:t>hnedočervená, čierna</a:t>
                      </a:r>
                    </a:p>
                  </a:txBody>
                  <a:tcPr marL="7176" marR="7176" marT="7176" marB="7176" anchor="ctr"/>
                </a:tc>
                <a:extLst>
                  <a:ext uri="{0D108BD9-81ED-4DB2-BD59-A6C34878D82A}">
                    <a16:rowId xmlns:a16="http://schemas.microsoft.com/office/drawing/2014/main" val="1806475971"/>
                  </a:ext>
                </a:extLst>
              </a:tr>
              <a:tr h="851006">
                <a:tc>
                  <a:txBody>
                    <a:bodyPr/>
                    <a:lstStyle/>
                    <a:p>
                      <a:pPr algn="ctr"/>
                      <a:r>
                        <a:rPr lang="sk-SK" sz="1700">
                          <a:effectLst/>
                        </a:rPr>
                        <a:t>ázijská</a:t>
                      </a:r>
                    </a:p>
                  </a:txBody>
                  <a:tcPr marL="7176" marR="7176" marT="7176" marB="71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700">
                          <a:effectLst/>
                        </a:rPr>
                        <a:t>hrubá (90)</a:t>
                      </a:r>
                    </a:p>
                  </a:txBody>
                  <a:tcPr marL="7176" marR="7176" marT="7176" marB="71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700">
                          <a:effectLst/>
                        </a:rPr>
                        <a:t>hladké, mierne zvlnené</a:t>
                      </a:r>
                    </a:p>
                  </a:txBody>
                  <a:tcPr marL="7176" marR="7176" marT="7176" marB="71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700">
                          <a:effectLst/>
                        </a:rPr>
                        <a:t>guľatý, mierne oválny</a:t>
                      </a:r>
                    </a:p>
                  </a:txBody>
                  <a:tcPr marL="7176" marR="7176" marT="7176" marB="71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700" dirty="0">
                          <a:effectLst/>
                        </a:rPr>
                        <a:t>tmavohnedá, čiernohnedá</a:t>
                      </a:r>
                    </a:p>
                  </a:txBody>
                  <a:tcPr marL="7176" marR="7176" marT="7176" marB="7176" anchor="ctr"/>
                </a:tc>
                <a:extLst>
                  <a:ext uri="{0D108BD9-81ED-4DB2-BD59-A6C34878D82A}">
                    <a16:rowId xmlns:a16="http://schemas.microsoft.com/office/drawing/2014/main" val="4230163397"/>
                  </a:ext>
                </a:extLst>
              </a:tr>
            </a:tbl>
          </a:graphicData>
        </a:graphic>
      </p:graphicFrame>
      <p:pic>
        <p:nvPicPr>
          <p:cNvPr id="5" name="Obrázok 4">
            <a:extLst>
              <a:ext uri="{FF2B5EF4-FFF2-40B4-BE49-F238E27FC236}">
                <a16:creationId xmlns:a16="http://schemas.microsoft.com/office/drawing/2014/main" id="{5A5455A0-8D86-426B-AEBC-2CA07C8417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530" y="3140968"/>
            <a:ext cx="3064450" cy="3109078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B77BDB4D-7EAA-4526-8FCB-DF57A4211107}"/>
              </a:ext>
            </a:extLst>
          </p:cNvPr>
          <p:cNvSpPr txBox="1"/>
          <p:nvPr/>
        </p:nvSpPr>
        <p:spPr>
          <a:xfrm>
            <a:off x="7783642" y="6250046"/>
            <a:ext cx="39273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8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https://andreine.com/2020/04/26/priciny-poskodenia-vlasov//</a:t>
            </a:r>
            <a:r>
              <a:rPr lang="sk-SK" sz="800" dirty="0"/>
              <a:t>, prevzaté 30.04.2021</a:t>
            </a:r>
          </a:p>
        </p:txBody>
      </p:sp>
      <p:pic>
        <p:nvPicPr>
          <p:cNvPr id="15" name="Zvuk 14">
            <a:hlinkClick r:id="" action="ppaction://media"/>
            <a:extLst>
              <a:ext uri="{FF2B5EF4-FFF2-40B4-BE49-F238E27FC236}">
                <a16:creationId xmlns:a16="http://schemas.microsoft.com/office/drawing/2014/main" id="{7A906700-99C4-4CCF-B1CE-4C9E267682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8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6621">
        <p:fade/>
      </p:transition>
    </mc:Choice>
    <mc:Fallback xmlns="">
      <p:transition spd="med" advTm="1766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</p:spPr>
        <p:txBody>
          <a:bodyPr rtlCol="0" anchor="b">
            <a:normAutofit/>
          </a:bodyPr>
          <a:lstStyle/>
          <a:p>
            <a:pPr rtl="0"/>
            <a:r>
              <a:rPr lang="sk-SK" dirty="0"/>
              <a:t>HISTÓRIA</a:t>
            </a:r>
          </a:p>
        </p:txBody>
      </p:sp>
      <p:pic>
        <p:nvPicPr>
          <p:cNvPr id="5" name="Obrázok 4" descr="Obrázok, na ktorom je text&#10;&#10;Automaticky generovaný popis">
            <a:extLst>
              <a:ext uri="{FF2B5EF4-FFF2-40B4-BE49-F238E27FC236}">
                <a16:creationId xmlns:a16="http://schemas.microsoft.com/office/drawing/2014/main" id="{C8104CE9-73BE-4BA2-84E6-6410E33E7E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5" r="13173" b="2"/>
          <a:stretch/>
        </p:blipFill>
        <p:spPr>
          <a:xfrm>
            <a:off x="1522414" y="1828800"/>
            <a:ext cx="4645152" cy="4191000"/>
          </a:xfrm>
          <a:prstGeom prst="rect">
            <a:avLst/>
          </a:prstGeom>
          <a:noFill/>
        </p:spPr>
      </p:pic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ECA171DD-F11D-435B-A744-233C314263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5412" y="1828800"/>
            <a:ext cx="4648201" cy="4191000"/>
          </a:xfrm>
        </p:spPr>
        <p:txBody>
          <a:bodyPr>
            <a:normAutofit/>
          </a:bodyPr>
          <a:lstStyle/>
          <a:p>
            <a:endParaRPr lang="sk-SK" dirty="0"/>
          </a:p>
          <a:p>
            <a:r>
              <a:rPr lang="sk-SK" dirty="0"/>
              <a:t>Egypťania: 3000r pred Kr. – Hena (červený odtieň), harmanček (žltý odtieň), telá vošiek (purpurový odtieň)</a:t>
            </a:r>
          </a:p>
          <a:p>
            <a:r>
              <a:rPr lang="sk-SK" dirty="0"/>
              <a:t>Prvý  „</a:t>
            </a:r>
            <a:r>
              <a:rPr lang="sk-SK" dirty="0" err="1"/>
              <a:t>zosvetľovač</a:t>
            </a:r>
            <a:r>
              <a:rPr lang="sk-SK" dirty="0"/>
              <a:t>“ - bahenné zábaly- sušenie na tropickom slnku- umývanie morskou vodou </a:t>
            </a:r>
          </a:p>
          <a:p>
            <a:r>
              <a:rPr lang="sk-SK" dirty="0"/>
              <a:t>Kráľovná Alžbeta I – spopularizovanie červenej farby </a:t>
            </a:r>
          </a:p>
          <a:p>
            <a:r>
              <a:rPr lang="sk-SK" dirty="0"/>
              <a:t>1818 – objav peroxidu vodíka </a:t>
            </a:r>
          </a:p>
          <a:p>
            <a:endParaRPr lang="sk-SK" dirty="0"/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61883F98-0AA7-4080-A42C-CA704C486AAB}"/>
              </a:ext>
            </a:extLst>
          </p:cNvPr>
          <p:cNvSpPr txBox="1"/>
          <p:nvPr/>
        </p:nvSpPr>
        <p:spPr>
          <a:xfrm>
            <a:off x="1514280" y="6019800"/>
            <a:ext cx="46451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8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https://www.greatvaluevacations.com/travel-inspiration/egypt-hairy-history</a:t>
            </a:r>
            <a:r>
              <a:rPr lang="sk-SK" sz="800" dirty="0"/>
              <a:t>, prevzaté 30.04.2021</a:t>
            </a:r>
          </a:p>
        </p:txBody>
      </p:sp>
      <p:pic>
        <p:nvPicPr>
          <p:cNvPr id="14" name="Zvuk 13">
            <a:hlinkClick r:id="" action="ppaction://media"/>
            <a:extLst>
              <a:ext uri="{FF2B5EF4-FFF2-40B4-BE49-F238E27FC236}">
                <a16:creationId xmlns:a16="http://schemas.microsoft.com/office/drawing/2014/main" id="{2D765987-38A5-4F5B-A138-14A2C26935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9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4801">
        <p:fade/>
      </p:transition>
    </mc:Choice>
    <mc:Fallback xmlns="">
      <p:transition spd="med" advTm="748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C1E97A-4FAC-4B7F-9704-F614764BE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8534" y="188640"/>
            <a:ext cx="9601200" cy="1143000"/>
          </a:xfrm>
        </p:spPr>
        <p:txBody>
          <a:bodyPr/>
          <a:lstStyle/>
          <a:p>
            <a:r>
              <a:rPr lang="sk-SK" dirty="0"/>
              <a:t>SUROVINY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242CA05-CADF-4E8E-942B-9F2CC094D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8534" y="1331640"/>
            <a:ext cx="9601200" cy="489654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sk-SK" dirty="0"/>
              <a:t>Líšia sa značne od výrobcu k výrobcovi </a:t>
            </a:r>
          </a:p>
          <a:p>
            <a:pPr>
              <a:spcBef>
                <a:spcPts val="600"/>
              </a:spcBef>
            </a:pPr>
            <a:r>
              <a:rPr lang="sk-SK" dirty="0"/>
              <a:t>Farby vo všeobecnosti zahŕňajú: </a:t>
            </a:r>
          </a:p>
          <a:p>
            <a:pPr marL="457200" indent="-457200">
              <a:spcBef>
                <a:spcPts val="600"/>
              </a:spcBef>
              <a:buAutoNum type="arabicPeriod"/>
            </a:pPr>
            <a:r>
              <a:rPr lang="sk-SK" dirty="0"/>
              <a:t>Modifikátory – stabilizujú pigmenty, príp. pôsobia na úpravu odtieňa, napr. </a:t>
            </a:r>
            <a:r>
              <a:rPr lang="sk-SK" dirty="0" err="1"/>
              <a:t>resorcinol</a:t>
            </a:r>
            <a:r>
              <a:rPr lang="sk-SK" dirty="0"/>
              <a:t> </a:t>
            </a:r>
          </a:p>
          <a:p>
            <a:pPr marL="457200" indent="-457200">
              <a:spcBef>
                <a:spcPts val="600"/>
              </a:spcBef>
              <a:buAutoNum type="arabicPeriod"/>
            </a:pPr>
            <a:r>
              <a:rPr lang="sk-SK" dirty="0"/>
              <a:t>Antioxidanty – chránia farbivo pred oxidáciou so vzduchom, napr. siričitan sodný </a:t>
            </a:r>
          </a:p>
          <a:p>
            <a:pPr marL="457200" indent="-457200">
              <a:spcBef>
                <a:spcPts val="600"/>
              </a:spcBef>
              <a:buAutoNum type="arabicPeriod"/>
            </a:pPr>
            <a:r>
              <a:rPr lang="sk-SK" dirty="0" err="1"/>
              <a:t>Alkalizátory</a:t>
            </a:r>
            <a:r>
              <a:rPr lang="sk-SK" dirty="0"/>
              <a:t> – na zmenu pH, napr. hydroxid amónny </a:t>
            </a:r>
          </a:p>
          <a:p>
            <a:pPr marL="457200" indent="-457200">
              <a:spcBef>
                <a:spcPts val="600"/>
              </a:spcBef>
              <a:buAutoNum type="arabicPeriod"/>
            </a:pPr>
            <a:r>
              <a:rPr lang="sk-SK" dirty="0"/>
              <a:t>Mydlá </a:t>
            </a:r>
          </a:p>
          <a:p>
            <a:pPr marL="457200" indent="-457200">
              <a:spcBef>
                <a:spcPts val="600"/>
              </a:spcBef>
              <a:buAutoNum type="arabicPeriod"/>
            </a:pPr>
            <a:r>
              <a:rPr lang="sk-SK" dirty="0"/>
              <a:t>Amoniak </a:t>
            </a:r>
          </a:p>
          <a:p>
            <a:pPr marL="457200" indent="-457200">
              <a:spcBef>
                <a:spcPts val="600"/>
              </a:spcBef>
              <a:buAutoNum type="arabicPeriod"/>
            </a:pPr>
            <a:r>
              <a:rPr lang="sk-SK" dirty="0" err="1"/>
              <a:t>Zvlhčovacie</a:t>
            </a:r>
            <a:r>
              <a:rPr lang="sk-SK" dirty="0"/>
              <a:t> látky </a:t>
            </a:r>
          </a:p>
          <a:p>
            <a:pPr marL="457200" indent="-457200">
              <a:spcBef>
                <a:spcPts val="600"/>
              </a:spcBef>
              <a:buAutoNum type="arabicPeriod"/>
            </a:pPr>
            <a:r>
              <a:rPr lang="sk-SK" dirty="0"/>
              <a:t>Vône </a:t>
            </a:r>
          </a:p>
          <a:p>
            <a:pPr marL="457200" indent="-457200">
              <a:spcBef>
                <a:spcPts val="600"/>
              </a:spcBef>
              <a:buAutoNum type="arabicPeriod"/>
            </a:pPr>
            <a:r>
              <a:rPr lang="sk-SK" dirty="0"/>
              <a:t>Ďalšie látky na dodanie špeciálnych vlastností </a:t>
            </a:r>
          </a:p>
          <a:p>
            <a:pPr>
              <a:spcBef>
                <a:spcPts val="600"/>
              </a:spcBef>
            </a:pPr>
            <a:r>
              <a:rPr lang="sk-SK" dirty="0" err="1"/>
              <a:t>Aminozlúčeniny</a:t>
            </a:r>
            <a:r>
              <a:rPr lang="sk-SK" dirty="0"/>
              <a:t> ( 4-amino-2-hydroxytoluén, m-</a:t>
            </a:r>
            <a:r>
              <a:rPr lang="sk-SK" dirty="0" err="1"/>
              <a:t>aminofenol</a:t>
            </a:r>
            <a:r>
              <a:rPr lang="sk-SK" dirty="0"/>
              <a:t>), oxidy kovov (oxid </a:t>
            </a:r>
            <a:r>
              <a:rPr lang="sk-SK" dirty="0" err="1"/>
              <a:t>titaničitý</a:t>
            </a:r>
            <a:r>
              <a:rPr lang="sk-SK" dirty="0"/>
              <a:t>, oxid železitý)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6B632CE3-0514-44E2-B659-BCF078A671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03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3029">
        <p:fade/>
      </p:transition>
    </mc:Choice>
    <mc:Fallback xmlns="">
      <p:transition spd="med" advTm="1230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87E4D6-67B5-44CD-AF6B-F4A02339F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DOČASNÁ FARBA NA VLASY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776D953-FA97-4E8D-BD7E-81B739BEF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14" y="1988840"/>
            <a:ext cx="9601200" cy="3544416"/>
          </a:xfrm>
        </p:spPr>
        <p:txBody>
          <a:bodyPr/>
          <a:lstStyle/>
          <a:p>
            <a:r>
              <a:rPr lang="sk-SK" dirty="0"/>
              <a:t>Často kyslé, poskytujúce krátkodobé sfarbenie </a:t>
            </a:r>
          </a:p>
          <a:p>
            <a:r>
              <a:rPr lang="sk-SK" dirty="0"/>
              <a:t>Majú nízku penetráciu, nespôsobujú zmeny vo vlasovom vlákne </a:t>
            </a:r>
          </a:p>
          <a:p>
            <a:r>
              <a:rPr lang="sk-SK" dirty="0"/>
              <a:t>Vo vode rozpustné pigmenty s vysokou molekulovou hmotnosťou </a:t>
            </a:r>
          </a:p>
          <a:p>
            <a:r>
              <a:rPr lang="sk-SK" dirty="0"/>
              <a:t>Použitie vo farebných krémoch, </a:t>
            </a:r>
            <a:r>
              <a:rPr lang="sk-SK" dirty="0" err="1"/>
              <a:t>stylingových</a:t>
            </a:r>
            <a:r>
              <a:rPr lang="sk-SK" dirty="0"/>
              <a:t> géloch, penách a šampónoch </a:t>
            </a:r>
          </a:p>
          <a:p>
            <a:r>
              <a:rPr lang="sk-SK" dirty="0" err="1"/>
              <a:t>Antrachinón</a:t>
            </a:r>
            <a:r>
              <a:rPr lang="sk-SK" dirty="0"/>
              <a:t>, </a:t>
            </a:r>
            <a:r>
              <a:rPr lang="sk-SK" dirty="0" err="1"/>
              <a:t>trifenylmetán</a:t>
            </a:r>
            <a:r>
              <a:rPr lang="sk-SK" dirty="0"/>
              <a:t>, </a:t>
            </a:r>
            <a:r>
              <a:rPr lang="sk-SK" dirty="0" err="1"/>
              <a:t>benzochinonimín</a:t>
            </a:r>
            <a:r>
              <a:rPr lang="sk-SK" dirty="0"/>
              <a:t> 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7CE22477-439C-42BF-BF02-E36945A412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83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6736">
        <p:fade/>
      </p:transition>
    </mc:Choice>
    <mc:Fallback xmlns="">
      <p:transition spd="med" advTm="567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9DB651-FC5D-4A81-8B34-59752F3AF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ČIASTOČNE TRVALÁ (SEMI- PERMANENTNÁ) FARBA NA VLASY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4D18D1A-559C-4F08-9F85-030F0DD78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1786" y="1988840"/>
            <a:ext cx="9601200" cy="3744416"/>
          </a:xfrm>
        </p:spPr>
        <p:txBody>
          <a:bodyPr/>
          <a:lstStyle/>
          <a:p>
            <a:r>
              <a:rPr lang="sk-SK" dirty="0"/>
              <a:t>Vydrží niekoľko týždňov</a:t>
            </a:r>
          </a:p>
          <a:p>
            <a:r>
              <a:rPr lang="sk-SK" dirty="0"/>
              <a:t>Ľahšie </a:t>
            </a:r>
            <a:r>
              <a:rPr lang="sk-SK" dirty="0" err="1"/>
              <a:t>difunduje</a:t>
            </a:r>
            <a:r>
              <a:rPr lang="sk-SK" dirty="0"/>
              <a:t> do vlasov a z vlasov (pomocou  rozpúšťadiel a povrchovo aktívnych látok)</a:t>
            </a:r>
          </a:p>
          <a:p>
            <a:r>
              <a:rPr lang="sk-SK" dirty="0"/>
              <a:t>Jemná zmes, neobsahujúca amoniak </a:t>
            </a:r>
          </a:p>
          <a:p>
            <a:r>
              <a:rPr lang="sk-SK" dirty="0"/>
              <a:t>Obsahuje: povrchovo aktívnu látku, </a:t>
            </a:r>
            <a:r>
              <a:rPr lang="sk-SK" dirty="0" err="1"/>
              <a:t>solvent</a:t>
            </a:r>
            <a:r>
              <a:rPr lang="sk-SK" dirty="0"/>
              <a:t>, </a:t>
            </a:r>
            <a:r>
              <a:rPr lang="sk-SK" dirty="0" err="1"/>
              <a:t>alkalizujúce</a:t>
            </a:r>
            <a:r>
              <a:rPr lang="sk-SK" dirty="0"/>
              <a:t> činidlo, </a:t>
            </a:r>
            <a:r>
              <a:rPr lang="sk-SK" dirty="0" err="1"/>
              <a:t>oxidant</a:t>
            </a:r>
            <a:r>
              <a:rPr lang="sk-SK" dirty="0"/>
              <a:t> a farbivo</a:t>
            </a:r>
          </a:p>
          <a:p>
            <a:r>
              <a:rPr lang="sk-SK" dirty="0" err="1"/>
              <a:t>Nitrofenyléndiamín</a:t>
            </a:r>
            <a:r>
              <a:rPr lang="sk-SK" dirty="0"/>
              <a:t>, </a:t>
            </a:r>
            <a:r>
              <a:rPr lang="sk-SK" dirty="0" err="1"/>
              <a:t>aminoantrachinóny</a:t>
            </a:r>
            <a:endParaRPr lang="sk-SK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98A65A01-E91E-4161-93D6-2329818F07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93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7843">
        <p:fade/>
      </p:transition>
    </mc:Choice>
    <mc:Fallback xmlns="">
      <p:transition spd="med" advTm="478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033EE0-95FC-4360-8F1E-B2FD252B9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879376"/>
          </a:xfrm>
        </p:spPr>
        <p:txBody>
          <a:bodyPr/>
          <a:lstStyle/>
          <a:p>
            <a:r>
              <a:rPr lang="sk-SK" dirty="0"/>
              <a:t>TRVALÁ (PERMANENTNÁ) FARBA NA VLASY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B5C1B49-8B4A-41FF-BB7F-CBC279C85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14" y="1844824"/>
            <a:ext cx="9601200" cy="4191000"/>
          </a:xfrm>
        </p:spPr>
        <p:txBody>
          <a:bodyPr/>
          <a:lstStyle/>
          <a:p>
            <a:r>
              <a:rPr lang="sk-SK" dirty="0"/>
              <a:t>Viackrokové procesy zahrňujúce použitie viac toxickejších činidiel</a:t>
            </a:r>
          </a:p>
          <a:p>
            <a:r>
              <a:rPr lang="sk-SK" dirty="0"/>
              <a:t>Obsahuje: povrchovo aktívnu látku, </a:t>
            </a:r>
            <a:r>
              <a:rPr lang="sk-SK" dirty="0" err="1"/>
              <a:t>solvent</a:t>
            </a:r>
            <a:r>
              <a:rPr lang="sk-SK" dirty="0"/>
              <a:t>, </a:t>
            </a:r>
            <a:r>
              <a:rPr lang="sk-SK" dirty="0" err="1"/>
              <a:t>alkalizujúce</a:t>
            </a:r>
            <a:r>
              <a:rPr lang="sk-SK" dirty="0"/>
              <a:t> činidlo, </a:t>
            </a:r>
            <a:r>
              <a:rPr lang="sk-SK" dirty="0" err="1"/>
              <a:t>oxidant</a:t>
            </a:r>
            <a:r>
              <a:rPr lang="sk-SK" dirty="0"/>
              <a:t> a farbivo</a:t>
            </a:r>
          </a:p>
          <a:p>
            <a:r>
              <a:rPr lang="sk-SK" dirty="0"/>
              <a:t>Proces vyžaduje primárny a sekundárny medziprodukt, peroxid vodíka, spojky/ </a:t>
            </a:r>
            <a:r>
              <a:rPr lang="sk-SK" dirty="0" err="1"/>
              <a:t>spojovače</a:t>
            </a:r>
            <a:r>
              <a:rPr lang="sk-SK" dirty="0"/>
              <a:t> </a:t>
            </a:r>
          </a:p>
          <a:p>
            <a:r>
              <a:rPr lang="sk-SK" dirty="0"/>
              <a:t>Primárny medziprodukt: produkujú molekuly farbiva iba keď sú vystavené oxidačnému činidlu, najčastejšie využívaný peroxid vodíka </a:t>
            </a:r>
          </a:p>
          <a:p>
            <a:r>
              <a:rPr lang="sk-SK" dirty="0"/>
              <a:t>Spojky/spojovacie látky: reagujú s primárnym medziproduktom za vzniku farebných farbív, rozdelené do 3 kategórií: červené, modré a zelené spojky </a:t>
            </a:r>
          </a:p>
          <a:p>
            <a:r>
              <a:rPr lang="sk-SK" dirty="0"/>
              <a:t>Amoniak: umožňuje molekulám farbiva prenikať do vlasov, náhrada: </a:t>
            </a:r>
            <a:r>
              <a:rPr lang="sk-SK" dirty="0" err="1"/>
              <a:t>etanolamín</a:t>
            </a:r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D20F70E5-0FA5-4E2F-9CEF-9159C70B44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3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150">
        <p:fade/>
      </p:transition>
    </mc:Choice>
    <mc:Fallback xmlns="">
      <p:transition spd="med" advTm="1501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99AE164E-5B26-4347-9741-30CD5A6B1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MEDZIPRODUKTY FARBÍV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A768ED5F-D573-4115-970D-4A07D3A029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SEMI-PERMANENTNÉ</a:t>
            </a:r>
          </a:p>
        </p:txBody>
      </p:sp>
      <p:sp>
        <p:nvSpPr>
          <p:cNvPr id="7" name="Zástupný objekt pre obsah 6">
            <a:extLst>
              <a:ext uri="{FF2B5EF4-FFF2-40B4-BE49-F238E27FC236}">
                <a16:creationId xmlns:a16="http://schemas.microsoft.com/office/drawing/2014/main" id="{F529F9E4-EBA3-40F7-A974-12BFE73E037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k-SK" dirty="0"/>
              <a:t>4-nitro-m-fenyléndiamín  	</a:t>
            </a:r>
          </a:p>
          <a:p>
            <a:r>
              <a:rPr lang="sk-SK" dirty="0"/>
              <a:t>2-amino-4-nitrofenol	     </a:t>
            </a:r>
          </a:p>
          <a:p>
            <a:r>
              <a:rPr lang="sk-SK" dirty="0"/>
              <a:t>4-(2-hydroxyetyl)amino-3-nitrofenol</a:t>
            </a:r>
          </a:p>
          <a:p>
            <a:r>
              <a:rPr lang="sk-SK" dirty="0"/>
              <a:t>1,4-diamino-5-nitro-antrachinón 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CBE92812-309F-4324-B498-8B88DECCA7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k-SK" dirty="0"/>
              <a:t>PERMANENTNÉ</a:t>
            </a:r>
          </a:p>
        </p:txBody>
      </p:sp>
      <p:sp>
        <p:nvSpPr>
          <p:cNvPr id="11" name="Zástupný objekt pre obsah 10">
            <a:extLst>
              <a:ext uri="{FF2B5EF4-FFF2-40B4-BE49-F238E27FC236}">
                <a16:creationId xmlns:a16="http://schemas.microsoft.com/office/drawing/2014/main" id="{C5FEB357-AA5B-4B06-9DAF-874ABEBABA1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sk-SK" dirty="0"/>
              <a:t>p-</a:t>
            </a:r>
            <a:r>
              <a:rPr lang="sk-SK" dirty="0" err="1"/>
              <a:t>fenyléndiamín</a:t>
            </a:r>
            <a:endParaRPr lang="sk-SK" dirty="0"/>
          </a:p>
          <a:p>
            <a:r>
              <a:rPr lang="sk-SK" dirty="0"/>
              <a:t>p-</a:t>
            </a:r>
            <a:r>
              <a:rPr lang="sk-SK" dirty="0" err="1"/>
              <a:t>toluéndiamín</a:t>
            </a:r>
            <a:endParaRPr lang="sk-SK" dirty="0"/>
          </a:p>
          <a:p>
            <a:r>
              <a:rPr lang="sk-SK" dirty="0"/>
              <a:t>p-</a:t>
            </a:r>
            <a:r>
              <a:rPr lang="sk-SK" dirty="0" err="1"/>
              <a:t>aminodifenylamín</a:t>
            </a:r>
            <a:endParaRPr lang="sk-SK" dirty="0"/>
          </a:p>
          <a:p>
            <a:r>
              <a:rPr lang="sk-SK" dirty="0"/>
              <a:t>p-</a:t>
            </a:r>
            <a:r>
              <a:rPr lang="sk-SK" dirty="0" err="1"/>
              <a:t>aminofenol</a:t>
            </a:r>
            <a:endParaRPr lang="sk-SK" dirty="0"/>
          </a:p>
          <a:p>
            <a:r>
              <a:rPr lang="sk-SK" dirty="0"/>
              <a:t>o-</a:t>
            </a:r>
            <a:r>
              <a:rPr lang="sk-SK" dirty="0" err="1"/>
              <a:t>aminofenol</a:t>
            </a:r>
            <a:r>
              <a:rPr lang="sk-SK" dirty="0"/>
              <a:t> 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69452548-3CEF-48E6-BBAB-87A8A56D9F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71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361">
        <p:fade/>
      </p:transition>
    </mc:Choice>
    <mc:Fallback xmlns="">
      <p:transition spd="med" advTm="283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ADD0DC9-F755-46F4-B003-7A9CA170D9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2793" y="817649"/>
            <a:ext cx="3910419" cy="5923719"/>
          </a:xfrm>
        </p:spPr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sk-SK" sz="1800" b="1" dirty="0"/>
              <a:t>KONTROLA PRÍSAD</a:t>
            </a:r>
          </a:p>
          <a:p>
            <a:pPr marL="0" indent="0">
              <a:buNone/>
            </a:pPr>
            <a:r>
              <a:rPr lang="sk-SK" sz="1800" dirty="0"/>
              <a:t>-certifikované prísady</a:t>
            </a:r>
          </a:p>
          <a:p>
            <a:pPr marL="0" indent="0">
              <a:buNone/>
            </a:pPr>
            <a:r>
              <a:rPr lang="sk-SK" sz="1800" dirty="0"/>
              <a:t>-správny štítok a účinnosť </a:t>
            </a:r>
          </a:p>
          <a:p>
            <a:pPr marL="457200" indent="-457200">
              <a:buAutoNum type="arabicPeriod" startAt="2"/>
            </a:pPr>
            <a:r>
              <a:rPr lang="sk-SK" sz="1800" b="1" dirty="0"/>
              <a:t>VÁŽENIE</a:t>
            </a:r>
          </a:p>
          <a:p>
            <a:pPr>
              <a:buFontTx/>
              <a:buChar char="-"/>
            </a:pPr>
            <a:r>
              <a:rPr lang="sk-SK" sz="1800" dirty="0"/>
              <a:t>odváženie ingrediencií</a:t>
            </a:r>
          </a:p>
          <a:p>
            <a:pPr>
              <a:buFontTx/>
              <a:buChar char="-"/>
            </a:pPr>
            <a:r>
              <a:rPr lang="sk-SK" sz="1800" dirty="0"/>
              <a:t>v prípade väčšieho množstva – privádzanie zo skladovacích nádrží </a:t>
            </a:r>
          </a:p>
          <a:p>
            <a:pPr marL="457200" indent="-457200">
              <a:buAutoNum type="arabicPeriod" startAt="3"/>
            </a:pPr>
            <a:r>
              <a:rPr lang="sk-SK" sz="1800" b="1" dirty="0"/>
              <a:t>PREDBEŽNÉ ZMIEŠAVANIE</a:t>
            </a:r>
          </a:p>
          <a:p>
            <a:r>
              <a:rPr lang="sk-SK" sz="1800" dirty="0"/>
              <a:t>- chemikálie sa dávkujú do nádrže </a:t>
            </a:r>
          </a:p>
          <a:p>
            <a:pPr>
              <a:buFontTx/>
              <a:buChar char="-"/>
            </a:pPr>
            <a:r>
              <a:rPr lang="sk-SK" sz="1800" dirty="0"/>
              <a:t>načerpanie vody  zahriatej na 70°C</a:t>
            </a:r>
          </a:p>
          <a:p>
            <a:pPr>
              <a:buFontTx/>
              <a:buChar char="-"/>
            </a:pPr>
            <a:r>
              <a:rPr lang="sk-SK" sz="1800" dirty="0"/>
              <a:t>možnosť pridať ďalšie prísady</a:t>
            </a:r>
          </a:p>
          <a:p>
            <a:pPr marL="0" indent="0">
              <a:buNone/>
            </a:pPr>
            <a:r>
              <a:rPr lang="sk-SK" sz="1800" dirty="0"/>
              <a:t>- miešanie predbežnej zmesi: 20min</a:t>
            </a:r>
          </a:p>
          <a:p>
            <a:pPr marL="457200" indent="-457200">
              <a:buAutoNum type="arabicPeriod" startAt="4"/>
            </a:pPr>
            <a:r>
              <a:rPr lang="sk-SK" sz="1800" b="1" dirty="0"/>
              <a:t>ZMIEŠAVANIE</a:t>
            </a:r>
          </a:p>
          <a:p>
            <a:pPr>
              <a:buFontTx/>
              <a:buChar char="-"/>
            </a:pPr>
            <a:r>
              <a:rPr lang="sk-SK" sz="1800" dirty="0"/>
              <a:t>predbežná zmes putuje do väčšej nádrže</a:t>
            </a:r>
          </a:p>
          <a:p>
            <a:pPr>
              <a:buFontTx/>
              <a:buChar char="-"/>
            </a:pPr>
            <a:r>
              <a:rPr lang="sk-SK" sz="1800" dirty="0"/>
              <a:t>miešanie pokiaľ sa nedosiahne požadovaná konzistencia </a:t>
            </a:r>
          </a:p>
          <a:p>
            <a:pPr>
              <a:buFontTx/>
              <a:buChar char="-"/>
            </a:pPr>
            <a:r>
              <a:rPr lang="sk-SK" sz="1800" dirty="0"/>
              <a:t>na konci pridanie vonnej látky</a:t>
            </a:r>
            <a:endParaRPr lang="en-US" sz="1800" dirty="0"/>
          </a:p>
        </p:txBody>
      </p:sp>
      <p:pic>
        <p:nvPicPr>
          <p:cNvPr id="14" name="Zástupný objekt pre obrázok 13">
            <a:extLst>
              <a:ext uri="{FF2B5EF4-FFF2-40B4-BE49-F238E27FC236}">
                <a16:creationId xmlns:a16="http://schemas.microsoft.com/office/drawing/2014/main" id="{24F83643-D9F6-48E5-B8A5-095685E89B8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" b="2003"/>
          <a:stretch>
            <a:fillRect/>
          </a:stretch>
        </p:blipFill>
        <p:spPr>
          <a:xfrm>
            <a:off x="5077360" y="476671"/>
            <a:ext cx="6705684" cy="5923719"/>
          </a:xfrm>
        </p:spPr>
      </p:pic>
      <p:sp>
        <p:nvSpPr>
          <p:cNvPr id="17" name="BlokTextu 16">
            <a:extLst>
              <a:ext uri="{FF2B5EF4-FFF2-40B4-BE49-F238E27FC236}">
                <a16:creationId xmlns:a16="http://schemas.microsoft.com/office/drawing/2014/main" id="{CAA2798C-D20C-4C85-8553-A6745531B502}"/>
              </a:ext>
            </a:extLst>
          </p:cNvPr>
          <p:cNvSpPr txBox="1"/>
          <p:nvPr/>
        </p:nvSpPr>
        <p:spPr>
          <a:xfrm>
            <a:off x="8326660" y="6381329"/>
            <a:ext cx="36593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8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http://www.madehow.com/Volume-3/Hair-Dye.html</a:t>
            </a:r>
            <a:r>
              <a:rPr lang="sk-SK" sz="800" dirty="0"/>
              <a:t>, prevzaté 30.04.2021</a:t>
            </a:r>
          </a:p>
        </p:txBody>
      </p:sp>
      <p:sp>
        <p:nvSpPr>
          <p:cNvPr id="19" name="Nadpis 18">
            <a:extLst>
              <a:ext uri="{FF2B5EF4-FFF2-40B4-BE49-F238E27FC236}">
                <a16:creationId xmlns:a16="http://schemas.microsoft.com/office/drawing/2014/main" id="{F720926A-3B4A-4C65-8192-24850E395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1" y="224643"/>
            <a:ext cx="3707431" cy="504056"/>
          </a:xfrm>
        </p:spPr>
        <p:txBody>
          <a:bodyPr>
            <a:normAutofit fontScale="90000"/>
          </a:bodyPr>
          <a:lstStyle/>
          <a:p>
            <a:r>
              <a:rPr lang="sk-SK" dirty="0"/>
              <a:t>VÝROBNÝ PROCES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AB2E33E5-DDBF-4E06-A79E-8BEF398DF1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82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9894">
        <p:fade/>
      </p:transition>
    </mc:Choice>
    <mc:Fallback xmlns="">
      <p:transition spd="med" advTm="1498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kvarel_16x9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10793122_TF02886637_TF02886637" id="{2B3136F4-8070-496B-80EA-373662EB4816}" vid="{AA5D2346-A245-4684-A49C-9A6734F3C732}"/>
    </a:ext>
  </a:extLst>
</a:theme>
</file>

<file path=ppt/theme/theme2.xml><?xml version="1.0" encoding="utf-8"?>
<a:theme xmlns:a="http://schemas.openxmlformats.org/drawingml/2006/main" name="Motív balíka Office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ív balíka Office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Akvarelová prezentácia (širokouhlý formát)</Template>
  <TotalTime>937</TotalTime>
  <Words>778</Words>
  <Application>Microsoft Office PowerPoint</Application>
  <PresentationFormat>Vlastní</PresentationFormat>
  <Paragraphs>123</Paragraphs>
  <Slides>13</Slides>
  <Notes>4</Notes>
  <HiddenSlides>0</HiddenSlides>
  <MMClips>12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7" baseType="lpstr">
      <vt:lpstr>Arial</vt:lpstr>
      <vt:lpstr>Helvetica Neue</vt:lpstr>
      <vt:lpstr>Palatino Linotype</vt:lpstr>
      <vt:lpstr>Akvarel_16x9</vt:lpstr>
      <vt:lpstr>FARBY NA VLASY </vt:lpstr>
      <vt:lpstr>VLASY A ICH FARBA</vt:lpstr>
      <vt:lpstr>HISTÓRIA</vt:lpstr>
      <vt:lpstr>SUROVINY</vt:lpstr>
      <vt:lpstr>DOČASNÁ FARBA NA VLASY </vt:lpstr>
      <vt:lpstr>ČIASTOČNE TRVALÁ (SEMI- PERMANENTNÁ) FARBA NA VLASY</vt:lpstr>
      <vt:lpstr>TRVALÁ (PERMANENTNÁ) FARBA NA VLASY</vt:lpstr>
      <vt:lpstr>MEDZIPRODUKTY FARBÍV</vt:lpstr>
      <vt:lpstr>VÝROBNÝ PROCES</vt:lpstr>
      <vt:lpstr>Prezentace aplikace PowerPoint</vt:lpstr>
      <vt:lpstr>RIZIKÁ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FARBY NA VLASY</dc:title>
  <dc:creator>Ľubica Cenknerová</dc:creator>
  <cp:lastModifiedBy>Radka Bacovska</cp:lastModifiedBy>
  <cp:revision>40</cp:revision>
  <dcterms:created xsi:type="dcterms:W3CDTF">2021-04-30T19:30:43Z</dcterms:created>
  <dcterms:modified xsi:type="dcterms:W3CDTF">2021-05-10T07:23:50Z</dcterms:modified>
</cp:coreProperties>
</file>