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2" r:id="rId7"/>
    <p:sldId id="263" r:id="rId8"/>
    <p:sldId id="269" r:id="rId9"/>
    <p:sldId id="265" r:id="rId10"/>
    <p:sldId id="270" r:id="rId11"/>
    <p:sldId id="272" r:id="rId12"/>
    <p:sldId id="273" r:id="rId13"/>
    <p:sldId id="274" r:id="rId14"/>
    <p:sldId id="271" r:id="rId15"/>
    <p:sldId id="275" r:id="rId16"/>
    <p:sldId id="285" r:id="rId17"/>
    <p:sldId id="276" r:id="rId18"/>
    <p:sldId id="278" r:id="rId19"/>
    <p:sldId id="277" r:id="rId20"/>
    <p:sldId id="279" r:id="rId21"/>
    <p:sldId id="281" r:id="rId22"/>
    <p:sldId id="280" r:id="rId23"/>
    <p:sldId id="282" r:id="rId24"/>
    <p:sldId id="283" r:id="rId25"/>
    <p:sldId id="284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25" y="1489076"/>
            <a:ext cx="8757592" cy="3844925"/>
          </a:xfrm>
        </p:spPr>
        <p:txBody>
          <a:bodyPr/>
          <a:lstStyle>
            <a:lvl1pPr marL="225318" indent="-225318">
              <a:spcBef>
                <a:spcPts val="562"/>
              </a:spcBef>
              <a:spcAft>
                <a:spcPts val="422"/>
              </a:spcAft>
              <a:defRPr sz="2000"/>
            </a:lvl1pPr>
            <a:lvl2pPr>
              <a:spcBef>
                <a:spcPts val="141"/>
              </a:spcBef>
              <a:spcAft>
                <a:spcPts val="422"/>
              </a:spcAft>
              <a:defRPr sz="1600"/>
            </a:lvl2pPr>
            <a:lvl3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3pPr>
            <a:lvl4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4pPr>
            <a:lvl5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029817" lvl="2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372552" lvl="3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–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4117" y="72116"/>
            <a:ext cx="9857316" cy="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00222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25" y="1489076"/>
            <a:ext cx="8757592" cy="3844925"/>
          </a:xfrm>
        </p:spPr>
        <p:txBody>
          <a:bodyPr/>
          <a:lstStyle>
            <a:lvl1pPr marL="225318" indent="-225318">
              <a:spcBef>
                <a:spcPts val="562"/>
              </a:spcBef>
              <a:spcAft>
                <a:spcPts val="422"/>
              </a:spcAft>
              <a:defRPr sz="2000"/>
            </a:lvl1pPr>
            <a:lvl2pPr>
              <a:spcBef>
                <a:spcPts val="141"/>
              </a:spcBef>
              <a:spcAft>
                <a:spcPts val="422"/>
              </a:spcAft>
              <a:defRPr sz="1600"/>
            </a:lvl2pPr>
            <a:lvl3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3pPr>
            <a:lvl4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4pPr>
            <a:lvl5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029817" lvl="2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372552" lvl="3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–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4117" y="72116"/>
            <a:ext cx="9857316" cy="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2808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25" y="1489076"/>
            <a:ext cx="8757592" cy="3844925"/>
          </a:xfrm>
        </p:spPr>
        <p:txBody>
          <a:bodyPr/>
          <a:lstStyle>
            <a:lvl1pPr marL="225318" indent="-225318">
              <a:spcBef>
                <a:spcPts val="562"/>
              </a:spcBef>
              <a:spcAft>
                <a:spcPts val="422"/>
              </a:spcAft>
              <a:defRPr sz="2000"/>
            </a:lvl1pPr>
            <a:lvl2pPr>
              <a:spcBef>
                <a:spcPts val="141"/>
              </a:spcBef>
              <a:spcAft>
                <a:spcPts val="422"/>
              </a:spcAft>
              <a:defRPr sz="1600"/>
            </a:lvl2pPr>
            <a:lvl3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3pPr>
            <a:lvl4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4pPr>
            <a:lvl5pPr>
              <a:spcBef>
                <a:spcPts val="141"/>
              </a:spcBef>
              <a:spcAft>
                <a:spcPts val="422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ＭＳ Ｐゴシック" pitchFamily="-123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029817" lvl="2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•"/>
            </a:pPr>
            <a:r>
              <a:rPr lang="en-US" dirty="0" smtClean="0"/>
              <a:t>Third level</a:t>
            </a:r>
          </a:p>
          <a:p>
            <a:pPr marL="1372552" lvl="3" indent="-22849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ts val="422"/>
              </a:spcAft>
              <a:buChar char="–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4117" y="72116"/>
            <a:ext cx="9857316" cy="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10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3" r:id="rId18"/>
    <p:sldLayoutId id="2147483674" r:id="rId19"/>
    <p:sldLayoutId id="2147483676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BY DESIGN,</a:t>
            </a:r>
          </a:p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OF EXPERIMENTS,</a:t>
            </a:r>
          </a:p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858416" y="1632857"/>
            <a:ext cx="10787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Stability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23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9005" y="184666"/>
            <a:ext cx="9983754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8301"/>
            <a:ext cx="144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045" y="1638301"/>
            <a:ext cx="7099041" cy="48013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77079" y="3286887"/>
            <a:ext cx="495300" cy="9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644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6393" y="291193"/>
            <a:ext cx="11039716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948" y="1507768"/>
            <a:ext cx="790098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7430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587829" y="1455575"/>
            <a:ext cx="1064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fishbone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881" y="2209801"/>
            <a:ext cx="818911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ishb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3579" y="3913347"/>
            <a:ext cx="1068800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7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505" y="291193"/>
            <a:ext cx="11453603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732" y="1361728"/>
            <a:ext cx="7991666" cy="498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692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3255" y="291193"/>
            <a:ext cx="11472853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70" y="1699630"/>
            <a:ext cx="79629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7415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7635" y="254407"/>
            <a:ext cx="11328474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11527" y="746850"/>
            <a:ext cx="115406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 results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set of experiments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factors are varied,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systematically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 and type of factors and regression model specify the prerequisites.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DOE defines the optimal number of runs and the best factor combinations for the runs.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 is used for three primary experimental objectives screening: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factors are important and what are their appropriate ranges?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what are the optimal factor settings?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robustness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testing: how sensitive is a response to small factor changes?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Advantages with DOE compared to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maps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effects and noise are separable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Carlson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39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732" y="1605946"/>
            <a:ext cx="8412480" cy="46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959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9005" y="184666"/>
            <a:ext cx="9983754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8301"/>
            <a:ext cx="144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045" y="1638301"/>
            <a:ext cx="7099041" cy="48013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77079" y="4210618"/>
            <a:ext cx="495300" cy="9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362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045029" y="1987420"/>
            <a:ext cx="10189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multidimensional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94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206815"/>
            <a:ext cx="6669602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533" y="1606815"/>
            <a:ext cx="6035802" cy="49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6649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9005" y="184666"/>
            <a:ext cx="9983754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8301"/>
            <a:ext cx="144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045" y="1638301"/>
            <a:ext cx="7099041" cy="48013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77079" y="4947736"/>
            <a:ext cx="495300" cy="9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937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317240" y="1382605"/>
            <a:ext cx="116259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CPPs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API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API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26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987" y="1502265"/>
            <a:ext cx="744378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5935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382555" y="1427584"/>
            <a:ext cx="11263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variability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55" y="3394972"/>
            <a:ext cx="11254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output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reductions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73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2939" y="291193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Picture 5" descr="parach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939" y="1653734"/>
            <a:ext cx="3850481" cy="2562320"/>
          </a:xfrm>
          <a:prstGeom prst="rect">
            <a:avLst/>
          </a:prstGeom>
        </p:spPr>
      </p:pic>
      <p:pic>
        <p:nvPicPr>
          <p:cNvPr id="7" name="Picture 6" descr="lan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587" y="3600764"/>
            <a:ext cx="3841750" cy="30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9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6767" y="291193"/>
            <a:ext cx="11049342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770021" y="1568918"/>
            <a:ext cx="10693667" cy="97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375385" y="1790299"/>
            <a:ext cx="114925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Mohammed, A.Q.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1634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Mohammed, A.Q.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1645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Design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Murray, P.M.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Org.Biomol.Chem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2373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93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682" y="1923303"/>
            <a:ext cx="10142375" cy="42473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by Design: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Begins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predefined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Emphasizes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science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75454" y="335902"/>
            <a:ext cx="816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BY DESIGN AND DESIGN OF EXPERIMENTS CONCEPT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BY DESIGN AND DESIGN OF EXPERIMENTS CONCEPT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7" y="2457857"/>
            <a:ext cx="10282335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Experiment: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trategy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gather empirical knowledge, i.e. knowledge based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analysis of experimental data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not on theoretical models. It can be applied when investigating a phenomenon in order to gain understanding or improve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BY DESIGN AND DESIGN OF EXPERIMENTS CONCEPT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481" y="1753449"/>
            <a:ext cx="11094098" cy="449353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(FDA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excerpt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algn="just"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reproducible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07541" y="202663"/>
            <a:ext cx="8854988" cy="984885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466531" y="1544897"/>
            <a:ext cx="11215396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physico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variability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explained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“Key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Quality Attributes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meets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97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9005" y="184666"/>
            <a:ext cx="9983754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8301"/>
            <a:ext cx="144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045" y="1638301"/>
            <a:ext cx="7099041" cy="48013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40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9005" y="184666"/>
            <a:ext cx="9983754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8301"/>
            <a:ext cx="144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045" y="1638301"/>
            <a:ext cx="7099041" cy="48013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CQAs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77079" y="1961940"/>
            <a:ext cx="495300" cy="9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951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6955" y="251356"/>
            <a:ext cx="10293169" cy="98488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by Design and Design </a:t>
            </a:r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Picture 6" descr="Lavender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57343"/>
            <a:ext cx="3675888" cy="2527173"/>
          </a:xfrm>
          <a:prstGeom prst="rect">
            <a:avLst/>
          </a:prstGeom>
        </p:spPr>
      </p:pic>
      <p:pic>
        <p:nvPicPr>
          <p:cNvPr id="10" name="Picture 9" descr="Field_of_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654" y="4119565"/>
            <a:ext cx="3805238" cy="2566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4675" y="1663184"/>
            <a:ext cx="344805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5150" y="2544246"/>
            <a:ext cx="344805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4125" y="4964668"/>
            <a:ext cx="36195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1551706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9926</TotalTime>
  <Words>1129</Words>
  <Application>Microsoft Office PowerPoint</Application>
  <PresentationFormat>Widescreen</PresentationFormat>
  <Paragraphs>187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214</cp:revision>
  <dcterms:created xsi:type="dcterms:W3CDTF">2019-06-12T10:14:44Z</dcterms:created>
  <dcterms:modified xsi:type="dcterms:W3CDTF">2021-05-18T08:54:25Z</dcterms:modified>
</cp:coreProperties>
</file>