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85" r:id="rId5"/>
    <p:sldId id="259" r:id="rId6"/>
    <p:sldId id="260" r:id="rId7"/>
    <p:sldId id="261" r:id="rId8"/>
    <p:sldId id="288" r:id="rId9"/>
    <p:sldId id="289" r:id="rId10"/>
    <p:sldId id="286" r:id="rId11"/>
    <p:sldId id="263" r:id="rId12"/>
    <p:sldId id="262" r:id="rId13"/>
    <p:sldId id="264" r:id="rId14"/>
    <p:sldId id="265" r:id="rId15"/>
    <p:sldId id="266" r:id="rId16"/>
    <p:sldId id="267" r:id="rId17"/>
    <p:sldId id="287" r:id="rId18"/>
    <p:sldId id="269" r:id="rId19"/>
    <p:sldId id="270" r:id="rId20"/>
    <p:sldId id="268" r:id="rId21"/>
    <p:sldId id="271" r:id="rId22"/>
    <p:sldId id="272" r:id="rId23"/>
    <p:sldId id="273" r:id="rId24"/>
    <p:sldId id="274" r:id="rId25"/>
    <p:sldId id="275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3979" autoAdjust="0"/>
  </p:normalViewPr>
  <p:slideViewPr>
    <p:cSldViewPr snapToGrid="0">
      <p:cViewPr varScale="1">
        <p:scale>
          <a:sx n="61" d="100"/>
          <a:sy n="61" d="100"/>
        </p:scale>
        <p:origin x="7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5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6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7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8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9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0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2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2688" y="6217920"/>
            <a:ext cx="3163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Petr Beňovský</a:t>
            </a:r>
            <a:endParaRPr lang="cs-CZ" dirty="0"/>
          </a:p>
        </p:txBody>
      </p:sp>
      <p:sp>
        <p:nvSpPr>
          <p:cNvPr id="5" name="TextBox 4"/>
          <p:cNvSpPr txBox="1"/>
          <p:nvPr/>
        </p:nvSpPr>
        <p:spPr>
          <a:xfrm>
            <a:off x="1280260" y="1891167"/>
            <a:ext cx="960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SYNTHETIC ROUTE DESIGN AND SELECTION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39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3554" y="354457"/>
            <a:ext cx="7633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SELECT CRITERIA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3914" y="1126820"/>
            <a:ext cx="22291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r>
              <a:rPr lang="cs-CZ" sz="3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 E G A L</a:t>
            </a:r>
          </a:p>
          <a:p>
            <a:r>
              <a:rPr lang="cs-CZ" sz="3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  <a:p>
            <a:r>
              <a:rPr lang="cs-CZ" sz="3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  <a:p>
            <a:r>
              <a:rPr lang="cs-CZ" sz="3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4258" y="1463250"/>
            <a:ext cx="7906410" cy="49164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34813" y="5171090"/>
            <a:ext cx="1597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ADR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9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3554" y="438539"/>
            <a:ext cx="7633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SELECT CRITERIA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3914" y="1126820"/>
            <a:ext cx="22291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r>
              <a:rPr lang="cs-CZ" sz="3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 E G A L</a:t>
            </a:r>
          </a:p>
          <a:p>
            <a:r>
              <a:rPr lang="cs-CZ" sz="3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  <a:p>
            <a:r>
              <a:rPr lang="cs-CZ" sz="3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  <a:p>
            <a:r>
              <a:rPr lang="cs-CZ" sz="3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0077994"/>
              </p:ext>
            </p:extLst>
          </p:nvPr>
        </p:nvGraphicFramePr>
        <p:xfrm>
          <a:off x="3423297" y="961759"/>
          <a:ext cx="7733043" cy="5327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1" name="CS ChemDraw Drawing" r:id="rId3" imgW="5155362" imgH="3551889" progId="ChemDraw.Document.6.0">
                  <p:embed/>
                </p:oleObj>
              </mc:Choice>
              <mc:Fallback>
                <p:oleObj name="CS ChemDraw Drawing" r:id="rId3" imgW="5155362" imgH="355188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23297" y="961759"/>
                        <a:ext cx="7733043" cy="53278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51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3554" y="438539"/>
            <a:ext cx="7633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SELECT CRITERIA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3915" y="1126820"/>
            <a:ext cx="41210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r>
              <a:rPr lang="cs-CZ" sz="3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  <a:p>
            <a:r>
              <a:rPr lang="cs-CZ" sz="3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 C O N O M I C S</a:t>
            </a:r>
          </a:p>
          <a:p>
            <a:r>
              <a:rPr lang="cs-CZ" sz="3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  <a:p>
            <a:r>
              <a:rPr lang="cs-CZ" sz="3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11063" y="2017986"/>
            <a:ext cx="8996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factors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determining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economic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viability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81296" y="2851867"/>
            <a:ext cx="61695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Cost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goods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Price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Marketing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costs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and/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technology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licensing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Investment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7255" y="5339255"/>
            <a:ext cx="110673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cost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involved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manufacture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drug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(API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manufacturing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formulation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packaging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expressed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as 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percentage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selling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price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drug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98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3554" y="438539"/>
            <a:ext cx="7633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SELECT CRITERIA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3914" y="1126820"/>
            <a:ext cx="32697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r>
              <a:rPr lang="cs-CZ" sz="3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  <a:p>
            <a:r>
              <a:rPr lang="cs-CZ" sz="3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  <a:p>
            <a:r>
              <a:rPr lang="cs-CZ" sz="3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 O N T R O L</a:t>
            </a:r>
          </a:p>
          <a:p>
            <a:r>
              <a:rPr lang="cs-CZ" sz="3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93554" y="1126820"/>
            <a:ext cx="906873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Compliance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valid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guidelines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authorities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particular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region (FDA, EMEA, ASEAN, ICH)</a:t>
            </a:r>
          </a:p>
          <a:p>
            <a:pPr algn="just"/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Specification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defines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acceptable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registration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Impurities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known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unknown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Mutagenic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impurities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ICH M7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guideline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Solvates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stability (DVS, TGA)</a:t>
            </a:r>
          </a:p>
          <a:p>
            <a:pPr algn="just"/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Stability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tests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enforced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degradation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Polymorphism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Heavy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metals</a:t>
            </a:r>
          </a:p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QbD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PAT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12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3554" y="438539"/>
            <a:ext cx="7633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SELECT CRITERIA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3914" y="1126820"/>
            <a:ext cx="45940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r>
              <a:rPr lang="cs-CZ" sz="3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  <a:p>
            <a:r>
              <a:rPr lang="cs-CZ" sz="3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  <a:p>
            <a:r>
              <a:rPr lang="cs-CZ" sz="3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  <a:p>
            <a:r>
              <a:rPr lang="cs-CZ" sz="3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</a:p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 H R O U G H P U T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93554" y="1166649"/>
            <a:ext cx="98570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amount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material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manufactured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unit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Usually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identified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late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stage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already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established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procedure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1545" y="4543140"/>
            <a:ext cx="10552386" cy="310854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Chemical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yield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capacity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availability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vessels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-up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Limiting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concentration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steps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Convergency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Usage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special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equipment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9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3554" y="438539"/>
            <a:ext cx="7633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SELECT CRITERIA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3914" y="1126820"/>
            <a:ext cx="45940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r>
              <a:rPr lang="cs-CZ" sz="3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  <a:p>
            <a:r>
              <a:rPr lang="cs-CZ" sz="3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  <a:p>
            <a:r>
              <a:rPr lang="cs-CZ" sz="3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  <a:p>
            <a:r>
              <a:rPr lang="cs-CZ" sz="3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</a:p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 H R O U G H P U T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93554" y="1166649"/>
            <a:ext cx="985701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Chemical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yield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often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improved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deeper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undestanding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kinetics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mechanism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Reducing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length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most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consuming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operations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improve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throughput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telescoping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solubility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Protecting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deprotecting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sequences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3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3554" y="438539"/>
            <a:ext cx="7633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SELECT CRITERIA - THROUGHPUT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8730057"/>
              </p:ext>
            </p:extLst>
          </p:nvPr>
        </p:nvGraphicFramePr>
        <p:xfrm>
          <a:off x="3124200" y="1092200"/>
          <a:ext cx="5373688" cy="541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7" name="CS ChemDraw Drawing" r:id="rId3" imgW="4012312" imgH="4038292" progId="ChemDraw.Document.6.0">
                  <p:embed/>
                </p:oleObj>
              </mc:Choice>
              <mc:Fallback>
                <p:oleObj name="CS ChemDraw Drawing" r:id="rId3" imgW="4012312" imgH="403829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24200" y="1092200"/>
                        <a:ext cx="5373688" cy="5411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007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3554" y="438539"/>
            <a:ext cx="7633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SELECT CRITERIA - THROUGHPUT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0283043"/>
              </p:ext>
            </p:extLst>
          </p:nvPr>
        </p:nvGraphicFramePr>
        <p:xfrm>
          <a:off x="1641475" y="1803400"/>
          <a:ext cx="9013825" cy="3887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1" name="CS ChemDraw Drawing" r:id="rId3" imgW="4621973" imgH="1994506" progId="ChemDraw.Document.6.0">
                  <p:embed/>
                </p:oleObj>
              </mc:Choice>
              <mc:Fallback>
                <p:oleObj name="CS ChemDraw Drawing" r:id="rId3" imgW="4621973" imgH="199450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41475" y="1803400"/>
                        <a:ext cx="9013825" cy="3887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719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3554" y="438539"/>
            <a:ext cx="7633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DEVELOPMENT PHASES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38" y="961759"/>
            <a:ext cx="11478343" cy="506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84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3554" y="354457"/>
            <a:ext cx="7633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CLINICAL PHASES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1132" y="1240221"/>
            <a:ext cx="1084667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44613" indent="-1344613" algn="just"/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screening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(20-80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healthy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volunteers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safe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dosing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determined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possible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side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effects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identified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1344613" indent="-1344613" algn="just"/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testing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protocol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formulated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100-300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efficacy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determination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further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details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;</a:t>
            </a:r>
          </a:p>
          <a:p>
            <a:pPr marL="1344613" indent="-1344613" algn="just"/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Final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testing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(1000-3000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desired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effect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confirmed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monitoring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side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effects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comparison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known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similar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drugs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successful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completion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drug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usually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approved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registered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1344613" indent="-1344613" algn="just"/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44613" indent="-1344613" algn="just"/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approval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gathering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further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pieces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risks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advantages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optimal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dosing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10852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3554" y="438539"/>
            <a:ext cx="7633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GENERAL ISSUES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9528" y="1347537"/>
            <a:ext cx="1079954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Academia vs.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Industry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even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more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coordinated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involving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large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numbers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chemists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supporting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personnel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towards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Moreover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“in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meantime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“,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pressure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stress,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continually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improve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expertise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capability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effective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design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synthetic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routes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Do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Audit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cycle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  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Select</a:t>
            </a: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Understand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sources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available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time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limitations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priorities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risks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quality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quantity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, budget, …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53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3554" y="438539"/>
            <a:ext cx="76330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PRACTICAL SYNTHESIS OF IFETROBAN SODIUM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9593090"/>
              </p:ext>
            </p:extLst>
          </p:nvPr>
        </p:nvGraphicFramePr>
        <p:xfrm>
          <a:off x="3881438" y="1504950"/>
          <a:ext cx="3868737" cy="293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2" name="CS ChemDraw Drawing" r:id="rId3" imgW="2015643" imgH="1528232" progId="ChemDraw.Document.6.0">
                  <p:embed/>
                </p:oleObj>
              </mc:Choice>
              <mc:Fallback>
                <p:oleObj name="CS ChemDraw Drawing" r:id="rId3" imgW="2015643" imgH="152823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81438" y="1504950"/>
                        <a:ext cx="3868737" cy="293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46234" y="4551795"/>
            <a:ext cx="104893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Bristol-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Myers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Squibb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Highly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selective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thromboxane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A2 receptor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antagonist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antithrombotic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anti-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ischemic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properties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Mueller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R.H.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Chemistry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Pharmaceutical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Industry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p.37, Marcel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Dekker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Inc. 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1999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ISBN 0-8247-1981-6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31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3554" y="438539"/>
            <a:ext cx="76330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PRACTICAL SYNTHESIS OF IFETROBAN SODIUM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6535215"/>
              </p:ext>
            </p:extLst>
          </p:nvPr>
        </p:nvGraphicFramePr>
        <p:xfrm>
          <a:off x="2542572" y="2358449"/>
          <a:ext cx="7359852" cy="4081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1" name="CS ChemDraw Drawing" r:id="rId3" imgW="4687804" imgH="2599697" progId="ChemDraw.Document.6.0">
                  <p:embed/>
                </p:oleObj>
              </mc:Choice>
              <mc:Fallback>
                <p:oleObj name="CS ChemDraw Drawing" r:id="rId3" imgW="4687804" imgH="259969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42572" y="2358449"/>
                        <a:ext cx="7359852" cy="40815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893554" y="1597572"/>
            <a:ext cx="8595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Potential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drug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candidates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72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5085" y="196801"/>
            <a:ext cx="76330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PRACTICAL SYNTHESIS OF IFETROBAN SODIUM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5562853"/>
              </p:ext>
            </p:extLst>
          </p:nvPr>
        </p:nvGraphicFramePr>
        <p:xfrm>
          <a:off x="2515196" y="1150908"/>
          <a:ext cx="7966229" cy="5453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4" name="CS ChemDraw Drawing" r:id="rId3" imgW="5310819" imgH="3635929" progId="ChemDraw.Document.6.0">
                  <p:embed/>
                </p:oleObj>
              </mc:Choice>
              <mc:Fallback>
                <p:oleObj name="CS ChemDraw Drawing" r:id="rId3" imgW="5310819" imgH="363592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5196" y="1150908"/>
                        <a:ext cx="7966229" cy="54538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21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5085" y="196801"/>
            <a:ext cx="76330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PRACTICAL SYNTHESIS OF IFETROBAN SODIUM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2764038"/>
              </p:ext>
            </p:extLst>
          </p:nvPr>
        </p:nvGraphicFramePr>
        <p:xfrm>
          <a:off x="2616117" y="1150908"/>
          <a:ext cx="6833640" cy="2878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7" name="CS ChemDraw Drawing" r:id="rId3" imgW="5216519" imgH="2197335" progId="ChemDraw.Document.6.0">
                  <p:embed/>
                </p:oleObj>
              </mc:Choice>
              <mc:Fallback>
                <p:oleObj name="CS ChemDraw Drawing" r:id="rId3" imgW="5216519" imgH="219733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16117" y="1150908"/>
                        <a:ext cx="6833640" cy="28785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46538" y="4035972"/>
            <a:ext cx="1114096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Large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supply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made in Kilo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Lab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but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candidate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SQ-28668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failed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clinical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drug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candidate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chosen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(SQ-30741) – but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exhibited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extensive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first-pass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metabolism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clinic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further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halted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17 kg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still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remained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unutilized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Finally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BMS-180291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selected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promising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drug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candidate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proved very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useful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start in Kilo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Lab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campaign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974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5085" y="196801"/>
            <a:ext cx="76330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PRACTICAL SYNTHESIS OF IFETROBAN SODIUM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8833010"/>
              </p:ext>
            </p:extLst>
          </p:nvPr>
        </p:nvGraphicFramePr>
        <p:xfrm>
          <a:off x="3399351" y="1091571"/>
          <a:ext cx="6158735" cy="57664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9" name="CS ChemDraw Drawing" r:id="rId3" imgW="5598850" imgH="5242208" progId="ChemDraw.Document.6.0">
                  <p:embed/>
                </p:oleObj>
              </mc:Choice>
              <mc:Fallback>
                <p:oleObj name="CS ChemDraw Drawing" r:id="rId3" imgW="5598850" imgH="524220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99351" y="1091571"/>
                        <a:ext cx="6158735" cy="57664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096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1672816"/>
              </p:ext>
            </p:extLst>
          </p:nvPr>
        </p:nvGraphicFramePr>
        <p:xfrm>
          <a:off x="3291489" y="137838"/>
          <a:ext cx="5275640" cy="6576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3" name="CS ChemDraw Drawing" r:id="rId3" imgW="4977019" imgH="6203913" progId="ChemDraw.Document.6.0">
                  <p:embed/>
                </p:oleObj>
              </mc:Choice>
              <mc:Fallback>
                <p:oleObj name="CS ChemDraw Drawing" r:id="rId3" imgW="4977019" imgH="620391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91489" y="137838"/>
                        <a:ext cx="5275640" cy="65761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902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5085" y="196801"/>
            <a:ext cx="76330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PRACTICAL SYNTHESIS OF IFETROBAN SODIUM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0828" y="1150908"/>
            <a:ext cx="10783613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SUMMARY (so far):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23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steps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synthesis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convergent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but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longest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linear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sequence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consists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16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steps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Overall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yield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&lt; 3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steps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involve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oxidation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stage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adjustment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Resolution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BMS-18029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seemed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promising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drug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candidate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preliminary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tests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Quick-fixes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“ in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original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route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get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more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material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(20 kg by a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combination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Kilo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Lab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and Pilot Plant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efforts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meantime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started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identify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better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route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804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5085" y="112718"/>
            <a:ext cx="76330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PRACTICAL SYNTHESIS OF IFETROBAN SODIUM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2151" y="1277032"/>
            <a:ext cx="9764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Model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alternative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Diels-Alder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4142830"/>
              </p:ext>
            </p:extLst>
          </p:nvPr>
        </p:nvGraphicFramePr>
        <p:xfrm>
          <a:off x="3385527" y="1800252"/>
          <a:ext cx="7198236" cy="3285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5" name="CS ChemDraw Drawing" r:id="rId3" imgW="4831031" imgH="2204867" progId="ChemDraw.Document.6.0">
                  <p:embed/>
                </p:oleObj>
              </mc:Choice>
              <mc:Fallback>
                <p:oleObj name="CS ChemDraw Drawing" r:id="rId3" imgW="4831031" imgH="220486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85527" y="1800252"/>
                        <a:ext cx="7198236" cy="32852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72358" y="5391807"/>
            <a:ext cx="104262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require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synthetic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starting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propargylic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derivative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40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5085" y="112718"/>
            <a:ext cx="76330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PRACTICAL SYNTHESIS OF IFETROBAN SODIUM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7972" y="129277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/>
          </a:p>
        </p:txBody>
      </p:sp>
      <p:sp>
        <p:nvSpPr>
          <p:cNvPr id="8" name="TextBox 7"/>
          <p:cNvSpPr txBox="1"/>
          <p:nvPr/>
        </p:nvSpPr>
        <p:spPr>
          <a:xfrm>
            <a:off x="1033691" y="1292772"/>
            <a:ext cx="10201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Stereoselective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approaches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(to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avoid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resolution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0004120"/>
              </p:ext>
            </p:extLst>
          </p:nvPr>
        </p:nvGraphicFramePr>
        <p:xfrm>
          <a:off x="1149675" y="1903902"/>
          <a:ext cx="8633909" cy="450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8" name="CS ChemDraw Drawing" r:id="rId3" imgW="6443216" imgH="3364384" progId="ChemDraw.Document.6.0">
                  <p:embed/>
                </p:oleObj>
              </mc:Choice>
              <mc:Fallback>
                <p:oleObj name="CS ChemDraw Drawing" r:id="rId3" imgW="6443216" imgH="336438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9675" y="1903902"/>
                        <a:ext cx="8633909" cy="4508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008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5085" y="112718"/>
            <a:ext cx="76330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PRACTICAL SYNTHESIS OF IFETROBAN SODIUM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7972" y="129277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742944"/>
              </p:ext>
            </p:extLst>
          </p:nvPr>
        </p:nvGraphicFramePr>
        <p:xfrm>
          <a:off x="2380860" y="1292772"/>
          <a:ext cx="7549192" cy="3600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1" name="CS ChemDraw Drawing" r:id="rId3" imgW="4338616" imgH="2069292" progId="ChemDraw.Document.6.0">
                  <p:embed/>
                </p:oleObj>
              </mc:Choice>
              <mc:Fallback>
                <p:oleObj name="CS ChemDraw Drawing" r:id="rId3" imgW="4338616" imgH="206929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80860" y="1292772"/>
                        <a:ext cx="7549192" cy="36005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7144" y="5119287"/>
            <a:ext cx="114562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efficient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original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synthetic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pathway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concerns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yield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Grignard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lactone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conversion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lower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practical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63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3554" y="438539"/>
            <a:ext cx="7633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SELECT CRITERIA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3914" y="1126820"/>
            <a:ext cx="5790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  <a:p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7766" y="5087007"/>
            <a:ext cx="10689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Butters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M.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et al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Rev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106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3002 (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2006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84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5085" y="112718"/>
            <a:ext cx="76330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PRACTICAL SYNTHESIS OF IFETROBAN SODIUM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7972" y="129277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4819546"/>
              </p:ext>
            </p:extLst>
          </p:nvPr>
        </p:nvGraphicFramePr>
        <p:xfrm>
          <a:off x="2071666" y="1194600"/>
          <a:ext cx="7847370" cy="4007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3" name="CS ChemDraw Drawing" r:id="rId3" imgW="4998325" imgH="2552524" progId="ChemDraw.Document.6.0">
                  <p:embed/>
                </p:oleObj>
              </mc:Choice>
              <mc:Fallback>
                <p:oleObj name="CS ChemDraw Drawing" r:id="rId3" imgW="4998325" imgH="255252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71666" y="1194600"/>
                        <a:ext cx="7847370" cy="4007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62455" y="5265683"/>
            <a:ext cx="107836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valinol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phenylglycinol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auxiliaries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65%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yield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; 72%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ee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Relatively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inexpensive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chiral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auxiliary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methylbenzylamine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provided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selectivity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94 : 6 (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99 : 1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crystallization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 in 89%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yield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Serine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derived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chiral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auxiliaries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gave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lower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yields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stereoselectivity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68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5085" y="112718"/>
            <a:ext cx="76330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PRACTICAL SYNTHESIS OF IFETROBAN SODIUM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7972" y="129277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0528375"/>
              </p:ext>
            </p:extLst>
          </p:nvPr>
        </p:nvGraphicFramePr>
        <p:xfrm>
          <a:off x="5240090" y="1204760"/>
          <a:ext cx="6697907" cy="2678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2" name="CS ChemDraw Drawing" r:id="rId3" imgW="4465271" imgH="1785855" progId="ChemDraw.Document.6.0">
                  <p:embed/>
                </p:oleObj>
              </mc:Choice>
              <mc:Fallback>
                <p:oleObj name="CS ChemDraw Drawing" r:id="rId3" imgW="4465271" imgH="178585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40090" y="1204760"/>
                        <a:ext cx="6697907" cy="26787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1908353"/>
              </p:ext>
            </p:extLst>
          </p:nvPr>
        </p:nvGraphicFramePr>
        <p:xfrm>
          <a:off x="824439" y="3088558"/>
          <a:ext cx="6795561" cy="33810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3" name="CS ChemDraw Drawing" r:id="rId5" imgW="4530374" imgH="2254022" progId="ChemDraw.Document.6.0">
                  <p:embed/>
                </p:oleObj>
              </mc:Choice>
              <mc:Fallback>
                <p:oleObj name="CS ChemDraw Drawing" r:id="rId5" imgW="4530374" imgH="225402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24439" y="3088558"/>
                        <a:ext cx="6795561" cy="33810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33691" y="1066825"/>
            <a:ext cx="6586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Improved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efficiency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3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5085" y="112718"/>
            <a:ext cx="76330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PRACTICAL SYNTHESIS OF IFETROBAN SODIUM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7972" y="129277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3481775"/>
              </p:ext>
            </p:extLst>
          </p:nvPr>
        </p:nvGraphicFramePr>
        <p:xfrm>
          <a:off x="3116863" y="2171310"/>
          <a:ext cx="6653351" cy="3014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9" name="CS ChemDraw Drawing" r:id="rId3" imgW="4107007" imgH="1860778" progId="ChemDraw.Document.6.0">
                  <p:embed/>
                </p:oleObj>
              </mc:Choice>
              <mc:Fallback>
                <p:oleObj name="CS ChemDraw Drawing" r:id="rId3" imgW="4107007" imgH="186077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16863" y="2171310"/>
                        <a:ext cx="6653351" cy="30144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33691" y="1198179"/>
            <a:ext cx="10191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Still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improving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efficiency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19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5085" y="112718"/>
            <a:ext cx="76330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PRACTICAL SYNTHESIS OF IFETROBAN SODIUM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7972" y="129277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9082587"/>
              </p:ext>
            </p:extLst>
          </p:nvPr>
        </p:nvGraphicFramePr>
        <p:xfrm>
          <a:off x="3564373" y="1066825"/>
          <a:ext cx="8186395" cy="4055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2" name="CS ChemDraw Drawing" r:id="rId3" imgW="6155184" imgH="3049233" progId="ChemDraw.Document.6.0">
                  <p:embed/>
                </p:oleObj>
              </mc:Choice>
              <mc:Fallback>
                <p:oleObj name="CS ChemDraw Drawing" r:id="rId3" imgW="6155184" imgH="304923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64373" y="1066825"/>
                        <a:ext cx="8186395" cy="4055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33691" y="1187669"/>
            <a:ext cx="3706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SUMMARY: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8277" y="5328745"/>
            <a:ext cx="108466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convergent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steps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oxidation-reduction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reactions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left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10;</a:t>
            </a:r>
          </a:p>
          <a:p>
            <a:pPr algn="just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83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researchers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Overall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yield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28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%;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74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3017" y="259863"/>
            <a:ext cx="7633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SELECT CRITERIA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3914" y="1126820"/>
            <a:ext cx="5790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  <a:p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5008" y="6022428"/>
            <a:ext cx="10689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Butters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M.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et al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Rev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106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3002 (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2006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067601"/>
              </p:ext>
            </p:extLst>
          </p:nvPr>
        </p:nvGraphicFramePr>
        <p:xfrm>
          <a:off x="1893554" y="974953"/>
          <a:ext cx="9524124" cy="503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4708">
                  <a:extLst>
                    <a:ext uri="{9D8B030D-6E8A-4147-A177-3AD203B41FA5}">
                      <a16:colId xmlns:a16="http://schemas.microsoft.com/office/drawing/2014/main" val="346619377"/>
                    </a:ext>
                  </a:extLst>
                </a:gridCol>
                <a:gridCol w="3174708">
                  <a:extLst>
                    <a:ext uri="{9D8B030D-6E8A-4147-A177-3AD203B41FA5}">
                      <a16:colId xmlns:a16="http://schemas.microsoft.com/office/drawing/2014/main" val="3818610981"/>
                    </a:ext>
                  </a:extLst>
                </a:gridCol>
                <a:gridCol w="3174708">
                  <a:extLst>
                    <a:ext uri="{9D8B030D-6E8A-4147-A177-3AD203B41FA5}">
                      <a16:colId xmlns:a16="http://schemas.microsoft.com/office/drawing/2014/main" val="2178382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Criteria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Subcriteria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Potential</a:t>
                      </a:r>
                      <a:r>
                        <a:rPr lang="cs-CZ" b="1" dirty="0" smtClean="0"/>
                        <a:t> </a:t>
                      </a:r>
                      <a:r>
                        <a:rPr lang="cs-CZ" b="1" dirty="0" err="1" smtClean="0"/>
                        <a:t>Issues</a:t>
                      </a:r>
                      <a:endParaRPr lang="cs-CZ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6777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SAFETY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err="1" smtClean="0"/>
                        <a:t>Process</a:t>
                      </a:r>
                      <a:r>
                        <a:rPr lang="cs-CZ" b="1" dirty="0" smtClean="0"/>
                        <a:t>, </a:t>
                      </a:r>
                      <a:r>
                        <a:rPr lang="cs-CZ" b="1" dirty="0" err="1" smtClean="0"/>
                        <a:t>health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err="1" smtClean="0"/>
                        <a:t>Thermal</a:t>
                      </a:r>
                      <a:r>
                        <a:rPr lang="cs-CZ" b="1" dirty="0" smtClean="0"/>
                        <a:t> risk, </a:t>
                      </a:r>
                      <a:r>
                        <a:rPr lang="cs-CZ" b="1" dirty="0" err="1" smtClean="0"/>
                        <a:t>carcinogens</a:t>
                      </a:r>
                      <a:r>
                        <a:rPr lang="cs-CZ" b="1" dirty="0" smtClean="0"/>
                        <a:t>, </a:t>
                      </a:r>
                      <a:r>
                        <a:rPr lang="cs-CZ" b="1" dirty="0" err="1" smtClean="0"/>
                        <a:t>sensitisers</a:t>
                      </a:r>
                      <a:endParaRPr lang="cs-CZ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799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ENVIRONMENTAL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err="1" smtClean="0"/>
                        <a:t>Waste</a:t>
                      </a:r>
                      <a:r>
                        <a:rPr lang="cs-CZ" b="1" dirty="0" smtClean="0"/>
                        <a:t>, </a:t>
                      </a:r>
                      <a:r>
                        <a:rPr lang="cs-CZ" b="1" dirty="0" err="1" smtClean="0"/>
                        <a:t>environmental</a:t>
                      </a:r>
                      <a:r>
                        <a:rPr lang="cs-CZ" b="1" dirty="0" smtClean="0"/>
                        <a:t> hazard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err="1" smtClean="0"/>
                        <a:t>Inceneration</a:t>
                      </a:r>
                      <a:r>
                        <a:rPr lang="cs-CZ" b="1" dirty="0" smtClean="0"/>
                        <a:t> </a:t>
                      </a:r>
                      <a:r>
                        <a:rPr lang="cs-CZ" b="1" dirty="0" err="1" smtClean="0"/>
                        <a:t>of</a:t>
                      </a:r>
                      <a:r>
                        <a:rPr lang="cs-CZ" b="1" dirty="0" smtClean="0"/>
                        <a:t> </a:t>
                      </a:r>
                      <a:r>
                        <a:rPr lang="cs-CZ" b="1" dirty="0" err="1" smtClean="0"/>
                        <a:t>solvents</a:t>
                      </a:r>
                      <a:r>
                        <a:rPr lang="cs-CZ" b="1" dirty="0" smtClean="0"/>
                        <a:t>, </a:t>
                      </a:r>
                      <a:r>
                        <a:rPr lang="cs-CZ" b="1" dirty="0" err="1" smtClean="0"/>
                        <a:t>aquatic</a:t>
                      </a:r>
                      <a:r>
                        <a:rPr lang="cs-CZ" b="1" dirty="0" smtClean="0"/>
                        <a:t> </a:t>
                      </a:r>
                      <a:r>
                        <a:rPr lang="cs-CZ" b="1" dirty="0" err="1" smtClean="0"/>
                        <a:t>toxins</a:t>
                      </a:r>
                      <a:r>
                        <a:rPr lang="cs-CZ" b="1" dirty="0" smtClean="0"/>
                        <a:t>,</a:t>
                      </a:r>
                      <a:r>
                        <a:rPr lang="cs-CZ" b="1" baseline="0" dirty="0" smtClean="0"/>
                        <a:t> ozone </a:t>
                      </a:r>
                      <a:r>
                        <a:rPr lang="cs-CZ" b="1" baseline="0" dirty="0" err="1" smtClean="0"/>
                        <a:t>depleting</a:t>
                      </a:r>
                      <a:r>
                        <a:rPr lang="cs-CZ" b="1" baseline="0" dirty="0" smtClean="0"/>
                        <a:t> </a:t>
                      </a:r>
                      <a:r>
                        <a:rPr lang="cs-CZ" b="1" baseline="0" dirty="0" err="1" smtClean="0"/>
                        <a:t>chemicals</a:t>
                      </a:r>
                      <a:endParaRPr lang="cs-CZ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9383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LEGAL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err="1" smtClean="0"/>
                        <a:t>Intellectual</a:t>
                      </a:r>
                      <a:r>
                        <a:rPr lang="cs-CZ" b="1" baseline="0" dirty="0" smtClean="0"/>
                        <a:t> </a:t>
                      </a:r>
                      <a:r>
                        <a:rPr lang="cs-CZ" b="1" baseline="0" dirty="0" err="1" smtClean="0"/>
                        <a:t>property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err="1" smtClean="0"/>
                        <a:t>Indication</a:t>
                      </a:r>
                      <a:r>
                        <a:rPr lang="cs-CZ" b="1" dirty="0" smtClean="0"/>
                        <a:t>, </a:t>
                      </a:r>
                      <a:r>
                        <a:rPr lang="cs-CZ" b="1" dirty="0" err="1" smtClean="0"/>
                        <a:t>compound</a:t>
                      </a:r>
                      <a:r>
                        <a:rPr lang="cs-CZ" b="1" dirty="0" smtClean="0"/>
                        <a:t> </a:t>
                      </a:r>
                      <a:r>
                        <a:rPr lang="cs-CZ" b="1" dirty="0" err="1" smtClean="0"/>
                        <a:t>protection</a:t>
                      </a:r>
                      <a:r>
                        <a:rPr lang="cs-CZ" b="1" dirty="0" smtClean="0"/>
                        <a:t>, </a:t>
                      </a:r>
                      <a:r>
                        <a:rPr lang="cs-CZ" b="1" dirty="0" err="1" smtClean="0"/>
                        <a:t>process</a:t>
                      </a:r>
                      <a:r>
                        <a:rPr lang="cs-CZ" b="1" dirty="0" smtClean="0"/>
                        <a:t> </a:t>
                      </a:r>
                      <a:endParaRPr lang="cs-CZ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9999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ECONOMICS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err="1" smtClean="0"/>
                        <a:t>Cost</a:t>
                      </a:r>
                      <a:r>
                        <a:rPr lang="cs-CZ" b="1" dirty="0" smtClean="0"/>
                        <a:t> </a:t>
                      </a:r>
                      <a:r>
                        <a:rPr lang="cs-CZ" b="1" dirty="0" err="1" smtClean="0"/>
                        <a:t>of</a:t>
                      </a:r>
                      <a:r>
                        <a:rPr lang="cs-CZ" b="1" dirty="0" smtClean="0"/>
                        <a:t> </a:t>
                      </a:r>
                      <a:r>
                        <a:rPr lang="cs-CZ" b="1" dirty="0" err="1" smtClean="0"/>
                        <a:t>goods</a:t>
                      </a:r>
                      <a:r>
                        <a:rPr lang="cs-CZ" b="1" dirty="0" smtClean="0"/>
                        <a:t>, </a:t>
                      </a:r>
                      <a:r>
                        <a:rPr lang="cs-CZ" b="1" dirty="0" err="1" smtClean="0"/>
                        <a:t>production</a:t>
                      </a:r>
                      <a:r>
                        <a:rPr lang="cs-CZ" b="1" dirty="0" smtClean="0"/>
                        <a:t> </a:t>
                      </a:r>
                      <a:r>
                        <a:rPr lang="cs-CZ" b="1" dirty="0" err="1" smtClean="0"/>
                        <a:t>cost</a:t>
                      </a:r>
                      <a:r>
                        <a:rPr lang="cs-CZ" b="1" dirty="0" smtClean="0"/>
                        <a:t>, </a:t>
                      </a:r>
                      <a:r>
                        <a:rPr lang="cs-CZ" b="1" dirty="0" err="1" smtClean="0"/>
                        <a:t>concentration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err="1" smtClean="0"/>
                        <a:t>Length</a:t>
                      </a:r>
                      <a:r>
                        <a:rPr lang="cs-CZ" b="1" dirty="0" smtClean="0"/>
                        <a:t> </a:t>
                      </a:r>
                      <a:r>
                        <a:rPr lang="cs-CZ" b="1" dirty="0" err="1" smtClean="0"/>
                        <a:t>of</a:t>
                      </a:r>
                      <a:r>
                        <a:rPr lang="cs-CZ" b="1" dirty="0" smtClean="0"/>
                        <a:t> </a:t>
                      </a:r>
                      <a:r>
                        <a:rPr lang="cs-CZ" b="1" dirty="0" err="1" smtClean="0"/>
                        <a:t>the</a:t>
                      </a:r>
                      <a:r>
                        <a:rPr lang="cs-CZ" b="1" dirty="0" smtClean="0"/>
                        <a:t> </a:t>
                      </a:r>
                      <a:r>
                        <a:rPr lang="cs-CZ" b="1" dirty="0" err="1" smtClean="0"/>
                        <a:t>synthesis</a:t>
                      </a:r>
                      <a:r>
                        <a:rPr lang="cs-CZ" b="1" dirty="0" smtClean="0"/>
                        <a:t>, </a:t>
                      </a:r>
                      <a:r>
                        <a:rPr lang="cs-CZ" b="1" dirty="0" err="1" smtClean="0"/>
                        <a:t>cost</a:t>
                      </a:r>
                      <a:r>
                        <a:rPr lang="cs-CZ" b="1" dirty="0" smtClean="0"/>
                        <a:t> </a:t>
                      </a:r>
                      <a:r>
                        <a:rPr lang="cs-CZ" b="1" dirty="0" err="1" smtClean="0"/>
                        <a:t>of</a:t>
                      </a:r>
                      <a:r>
                        <a:rPr lang="cs-CZ" b="1" dirty="0" smtClean="0"/>
                        <a:t> </a:t>
                      </a:r>
                      <a:r>
                        <a:rPr lang="cs-CZ" b="1" dirty="0" err="1" smtClean="0"/>
                        <a:t>operations</a:t>
                      </a:r>
                      <a:endParaRPr lang="cs-CZ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45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CONTROL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err="1" smtClean="0"/>
                        <a:t>Control</a:t>
                      </a:r>
                      <a:r>
                        <a:rPr lang="cs-CZ" b="1" dirty="0" smtClean="0"/>
                        <a:t> </a:t>
                      </a:r>
                      <a:r>
                        <a:rPr lang="cs-CZ" b="1" dirty="0" err="1" smtClean="0"/>
                        <a:t>of</a:t>
                      </a:r>
                      <a:r>
                        <a:rPr lang="cs-CZ" b="1" dirty="0" smtClean="0"/>
                        <a:t> </a:t>
                      </a:r>
                      <a:r>
                        <a:rPr lang="cs-CZ" b="1" dirty="0" err="1" smtClean="0"/>
                        <a:t>quality</a:t>
                      </a:r>
                      <a:r>
                        <a:rPr lang="cs-CZ" b="1" dirty="0" smtClean="0"/>
                        <a:t> </a:t>
                      </a:r>
                      <a:r>
                        <a:rPr lang="cs-CZ" b="1" dirty="0" err="1" smtClean="0"/>
                        <a:t>parameters</a:t>
                      </a:r>
                      <a:r>
                        <a:rPr lang="cs-CZ" b="1" dirty="0" smtClean="0"/>
                        <a:t>, P-CH </a:t>
                      </a:r>
                      <a:r>
                        <a:rPr lang="cs-CZ" b="1" dirty="0" err="1" smtClean="0"/>
                        <a:t>parameters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Meeting</a:t>
                      </a:r>
                      <a:r>
                        <a:rPr lang="cs-CZ" b="1" baseline="0" dirty="0" smtClean="0"/>
                        <a:t> </a:t>
                      </a:r>
                      <a:r>
                        <a:rPr lang="cs-CZ" b="1" baseline="0" dirty="0" err="1" smtClean="0"/>
                        <a:t>specifications</a:t>
                      </a:r>
                      <a:r>
                        <a:rPr lang="cs-CZ" b="1" baseline="0" dirty="0" smtClean="0"/>
                        <a:t>, GMP </a:t>
                      </a:r>
                      <a:r>
                        <a:rPr lang="cs-CZ" b="1" baseline="0" dirty="0" err="1" smtClean="0"/>
                        <a:t>requirements</a:t>
                      </a:r>
                      <a:endParaRPr lang="cs-CZ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398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THROUGHPUT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err="1" smtClean="0"/>
                        <a:t>Time</a:t>
                      </a:r>
                      <a:r>
                        <a:rPr lang="cs-CZ" b="1" dirty="0" smtClean="0"/>
                        <a:t> </a:t>
                      </a:r>
                      <a:r>
                        <a:rPr lang="cs-CZ" b="1" dirty="0" err="1" smtClean="0"/>
                        <a:t>scale</a:t>
                      </a:r>
                      <a:r>
                        <a:rPr lang="cs-CZ" b="1" dirty="0" smtClean="0"/>
                        <a:t> </a:t>
                      </a:r>
                      <a:r>
                        <a:rPr lang="cs-CZ" b="1" dirty="0" err="1" smtClean="0"/>
                        <a:t>of</a:t>
                      </a:r>
                      <a:r>
                        <a:rPr lang="cs-CZ" b="1" dirty="0" smtClean="0"/>
                        <a:t> </a:t>
                      </a:r>
                      <a:r>
                        <a:rPr lang="cs-CZ" b="1" dirty="0" err="1" smtClean="0"/>
                        <a:t>manufacture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err="1" smtClean="0"/>
                        <a:t>Continuity</a:t>
                      </a:r>
                      <a:r>
                        <a:rPr lang="cs-CZ" b="1" dirty="0" smtClean="0"/>
                        <a:t> </a:t>
                      </a:r>
                      <a:r>
                        <a:rPr lang="cs-CZ" b="1" dirty="0" err="1" smtClean="0"/>
                        <a:t>of</a:t>
                      </a:r>
                      <a:r>
                        <a:rPr lang="cs-CZ" b="1" dirty="0" smtClean="0"/>
                        <a:t> </a:t>
                      </a:r>
                      <a:r>
                        <a:rPr lang="cs-CZ" b="1" dirty="0" err="1" smtClean="0"/>
                        <a:t>steps</a:t>
                      </a:r>
                      <a:r>
                        <a:rPr lang="cs-CZ" b="1" dirty="0" smtClean="0"/>
                        <a:t>, </a:t>
                      </a:r>
                      <a:r>
                        <a:rPr lang="cs-CZ" b="1" dirty="0" err="1" smtClean="0"/>
                        <a:t>operations</a:t>
                      </a:r>
                      <a:r>
                        <a:rPr lang="cs-CZ" b="1" dirty="0" smtClean="0"/>
                        <a:t>, transfer, </a:t>
                      </a:r>
                      <a:r>
                        <a:rPr lang="cs-CZ" b="1" dirty="0" err="1" smtClean="0"/>
                        <a:t>availability</a:t>
                      </a:r>
                      <a:r>
                        <a:rPr lang="cs-CZ" b="1" dirty="0" smtClean="0"/>
                        <a:t> </a:t>
                      </a:r>
                      <a:r>
                        <a:rPr lang="cs-CZ" b="1" dirty="0" err="1" smtClean="0"/>
                        <a:t>of</a:t>
                      </a:r>
                      <a:r>
                        <a:rPr lang="cs-CZ" b="1" dirty="0" smtClean="0"/>
                        <a:t> </a:t>
                      </a:r>
                      <a:r>
                        <a:rPr lang="cs-CZ" b="1" dirty="0" err="1" smtClean="0"/>
                        <a:t>chemicals</a:t>
                      </a:r>
                      <a:endParaRPr lang="cs-CZ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37668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165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3554" y="438539"/>
            <a:ext cx="7633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SELECT CRITERIA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3915" y="1126820"/>
            <a:ext cx="26601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 A F E T Y </a:t>
            </a:r>
          </a:p>
          <a:p>
            <a:r>
              <a:rPr lang="cs-CZ" sz="3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  <a:p>
            <a:r>
              <a:rPr lang="cs-CZ" sz="3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  <a:p>
            <a:r>
              <a:rPr lang="cs-CZ" sz="3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  <a:p>
            <a:r>
              <a:rPr lang="cs-CZ" sz="3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  <a:p>
            <a:r>
              <a:rPr lang="cs-CZ" sz="3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3340139"/>
              </p:ext>
            </p:extLst>
          </p:nvPr>
        </p:nvGraphicFramePr>
        <p:xfrm>
          <a:off x="3119923" y="1609716"/>
          <a:ext cx="8147570" cy="4357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2" name="CS ChemDraw Drawing" r:id="rId3" imgW="5658035" imgH="3026241" progId="ChemDraw.Document.6.0">
                  <p:embed/>
                </p:oleObj>
              </mc:Choice>
              <mc:Fallback>
                <p:oleObj name="CS ChemDraw Drawing" r:id="rId3" imgW="5658035" imgH="302624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19923" y="1609716"/>
                        <a:ext cx="8147570" cy="4357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43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3554" y="438539"/>
            <a:ext cx="7633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SELECT CRITERIA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3915" y="1126820"/>
            <a:ext cx="583423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 N V I R O N M E N T A L </a:t>
            </a:r>
          </a:p>
          <a:p>
            <a:r>
              <a:rPr lang="cs-CZ" sz="3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  <a:p>
            <a:r>
              <a:rPr lang="cs-CZ" sz="3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  <a:p>
            <a:r>
              <a:rPr lang="cs-CZ" sz="3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  <a:p>
            <a:r>
              <a:rPr lang="cs-CZ" sz="3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86152" y="2490952"/>
            <a:ext cx="92806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Very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difficult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develop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totally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sustainable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none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environmental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impact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Always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depends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volume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particular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hazard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11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3554" y="438539"/>
            <a:ext cx="7633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SELECT CRITERIA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3914" y="1126820"/>
            <a:ext cx="22291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r>
              <a:rPr lang="cs-CZ" sz="3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 E G A L</a:t>
            </a:r>
          </a:p>
          <a:p>
            <a:r>
              <a:rPr lang="cs-CZ" sz="3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  <a:p>
            <a:r>
              <a:rPr lang="cs-CZ" sz="3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  <a:p>
            <a:r>
              <a:rPr lang="cs-CZ" sz="3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26069" y="1072055"/>
            <a:ext cx="805092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civilized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countries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commercialisation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API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performed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breaking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laws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infringing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valid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intellectual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property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Legal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issues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arise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patent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litigations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pretty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Regulated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banned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substances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unacceptable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quantities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Transportation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hazardous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materials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Materials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third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-party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restrictions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Patent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infrigement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68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3554" y="438539"/>
            <a:ext cx="7633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SELECT CRITERIA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3914" y="1126820"/>
            <a:ext cx="22291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r>
              <a:rPr lang="cs-CZ" sz="3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 E G A L</a:t>
            </a:r>
          </a:p>
          <a:p>
            <a:r>
              <a:rPr lang="cs-CZ" sz="3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  <a:p>
            <a:r>
              <a:rPr lang="cs-CZ" sz="3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  <a:p>
            <a:r>
              <a:rPr lang="cs-CZ" sz="3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26069" y="1072055"/>
            <a:ext cx="805092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Compound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protection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Procedural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protection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Utilization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protection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Novelty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(in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comparison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art)</a:t>
            </a:r>
          </a:p>
          <a:p>
            <a:pPr algn="just"/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Inventive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step</a:t>
            </a:r>
          </a:p>
          <a:p>
            <a:pPr algn="just"/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Industrial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use</a:t>
            </a:r>
          </a:p>
        </p:txBody>
      </p:sp>
    </p:spTree>
    <p:extLst>
      <p:ext uri="{BB962C8B-B14F-4D97-AF65-F5344CB8AC3E}">
        <p14:creationId xmlns:p14="http://schemas.microsoft.com/office/powerpoint/2010/main" val="278864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3554" y="438539"/>
            <a:ext cx="7633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SELECT CRITERIA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3914" y="1126820"/>
            <a:ext cx="22291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r>
              <a:rPr lang="cs-CZ" sz="3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 E G A L</a:t>
            </a:r>
          </a:p>
          <a:p>
            <a:r>
              <a:rPr lang="cs-CZ" sz="3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  <a:p>
            <a:r>
              <a:rPr lang="cs-CZ" sz="3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  <a:p>
            <a:r>
              <a:rPr lang="cs-CZ" sz="3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26069" y="1639614"/>
            <a:ext cx="80509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Patent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national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egional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orldwide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Patent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automatically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give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right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 use –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still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 make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sure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infringing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party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intellectual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property</a:t>
            </a: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02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12425</TotalTime>
  <Words>1229</Words>
  <Application>Microsoft Office PowerPoint</Application>
  <PresentationFormat>Widescreen</PresentationFormat>
  <Paragraphs>250</Paragraphs>
  <Slides>33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Symbol</vt:lpstr>
      <vt:lpstr>Tw Cen MT</vt:lpstr>
      <vt:lpstr>Droplet</vt:lpstr>
      <vt:lpstr>CS ChemDraw 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Synthon, s.r.o.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</dc:title>
  <dc:creator>Petr Beňovský</dc:creator>
  <cp:lastModifiedBy>Petr Beňovský</cp:lastModifiedBy>
  <cp:revision>277</cp:revision>
  <dcterms:created xsi:type="dcterms:W3CDTF">2019-06-12T10:14:44Z</dcterms:created>
  <dcterms:modified xsi:type="dcterms:W3CDTF">2021-03-23T20:14:13Z</dcterms:modified>
</cp:coreProperties>
</file>