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61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32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9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54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53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5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6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1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13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00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4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ADAD2-671F-4C0C-9622-AF8CC0972511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42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4463" y="150963"/>
            <a:ext cx="7772400" cy="757757"/>
          </a:xfrm>
        </p:spPr>
        <p:txBody>
          <a:bodyPr>
            <a:normAutofit/>
          </a:bodyPr>
          <a:lstStyle/>
          <a:p>
            <a:r>
              <a:rPr lang="en-US" sz="2800" dirty="0"/>
              <a:t>C9930, </a:t>
            </a:r>
            <a:r>
              <a:rPr lang="cs-CZ" sz="2800" dirty="0"/>
              <a:t>3</a:t>
            </a:r>
            <a:r>
              <a:rPr lang="en-US" sz="2800" dirty="0"/>
              <a:t>. p</a:t>
            </a:r>
            <a:r>
              <a:rPr lang="cs-CZ" sz="2800" dirty="0"/>
              <a:t>řednáška</a:t>
            </a:r>
            <a:r>
              <a:rPr lang="en-US" sz="2800" dirty="0"/>
              <a:t>,</a:t>
            </a:r>
            <a:r>
              <a:rPr lang="cs-CZ" sz="2800" dirty="0"/>
              <a:t> 17</a:t>
            </a:r>
            <a:r>
              <a:rPr lang="en-US" sz="2800" dirty="0"/>
              <a:t>. 3. 202</a:t>
            </a:r>
            <a:r>
              <a:rPr lang="cs-CZ" sz="2800" dirty="0"/>
              <a:t>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9144000" cy="1752600"/>
          </a:xfrm>
        </p:spPr>
        <p:txBody>
          <a:bodyPr>
            <a:noAutofit/>
          </a:bodyPr>
          <a:lstStyle/>
          <a:p>
            <a:pPr>
              <a:lnSpc>
                <a:spcPts val="4320"/>
              </a:lnSpc>
            </a:pPr>
            <a:r>
              <a:rPr lang="cs-CZ" sz="3600" dirty="0">
                <a:solidFill>
                  <a:srgbClr val="FFC000"/>
                </a:solidFill>
              </a:rPr>
              <a:t>Obyčejná </a:t>
            </a:r>
            <a:r>
              <a:rPr lang="cs-CZ" sz="3600" dirty="0" err="1">
                <a:solidFill>
                  <a:srgbClr val="FFC000"/>
                </a:solidFill>
              </a:rPr>
              <a:t>Hückelova</a:t>
            </a:r>
            <a:r>
              <a:rPr lang="cs-CZ" sz="3600" dirty="0">
                <a:solidFill>
                  <a:srgbClr val="FFC000"/>
                </a:solidFill>
              </a:rPr>
              <a:t> metoda: </a:t>
            </a:r>
          </a:p>
          <a:p>
            <a:pPr>
              <a:lnSpc>
                <a:spcPts val="4320"/>
              </a:lnSpc>
            </a:pPr>
            <a:r>
              <a:rPr lang="cs-CZ" sz="3600" i="1" dirty="0">
                <a:solidFill>
                  <a:srgbClr val="00FF00"/>
                </a:solidFill>
              </a:rPr>
              <a:t>Předpoklady a vztah k experimentu </a:t>
            </a:r>
          </a:p>
          <a:p>
            <a:pPr>
              <a:lnSpc>
                <a:spcPts val="4320"/>
              </a:lnSpc>
            </a:pPr>
            <a:r>
              <a:rPr lang="cs-CZ" sz="3600" dirty="0">
                <a:solidFill>
                  <a:srgbClr val="00B0F0"/>
                </a:solidFill>
              </a:rPr>
              <a:t>(</a:t>
            </a:r>
            <a:r>
              <a:rPr lang="cs-CZ" sz="3600" dirty="0" err="1">
                <a:solidFill>
                  <a:srgbClr val="00B0F0"/>
                </a:solidFill>
              </a:rPr>
              <a:t>Lowe</a:t>
            </a:r>
            <a:r>
              <a:rPr lang="cs-CZ" sz="3600" dirty="0">
                <a:solidFill>
                  <a:srgbClr val="00B0F0"/>
                </a:solidFill>
              </a:rPr>
              <a:t> 8.11-8.13)</a:t>
            </a:r>
          </a:p>
          <a:p>
            <a:pPr>
              <a:lnSpc>
                <a:spcPct val="150000"/>
              </a:lnSpc>
            </a:pPr>
            <a:endParaRPr lang="cs-CZ" sz="3600" i="1" dirty="0">
              <a:solidFill>
                <a:srgbClr val="00FF00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99592" y="4293096"/>
            <a:ext cx="7624936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320"/>
              </a:lnSpc>
            </a:pPr>
            <a:r>
              <a:rPr lang="cs-CZ" sz="3600" dirty="0">
                <a:solidFill>
                  <a:srgbClr val="FFC000"/>
                </a:solidFill>
              </a:rPr>
              <a:t>Rozšířená </a:t>
            </a:r>
            <a:r>
              <a:rPr lang="cs-CZ" sz="3600" dirty="0" err="1">
                <a:solidFill>
                  <a:srgbClr val="FFC000"/>
                </a:solidFill>
              </a:rPr>
              <a:t>Hückelova</a:t>
            </a:r>
            <a:r>
              <a:rPr lang="cs-CZ" sz="3600" dirty="0">
                <a:solidFill>
                  <a:srgbClr val="FFC000"/>
                </a:solidFill>
              </a:rPr>
              <a:t> metoda:</a:t>
            </a:r>
          </a:p>
          <a:p>
            <a:pPr>
              <a:lnSpc>
                <a:spcPts val="4320"/>
              </a:lnSpc>
            </a:pPr>
            <a:r>
              <a:rPr lang="cs-CZ" sz="3600" i="1" dirty="0">
                <a:solidFill>
                  <a:srgbClr val="FFC000"/>
                </a:solidFill>
              </a:rPr>
              <a:t> </a:t>
            </a:r>
            <a:r>
              <a:rPr lang="cs-CZ" sz="3600" i="1" dirty="0">
                <a:solidFill>
                  <a:srgbClr val="00FF00"/>
                </a:solidFill>
              </a:rPr>
              <a:t>Princip </a:t>
            </a:r>
          </a:p>
          <a:p>
            <a:pPr>
              <a:lnSpc>
                <a:spcPts val="4320"/>
              </a:lnSpc>
            </a:pPr>
            <a:r>
              <a:rPr lang="cs-CZ" sz="3600" dirty="0">
                <a:solidFill>
                  <a:srgbClr val="00B0F0"/>
                </a:solidFill>
              </a:rPr>
              <a:t>(</a:t>
            </a:r>
            <a:r>
              <a:rPr lang="cs-CZ" sz="3600" dirty="0" err="1">
                <a:solidFill>
                  <a:srgbClr val="00B0F0"/>
                </a:solidFill>
              </a:rPr>
              <a:t>Lowe</a:t>
            </a:r>
            <a:r>
              <a:rPr lang="cs-CZ" sz="3600" dirty="0">
                <a:solidFill>
                  <a:srgbClr val="00B0F0"/>
                </a:solidFill>
              </a:rPr>
              <a:t> 10.1)</a:t>
            </a:r>
          </a:p>
          <a:p>
            <a:pPr>
              <a:lnSpc>
                <a:spcPct val="150000"/>
              </a:lnSpc>
            </a:pPr>
            <a:endParaRPr lang="cs-CZ" sz="3600" i="1" dirty="0">
              <a:solidFill>
                <a:srgbClr val="00FF00"/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>
            <a:off x="4314974" y="3501008"/>
            <a:ext cx="411377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617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BC8A758D-A2D7-43C1-AA2B-53893418CF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7362"/>
            <a:ext cx="9144000" cy="4943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241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2F4957E0-8D16-43FE-A4FF-1D41F9A54C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2375"/>
            <a:ext cx="9144000" cy="507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150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1A53AF32-A8D8-439D-BF21-F26D59DB02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39547"/>
            <a:ext cx="9144000" cy="41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881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B3B7150D-C1D3-4E4B-BDBB-5DFFCA9293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0777"/>
            <a:ext cx="9144000" cy="4716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145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23528" y="2753553"/>
            <a:ext cx="8661648" cy="764704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>3.1 </a:t>
            </a:r>
            <a:r>
              <a:rPr lang="cs-CZ" sz="3200" dirty="0">
                <a:solidFill>
                  <a:srgbClr val="FFC000"/>
                </a:solidFill>
              </a:rPr>
              <a:t>HMO: Přehled předpokladů a závěrů </a:t>
            </a:r>
            <a:r>
              <a:rPr lang="cs-CZ" sz="3200" dirty="0">
                <a:solidFill>
                  <a:srgbClr val="00B0F0"/>
                </a:solidFill>
              </a:rPr>
              <a:t>(</a:t>
            </a:r>
            <a:r>
              <a:rPr lang="cs-CZ" sz="3200" dirty="0" err="1">
                <a:solidFill>
                  <a:srgbClr val="00B0F0"/>
                </a:solidFill>
              </a:rPr>
              <a:t>Lowe</a:t>
            </a:r>
            <a:r>
              <a:rPr lang="cs-CZ" sz="3200" dirty="0">
                <a:solidFill>
                  <a:srgbClr val="00B0F0"/>
                </a:solidFill>
              </a:rPr>
              <a:t> 8-11)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724128" cy="280297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5936" y="3468834"/>
            <a:ext cx="5098104" cy="3285681"/>
          </a:xfrm>
          <a:prstGeom prst="rect">
            <a:avLst/>
          </a:prstGeom>
        </p:spPr>
      </p:pic>
      <p:sp>
        <p:nvSpPr>
          <p:cNvPr id="2" name="SMARTInkShape-1">
            <a:extLst>
              <a:ext uri="{FF2B5EF4-FFF2-40B4-BE49-F238E27FC236}">
                <a16:creationId xmlns:a16="http://schemas.microsoft.com/office/drawing/2014/main" id="{701B4E21-3210-4141-8BB0-775DDF76EDFD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8166100" y="4591050"/>
            <a:ext cx="355601" cy="374651"/>
          </a:xfrm>
          <a:custGeom>
            <a:avLst/>
            <a:gdLst/>
            <a:ahLst/>
            <a:cxnLst/>
            <a:rect l="0" t="0" r="0" b="0"/>
            <a:pathLst>
              <a:path w="355601" h="374651">
                <a:moveTo>
                  <a:pt x="355600" y="0"/>
                </a:moveTo>
                <a:lnTo>
                  <a:pt x="355600" y="0"/>
                </a:lnTo>
                <a:lnTo>
                  <a:pt x="352228" y="0"/>
                </a:lnTo>
                <a:lnTo>
                  <a:pt x="351236" y="705"/>
                </a:lnTo>
                <a:lnTo>
                  <a:pt x="350574" y="1881"/>
                </a:lnTo>
                <a:lnTo>
                  <a:pt x="346140" y="12210"/>
                </a:lnTo>
                <a:lnTo>
                  <a:pt x="325507" y="39497"/>
                </a:lnTo>
                <a:lnTo>
                  <a:pt x="309759" y="64306"/>
                </a:lnTo>
                <a:lnTo>
                  <a:pt x="288317" y="90628"/>
                </a:lnTo>
                <a:lnTo>
                  <a:pt x="267460" y="116302"/>
                </a:lnTo>
                <a:lnTo>
                  <a:pt x="244504" y="145154"/>
                </a:lnTo>
                <a:lnTo>
                  <a:pt x="219828" y="172674"/>
                </a:lnTo>
                <a:lnTo>
                  <a:pt x="194643" y="198702"/>
                </a:lnTo>
                <a:lnTo>
                  <a:pt x="169577" y="227711"/>
                </a:lnTo>
                <a:lnTo>
                  <a:pt x="140794" y="255706"/>
                </a:lnTo>
                <a:lnTo>
                  <a:pt x="112457" y="287125"/>
                </a:lnTo>
                <a:lnTo>
                  <a:pt x="82307" y="314311"/>
                </a:lnTo>
                <a:lnTo>
                  <a:pt x="53267" y="340689"/>
                </a:lnTo>
                <a:lnTo>
                  <a:pt x="22080" y="360708"/>
                </a:lnTo>
                <a:lnTo>
                  <a:pt x="0" y="37465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24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241176" y="548680"/>
            <a:ext cx="8661648" cy="764704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>3.2 </a:t>
            </a:r>
            <a:r>
              <a:rPr lang="cs-CZ" sz="3200" dirty="0">
                <a:solidFill>
                  <a:srgbClr val="FFC000"/>
                </a:solidFill>
              </a:rPr>
              <a:t>Vztah mezi vazebným řádem a vazebnou délkou </a:t>
            </a:r>
            <a:r>
              <a:rPr lang="cs-CZ" sz="3200" dirty="0">
                <a:solidFill>
                  <a:srgbClr val="00B0F0"/>
                </a:solidFill>
              </a:rPr>
              <a:t>(</a:t>
            </a:r>
            <a:r>
              <a:rPr lang="cs-CZ" sz="3200" dirty="0" err="1">
                <a:solidFill>
                  <a:srgbClr val="00B0F0"/>
                </a:solidFill>
              </a:rPr>
              <a:t>Lowe</a:t>
            </a:r>
            <a:r>
              <a:rPr lang="cs-CZ" sz="3200" dirty="0">
                <a:solidFill>
                  <a:srgbClr val="00B0F0"/>
                </a:solidFill>
              </a:rPr>
              <a:t> 8-12)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90" y="1556792"/>
            <a:ext cx="8757634" cy="5006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665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928342"/>
            <a:ext cx="8784976" cy="507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007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649" y="17705"/>
            <a:ext cx="6311703" cy="6795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830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3.3 </a:t>
            </a:r>
            <a:r>
              <a:rPr lang="cs-CZ" sz="3200" dirty="0">
                <a:solidFill>
                  <a:srgbClr val="FFC000"/>
                </a:solidFill>
                <a:latin typeface="Symbol" panose="05050102010706020507" pitchFamily="18" charset="2"/>
              </a:rPr>
              <a:t>p</a:t>
            </a:r>
            <a:r>
              <a:rPr lang="cs-CZ" sz="3200" dirty="0">
                <a:solidFill>
                  <a:srgbClr val="FFC000"/>
                </a:solidFill>
              </a:rPr>
              <a:t>-elektronové hustoty a EPR </a:t>
            </a:r>
            <a:r>
              <a:rPr lang="cs-CZ" sz="3200" dirty="0" err="1">
                <a:solidFill>
                  <a:srgbClr val="FFC000"/>
                </a:solidFill>
              </a:rPr>
              <a:t>hyperjemné</a:t>
            </a:r>
            <a:r>
              <a:rPr lang="cs-CZ" sz="3200" dirty="0">
                <a:solidFill>
                  <a:srgbClr val="FFC000"/>
                </a:solidFill>
              </a:rPr>
              <a:t> štěpící konstanty </a:t>
            </a:r>
            <a:r>
              <a:rPr lang="cs-CZ" sz="3200" dirty="0">
                <a:solidFill>
                  <a:srgbClr val="00B0F0"/>
                </a:solidFill>
              </a:rPr>
              <a:t>(</a:t>
            </a:r>
            <a:r>
              <a:rPr lang="cs-CZ" sz="3200" dirty="0" err="1">
                <a:solidFill>
                  <a:srgbClr val="00B0F0"/>
                </a:solidFill>
              </a:rPr>
              <a:t>Lowe</a:t>
            </a:r>
            <a:r>
              <a:rPr lang="cs-CZ" sz="3200" dirty="0">
                <a:solidFill>
                  <a:srgbClr val="00B0F0"/>
                </a:solidFill>
              </a:rPr>
              <a:t> 8-13)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099EA2AD-231D-438B-9AF6-B8D6DBF4ED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5475"/>
          <a:stretch/>
        </p:blipFill>
        <p:spPr>
          <a:xfrm>
            <a:off x="0" y="2032987"/>
            <a:ext cx="9144000" cy="279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021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6BF7096A-22EB-4101-84BA-BDBB3DCFBF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9592"/>
            <a:ext cx="9144000" cy="499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650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BE06C5C-5C7D-4D50-B8EF-DFCD7C7578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2604"/>
            <a:ext cx="9144000" cy="497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220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0FD6372C-02BE-41E8-B0EC-EB116131F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61452"/>
            <a:ext cx="9144000" cy="5135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3851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71</Words>
  <Application>Microsoft Office PowerPoint</Application>
  <PresentationFormat>Předvádění na obrazovce (4:3)</PresentationFormat>
  <Paragraphs>10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Symbol</vt:lpstr>
      <vt:lpstr>Office Theme</vt:lpstr>
      <vt:lpstr>C9930, 3. přednáška, 17. 3. 2021</vt:lpstr>
      <vt:lpstr>3.1 HMO: Přehled předpokladů a závěrů (Lowe 8-11)</vt:lpstr>
      <vt:lpstr>3.2 Vztah mezi vazebným řádem a vazebnou délkou (Lowe 8-12)</vt:lpstr>
      <vt:lpstr>Prezentace aplikace PowerPoint</vt:lpstr>
      <vt:lpstr>Prezentace aplikace PowerPoint</vt:lpstr>
      <vt:lpstr>3.3 p-elektronové hustoty a EPR hyperjemné štěpící konstanty (Lowe 8-13)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C9930, 3. přednáška  17. 3. 2020</dc:title>
  <dc:creator>Marketa</dc:creator>
  <cp:lastModifiedBy>ucitel</cp:lastModifiedBy>
  <cp:revision>63</cp:revision>
  <dcterms:created xsi:type="dcterms:W3CDTF">2020-03-17T08:33:54Z</dcterms:created>
  <dcterms:modified xsi:type="dcterms:W3CDTF">2021-03-17T10:48:09Z</dcterms:modified>
</cp:coreProperties>
</file>