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65" r:id="rId5"/>
    <p:sldId id="266" r:id="rId6"/>
    <p:sldId id="272" r:id="rId7"/>
    <p:sldId id="273" r:id="rId8"/>
    <p:sldId id="264" r:id="rId9"/>
    <p:sldId id="261" r:id="rId10"/>
    <p:sldId id="279" r:id="rId11"/>
    <p:sldId id="278" r:id="rId12"/>
    <p:sldId id="277" r:id="rId13"/>
    <p:sldId id="276" r:id="rId14"/>
    <p:sldId id="259" r:id="rId15"/>
    <p:sldId id="260" r:id="rId16"/>
    <p:sldId id="267" r:id="rId17"/>
    <p:sldId id="269" r:id="rId18"/>
    <p:sldId id="270" r:id="rId19"/>
    <p:sldId id="268" r:id="rId20"/>
    <p:sldId id="280" r:id="rId21"/>
    <p:sldId id="282" r:id="rId22"/>
    <p:sldId id="285" r:id="rId23"/>
    <p:sldId id="286" r:id="rId24"/>
    <p:sldId id="287" r:id="rId25"/>
    <p:sldId id="289" r:id="rId26"/>
    <p:sldId id="281" r:id="rId27"/>
    <p:sldId id="288" r:id="rId28"/>
    <p:sldId id="290" r:id="rId29"/>
    <p:sldId id="291" r:id="rId30"/>
    <p:sldId id="293" r:id="rId31"/>
    <p:sldId id="294" r:id="rId32"/>
    <p:sldId id="295" r:id="rId33"/>
    <p:sldId id="296" r:id="rId34"/>
    <p:sldId id="302" r:id="rId35"/>
    <p:sldId id="307" r:id="rId36"/>
    <p:sldId id="303" r:id="rId37"/>
    <p:sldId id="304" r:id="rId38"/>
    <p:sldId id="305" r:id="rId39"/>
    <p:sldId id="306" r:id="rId40"/>
    <p:sldId id="300" r:id="rId41"/>
    <p:sldId id="297" r:id="rId42"/>
    <p:sldId id="299" r:id="rId43"/>
    <p:sldId id="298" r:id="rId44"/>
    <p:sldId id="301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4T23:20:02.891"/>
    </inkml:context>
    <inkml:brush xml:id="br0">
      <inkml:brushProperty name="width" value="0.05833" units="cm"/>
      <inkml:brushProperty name="height" value="0.05833" units="cm"/>
    </inkml:brush>
  </inkml:definitions>
  <inkml:traceGroup>
    <inkml:annotationXML>
      <emma:emma xmlns:emma="http://www.w3.org/2003/04/emma" version="1.0">
        <emma:interpretation id="{0B22C949-195B-4823-B590-602E4B7B8DDF}" emma:medium="tactile" emma:mode="ink">
          <msink:context xmlns:msink="http://schemas.microsoft.com/ink/2010/main" type="writingRegion" rotatedBoundingBox="19216,4129 19242,4129 19242,4130 19216,4130"/>
        </emma:interpretation>
      </emma:emma>
    </inkml:annotationXML>
    <inkml:traceGroup>
      <inkml:annotationXML>
        <emma:emma xmlns:emma="http://www.w3.org/2003/04/emma" version="1.0">
          <emma:interpretation id="{A306EAEE-A8F1-4D4A-BFBF-5EE45DC136AC}" emma:medium="tactile" emma:mode="ink">
            <msink:context xmlns:msink="http://schemas.microsoft.com/ink/2010/main" type="paragraph" rotatedBoundingBox="19216,4129 19242,4129 19242,4130 19216,4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1688A1-FB3B-455B-B6B4-9728C2BD8AE0}" emma:medium="tactile" emma:mode="ink">
              <msink:context xmlns:msink="http://schemas.microsoft.com/ink/2010/main" type="line" rotatedBoundingBox="19216,4129 19242,4129 19242,4130 19216,4130"/>
            </emma:interpretation>
          </emma:emma>
        </inkml:annotationXML>
        <inkml:traceGroup>
          <inkml:annotationXML>
            <emma:emma xmlns:emma="http://www.w3.org/2003/04/emma" version="1.0">
              <emma:interpretation id="{3712B803-6AAF-48B2-8BD6-174942B94825}" emma:medium="tactile" emma:mode="ink">
                <msink:context xmlns:msink="http://schemas.microsoft.com/ink/2010/main" type="inkWord" rotatedBoundingBox="19216,4129 19242,4129 19242,4130 19216,4130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-121 2693 172,'0'1'31,"-26"-1"-31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4T23:20:53.846"/>
    </inkml:context>
    <inkml:brush xml:id="br0">
      <inkml:brushProperty name="width" value="0.05833" units="cm"/>
      <inkml:brushProperty name="height" value="0.05833" units="cm"/>
      <inkml:brushProperty name="color" value="#177D36"/>
    </inkml:brush>
  </inkml:definitions>
  <inkml:traceGroup>
    <inkml:annotationXML>
      <emma:emma xmlns:emma="http://www.w3.org/2003/04/emma" version="1.0">
        <emma:interpretation id="{8D9EF766-2CB4-460B-B205-D1C10E4453B1}" emma:medium="tactile" emma:mode="ink">
          <msink:context xmlns:msink="http://schemas.microsoft.com/ink/2010/main" type="writingRegion" rotatedBoundingBox="11273,9927 11288,9927 11288,11057 11273,11057"/>
        </emma:interpretation>
      </emma:emma>
    </inkml:annotationXML>
    <inkml:traceGroup>
      <inkml:annotationXML>
        <emma:emma xmlns:emma="http://www.w3.org/2003/04/emma" version="1.0">
          <emma:interpretation id="{815AE8AD-4965-4CEE-8E92-1712B23B68A9}" emma:medium="tactile" emma:mode="ink">
            <msink:context xmlns:msink="http://schemas.microsoft.com/ink/2010/main" type="paragraph" rotatedBoundingBox="11273,9927 11288,9927 11288,11057 11273,11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DABFB0-1283-4E02-9277-27DF2C1077E8}" emma:medium="tactile" emma:mode="ink">
              <msink:context xmlns:msink="http://schemas.microsoft.com/ink/2010/main" type="line" rotatedBoundingBox="11273,9927 11288,9927 11288,11057 11273,11057"/>
            </emma:interpretation>
          </emma:emma>
        </inkml:annotationXML>
        <inkml:traceGroup>
          <inkml:annotationXML>
            <emma:emma xmlns:emma="http://www.w3.org/2003/04/emma" version="1.0">
              <emma:interpretation id="{E6471698-89B8-4499-9190-D58B9087A2FB}" emma:medium="tactile" emma:mode="ink">
                <msink:context xmlns:msink="http://schemas.microsoft.com/ink/2010/main" type="inkWord" rotatedBoundingBox="11273,9927 11288,9927 11288,11057 11273,11057"/>
              </emma:interpretation>
              <emma:one-of disjunction-type="recognition" id="oneOf0">
                <emma:interpretation id="interp0" emma:lang="" emma:confidence="0">
                  <emma:literal>|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2106 1179 296,'0'1'16,"0"25"0,0 25-1,0 1 1,0-27-16,0 27 31,0-27-31,0 27 16,0-1-1,0-26 1,0 27 0,0-27-1,0 27 1,0-1 0,0-25-1,0 25 1,0-25-1,0 25 17,0 0-1,0-25-15,0 25 15,0-25-16,0 25 1,0 1 0,0-27-1,0 27 17,0-27-1,0 27 16,0-27 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63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56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13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8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80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77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0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97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74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27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3DDFE-9616-4ADD-804F-3B249E0583F0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CAB5-CEB2-45B5-832B-70BD51BA7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7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11" Type="http://schemas.openxmlformats.org/officeDocument/2006/relationships/image" Target="../media/image61.png"/><Relationship Id="rId5" Type="http://schemas.openxmlformats.org/officeDocument/2006/relationships/image" Target="../media/image240.png"/><Relationship Id="rId10" Type="http://schemas.openxmlformats.org/officeDocument/2006/relationships/image" Target="../media/image60.png"/><Relationship Id="rId4" Type="http://schemas.openxmlformats.org/officeDocument/2006/relationships/image" Target="../media/image230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73.png"/><Relationship Id="rId3" Type="http://schemas.openxmlformats.org/officeDocument/2006/relationships/image" Target="../media/image370.png"/><Relationship Id="rId7" Type="http://schemas.openxmlformats.org/officeDocument/2006/relationships/image" Target="../media/image69.png"/><Relationship Id="rId12" Type="http://schemas.openxmlformats.org/officeDocument/2006/relationships/image" Target="../media/image7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67.png"/><Relationship Id="rId10" Type="http://schemas.openxmlformats.org/officeDocument/2006/relationships/image" Target="../media/image440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0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" Type="http://schemas.openxmlformats.org/officeDocument/2006/relationships/image" Target="../media/image75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3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6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5" Type="http://schemas.openxmlformats.org/officeDocument/2006/relationships/image" Target="../media/image108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11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9.png"/><Relationship Id="rId2" Type="http://schemas.openxmlformats.org/officeDocument/2006/relationships/image" Target="../media/image91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5" Type="http://schemas.openxmlformats.org/officeDocument/2006/relationships/image" Target="../media/image113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16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1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5" Type="http://schemas.openxmlformats.org/officeDocument/2006/relationships/image" Target="../media/image118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6.png"/><Relationship Id="rId7" Type="http://schemas.openxmlformats.org/officeDocument/2006/relationships/image" Target="../media/image13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customXml" Target="../ink/ink1.xml"/><Relationship Id="rId4" Type="http://schemas.openxmlformats.org/officeDocument/2006/relationships/image" Target="../media/image1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11" Type="http://schemas.openxmlformats.org/officeDocument/2006/relationships/image" Target="../media/image61.png"/><Relationship Id="rId5" Type="http://schemas.openxmlformats.org/officeDocument/2006/relationships/image" Target="../media/image240.png"/><Relationship Id="rId10" Type="http://schemas.openxmlformats.org/officeDocument/2006/relationships/image" Target="../media/image60.png"/><Relationship Id="rId4" Type="http://schemas.openxmlformats.org/officeDocument/2006/relationships/image" Target="../media/image230.png"/><Relationship Id="rId9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12" Type="http://schemas.openxmlformats.org/officeDocument/2006/relationships/image" Target="../media/image1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11" Type="http://schemas.openxmlformats.org/officeDocument/2006/relationships/image" Target="../media/image174.png"/><Relationship Id="rId5" Type="http://schemas.openxmlformats.org/officeDocument/2006/relationships/image" Target="../media/image240.png"/><Relationship Id="rId10" Type="http://schemas.openxmlformats.org/officeDocument/2006/relationships/image" Target="../media/image173.png"/><Relationship Id="rId4" Type="http://schemas.openxmlformats.org/officeDocument/2006/relationships/image" Target="../media/image230.png"/><Relationship Id="rId9" Type="http://schemas.openxmlformats.org/officeDocument/2006/relationships/image" Target="../media/image17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73.emf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3" Type="http://schemas.openxmlformats.org/officeDocument/2006/relationships/image" Target="../media/image195.png"/><Relationship Id="rId21" Type="http://schemas.openxmlformats.org/officeDocument/2006/relationships/image" Target="../media/image213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17" Type="http://schemas.openxmlformats.org/officeDocument/2006/relationships/image" Target="../media/image209.png"/><Relationship Id="rId2" Type="http://schemas.openxmlformats.org/officeDocument/2006/relationships/image" Target="../media/image194.png"/><Relationship Id="rId16" Type="http://schemas.openxmlformats.org/officeDocument/2006/relationships/image" Target="../media/image208.png"/><Relationship Id="rId20" Type="http://schemas.openxmlformats.org/officeDocument/2006/relationships/image" Target="../media/image2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5" Type="http://schemas.openxmlformats.org/officeDocument/2006/relationships/image" Target="../media/image197.png"/><Relationship Id="rId15" Type="http://schemas.openxmlformats.org/officeDocument/2006/relationships/image" Target="../media/image207.png"/><Relationship Id="rId23" Type="http://schemas.openxmlformats.org/officeDocument/2006/relationships/image" Target="../media/image215.png"/><Relationship Id="rId10" Type="http://schemas.openxmlformats.org/officeDocument/2006/relationships/image" Target="../media/image202.png"/><Relationship Id="rId19" Type="http://schemas.openxmlformats.org/officeDocument/2006/relationships/image" Target="../media/image211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Relationship Id="rId14" Type="http://schemas.openxmlformats.org/officeDocument/2006/relationships/image" Target="../media/image206.png"/><Relationship Id="rId22" Type="http://schemas.openxmlformats.org/officeDocument/2006/relationships/image" Target="../media/image2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7.png"/><Relationship Id="rId7" Type="http://schemas.openxmlformats.org/officeDocument/2006/relationships/image" Target="../media/image222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1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29.png"/><Relationship Id="rId3" Type="http://schemas.openxmlformats.org/officeDocument/2006/relationships/image" Target="../media/image225.png"/><Relationship Id="rId7" Type="http://schemas.openxmlformats.org/officeDocument/2006/relationships/image" Target="../media/image199.png"/><Relationship Id="rId12" Type="http://schemas.openxmlformats.org/officeDocument/2006/relationships/image" Target="../media/image228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8.png"/><Relationship Id="rId11" Type="http://schemas.openxmlformats.org/officeDocument/2006/relationships/image" Target="../media/image227.png"/><Relationship Id="rId5" Type="http://schemas.openxmlformats.org/officeDocument/2006/relationships/image" Target="../media/image197.png"/><Relationship Id="rId10" Type="http://schemas.openxmlformats.org/officeDocument/2006/relationships/image" Target="../media/image203.png"/><Relationship Id="rId4" Type="http://schemas.openxmlformats.org/officeDocument/2006/relationships/image" Target="../media/image226.png"/><Relationship Id="rId9" Type="http://schemas.openxmlformats.org/officeDocument/2006/relationships/image" Target="../media/image20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232.png"/><Relationship Id="rId7" Type="http://schemas.openxmlformats.org/officeDocument/2006/relationships/image" Target="../media/image236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30.png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11" Type="http://schemas.openxmlformats.org/officeDocument/2006/relationships/image" Target="../media/image19.png"/><Relationship Id="rId5" Type="http://schemas.openxmlformats.org/officeDocument/2006/relationships/image" Target="../media/image110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0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El. </a:t>
            </a:r>
            <a:r>
              <a:rPr lang="cs-CZ" dirty="0" err="1" smtClean="0"/>
              <a:t>mag</a:t>
            </a:r>
            <a:r>
              <a:rPr lang="cs-CZ" dirty="0" smtClean="0"/>
              <a:t>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poznámky k přednášce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1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180870" y="657234"/>
                <a:ext cx="8639857" cy="513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Permitivita vakua je v současné definici jednotek SI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cs-CZ" sz="2400" dirty="0"/>
                        <m:t>8.8541878128(13)×10</m:t>
                      </m:r>
                      <m:r>
                        <m:rPr>
                          <m:nor/>
                        </m:rPr>
                        <a:rPr lang="cs-CZ" sz="2400" baseline="30000" dirty="0"/>
                        <m:t>−12</m:t>
                      </m:r>
                    </m:oMath>
                  </m:oMathPara>
                </a14:m>
                <a:endParaRPr lang="cs-CZ" sz="2400" dirty="0" smtClean="0"/>
              </a:p>
              <a:p>
                <a:r>
                  <a:rPr lang="cs-CZ" sz="2400" dirty="0" smtClean="0"/>
                  <a:t>Je definována </a:t>
                </a:r>
                <a:r>
                  <a:rPr lang="cs-CZ" sz="2400" dirty="0" smtClean="0"/>
                  <a:t>vztahem: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i="1">
                          <a:latin typeface="Cambria Math" panose="02040503050406030204" pitchFamily="18" charset="0"/>
                        </a:rPr>
                        <m:t>=8.854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..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×10</m:t>
                      </m:r>
                      <m:r>
                        <a:rPr lang="cs-CZ" sz="2400" i="1" baseline="30000">
                          <a:latin typeface="Cambria Math" panose="02040503050406030204" pitchFamily="18" charset="0"/>
                        </a:rPr>
                        <m:t>−12 </m:t>
                      </m:r>
                      <m:r>
                        <a:rPr lang="cs-CZ" sz="2400" b="0" i="1" smtClean="0">
                          <a:latin typeface="Cambria Math"/>
                        </a:rPr>
                        <m:t>𝐹</m:t>
                      </m:r>
                      <m:r>
                        <a:rPr lang="cs-CZ" sz="2400" b="0" i="1" smtClean="0">
                          <a:latin typeface="Cambria Math"/>
                        </a:rPr>
                        <m:t>/</m:t>
                      </m:r>
                      <m:r>
                        <a:rPr lang="cs-CZ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sz="2400" dirty="0" smtClean="0"/>
              </a:p>
              <a:p>
                <a:r>
                  <a:rPr lang="cs-CZ" sz="2400" dirty="0" smtClean="0"/>
                  <a:t>kde rychlost světla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cs-CZ" sz="2400" dirty="0" smtClean="0"/>
                  <a:t> je stanovena </a:t>
                </a:r>
                <a:r>
                  <a:rPr lang="cs-CZ" sz="2400" dirty="0"/>
                  <a:t>na </a:t>
                </a:r>
                <a:r>
                  <a:rPr lang="cs-CZ" sz="2400" dirty="0" smtClean="0"/>
                  <a:t>299792458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s-CZ" sz="2400" dirty="0" smtClean="0"/>
                  <a:t>přesně</a:t>
                </a:r>
                <a:r>
                  <a:rPr lang="cs-CZ" sz="2400" dirty="0" smtClean="0"/>
                  <a:t>.</a:t>
                </a:r>
                <a:endParaRPr lang="cs-CZ" sz="2400" dirty="0" smtClean="0"/>
              </a:p>
              <a:p>
                <a:r>
                  <a:rPr lang="cs-CZ" sz="2400" dirty="0" smtClean="0"/>
                  <a:t>Permeabilita vakua je </a:t>
                </a:r>
                <a:r>
                  <a:rPr lang="cs-CZ" sz="2400" dirty="0" smtClean="0"/>
                  <a:t> podle současné definici přibližn</a:t>
                </a:r>
                <a:r>
                  <a:rPr lang="cs-CZ" sz="2400" dirty="0" smtClean="0"/>
                  <a:t>ě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  <a:ea typeface="Cambria Math"/>
                      </a:rPr>
                      <m:t>=4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sup>
                    </m:sSup>
                    <m:f>
                      <m:fPr>
                        <m:ctrlPr>
                          <a:rPr lang="cs-CZ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</m:oMath>
                </a14:m>
                <a:r>
                  <a:rPr lang="cs-CZ" sz="2400" dirty="0" smtClean="0"/>
                  <a:t> (podle SI před rokem 2019 přesně).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den>
                      </m:f>
                    </m:oMath>
                  </m:oMathPara>
                </a14:m>
                <a:endParaRPr lang="cs-CZ" sz="2400" dirty="0" smtClean="0"/>
              </a:p>
              <a:p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=0.0072973525693(11)</m:t>
                    </m:r>
                  </m:oMath>
                </a14:m>
                <a:r>
                  <a:rPr lang="cs-CZ" sz="2400" dirty="0" smtClean="0"/>
                  <a:t> je konstanta jemné struktury</a:t>
                </a:r>
              </a:p>
              <a:p>
                <a:endParaRPr lang="cs-CZ" sz="2400" dirty="0" smtClean="0"/>
              </a:p>
              <a:p>
                <a:endParaRPr lang="cs-CZ" sz="2400" dirty="0" smtClean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70" y="657234"/>
                <a:ext cx="8639857" cy="5131982"/>
              </a:xfrm>
              <a:prstGeom prst="rect">
                <a:avLst/>
              </a:prstGeom>
              <a:blipFill>
                <a:blip r:embed="rId2"/>
                <a:stretch>
                  <a:fillRect l="-1129" t="-9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984920" y="3081049"/>
                <a:ext cx="713414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Je limitován obor vzdáleností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?</a:t>
                </a:r>
                <a:r>
                  <a:rPr lang="cs-CZ" dirty="0"/>
                  <a:t> </a:t>
                </a:r>
                <a:endParaRPr lang="cs-CZ" dirty="0" smtClean="0"/>
              </a:p>
              <a:p>
                <a:r>
                  <a:rPr lang="cs-CZ" dirty="0" smtClean="0"/>
                  <a:t>Coulombův </a:t>
                </a:r>
                <a:r>
                  <a:rPr lang="cs-CZ" dirty="0"/>
                  <a:t>zákon platí i v </a:t>
                </a:r>
                <a:r>
                  <a:rPr lang="cs-CZ" dirty="0" err="1"/>
                  <a:t>nerelativistické</a:t>
                </a:r>
                <a:r>
                  <a:rPr lang="cs-CZ" dirty="0"/>
                  <a:t> kvantové </a:t>
                </a:r>
                <a:r>
                  <a:rPr lang="cs-CZ" dirty="0" smtClean="0"/>
                  <a:t>mechanice. </a:t>
                </a:r>
              </a:p>
              <a:p>
                <a:r>
                  <a:rPr lang="cs-CZ" dirty="0" smtClean="0"/>
                  <a:t>Experimentálně byla ověřena použitelnost  C. zákona v rozmezí </a:t>
                </a:r>
                <a:endParaRPr lang="cs-CZ" dirty="0"/>
              </a:p>
              <a:p>
                <a:r>
                  <a:rPr lang="cs-CZ" dirty="0" smtClean="0"/>
                  <a:t>vzdáleností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−14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</a:rPr>
                      <m:t>𝑐𝑚</m:t>
                    </m:r>
                    <m:r>
                      <a:rPr lang="cs-CZ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cs-CZ" dirty="0" smtClean="0"/>
                  <a:t>(Purcell, </a:t>
                </a:r>
                <a:r>
                  <a:rPr lang="cs-CZ" dirty="0" err="1" smtClean="0"/>
                  <a:t>Electricity</a:t>
                </a:r>
                <a:r>
                  <a:rPr lang="cs-CZ" dirty="0" smtClean="0"/>
                  <a:t> and </a:t>
                </a:r>
                <a:r>
                  <a:rPr lang="cs-CZ" dirty="0" err="1" smtClean="0"/>
                  <a:t>Magnetism</a:t>
                </a:r>
                <a:r>
                  <a:rPr lang="cs-CZ" dirty="0" smtClean="0"/>
                  <a:t>, Second </a:t>
                </a:r>
                <a:r>
                  <a:rPr lang="cs-CZ" dirty="0" err="1" smtClean="0"/>
                  <a:t>Edition</a:t>
                </a:r>
                <a:r>
                  <a:rPr lang="cs-CZ" dirty="0" smtClean="0"/>
                  <a:t> p.11)</a:t>
                </a:r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20" y="3081049"/>
                <a:ext cx="7134147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769" t="-5761" r="-85" b="-5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283543" y="1346479"/>
                <a:ext cx="3515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Je limitována velikost nábojů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?</a:t>
                </a:r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43" y="1346479"/>
                <a:ext cx="351570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563" t="-8333" r="-1215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984921" y="4560544"/>
                <a:ext cx="6712287" cy="1627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Jaká je neurčitost v mocnině 2?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1,2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4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r>
                              <a:rPr lang="cs-CZ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d>
                              <m:dPr>
                                <m:ctrlPr>
                                  <a:rPr 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2+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endParaRPr lang="cs-CZ" dirty="0" smtClean="0"/>
              </a:p>
              <a:p>
                <a:r>
                  <a:rPr lang="cs-CZ" dirty="0" smtClean="0"/>
                  <a:t>Tato otázka má fundamentální podstatu. </a:t>
                </a:r>
              </a:p>
              <a:p>
                <a:r>
                  <a:rPr lang="cs-CZ" dirty="0" smtClean="0"/>
                  <a:t>Souvisí s tím, jestli foton má, nebo nemá nulovou klidovou hmotnost.</a:t>
                </a:r>
              </a:p>
              <a:p>
                <a:r>
                  <a:rPr lang="cs-CZ" dirty="0" smtClean="0"/>
                  <a:t>Podle měření,  </a:t>
                </a:r>
                <a:r>
                  <a:rPr lang="cs-CZ" dirty="0" err="1" smtClean="0"/>
                  <a:t>Crandal</a:t>
                </a:r>
                <a:r>
                  <a:rPr lang="cs-CZ" dirty="0" smtClean="0"/>
                  <a:t> et </a:t>
                </a:r>
                <a:r>
                  <a:rPr lang="cs-CZ" dirty="0" err="1" smtClean="0"/>
                  <a:t>all</a:t>
                </a:r>
                <a:r>
                  <a:rPr lang="cs-CZ" dirty="0" smtClean="0"/>
                  <a:t>, 1983,  je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&lt;6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−17</m:t>
                        </m:r>
                      </m:sup>
                    </m:sSup>
                  </m:oMath>
                </a14:m>
                <a:r>
                  <a:rPr lang="cs-CZ" dirty="0" smtClean="0"/>
                  <a:t> , </a:t>
                </a:r>
              </a:p>
              <a:p>
                <a:r>
                  <a:rPr lang="cs-CZ" dirty="0" smtClean="0"/>
                  <a:t>tomu by odpovídala nenulová hmotnost fotonu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8 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−48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cs-CZ" dirty="0" smtClean="0"/>
                  <a:t> .</a:t>
                </a:r>
                <a:endParaRPr lang="cs-CZ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21" y="4560544"/>
                <a:ext cx="6712287" cy="1627305"/>
              </a:xfrm>
              <a:prstGeom prst="rect">
                <a:avLst/>
              </a:prstGeom>
              <a:blipFill rotWithShape="1">
                <a:blip r:embed="rId4"/>
                <a:stretch>
                  <a:fillRect l="-817" t="-4120" b="-52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1269037" y="669444"/>
            <a:ext cx="364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Oblast platnosti  Coulombova zákona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984921" y="1838849"/>
            <a:ext cx="815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Tak velké množství náboje, aby hustota energie elektrického pole způsobila měřitelné</a:t>
            </a:r>
          </a:p>
          <a:p>
            <a:r>
              <a:rPr lang="cs-CZ" dirty="0" smtClean="0"/>
              <a:t>relativistické efekty, nelze udržet pohromadě.</a:t>
            </a:r>
          </a:p>
          <a:p>
            <a:r>
              <a:rPr lang="cs-CZ" dirty="0" smtClean="0"/>
              <a:t>Pro elementární náboj C. zákon platí, menší hodnoty náboje neexistují.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1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Princip superpozice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972032" y="4776329"/>
                <a:ext cx="6440225" cy="93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cs-CZ" i="1" dirty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cs-CZ" i="1" dirty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i="1" dirty="0">
                  <a:latin typeface="Cambria Math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2" y="4776329"/>
                <a:ext cx="6440225" cy="9367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15566" y="1577125"/>
                <a:ext cx="79377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800" dirty="0" smtClean="0"/>
                  <a:t>Náboje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v polohách určených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 dirty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:r>
                  <a:rPr lang="cs-CZ" sz="2800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 dirty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66" y="1577125"/>
                <a:ext cx="793777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13"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se šipkou 7"/>
          <p:cNvCxnSpPr/>
          <p:nvPr/>
        </p:nvCxnSpPr>
        <p:spPr>
          <a:xfrm flipV="1">
            <a:off x="894945" y="3005847"/>
            <a:ext cx="2752927" cy="84630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894945" y="3852153"/>
            <a:ext cx="1439693" cy="14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583660" y="3268494"/>
            <a:ext cx="311285" cy="583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92373" y="3482821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3" y="3482821"/>
                <a:ext cx="42319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2951" r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400533" y="3998068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33" y="3998068"/>
                <a:ext cx="42851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3333" r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ál 22"/>
          <p:cNvSpPr/>
          <p:nvPr/>
        </p:nvSpPr>
        <p:spPr>
          <a:xfrm>
            <a:off x="515566" y="3190513"/>
            <a:ext cx="68094" cy="779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3587346" y="2935441"/>
            <a:ext cx="136949" cy="14081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2341707" y="3968805"/>
            <a:ext cx="68094" cy="779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1614791" y="3286556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791" y="3286556"/>
                <a:ext cx="42851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2951" r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se šipkou 6"/>
          <p:cNvCxnSpPr>
            <a:stCxn id="23" idx="6"/>
          </p:cNvCxnSpPr>
          <p:nvPr/>
        </p:nvCxnSpPr>
        <p:spPr>
          <a:xfrm flipV="1">
            <a:off x="583660" y="2935441"/>
            <a:ext cx="4139415" cy="294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25" idx="2"/>
          </p:cNvCxnSpPr>
          <p:nvPr/>
        </p:nvCxnSpPr>
        <p:spPr>
          <a:xfrm flipV="1">
            <a:off x="3587346" y="2935441"/>
            <a:ext cx="1135729" cy="70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319550" y="2750775"/>
                <a:ext cx="460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50" y="2750775"/>
                <a:ext cx="46012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3357283" y="2559432"/>
                <a:ext cx="465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283" y="2559432"/>
                <a:ext cx="46544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2234866" y="3560323"/>
                <a:ext cx="465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866" y="3560323"/>
                <a:ext cx="46544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114800" y="2974312"/>
                <a:ext cx="588431" cy="42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312"/>
                <a:ext cx="588431" cy="421462"/>
              </a:xfrm>
              <a:prstGeom prst="rect">
                <a:avLst/>
              </a:prstGeom>
              <a:blipFill rotWithShape="1">
                <a:blip r:embed="rId10"/>
                <a:stretch>
                  <a:fillRect t="-20290" r="-82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Přímá spojnice se šipkou 32"/>
          <p:cNvCxnSpPr>
            <a:stCxn id="26" idx="2"/>
          </p:cNvCxnSpPr>
          <p:nvPr/>
        </p:nvCxnSpPr>
        <p:spPr>
          <a:xfrm flipV="1">
            <a:off x="2341707" y="2240782"/>
            <a:ext cx="2240341" cy="1767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25" idx="2"/>
          </p:cNvCxnSpPr>
          <p:nvPr/>
        </p:nvCxnSpPr>
        <p:spPr>
          <a:xfrm flipV="1">
            <a:off x="3587346" y="2240782"/>
            <a:ext cx="994702" cy="765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3461877" y="2137970"/>
                <a:ext cx="593752" cy="42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877" y="2137970"/>
                <a:ext cx="593752" cy="421462"/>
              </a:xfrm>
              <a:prstGeom prst="rect">
                <a:avLst/>
              </a:prstGeom>
              <a:blipFill rotWithShape="1">
                <a:blip r:embed="rId11"/>
                <a:stretch>
                  <a:fillRect t="-20290" r="-82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se šipkou 37"/>
          <p:cNvCxnSpPr/>
          <p:nvPr/>
        </p:nvCxnSpPr>
        <p:spPr>
          <a:xfrm flipV="1">
            <a:off x="4582048" y="2161718"/>
            <a:ext cx="1135729" cy="70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4675067" y="2196921"/>
            <a:ext cx="994702" cy="765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25" idx="2"/>
          </p:cNvCxnSpPr>
          <p:nvPr/>
        </p:nvCxnSpPr>
        <p:spPr>
          <a:xfrm flipV="1">
            <a:off x="3587346" y="2196921"/>
            <a:ext cx="2082423" cy="808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/>
              <p:cNvSpPr/>
              <p:nvPr/>
            </p:nvSpPr>
            <p:spPr>
              <a:xfrm>
                <a:off x="5442938" y="2673476"/>
                <a:ext cx="77021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 dirty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Obdélní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38" y="2673476"/>
                <a:ext cx="770211" cy="402931"/>
              </a:xfrm>
              <a:prstGeom prst="rect">
                <a:avLst/>
              </a:prstGeom>
              <a:blipFill rotWithShape="1">
                <a:blip r:embed="rId12"/>
                <a:stretch>
                  <a:fillRect t="-22727" r="-11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Zakřivená spojnice 43"/>
          <p:cNvCxnSpPr/>
          <p:nvPr/>
        </p:nvCxnSpPr>
        <p:spPr>
          <a:xfrm rot="10800000">
            <a:off x="4723075" y="2601387"/>
            <a:ext cx="843712" cy="27355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6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Princip superpozice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972032" y="4776329"/>
                <a:ext cx="6740691" cy="143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cs-CZ" i="1" dirty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cs-CZ" i="1" dirty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 dirty="0">
                          <a:latin typeface="Cambria Math"/>
                        </a:rPr>
                        <m:t>+….=</m:t>
                      </m:r>
                    </m:oMath>
                  </m:oMathPara>
                </a14:m>
                <a:endParaRPr lang="cs-CZ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cs-CZ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i="1" dirty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cs-CZ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i="1" dirty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i="1" dirty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2" y="4776329"/>
                <a:ext cx="6740691" cy="14387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15566" y="1577125"/>
                <a:ext cx="79377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800" dirty="0"/>
                  <a:t>Náboje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až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2800" dirty="0"/>
                  <a:t> v polohách určených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 dirty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až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 dirty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66" y="1577125"/>
                <a:ext cx="793777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13"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 flipV="1">
            <a:off x="894945" y="2879387"/>
            <a:ext cx="1439693" cy="972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894945" y="3005847"/>
            <a:ext cx="2752927" cy="84630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894945" y="3852153"/>
            <a:ext cx="1439693" cy="14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894945" y="3365770"/>
            <a:ext cx="6624536" cy="486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583660" y="3268494"/>
            <a:ext cx="311285" cy="583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79176" y="3551555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76" y="3551555"/>
                <a:ext cx="42319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3333" r="-21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403194" y="2874523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94" y="2874523"/>
                <a:ext cx="42851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3333" r="-22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886204" y="3083828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04" y="3083828"/>
                <a:ext cx="42851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3333" r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071955" y="4007796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55" y="4007796"/>
                <a:ext cx="42851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22951" r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ál 22"/>
          <p:cNvSpPr/>
          <p:nvPr/>
        </p:nvSpPr>
        <p:spPr>
          <a:xfrm>
            <a:off x="515566" y="3190513"/>
            <a:ext cx="68094" cy="779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334638" y="2840396"/>
            <a:ext cx="68094" cy="779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3587346" y="2935441"/>
            <a:ext cx="136949" cy="14081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2341707" y="3968805"/>
            <a:ext cx="68094" cy="779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7519481" y="3326779"/>
            <a:ext cx="68094" cy="779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2484910" y="2918377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910" y="2918377"/>
                <a:ext cx="42851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23333" r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79176" y="2840396"/>
                <a:ext cx="460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76" y="2840396"/>
                <a:ext cx="46012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7695593" y="3181104"/>
                <a:ext cx="465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93" y="3181104"/>
                <a:ext cx="46544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2484910" y="3920887"/>
                <a:ext cx="465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910" y="3920887"/>
                <a:ext cx="465448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1975398" y="2471064"/>
                <a:ext cx="465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398" y="2471064"/>
                <a:ext cx="465448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3724295" y="2566109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295" y="2566109"/>
                <a:ext cx="36958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6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281" y="290154"/>
            <a:ext cx="8229600" cy="1143000"/>
          </a:xfrm>
        </p:spPr>
        <p:txBody>
          <a:bodyPr/>
          <a:lstStyle/>
          <a:p>
            <a:r>
              <a:rPr lang="cs-CZ" sz="3200" dirty="0" smtClean="0"/>
              <a:t>Princip superpozice</a:t>
            </a:r>
            <a:r>
              <a:rPr lang="cs-CZ" dirty="0" smtClean="0"/>
              <a:t>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18973" y="3085625"/>
                <a:ext cx="394537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cs-CZ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b="0" i="1" dirty="0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b="0" i="1" dirty="0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dirty="0" smtClean="0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3" y="3085625"/>
                <a:ext cx="3945375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18972" y="4248938"/>
                <a:ext cx="380931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cs-CZ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b="0" i="1" dirty="0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b="0" i="1" dirty="0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dirty="0" smtClean="0">
                              <a:latin typeface="Cambria Math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2" y="4248938"/>
                <a:ext cx="3809313" cy="818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93663" y="5257597"/>
                <a:ext cx="367068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cs-CZ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b="0" i="1" dirty="0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b="0" i="1" dirty="0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dirty="0" smtClean="0">
                              <a:latin typeface="Cambria Math"/>
                            </a:rPr>
                            <m:t>𝑑𝑙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63" y="5257597"/>
                <a:ext cx="3670685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1102745" y="1644170"/>
            <a:ext cx="5806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Pro spojitě rozložené náboje</a:t>
            </a:r>
            <a:endParaRPr lang="cs-CZ" sz="3200" dirty="0"/>
          </a:p>
        </p:txBody>
      </p:sp>
      <p:sp>
        <p:nvSpPr>
          <p:cNvPr id="4" name="Volný tvar 3"/>
          <p:cNvSpPr/>
          <p:nvPr/>
        </p:nvSpPr>
        <p:spPr>
          <a:xfrm>
            <a:off x="5727193" y="3155182"/>
            <a:ext cx="1819119" cy="1607737"/>
          </a:xfrm>
          <a:custGeom>
            <a:avLst/>
            <a:gdLst>
              <a:gd name="connsiteX0" fmla="*/ 743945 w 1819119"/>
              <a:gd name="connsiteY0" fmla="*/ 160774 h 1607737"/>
              <a:gd name="connsiteX1" fmla="*/ 743945 w 1819119"/>
              <a:gd name="connsiteY1" fmla="*/ 160774 h 1607737"/>
              <a:gd name="connsiteX2" fmla="*/ 623365 w 1819119"/>
              <a:gd name="connsiteY2" fmla="*/ 200967 h 1607737"/>
              <a:gd name="connsiteX3" fmla="*/ 482688 w 1819119"/>
              <a:gd name="connsiteY3" fmla="*/ 271306 h 1607737"/>
              <a:gd name="connsiteX4" fmla="*/ 422398 w 1819119"/>
              <a:gd name="connsiteY4" fmla="*/ 301451 h 1607737"/>
              <a:gd name="connsiteX5" fmla="*/ 342011 w 1819119"/>
              <a:gd name="connsiteY5" fmla="*/ 361741 h 1607737"/>
              <a:gd name="connsiteX6" fmla="*/ 301818 w 1819119"/>
              <a:gd name="connsiteY6" fmla="*/ 381838 h 1607737"/>
              <a:gd name="connsiteX7" fmla="*/ 281721 w 1819119"/>
              <a:gd name="connsiteY7" fmla="*/ 422031 h 1607737"/>
              <a:gd name="connsiteX8" fmla="*/ 251576 w 1819119"/>
              <a:gd name="connsiteY8" fmla="*/ 462225 h 1607737"/>
              <a:gd name="connsiteX9" fmla="*/ 231480 w 1819119"/>
              <a:gd name="connsiteY9" fmla="*/ 512466 h 1607737"/>
              <a:gd name="connsiteX10" fmla="*/ 211383 w 1819119"/>
              <a:gd name="connsiteY10" fmla="*/ 572756 h 1607737"/>
              <a:gd name="connsiteX11" fmla="*/ 201334 w 1819119"/>
              <a:gd name="connsiteY11" fmla="*/ 602902 h 1607737"/>
              <a:gd name="connsiteX12" fmla="*/ 191286 w 1819119"/>
              <a:gd name="connsiteY12" fmla="*/ 653143 h 1607737"/>
              <a:gd name="connsiteX13" fmla="*/ 171189 w 1819119"/>
              <a:gd name="connsiteY13" fmla="*/ 693337 h 1607737"/>
              <a:gd name="connsiteX14" fmla="*/ 161141 w 1819119"/>
              <a:gd name="connsiteY14" fmla="*/ 723482 h 1607737"/>
              <a:gd name="connsiteX15" fmla="*/ 141044 w 1819119"/>
              <a:gd name="connsiteY15" fmla="*/ 753627 h 1607737"/>
              <a:gd name="connsiteX16" fmla="*/ 120948 w 1819119"/>
              <a:gd name="connsiteY16" fmla="*/ 803869 h 1607737"/>
              <a:gd name="connsiteX17" fmla="*/ 40561 w 1819119"/>
              <a:gd name="connsiteY17" fmla="*/ 914400 h 1607737"/>
              <a:gd name="connsiteX18" fmla="*/ 10416 w 1819119"/>
              <a:gd name="connsiteY18" fmla="*/ 1004836 h 1607737"/>
              <a:gd name="connsiteX19" fmla="*/ 367 w 1819119"/>
              <a:gd name="connsiteY19" fmla="*/ 1034981 h 1607737"/>
              <a:gd name="connsiteX20" fmla="*/ 40561 w 1819119"/>
              <a:gd name="connsiteY20" fmla="*/ 1235948 h 1607737"/>
              <a:gd name="connsiteX21" fmla="*/ 90803 w 1819119"/>
              <a:gd name="connsiteY21" fmla="*/ 1286189 h 1607737"/>
              <a:gd name="connsiteX22" fmla="*/ 120948 w 1819119"/>
              <a:gd name="connsiteY22" fmla="*/ 1316334 h 1607737"/>
              <a:gd name="connsiteX23" fmla="*/ 201334 w 1819119"/>
              <a:gd name="connsiteY23" fmla="*/ 1366576 h 1607737"/>
              <a:gd name="connsiteX24" fmla="*/ 241528 w 1819119"/>
              <a:gd name="connsiteY24" fmla="*/ 1376625 h 1607737"/>
              <a:gd name="connsiteX25" fmla="*/ 291770 w 1819119"/>
              <a:gd name="connsiteY25" fmla="*/ 1396721 h 1607737"/>
              <a:gd name="connsiteX26" fmla="*/ 342011 w 1819119"/>
              <a:gd name="connsiteY26" fmla="*/ 1406770 h 1607737"/>
              <a:gd name="connsiteX27" fmla="*/ 402302 w 1819119"/>
              <a:gd name="connsiteY27" fmla="*/ 1426866 h 1607737"/>
              <a:gd name="connsiteX28" fmla="*/ 492737 w 1819119"/>
              <a:gd name="connsiteY28" fmla="*/ 1446963 h 1607737"/>
              <a:gd name="connsiteX29" fmla="*/ 563075 w 1819119"/>
              <a:gd name="connsiteY29" fmla="*/ 1467060 h 1607737"/>
              <a:gd name="connsiteX30" fmla="*/ 603269 w 1819119"/>
              <a:gd name="connsiteY30" fmla="*/ 1477108 h 1607737"/>
              <a:gd name="connsiteX31" fmla="*/ 683655 w 1819119"/>
              <a:gd name="connsiteY31" fmla="*/ 1507253 h 1607737"/>
              <a:gd name="connsiteX32" fmla="*/ 743945 w 1819119"/>
              <a:gd name="connsiteY32" fmla="*/ 1527350 h 1607737"/>
              <a:gd name="connsiteX33" fmla="*/ 894671 w 1819119"/>
              <a:gd name="connsiteY33" fmla="*/ 1547447 h 1607737"/>
              <a:gd name="connsiteX34" fmla="*/ 975058 w 1819119"/>
              <a:gd name="connsiteY34" fmla="*/ 1567543 h 1607737"/>
              <a:gd name="connsiteX35" fmla="*/ 1055444 w 1819119"/>
              <a:gd name="connsiteY35" fmla="*/ 1607737 h 1607737"/>
              <a:gd name="connsiteX36" fmla="*/ 1226266 w 1819119"/>
              <a:gd name="connsiteY36" fmla="*/ 1587640 h 1607737"/>
              <a:gd name="connsiteX37" fmla="*/ 1296605 w 1819119"/>
              <a:gd name="connsiteY37" fmla="*/ 1537398 h 1607737"/>
              <a:gd name="connsiteX38" fmla="*/ 1336798 w 1819119"/>
              <a:gd name="connsiteY38" fmla="*/ 1497205 h 1607737"/>
              <a:gd name="connsiteX39" fmla="*/ 1376992 w 1819119"/>
              <a:gd name="connsiteY39" fmla="*/ 1436915 h 1607737"/>
              <a:gd name="connsiteX40" fmla="*/ 1387040 w 1819119"/>
              <a:gd name="connsiteY40" fmla="*/ 1336431 h 1607737"/>
              <a:gd name="connsiteX41" fmla="*/ 1397088 w 1819119"/>
              <a:gd name="connsiteY41" fmla="*/ 1075174 h 1607737"/>
              <a:gd name="connsiteX42" fmla="*/ 1407137 w 1819119"/>
              <a:gd name="connsiteY42" fmla="*/ 1034981 h 1607737"/>
              <a:gd name="connsiteX43" fmla="*/ 1437282 w 1819119"/>
              <a:gd name="connsiteY43" fmla="*/ 904352 h 1607737"/>
              <a:gd name="connsiteX44" fmla="*/ 1477475 w 1819119"/>
              <a:gd name="connsiteY44" fmla="*/ 793820 h 1607737"/>
              <a:gd name="connsiteX45" fmla="*/ 1527717 w 1819119"/>
              <a:gd name="connsiteY45" fmla="*/ 733530 h 1607737"/>
              <a:gd name="connsiteX46" fmla="*/ 1618152 w 1819119"/>
              <a:gd name="connsiteY46" fmla="*/ 693337 h 1607737"/>
              <a:gd name="connsiteX47" fmla="*/ 1648297 w 1819119"/>
              <a:gd name="connsiteY47" fmla="*/ 683288 h 1607737"/>
              <a:gd name="connsiteX48" fmla="*/ 1728684 w 1819119"/>
              <a:gd name="connsiteY48" fmla="*/ 643095 h 1607737"/>
              <a:gd name="connsiteX49" fmla="*/ 1768877 w 1819119"/>
              <a:gd name="connsiteY49" fmla="*/ 602902 h 1607737"/>
              <a:gd name="connsiteX50" fmla="*/ 1819119 w 1819119"/>
              <a:gd name="connsiteY50" fmla="*/ 512466 h 1607737"/>
              <a:gd name="connsiteX51" fmla="*/ 1809071 w 1819119"/>
              <a:gd name="connsiteY51" fmla="*/ 371789 h 1607737"/>
              <a:gd name="connsiteX52" fmla="*/ 1799022 w 1819119"/>
              <a:gd name="connsiteY52" fmla="*/ 341644 h 1607737"/>
              <a:gd name="connsiteX53" fmla="*/ 1788974 w 1819119"/>
              <a:gd name="connsiteY53" fmla="*/ 261258 h 1607737"/>
              <a:gd name="connsiteX54" fmla="*/ 1768877 w 1819119"/>
              <a:gd name="connsiteY54" fmla="*/ 200967 h 1607737"/>
              <a:gd name="connsiteX55" fmla="*/ 1758829 w 1819119"/>
              <a:gd name="connsiteY55" fmla="*/ 170822 h 1607737"/>
              <a:gd name="connsiteX56" fmla="*/ 1728684 w 1819119"/>
              <a:gd name="connsiteY56" fmla="*/ 70339 h 1607737"/>
              <a:gd name="connsiteX57" fmla="*/ 1678442 w 1819119"/>
              <a:gd name="connsiteY57" fmla="*/ 40194 h 1607737"/>
              <a:gd name="connsiteX58" fmla="*/ 1628200 w 1819119"/>
              <a:gd name="connsiteY58" fmla="*/ 20097 h 1607737"/>
              <a:gd name="connsiteX59" fmla="*/ 1547814 w 1819119"/>
              <a:gd name="connsiteY59" fmla="*/ 0 h 1607737"/>
              <a:gd name="connsiteX60" fmla="*/ 1135831 w 1819119"/>
              <a:gd name="connsiteY60" fmla="*/ 10049 h 1607737"/>
              <a:gd name="connsiteX61" fmla="*/ 1085589 w 1819119"/>
              <a:gd name="connsiteY61" fmla="*/ 50242 h 1607737"/>
              <a:gd name="connsiteX62" fmla="*/ 1065493 w 1819119"/>
              <a:gd name="connsiteY62" fmla="*/ 50242 h 1607737"/>
              <a:gd name="connsiteX63" fmla="*/ 814284 w 1819119"/>
              <a:gd name="connsiteY63" fmla="*/ 160774 h 1607737"/>
              <a:gd name="connsiteX64" fmla="*/ 743945 w 1819119"/>
              <a:gd name="connsiteY64" fmla="*/ 160774 h 160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19119" h="1607737">
                <a:moveTo>
                  <a:pt x="743945" y="160774"/>
                </a:moveTo>
                <a:lnTo>
                  <a:pt x="743945" y="160774"/>
                </a:lnTo>
                <a:cubicBezTo>
                  <a:pt x="703752" y="174172"/>
                  <a:pt x="662957" y="185884"/>
                  <a:pt x="623365" y="200967"/>
                </a:cubicBezTo>
                <a:cubicBezTo>
                  <a:pt x="512901" y="243049"/>
                  <a:pt x="562509" y="227767"/>
                  <a:pt x="482688" y="271306"/>
                </a:cubicBezTo>
                <a:cubicBezTo>
                  <a:pt x="462963" y="282065"/>
                  <a:pt x="442123" y="290692"/>
                  <a:pt x="422398" y="301451"/>
                </a:cubicBezTo>
                <a:cubicBezTo>
                  <a:pt x="277912" y="380261"/>
                  <a:pt x="445672" y="287697"/>
                  <a:pt x="342011" y="361741"/>
                </a:cubicBezTo>
                <a:cubicBezTo>
                  <a:pt x="329822" y="370448"/>
                  <a:pt x="315216" y="375139"/>
                  <a:pt x="301818" y="381838"/>
                </a:cubicBezTo>
                <a:cubicBezTo>
                  <a:pt x="295119" y="395236"/>
                  <a:pt x="289660" y="409329"/>
                  <a:pt x="281721" y="422031"/>
                </a:cubicBezTo>
                <a:cubicBezTo>
                  <a:pt x="272845" y="436233"/>
                  <a:pt x="259709" y="447585"/>
                  <a:pt x="251576" y="462225"/>
                </a:cubicBezTo>
                <a:cubicBezTo>
                  <a:pt x="242817" y="477992"/>
                  <a:pt x="237644" y="495515"/>
                  <a:pt x="231480" y="512466"/>
                </a:cubicBezTo>
                <a:cubicBezTo>
                  <a:pt x="224241" y="532374"/>
                  <a:pt x="218082" y="552659"/>
                  <a:pt x="211383" y="572756"/>
                </a:cubicBezTo>
                <a:cubicBezTo>
                  <a:pt x="208033" y="582805"/>
                  <a:pt x="203411" y="592515"/>
                  <a:pt x="201334" y="602902"/>
                </a:cubicBezTo>
                <a:cubicBezTo>
                  <a:pt x="197985" y="619649"/>
                  <a:pt x="196687" y="636941"/>
                  <a:pt x="191286" y="653143"/>
                </a:cubicBezTo>
                <a:cubicBezTo>
                  <a:pt x="186549" y="667354"/>
                  <a:pt x="177090" y="679569"/>
                  <a:pt x="171189" y="693337"/>
                </a:cubicBezTo>
                <a:cubicBezTo>
                  <a:pt x="167017" y="703072"/>
                  <a:pt x="165878" y="714008"/>
                  <a:pt x="161141" y="723482"/>
                </a:cubicBezTo>
                <a:cubicBezTo>
                  <a:pt x="155740" y="734284"/>
                  <a:pt x="146445" y="742825"/>
                  <a:pt x="141044" y="753627"/>
                </a:cubicBezTo>
                <a:cubicBezTo>
                  <a:pt x="132978" y="769760"/>
                  <a:pt x="129585" y="788034"/>
                  <a:pt x="120948" y="803869"/>
                </a:cubicBezTo>
                <a:cubicBezTo>
                  <a:pt x="98626" y="844794"/>
                  <a:pt x="69410" y="878339"/>
                  <a:pt x="40561" y="914400"/>
                </a:cubicBezTo>
                <a:lnTo>
                  <a:pt x="10416" y="1004836"/>
                </a:lnTo>
                <a:lnTo>
                  <a:pt x="367" y="1034981"/>
                </a:lnTo>
                <a:cubicBezTo>
                  <a:pt x="18504" y="1343295"/>
                  <a:pt x="-31724" y="1134750"/>
                  <a:pt x="40561" y="1235948"/>
                </a:cubicBezTo>
                <a:cubicBezTo>
                  <a:pt x="79363" y="1290271"/>
                  <a:pt x="36570" y="1268112"/>
                  <a:pt x="90803" y="1286189"/>
                </a:cubicBezTo>
                <a:cubicBezTo>
                  <a:pt x="100851" y="1296237"/>
                  <a:pt x="110031" y="1307237"/>
                  <a:pt x="120948" y="1316334"/>
                </a:cubicBezTo>
                <a:cubicBezTo>
                  <a:pt x="132472" y="1325937"/>
                  <a:pt x="197131" y="1364708"/>
                  <a:pt x="201334" y="1366576"/>
                </a:cubicBezTo>
                <a:cubicBezTo>
                  <a:pt x="213954" y="1372185"/>
                  <a:pt x="228426" y="1372258"/>
                  <a:pt x="241528" y="1376625"/>
                </a:cubicBezTo>
                <a:cubicBezTo>
                  <a:pt x="258640" y="1382329"/>
                  <a:pt x="274493" y="1391538"/>
                  <a:pt x="291770" y="1396721"/>
                </a:cubicBezTo>
                <a:cubicBezTo>
                  <a:pt x="308128" y="1401629"/>
                  <a:pt x="325534" y="1402276"/>
                  <a:pt x="342011" y="1406770"/>
                </a:cubicBezTo>
                <a:cubicBezTo>
                  <a:pt x="362449" y="1412344"/>
                  <a:pt x="382011" y="1420779"/>
                  <a:pt x="402302" y="1426866"/>
                </a:cubicBezTo>
                <a:cubicBezTo>
                  <a:pt x="437327" y="1437373"/>
                  <a:pt x="455835" y="1438763"/>
                  <a:pt x="492737" y="1446963"/>
                </a:cubicBezTo>
                <a:cubicBezTo>
                  <a:pt x="563429" y="1462672"/>
                  <a:pt x="504318" y="1450272"/>
                  <a:pt x="563075" y="1467060"/>
                </a:cubicBezTo>
                <a:cubicBezTo>
                  <a:pt x="576354" y="1470854"/>
                  <a:pt x="589871" y="1473759"/>
                  <a:pt x="603269" y="1477108"/>
                </a:cubicBezTo>
                <a:cubicBezTo>
                  <a:pt x="655729" y="1512082"/>
                  <a:pt x="610110" y="1487195"/>
                  <a:pt x="683655" y="1507253"/>
                </a:cubicBezTo>
                <a:cubicBezTo>
                  <a:pt x="704092" y="1512827"/>
                  <a:pt x="723394" y="1522212"/>
                  <a:pt x="743945" y="1527350"/>
                </a:cubicBezTo>
                <a:cubicBezTo>
                  <a:pt x="780021" y="1536369"/>
                  <a:pt x="864573" y="1544103"/>
                  <a:pt x="894671" y="1547447"/>
                </a:cubicBezTo>
                <a:cubicBezTo>
                  <a:pt x="921467" y="1554146"/>
                  <a:pt x="955528" y="1548013"/>
                  <a:pt x="975058" y="1567543"/>
                </a:cubicBezTo>
                <a:cubicBezTo>
                  <a:pt x="1017279" y="1609764"/>
                  <a:pt x="991269" y="1594901"/>
                  <a:pt x="1055444" y="1607737"/>
                </a:cubicBezTo>
                <a:cubicBezTo>
                  <a:pt x="1067253" y="1606829"/>
                  <a:pt x="1185633" y="1605054"/>
                  <a:pt x="1226266" y="1587640"/>
                </a:cubicBezTo>
                <a:cubicBezTo>
                  <a:pt x="1236768" y="1583139"/>
                  <a:pt x="1293313" y="1540278"/>
                  <a:pt x="1296605" y="1537398"/>
                </a:cubicBezTo>
                <a:cubicBezTo>
                  <a:pt x="1310864" y="1524921"/>
                  <a:pt x="1324962" y="1512000"/>
                  <a:pt x="1336798" y="1497205"/>
                </a:cubicBezTo>
                <a:cubicBezTo>
                  <a:pt x="1351887" y="1478344"/>
                  <a:pt x="1376992" y="1436915"/>
                  <a:pt x="1376992" y="1436915"/>
                </a:cubicBezTo>
                <a:cubicBezTo>
                  <a:pt x="1380341" y="1403420"/>
                  <a:pt x="1385173" y="1370041"/>
                  <a:pt x="1387040" y="1336431"/>
                </a:cubicBezTo>
                <a:cubicBezTo>
                  <a:pt x="1391874" y="1249415"/>
                  <a:pt x="1391291" y="1162131"/>
                  <a:pt x="1397088" y="1075174"/>
                </a:cubicBezTo>
                <a:cubicBezTo>
                  <a:pt x="1398007" y="1061395"/>
                  <a:pt x="1404141" y="1048462"/>
                  <a:pt x="1407137" y="1034981"/>
                </a:cubicBezTo>
                <a:cubicBezTo>
                  <a:pt x="1417768" y="987142"/>
                  <a:pt x="1420860" y="953621"/>
                  <a:pt x="1437282" y="904352"/>
                </a:cubicBezTo>
                <a:cubicBezTo>
                  <a:pt x="1446663" y="876209"/>
                  <a:pt x="1463491" y="821788"/>
                  <a:pt x="1477475" y="793820"/>
                </a:cubicBezTo>
                <a:cubicBezTo>
                  <a:pt x="1488767" y="771237"/>
                  <a:pt x="1508669" y="749403"/>
                  <a:pt x="1527717" y="733530"/>
                </a:cubicBezTo>
                <a:cubicBezTo>
                  <a:pt x="1559566" y="706989"/>
                  <a:pt x="1574334" y="707943"/>
                  <a:pt x="1618152" y="693337"/>
                </a:cubicBezTo>
                <a:cubicBezTo>
                  <a:pt x="1628200" y="689988"/>
                  <a:pt x="1639484" y="689163"/>
                  <a:pt x="1648297" y="683288"/>
                </a:cubicBezTo>
                <a:cubicBezTo>
                  <a:pt x="1693450" y="653187"/>
                  <a:pt x="1667229" y="667677"/>
                  <a:pt x="1728684" y="643095"/>
                </a:cubicBezTo>
                <a:cubicBezTo>
                  <a:pt x="1742082" y="629697"/>
                  <a:pt x="1757245" y="617858"/>
                  <a:pt x="1768877" y="602902"/>
                </a:cubicBezTo>
                <a:cubicBezTo>
                  <a:pt x="1786541" y="580191"/>
                  <a:pt x="1805771" y="539161"/>
                  <a:pt x="1819119" y="512466"/>
                </a:cubicBezTo>
                <a:cubicBezTo>
                  <a:pt x="1815770" y="465574"/>
                  <a:pt x="1814564" y="418479"/>
                  <a:pt x="1809071" y="371789"/>
                </a:cubicBezTo>
                <a:cubicBezTo>
                  <a:pt x="1807833" y="361270"/>
                  <a:pt x="1800917" y="352065"/>
                  <a:pt x="1799022" y="341644"/>
                </a:cubicBezTo>
                <a:cubicBezTo>
                  <a:pt x="1794191" y="315076"/>
                  <a:pt x="1794632" y="287662"/>
                  <a:pt x="1788974" y="261258"/>
                </a:cubicBezTo>
                <a:cubicBezTo>
                  <a:pt x="1784535" y="240544"/>
                  <a:pt x="1775576" y="221064"/>
                  <a:pt x="1768877" y="200967"/>
                </a:cubicBezTo>
                <a:lnTo>
                  <a:pt x="1758829" y="170822"/>
                </a:lnTo>
                <a:cubicBezTo>
                  <a:pt x="1753894" y="136274"/>
                  <a:pt x="1758441" y="95845"/>
                  <a:pt x="1728684" y="70339"/>
                </a:cubicBezTo>
                <a:cubicBezTo>
                  <a:pt x="1713855" y="57629"/>
                  <a:pt x="1695911" y="48928"/>
                  <a:pt x="1678442" y="40194"/>
                </a:cubicBezTo>
                <a:cubicBezTo>
                  <a:pt x="1662309" y="32127"/>
                  <a:pt x="1645440" y="25402"/>
                  <a:pt x="1628200" y="20097"/>
                </a:cubicBezTo>
                <a:cubicBezTo>
                  <a:pt x="1601801" y="11974"/>
                  <a:pt x="1547814" y="0"/>
                  <a:pt x="1547814" y="0"/>
                </a:cubicBezTo>
                <a:cubicBezTo>
                  <a:pt x="1410486" y="3350"/>
                  <a:pt x="1273058" y="3811"/>
                  <a:pt x="1135831" y="10049"/>
                </a:cubicBezTo>
                <a:cubicBezTo>
                  <a:pt x="1086979" y="12270"/>
                  <a:pt x="1119827" y="24563"/>
                  <a:pt x="1085589" y="50242"/>
                </a:cubicBezTo>
                <a:cubicBezTo>
                  <a:pt x="1080230" y="54261"/>
                  <a:pt x="1072192" y="50242"/>
                  <a:pt x="1065493" y="50242"/>
                </a:cubicBezTo>
                <a:lnTo>
                  <a:pt x="814284" y="160774"/>
                </a:lnTo>
                <a:lnTo>
                  <a:pt x="743945" y="16077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5054321" y="3959050"/>
            <a:ext cx="1487156" cy="1979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054321" y="5556738"/>
            <a:ext cx="2954215" cy="381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601998" y="6076476"/>
            <a:ext cx="33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bod, ve kterém se určuje intenzita</a:t>
            </a:r>
            <a:endParaRPr lang="cs-CZ" dirty="0"/>
          </a:p>
        </p:txBody>
      </p:sp>
      <p:cxnSp>
        <p:nvCxnSpPr>
          <p:cNvPr id="15" name="Zakřivená spojnice 14"/>
          <p:cNvCxnSpPr/>
          <p:nvPr/>
        </p:nvCxnSpPr>
        <p:spPr>
          <a:xfrm rot="16200000" flipV="1">
            <a:off x="7718406" y="5716006"/>
            <a:ext cx="409440" cy="31149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7965831" y="5496448"/>
            <a:ext cx="85410" cy="120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660696" y="5297704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696" y="5297704"/>
                <a:ext cx="42851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2951" r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179925" y="4693546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925" y="4693546"/>
                <a:ext cx="35163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2951" r="-280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232992" y="3564597"/>
                <a:ext cx="675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92" y="3564597"/>
                <a:ext cx="67589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23333" r="-25225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4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Síla působící na náboj uvnitř rovnoměrně nabité kulové sféry.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1334817" y="1988840"/>
            <a:ext cx="4608512" cy="4608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2195736" y="2502348"/>
            <a:ext cx="3670952" cy="237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525686" y="2276872"/>
            <a:ext cx="3105608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986115" y="1943383"/>
                <a:ext cx="2846292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115" y="1943383"/>
                <a:ext cx="2846292" cy="6669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Přímá spojnice 24"/>
          <p:cNvCxnSpPr/>
          <p:nvPr/>
        </p:nvCxnSpPr>
        <p:spPr>
          <a:xfrm>
            <a:off x="1691680" y="1844824"/>
            <a:ext cx="4896544" cy="396044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3636536" y="3374571"/>
            <a:ext cx="140839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1907704" y="1592796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800218" y="5147828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339752" y="2366466"/>
                <a:ext cx="589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366466"/>
                <a:ext cx="58913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5261850" y="4963162"/>
                <a:ext cx="594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50" y="4963162"/>
                <a:ext cx="59445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1673700" y="1619508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700" y="1619508"/>
                <a:ext cx="37728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6066426" y="5620598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26" y="5620598"/>
                <a:ext cx="37728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6443709" y="3551989"/>
                <a:ext cx="1931105" cy="618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709" y="3551989"/>
                <a:ext cx="1931105" cy="6181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3837577" y="3072934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77" y="3072934"/>
                <a:ext cx="36958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797291" y="1475492"/>
                <a:ext cx="574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cs-CZ" dirty="0" smtClean="0"/>
                  <a:t> je prostorový úhel, pod kterým je vidět ploška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,</a:t>
                </a:r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291" y="1475492"/>
                <a:ext cx="574343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851436" y="4236084"/>
                <a:ext cx="1305421" cy="659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i="1">
                          <a:latin typeface="Cambria Math"/>
                        </a:rPr>
                        <m:t>𝐹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436" y="4236084"/>
                <a:ext cx="1305421" cy="6597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016240" y="2689042"/>
                <a:ext cx="2975815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240" y="2689042"/>
                <a:ext cx="2975815" cy="6669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907669" y="5208061"/>
                <a:ext cx="124918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=0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669" y="5208061"/>
                <a:ext cx="1249188" cy="402931"/>
              </a:xfrm>
              <a:prstGeom prst="rect">
                <a:avLst/>
              </a:prstGeom>
              <a:blipFill rotWithShape="1">
                <a:blip r:embed="rId12"/>
                <a:stretch>
                  <a:fillRect t="-22727" r="-3902" b="-24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7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Intenzita elektrického pole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>
                <a:spLocks noChangeAspect="1"/>
              </p:cNvSpPr>
              <p:nvPr/>
            </p:nvSpPr>
            <p:spPr>
              <a:xfrm>
                <a:off x="2557998" y="1316682"/>
                <a:ext cx="2773358" cy="150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40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4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cs-CZ" sz="4000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cs-CZ" sz="4000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98" y="1316682"/>
                <a:ext cx="2773358" cy="15077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163420" y="3199633"/>
                <a:ext cx="2493311" cy="1507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40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4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40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cs-CZ" sz="40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cs-CZ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40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cs-CZ" sz="4000" b="0" i="1" smtClean="0">
                                  <a:latin typeface="Cambria Math"/>
                                </a:rPr>
                                <m:t>𝑞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40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420" y="3199633"/>
                <a:ext cx="2493311" cy="1507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946297" y="1778154"/>
            <a:ext cx="1508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definice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560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Intenzita elektrického bodového náboje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>
                <a:spLocks noChangeAspect="1"/>
              </p:cNvSpPr>
              <p:nvPr/>
            </p:nvSpPr>
            <p:spPr>
              <a:xfrm>
                <a:off x="2387877" y="2060961"/>
                <a:ext cx="2773358" cy="150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40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4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cs-CZ" sz="4000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cs-CZ" sz="4000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77" y="2060961"/>
                <a:ext cx="2773358" cy="15077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795724" y="3908771"/>
                <a:ext cx="3755772" cy="135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40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4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4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40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4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0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4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4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4000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cs-CZ" sz="4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cs-CZ" sz="4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4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cs-CZ" sz="40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724" y="3908771"/>
                <a:ext cx="3755772" cy="1353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0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intenzita elektrického pole soustavy nábojů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224951" y="2001006"/>
                <a:ext cx="6740691" cy="1438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0" i="1" dirty="0" smtClean="0">
                          <a:latin typeface="Cambria Math"/>
                        </a:rPr>
                        <m:t>+….=</m:t>
                      </m:r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cs-CZ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i="1" dirty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cs-CZ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b="0" i="1" dirty="0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b="0" i="1" dirty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51" y="2001006"/>
                <a:ext cx="6740691" cy="14387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345721" y="3573220"/>
                <a:ext cx="394537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cs-CZ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b="0" i="1" dirty="0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b="0" i="1" dirty="0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dirty="0" smtClean="0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21" y="3573220"/>
                <a:ext cx="3945375" cy="818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345720" y="4736533"/>
                <a:ext cx="380931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cs-CZ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b="0" i="1" dirty="0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b="0" i="1" dirty="0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dirty="0" smtClean="0">
                              <a:latin typeface="Cambria Math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20" y="4736533"/>
                <a:ext cx="3809313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620411" y="5745192"/>
                <a:ext cx="367068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cs-CZ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b="0" i="1" dirty="0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b="0" i="1" dirty="0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dirty="0" smtClean="0">
                              <a:latin typeface="Cambria Math"/>
                            </a:rPr>
                            <m:t>𝑑𝑙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11" y="5745192"/>
                <a:ext cx="3670685" cy="8188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40381" y="1325415"/>
                <a:ext cx="53212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Náboje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až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dirty="0" smtClean="0"/>
                  <a:t> v polohách určených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 až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b="0" i="1" dirty="0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dirty="0" smtClean="0"/>
                  <a:t> . </a:t>
                </a:r>
              </a:p>
              <a:p>
                <a:r>
                  <a:rPr lang="cs-CZ" dirty="0" smtClean="0"/>
                  <a:t>Princip superpozice</a:t>
                </a:r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1" y="1325415"/>
                <a:ext cx="5321265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031" t="-13208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1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intenzita elektrického pole v okolí nabité přímky</a:t>
            </a:r>
            <a:endParaRPr lang="cs-CZ" sz="3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866775" y="4657060"/>
            <a:ext cx="7469151" cy="10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221126" y="1257300"/>
            <a:ext cx="26407" cy="501967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737440" y="1924050"/>
            <a:ext cx="3960532" cy="3732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221126" y="2382142"/>
            <a:ext cx="3153169" cy="2610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6624084" y="4263656"/>
            <a:ext cx="276446" cy="393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865860" y="344494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4247533" y="2787134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33" y="2787134"/>
                <a:ext cx="377283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311803" y="3317956"/>
                <a:ext cx="505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03" y="3317956"/>
                <a:ext cx="50552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783731" y="4195534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731" y="4195534"/>
                <a:ext cx="35163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7186284" y="3956367"/>
                <a:ext cx="619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𝑟𝑑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284" y="3956367"/>
                <a:ext cx="61933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716936" y="5136006"/>
                <a:ext cx="1183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𝑟𝑑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𝜗</m:t>
                      </m:r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ϑ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936" y="5136006"/>
                <a:ext cx="118359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4247483" y="3415709"/>
                <a:ext cx="1129348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𝑐𝑜𝑠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483" y="3415709"/>
                <a:ext cx="1129348" cy="5648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712381" y="1493874"/>
                <a:ext cx="3025059" cy="665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𝑑𝐸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ϑ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1" y="1493874"/>
                <a:ext cx="3025059" cy="6653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726505" y="2360428"/>
                <a:ext cx="1836978" cy="665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𝑑𝐸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5" y="2360428"/>
                <a:ext cx="1836978" cy="6653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726505" y="3296960"/>
                <a:ext cx="2325893" cy="665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𝑑𝐸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ϑ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5" y="3296960"/>
                <a:ext cx="2325893" cy="6653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366217" y="5046315"/>
                <a:ext cx="3637662" cy="938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=2</m:t>
                      </m:r>
                      <m:nary>
                        <m:naryPr>
                          <m:limLoc m:val="undOvr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cos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7" y="5046315"/>
                <a:ext cx="3637662" cy="9382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ál 2"/>
          <p:cNvSpPr/>
          <p:nvPr/>
        </p:nvSpPr>
        <p:spPr>
          <a:xfrm>
            <a:off x="4203582" y="236246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Zakřivená spojnice 11"/>
          <p:cNvCxnSpPr>
            <a:stCxn id="22" idx="2"/>
          </p:cNvCxnSpPr>
          <p:nvPr/>
        </p:nvCxnSpPr>
        <p:spPr>
          <a:xfrm rot="5400000">
            <a:off x="7130913" y="4095317"/>
            <a:ext cx="134659" cy="5954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Zakřivená spojnice 19"/>
          <p:cNvCxnSpPr>
            <a:stCxn id="23" idx="3"/>
          </p:cNvCxnSpPr>
          <p:nvPr/>
        </p:nvCxnSpPr>
        <p:spPr>
          <a:xfrm flipV="1">
            <a:off x="6900530" y="4810126"/>
            <a:ext cx="285755" cy="51054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4247533" y="4044007"/>
                <a:ext cx="1143518" cy="613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𝑐𝑜𝑠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33" y="4044007"/>
                <a:ext cx="1143518" cy="6130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31"/>
          <p:cNvCxnSpPr/>
          <p:nvPr/>
        </p:nvCxnSpPr>
        <p:spPr>
          <a:xfrm>
            <a:off x="6624084" y="4667692"/>
            <a:ext cx="87186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3" idx="5"/>
          </p:cNvCxnSpPr>
          <p:nvPr/>
        </p:nvCxnSpPr>
        <p:spPr>
          <a:xfrm flipH="1" flipV="1">
            <a:off x="3737440" y="1924051"/>
            <a:ext cx="505166" cy="477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3458787" y="2200022"/>
                <a:ext cx="53123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787" y="2200022"/>
                <a:ext cx="531236" cy="4029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Přímá spojnice 48"/>
          <p:cNvCxnSpPr/>
          <p:nvPr/>
        </p:nvCxnSpPr>
        <p:spPr>
          <a:xfrm flipV="1">
            <a:off x="3670096" y="1924050"/>
            <a:ext cx="5510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4397890" y="1692257"/>
                <a:ext cx="605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𝑑𝐸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90" y="1692257"/>
                <a:ext cx="60555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Zakřivená spojnice 51"/>
          <p:cNvCxnSpPr/>
          <p:nvPr/>
        </p:nvCxnSpPr>
        <p:spPr>
          <a:xfrm rot="10800000" flipV="1">
            <a:off x="4249302" y="1993139"/>
            <a:ext cx="234209" cy="6845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>
            <a:stCxn id="3" idx="0"/>
          </p:cNvCxnSpPr>
          <p:nvPr/>
        </p:nvCxnSpPr>
        <p:spPr>
          <a:xfrm flipH="1" flipV="1">
            <a:off x="4226441" y="1924051"/>
            <a:ext cx="1" cy="4384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Zakřivená spojnice 55"/>
          <p:cNvCxnSpPr/>
          <p:nvPr/>
        </p:nvCxnSpPr>
        <p:spPr>
          <a:xfrm rot="5400000" flipH="1" flipV="1">
            <a:off x="3823860" y="2242022"/>
            <a:ext cx="208162" cy="12416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3958291" y="115458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332656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Osnova</a:t>
            </a:r>
          </a:p>
          <a:p>
            <a:r>
              <a:rPr lang="cs-CZ" sz="2800" dirty="0" smtClean="0"/>
              <a:t>1.	Elektrický náboj: zákon zachování el. náboje, kvantování el. náboje. Coulombův zákon. Princip superpozice.  Síla působící na náboj uvnitř rovnoměrně nabité kulové sféry.</a:t>
            </a:r>
          </a:p>
          <a:p>
            <a:r>
              <a:rPr lang="cs-CZ" sz="2800" dirty="0" smtClean="0"/>
              <a:t>2.	Intenzita elektrického pole. Intenzita elektrického pole bodového náboje. Intenzita elektrického pole soustavy nábojů. Tok vektoru elektrického pole plochou.  Gaussův zákon. Elektrické pole kulově symetrického náboje, lineárního náboje, plošného náboje.  Tlak v rovnoměrně nabité kulové bublině. Síla působící na nabitou vrstvu.  Práce síly elektrického pole.  Energie soustavy nábojů. Energie spojená s elektrickým polem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820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175" y="19675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Intenzita elektrického pole v okolí homogenně nabité koule</a:t>
            </a:r>
            <a:endParaRPr lang="cs-CZ" sz="3200" dirty="0"/>
          </a:p>
        </p:txBody>
      </p:sp>
      <p:sp>
        <p:nvSpPr>
          <p:cNvPr id="3" name="Ovál 2"/>
          <p:cNvSpPr/>
          <p:nvPr/>
        </p:nvSpPr>
        <p:spPr>
          <a:xfrm>
            <a:off x="311498" y="2120203"/>
            <a:ext cx="3737987" cy="3808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81837" y="2190540"/>
            <a:ext cx="3597310" cy="36676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311498" y="4024364"/>
            <a:ext cx="8510954" cy="1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285810" y="2451799"/>
            <a:ext cx="4411227" cy="1542419"/>
          </a:xfrm>
          <a:prstGeom prst="line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2180493" y="2451799"/>
            <a:ext cx="1105317" cy="1572566"/>
          </a:xfrm>
          <a:prstGeom prst="straightConnector1">
            <a:avLst/>
          </a:prstGeom>
          <a:ln w="28575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2544509" y="3549745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09" y="3549745"/>
                <a:ext cx="377283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6083108" y="3584693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108" y="3584693"/>
                <a:ext cx="39959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se šipkou 62"/>
          <p:cNvCxnSpPr/>
          <p:nvPr/>
        </p:nvCxnSpPr>
        <p:spPr>
          <a:xfrm>
            <a:off x="7697037" y="4024363"/>
            <a:ext cx="1120393" cy="38413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8797334" y="2572378"/>
            <a:ext cx="20096" cy="2833636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>
            <a:off x="7676941" y="3994218"/>
            <a:ext cx="1120393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8237137" y="3906460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137" y="3906460"/>
                <a:ext cx="39959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Přímá spojnice 73"/>
          <p:cNvCxnSpPr/>
          <p:nvPr/>
        </p:nvCxnSpPr>
        <p:spPr>
          <a:xfrm>
            <a:off x="3285810" y="2451799"/>
            <a:ext cx="0" cy="3114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2733151" y="3055197"/>
                <a:ext cx="39177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151" y="3055197"/>
                <a:ext cx="391774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4092321" y="2506200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321" y="2506200"/>
                <a:ext cx="35163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2951" r="-275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Přímá spojnice se šipkou 77"/>
          <p:cNvCxnSpPr/>
          <p:nvPr/>
        </p:nvCxnSpPr>
        <p:spPr>
          <a:xfrm>
            <a:off x="2180492" y="4024363"/>
            <a:ext cx="5496449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/>
              <p:cNvSpPr txBox="1"/>
              <p:nvPr/>
            </p:nvSpPr>
            <p:spPr>
              <a:xfrm>
                <a:off x="4189051" y="3578891"/>
                <a:ext cx="377924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9" name="TextovéPol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51" y="3578891"/>
                <a:ext cx="377924" cy="410305"/>
              </a:xfrm>
              <a:prstGeom prst="rect">
                <a:avLst/>
              </a:prstGeom>
              <a:blipFill rotWithShape="1">
                <a:blip r:embed="rId7"/>
                <a:stretch>
                  <a:fillRect t="-22388" r="-306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Přímá spojnice 80"/>
          <p:cNvCxnSpPr/>
          <p:nvPr/>
        </p:nvCxnSpPr>
        <p:spPr>
          <a:xfrm>
            <a:off x="3074795" y="2351314"/>
            <a:ext cx="0" cy="3356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se šipkou 90"/>
          <p:cNvCxnSpPr/>
          <p:nvPr/>
        </p:nvCxnSpPr>
        <p:spPr>
          <a:xfrm flipH="1">
            <a:off x="2180492" y="2351314"/>
            <a:ext cx="894303" cy="1673051"/>
          </a:xfrm>
          <a:prstGeom prst="straightConnector1">
            <a:avLst/>
          </a:prstGeom>
          <a:ln w="15875">
            <a:solidFill>
              <a:srgbClr val="C00000"/>
            </a:solidFill>
            <a:prstDash val="dash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/>
              <p:cNvSpPr txBox="1"/>
              <p:nvPr/>
            </p:nvSpPr>
            <p:spPr>
              <a:xfrm>
                <a:off x="2372476" y="2572378"/>
                <a:ext cx="510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2" name="TextovéPol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476" y="2572378"/>
                <a:ext cx="51033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Lichoběžník 92"/>
          <p:cNvSpPr/>
          <p:nvPr/>
        </p:nvSpPr>
        <p:spPr>
          <a:xfrm rot="5400000">
            <a:off x="1572564" y="3853544"/>
            <a:ext cx="3215474" cy="211016"/>
          </a:xfrm>
          <a:prstGeom prst="trapezoid">
            <a:avLst/>
          </a:prstGeom>
          <a:solidFill>
            <a:schemeClr val="accent1">
              <a:alpha val="21000"/>
            </a:schemeClr>
          </a:solidFill>
          <a:ln w="3175"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/>
              <p:cNvSpPr txBox="1"/>
              <p:nvPr/>
            </p:nvSpPr>
            <p:spPr>
              <a:xfrm>
                <a:off x="4268139" y="3139440"/>
                <a:ext cx="1223284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4" name="TextovéPol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139" y="3139440"/>
                <a:ext cx="1223284" cy="410305"/>
              </a:xfrm>
              <a:prstGeom prst="rect">
                <a:avLst/>
              </a:prstGeom>
              <a:blipFill rotWithShape="1">
                <a:blip r:embed="rId9"/>
                <a:stretch>
                  <a:fillRect t="-223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/>
              <p:cNvSpPr txBox="1"/>
              <p:nvPr/>
            </p:nvSpPr>
            <p:spPr>
              <a:xfrm>
                <a:off x="3646511" y="1395383"/>
                <a:ext cx="4913460" cy="432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∗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−2 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5" name="TextovéPol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511" y="1395383"/>
                <a:ext cx="4913460" cy="432554"/>
              </a:xfrm>
              <a:prstGeom prst="rect">
                <a:avLst/>
              </a:prstGeom>
              <a:blipFill rotWithShape="1">
                <a:blip r:embed="rId10"/>
                <a:stretch>
                  <a:fillRect t="-19718" r="-1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/>
              <p:cNvSpPr txBox="1"/>
              <p:nvPr/>
            </p:nvSpPr>
            <p:spPr>
              <a:xfrm>
                <a:off x="4566975" y="4223828"/>
                <a:ext cx="1898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R</m:t>
                          </m:r>
                          <m:r>
                            <a:rPr lang="cs-CZ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𝑟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6" name="TextovéPol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75" y="4223828"/>
                <a:ext cx="1898918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4500492" y="4669659"/>
                <a:ext cx="2710294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cs-CZ" i="1" smtClean="0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492" y="4669659"/>
                <a:ext cx="2710294" cy="9106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7697037" y="4275792"/>
                <a:ext cx="86254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037" y="4275792"/>
                <a:ext cx="862544" cy="4029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/>
              <p:cNvSpPr txBox="1"/>
              <p:nvPr/>
            </p:nvSpPr>
            <p:spPr>
              <a:xfrm>
                <a:off x="7827938" y="3516146"/>
                <a:ext cx="60074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1" name="TextovéPole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938" y="3516146"/>
                <a:ext cx="600741" cy="4029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/>
              <p:cNvSpPr txBox="1"/>
              <p:nvPr/>
            </p:nvSpPr>
            <p:spPr>
              <a:xfrm>
                <a:off x="406842" y="1399179"/>
                <a:ext cx="2220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𝑑𝑆</m:t>
                      </m:r>
                      <m:r>
                        <a:rPr lang="cs-CZ" b="0" i="1" smtClean="0">
                          <a:latin typeface="Cambria Math"/>
                        </a:rPr>
                        <m:t>=2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2" name="TextovéPol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42" y="1399179"/>
                <a:ext cx="2220801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Zakřivená spojnice 103"/>
          <p:cNvCxnSpPr/>
          <p:nvPr/>
        </p:nvCxnSpPr>
        <p:spPr>
          <a:xfrm rot="16200000" flipH="1">
            <a:off x="1574046" y="2177786"/>
            <a:ext cx="2001688" cy="1210827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ovéPole 107"/>
              <p:cNvSpPr txBox="1"/>
              <p:nvPr/>
            </p:nvSpPr>
            <p:spPr>
              <a:xfrm>
                <a:off x="3354452" y="5858187"/>
                <a:ext cx="5102294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cs-CZ" i="1" smtClean="0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8" name="TextovéPol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52" y="5858187"/>
                <a:ext cx="5102294" cy="91069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4180523" y="1999621"/>
                <a:ext cx="2840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−2</m:t>
                      </m:r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523" y="1999621"/>
                <a:ext cx="28402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6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175" y="19675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Intenzita elektrického pole v okolí homogenně nabité koule</a:t>
            </a:r>
            <a:endParaRPr lang="cs-CZ" sz="32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527972" y="1299938"/>
            <a:ext cx="4948812" cy="2148193"/>
            <a:chOff x="205990" y="1036683"/>
            <a:chExt cx="8510954" cy="3808325"/>
          </a:xfrm>
        </p:grpSpPr>
        <p:sp>
          <p:nvSpPr>
            <p:cNvPr id="3" name="Ovál 2"/>
            <p:cNvSpPr/>
            <p:nvPr/>
          </p:nvSpPr>
          <p:spPr>
            <a:xfrm>
              <a:off x="205990" y="1036683"/>
              <a:ext cx="3737987" cy="3808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05990" y="2940844"/>
              <a:ext cx="8510954" cy="1"/>
            </a:xfrm>
            <a:prstGeom prst="line">
              <a:avLst/>
            </a:prstGeom>
            <a:ln w="2222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276329" y="1107020"/>
              <a:ext cx="8435593" cy="3667647"/>
              <a:chOff x="276329" y="1107020"/>
              <a:chExt cx="8435593" cy="3667647"/>
            </a:xfrm>
          </p:grpSpPr>
          <p:sp>
            <p:nvSpPr>
              <p:cNvPr id="4" name="Ovál 3"/>
              <p:cNvSpPr/>
              <p:nvPr/>
            </p:nvSpPr>
            <p:spPr>
              <a:xfrm>
                <a:off x="276329" y="1107020"/>
                <a:ext cx="3597310" cy="36676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0" name="Přímá spojnice 9"/>
              <p:cNvCxnSpPr/>
              <p:nvPr/>
            </p:nvCxnSpPr>
            <p:spPr>
              <a:xfrm>
                <a:off x="3180302" y="1368279"/>
                <a:ext cx="4411227" cy="1542419"/>
              </a:xfrm>
              <a:prstGeom prst="line">
                <a:avLst/>
              </a:prstGeom>
              <a:ln w="3175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/>
              <p:cNvCxnSpPr/>
              <p:nvPr/>
            </p:nvCxnSpPr>
            <p:spPr>
              <a:xfrm flipH="1">
                <a:off x="2074985" y="1368279"/>
                <a:ext cx="1105317" cy="157256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ovéPole 59"/>
                  <p:cNvSpPr txBox="1"/>
                  <p:nvPr/>
                </p:nvSpPr>
                <p:spPr>
                  <a:xfrm>
                    <a:off x="2439001" y="2466225"/>
                    <a:ext cx="3772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60" name="TextovéPole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9001" y="2466225"/>
                    <a:ext cx="377283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ovéPole 60"/>
                  <p:cNvSpPr txBox="1"/>
                  <p:nvPr/>
                </p:nvSpPr>
                <p:spPr>
                  <a:xfrm>
                    <a:off x="5977600" y="2501173"/>
                    <a:ext cx="3995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61" name="TextovéPole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7600" y="2501173"/>
                    <a:ext cx="39959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Přímá spojnice se šipkou 62"/>
              <p:cNvCxnSpPr/>
              <p:nvPr/>
            </p:nvCxnSpPr>
            <p:spPr>
              <a:xfrm>
                <a:off x="7591529" y="2940843"/>
                <a:ext cx="1120393" cy="384131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/>
              <p:cNvCxnSpPr/>
              <p:nvPr/>
            </p:nvCxnSpPr>
            <p:spPr>
              <a:xfrm>
                <a:off x="8691826" y="1488858"/>
                <a:ext cx="20096" cy="2833636"/>
              </a:xfrm>
              <a:prstGeom prst="line">
                <a:avLst/>
              </a:prstGeom>
              <a:ln w="15875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se šipkou 69"/>
              <p:cNvCxnSpPr/>
              <p:nvPr/>
            </p:nvCxnSpPr>
            <p:spPr>
              <a:xfrm>
                <a:off x="7571433" y="2910698"/>
                <a:ext cx="1120393" cy="0"/>
              </a:xfrm>
              <a:prstGeom prst="straightConnector1">
                <a:avLst/>
              </a:prstGeom>
              <a:ln w="317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ovéPole 71"/>
                  <p:cNvSpPr txBox="1"/>
                  <p:nvPr/>
                </p:nvSpPr>
                <p:spPr>
                  <a:xfrm>
                    <a:off x="8131629" y="2822940"/>
                    <a:ext cx="3995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2" name="TextovéPole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1629" y="2822940"/>
                    <a:ext cx="399597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Přímá spojnice 73"/>
              <p:cNvCxnSpPr/>
              <p:nvPr/>
            </p:nvCxnSpPr>
            <p:spPr>
              <a:xfrm>
                <a:off x="3180302" y="1368279"/>
                <a:ext cx="0" cy="31149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ovéPole 74"/>
                  <p:cNvSpPr txBox="1"/>
                  <p:nvPr/>
                </p:nvSpPr>
                <p:spPr>
                  <a:xfrm>
                    <a:off x="2627643" y="1971677"/>
                    <a:ext cx="39177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5" name="TextovéPole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7643" y="1971677"/>
                    <a:ext cx="391774" cy="40293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ovéPole 75"/>
                  <p:cNvSpPr txBox="1"/>
                  <p:nvPr/>
                </p:nvSpPr>
                <p:spPr>
                  <a:xfrm>
                    <a:off x="3986813" y="1422680"/>
                    <a:ext cx="3516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6" name="TextovéPole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6813" y="1422680"/>
                    <a:ext cx="35163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2951" r="-27586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8" name="Přímá spojnice se šipkou 77"/>
              <p:cNvCxnSpPr/>
              <p:nvPr/>
            </p:nvCxnSpPr>
            <p:spPr>
              <a:xfrm>
                <a:off x="2074984" y="2940843"/>
                <a:ext cx="5496449" cy="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ovéPole 78"/>
                  <p:cNvSpPr txBox="1"/>
                  <p:nvPr/>
                </p:nvSpPr>
                <p:spPr>
                  <a:xfrm>
                    <a:off x="4083543" y="2495371"/>
                    <a:ext cx="37792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9" name="TextovéPole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3543" y="2495371"/>
                    <a:ext cx="377924" cy="41030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22059" r="-29032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1" name="Přímá spojnice 80"/>
              <p:cNvCxnSpPr/>
              <p:nvPr/>
            </p:nvCxnSpPr>
            <p:spPr>
              <a:xfrm>
                <a:off x="2969287" y="1267794"/>
                <a:ext cx="0" cy="33561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se šipkou 90"/>
              <p:cNvCxnSpPr/>
              <p:nvPr/>
            </p:nvCxnSpPr>
            <p:spPr>
              <a:xfrm flipH="1">
                <a:off x="2074984" y="1267794"/>
                <a:ext cx="894303" cy="1673051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prstDash val="dash"/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ovéPole 91"/>
                  <p:cNvSpPr txBox="1"/>
                  <p:nvPr/>
                </p:nvSpPr>
                <p:spPr>
                  <a:xfrm>
                    <a:off x="2266968" y="1488858"/>
                    <a:ext cx="5103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2" name="TextovéPole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6968" y="1488858"/>
                    <a:ext cx="510333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Lichoběžník 92"/>
              <p:cNvSpPr/>
              <p:nvPr/>
            </p:nvSpPr>
            <p:spPr>
              <a:xfrm rot="5400000">
                <a:off x="1467056" y="2770024"/>
                <a:ext cx="3215474" cy="211016"/>
              </a:xfrm>
              <a:prstGeom prst="trapezoid">
                <a:avLst/>
              </a:prstGeom>
              <a:solidFill>
                <a:schemeClr val="accent1">
                  <a:alpha val="21000"/>
                </a:schemeClr>
              </a:solidFill>
              <a:ln w="3175">
                <a:solidFill>
                  <a:schemeClr val="accent1">
                    <a:shade val="50000"/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ovéPole 93"/>
                  <p:cNvSpPr txBox="1"/>
                  <p:nvPr/>
                </p:nvSpPr>
                <p:spPr>
                  <a:xfrm>
                    <a:off x="4162631" y="2055920"/>
                    <a:ext cx="122328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4" name="TextovéPole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2631" y="2055920"/>
                    <a:ext cx="1223284" cy="41030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22059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ovéPole 97"/>
                  <p:cNvSpPr txBox="1"/>
                  <p:nvPr/>
                </p:nvSpPr>
                <p:spPr>
                  <a:xfrm>
                    <a:off x="7591529" y="3192272"/>
                    <a:ext cx="86254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d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8" name="TextovéPole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1529" y="3192272"/>
                    <a:ext cx="862544" cy="402931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ovéPole 100"/>
                  <p:cNvSpPr txBox="1"/>
                  <p:nvPr/>
                </p:nvSpPr>
                <p:spPr>
                  <a:xfrm>
                    <a:off x="7722430" y="2432626"/>
                    <a:ext cx="600741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01" name="TextovéPole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22430" y="2432626"/>
                    <a:ext cx="600741" cy="402931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ovéPole 107"/>
              <p:cNvSpPr txBox="1"/>
              <p:nvPr/>
            </p:nvSpPr>
            <p:spPr>
              <a:xfrm>
                <a:off x="359885" y="3466756"/>
                <a:ext cx="5102294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cs-CZ" i="1" smtClean="0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8" name="TextovéPol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5" y="3466756"/>
                <a:ext cx="5102294" cy="9106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311039" y="4402427"/>
                <a:ext cx="619746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  <a:ea typeface="Cambria Math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cs-CZ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  <m:t>ϑ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cs-CZ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" y="4402427"/>
                <a:ext cx="6197466" cy="9106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11039" y="5492648"/>
                <a:ext cx="6070508" cy="1169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  <m:t>ϑ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cs-CZ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+1−2 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" y="5492648"/>
                <a:ext cx="6070508" cy="116993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1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175" y="19675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Intenzita elektrického pole v okolí homogenně nabité koule</a:t>
            </a:r>
            <a:endParaRPr lang="cs-CZ" sz="32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554267" y="1036498"/>
            <a:ext cx="4948812" cy="2148193"/>
            <a:chOff x="205990" y="1036683"/>
            <a:chExt cx="8510954" cy="3808325"/>
          </a:xfrm>
        </p:grpSpPr>
        <p:sp>
          <p:nvSpPr>
            <p:cNvPr id="3" name="Ovál 2"/>
            <p:cNvSpPr/>
            <p:nvPr/>
          </p:nvSpPr>
          <p:spPr>
            <a:xfrm>
              <a:off x="205990" y="1036683"/>
              <a:ext cx="3737987" cy="3808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05990" y="2940844"/>
              <a:ext cx="8510954" cy="1"/>
            </a:xfrm>
            <a:prstGeom prst="line">
              <a:avLst/>
            </a:prstGeom>
            <a:ln w="2222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276329" y="1107020"/>
              <a:ext cx="8435593" cy="3667647"/>
              <a:chOff x="276329" y="1107020"/>
              <a:chExt cx="8435593" cy="3667647"/>
            </a:xfrm>
          </p:grpSpPr>
          <p:sp>
            <p:nvSpPr>
              <p:cNvPr id="4" name="Ovál 3"/>
              <p:cNvSpPr/>
              <p:nvPr/>
            </p:nvSpPr>
            <p:spPr>
              <a:xfrm>
                <a:off x="276329" y="1107020"/>
                <a:ext cx="3597310" cy="36676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0" name="Přímá spojnice 9"/>
              <p:cNvCxnSpPr/>
              <p:nvPr/>
            </p:nvCxnSpPr>
            <p:spPr>
              <a:xfrm>
                <a:off x="3180302" y="1368279"/>
                <a:ext cx="4411227" cy="1542419"/>
              </a:xfrm>
              <a:prstGeom prst="line">
                <a:avLst/>
              </a:prstGeom>
              <a:ln w="3175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/>
              <p:cNvCxnSpPr/>
              <p:nvPr/>
            </p:nvCxnSpPr>
            <p:spPr>
              <a:xfrm flipH="1">
                <a:off x="2074985" y="1368279"/>
                <a:ext cx="1105317" cy="157256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ovéPole 59"/>
                  <p:cNvSpPr txBox="1"/>
                  <p:nvPr/>
                </p:nvSpPr>
                <p:spPr>
                  <a:xfrm>
                    <a:off x="2439001" y="2466225"/>
                    <a:ext cx="3772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60" name="TextovéPole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9001" y="2466225"/>
                    <a:ext cx="377283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ovéPole 60"/>
                  <p:cNvSpPr txBox="1"/>
                  <p:nvPr/>
                </p:nvSpPr>
                <p:spPr>
                  <a:xfrm>
                    <a:off x="5977600" y="2501173"/>
                    <a:ext cx="3995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61" name="TextovéPole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7600" y="2501173"/>
                    <a:ext cx="39959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Přímá spojnice se šipkou 62"/>
              <p:cNvCxnSpPr/>
              <p:nvPr/>
            </p:nvCxnSpPr>
            <p:spPr>
              <a:xfrm>
                <a:off x="7591529" y="2940843"/>
                <a:ext cx="1120393" cy="384131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/>
              <p:cNvCxnSpPr/>
              <p:nvPr/>
            </p:nvCxnSpPr>
            <p:spPr>
              <a:xfrm>
                <a:off x="8691826" y="1488858"/>
                <a:ext cx="20096" cy="2833636"/>
              </a:xfrm>
              <a:prstGeom prst="line">
                <a:avLst/>
              </a:prstGeom>
              <a:ln w="15875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se šipkou 69"/>
              <p:cNvCxnSpPr/>
              <p:nvPr/>
            </p:nvCxnSpPr>
            <p:spPr>
              <a:xfrm>
                <a:off x="7571433" y="2910698"/>
                <a:ext cx="1120393" cy="0"/>
              </a:xfrm>
              <a:prstGeom prst="straightConnector1">
                <a:avLst/>
              </a:prstGeom>
              <a:ln w="317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ovéPole 71"/>
                  <p:cNvSpPr txBox="1"/>
                  <p:nvPr/>
                </p:nvSpPr>
                <p:spPr>
                  <a:xfrm>
                    <a:off x="8131629" y="2822940"/>
                    <a:ext cx="3995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2" name="TextovéPole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1629" y="2822940"/>
                    <a:ext cx="399597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Přímá spojnice 73"/>
              <p:cNvCxnSpPr/>
              <p:nvPr/>
            </p:nvCxnSpPr>
            <p:spPr>
              <a:xfrm>
                <a:off x="3180302" y="1368279"/>
                <a:ext cx="0" cy="31149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ovéPole 74"/>
                  <p:cNvSpPr txBox="1"/>
                  <p:nvPr/>
                </p:nvSpPr>
                <p:spPr>
                  <a:xfrm>
                    <a:off x="2627643" y="1971677"/>
                    <a:ext cx="39177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5" name="TextovéPole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7643" y="1971677"/>
                    <a:ext cx="391774" cy="40293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ovéPole 75"/>
                  <p:cNvSpPr txBox="1"/>
                  <p:nvPr/>
                </p:nvSpPr>
                <p:spPr>
                  <a:xfrm>
                    <a:off x="3986813" y="1422680"/>
                    <a:ext cx="3516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6" name="TextovéPole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6813" y="1422680"/>
                    <a:ext cx="35163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2951" r="-27586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8" name="Přímá spojnice se šipkou 77"/>
              <p:cNvCxnSpPr/>
              <p:nvPr/>
            </p:nvCxnSpPr>
            <p:spPr>
              <a:xfrm>
                <a:off x="2074984" y="2940843"/>
                <a:ext cx="5496449" cy="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ovéPole 78"/>
                  <p:cNvSpPr txBox="1"/>
                  <p:nvPr/>
                </p:nvSpPr>
                <p:spPr>
                  <a:xfrm>
                    <a:off x="4083543" y="2495371"/>
                    <a:ext cx="37792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9" name="TextovéPole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3543" y="2495371"/>
                    <a:ext cx="377924" cy="41030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22059" r="-29032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1" name="Přímá spojnice 80"/>
              <p:cNvCxnSpPr/>
              <p:nvPr/>
            </p:nvCxnSpPr>
            <p:spPr>
              <a:xfrm>
                <a:off x="2969287" y="1267794"/>
                <a:ext cx="0" cy="33561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se šipkou 90"/>
              <p:cNvCxnSpPr/>
              <p:nvPr/>
            </p:nvCxnSpPr>
            <p:spPr>
              <a:xfrm flipH="1">
                <a:off x="2074984" y="1267794"/>
                <a:ext cx="894303" cy="1673051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prstDash val="dash"/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ovéPole 91"/>
                  <p:cNvSpPr txBox="1"/>
                  <p:nvPr/>
                </p:nvSpPr>
                <p:spPr>
                  <a:xfrm>
                    <a:off x="2266968" y="1488858"/>
                    <a:ext cx="5103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2" name="TextovéPole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6968" y="1488858"/>
                    <a:ext cx="510333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Lichoběžník 92"/>
              <p:cNvSpPr/>
              <p:nvPr/>
            </p:nvSpPr>
            <p:spPr>
              <a:xfrm rot="5400000">
                <a:off x="1467056" y="2770024"/>
                <a:ext cx="3215474" cy="211016"/>
              </a:xfrm>
              <a:prstGeom prst="trapezoid">
                <a:avLst/>
              </a:prstGeom>
              <a:solidFill>
                <a:schemeClr val="accent1">
                  <a:alpha val="21000"/>
                </a:schemeClr>
              </a:solidFill>
              <a:ln w="3175">
                <a:solidFill>
                  <a:schemeClr val="accent1">
                    <a:shade val="50000"/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ovéPole 93"/>
                  <p:cNvSpPr txBox="1"/>
                  <p:nvPr/>
                </p:nvSpPr>
                <p:spPr>
                  <a:xfrm>
                    <a:off x="4162631" y="2055920"/>
                    <a:ext cx="122328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4" name="TextovéPole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2631" y="2055920"/>
                    <a:ext cx="1223284" cy="41030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22059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ovéPole 97"/>
                  <p:cNvSpPr txBox="1"/>
                  <p:nvPr/>
                </p:nvSpPr>
                <p:spPr>
                  <a:xfrm>
                    <a:off x="7591529" y="3192272"/>
                    <a:ext cx="86254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d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8" name="TextovéPole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1529" y="3192272"/>
                    <a:ext cx="862544" cy="402931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ovéPole 100"/>
                  <p:cNvSpPr txBox="1"/>
                  <p:nvPr/>
                </p:nvSpPr>
                <p:spPr>
                  <a:xfrm>
                    <a:off x="7722430" y="2432626"/>
                    <a:ext cx="600741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01" name="TextovéPole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22430" y="2432626"/>
                    <a:ext cx="600741" cy="402931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278660" y="3180892"/>
                <a:ext cx="6070508" cy="1169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  <m:t>ϑ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cs-CZ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+1−2 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60" y="3180892"/>
                <a:ext cx="6070508" cy="11699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304955" y="4345918"/>
                <a:ext cx="5670014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 dirty="0" smtClean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</m:e>
                            <m:sup>
                              <m:r>
                                <a:rPr lang="cs-CZ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∝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  <m:t>ϑ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cs-CZ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 dirty="0">
                                      <a:latin typeface="Cambria Math"/>
                                      <a:ea typeface="Cambria Math"/>
                                    </a:rPr>
                                    <m:t>∝</m:t>
                                  </m:r>
                                </m:e>
                                <m:sup>
                                  <m:r>
                                    <a:rPr lang="cs-CZ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+1−2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5" y="4345918"/>
                <a:ext cx="5670014" cy="9106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7516167" y="3568802"/>
                <a:ext cx="83798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167" y="3568802"/>
                <a:ext cx="837986" cy="61645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278660" y="5451237"/>
                <a:ext cx="610756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 dirty="0" smtClean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</m:e>
                            <m:sup>
                              <m:r>
                                <a:rPr lang="cs-CZ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∝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 dirty="0">
                                      <a:latin typeface="Cambria Math"/>
                                      <a:ea typeface="Cambria Math"/>
                                    </a:rPr>
                                    <m:t>∝</m:t>
                                  </m:r>
                                </m:e>
                                <m:sup>
                                  <m:r>
                                    <a:rPr lang="cs-CZ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+1−2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  <m:t>ϑ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cs-CZ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 dirty="0">
                                      <a:latin typeface="Cambria Math"/>
                                      <a:ea typeface="Cambria Math"/>
                                    </a:rPr>
                                    <m:t>∝</m:t>
                                  </m:r>
                                </m:e>
                                <m:sup>
                                  <m:r>
                                    <a:rPr lang="cs-CZ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+1−2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60" y="5451237"/>
                <a:ext cx="6107569" cy="9106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5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175" y="19675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Intenzita elektrického pole v okolí homogenně nabité koule</a:t>
            </a:r>
            <a:endParaRPr lang="cs-CZ" sz="32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554267" y="1036498"/>
            <a:ext cx="4948812" cy="2148193"/>
            <a:chOff x="205990" y="1036683"/>
            <a:chExt cx="8510954" cy="3808325"/>
          </a:xfrm>
        </p:grpSpPr>
        <p:sp>
          <p:nvSpPr>
            <p:cNvPr id="3" name="Ovál 2"/>
            <p:cNvSpPr/>
            <p:nvPr/>
          </p:nvSpPr>
          <p:spPr>
            <a:xfrm>
              <a:off x="205990" y="1036683"/>
              <a:ext cx="3737987" cy="3808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05990" y="2940844"/>
              <a:ext cx="8510954" cy="1"/>
            </a:xfrm>
            <a:prstGeom prst="line">
              <a:avLst/>
            </a:prstGeom>
            <a:ln w="2222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276329" y="1107020"/>
              <a:ext cx="8435593" cy="3667647"/>
              <a:chOff x="276329" y="1107020"/>
              <a:chExt cx="8435593" cy="3667647"/>
            </a:xfrm>
          </p:grpSpPr>
          <p:sp>
            <p:nvSpPr>
              <p:cNvPr id="4" name="Ovál 3"/>
              <p:cNvSpPr/>
              <p:nvPr/>
            </p:nvSpPr>
            <p:spPr>
              <a:xfrm>
                <a:off x="276329" y="1107020"/>
                <a:ext cx="3597310" cy="36676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0" name="Přímá spojnice 9"/>
              <p:cNvCxnSpPr/>
              <p:nvPr/>
            </p:nvCxnSpPr>
            <p:spPr>
              <a:xfrm>
                <a:off x="3180302" y="1368279"/>
                <a:ext cx="4411227" cy="1542419"/>
              </a:xfrm>
              <a:prstGeom prst="line">
                <a:avLst/>
              </a:prstGeom>
              <a:ln w="3175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/>
              <p:cNvCxnSpPr/>
              <p:nvPr/>
            </p:nvCxnSpPr>
            <p:spPr>
              <a:xfrm flipH="1">
                <a:off x="2074985" y="1368279"/>
                <a:ext cx="1105317" cy="157256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ovéPole 59"/>
                  <p:cNvSpPr txBox="1"/>
                  <p:nvPr/>
                </p:nvSpPr>
                <p:spPr>
                  <a:xfrm>
                    <a:off x="2439001" y="2466225"/>
                    <a:ext cx="3772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60" name="TextovéPole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9001" y="2466225"/>
                    <a:ext cx="377283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ovéPole 60"/>
                  <p:cNvSpPr txBox="1"/>
                  <p:nvPr/>
                </p:nvSpPr>
                <p:spPr>
                  <a:xfrm>
                    <a:off x="5977600" y="2501173"/>
                    <a:ext cx="3995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61" name="TextovéPole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7600" y="2501173"/>
                    <a:ext cx="39959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Přímá spojnice se šipkou 62"/>
              <p:cNvCxnSpPr/>
              <p:nvPr/>
            </p:nvCxnSpPr>
            <p:spPr>
              <a:xfrm>
                <a:off x="7591529" y="2940843"/>
                <a:ext cx="1120393" cy="384131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/>
              <p:cNvCxnSpPr/>
              <p:nvPr/>
            </p:nvCxnSpPr>
            <p:spPr>
              <a:xfrm>
                <a:off x="8691826" y="1488858"/>
                <a:ext cx="20096" cy="2833636"/>
              </a:xfrm>
              <a:prstGeom prst="line">
                <a:avLst/>
              </a:prstGeom>
              <a:ln w="15875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se šipkou 69"/>
              <p:cNvCxnSpPr/>
              <p:nvPr/>
            </p:nvCxnSpPr>
            <p:spPr>
              <a:xfrm>
                <a:off x="7571433" y="2910698"/>
                <a:ext cx="1120393" cy="0"/>
              </a:xfrm>
              <a:prstGeom prst="straightConnector1">
                <a:avLst/>
              </a:prstGeom>
              <a:ln w="317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ovéPole 71"/>
                  <p:cNvSpPr txBox="1"/>
                  <p:nvPr/>
                </p:nvSpPr>
                <p:spPr>
                  <a:xfrm>
                    <a:off x="8131629" y="2822940"/>
                    <a:ext cx="3995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2" name="TextovéPole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1629" y="2822940"/>
                    <a:ext cx="399597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Přímá spojnice 73"/>
              <p:cNvCxnSpPr/>
              <p:nvPr/>
            </p:nvCxnSpPr>
            <p:spPr>
              <a:xfrm>
                <a:off x="3180302" y="1368279"/>
                <a:ext cx="0" cy="31149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ovéPole 74"/>
                  <p:cNvSpPr txBox="1"/>
                  <p:nvPr/>
                </p:nvSpPr>
                <p:spPr>
                  <a:xfrm>
                    <a:off x="2627643" y="1971677"/>
                    <a:ext cx="39177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5" name="TextovéPole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7643" y="1971677"/>
                    <a:ext cx="391774" cy="40293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ovéPole 75"/>
                  <p:cNvSpPr txBox="1"/>
                  <p:nvPr/>
                </p:nvSpPr>
                <p:spPr>
                  <a:xfrm>
                    <a:off x="3986813" y="1422680"/>
                    <a:ext cx="3516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6" name="TextovéPole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6813" y="1422680"/>
                    <a:ext cx="35163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2951" r="-27586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8" name="Přímá spojnice se šipkou 77"/>
              <p:cNvCxnSpPr/>
              <p:nvPr/>
            </p:nvCxnSpPr>
            <p:spPr>
              <a:xfrm>
                <a:off x="2074984" y="2940843"/>
                <a:ext cx="5496449" cy="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ovéPole 78"/>
                  <p:cNvSpPr txBox="1"/>
                  <p:nvPr/>
                </p:nvSpPr>
                <p:spPr>
                  <a:xfrm>
                    <a:off x="4083543" y="2495371"/>
                    <a:ext cx="37792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9" name="TextovéPole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3543" y="2495371"/>
                    <a:ext cx="377924" cy="41030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22059" r="-29032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1" name="Přímá spojnice 80"/>
              <p:cNvCxnSpPr/>
              <p:nvPr/>
            </p:nvCxnSpPr>
            <p:spPr>
              <a:xfrm>
                <a:off x="2969287" y="1267794"/>
                <a:ext cx="0" cy="33561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se šipkou 90"/>
              <p:cNvCxnSpPr/>
              <p:nvPr/>
            </p:nvCxnSpPr>
            <p:spPr>
              <a:xfrm flipH="1">
                <a:off x="2074984" y="1267794"/>
                <a:ext cx="894303" cy="1673051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prstDash val="dash"/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ovéPole 91"/>
                  <p:cNvSpPr txBox="1"/>
                  <p:nvPr/>
                </p:nvSpPr>
                <p:spPr>
                  <a:xfrm>
                    <a:off x="2266968" y="1488858"/>
                    <a:ext cx="5103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2" name="TextovéPole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6968" y="1488858"/>
                    <a:ext cx="510333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Lichoběžník 92"/>
              <p:cNvSpPr/>
              <p:nvPr/>
            </p:nvSpPr>
            <p:spPr>
              <a:xfrm rot="5400000">
                <a:off x="1467056" y="2770024"/>
                <a:ext cx="3215474" cy="211016"/>
              </a:xfrm>
              <a:prstGeom prst="trapezoid">
                <a:avLst/>
              </a:prstGeom>
              <a:solidFill>
                <a:schemeClr val="accent1">
                  <a:alpha val="21000"/>
                </a:schemeClr>
              </a:solidFill>
              <a:ln w="3175">
                <a:solidFill>
                  <a:schemeClr val="accent1">
                    <a:shade val="50000"/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ovéPole 93"/>
                  <p:cNvSpPr txBox="1"/>
                  <p:nvPr/>
                </p:nvSpPr>
                <p:spPr>
                  <a:xfrm>
                    <a:off x="4162631" y="2055920"/>
                    <a:ext cx="122328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4" name="TextovéPole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2631" y="2055920"/>
                    <a:ext cx="1223284" cy="41030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22059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ovéPole 97"/>
                  <p:cNvSpPr txBox="1"/>
                  <p:nvPr/>
                </p:nvSpPr>
                <p:spPr>
                  <a:xfrm>
                    <a:off x="7591529" y="3192272"/>
                    <a:ext cx="86254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d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8" name="TextovéPole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1529" y="3192272"/>
                    <a:ext cx="862544" cy="402931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ovéPole 100"/>
                  <p:cNvSpPr txBox="1"/>
                  <p:nvPr/>
                </p:nvSpPr>
                <p:spPr>
                  <a:xfrm>
                    <a:off x="7722430" y="2432626"/>
                    <a:ext cx="600741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01" name="TextovéPole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22430" y="2432626"/>
                    <a:ext cx="600741" cy="402931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7636748" y="3421677"/>
                <a:ext cx="83798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748" y="3421677"/>
                <a:ext cx="837986" cy="61645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278660" y="3274554"/>
                <a:ext cx="641880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 dirty="0" smtClean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</m:e>
                            <m:sup>
                              <m:r>
                                <a:rPr lang="cs-CZ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∝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 dirty="0">
                                      <a:latin typeface="Cambria Math"/>
                                      <a:ea typeface="Cambria Math"/>
                                    </a:rPr>
                                    <m:t>∝</m:t>
                                  </m:r>
                                </m:e>
                                <m:sup>
                                  <m:r>
                                    <a:rPr lang="cs-CZ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+1−2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  <m:t>ϑ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cs-CZ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 dirty="0">
                                      <a:latin typeface="Cambria Math"/>
                                      <a:ea typeface="Cambria Math"/>
                                    </a:rPr>
                                    <m:t>∝</m:t>
                                  </m:r>
                                </m:e>
                                <m:sup>
                                  <m:r>
                                    <a:rPr lang="cs-CZ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+1−2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den>
                          </m:f>
                        </m:e>
                      </m:rad>
                      <m:r>
                        <a:rPr lang="cs-CZ" i="1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60" y="3274554"/>
                <a:ext cx="6418808" cy="9106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259704" y="4204139"/>
                <a:ext cx="610910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 dirty="0" smtClean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</m:e>
                            <m:sup>
                              <m:r>
                                <a:rPr lang="cs-CZ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∝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 dirty="0">
                                      <a:latin typeface="Cambria Math"/>
                                      <a:ea typeface="Cambria Math"/>
                                    </a:rPr>
                                    <m:t>∝</m:t>
                                  </m:r>
                                </m:e>
                                <m:sup>
                                  <m:r>
                                    <a:rPr lang="cs-CZ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cs-CZ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i="0" smtClean="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i="1" smtClean="0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cs-CZ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 dirty="0">
                                      <a:latin typeface="Cambria Math"/>
                                      <a:ea typeface="Cambria Math"/>
                                    </a:rPr>
                                    <m:t>∝</m:t>
                                  </m:r>
                                </m:e>
                                <m:sup>
                                  <m:r>
                                    <a:rPr lang="cs-CZ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</a:rPr>
                                <m:t>+1−2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den>
                          </m:f>
                        </m:e>
                      </m:rad>
                      <m:r>
                        <a:rPr lang="cs-CZ" i="1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𝜗</m:t>
                      </m:r>
                      <m:r>
                        <m:rPr>
                          <m:nor/>
                        </m:rPr>
                        <a:rPr lang="cs-CZ" dirty="0"/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4" y="4204139"/>
                <a:ext cx="6109108" cy="9106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319976" y="5273552"/>
                <a:ext cx="5838073" cy="44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 dirty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</m:e>
                            <m:sup>
                              <m:r>
                                <a:rPr lang="cs-CZ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−2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∝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  <m:sup>
                              <m:r>
                                <a:rPr lang="cs-CZ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 dirty="0">
                                      <a:latin typeface="Cambria Math"/>
                                      <a:ea typeface="Cambria Math"/>
                                    </a:rPr>
                                    <m:t>∝</m:t>
                                  </m:r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⁡(</m:t>
                                  </m:r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 dirty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𝜗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76" y="5273552"/>
                <a:ext cx="5838073" cy="441018"/>
              </a:xfrm>
              <a:prstGeom prst="rect">
                <a:avLst/>
              </a:prstGeom>
              <a:blipFill rotWithShape="1"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417922" y="5972649"/>
                <a:ext cx="4013150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d>
                            <m:d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 dirty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 dirty="0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</m:e>
                                    <m:sup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cs-CZ" i="1">
                                      <a:latin typeface="Cambria Math"/>
                                    </a:rPr>
                                    <m:t>+1−2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∝</m:t>
                                  </m:r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2" y="5972649"/>
                <a:ext cx="4013150" cy="67691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1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175" y="19675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Intenzita elektrického pole v okolí homogenně nabité koule</a:t>
            </a:r>
            <a:endParaRPr lang="cs-CZ" sz="32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554267" y="1036498"/>
            <a:ext cx="4948812" cy="2148193"/>
            <a:chOff x="205990" y="1036683"/>
            <a:chExt cx="8510954" cy="3808325"/>
          </a:xfrm>
        </p:grpSpPr>
        <p:sp>
          <p:nvSpPr>
            <p:cNvPr id="3" name="Ovál 2"/>
            <p:cNvSpPr/>
            <p:nvPr/>
          </p:nvSpPr>
          <p:spPr>
            <a:xfrm>
              <a:off x="205990" y="1036683"/>
              <a:ext cx="3737987" cy="3808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05990" y="2940844"/>
              <a:ext cx="8510954" cy="1"/>
            </a:xfrm>
            <a:prstGeom prst="line">
              <a:avLst/>
            </a:prstGeom>
            <a:ln w="2222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276329" y="1107020"/>
              <a:ext cx="8435593" cy="3667647"/>
              <a:chOff x="276329" y="1107020"/>
              <a:chExt cx="8435593" cy="3667647"/>
            </a:xfrm>
          </p:grpSpPr>
          <p:sp>
            <p:nvSpPr>
              <p:cNvPr id="4" name="Ovál 3"/>
              <p:cNvSpPr/>
              <p:nvPr/>
            </p:nvSpPr>
            <p:spPr>
              <a:xfrm>
                <a:off x="276329" y="1107020"/>
                <a:ext cx="3597310" cy="36676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0" name="Přímá spojnice 9"/>
              <p:cNvCxnSpPr/>
              <p:nvPr/>
            </p:nvCxnSpPr>
            <p:spPr>
              <a:xfrm>
                <a:off x="3180302" y="1368279"/>
                <a:ext cx="4411227" cy="1542419"/>
              </a:xfrm>
              <a:prstGeom prst="line">
                <a:avLst/>
              </a:prstGeom>
              <a:ln w="3175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/>
              <p:cNvCxnSpPr/>
              <p:nvPr/>
            </p:nvCxnSpPr>
            <p:spPr>
              <a:xfrm flipH="1">
                <a:off x="2074985" y="1368279"/>
                <a:ext cx="1105317" cy="157256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ovéPole 59"/>
                  <p:cNvSpPr txBox="1"/>
                  <p:nvPr/>
                </p:nvSpPr>
                <p:spPr>
                  <a:xfrm>
                    <a:off x="2439001" y="2466225"/>
                    <a:ext cx="3772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60" name="TextovéPole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9001" y="2466225"/>
                    <a:ext cx="377283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ovéPole 60"/>
                  <p:cNvSpPr txBox="1"/>
                  <p:nvPr/>
                </p:nvSpPr>
                <p:spPr>
                  <a:xfrm>
                    <a:off x="5977600" y="2501173"/>
                    <a:ext cx="3995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61" name="TextovéPole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7600" y="2501173"/>
                    <a:ext cx="39959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Přímá spojnice se šipkou 62"/>
              <p:cNvCxnSpPr/>
              <p:nvPr/>
            </p:nvCxnSpPr>
            <p:spPr>
              <a:xfrm>
                <a:off x="7591529" y="2940843"/>
                <a:ext cx="1120393" cy="384131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/>
              <p:cNvCxnSpPr/>
              <p:nvPr/>
            </p:nvCxnSpPr>
            <p:spPr>
              <a:xfrm>
                <a:off x="8691826" y="1488858"/>
                <a:ext cx="20096" cy="2833636"/>
              </a:xfrm>
              <a:prstGeom prst="line">
                <a:avLst/>
              </a:prstGeom>
              <a:ln w="15875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se šipkou 69"/>
              <p:cNvCxnSpPr/>
              <p:nvPr/>
            </p:nvCxnSpPr>
            <p:spPr>
              <a:xfrm>
                <a:off x="7571433" y="2910698"/>
                <a:ext cx="1120393" cy="0"/>
              </a:xfrm>
              <a:prstGeom prst="straightConnector1">
                <a:avLst/>
              </a:prstGeom>
              <a:ln w="317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ovéPole 71"/>
                  <p:cNvSpPr txBox="1"/>
                  <p:nvPr/>
                </p:nvSpPr>
                <p:spPr>
                  <a:xfrm>
                    <a:off x="8131629" y="2822940"/>
                    <a:ext cx="3995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2" name="TextovéPole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1629" y="2822940"/>
                    <a:ext cx="399597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Přímá spojnice 73"/>
              <p:cNvCxnSpPr/>
              <p:nvPr/>
            </p:nvCxnSpPr>
            <p:spPr>
              <a:xfrm>
                <a:off x="3180302" y="1368279"/>
                <a:ext cx="0" cy="31149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ovéPole 74"/>
                  <p:cNvSpPr txBox="1"/>
                  <p:nvPr/>
                </p:nvSpPr>
                <p:spPr>
                  <a:xfrm>
                    <a:off x="2627643" y="1971677"/>
                    <a:ext cx="39177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5" name="TextovéPole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7643" y="1971677"/>
                    <a:ext cx="391774" cy="40293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ovéPole 75"/>
                  <p:cNvSpPr txBox="1"/>
                  <p:nvPr/>
                </p:nvSpPr>
                <p:spPr>
                  <a:xfrm>
                    <a:off x="3986813" y="1422680"/>
                    <a:ext cx="3516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6" name="TextovéPole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6813" y="1422680"/>
                    <a:ext cx="35163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2951" r="-27586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8" name="Přímá spojnice se šipkou 77"/>
              <p:cNvCxnSpPr/>
              <p:nvPr/>
            </p:nvCxnSpPr>
            <p:spPr>
              <a:xfrm>
                <a:off x="2074984" y="2940843"/>
                <a:ext cx="5496449" cy="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ovéPole 78"/>
                  <p:cNvSpPr txBox="1"/>
                  <p:nvPr/>
                </p:nvSpPr>
                <p:spPr>
                  <a:xfrm>
                    <a:off x="4083543" y="2495371"/>
                    <a:ext cx="37792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79" name="TextovéPole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3543" y="2495371"/>
                    <a:ext cx="377924" cy="41030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22059" r="-29032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1" name="Přímá spojnice 80"/>
              <p:cNvCxnSpPr/>
              <p:nvPr/>
            </p:nvCxnSpPr>
            <p:spPr>
              <a:xfrm>
                <a:off x="2969287" y="1267794"/>
                <a:ext cx="0" cy="33561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se šipkou 90"/>
              <p:cNvCxnSpPr/>
              <p:nvPr/>
            </p:nvCxnSpPr>
            <p:spPr>
              <a:xfrm flipH="1">
                <a:off x="2074984" y="1267794"/>
                <a:ext cx="894303" cy="1673051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prstDash val="dash"/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ovéPole 91"/>
                  <p:cNvSpPr txBox="1"/>
                  <p:nvPr/>
                </p:nvSpPr>
                <p:spPr>
                  <a:xfrm>
                    <a:off x="2266968" y="1488858"/>
                    <a:ext cx="5103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2" name="TextovéPole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6968" y="1488858"/>
                    <a:ext cx="510333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Lichoběžník 92"/>
              <p:cNvSpPr/>
              <p:nvPr/>
            </p:nvSpPr>
            <p:spPr>
              <a:xfrm rot="5400000">
                <a:off x="1467056" y="2770024"/>
                <a:ext cx="3215474" cy="211016"/>
              </a:xfrm>
              <a:prstGeom prst="trapezoid">
                <a:avLst/>
              </a:prstGeom>
              <a:solidFill>
                <a:schemeClr val="accent1">
                  <a:alpha val="21000"/>
                </a:schemeClr>
              </a:solidFill>
              <a:ln w="3175">
                <a:solidFill>
                  <a:schemeClr val="accent1">
                    <a:shade val="50000"/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ovéPole 93"/>
                  <p:cNvSpPr txBox="1"/>
                  <p:nvPr/>
                </p:nvSpPr>
                <p:spPr>
                  <a:xfrm>
                    <a:off x="4162631" y="2055920"/>
                    <a:ext cx="122328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4" name="TextovéPole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2631" y="2055920"/>
                    <a:ext cx="1223284" cy="41030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22059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ovéPole 97"/>
                  <p:cNvSpPr txBox="1"/>
                  <p:nvPr/>
                </p:nvSpPr>
                <p:spPr>
                  <a:xfrm>
                    <a:off x="7591529" y="3192272"/>
                    <a:ext cx="862544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d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98" name="TextovéPole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1529" y="3192272"/>
                    <a:ext cx="862544" cy="402931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ovéPole 100"/>
                  <p:cNvSpPr txBox="1"/>
                  <p:nvPr/>
                </p:nvSpPr>
                <p:spPr>
                  <a:xfrm>
                    <a:off x="7722430" y="2432626"/>
                    <a:ext cx="600741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01" name="TextovéPole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22430" y="2432626"/>
                    <a:ext cx="600741" cy="402931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7345345" y="2093590"/>
                <a:ext cx="83798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45" y="2093590"/>
                <a:ext cx="837986" cy="61645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406986" y="3350028"/>
                <a:ext cx="6571094" cy="157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d>
                            <m:d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 dirty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 dirty="0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</m:e>
                                    <m:sup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cs-CZ" i="1">
                                      <a:latin typeface="Cambria Math"/>
                                    </a:rPr>
                                    <m:t>+1−2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∝</m:t>
                                  </m:r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i="1">
                          <a:latin typeface="Cambria Math"/>
                        </a:rPr>
                        <m:t>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6" y="3350028"/>
                <a:ext cx="6571094" cy="15762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06986" y="4926293"/>
                <a:ext cx="714791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  <m:r>
                                    <m:rPr>
                                      <m:nor/>
                                    </m:rPr>
                                    <a:rPr lang="cs-CZ" dirty="0"/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cs-CZ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∝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i="1" dirty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+1−2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>
                                                  <a:latin typeface="Cambria Math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𝜗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  <m:t>3/2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  <m:r>
                                    <m:rPr>
                                      <m:nor/>
                                    </m:rPr>
                                    <a:rPr lang="cs-CZ" dirty="0"/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cs-CZ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∝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i="1" dirty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+1−2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>
                                                  <a:latin typeface="Cambria Math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𝜗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  <m:t>3/2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6" y="4926293"/>
                <a:ext cx="7147919" cy="71468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427710" y="5921080"/>
                <a:ext cx="8088432" cy="69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∝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10" y="5921080"/>
                <a:ext cx="8088432" cy="69083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2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00848" y="350522"/>
                <a:ext cx="8088432" cy="69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∝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48" y="350522"/>
                <a:ext cx="8088432" cy="6908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349967" y="2249571"/>
                <a:ext cx="7826566" cy="1877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  <m:r>
                        <a:rPr lang="cs-CZ" b="0" i="1" dirty="0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i="1" dirty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cs-CZ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∝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i="1" dirty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+1−2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>
                                                  <a:latin typeface="Cambria Math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𝜗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r>
                                <a:rPr lang="cs-CZ" i="1" dirty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cs-CZ" i="1" dirty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bSup>
                      <m:r>
                        <a:rPr lang="cs-CZ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  <a:p>
                <a:endParaRPr lang="cs-CZ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</m:t>
                                      </m:r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</m:t>
                                      </m:r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r>
                                <a:rPr lang="cs-CZ" i="1" dirty="0" smtClean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r>
                                <a:rPr lang="cs-CZ" b="0" i="1" dirty="0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r>
                                <a:rPr lang="cs-CZ" i="1" dirty="0" smtClean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r>
                                <a:rPr lang="cs-CZ" b="0" i="1" dirty="0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cs-CZ" i="1" dirty="0">
                          <a:latin typeface="Cambria Math"/>
                        </a:rPr>
                        <m:t>=</m:t>
                      </m:r>
                      <m:r>
                        <a:rPr lang="cs-CZ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 dirty="0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cs-CZ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67" y="2249571"/>
                <a:ext cx="7826566" cy="18776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0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00848" y="350522"/>
                <a:ext cx="8088432" cy="69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∝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48" y="350522"/>
                <a:ext cx="8088432" cy="6908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00361" y="1436106"/>
                <a:ext cx="6572953" cy="1754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ϑ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  <m:r>
                        <a:rPr lang="cs-CZ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  <a:p>
                <a:endParaRPr lang="cs-CZ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b="0" i="1" dirty="0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cs-CZ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i="1" smtClean="0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  <m:r>
                                    <m:rPr>
                                      <m:nor/>
                                    </m:rPr>
                                    <a:rPr lang="cs-CZ" dirty="0"/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cs-CZ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∝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i="1" dirty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+1−2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>
                                                  <a:latin typeface="Cambria Math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𝜗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r>
                                <a:rPr lang="cs-CZ" i="1" dirty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cs-CZ" b="0" i="1" dirty="0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bSup>
                      <m:r>
                        <a:rPr lang="cs-CZ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1" y="1436106"/>
                <a:ext cx="6572953" cy="1754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00361" y="4798297"/>
                <a:ext cx="9187708" cy="815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cs-CZ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∝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i="1" dirty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+1−2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>
                                                  <a:latin typeface="Cambria Math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𝜗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b/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</m:sSub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den>
                          </m:f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1" y="4798297"/>
                <a:ext cx="9187708" cy="8154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01815" y="3590653"/>
                <a:ext cx="6416244" cy="878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cs-CZ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  <m:r>
                                    <m:rPr>
                                      <m:nor/>
                                    </m:rPr>
                                    <a:rPr lang="cs-CZ" dirty="0">
                                      <a:solidFill>
                                        <a:prstClr val="black"/>
                                      </a:solidFill>
                                    </a:rPr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cs-CZ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∝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cs-CZ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+1−2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cs-CZ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cs-CZ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𝜗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cs-CZ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cs-CZ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bSup>
                      <m:r>
                        <a:rPr lang="cs-CZ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d>
                        <m:dPr>
                          <m:ctrlP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cs-CZ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cs-CZ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cs-CZ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15" y="3590653"/>
                <a:ext cx="6416244" cy="8789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313842" y="5917220"/>
                <a:ext cx="4956998" cy="700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ϑ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  <m:r>
                        <a:rPr lang="cs-CZ" b="0" i="1" dirty="0" smtClean="0">
                          <a:latin typeface="Cambria Math"/>
                        </a:rPr>
                        <m:t>=</m:t>
                      </m:r>
                      <m:r>
                        <a:rPr lang="cs-CZ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cs-CZ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42" y="5917220"/>
                <a:ext cx="4956998" cy="7005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8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00848" y="350522"/>
                <a:ext cx="8088432" cy="69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∝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48" y="350522"/>
                <a:ext cx="8088432" cy="6908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551663" y="1595170"/>
                <a:ext cx="4653005" cy="6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  <m:r>
                        <a:rPr lang="cs-CZ" b="0" i="1" dirty="0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 dirty="0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cs-CZ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663" y="1595170"/>
                <a:ext cx="4653005" cy="6908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0" y="2712248"/>
                <a:ext cx="8307852" cy="1754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ϑ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nary>
                      <m:r>
                        <a:rPr lang="cs-CZ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  <a:p>
                <a:endParaRPr lang="cs-CZ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b="0" i="1" dirty="0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cs-CZ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i="1" smtClean="0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  <m:r>
                                    <m:rPr>
                                      <m:nor/>
                                    </m:rPr>
                                    <a:rPr lang="cs-CZ" dirty="0"/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cs-CZ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i="1" dirty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∝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i="1" dirty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+1−2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>
                                                  <a:latin typeface="Cambria Math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𝜗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r>
                                <a:rPr lang="cs-CZ" i="1" dirty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cs-CZ" b="0" i="1" dirty="0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bSup>
                      <m:r>
                        <a:rPr lang="cs-CZ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∝</m:t>
                                          </m:r>
                                        </m:e>
                                        <m:sup>
                                          <m:r>
                                            <a:rPr lang="cs-CZ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+1−2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∝</m:t>
                                      </m:r>
                                      <m:func>
                                        <m:func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𝜗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cs-CZ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  <m:r>
                            <a:rPr lang="cs-CZ" b="0" i="1" dirty="0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cs-CZ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cs-CZ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cs-CZ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cs-CZ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12248"/>
                <a:ext cx="8307852" cy="1754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61467" y="5071457"/>
                <a:ext cx="5583452" cy="744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cs-CZ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  <m:r>
                            <a:rPr lang="cs-CZ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cs-CZ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67" y="5071457"/>
                <a:ext cx="5583452" cy="7448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785676" y="5071457"/>
                <a:ext cx="83798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76" y="5071457"/>
                <a:ext cx="837986" cy="6164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87828" y="6054132"/>
                <a:ext cx="1210203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" y="6054132"/>
                <a:ext cx="1210203" cy="612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898060" y="5833956"/>
                <a:ext cx="2694007" cy="857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060" y="5833956"/>
                <a:ext cx="2694007" cy="85735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8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Tok vektoru plochou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30735" y="2577404"/>
            <a:ext cx="1065126" cy="1788606"/>
          </a:xfrm>
          <a:custGeom>
            <a:avLst/>
            <a:gdLst>
              <a:gd name="connsiteX0" fmla="*/ 0 w 874207"/>
              <a:gd name="connsiteY0" fmla="*/ 0 h 1296237"/>
              <a:gd name="connsiteX1" fmla="*/ 874207 w 874207"/>
              <a:gd name="connsiteY1" fmla="*/ 0 h 1296237"/>
              <a:gd name="connsiteX2" fmla="*/ 874207 w 874207"/>
              <a:gd name="connsiteY2" fmla="*/ 1296237 h 1296237"/>
              <a:gd name="connsiteX3" fmla="*/ 0 w 874207"/>
              <a:gd name="connsiteY3" fmla="*/ 1296237 h 1296237"/>
              <a:gd name="connsiteX4" fmla="*/ 0 w 874207"/>
              <a:gd name="connsiteY4" fmla="*/ 0 h 1296237"/>
              <a:gd name="connsiteX0" fmla="*/ 0 w 874207"/>
              <a:gd name="connsiteY0" fmla="*/ 502417 h 1798654"/>
              <a:gd name="connsiteX1" fmla="*/ 693337 w 874207"/>
              <a:gd name="connsiteY1" fmla="*/ 0 h 1798654"/>
              <a:gd name="connsiteX2" fmla="*/ 874207 w 874207"/>
              <a:gd name="connsiteY2" fmla="*/ 1798654 h 1798654"/>
              <a:gd name="connsiteX3" fmla="*/ 0 w 874207"/>
              <a:gd name="connsiteY3" fmla="*/ 1798654 h 1798654"/>
              <a:gd name="connsiteX4" fmla="*/ 0 w 874207"/>
              <a:gd name="connsiteY4" fmla="*/ 502417 h 1798654"/>
              <a:gd name="connsiteX0" fmla="*/ 0 w 693337"/>
              <a:gd name="connsiteY0" fmla="*/ 502417 h 1798654"/>
              <a:gd name="connsiteX1" fmla="*/ 693337 w 693337"/>
              <a:gd name="connsiteY1" fmla="*/ 0 h 1798654"/>
              <a:gd name="connsiteX2" fmla="*/ 673240 w 693337"/>
              <a:gd name="connsiteY2" fmla="*/ 1135463 h 1798654"/>
              <a:gd name="connsiteX3" fmla="*/ 0 w 693337"/>
              <a:gd name="connsiteY3" fmla="*/ 1798654 h 1798654"/>
              <a:gd name="connsiteX4" fmla="*/ 0 w 693337"/>
              <a:gd name="connsiteY4" fmla="*/ 502417 h 1798654"/>
              <a:gd name="connsiteX0" fmla="*/ 0 w 693337"/>
              <a:gd name="connsiteY0" fmla="*/ 502417 h 1788606"/>
              <a:gd name="connsiteX1" fmla="*/ 693337 w 693337"/>
              <a:gd name="connsiteY1" fmla="*/ 0 h 1788606"/>
              <a:gd name="connsiteX2" fmla="*/ 673240 w 693337"/>
              <a:gd name="connsiteY2" fmla="*/ 1135463 h 1788606"/>
              <a:gd name="connsiteX3" fmla="*/ 462224 w 693337"/>
              <a:gd name="connsiteY3" fmla="*/ 1788606 h 1788606"/>
              <a:gd name="connsiteX4" fmla="*/ 0 w 693337"/>
              <a:gd name="connsiteY4" fmla="*/ 502417 h 1788606"/>
              <a:gd name="connsiteX0" fmla="*/ 0 w 1034981"/>
              <a:gd name="connsiteY0" fmla="*/ 502417 h 1788606"/>
              <a:gd name="connsiteX1" fmla="*/ 693337 w 1034981"/>
              <a:gd name="connsiteY1" fmla="*/ 0 h 1788606"/>
              <a:gd name="connsiteX2" fmla="*/ 1034981 w 1034981"/>
              <a:gd name="connsiteY2" fmla="*/ 1125414 h 1788606"/>
              <a:gd name="connsiteX3" fmla="*/ 462224 w 1034981"/>
              <a:gd name="connsiteY3" fmla="*/ 1788606 h 1788606"/>
              <a:gd name="connsiteX4" fmla="*/ 0 w 1034981"/>
              <a:gd name="connsiteY4" fmla="*/ 502417 h 1788606"/>
              <a:gd name="connsiteX0" fmla="*/ 0 w 1065126"/>
              <a:gd name="connsiteY0" fmla="*/ 502417 h 1788606"/>
              <a:gd name="connsiteX1" fmla="*/ 693337 w 1065126"/>
              <a:gd name="connsiteY1" fmla="*/ 0 h 1788606"/>
              <a:gd name="connsiteX2" fmla="*/ 1065126 w 1065126"/>
              <a:gd name="connsiteY2" fmla="*/ 1145511 h 1788606"/>
              <a:gd name="connsiteX3" fmla="*/ 462224 w 1065126"/>
              <a:gd name="connsiteY3" fmla="*/ 1788606 h 1788606"/>
              <a:gd name="connsiteX4" fmla="*/ 0 w 1065126"/>
              <a:gd name="connsiteY4" fmla="*/ 502417 h 178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126" h="1788606">
                <a:moveTo>
                  <a:pt x="0" y="502417"/>
                </a:moveTo>
                <a:lnTo>
                  <a:pt x="693337" y="0"/>
                </a:lnTo>
                <a:lnTo>
                  <a:pt x="1065126" y="1145511"/>
                </a:lnTo>
                <a:lnTo>
                  <a:pt x="462224" y="1788606"/>
                </a:lnTo>
                <a:lnTo>
                  <a:pt x="0" y="50241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843684" y="2863780"/>
            <a:ext cx="2481942" cy="592854"/>
          </a:xfrm>
          <a:prstGeom prst="line">
            <a:avLst/>
          </a:prstGeom>
          <a:ln w="28575">
            <a:solidFill>
              <a:srgbClr val="C00000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462046" y="3271968"/>
                <a:ext cx="1919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normála k ploše </a:t>
                </a:r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46" y="3271968"/>
                <a:ext cx="1919885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1587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3381270" y="2059912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cs-CZ" dirty="0" smtClean="0"/>
                  <a:t>S</a:t>
                </a:r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270" y="2059912"/>
                <a:ext cx="42832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Zakřivená spojnice 16"/>
          <p:cNvCxnSpPr/>
          <p:nvPr/>
        </p:nvCxnSpPr>
        <p:spPr>
          <a:xfrm rot="10800000" flipV="1">
            <a:off x="3094893" y="2429243"/>
            <a:ext cx="411983" cy="29385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542645" y="3351015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cs-CZ" dirty="0" smtClean="0"/>
                  <a:t>S</a:t>
                </a:r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645" y="3351015"/>
                <a:ext cx="42832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9859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Volný tvar 20"/>
          <p:cNvSpPr/>
          <p:nvPr/>
        </p:nvSpPr>
        <p:spPr>
          <a:xfrm>
            <a:off x="1052346" y="684609"/>
            <a:ext cx="1178388" cy="2390187"/>
          </a:xfrm>
          <a:custGeom>
            <a:avLst/>
            <a:gdLst>
              <a:gd name="connsiteX0" fmla="*/ 1178388 w 1178388"/>
              <a:gd name="connsiteY0" fmla="*/ 2390187 h 2390187"/>
              <a:gd name="connsiteX1" fmla="*/ 615680 w 1178388"/>
              <a:gd name="connsiteY1" fmla="*/ 1053756 h 2390187"/>
              <a:gd name="connsiteX2" fmla="*/ 93166 w 1178388"/>
              <a:gd name="connsiteY2" fmla="*/ 139356 h 2390187"/>
              <a:gd name="connsiteX3" fmla="*/ 2731 w 1178388"/>
              <a:gd name="connsiteY3" fmla="*/ 18776 h 239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388" h="2390187">
                <a:moveTo>
                  <a:pt x="1178388" y="2390187"/>
                </a:moveTo>
                <a:cubicBezTo>
                  <a:pt x="987469" y="1909540"/>
                  <a:pt x="796550" y="1428894"/>
                  <a:pt x="615680" y="1053756"/>
                </a:cubicBezTo>
                <a:cubicBezTo>
                  <a:pt x="434810" y="678618"/>
                  <a:pt x="195324" y="311853"/>
                  <a:pt x="93166" y="139356"/>
                </a:cubicBezTo>
                <a:cubicBezTo>
                  <a:pt x="-8992" y="-33141"/>
                  <a:pt x="-3131" y="-7183"/>
                  <a:pt x="2731" y="1877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2692958" y="4371033"/>
            <a:ext cx="295157" cy="2170444"/>
          </a:xfrm>
          <a:custGeom>
            <a:avLst/>
            <a:gdLst>
              <a:gd name="connsiteX0" fmla="*/ 0 w 295157"/>
              <a:gd name="connsiteY0" fmla="*/ 0 h 2170444"/>
              <a:gd name="connsiteX1" fmla="*/ 180871 w 295157"/>
              <a:gd name="connsiteY1" fmla="*/ 633046 h 2170444"/>
              <a:gd name="connsiteX2" fmla="*/ 291402 w 295157"/>
              <a:gd name="connsiteY2" fmla="*/ 1406769 h 2170444"/>
              <a:gd name="connsiteX3" fmla="*/ 271306 w 295157"/>
              <a:gd name="connsiteY3" fmla="*/ 2170444 h 217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57" h="2170444">
                <a:moveTo>
                  <a:pt x="0" y="0"/>
                </a:moveTo>
                <a:cubicBezTo>
                  <a:pt x="66152" y="199292"/>
                  <a:pt x="132304" y="398585"/>
                  <a:pt x="180871" y="633046"/>
                </a:cubicBezTo>
                <a:cubicBezTo>
                  <a:pt x="229438" y="867507"/>
                  <a:pt x="276330" y="1150536"/>
                  <a:pt x="291402" y="1406769"/>
                </a:cubicBezTo>
                <a:cubicBezTo>
                  <a:pt x="306475" y="1663002"/>
                  <a:pt x="271306" y="2170444"/>
                  <a:pt x="271306" y="2170444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2270927" y="793820"/>
            <a:ext cx="663192" cy="1778558"/>
          </a:xfrm>
          <a:custGeom>
            <a:avLst/>
            <a:gdLst>
              <a:gd name="connsiteX0" fmla="*/ 663192 w 663192"/>
              <a:gd name="connsiteY0" fmla="*/ 1778558 h 1778558"/>
              <a:gd name="connsiteX1" fmla="*/ 361741 w 663192"/>
              <a:gd name="connsiteY1" fmla="*/ 874206 h 1778558"/>
              <a:gd name="connsiteX2" fmla="*/ 0 w 663192"/>
              <a:gd name="connsiteY2" fmla="*/ 0 h 177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2" h="1778558">
                <a:moveTo>
                  <a:pt x="663192" y="1778558"/>
                </a:moveTo>
                <a:cubicBezTo>
                  <a:pt x="567732" y="1474595"/>
                  <a:pt x="472273" y="1170632"/>
                  <a:pt x="361741" y="874206"/>
                </a:cubicBezTo>
                <a:cubicBezTo>
                  <a:pt x="251209" y="577780"/>
                  <a:pt x="125604" y="288890"/>
                  <a:pt x="0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3305908" y="3758084"/>
            <a:ext cx="463778" cy="2538672"/>
          </a:xfrm>
          <a:custGeom>
            <a:avLst/>
            <a:gdLst>
              <a:gd name="connsiteX0" fmla="*/ 0 w 463778"/>
              <a:gd name="connsiteY0" fmla="*/ 0 h 2538672"/>
              <a:gd name="connsiteX1" fmla="*/ 140677 w 463778"/>
              <a:gd name="connsiteY1" fmla="*/ 432079 h 2538672"/>
              <a:gd name="connsiteX2" fmla="*/ 331595 w 463778"/>
              <a:gd name="connsiteY2" fmla="*/ 1245995 h 2538672"/>
              <a:gd name="connsiteX3" fmla="*/ 452176 w 463778"/>
              <a:gd name="connsiteY3" fmla="*/ 2371411 h 2538672"/>
              <a:gd name="connsiteX4" fmla="*/ 452176 w 463778"/>
              <a:gd name="connsiteY4" fmla="*/ 2512087 h 253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78" h="2538672">
                <a:moveTo>
                  <a:pt x="0" y="0"/>
                </a:moveTo>
                <a:cubicBezTo>
                  <a:pt x="42705" y="112206"/>
                  <a:pt x="85411" y="224413"/>
                  <a:pt x="140677" y="432079"/>
                </a:cubicBezTo>
                <a:cubicBezTo>
                  <a:pt x="195943" y="639745"/>
                  <a:pt x="279679" y="922773"/>
                  <a:pt x="331595" y="1245995"/>
                </a:cubicBezTo>
                <a:cubicBezTo>
                  <a:pt x="383512" y="1569217"/>
                  <a:pt x="432079" y="2160396"/>
                  <a:pt x="452176" y="2371411"/>
                </a:cubicBezTo>
                <a:cubicBezTo>
                  <a:pt x="472273" y="2582426"/>
                  <a:pt x="462224" y="2547256"/>
                  <a:pt x="452176" y="2512087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321547" y="3094892"/>
            <a:ext cx="1889090" cy="793820"/>
          </a:xfrm>
          <a:custGeom>
            <a:avLst/>
            <a:gdLst>
              <a:gd name="connsiteX0" fmla="*/ 1889090 w 1889090"/>
              <a:gd name="connsiteY0" fmla="*/ 0 h 793820"/>
              <a:gd name="connsiteX1" fmla="*/ 1416818 w 1889090"/>
              <a:gd name="connsiteY1" fmla="*/ 351693 h 793820"/>
              <a:gd name="connsiteX2" fmla="*/ 783772 w 1889090"/>
              <a:gd name="connsiteY2" fmla="*/ 663192 h 793820"/>
              <a:gd name="connsiteX3" fmla="*/ 0 w 1889090"/>
              <a:gd name="connsiteY3" fmla="*/ 793820 h 7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090" h="793820">
                <a:moveTo>
                  <a:pt x="1889090" y="0"/>
                </a:moveTo>
                <a:cubicBezTo>
                  <a:pt x="1745064" y="120580"/>
                  <a:pt x="1601038" y="241161"/>
                  <a:pt x="1416818" y="351693"/>
                </a:cubicBezTo>
                <a:cubicBezTo>
                  <a:pt x="1232598" y="462225"/>
                  <a:pt x="1019908" y="589504"/>
                  <a:pt x="783772" y="663192"/>
                </a:cubicBezTo>
                <a:cubicBezTo>
                  <a:pt x="547636" y="736880"/>
                  <a:pt x="273818" y="765350"/>
                  <a:pt x="0" y="79382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2944167" y="1205802"/>
            <a:ext cx="874207" cy="1356528"/>
          </a:xfrm>
          <a:custGeom>
            <a:avLst/>
            <a:gdLst>
              <a:gd name="connsiteX0" fmla="*/ 0 w 874207"/>
              <a:gd name="connsiteY0" fmla="*/ 1356528 h 1356528"/>
              <a:gd name="connsiteX1" fmla="*/ 271306 w 874207"/>
              <a:gd name="connsiteY1" fmla="*/ 1085222 h 1356528"/>
              <a:gd name="connsiteX2" fmla="*/ 723481 w 874207"/>
              <a:gd name="connsiteY2" fmla="*/ 442128 h 1356528"/>
              <a:gd name="connsiteX3" fmla="*/ 874207 w 874207"/>
              <a:gd name="connsiteY3" fmla="*/ 0 h 135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207" h="1356528">
                <a:moveTo>
                  <a:pt x="0" y="1356528"/>
                </a:moveTo>
                <a:cubicBezTo>
                  <a:pt x="75363" y="1297075"/>
                  <a:pt x="150726" y="1237622"/>
                  <a:pt x="271306" y="1085222"/>
                </a:cubicBezTo>
                <a:cubicBezTo>
                  <a:pt x="391886" y="932822"/>
                  <a:pt x="622998" y="622998"/>
                  <a:pt x="723481" y="442128"/>
                </a:cubicBezTo>
                <a:cubicBezTo>
                  <a:pt x="823964" y="261258"/>
                  <a:pt x="849085" y="130629"/>
                  <a:pt x="874207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3305908" y="2019719"/>
            <a:ext cx="1024932" cy="1728316"/>
          </a:xfrm>
          <a:custGeom>
            <a:avLst/>
            <a:gdLst>
              <a:gd name="connsiteX0" fmla="*/ 0 w 1024932"/>
              <a:gd name="connsiteY0" fmla="*/ 1728316 h 1728316"/>
              <a:gd name="connsiteX1" fmla="*/ 411982 w 1024932"/>
              <a:gd name="connsiteY1" fmla="*/ 1266092 h 1728316"/>
              <a:gd name="connsiteX2" fmla="*/ 844061 w 1024932"/>
              <a:gd name="connsiteY2" fmla="*/ 582804 h 1728316"/>
              <a:gd name="connsiteX3" fmla="*/ 1024932 w 1024932"/>
              <a:gd name="connsiteY3" fmla="*/ 0 h 1728316"/>
              <a:gd name="connsiteX4" fmla="*/ 1024932 w 1024932"/>
              <a:gd name="connsiteY4" fmla="*/ 0 h 172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32" h="1728316">
                <a:moveTo>
                  <a:pt x="0" y="1728316"/>
                </a:moveTo>
                <a:cubicBezTo>
                  <a:pt x="135652" y="1592663"/>
                  <a:pt x="271305" y="1457011"/>
                  <a:pt x="411982" y="1266092"/>
                </a:cubicBezTo>
                <a:cubicBezTo>
                  <a:pt x="552659" y="1075173"/>
                  <a:pt x="741903" y="793819"/>
                  <a:pt x="844061" y="582804"/>
                </a:cubicBezTo>
                <a:cubicBezTo>
                  <a:pt x="946219" y="371789"/>
                  <a:pt x="1024932" y="0"/>
                  <a:pt x="1024932" y="0"/>
                </a:cubicBezTo>
                <a:lnTo>
                  <a:pt x="1024932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31"/>
          <p:cNvSpPr/>
          <p:nvPr/>
        </p:nvSpPr>
        <p:spPr>
          <a:xfrm>
            <a:off x="381837" y="4381081"/>
            <a:ext cx="2301073" cy="1296238"/>
          </a:xfrm>
          <a:custGeom>
            <a:avLst/>
            <a:gdLst>
              <a:gd name="connsiteX0" fmla="*/ 2301073 w 2301073"/>
              <a:gd name="connsiteY0" fmla="*/ 0 h 1296238"/>
              <a:gd name="connsiteX1" fmla="*/ 1808704 w 2301073"/>
              <a:gd name="connsiteY1" fmla="*/ 442128 h 1296238"/>
              <a:gd name="connsiteX2" fmla="*/ 1065126 w 2301073"/>
              <a:gd name="connsiteY2" fmla="*/ 914400 h 1296238"/>
              <a:gd name="connsiteX3" fmla="*/ 0 w 2301073"/>
              <a:gd name="connsiteY3" fmla="*/ 1296238 h 129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073" h="1296238">
                <a:moveTo>
                  <a:pt x="2301073" y="0"/>
                </a:moveTo>
                <a:cubicBezTo>
                  <a:pt x="2157884" y="144864"/>
                  <a:pt x="2014695" y="289728"/>
                  <a:pt x="1808704" y="442128"/>
                </a:cubicBezTo>
                <a:cubicBezTo>
                  <a:pt x="1602713" y="594528"/>
                  <a:pt x="1366577" y="772048"/>
                  <a:pt x="1065126" y="914400"/>
                </a:cubicBezTo>
                <a:cubicBezTo>
                  <a:pt x="763675" y="1056752"/>
                  <a:pt x="381837" y="1176495"/>
                  <a:pt x="0" y="1296238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Tok vektoru plochou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30735" y="2577404"/>
            <a:ext cx="1065126" cy="1788606"/>
          </a:xfrm>
          <a:custGeom>
            <a:avLst/>
            <a:gdLst>
              <a:gd name="connsiteX0" fmla="*/ 0 w 874207"/>
              <a:gd name="connsiteY0" fmla="*/ 0 h 1296237"/>
              <a:gd name="connsiteX1" fmla="*/ 874207 w 874207"/>
              <a:gd name="connsiteY1" fmla="*/ 0 h 1296237"/>
              <a:gd name="connsiteX2" fmla="*/ 874207 w 874207"/>
              <a:gd name="connsiteY2" fmla="*/ 1296237 h 1296237"/>
              <a:gd name="connsiteX3" fmla="*/ 0 w 874207"/>
              <a:gd name="connsiteY3" fmla="*/ 1296237 h 1296237"/>
              <a:gd name="connsiteX4" fmla="*/ 0 w 874207"/>
              <a:gd name="connsiteY4" fmla="*/ 0 h 1296237"/>
              <a:gd name="connsiteX0" fmla="*/ 0 w 874207"/>
              <a:gd name="connsiteY0" fmla="*/ 502417 h 1798654"/>
              <a:gd name="connsiteX1" fmla="*/ 693337 w 874207"/>
              <a:gd name="connsiteY1" fmla="*/ 0 h 1798654"/>
              <a:gd name="connsiteX2" fmla="*/ 874207 w 874207"/>
              <a:gd name="connsiteY2" fmla="*/ 1798654 h 1798654"/>
              <a:gd name="connsiteX3" fmla="*/ 0 w 874207"/>
              <a:gd name="connsiteY3" fmla="*/ 1798654 h 1798654"/>
              <a:gd name="connsiteX4" fmla="*/ 0 w 874207"/>
              <a:gd name="connsiteY4" fmla="*/ 502417 h 1798654"/>
              <a:gd name="connsiteX0" fmla="*/ 0 w 693337"/>
              <a:gd name="connsiteY0" fmla="*/ 502417 h 1798654"/>
              <a:gd name="connsiteX1" fmla="*/ 693337 w 693337"/>
              <a:gd name="connsiteY1" fmla="*/ 0 h 1798654"/>
              <a:gd name="connsiteX2" fmla="*/ 673240 w 693337"/>
              <a:gd name="connsiteY2" fmla="*/ 1135463 h 1798654"/>
              <a:gd name="connsiteX3" fmla="*/ 0 w 693337"/>
              <a:gd name="connsiteY3" fmla="*/ 1798654 h 1798654"/>
              <a:gd name="connsiteX4" fmla="*/ 0 w 693337"/>
              <a:gd name="connsiteY4" fmla="*/ 502417 h 1798654"/>
              <a:gd name="connsiteX0" fmla="*/ 0 w 693337"/>
              <a:gd name="connsiteY0" fmla="*/ 502417 h 1788606"/>
              <a:gd name="connsiteX1" fmla="*/ 693337 w 693337"/>
              <a:gd name="connsiteY1" fmla="*/ 0 h 1788606"/>
              <a:gd name="connsiteX2" fmla="*/ 673240 w 693337"/>
              <a:gd name="connsiteY2" fmla="*/ 1135463 h 1788606"/>
              <a:gd name="connsiteX3" fmla="*/ 462224 w 693337"/>
              <a:gd name="connsiteY3" fmla="*/ 1788606 h 1788606"/>
              <a:gd name="connsiteX4" fmla="*/ 0 w 693337"/>
              <a:gd name="connsiteY4" fmla="*/ 502417 h 1788606"/>
              <a:gd name="connsiteX0" fmla="*/ 0 w 1034981"/>
              <a:gd name="connsiteY0" fmla="*/ 502417 h 1788606"/>
              <a:gd name="connsiteX1" fmla="*/ 693337 w 1034981"/>
              <a:gd name="connsiteY1" fmla="*/ 0 h 1788606"/>
              <a:gd name="connsiteX2" fmla="*/ 1034981 w 1034981"/>
              <a:gd name="connsiteY2" fmla="*/ 1125414 h 1788606"/>
              <a:gd name="connsiteX3" fmla="*/ 462224 w 1034981"/>
              <a:gd name="connsiteY3" fmla="*/ 1788606 h 1788606"/>
              <a:gd name="connsiteX4" fmla="*/ 0 w 1034981"/>
              <a:gd name="connsiteY4" fmla="*/ 502417 h 1788606"/>
              <a:gd name="connsiteX0" fmla="*/ 0 w 1065126"/>
              <a:gd name="connsiteY0" fmla="*/ 502417 h 1788606"/>
              <a:gd name="connsiteX1" fmla="*/ 693337 w 1065126"/>
              <a:gd name="connsiteY1" fmla="*/ 0 h 1788606"/>
              <a:gd name="connsiteX2" fmla="*/ 1065126 w 1065126"/>
              <a:gd name="connsiteY2" fmla="*/ 1145511 h 1788606"/>
              <a:gd name="connsiteX3" fmla="*/ 462224 w 1065126"/>
              <a:gd name="connsiteY3" fmla="*/ 1788606 h 1788606"/>
              <a:gd name="connsiteX4" fmla="*/ 0 w 1065126"/>
              <a:gd name="connsiteY4" fmla="*/ 502417 h 178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126" h="1788606">
                <a:moveTo>
                  <a:pt x="0" y="502417"/>
                </a:moveTo>
                <a:lnTo>
                  <a:pt x="693337" y="0"/>
                </a:lnTo>
                <a:lnTo>
                  <a:pt x="1065126" y="1145511"/>
                </a:lnTo>
                <a:lnTo>
                  <a:pt x="462224" y="1788606"/>
                </a:lnTo>
                <a:lnTo>
                  <a:pt x="0" y="50241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778371" y="2849826"/>
            <a:ext cx="2481942" cy="592854"/>
          </a:xfrm>
          <a:prstGeom prst="line">
            <a:avLst/>
          </a:prstGeom>
          <a:ln w="28575">
            <a:solidFill>
              <a:srgbClr val="C00000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462046" y="3271968"/>
                <a:ext cx="1919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normála k ploše </a:t>
                </a:r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46" y="3271968"/>
                <a:ext cx="1919885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1587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374742" y="2849826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cs-CZ" dirty="0" smtClean="0"/>
                  <a:t>S</a:t>
                </a:r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42" y="2849826"/>
                <a:ext cx="42832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0000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Zakřivená spojnice 16"/>
          <p:cNvCxnSpPr>
            <a:stCxn id="15" idx="3"/>
          </p:cNvCxnSpPr>
          <p:nvPr/>
        </p:nvCxnSpPr>
        <p:spPr>
          <a:xfrm>
            <a:off x="1803064" y="3034492"/>
            <a:ext cx="365502" cy="18466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192870" y="3258014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cs-CZ" dirty="0" smtClean="0"/>
                  <a:t>S</a:t>
                </a:r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870" y="3258014"/>
                <a:ext cx="42832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0000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 flipV="1">
            <a:off x="2934121" y="1273685"/>
            <a:ext cx="331594" cy="1281165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2778371" y="2161515"/>
            <a:ext cx="331594" cy="1281165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235762" y="1788661"/>
            <a:ext cx="331594" cy="1281165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2682914" y="3063573"/>
            <a:ext cx="331594" cy="1281165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3300884" y="2429244"/>
            <a:ext cx="331594" cy="1281165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olný tvar 10"/>
          <p:cNvSpPr/>
          <p:nvPr/>
        </p:nvSpPr>
        <p:spPr>
          <a:xfrm>
            <a:off x="3084844" y="2341266"/>
            <a:ext cx="743578" cy="874207"/>
          </a:xfrm>
          <a:custGeom>
            <a:avLst/>
            <a:gdLst>
              <a:gd name="connsiteX0" fmla="*/ 0 w 743578"/>
              <a:gd name="connsiteY0" fmla="*/ 0 h 874207"/>
              <a:gd name="connsiteX1" fmla="*/ 311499 w 743578"/>
              <a:gd name="connsiteY1" fmla="*/ 140677 h 874207"/>
              <a:gd name="connsiteX2" fmla="*/ 542611 w 743578"/>
              <a:gd name="connsiteY2" fmla="*/ 351692 h 874207"/>
              <a:gd name="connsiteX3" fmla="*/ 703385 w 743578"/>
              <a:gd name="connsiteY3" fmla="*/ 643094 h 874207"/>
              <a:gd name="connsiteX4" fmla="*/ 743578 w 743578"/>
              <a:gd name="connsiteY4" fmla="*/ 874207 h 874207"/>
              <a:gd name="connsiteX5" fmla="*/ 743578 w 743578"/>
              <a:gd name="connsiteY5" fmla="*/ 874207 h 87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578" h="874207">
                <a:moveTo>
                  <a:pt x="0" y="0"/>
                </a:moveTo>
                <a:cubicBezTo>
                  <a:pt x="110532" y="41031"/>
                  <a:pt x="221064" y="82062"/>
                  <a:pt x="311499" y="140677"/>
                </a:cubicBezTo>
                <a:cubicBezTo>
                  <a:pt x="401934" y="199292"/>
                  <a:pt x="477297" y="267956"/>
                  <a:pt x="542611" y="351692"/>
                </a:cubicBezTo>
                <a:cubicBezTo>
                  <a:pt x="607925" y="435428"/>
                  <a:pt x="669891" y="556008"/>
                  <a:pt x="703385" y="643094"/>
                </a:cubicBezTo>
                <a:cubicBezTo>
                  <a:pt x="736880" y="730180"/>
                  <a:pt x="743578" y="874207"/>
                  <a:pt x="743578" y="874207"/>
                </a:cubicBezTo>
                <a:lnTo>
                  <a:pt x="743578" y="874207"/>
                </a:lnTo>
              </a:path>
            </a:pathLst>
          </a:custGeom>
          <a:noFill/>
          <a:ln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107935" y="1587195"/>
                <a:ext cx="129362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35" y="1587195"/>
                <a:ext cx="1293624" cy="402931"/>
              </a:xfrm>
              <a:prstGeom prst="rect">
                <a:avLst/>
              </a:prstGeom>
              <a:blipFill rotWithShape="1">
                <a:blip r:embed="rId5"/>
                <a:stretch>
                  <a:fillRect l="-4245" t="-12121" r="-14151" b="-24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/>
          <p:cNvCxnSpPr/>
          <p:nvPr/>
        </p:nvCxnSpPr>
        <p:spPr>
          <a:xfrm flipV="1">
            <a:off x="894303" y="3442680"/>
            <a:ext cx="1884068" cy="30787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451429" y="4765376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29" y="4765376"/>
                <a:ext cx="35163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3333" r="-275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>
            <a:off x="884255" y="1235947"/>
            <a:ext cx="10048" cy="5285433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894303" y="6521380"/>
            <a:ext cx="597877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6621192" y="6521380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192" y="6521380"/>
                <a:ext cx="35458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327346" y="6152048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6" y="6152048"/>
                <a:ext cx="35458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Přímá spojnice 42"/>
          <p:cNvCxnSpPr/>
          <p:nvPr/>
        </p:nvCxnSpPr>
        <p:spPr>
          <a:xfrm flipH="1">
            <a:off x="327346" y="6521380"/>
            <a:ext cx="566957" cy="33662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3695046" y="2464468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46" y="2464468"/>
                <a:ext cx="37728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4462046" y="3754901"/>
                <a:ext cx="3516027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∆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𝑆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46" y="3754901"/>
                <a:ext cx="3516027" cy="4047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0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náboj: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45388" y="3404681"/>
            <a:ext cx="4675518" cy="27918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Tělesa nesoucí kladný elektrický náboj označujeme jako kladně nabitá</a:t>
            </a:r>
          </a:p>
          <a:p>
            <a:r>
              <a:rPr lang="cs-CZ" dirty="0" smtClean="0"/>
              <a:t>Tělesa nesoucí záporný elektrický náboj označujeme jako záporně nabitá</a:t>
            </a:r>
          </a:p>
          <a:p>
            <a:r>
              <a:rPr lang="cs-CZ" dirty="0" smtClean="0"/>
              <a:t>Tělesa nesoucí stejné množství kladného jako záporného náboje jsou elektricky neutrální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77746" y="1367018"/>
                <a:ext cx="2406749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𝑐𝑒𝑙𝑘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46" y="1367018"/>
                <a:ext cx="2406749" cy="11378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1117531" y="1674346"/>
            <a:ext cx="3065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Skalární veličina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10526" y="2340997"/>
            <a:ext cx="4505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Náboj může být kladný, nebo záporný.</a:t>
            </a:r>
          </a:p>
        </p:txBody>
      </p:sp>
    </p:spTree>
    <p:extLst>
      <p:ext uri="{BB962C8B-B14F-4D97-AF65-F5344CB8AC3E}">
        <p14:creationId xmlns:p14="http://schemas.microsoft.com/office/powerpoint/2010/main" val="38056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/>
          <p:nvPr/>
        </p:nvSpPr>
        <p:spPr>
          <a:xfrm>
            <a:off x="1334863" y="783772"/>
            <a:ext cx="3685889" cy="3215473"/>
          </a:xfrm>
          <a:custGeom>
            <a:avLst/>
            <a:gdLst>
              <a:gd name="connsiteX0" fmla="*/ 1406769 w 3685889"/>
              <a:gd name="connsiteY0" fmla="*/ 80387 h 3215473"/>
              <a:gd name="connsiteX1" fmla="*/ 1406769 w 3685889"/>
              <a:gd name="connsiteY1" fmla="*/ 80387 h 3215473"/>
              <a:gd name="connsiteX2" fmla="*/ 1326382 w 3685889"/>
              <a:gd name="connsiteY2" fmla="*/ 40194 h 3215473"/>
              <a:gd name="connsiteX3" fmla="*/ 1256044 w 3685889"/>
              <a:gd name="connsiteY3" fmla="*/ 30145 h 3215473"/>
              <a:gd name="connsiteX4" fmla="*/ 1215850 w 3685889"/>
              <a:gd name="connsiteY4" fmla="*/ 20097 h 3215473"/>
              <a:gd name="connsiteX5" fmla="*/ 1095270 w 3685889"/>
              <a:gd name="connsiteY5" fmla="*/ 0 h 3215473"/>
              <a:gd name="connsiteX6" fmla="*/ 954593 w 3685889"/>
              <a:gd name="connsiteY6" fmla="*/ 10048 h 3215473"/>
              <a:gd name="connsiteX7" fmla="*/ 844061 w 3685889"/>
              <a:gd name="connsiteY7" fmla="*/ 40194 h 3215473"/>
              <a:gd name="connsiteX8" fmla="*/ 803868 w 3685889"/>
              <a:gd name="connsiteY8" fmla="*/ 60290 h 3215473"/>
              <a:gd name="connsiteX9" fmla="*/ 773723 w 3685889"/>
              <a:gd name="connsiteY9" fmla="*/ 80387 h 3215473"/>
              <a:gd name="connsiteX10" fmla="*/ 713433 w 3685889"/>
              <a:gd name="connsiteY10" fmla="*/ 100484 h 3215473"/>
              <a:gd name="connsiteX11" fmla="*/ 572756 w 3685889"/>
              <a:gd name="connsiteY11" fmla="*/ 160774 h 3215473"/>
              <a:gd name="connsiteX12" fmla="*/ 542611 w 3685889"/>
              <a:gd name="connsiteY12" fmla="*/ 180870 h 3215473"/>
              <a:gd name="connsiteX13" fmla="*/ 502417 w 3685889"/>
              <a:gd name="connsiteY13" fmla="*/ 200967 h 3215473"/>
              <a:gd name="connsiteX14" fmla="*/ 432079 w 3685889"/>
              <a:gd name="connsiteY14" fmla="*/ 271306 h 3215473"/>
              <a:gd name="connsiteX15" fmla="*/ 391886 w 3685889"/>
              <a:gd name="connsiteY15" fmla="*/ 311499 h 3215473"/>
              <a:gd name="connsiteX16" fmla="*/ 361740 w 3685889"/>
              <a:gd name="connsiteY16" fmla="*/ 341644 h 3215473"/>
              <a:gd name="connsiteX17" fmla="*/ 341644 w 3685889"/>
              <a:gd name="connsiteY17" fmla="*/ 381837 h 3215473"/>
              <a:gd name="connsiteX18" fmla="*/ 281354 w 3685889"/>
              <a:gd name="connsiteY18" fmla="*/ 432079 h 3215473"/>
              <a:gd name="connsiteX19" fmla="*/ 241160 w 3685889"/>
              <a:gd name="connsiteY19" fmla="*/ 472273 h 3215473"/>
              <a:gd name="connsiteX20" fmla="*/ 221064 w 3685889"/>
              <a:gd name="connsiteY20" fmla="*/ 502418 h 3215473"/>
              <a:gd name="connsiteX21" fmla="*/ 190919 w 3685889"/>
              <a:gd name="connsiteY21" fmla="*/ 542611 h 3215473"/>
              <a:gd name="connsiteX22" fmla="*/ 150725 w 3685889"/>
              <a:gd name="connsiteY22" fmla="*/ 643095 h 3215473"/>
              <a:gd name="connsiteX23" fmla="*/ 140677 w 3685889"/>
              <a:gd name="connsiteY23" fmla="*/ 673240 h 3215473"/>
              <a:gd name="connsiteX24" fmla="*/ 120580 w 3685889"/>
              <a:gd name="connsiteY24" fmla="*/ 703385 h 3215473"/>
              <a:gd name="connsiteX25" fmla="*/ 100483 w 3685889"/>
              <a:gd name="connsiteY25" fmla="*/ 743578 h 3215473"/>
              <a:gd name="connsiteX26" fmla="*/ 70338 w 3685889"/>
              <a:gd name="connsiteY26" fmla="*/ 773723 h 3215473"/>
              <a:gd name="connsiteX27" fmla="*/ 60290 w 3685889"/>
              <a:gd name="connsiteY27" fmla="*/ 874207 h 3215473"/>
              <a:gd name="connsiteX28" fmla="*/ 40193 w 3685889"/>
              <a:gd name="connsiteY28" fmla="*/ 934497 h 3215473"/>
              <a:gd name="connsiteX29" fmla="*/ 20097 w 3685889"/>
              <a:gd name="connsiteY29" fmla="*/ 1055077 h 3215473"/>
              <a:gd name="connsiteX30" fmla="*/ 0 w 3685889"/>
              <a:gd name="connsiteY30" fmla="*/ 1115367 h 3215473"/>
              <a:gd name="connsiteX31" fmla="*/ 10048 w 3685889"/>
              <a:gd name="connsiteY31" fmla="*/ 1467059 h 3215473"/>
              <a:gd name="connsiteX32" fmla="*/ 30145 w 3685889"/>
              <a:gd name="connsiteY32" fmla="*/ 1527350 h 3215473"/>
              <a:gd name="connsiteX33" fmla="*/ 110532 w 3685889"/>
              <a:gd name="connsiteY33" fmla="*/ 1698172 h 3215473"/>
              <a:gd name="connsiteX34" fmla="*/ 130628 w 3685889"/>
              <a:gd name="connsiteY34" fmla="*/ 1758462 h 3215473"/>
              <a:gd name="connsiteX35" fmla="*/ 150725 w 3685889"/>
              <a:gd name="connsiteY35" fmla="*/ 1798655 h 3215473"/>
              <a:gd name="connsiteX36" fmla="*/ 170822 w 3685889"/>
              <a:gd name="connsiteY36" fmla="*/ 1858945 h 3215473"/>
              <a:gd name="connsiteX37" fmla="*/ 271305 w 3685889"/>
              <a:gd name="connsiteY37" fmla="*/ 2039815 h 3215473"/>
              <a:gd name="connsiteX38" fmla="*/ 291402 w 3685889"/>
              <a:gd name="connsiteY38" fmla="*/ 2100106 h 3215473"/>
              <a:gd name="connsiteX39" fmla="*/ 321547 w 3685889"/>
              <a:gd name="connsiteY39" fmla="*/ 2160396 h 3215473"/>
              <a:gd name="connsiteX40" fmla="*/ 371789 w 3685889"/>
              <a:gd name="connsiteY40" fmla="*/ 2291024 h 3215473"/>
              <a:gd name="connsiteX41" fmla="*/ 381837 w 3685889"/>
              <a:gd name="connsiteY41" fmla="*/ 2351314 h 3215473"/>
              <a:gd name="connsiteX42" fmla="*/ 442127 w 3685889"/>
              <a:gd name="connsiteY42" fmla="*/ 2441750 h 3215473"/>
              <a:gd name="connsiteX43" fmla="*/ 452176 w 3685889"/>
              <a:gd name="connsiteY43" fmla="*/ 2481943 h 3215473"/>
              <a:gd name="connsiteX44" fmla="*/ 592853 w 3685889"/>
              <a:gd name="connsiteY44" fmla="*/ 2642717 h 3215473"/>
              <a:gd name="connsiteX45" fmla="*/ 643094 w 3685889"/>
              <a:gd name="connsiteY45" fmla="*/ 2682910 h 3215473"/>
              <a:gd name="connsiteX46" fmla="*/ 713433 w 3685889"/>
              <a:gd name="connsiteY46" fmla="*/ 2723103 h 3215473"/>
              <a:gd name="connsiteX47" fmla="*/ 834013 w 3685889"/>
              <a:gd name="connsiteY47" fmla="*/ 2813539 h 3215473"/>
              <a:gd name="connsiteX48" fmla="*/ 904351 w 3685889"/>
              <a:gd name="connsiteY48" fmla="*/ 2843684 h 3215473"/>
              <a:gd name="connsiteX49" fmla="*/ 994787 w 3685889"/>
              <a:gd name="connsiteY49" fmla="*/ 2893925 h 3215473"/>
              <a:gd name="connsiteX50" fmla="*/ 1055077 w 3685889"/>
              <a:gd name="connsiteY50" fmla="*/ 2934119 h 3215473"/>
              <a:gd name="connsiteX51" fmla="*/ 1145512 w 3685889"/>
              <a:gd name="connsiteY51" fmla="*/ 2954215 h 3215473"/>
              <a:gd name="connsiteX52" fmla="*/ 1256044 w 3685889"/>
              <a:gd name="connsiteY52" fmla="*/ 3014506 h 3215473"/>
              <a:gd name="connsiteX53" fmla="*/ 1346479 w 3685889"/>
              <a:gd name="connsiteY53" fmla="*/ 3044651 h 3215473"/>
              <a:gd name="connsiteX54" fmla="*/ 1426866 w 3685889"/>
              <a:gd name="connsiteY54" fmla="*/ 3084844 h 3215473"/>
              <a:gd name="connsiteX55" fmla="*/ 1517301 w 3685889"/>
              <a:gd name="connsiteY55" fmla="*/ 3114989 h 3215473"/>
              <a:gd name="connsiteX56" fmla="*/ 1627833 w 3685889"/>
              <a:gd name="connsiteY56" fmla="*/ 3165231 h 3215473"/>
              <a:gd name="connsiteX57" fmla="*/ 1828800 w 3685889"/>
              <a:gd name="connsiteY57" fmla="*/ 3195376 h 3215473"/>
              <a:gd name="connsiteX58" fmla="*/ 1939332 w 3685889"/>
              <a:gd name="connsiteY58" fmla="*/ 3215473 h 3215473"/>
              <a:gd name="connsiteX59" fmla="*/ 2461846 w 3685889"/>
              <a:gd name="connsiteY59" fmla="*/ 3195376 h 3215473"/>
              <a:gd name="connsiteX60" fmla="*/ 2542233 w 3685889"/>
              <a:gd name="connsiteY60" fmla="*/ 3185328 h 3215473"/>
              <a:gd name="connsiteX61" fmla="*/ 2733151 w 3685889"/>
              <a:gd name="connsiteY61" fmla="*/ 3175279 h 3215473"/>
              <a:gd name="connsiteX62" fmla="*/ 2853732 w 3685889"/>
              <a:gd name="connsiteY62" fmla="*/ 3155183 h 3215473"/>
              <a:gd name="connsiteX63" fmla="*/ 3014505 w 3685889"/>
              <a:gd name="connsiteY63" fmla="*/ 3125037 h 3215473"/>
              <a:gd name="connsiteX64" fmla="*/ 3155182 w 3685889"/>
              <a:gd name="connsiteY64" fmla="*/ 3054699 h 3215473"/>
              <a:gd name="connsiteX65" fmla="*/ 3215472 w 3685889"/>
              <a:gd name="connsiteY65" fmla="*/ 3034602 h 3215473"/>
              <a:gd name="connsiteX66" fmla="*/ 3376246 w 3685889"/>
              <a:gd name="connsiteY66" fmla="*/ 2883877 h 3215473"/>
              <a:gd name="connsiteX67" fmla="*/ 3436536 w 3685889"/>
              <a:gd name="connsiteY67" fmla="*/ 2763297 h 3215473"/>
              <a:gd name="connsiteX68" fmla="*/ 3456633 w 3685889"/>
              <a:gd name="connsiteY68" fmla="*/ 2733152 h 3215473"/>
              <a:gd name="connsiteX69" fmla="*/ 3486778 w 3685889"/>
              <a:gd name="connsiteY69" fmla="*/ 2672862 h 3215473"/>
              <a:gd name="connsiteX70" fmla="*/ 3557116 w 3685889"/>
              <a:gd name="connsiteY70" fmla="*/ 2542233 h 3215473"/>
              <a:gd name="connsiteX71" fmla="*/ 3597310 w 3685889"/>
              <a:gd name="connsiteY71" fmla="*/ 2441750 h 3215473"/>
              <a:gd name="connsiteX72" fmla="*/ 3627455 w 3685889"/>
              <a:gd name="connsiteY72" fmla="*/ 2321169 h 3215473"/>
              <a:gd name="connsiteX73" fmla="*/ 3657600 w 3685889"/>
              <a:gd name="connsiteY73" fmla="*/ 2210637 h 3215473"/>
              <a:gd name="connsiteX74" fmla="*/ 3667648 w 3685889"/>
              <a:gd name="connsiteY74" fmla="*/ 2090057 h 3215473"/>
              <a:gd name="connsiteX75" fmla="*/ 3677697 w 3685889"/>
              <a:gd name="connsiteY75" fmla="*/ 2059912 h 3215473"/>
              <a:gd name="connsiteX76" fmla="*/ 3647551 w 3685889"/>
              <a:gd name="connsiteY76" fmla="*/ 1657978 h 3215473"/>
              <a:gd name="connsiteX77" fmla="*/ 3637503 w 3685889"/>
              <a:gd name="connsiteY77" fmla="*/ 1587640 h 3215473"/>
              <a:gd name="connsiteX78" fmla="*/ 3617406 w 3685889"/>
              <a:gd name="connsiteY78" fmla="*/ 1527350 h 3215473"/>
              <a:gd name="connsiteX79" fmla="*/ 3587261 w 3685889"/>
              <a:gd name="connsiteY79" fmla="*/ 1436914 h 3215473"/>
              <a:gd name="connsiteX80" fmla="*/ 3577213 w 3685889"/>
              <a:gd name="connsiteY80" fmla="*/ 1406769 h 3215473"/>
              <a:gd name="connsiteX81" fmla="*/ 3567165 w 3685889"/>
              <a:gd name="connsiteY81" fmla="*/ 1366576 h 3215473"/>
              <a:gd name="connsiteX82" fmla="*/ 3547068 w 3685889"/>
              <a:gd name="connsiteY82" fmla="*/ 1316334 h 3215473"/>
              <a:gd name="connsiteX83" fmla="*/ 3516923 w 3685889"/>
              <a:gd name="connsiteY83" fmla="*/ 1215851 h 3215473"/>
              <a:gd name="connsiteX84" fmla="*/ 3496826 w 3685889"/>
              <a:gd name="connsiteY84" fmla="*/ 1165609 h 3215473"/>
              <a:gd name="connsiteX85" fmla="*/ 3456633 w 3685889"/>
              <a:gd name="connsiteY85" fmla="*/ 1115367 h 3215473"/>
              <a:gd name="connsiteX86" fmla="*/ 3446584 w 3685889"/>
              <a:gd name="connsiteY86" fmla="*/ 1075174 h 3215473"/>
              <a:gd name="connsiteX87" fmla="*/ 3406391 w 3685889"/>
              <a:gd name="connsiteY87" fmla="*/ 1014884 h 3215473"/>
              <a:gd name="connsiteX88" fmla="*/ 3396343 w 3685889"/>
              <a:gd name="connsiteY88" fmla="*/ 974690 h 3215473"/>
              <a:gd name="connsiteX89" fmla="*/ 3376246 w 3685889"/>
              <a:gd name="connsiteY89" fmla="*/ 944545 h 3215473"/>
              <a:gd name="connsiteX90" fmla="*/ 3315956 w 3685889"/>
              <a:gd name="connsiteY90" fmla="*/ 854110 h 3215473"/>
              <a:gd name="connsiteX91" fmla="*/ 3275762 w 3685889"/>
              <a:gd name="connsiteY91" fmla="*/ 803868 h 3215473"/>
              <a:gd name="connsiteX92" fmla="*/ 3215472 w 3685889"/>
              <a:gd name="connsiteY92" fmla="*/ 723481 h 3215473"/>
              <a:gd name="connsiteX93" fmla="*/ 3135086 w 3685889"/>
              <a:gd name="connsiteY93" fmla="*/ 653143 h 3215473"/>
              <a:gd name="connsiteX94" fmla="*/ 3084844 w 3685889"/>
              <a:gd name="connsiteY94" fmla="*/ 602901 h 3215473"/>
              <a:gd name="connsiteX95" fmla="*/ 2994409 w 3685889"/>
              <a:gd name="connsiteY95" fmla="*/ 542611 h 3215473"/>
              <a:gd name="connsiteX96" fmla="*/ 2954215 w 3685889"/>
              <a:gd name="connsiteY96" fmla="*/ 512466 h 3215473"/>
              <a:gd name="connsiteX97" fmla="*/ 2914022 w 3685889"/>
              <a:gd name="connsiteY97" fmla="*/ 492369 h 3215473"/>
              <a:gd name="connsiteX98" fmla="*/ 2833635 w 3685889"/>
              <a:gd name="connsiteY98" fmla="*/ 462224 h 3215473"/>
              <a:gd name="connsiteX99" fmla="*/ 2783393 w 3685889"/>
              <a:gd name="connsiteY99" fmla="*/ 432079 h 3215473"/>
              <a:gd name="connsiteX100" fmla="*/ 2713055 w 3685889"/>
              <a:gd name="connsiteY100" fmla="*/ 411983 h 3215473"/>
              <a:gd name="connsiteX101" fmla="*/ 2672861 w 3685889"/>
              <a:gd name="connsiteY101" fmla="*/ 391886 h 3215473"/>
              <a:gd name="connsiteX102" fmla="*/ 2612571 w 3685889"/>
              <a:gd name="connsiteY102" fmla="*/ 371789 h 3215473"/>
              <a:gd name="connsiteX103" fmla="*/ 2562330 w 3685889"/>
              <a:gd name="connsiteY103" fmla="*/ 341644 h 3215473"/>
              <a:gd name="connsiteX104" fmla="*/ 2461846 w 3685889"/>
              <a:gd name="connsiteY104" fmla="*/ 301451 h 3215473"/>
              <a:gd name="connsiteX105" fmla="*/ 2431701 w 3685889"/>
              <a:gd name="connsiteY105" fmla="*/ 291402 h 3215473"/>
              <a:gd name="connsiteX106" fmla="*/ 2401556 w 3685889"/>
              <a:gd name="connsiteY106" fmla="*/ 271306 h 3215473"/>
              <a:gd name="connsiteX107" fmla="*/ 2331217 w 3685889"/>
              <a:gd name="connsiteY107" fmla="*/ 261257 h 3215473"/>
              <a:gd name="connsiteX108" fmla="*/ 2270927 w 3685889"/>
              <a:gd name="connsiteY108" fmla="*/ 241161 h 3215473"/>
              <a:gd name="connsiteX109" fmla="*/ 2230734 w 3685889"/>
              <a:gd name="connsiteY109" fmla="*/ 231112 h 3215473"/>
              <a:gd name="connsiteX110" fmla="*/ 2170444 w 3685889"/>
              <a:gd name="connsiteY110" fmla="*/ 211015 h 3215473"/>
              <a:gd name="connsiteX111" fmla="*/ 2140299 w 3685889"/>
              <a:gd name="connsiteY111" fmla="*/ 190919 h 3215473"/>
              <a:gd name="connsiteX112" fmla="*/ 2039815 w 3685889"/>
              <a:gd name="connsiteY112" fmla="*/ 180870 h 3215473"/>
              <a:gd name="connsiteX113" fmla="*/ 1969477 w 3685889"/>
              <a:gd name="connsiteY113" fmla="*/ 170822 h 3215473"/>
              <a:gd name="connsiteX114" fmla="*/ 1939332 w 3685889"/>
              <a:gd name="connsiteY114" fmla="*/ 160774 h 3215473"/>
              <a:gd name="connsiteX115" fmla="*/ 1788606 w 3685889"/>
              <a:gd name="connsiteY115" fmla="*/ 140677 h 3215473"/>
              <a:gd name="connsiteX116" fmla="*/ 1678075 w 3685889"/>
              <a:gd name="connsiteY116" fmla="*/ 120580 h 3215473"/>
              <a:gd name="connsiteX117" fmla="*/ 1617784 w 3685889"/>
              <a:gd name="connsiteY117" fmla="*/ 100484 h 3215473"/>
              <a:gd name="connsiteX118" fmla="*/ 1567543 w 3685889"/>
              <a:gd name="connsiteY118" fmla="*/ 90435 h 3215473"/>
              <a:gd name="connsiteX119" fmla="*/ 1537398 w 3685889"/>
              <a:gd name="connsiteY119" fmla="*/ 80387 h 3215473"/>
              <a:gd name="connsiteX120" fmla="*/ 1406769 w 3685889"/>
              <a:gd name="connsiteY120" fmla="*/ 80387 h 321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685889" h="3215473">
                <a:moveTo>
                  <a:pt x="1406769" y="80387"/>
                </a:moveTo>
                <a:lnTo>
                  <a:pt x="1406769" y="80387"/>
                </a:lnTo>
                <a:cubicBezTo>
                  <a:pt x="1379973" y="66989"/>
                  <a:pt x="1354803" y="49668"/>
                  <a:pt x="1326382" y="40194"/>
                </a:cubicBezTo>
                <a:cubicBezTo>
                  <a:pt x="1303913" y="32704"/>
                  <a:pt x="1279346" y="34382"/>
                  <a:pt x="1256044" y="30145"/>
                </a:cubicBezTo>
                <a:cubicBezTo>
                  <a:pt x="1242456" y="27675"/>
                  <a:pt x="1229331" y="23093"/>
                  <a:pt x="1215850" y="20097"/>
                </a:cubicBezTo>
                <a:cubicBezTo>
                  <a:pt x="1162941" y="8339"/>
                  <a:pt x="1154009" y="8391"/>
                  <a:pt x="1095270" y="0"/>
                </a:cubicBezTo>
                <a:cubicBezTo>
                  <a:pt x="1048378" y="3349"/>
                  <a:pt x="1001174" y="3696"/>
                  <a:pt x="954593" y="10048"/>
                </a:cubicBezTo>
                <a:cubicBezTo>
                  <a:pt x="947069" y="11074"/>
                  <a:pt x="868527" y="29709"/>
                  <a:pt x="844061" y="40194"/>
                </a:cubicBezTo>
                <a:cubicBezTo>
                  <a:pt x="830293" y="46095"/>
                  <a:pt x="816873" y="52858"/>
                  <a:pt x="803868" y="60290"/>
                </a:cubicBezTo>
                <a:cubicBezTo>
                  <a:pt x="793383" y="66282"/>
                  <a:pt x="784759" y="75482"/>
                  <a:pt x="773723" y="80387"/>
                </a:cubicBezTo>
                <a:cubicBezTo>
                  <a:pt x="754365" y="88991"/>
                  <a:pt x="732841" y="91993"/>
                  <a:pt x="713433" y="100484"/>
                </a:cubicBezTo>
                <a:cubicBezTo>
                  <a:pt x="562984" y="166305"/>
                  <a:pt x="663150" y="138174"/>
                  <a:pt x="572756" y="160774"/>
                </a:cubicBezTo>
                <a:cubicBezTo>
                  <a:pt x="562708" y="167473"/>
                  <a:pt x="553096" y="174878"/>
                  <a:pt x="542611" y="180870"/>
                </a:cubicBezTo>
                <a:cubicBezTo>
                  <a:pt x="529605" y="188302"/>
                  <a:pt x="514010" y="191481"/>
                  <a:pt x="502417" y="200967"/>
                </a:cubicBezTo>
                <a:cubicBezTo>
                  <a:pt x="476754" y="221964"/>
                  <a:pt x="455525" y="247860"/>
                  <a:pt x="432079" y="271306"/>
                </a:cubicBezTo>
                <a:lnTo>
                  <a:pt x="391886" y="311499"/>
                </a:lnTo>
                <a:lnTo>
                  <a:pt x="361740" y="341644"/>
                </a:lnTo>
                <a:cubicBezTo>
                  <a:pt x="355041" y="355042"/>
                  <a:pt x="351595" y="370642"/>
                  <a:pt x="341644" y="381837"/>
                </a:cubicBezTo>
                <a:cubicBezTo>
                  <a:pt x="324264" y="401389"/>
                  <a:pt x="300799" y="414579"/>
                  <a:pt x="281354" y="432079"/>
                </a:cubicBezTo>
                <a:cubicBezTo>
                  <a:pt x="267270" y="444754"/>
                  <a:pt x="253491" y="457887"/>
                  <a:pt x="241160" y="472273"/>
                </a:cubicBezTo>
                <a:cubicBezTo>
                  <a:pt x="233301" y="481442"/>
                  <a:pt x="228083" y="492591"/>
                  <a:pt x="221064" y="502418"/>
                </a:cubicBezTo>
                <a:cubicBezTo>
                  <a:pt x="211330" y="516046"/>
                  <a:pt x="200967" y="529213"/>
                  <a:pt x="190919" y="542611"/>
                </a:cubicBezTo>
                <a:cubicBezTo>
                  <a:pt x="145172" y="679850"/>
                  <a:pt x="195084" y="539591"/>
                  <a:pt x="150725" y="643095"/>
                </a:cubicBezTo>
                <a:cubicBezTo>
                  <a:pt x="146553" y="652830"/>
                  <a:pt x="145414" y="663766"/>
                  <a:pt x="140677" y="673240"/>
                </a:cubicBezTo>
                <a:cubicBezTo>
                  <a:pt x="135276" y="684042"/>
                  <a:pt x="126572" y="692900"/>
                  <a:pt x="120580" y="703385"/>
                </a:cubicBezTo>
                <a:cubicBezTo>
                  <a:pt x="113148" y="716390"/>
                  <a:pt x="109190" y="731389"/>
                  <a:pt x="100483" y="743578"/>
                </a:cubicBezTo>
                <a:cubicBezTo>
                  <a:pt x="92223" y="755142"/>
                  <a:pt x="80386" y="763675"/>
                  <a:pt x="70338" y="773723"/>
                </a:cubicBezTo>
                <a:cubicBezTo>
                  <a:pt x="66989" y="807218"/>
                  <a:pt x="66493" y="841122"/>
                  <a:pt x="60290" y="874207"/>
                </a:cubicBezTo>
                <a:cubicBezTo>
                  <a:pt x="56386" y="895028"/>
                  <a:pt x="40193" y="934497"/>
                  <a:pt x="40193" y="934497"/>
                </a:cubicBezTo>
                <a:cubicBezTo>
                  <a:pt x="33494" y="974690"/>
                  <a:pt x="32983" y="1016420"/>
                  <a:pt x="20097" y="1055077"/>
                </a:cubicBezTo>
                <a:lnTo>
                  <a:pt x="0" y="1115367"/>
                </a:lnTo>
                <a:cubicBezTo>
                  <a:pt x="3349" y="1232598"/>
                  <a:pt x="1490" y="1350093"/>
                  <a:pt x="10048" y="1467059"/>
                </a:cubicBezTo>
                <a:cubicBezTo>
                  <a:pt x="11594" y="1488187"/>
                  <a:pt x="20671" y="1508402"/>
                  <a:pt x="30145" y="1527350"/>
                </a:cubicBezTo>
                <a:cubicBezTo>
                  <a:pt x="62502" y="1592064"/>
                  <a:pt x="85589" y="1633320"/>
                  <a:pt x="110532" y="1698172"/>
                </a:cubicBezTo>
                <a:cubicBezTo>
                  <a:pt x="118136" y="1717944"/>
                  <a:pt x="122761" y="1738793"/>
                  <a:pt x="130628" y="1758462"/>
                </a:cubicBezTo>
                <a:cubicBezTo>
                  <a:pt x="136191" y="1772370"/>
                  <a:pt x="145162" y="1784747"/>
                  <a:pt x="150725" y="1798655"/>
                </a:cubicBezTo>
                <a:cubicBezTo>
                  <a:pt x="158593" y="1818324"/>
                  <a:pt x="161348" y="1839998"/>
                  <a:pt x="170822" y="1858945"/>
                </a:cubicBezTo>
                <a:cubicBezTo>
                  <a:pt x="205282" y="1927865"/>
                  <a:pt x="243141" y="1972222"/>
                  <a:pt x="271305" y="2039815"/>
                </a:cubicBezTo>
                <a:cubicBezTo>
                  <a:pt x="279453" y="2059370"/>
                  <a:pt x="283254" y="2080551"/>
                  <a:pt x="291402" y="2100106"/>
                </a:cubicBezTo>
                <a:cubicBezTo>
                  <a:pt x="300044" y="2120846"/>
                  <a:pt x="313990" y="2139236"/>
                  <a:pt x="321547" y="2160396"/>
                </a:cubicBezTo>
                <a:cubicBezTo>
                  <a:pt x="372674" y="2303552"/>
                  <a:pt x="308841" y="2186112"/>
                  <a:pt x="371789" y="2291024"/>
                </a:cubicBezTo>
                <a:cubicBezTo>
                  <a:pt x="375138" y="2311121"/>
                  <a:pt x="373221" y="2332852"/>
                  <a:pt x="381837" y="2351314"/>
                </a:cubicBezTo>
                <a:cubicBezTo>
                  <a:pt x="397158" y="2384145"/>
                  <a:pt x="442127" y="2441750"/>
                  <a:pt x="442127" y="2441750"/>
                </a:cubicBezTo>
                <a:cubicBezTo>
                  <a:pt x="445477" y="2455148"/>
                  <a:pt x="444212" y="2470661"/>
                  <a:pt x="452176" y="2481943"/>
                </a:cubicBezTo>
                <a:cubicBezTo>
                  <a:pt x="454704" y="2485524"/>
                  <a:pt x="551570" y="2606594"/>
                  <a:pt x="592853" y="2642717"/>
                </a:cubicBezTo>
                <a:cubicBezTo>
                  <a:pt x="608993" y="2656840"/>
                  <a:pt x="625249" y="2671014"/>
                  <a:pt x="643094" y="2682910"/>
                </a:cubicBezTo>
                <a:cubicBezTo>
                  <a:pt x="665563" y="2697889"/>
                  <a:pt x="691230" y="2707732"/>
                  <a:pt x="713433" y="2723103"/>
                </a:cubicBezTo>
                <a:cubicBezTo>
                  <a:pt x="790493" y="2776452"/>
                  <a:pt x="753605" y="2770242"/>
                  <a:pt x="834013" y="2813539"/>
                </a:cubicBezTo>
                <a:cubicBezTo>
                  <a:pt x="856472" y="2825633"/>
                  <a:pt x="881535" y="2832276"/>
                  <a:pt x="904351" y="2843684"/>
                </a:cubicBezTo>
                <a:cubicBezTo>
                  <a:pt x="935195" y="2859106"/>
                  <a:pt x="965216" y="2876183"/>
                  <a:pt x="994787" y="2893925"/>
                </a:cubicBezTo>
                <a:cubicBezTo>
                  <a:pt x="1015498" y="2906352"/>
                  <a:pt x="1032651" y="2925149"/>
                  <a:pt x="1055077" y="2934119"/>
                </a:cubicBezTo>
                <a:cubicBezTo>
                  <a:pt x="1083749" y="2945588"/>
                  <a:pt x="1115367" y="2947516"/>
                  <a:pt x="1145512" y="2954215"/>
                </a:cubicBezTo>
                <a:cubicBezTo>
                  <a:pt x="1182356" y="2974312"/>
                  <a:pt x="1217772" y="2997283"/>
                  <a:pt x="1256044" y="3014506"/>
                </a:cubicBezTo>
                <a:cubicBezTo>
                  <a:pt x="1285021" y="3027546"/>
                  <a:pt x="1317097" y="3032553"/>
                  <a:pt x="1346479" y="3044651"/>
                </a:cubicBezTo>
                <a:cubicBezTo>
                  <a:pt x="1374181" y="3056058"/>
                  <a:pt x="1399164" y="3073437"/>
                  <a:pt x="1426866" y="3084844"/>
                </a:cubicBezTo>
                <a:cubicBezTo>
                  <a:pt x="1456248" y="3096942"/>
                  <a:pt x="1487798" y="3103188"/>
                  <a:pt x="1517301" y="3114989"/>
                </a:cubicBezTo>
                <a:cubicBezTo>
                  <a:pt x="1554878" y="3130020"/>
                  <a:pt x="1589267" y="3152960"/>
                  <a:pt x="1627833" y="3165231"/>
                </a:cubicBezTo>
                <a:cubicBezTo>
                  <a:pt x="1690839" y="3185279"/>
                  <a:pt x="1763808" y="3185627"/>
                  <a:pt x="1828800" y="3195376"/>
                </a:cubicBezTo>
                <a:cubicBezTo>
                  <a:pt x="1865834" y="3200931"/>
                  <a:pt x="1902488" y="3208774"/>
                  <a:pt x="1939332" y="3215473"/>
                </a:cubicBezTo>
                <a:lnTo>
                  <a:pt x="2461846" y="3195376"/>
                </a:lnTo>
                <a:cubicBezTo>
                  <a:pt x="2488816" y="3194027"/>
                  <a:pt x="2515303" y="3187323"/>
                  <a:pt x="2542233" y="3185328"/>
                </a:cubicBezTo>
                <a:cubicBezTo>
                  <a:pt x="2605786" y="3180620"/>
                  <a:pt x="2669512" y="3178629"/>
                  <a:pt x="2733151" y="3175279"/>
                </a:cubicBezTo>
                <a:lnTo>
                  <a:pt x="2853732" y="3155183"/>
                </a:lnTo>
                <a:cubicBezTo>
                  <a:pt x="2921944" y="3144951"/>
                  <a:pt x="2948405" y="3148366"/>
                  <a:pt x="3014505" y="3125037"/>
                </a:cubicBezTo>
                <a:cubicBezTo>
                  <a:pt x="3215152" y="3054220"/>
                  <a:pt x="3021968" y="3115251"/>
                  <a:pt x="3155182" y="3054699"/>
                </a:cubicBezTo>
                <a:cubicBezTo>
                  <a:pt x="3174467" y="3045933"/>
                  <a:pt x="3195375" y="3041301"/>
                  <a:pt x="3215472" y="3034602"/>
                </a:cubicBezTo>
                <a:cubicBezTo>
                  <a:pt x="3319322" y="2949634"/>
                  <a:pt x="3310326" y="2968630"/>
                  <a:pt x="3376246" y="2883877"/>
                </a:cubicBezTo>
                <a:cubicBezTo>
                  <a:pt x="3408903" y="2841890"/>
                  <a:pt x="3407115" y="2822139"/>
                  <a:pt x="3436536" y="2763297"/>
                </a:cubicBezTo>
                <a:cubicBezTo>
                  <a:pt x="3441937" y="2752495"/>
                  <a:pt x="3450768" y="2743709"/>
                  <a:pt x="3456633" y="2733152"/>
                </a:cubicBezTo>
                <a:cubicBezTo>
                  <a:pt x="3467545" y="2713511"/>
                  <a:pt x="3476126" y="2692645"/>
                  <a:pt x="3486778" y="2672862"/>
                </a:cubicBezTo>
                <a:cubicBezTo>
                  <a:pt x="3510859" y="2628139"/>
                  <a:pt x="3537575" y="2589131"/>
                  <a:pt x="3557116" y="2542233"/>
                </a:cubicBezTo>
                <a:cubicBezTo>
                  <a:pt x="3619195" y="2393243"/>
                  <a:pt x="3541403" y="2553562"/>
                  <a:pt x="3597310" y="2441750"/>
                </a:cubicBezTo>
                <a:cubicBezTo>
                  <a:pt x="3623602" y="2283990"/>
                  <a:pt x="3587646" y="2480404"/>
                  <a:pt x="3627455" y="2321169"/>
                </a:cubicBezTo>
                <a:cubicBezTo>
                  <a:pt x="3657821" y="2199706"/>
                  <a:pt x="3614574" y="2318202"/>
                  <a:pt x="3657600" y="2210637"/>
                </a:cubicBezTo>
                <a:cubicBezTo>
                  <a:pt x="3660949" y="2170444"/>
                  <a:pt x="3662317" y="2130036"/>
                  <a:pt x="3667648" y="2090057"/>
                </a:cubicBezTo>
                <a:cubicBezTo>
                  <a:pt x="3669048" y="2079558"/>
                  <a:pt x="3677697" y="2070504"/>
                  <a:pt x="3677697" y="2059912"/>
                </a:cubicBezTo>
                <a:cubicBezTo>
                  <a:pt x="3677697" y="1716600"/>
                  <a:pt x="3709580" y="1813048"/>
                  <a:pt x="3647551" y="1657978"/>
                </a:cubicBezTo>
                <a:cubicBezTo>
                  <a:pt x="3644202" y="1634532"/>
                  <a:pt x="3642829" y="1610718"/>
                  <a:pt x="3637503" y="1587640"/>
                </a:cubicBezTo>
                <a:cubicBezTo>
                  <a:pt x="3632740" y="1566999"/>
                  <a:pt x="3624105" y="1547447"/>
                  <a:pt x="3617406" y="1527350"/>
                </a:cubicBezTo>
                <a:lnTo>
                  <a:pt x="3587261" y="1436914"/>
                </a:lnTo>
                <a:cubicBezTo>
                  <a:pt x="3583912" y="1426866"/>
                  <a:pt x="3579782" y="1417045"/>
                  <a:pt x="3577213" y="1406769"/>
                </a:cubicBezTo>
                <a:cubicBezTo>
                  <a:pt x="3573864" y="1393371"/>
                  <a:pt x="3571532" y="1379677"/>
                  <a:pt x="3567165" y="1366576"/>
                </a:cubicBezTo>
                <a:cubicBezTo>
                  <a:pt x="3561461" y="1349464"/>
                  <a:pt x="3552772" y="1333446"/>
                  <a:pt x="3547068" y="1316334"/>
                </a:cubicBezTo>
                <a:cubicBezTo>
                  <a:pt x="3517456" y="1227499"/>
                  <a:pt x="3563516" y="1332332"/>
                  <a:pt x="3516923" y="1215851"/>
                </a:cubicBezTo>
                <a:cubicBezTo>
                  <a:pt x="3510224" y="1199104"/>
                  <a:pt x="3506106" y="1181076"/>
                  <a:pt x="3496826" y="1165609"/>
                </a:cubicBezTo>
                <a:cubicBezTo>
                  <a:pt x="3485792" y="1147218"/>
                  <a:pt x="3470031" y="1132114"/>
                  <a:pt x="3456633" y="1115367"/>
                </a:cubicBezTo>
                <a:cubicBezTo>
                  <a:pt x="3453283" y="1101969"/>
                  <a:pt x="3452760" y="1087526"/>
                  <a:pt x="3446584" y="1075174"/>
                </a:cubicBezTo>
                <a:cubicBezTo>
                  <a:pt x="3435782" y="1053571"/>
                  <a:pt x="3406391" y="1014884"/>
                  <a:pt x="3406391" y="1014884"/>
                </a:cubicBezTo>
                <a:cubicBezTo>
                  <a:pt x="3403042" y="1001486"/>
                  <a:pt x="3401783" y="987384"/>
                  <a:pt x="3396343" y="974690"/>
                </a:cubicBezTo>
                <a:cubicBezTo>
                  <a:pt x="3391586" y="963590"/>
                  <a:pt x="3382238" y="955030"/>
                  <a:pt x="3376246" y="944545"/>
                </a:cubicBezTo>
                <a:cubicBezTo>
                  <a:pt x="3331712" y="866613"/>
                  <a:pt x="3386761" y="942618"/>
                  <a:pt x="3315956" y="854110"/>
                </a:cubicBezTo>
                <a:cubicBezTo>
                  <a:pt x="3294050" y="788389"/>
                  <a:pt x="3323887" y="857340"/>
                  <a:pt x="3275762" y="803868"/>
                </a:cubicBezTo>
                <a:cubicBezTo>
                  <a:pt x="3253355" y="778972"/>
                  <a:pt x="3239156" y="747165"/>
                  <a:pt x="3215472" y="723481"/>
                </a:cubicBezTo>
                <a:cubicBezTo>
                  <a:pt x="3129519" y="637528"/>
                  <a:pt x="3257762" y="763552"/>
                  <a:pt x="3135086" y="653143"/>
                </a:cubicBezTo>
                <a:cubicBezTo>
                  <a:pt x="3117482" y="637299"/>
                  <a:pt x="3102448" y="618745"/>
                  <a:pt x="3084844" y="602901"/>
                </a:cubicBezTo>
                <a:cubicBezTo>
                  <a:pt x="3006790" y="532653"/>
                  <a:pt x="3065040" y="586755"/>
                  <a:pt x="2994409" y="542611"/>
                </a:cubicBezTo>
                <a:cubicBezTo>
                  <a:pt x="2980207" y="533735"/>
                  <a:pt x="2968417" y="521342"/>
                  <a:pt x="2954215" y="512466"/>
                </a:cubicBezTo>
                <a:cubicBezTo>
                  <a:pt x="2941513" y="504527"/>
                  <a:pt x="2927790" y="498270"/>
                  <a:pt x="2914022" y="492369"/>
                </a:cubicBezTo>
                <a:cubicBezTo>
                  <a:pt x="2853134" y="466274"/>
                  <a:pt x="2916925" y="503869"/>
                  <a:pt x="2833635" y="462224"/>
                </a:cubicBezTo>
                <a:cubicBezTo>
                  <a:pt x="2816166" y="453490"/>
                  <a:pt x="2800862" y="440813"/>
                  <a:pt x="2783393" y="432079"/>
                </a:cubicBezTo>
                <a:cubicBezTo>
                  <a:pt x="2768978" y="424872"/>
                  <a:pt x="2725932" y="415202"/>
                  <a:pt x="2713055" y="411983"/>
                </a:cubicBezTo>
                <a:cubicBezTo>
                  <a:pt x="2699657" y="405284"/>
                  <a:pt x="2686769" y="397449"/>
                  <a:pt x="2672861" y="391886"/>
                </a:cubicBezTo>
                <a:cubicBezTo>
                  <a:pt x="2653192" y="384018"/>
                  <a:pt x="2630736" y="382688"/>
                  <a:pt x="2612571" y="371789"/>
                </a:cubicBezTo>
                <a:cubicBezTo>
                  <a:pt x="2595824" y="361741"/>
                  <a:pt x="2580028" y="349903"/>
                  <a:pt x="2562330" y="341644"/>
                </a:cubicBezTo>
                <a:cubicBezTo>
                  <a:pt x="2529640" y="326389"/>
                  <a:pt x="2496069" y="312860"/>
                  <a:pt x="2461846" y="301451"/>
                </a:cubicBezTo>
                <a:cubicBezTo>
                  <a:pt x="2451798" y="298101"/>
                  <a:pt x="2441175" y="296139"/>
                  <a:pt x="2431701" y="291402"/>
                </a:cubicBezTo>
                <a:cubicBezTo>
                  <a:pt x="2420899" y="286001"/>
                  <a:pt x="2413123" y="274776"/>
                  <a:pt x="2401556" y="271306"/>
                </a:cubicBezTo>
                <a:cubicBezTo>
                  <a:pt x="2378870" y="264500"/>
                  <a:pt x="2354663" y="264607"/>
                  <a:pt x="2331217" y="261257"/>
                </a:cubicBezTo>
                <a:cubicBezTo>
                  <a:pt x="2311120" y="254558"/>
                  <a:pt x="2291478" y="246299"/>
                  <a:pt x="2270927" y="241161"/>
                </a:cubicBezTo>
                <a:cubicBezTo>
                  <a:pt x="2257529" y="237811"/>
                  <a:pt x="2243962" y="235080"/>
                  <a:pt x="2230734" y="231112"/>
                </a:cubicBezTo>
                <a:cubicBezTo>
                  <a:pt x="2210444" y="225025"/>
                  <a:pt x="2188070" y="222765"/>
                  <a:pt x="2170444" y="211015"/>
                </a:cubicBezTo>
                <a:cubicBezTo>
                  <a:pt x="2160396" y="204316"/>
                  <a:pt x="2152066" y="193634"/>
                  <a:pt x="2140299" y="190919"/>
                </a:cubicBezTo>
                <a:cubicBezTo>
                  <a:pt x="2107499" y="183350"/>
                  <a:pt x="2073246" y="184803"/>
                  <a:pt x="2039815" y="180870"/>
                </a:cubicBezTo>
                <a:cubicBezTo>
                  <a:pt x="2016293" y="178103"/>
                  <a:pt x="1992923" y="174171"/>
                  <a:pt x="1969477" y="170822"/>
                </a:cubicBezTo>
                <a:cubicBezTo>
                  <a:pt x="1959429" y="167473"/>
                  <a:pt x="1949608" y="163343"/>
                  <a:pt x="1939332" y="160774"/>
                </a:cubicBezTo>
                <a:cubicBezTo>
                  <a:pt x="1883826" y="146897"/>
                  <a:pt x="1851403" y="146956"/>
                  <a:pt x="1788606" y="140677"/>
                </a:cubicBezTo>
                <a:cubicBezTo>
                  <a:pt x="1706104" y="113177"/>
                  <a:pt x="1837142" y="154666"/>
                  <a:pt x="1678075" y="120580"/>
                </a:cubicBezTo>
                <a:cubicBezTo>
                  <a:pt x="1657361" y="116141"/>
                  <a:pt x="1638557" y="104639"/>
                  <a:pt x="1617784" y="100484"/>
                </a:cubicBezTo>
                <a:cubicBezTo>
                  <a:pt x="1601037" y="97134"/>
                  <a:pt x="1584112" y="94577"/>
                  <a:pt x="1567543" y="90435"/>
                </a:cubicBezTo>
                <a:cubicBezTo>
                  <a:pt x="1557267" y="87866"/>
                  <a:pt x="1547963" y="81142"/>
                  <a:pt x="1537398" y="80387"/>
                </a:cubicBezTo>
                <a:cubicBezTo>
                  <a:pt x="1500648" y="77762"/>
                  <a:pt x="1428540" y="80387"/>
                  <a:pt x="1406769" y="8038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027083" y="1668027"/>
            <a:ext cx="860062" cy="1034981"/>
          </a:xfrm>
          <a:custGeom>
            <a:avLst/>
            <a:gdLst>
              <a:gd name="connsiteX0" fmla="*/ 0 w 588757"/>
              <a:gd name="connsiteY0" fmla="*/ 0 h 713433"/>
              <a:gd name="connsiteX1" fmla="*/ 588757 w 588757"/>
              <a:gd name="connsiteY1" fmla="*/ 0 h 713433"/>
              <a:gd name="connsiteX2" fmla="*/ 588757 w 588757"/>
              <a:gd name="connsiteY2" fmla="*/ 713433 h 713433"/>
              <a:gd name="connsiteX3" fmla="*/ 0 w 588757"/>
              <a:gd name="connsiteY3" fmla="*/ 713433 h 713433"/>
              <a:gd name="connsiteX4" fmla="*/ 0 w 588757"/>
              <a:gd name="connsiteY4" fmla="*/ 0 h 713433"/>
              <a:gd name="connsiteX0" fmla="*/ 0 w 588757"/>
              <a:gd name="connsiteY0" fmla="*/ 0 h 713433"/>
              <a:gd name="connsiteX1" fmla="*/ 588757 w 588757"/>
              <a:gd name="connsiteY1" fmla="*/ 0 h 713433"/>
              <a:gd name="connsiteX2" fmla="*/ 588757 w 588757"/>
              <a:gd name="connsiteY2" fmla="*/ 713433 h 713433"/>
              <a:gd name="connsiteX3" fmla="*/ 160774 w 588757"/>
              <a:gd name="connsiteY3" fmla="*/ 703385 h 713433"/>
              <a:gd name="connsiteX4" fmla="*/ 0 w 588757"/>
              <a:gd name="connsiteY4" fmla="*/ 0 h 713433"/>
              <a:gd name="connsiteX0" fmla="*/ 0 w 618902"/>
              <a:gd name="connsiteY0" fmla="*/ 0 h 703385"/>
              <a:gd name="connsiteX1" fmla="*/ 588757 w 618902"/>
              <a:gd name="connsiteY1" fmla="*/ 0 h 703385"/>
              <a:gd name="connsiteX2" fmla="*/ 618902 w 618902"/>
              <a:gd name="connsiteY2" fmla="*/ 542611 h 703385"/>
              <a:gd name="connsiteX3" fmla="*/ 160774 w 618902"/>
              <a:gd name="connsiteY3" fmla="*/ 703385 h 703385"/>
              <a:gd name="connsiteX4" fmla="*/ 0 w 618902"/>
              <a:gd name="connsiteY4" fmla="*/ 0 h 703385"/>
              <a:gd name="connsiteX0" fmla="*/ 0 w 618902"/>
              <a:gd name="connsiteY0" fmla="*/ 60290 h 763675"/>
              <a:gd name="connsiteX1" fmla="*/ 488274 w 618902"/>
              <a:gd name="connsiteY1" fmla="*/ 0 h 763675"/>
              <a:gd name="connsiteX2" fmla="*/ 618902 w 618902"/>
              <a:gd name="connsiteY2" fmla="*/ 602901 h 763675"/>
              <a:gd name="connsiteX3" fmla="*/ 160774 w 618902"/>
              <a:gd name="connsiteY3" fmla="*/ 763675 h 763675"/>
              <a:gd name="connsiteX4" fmla="*/ 0 w 618902"/>
              <a:gd name="connsiteY4" fmla="*/ 60290 h 763675"/>
              <a:gd name="connsiteX0" fmla="*/ 0 w 608854"/>
              <a:gd name="connsiteY0" fmla="*/ 160774 h 763675"/>
              <a:gd name="connsiteX1" fmla="*/ 478226 w 608854"/>
              <a:gd name="connsiteY1" fmla="*/ 0 h 763675"/>
              <a:gd name="connsiteX2" fmla="*/ 608854 w 608854"/>
              <a:gd name="connsiteY2" fmla="*/ 602901 h 763675"/>
              <a:gd name="connsiteX3" fmla="*/ 150726 w 608854"/>
              <a:gd name="connsiteY3" fmla="*/ 763675 h 763675"/>
              <a:gd name="connsiteX4" fmla="*/ 0 w 608854"/>
              <a:gd name="connsiteY4" fmla="*/ 160774 h 763675"/>
              <a:gd name="connsiteX0" fmla="*/ 0 w 608854"/>
              <a:gd name="connsiteY0" fmla="*/ 70339 h 673240"/>
              <a:gd name="connsiteX1" fmla="*/ 488274 w 608854"/>
              <a:gd name="connsiteY1" fmla="*/ 0 h 673240"/>
              <a:gd name="connsiteX2" fmla="*/ 608854 w 608854"/>
              <a:gd name="connsiteY2" fmla="*/ 512466 h 673240"/>
              <a:gd name="connsiteX3" fmla="*/ 150726 w 608854"/>
              <a:gd name="connsiteY3" fmla="*/ 673240 h 673240"/>
              <a:gd name="connsiteX4" fmla="*/ 0 w 608854"/>
              <a:gd name="connsiteY4" fmla="*/ 70339 h 673240"/>
              <a:gd name="connsiteX0" fmla="*/ 0 w 769627"/>
              <a:gd name="connsiteY0" fmla="*/ 0 h 753627"/>
              <a:gd name="connsiteX1" fmla="*/ 649047 w 769627"/>
              <a:gd name="connsiteY1" fmla="*/ 80387 h 753627"/>
              <a:gd name="connsiteX2" fmla="*/ 769627 w 769627"/>
              <a:gd name="connsiteY2" fmla="*/ 592853 h 753627"/>
              <a:gd name="connsiteX3" fmla="*/ 311499 w 769627"/>
              <a:gd name="connsiteY3" fmla="*/ 753627 h 753627"/>
              <a:gd name="connsiteX4" fmla="*/ 0 w 769627"/>
              <a:gd name="connsiteY4" fmla="*/ 0 h 753627"/>
              <a:gd name="connsiteX0" fmla="*/ 0 w 769627"/>
              <a:gd name="connsiteY0" fmla="*/ 120580 h 874207"/>
              <a:gd name="connsiteX1" fmla="*/ 709338 w 769627"/>
              <a:gd name="connsiteY1" fmla="*/ 0 h 874207"/>
              <a:gd name="connsiteX2" fmla="*/ 769627 w 769627"/>
              <a:gd name="connsiteY2" fmla="*/ 713433 h 874207"/>
              <a:gd name="connsiteX3" fmla="*/ 311499 w 769627"/>
              <a:gd name="connsiteY3" fmla="*/ 874207 h 874207"/>
              <a:gd name="connsiteX4" fmla="*/ 0 w 769627"/>
              <a:gd name="connsiteY4" fmla="*/ 120580 h 874207"/>
              <a:gd name="connsiteX0" fmla="*/ 0 w 860062"/>
              <a:gd name="connsiteY0" fmla="*/ 120580 h 874207"/>
              <a:gd name="connsiteX1" fmla="*/ 709338 w 860062"/>
              <a:gd name="connsiteY1" fmla="*/ 0 h 874207"/>
              <a:gd name="connsiteX2" fmla="*/ 860062 w 860062"/>
              <a:gd name="connsiteY2" fmla="*/ 793819 h 874207"/>
              <a:gd name="connsiteX3" fmla="*/ 311499 w 860062"/>
              <a:gd name="connsiteY3" fmla="*/ 874207 h 874207"/>
              <a:gd name="connsiteX4" fmla="*/ 0 w 860062"/>
              <a:gd name="connsiteY4" fmla="*/ 120580 h 874207"/>
              <a:gd name="connsiteX0" fmla="*/ 0 w 860062"/>
              <a:gd name="connsiteY0" fmla="*/ 120580 h 1034981"/>
              <a:gd name="connsiteX1" fmla="*/ 709338 w 860062"/>
              <a:gd name="connsiteY1" fmla="*/ 0 h 1034981"/>
              <a:gd name="connsiteX2" fmla="*/ 860062 w 860062"/>
              <a:gd name="connsiteY2" fmla="*/ 793819 h 1034981"/>
              <a:gd name="connsiteX3" fmla="*/ 241160 w 860062"/>
              <a:gd name="connsiteY3" fmla="*/ 1034981 h 1034981"/>
              <a:gd name="connsiteX4" fmla="*/ 0 w 860062"/>
              <a:gd name="connsiteY4" fmla="*/ 120580 h 103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062" h="1034981">
                <a:moveTo>
                  <a:pt x="0" y="120580"/>
                </a:moveTo>
                <a:lnTo>
                  <a:pt x="709338" y="0"/>
                </a:lnTo>
                <a:lnTo>
                  <a:pt x="860062" y="793819"/>
                </a:lnTo>
                <a:lnTo>
                  <a:pt x="241160" y="1034981"/>
                </a:lnTo>
                <a:lnTo>
                  <a:pt x="0" y="120580"/>
                </a:lnTo>
                <a:close/>
              </a:path>
            </a:pathLst>
          </a:cu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3457114" y="1858946"/>
            <a:ext cx="811868" cy="326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81211" y="1949381"/>
            <a:ext cx="811868" cy="236136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863048" y="2047352"/>
                <a:ext cx="501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𝑑𝑆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048" y="2047352"/>
                <a:ext cx="50174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/>
          <p:cNvCxnSpPr/>
          <p:nvPr/>
        </p:nvCxnSpPr>
        <p:spPr>
          <a:xfrm flipV="1">
            <a:off x="3481211" y="653144"/>
            <a:ext cx="1440913" cy="1532374"/>
          </a:xfrm>
          <a:prstGeom prst="straightConnector1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3920713" y="676695"/>
                <a:ext cx="69653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13" y="676695"/>
                <a:ext cx="696537" cy="402931"/>
              </a:xfrm>
              <a:prstGeom prst="rect">
                <a:avLst/>
              </a:prstGeom>
              <a:blipFill rotWithShape="1">
                <a:blip r:embed="rId3"/>
                <a:stretch>
                  <a:fillRect t="-12121" r="-254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357124" y="5074417"/>
                <a:ext cx="184454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𝑑𝑆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124" y="5074417"/>
                <a:ext cx="1844543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ál 1"/>
          <p:cNvSpPr/>
          <p:nvPr/>
        </p:nvSpPr>
        <p:spPr>
          <a:xfrm>
            <a:off x="7065818" y="1858946"/>
            <a:ext cx="2078182" cy="2140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8091055" y="2798618"/>
            <a:ext cx="166254" cy="2124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/>
          <p:cNvSpPr/>
          <p:nvPr/>
        </p:nvSpPr>
        <p:spPr>
          <a:xfrm>
            <a:off x="5246255" y="5074417"/>
            <a:ext cx="637309" cy="6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6" name="Rukopis 85"/>
              <p14:cNvContentPartPr/>
              <p14:nvPr/>
            </p14:nvContentPartPr>
            <p14:xfrm>
              <a:off x="6917931" y="1486596"/>
              <a:ext cx="9720" cy="720"/>
            </p14:xfrm>
          </p:contentPart>
        </mc:Choice>
        <mc:Fallback>
          <p:pic>
            <p:nvPicPr>
              <p:cNvPr id="86" name="Rukopis 8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07491" y="1476156"/>
                <a:ext cx="3060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5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309535" y="1391716"/>
            <a:ext cx="3727939" cy="373798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2057948" y="3104959"/>
            <a:ext cx="276330" cy="3064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754979" y="1240992"/>
            <a:ext cx="1679215" cy="1101182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2196113" y="2095100"/>
            <a:ext cx="1389185" cy="116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2196113" y="2522194"/>
            <a:ext cx="1730829" cy="738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V="1">
            <a:off x="2196113" y="2252164"/>
            <a:ext cx="1614664" cy="100854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2196113" y="2407804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113" y="2407804"/>
                <a:ext cx="52770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3576605" y="705887"/>
                <a:ext cx="1436867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605" y="705887"/>
                <a:ext cx="1436867" cy="6858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Přímá spojnice se šipkou 48"/>
          <p:cNvCxnSpPr/>
          <p:nvPr/>
        </p:nvCxnSpPr>
        <p:spPr>
          <a:xfrm flipV="1">
            <a:off x="3754979" y="631985"/>
            <a:ext cx="2700300" cy="169338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6084204" y="87166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04" y="871660"/>
                <a:ext cx="3745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5876487" y="1505352"/>
                <a:ext cx="790023" cy="63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87" y="1505352"/>
                <a:ext cx="790023" cy="6369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4037474" y="2142321"/>
                <a:ext cx="1548309" cy="63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474" y="2142321"/>
                <a:ext cx="1548309" cy="6369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946550" y="5499230"/>
                <a:ext cx="5740482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∯"/>
                              <m:limLoc m:val="undOvr"/>
                              <m:subHide m:val="on"/>
                              <m:supHide m:val="on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cs-CZ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50" y="5499230"/>
                <a:ext cx="5740482" cy="8188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9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505664" y="1300237"/>
            <a:ext cx="3727939" cy="373798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2254077" y="3013480"/>
            <a:ext cx="276330" cy="3064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951108" y="1149513"/>
            <a:ext cx="1679215" cy="1101182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2392242" y="2003621"/>
            <a:ext cx="1389185" cy="116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2392242" y="2430715"/>
            <a:ext cx="1730829" cy="738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V="1">
            <a:off x="2392242" y="2213572"/>
            <a:ext cx="1555069" cy="95565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2392242" y="2316325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42" y="2316325"/>
                <a:ext cx="52770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3515169" y="540506"/>
                <a:ext cx="1436867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169" y="540506"/>
                <a:ext cx="1436867" cy="6858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Přímá spojnice se šipkou 48"/>
          <p:cNvCxnSpPr/>
          <p:nvPr/>
        </p:nvCxnSpPr>
        <p:spPr>
          <a:xfrm flipV="1">
            <a:off x="3978998" y="540508"/>
            <a:ext cx="2672410" cy="166853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6280333" y="780181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333" y="780181"/>
                <a:ext cx="3745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6072616" y="1413873"/>
                <a:ext cx="790023" cy="63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616" y="1413873"/>
                <a:ext cx="790023" cy="6369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4233603" y="2112230"/>
                <a:ext cx="1548309" cy="63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603" y="2112230"/>
                <a:ext cx="1548309" cy="6369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929301" y="5520399"/>
                <a:ext cx="5968109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∯"/>
                              <m:limLoc m:val="undOvr"/>
                              <m:subHide m:val="on"/>
                              <m:supHide m:val="on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cs-CZ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⃗"/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 ∗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01" y="5520399"/>
                <a:ext cx="5968109" cy="8188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9"/>
          <p:cNvCxnSpPr/>
          <p:nvPr/>
        </p:nvCxnSpPr>
        <p:spPr>
          <a:xfrm>
            <a:off x="3811509" y="1991762"/>
            <a:ext cx="271604" cy="439093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Zakřivená spojnice 11"/>
          <p:cNvCxnSpPr/>
          <p:nvPr/>
        </p:nvCxnSpPr>
        <p:spPr>
          <a:xfrm rot="10800000">
            <a:off x="4060480" y="2276947"/>
            <a:ext cx="312345" cy="16296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487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895208" y="1778840"/>
            <a:ext cx="3727939" cy="373798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2643621" y="3492083"/>
            <a:ext cx="276330" cy="3064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4340652" y="1628116"/>
            <a:ext cx="1679215" cy="1101182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2789024" y="2596088"/>
            <a:ext cx="1289719" cy="104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2949090" y="2789353"/>
            <a:ext cx="1712331" cy="748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V="1">
            <a:off x="2781786" y="2694163"/>
            <a:ext cx="1596950" cy="95367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2781786" y="2794928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786" y="2794928"/>
                <a:ext cx="52770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6083347" y="1259077"/>
                <a:ext cx="1436867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47" y="1259077"/>
                <a:ext cx="1436867" cy="6858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Přímá spojnice se šipkou 48"/>
          <p:cNvCxnSpPr/>
          <p:nvPr/>
        </p:nvCxnSpPr>
        <p:spPr>
          <a:xfrm flipV="1">
            <a:off x="4340652" y="0"/>
            <a:ext cx="826434" cy="27125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4530976" y="36823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76" y="368238"/>
                <a:ext cx="3745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5339372" y="2419401"/>
                <a:ext cx="155177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72" y="2419401"/>
                <a:ext cx="1551771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-73572" y="5943439"/>
                <a:ext cx="9354644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∯"/>
                              <m:limLoc m:val="undOvr"/>
                              <m:subHide m:val="on"/>
                              <m:supHide m:val="on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cs-CZ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dirty="0"/>
                                    <m:t> 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den>
                              </m:f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cs-CZ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cs-CZ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den>
                              </m:f>
                              <m:acc>
                                <m:accPr>
                                  <m:chr m:val="⃗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m:rPr>
                                  <m:brk/>
                                </m:rPr>
                                <a:rPr lang="cs-CZ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  <m:r>
                        <a:rPr lang="cs-CZ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r>
                        <m:rPr>
                          <m:brk/>
                        </m:rPr>
                        <a:rPr lang="cs-CZ" i="1">
                          <a:latin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572" y="5943439"/>
                <a:ext cx="9354644" cy="8188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Volný tvar 5"/>
          <p:cNvSpPr/>
          <p:nvPr/>
        </p:nvSpPr>
        <p:spPr>
          <a:xfrm>
            <a:off x="1179399" y="2039712"/>
            <a:ext cx="4570367" cy="3758364"/>
          </a:xfrm>
          <a:custGeom>
            <a:avLst/>
            <a:gdLst>
              <a:gd name="connsiteX0" fmla="*/ 2328614 w 4571505"/>
              <a:gd name="connsiteY0" fmla="*/ 402037 h 4087833"/>
              <a:gd name="connsiteX1" fmla="*/ 2780790 w 4571505"/>
              <a:gd name="connsiteY1" fmla="*/ 532666 h 4087833"/>
              <a:gd name="connsiteX2" fmla="*/ 3584658 w 4571505"/>
              <a:gd name="connsiteY2" fmla="*/ 803972 h 4087833"/>
              <a:gd name="connsiteX3" fmla="*/ 4167462 w 4571505"/>
              <a:gd name="connsiteY3" fmla="*/ 1175761 h 4087833"/>
              <a:gd name="connsiteX4" fmla="*/ 4569396 w 4571505"/>
              <a:gd name="connsiteY4" fmla="*/ 2170547 h 4087833"/>
              <a:gd name="connsiteX5" fmla="*/ 3996640 w 4571505"/>
              <a:gd name="connsiteY5" fmla="*/ 3306011 h 4087833"/>
              <a:gd name="connsiteX6" fmla="*/ 2187937 w 4571505"/>
              <a:gd name="connsiteY6" fmla="*/ 4079734 h 4087833"/>
              <a:gd name="connsiteX7" fmla="*/ 298847 w 4571505"/>
              <a:gd name="connsiteY7" fmla="*/ 3587365 h 4087833"/>
              <a:gd name="connsiteX8" fmla="*/ 27541 w 4571505"/>
              <a:gd name="connsiteY8" fmla="*/ 1778662 h 4087833"/>
              <a:gd name="connsiteX9" fmla="*/ 540007 w 4571505"/>
              <a:gd name="connsiteY9" fmla="*/ 442231 h 4087833"/>
              <a:gd name="connsiteX10" fmla="*/ 1595084 w 4571505"/>
              <a:gd name="connsiteY10" fmla="*/ 103 h 4087833"/>
              <a:gd name="connsiteX11" fmla="*/ 2328614 w 4571505"/>
              <a:gd name="connsiteY11" fmla="*/ 402037 h 4087833"/>
              <a:gd name="connsiteX0" fmla="*/ 2327476 w 4570367"/>
              <a:gd name="connsiteY0" fmla="*/ 402037 h 3878774"/>
              <a:gd name="connsiteX1" fmla="*/ 2779652 w 4570367"/>
              <a:gd name="connsiteY1" fmla="*/ 532666 h 3878774"/>
              <a:gd name="connsiteX2" fmla="*/ 3583520 w 4570367"/>
              <a:gd name="connsiteY2" fmla="*/ 803972 h 3878774"/>
              <a:gd name="connsiteX3" fmla="*/ 4166324 w 4570367"/>
              <a:gd name="connsiteY3" fmla="*/ 1175761 h 3878774"/>
              <a:gd name="connsiteX4" fmla="*/ 4568258 w 4570367"/>
              <a:gd name="connsiteY4" fmla="*/ 2170547 h 3878774"/>
              <a:gd name="connsiteX5" fmla="*/ 3995502 w 4570367"/>
              <a:gd name="connsiteY5" fmla="*/ 3306011 h 3878774"/>
              <a:gd name="connsiteX6" fmla="*/ 2155268 w 4570367"/>
              <a:gd name="connsiteY6" fmla="*/ 3849098 h 3878774"/>
              <a:gd name="connsiteX7" fmla="*/ 297709 w 4570367"/>
              <a:gd name="connsiteY7" fmla="*/ 3587365 h 3878774"/>
              <a:gd name="connsiteX8" fmla="*/ 26403 w 4570367"/>
              <a:gd name="connsiteY8" fmla="*/ 1778662 h 3878774"/>
              <a:gd name="connsiteX9" fmla="*/ 538869 w 4570367"/>
              <a:gd name="connsiteY9" fmla="*/ 442231 h 3878774"/>
              <a:gd name="connsiteX10" fmla="*/ 1593946 w 4570367"/>
              <a:gd name="connsiteY10" fmla="*/ 103 h 3878774"/>
              <a:gd name="connsiteX11" fmla="*/ 2327476 w 4570367"/>
              <a:gd name="connsiteY11" fmla="*/ 402037 h 3878774"/>
              <a:gd name="connsiteX0" fmla="*/ 2327476 w 4570367"/>
              <a:gd name="connsiteY0" fmla="*/ 402037 h 3748739"/>
              <a:gd name="connsiteX1" fmla="*/ 2779652 w 4570367"/>
              <a:gd name="connsiteY1" fmla="*/ 532666 h 3748739"/>
              <a:gd name="connsiteX2" fmla="*/ 3583520 w 4570367"/>
              <a:gd name="connsiteY2" fmla="*/ 803972 h 3748739"/>
              <a:gd name="connsiteX3" fmla="*/ 4166324 w 4570367"/>
              <a:gd name="connsiteY3" fmla="*/ 1175761 h 3748739"/>
              <a:gd name="connsiteX4" fmla="*/ 4568258 w 4570367"/>
              <a:gd name="connsiteY4" fmla="*/ 2170547 h 3748739"/>
              <a:gd name="connsiteX5" fmla="*/ 3995502 w 4570367"/>
              <a:gd name="connsiteY5" fmla="*/ 3306011 h 3748739"/>
              <a:gd name="connsiteX6" fmla="*/ 2155268 w 4570367"/>
              <a:gd name="connsiteY6" fmla="*/ 3628946 h 3748739"/>
              <a:gd name="connsiteX7" fmla="*/ 297709 w 4570367"/>
              <a:gd name="connsiteY7" fmla="*/ 3587365 h 3748739"/>
              <a:gd name="connsiteX8" fmla="*/ 26403 w 4570367"/>
              <a:gd name="connsiteY8" fmla="*/ 1778662 h 3748739"/>
              <a:gd name="connsiteX9" fmla="*/ 538869 w 4570367"/>
              <a:gd name="connsiteY9" fmla="*/ 442231 h 3748739"/>
              <a:gd name="connsiteX10" fmla="*/ 1593946 w 4570367"/>
              <a:gd name="connsiteY10" fmla="*/ 103 h 3748739"/>
              <a:gd name="connsiteX11" fmla="*/ 2327476 w 4570367"/>
              <a:gd name="connsiteY11" fmla="*/ 402037 h 374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0367" h="3748739">
                <a:moveTo>
                  <a:pt x="2327476" y="402037"/>
                </a:moveTo>
                <a:cubicBezTo>
                  <a:pt x="2525094" y="490797"/>
                  <a:pt x="2570312" y="465677"/>
                  <a:pt x="2779652" y="532666"/>
                </a:cubicBezTo>
                <a:cubicBezTo>
                  <a:pt x="2988992" y="599655"/>
                  <a:pt x="3352408" y="696790"/>
                  <a:pt x="3583520" y="803972"/>
                </a:cubicBezTo>
                <a:cubicBezTo>
                  <a:pt x="3814632" y="911154"/>
                  <a:pt x="4002201" y="947999"/>
                  <a:pt x="4166324" y="1175761"/>
                </a:cubicBezTo>
                <a:cubicBezTo>
                  <a:pt x="4330447" y="1403524"/>
                  <a:pt x="4596728" y="1815505"/>
                  <a:pt x="4568258" y="2170547"/>
                </a:cubicBezTo>
                <a:cubicBezTo>
                  <a:pt x="4539788" y="2525589"/>
                  <a:pt x="4397667" y="3062945"/>
                  <a:pt x="3995502" y="3306011"/>
                </a:cubicBezTo>
                <a:cubicBezTo>
                  <a:pt x="3593337" y="3549077"/>
                  <a:pt x="2771567" y="3582054"/>
                  <a:pt x="2155268" y="3628946"/>
                </a:cubicBezTo>
                <a:cubicBezTo>
                  <a:pt x="1538969" y="3675838"/>
                  <a:pt x="652520" y="3895746"/>
                  <a:pt x="297709" y="3587365"/>
                </a:cubicBezTo>
                <a:cubicBezTo>
                  <a:pt x="-57102" y="3278984"/>
                  <a:pt x="-13790" y="2302851"/>
                  <a:pt x="26403" y="1778662"/>
                </a:cubicBezTo>
                <a:cubicBezTo>
                  <a:pt x="66596" y="1254473"/>
                  <a:pt x="277612" y="738657"/>
                  <a:pt x="538869" y="442231"/>
                </a:cubicBezTo>
                <a:cubicBezTo>
                  <a:pt x="800126" y="145805"/>
                  <a:pt x="1294170" y="6802"/>
                  <a:pt x="1593946" y="103"/>
                </a:cubicBezTo>
                <a:cubicBezTo>
                  <a:pt x="1893722" y="-6596"/>
                  <a:pt x="2129858" y="313277"/>
                  <a:pt x="2327476" y="40203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Zakřivená spojnice 28"/>
          <p:cNvCxnSpPr/>
          <p:nvPr/>
        </p:nvCxnSpPr>
        <p:spPr>
          <a:xfrm rot="10800000">
            <a:off x="4556098" y="2719346"/>
            <a:ext cx="882595" cy="14312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4078586" y="2607398"/>
            <a:ext cx="565842" cy="172016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6053959" y="4330261"/>
            <a:ext cx="1975944" cy="536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V="1">
            <a:off x="7012200" y="3394841"/>
            <a:ext cx="1995166" cy="1193671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7036555" y="294290"/>
            <a:ext cx="1319169" cy="427328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6663559" y="3951890"/>
            <a:ext cx="746234" cy="1303282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6053959" y="3962400"/>
            <a:ext cx="588579" cy="367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V="1">
            <a:off x="7399283" y="4876800"/>
            <a:ext cx="630620" cy="35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Volný tvar 61"/>
          <p:cNvSpPr/>
          <p:nvPr/>
        </p:nvSpPr>
        <p:spPr>
          <a:xfrm>
            <a:off x="7409794" y="3363310"/>
            <a:ext cx="651642" cy="587911"/>
          </a:xfrm>
          <a:custGeom>
            <a:avLst/>
            <a:gdLst>
              <a:gd name="connsiteX0" fmla="*/ 0 w 719375"/>
              <a:gd name="connsiteY0" fmla="*/ 0 h 661483"/>
              <a:gd name="connsiteX1" fmla="*/ 273269 w 719375"/>
              <a:gd name="connsiteY1" fmla="*/ 73572 h 661483"/>
              <a:gd name="connsiteX2" fmla="*/ 493986 w 719375"/>
              <a:gd name="connsiteY2" fmla="*/ 210207 h 661483"/>
              <a:gd name="connsiteX3" fmla="*/ 651642 w 719375"/>
              <a:gd name="connsiteY3" fmla="*/ 420414 h 661483"/>
              <a:gd name="connsiteX4" fmla="*/ 714704 w 719375"/>
              <a:gd name="connsiteY4" fmla="*/ 641131 h 661483"/>
              <a:gd name="connsiteX5" fmla="*/ 714704 w 719375"/>
              <a:gd name="connsiteY5" fmla="*/ 651641 h 66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375" h="661483">
                <a:moveTo>
                  <a:pt x="0" y="0"/>
                </a:moveTo>
                <a:cubicBezTo>
                  <a:pt x="95469" y="19269"/>
                  <a:pt x="190938" y="38538"/>
                  <a:pt x="273269" y="73572"/>
                </a:cubicBezTo>
                <a:cubicBezTo>
                  <a:pt x="355600" y="108607"/>
                  <a:pt x="430924" y="152400"/>
                  <a:pt x="493986" y="210207"/>
                </a:cubicBezTo>
                <a:cubicBezTo>
                  <a:pt x="557048" y="268014"/>
                  <a:pt x="614856" y="348593"/>
                  <a:pt x="651642" y="420414"/>
                </a:cubicBezTo>
                <a:cubicBezTo>
                  <a:pt x="688428" y="492235"/>
                  <a:pt x="704194" y="602593"/>
                  <a:pt x="714704" y="641131"/>
                </a:cubicBezTo>
                <a:cubicBezTo>
                  <a:pt x="725214" y="679669"/>
                  <a:pt x="714704" y="651641"/>
                  <a:pt x="714704" y="651641"/>
                </a:cubicBezTo>
              </a:path>
            </a:pathLst>
          </a:custGeom>
          <a:noFill/>
          <a:ln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4619296" y="1923393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296" y="1923393"/>
                <a:ext cx="37728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7436068" y="3689131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8" y="3689131"/>
                <a:ext cx="37728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Zakřivená spojnice 66"/>
          <p:cNvCxnSpPr/>
          <p:nvPr/>
        </p:nvCxnSpPr>
        <p:spPr>
          <a:xfrm rot="16200000" flipH="1">
            <a:off x="5349764" y="3226675"/>
            <a:ext cx="1355838" cy="83032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/>
              <p:cNvSpPr txBox="1"/>
              <p:nvPr/>
            </p:nvSpPr>
            <p:spPr>
              <a:xfrm>
                <a:off x="7152289" y="4635062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89" y="4635062"/>
                <a:ext cx="37728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délník 69"/>
              <p:cNvSpPr/>
              <p:nvPr/>
            </p:nvSpPr>
            <p:spPr>
              <a:xfrm>
                <a:off x="6259441" y="5451508"/>
                <a:ext cx="8082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Ω</m:t>
                      </m:r>
                      <m:r>
                        <m:rPr>
                          <m:nor/>
                        </m:rPr>
                        <a:rPr lang="cs-CZ" dirty="0"/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0" name="Obdélník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441" y="5451508"/>
                <a:ext cx="80823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Zakřivená spojnice 71"/>
          <p:cNvCxnSpPr/>
          <p:nvPr/>
        </p:nvCxnSpPr>
        <p:spPr>
          <a:xfrm rot="5400000" flipH="1" flipV="1">
            <a:off x="6943130" y="5327167"/>
            <a:ext cx="391512" cy="22650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8251638" y="872735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8" y="872735"/>
                <a:ext cx="37459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/>
              <p:cNvSpPr txBox="1"/>
              <p:nvPr/>
            </p:nvSpPr>
            <p:spPr>
              <a:xfrm>
                <a:off x="3753211" y="3100928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9" name="TextovéPol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11" y="3100928"/>
                <a:ext cx="351635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23333" r="-280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délník 79"/>
              <p:cNvSpPr/>
              <p:nvPr/>
            </p:nvSpPr>
            <p:spPr>
              <a:xfrm>
                <a:off x="7750991" y="2844941"/>
                <a:ext cx="1393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0" name="Obdélník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991" y="2844941"/>
                <a:ext cx="139300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Přímá spojnice se šipkou 80"/>
          <p:cNvCxnSpPr/>
          <p:nvPr/>
        </p:nvCxnSpPr>
        <p:spPr>
          <a:xfrm flipV="1">
            <a:off x="5419882" y="4586025"/>
            <a:ext cx="1596950" cy="95367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5981404" y="4666969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404" y="4666969"/>
                <a:ext cx="351635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23333" r="-275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5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Síla působící na náboj uvnitř rovnoměrně nabité kulové sféry.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1334817" y="1988840"/>
            <a:ext cx="4608512" cy="4608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2195736" y="2502348"/>
            <a:ext cx="3670952" cy="237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525686" y="2276872"/>
            <a:ext cx="3105608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986115" y="1943383"/>
                <a:ext cx="2846292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115" y="1943383"/>
                <a:ext cx="2846292" cy="6669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Přímá spojnice 24"/>
          <p:cNvCxnSpPr/>
          <p:nvPr/>
        </p:nvCxnSpPr>
        <p:spPr>
          <a:xfrm>
            <a:off x="1691680" y="1844824"/>
            <a:ext cx="4896544" cy="396044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3636536" y="3374571"/>
            <a:ext cx="140839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1907704" y="1592796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800218" y="5147828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339752" y="2366466"/>
                <a:ext cx="589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366466"/>
                <a:ext cx="58913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5261850" y="4963162"/>
                <a:ext cx="594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50" y="4963162"/>
                <a:ext cx="59445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1673700" y="1619508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700" y="1619508"/>
                <a:ext cx="37728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6066426" y="5620598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26" y="5620598"/>
                <a:ext cx="37728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6443709" y="3551989"/>
                <a:ext cx="1931105" cy="618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709" y="3551989"/>
                <a:ext cx="1931105" cy="6181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3837577" y="3072934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77" y="3072934"/>
                <a:ext cx="36958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797291" y="1475492"/>
                <a:ext cx="574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cs-CZ" dirty="0" smtClean="0"/>
                  <a:t> je prostorový úhel, pod kterým je vidět ploška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,</a:t>
                </a:r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291" y="1475492"/>
                <a:ext cx="574343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851436" y="4236084"/>
                <a:ext cx="1305421" cy="659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i="1">
                          <a:latin typeface="Cambria Math"/>
                        </a:rPr>
                        <m:t>𝐹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436" y="4236084"/>
                <a:ext cx="1305421" cy="6597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016240" y="2689042"/>
                <a:ext cx="2975815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240" y="2689042"/>
                <a:ext cx="2975815" cy="6669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907669" y="5208061"/>
                <a:ext cx="124918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=0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669" y="5208061"/>
                <a:ext cx="1249188" cy="402931"/>
              </a:xfrm>
              <a:prstGeom prst="rect">
                <a:avLst/>
              </a:prstGeom>
              <a:blipFill rotWithShape="1">
                <a:blip r:embed="rId12"/>
                <a:stretch>
                  <a:fillRect t="-22727" r="-3902" b="-24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6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1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5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intenzita el. pole uvnitř rovnoměrně nabité kulové sféry.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1334817" y="1988840"/>
            <a:ext cx="4608512" cy="46085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2195736" y="2502348"/>
            <a:ext cx="3670952" cy="237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525686" y="2276872"/>
            <a:ext cx="3105608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1691680" y="1844824"/>
            <a:ext cx="4896544" cy="396044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1907704" y="1592796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800218" y="5147828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339752" y="2366466"/>
                <a:ext cx="589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366466"/>
                <a:ext cx="58913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5261850" y="4963162"/>
                <a:ext cx="594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50" y="4963162"/>
                <a:ext cx="59445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1673700" y="1619508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700" y="1619508"/>
                <a:ext cx="37728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6066426" y="5620598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26" y="5620598"/>
                <a:ext cx="37728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3837577" y="3072934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77" y="3072934"/>
                <a:ext cx="36958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ál 22"/>
          <p:cNvSpPr/>
          <p:nvPr/>
        </p:nvSpPr>
        <p:spPr>
          <a:xfrm>
            <a:off x="1961002" y="2622013"/>
            <a:ext cx="3415229" cy="3290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6161974" y="1536693"/>
                <a:ext cx="2618469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74" y="1536693"/>
                <a:ext cx="2618469" cy="8188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6150958" y="2781599"/>
                <a:ext cx="2618469" cy="44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∯"/>
                        <m:limLoc m:val="undOvr"/>
                        <m:subHide m:val="on"/>
                        <m:supHide m:val="on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cs-CZ" b="0" i="1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nary>
                    <m:r>
                      <a:rPr lang="cs-CZ" b="0" i="1" smtClean="0">
                        <a:latin typeface="Cambria Math"/>
                        <a:ea typeface="Cambria Math"/>
                      </a:rPr>
                      <m:t>=4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0</a:t>
                </a:r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958" y="2781599"/>
                <a:ext cx="2618469" cy="448713"/>
              </a:xfrm>
              <a:prstGeom prst="rect">
                <a:avLst/>
              </a:prstGeom>
              <a:blipFill rotWithShape="1">
                <a:blip r:embed="rId10"/>
                <a:stretch>
                  <a:fillRect l="-15581" t="-113514" b="-1756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se šipkou 9"/>
          <p:cNvCxnSpPr/>
          <p:nvPr/>
        </p:nvCxnSpPr>
        <p:spPr>
          <a:xfrm>
            <a:off x="3745735" y="4285561"/>
            <a:ext cx="319489" cy="157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6150958" y="3585830"/>
                <a:ext cx="2618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0</a:t>
                </a:r>
                <a:endParaRPr lang="cs-CZ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958" y="3585830"/>
                <a:ext cx="261846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3418936" y="4934785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36" y="4934785"/>
                <a:ext cx="39177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4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intenzita el. pole od rovnoměrně nabité roviny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1696598" y="3547431"/>
            <a:ext cx="154236" cy="22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112704" y="2478795"/>
            <a:ext cx="6213514" cy="2864386"/>
          </a:xfrm>
          <a:custGeom>
            <a:avLst/>
            <a:gdLst>
              <a:gd name="connsiteX0" fmla="*/ 0 w 3470313"/>
              <a:gd name="connsiteY0" fmla="*/ 0 h 2181340"/>
              <a:gd name="connsiteX1" fmla="*/ 3470313 w 3470313"/>
              <a:gd name="connsiteY1" fmla="*/ 0 h 2181340"/>
              <a:gd name="connsiteX2" fmla="*/ 3470313 w 3470313"/>
              <a:gd name="connsiteY2" fmla="*/ 2181340 h 2181340"/>
              <a:gd name="connsiteX3" fmla="*/ 0 w 3470313"/>
              <a:gd name="connsiteY3" fmla="*/ 2181340 h 2181340"/>
              <a:gd name="connsiteX4" fmla="*/ 0 w 3470313"/>
              <a:gd name="connsiteY4" fmla="*/ 0 h 2181340"/>
              <a:gd name="connsiteX0" fmla="*/ 1498294 w 3470313"/>
              <a:gd name="connsiteY0" fmla="*/ 0 h 2500829"/>
              <a:gd name="connsiteX1" fmla="*/ 3470313 w 3470313"/>
              <a:gd name="connsiteY1" fmla="*/ 319489 h 2500829"/>
              <a:gd name="connsiteX2" fmla="*/ 3470313 w 3470313"/>
              <a:gd name="connsiteY2" fmla="*/ 2500829 h 2500829"/>
              <a:gd name="connsiteX3" fmla="*/ 0 w 3470313"/>
              <a:gd name="connsiteY3" fmla="*/ 2500829 h 2500829"/>
              <a:gd name="connsiteX4" fmla="*/ 1498294 w 3470313"/>
              <a:gd name="connsiteY4" fmla="*/ 0 h 2500829"/>
              <a:gd name="connsiteX0" fmla="*/ 1498294 w 3470313"/>
              <a:gd name="connsiteY0" fmla="*/ 0 h 2500829"/>
              <a:gd name="connsiteX1" fmla="*/ 3272009 w 3470313"/>
              <a:gd name="connsiteY1" fmla="*/ 198304 h 2500829"/>
              <a:gd name="connsiteX2" fmla="*/ 3470313 w 3470313"/>
              <a:gd name="connsiteY2" fmla="*/ 2500829 h 2500829"/>
              <a:gd name="connsiteX3" fmla="*/ 0 w 3470313"/>
              <a:gd name="connsiteY3" fmla="*/ 2500829 h 2500829"/>
              <a:gd name="connsiteX4" fmla="*/ 1498294 w 3470313"/>
              <a:gd name="connsiteY4" fmla="*/ 0 h 2500829"/>
              <a:gd name="connsiteX0" fmla="*/ 2533880 w 4505899"/>
              <a:gd name="connsiteY0" fmla="*/ 0 h 2500829"/>
              <a:gd name="connsiteX1" fmla="*/ 4307595 w 4505899"/>
              <a:gd name="connsiteY1" fmla="*/ 198304 h 2500829"/>
              <a:gd name="connsiteX2" fmla="*/ 4505899 w 4505899"/>
              <a:gd name="connsiteY2" fmla="*/ 2500829 h 2500829"/>
              <a:gd name="connsiteX3" fmla="*/ 0 w 4505899"/>
              <a:gd name="connsiteY3" fmla="*/ 1608463 h 2500829"/>
              <a:gd name="connsiteX4" fmla="*/ 2533880 w 4505899"/>
              <a:gd name="connsiteY4" fmla="*/ 0 h 2500829"/>
              <a:gd name="connsiteX0" fmla="*/ 2533880 w 5464366"/>
              <a:gd name="connsiteY0" fmla="*/ 0 h 2677099"/>
              <a:gd name="connsiteX1" fmla="*/ 4307595 w 5464366"/>
              <a:gd name="connsiteY1" fmla="*/ 198304 h 2677099"/>
              <a:gd name="connsiteX2" fmla="*/ 5464366 w 5464366"/>
              <a:gd name="connsiteY2" fmla="*/ 2677099 h 2677099"/>
              <a:gd name="connsiteX3" fmla="*/ 0 w 5464366"/>
              <a:gd name="connsiteY3" fmla="*/ 1608463 h 2677099"/>
              <a:gd name="connsiteX4" fmla="*/ 2533880 w 5464366"/>
              <a:gd name="connsiteY4" fmla="*/ 0 h 2677099"/>
              <a:gd name="connsiteX0" fmla="*/ 2533880 w 5464366"/>
              <a:gd name="connsiteY0" fmla="*/ 0 h 2677099"/>
              <a:gd name="connsiteX1" fmla="*/ 4538949 w 5464366"/>
              <a:gd name="connsiteY1" fmla="*/ 297456 h 2677099"/>
              <a:gd name="connsiteX2" fmla="*/ 5464366 w 5464366"/>
              <a:gd name="connsiteY2" fmla="*/ 2677099 h 2677099"/>
              <a:gd name="connsiteX3" fmla="*/ 0 w 5464366"/>
              <a:gd name="connsiteY3" fmla="*/ 1608463 h 2677099"/>
              <a:gd name="connsiteX4" fmla="*/ 2533880 w 5464366"/>
              <a:gd name="connsiteY4" fmla="*/ 0 h 2677099"/>
              <a:gd name="connsiteX0" fmla="*/ 2533880 w 5938092"/>
              <a:gd name="connsiteY0" fmla="*/ 0 h 2864386"/>
              <a:gd name="connsiteX1" fmla="*/ 4538949 w 5938092"/>
              <a:gd name="connsiteY1" fmla="*/ 297456 h 2864386"/>
              <a:gd name="connsiteX2" fmla="*/ 5938092 w 5938092"/>
              <a:gd name="connsiteY2" fmla="*/ 2864386 h 2864386"/>
              <a:gd name="connsiteX3" fmla="*/ 0 w 5938092"/>
              <a:gd name="connsiteY3" fmla="*/ 1608463 h 2864386"/>
              <a:gd name="connsiteX4" fmla="*/ 2533880 w 5938092"/>
              <a:gd name="connsiteY4" fmla="*/ 0 h 2864386"/>
              <a:gd name="connsiteX0" fmla="*/ 2809302 w 6213514"/>
              <a:gd name="connsiteY0" fmla="*/ 0 h 2864386"/>
              <a:gd name="connsiteX1" fmla="*/ 4814371 w 6213514"/>
              <a:gd name="connsiteY1" fmla="*/ 297456 h 2864386"/>
              <a:gd name="connsiteX2" fmla="*/ 6213514 w 6213514"/>
              <a:gd name="connsiteY2" fmla="*/ 2864386 h 2864386"/>
              <a:gd name="connsiteX3" fmla="*/ 0 w 6213514"/>
              <a:gd name="connsiteY3" fmla="*/ 1145755 h 2864386"/>
              <a:gd name="connsiteX4" fmla="*/ 2809302 w 6213514"/>
              <a:gd name="connsiteY4" fmla="*/ 0 h 2864386"/>
              <a:gd name="connsiteX0" fmla="*/ 2809302 w 6213514"/>
              <a:gd name="connsiteY0" fmla="*/ 0 h 2864386"/>
              <a:gd name="connsiteX1" fmla="*/ 4847421 w 6213514"/>
              <a:gd name="connsiteY1" fmla="*/ 330506 h 2864386"/>
              <a:gd name="connsiteX2" fmla="*/ 6213514 w 6213514"/>
              <a:gd name="connsiteY2" fmla="*/ 2864386 h 2864386"/>
              <a:gd name="connsiteX3" fmla="*/ 0 w 6213514"/>
              <a:gd name="connsiteY3" fmla="*/ 1145755 h 2864386"/>
              <a:gd name="connsiteX4" fmla="*/ 2809302 w 6213514"/>
              <a:gd name="connsiteY4" fmla="*/ 0 h 286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514" h="2864386">
                <a:moveTo>
                  <a:pt x="2809302" y="0"/>
                </a:moveTo>
                <a:lnTo>
                  <a:pt x="4847421" y="330506"/>
                </a:lnTo>
                <a:lnTo>
                  <a:pt x="6213514" y="2864386"/>
                </a:lnTo>
                <a:lnTo>
                  <a:pt x="0" y="1145755"/>
                </a:lnTo>
                <a:lnTo>
                  <a:pt x="280930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 rot="702256">
            <a:off x="4307458" y="3165852"/>
            <a:ext cx="998992" cy="464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 rot="702256">
            <a:off x="4184436" y="3626723"/>
            <a:ext cx="998992" cy="46451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 rot="702256">
            <a:off x="4239521" y="3428420"/>
            <a:ext cx="998992" cy="464516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>
            <a:stCxn id="8" idx="2"/>
            <a:endCxn id="37" idx="2"/>
          </p:cNvCxnSpPr>
          <p:nvPr/>
        </p:nvCxnSpPr>
        <p:spPr>
          <a:xfrm flipH="1">
            <a:off x="4249907" y="3296782"/>
            <a:ext cx="67937" cy="26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8" idx="6"/>
            <a:endCxn id="37" idx="6"/>
          </p:cNvCxnSpPr>
          <p:nvPr/>
        </p:nvCxnSpPr>
        <p:spPr>
          <a:xfrm flipH="1">
            <a:off x="5228127" y="3499438"/>
            <a:ext cx="67937" cy="26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566492" y="3172856"/>
                <a:ext cx="501740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492" y="3172856"/>
                <a:ext cx="501740" cy="404791"/>
              </a:xfrm>
              <a:prstGeom prst="rect">
                <a:avLst/>
              </a:prstGeom>
              <a:blipFill rotWithShape="1">
                <a:blip r:embed="rId2"/>
                <a:stretch>
                  <a:fillRect t="-22388" r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330067" y="3128790"/>
                <a:ext cx="37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67" y="3128790"/>
                <a:ext cx="37785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/>
          <p:cNvCxnSpPr>
            <a:stCxn id="8" idx="1"/>
          </p:cNvCxnSpPr>
          <p:nvPr/>
        </p:nvCxnSpPr>
        <p:spPr>
          <a:xfrm flipV="1">
            <a:off x="4494417" y="2644048"/>
            <a:ext cx="132667" cy="521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4059716" y="2655065"/>
                <a:ext cx="39087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16" y="2655065"/>
                <a:ext cx="390876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873877" y="1558726"/>
                <a:ext cx="2618469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77" y="1558726"/>
                <a:ext cx="2618469" cy="8188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378118" y="4687517"/>
                <a:ext cx="3004060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18" y="4687517"/>
                <a:ext cx="3004060" cy="8188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se šipkou 40"/>
          <p:cNvCxnSpPr/>
          <p:nvPr/>
        </p:nvCxnSpPr>
        <p:spPr>
          <a:xfrm flipH="1">
            <a:off x="4924540" y="4046994"/>
            <a:ext cx="142755" cy="58009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356084" y="5645984"/>
                <a:ext cx="3004060" cy="61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84" y="5645984"/>
                <a:ext cx="3004060" cy="6118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2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intenzita el. pole od dvou  rovnoměrně nabitých rovin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462709" y="2362959"/>
                <a:ext cx="230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9" y="2362959"/>
                <a:ext cx="230252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>
          <a:xfrm>
            <a:off x="2005070" y="2974554"/>
            <a:ext cx="55745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016087" y="3371162"/>
            <a:ext cx="55745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3855904" y="1983036"/>
            <a:ext cx="0" cy="96948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3347293" y="2476960"/>
            <a:ext cx="0" cy="903383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4671152" y="3358310"/>
            <a:ext cx="9182" cy="971319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5508434" y="2963537"/>
            <a:ext cx="1" cy="107965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198303" y="5370563"/>
                <a:ext cx="3004060" cy="61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3" y="5370563"/>
                <a:ext cx="3004060" cy="6118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341523" y="3618882"/>
                <a:ext cx="230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23" y="3618882"/>
                <a:ext cx="230252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561861" y="4357012"/>
                <a:ext cx="2302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1" y="4357012"/>
                <a:ext cx="230252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5" name="Rukopis 274"/>
              <p14:cNvContentPartPr/>
              <p14:nvPr/>
            </p14:nvContentPartPr>
            <p14:xfrm>
              <a:off x="4063851" y="3574011"/>
              <a:ext cx="360" cy="407160"/>
            </p14:xfrm>
          </p:contentPart>
        </mc:Choice>
        <mc:Fallback>
          <p:pic>
            <p:nvPicPr>
              <p:cNvPr id="275" name="Rukopis 2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3411" y="3563571"/>
                <a:ext cx="2124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2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Síla působící na nabitou vrstvu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9601" y="2903621"/>
            <a:ext cx="7283116" cy="5614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2358189" y="1588168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1524000" y="5566610"/>
            <a:ext cx="3946358" cy="16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8165431" y="2502568"/>
                <a:ext cx="565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cs-CZ" dirty="0" smtClean="0"/>
                  <a:t>(x)</a:t>
                </a:r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431" y="2502568"/>
                <a:ext cx="565411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9677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965158" y="419501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158" y="4195010"/>
                <a:ext cx="3679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nahoru 11"/>
          <p:cNvSpPr/>
          <p:nvPr/>
        </p:nvSpPr>
        <p:spPr>
          <a:xfrm>
            <a:off x="3561347" y="3946358"/>
            <a:ext cx="176464" cy="802105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Šipka nahoru 12"/>
          <p:cNvSpPr/>
          <p:nvPr/>
        </p:nvSpPr>
        <p:spPr>
          <a:xfrm>
            <a:off x="3416968" y="1379620"/>
            <a:ext cx="433138" cy="1331495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729789" y="4211052"/>
                <a:ext cx="510076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89" y="4211052"/>
                <a:ext cx="510076" cy="4047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3874168" y="1917031"/>
                <a:ext cx="510076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168" y="1917031"/>
                <a:ext cx="510076" cy="4047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náboj: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45388" y="1311216"/>
            <a:ext cx="4675518" cy="4885303"/>
          </a:xfrm>
        </p:spPr>
        <p:txBody>
          <a:bodyPr>
            <a:normAutofit/>
          </a:bodyPr>
          <a:lstStyle/>
          <a:p>
            <a:r>
              <a:rPr lang="cs-CZ" dirty="0" smtClean="0"/>
              <a:t>Některé elementární částice jsou elektricky nabité </a:t>
            </a:r>
            <a:r>
              <a:rPr lang="cs-CZ" dirty="0" err="1" smtClean="0"/>
              <a:t>např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 smtClean="0"/>
              <a:t>elektron –e</a:t>
            </a:r>
          </a:p>
          <a:p>
            <a:r>
              <a:rPr lang="cs-CZ" dirty="0" smtClean="0"/>
              <a:t>proton  +e</a:t>
            </a:r>
          </a:p>
          <a:p>
            <a:r>
              <a:rPr lang="cs-CZ" dirty="0" smtClean="0"/>
              <a:t>pozitron +e</a:t>
            </a:r>
          </a:p>
          <a:p>
            <a:r>
              <a:rPr lang="cs-CZ" dirty="0" smtClean="0"/>
              <a:t>kde e je </a:t>
            </a:r>
            <a:r>
              <a:rPr lang="cs-CZ" dirty="0" err="1" smtClean="0"/>
              <a:t>elemenární</a:t>
            </a:r>
            <a:r>
              <a:rPr lang="cs-CZ" dirty="0" smtClean="0"/>
              <a:t> náboj</a:t>
            </a:r>
          </a:p>
        </p:txBody>
      </p:sp>
    </p:spTree>
    <p:extLst>
      <p:ext uri="{BB962C8B-B14F-4D97-AF65-F5344CB8AC3E}">
        <p14:creationId xmlns:p14="http://schemas.microsoft.com/office/powerpoint/2010/main" val="14889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962025" y="2514600"/>
                <a:ext cx="4092211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𝑑𝑥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𝑑𝑦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𝑑𝑧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2514600"/>
                <a:ext cx="4092211" cy="391261"/>
              </a:xfrm>
              <a:prstGeom prst="rect">
                <a:avLst/>
              </a:prstGeom>
              <a:blipFill rotWithShape="1">
                <a:blip r:embed="rId2"/>
                <a:stretch>
                  <a:fillRect t="-20313" r="-3875"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809624" y="1722882"/>
                <a:ext cx="3800475" cy="3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4" y="1722882"/>
                <a:ext cx="3800475" cy="391261"/>
              </a:xfrm>
              <a:prstGeom prst="rect">
                <a:avLst/>
              </a:prstGeom>
              <a:blipFill rotWithShape="1">
                <a:blip r:embed="rId3"/>
                <a:stretch>
                  <a:fillRect t="-20313" r="-963" b="-78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981075" y="3457575"/>
                <a:ext cx="4780796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𝑑𝑡</m:t>
                      </m:r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𝑑𝑡</m:t>
                      </m:r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3457575"/>
                <a:ext cx="4780796" cy="629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912753" y="4679791"/>
                <a:ext cx="6222344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𝑑𝑟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𝑑𝑡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)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𝜕𝜗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𝜗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𝑑𝑡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𝜗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latin typeface="Cambria Math"/>
                                <a:ea typeface="Cambria Math"/>
                              </a:rPr>
                              <m:t>𝜕𝜑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𝜑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53" y="4679791"/>
                <a:ext cx="6222344" cy="499560"/>
              </a:xfrm>
              <a:prstGeom prst="rect">
                <a:avLst/>
              </a:prstGeom>
              <a:blipFill rotWithShape="1">
                <a:blip r:embed="rId5"/>
                <a:stretch>
                  <a:fillRect t="-2439" b="-24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8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711" y="0"/>
            <a:ext cx="8229600" cy="54516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Práce síly </a:t>
            </a:r>
            <a:r>
              <a:rPr lang="cs-CZ" sz="2800" dirty="0" err="1" smtClean="0"/>
              <a:t>elstat</a:t>
            </a:r>
            <a:r>
              <a:rPr lang="cs-CZ" sz="2800" dirty="0" smtClean="0"/>
              <a:t>. pole bodového náboje</a:t>
            </a:r>
            <a:endParaRPr lang="cs-CZ" sz="2800" dirty="0"/>
          </a:p>
        </p:txBody>
      </p:sp>
      <p:sp>
        <p:nvSpPr>
          <p:cNvPr id="3" name="Ovál 2"/>
          <p:cNvSpPr/>
          <p:nvPr/>
        </p:nvSpPr>
        <p:spPr>
          <a:xfrm>
            <a:off x="1129343" y="2127440"/>
            <a:ext cx="3727939" cy="373798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2877756" y="3840683"/>
            <a:ext cx="276330" cy="3064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4574787" y="1976716"/>
            <a:ext cx="1679215" cy="1101182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015921" y="2987888"/>
            <a:ext cx="1614664" cy="100854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 rot="19578420">
                <a:off x="4858870" y="1515182"/>
                <a:ext cx="1436867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78420">
                <a:off x="4858870" y="1515182"/>
                <a:ext cx="1436867" cy="6858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se šipkou 10"/>
          <p:cNvCxnSpPr/>
          <p:nvPr/>
        </p:nvCxnSpPr>
        <p:spPr>
          <a:xfrm flipV="1">
            <a:off x="4593021" y="1367710"/>
            <a:ext cx="2682066" cy="168029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714826" y="171248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826" y="1712488"/>
                <a:ext cx="3745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326915" y="1200551"/>
                <a:ext cx="790023" cy="63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915" y="1200551"/>
                <a:ext cx="790023" cy="6369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ál 14"/>
          <p:cNvSpPr/>
          <p:nvPr/>
        </p:nvSpPr>
        <p:spPr>
          <a:xfrm>
            <a:off x="756745" y="1786758"/>
            <a:ext cx="4466896" cy="442485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 rot="19774582">
                <a:off x="3666828" y="3509756"/>
                <a:ext cx="640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4582">
                <a:off x="3666828" y="3509756"/>
                <a:ext cx="64024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459" t="-9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/>
          <p:cNvCxnSpPr/>
          <p:nvPr/>
        </p:nvCxnSpPr>
        <p:spPr>
          <a:xfrm flipV="1">
            <a:off x="3026979" y="2228193"/>
            <a:ext cx="1303283" cy="178675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 rot="18359725">
                <a:off x="3015182" y="2700462"/>
                <a:ext cx="1150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59725">
                <a:off x="3015182" y="2700462"/>
                <a:ext cx="115082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se šipkou 22"/>
          <p:cNvCxnSpPr/>
          <p:nvPr/>
        </p:nvCxnSpPr>
        <p:spPr>
          <a:xfrm flipH="1" flipV="1">
            <a:off x="4319752" y="2238703"/>
            <a:ext cx="273269" cy="79878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4078014" y="2501462"/>
            <a:ext cx="515008" cy="54653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4088524" y="2238703"/>
            <a:ext cx="231228" cy="315311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4497143" y="2364129"/>
                <a:ext cx="489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143" y="2364129"/>
                <a:ext cx="48949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23333" r="-4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5337830" y="2774032"/>
                <a:ext cx="3806170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Δ</m:t>
                    </m:r>
                    <m:acc>
                      <m:accPr>
                        <m:chr m:val="⃗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𝑟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𝜗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𝜗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𝑟</m:t>
                    </m:r>
                    <m:func>
                      <m:func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𝜗</m:t>
                        </m:r>
                      </m:e>
                    </m:func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𝜑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830" y="2774032"/>
                <a:ext cx="3806170" cy="394019"/>
              </a:xfrm>
              <a:prstGeom prst="rect">
                <a:avLst/>
              </a:prstGeom>
              <a:blipFill rotWithShape="1">
                <a:blip r:embed="rId8"/>
                <a:stretch>
                  <a:fillRect t="-20000" r="-3365" b="-61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 rot="3161262">
                <a:off x="3749567" y="2938004"/>
                <a:ext cx="965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cs-CZ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𝜗</m:t>
                    </m:r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𝜗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61262">
                <a:off x="3749567" y="2938004"/>
                <a:ext cx="96597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5172" b="-7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 rot="1509632">
                <a:off x="3455914" y="1960376"/>
                <a:ext cx="752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09632">
                <a:off x="3455914" y="1960376"/>
                <a:ext cx="752514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22302" b="-7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>
            <a:off x="2984938" y="1014248"/>
            <a:ext cx="21021" cy="5843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V="1">
            <a:off x="220717" y="4014952"/>
            <a:ext cx="5265683" cy="21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2990192" y="3394841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92" y="3394841"/>
                <a:ext cx="37728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Přímá spojnice 42"/>
          <p:cNvCxnSpPr/>
          <p:nvPr/>
        </p:nvCxnSpPr>
        <p:spPr>
          <a:xfrm>
            <a:off x="3005959" y="4025462"/>
            <a:ext cx="2596055" cy="77776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Volný tvar 43"/>
          <p:cNvSpPr/>
          <p:nvPr/>
        </p:nvSpPr>
        <p:spPr>
          <a:xfrm>
            <a:off x="2375338" y="4361793"/>
            <a:ext cx="1786759" cy="451945"/>
          </a:xfrm>
          <a:custGeom>
            <a:avLst/>
            <a:gdLst>
              <a:gd name="connsiteX0" fmla="*/ 0 w 1137102"/>
              <a:gd name="connsiteY0" fmla="*/ 831768 h 831768"/>
              <a:gd name="connsiteX1" fmla="*/ 420413 w 1137102"/>
              <a:gd name="connsiteY1" fmla="*/ 747686 h 831768"/>
              <a:gd name="connsiteX2" fmla="*/ 756744 w 1137102"/>
              <a:gd name="connsiteY2" fmla="*/ 600541 h 831768"/>
              <a:gd name="connsiteX3" fmla="*/ 1040524 w 1137102"/>
              <a:gd name="connsiteY3" fmla="*/ 337782 h 831768"/>
              <a:gd name="connsiteX4" fmla="*/ 1124607 w 1137102"/>
              <a:gd name="connsiteY4" fmla="*/ 32982 h 831768"/>
              <a:gd name="connsiteX5" fmla="*/ 1135117 w 1137102"/>
              <a:gd name="connsiteY5" fmla="*/ 22472 h 831768"/>
              <a:gd name="connsiteX0" fmla="*/ 0 w 1139389"/>
              <a:gd name="connsiteY0" fmla="*/ 833141 h 833141"/>
              <a:gd name="connsiteX1" fmla="*/ 420413 w 1139389"/>
              <a:gd name="connsiteY1" fmla="*/ 749059 h 833141"/>
              <a:gd name="connsiteX2" fmla="*/ 756744 w 1139389"/>
              <a:gd name="connsiteY2" fmla="*/ 601914 h 833141"/>
              <a:gd name="connsiteX3" fmla="*/ 998482 w 1139389"/>
              <a:gd name="connsiteY3" fmla="*/ 359658 h 833141"/>
              <a:gd name="connsiteX4" fmla="*/ 1124607 w 1139389"/>
              <a:gd name="connsiteY4" fmla="*/ 34355 h 833141"/>
              <a:gd name="connsiteX5" fmla="*/ 1135117 w 1139389"/>
              <a:gd name="connsiteY5" fmla="*/ 23845 h 833141"/>
              <a:gd name="connsiteX0" fmla="*/ 0 w 1139389"/>
              <a:gd name="connsiteY0" fmla="*/ 833141 h 833141"/>
              <a:gd name="connsiteX1" fmla="*/ 420413 w 1139389"/>
              <a:gd name="connsiteY1" fmla="*/ 749059 h 833141"/>
              <a:gd name="connsiteX2" fmla="*/ 725213 w 1139389"/>
              <a:gd name="connsiteY2" fmla="*/ 601914 h 833141"/>
              <a:gd name="connsiteX3" fmla="*/ 998482 w 1139389"/>
              <a:gd name="connsiteY3" fmla="*/ 359658 h 833141"/>
              <a:gd name="connsiteX4" fmla="*/ 1124607 w 1139389"/>
              <a:gd name="connsiteY4" fmla="*/ 34355 h 833141"/>
              <a:gd name="connsiteX5" fmla="*/ 1135117 w 1139389"/>
              <a:gd name="connsiteY5" fmla="*/ 23845 h 833141"/>
              <a:gd name="connsiteX0" fmla="*/ 0 w 1139389"/>
              <a:gd name="connsiteY0" fmla="*/ 833141 h 833141"/>
              <a:gd name="connsiteX1" fmla="*/ 399392 w 1139389"/>
              <a:gd name="connsiteY1" fmla="*/ 779813 h 833141"/>
              <a:gd name="connsiteX2" fmla="*/ 725213 w 1139389"/>
              <a:gd name="connsiteY2" fmla="*/ 601914 h 833141"/>
              <a:gd name="connsiteX3" fmla="*/ 998482 w 1139389"/>
              <a:gd name="connsiteY3" fmla="*/ 359658 h 833141"/>
              <a:gd name="connsiteX4" fmla="*/ 1124607 w 1139389"/>
              <a:gd name="connsiteY4" fmla="*/ 34355 h 833141"/>
              <a:gd name="connsiteX5" fmla="*/ 1135117 w 1139389"/>
              <a:gd name="connsiteY5" fmla="*/ 23845 h 833141"/>
              <a:gd name="connsiteX0" fmla="*/ 0 w 1139389"/>
              <a:gd name="connsiteY0" fmla="*/ 833141 h 833141"/>
              <a:gd name="connsiteX1" fmla="*/ 421095 w 1139389"/>
              <a:gd name="connsiteY1" fmla="*/ 516716 h 833141"/>
              <a:gd name="connsiteX2" fmla="*/ 725213 w 1139389"/>
              <a:gd name="connsiteY2" fmla="*/ 601914 h 833141"/>
              <a:gd name="connsiteX3" fmla="*/ 998482 w 1139389"/>
              <a:gd name="connsiteY3" fmla="*/ 359658 h 833141"/>
              <a:gd name="connsiteX4" fmla="*/ 1124607 w 1139389"/>
              <a:gd name="connsiteY4" fmla="*/ 34355 h 833141"/>
              <a:gd name="connsiteX5" fmla="*/ 1135117 w 1139389"/>
              <a:gd name="connsiteY5" fmla="*/ 23845 h 833141"/>
              <a:gd name="connsiteX0" fmla="*/ 0 w 1074281"/>
              <a:gd name="connsiteY0" fmla="*/ 570043 h 606062"/>
              <a:gd name="connsiteX1" fmla="*/ 355987 w 1074281"/>
              <a:gd name="connsiteY1" fmla="*/ 516716 h 606062"/>
              <a:gd name="connsiteX2" fmla="*/ 660105 w 1074281"/>
              <a:gd name="connsiteY2" fmla="*/ 601914 h 606062"/>
              <a:gd name="connsiteX3" fmla="*/ 933374 w 1074281"/>
              <a:gd name="connsiteY3" fmla="*/ 359658 h 606062"/>
              <a:gd name="connsiteX4" fmla="*/ 1059499 w 1074281"/>
              <a:gd name="connsiteY4" fmla="*/ 34355 h 606062"/>
              <a:gd name="connsiteX5" fmla="*/ 1070009 w 1074281"/>
              <a:gd name="connsiteY5" fmla="*/ 23845 h 606062"/>
              <a:gd name="connsiteX0" fmla="*/ 0 w 1074281"/>
              <a:gd name="connsiteY0" fmla="*/ 570043 h 570043"/>
              <a:gd name="connsiteX1" fmla="*/ 355987 w 1074281"/>
              <a:gd name="connsiteY1" fmla="*/ 516716 h 570043"/>
              <a:gd name="connsiteX2" fmla="*/ 714362 w 1074281"/>
              <a:gd name="connsiteY2" fmla="*/ 481327 h 570043"/>
              <a:gd name="connsiteX3" fmla="*/ 933374 w 1074281"/>
              <a:gd name="connsiteY3" fmla="*/ 359658 h 570043"/>
              <a:gd name="connsiteX4" fmla="*/ 1059499 w 1074281"/>
              <a:gd name="connsiteY4" fmla="*/ 34355 h 570043"/>
              <a:gd name="connsiteX5" fmla="*/ 1070009 w 1074281"/>
              <a:gd name="connsiteY5" fmla="*/ 23845 h 570043"/>
              <a:gd name="connsiteX0" fmla="*/ 0 w 1071935"/>
              <a:gd name="connsiteY0" fmla="*/ 564334 h 564334"/>
              <a:gd name="connsiteX1" fmla="*/ 355987 w 1071935"/>
              <a:gd name="connsiteY1" fmla="*/ 511007 h 564334"/>
              <a:gd name="connsiteX2" fmla="*/ 714362 w 1071935"/>
              <a:gd name="connsiteY2" fmla="*/ 475618 h 564334"/>
              <a:gd name="connsiteX3" fmla="*/ 976780 w 1071935"/>
              <a:gd name="connsiteY3" fmla="*/ 266250 h 564334"/>
              <a:gd name="connsiteX4" fmla="*/ 1059499 w 1071935"/>
              <a:gd name="connsiteY4" fmla="*/ 28646 h 564334"/>
              <a:gd name="connsiteX5" fmla="*/ 1070009 w 1071935"/>
              <a:gd name="connsiteY5" fmla="*/ 18136 h 564334"/>
              <a:gd name="connsiteX0" fmla="*/ 0 w 1071935"/>
              <a:gd name="connsiteY0" fmla="*/ 564334 h 569260"/>
              <a:gd name="connsiteX1" fmla="*/ 355987 w 1071935"/>
              <a:gd name="connsiteY1" fmla="*/ 565818 h 569260"/>
              <a:gd name="connsiteX2" fmla="*/ 714362 w 1071935"/>
              <a:gd name="connsiteY2" fmla="*/ 475618 h 569260"/>
              <a:gd name="connsiteX3" fmla="*/ 976780 w 1071935"/>
              <a:gd name="connsiteY3" fmla="*/ 266250 h 569260"/>
              <a:gd name="connsiteX4" fmla="*/ 1059499 w 1071935"/>
              <a:gd name="connsiteY4" fmla="*/ 28646 h 569260"/>
              <a:gd name="connsiteX5" fmla="*/ 1070009 w 1071935"/>
              <a:gd name="connsiteY5" fmla="*/ 18136 h 5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935" h="569260">
                <a:moveTo>
                  <a:pt x="0" y="564334"/>
                </a:moveTo>
                <a:cubicBezTo>
                  <a:pt x="147144" y="541562"/>
                  <a:pt x="236927" y="580604"/>
                  <a:pt x="355987" y="565818"/>
                </a:cubicBezTo>
                <a:cubicBezTo>
                  <a:pt x="475047" y="551032"/>
                  <a:pt x="610897" y="525546"/>
                  <a:pt x="714362" y="475618"/>
                </a:cubicBezTo>
                <a:cubicBezTo>
                  <a:pt x="817827" y="425690"/>
                  <a:pt x="919257" y="340745"/>
                  <a:pt x="976780" y="266250"/>
                </a:cubicBezTo>
                <a:cubicBezTo>
                  <a:pt x="1034303" y="191755"/>
                  <a:pt x="1043961" y="69998"/>
                  <a:pt x="1059499" y="28646"/>
                </a:cubicBezTo>
                <a:cubicBezTo>
                  <a:pt x="1075037" y="-12706"/>
                  <a:pt x="1072636" y="-2885"/>
                  <a:pt x="1070009" y="1813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3368566" y="4351281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566" y="4351281"/>
                <a:ext cx="399597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Přímá spojnice 47"/>
          <p:cNvCxnSpPr/>
          <p:nvPr/>
        </p:nvCxnSpPr>
        <p:spPr>
          <a:xfrm flipV="1">
            <a:off x="4582510" y="3005959"/>
            <a:ext cx="10511" cy="21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793530" y="5896302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30" y="5896302"/>
                <a:ext cx="36798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5228896" y="4309239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896" y="4309239"/>
                <a:ext cx="367986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2569778" y="1208688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78" y="1208688"/>
                <a:ext cx="35375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Přímá spojnice 52"/>
          <p:cNvCxnSpPr/>
          <p:nvPr/>
        </p:nvCxnSpPr>
        <p:spPr>
          <a:xfrm flipH="1">
            <a:off x="1072055" y="4018194"/>
            <a:ext cx="1951272" cy="2393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225973" y="457200"/>
                <a:ext cx="252819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𝑠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3" y="457200"/>
                <a:ext cx="2528193" cy="402931"/>
              </a:xfrm>
              <a:prstGeom prst="rect">
                <a:avLst/>
              </a:prstGeom>
              <a:blipFill rotWithShape="1">
                <a:blip r:embed="rId16"/>
                <a:stretch>
                  <a:fillRect t="-2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415159" y="825062"/>
                <a:ext cx="1025665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9" y="825062"/>
                <a:ext cx="1025665" cy="402931"/>
              </a:xfrm>
              <a:prstGeom prst="rect">
                <a:avLst/>
              </a:prstGeom>
              <a:blipFill rotWithShape="1">
                <a:blip r:embed="rId17"/>
                <a:stretch>
                  <a:fillRect t="-22727" b="-60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5081751" y="751487"/>
                <a:ext cx="1040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51" y="751487"/>
                <a:ext cx="1040861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22951" r="-252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3263461" y="583323"/>
                <a:ext cx="1436867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461" y="583323"/>
                <a:ext cx="1436867" cy="68582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6532179" y="730468"/>
                <a:ext cx="978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79" y="730468"/>
                <a:ext cx="978793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23333" r="-1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5596759" y="3736427"/>
                <a:ext cx="2563522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𝑑𝐴</m:t>
                      </m:r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59" y="3736427"/>
                <a:ext cx="2563522" cy="68582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5337830" y="3236488"/>
                <a:ext cx="3806170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𝑑𝑟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𝜗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𝜗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𝑟</m:t>
                    </m:r>
                    <m:func>
                      <m:func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𝜗</m:t>
                        </m:r>
                      </m:e>
                    </m:func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𝜑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830" y="3236488"/>
                <a:ext cx="3806170" cy="394019"/>
              </a:xfrm>
              <a:prstGeom prst="rect">
                <a:avLst/>
              </a:prstGeom>
              <a:blipFill rotWithShape="1">
                <a:blip r:embed="rId22"/>
                <a:stretch>
                  <a:fillRect t="-20000" r="-3045" b="-4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4104728" y="5804775"/>
                <a:ext cx="4900636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𝑑𝐴</m:t>
                      </m:r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𝑑𝑟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𝜗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𝜗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cs-CZ" dirty="0"/>
                        <m:t>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𝑟</m:t>
                      </m:r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28" y="5804775"/>
                <a:ext cx="4900636" cy="68582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ovéPole 64"/>
          <p:cNvSpPr txBox="1"/>
          <p:nvPr/>
        </p:nvSpPr>
        <p:spPr>
          <a:xfrm>
            <a:off x="4667250" y="30194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2543175" y="35433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7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58800" y="496843"/>
                <a:ext cx="5308600" cy="685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𝑑𝐴</m:t>
                      </m:r>
                      <m:r>
                        <a:rPr lang="cs-CZ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𝑞𝑄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i="1">
                          <a:latin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𝑑𝑟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𝜗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𝜗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cs-CZ" dirty="0"/>
                        <m:t>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𝑟</m:t>
                      </m:r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496843"/>
                <a:ext cx="5308600" cy="6858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520699" y="1385843"/>
                <a:ext cx="6118225" cy="67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𝑑𝐴</m:t>
                      </m:r>
                      <m:r>
                        <a:rPr lang="cs-CZ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𝑞𝑄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i="1" smtClean="0">
                          <a:latin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𝑑𝑟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𝜗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𝜗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cs-CZ" dirty="0"/>
                        <m:t>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𝑟</m:t>
                      </m:r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9" y="1385843"/>
                <a:ext cx="6118225" cy="676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147099" y="2749034"/>
                <a:ext cx="1164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𝜗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099" y="2749034"/>
                <a:ext cx="116435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29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139012" y="3241516"/>
                <a:ext cx="1164229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𝜑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12" y="3241516"/>
                <a:ext cx="1164229" cy="394019"/>
              </a:xfrm>
              <a:prstGeom prst="rect">
                <a:avLst/>
              </a:prstGeom>
              <a:blipFill rotWithShape="1">
                <a:blip r:embed="rId5"/>
                <a:stretch>
                  <a:fillRect t="-20313"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139269" y="2244209"/>
                <a:ext cx="1141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69" y="2244209"/>
                <a:ext cx="114191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29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34975" y="3929018"/>
                <a:ext cx="2536825" cy="67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𝑑𝐴</m:t>
                      </m:r>
                      <m:r>
                        <a:rPr lang="cs-CZ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𝑞𝑄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𝑑𝑟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75" y="3929018"/>
                <a:ext cx="2536825" cy="676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923925" y="4943475"/>
                <a:ext cx="6220101" cy="74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𝑞𝑄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𝑞𝑄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𝑞𝑄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4943475"/>
                <a:ext cx="6220101" cy="7443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7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16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Práce síly </a:t>
            </a:r>
            <a:r>
              <a:rPr lang="cs-CZ" sz="2800" dirty="0" err="1" smtClean="0"/>
              <a:t>elstat</a:t>
            </a:r>
            <a:r>
              <a:rPr lang="cs-CZ" sz="2800" dirty="0" smtClean="0"/>
              <a:t>. pole</a:t>
            </a:r>
            <a:endParaRPr lang="cs-CZ" sz="2800" dirty="0"/>
          </a:p>
        </p:txBody>
      </p:sp>
      <p:sp>
        <p:nvSpPr>
          <p:cNvPr id="3" name="Ovál 2"/>
          <p:cNvSpPr/>
          <p:nvPr/>
        </p:nvSpPr>
        <p:spPr>
          <a:xfrm>
            <a:off x="1129343" y="2127440"/>
            <a:ext cx="3727939" cy="373798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2877756" y="3840683"/>
            <a:ext cx="276330" cy="3064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4574787" y="1976716"/>
            <a:ext cx="1679215" cy="1101182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015921" y="2987888"/>
            <a:ext cx="1614664" cy="100854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 rot="19578420">
                <a:off x="5037546" y="1378548"/>
                <a:ext cx="1436867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78420">
                <a:off x="5037546" y="1378548"/>
                <a:ext cx="1436867" cy="6858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se šipkou 10"/>
          <p:cNvCxnSpPr/>
          <p:nvPr/>
        </p:nvCxnSpPr>
        <p:spPr>
          <a:xfrm flipV="1">
            <a:off x="4593021" y="1367710"/>
            <a:ext cx="2682066" cy="168029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904012" y="160738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012" y="1607384"/>
                <a:ext cx="3745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505591" y="1000855"/>
                <a:ext cx="790023" cy="63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591" y="1000855"/>
                <a:ext cx="790023" cy="6369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ál 14"/>
          <p:cNvSpPr/>
          <p:nvPr/>
        </p:nvSpPr>
        <p:spPr>
          <a:xfrm>
            <a:off x="756745" y="1786758"/>
            <a:ext cx="4466896" cy="442485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 rot="19774582">
                <a:off x="3666828" y="3509756"/>
                <a:ext cx="640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4582">
                <a:off x="3666828" y="3509756"/>
                <a:ext cx="64024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459" t="-9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/>
          <p:cNvCxnSpPr/>
          <p:nvPr/>
        </p:nvCxnSpPr>
        <p:spPr>
          <a:xfrm flipV="1">
            <a:off x="3026979" y="2228193"/>
            <a:ext cx="1303283" cy="178675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 rot="18359725">
                <a:off x="3015182" y="2700462"/>
                <a:ext cx="1150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59725">
                <a:off x="3015182" y="2700462"/>
                <a:ext cx="115082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se šipkou 22"/>
          <p:cNvCxnSpPr/>
          <p:nvPr/>
        </p:nvCxnSpPr>
        <p:spPr>
          <a:xfrm flipH="1" flipV="1">
            <a:off x="4319752" y="2238703"/>
            <a:ext cx="273269" cy="79878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4078014" y="2501462"/>
            <a:ext cx="515008" cy="54653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4088524" y="2238703"/>
            <a:ext cx="231228" cy="315311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4497143" y="2364129"/>
                <a:ext cx="489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143" y="2364129"/>
                <a:ext cx="48949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23333" r="-4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 rot="3161262">
                <a:off x="3749567" y="2938004"/>
                <a:ext cx="965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cs-CZ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𝜗</m:t>
                    </m:r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𝜗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61262">
                <a:off x="3749567" y="2938004"/>
                <a:ext cx="965970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15172" b="-7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 rot="1509632">
                <a:off x="3455914" y="1960376"/>
                <a:ext cx="752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09632">
                <a:off x="3455914" y="1960376"/>
                <a:ext cx="752514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22302" b="-7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2990192" y="3394841"/>
                <a:ext cx="377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92" y="3394841"/>
                <a:ext cx="37728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Přímá spojnice 47"/>
          <p:cNvCxnSpPr/>
          <p:nvPr/>
        </p:nvCxnSpPr>
        <p:spPr>
          <a:xfrm flipV="1">
            <a:off x="4582510" y="3005959"/>
            <a:ext cx="10511" cy="21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5337830" y="2821986"/>
                <a:ext cx="3806170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𝑑𝑟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𝜗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𝜗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𝑟</m:t>
                    </m:r>
                    <m:func>
                      <m:func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𝜗</m:t>
                        </m:r>
                      </m:e>
                    </m:func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𝜑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830" y="2821986"/>
                <a:ext cx="3806170" cy="394019"/>
              </a:xfrm>
              <a:prstGeom prst="rect">
                <a:avLst/>
              </a:prstGeom>
              <a:blipFill rotWithShape="1">
                <a:blip r:embed="rId11"/>
                <a:stretch>
                  <a:fillRect t="-20000" r="-3045" b="-4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Volný tvar 6"/>
          <p:cNvSpPr/>
          <p:nvPr/>
        </p:nvSpPr>
        <p:spPr>
          <a:xfrm>
            <a:off x="2068535" y="4010025"/>
            <a:ext cx="2512990" cy="2524125"/>
          </a:xfrm>
          <a:custGeom>
            <a:avLst/>
            <a:gdLst>
              <a:gd name="connsiteX0" fmla="*/ 950890 w 2512990"/>
              <a:gd name="connsiteY0" fmla="*/ 0 h 2524125"/>
              <a:gd name="connsiteX1" fmla="*/ 150790 w 2512990"/>
              <a:gd name="connsiteY1" fmla="*/ 857250 h 2524125"/>
              <a:gd name="connsiteX2" fmla="*/ 17440 w 2512990"/>
              <a:gd name="connsiteY2" fmla="*/ 1238250 h 2524125"/>
              <a:gd name="connsiteX3" fmla="*/ 379390 w 2512990"/>
              <a:gd name="connsiteY3" fmla="*/ 1724025 h 2524125"/>
              <a:gd name="connsiteX4" fmla="*/ 1046140 w 2512990"/>
              <a:gd name="connsiteY4" fmla="*/ 1971675 h 2524125"/>
              <a:gd name="connsiteX5" fmla="*/ 1436665 w 2512990"/>
              <a:gd name="connsiteY5" fmla="*/ 2009775 h 2524125"/>
              <a:gd name="connsiteX6" fmla="*/ 2151040 w 2512990"/>
              <a:gd name="connsiteY6" fmla="*/ 2200275 h 2524125"/>
              <a:gd name="connsiteX7" fmla="*/ 2512990 w 2512990"/>
              <a:gd name="connsiteY7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2990" h="2524125">
                <a:moveTo>
                  <a:pt x="950890" y="0"/>
                </a:moveTo>
                <a:cubicBezTo>
                  <a:pt x="628627" y="325437"/>
                  <a:pt x="306365" y="650875"/>
                  <a:pt x="150790" y="857250"/>
                </a:cubicBezTo>
                <a:cubicBezTo>
                  <a:pt x="-4785" y="1063625"/>
                  <a:pt x="-20660" y="1093788"/>
                  <a:pt x="17440" y="1238250"/>
                </a:cubicBezTo>
                <a:cubicBezTo>
                  <a:pt x="55540" y="1382712"/>
                  <a:pt x="207940" y="1601788"/>
                  <a:pt x="379390" y="1724025"/>
                </a:cubicBezTo>
                <a:cubicBezTo>
                  <a:pt x="550840" y="1846263"/>
                  <a:pt x="869927" y="1924050"/>
                  <a:pt x="1046140" y="1971675"/>
                </a:cubicBezTo>
                <a:cubicBezTo>
                  <a:pt x="1222353" y="2019300"/>
                  <a:pt x="1252515" y="1971675"/>
                  <a:pt x="1436665" y="2009775"/>
                </a:cubicBezTo>
                <a:cubicBezTo>
                  <a:pt x="1620815" y="2047875"/>
                  <a:pt x="1971653" y="2114550"/>
                  <a:pt x="2151040" y="2200275"/>
                </a:cubicBezTo>
                <a:cubicBezTo>
                  <a:pt x="2330428" y="2286000"/>
                  <a:pt x="2421709" y="2405062"/>
                  <a:pt x="2512990" y="25241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554716" y="1426325"/>
            <a:ext cx="2417084" cy="2596728"/>
          </a:xfrm>
          <a:custGeom>
            <a:avLst/>
            <a:gdLst>
              <a:gd name="connsiteX0" fmla="*/ 2417084 w 2417084"/>
              <a:gd name="connsiteY0" fmla="*/ 2564650 h 2596728"/>
              <a:gd name="connsiteX1" fmla="*/ 1112159 w 2417084"/>
              <a:gd name="connsiteY1" fmla="*/ 2564650 h 2596728"/>
              <a:gd name="connsiteX2" fmla="*/ 445409 w 2417084"/>
              <a:gd name="connsiteY2" fmla="*/ 2231275 h 2596728"/>
              <a:gd name="connsiteX3" fmla="*/ 16784 w 2417084"/>
              <a:gd name="connsiteY3" fmla="*/ 1593100 h 2596728"/>
              <a:gd name="connsiteX4" fmla="*/ 121559 w 2417084"/>
              <a:gd name="connsiteY4" fmla="*/ 1316875 h 2596728"/>
              <a:gd name="connsiteX5" fmla="*/ 445409 w 2417084"/>
              <a:gd name="connsiteY5" fmla="*/ 1326400 h 2596728"/>
              <a:gd name="connsiteX6" fmla="*/ 759734 w 2417084"/>
              <a:gd name="connsiteY6" fmla="*/ 1431175 h 2596728"/>
              <a:gd name="connsiteX7" fmla="*/ 1150259 w 2417084"/>
              <a:gd name="connsiteY7" fmla="*/ 1612150 h 2596728"/>
              <a:gd name="connsiteX8" fmla="*/ 1531259 w 2417084"/>
              <a:gd name="connsiteY8" fmla="*/ 1478800 h 2596728"/>
              <a:gd name="connsiteX9" fmla="*/ 1521734 w 2417084"/>
              <a:gd name="connsiteY9" fmla="*/ 1193050 h 2596728"/>
              <a:gd name="connsiteX10" fmla="*/ 1312184 w 2417084"/>
              <a:gd name="connsiteY10" fmla="*/ 507250 h 2596728"/>
              <a:gd name="connsiteX11" fmla="*/ 1121684 w 2417084"/>
              <a:gd name="connsiteY11" fmla="*/ 50050 h 2596728"/>
              <a:gd name="connsiteX12" fmla="*/ 1074059 w 2417084"/>
              <a:gd name="connsiteY12" fmla="*/ 11950 h 2596728"/>
              <a:gd name="connsiteX13" fmla="*/ 1074059 w 2417084"/>
              <a:gd name="connsiteY13" fmla="*/ 11950 h 259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7084" h="2596728">
                <a:moveTo>
                  <a:pt x="2417084" y="2564650"/>
                </a:moveTo>
                <a:cubicBezTo>
                  <a:pt x="1928927" y="2592431"/>
                  <a:pt x="1440771" y="2620212"/>
                  <a:pt x="1112159" y="2564650"/>
                </a:cubicBezTo>
                <a:cubicBezTo>
                  <a:pt x="783547" y="2509088"/>
                  <a:pt x="627971" y="2393200"/>
                  <a:pt x="445409" y="2231275"/>
                </a:cubicBezTo>
                <a:cubicBezTo>
                  <a:pt x="262846" y="2069350"/>
                  <a:pt x="70759" y="1745500"/>
                  <a:pt x="16784" y="1593100"/>
                </a:cubicBezTo>
                <a:cubicBezTo>
                  <a:pt x="-37191" y="1440700"/>
                  <a:pt x="50122" y="1361325"/>
                  <a:pt x="121559" y="1316875"/>
                </a:cubicBezTo>
                <a:cubicBezTo>
                  <a:pt x="192996" y="1272425"/>
                  <a:pt x="339046" y="1307350"/>
                  <a:pt x="445409" y="1326400"/>
                </a:cubicBezTo>
                <a:cubicBezTo>
                  <a:pt x="551772" y="1345450"/>
                  <a:pt x="642259" y="1383550"/>
                  <a:pt x="759734" y="1431175"/>
                </a:cubicBezTo>
                <a:cubicBezTo>
                  <a:pt x="877209" y="1478800"/>
                  <a:pt x="1021672" y="1604213"/>
                  <a:pt x="1150259" y="1612150"/>
                </a:cubicBezTo>
                <a:cubicBezTo>
                  <a:pt x="1278846" y="1620087"/>
                  <a:pt x="1469347" y="1548650"/>
                  <a:pt x="1531259" y="1478800"/>
                </a:cubicBezTo>
                <a:cubicBezTo>
                  <a:pt x="1593171" y="1408950"/>
                  <a:pt x="1558246" y="1354975"/>
                  <a:pt x="1521734" y="1193050"/>
                </a:cubicBezTo>
                <a:cubicBezTo>
                  <a:pt x="1485222" y="1031125"/>
                  <a:pt x="1378859" y="697750"/>
                  <a:pt x="1312184" y="507250"/>
                </a:cubicBezTo>
                <a:cubicBezTo>
                  <a:pt x="1245509" y="316750"/>
                  <a:pt x="1161371" y="132600"/>
                  <a:pt x="1121684" y="50050"/>
                </a:cubicBezTo>
                <a:cubicBezTo>
                  <a:pt x="1081997" y="-32500"/>
                  <a:pt x="1074059" y="11950"/>
                  <a:pt x="1074059" y="11950"/>
                </a:cubicBezTo>
                <a:lnTo>
                  <a:pt x="1074059" y="1195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990850" y="6391275"/>
            <a:ext cx="13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trajektorie a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1895475" y="1247775"/>
            <a:ext cx="13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trajektorie b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5153025" y="5848350"/>
                <a:ext cx="3198504" cy="689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 smtClean="0">
                              <a:latin typeface="Cambria Math"/>
                            </a:rPr>
                            <m:t>𝑅</m:t>
                          </m:r>
                        </m:sub>
                        <m:sup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𝑞𝑄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𝑞𝑄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5" y="5848350"/>
                <a:ext cx="3198504" cy="6899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5181600" y="4572000"/>
                <a:ext cx="4230645" cy="739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𝑞𝑄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𝑞𝑄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2000"/>
                <a:ext cx="4230645" cy="73904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ál 15"/>
          <p:cNvSpPr/>
          <p:nvPr/>
        </p:nvSpPr>
        <p:spPr>
          <a:xfrm>
            <a:off x="3409950" y="5972175"/>
            <a:ext cx="9525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914650" y="59055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Práce potřebná k vytvoření dané konfigurace bodových nábojů</a:t>
            </a:r>
            <a:endParaRPr lang="cs-CZ" sz="3600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1047750" y="2152650"/>
            <a:ext cx="1143000" cy="590550"/>
            <a:chOff x="2095500" y="2238375"/>
            <a:chExt cx="1143000" cy="590550"/>
          </a:xfrm>
        </p:grpSpPr>
        <p:sp>
          <p:nvSpPr>
            <p:cNvPr id="3" name="Ovál 2"/>
            <p:cNvSpPr/>
            <p:nvPr/>
          </p:nvSpPr>
          <p:spPr>
            <a:xfrm>
              <a:off x="3076575" y="2638425"/>
              <a:ext cx="161925" cy="190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095500" y="22383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</a:t>
              </a:r>
              <a:r>
                <a:rPr lang="cs-CZ" baseline="-25000" dirty="0" smtClean="0"/>
                <a:t>1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143000" y="3933825"/>
            <a:ext cx="666750" cy="514350"/>
            <a:chOff x="2828925" y="4171950"/>
            <a:chExt cx="666750" cy="514350"/>
          </a:xfrm>
        </p:grpSpPr>
        <p:sp>
          <p:nvSpPr>
            <p:cNvPr id="5" name="Ovál 4"/>
            <p:cNvSpPr/>
            <p:nvPr/>
          </p:nvSpPr>
          <p:spPr>
            <a:xfrm>
              <a:off x="3314700" y="4457700"/>
              <a:ext cx="180975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828925" y="41719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</a:t>
              </a:r>
              <a:r>
                <a:rPr lang="cs-CZ" baseline="-25000" dirty="0"/>
                <a:t>2</a:t>
              </a:r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409950" y="2324100"/>
            <a:ext cx="609600" cy="561975"/>
            <a:chOff x="4981575" y="2438400"/>
            <a:chExt cx="609600" cy="561975"/>
          </a:xfrm>
        </p:grpSpPr>
        <p:sp>
          <p:nvSpPr>
            <p:cNvPr id="4" name="Ovál 3"/>
            <p:cNvSpPr/>
            <p:nvPr/>
          </p:nvSpPr>
          <p:spPr>
            <a:xfrm>
              <a:off x="5372100" y="2809875"/>
              <a:ext cx="219075" cy="1905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981575" y="2438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</a:t>
              </a:r>
              <a:r>
                <a:rPr lang="cs-CZ" baseline="-25000" dirty="0" smtClean="0"/>
                <a:t>3</a:t>
              </a:r>
              <a:endParaRPr lang="cs-CZ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276600" y="4048125"/>
            <a:ext cx="713979" cy="388382"/>
            <a:chOff x="6381750" y="4038600"/>
            <a:chExt cx="713979" cy="388382"/>
          </a:xfrm>
        </p:grpSpPr>
        <p:sp>
          <p:nvSpPr>
            <p:cNvPr id="6" name="Ovál 5"/>
            <p:cNvSpPr/>
            <p:nvPr/>
          </p:nvSpPr>
          <p:spPr>
            <a:xfrm>
              <a:off x="6381750" y="4038600"/>
              <a:ext cx="200025" cy="2476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677025" y="40576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</a:t>
              </a:r>
              <a:r>
                <a:rPr lang="cs-CZ" baseline="-25000" dirty="0" smtClean="0"/>
                <a:t>4</a:t>
              </a:r>
              <a:endParaRPr lang="cs-CZ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191250" y="1609725"/>
                <a:ext cx="223458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1,2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0" y="1609725"/>
                <a:ext cx="223458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172200" y="2695575"/>
                <a:ext cx="223458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1,3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1,3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695575"/>
                <a:ext cx="2234586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229350" y="3495675"/>
                <a:ext cx="225055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2,3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2,3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0" y="3495675"/>
                <a:ext cx="2250552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276975" y="4495800"/>
                <a:ext cx="223458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1,4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1,4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75" y="4495800"/>
                <a:ext cx="2234586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6343650" y="5267325"/>
                <a:ext cx="225055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2,4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2,4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650" y="5267325"/>
                <a:ext cx="2250552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315075" y="5934075"/>
                <a:ext cx="225055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3,4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3,4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75" y="5934075"/>
                <a:ext cx="2250552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714375" y="5743575"/>
                <a:ext cx="2996461" cy="91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=1,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=1,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5743575"/>
                <a:ext cx="2996461" cy="9121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276225" y="4981575"/>
                <a:ext cx="2502352" cy="698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" y="4981575"/>
                <a:ext cx="2502352" cy="6988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aoblený obdélník 23"/>
          <p:cNvSpPr/>
          <p:nvPr/>
        </p:nvSpPr>
        <p:spPr>
          <a:xfrm>
            <a:off x="1495425" y="5934075"/>
            <a:ext cx="123825" cy="581025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8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zákon zachování el. </a:t>
            </a:r>
            <a:r>
              <a:rPr lang="cs-CZ" dirty="0" smtClean="0"/>
              <a:t>náboje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580345" y="1459602"/>
                <a:ext cx="1666097" cy="76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𝑘𝑜𝑛𝑠𝑡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45" y="1459602"/>
                <a:ext cx="1666097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ál 5"/>
          <p:cNvSpPr/>
          <p:nvPr/>
        </p:nvSpPr>
        <p:spPr>
          <a:xfrm>
            <a:off x="1083447" y="2810217"/>
            <a:ext cx="723420" cy="71599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-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2735638" y="2736167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8338" y="3353815"/>
            <a:ext cx="96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elektron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53216" y="3343057"/>
            <a:ext cx="96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pozitron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190732" y="2647429"/>
                <a:ext cx="4307398" cy="1041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𝑝𝑜𝑧𝑖𝑡𝑟𝑜𝑛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𝑒𝑙𝑒𝑘𝑡𝑟𝑜𝑛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𝑒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𝑒</m:t>
                      </m:r>
                      <m:r>
                        <a:rPr lang="cs-CZ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732" y="2647429"/>
                <a:ext cx="4307398" cy="10415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ál 9"/>
          <p:cNvSpPr/>
          <p:nvPr/>
        </p:nvSpPr>
        <p:spPr>
          <a:xfrm>
            <a:off x="1504953" y="3811481"/>
            <a:ext cx="723420" cy="71599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-</a:t>
            </a: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2289546" y="3828916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sp>
        <p:nvSpPr>
          <p:cNvPr id="14" name="Výbuch 2 13"/>
          <p:cNvSpPr/>
          <p:nvPr/>
        </p:nvSpPr>
        <p:spPr>
          <a:xfrm>
            <a:off x="1477708" y="4482641"/>
            <a:ext cx="1282219" cy="1466490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eva 15"/>
          <p:cNvSpPr/>
          <p:nvPr/>
        </p:nvSpPr>
        <p:spPr>
          <a:xfrm rot="10800000">
            <a:off x="2912810" y="5021789"/>
            <a:ext cx="1292207" cy="19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eva 16"/>
          <p:cNvSpPr/>
          <p:nvPr/>
        </p:nvSpPr>
        <p:spPr>
          <a:xfrm>
            <a:off x="106470" y="5104143"/>
            <a:ext cx="1292207" cy="19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834852" y="4695423"/>
            <a:ext cx="14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foton 511 </a:t>
            </a:r>
            <a:r>
              <a:rPr lang="cs-CZ" dirty="0" err="1" smtClean="0"/>
              <a:t>keV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3973" y="4734811"/>
            <a:ext cx="14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foton 511 </a:t>
            </a:r>
            <a:r>
              <a:rPr lang="cs-CZ" dirty="0" err="1" smtClean="0"/>
              <a:t>keV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779034" y="4502859"/>
                <a:ext cx="3869842" cy="1041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𝑓𝑜𝑡𝑜𝑛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𝑓𝑜𝑡𝑜𝑛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=0+0=0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034" y="4502859"/>
                <a:ext cx="3869842" cy="1041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/>
          <p:cNvSpPr txBox="1"/>
          <p:nvPr/>
        </p:nvSpPr>
        <p:spPr>
          <a:xfrm>
            <a:off x="184027" y="2220925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příklad 1: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3973" y="5949131"/>
            <a:ext cx="38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pozn</a:t>
            </a:r>
            <a:r>
              <a:rPr lang="cs-CZ" dirty="0" smtClean="0"/>
              <a:t>:  energie fotonů plyne ze ZZE,  </a:t>
            </a:r>
          </a:p>
          <a:p>
            <a:r>
              <a:rPr lang="cs-CZ" dirty="0" smtClean="0"/>
              <a:t>pro splnění ZZH musí být fotony dva s opačně orientovanou hybností.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030079" y="5924348"/>
                <a:ext cx="45632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𝑒𝑙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=2∗9.109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−31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2.998 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≅</m:t>
                      </m:r>
                    </m:oMath>
                  </m:oMathPara>
                </a14:m>
                <a:endParaRPr lang="cs-CZ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cs-CZ" b="0" i="1" smtClean="0">
                          <a:latin typeface="Cambria Math"/>
                        </a:rPr>
                        <m:t>0.164 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𝐽</m:t>
                      </m:r>
                      <m:r>
                        <a:rPr lang="cs-CZ" b="0" i="1" smtClean="0">
                          <a:latin typeface="Cambria Math"/>
                        </a:rPr>
                        <m:t>=1.022</m:t>
                      </m:r>
                      <m:r>
                        <a:rPr lang="cs-CZ" b="0" i="1" smtClean="0">
                          <a:latin typeface="Cambria Math"/>
                        </a:rPr>
                        <m:t>𝑀𝑒𝑉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79" y="5924348"/>
                <a:ext cx="4563237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5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9972" y="1222744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příklad 2: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11219" y="1925182"/>
            <a:ext cx="687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Dvě desky z materiálu  z různých pozic </a:t>
            </a:r>
            <a:r>
              <a:rPr lang="cs-CZ" dirty="0" err="1" smtClean="0"/>
              <a:t>triboelektrické</a:t>
            </a:r>
            <a:r>
              <a:rPr lang="cs-CZ" dirty="0" smtClean="0"/>
              <a:t> řady,</a:t>
            </a:r>
          </a:p>
          <a:p>
            <a:r>
              <a:rPr lang="cs-CZ" dirty="0" smtClean="0"/>
              <a:t>např. teflon a polypropylén, jsou uvedeny do kontaktu a pak oddáleny.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11219" y="2817084"/>
            <a:ext cx="285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náboj desek před kontaktem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149205" y="2775471"/>
                <a:ext cx="3113225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𝑡𝑒𝑓𝑙𝑜𝑛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=0,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𝑝𝑜𝑙𝑦𝑝𝑟𝑜𝑝𝑦𝑙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é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205" y="2775471"/>
                <a:ext cx="3113225" cy="391582"/>
              </a:xfrm>
              <a:prstGeom prst="rect">
                <a:avLst/>
              </a:prstGeom>
              <a:blipFill rotWithShape="1"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1124357" y="3324113"/>
            <a:ext cx="248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náboj desek po kontaktu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230335" y="3301863"/>
                <a:ext cx="337932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𝑡𝑒𝑓𝑙𝑜𝑛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,2</m:t>
                          </m:r>
                        </m:sub>
                      </m:sSub>
                      <m:r>
                        <a:rPr lang="cs-CZ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cs-CZ" b="0" i="1" smtClean="0">
                          <a:latin typeface="Cambria Math"/>
                        </a:rPr>
                        <m:t>0, 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𝑝𝑜𝑙𝑦𝑝𝑟𝑜𝑝𝑦𝑙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é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cs-CZ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35" y="3301863"/>
                <a:ext cx="3379323" cy="391582"/>
              </a:xfrm>
              <a:prstGeom prst="rect">
                <a:avLst/>
              </a:prstGeom>
              <a:blipFill rotWithShape="1"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628051" y="3731118"/>
            <a:ext cx="453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ze zákona zachování elektrického náboje plyne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613581" y="4129225"/>
                <a:ext cx="6581995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𝑡𝑒𝑓𝑙𝑜𝑛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𝑝𝑜𝑙𝑦𝑝𝑟𝑜𝑝𝑦𝑙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é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=0+0=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𝑡𝑒𝑓𝑙𝑜𝑛</m:t>
                          </m:r>
                          <m:r>
                            <a:rPr lang="cs-CZ" i="1">
                              <a:latin typeface="Cambria Math"/>
                            </a:rPr>
                            <m:t>,2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𝑝𝑜𝑙𝑦𝑝𝑟𝑜𝑝𝑦𝑙</m:t>
                          </m:r>
                          <m:r>
                            <a:rPr lang="cs-CZ" i="1">
                              <a:latin typeface="Cambria Math"/>
                            </a:rPr>
                            <m:t>é</m:t>
                          </m:r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  <m:r>
                            <a:rPr lang="cs-CZ" i="1">
                              <a:latin typeface="Cambria Math"/>
                            </a:rPr>
                            <m:t>,2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81" y="4129225"/>
                <a:ext cx="6581995" cy="391582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286598" y="4716377"/>
            <a:ext cx="8608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pozn. I: výsledek je očekávatelný, protože při kontaktu dvou materiálů došlo pouze k přeskupení (velmi malé) části elektronů z povrchových vrstev polypropylénu na teflon. Celkový počet kladných protonů a záporných elektronů se nezměnil.</a:t>
            </a:r>
          </a:p>
          <a:p>
            <a:endParaRPr lang="cs-CZ" dirty="0"/>
          </a:p>
          <a:p>
            <a:r>
              <a:rPr lang="cs-CZ" dirty="0" err="1" smtClean="0"/>
              <a:t>pozn.II</a:t>
            </a:r>
            <a:r>
              <a:rPr lang="cs-CZ" dirty="0" smtClean="0"/>
              <a:t>. Povrchový náboj se za normálních okolností  postupně neutralizuje vzdušnými  ionty a je odváděn v důsledku nenulové povrchové vodivosti.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96831" y="1125077"/>
            <a:ext cx="3497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příklad </a:t>
            </a:r>
            <a:r>
              <a:rPr lang="cs-CZ" sz="2800" dirty="0" smtClean="0"/>
              <a:t>3. beta rozpad </a:t>
            </a:r>
            <a:r>
              <a:rPr lang="cs-CZ" dirty="0" smtClean="0"/>
              <a:t>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327499" y="2081604"/>
                <a:ext cx="3577839" cy="530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14</m:t>
                          </m:r>
                        </m:sup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 </m:t>
                          </m:r>
                        </m:e>
                      </m:sPre>
                      <m:r>
                        <a:rPr lang="cs-CZ" sz="2800" i="1" smtClean="0"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7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</a:rPr>
                            <m:t>14</m:t>
                          </m:r>
                        </m:sup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sub>
                        <m:sup/>
                      </m:sSub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99" y="2081604"/>
                <a:ext cx="3577839" cy="5307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11878" y="3043814"/>
                <a:ext cx="8753037" cy="1206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dirty="0" smtClean="0"/>
                  <a:t>Uhlík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400" i="1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cs-CZ" sz="2400" i="1">
                            <a:latin typeface="Cambria Math"/>
                          </a:rPr>
                          <m:t>14</m:t>
                        </m:r>
                      </m:sup>
                      <m:e>
                        <m:r>
                          <a:rPr lang="cs-CZ" sz="2400" i="1">
                            <a:latin typeface="Cambria Math"/>
                          </a:rPr>
                          <m:t>𝐶</m:t>
                        </m:r>
                        <m:r>
                          <a:rPr lang="cs-CZ" sz="2400" i="1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cs-CZ" sz="2400" dirty="0" smtClean="0"/>
                  <a:t> se beta rozpadem mění na  dusík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400" i="1">
                            <a:latin typeface="Cambria Math"/>
                          </a:rPr>
                          <m:t>7</m:t>
                        </m:r>
                      </m:sub>
                      <m:sup>
                        <m:r>
                          <a:rPr lang="cs-CZ" sz="2400" i="1">
                            <a:latin typeface="Cambria Math"/>
                          </a:rPr>
                          <m:t>14</m:t>
                        </m:r>
                      </m:sup>
                      <m:e>
                        <m:r>
                          <a:rPr lang="cs-CZ" sz="2400" i="1">
                            <a:latin typeface="Cambria Math"/>
                          </a:rPr>
                          <m:t>𝑁</m:t>
                        </m:r>
                      </m:e>
                    </m:sPre>
                    <m:r>
                      <a:rPr lang="cs-CZ" sz="2400" b="0" i="1" smtClean="0">
                        <a:latin typeface="Cambria Math"/>
                      </a:rPr>
                      <m:t>, </m:t>
                    </m:r>
                  </m:oMath>
                </a14:m>
                <a:endParaRPr lang="cs-CZ" sz="2400" b="0" dirty="0" smtClean="0"/>
              </a:p>
              <a:p>
                <a:r>
                  <a:rPr lang="cs-CZ" sz="2400" dirty="0" smtClean="0"/>
                  <a:t>atomové číslo vzroste o 1, tj. neutron v jádru se  rozpadne na proton,</a:t>
                </a:r>
              </a:p>
              <a:p>
                <a:r>
                  <a:rPr lang="cs-CZ" sz="2400" dirty="0" smtClean="0"/>
                  <a:t>vyzáří se elektron a (elektricky neutrální) antineutrino.</a:t>
                </a:r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8" y="3043814"/>
                <a:ext cx="8753037" cy="1206869"/>
              </a:xfrm>
              <a:prstGeom prst="rect">
                <a:avLst/>
              </a:prstGeom>
              <a:blipFill rotWithShape="1">
                <a:blip r:embed="rId3"/>
                <a:stretch>
                  <a:fillRect l="-1114" t="-3535" b="-106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6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elementární </a:t>
            </a:r>
            <a:r>
              <a:rPr lang="cs-CZ" dirty="0" smtClean="0"/>
              <a:t>náboj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0241" y="2349895"/>
            <a:ext cx="5196713" cy="40722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Robert A. Millikan</a:t>
            </a:r>
            <a:r>
              <a:rPr lang="cs-CZ" dirty="0" smtClean="0"/>
              <a:t>,</a:t>
            </a:r>
            <a:r>
              <a:rPr lang="en-US" dirty="0" smtClean="0"/>
              <a:t> Harvey Fletcher </a:t>
            </a:r>
            <a:r>
              <a:rPr lang="cs-CZ" dirty="0" smtClean="0"/>
              <a:t>v roce</a:t>
            </a:r>
            <a:r>
              <a:rPr lang="en-US" dirty="0" smtClean="0"/>
              <a:t> 1909</a:t>
            </a:r>
            <a:r>
              <a:rPr lang="cs-CZ" dirty="0"/>
              <a:t> </a:t>
            </a:r>
            <a:r>
              <a:rPr lang="cs-CZ" dirty="0" smtClean="0"/>
              <a:t>q=1.5924(17)×10</a:t>
            </a:r>
            <a:r>
              <a:rPr lang="cs-CZ" baseline="30000" dirty="0" smtClean="0"/>
              <a:t>−19 </a:t>
            </a:r>
            <a:r>
              <a:rPr lang="cs-CZ" dirty="0" smtClean="0"/>
              <a:t>C</a:t>
            </a:r>
          </a:p>
          <a:p>
            <a:r>
              <a:rPr lang="cs-CZ" dirty="0" smtClean="0"/>
              <a:t>současná hodnota</a:t>
            </a:r>
          </a:p>
          <a:p>
            <a:pPr marL="0" indent="0">
              <a:buNone/>
            </a:pPr>
            <a:r>
              <a:rPr lang="cs-CZ" b="1" u="sng" dirty="0" smtClean="0"/>
              <a:t>e= 1.6021766208(98)×10</a:t>
            </a:r>
            <a:r>
              <a:rPr lang="cs-CZ" b="1" u="sng" baseline="30000" dirty="0" smtClean="0"/>
              <a:t>−19 </a:t>
            </a:r>
            <a:r>
              <a:rPr lang="cs-CZ" b="1" u="sng" dirty="0" smtClean="0"/>
              <a:t>C.</a:t>
            </a:r>
          </a:p>
          <a:p>
            <a:pPr marL="0" indent="0">
              <a:buNone/>
            </a:pPr>
            <a:r>
              <a:rPr lang="cs-CZ" u="sng" dirty="0" smtClean="0"/>
              <a:t>Od 20.5. 2019</a:t>
            </a:r>
          </a:p>
          <a:p>
            <a:pPr marL="0" indent="0">
              <a:buNone/>
            </a:pPr>
            <a:r>
              <a:rPr lang="cs-CZ" u="sng" dirty="0" smtClean="0"/>
              <a:t> e=</a:t>
            </a:r>
            <a:r>
              <a:rPr lang="cs-CZ" dirty="0" smtClean="0"/>
              <a:t> </a:t>
            </a:r>
            <a:r>
              <a:rPr lang="cs-CZ" u="sng" dirty="0"/>
              <a:t>1.602176634×10</a:t>
            </a:r>
            <a:r>
              <a:rPr lang="cs-CZ" u="sng" baseline="30000" dirty="0"/>
              <a:t>−19 </a:t>
            </a:r>
            <a:endParaRPr lang="cs-CZ" u="sng" dirty="0"/>
          </a:p>
          <a:p>
            <a:pPr marL="0" indent="0">
              <a:buNone/>
            </a:pPr>
            <a:endParaRPr lang="cs-CZ" b="1" u="sng" dirty="0" smtClean="0"/>
          </a:p>
          <a:p>
            <a:r>
              <a:rPr lang="cs-CZ" dirty="0" smtClean="0"/>
              <a:t>kvantování el. náboje</a:t>
            </a:r>
          </a:p>
          <a:p>
            <a:endParaRPr lang="cs-CZ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369803" y="5877583"/>
                <a:ext cx="3295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𝑄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𝑛</m:t>
                      </m:r>
                      <m:r>
                        <a:rPr lang="cs-CZ" sz="2800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𝑒𝑙𝑒𝑚𝑒𝑛𝑡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𝑟𝑛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í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03" y="5877583"/>
                <a:ext cx="329500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198980" y="1477982"/>
                <a:ext cx="5211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𝑒𝑙𝑒𝑚𝑒𝑛𝑡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𝑟𝑛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í +</m:t>
                              </m:r>
                            </m:sub>
                          </m:sSub>
                        </m:e>
                      </m:d>
                      <m:r>
                        <a:rPr lang="cs-CZ" sz="2800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𝑒𝑙𝑒𝑚𝑒𝑛𝑡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𝑟𝑛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í 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80" y="1477982"/>
                <a:ext cx="521142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57" y="3012670"/>
            <a:ext cx="1714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1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34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Coulombův zákon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57" y="1179980"/>
            <a:ext cx="2009553" cy="23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46259" y="1363610"/>
                <a:ext cx="3149324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b="0" i="1" dirty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dirty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59" y="1363610"/>
                <a:ext cx="3149324" cy="6858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ál 6"/>
          <p:cNvSpPr/>
          <p:nvPr/>
        </p:nvSpPr>
        <p:spPr>
          <a:xfrm>
            <a:off x="2604977" y="3274828"/>
            <a:ext cx="159488" cy="170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077351" y="3891515"/>
            <a:ext cx="202019" cy="212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>
            <a:endCxn id="7" idx="3"/>
          </p:cNvCxnSpPr>
          <p:nvPr/>
        </p:nvCxnSpPr>
        <p:spPr>
          <a:xfrm flipV="1">
            <a:off x="765544" y="3420035"/>
            <a:ext cx="1862789" cy="2470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endCxn id="8" idx="3"/>
          </p:cNvCxnSpPr>
          <p:nvPr/>
        </p:nvCxnSpPr>
        <p:spPr>
          <a:xfrm flipV="1">
            <a:off x="765544" y="4073025"/>
            <a:ext cx="3341392" cy="1817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249863" y="2905496"/>
                <a:ext cx="460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63" y="2905496"/>
                <a:ext cx="46012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632087" y="3687744"/>
                <a:ext cx="42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087" y="3687744"/>
                <a:ext cx="42319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2951" r="-21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939892" y="4878591"/>
                <a:ext cx="42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892" y="4878591"/>
                <a:ext cx="42851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2951" r="-211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945636" y="3359888"/>
                <a:ext cx="465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636" y="3359888"/>
                <a:ext cx="46544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917035" y="4403461"/>
                <a:ext cx="2289152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35" y="4403461"/>
                <a:ext cx="2289152" cy="6597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6108314" y="3733910"/>
            <a:ext cx="2947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Charles Augustin de Coulomb</a:t>
            </a:r>
          </a:p>
          <a:p>
            <a:r>
              <a:rPr lang="cs-CZ" dirty="0" smtClean="0"/>
              <a:t>Coulombův </a:t>
            </a:r>
            <a:r>
              <a:rPr lang="cs-CZ" dirty="0"/>
              <a:t>zákon r 1785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30281" y="2337349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ε</a:t>
            </a:r>
            <a:r>
              <a:rPr lang="el-GR" baseline="-25000" dirty="0" smtClean="0"/>
              <a:t>0</a:t>
            </a:r>
            <a:r>
              <a:rPr lang="el-GR" dirty="0" smtClean="0"/>
              <a:t> = 8.8541.. × 10</a:t>
            </a:r>
            <a:r>
              <a:rPr lang="el-GR" baseline="30000" dirty="0" smtClean="0"/>
              <a:t>−12</a:t>
            </a:r>
            <a:r>
              <a:rPr lang="el-GR" dirty="0" smtClean="0"/>
              <a:t> F/m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3904916" y="1464331"/>
                <a:ext cx="2044791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≅0.9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∗10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916" y="1464331"/>
                <a:ext cx="2044791" cy="65979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/>
          <p:cNvCxnSpPr>
            <a:stCxn id="7" idx="5"/>
            <a:endCxn id="8" idx="1"/>
          </p:cNvCxnSpPr>
          <p:nvPr/>
        </p:nvCxnSpPr>
        <p:spPr>
          <a:xfrm>
            <a:off x="2741109" y="3420035"/>
            <a:ext cx="1365827" cy="502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684721" y="3544554"/>
            <a:ext cx="910862" cy="3278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2684721" y="3755112"/>
                <a:ext cx="57971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721" y="3755112"/>
                <a:ext cx="579710" cy="381515"/>
              </a:xfrm>
              <a:prstGeom prst="rect">
                <a:avLst/>
              </a:prstGeom>
              <a:blipFill rotWithShape="1">
                <a:blip r:embed="rId10"/>
                <a:stretch>
                  <a:fillRect t="-20635" r="-72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4798282" y="2558154"/>
                <a:ext cx="1305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cs-CZ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 dirty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282" y="2558154"/>
                <a:ext cx="1305294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23333" r="-149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192589" y="3236585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89" y="3236585"/>
                <a:ext cx="351635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22951" r="-280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4447948" y="3050489"/>
                <a:ext cx="1679434" cy="684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i="1" dirty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 dirty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948" y="3050489"/>
                <a:ext cx="1679434" cy="68409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ovéPole 28"/>
          <p:cNvSpPr txBox="1"/>
          <p:nvPr/>
        </p:nvSpPr>
        <p:spPr>
          <a:xfrm>
            <a:off x="1843683" y="5369605"/>
            <a:ext cx="7376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Formální podobnost s Newtonovým gravitačním zákonem silového působení </a:t>
            </a:r>
          </a:p>
          <a:p>
            <a:r>
              <a:rPr lang="cs-CZ" dirty="0" smtClean="0"/>
              <a:t>mezi tělesy s kulovou symetrií hustoty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1279693" y="6103915"/>
                <a:ext cx="2088713" cy="603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𝜅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693" y="6103915"/>
                <a:ext cx="2088713" cy="60388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835784" y="6221190"/>
                <a:ext cx="5146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i="1" smtClean="0">
                          <a:latin typeface="Cambria Math"/>
                        </a:rPr>
                        <m:t>(6,67384 ± 0,00080) × 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−11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𝑁</m:t>
                      </m:r>
                      <m:r>
                        <a:rPr lang="pt-BR" i="1">
                          <a:latin typeface="Cambria Math"/>
                        </a:rPr>
                        <m:t>·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·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𝑘𝑔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784" y="6221190"/>
                <a:ext cx="5146345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4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6275</TotalTime>
  <Words>811</Words>
  <Application>Microsoft Office PowerPoint</Application>
  <PresentationFormat>Předvádění na obrazovce (4:3)</PresentationFormat>
  <Paragraphs>432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Cambria Math</vt:lpstr>
      <vt:lpstr>Motiv systému Office</vt:lpstr>
      <vt:lpstr>El. mag 1</vt:lpstr>
      <vt:lpstr>Prezentace aplikace PowerPoint</vt:lpstr>
      <vt:lpstr>Elektrický náboj:</vt:lpstr>
      <vt:lpstr>Elektrický náboj:</vt:lpstr>
      <vt:lpstr>zákon zachování el. náboje</vt:lpstr>
      <vt:lpstr>Prezentace aplikace PowerPoint</vt:lpstr>
      <vt:lpstr>Prezentace aplikace PowerPoint</vt:lpstr>
      <vt:lpstr>elementární náboj</vt:lpstr>
      <vt:lpstr>Coulombův zákon</vt:lpstr>
      <vt:lpstr>Prezentace aplikace PowerPoint</vt:lpstr>
      <vt:lpstr>Prezentace aplikace PowerPoint</vt:lpstr>
      <vt:lpstr>Princip superpozice</vt:lpstr>
      <vt:lpstr>Princip superpozice</vt:lpstr>
      <vt:lpstr>Princip superpozice.</vt:lpstr>
      <vt:lpstr>Síla působící na náboj uvnitř rovnoměrně nabité kulové sféry.</vt:lpstr>
      <vt:lpstr>Intenzita elektrického pole</vt:lpstr>
      <vt:lpstr>Intenzita elektrického bodového náboje</vt:lpstr>
      <vt:lpstr>intenzita elektrického pole soustavy nábojů</vt:lpstr>
      <vt:lpstr>intenzita elektrického pole v okolí nabité přímky</vt:lpstr>
      <vt:lpstr>Intenzita elektrického pole v okolí homogenně nabité koule</vt:lpstr>
      <vt:lpstr>Intenzita elektrického pole v okolí homogenně nabité koule</vt:lpstr>
      <vt:lpstr>Intenzita elektrického pole v okolí homogenně nabité koule</vt:lpstr>
      <vt:lpstr>Intenzita elektrického pole v okolí homogenně nabité koule</vt:lpstr>
      <vt:lpstr>Intenzita elektrického pole v okolí homogenně nabité koule</vt:lpstr>
      <vt:lpstr>Prezentace aplikace PowerPoint</vt:lpstr>
      <vt:lpstr>Prezentace aplikace PowerPoint</vt:lpstr>
      <vt:lpstr>Prezentace aplikace PowerPoint</vt:lpstr>
      <vt:lpstr>Tok vektoru plochou</vt:lpstr>
      <vt:lpstr>Tok vektoru plochou</vt:lpstr>
      <vt:lpstr>Prezentace aplikace PowerPoint</vt:lpstr>
      <vt:lpstr>Prezentace aplikace PowerPoint</vt:lpstr>
      <vt:lpstr>Prezentace aplikace PowerPoint</vt:lpstr>
      <vt:lpstr>Prezentace aplikace PowerPoint</vt:lpstr>
      <vt:lpstr>Síla působící na náboj uvnitř rovnoměrně nabité kulové sféry.</vt:lpstr>
      <vt:lpstr>Prezentace aplikace PowerPoint</vt:lpstr>
      <vt:lpstr>intenzita el. pole uvnitř rovnoměrně nabité kulové sféry.</vt:lpstr>
      <vt:lpstr>intenzita el. pole od rovnoměrně nabité roviny</vt:lpstr>
      <vt:lpstr>intenzita el. pole od dvou  rovnoměrně nabitých rovin</vt:lpstr>
      <vt:lpstr>Síla působící na nabitou vrstvu</vt:lpstr>
      <vt:lpstr>Prezentace aplikace PowerPoint</vt:lpstr>
      <vt:lpstr>Práce síly elstat. pole bodového náboje</vt:lpstr>
      <vt:lpstr>Prezentace aplikace PowerPoint</vt:lpstr>
      <vt:lpstr>Práce síly elstat. pole</vt:lpstr>
      <vt:lpstr>Práce potřebná k vytvoření dané konfigurace bodových nábojů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130</cp:revision>
  <dcterms:created xsi:type="dcterms:W3CDTF">2015-02-15T17:43:37Z</dcterms:created>
  <dcterms:modified xsi:type="dcterms:W3CDTF">2021-03-04T23:23:01Z</dcterms:modified>
</cp:coreProperties>
</file>