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8" r:id="rId14"/>
    <p:sldId id="269" r:id="rId15"/>
    <p:sldId id="275" r:id="rId16"/>
    <p:sldId id="276" r:id="rId17"/>
    <p:sldId id="277" r:id="rId18"/>
    <p:sldId id="270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850" autoAdjust="0"/>
  </p:normalViewPr>
  <p:slideViewPr>
    <p:cSldViewPr showGuides="1">
      <p:cViewPr varScale="1">
        <p:scale>
          <a:sx n="83" d="100"/>
          <a:sy n="83" d="100"/>
        </p:scale>
        <p:origin x="1450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ABAE4-ECCD-48AD-BC09-4EBAE444D9EB}" type="datetimeFigureOut">
              <a:rPr lang="cs-CZ" smtClean="0"/>
              <a:t>07.03.2021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8A711-66C2-4BB7-BD09-69849175E7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8327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A711-66C2-4BB7-BD09-69849175E79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3739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6081-97B7-45A2-8726-98EA7C238AC4}" type="datetimeFigureOut">
              <a:rPr lang="cs-CZ" smtClean="0"/>
              <a:t>07.03.2021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03F84-4769-4DFC-9578-1487383D55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620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6081-97B7-45A2-8726-98EA7C238AC4}" type="datetimeFigureOut">
              <a:rPr lang="cs-CZ" smtClean="0"/>
              <a:t>07.03.2021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03F84-4769-4DFC-9578-1487383D55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4098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6081-97B7-45A2-8726-98EA7C238AC4}" type="datetimeFigureOut">
              <a:rPr lang="cs-CZ" smtClean="0"/>
              <a:t>07.03.2021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03F84-4769-4DFC-9578-1487383D55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567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6081-97B7-45A2-8726-98EA7C238AC4}" type="datetimeFigureOut">
              <a:rPr lang="cs-CZ" smtClean="0"/>
              <a:t>07.03.2021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03F84-4769-4DFC-9578-1487383D55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0959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6081-97B7-45A2-8726-98EA7C238AC4}" type="datetimeFigureOut">
              <a:rPr lang="cs-CZ" smtClean="0"/>
              <a:t>07.03.2021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03F84-4769-4DFC-9578-1487383D55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7521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6081-97B7-45A2-8726-98EA7C238AC4}" type="datetimeFigureOut">
              <a:rPr lang="cs-CZ" smtClean="0"/>
              <a:t>07.03.2021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03F84-4769-4DFC-9578-1487383D55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388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6081-97B7-45A2-8726-98EA7C238AC4}" type="datetimeFigureOut">
              <a:rPr lang="cs-CZ" smtClean="0"/>
              <a:t>07.03.2021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03F84-4769-4DFC-9578-1487383D55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062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6081-97B7-45A2-8726-98EA7C238AC4}" type="datetimeFigureOut">
              <a:rPr lang="cs-CZ" smtClean="0"/>
              <a:t>07.03.2021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03F84-4769-4DFC-9578-1487383D55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395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6081-97B7-45A2-8726-98EA7C238AC4}" type="datetimeFigureOut">
              <a:rPr lang="cs-CZ" smtClean="0"/>
              <a:t>07.03.2021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03F84-4769-4DFC-9578-1487383D55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991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6081-97B7-45A2-8726-98EA7C238AC4}" type="datetimeFigureOut">
              <a:rPr lang="cs-CZ" smtClean="0"/>
              <a:t>07.03.2021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03F84-4769-4DFC-9578-1487383D55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0016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6081-97B7-45A2-8726-98EA7C238AC4}" type="datetimeFigureOut">
              <a:rPr lang="cs-CZ" smtClean="0"/>
              <a:t>07.03.2021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03F84-4769-4DFC-9578-1487383D55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499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06081-97B7-45A2-8726-98EA7C238AC4}" type="datetimeFigureOut">
              <a:rPr lang="cs-CZ" smtClean="0"/>
              <a:t>07.03.2021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03F84-4769-4DFC-9578-1487383D55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04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3" Type="http://schemas.openxmlformats.org/officeDocument/2006/relationships/image" Target="../media/image50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image" Target="../media/image490.png"/><Relationship Id="rId16" Type="http://schemas.openxmlformats.org/officeDocument/2006/relationships/image" Target="../media/image6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9" Type="http://schemas.openxmlformats.org/officeDocument/2006/relationships/image" Target="../media/image66.png"/><Relationship Id="rId4" Type="http://schemas.openxmlformats.org/officeDocument/2006/relationships/image" Target="../media/image51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3" Type="http://schemas.openxmlformats.org/officeDocument/2006/relationships/image" Target="../media/image67.png"/><Relationship Id="rId21" Type="http://schemas.openxmlformats.org/officeDocument/2006/relationships/image" Target="../media/image85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19" Type="http://schemas.openxmlformats.org/officeDocument/2006/relationships/image" Target="../media/image83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Relationship Id="rId22" Type="http://schemas.openxmlformats.org/officeDocument/2006/relationships/image" Target="../media/image8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2" Type="http://schemas.openxmlformats.org/officeDocument/2006/relationships/image" Target="../media/image100.png"/><Relationship Id="rId16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5" Type="http://schemas.openxmlformats.org/officeDocument/2006/relationships/image" Target="../media/image11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10" Type="http://schemas.openxmlformats.org/officeDocument/2006/relationships/image" Target="../media/image123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12" Type="http://schemas.openxmlformats.org/officeDocument/2006/relationships/image" Target="../media/image126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11" Type="http://schemas.openxmlformats.org/officeDocument/2006/relationships/image" Target="../media/image125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10" Type="http://schemas.openxmlformats.org/officeDocument/2006/relationships/image" Target="../media/image135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0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0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330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statika řetízků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4474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ovéPole 63"/>
              <p:cNvSpPr txBox="1"/>
              <p:nvPr/>
            </p:nvSpPr>
            <p:spPr>
              <a:xfrm>
                <a:off x="8155612" y="307752"/>
                <a:ext cx="6860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dirty="0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  <m:sub>
                          <m:r>
                            <a:rPr lang="cs-CZ" b="0" i="1" dirty="0" smtClean="0">
                              <a:latin typeface="Cambria Math"/>
                              <a:ea typeface="Cambria Math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4" name="TextovéPole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5612" y="307752"/>
                <a:ext cx="686022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bdélník 64"/>
          <p:cNvSpPr/>
          <p:nvPr/>
        </p:nvSpPr>
        <p:spPr>
          <a:xfrm>
            <a:off x="4805659" y="439273"/>
            <a:ext cx="3361728" cy="58326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" name="TextovéPole 68"/>
          <p:cNvSpPr txBox="1"/>
          <p:nvPr/>
        </p:nvSpPr>
        <p:spPr>
          <a:xfrm>
            <a:off x="6828044" y="5799220"/>
            <a:ext cx="306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</a:t>
            </a:r>
            <a:endParaRPr lang="cs-CZ" dirty="0"/>
          </a:p>
        </p:txBody>
      </p:sp>
      <p:cxnSp>
        <p:nvCxnSpPr>
          <p:cNvPr id="70" name="Přímá spojnice se šipkou 69"/>
          <p:cNvCxnSpPr/>
          <p:nvPr/>
        </p:nvCxnSpPr>
        <p:spPr>
          <a:xfrm flipV="1">
            <a:off x="4777978" y="2599513"/>
            <a:ext cx="3389409" cy="3661322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nice se šipkou 73"/>
          <p:cNvCxnSpPr/>
          <p:nvPr/>
        </p:nvCxnSpPr>
        <p:spPr>
          <a:xfrm flipV="1">
            <a:off x="4805659" y="1841825"/>
            <a:ext cx="3361728" cy="441901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Přímá spojnice se šipkou 76"/>
          <p:cNvCxnSpPr/>
          <p:nvPr/>
        </p:nvCxnSpPr>
        <p:spPr>
          <a:xfrm>
            <a:off x="4777978" y="6260835"/>
            <a:ext cx="3389409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nice se šipkou 77"/>
          <p:cNvCxnSpPr/>
          <p:nvPr/>
        </p:nvCxnSpPr>
        <p:spPr>
          <a:xfrm flipH="1" flipV="1">
            <a:off x="8147510" y="2599513"/>
            <a:ext cx="16204" cy="3672408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78"/>
          <p:cNvCxnSpPr/>
          <p:nvPr/>
        </p:nvCxnSpPr>
        <p:spPr>
          <a:xfrm>
            <a:off x="8167387" y="1841825"/>
            <a:ext cx="4546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79"/>
          <p:cNvCxnSpPr/>
          <p:nvPr/>
        </p:nvCxnSpPr>
        <p:spPr>
          <a:xfrm>
            <a:off x="8167387" y="2599513"/>
            <a:ext cx="4546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Přímá spojnice 80"/>
          <p:cNvCxnSpPr/>
          <p:nvPr/>
        </p:nvCxnSpPr>
        <p:spPr>
          <a:xfrm>
            <a:off x="8622083" y="1817251"/>
            <a:ext cx="0" cy="757688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ovéPole 81"/>
              <p:cNvSpPr txBox="1"/>
              <p:nvPr/>
            </p:nvSpPr>
            <p:spPr>
              <a:xfrm>
                <a:off x="8167387" y="2036003"/>
                <a:ext cx="4548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dirty="0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b="0" i="1" dirty="0" smtClean="0">
                          <a:latin typeface="Cambria Math"/>
                          <a:ea typeface="Cambria Math"/>
                        </a:rPr>
                        <m:t>𝑙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2" name="TextovéPole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7387" y="2036003"/>
                <a:ext cx="45486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Přímá spojnice 82"/>
          <p:cNvCxnSpPr/>
          <p:nvPr/>
        </p:nvCxnSpPr>
        <p:spPr>
          <a:xfrm flipH="1" flipV="1">
            <a:off x="7812033" y="2311481"/>
            <a:ext cx="335478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ovéPole 83"/>
              <p:cNvSpPr txBox="1"/>
              <p:nvPr/>
            </p:nvSpPr>
            <p:spPr>
              <a:xfrm>
                <a:off x="7490717" y="1816249"/>
                <a:ext cx="5092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dirty="0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b="0" i="1" dirty="0" smtClean="0"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4" name="TextovéPole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717" y="1816249"/>
                <a:ext cx="509242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Přímá spojnice se šipkou 84"/>
          <p:cNvCxnSpPr/>
          <p:nvPr/>
        </p:nvCxnSpPr>
        <p:spPr>
          <a:xfrm flipV="1">
            <a:off x="7812033" y="1878427"/>
            <a:ext cx="335477" cy="433054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ovéPole 85"/>
              <p:cNvSpPr txBox="1"/>
              <p:nvPr/>
            </p:nvSpPr>
            <p:spPr>
              <a:xfrm>
                <a:off x="7538446" y="2429633"/>
                <a:ext cx="5058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dirty="0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b="0" i="1" dirty="0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6" name="TextovéPole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446" y="2429633"/>
                <a:ext cx="505844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ovéPole 86"/>
              <p:cNvSpPr txBox="1"/>
              <p:nvPr/>
            </p:nvSpPr>
            <p:spPr>
              <a:xfrm>
                <a:off x="6696244" y="5188246"/>
                <a:ext cx="374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7" name="TextovéPole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244" y="5188246"/>
                <a:ext cx="37414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Ovál 67"/>
          <p:cNvSpPr/>
          <p:nvPr/>
        </p:nvSpPr>
        <p:spPr>
          <a:xfrm rot="1515700">
            <a:off x="5852899" y="4918088"/>
            <a:ext cx="1046506" cy="1175663"/>
          </a:xfrm>
          <a:custGeom>
            <a:avLst/>
            <a:gdLst>
              <a:gd name="connsiteX0" fmla="*/ 0 w 2088232"/>
              <a:gd name="connsiteY0" fmla="*/ 1026886 h 2053772"/>
              <a:gd name="connsiteX1" fmla="*/ 1044116 w 2088232"/>
              <a:gd name="connsiteY1" fmla="*/ 0 h 2053772"/>
              <a:gd name="connsiteX2" fmla="*/ 2088232 w 2088232"/>
              <a:gd name="connsiteY2" fmla="*/ 1026886 h 2053772"/>
              <a:gd name="connsiteX3" fmla="*/ 1044116 w 2088232"/>
              <a:gd name="connsiteY3" fmla="*/ 2053772 h 2053772"/>
              <a:gd name="connsiteX4" fmla="*/ 0 w 2088232"/>
              <a:gd name="connsiteY4" fmla="*/ 1026886 h 2053772"/>
              <a:gd name="connsiteX0" fmla="*/ 1044116 w 2088232"/>
              <a:gd name="connsiteY0" fmla="*/ 0 h 2053772"/>
              <a:gd name="connsiteX1" fmla="*/ 2088232 w 2088232"/>
              <a:gd name="connsiteY1" fmla="*/ 1026886 h 2053772"/>
              <a:gd name="connsiteX2" fmla="*/ 1044116 w 2088232"/>
              <a:gd name="connsiteY2" fmla="*/ 2053772 h 2053772"/>
              <a:gd name="connsiteX3" fmla="*/ 0 w 2088232"/>
              <a:gd name="connsiteY3" fmla="*/ 1026886 h 2053772"/>
              <a:gd name="connsiteX4" fmla="*/ 1135556 w 2088232"/>
              <a:gd name="connsiteY4" fmla="*/ 91440 h 2053772"/>
              <a:gd name="connsiteX0" fmla="*/ 1044116 w 2088232"/>
              <a:gd name="connsiteY0" fmla="*/ 0 h 2053772"/>
              <a:gd name="connsiteX1" fmla="*/ 2088232 w 2088232"/>
              <a:gd name="connsiteY1" fmla="*/ 1026886 h 2053772"/>
              <a:gd name="connsiteX2" fmla="*/ 1044116 w 2088232"/>
              <a:gd name="connsiteY2" fmla="*/ 2053772 h 2053772"/>
              <a:gd name="connsiteX3" fmla="*/ 0 w 2088232"/>
              <a:gd name="connsiteY3" fmla="*/ 1026886 h 2053772"/>
              <a:gd name="connsiteX0" fmla="*/ 0 w 1044116"/>
              <a:gd name="connsiteY0" fmla="*/ 0 h 2053772"/>
              <a:gd name="connsiteX1" fmla="*/ 1044116 w 1044116"/>
              <a:gd name="connsiteY1" fmla="*/ 1026886 h 2053772"/>
              <a:gd name="connsiteX2" fmla="*/ 0 w 1044116"/>
              <a:gd name="connsiteY2" fmla="*/ 2053772 h 2053772"/>
              <a:gd name="connsiteX0" fmla="*/ 0 w 1044116"/>
              <a:gd name="connsiteY0" fmla="*/ 0 h 1026886"/>
              <a:gd name="connsiteX1" fmla="*/ 1044116 w 1044116"/>
              <a:gd name="connsiteY1" fmla="*/ 1026886 h 102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4116" h="1026886">
                <a:moveTo>
                  <a:pt x="0" y="0"/>
                </a:moveTo>
                <a:cubicBezTo>
                  <a:pt x="576649" y="0"/>
                  <a:pt x="1044116" y="459753"/>
                  <a:pt x="1044116" y="1026886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ovéPole 88"/>
              <p:cNvSpPr txBox="1"/>
              <p:nvPr/>
            </p:nvSpPr>
            <p:spPr>
              <a:xfrm>
                <a:off x="7153555" y="2960241"/>
                <a:ext cx="5119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9" name="TextovéPole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555" y="2960241"/>
                <a:ext cx="511999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Ovál 1"/>
          <p:cNvSpPr/>
          <p:nvPr/>
        </p:nvSpPr>
        <p:spPr>
          <a:xfrm>
            <a:off x="4808730" y="2960241"/>
            <a:ext cx="3365553" cy="3311680"/>
          </a:xfrm>
          <a:custGeom>
            <a:avLst/>
            <a:gdLst>
              <a:gd name="connsiteX0" fmla="*/ 0 w 6731105"/>
              <a:gd name="connsiteY0" fmla="*/ 3311680 h 6623360"/>
              <a:gd name="connsiteX1" fmla="*/ 3365553 w 6731105"/>
              <a:gd name="connsiteY1" fmla="*/ 0 h 6623360"/>
              <a:gd name="connsiteX2" fmla="*/ 6731106 w 6731105"/>
              <a:gd name="connsiteY2" fmla="*/ 3311680 h 6623360"/>
              <a:gd name="connsiteX3" fmla="*/ 3365553 w 6731105"/>
              <a:gd name="connsiteY3" fmla="*/ 6623360 h 6623360"/>
              <a:gd name="connsiteX4" fmla="*/ 0 w 6731105"/>
              <a:gd name="connsiteY4" fmla="*/ 3311680 h 6623360"/>
              <a:gd name="connsiteX0" fmla="*/ 0 w 6731106"/>
              <a:gd name="connsiteY0" fmla="*/ 3311680 h 6623360"/>
              <a:gd name="connsiteX1" fmla="*/ 3365553 w 6731106"/>
              <a:gd name="connsiteY1" fmla="*/ 0 h 6623360"/>
              <a:gd name="connsiteX2" fmla="*/ 6731106 w 6731106"/>
              <a:gd name="connsiteY2" fmla="*/ 3311680 h 6623360"/>
              <a:gd name="connsiteX3" fmla="*/ 3365553 w 6731106"/>
              <a:gd name="connsiteY3" fmla="*/ 6623360 h 6623360"/>
              <a:gd name="connsiteX4" fmla="*/ 91440 w 6731106"/>
              <a:gd name="connsiteY4" fmla="*/ 3403120 h 6623360"/>
              <a:gd name="connsiteX0" fmla="*/ 3278067 w 6643620"/>
              <a:gd name="connsiteY0" fmla="*/ 0 h 6623360"/>
              <a:gd name="connsiteX1" fmla="*/ 6643620 w 6643620"/>
              <a:gd name="connsiteY1" fmla="*/ 3311680 h 6623360"/>
              <a:gd name="connsiteX2" fmla="*/ 3278067 w 6643620"/>
              <a:gd name="connsiteY2" fmla="*/ 6623360 h 6623360"/>
              <a:gd name="connsiteX3" fmla="*/ 3954 w 6643620"/>
              <a:gd name="connsiteY3" fmla="*/ 3403120 h 6623360"/>
              <a:gd name="connsiteX0" fmla="*/ 0 w 3365553"/>
              <a:gd name="connsiteY0" fmla="*/ 0 h 6623360"/>
              <a:gd name="connsiteX1" fmla="*/ 3365553 w 3365553"/>
              <a:gd name="connsiteY1" fmla="*/ 3311680 h 6623360"/>
              <a:gd name="connsiteX2" fmla="*/ 0 w 3365553"/>
              <a:gd name="connsiteY2" fmla="*/ 6623360 h 6623360"/>
              <a:gd name="connsiteX0" fmla="*/ 0 w 3365553"/>
              <a:gd name="connsiteY0" fmla="*/ 0 h 3311680"/>
              <a:gd name="connsiteX1" fmla="*/ 3365553 w 3365553"/>
              <a:gd name="connsiteY1" fmla="*/ 3311680 h 33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65553" h="3311680">
                <a:moveTo>
                  <a:pt x="0" y="0"/>
                </a:moveTo>
                <a:cubicBezTo>
                  <a:pt x="1858744" y="0"/>
                  <a:pt x="3365553" y="1482690"/>
                  <a:pt x="3365553" y="3311680"/>
                </a:cubicBezTo>
              </a:path>
            </a:pathLst>
          </a:custGeom>
          <a:noFill/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ovéPole 94"/>
              <p:cNvSpPr txBox="1"/>
              <p:nvPr/>
            </p:nvSpPr>
            <p:spPr>
              <a:xfrm>
                <a:off x="5236189" y="2144172"/>
                <a:ext cx="12364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dirty="0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cs-CZ" b="0" i="1" dirty="0" smtClean="0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cs-CZ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b="0" i="1" dirty="0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acc>
                      <m:r>
                        <a:rPr lang="cs-CZ" b="0" i="1" dirty="0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cs-CZ" b="0" i="1" dirty="0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5" name="TextovéPole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189" y="2144172"/>
                <a:ext cx="1236492" cy="369332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Přímá spojnice 95"/>
          <p:cNvCxnSpPr/>
          <p:nvPr/>
        </p:nvCxnSpPr>
        <p:spPr>
          <a:xfrm flipH="1">
            <a:off x="8192809" y="2610563"/>
            <a:ext cx="5928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Přímá spojnice 96"/>
          <p:cNvCxnSpPr/>
          <p:nvPr/>
        </p:nvCxnSpPr>
        <p:spPr>
          <a:xfrm flipH="1" flipV="1">
            <a:off x="8180261" y="6256183"/>
            <a:ext cx="592827" cy="157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Přímá spojnice 97"/>
          <p:cNvCxnSpPr/>
          <p:nvPr/>
        </p:nvCxnSpPr>
        <p:spPr>
          <a:xfrm flipH="1" flipV="1">
            <a:off x="8773088" y="2646188"/>
            <a:ext cx="12548" cy="3609995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ovéPole 98"/>
              <p:cNvSpPr txBox="1"/>
              <p:nvPr/>
            </p:nvSpPr>
            <p:spPr>
              <a:xfrm>
                <a:off x="8467531" y="4213082"/>
                <a:ext cx="3170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dirty="0" smtClean="0">
                          <a:latin typeface="Cambria Math"/>
                          <a:ea typeface="Cambria Math"/>
                        </a:rPr>
                        <m:t>𝑙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9" name="TextovéPole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7531" y="4213082"/>
                <a:ext cx="31701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Přímá spojnice 70"/>
          <p:cNvCxnSpPr/>
          <p:nvPr/>
        </p:nvCxnSpPr>
        <p:spPr>
          <a:xfrm flipH="1" flipV="1">
            <a:off x="7380312" y="1218375"/>
            <a:ext cx="767198" cy="66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71"/>
          <p:cNvCxnSpPr/>
          <p:nvPr/>
        </p:nvCxnSpPr>
        <p:spPr>
          <a:xfrm flipH="1" flipV="1">
            <a:off x="4125547" y="5632559"/>
            <a:ext cx="656119" cy="5517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nice 72"/>
          <p:cNvCxnSpPr/>
          <p:nvPr/>
        </p:nvCxnSpPr>
        <p:spPr>
          <a:xfrm flipV="1">
            <a:off x="4108237" y="1218376"/>
            <a:ext cx="3272075" cy="4414183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722711" y="439273"/>
                <a:ext cx="1624867" cy="435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𝑦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11" y="439273"/>
                <a:ext cx="1624867" cy="435440"/>
              </a:xfrm>
              <a:prstGeom prst="rect">
                <a:avLst/>
              </a:prstGeom>
              <a:blipFill rotWithShape="1">
                <a:blip r:embed="rId11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ovéPole 100"/>
              <p:cNvSpPr txBox="1"/>
              <p:nvPr/>
            </p:nvSpPr>
            <p:spPr>
              <a:xfrm>
                <a:off x="539552" y="967728"/>
                <a:ext cx="1991186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𝑦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𝑅</m:t>
                      </m:r>
                      <m:rad>
                        <m:radPr>
                          <m:degHide m:val="on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b="0" i="1" smtClean="0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b="0" i="1" smtClean="0">
                                          <a:latin typeface="Cambria Math"/>
                                        </a:rPr>
                                        <m:t>𝑙</m:t>
                                      </m:r>
                                    </m:num>
                                    <m:den>
                                      <m:r>
                                        <a:rPr lang="cs-CZ" b="0" i="1" smtClean="0">
                                          <a:latin typeface="Cambria Math"/>
                                        </a:rPr>
                                        <m:t>𝑅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1" name="TextovéPole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967728"/>
                <a:ext cx="1991186" cy="91069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ovéPole 101"/>
              <p:cNvSpPr txBox="1"/>
              <p:nvPr/>
            </p:nvSpPr>
            <p:spPr>
              <a:xfrm>
                <a:off x="791992" y="2093761"/>
                <a:ext cx="1486304" cy="435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b="0" i="1" smtClean="0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2" name="TextovéPole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992" y="2093761"/>
                <a:ext cx="1486304" cy="435440"/>
              </a:xfrm>
              <a:prstGeom prst="rect">
                <a:avLst/>
              </a:prstGeom>
              <a:blipFill rotWithShape="1">
                <a:blip r:embed="rId1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ovéPole 102"/>
              <p:cNvSpPr txBox="1"/>
              <p:nvPr/>
            </p:nvSpPr>
            <p:spPr>
              <a:xfrm>
                <a:off x="2771800" y="1218375"/>
                <a:ext cx="1323889" cy="660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𝑅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</a:rPr>
                            <m:t>cos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⁡(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3" name="TextovéPole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1218375"/>
                <a:ext cx="1323889" cy="66005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654978" y="2862320"/>
                <a:ext cx="17173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𝑑𝑥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𝑑𝑙</m:t>
                      </m:r>
                      <m:r>
                        <a:rPr lang="cs-CZ" b="0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</a:rPr>
                        <m:t>cos</m:t>
                      </m:r>
                      <m:r>
                        <a:rPr lang="cs-CZ" b="0" i="1" smtClean="0">
                          <a:latin typeface="Cambria Math"/>
                        </a:rPr>
                        <m:t>⁡(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cs-CZ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78" y="2862320"/>
                <a:ext cx="1717330" cy="369332"/>
              </a:xfrm>
              <a:prstGeom prst="rect">
                <a:avLst/>
              </a:prstGeom>
              <a:blipFill rotWithShape="1">
                <a:blip r:embed="rId1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ovéPole 103"/>
              <p:cNvSpPr txBox="1"/>
              <p:nvPr/>
            </p:nvSpPr>
            <p:spPr>
              <a:xfrm>
                <a:off x="662055" y="3539584"/>
                <a:ext cx="2630400" cy="1217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𝑑𝑥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𝑑𝑙</m:t>
                      </m:r>
                      <m:r>
                        <a:rPr lang="cs-CZ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𝑅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𝑦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𝑑𝑙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cs-CZ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cs-CZ" b="0" i="1" smtClean="0">
                                              <a:latin typeface="Cambria Math"/>
                                            </a:rPr>
                                            <m:t>𝑙</m:t>
                                          </m:r>
                                        </m:num>
                                        <m:den>
                                          <m:r>
                                            <a:rPr lang="cs-CZ" b="0" i="1" smtClean="0">
                                              <a:latin typeface="Cambria Math"/>
                                            </a:rPr>
                                            <m:t>𝑅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4" name="TextovéPole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55" y="3539584"/>
                <a:ext cx="2630400" cy="1217513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ovéPole 104"/>
              <p:cNvSpPr txBox="1"/>
              <p:nvPr/>
            </p:nvSpPr>
            <p:spPr>
              <a:xfrm>
                <a:off x="539552" y="4751003"/>
                <a:ext cx="1571392" cy="670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𝑑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𝜉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5" name="TextovéPole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751003"/>
                <a:ext cx="1571392" cy="670183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ovéPole 105"/>
              <p:cNvSpPr txBox="1"/>
              <p:nvPr/>
            </p:nvSpPr>
            <p:spPr>
              <a:xfrm>
                <a:off x="407802" y="5598292"/>
                <a:ext cx="21437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𝑑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𝜉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</a:rPr>
                        <m:t>d</m:t>
                      </m:r>
                      <m:r>
                        <a:rPr lang="cs-CZ" b="0" i="0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</a:rPr>
                        <m:t>arcsinh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λ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6" name="TextovéPole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02" y="5598292"/>
                <a:ext cx="2143792" cy="369332"/>
              </a:xfrm>
              <a:prstGeom prst="rect">
                <a:avLst/>
              </a:prstGeom>
              <a:blipFill rotWithShape="1">
                <a:blip r:embed="rId1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ovéPole 106"/>
              <p:cNvSpPr txBox="1"/>
              <p:nvPr/>
            </p:nvSpPr>
            <p:spPr>
              <a:xfrm>
                <a:off x="688700" y="6282088"/>
                <a:ext cx="13935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</a:rPr>
                        <m:t>sinh</m:t>
                      </m:r>
                      <m:r>
                        <a:rPr lang="cs-CZ" b="0" i="1" smtClean="0">
                          <a:latin typeface="Cambria Math"/>
                        </a:rPr>
                        <m:t>⁡(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𝜉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7" name="TextovéPole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700" y="6282088"/>
                <a:ext cx="1393523" cy="369332"/>
              </a:xfrm>
              <a:prstGeom prst="rect">
                <a:avLst/>
              </a:prstGeom>
              <a:blipFill rotWithShape="1">
                <a:blip r:embed="rId1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/>
          <p:cNvCxnSpPr/>
          <p:nvPr/>
        </p:nvCxnSpPr>
        <p:spPr>
          <a:xfrm flipH="1" flipV="1">
            <a:off x="6386357" y="3271191"/>
            <a:ext cx="428227" cy="3372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52"/>
          <p:cNvCxnSpPr/>
          <p:nvPr/>
        </p:nvCxnSpPr>
        <p:spPr>
          <a:xfrm flipV="1">
            <a:off x="6355125" y="1517242"/>
            <a:ext cx="1337689" cy="1763738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/>
              <p:nvPr/>
            </p:nvSpPr>
            <p:spPr>
              <a:xfrm>
                <a:off x="6764348" y="2101447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cs-CZ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b="0" i="1" dirty="0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4348" y="2101447"/>
                <a:ext cx="371384" cy="369332"/>
              </a:xfrm>
              <a:prstGeom prst="rect">
                <a:avLst/>
              </a:prstGeom>
              <a:blipFill>
                <a:blip r:embed="rId20"/>
                <a:stretch>
                  <a:fillRect r="-8197" b="-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339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ovéPole 63"/>
              <p:cNvSpPr txBox="1"/>
              <p:nvPr/>
            </p:nvSpPr>
            <p:spPr>
              <a:xfrm>
                <a:off x="3771833" y="381155"/>
                <a:ext cx="6860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dirty="0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  <m:sub>
                          <m:r>
                            <a:rPr lang="cs-CZ" b="0" i="1" dirty="0" smtClean="0">
                              <a:latin typeface="Cambria Math"/>
                              <a:ea typeface="Cambria Math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4" name="TextovéPole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833" y="381155"/>
                <a:ext cx="68602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bdélník 64"/>
          <p:cNvSpPr/>
          <p:nvPr/>
        </p:nvSpPr>
        <p:spPr>
          <a:xfrm>
            <a:off x="421880" y="512676"/>
            <a:ext cx="3361728" cy="58326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" name="TextovéPole 68"/>
          <p:cNvSpPr txBox="1"/>
          <p:nvPr/>
        </p:nvSpPr>
        <p:spPr>
          <a:xfrm>
            <a:off x="2444265" y="5872623"/>
            <a:ext cx="306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</a:t>
            </a:r>
            <a:endParaRPr lang="cs-CZ" dirty="0"/>
          </a:p>
        </p:txBody>
      </p:sp>
      <p:cxnSp>
        <p:nvCxnSpPr>
          <p:cNvPr id="70" name="Přímá spojnice se šipkou 69"/>
          <p:cNvCxnSpPr/>
          <p:nvPr/>
        </p:nvCxnSpPr>
        <p:spPr>
          <a:xfrm flipV="1">
            <a:off x="394199" y="2672916"/>
            <a:ext cx="3389409" cy="3661322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nice se šipkou 73"/>
          <p:cNvCxnSpPr/>
          <p:nvPr/>
        </p:nvCxnSpPr>
        <p:spPr>
          <a:xfrm flipV="1">
            <a:off x="421880" y="1915228"/>
            <a:ext cx="3361728" cy="441901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Přímá spojnice se šipkou 76"/>
          <p:cNvCxnSpPr/>
          <p:nvPr/>
        </p:nvCxnSpPr>
        <p:spPr>
          <a:xfrm>
            <a:off x="394199" y="6334238"/>
            <a:ext cx="3389409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nice se šipkou 77"/>
          <p:cNvCxnSpPr/>
          <p:nvPr/>
        </p:nvCxnSpPr>
        <p:spPr>
          <a:xfrm flipH="1" flipV="1">
            <a:off x="3763731" y="2672916"/>
            <a:ext cx="16204" cy="3672408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78"/>
          <p:cNvCxnSpPr/>
          <p:nvPr/>
        </p:nvCxnSpPr>
        <p:spPr>
          <a:xfrm>
            <a:off x="3783608" y="1915228"/>
            <a:ext cx="4546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79"/>
          <p:cNvCxnSpPr/>
          <p:nvPr/>
        </p:nvCxnSpPr>
        <p:spPr>
          <a:xfrm>
            <a:off x="3783608" y="2672916"/>
            <a:ext cx="4546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Přímá spojnice 80"/>
          <p:cNvCxnSpPr/>
          <p:nvPr/>
        </p:nvCxnSpPr>
        <p:spPr>
          <a:xfrm>
            <a:off x="4238304" y="1890654"/>
            <a:ext cx="0" cy="757688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ovéPole 81"/>
              <p:cNvSpPr txBox="1"/>
              <p:nvPr/>
            </p:nvSpPr>
            <p:spPr>
              <a:xfrm>
                <a:off x="3783608" y="2109406"/>
                <a:ext cx="4548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dirty="0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b="0" i="1" dirty="0" smtClean="0">
                          <a:latin typeface="Cambria Math"/>
                          <a:ea typeface="Cambria Math"/>
                        </a:rPr>
                        <m:t>𝑙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2" name="TextovéPole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608" y="2109406"/>
                <a:ext cx="45486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Přímá spojnice 82"/>
          <p:cNvCxnSpPr/>
          <p:nvPr/>
        </p:nvCxnSpPr>
        <p:spPr>
          <a:xfrm flipH="1" flipV="1">
            <a:off x="3428254" y="2384884"/>
            <a:ext cx="335478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ovéPole 83"/>
              <p:cNvSpPr txBox="1"/>
              <p:nvPr/>
            </p:nvSpPr>
            <p:spPr>
              <a:xfrm>
                <a:off x="3106938" y="1889652"/>
                <a:ext cx="5092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dirty="0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b="0" i="1" dirty="0" smtClean="0"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4" name="TextovéPole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938" y="1889652"/>
                <a:ext cx="509242" cy="369332"/>
              </a:xfrm>
              <a:prstGeom prst="rect">
                <a:avLst/>
              </a:prstGeom>
              <a:blipFill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Přímá spojnice se šipkou 84"/>
          <p:cNvCxnSpPr/>
          <p:nvPr/>
        </p:nvCxnSpPr>
        <p:spPr>
          <a:xfrm flipV="1">
            <a:off x="3428254" y="1951830"/>
            <a:ext cx="335477" cy="433054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ovéPole 85"/>
              <p:cNvSpPr txBox="1"/>
              <p:nvPr/>
            </p:nvSpPr>
            <p:spPr>
              <a:xfrm>
                <a:off x="3154667" y="2503036"/>
                <a:ext cx="5058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dirty="0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b="0" i="1" dirty="0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6" name="TextovéPole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667" y="2503036"/>
                <a:ext cx="50584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ovéPole 86"/>
              <p:cNvSpPr txBox="1"/>
              <p:nvPr/>
            </p:nvSpPr>
            <p:spPr>
              <a:xfrm>
                <a:off x="2312465" y="5261649"/>
                <a:ext cx="374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7" name="TextovéPole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465" y="5261649"/>
                <a:ext cx="37414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Ovál 67"/>
          <p:cNvSpPr/>
          <p:nvPr/>
        </p:nvSpPr>
        <p:spPr>
          <a:xfrm rot="1515700">
            <a:off x="1469120" y="4991491"/>
            <a:ext cx="1046506" cy="1175663"/>
          </a:xfrm>
          <a:custGeom>
            <a:avLst/>
            <a:gdLst>
              <a:gd name="connsiteX0" fmla="*/ 0 w 2088232"/>
              <a:gd name="connsiteY0" fmla="*/ 1026886 h 2053772"/>
              <a:gd name="connsiteX1" fmla="*/ 1044116 w 2088232"/>
              <a:gd name="connsiteY1" fmla="*/ 0 h 2053772"/>
              <a:gd name="connsiteX2" fmla="*/ 2088232 w 2088232"/>
              <a:gd name="connsiteY2" fmla="*/ 1026886 h 2053772"/>
              <a:gd name="connsiteX3" fmla="*/ 1044116 w 2088232"/>
              <a:gd name="connsiteY3" fmla="*/ 2053772 h 2053772"/>
              <a:gd name="connsiteX4" fmla="*/ 0 w 2088232"/>
              <a:gd name="connsiteY4" fmla="*/ 1026886 h 2053772"/>
              <a:gd name="connsiteX0" fmla="*/ 1044116 w 2088232"/>
              <a:gd name="connsiteY0" fmla="*/ 0 h 2053772"/>
              <a:gd name="connsiteX1" fmla="*/ 2088232 w 2088232"/>
              <a:gd name="connsiteY1" fmla="*/ 1026886 h 2053772"/>
              <a:gd name="connsiteX2" fmla="*/ 1044116 w 2088232"/>
              <a:gd name="connsiteY2" fmla="*/ 2053772 h 2053772"/>
              <a:gd name="connsiteX3" fmla="*/ 0 w 2088232"/>
              <a:gd name="connsiteY3" fmla="*/ 1026886 h 2053772"/>
              <a:gd name="connsiteX4" fmla="*/ 1135556 w 2088232"/>
              <a:gd name="connsiteY4" fmla="*/ 91440 h 2053772"/>
              <a:gd name="connsiteX0" fmla="*/ 1044116 w 2088232"/>
              <a:gd name="connsiteY0" fmla="*/ 0 h 2053772"/>
              <a:gd name="connsiteX1" fmla="*/ 2088232 w 2088232"/>
              <a:gd name="connsiteY1" fmla="*/ 1026886 h 2053772"/>
              <a:gd name="connsiteX2" fmla="*/ 1044116 w 2088232"/>
              <a:gd name="connsiteY2" fmla="*/ 2053772 h 2053772"/>
              <a:gd name="connsiteX3" fmla="*/ 0 w 2088232"/>
              <a:gd name="connsiteY3" fmla="*/ 1026886 h 2053772"/>
              <a:gd name="connsiteX0" fmla="*/ 0 w 1044116"/>
              <a:gd name="connsiteY0" fmla="*/ 0 h 2053772"/>
              <a:gd name="connsiteX1" fmla="*/ 1044116 w 1044116"/>
              <a:gd name="connsiteY1" fmla="*/ 1026886 h 2053772"/>
              <a:gd name="connsiteX2" fmla="*/ 0 w 1044116"/>
              <a:gd name="connsiteY2" fmla="*/ 2053772 h 2053772"/>
              <a:gd name="connsiteX0" fmla="*/ 0 w 1044116"/>
              <a:gd name="connsiteY0" fmla="*/ 0 h 1026886"/>
              <a:gd name="connsiteX1" fmla="*/ 1044116 w 1044116"/>
              <a:gd name="connsiteY1" fmla="*/ 1026886 h 102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4116" h="1026886">
                <a:moveTo>
                  <a:pt x="0" y="0"/>
                </a:moveTo>
                <a:cubicBezTo>
                  <a:pt x="576649" y="0"/>
                  <a:pt x="1044116" y="459753"/>
                  <a:pt x="1044116" y="1026886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ovéPole 88"/>
              <p:cNvSpPr txBox="1"/>
              <p:nvPr/>
            </p:nvSpPr>
            <p:spPr>
              <a:xfrm>
                <a:off x="2769776" y="3033644"/>
                <a:ext cx="5119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9" name="TextovéPole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776" y="3033644"/>
                <a:ext cx="51199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Ovál 1"/>
          <p:cNvSpPr/>
          <p:nvPr/>
        </p:nvSpPr>
        <p:spPr>
          <a:xfrm>
            <a:off x="424951" y="3033644"/>
            <a:ext cx="3365553" cy="3311680"/>
          </a:xfrm>
          <a:custGeom>
            <a:avLst/>
            <a:gdLst>
              <a:gd name="connsiteX0" fmla="*/ 0 w 6731105"/>
              <a:gd name="connsiteY0" fmla="*/ 3311680 h 6623360"/>
              <a:gd name="connsiteX1" fmla="*/ 3365553 w 6731105"/>
              <a:gd name="connsiteY1" fmla="*/ 0 h 6623360"/>
              <a:gd name="connsiteX2" fmla="*/ 6731106 w 6731105"/>
              <a:gd name="connsiteY2" fmla="*/ 3311680 h 6623360"/>
              <a:gd name="connsiteX3" fmla="*/ 3365553 w 6731105"/>
              <a:gd name="connsiteY3" fmla="*/ 6623360 h 6623360"/>
              <a:gd name="connsiteX4" fmla="*/ 0 w 6731105"/>
              <a:gd name="connsiteY4" fmla="*/ 3311680 h 6623360"/>
              <a:gd name="connsiteX0" fmla="*/ 0 w 6731106"/>
              <a:gd name="connsiteY0" fmla="*/ 3311680 h 6623360"/>
              <a:gd name="connsiteX1" fmla="*/ 3365553 w 6731106"/>
              <a:gd name="connsiteY1" fmla="*/ 0 h 6623360"/>
              <a:gd name="connsiteX2" fmla="*/ 6731106 w 6731106"/>
              <a:gd name="connsiteY2" fmla="*/ 3311680 h 6623360"/>
              <a:gd name="connsiteX3" fmla="*/ 3365553 w 6731106"/>
              <a:gd name="connsiteY3" fmla="*/ 6623360 h 6623360"/>
              <a:gd name="connsiteX4" fmla="*/ 91440 w 6731106"/>
              <a:gd name="connsiteY4" fmla="*/ 3403120 h 6623360"/>
              <a:gd name="connsiteX0" fmla="*/ 3278067 w 6643620"/>
              <a:gd name="connsiteY0" fmla="*/ 0 h 6623360"/>
              <a:gd name="connsiteX1" fmla="*/ 6643620 w 6643620"/>
              <a:gd name="connsiteY1" fmla="*/ 3311680 h 6623360"/>
              <a:gd name="connsiteX2" fmla="*/ 3278067 w 6643620"/>
              <a:gd name="connsiteY2" fmla="*/ 6623360 h 6623360"/>
              <a:gd name="connsiteX3" fmla="*/ 3954 w 6643620"/>
              <a:gd name="connsiteY3" fmla="*/ 3403120 h 6623360"/>
              <a:gd name="connsiteX0" fmla="*/ 0 w 3365553"/>
              <a:gd name="connsiteY0" fmla="*/ 0 h 6623360"/>
              <a:gd name="connsiteX1" fmla="*/ 3365553 w 3365553"/>
              <a:gd name="connsiteY1" fmla="*/ 3311680 h 6623360"/>
              <a:gd name="connsiteX2" fmla="*/ 0 w 3365553"/>
              <a:gd name="connsiteY2" fmla="*/ 6623360 h 6623360"/>
              <a:gd name="connsiteX0" fmla="*/ 0 w 3365553"/>
              <a:gd name="connsiteY0" fmla="*/ 0 h 3311680"/>
              <a:gd name="connsiteX1" fmla="*/ 3365553 w 3365553"/>
              <a:gd name="connsiteY1" fmla="*/ 3311680 h 33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65553" h="3311680">
                <a:moveTo>
                  <a:pt x="0" y="0"/>
                </a:moveTo>
                <a:cubicBezTo>
                  <a:pt x="1858744" y="0"/>
                  <a:pt x="3365553" y="1482690"/>
                  <a:pt x="3365553" y="3311680"/>
                </a:cubicBezTo>
              </a:path>
            </a:pathLst>
          </a:custGeom>
          <a:noFill/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6" name="Přímá spojnice 95"/>
          <p:cNvCxnSpPr/>
          <p:nvPr/>
        </p:nvCxnSpPr>
        <p:spPr>
          <a:xfrm flipH="1">
            <a:off x="3809030" y="2683966"/>
            <a:ext cx="5928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Přímá spojnice 96"/>
          <p:cNvCxnSpPr/>
          <p:nvPr/>
        </p:nvCxnSpPr>
        <p:spPr>
          <a:xfrm flipH="1" flipV="1">
            <a:off x="3796482" y="6329586"/>
            <a:ext cx="592827" cy="157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Přímá spojnice 97"/>
          <p:cNvCxnSpPr/>
          <p:nvPr/>
        </p:nvCxnSpPr>
        <p:spPr>
          <a:xfrm flipH="1" flipV="1">
            <a:off x="4389309" y="2719591"/>
            <a:ext cx="12548" cy="3609995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ovéPole 98"/>
              <p:cNvSpPr txBox="1"/>
              <p:nvPr/>
            </p:nvSpPr>
            <p:spPr>
              <a:xfrm>
                <a:off x="4083752" y="4286485"/>
                <a:ext cx="3170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dirty="0" smtClean="0">
                          <a:latin typeface="Cambria Math"/>
                          <a:ea typeface="Cambria Math"/>
                        </a:rPr>
                        <m:t>𝑙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9" name="TextovéPole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752" y="4286485"/>
                <a:ext cx="31701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Přímá spojnice se šipkou 40"/>
          <p:cNvCxnSpPr/>
          <p:nvPr/>
        </p:nvCxnSpPr>
        <p:spPr>
          <a:xfrm flipV="1">
            <a:off x="22642" y="2334986"/>
            <a:ext cx="3389409" cy="3661322"/>
          </a:xfrm>
          <a:prstGeom prst="straightConnector1">
            <a:avLst/>
          </a:prstGeom>
          <a:ln w="254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>
          <a:xfrm flipH="1" flipV="1">
            <a:off x="9895" y="6038637"/>
            <a:ext cx="335478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 rot="18749562">
            <a:off x="-581781" y="4094864"/>
            <a:ext cx="4970860" cy="572158"/>
          </a:xfrm>
          <a:prstGeom prst="rect">
            <a:avLst/>
          </a:prstGeom>
          <a:solidFill>
            <a:srgbClr val="92D050">
              <a:alpha val="29000"/>
            </a:srgbClr>
          </a:solidFill>
          <a:ln w="12700">
            <a:solidFill>
              <a:srgbClr val="00B050">
                <a:alpha val="5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/>
              <p:nvPr/>
            </p:nvSpPr>
            <p:spPr>
              <a:xfrm>
                <a:off x="7293326" y="4624220"/>
                <a:ext cx="797591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b="0" i="1" smtClean="0">
                          <a:latin typeface="Cambria Math"/>
                        </a:rPr>
                        <m:t>𝑑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3326" y="4624220"/>
                <a:ext cx="797591" cy="6109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Čárový bublinový popisek 2 3"/>
          <p:cNvSpPr/>
          <p:nvPr/>
        </p:nvSpPr>
        <p:spPr>
          <a:xfrm>
            <a:off x="7189434" y="4587521"/>
            <a:ext cx="1191608" cy="610185"/>
          </a:xfrm>
          <a:prstGeom prst="borderCallout2">
            <a:avLst>
              <a:gd name="adj1" fmla="val 48327"/>
              <a:gd name="adj2" fmla="val 98694"/>
              <a:gd name="adj3" fmla="val -73923"/>
              <a:gd name="adj4" fmla="val 104496"/>
              <a:gd name="adj5" fmla="val -185240"/>
              <a:gd name="adj6" fmla="val 29060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ovéPole 47"/>
              <p:cNvSpPr txBox="1"/>
              <p:nvPr/>
            </p:nvSpPr>
            <p:spPr>
              <a:xfrm>
                <a:off x="8454476" y="381155"/>
                <a:ext cx="6860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dirty="0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  <m:sub>
                          <m:r>
                            <a:rPr lang="cs-CZ" b="0" i="1" dirty="0" smtClean="0">
                              <a:latin typeface="Cambria Math"/>
                              <a:ea typeface="Cambria Math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8" name="TextovéPole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476" y="381155"/>
                <a:ext cx="68602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bdélník 48"/>
          <p:cNvSpPr/>
          <p:nvPr/>
        </p:nvSpPr>
        <p:spPr>
          <a:xfrm>
            <a:off x="5104523" y="512676"/>
            <a:ext cx="3361728" cy="58326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TextovéPole 50"/>
          <p:cNvSpPr txBox="1"/>
          <p:nvPr/>
        </p:nvSpPr>
        <p:spPr>
          <a:xfrm>
            <a:off x="7126908" y="5872623"/>
            <a:ext cx="306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</a:t>
            </a:r>
            <a:endParaRPr lang="cs-CZ" dirty="0"/>
          </a:p>
        </p:txBody>
      </p:sp>
      <p:cxnSp>
        <p:nvCxnSpPr>
          <p:cNvPr id="52" name="Přímá spojnice se šipkou 51"/>
          <p:cNvCxnSpPr/>
          <p:nvPr/>
        </p:nvCxnSpPr>
        <p:spPr>
          <a:xfrm flipV="1">
            <a:off x="5076842" y="2672916"/>
            <a:ext cx="3389409" cy="3661322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se šipkou 53"/>
          <p:cNvCxnSpPr/>
          <p:nvPr/>
        </p:nvCxnSpPr>
        <p:spPr>
          <a:xfrm flipV="1">
            <a:off x="5104523" y="1915228"/>
            <a:ext cx="3361728" cy="441901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se šipkou 55"/>
          <p:cNvCxnSpPr/>
          <p:nvPr/>
        </p:nvCxnSpPr>
        <p:spPr>
          <a:xfrm>
            <a:off x="5076842" y="6334238"/>
            <a:ext cx="3389409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se šipkou 56"/>
          <p:cNvCxnSpPr/>
          <p:nvPr/>
        </p:nvCxnSpPr>
        <p:spPr>
          <a:xfrm flipH="1" flipV="1">
            <a:off x="8446374" y="2672916"/>
            <a:ext cx="16204" cy="3672408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57"/>
          <p:cNvCxnSpPr/>
          <p:nvPr/>
        </p:nvCxnSpPr>
        <p:spPr>
          <a:xfrm>
            <a:off x="8466251" y="1915228"/>
            <a:ext cx="4546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58"/>
          <p:cNvCxnSpPr/>
          <p:nvPr/>
        </p:nvCxnSpPr>
        <p:spPr>
          <a:xfrm>
            <a:off x="8466251" y="2672916"/>
            <a:ext cx="4546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59"/>
          <p:cNvCxnSpPr/>
          <p:nvPr/>
        </p:nvCxnSpPr>
        <p:spPr>
          <a:xfrm>
            <a:off x="8920947" y="1890654"/>
            <a:ext cx="0" cy="757688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ovéPole 60"/>
              <p:cNvSpPr txBox="1"/>
              <p:nvPr/>
            </p:nvSpPr>
            <p:spPr>
              <a:xfrm>
                <a:off x="8466251" y="2109406"/>
                <a:ext cx="4548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dirty="0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b="0" i="1" dirty="0" smtClean="0">
                          <a:latin typeface="Cambria Math"/>
                          <a:ea typeface="Cambria Math"/>
                        </a:rPr>
                        <m:t>𝑙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1" name="TextovéPole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251" y="2109406"/>
                <a:ext cx="45486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Přímá spojnice 61"/>
          <p:cNvCxnSpPr/>
          <p:nvPr/>
        </p:nvCxnSpPr>
        <p:spPr>
          <a:xfrm flipH="1" flipV="1">
            <a:off x="8110897" y="2384884"/>
            <a:ext cx="335478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ovéPole 62"/>
              <p:cNvSpPr txBox="1"/>
              <p:nvPr/>
            </p:nvSpPr>
            <p:spPr>
              <a:xfrm>
                <a:off x="7789581" y="1889652"/>
                <a:ext cx="5092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dirty="0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b="0" i="1" dirty="0" smtClean="0"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3" name="TextovéPole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9581" y="1889652"/>
                <a:ext cx="509242" cy="369332"/>
              </a:xfrm>
              <a:prstGeom prst="rect">
                <a:avLst/>
              </a:prstGeom>
              <a:blipFill>
                <a:blip r:embed="rId1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Přímá spojnice se šipkou 65"/>
          <p:cNvCxnSpPr/>
          <p:nvPr/>
        </p:nvCxnSpPr>
        <p:spPr>
          <a:xfrm flipV="1">
            <a:off x="8110897" y="1951830"/>
            <a:ext cx="335477" cy="433054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ovéPole 66"/>
              <p:cNvSpPr txBox="1"/>
              <p:nvPr/>
            </p:nvSpPr>
            <p:spPr>
              <a:xfrm>
                <a:off x="7837310" y="2503036"/>
                <a:ext cx="5058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dirty="0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b="0" i="1" dirty="0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7" name="TextovéPol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310" y="2503036"/>
                <a:ext cx="505844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ovéPole 67"/>
              <p:cNvSpPr txBox="1"/>
              <p:nvPr/>
            </p:nvSpPr>
            <p:spPr>
              <a:xfrm>
                <a:off x="6995108" y="5261649"/>
                <a:ext cx="374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8" name="TextovéPole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108" y="5261649"/>
                <a:ext cx="37414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Ovál 67"/>
          <p:cNvSpPr/>
          <p:nvPr/>
        </p:nvSpPr>
        <p:spPr>
          <a:xfrm rot="1515700">
            <a:off x="6151763" y="4991491"/>
            <a:ext cx="1046506" cy="1175663"/>
          </a:xfrm>
          <a:custGeom>
            <a:avLst/>
            <a:gdLst>
              <a:gd name="connsiteX0" fmla="*/ 0 w 2088232"/>
              <a:gd name="connsiteY0" fmla="*/ 1026886 h 2053772"/>
              <a:gd name="connsiteX1" fmla="*/ 1044116 w 2088232"/>
              <a:gd name="connsiteY1" fmla="*/ 0 h 2053772"/>
              <a:gd name="connsiteX2" fmla="*/ 2088232 w 2088232"/>
              <a:gd name="connsiteY2" fmla="*/ 1026886 h 2053772"/>
              <a:gd name="connsiteX3" fmla="*/ 1044116 w 2088232"/>
              <a:gd name="connsiteY3" fmla="*/ 2053772 h 2053772"/>
              <a:gd name="connsiteX4" fmla="*/ 0 w 2088232"/>
              <a:gd name="connsiteY4" fmla="*/ 1026886 h 2053772"/>
              <a:gd name="connsiteX0" fmla="*/ 1044116 w 2088232"/>
              <a:gd name="connsiteY0" fmla="*/ 0 h 2053772"/>
              <a:gd name="connsiteX1" fmla="*/ 2088232 w 2088232"/>
              <a:gd name="connsiteY1" fmla="*/ 1026886 h 2053772"/>
              <a:gd name="connsiteX2" fmla="*/ 1044116 w 2088232"/>
              <a:gd name="connsiteY2" fmla="*/ 2053772 h 2053772"/>
              <a:gd name="connsiteX3" fmla="*/ 0 w 2088232"/>
              <a:gd name="connsiteY3" fmla="*/ 1026886 h 2053772"/>
              <a:gd name="connsiteX4" fmla="*/ 1135556 w 2088232"/>
              <a:gd name="connsiteY4" fmla="*/ 91440 h 2053772"/>
              <a:gd name="connsiteX0" fmla="*/ 1044116 w 2088232"/>
              <a:gd name="connsiteY0" fmla="*/ 0 h 2053772"/>
              <a:gd name="connsiteX1" fmla="*/ 2088232 w 2088232"/>
              <a:gd name="connsiteY1" fmla="*/ 1026886 h 2053772"/>
              <a:gd name="connsiteX2" fmla="*/ 1044116 w 2088232"/>
              <a:gd name="connsiteY2" fmla="*/ 2053772 h 2053772"/>
              <a:gd name="connsiteX3" fmla="*/ 0 w 2088232"/>
              <a:gd name="connsiteY3" fmla="*/ 1026886 h 2053772"/>
              <a:gd name="connsiteX0" fmla="*/ 0 w 1044116"/>
              <a:gd name="connsiteY0" fmla="*/ 0 h 2053772"/>
              <a:gd name="connsiteX1" fmla="*/ 1044116 w 1044116"/>
              <a:gd name="connsiteY1" fmla="*/ 1026886 h 2053772"/>
              <a:gd name="connsiteX2" fmla="*/ 0 w 1044116"/>
              <a:gd name="connsiteY2" fmla="*/ 2053772 h 2053772"/>
              <a:gd name="connsiteX0" fmla="*/ 0 w 1044116"/>
              <a:gd name="connsiteY0" fmla="*/ 0 h 1026886"/>
              <a:gd name="connsiteX1" fmla="*/ 1044116 w 1044116"/>
              <a:gd name="connsiteY1" fmla="*/ 1026886 h 102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4116" h="1026886">
                <a:moveTo>
                  <a:pt x="0" y="0"/>
                </a:moveTo>
                <a:cubicBezTo>
                  <a:pt x="576649" y="0"/>
                  <a:pt x="1044116" y="459753"/>
                  <a:pt x="1044116" y="1026886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ovéPole 75"/>
              <p:cNvSpPr txBox="1"/>
              <p:nvPr/>
            </p:nvSpPr>
            <p:spPr>
              <a:xfrm>
                <a:off x="7452419" y="3033644"/>
                <a:ext cx="5119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6" name="TextovéPole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419" y="3033644"/>
                <a:ext cx="511999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Ovál 1"/>
          <p:cNvSpPr/>
          <p:nvPr/>
        </p:nvSpPr>
        <p:spPr>
          <a:xfrm>
            <a:off x="5107594" y="3033644"/>
            <a:ext cx="3365553" cy="3311680"/>
          </a:xfrm>
          <a:custGeom>
            <a:avLst/>
            <a:gdLst>
              <a:gd name="connsiteX0" fmla="*/ 0 w 6731105"/>
              <a:gd name="connsiteY0" fmla="*/ 3311680 h 6623360"/>
              <a:gd name="connsiteX1" fmla="*/ 3365553 w 6731105"/>
              <a:gd name="connsiteY1" fmla="*/ 0 h 6623360"/>
              <a:gd name="connsiteX2" fmla="*/ 6731106 w 6731105"/>
              <a:gd name="connsiteY2" fmla="*/ 3311680 h 6623360"/>
              <a:gd name="connsiteX3" fmla="*/ 3365553 w 6731105"/>
              <a:gd name="connsiteY3" fmla="*/ 6623360 h 6623360"/>
              <a:gd name="connsiteX4" fmla="*/ 0 w 6731105"/>
              <a:gd name="connsiteY4" fmla="*/ 3311680 h 6623360"/>
              <a:gd name="connsiteX0" fmla="*/ 0 w 6731106"/>
              <a:gd name="connsiteY0" fmla="*/ 3311680 h 6623360"/>
              <a:gd name="connsiteX1" fmla="*/ 3365553 w 6731106"/>
              <a:gd name="connsiteY1" fmla="*/ 0 h 6623360"/>
              <a:gd name="connsiteX2" fmla="*/ 6731106 w 6731106"/>
              <a:gd name="connsiteY2" fmla="*/ 3311680 h 6623360"/>
              <a:gd name="connsiteX3" fmla="*/ 3365553 w 6731106"/>
              <a:gd name="connsiteY3" fmla="*/ 6623360 h 6623360"/>
              <a:gd name="connsiteX4" fmla="*/ 91440 w 6731106"/>
              <a:gd name="connsiteY4" fmla="*/ 3403120 h 6623360"/>
              <a:gd name="connsiteX0" fmla="*/ 3278067 w 6643620"/>
              <a:gd name="connsiteY0" fmla="*/ 0 h 6623360"/>
              <a:gd name="connsiteX1" fmla="*/ 6643620 w 6643620"/>
              <a:gd name="connsiteY1" fmla="*/ 3311680 h 6623360"/>
              <a:gd name="connsiteX2" fmla="*/ 3278067 w 6643620"/>
              <a:gd name="connsiteY2" fmla="*/ 6623360 h 6623360"/>
              <a:gd name="connsiteX3" fmla="*/ 3954 w 6643620"/>
              <a:gd name="connsiteY3" fmla="*/ 3403120 h 6623360"/>
              <a:gd name="connsiteX0" fmla="*/ 0 w 3365553"/>
              <a:gd name="connsiteY0" fmla="*/ 0 h 6623360"/>
              <a:gd name="connsiteX1" fmla="*/ 3365553 w 3365553"/>
              <a:gd name="connsiteY1" fmla="*/ 3311680 h 6623360"/>
              <a:gd name="connsiteX2" fmla="*/ 0 w 3365553"/>
              <a:gd name="connsiteY2" fmla="*/ 6623360 h 6623360"/>
              <a:gd name="connsiteX0" fmla="*/ 0 w 3365553"/>
              <a:gd name="connsiteY0" fmla="*/ 0 h 3311680"/>
              <a:gd name="connsiteX1" fmla="*/ 3365553 w 3365553"/>
              <a:gd name="connsiteY1" fmla="*/ 3311680 h 33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65553" h="3311680">
                <a:moveTo>
                  <a:pt x="0" y="0"/>
                </a:moveTo>
                <a:cubicBezTo>
                  <a:pt x="1858744" y="0"/>
                  <a:pt x="3365553" y="1482690"/>
                  <a:pt x="3365553" y="3311680"/>
                </a:cubicBezTo>
              </a:path>
            </a:pathLst>
          </a:custGeom>
          <a:noFill/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2" name="Přímá spojnice 91"/>
          <p:cNvCxnSpPr/>
          <p:nvPr/>
        </p:nvCxnSpPr>
        <p:spPr>
          <a:xfrm flipH="1">
            <a:off x="8491673" y="2683966"/>
            <a:ext cx="5928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Přímá spojnice 92"/>
          <p:cNvCxnSpPr/>
          <p:nvPr/>
        </p:nvCxnSpPr>
        <p:spPr>
          <a:xfrm flipH="1" flipV="1">
            <a:off x="8479125" y="6329586"/>
            <a:ext cx="592827" cy="157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Přímá spojnice 93"/>
          <p:cNvCxnSpPr/>
          <p:nvPr/>
        </p:nvCxnSpPr>
        <p:spPr>
          <a:xfrm flipH="1" flipV="1">
            <a:off x="9071952" y="2719591"/>
            <a:ext cx="12548" cy="3609995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ovéPole 99"/>
              <p:cNvSpPr txBox="1"/>
              <p:nvPr/>
            </p:nvSpPr>
            <p:spPr>
              <a:xfrm>
                <a:off x="8766395" y="4286485"/>
                <a:ext cx="3170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dirty="0" smtClean="0">
                          <a:latin typeface="Cambria Math"/>
                          <a:ea typeface="Cambria Math"/>
                        </a:rPr>
                        <m:t>𝑙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0" name="TextovéPole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6395" y="4286485"/>
                <a:ext cx="317010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Obdélník 109"/>
          <p:cNvSpPr/>
          <p:nvPr/>
        </p:nvSpPr>
        <p:spPr>
          <a:xfrm rot="18749562">
            <a:off x="4130559" y="4074632"/>
            <a:ext cx="4914304" cy="568348"/>
          </a:xfrm>
          <a:custGeom>
            <a:avLst/>
            <a:gdLst>
              <a:gd name="connsiteX0" fmla="*/ 0 w 4863870"/>
              <a:gd name="connsiteY0" fmla="*/ 0 h 564682"/>
              <a:gd name="connsiteX1" fmla="*/ 4863870 w 4863870"/>
              <a:gd name="connsiteY1" fmla="*/ 0 h 564682"/>
              <a:gd name="connsiteX2" fmla="*/ 4863870 w 4863870"/>
              <a:gd name="connsiteY2" fmla="*/ 564682 h 564682"/>
              <a:gd name="connsiteX3" fmla="*/ 0 w 4863870"/>
              <a:gd name="connsiteY3" fmla="*/ 564682 h 564682"/>
              <a:gd name="connsiteX4" fmla="*/ 0 w 4863870"/>
              <a:gd name="connsiteY4" fmla="*/ 0 h 564682"/>
              <a:gd name="connsiteX0" fmla="*/ 0 w 4914304"/>
              <a:gd name="connsiteY0" fmla="*/ 568348 h 568348"/>
              <a:gd name="connsiteX1" fmla="*/ 4914304 w 4914304"/>
              <a:gd name="connsiteY1" fmla="*/ 0 h 568348"/>
              <a:gd name="connsiteX2" fmla="*/ 4914304 w 4914304"/>
              <a:gd name="connsiteY2" fmla="*/ 564682 h 568348"/>
              <a:gd name="connsiteX3" fmla="*/ 50434 w 4914304"/>
              <a:gd name="connsiteY3" fmla="*/ 564682 h 568348"/>
              <a:gd name="connsiteX4" fmla="*/ 0 w 4914304"/>
              <a:gd name="connsiteY4" fmla="*/ 568348 h 568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14304" h="568348">
                <a:moveTo>
                  <a:pt x="0" y="568348"/>
                </a:moveTo>
                <a:lnTo>
                  <a:pt x="4914304" y="0"/>
                </a:lnTo>
                <a:lnTo>
                  <a:pt x="4914304" y="564682"/>
                </a:lnTo>
                <a:lnTo>
                  <a:pt x="50434" y="564682"/>
                </a:lnTo>
                <a:lnTo>
                  <a:pt x="0" y="568348"/>
                </a:lnTo>
                <a:close/>
              </a:path>
            </a:pathLst>
          </a:custGeom>
          <a:solidFill>
            <a:srgbClr val="92D050">
              <a:alpha val="29000"/>
            </a:srgbClr>
          </a:solidFill>
          <a:ln w="12700">
            <a:solidFill>
              <a:srgbClr val="00B050">
                <a:alpha val="5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ovéPole 110"/>
              <p:cNvSpPr txBox="1"/>
              <p:nvPr/>
            </p:nvSpPr>
            <p:spPr>
              <a:xfrm>
                <a:off x="5593779" y="5826639"/>
                <a:ext cx="11916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𝑑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b="0" i="1" smtClean="0">
                          <a:latin typeface="Cambria Math"/>
                        </a:rPr>
                        <m:t>𝑑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1" name="TextovéPole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779" y="5826639"/>
                <a:ext cx="1191608" cy="369332"/>
              </a:xfrm>
              <a:prstGeom prst="rect">
                <a:avLst/>
              </a:prstGeom>
              <a:blipFill>
                <a:blip r:embed="rId1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Obdélník 112"/>
          <p:cNvSpPr/>
          <p:nvPr/>
        </p:nvSpPr>
        <p:spPr>
          <a:xfrm rot="18373384">
            <a:off x="3712827" y="3535683"/>
            <a:ext cx="5690676" cy="572158"/>
          </a:xfrm>
          <a:custGeom>
            <a:avLst/>
            <a:gdLst>
              <a:gd name="connsiteX0" fmla="*/ 0 w 4970860"/>
              <a:gd name="connsiteY0" fmla="*/ 0 h 572158"/>
              <a:gd name="connsiteX1" fmla="*/ 4970860 w 4970860"/>
              <a:gd name="connsiteY1" fmla="*/ 0 h 572158"/>
              <a:gd name="connsiteX2" fmla="*/ 4970860 w 4970860"/>
              <a:gd name="connsiteY2" fmla="*/ 572158 h 572158"/>
              <a:gd name="connsiteX3" fmla="*/ 0 w 4970860"/>
              <a:gd name="connsiteY3" fmla="*/ 572158 h 572158"/>
              <a:gd name="connsiteX4" fmla="*/ 0 w 4970860"/>
              <a:gd name="connsiteY4" fmla="*/ 0 h 572158"/>
              <a:gd name="connsiteX0" fmla="*/ 0 w 4995423"/>
              <a:gd name="connsiteY0" fmla="*/ 560964 h 572158"/>
              <a:gd name="connsiteX1" fmla="*/ 4995423 w 4995423"/>
              <a:gd name="connsiteY1" fmla="*/ 0 h 572158"/>
              <a:gd name="connsiteX2" fmla="*/ 4995423 w 4995423"/>
              <a:gd name="connsiteY2" fmla="*/ 572158 h 572158"/>
              <a:gd name="connsiteX3" fmla="*/ 24563 w 4995423"/>
              <a:gd name="connsiteY3" fmla="*/ 572158 h 572158"/>
              <a:gd name="connsiteX4" fmla="*/ 0 w 4995423"/>
              <a:gd name="connsiteY4" fmla="*/ 560964 h 572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5423" h="572158">
                <a:moveTo>
                  <a:pt x="0" y="560964"/>
                </a:moveTo>
                <a:lnTo>
                  <a:pt x="4995423" y="0"/>
                </a:lnTo>
                <a:lnTo>
                  <a:pt x="4995423" y="572158"/>
                </a:lnTo>
                <a:lnTo>
                  <a:pt x="24563" y="572158"/>
                </a:lnTo>
                <a:lnTo>
                  <a:pt x="0" y="560964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29000"/>
            </a:schemeClr>
          </a:solidFill>
          <a:ln w="12700">
            <a:solidFill>
              <a:schemeClr val="accent4"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ovéPole 113"/>
              <p:cNvSpPr txBox="1"/>
              <p:nvPr/>
            </p:nvSpPr>
            <p:spPr>
              <a:xfrm>
                <a:off x="844001" y="2428814"/>
                <a:ext cx="11916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𝑑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b="0" i="1" smtClean="0">
                          <a:latin typeface="Cambria Math"/>
                        </a:rPr>
                        <m:t>𝑑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4" name="TextovéPole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001" y="2428814"/>
                <a:ext cx="1191608" cy="369332"/>
              </a:xfrm>
              <a:prstGeom prst="rect">
                <a:avLst/>
              </a:prstGeom>
              <a:blipFill>
                <a:blip r:embed="rId1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Čárový bublinový popisek 2 114"/>
          <p:cNvSpPr/>
          <p:nvPr/>
        </p:nvSpPr>
        <p:spPr>
          <a:xfrm>
            <a:off x="844001" y="2261806"/>
            <a:ext cx="1191608" cy="610185"/>
          </a:xfrm>
          <a:prstGeom prst="borderCallout2">
            <a:avLst>
              <a:gd name="adj1" fmla="val 48327"/>
              <a:gd name="adj2" fmla="val 98694"/>
              <a:gd name="adj3" fmla="val 64102"/>
              <a:gd name="adj4" fmla="val 131758"/>
              <a:gd name="adj5" fmla="val 382636"/>
              <a:gd name="adj6" fmla="val 76516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6" name="Obdélník 112"/>
          <p:cNvSpPr/>
          <p:nvPr/>
        </p:nvSpPr>
        <p:spPr>
          <a:xfrm rot="18027650">
            <a:off x="3471277" y="3303671"/>
            <a:ext cx="6576607" cy="58225"/>
          </a:xfrm>
          <a:custGeom>
            <a:avLst/>
            <a:gdLst>
              <a:gd name="connsiteX0" fmla="*/ 0 w 4970860"/>
              <a:gd name="connsiteY0" fmla="*/ 0 h 572158"/>
              <a:gd name="connsiteX1" fmla="*/ 4970860 w 4970860"/>
              <a:gd name="connsiteY1" fmla="*/ 0 h 572158"/>
              <a:gd name="connsiteX2" fmla="*/ 4970860 w 4970860"/>
              <a:gd name="connsiteY2" fmla="*/ 572158 h 572158"/>
              <a:gd name="connsiteX3" fmla="*/ 0 w 4970860"/>
              <a:gd name="connsiteY3" fmla="*/ 572158 h 572158"/>
              <a:gd name="connsiteX4" fmla="*/ 0 w 4970860"/>
              <a:gd name="connsiteY4" fmla="*/ 0 h 572158"/>
              <a:gd name="connsiteX0" fmla="*/ 0 w 4995423"/>
              <a:gd name="connsiteY0" fmla="*/ 560964 h 572158"/>
              <a:gd name="connsiteX1" fmla="*/ 4995423 w 4995423"/>
              <a:gd name="connsiteY1" fmla="*/ 0 h 572158"/>
              <a:gd name="connsiteX2" fmla="*/ 4995423 w 4995423"/>
              <a:gd name="connsiteY2" fmla="*/ 572158 h 572158"/>
              <a:gd name="connsiteX3" fmla="*/ 24563 w 4995423"/>
              <a:gd name="connsiteY3" fmla="*/ 572158 h 572158"/>
              <a:gd name="connsiteX4" fmla="*/ 0 w 4995423"/>
              <a:gd name="connsiteY4" fmla="*/ 560964 h 572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5423" h="572158">
                <a:moveTo>
                  <a:pt x="0" y="560964"/>
                </a:moveTo>
                <a:lnTo>
                  <a:pt x="4995423" y="0"/>
                </a:lnTo>
                <a:lnTo>
                  <a:pt x="4995423" y="572158"/>
                </a:lnTo>
                <a:lnTo>
                  <a:pt x="24563" y="572158"/>
                </a:lnTo>
                <a:lnTo>
                  <a:pt x="0" y="560964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29000"/>
            </a:schemeClr>
          </a:solidFill>
          <a:ln w="12700">
            <a:solidFill>
              <a:schemeClr val="accent4"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7" name="Obdélník 112"/>
          <p:cNvSpPr/>
          <p:nvPr/>
        </p:nvSpPr>
        <p:spPr>
          <a:xfrm rot="19163719">
            <a:off x="4486934" y="4458156"/>
            <a:ext cx="4320843" cy="572158"/>
          </a:xfrm>
          <a:custGeom>
            <a:avLst/>
            <a:gdLst>
              <a:gd name="connsiteX0" fmla="*/ 0 w 4970860"/>
              <a:gd name="connsiteY0" fmla="*/ 0 h 572158"/>
              <a:gd name="connsiteX1" fmla="*/ 4970860 w 4970860"/>
              <a:gd name="connsiteY1" fmla="*/ 0 h 572158"/>
              <a:gd name="connsiteX2" fmla="*/ 4970860 w 4970860"/>
              <a:gd name="connsiteY2" fmla="*/ 572158 h 572158"/>
              <a:gd name="connsiteX3" fmla="*/ 0 w 4970860"/>
              <a:gd name="connsiteY3" fmla="*/ 572158 h 572158"/>
              <a:gd name="connsiteX4" fmla="*/ 0 w 4970860"/>
              <a:gd name="connsiteY4" fmla="*/ 0 h 572158"/>
              <a:gd name="connsiteX0" fmla="*/ 0 w 4995423"/>
              <a:gd name="connsiteY0" fmla="*/ 560964 h 572158"/>
              <a:gd name="connsiteX1" fmla="*/ 4995423 w 4995423"/>
              <a:gd name="connsiteY1" fmla="*/ 0 h 572158"/>
              <a:gd name="connsiteX2" fmla="*/ 4995423 w 4995423"/>
              <a:gd name="connsiteY2" fmla="*/ 572158 h 572158"/>
              <a:gd name="connsiteX3" fmla="*/ 24563 w 4995423"/>
              <a:gd name="connsiteY3" fmla="*/ 572158 h 572158"/>
              <a:gd name="connsiteX4" fmla="*/ 0 w 4995423"/>
              <a:gd name="connsiteY4" fmla="*/ 560964 h 572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5423" h="572158">
                <a:moveTo>
                  <a:pt x="0" y="560964"/>
                </a:moveTo>
                <a:lnTo>
                  <a:pt x="4995423" y="0"/>
                </a:lnTo>
                <a:lnTo>
                  <a:pt x="4995423" y="572158"/>
                </a:lnTo>
                <a:lnTo>
                  <a:pt x="24563" y="572158"/>
                </a:lnTo>
                <a:lnTo>
                  <a:pt x="0" y="560964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29000"/>
            </a:schemeClr>
          </a:solidFill>
          <a:ln w="12700">
            <a:solidFill>
              <a:schemeClr val="accent4"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8" name="Obdélník 112"/>
          <p:cNvSpPr/>
          <p:nvPr/>
        </p:nvSpPr>
        <p:spPr>
          <a:xfrm rot="19695581">
            <a:off x="4858192" y="4843468"/>
            <a:ext cx="3670013" cy="572158"/>
          </a:xfrm>
          <a:custGeom>
            <a:avLst/>
            <a:gdLst>
              <a:gd name="connsiteX0" fmla="*/ 0 w 4970860"/>
              <a:gd name="connsiteY0" fmla="*/ 0 h 572158"/>
              <a:gd name="connsiteX1" fmla="*/ 4970860 w 4970860"/>
              <a:gd name="connsiteY1" fmla="*/ 0 h 572158"/>
              <a:gd name="connsiteX2" fmla="*/ 4970860 w 4970860"/>
              <a:gd name="connsiteY2" fmla="*/ 572158 h 572158"/>
              <a:gd name="connsiteX3" fmla="*/ 0 w 4970860"/>
              <a:gd name="connsiteY3" fmla="*/ 572158 h 572158"/>
              <a:gd name="connsiteX4" fmla="*/ 0 w 4970860"/>
              <a:gd name="connsiteY4" fmla="*/ 0 h 572158"/>
              <a:gd name="connsiteX0" fmla="*/ 0 w 4995423"/>
              <a:gd name="connsiteY0" fmla="*/ 560964 h 572158"/>
              <a:gd name="connsiteX1" fmla="*/ 4995423 w 4995423"/>
              <a:gd name="connsiteY1" fmla="*/ 0 h 572158"/>
              <a:gd name="connsiteX2" fmla="*/ 4995423 w 4995423"/>
              <a:gd name="connsiteY2" fmla="*/ 572158 h 572158"/>
              <a:gd name="connsiteX3" fmla="*/ 24563 w 4995423"/>
              <a:gd name="connsiteY3" fmla="*/ 572158 h 572158"/>
              <a:gd name="connsiteX4" fmla="*/ 0 w 4995423"/>
              <a:gd name="connsiteY4" fmla="*/ 560964 h 572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5423" h="572158">
                <a:moveTo>
                  <a:pt x="0" y="560964"/>
                </a:moveTo>
                <a:lnTo>
                  <a:pt x="4995423" y="0"/>
                </a:lnTo>
                <a:lnTo>
                  <a:pt x="4995423" y="572158"/>
                </a:lnTo>
                <a:lnTo>
                  <a:pt x="24563" y="572158"/>
                </a:lnTo>
                <a:lnTo>
                  <a:pt x="0" y="560964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29000"/>
            </a:schemeClr>
          </a:solidFill>
          <a:ln w="12700">
            <a:solidFill>
              <a:schemeClr val="accent4"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9" name="Obdélník 112"/>
          <p:cNvSpPr/>
          <p:nvPr/>
        </p:nvSpPr>
        <p:spPr>
          <a:xfrm rot="20341040">
            <a:off x="4964718" y="5186367"/>
            <a:ext cx="3487966" cy="572158"/>
          </a:xfrm>
          <a:custGeom>
            <a:avLst/>
            <a:gdLst>
              <a:gd name="connsiteX0" fmla="*/ 0 w 4970860"/>
              <a:gd name="connsiteY0" fmla="*/ 0 h 572158"/>
              <a:gd name="connsiteX1" fmla="*/ 4970860 w 4970860"/>
              <a:gd name="connsiteY1" fmla="*/ 0 h 572158"/>
              <a:gd name="connsiteX2" fmla="*/ 4970860 w 4970860"/>
              <a:gd name="connsiteY2" fmla="*/ 572158 h 572158"/>
              <a:gd name="connsiteX3" fmla="*/ 0 w 4970860"/>
              <a:gd name="connsiteY3" fmla="*/ 572158 h 572158"/>
              <a:gd name="connsiteX4" fmla="*/ 0 w 4970860"/>
              <a:gd name="connsiteY4" fmla="*/ 0 h 572158"/>
              <a:gd name="connsiteX0" fmla="*/ 0 w 4995423"/>
              <a:gd name="connsiteY0" fmla="*/ 560964 h 572158"/>
              <a:gd name="connsiteX1" fmla="*/ 4995423 w 4995423"/>
              <a:gd name="connsiteY1" fmla="*/ 0 h 572158"/>
              <a:gd name="connsiteX2" fmla="*/ 4995423 w 4995423"/>
              <a:gd name="connsiteY2" fmla="*/ 572158 h 572158"/>
              <a:gd name="connsiteX3" fmla="*/ 24563 w 4995423"/>
              <a:gd name="connsiteY3" fmla="*/ 572158 h 572158"/>
              <a:gd name="connsiteX4" fmla="*/ 0 w 4995423"/>
              <a:gd name="connsiteY4" fmla="*/ 560964 h 572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5423" h="572158">
                <a:moveTo>
                  <a:pt x="0" y="560964"/>
                </a:moveTo>
                <a:lnTo>
                  <a:pt x="4995423" y="0"/>
                </a:lnTo>
                <a:lnTo>
                  <a:pt x="4995423" y="572158"/>
                </a:lnTo>
                <a:lnTo>
                  <a:pt x="24563" y="572158"/>
                </a:lnTo>
                <a:lnTo>
                  <a:pt x="0" y="560964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29000"/>
            </a:schemeClr>
          </a:solidFill>
          <a:ln w="12700">
            <a:solidFill>
              <a:schemeClr val="accent4"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0" name="Obdélník 112"/>
          <p:cNvSpPr/>
          <p:nvPr/>
        </p:nvSpPr>
        <p:spPr>
          <a:xfrm rot="20954343">
            <a:off x="5088819" y="5460408"/>
            <a:ext cx="3319768" cy="572158"/>
          </a:xfrm>
          <a:custGeom>
            <a:avLst/>
            <a:gdLst>
              <a:gd name="connsiteX0" fmla="*/ 0 w 4970860"/>
              <a:gd name="connsiteY0" fmla="*/ 0 h 572158"/>
              <a:gd name="connsiteX1" fmla="*/ 4970860 w 4970860"/>
              <a:gd name="connsiteY1" fmla="*/ 0 h 572158"/>
              <a:gd name="connsiteX2" fmla="*/ 4970860 w 4970860"/>
              <a:gd name="connsiteY2" fmla="*/ 572158 h 572158"/>
              <a:gd name="connsiteX3" fmla="*/ 0 w 4970860"/>
              <a:gd name="connsiteY3" fmla="*/ 572158 h 572158"/>
              <a:gd name="connsiteX4" fmla="*/ 0 w 4970860"/>
              <a:gd name="connsiteY4" fmla="*/ 0 h 572158"/>
              <a:gd name="connsiteX0" fmla="*/ 0 w 4995423"/>
              <a:gd name="connsiteY0" fmla="*/ 560964 h 572158"/>
              <a:gd name="connsiteX1" fmla="*/ 4995423 w 4995423"/>
              <a:gd name="connsiteY1" fmla="*/ 0 h 572158"/>
              <a:gd name="connsiteX2" fmla="*/ 4995423 w 4995423"/>
              <a:gd name="connsiteY2" fmla="*/ 572158 h 572158"/>
              <a:gd name="connsiteX3" fmla="*/ 24563 w 4995423"/>
              <a:gd name="connsiteY3" fmla="*/ 572158 h 572158"/>
              <a:gd name="connsiteX4" fmla="*/ 0 w 4995423"/>
              <a:gd name="connsiteY4" fmla="*/ 560964 h 572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5423" h="572158">
                <a:moveTo>
                  <a:pt x="0" y="560964"/>
                </a:moveTo>
                <a:lnTo>
                  <a:pt x="4995423" y="0"/>
                </a:lnTo>
                <a:lnTo>
                  <a:pt x="4995423" y="572158"/>
                </a:lnTo>
                <a:lnTo>
                  <a:pt x="24563" y="572158"/>
                </a:lnTo>
                <a:lnTo>
                  <a:pt x="0" y="560964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29000"/>
            </a:schemeClr>
          </a:solidFill>
          <a:ln w="12700">
            <a:solidFill>
              <a:schemeClr val="accent4"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1" name="Obdélník 112"/>
          <p:cNvSpPr/>
          <p:nvPr/>
        </p:nvSpPr>
        <p:spPr>
          <a:xfrm>
            <a:off x="5069355" y="5767099"/>
            <a:ext cx="3368804" cy="572158"/>
          </a:xfrm>
          <a:custGeom>
            <a:avLst/>
            <a:gdLst>
              <a:gd name="connsiteX0" fmla="*/ 0 w 4970860"/>
              <a:gd name="connsiteY0" fmla="*/ 0 h 572158"/>
              <a:gd name="connsiteX1" fmla="*/ 4970860 w 4970860"/>
              <a:gd name="connsiteY1" fmla="*/ 0 h 572158"/>
              <a:gd name="connsiteX2" fmla="*/ 4970860 w 4970860"/>
              <a:gd name="connsiteY2" fmla="*/ 572158 h 572158"/>
              <a:gd name="connsiteX3" fmla="*/ 0 w 4970860"/>
              <a:gd name="connsiteY3" fmla="*/ 572158 h 572158"/>
              <a:gd name="connsiteX4" fmla="*/ 0 w 4970860"/>
              <a:gd name="connsiteY4" fmla="*/ 0 h 572158"/>
              <a:gd name="connsiteX0" fmla="*/ 0 w 4995423"/>
              <a:gd name="connsiteY0" fmla="*/ 560964 h 572158"/>
              <a:gd name="connsiteX1" fmla="*/ 4995423 w 4995423"/>
              <a:gd name="connsiteY1" fmla="*/ 0 h 572158"/>
              <a:gd name="connsiteX2" fmla="*/ 4995423 w 4995423"/>
              <a:gd name="connsiteY2" fmla="*/ 572158 h 572158"/>
              <a:gd name="connsiteX3" fmla="*/ 24563 w 4995423"/>
              <a:gd name="connsiteY3" fmla="*/ 572158 h 572158"/>
              <a:gd name="connsiteX4" fmla="*/ 0 w 4995423"/>
              <a:gd name="connsiteY4" fmla="*/ 560964 h 572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5423" h="572158">
                <a:moveTo>
                  <a:pt x="0" y="560964"/>
                </a:moveTo>
                <a:lnTo>
                  <a:pt x="4995423" y="0"/>
                </a:lnTo>
                <a:lnTo>
                  <a:pt x="4995423" y="572158"/>
                </a:lnTo>
                <a:lnTo>
                  <a:pt x="24563" y="572158"/>
                </a:lnTo>
                <a:lnTo>
                  <a:pt x="0" y="560964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29000"/>
            </a:schemeClr>
          </a:solidFill>
          <a:ln w="12700">
            <a:solidFill>
              <a:schemeClr val="accent4"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5520810" y="813733"/>
                <a:ext cx="1264577" cy="6002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𝑦𝑑𝑥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𝑅𝑙</m:t>
                          </m:r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810" y="813733"/>
                <a:ext cx="1264577" cy="60022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ovéPole 122"/>
              <p:cNvSpPr txBox="1"/>
              <p:nvPr/>
            </p:nvSpPr>
            <p:spPr>
              <a:xfrm>
                <a:off x="5466405" y="1517050"/>
                <a:ext cx="1293175" cy="6002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f>
                            <m:fPr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  <m:f>
                            <m:fPr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23" name="TextovéPole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405" y="1517050"/>
                <a:ext cx="1293175" cy="600229"/>
              </a:xfrm>
              <a:prstGeom prst="rect">
                <a:avLst/>
              </a:prstGeom>
              <a:blipFill>
                <a:blip r:embed="rId21"/>
                <a:stretch>
                  <a:fillRect b="-102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ovéPole 123"/>
              <p:cNvSpPr txBox="1"/>
              <p:nvPr/>
            </p:nvSpPr>
            <p:spPr>
              <a:xfrm>
                <a:off x="5452402" y="2369584"/>
                <a:ext cx="1137939" cy="639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sup>
                        <m:e>
                          <m:r>
                            <a:rPr lang="cs-CZ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24" name="TextovéPole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402" y="2369584"/>
                <a:ext cx="1137939" cy="639086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01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3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5" grpId="0"/>
      <p:bldP spid="123" grpId="0"/>
      <p:bldP spid="1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611560" y="404664"/>
                <a:ext cx="1077667" cy="8510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cs-CZ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cs-CZ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sup>
                        <m:e>
                          <m:r>
                            <a:rPr lang="cs-CZ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nary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04664"/>
                <a:ext cx="1077667" cy="8510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723898" y="1628800"/>
                <a:ext cx="9860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98" y="1628800"/>
                <a:ext cx="986039" cy="276999"/>
              </a:xfrm>
              <a:prstGeom prst="rect">
                <a:avLst/>
              </a:prstGeom>
              <a:blipFill>
                <a:blip r:embed="rId3"/>
                <a:stretch>
                  <a:fillRect l="-5556" t="-2174" r="-5556" b="-326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657373" y="2420888"/>
                <a:ext cx="1386726" cy="5778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73" y="2420888"/>
                <a:ext cx="1386726" cy="5778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bdélník 7"/>
          <p:cNvSpPr/>
          <p:nvPr/>
        </p:nvSpPr>
        <p:spPr>
          <a:xfrm>
            <a:off x="5019361" y="439273"/>
            <a:ext cx="3361728" cy="58326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7041746" y="5743312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R=1</a:t>
            </a:r>
            <a:endParaRPr lang="cs-CZ" dirty="0"/>
          </a:p>
        </p:txBody>
      </p:sp>
      <p:cxnSp>
        <p:nvCxnSpPr>
          <p:cNvPr id="10" name="Přímá spojnice se šipkou 9"/>
          <p:cNvCxnSpPr/>
          <p:nvPr/>
        </p:nvCxnSpPr>
        <p:spPr>
          <a:xfrm flipV="1">
            <a:off x="4991680" y="2599513"/>
            <a:ext cx="3389409" cy="3661322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5019361" y="1841825"/>
            <a:ext cx="3361728" cy="441901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V="1">
            <a:off x="5019361" y="439273"/>
            <a:ext cx="3361728" cy="5821562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4991680" y="6260835"/>
            <a:ext cx="3389409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 flipV="1">
            <a:off x="8361212" y="2599513"/>
            <a:ext cx="16204" cy="3672408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8381089" y="1841825"/>
            <a:ext cx="4546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8381089" y="2599513"/>
            <a:ext cx="4546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8835785" y="1817251"/>
            <a:ext cx="0" cy="757688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8348197" y="2036003"/>
                <a:ext cx="454868" cy="616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cs-CZ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8197" y="2036003"/>
                <a:ext cx="454868" cy="6164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Přímá spojnice 18"/>
          <p:cNvCxnSpPr/>
          <p:nvPr/>
        </p:nvCxnSpPr>
        <p:spPr>
          <a:xfrm flipH="1" flipV="1">
            <a:off x="8025735" y="2311481"/>
            <a:ext cx="335478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7793091" y="1566341"/>
                <a:ext cx="509242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cs-CZ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091" y="1566341"/>
                <a:ext cx="509242" cy="610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Přímá spojnice se šipkou 20"/>
          <p:cNvCxnSpPr/>
          <p:nvPr/>
        </p:nvCxnSpPr>
        <p:spPr>
          <a:xfrm flipV="1">
            <a:off x="8025735" y="1878427"/>
            <a:ext cx="335477" cy="433054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7258565" y="2357641"/>
                <a:ext cx="1064715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l-G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cs-CZ" b="0" i="1" dirty="0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cs-CZ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565" y="2357641"/>
                <a:ext cx="1064715" cy="6109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6909946" y="5188246"/>
                <a:ext cx="374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946" y="5188246"/>
                <a:ext cx="37414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ál 67"/>
          <p:cNvSpPr/>
          <p:nvPr/>
        </p:nvSpPr>
        <p:spPr>
          <a:xfrm rot="1515700">
            <a:off x="6349705" y="5319911"/>
            <a:ext cx="673356" cy="837281"/>
          </a:xfrm>
          <a:custGeom>
            <a:avLst/>
            <a:gdLst>
              <a:gd name="connsiteX0" fmla="*/ 0 w 2088232"/>
              <a:gd name="connsiteY0" fmla="*/ 1026886 h 2053772"/>
              <a:gd name="connsiteX1" fmla="*/ 1044116 w 2088232"/>
              <a:gd name="connsiteY1" fmla="*/ 0 h 2053772"/>
              <a:gd name="connsiteX2" fmla="*/ 2088232 w 2088232"/>
              <a:gd name="connsiteY2" fmla="*/ 1026886 h 2053772"/>
              <a:gd name="connsiteX3" fmla="*/ 1044116 w 2088232"/>
              <a:gd name="connsiteY3" fmla="*/ 2053772 h 2053772"/>
              <a:gd name="connsiteX4" fmla="*/ 0 w 2088232"/>
              <a:gd name="connsiteY4" fmla="*/ 1026886 h 2053772"/>
              <a:gd name="connsiteX0" fmla="*/ 1044116 w 2088232"/>
              <a:gd name="connsiteY0" fmla="*/ 0 h 2053772"/>
              <a:gd name="connsiteX1" fmla="*/ 2088232 w 2088232"/>
              <a:gd name="connsiteY1" fmla="*/ 1026886 h 2053772"/>
              <a:gd name="connsiteX2" fmla="*/ 1044116 w 2088232"/>
              <a:gd name="connsiteY2" fmla="*/ 2053772 h 2053772"/>
              <a:gd name="connsiteX3" fmla="*/ 0 w 2088232"/>
              <a:gd name="connsiteY3" fmla="*/ 1026886 h 2053772"/>
              <a:gd name="connsiteX4" fmla="*/ 1135556 w 2088232"/>
              <a:gd name="connsiteY4" fmla="*/ 91440 h 2053772"/>
              <a:gd name="connsiteX0" fmla="*/ 1044116 w 2088232"/>
              <a:gd name="connsiteY0" fmla="*/ 0 h 2053772"/>
              <a:gd name="connsiteX1" fmla="*/ 2088232 w 2088232"/>
              <a:gd name="connsiteY1" fmla="*/ 1026886 h 2053772"/>
              <a:gd name="connsiteX2" fmla="*/ 1044116 w 2088232"/>
              <a:gd name="connsiteY2" fmla="*/ 2053772 h 2053772"/>
              <a:gd name="connsiteX3" fmla="*/ 0 w 2088232"/>
              <a:gd name="connsiteY3" fmla="*/ 1026886 h 2053772"/>
              <a:gd name="connsiteX0" fmla="*/ 0 w 1044116"/>
              <a:gd name="connsiteY0" fmla="*/ 0 h 2053772"/>
              <a:gd name="connsiteX1" fmla="*/ 1044116 w 1044116"/>
              <a:gd name="connsiteY1" fmla="*/ 1026886 h 2053772"/>
              <a:gd name="connsiteX2" fmla="*/ 0 w 1044116"/>
              <a:gd name="connsiteY2" fmla="*/ 2053772 h 2053772"/>
              <a:gd name="connsiteX0" fmla="*/ 0 w 1044116"/>
              <a:gd name="connsiteY0" fmla="*/ 0 h 1026886"/>
              <a:gd name="connsiteX1" fmla="*/ 1044116 w 1044116"/>
              <a:gd name="connsiteY1" fmla="*/ 1026886 h 102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4116" h="1026886">
                <a:moveTo>
                  <a:pt x="0" y="0"/>
                </a:moveTo>
                <a:cubicBezTo>
                  <a:pt x="576649" y="0"/>
                  <a:pt x="1044116" y="459753"/>
                  <a:pt x="1044116" y="1026886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/>
              <p:cNvSpPr txBox="1"/>
              <p:nvPr/>
            </p:nvSpPr>
            <p:spPr>
              <a:xfrm>
                <a:off x="7367257" y="2960241"/>
                <a:ext cx="5119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5" name="TextovéPol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7257" y="2960241"/>
                <a:ext cx="51199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ál 1"/>
          <p:cNvSpPr/>
          <p:nvPr/>
        </p:nvSpPr>
        <p:spPr>
          <a:xfrm>
            <a:off x="5022432" y="2960241"/>
            <a:ext cx="3365553" cy="3311680"/>
          </a:xfrm>
          <a:custGeom>
            <a:avLst/>
            <a:gdLst>
              <a:gd name="connsiteX0" fmla="*/ 0 w 6731105"/>
              <a:gd name="connsiteY0" fmla="*/ 3311680 h 6623360"/>
              <a:gd name="connsiteX1" fmla="*/ 3365553 w 6731105"/>
              <a:gd name="connsiteY1" fmla="*/ 0 h 6623360"/>
              <a:gd name="connsiteX2" fmla="*/ 6731106 w 6731105"/>
              <a:gd name="connsiteY2" fmla="*/ 3311680 h 6623360"/>
              <a:gd name="connsiteX3" fmla="*/ 3365553 w 6731105"/>
              <a:gd name="connsiteY3" fmla="*/ 6623360 h 6623360"/>
              <a:gd name="connsiteX4" fmla="*/ 0 w 6731105"/>
              <a:gd name="connsiteY4" fmla="*/ 3311680 h 6623360"/>
              <a:gd name="connsiteX0" fmla="*/ 0 w 6731106"/>
              <a:gd name="connsiteY0" fmla="*/ 3311680 h 6623360"/>
              <a:gd name="connsiteX1" fmla="*/ 3365553 w 6731106"/>
              <a:gd name="connsiteY1" fmla="*/ 0 h 6623360"/>
              <a:gd name="connsiteX2" fmla="*/ 6731106 w 6731106"/>
              <a:gd name="connsiteY2" fmla="*/ 3311680 h 6623360"/>
              <a:gd name="connsiteX3" fmla="*/ 3365553 w 6731106"/>
              <a:gd name="connsiteY3" fmla="*/ 6623360 h 6623360"/>
              <a:gd name="connsiteX4" fmla="*/ 91440 w 6731106"/>
              <a:gd name="connsiteY4" fmla="*/ 3403120 h 6623360"/>
              <a:gd name="connsiteX0" fmla="*/ 3278067 w 6643620"/>
              <a:gd name="connsiteY0" fmla="*/ 0 h 6623360"/>
              <a:gd name="connsiteX1" fmla="*/ 6643620 w 6643620"/>
              <a:gd name="connsiteY1" fmla="*/ 3311680 h 6623360"/>
              <a:gd name="connsiteX2" fmla="*/ 3278067 w 6643620"/>
              <a:gd name="connsiteY2" fmla="*/ 6623360 h 6623360"/>
              <a:gd name="connsiteX3" fmla="*/ 3954 w 6643620"/>
              <a:gd name="connsiteY3" fmla="*/ 3403120 h 6623360"/>
              <a:gd name="connsiteX0" fmla="*/ 0 w 3365553"/>
              <a:gd name="connsiteY0" fmla="*/ 0 h 6623360"/>
              <a:gd name="connsiteX1" fmla="*/ 3365553 w 3365553"/>
              <a:gd name="connsiteY1" fmla="*/ 3311680 h 6623360"/>
              <a:gd name="connsiteX2" fmla="*/ 0 w 3365553"/>
              <a:gd name="connsiteY2" fmla="*/ 6623360 h 6623360"/>
              <a:gd name="connsiteX0" fmla="*/ 0 w 3365553"/>
              <a:gd name="connsiteY0" fmla="*/ 0 h 3311680"/>
              <a:gd name="connsiteX1" fmla="*/ 3365553 w 3365553"/>
              <a:gd name="connsiteY1" fmla="*/ 3311680 h 33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65553" h="3311680">
                <a:moveTo>
                  <a:pt x="0" y="0"/>
                </a:moveTo>
                <a:cubicBezTo>
                  <a:pt x="1858744" y="0"/>
                  <a:pt x="3365553" y="1482690"/>
                  <a:pt x="3365553" y="3311680"/>
                </a:cubicBezTo>
              </a:path>
            </a:pathLst>
          </a:custGeom>
          <a:noFill/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0" name="Přímá spojnice se šipkou 29"/>
          <p:cNvCxnSpPr/>
          <p:nvPr/>
        </p:nvCxnSpPr>
        <p:spPr>
          <a:xfrm flipV="1">
            <a:off x="5019361" y="3955108"/>
            <a:ext cx="3361728" cy="2316813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 flipH="1">
            <a:off x="8393963" y="3978717"/>
            <a:ext cx="5928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 flipH="1" flipV="1">
            <a:off x="8393963" y="6256183"/>
            <a:ext cx="592827" cy="157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 flipV="1">
            <a:off x="8999338" y="3962979"/>
            <a:ext cx="26383" cy="2293204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ovéPole 34"/>
              <p:cNvSpPr txBox="1"/>
              <p:nvPr/>
            </p:nvSpPr>
            <p:spPr>
              <a:xfrm>
                <a:off x="8348197" y="4958181"/>
                <a:ext cx="817340" cy="616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cs-CZ" b="0" i="1" dirty="0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  <m:t>𝑙</m:t>
                          </m:r>
                        </m:num>
                        <m:den>
                          <m:r>
                            <a:rPr lang="cs-CZ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5" name="TextovéPo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8197" y="4958181"/>
                <a:ext cx="817340" cy="61645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ovéPole 35"/>
              <p:cNvSpPr txBox="1"/>
              <p:nvPr/>
            </p:nvSpPr>
            <p:spPr>
              <a:xfrm>
                <a:off x="6063457" y="2209672"/>
                <a:ext cx="821699" cy="564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𝑦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6" name="TextovéPol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457" y="2209672"/>
                <a:ext cx="821699" cy="56483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/>
              <p:cNvSpPr txBox="1"/>
              <p:nvPr/>
            </p:nvSpPr>
            <p:spPr>
              <a:xfrm>
                <a:off x="467609" y="4293096"/>
                <a:ext cx="1498615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⁡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8" name="TextovéPol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09" y="4293096"/>
                <a:ext cx="1498615" cy="4725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Pole 38"/>
              <p:cNvSpPr txBox="1"/>
              <p:nvPr/>
            </p:nvSpPr>
            <p:spPr>
              <a:xfrm>
                <a:off x="328215" y="5216268"/>
                <a:ext cx="4052112" cy="8183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𝜂</m:t>
                                      </m:r>
                                    </m:num>
                                    <m:den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𝜉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9" name="TextovéPol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15" y="5216268"/>
                <a:ext cx="4052112" cy="818366"/>
              </a:xfrm>
              <a:prstGeom prst="rect">
                <a:avLst/>
              </a:prstGeom>
              <a:blipFill>
                <a:blip r:embed="rId13"/>
                <a:stretch>
                  <a:fillRect b="-74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/>
              <p:nvPr/>
            </p:nvSpPr>
            <p:spPr>
              <a:xfrm>
                <a:off x="501554" y="3578765"/>
                <a:ext cx="10759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cosh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ξ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⁡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54" y="3578765"/>
                <a:ext cx="1075936" cy="276999"/>
              </a:xfrm>
              <a:prstGeom prst="rect">
                <a:avLst/>
              </a:prstGeom>
              <a:blipFill>
                <a:blip r:embed="rId14"/>
                <a:stretch>
                  <a:fillRect l="-5085" t="-2174" r="-2825" b="-326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190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Závislost na délkové hustotě</a:t>
            </a:r>
          </a:p>
          <a:p>
            <a:r>
              <a:rPr lang="cs-CZ" dirty="0" smtClean="0"/>
              <a:t>Závislost na tíhovém zrychlení</a:t>
            </a:r>
          </a:p>
          <a:p>
            <a:r>
              <a:rPr lang="cs-CZ" dirty="0" smtClean="0"/>
              <a:t>Kotvení lodí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933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809880" y="419976"/>
            <a:ext cx="3762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Doba šíření signálu od závěsu k závěsu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8425400" y="790184"/>
                <a:ext cx="6860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dirty="0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  <m:sub>
                          <m:r>
                            <a:rPr lang="cs-CZ" b="0" i="1" dirty="0" smtClean="0">
                              <a:latin typeface="Cambria Math"/>
                              <a:ea typeface="Cambria Math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5400" y="790184"/>
                <a:ext cx="68602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bdélník 4"/>
          <p:cNvSpPr/>
          <p:nvPr/>
        </p:nvSpPr>
        <p:spPr>
          <a:xfrm>
            <a:off x="5075447" y="921705"/>
            <a:ext cx="3361728" cy="58326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7097832" y="6281652"/>
            <a:ext cx="306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</a:t>
            </a:r>
            <a:endParaRPr lang="cs-CZ" dirty="0"/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5047766" y="3081945"/>
            <a:ext cx="3389409" cy="3661322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5075447" y="2324257"/>
            <a:ext cx="3361728" cy="441901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5047766" y="6743267"/>
            <a:ext cx="3389409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 flipV="1">
            <a:off x="8417298" y="3081945"/>
            <a:ext cx="16204" cy="3672408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8437175" y="2324257"/>
            <a:ext cx="4546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8437175" y="3081945"/>
            <a:ext cx="4546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8891871" y="2299683"/>
            <a:ext cx="0" cy="757688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8437175" y="2518435"/>
                <a:ext cx="4548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dirty="0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b="0" i="1" dirty="0" smtClean="0">
                          <a:latin typeface="Cambria Math"/>
                          <a:ea typeface="Cambria Math"/>
                        </a:rPr>
                        <m:t>𝑙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7175" y="2518435"/>
                <a:ext cx="45486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Přímá spojnice 14"/>
          <p:cNvCxnSpPr/>
          <p:nvPr/>
        </p:nvCxnSpPr>
        <p:spPr>
          <a:xfrm flipH="1" flipV="1">
            <a:off x="8081821" y="2793913"/>
            <a:ext cx="335478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7760505" y="2298681"/>
                <a:ext cx="5092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dirty="0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b="0" i="1" dirty="0" smtClean="0"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505" y="2298681"/>
                <a:ext cx="509242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Přímá spojnice se šipkou 16"/>
          <p:cNvCxnSpPr/>
          <p:nvPr/>
        </p:nvCxnSpPr>
        <p:spPr>
          <a:xfrm flipV="1">
            <a:off x="8081821" y="2360859"/>
            <a:ext cx="335477" cy="433054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7808234" y="2912065"/>
                <a:ext cx="5058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dirty="0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b="0" i="1" dirty="0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234" y="2912065"/>
                <a:ext cx="50584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6966032" y="5670678"/>
                <a:ext cx="374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032" y="5670678"/>
                <a:ext cx="37414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ál 67"/>
          <p:cNvSpPr/>
          <p:nvPr/>
        </p:nvSpPr>
        <p:spPr>
          <a:xfrm rot="1515700">
            <a:off x="6122687" y="5400520"/>
            <a:ext cx="1046506" cy="1175663"/>
          </a:xfrm>
          <a:custGeom>
            <a:avLst/>
            <a:gdLst>
              <a:gd name="connsiteX0" fmla="*/ 0 w 2088232"/>
              <a:gd name="connsiteY0" fmla="*/ 1026886 h 2053772"/>
              <a:gd name="connsiteX1" fmla="*/ 1044116 w 2088232"/>
              <a:gd name="connsiteY1" fmla="*/ 0 h 2053772"/>
              <a:gd name="connsiteX2" fmla="*/ 2088232 w 2088232"/>
              <a:gd name="connsiteY2" fmla="*/ 1026886 h 2053772"/>
              <a:gd name="connsiteX3" fmla="*/ 1044116 w 2088232"/>
              <a:gd name="connsiteY3" fmla="*/ 2053772 h 2053772"/>
              <a:gd name="connsiteX4" fmla="*/ 0 w 2088232"/>
              <a:gd name="connsiteY4" fmla="*/ 1026886 h 2053772"/>
              <a:gd name="connsiteX0" fmla="*/ 1044116 w 2088232"/>
              <a:gd name="connsiteY0" fmla="*/ 0 h 2053772"/>
              <a:gd name="connsiteX1" fmla="*/ 2088232 w 2088232"/>
              <a:gd name="connsiteY1" fmla="*/ 1026886 h 2053772"/>
              <a:gd name="connsiteX2" fmla="*/ 1044116 w 2088232"/>
              <a:gd name="connsiteY2" fmla="*/ 2053772 h 2053772"/>
              <a:gd name="connsiteX3" fmla="*/ 0 w 2088232"/>
              <a:gd name="connsiteY3" fmla="*/ 1026886 h 2053772"/>
              <a:gd name="connsiteX4" fmla="*/ 1135556 w 2088232"/>
              <a:gd name="connsiteY4" fmla="*/ 91440 h 2053772"/>
              <a:gd name="connsiteX0" fmla="*/ 1044116 w 2088232"/>
              <a:gd name="connsiteY0" fmla="*/ 0 h 2053772"/>
              <a:gd name="connsiteX1" fmla="*/ 2088232 w 2088232"/>
              <a:gd name="connsiteY1" fmla="*/ 1026886 h 2053772"/>
              <a:gd name="connsiteX2" fmla="*/ 1044116 w 2088232"/>
              <a:gd name="connsiteY2" fmla="*/ 2053772 h 2053772"/>
              <a:gd name="connsiteX3" fmla="*/ 0 w 2088232"/>
              <a:gd name="connsiteY3" fmla="*/ 1026886 h 2053772"/>
              <a:gd name="connsiteX0" fmla="*/ 0 w 1044116"/>
              <a:gd name="connsiteY0" fmla="*/ 0 h 2053772"/>
              <a:gd name="connsiteX1" fmla="*/ 1044116 w 1044116"/>
              <a:gd name="connsiteY1" fmla="*/ 1026886 h 2053772"/>
              <a:gd name="connsiteX2" fmla="*/ 0 w 1044116"/>
              <a:gd name="connsiteY2" fmla="*/ 2053772 h 2053772"/>
              <a:gd name="connsiteX0" fmla="*/ 0 w 1044116"/>
              <a:gd name="connsiteY0" fmla="*/ 0 h 1026886"/>
              <a:gd name="connsiteX1" fmla="*/ 1044116 w 1044116"/>
              <a:gd name="connsiteY1" fmla="*/ 1026886 h 102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4116" h="1026886">
                <a:moveTo>
                  <a:pt x="0" y="0"/>
                </a:moveTo>
                <a:cubicBezTo>
                  <a:pt x="576649" y="0"/>
                  <a:pt x="1044116" y="459753"/>
                  <a:pt x="1044116" y="1026886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7423343" y="3442673"/>
                <a:ext cx="5119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343" y="3442673"/>
                <a:ext cx="51199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ál 1"/>
          <p:cNvSpPr/>
          <p:nvPr/>
        </p:nvSpPr>
        <p:spPr>
          <a:xfrm>
            <a:off x="5078518" y="3442673"/>
            <a:ext cx="3365553" cy="3311680"/>
          </a:xfrm>
          <a:custGeom>
            <a:avLst/>
            <a:gdLst>
              <a:gd name="connsiteX0" fmla="*/ 0 w 6731105"/>
              <a:gd name="connsiteY0" fmla="*/ 3311680 h 6623360"/>
              <a:gd name="connsiteX1" fmla="*/ 3365553 w 6731105"/>
              <a:gd name="connsiteY1" fmla="*/ 0 h 6623360"/>
              <a:gd name="connsiteX2" fmla="*/ 6731106 w 6731105"/>
              <a:gd name="connsiteY2" fmla="*/ 3311680 h 6623360"/>
              <a:gd name="connsiteX3" fmla="*/ 3365553 w 6731105"/>
              <a:gd name="connsiteY3" fmla="*/ 6623360 h 6623360"/>
              <a:gd name="connsiteX4" fmla="*/ 0 w 6731105"/>
              <a:gd name="connsiteY4" fmla="*/ 3311680 h 6623360"/>
              <a:gd name="connsiteX0" fmla="*/ 0 w 6731106"/>
              <a:gd name="connsiteY0" fmla="*/ 3311680 h 6623360"/>
              <a:gd name="connsiteX1" fmla="*/ 3365553 w 6731106"/>
              <a:gd name="connsiteY1" fmla="*/ 0 h 6623360"/>
              <a:gd name="connsiteX2" fmla="*/ 6731106 w 6731106"/>
              <a:gd name="connsiteY2" fmla="*/ 3311680 h 6623360"/>
              <a:gd name="connsiteX3" fmla="*/ 3365553 w 6731106"/>
              <a:gd name="connsiteY3" fmla="*/ 6623360 h 6623360"/>
              <a:gd name="connsiteX4" fmla="*/ 91440 w 6731106"/>
              <a:gd name="connsiteY4" fmla="*/ 3403120 h 6623360"/>
              <a:gd name="connsiteX0" fmla="*/ 3278067 w 6643620"/>
              <a:gd name="connsiteY0" fmla="*/ 0 h 6623360"/>
              <a:gd name="connsiteX1" fmla="*/ 6643620 w 6643620"/>
              <a:gd name="connsiteY1" fmla="*/ 3311680 h 6623360"/>
              <a:gd name="connsiteX2" fmla="*/ 3278067 w 6643620"/>
              <a:gd name="connsiteY2" fmla="*/ 6623360 h 6623360"/>
              <a:gd name="connsiteX3" fmla="*/ 3954 w 6643620"/>
              <a:gd name="connsiteY3" fmla="*/ 3403120 h 6623360"/>
              <a:gd name="connsiteX0" fmla="*/ 0 w 3365553"/>
              <a:gd name="connsiteY0" fmla="*/ 0 h 6623360"/>
              <a:gd name="connsiteX1" fmla="*/ 3365553 w 3365553"/>
              <a:gd name="connsiteY1" fmla="*/ 3311680 h 6623360"/>
              <a:gd name="connsiteX2" fmla="*/ 0 w 3365553"/>
              <a:gd name="connsiteY2" fmla="*/ 6623360 h 6623360"/>
              <a:gd name="connsiteX0" fmla="*/ 0 w 3365553"/>
              <a:gd name="connsiteY0" fmla="*/ 0 h 3311680"/>
              <a:gd name="connsiteX1" fmla="*/ 3365553 w 3365553"/>
              <a:gd name="connsiteY1" fmla="*/ 3311680 h 33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65553" h="3311680">
                <a:moveTo>
                  <a:pt x="0" y="0"/>
                </a:moveTo>
                <a:cubicBezTo>
                  <a:pt x="1858744" y="0"/>
                  <a:pt x="3365553" y="1482690"/>
                  <a:pt x="3365553" y="3311680"/>
                </a:cubicBezTo>
              </a:path>
            </a:pathLst>
          </a:custGeom>
          <a:noFill/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5505977" y="2626604"/>
                <a:ext cx="12364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dirty="0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cs-CZ" b="0" i="1" dirty="0" smtClean="0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cs-CZ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b="0" i="1" dirty="0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acc>
                      <m:r>
                        <a:rPr lang="cs-CZ" b="0" i="1" dirty="0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cs-CZ" b="0" i="1" dirty="0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977" y="2626604"/>
                <a:ext cx="1236492" cy="369332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Přímá spojnice 23"/>
          <p:cNvCxnSpPr/>
          <p:nvPr/>
        </p:nvCxnSpPr>
        <p:spPr>
          <a:xfrm flipH="1">
            <a:off x="8462597" y="3092995"/>
            <a:ext cx="5928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 flipH="1" flipV="1">
            <a:off x="8450049" y="6738615"/>
            <a:ext cx="592827" cy="157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 flipH="1" flipV="1">
            <a:off x="9042876" y="3128620"/>
            <a:ext cx="12548" cy="3609995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/>
              <p:nvPr/>
            </p:nvSpPr>
            <p:spPr>
              <a:xfrm>
                <a:off x="8737319" y="4695514"/>
                <a:ext cx="3170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dirty="0" smtClean="0">
                          <a:latin typeface="Cambria Math"/>
                          <a:ea typeface="Cambria Math"/>
                        </a:rPr>
                        <m:t>𝑙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7319" y="4695514"/>
                <a:ext cx="31701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Přímá spojnice 27"/>
          <p:cNvCxnSpPr/>
          <p:nvPr/>
        </p:nvCxnSpPr>
        <p:spPr>
          <a:xfrm flipH="1" flipV="1">
            <a:off x="7650100" y="1700807"/>
            <a:ext cx="767198" cy="66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 flipH="1" flipV="1">
            <a:off x="4395335" y="6114991"/>
            <a:ext cx="656119" cy="5517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 flipV="1">
            <a:off x="4378025" y="1700808"/>
            <a:ext cx="3272075" cy="4414183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H="1" flipV="1">
            <a:off x="6656145" y="3753623"/>
            <a:ext cx="428227" cy="3372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 flipV="1">
            <a:off x="6624913" y="1999674"/>
            <a:ext cx="1337689" cy="1763738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/>
              <p:nvPr/>
            </p:nvSpPr>
            <p:spPr>
              <a:xfrm>
                <a:off x="7034136" y="2583879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cs-CZ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b="0" i="1" dirty="0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136" y="2583879"/>
                <a:ext cx="371384" cy="369332"/>
              </a:xfrm>
              <a:prstGeom prst="rect">
                <a:avLst/>
              </a:prstGeom>
              <a:blipFill>
                <a:blip r:embed="rId10"/>
                <a:stretch>
                  <a:fillRect r="-8197" b="-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ovéPole 33"/>
              <p:cNvSpPr txBox="1"/>
              <p:nvPr/>
            </p:nvSpPr>
            <p:spPr>
              <a:xfrm>
                <a:off x="804858" y="896495"/>
                <a:ext cx="886822" cy="5260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𝑑𝑙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4" name="TextovéPol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58" y="896495"/>
                <a:ext cx="886822" cy="5260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ovéPole 34"/>
              <p:cNvSpPr txBox="1"/>
              <p:nvPr/>
            </p:nvSpPr>
            <p:spPr>
              <a:xfrm>
                <a:off x="804858" y="1529723"/>
                <a:ext cx="886822" cy="5260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𝑑𝑙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5" name="TextovéPo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58" y="1529723"/>
                <a:ext cx="886822" cy="5260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ovéPole 35"/>
              <p:cNvSpPr txBox="1"/>
              <p:nvPr/>
            </p:nvSpPr>
            <p:spPr>
              <a:xfrm>
                <a:off x="804858" y="2162951"/>
                <a:ext cx="886822" cy="5636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6" name="TextovéPol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58" y="2162951"/>
                <a:ext cx="886822" cy="563680"/>
              </a:xfrm>
              <a:prstGeom prst="rect">
                <a:avLst/>
              </a:prstGeom>
              <a:blipFill>
                <a:blip r:embed="rId13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ovéPole 36"/>
              <p:cNvSpPr txBox="1"/>
              <p:nvPr/>
            </p:nvSpPr>
            <p:spPr>
              <a:xfrm>
                <a:off x="570804" y="2816056"/>
                <a:ext cx="2448272" cy="12529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𝑐𝑜𝑠h</m:t>
                          </m:r>
                          <m:f>
                            <m:f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𝑔𝑅𝑐𝑜𝑠</m:t>
                                  </m:r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f>
                                    <m:fPr>
                                      <m:ctrlP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den>
                                  </m:f>
                                </m:num>
                                <m:den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7" name="TextovéPol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04" y="2816056"/>
                <a:ext cx="2448272" cy="125297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/>
              <p:cNvSpPr txBox="1"/>
              <p:nvPr/>
            </p:nvSpPr>
            <p:spPr>
              <a:xfrm>
                <a:off x="478269" y="4202834"/>
                <a:ext cx="2448272" cy="12529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𝑐𝑜𝑠h</m:t>
                          </m:r>
                          <m:f>
                            <m:f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𝑔𝑅𝑐𝑜𝑠</m:t>
                                  </m:r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f>
                                    <m:fPr>
                                      <m:ctrlP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den>
                                  </m:f>
                                </m:num>
                                <m:den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𝑑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8" name="TextovéPol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69" y="4202834"/>
                <a:ext cx="2448272" cy="125297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Pole 38"/>
              <p:cNvSpPr txBox="1"/>
              <p:nvPr/>
            </p:nvSpPr>
            <p:spPr>
              <a:xfrm>
                <a:off x="660078" y="5647952"/>
                <a:ext cx="2152577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rad>
                      <m:nary>
                        <m:nary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𝑐𝑜𝑠h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</m:rad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9" name="TextovéPol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78" y="5647952"/>
                <a:ext cx="2152577" cy="818366"/>
              </a:xfrm>
              <a:prstGeom prst="rect">
                <a:avLst/>
              </a:prstGeom>
              <a:blipFill>
                <a:blip r:embed="rId16"/>
                <a:stretch>
                  <a:fillRect b="-74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77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331640" y="620688"/>
            <a:ext cx="3859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Určení délky </a:t>
            </a:r>
            <a:r>
              <a:rPr lang="cs-CZ" dirty="0" err="1" smtClean="0"/>
              <a:t>řeťezovky</a:t>
            </a:r>
            <a:r>
              <a:rPr lang="cs-CZ" dirty="0" smtClean="0"/>
              <a:t> vážením „grafu“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809637" y="1520907"/>
            <a:ext cx="1788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Konkrétní příklad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657509" y="1952955"/>
                <a:ext cx="12215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=67.5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09" y="1952955"/>
                <a:ext cx="1221553" cy="276999"/>
              </a:xfrm>
              <a:prstGeom prst="rect">
                <a:avLst/>
              </a:prstGeom>
              <a:blipFill>
                <a:blip r:embed="rId2"/>
                <a:stretch>
                  <a:fillRect l="-4500" r="-2500" b="-65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657509" y="2632385"/>
                <a:ext cx="204228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=41.8</m:t>
                    </m:r>
                  </m:oMath>
                </a14:m>
                <a:r>
                  <a:rPr lang="cs-CZ" dirty="0" smtClean="0"/>
                  <a:t> cm</a:t>
                </a:r>
                <a:endParaRPr lang="cs-CZ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09" y="2632385"/>
                <a:ext cx="2042283" cy="276999"/>
              </a:xfrm>
              <a:prstGeom prst="rect">
                <a:avLst/>
              </a:prstGeom>
              <a:blipFill>
                <a:blip r:embed="rId3"/>
                <a:stretch>
                  <a:fillRect l="-2985" t="-28889" b="-5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657509" y="3339900"/>
                <a:ext cx="1045735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=1.615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09" y="3339900"/>
                <a:ext cx="1045735" cy="5259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4572000" y="1916832"/>
                <a:ext cx="230425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=1.615</m:t>
                      </m:r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916832"/>
                <a:ext cx="2304256" cy="276999"/>
              </a:xfrm>
              <a:prstGeom prst="rect">
                <a:avLst/>
              </a:prstGeom>
              <a:blipFill>
                <a:blip r:embed="rId5"/>
                <a:stretch>
                  <a:fillRect t="-2174" b="-326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/>
          <p:cNvSpPr txBox="1"/>
          <p:nvPr/>
        </p:nvSpPr>
        <p:spPr>
          <a:xfrm>
            <a:off x="4572000" y="2462002"/>
            <a:ext cx="3285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https://www.wolframalpha.com/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4526357" y="3310074"/>
                <a:ext cx="230425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=1.776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357" y="3310074"/>
                <a:ext cx="2304256" cy="276999"/>
              </a:xfrm>
              <a:prstGeom prst="rect">
                <a:avLst/>
              </a:prstGeom>
              <a:blipFill>
                <a:blip r:embed="rId6"/>
                <a:stretch>
                  <a:fillRect t="-2222" b="-355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4876277" y="4080064"/>
                <a:ext cx="1338608" cy="4725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277" y="4080064"/>
                <a:ext cx="1338608" cy="4725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698098" y="4545243"/>
                <a:ext cx="133860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dirty="0" smtClean="0"/>
                  <a:t>23,54 cm</a:t>
                </a: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98" y="4545243"/>
                <a:ext cx="1338608" cy="276999"/>
              </a:xfrm>
              <a:prstGeom prst="rect">
                <a:avLst/>
              </a:prstGeom>
              <a:blipFill>
                <a:blip r:embed="rId8"/>
                <a:stretch>
                  <a:fillRect l="-6393" t="-28889" r="-3653" b="-5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603183" y="5157192"/>
                <a:ext cx="1069524" cy="524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=2.867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83" y="5157192"/>
                <a:ext cx="1069524" cy="5241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609126" y="5898527"/>
                <a:ext cx="35546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0" smtClean="0">
                          <a:latin typeface="Cambria Math" panose="02040503050406030204" pitchFamily="18" charset="0"/>
                        </a:rPr>
                        <m:t>23.54∗</m:t>
                      </m:r>
                      <m:func>
                        <m:func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1.776</m:t>
                              </m:r>
                            </m:e>
                          </m:d>
                        </m:e>
                      </m:func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=71.5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26" y="5898527"/>
                <a:ext cx="3554627" cy="276999"/>
              </a:xfrm>
              <a:prstGeom prst="rect">
                <a:avLst/>
              </a:prstGeom>
              <a:blipFill>
                <a:blip r:embed="rId10"/>
                <a:stretch>
                  <a:fillRect l="-1201" r="-515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317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77143"/>
            <a:ext cx="8424936" cy="673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7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87624" y="836712"/>
            <a:ext cx="851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měření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331640" y="1628800"/>
            <a:ext cx="3823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Hmotnost čtverce o straně R m= 12.4 g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207020" y="2276872"/>
            <a:ext cx="3823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Hmotnost čtverce o straně R m= 12.4 g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187624" y="2924944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Hmotnost papíru pod křivkou m= 32.27 g</a:t>
            </a:r>
          </a:p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187624" y="3717032"/>
            <a:ext cx="5518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Poměr hmotností  tj.  Bezrozměrná délka křivky  2.831 </a:t>
            </a:r>
          </a:p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177244" y="4381505"/>
            <a:ext cx="5518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Bezrozměrná délka křivky určená výpočtem  2.867 </a:t>
            </a:r>
          </a:p>
          <a:p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393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809880" y="419976"/>
            <a:ext cx="3762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Doba šíření signálu od závěsu k závěsu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8425400" y="790184"/>
                <a:ext cx="6860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dirty="0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  <m:sub>
                          <m:r>
                            <a:rPr lang="cs-CZ" b="0" i="1" dirty="0" smtClean="0">
                              <a:latin typeface="Cambria Math"/>
                              <a:ea typeface="Cambria Math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5400" y="790184"/>
                <a:ext cx="68602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bdélník 4"/>
          <p:cNvSpPr/>
          <p:nvPr/>
        </p:nvSpPr>
        <p:spPr>
          <a:xfrm>
            <a:off x="5075447" y="921705"/>
            <a:ext cx="3361728" cy="58326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7097832" y="6281652"/>
            <a:ext cx="306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</a:t>
            </a:r>
            <a:endParaRPr lang="cs-CZ" dirty="0"/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5047766" y="3081945"/>
            <a:ext cx="3389409" cy="3661322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5075447" y="2324257"/>
            <a:ext cx="3361728" cy="441901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5047766" y="6743267"/>
            <a:ext cx="3389409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 flipV="1">
            <a:off x="8417298" y="3081945"/>
            <a:ext cx="16204" cy="3672408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8437175" y="2324257"/>
            <a:ext cx="4546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8437175" y="3081945"/>
            <a:ext cx="4546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8891871" y="2299683"/>
            <a:ext cx="0" cy="757688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8437175" y="2518435"/>
                <a:ext cx="4548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dirty="0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b="0" i="1" dirty="0" smtClean="0">
                          <a:latin typeface="Cambria Math"/>
                          <a:ea typeface="Cambria Math"/>
                        </a:rPr>
                        <m:t>𝑙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7175" y="2518435"/>
                <a:ext cx="45486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Přímá spojnice 14"/>
          <p:cNvCxnSpPr/>
          <p:nvPr/>
        </p:nvCxnSpPr>
        <p:spPr>
          <a:xfrm flipH="1" flipV="1">
            <a:off x="8081821" y="2793913"/>
            <a:ext cx="335478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7760505" y="2298681"/>
                <a:ext cx="5092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dirty="0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b="0" i="1" dirty="0" smtClean="0"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505" y="2298681"/>
                <a:ext cx="509242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Přímá spojnice se šipkou 16"/>
          <p:cNvCxnSpPr/>
          <p:nvPr/>
        </p:nvCxnSpPr>
        <p:spPr>
          <a:xfrm flipV="1">
            <a:off x="8081821" y="2360859"/>
            <a:ext cx="335477" cy="433054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7808234" y="2912065"/>
                <a:ext cx="5058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dirty="0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b="0" i="1" dirty="0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234" y="2912065"/>
                <a:ext cx="50584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6966032" y="5670678"/>
                <a:ext cx="374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032" y="5670678"/>
                <a:ext cx="37414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ál 67"/>
          <p:cNvSpPr/>
          <p:nvPr/>
        </p:nvSpPr>
        <p:spPr>
          <a:xfrm rot="1515700">
            <a:off x="6122687" y="5400520"/>
            <a:ext cx="1046506" cy="1175663"/>
          </a:xfrm>
          <a:custGeom>
            <a:avLst/>
            <a:gdLst>
              <a:gd name="connsiteX0" fmla="*/ 0 w 2088232"/>
              <a:gd name="connsiteY0" fmla="*/ 1026886 h 2053772"/>
              <a:gd name="connsiteX1" fmla="*/ 1044116 w 2088232"/>
              <a:gd name="connsiteY1" fmla="*/ 0 h 2053772"/>
              <a:gd name="connsiteX2" fmla="*/ 2088232 w 2088232"/>
              <a:gd name="connsiteY2" fmla="*/ 1026886 h 2053772"/>
              <a:gd name="connsiteX3" fmla="*/ 1044116 w 2088232"/>
              <a:gd name="connsiteY3" fmla="*/ 2053772 h 2053772"/>
              <a:gd name="connsiteX4" fmla="*/ 0 w 2088232"/>
              <a:gd name="connsiteY4" fmla="*/ 1026886 h 2053772"/>
              <a:gd name="connsiteX0" fmla="*/ 1044116 w 2088232"/>
              <a:gd name="connsiteY0" fmla="*/ 0 h 2053772"/>
              <a:gd name="connsiteX1" fmla="*/ 2088232 w 2088232"/>
              <a:gd name="connsiteY1" fmla="*/ 1026886 h 2053772"/>
              <a:gd name="connsiteX2" fmla="*/ 1044116 w 2088232"/>
              <a:gd name="connsiteY2" fmla="*/ 2053772 h 2053772"/>
              <a:gd name="connsiteX3" fmla="*/ 0 w 2088232"/>
              <a:gd name="connsiteY3" fmla="*/ 1026886 h 2053772"/>
              <a:gd name="connsiteX4" fmla="*/ 1135556 w 2088232"/>
              <a:gd name="connsiteY4" fmla="*/ 91440 h 2053772"/>
              <a:gd name="connsiteX0" fmla="*/ 1044116 w 2088232"/>
              <a:gd name="connsiteY0" fmla="*/ 0 h 2053772"/>
              <a:gd name="connsiteX1" fmla="*/ 2088232 w 2088232"/>
              <a:gd name="connsiteY1" fmla="*/ 1026886 h 2053772"/>
              <a:gd name="connsiteX2" fmla="*/ 1044116 w 2088232"/>
              <a:gd name="connsiteY2" fmla="*/ 2053772 h 2053772"/>
              <a:gd name="connsiteX3" fmla="*/ 0 w 2088232"/>
              <a:gd name="connsiteY3" fmla="*/ 1026886 h 2053772"/>
              <a:gd name="connsiteX0" fmla="*/ 0 w 1044116"/>
              <a:gd name="connsiteY0" fmla="*/ 0 h 2053772"/>
              <a:gd name="connsiteX1" fmla="*/ 1044116 w 1044116"/>
              <a:gd name="connsiteY1" fmla="*/ 1026886 h 2053772"/>
              <a:gd name="connsiteX2" fmla="*/ 0 w 1044116"/>
              <a:gd name="connsiteY2" fmla="*/ 2053772 h 2053772"/>
              <a:gd name="connsiteX0" fmla="*/ 0 w 1044116"/>
              <a:gd name="connsiteY0" fmla="*/ 0 h 1026886"/>
              <a:gd name="connsiteX1" fmla="*/ 1044116 w 1044116"/>
              <a:gd name="connsiteY1" fmla="*/ 1026886 h 102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4116" h="1026886">
                <a:moveTo>
                  <a:pt x="0" y="0"/>
                </a:moveTo>
                <a:cubicBezTo>
                  <a:pt x="576649" y="0"/>
                  <a:pt x="1044116" y="459753"/>
                  <a:pt x="1044116" y="1026886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7423343" y="3442673"/>
                <a:ext cx="5119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343" y="3442673"/>
                <a:ext cx="51199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ál 1"/>
          <p:cNvSpPr/>
          <p:nvPr/>
        </p:nvSpPr>
        <p:spPr>
          <a:xfrm>
            <a:off x="5078518" y="3442673"/>
            <a:ext cx="3365553" cy="3311680"/>
          </a:xfrm>
          <a:custGeom>
            <a:avLst/>
            <a:gdLst>
              <a:gd name="connsiteX0" fmla="*/ 0 w 6731105"/>
              <a:gd name="connsiteY0" fmla="*/ 3311680 h 6623360"/>
              <a:gd name="connsiteX1" fmla="*/ 3365553 w 6731105"/>
              <a:gd name="connsiteY1" fmla="*/ 0 h 6623360"/>
              <a:gd name="connsiteX2" fmla="*/ 6731106 w 6731105"/>
              <a:gd name="connsiteY2" fmla="*/ 3311680 h 6623360"/>
              <a:gd name="connsiteX3" fmla="*/ 3365553 w 6731105"/>
              <a:gd name="connsiteY3" fmla="*/ 6623360 h 6623360"/>
              <a:gd name="connsiteX4" fmla="*/ 0 w 6731105"/>
              <a:gd name="connsiteY4" fmla="*/ 3311680 h 6623360"/>
              <a:gd name="connsiteX0" fmla="*/ 0 w 6731106"/>
              <a:gd name="connsiteY0" fmla="*/ 3311680 h 6623360"/>
              <a:gd name="connsiteX1" fmla="*/ 3365553 w 6731106"/>
              <a:gd name="connsiteY1" fmla="*/ 0 h 6623360"/>
              <a:gd name="connsiteX2" fmla="*/ 6731106 w 6731106"/>
              <a:gd name="connsiteY2" fmla="*/ 3311680 h 6623360"/>
              <a:gd name="connsiteX3" fmla="*/ 3365553 w 6731106"/>
              <a:gd name="connsiteY3" fmla="*/ 6623360 h 6623360"/>
              <a:gd name="connsiteX4" fmla="*/ 91440 w 6731106"/>
              <a:gd name="connsiteY4" fmla="*/ 3403120 h 6623360"/>
              <a:gd name="connsiteX0" fmla="*/ 3278067 w 6643620"/>
              <a:gd name="connsiteY0" fmla="*/ 0 h 6623360"/>
              <a:gd name="connsiteX1" fmla="*/ 6643620 w 6643620"/>
              <a:gd name="connsiteY1" fmla="*/ 3311680 h 6623360"/>
              <a:gd name="connsiteX2" fmla="*/ 3278067 w 6643620"/>
              <a:gd name="connsiteY2" fmla="*/ 6623360 h 6623360"/>
              <a:gd name="connsiteX3" fmla="*/ 3954 w 6643620"/>
              <a:gd name="connsiteY3" fmla="*/ 3403120 h 6623360"/>
              <a:gd name="connsiteX0" fmla="*/ 0 w 3365553"/>
              <a:gd name="connsiteY0" fmla="*/ 0 h 6623360"/>
              <a:gd name="connsiteX1" fmla="*/ 3365553 w 3365553"/>
              <a:gd name="connsiteY1" fmla="*/ 3311680 h 6623360"/>
              <a:gd name="connsiteX2" fmla="*/ 0 w 3365553"/>
              <a:gd name="connsiteY2" fmla="*/ 6623360 h 6623360"/>
              <a:gd name="connsiteX0" fmla="*/ 0 w 3365553"/>
              <a:gd name="connsiteY0" fmla="*/ 0 h 3311680"/>
              <a:gd name="connsiteX1" fmla="*/ 3365553 w 3365553"/>
              <a:gd name="connsiteY1" fmla="*/ 3311680 h 33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65553" h="3311680">
                <a:moveTo>
                  <a:pt x="0" y="0"/>
                </a:moveTo>
                <a:cubicBezTo>
                  <a:pt x="1858744" y="0"/>
                  <a:pt x="3365553" y="1482690"/>
                  <a:pt x="3365553" y="3311680"/>
                </a:cubicBezTo>
              </a:path>
            </a:pathLst>
          </a:custGeom>
          <a:noFill/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5505977" y="2626604"/>
                <a:ext cx="12364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dirty="0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cs-CZ" b="0" i="1" dirty="0" smtClean="0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cs-CZ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b="0" i="1" dirty="0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acc>
                      <m:r>
                        <a:rPr lang="cs-CZ" b="0" i="1" dirty="0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cs-CZ" b="0" i="1" dirty="0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977" y="2626604"/>
                <a:ext cx="1236492" cy="369332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Přímá spojnice 23"/>
          <p:cNvCxnSpPr/>
          <p:nvPr/>
        </p:nvCxnSpPr>
        <p:spPr>
          <a:xfrm flipH="1">
            <a:off x="8462597" y="3092995"/>
            <a:ext cx="5928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 flipH="1" flipV="1">
            <a:off x="8450049" y="6738615"/>
            <a:ext cx="592827" cy="157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 flipH="1" flipV="1">
            <a:off x="9042876" y="3128620"/>
            <a:ext cx="12548" cy="3609995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/>
              <p:nvPr/>
            </p:nvSpPr>
            <p:spPr>
              <a:xfrm>
                <a:off x="8737319" y="4695514"/>
                <a:ext cx="3170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dirty="0" smtClean="0">
                          <a:latin typeface="Cambria Math"/>
                          <a:ea typeface="Cambria Math"/>
                        </a:rPr>
                        <m:t>𝑙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7319" y="4695514"/>
                <a:ext cx="31701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Přímá spojnice 27"/>
          <p:cNvCxnSpPr/>
          <p:nvPr/>
        </p:nvCxnSpPr>
        <p:spPr>
          <a:xfrm flipH="1" flipV="1">
            <a:off x="7650100" y="1700807"/>
            <a:ext cx="767198" cy="66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 flipH="1" flipV="1">
            <a:off x="4395335" y="6114991"/>
            <a:ext cx="656119" cy="5517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 flipV="1">
            <a:off x="4378025" y="1700808"/>
            <a:ext cx="3272075" cy="4414183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H="1" flipV="1">
            <a:off x="6656145" y="3753623"/>
            <a:ext cx="428227" cy="3372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 flipV="1">
            <a:off x="6624913" y="1999674"/>
            <a:ext cx="1337689" cy="1763738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/>
              <p:nvPr/>
            </p:nvSpPr>
            <p:spPr>
              <a:xfrm>
                <a:off x="7034136" y="2583879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cs-CZ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b="0" i="1" dirty="0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136" y="2583879"/>
                <a:ext cx="371384" cy="369332"/>
              </a:xfrm>
              <a:prstGeom prst="rect">
                <a:avLst/>
              </a:prstGeom>
              <a:blipFill>
                <a:blip r:embed="rId10"/>
                <a:stretch>
                  <a:fillRect r="-8197" b="-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Pole 38"/>
              <p:cNvSpPr txBox="1"/>
              <p:nvPr/>
            </p:nvSpPr>
            <p:spPr>
              <a:xfrm>
                <a:off x="814163" y="1212467"/>
                <a:ext cx="2152577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rad>
                      <m:nary>
                        <m:nary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𝑐𝑜𝑠h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</m:rad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9" name="TextovéPol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163" y="1212467"/>
                <a:ext cx="2152577" cy="818366"/>
              </a:xfrm>
              <a:prstGeom prst="rect">
                <a:avLst/>
              </a:prstGeom>
              <a:blipFill>
                <a:blip r:embed="rId11"/>
                <a:stretch>
                  <a:fillRect b="-74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836729" y="2881543"/>
                <a:ext cx="2889189" cy="11251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cs-CZ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p>
                                            <m:sSupPr>
                                              <m:ctrlPr>
                                                <a:rPr lang="cs-CZ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cs-CZ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cs-CZ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p>
                                              <m:r>
                                                <a:rPr lang="cs-CZ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cs-CZ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cs-CZ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^2∗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e>
                                        <m:sup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729" y="2881543"/>
                <a:ext cx="2889189" cy="112518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474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835696" y="620688"/>
            <a:ext cx="1788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Konkrétní příklad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683568" y="1052736"/>
                <a:ext cx="16928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2∗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=292.2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052736"/>
                <a:ext cx="1692836" cy="276999"/>
              </a:xfrm>
              <a:prstGeom prst="rect">
                <a:avLst/>
              </a:prstGeom>
              <a:blipFill>
                <a:blip r:embed="rId2"/>
                <a:stretch>
                  <a:fillRect l="-2518" r="-1439" b="-88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654347" y="1556792"/>
                <a:ext cx="11813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=53.5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47" y="1556792"/>
                <a:ext cx="1181349" cy="276999"/>
              </a:xfrm>
              <a:prstGeom prst="rect">
                <a:avLst/>
              </a:prstGeom>
              <a:blipFill>
                <a:blip r:embed="rId3"/>
                <a:stretch>
                  <a:fillRect l="-2577" r="-4124" b="-2391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683568" y="2132856"/>
                <a:ext cx="1297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=81.5</m:t>
                    </m:r>
                  </m:oMath>
                </a14:m>
                <a:r>
                  <a:rPr lang="cs-CZ" dirty="0" smtClean="0"/>
                  <a:t> cm</a:t>
                </a:r>
                <a:endParaRPr lang="cs-CZ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132856"/>
                <a:ext cx="1297728" cy="276999"/>
              </a:xfrm>
              <a:prstGeom prst="rect">
                <a:avLst/>
              </a:prstGeom>
              <a:blipFill>
                <a:blip r:embed="rId4"/>
                <a:stretch>
                  <a:fillRect l="-4695" t="-28889" r="-10329" b="-5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658033" y="2708920"/>
                <a:ext cx="1045734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=1.793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33" y="2708920"/>
                <a:ext cx="1045734" cy="5259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4598059" y="1016613"/>
                <a:ext cx="230425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=1.793</m:t>
                      </m:r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059" y="1016613"/>
                <a:ext cx="2304256" cy="276999"/>
              </a:xfrm>
              <a:prstGeom prst="rect">
                <a:avLst/>
              </a:prstGeom>
              <a:blipFill>
                <a:blip r:embed="rId6"/>
                <a:stretch>
                  <a:fillRect t="-2222" b="-355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ovéPole 7"/>
          <p:cNvSpPr txBox="1"/>
          <p:nvPr/>
        </p:nvSpPr>
        <p:spPr>
          <a:xfrm>
            <a:off x="4598059" y="1561783"/>
            <a:ext cx="3285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https://www.wolframalpha.com/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4552416" y="2409855"/>
                <a:ext cx="230425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=1.979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416" y="2409855"/>
                <a:ext cx="2304256" cy="276999"/>
              </a:xfrm>
              <a:prstGeom prst="rect">
                <a:avLst/>
              </a:prstGeom>
              <a:blipFill>
                <a:blip r:embed="rId7"/>
                <a:stretch>
                  <a:fillRect t="-2174" b="-326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4902336" y="2971876"/>
                <a:ext cx="1338608" cy="4725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336" y="2971876"/>
                <a:ext cx="1338608" cy="4725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724157" y="3645024"/>
                <a:ext cx="133860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dirty="0" smtClean="0"/>
                  <a:t>41.18 cm</a:t>
                </a:r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57" y="3645024"/>
                <a:ext cx="1338608" cy="276999"/>
              </a:xfrm>
              <a:prstGeom prst="rect">
                <a:avLst/>
              </a:prstGeom>
              <a:blipFill>
                <a:blip r:embed="rId9"/>
                <a:stretch>
                  <a:fillRect l="-6393" t="-28889" r="-3653" b="-5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683568" y="4509120"/>
                <a:ext cx="133860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dirty="0" smtClean="0"/>
                  <a:t>0.531 s</a:t>
                </a: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509120"/>
                <a:ext cx="1338608" cy="276999"/>
              </a:xfrm>
              <a:prstGeom prst="rect">
                <a:avLst/>
              </a:prstGeom>
              <a:blipFill>
                <a:blip r:embed="rId10"/>
                <a:stretch>
                  <a:fillRect l="-5455" t="-28889" b="-5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ovéPole 13"/>
          <p:cNvSpPr txBox="1"/>
          <p:nvPr/>
        </p:nvSpPr>
        <p:spPr>
          <a:xfrm>
            <a:off x="899592" y="5373216"/>
            <a:ext cx="6047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Výpočet pomocí tabulkového procesoru pro 20 dílků  t= 0.521 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996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vnoramenný trojúhelník 21"/>
          <p:cNvSpPr/>
          <p:nvPr/>
        </p:nvSpPr>
        <p:spPr>
          <a:xfrm>
            <a:off x="6086320" y="2211012"/>
            <a:ext cx="432048" cy="5794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louk 3"/>
          <p:cNvSpPr/>
          <p:nvPr/>
        </p:nvSpPr>
        <p:spPr>
          <a:xfrm rot="10800000" flipH="1">
            <a:off x="1388800" y="-1251521"/>
            <a:ext cx="4968552" cy="6515820"/>
          </a:xfrm>
          <a:prstGeom prst="arc">
            <a:avLst>
              <a:gd name="adj1" fmla="val 11895084"/>
              <a:gd name="adj2" fmla="val 20519186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5"/>
          <p:cNvCxnSpPr/>
          <p:nvPr/>
        </p:nvCxnSpPr>
        <p:spPr>
          <a:xfrm flipV="1">
            <a:off x="3873075" y="476672"/>
            <a:ext cx="0" cy="5472608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6302344" y="869308"/>
            <a:ext cx="448152" cy="1944216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6268124" y="869308"/>
            <a:ext cx="482372" cy="1944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6302344" y="2813524"/>
            <a:ext cx="482372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>
            <a:stCxn id="4" idx="2"/>
          </p:cNvCxnSpPr>
          <p:nvPr/>
        </p:nvCxnSpPr>
        <p:spPr>
          <a:xfrm flipH="1" flipV="1">
            <a:off x="6268124" y="869308"/>
            <a:ext cx="16205" cy="192117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3347864" y="5264299"/>
            <a:ext cx="51772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vnoramenný trojúhelník 20"/>
          <p:cNvSpPr/>
          <p:nvPr/>
        </p:nvSpPr>
        <p:spPr>
          <a:xfrm>
            <a:off x="1172775" y="2211012"/>
            <a:ext cx="432048" cy="5794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5004048" y="1578737"/>
                <a:ext cx="823174" cy="406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/>
                          </a:rPr>
                          <m:t>𝐺</m:t>
                        </m:r>
                      </m:e>
                    </m:acc>
                  </m:oMath>
                </a14:m>
                <a:r>
                  <a:rPr lang="cs-CZ" dirty="0" smtClean="0"/>
                  <a:t>=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0" i="1" dirty="0" smtClean="0">
                            <a:latin typeface="Cambria Math"/>
                          </a:rPr>
                          <m:t>𝑔</m:t>
                        </m:r>
                      </m:e>
                    </m:acc>
                    <m:r>
                      <a:rPr lang="cs-CZ" i="1" dirty="0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cs-CZ" i="1" dirty="0" smtClean="0">
                        <a:latin typeface="Cambria Math" panose="02040503050406030204" pitchFamily="18" charset="0"/>
                        <a:ea typeface="Cambria Math"/>
                      </a:rPr>
                      <m:t>𝑙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578737"/>
                <a:ext cx="823174" cy="406586"/>
              </a:xfrm>
              <a:prstGeom prst="rect">
                <a:avLst/>
              </a:prstGeom>
              <a:blipFill>
                <a:blip r:embed="rId2"/>
                <a:stretch>
                  <a:fillRect t="-22388" r="-6667" b="-2238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2494949" y="5445224"/>
                <a:ext cx="11892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𝑔𝑅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949" y="5445224"/>
                <a:ext cx="1189236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Přímá spojnice se šipkou 25"/>
          <p:cNvCxnSpPr/>
          <p:nvPr/>
        </p:nvCxnSpPr>
        <p:spPr>
          <a:xfrm flipV="1">
            <a:off x="3050838" y="3573016"/>
            <a:ext cx="814754" cy="1512168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/>
              <p:nvPr/>
            </p:nvSpPr>
            <p:spPr>
              <a:xfrm>
                <a:off x="2956090" y="3902618"/>
                <a:ext cx="3917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090" y="3902618"/>
                <a:ext cx="391774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/>
              <p:cNvSpPr txBox="1"/>
              <p:nvPr/>
            </p:nvSpPr>
            <p:spPr>
              <a:xfrm>
                <a:off x="7488324" y="1251185"/>
                <a:ext cx="7155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𝑇</m:t>
                      </m:r>
                      <m:r>
                        <a:rPr lang="cs-CZ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8" name="TextovéPol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324" y="1251185"/>
                <a:ext cx="71551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ovéPole 1"/>
          <p:cNvSpPr txBox="1"/>
          <p:nvPr/>
        </p:nvSpPr>
        <p:spPr>
          <a:xfrm>
            <a:off x="755576" y="86930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Délka řetízku 2l 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6431961" y="3028310"/>
                <a:ext cx="11892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𝑔𝑅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961" y="3028310"/>
                <a:ext cx="1189236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Čárový bublinový popisek 2 4"/>
          <p:cNvSpPr/>
          <p:nvPr/>
        </p:nvSpPr>
        <p:spPr>
          <a:xfrm>
            <a:off x="7191398" y="1249785"/>
            <a:ext cx="1336772" cy="370732"/>
          </a:xfrm>
          <a:prstGeom prst="borderCallout2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959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9152"/>
            <a:ext cx="8352928" cy="668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6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39" y="109431"/>
            <a:ext cx="8298922" cy="663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7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227882" y="404664"/>
            <a:ext cx="864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Měření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981617"/>
              </p:ext>
            </p:extLst>
          </p:nvPr>
        </p:nvGraphicFramePr>
        <p:xfrm>
          <a:off x="1064358" y="980728"/>
          <a:ext cx="405611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8056">
                  <a:extLst>
                    <a:ext uri="{9D8B030D-6E8A-4147-A177-3AD203B41FA5}">
                      <a16:colId xmlns:a16="http://schemas.microsoft.com/office/drawing/2014/main" val="4048969865"/>
                    </a:ext>
                  </a:extLst>
                </a:gridCol>
                <a:gridCol w="2028056">
                  <a:extLst>
                    <a:ext uri="{9D8B030D-6E8A-4147-A177-3AD203B41FA5}">
                      <a16:colId xmlns:a16="http://schemas.microsoft.com/office/drawing/2014/main" val="37090295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čas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325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3.216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119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5.405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312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7.582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597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9.750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91505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1475656" y="3573016"/>
                <a:ext cx="23721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ěř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=2.179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∓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0.003 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573016"/>
                <a:ext cx="2372124" cy="276999"/>
              </a:xfrm>
              <a:prstGeom prst="rect">
                <a:avLst/>
              </a:prstGeom>
              <a:blipFill>
                <a:blip r:embed="rId2"/>
                <a:stretch>
                  <a:fillRect l="-1542" t="-2174" r="-1028" b="-173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802884"/>
            <a:ext cx="4533900" cy="389572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39552" y="4581128"/>
            <a:ext cx="1051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Srovnání 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4114800" y="2974489"/>
                <a:ext cx="20117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5F00D648-4B37-476B-A491-3FE949920E80}" type="mathplaceholder">
                        <a:rPr lang="cs-CZ" i="1" smtClean="0">
                          <a:latin typeface="Cambria Math" panose="02040503050406030204" pitchFamily="18" charset="0"/>
                        </a:rPr>
                        <a:t>Sem zadejte rovnici.</a:t>
                      </a:fl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4489"/>
                <a:ext cx="2011769" cy="276999"/>
              </a:xfrm>
              <a:prstGeom prst="rect">
                <a:avLst/>
              </a:prstGeom>
              <a:blipFill>
                <a:blip r:embed="rId4"/>
                <a:stretch>
                  <a:fillRect l="-2121" t="-2222" r="-2424" b="-355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720291" y="5085184"/>
                <a:ext cx="2915605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ěř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 smtClean="0"/>
                  <a:t> je čas šíření tam i zpět, t výpočet je čas šíření od půlky do konce</a:t>
                </a:r>
                <a:endParaRPr lang="cs-CZ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91" y="5085184"/>
                <a:ext cx="2915605" cy="830997"/>
              </a:xfrm>
              <a:prstGeom prst="rect">
                <a:avLst/>
              </a:prstGeom>
              <a:blipFill>
                <a:blip r:embed="rId5"/>
                <a:stretch>
                  <a:fillRect l="-4812" t="-9489" r="-628" b="-160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1295856" y="6084655"/>
                <a:ext cx="1806712" cy="302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4∗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ý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=2.124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856" y="6084655"/>
                <a:ext cx="1806712" cy="302519"/>
              </a:xfrm>
              <a:prstGeom prst="rect">
                <a:avLst/>
              </a:prstGeom>
              <a:blipFill>
                <a:blip r:embed="rId6"/>
                <a:stretch>
                  <a:fillRect l="-2703" r="-1689" b="-28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006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louk 3"/>
          <p:cNvSpPr/>
          <p:nvPr/>
        </p:nvSpPr>
        <p:spPr>
          <a:xfrm rot="10800000" flipH="1">
            <a:off x="1388800" y="-1251521"/>
            <a:ext cx="4968552" cy="6515820"/>
          </a:xfrm>
          <a:prstGeom prst="arc">
            <a:avLst>
              <a:gd name="adj1" fmla="val 16165997"/>
              <a:gd name="adj2" fmla="val 20519186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5"/>
          <p:cNvCxnSpPr/>
          <p:nvPr/>
        </p:nvCxnSpPr>
        <p:spPr>
          <a:xfrm flipV="1">
            <a:off x="3873075" y="476672"/>
            <a:ext cx="0" cy="5472608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6302344" y="869308"/>
            <a:ext cx="448152" cy="1944216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6268124" y="869308"/>
            <a:ext cx="482372" cy="1944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nice se šipkou 13"/>
          <p:cNvCxnSpPr>
            <a:stCxn id="4" idx="2"/>
          </p:cNvCxnSpPr>
          <p:nvPr/>
        </p:nvCxnSpPr>
        <p:spPr>
          <a:xfrm flipH="1" flipV="1">
            <a:off x="6268125" y="869308"/>
            <a:ext cx="16204" cy="192117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3347864" y="5264299"/>
            <a:ext cx="51772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5004048" y="1578737"/>
                <a:ext cx="823174" cy="406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/>
                          </a:rPr>
                          <m:t>𝐺</m:t>
                        </m:r>
                      </m:e>
                    </m:acc>
                  </m:oMath>
                </a14:m>
                <a:r>
                  <a:rPr lang="cs-CZ" dirty="0" smtClean="0"/>
                  <a:t>=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0" i="1" dirty="0" smtClean="0">
                            <a:latin typeface="Cambria Math"/>
                          </a:rPr>
                          <m:t>𝑔</m:t>
                        </m:r>
                      </m:e>
                    </m:acc>
                    <m:r>
                      <a:rPr lang="cs-CZ" i="1" dirty="0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cs-CZ" i="1" dirty="0" smtClean="0">
                        <a:latin typeface="Cambria Math" panose="02040503050406030204" pitchFamily="18" charset="0"/>
                        <a:ea typeface="Cambria Math"/>
                      </a:rPr>
                      <m:t>𝑙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578737"/>
                <a:ext cx="823174" cy="406586"/>
              </a:xfrm>
              <a:prstGeom prst="rect">
                <a:avLst/>
              </a:prstGeom>
              <a:blipFill>
                <a:blip r:embed="rId2"/>
                <a:stretch>
                  <a:fillRect t="-22388" r="-6667" b="-2238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1976061" y="4715852"/>
                <a:ext cx="11892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𝑔𝑅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61" y="4715852"/>
                <a:ext cx="1189236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Přímá spojnice se šipkou 25"/>
          <p:cNvCxnSpPr/>
          <p:nvPr/>
        </p:nvCxnSpPr>
        <p:spPr>
          <a:xfrm flipH="1" flipV="1">
            <a:off x="3865592" y="3573016"/>
            <a:ext cx="850424" cy="1512168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/>
              <p:nvPr/>
            </p:nvSpPr>
            <p:spPr>
              <a:xfrm>
                <a:off x="4324242" y="3896176"/>
                <a:ext cx="3917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242" y="3896176"/>
                <a:ext cx="391774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/>
              <p:cNvSpPr txBox="1"/>
              <p:nvPr/>
            </p:nvSpPr>
            <p:spPr>
              <a:xfrm>
                <a:off x="6784716" y="1220835"/>
                <a:ext cx="7155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𝑇</m:t>
                      </m:r>
                      <m:r>
                        <a:rPr lang="cs-CZ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8" name="TextovéPol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716" y="1220835"/>
                <a:ext cx="71551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ál 4"/>
          <p:cNvSpPr/>
          <p:nvPr/>
        </p:nvSpPr>
        <p:spPr>
          <a:xfrm>
            <a:off x="6302344" y="2630728"/>
            <a:ext cx="381195" cy="36559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/>
          <p:cNvSpPr/>
          <p:nvPr/>
        </p:nvSpPr>
        <p:spPr>
          <a:xfrm>
            <a:off x="3672645" y="5266042"/>
            <a:ext cx="381195" cy="36559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10"/>
          <p:cNvCxnSpPr>
            <a:stCxn id="19" idx="4"/>
          </p:cNvCxnSpPr>
          <p:nvPr/>
        </p:nvCxnSpPr>
        <p:spPr>
          <a:xfrm flipV="1">
            <a:off x="3863243" y="5629890"/>
            <a:ext cx="2556998" cy="174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>
            <a:stCxn id="20" idx="0"/>
          </p:cNvCxnSpPr>
          <p:nvPr/>
        </p:nvCxnSpPr>
        <p:spPr>
          <a:xfrm flipH="1" flipV="1">
            <a:off x="6683539" y="2790485"/>
            <a:ext cx="13243" cy="255786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ál 19"/>
          <p:cNvSpPr/>
          <p:nvPr/>
        </p:nvSpPr>
        <p:spPr>
          <a:xfrm>
            <a:off x="6408751" y="5348350"/>
            <a:ext cx="288031" cy="281540"/>
          </a:xfrm>
          <a:custGeom>
            <a:avLst/>
            <a:gdLst>
              <a:gd name="connsiteX0" fmla="*/ 0 w 2304256"/>
              <a:gd name="connsiteY0" fmla="*/ 1149406 h 2298812"/>
              <a:gd name="connsiteX1" fmla="*/ 1152128 w 2304256"/>
              <a:gd name="connsiteY1" fmla="*/ 0 h 2298812"/>
              <a:gd name="connsiteX2" fmla="*/ 2304256 w 2304256"/>
              <a:gd name="connsiteY2" fmla="*/ 1149406 h 2298812"/>
              <a:gd name="connsiteX3" fmla="*/ 1152128 w 2304256"/>
              <a:gd name="connsiteY3" fmla="*/ 2298812 h 2298812"/>
              <a:gd name="connsiteX4" fmla="*/ 0 w 2304256"/>
              <a:gd name="connsiteY4" fmla="*/ 1149406 h 2298812"/>
              <a:gd name="connsiteX0" fmla="*/ 1152128 w 2304256"/>
              <a:gd name="connsiteY0" fmla="*/ 0 h 2298812"/>
              <a:gd name="connsiteX1" fmla="*/ 2304256 w 2304256"/>
              <a:gd name="connsiteY1" fmla="*/ 1149406 h 2298812"/>
              <a:gd name="connsiteX2" fmla="*/ 1152128 w 2304256"/>
              <a:gd name="connsiteY2" fmla="*/ 2298812 h 2298812"/>
              <a:gd name="connsiteX3" fmla="*/ 0 w 2304256"/>
              <a:gd name="connsiteY3" fmla="*/ 1149406 h 2298812"/>
              <a:gd name="connsiteX4" fmla="*/ 1243568 w 2304256"/>
              <a:gd name="connsiteY4" fmla="*/ 91440 h 2298812"/>
              <a:gd name="connsiteX0" fmla="*/ 2304256 w 2304256"/>
              <a:gd name="connsiteY0" fmla="*/ 1068532 h 2217938"/>
              <a:gd name="connsiteX1" fmla="*/ 1152128 w 2304256"/>
              <a:gd name="connsiteY1" fmla="*/ 2217938 h 2217938"/>
              <a:gd name="connsiteX2" fmla="*/ 0 w 2304256"/>
              <a:gd name="connsiteY2" fmla="*/ 1068532 h 2217938"/>
              <a:gd name="connsiteX3" fmla="*/ 1243568 w 2304256"/>
              <a:gd name="connsiteY3" fmla="*/ 10566 h 2217938"/>
              <a:gd name="connsiteX0" fmla="*/ 2304256 w 2304256"/>
              <a:gd name="connsiteY0" fmla="*/ 0 h 1149406"/>
              <a:gd name="connsiteX1" fmla="*/ 1152128 w 2304256"/>
              <a:gd name="connsiteY1" fmla="*/ 1149406 h 1149406"/>
              <a:gd name="connsiteX2" fmla="*/ 0 w 2304256"/>
              <a:gd name="connsiteY2" fmla="*/ 0 h 1149406"/>
              <a:gd name="connsiteX0" fmla="*/ 1152128 w 1152128"/>
              <a:gd name="connsiteY0" fmla="*/ 0 h 1149406"/>
              <a:gd name="connsiteX1" fmla="*/ 0 w 1152128"/>
              <a:gd name="connsiteY1" fmla="*/ 1149406 h 114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128" h="1149406">
                <a:moveTo>
                  <a:pt x="1152128" y="0"/>
                </a:moveTo>
                <a:cubicBezTo>
                  <a:pt x="1152128" y="634799"/>
                  <a:pt x="636303" y="1149406"/>
                  <a:pt x="0" y="1149406"/>
                </a:cubicBezTo>
              </a:path>
            </a:pathLst>
          </a:cu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2570679" y="5733256"/>
            <a:ext cx="5601721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dokonale kluzná podložka </a:t>
            </a:r>
            <a:endParaRPr lang="cs-CZ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7308304" y="2632292"/>
            <a:ext cx="785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kladka</a:t>
            </a:r>
            <a:endParaRPr lang="cs-CZ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2579924" y="5276582"/>
            <a:ext cx="785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kladka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2464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louk 3"/>
          <p:cNvSpPr/>
          <p:nvPr/>
        </p:nvSpPr>
        <p:spPr>
          <a:xfrm rot="10800000" flipH="1">
            <a:off x="1388800" y="-1251521"/>
            <a:ext cx="4968552" cy="6515820"/>
          </a:xfrm>
          <a:prstGeom prst="arc">
            <a:avLst>
              <a:gd name="adj1" fmla="val 16165997"/>
              <a:gd name="adj2" fmla="val 20519186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5"/>
          <p:cNvCxnSpPr/>
          <p:nvPr/>
        </p:nvCxnSpPr>
        <p:spPr>
          <a:xfrm flipV="1">
            <a:off x="3873075" y="476672"/>
            <a:ext cx="0" cy="5472608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6302344" y="869308"/>
            <a:ext cx="448152" cy="1944216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6268124" y="869308"/>
            <a:ext cx="482372" cy="1944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nice se šipkou 13"/>
          <p:cNvCxnSpPr>
            <a:stCxn id="4" idx="2"/>
          </p:cNvCxnSpPr>
          <p:nvPr/>
        </p:nvCxnSpPr>
        <p:spPr>
          <a:xfrm flipH="1" flipV="1">
            <a:off x="6268125" y="869308"/>
            <a:ext cx="16204" cy="192117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3347864" y="5264299"/>
            <a:ext cx="51772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5004048" y="1578737"/>
                <a:ext cx="823174" cy="406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/>
                          </a:rPr>
                          <m:t>𝐺</m:t>
                        </m:r>
                      </m:e>
                    </m:acc>
                  </m:oMath>
                </a14:m>
                <a:r>
                  <a:rPr lang="cs-CZ" dirty="0" smtClean="0"/>
                  <a:t>=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0" i="1" dirty="0" smtClean="0">
                            <a:latin typeface="Cambria Math"/>
                          </a:rPr>
                          <m:t>𝑔</m:t>
                        </m:r>
                      </m:e>
                    </m:acc>
                    <m:r>
                      <a:rPr lang="cs-CZ" i="1" dirty="0" smtClean="0">
                        <a:latin typeface="Cambria Math"/>
                        <a:ea typeface="Cambria Math"/>
                      </a:rPr>
                      <m:t>𝜎</m:t>
                    </m:r>
                    <m:box>
                      <m:boxPr>
                        <m:ctrlPr>
                          <a:rPr lang="cs-CZ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cs-CZ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b="0" i="1" dirty="0" smtClean="0"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num>
                          <m:den>
                            <m:r>
                              <a:rPr lang="cs-CZ" b="0" i="1" dirty="0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578737"/>
                <a:ext cx="823174" cy="406586"/>
              </a:xfrm>
              <a:prstGeom prst="rect">
                <a:avLst/>
              </a:prstGeom>
              <a:blipFill rotWithShape="1">
                <a:blip r:embed="rId2"/>
                <a:stretch>
                  <a:fillRect t="-25373" r="-6667" b="-194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1976061" y="4715852"/>
                <a:ext cx="11892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𝑔𝑅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61" y="4715852"/>
                <a:ext cx="1189236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Přímá spojnice se šipkou 25"/>
          <p:cNvCxnSpPr/>
          <p:nvPr/>
        </p:nvCxnSpPr>
        <p:spPr>
          <a:xfrm flipH="1" flipV="1">
            <a:off x="3865592" y="3573016"/>
            <a:ext cx="850424" cy="1512168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/>
              <p:nvPr/>
            </p:nvSpPr>
            <p:spPr>
              <a:xfrm>
                <a:off x="4324242" y="3896176"/>
                <a:ext cx="3917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242" y="3896176"/>
                <a:ext cx="391774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/>
              <p:cNvSpPr txBox="1"/>
              <p:nvPr/>
            </p:nvSpPr>
            <p:spPr>
              <a:xfrm>
                <a:off x="6784716" y="1220835"/>
                <a:ext cx="16427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𝑇</m:t>
                      </m:r>
                      <m:r>
                        <a:rPr lang="cs-CZ" b="0" i="1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̃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𝑔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8" name="TextovéPol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716" y="1220835"/>
                <a:ext cx="1642757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ál 4"/>
          <p:cNvSpPr/>
          <p:nvPr/>
        </p:nvSpPr>
        <p:spPr>
          <a:xfrm>
            <a:off x="6302344" y="2630728"/>
            <a:ext cx="381195" cy="36559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/>
          <p:cNvSpPr/>
          <p:nvPr/>
        </p:nvSpPr>
        <p:spPr>
          <a:xfrm>
            <a:off x="3672645" y="5266042"/>
            <a:ext cx="381195" cy="36559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10"/>
          <p:cNvCxnSpPr>
            <a:stCxn id="19" idx="4"/>
          </p:cNvCxnSpPr>
          <p:nvPr/>
        </p:nvCxnSpPr>
        <p:spPr>
          <a:xfrm flipV="1">
            <a:off x="3863243" y="5629890"/>
            <a:ext cx="2556998" cy="174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>
            <a:stCxn id="20" idx="0"/>
          </p:cNvCxnSpPr>
          <p:nvPr/>
        </p:nvCxnSpPr>
        <p:spPr>
          <a:xfrm flipH="1" flipV="1">
            <a:off x="6683539" y="2790485"/>
            <a:ext cx="13243" cy="255786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ál 19"/>
          <p:cNvSpPr/>
          <p:nvPr/>
        </p:nvSpPr>
        <p:spPr>
          <a:xfrm>
            <a:off x="6408751" y="5348350"/>
            <a:ext cx="288031" cy="281540"/>
          </a:xfrm>
          <a:custGeom>
            <a:avLst/>
            <a:gdLst>
              <a:gd name="connsiteX0" fmla="*/ 0 w 2304256"/>
              <a:gd name="connsiteY0" fmla="*/ 1149406 h 2298812"/>
              <a:gd name="connsiteX1" fmla="*/ 1152128 w 2304256"/>
              <a:gd name="connsiteY1" fmla="*/ 0 h 2298812"/>
              <a:gd name="connsiteX2" fmla="*/ 2304256 w 2304256"/>
              <a:gd name="connsiteY2" fmla="*/ 1149406 h 2298812"/>
              <a:gd name="connsiteX3" fmla="*/ 1152128 w 2304256"/>
              <a:gd name="connsiteY3" fmla="*/ 2298812 h 2298812"/>
              <a:gd name="connsiteX4" fmla="*/ 0 w 2304256"/>
              <a:gd name="connsiteY4" fmla="*/ 1149406 h 2298812"/>
              <a:gd name="connsiteX0" fmla="*/ 1152128 w 2304256"/>
              <a:gd name="connsiteY0" fmla="*/ 0 h 2298812"/>
              <a:gd name="connsiteX1" fmla="*/ 2304256 w 2304256"/>
              <a:gd name="connsiteY1" fmla="*/ 1149406 h 2298812"/>
              <a:gd name="connsiteX2" fmla="*/ 1152128 w 2304256"/>
              <a:gd name="connsiteY2" fmla="*/ 2298812 h 2298812"/>
              <a:gd name="connsiteX3" fmla="*/ 0 w 2304256"/>
              <a:gd name="connsiteY3" fmla="*/ 1149406 h 2298812"/>
              <a:gd name="connsiteX4" fmla="*/ 1243568 w 2304256"/>
              <a:gd name="connsiteY4" fmla="*/ 91440 h 2298812"/>
              <a:gd name="connsiteX0" fmla="*/ 2304256 w 2304256"/>
              <a:gd name="connsiteY0" fmla="*/ 1068532 h 2217938"/>
              <a:gd name="connsiteX1" fmla="*/ 1152128 w 2304256"/>
              <a:gd name="connsiteY1" fmla="*/ 2217938 h 2217938"/>
              <a:gd name="connsiteX2" fmla="*/ 0 w 2304256"/>
              <a:gd name="connsiteY2" fmla="*/ 1068532 h 2217938"/>
              <a:gd name="connsiteX3" fmla="*/ 1243568 w 2304256"/>
              <a:gd name="connsiteY3" fmla="*/ 10566 h 2217938"/>
              <a:gd name="connsiteX0" fmla="*/ 2304256 w 2304256"/>
              <a:gd name="connsiteY0" fmla="*/ 0 h 1149406"/>
              <a:gd name="connsiteX1" fmla="*/ 1152128 w 2304256"/>
              <a:gd name="connsiteY1" fmla="*/ 1149406 h 1149406"/>
              <a:gd name="connsiteX2" fmla="*/ 0 w 2304256"/>
              <a:gd name="connsiteY2" fmla="*/ 0 h 1149406"/>
              <a:gd name="connsiteX0" fmla="*/ 1152128 w 1152128"/>
              <a:gd name="connsiteY0" fmla="*/ 0 h 1149406"/>
              <a:gd name="connsiteX1" fmla="*/ 0 w 1152128"/>
              <a:gd name="connsiteY1" fmla="*/ 1149406 h 114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128" h="1149406">
                <a:moveTo>
                  <a:pt x="1152128" y="0"/>
                </a:moveTo>
                <a:cubicBezTo>
                  <a:pt x="1152128" y="634799"/>
                  <a:pt x="636303" y="1149406"/>
                  <a:pt x="0" y="1149406"/>
                </a:cubicBezTo>
              </a:path>
            </a:pathLst>
          </a:cu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2570679" y="5733256"/>
            <a:ext cx="5601721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dokonale kluzná podložka </a:t>
            </a:r>
            <a:endParaRPr lang="cs-CZ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7308304" y="2632292"/>
            <a:ext cx="1835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kladka bez tření zanedbatelného poloměru</a:t>
            </a:r>
            <a:endParaRPr lang="cs-CZ" dirty="0"/>
          </a:p>
        </p:txBody>
      </p:sp>
      <p:cxnSp>
        <p:nvCxnSpPr>
          <p:cNvPr id="3" name="Přímá spojnice 2"/>
          <p:cNvCxnSpPr/>
          <p:nvPr/>
        </p:nvCxnSpPr>
        <p:spPr>
          <a:xfrm>
            <a:off x="6784716" y="2790484"/>
            <a:ext cx="45158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755576" y="5264299"/>
            <a:ext cx="7272808" cy="3376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7236296" y="2813524"/>
            <a:ext cx="0" cy="2484535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ovéPole 29"/>
              <p:cNvSpPr txBox="1"/>
              <p:nvPr/>
            </p:nvSpPr>
            <p:spPr>
              <a:xfrm>
                <a:off x="7338132" y="3871125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0" name="TextovéPol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8132" y="3871125"/>
                <a:ext cx="371384" cy="369332"/>
              </a:xfrm>
              <a:prstGeom prst="rect">
                <a:avLst/>
              </a:prstGeom>
              <a:blipFill>
                <a:blip r:embed="rId6"/>
                <a:stretch>
                  <a:fillRect r="-8197" b="-65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ovéPole 15"/>
          <p:cNvSpPr txBox="1"/>
          <p:nvPr/>
        </p:nvSpPr>
        <p:spPr>
          <a:xfrm>
            <a:off x="737320" y="1859722"/>
            <a:ext cx="295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neexistuje perpetuum mobile</a:t>
            </a:r>
            <a:endParaRPr lang="cs-CZ" dirty="0"/>
          </a:p>
        </p:txBody>
      </p:sp>
      <p:sp>
        <p:nvSpPr>
          <p:cNvPr id="31" name="Ovál 30"/>
          <p:cNvSpPr/>
          <p:nvPr/>
        </p:nvSpPr>
        <p:spPr>
          <a:xfrm>
            <a:off x="6318712" y="5180248"/>
            <a:ext cx="381195" cy="36559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1874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louk 3"/>
          <p:cNvSpPr/>
          <p:nvPr/>
        </p:nvSpPr>
        <p:spPr>
          <a:xfrm rot="10800000" flipH="1">
            <a:off x="1388800" y="-1251521"/>
            <a:ext cx="4968552" cy="6515820"/>
          </a:xfrm>
          <a:prstGeom prst="arc">
            <a:avLst>
              <a:gd name="adj1" fmla="val 16165997"/>
              <a:gd name="adj2" fmla="val 20519186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5"/>
          <p:cNvCxnSpPr/>
          <p:nvPr/>
        </p:nvCxnSpPr>
        <p:spPr>
          <a:xfrm flipV="1">
            <a:off x="3873075" y="476672"/>
            <a:ext cx="0" cy="5472608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6302344" y="869308"/>
            <a:ext cx="448152" cy="1944216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6268124" y="869308"/>
            <a:ext cx="482372" cy="1944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nice se šipkou 13"/>
          <p:cNvCxnSpPr>
            <a:stCxn id="4" idx="2"/>
          </p:cNvCxnSpPr>
          <p:nvPr/>
        </p:nvCxnSpPr>
        <p:spPr>
          <a:xfrm flipH="1" flipV="1">
            <a:off x="6268125" y="869308"/>
            <a:ext cx="16204" cy="192117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3347864" y="5264299"/>
            <a:ext cx="51772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5004048" y="1578737"/>
                <a:ext cx="823174" cy="406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/>
                          </a:rPr>
                          <m:t>𝐺</m:t>
                        </m:r>
                      </m:e>
                    </m:acc>
                  </m:oMath>
                </a14:m>
                <a:r>
                  <a:rPr lang="cs-CZ" dirty="0" smtClean="0"/>
                  <a:t>=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0" i="1" dirty="0" smtClean="0">
                            <a:latin typeface="Cambria Math"/>
                          </a:rPr>
                          <m:t>𝑔</m:t>
                        </m:r>
                      </m:e>
                    </m:acc>
                    <m:r>
                      <a:rPr lang="cs-CZ" i="1" dirty="0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cs-CZ" i="1" dirty="0" smtClean="0">
                        <a:latin typeface="Cambria Math" panose="02040503050406030204" pitchFamily="18" charset="0"/>
                        <a:ea typeface="Cambria Math"/>
                      </a:rPr>
                      <m:t>𝑙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578737"/>
                <a:ext cx="823174" cy="406586"/>
              </a:xfrm>
              <a:prstGeom prst="rect">
                <a:avLst/>
              </a:prstGeom>
              <a:blipFill>
                <a:blip r:embed="rId2"/>
                <a:stretch>
                  <a:fillRect t="-22388" r="-6667" b="-2238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1976061" y="4715852"/>
                <a:ext cx="11892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𝑔𝑅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61" y="4715852"/>
                <a:ext cx="1189236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Přímá spojnice se šipkou 25"/>
          <p:cNvCxnSpPr/>
          <p:nvPr/>
        </p:nvCxnSpPr>
        <p:spPr>
          <a:xfrm flipH="1" flipV="1">
            <a:off x="3865592" y="3573016"/>
            <a:ext cx="850424" cy="1512168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/>
              <p:nvPr/>
            </p:nvSpPr>
            <p:spPr>
              <a:xfrm>
                <a:off x="4324242" y="3896176"/>
                <a:ext cx="3917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242" y="3896176"/>
                <a:ext cx="391774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/>
              <p:cNvSpPr txBox="1"/>
              <p:nvPr/>
            </p:nvSpPr>
            <p:spPr>
              <a:xfrm>
                <a:off x="6784716" y="1220835"/>
                <a:ext cx="16427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𝑇</m:t>
                      </m:r>
                      <m:r>
                        <a:rPr lang="cs-CZ" b="0" i="1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̃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𝑔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8" name="TextovéPol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716" y="1220835"/>
                <a:ext cx="1642757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ál 4"/>
          <p:cNvSpPr/>
          <p:nvPr/>
        </p:nvSpPr>
        <p:spPr>
          <a:xfrm>
            <a:off x="6302344" y="2630728"/>
            <a:ext cx="381195" cy="36559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/>
          <p:cNvSpPr/>
          <p:nvPr/>
        </p:nvSpPr>
        <p:spPr>
          <a:xfrm>
            <a:off x="3672645" y="5266042"/>
            <a:ext cx="381195" cy="36559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10"/>
          <p:cNvCxnSpPr>
            <a:stCxn id="19" idx="4"/>
          </p:cNvCxnSpPr>
          <p:nvPr/>
        </p:nvCxnSpPr>
        <p:spPr>
          <a:xfrm flipV="1">
            <a:off x="3863243" y="5629890"/>
            <a:ext cx="2556998" cy="174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>
            <a:stCxn id="20" idx="0"/>
          </p:cNvCxnSpPr>
          <p:nvPr/>
        </p:nvCxnSpPr>
        <p:spPr>
          <a:xfrm flipH="1" flipV="1">
            <a:off x="6683539" y="2790485"/>
            <a:ext cx="13243" cy="255786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ál 19"/>
          <p:cNvSpPr/>
          <p:nvPr/>
        </p:nvSpPr>
        <p:spPr>
          <a:xfrm>
            <a:off x="6408751" y="5348350"/>
            <a:ext cx="288031" cy="281540"/>
          </a:xfrm>
          <a:custGeom>
            <a:avLst/>
            <a:gdLst>
              <a:gd name="connsiteX0" fmla="*/ 0 w 2304256"/>
              <a:gd name="connsiteY0" fmla="*/ 1149406 h 2298812"/>
              <a:gd name="connsiteX1" fmla="*/ 1152128 w 2304256"/>
              <a:gd name="connsiteY1" fmla="*/ 0 h 2298812"/>
              <a:gd name="connsiteX2" fmla="*/ 2304256 w 2304256"/>
              <a:gd name="connsiteY2" fmla="*/ 1149406 h 2298812"/>
              <a:gd name="connsiteX3" fmla="*/ 1152128 w 2304256"/>
              <a:gd name="connsiteY3" fmla="*/ 2298812 h 2298812"/>
              <a:gd name="connsiteX4" fmla="*/ 0 w 2304256"/>
              <a:gd name="connsiteY4" fmla="*/ 1149406 h 2298812"/>
              <a:gd name="connsiteX0" fmla="*/ 1152128 w 2304256"/>
              <a:gd name="connsiteY0" fmla="*/ 0 h 2298812"/>
              <a:gd name="connsiteX1" fmla="*/ 2304256 w 2304256"/>
              <a:gd name="connsiteY1" fmla="*/ 1149406 h 2298812"/>
              <a:gd name="connsiteX2" fmla="*/ 1152128 w 2304256"/>
              <a:gd name="connsiteY2" fmla="*/ 2298812 h 2298812"/>
              <a:gd name="connsiteX3" fmla="*/ 0 w 2304256"/>
              <a:gd name="connsiteY3" fmla="*/ 1149406 h 2298812"/>
              <a:gd name="connsiteX4" fmla="*/ 1243568 w 2304256"/>
              <a:gd name="connsiteY4" fmla="*/ 91440 h 2298812"/>
              <a:gd name="connsiteX0" fmla="*/ 2304256 w 2304256"/>
              <a:gd name="connsiteY0" fmla="*/ 1068532 h 2217938"/>
              <a:gd name="connsiteX1" fmla="*/ 1152128 w 2304256"/>
              <a:gd name="connsiteY1" fmla="*/ 2217938 h 2217938"/>
              <a:gd name="connsiteX2" fmla="*/ 0 w 2304256"/>
              <a:gd name="connsiteY2" fmla="*/ 1068532 h 2217938"/>
              <a:gd name="connsiteX3" fmla="*/ 1243568 w 2304256"/>
              <a:gd name="connsiteY3" fmla="*/ 10566 h 2217938"/>
              <a:gd name="connsiteX0" fmla="*/ 2304256 w 2304256"/>
              <a:gd name="connsiteY0" fmla="*/ 0 h 1149406"/>
              <a:gd name="connsiteX1" fmla="*/ 1152128 w 2304256"/>
              <a:gd name="connsiteY1" fmla="*/ 1149406 h 1149406"/>
              <a:gd name="connsiteX2" fmla="*/ 0 w 2304256"/>
              <a:gd name="connsiteY2" fmla="*/ 0 h 1149406"/>
              <a:gd name="connsiteX0" fmla="*/ 1152128 w 1152128"/>
              <a:gd name="connsiteY0" fmla="*/ 0 h 1149406"/>
              <a:gd name="connsiteX1" fmla="*/ 0 w 1152128"/>
              <a:gd name="connsiteY1" fmla="*/ 1149406 h 114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128" h="1149406">
                <a:moveTo>
                  <a:pt x="1152128" y="0"/>
                </a:moveTo>
                <a:cubicBezTo>
                  <a:pt x="1152128" y="634799"/>
                  <a:pt x="636303" y="1149406"/>
                  <a:pt x="0" y="1149406"/>
                </a:cubicBezTo>
              </a:path>
            </a:pathLst>
          </a:cu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2570679" y="5733256"/>
            <a:ext cx="5601721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dokonale kluzná podložka </a:t>
            </a:r>
            <a:endParaRPr lang="cs-CZ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7308304" y="2632292"/>
            <a:ext cx="1835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kladka bez tření zanedbatelného poloměru</a:t>
            </a:r>
            <a:endParaRPr lang="cs-CZ" dirty="0"/>
          </a:p>
        </p:txBody>
      </p:sp>
      <p:cxnSp>
        <p:nvCxnSpPr>
          <p:cNvPr id="3" name="Přímá spojnice 2"/>
          <p:cNvCxnSpPr/>
          <p:nvPr/>
        </p:nvCxnSpPr>
        <p:spPr>
          <a:xfrm>
            <a:off x="6784716" y="2790484"/>
            <a:ext cx="45158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755576" y="5264299"/>
            <a:ext cx="7272808" cy="3376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7236296" y="2813524"/>
            <a:ext cx="0" cy="2484535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ovéPole 29"/>
              <p:cNvSpPr txBox="1"/>
              <p:nvPr/>
            </p:nvSpPr>
            <p:spPr>
              <a:xfrm>
                <a:off x="7338132" y="3871125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0" name="TextovéPol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8132" y="3871125"/>
                <a:ext cx="371384" cy="369332"/>
              </a:xfrm>
              <a:prstGeom prst="rect">
                <a:avLst/>
              </a:prstGeom>
              <a:blipFill>
                <a:blip r:embed="rId6"/>
                <a:stretch>
                  <a:fillRect r="-8197" b="-65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ál 33"/>
          <p:cNvSpPr/>
          <p:nvPr/>
        </p:nvSpPr>
        <p:spPr>
          <a:xfrm>
            <a:off x="6329848" y="5239153"/>
            <a:ext cx="381195" cy="36559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8450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louk 3"/>
          <p:cNvSpPr/>
          <p:nvPr/>
        </p:nvSpPr>
        <p:spPr>
          <a:xfrm rot="10800000" flipH="1">
            <a:off x="1388799" y="-1787714"/>
            <a:ext cx="4968552" cy="6515820"/>
          </a:xfrm>
          <a:prstGeom prst="arc">
            <a:avLst>
              <a:gd name="adj1" fmla="val 16165997"/>
              <a:gd name="adj2" fmla="val 20519186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5"/>
          <p:cNvCxnSpPr/>
          <p:nvPr/>
        </p:nvCxnSpPr>
        <p:spPr>
          <a:xfrm flipV="1">
            <a:off x="3831372" y="-59521"/>
            <a:ext cx="7483" cy="6728881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6268124" y="333115"/>
            <a:ext cx="448152" cy="1944216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6233904" y="333115"/>
            <a:ext cx="482372" cy="1944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nice se šipkou 13"/>
          <p:cNvCxnSpPr/>
          <p:nvPr/>
        </p:nvCxnSpPr>
        <p:spPr>
          <a:xfrm flipH="1" flipV="1">
            <a:off x="6233905" y="333115"/>
            <a:ext cx="16204" cy="192117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3313644" y="4728106"/>
            <a:ext cx="51772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5185852" y="1032511"/>
                <a:ext cx="823174" cy="406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/>
                          </a:rPr>
                          <m:t>𝐺</m:t>
                        </m:r>
                      </m:e>
                    </m:acc>
                  </m:oMath>
                </a14:m>
                <a:r>
                  <a:rPr lang="cs-CZ" dirty="0" smtClean="0"/>
                  <a:t>=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0" i="1" dirty="0" smtClean="0">
                            <a:latin typeface="Cambria Math"/>
                          </a:rPr>
                          <m:t>𝑔</m:t>
                        </m:r>
                      </m:e>
                    </m:acc>
                    <m:r>
                      <a:rPr lang="cs-CZ" i="1" dirty="0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cs-CZ" i="1" dirty="0" smtClean="0">
                        <a:latin typeface="Cambria Math" panose="02040503050406030204" pitchFamily="18" charset="0"/>
                        <a:ea typeface="Cambria Math"/>
                      </a:rPr>
                      <m:t>𝑙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852" y="1032511"/>
                <a:ext cx="823174" cy="406586"/>
              </a:xfrm>
              <a:prstGeom prst="rect">
                <a:avLst/>
              </a:prstGeom>
              <a:blipFill>
                <a:blip r:embed="rId2"/>
                <a:stretch>
                  <a:fillRect t="-22388" r="-6667" b="-2238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1941841" y="4179659"/>
                <a:ext cx="11892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𝑔𝑅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841" y="4179659"/>
                <a:ext cx="1189236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Přímá spojnice se šipkou 25"/>
          <p:cNvCxnSpPr/>
          <p:nvPr/>
        </p:nvCxnSpPr>
        <p:spPr>
          <a:xfrm flipH="1" flipV="1">
            <a:off x="3831372" y="3036823"/>
            <a:ext cx="850424" cy="1512168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/>
              <p:nvPr/>
            </p:nvSpPr>
            <p:spPr>
              <a:xfrm>
                <a:off x="4290022" y="3359983"/>
                <a:ext cx="3917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022" y="3359983"/>
                <a:ext cx="391774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/>
              <p:cNvSpPr txBox="1"/>
              <p:nvPr/>
            </p:nvSpPr>
            <p:spPr>
              <a:xfrm>
                <a:off x="6750496" y="684642"/>
                <a:ext cx="16427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𝑇</m:t>
                      </m:r>
                      <m:r>
                        <a:rPr lang="cs-CZ" b="0" i="1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̃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𝑔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8" name="TextovéPol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496" y="684642"/>
                <a:ext cx="1642757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ál 4"/>
          <p:cNvSpPr/>
          <p:nvPr/>
        </p:nvSpPr>
        <p:spPr>
          <a:xfrm>
            <a:off x="6268124" y="2094535"/>
            <a:ext cx="381195" cy="36559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Přímá spojnice 24"/>
          <p:cNvCxnSpPr/>
          <p:nvPr/>
        </p:nvCxnSpPr>
        <p:spPr>
          <a:xfrm flipV="1">
            <a:off x="6649319" y="2254293"/>
            <a:ext cx="1" cy="420537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Přímá spojnice 2"/>
          <p:cNvCxnSpPr/>
          <p:nvPr/>
        </p:nvCxnSpPr>
        <p:spPr>
          <a:xfrm>
            <a:off x="6750496" y="2254291"/>
            <a:ext cx="45158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721356" y="4728106"/>
            <a:ext cx="7272808" cy="3376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7202076" y="2277331"/>
            <a:ext cx="0" cy="2484535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ovéPole 29"/>
              <p:cNvSpPr txBox="1"/>
              <p:nvPr/>
            </p:nvSpPr>
            <p:spPr>
              <a:xfrm>
                <a:off x="7303912" y="3334932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0" name="TextovéPol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3912" y="3334932"/>
                <a:ext cx="371384" cy="369332"/>
              </a:xfrm>
              <a:prstGeom prst="rect">
                <a:avLst/>
              </a:prstGeom>
              <a:blipFill>
                <a:blip r:embed="rId6"/>
                <a:stretch>
                  <a:fillRect r="-9836" b="-65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ovéPole 30"/>
              <p:cNvSpPr txBox="1"/>
              <p:nvPr/>
            </p:nvSpPr>
            <p:spPr>
              <a:xfrm>
                <a:off x="303059" y="857878"/>
                <a:ext cx="31354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𝑇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𝑅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cs-CZ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̃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̃"/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𝑦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1" name="TextovéPol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59" y="857878"/>
                <a:ext cx="3135409" cy="369332"/>
              </a:xfrm>
              <a:prstGeom prst="rect">
                <a:avLst/>
              </a:prstGeom>
              <a:blipFill>
                <a:blip r:embed="rId7"/>
                <a:stretch>
                  <a:fillRect r="-3307" b="-1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Přímá spojnice 33"/>
          <p:cNvCxnSpPr/>
          <p:nvPr/>
        </p:nvCxnSpPr>
        <p:spPr>
          <a:xfrm>
            <a:off x="620180" y="6425903"/>
            <a:ext cx="7272808" cy="33760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 flipH="1" flipV="1">
            <a:off x="7202076" y="4803230"/>
            <a:ext cx="6621" cy="1680917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ovéPole 35"/>
              <p:cNvSpPr txBox="1"/>
              <p:nvPr/>
            </p:nvSpPr>
            <p:spPr>
              <a:xfrm>
                <a:off x="7374000" y="5308646"/>
                <a:ext cx="3917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6" name="TextovéPol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000" y="5308646"/>
                <a:ext cx="391774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Přímá spojnice 31"/>
          <p:cNvCxnSpPr/>
          <p:nvPr/>
        </p:nvCxnSpPr>
        <p:spPr>
          <a:xfrm>
            <a:off x="8532440" y="1736405"/>
            <a:ext cx="0" cy="2271824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ovéPole 36"/>
              <p:cNvSpPr txBox="1"/>
              <p:nvPr/>
            </p:nvSpPr>
            <p:spPr>
              <a:xfrm>
                <a:off x="8064829" y="2667491"/>
                <a:ext cx="3826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dirty="0" smtClean="0">
                              <a:latin typeface="Cambria Math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7" name="TextovéPol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829" y="2667491"/>
                <a:ext cx="382605" cy="369332"/>
              </a:xfrm>
              <a:prstGeom prst="rect">
                <a:avLst/>
              </a:prstGeom>
              <a:blipFill>
                <a:blip r:embed="rId9"/>
                <a:stretch>
                  <a:fillRect t="-23333" r="-28571" b="-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7613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louk 3"/>
          <p:cNvSpPr/>
          <p:nvPr/>
        </p:nvSpPr>
        <p:spPr>
          <a:xfrm rot="10800000" flipH="1">
            <a:off x="1388799" y="-1787714"/>
            <a:ext cx="4968552" cy="6515820"/>
          </a:xfrm>
          <a:prstGeom prst="arc">
            <a:avLst>
              <a:gd name="adj1" fmla="val 16165997"/>
              <a:gd name="adj2" fmla="val 20519186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5"/>
          <p:cNvCxnSpPr/>
          <p:nvPr/>
        </p:nvCxnSpPr>
        <p:spPr>
          <a:xfrm flipV="1">
            <a:off x="3831372" y="-59521"/>
            <a:ext cx="7483" cy="6728881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6268124" y="333115"/>
            <a:ext cx="448152" cy="1944216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6233904" y="333115"/>
            <a:ext cx="482372" cy="1944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nice se šipkou 13"/>
          <p:cNvCxnSpPr/>
          <p:nvPr/>
        </p:nvCxnSpPr>
        <p:spPr>
          <a:xfrm flipH="1" flipV="1">
            <a:off x="6233905" y="333115"/>
            <a:ext cx="16204" cy="192117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3313644" y="4728106"/>
            <a:ext cx="51772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5185852" y="1032511"/>
                <a:ext cx="823174" cy="406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/>
                          </a:rPr>
                          <m:t>𝐺</m:t>
                        </m:r>
                      </m:e>
                    </m:acc>
                  </m:oMath>
                </a14:m>
                <a:r>
                  <a:rPr lang="cs-CZ" dirty="0" smtClean="0"/>
                  <a:t>=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0" i="1" dirty="0" smtClean="0">
                            <a:latin typeface="Cambria Math"/>
                          </a:rPr>
                          <m:t>𝑔</m:t>
                        </m:r>
                      </m:e>
                    </m:acc>
                    <m:r>
                      <a:rPr lang="cs-CZ" i="1" dirty="0" smtClean="0">
                        <a:latin typeface="Cambria Math"/>
                        <a:ea typeface="Cambria Math"/>
                      </a:rPr>
                      <m:t>𝜎</m:t>
                    </m:r>
                    <m:box>
                      <m:boxPr>
                        <m:ctrlPr>
                          <a:rPr lang="cs-CZ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cs-CZ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b="0" i="1" dirty="0" smtClean="0"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num>
                          <m:den>
                            <m:r>
                              <a:rPr lang="cs-CZ" b="0" i="1" dirty="0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852" y="1032511"/>
                <a:ext cx="823174" cy="406586"/>
              </a:xfrm>
              <a:prstGeom prst="rect">
                <a:avLst/>
              </a:prstGeom>
              <a:blipFill rotWithShape="1">
                <a:blip r:embed="rId2"/>
                <a:stretch>
                  <a:fillRect t="-25373" r="-6667" b="-194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1941841" y="4179659"/>
                <a:ext cx="11892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𝑔𝑅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841" y="4179659"/>
                <a:ext cx="1189236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Přímá spojnice se šipkou 25"/>
          <p:cNvCxnSpPr/>
          <p:nvPr/>
        </p:nvCxnSpPr>
        <p:spPr>
          <a:xfrm flipH="1" flipV="1">
            <a:off x="3831372" y="3036823"/>
            <a:ext cx="850424" cy="1512168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/>
              <p:nvPr/>
            </p:nvSpPr>
            <p:spPr>
              <a:xfrm>
                <a:off x="3947476" y="3914100"/>
                <a:ext cx="3917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476" y="3914100"/>
                <a:ext cx="39177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/>
              <p:cNvSpPr txBox="1"/>
              <p:nvPr/>
            </p:nvSpPr>
            <p:spPr>
              <a:xfrm>
                <a:off x="6750496" y="684642"/>
                <a:ext cx="16427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𝑇</m:t>
                      </m:r>
                      <m:r>
                        <a:rPr lang="cs-CZ" b="0" i="1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̃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𝑔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8" name="TextovéPol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496" y="684642"/>
                <a:ext cx="1642757" cy="369332"/>
              </a:xfrm>
              <a:prstGeom prst="rect">
                <a:avLst/>
              </a:prstGeom>
              <a:blipFill>
                <a:blip r:embed="rId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Přímá spojnice 2"/>
          <p:cNvCxnSpPr/>
          <p:nvPr/>
        </p:nvCxnSpPr>
        <p:spPr>
          <a:xfrm>
            <a:off x="6750496" y="2254291"/>
            <a:ext cx="45158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721356" y="4728106"/>
            <a:ext cx="7272808" cy="3376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7202076" y="2277331"/>
            <a:ext cx="0" cy="2484535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ovéPole 29"/>
              <p:cNvSpPr txBox="1"/>
              <p:nvPr/>
            </p:nvSpPr>
            <p:spPr>
              <a:xfrm>
                <a:off x="7303912" y="3334932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0" name="TextovéPol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3912" y="3334932"/>
                <a:ext cx="371384" cy="369332"/>
              </a:xfrm>
              <a:prstGeom prst="rect">
                <a:avLst/>
              </a:prstGeom>
              <a:blipFill>
                <a:blip r:embed="rId5"/>
                <a:stretch>
                  <a:fillRect r="-9836" b="-65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Přímá spojnice 33"/>
          <p:cNvCxnSpPr/>
          <p:nvPr/>
        </p:nvCxnSpPr>
        <p:spPr>
          <a:xfrm>
            <a:off x="620180" y="6425903"/>
            <a:ext cx="7272808" cy="33760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 flipH="1" flipV="1">
            <a:off x="7202076" y="4803230"/>
            <a:ext cx="6621" cy="1680917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ovéPole 35"/>
              <p:cNvSpPr txBox="1"/>
              <p:nvPr/>
            </p:nvSpPr>
            <p:spPr>
              <a:xfrm>
                <a:off x="7374000" y="5308646"/>
                <a:ext cx="3917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6" name="TextovéPol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000" y="5308646"/>
                <a:ext cx="391774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Přímá spojnice se šipkou 31"/>
          <p:cNvCxnSpPr/>
          <p:nvPr/>
        </p:nvCxnSpPr>
        <p:spPr>
          <a:xfrm>
            <a:off x="6242007" y="2254291"/>
            <a:ext cx="534153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V="1">
            <a:off x="5290812" y="3704265"/>
            <a:ext cx="508036" cy="475395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bdélník 37"/>
          <p:cNvSpPr/>
          <p:nvPr/>
        </p:nvSpPr>
        <p:spPr>
          <a:xfrm>
            <a:off x="5256592" y="3704264"/>
            <a:ext cx="482372" cy="4753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9" name="Přímá spojnice se šipkou 38"/>
          <p:cNvCxnSpPr/>
          <p:nvPr/>
        </p:nvCxnSpPr>
        <p:spPr>
          <a:xfrm flipH="1" flipV="1">
            <a:off x="5290812" y="3555622"/>
            <a:ext cx="5646" cy="60099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/>
          <p:nvPr/>
        </p:nvCxnSpPr>
        <p:spPr>
          <a:xfrm>
            <a:off x="5264695" y="4156619"/>
            <a:ext cx="534153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Bublinový popisek ve tvaru obláčku 1"/>
          <p:cNvSpPr/>
          <p:nvPr/>
        </p:nvSpPr>
        <p:spPr>
          <a:xfrm>
            <a:off x="4704697" y="65300"/>
            <a:ext cx="3796253" cy="2472908"/>
          </a:xfrm>
          <a:prstGeom prst="cloudCallout">
            <a:avLst>
              <a:gd name="adj1" fmla="val -112001"/>
              <a:gd name="adj2" fmla="val 23722"/>
            </a:avLst>
          </a:prstGeom>
          <a:solidFill>
            <a:schemeClr val="accent1">
              <a:alpha val="9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1451781" y="1890609"/>
            <a:ext cx="2552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Toto musí </a:t>
            </a:r>
            <a:r>
              <a:rPr lang="cs-CZ" dirty="0" err="1" smtClean="0"/>
              <a:t>latit</a:t>
            </a:r>
            <a:r>
              <a:rPr lang="cs-CZ" dirty="0" smtClean="0"/>
              <a:t> v každém bodě, </a:t>
            </a:r>
            <a:endParaRPr lang="cs-CZ" dirty="0"/>
          </a:p>
        </p:txBody>
      </p:sp>
      <p:sp>
        <p:nvSpPr>
          <p:cNvPr id="42" name="Bublinový popisek ve tvaru obláčku 41"/>
          <p:cNvSpPr/>
          <p:nvPr/>
        </p:nvSpPr>
        <p:spPr>
          <a:xfrm>
            <a:off x="4747365" y="3421894"/>
            <a:ext cx="1486539" cy="989751"/>
          </a:xfrm>
          <a:prstGeom prst="cloudCallout">
            <a:avLst>
              <a:gd name="adj1" fmla="val -130279"/>
              <a:gd name="adj2" fmla="val -148418"/>
            </a:avLst>
          </a:prstGeom>
          <a:solidFill>
            <a:schemeClr val="accent1">
              <a:alpha val="9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64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louk 3"/>
          <p:cNvSpPr/>
          <p:nvPr/>
        </p:nvSpPr>
        <p:spPr>
          <a:xfrm rot="10800000" flipH="1">
            <a:off x="2569498" y="-1814729"/>
            <a:ext cx="4968552" cy="6515820"/>
          </a:xfrm>
          <a:prstGeom prst="arc">
            <a:avLst>
              <a:gd name="adj1" fmla="val 16165997"/>
              <a:gd name="adj2" fmla="val 20519186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5"/>
          <p:cNvCxnSpPr/>
          <p:nvPr/>
        </p:nvCxnSpPr>
        <p:spPr>
          <a:xfrm flipV="1">
            <a:off x="5053774" y="1450214"/>
            <a:ext cx="0" cy="5179473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7490526" y="293440"/>
            <a:ext cx="448152" cy="1944216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7456306" y="293440"/>
            <a:ext cx="482372" cy="1944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nice se šipkou 13"/>
          <p:cNvCxnSpPr/>
          <p:nvPr/>
        </p:nvCxnSpPr>
        <p:spPr>
          <a:xfrm flipH="1" flipV="1">
            <a:off x="7456307" y="293440"/>
            <a:ext cx="16204" cy="192117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4536046" y="4688431"/>
            <a:ext cx="51772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3787005" y="431785"/>
                <a:ext cx="10079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b="0" i="0" dirty="0" smtClean="0">
                          <a:latin typeface="Cambria Math"/>
                          <a:ea typeface="Cambria Math"/>
                        </a:rPr>
                        <m:t>G</m:t>
                      </m:r>
                      <m:r>
                        <a:rPr lang="cs-CZ" b="0" i="0" dirty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b="0" i="0" dirty="0" smtClean="0">
                          <a:latin typeface="Cambria Math"/>
                          <a:ea typeface="Cambria Math"/>
                        </a:rPr>
                        <m:t>g</m:t>
                      </m:r>
                      <m:r>
                        <a:rPr lang="cs-CZ" i="1" dirty="0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cs-CZ" b="0" i="1" dirty="0" smtClean="0">
                          <a:latin typeface="Cambria Math"/>
                          <a:ea typeface="Cambria Math"/>
                        </a:rPr>
                        <m:t>𝑙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005" y="431785"/>
                <a:ext cx="1007905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5478986" y="4884489"/>
                <a:ext cx="11892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𝑔𝑅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986" y="4884489"/>
                <a:ext cx="1189236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Přímá spojnice se šipkou 25"/>
          <p:cNvCxnSpPr/>
          <p:nvPr/>
        </p:nvCxnSpPr>
        <p:spPr>
          <a:xfrm flipH="1" flipV="1">
            <a:off x="5053774" y="2997148"/>
            <a:ext cx="850424" cy="1512168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/>
              <p:nvPr/>
            </p:nvSpPr>
            <p:spPr>
              <a:xfrm>
                <a:off x="5512424" y="3320308"/>
                <a:ext cx="3917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424" y="3320308"/>
                <a:ext cx="391774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Přímá spojnice 2"/>
          <p:cNvCxnSpPr/>
          <p:nvPr/>
        </p:nvCxnSpPr>
        <p:spPr>
          <a:xfrm>
            <a:off x="7972898" y="2214616"/>
            <a:ext cx="739108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4536046" y="4688431"/>
            <a:ext cx="4452130" cy="2532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8714379" y="2214616"/>
            <a:ext cx="0" cy="2484535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ovéPole 29"/>
              <p:cNvSpPr txBox="1"/>
              <p:nvPr/>
            </p:nvSpPr>
            <p:spPr>
              <a:xfrm>
                <a:off x="8640905" y="3298143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0" name="TextovéPol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905" y="3298143"/>
                <a:ext cx="371384" cy="369332"/>
              </a:xfrm>
              <a:prstGeom prst="rect">
                <a:avLst/>
              </a:prstGeom>
              <a:blipFill>
                <a:blip r:embed="rId5"/>
                <a:stretch>
                  <a:fillRect r="-9836" b="-65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ovéPole 30"/>
              <p:cNvSpPr txBox="1"/>
              <p:nvPr/>
            </p:nvSpPr>
            <p:spPr>
              <a:xfrm>
                <a:off x="7628546" y="1622550"/>
                <a:ext cx="17176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𝑇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̃"/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𝑦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1" name="TextovéPol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8546" y="1622550"/>
                <a:ext cx="1717650" cy="369332"/>
              </a:xfrm>
              <a:prstGeom prst="rect">
                <a:avLst/>
              </a:prstGeom>
              <a:blipFill>
                <a:blip r:embed="rId6"/>
                <a:stretch>
                  <a:fillRect r="-6738" b="-131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Přímá spojnice 33"/>
          <p:cNvCxnSpPr/>
          <p:nvPr/>
        </p:nvCxnSpPr>
        <p:spPr>
          <a:xfrm>
            <a:off x="4858298" y="6419988"/>
            <a:ext cx="4257092" cy="0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 flipH="1" flipV="1">
            <a:off x="8712006" y="4739071"/>
            <a:ext cx="6621" cy="1680917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ovéPole 35"/>
              <p:cNvSpPr txBox="1"/>
              <p:nvPr/>
            </p:nvSpPr>
            <p:spPr>
              <a:xfrm>
                <a:off x="8671329" y="5270637"/>
                <a:ext cx="3917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6" name="TextovéPol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1329" y="5270637"/>
                <a:ext cx="39177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Přímá spojnice se šipkou 31"/>
          <p:cNvCxnSpPr/>
          <p:nvPr/>
        </p:nvCxnSpPr>
        <p:spPr>
          <a:xfrm>
            <a:off x="7464409" y="2214616"/>
            <a:ext cx="534153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V="1">
            <a:off x="6466162" y="3650099"/>
            <a:ext cx="508036" cy="47539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 flipH="1" flipV="1">
            <a:off x="6979640" y="3650099"/>
            <a:ext cx="2822" cy="475395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/>
          <p:nvPr/>
        </p:nvCxnSpPr>
        <p:spPr>
          <a:xfrm>
            <a:off x="6487097" y="4116944"/>
            <a:ext cx="534153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323528" y="404664"/>
            <a:ext cx="3361728" cy="58326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/>
              <p:nvPr/>
            </p:nvSpPr>
            <p:spPr>
              <a:xfrm>
                <a:off x="2422663" y="5689248"/>
                <a:ext cx="11892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𝑔𝑅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663" y="5689248"/>
                <a:ext cx="1189236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Přímá spojnice se šipkou 40"/>
          <p:cNvCxnSpPr/>
          <p:nvPr/>
        </p:nvCxnSpPr>
        <p:spPr>
          <a:xfrm flipV="1">
            <a:off x="323528" y="3920499"/>
            <a:ext cx="3361728" cy="2316813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41"/>
          <p:cNvCxnSpPr/>
          <p:nvPr/>
        </p:nvCxnSpPr>
        <p:spPr>
          <a:xfrm flipV="1">
            <a:off x="295847" y="2564904"/>
            <a:ext cx="3389409" cy="3661322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/>
          <p:nvPr/>
        </p:nvCxnSpPr>
        <p:spPr>
          <a:xfrm flipV="1">
            <a:off x="323528" y="1807216"/>
            <a:ext cx="3361728" cy="441901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se šipkou 43"/>
          <p:cNvCxnSpPr/>
          <p:nvPr/>
        </p:nvCxnSpPr>
        <p:spPr>
          <a:xfrm flipV="1">
            <a:off x="323528" y="404664"/>
            <a:ext cx="3361728" cy="5821562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se šipkou 45"/>
          <p:cNvCxnSpPr/>
          <p:nvPr/>
        </p:nvCxnSpPr>
        <p:spPr>
          <a:xfrm>
            <a:off x="295847" y="6226226"/>
            <a:ext cx="3389409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se šipkou 47"/>
          <p:cNvCxnSpPr/>
          <p:nvPr/>
        </p:nvCxnSpPr>
        <p:spPr>
          <a:xfrm flipH="1" flipV="1">
            <a:off x="3665379" y="2564904"/>
            <a:ext cx="16204" cy="3672408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>
            <a:off x="3685256" y="1807216"/>
            <a:ext cx="4546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3685256" y="2564904"/>
            <a:ext cx="4546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53"/>
          <p:cNvCxnSpPr/>
          <p:nvPr/>
        </p:nvCxnSpPr>
        <p:spPr>
          <a:xfrm>
            <a:off x="4139952" y="1807216"/>
            <a:ext cx="0" cy="757688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/>
              <p:nvPr/>
            </p:nvSpPr>
            <p:spPr>
              <a:xfrm>
                <a:off x="3685256" y="2001394"/>
                <a:ext cx="12892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dirty="0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cs-CZ" b="0" i="0" dirty="0" smtClean="0">
                          <a:latin typeface="Cambria Math"/>
                          <a:ea typeface="Cambria Math"/>
                        </a:rPr>
                        <m:t>G</m:t>
                      </m:r>
                      <m:r>
                        <a:rPr lang="cs-CZ" b="0" i="0" dirty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b="0" i="0" dirty="0" smtClean="0">
                          <a:latin typeface="Cambria Math"/>
                          <a:ea typeface="Cambria Math"/>
                        </a:rPr>
                        <m:t>g</m:t>
                      </m:r>
                      <m:r>
                        <a:rPr lang="cs-CZ" i="1" dirty="0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cs-CZ" i="1" dirty="0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b="0" i="1" dirty="0" smtClean="0">
                          <a:latin typeface="Cambria Math"/>
                          <a:ea typeface="Cambria Math"/>
                        </a:rPr>
                        <m:t>𝑙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256" y="2001394"/>
                <a:ext cx="1289264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Přímá spojnice 56"/>
          <p:cNvCxnSpPr/>
          <p:nvPr/>
        </p:nvCxnSpPr>
        <p:spPr>
          <a:xfrm flipH="1" flipV="1">
            <a:off x="3329902" y="2276872"/>
            <a:ext cx="335478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ovéPole 60"/>
              <p:cNvSpPr txBox="1"/>
              <p:nvPr/>
            </p:nvSpPr>
            <p:spPr>
              <a:xfrm>
                <a:off x="2725131" y="1807216"/>
                <a:ext cx="7633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b="0" i="0" dirty="0" smtClean="0">
                          <a:latin typeface="Cambria Math"/>
                          <a:ea typeface="Cambria Math"/>
                        </a:rPr>
                        <m:t>g</m:t>
                      </m:r>
                      <m:r>
                        <a:rPr lang="cs-CZ" i="1" dirty="0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cs-CZ" i="1" dirty="0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b="0" i="1" dirty="0" smtClean="0"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1" name="TextovéPole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131" y="1807216"/>
                <a:ext cx="763349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Přímá spojnice se šipkou 62"/>
          <p:cNvCxnSpPr/>
          <p:nvPr/>
        </p:nvCxnSpPr>
        <p:spPr>
          <a:xfrm flipV="1">
            <a:off x="3329902" y="1843818"/>
            <a:ext cx="335477" cy="433054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ovéPole 65"/>
              <p:cNvSpPr txBox="1"/>
              <p:nvPr/>
            </p:nvSpPr>
            <p:spPr>
              <a:xfrm>
                <a:off x="2771800" y="2406254"/>
                <a:ext cx="7633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b="0" i="0" dirty="0" smtClean="0">
                          <a:latin typeface="Cambria Math"/>
                          <a:ea typeface="Cambria Math"/>
                        </a:rPr>
                        <m:t>g</m:t>
                      </m:r>
                      <m:r>
                        <a:rPr lang="cs-CZ" i="1" dirty="0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cs-CZ" i="1" dirty="0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b="0" i="1" dirty="0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6" name="TextovéPole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406254"/>
                <a:ext cx="763349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ovéPole 66"/>
              <p:cNvSpPr txBox="1"/>
              <p:nvPr/>
            </p:nvSpPr>
            <p:spPr>
              <a:xfrm>
                <a:off x="2116253" y="4884489"/>
                <a:ext cx="1611595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𝑎𝑟𝑐𝑡𝑔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7" name="TextovéPol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253" y="4884489"/>
                <a:ext cx="1611595" cy="61824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Ovál 67"/>
          <p:cNvSpPr/>
          <p:nvPr/>
        </p:nvSpPr>
        <p:spPr>
          <a:xfrm rot="1515700">
            <a:off x="1653872" y="5285302"/>
            <a:ext cx="673356" cy="837281"/>
          </a:xfrm>
          <a:custGeom>
            <a:avLst/>
            <a:gdLst>
              <a:gd name="connsiteX0" fmla="*/ 0 w 2088232"/>
              <a:gd name="connsiteY0" fmla="*/ 1026886 h 2053772"/>
              <a:gd name="connsiteX1" fmla="*/ 1044116 w 2088232"/>
              <a:gd name="connsiteY1" fmla="*/ 0 h 2053772"/>
              <a:gd name="connsiteX2" fmla="*/ 2088232 w 2088232"/>
              <a:gd name="connsiteY2" fmla="*/ 1026886 h 2053772"/>
              <a:gd name="connsiteX3" fmla="*/ 1044116 w 2088232"/>
              <a:gd name="connsiteY3" fmla="*/ 2053772 h 2053772"/>
              <a:gd name="connsiteX4" fmla="*/ 0 w 2088232"/>
              <a:gd name="connsiteY4" fmla="*/ 1026886 h 2053772"/>
              <a:gd name="connsiteX0" fmla="*/ 1044116 w 2088232"/>
              <a:gd name="connsiteY0" fmla="*/ 0 h 2053772"/>
              <a:gd name="connsiteX1" fmla="*/ 2088232 w 2088232"/>
              <a:gd name="connsiteY1" fmla="*/ 1026886 h 2053772"/>
              <a:gd name="connsiteX2" fmla="*/ 1044116 w 2088232"/>
              <a:gd name="connsiteY2" fmla="*/ 2053772 h 2053772"/>
              <a:gd name="connsiteX3" fmla="*/ 0 w 2088232"/>
              <a:gd name="connsiteY3" fmla="*/ 1026886 h 2053772"/>
              <a:gd name="connsiteX4" fmla="*/ 1135556 w 2088232"/>
              <a:gd name="connsiteY4" fmla="*/ 91440 h 2053772"/>
              <a:gd name="connsiteX0" fmla="*/ 1044116 w 2088232"/>
              <a:gd name="connsiteY0" fmla="*/ 0 h 2053772"/>
              <a:gd name="connsiteX1" fmla="*/ 2088232 w 2088232"/>
              <a:gd name="connsiteY1" fmla="*/ 1026886 h 2053772"/>
              <a:gd name="connsiteX2" fmla="*/ 1044116 w 2088232"/>
              <a:gd name="connsiteY2" fmla="*/ 2053772 h 2053772"/>
              <a:gd name="connsiteX3" fmla="*/ 0 w 2088232"/>
              <a:gd name="connsiteY3" fmla="*/ 1026886 h 2053772"/>
              <a:gd name="connsiteX0" fmla="*/ 0 w 1044116"/>
              <a:gd name="connsiteY0" fmla="*/ 0 h 2053772"/>
              <a:gd name="connsiteX1" fmla="*/ 1044116 w 1044116"/>
              <a:gd name="connsiteY1" fmla="*/ 1026886 h 2053772"/>
              <a:gd name="connsiteX2" fmla="*/ 0 w 1044116"/>
              <a:gd name="connsiteY2" fmla="*/ 2053772 h 2053772"/>
              <a:gd name="connsiteX0" fmla="*/ 0 w 1044116"/>
              <a:gd name="connsiteY0" fmla="*/ 0 h 1026886"/>
              <a:gd name="connsiteX1" fmla="*/ 1044116 w 1044116"/>
              <a:gd name="connsiteY1" fmla="*/ 1026886 h 102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4116" h="1026886">
                <a:moveTo>
                  <a:pt x="0" y="0"/>
                </a:moveTo>
                <a:cubicBezTo>
                  <a:pt x="576649" y="0"/>
                  <a:pt x="1044116" y="459753"/>
                  <a:pt x="1044116" y="1026886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ovéPole 70"/>
              <p:cNvSpPr txBox="1"/>
              <p:nvPr/>
            </p:nvSpPr>
            <p:spPr>
              <a:xfrm>
                <a:off x="6380436" y="4139984"/>
                <a:ext cx="5058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dirty="0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b="0" i="1" dirty="0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1" name="TextovéPole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436" y="4139984"/>
                <a:ext cx="505844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ovéPole 71"/>
              <p:cNvSpPr txBox="1"/>
              <p:nvPr/>
            </p:nvSpPr>
            <p:spPr>
              <a:xfrm>
                <a:off x="7021250" y="3689640"/>
                <a:ext cx="5092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dirty="0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b="0" i="1" dirty="0" smtClean="0"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2" name="TextovéPole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250" y="3689640"/>
                <a:ext cx="509242" cy="369332"/>
              </a:xfrm>
              <a:prstGeom prst="rect">
                <a:avLst/>
              </a:prstGeom>
              <a:blipFill rotWithShape="1">
                <a:blip r:embed="rId1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ovéPole 72"/>
              <p:cNvSpPr txBox="1"/>
              <p:nvPr/>
            </p:nvSpPr>
            <p:spPr>
              <a:xfrm>
                <a:off x="5183440" y="1704065"/>
                <a:ext cx="2272866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dirty="0" smtClean="0">
                          <a:latin typeface="Cambria Math"/>
                          <a:ea typeface="Cambria Math"/>
                        </a:rPr>
                        <m:t>𝑑𝑙</m:t>
                      </m:r>
                      <m:r>
                        <a:rPr lang="cs-CZ" b="0" i="1" dirty="0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cs-CZ" b="0" i="1" dirty="0" smtClean="0">
                              <a:latin typeface="Cambria Math"/>
                              <a:ea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cs-CZ" b="0" i="1" dirty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b="0" i="1" dirty="0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cs-CZ" b="0" i="1" dirty="0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b="0" i="1" dirty="0" smtClean="0">
                                          <a:latin typeface="Cambria Math"/>
                                          <a:ea typeface="Cambria Math"/>
                                        </a:rPr>
                                        <m:t>𝑑𝑦</m:t>
                                      </m:r>
                                    </m:num>
                                    <m:den>
                                      <m:r>
                                        <a:rPr lang="cs-CZ" b="0" i="1" dirty="0" smtClean="0">
                                          <a:latin typeface="Cambria Math"/>
                                          <a:ea typeface="Cambria Math"/>
                                        </a:rPr>
                                        <m:t>𝑑𝑥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cs-CZ" b="0" i="1" dirty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cs-CZ" b="0" i="1" dirty="0" smtClean="0">
                          <a:latin typeface="Cambria Math"/>
                          <a:ea typeface="Cambria Math"/>
                        </a:rPr>
                        <m:t>𝑑𝑥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3" name="TextovéPole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3440" y="1704065"/>
                <a:ext cx="2272866" cy="91069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ovéPole 74"/>
              <p:cNvSpPr txBox="1"/>
              <p:nvPr/>
            </p:nvSpPr>
            <p:spPr>
              <a:xfrm>
                <a:off x="2505282" y="3136322"/>
                <a:ext cx="5119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5" name="TextovéPole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282" y="3136322"/>
                <a:ext cx="511999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Obdélník 75"/>
              <p:cNvSpPr/>
              <p:nvPr/>
            </p:nvSpPr>
            <p:spPr>
              <a:xfrm>
                <a:off x="6189687" y="3465433"/>
                <a:ext cx="4500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dirty="0" smtClean="0">
                          <a:latin typeface="Cambria Math"/>
                          <a:ea typeface="Cambria Math"/>
                        </a:rPr>
                        <m:t>𝑑𝑙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6" name="Obdélník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687" y="3465433"/>
                <a:ext cx="450059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Přímá spojnice se šipkou 46"/>
          <p:cNvCxnSpPr/>
          <p:nvPr/>
        </p:nvCxnSpPr>
        <p:spPr>
          <a:xfrm flipH="1">
            <a:off x="7998562" y="2237656"/>
            <a:ext cx="2373" cy="4182332"/>
          </a:xfrm>
          <a:prstGeom prst="straightConnector1">
            <a:avLst/>
          </a:prstGeom>
          <a:ln w="28575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7961593" y="3543082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1593" y="3543082"/>
                <a:ext cx="371384" cy="369332"/>
              </a:xfrm>
              <a:prstGeom prst="rect">
                <a:avLst/>
              </a:prstGeom>
              <a:blipFill>
                <a:blip r:embed="rId1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ovéPole 52"/>
              <p:cNvSpPr txBox="1"/>
              <p:nvPr/>
            </p:nvSpPr>
            <p:spPr>
              <a:xfrm>
                <a:off x="7502823" y="4264315"/>
                <a:ext cx="12364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3" name="TextovéPol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823" y="4264315"/>
                <a:ext cx="1236492" cy="369332"/>
              </a:xfrm>
              <a:prstGeom prst="rect">
                <a:avLst/>
              </a:prstGeom>
              <a:blipFill>
                <a:blip r:embed="rId1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779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louk 3"/>
          <p:cNvSpPr/>
          <p:nvPr/>
        </p:nvSpPr>
        <p:spPr>
          <a:xfrm rot="10800000" flipH="1">
            <a:off x="3478723" y="-2307017"/>
            <a:ext cx="4968552" cy="6515820"/>
          </a:xfrm>
          <a:prstGeom prst="arc">
            <a:avLst>
              <a:gd name="adj1" fmla="val 16165997"/>
              <a:gd name="adj2" fmla="val 20519186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5"/>
          <p:cNvCxnSpPr/>
          <p:nvPr/>
        </p:nvCxnSpPr>
        <p:spPr>
          <a:xfrm flipV="1">
            <a:off x="5962999" y="957927"/>
            <a:ext cx="0" cy="5071172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3787005" y="431785"/>
                <a:ext cx="13825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b="0" i="0" dirty="0" smtClean="0">
                          <a:latin typeface="Cambria Math"/>
                          <a:ea typeface="Cambria Math"/>
                        </a:rPr>
                        <m:t>G</m:t>
                      </m:r>
                      <m:r>
                        <a:rPr lang="cs-CZ" b="0" i="0" dirty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b="0" i="0" dirty="0" smtClean="0">
                          <a:latin typeface="Cambria Math"/>
                          <a:ea typeface="Cambria Math"/>
                        </a:rPr>
                        <m:t>g</m:t>
                      </m:r>
                      <m:r>
                        <a:rPr lang="cs-CZ" i="1" dirty="0" smtClean="0">
                          <a:latin typeface="Cambria Math"/>
                          <a:ea typeface="Cambria Math"/>
                        </a:rPr>
                        <m:t>𝜎</m:t>
                      </m:r>
                      <m:sSub>
                        <m:sSubPr>
                          <m:ctrlPr>
                            <a:rPr lang="cs-CZ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dirty="0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  <m:sub>
                          <m:r>
                            <a:rPr lang="cs-CZ" b="0" i="1" dirty="0" smtClean="0">
                              <a:latin typeface="Cambria Math"/>
                              <a:ea typeface="Cambria Math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005" y="431785"/>
                <a:ext cx="1382558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Přímá spojnice se šipkou 25"/>
          <p:cNvCxnSpPr/>
          <p:nvPr/>
        </p:nvCxnSpPr>
        <p:spPr>
          <a:xfrm flipH="1" flipV="1">
            <a:off x="5962999" y="2504860"/>
            <a:ext cx="340500" cy="1691283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/>
              <p:nvPr/>
            </p:nvSpPr>
            <p:spPr>
              <a:xfrm>
                <a:off x="6169137" y="3026176"/>
                <a:ext cx="3917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137" y="3026176"/>
                <a:ext cx="39177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ovéPole 30"/>
              <p:cNvSpPr txBox="1"/>
              <p:nvPr/>
            </p:nvSpPr>
            <p:spPr>
              <a:xfrm>
                <a:off x="1048377" y="2324001"/>
                <a:ext cx="10913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𝑇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𝑔𝑦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1" name="TextovéPol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377" y="2324001"/>
                <a:ext cx="1091389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Přímá spojnice 33"/>
          <p:cNvCxnSpPr/>
          <p:nvPr/>
        </p:nvCxnSpPr>
        <p:spPr>
          <a:xfrm>
            <a:off x="5948482" y="6029099"/>
            <a:ext cx="3015995" cy="7248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V="1">
            <a:off x="7375387" y="3157811"/>
            <a:ext cx="508036" cy="47539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 flipH="1" flipV="1">
            <a:off x="7888865" y="3157811"/>
            <a:ext cx="2822" cy="475395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/>
          <p:nvPr/>
        </p:nvCxnSpPr>
        <p:spPr>
          <a:xfrm>
            <a:off x="7396322" y="3624656"/>
            <a:ext cx="534153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754348" y="422522"/>
            <a:ext cx="3361728" cy="58326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/>
              <p:nvPr/>
            </p:nvSpPr>
            <p:spPr>
              <a:xfrm>
                <a:off x="2776733" y="5726561"/>
                <a:ext cx="11892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𝑔𝑅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733" y="5726561"/>
                <a:ext cx="1189236" cy="369332"/>
              </a:xfrm>
              <a:prstGeom prst="rect">
                <a:avLst/>
              </a:prstGeom>
              <a:blipFill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Přímá spojnice se šipkou 41"/>
          <p:cNvCxnSpPr/>
          <p:nvPr/>
        </p:nvCxnSpPr>
        <p:spPr>
          <a:xfrm flipV="1">
            <a:off x="726667" y="2582762"/>
            <a:ext cx="3389409" cy="3661322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/>
          <p:nvPr/>
        </p:nvCxnSpPr>
        <p:spPr>
          <a:xfrm flipV="1">
            <a:off x="754348" y="1825074"/>
            <a:ext cx="3361728" cy="441901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se šipkou 45"/>
          <p:cNvCxnSpPr/>
          <p:nvPr/>
        </p:nvCxnSpPr>
        <p:spPr>
          <a:xfrm>
            <a:off x="726667" y="6244084"/>
            <a:ext cx="3389409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se šipkou 47"/>
          <p:cNvCxnSpPr/>
          <p:nvPr/>
        </p:nvCxnSpPr>
        <p:spPr>
          <a:xfrm flipH="1" flipV="1">
            <a:off x="4096199" y="2582762"/>
            <a:ext cx="16204" cy="3672408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>
            <a:off x="4116076" y="1825074"/>
            <a:ext cx="4546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4116076" y="2582762"/>
            <a:ext cx="4546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53"/>
          <p:cNvCxnSpPr/>
          <p:nvPr/>
        </p:nvCxnSpPr>
        <p:spPr>
          <a:xfrm>
            <a:off x="4570772" y="1825074"/>
            <a:ext cx="0" cy="757688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/>
              <p:nvPr/>
            </p:nvSpPr>
            <p:spPr>
              <a:xfrm>
                <a:off x="4187641" y="1967286"/>
                <a:ext cx="7089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b="0" i="0" dirty="0" smtClean="0">
                          <a:latin typeface="Cambria Math"/>
                          <a:ea typeface="Cambria Math"/>
                        </a:rPr>
                        <m:t>g</m:t>
                      </m:r>
                      <m:r>
                        <a:rPr lang="cs-CZ" i="1" dirty="0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cs-CZ" i="1" dirty="0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b="0" i="1" dirty="0" smtClean="0">
                          <a:latin typeface="Cambria Math"/>
                          <a:ea typeface="Cambria Math"/>
                        </a:rPr>
                        <m:t>𝑙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641" y="1967286"/>
                <a:ext cx="708977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Přímá spojnice 56"/>
          <p:cNvCxnSpPr/>
          <p:nvPr/>
        </p:nvCxnSpPr>
        <p:spPr>
          <a:xfrm flipH="1" flipV="1">
            <a:off x="3760722" y="2294730"/>
            <a:ext cx="335478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se šipkou 62"/>
          <p:cNvCxnSpPr/>
          <p:nvPr/>
        </p:nvCxnSpPr>
        <p:spPr>
          <a:xfrm flipV="1">
            <a:off x="3760722" y="1861676"/>
            <a:ext cx="335477" cy="433054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ovéPole 65"/>
              <p:cNvSpPr txBox="1"/>
              <p:nvPr/>
            </p:nvSpPr>
            <p:spPr>
              <a:xfrm>
                <a:off x="3202620" y="2424112"/>
                <a:ext cx="7633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b="0" i="0" dirty="0" smtClean="0">
                          <a:latin typeface="Cambria Math"/>
                          <a:ea typeface="Cambria Math"/>
                        </a:rPr>
                        <m:t>g</m:t>
                      </m:r>
                      <m:r>
                        <a:rPr lang="cs-CZ" i="1" dirty="0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cs-CZ" i="1" dirty="0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b="0" i="1" dirty="0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6" name="TextovéPole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620" y="2424112"/>
                <a:ext cx="763349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ovéPole 66"/>
              <p:cNvSpPr txBox="1"/>
              <p:nvPr/>
            </p:nvSpPr>
            <p:spPr>
              <a:xfrm>
                <a:off x="2644933" y="5171495"/>
                <a:ext cx="374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7" name="TextovéPol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933" y="5171495"/>
                <a:ext cx="37414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Ovál 67"/>
          <p:cNvSpPr/>
          <p:nvPr/>
        </p:nvSpPr>
        <p:spPr>
          <a:xfrm rot="1515700">
            <a:off x="1774496" y="4989194"/>
            <a:ext cx="1053910" cy="1081735"/>
          </a:xfrm>
          <a:custGeom>
            <a:avLst/>
            <a:gdLst>
              <a:gd name="connsiteX0" fmla="*/ 0 w 2088232"/>
              <a:gd name="connsiteY0" fmla="*/ 1026886 h 2053772"/>
              <a:gd name="connsiteX1" fmla="*/ 1044116 w 2088232"/>
              <a:gd name="connsiteY1" fmla="*/ 0 h 2053772"/>
              <a:gd name="connsiteX2" fmla="*/ 2088232 w 2088232"/>
              <a:gd name="connsiteY2" fmla="*/ 1026886 h 2053772"/>
              <a:gd name="connsiteX3" fmla="*/ 1044116 w 2088232"/>
              <a:gd name="connsiteY3" fmla="*/ 2053772 h 2053772"/>
              <a:gd name="connsiteX4" fmla="*/ 0 w 2088232"/>
              <a:gd name="connsiteY4" fmla="*/ 1026886 h 2053772"/>
              <a:gd name="connsiteX0" fmla="*/ 1044116 w 2088232"/>
              <a:gd name="connsiteY0" fmla="*/ 0 h 2053772"/>
              <a:gd name="connsiteX1" fmla="*/ 2088232 w 2088232"/>
              <a:gd name="connsiteY1" fmla="*/ 1026886 h 2053772"/>
              <a:gd name="connsiteX2" fmla="*/ 1044116 w 2088232"/>
              <a:gd name="connsiteY2" fmla="*/ 2053772 h 2053772"/>
              <a:gd name="connsiteX3" fmla="*/ 0 w 2088232"/>
              <a:gd name="connsiteY3" fmla="*/ 1026886 h 2053772"/>
              <a:gd name="connsiteX4" fmla="*/ 1135556 w 2088232"/>
              <a:gd name="connsiteY4" fmla="*/ 91440 h 2053772"/>
              <a:gd name="connsiteX0" fmla="*/ 1044116 w 2088232"/>
              <a:gd name="connsiteY0" fmla="*/ 0 h 2053772"/>
              <a:gd name="connsiteX1" fmla="*/ 2088232 w 2088232"/>
              <a:gd name="connsiteY1" fmla="*/ 1026886 h 2053772"/>
              <a:gd name="connsiteX2" fmla="*/ 1044116 w 2088232"/>
              <a:gd name="connsiteY2" fmla="*/ 2053772 h 2053772"/>
              <a:gd name="connsiteX3" fmla="*/ 0 w 2088232"/>
              <a:gd name="connsiteY3" fmla="*/ 1026886 h 2053772"/>
              <a:gd name="connsiteX0" fmla="*/ 0 w 1044116"/>
              <a:gd name="connsiteY0" fmla="*/ 0 h 2053772"/>
              <a:gd name="connsiteX1" fmla="*/ 1044116 w 1044116"/>
              <a:gd name="connsiteY1" fmla="*/ 1026886 h 2053772"/>
              <a:gd name="connsiteX2" fmla="*/ 0 w 1044116"/>
              <a:gd name="connsiteY2" fmla="*/ 2053772 h 2053772"/>
              <a:gd name="connsiteX0" fmla="*/ 0 w 1044116"/>
              <a:gd name="connsiteY0" fmla="*/ 0 h 1026886"/>
              <a:gd name="connsiteX1" fmla="*/ 1044116 w 1044116"/>
              <a:gd name="connsiteY1" fmla="*/ 1026886 h 102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4116" h="1026886">
                <a:moveTo>
                  <a:pt x="0" y="0"/>
                </a:moveTo>
                <a:cubicBezTo>
                  <a:pt x="576649" y="0"/>
                  <a:pt x="1044116" y="459753"/>
                  <a:pt x="1044116" y="1026886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ovéPole 70"/>
              <p:cNvSpPr txBox="1"/>
              <p:nvPr/>
            </p:nvSpPr>
            <p:spPr>
              <a:xfrm>
                <a:off x="7289661" y="3647696"/>
                <a:ext cx="5058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dirty="0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b="0" i="1" dirty="0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1" name="TextovéPole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661" y="3647696"/>
                <a:ext cx="50584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ovéPole 71"/>
              <p:cNvSpPr txBox="1"/>
              <p:nvPr/>
            </p:nvSpPr>
            <p:spPr>
              <a:xfrm>
                <a:off x="7930475" y="3197352"/>
                <a:ext cx="5092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dirty="0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b="0" i="1" dirty="0" smtClean="0"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2" name="TextovéPole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475" y="3197352"/>
                <a:ext cx="509242" cy="369332"/>
              </a:xfrm>
              <a:prstGeom prst="rect">
                <a:avLst/>
              </a:prstGeom>
              <a:blipFill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ovéPole 72"/>
              <p:cNvSpPr txBox="1"/>
              <p:nvPr/>
            </p:nvSpPr>
            <p:spPr>
              <a:xfrm>
                <a:off x="7147953" y="3017235"/>
                <a:ext cx="4548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dirty="0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b="0" i="1" dirty="0" smtClean="0">
                          <a:latin typeface="Cambria Math"/>
                          <a:ea typeface="Cambria Math"/>
                        </a:rPr>
                        <m:t>𝑙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3" name="TextovéPole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953" y="3017235"/>
                <a:ext cx="45486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ovéPole 74"/>
              <p:cNvSpPr txBox="1"/>
              <p:nvPr/>
            </p:nvSpPr>
            <p:spPr>
              <a:xfrm>
                <a:off x="3158527" y="2943748"/>
                <a:ext cx="5119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5" name="TextovéPole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527" y="2943748"/>
                <a:ext cx="51199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ál 1"/>
          <p:cNvSpPr/>
          <p:nvPr/>
        </p:nvSpPr>
        <p:spPr>
          <a:xfrm>
            <a:off x="757419" y="2943490"/>
            <a:ext cx="3365553" cy="3311680"/>
          </a:xfrm>
          <a:custGeom>
            <a:avLst/>
            <a:gdLst>
              <a:gd name="connsiteX0" fmla="*/ 0 w 6731105"/>
              <a:gd name="connsiteY0" fmla="*/ 3311680 h 6623360"/>
              <a:gd name="connsiteX1" fmla="*/ 3365553 w 6731105"/>
              <a:gd name="connsiteY1" fmla="*/ 0 h 6623360"/>
              <a:gd name="connsiteX2" fmla="*/ 6731106 w 6731105"/>
              <a:gd name="connsiteY2" fmla="*/ 3311680 h 6623360"/>
              <a:gd name="connsiteX3" fmla="*/ 3365553 w 6731105"/>
              <a:gd name="connsiteY3" fmla="*/ 6623360 h 6623360"/>
              <a:gd name="connsiteX4" fmla="*/ 0 w 6731105"/>
              <a:gd name="connsiteY4" fmla="*/ 3311680 h 6623360"/>
              <a:gd name="connsiteX0" fmla="*/ 0 w 6731106"/>
              <a:gd name="connsiteY0" fmla="*/ 3311680 h 6623360"/>
              <a:gd name="connsiteX1" fmla="*/ 3365553 w 6731106"/>
              <a:gd name="connsiteY1" fmla="*/ 0 h 6623360"/>
              <a:gd name="connsiteX2" fmla="*/ 6731106 w 6731106"/>
              <a:gd name="connsiteY2" fmla="*/ 3311680 h 6623360"/>
              <a:gd name="connsiteX3" fmla="*/ 3365553 w 6731106"/>
              <a:gd name="connsiteY3" fmla="*/ 6623360 h 6623360"/>
              <a:gd name="connsiteX4" fmla="*/ 91440 w 6731106"/>
              <a:gd name="connsiteY4" fmla="*/ 3403120 h 6623360"/>
              <a:gd name="connsiteX0" fmla="*/ 3278067 w 6643620"/>
              <a:gd name="connsiteY0" fmla="*/ 0 h 6623360"/>
              <a:gd name="connsiteX1" fmla="*/ 6643620 w 6643620"/>
              <a:gd name="connsiteY1" fmla="*/ 3311680 h 6623360"/>
              <a:gd name="connsiteX2" fmla="*/ 3278067 w 6643620"/>
              <a:gd name="connsiteY2" fmla="*/ 6623360 h 6623360"/>
              <a:gd name="connsiteX3" fmla="*/ 3954 w 6643620"/>
              <a:gd name="connsiteY3" fmla="*/ 3403120 h 6623360"/>
              <a:gd name="connsiteX0" fmla="*/ 0 w 3365553"/>
              <a:gd name="connsiteY0" fmla="*/ 0 h 6623360"/>
              <a:gd name="connsiteX1" fmla="*/ 3365553 w 3365553"/>
              <a:gd name="connsiteY1" fmla="*/ 3311680 h 6623360"/>
              <a:gd name="connsiteX2" fmla="*/ 0 w 3365553"/>
              <a:gd name="connsiteY2" fmla="*/ 6623360 h 6623360"/>
              <a:gd name="connsiteX0" fmla="*/ 0 w 3365553"/>
              <a:gd name="connsiteY0" fmla="*/ 0 h 3311680"/>
              <a:gd name="connsiteX1" fmla="*/ 3365553 w 3365553"/>
              <a:gd name="connsiteY1" fmla="*/ 3311680 h 33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65553" h="3311680">
                <a:moveTo>
                  <a:pt x="0" y="0"/>
                </a:moveTo>
                <a:cubicBezTo>
                  <a:pt x="1858744" y="0"/>
                  <a:pt x="3365553" y="1482690"/>
                  <a:pt x="3365553" y="3311680"/>
                </a:cubicBezTo>
              </a:path>
            </a:pathLst>
          </a:custGeom>
          <a:noFill/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0" name="Přímá spojnice 49"/>
          <p:cNvCxnSpPr/>
          <p:nvPr/>
        </p:nvCxnSpPr>
        <p:spPr>
          <a:xfrm flipH="1" flipV="1">
            <a:off x="2320816" y="3227625"/>
            <a:ext cx="473100" cy="3743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 flipV="1">
            <a:off x="2320816" y="1485893"/>
            <a:ext cx="1333665" cy="1738352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ovéPole 55"/>
              <p:cNvSpPr txBox="1"/>
              <p:nvPr/>
            </p:nvSpPr>
            <p:spPr>
              <a:xfrm>
                <a:off x="2372127" y="2235243"/>
                <a:ext cx="5947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i="1" dirty="0" smtClean="0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cs-CZ" dirty="0" smtClean="0"/>
                  <a:t>g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cs-CZ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cs-CZ" i="1" dirty="0">
                            <a:latin typeface="Cambria Math" panose="02040503050406030204" pitchFamily="18" charset="0"/>
                            <a:ea typeface="Cambria Math"/>
                          </a:rPr>
                          <m:t>𝑦</m:t>
                        </m:r>
                      </m:e>
                    </m:acc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56" name="TextovéPole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127" y="2235243"/>
                <a:ext cx="594751" cy="369332"/>
              </a:xfrm>
              <a:prstGeom prst="rect">
                <a:avLst/>
              </a:prstGeom>
              <a:blipFill>
                <a:blip r:embed="rId13"/>
                <a:stretch>
                  <a:fillRect t="-10000" r="-35714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Přímá spojnice 57"/>
          <p:cNvCxnSpPr/>
          <p:nvPr/>
        </p:nvCxnSpPr>
        <p:spPr>
          <a:xfrm flipH="1">
            <a:off x="4104301" y="2604575"/>
            <a:ext cx="5928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58"/>
          <p:cNvCxnSpPr/>
          <p:nvPr/>
        </p:nvCxnSpPr>
        <p:spPr>
          <a:xfrm flipH="1" flipV="1">
            <a:off x="4128950" y="6239432"/>
            <a:ext cx="592827" cy="157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59"/>
          <p:cNvCxnSpPr/>
          <p:nvPr/>
        </p:nvCxnSpPr>
        <p:spPr>
          <a:xfrm flipH="1" flipV="1">
            <a:off x="4705303" y="2604575"/>
            <a:ext cx="16474" cy="3650595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ovéPole 61"/>
              <p:cNvSpPr txBox="1"/>
              <p:nvPr/>
            </p:nvSpPr>
            <p:spPr>
              <a:xfrm>
                <a:off x="4104301" y="5069344"/>
                <a:ext cx="571118" cy="380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b="0" i="0" dirty="0" smtClean="0">
                          <a:latin typeface="Cambria Math"/>
                          <a:ea typeface="Cambria Math"/>
                        </a:rPr>
                        <m:t>g</m:t>
                      </m:r>
                      <m:r>
                        <a:rPr lang="cs-CZ" i="1" dirty="0" smtClean="0">
                          <a:latin typeface="Cambria Math"/>
                          <a:ea typeface="Cambria Math"/>
                        </a:rPr>
                        <m:t>𝜎</m:t>
                      </m:r>
                      <m:acc>
                        <m:accPr>
                          <m:chr m:val="̃"/>
                          <m:ctrlPr>
                            <a:rPr lang="cs-CZ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  <m:t>𝑙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2" name="TextovéPole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301" y="5069344"/>
                <a:ext cx="571118" cy="380553"/>
              </a:xfrm>
              <a:prstGeom prst="rect">
                <a:avLst/>
              </a:prstGeom>
              <a:blipFill>
                <a:blip r:embed="rId14"/>
                <a:stretch>
                  <a:fillRect t="-4839" r="-34043" b="-645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Přímá spojnice se šipkou 63"/>
          <p:cNvCxnSpPr/>
          <p:nvPr/>
        </p:nvCxnSpPr>
        <p:spPr>
          <a:xfrm>
            <a:off x="7391081" y="3624656"/>
            <a:ext cx="5241" cy="2435675"/>
          </a:xfrm>
          <a:prstGeom prst="straightConnector1">
            <a:avLst/>
          </a:prstGeom>
          <a:ln w="28575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ovéPole 64"/>
              <p:cNvSpPr txBox="1"/>
              <p:nvPr/>
            </p:nvSpPr>
            <p:spPr>
              <a:xfrm>
                <a:off x="7372029" y="4210443"/>
                <a:ext cx="4127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5" name="TextovéPole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2029" y="4210443"/>
                <a:ext cx="412729" cy="369332"/>
              </a:xfrm>
              <a:prstGeom prst="rect">
                <a:avLst/>
              </a:prstGeom>
              <a:blipFill>
                <a:blip r:embed="rId1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Přímá spojnice 68"/>
          <p:cNvCxnSpPr/>
          <p:nvPr/>
        </p:nvCxnSpPr>
        <p:spPr>
          <a:xfrm>
            <a:off x="4853916" y="4701091"/>
            <a:ext cx="4257092" cy="0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blouk 69"/>
          <p:cNvSpPr/>
          <p:nvPr/>
        </p:nvSpPr>
        <p:spPr>
          <a:xfrm rot="10800000" flipH="1">
            <a:off x="3601648" y="-2369726"/>
            <a:ext cx="4878869" cy="6515820"/>
          </a:xfrm>
          <a:prstGeom prst="arc">
            <a:avLst>
              <a:gd name="adj1" fmla="val 16165997"/>
              <a:gd name="adj2" fmla="val 17803883"/>
            </a:avLst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4" name="Přímá spojnice 73"/>
          <p:cNvCxnSpPr/>
          <p:nvPr/>
        </p:nvCxnSpPr>
        <p:spPr>
          <a:xfrm flipH="1" flipV="1">
            <a:off x="3256292" y="1220006"/>
            <a:ext cx="820157" cy="601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75"/>
          <p:cNvCxnSpPr/>
          <p:nvPr/>
        </p:nvCxnSpPr>
        <p:spPr>
          <a:xfrm flipH="1" flipV="1">
            <a:off x="-33429" y="5521085"/>
            <a:ext cx="833264" cy="7027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Přímá spojnice se šipkou 76"/>
          <p:cNvCxnSpPr/>
          <p:nvPr/>
        </p:nvCxnSpPr>
        <p:spPr>
          <a:xfrm flipH="1" flipV="1">
            <a:off x="6130806" y="4223703"/>
            <a:ext cx="18326" cy="1827133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ovéPole 77"/>
              <p:cNvSpPr txBox="1"/>
              <p:nvPr/>
            </p:nvSpPr>
            <p:spPr>
              <a:xfrm>
                <a:off x="6115898" y="5007737"/>
                <a:ext cx="3917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8" name="TextovéPole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898" y="5007737"/>
                <a:ext cx="391774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Přímá spojnice 78"/>
          <p:cNvCxnSpPr/>
          <p:nvPr/>
        </p:nvCxnSpPr>
        <p:spPr>
          <a:xfrm flipV="1">
            <a:off x="-44340" y="1205530"/>
            <a:ext cx="3326020" cy="4324531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Přímá spojnice se šipkou 84"/>
          <p:cNvCxnSpPr/>
          <p:nvPr/>
        </p:nvCxnSpPr>
        <p:spPr>
          <a:xfrm flipV="1">
            <a:off x="7424815" y="3642374"/>
            <a:ext cx="1158303" cy="3274"/>
          </a:xfrm>
          <a:prstGeom prst="straightConnector1">
            <a:avLst/>
          </a:prstGeom>
          <a:ln w="31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Přímá spojnice se šipkou 87"/>
          <p:cNvCxnSpPr/>
          <p:nvPr/>
        </p:nvCxnSpPr>
        <p:spPr>
          <a:xfrm>
            <a:off x="8560063" y="3647696"/>
            <a:ext cx="0" cy="1053395"/>
          </a:xfrm>
          <a:prstGeom prst="straightConnector1">
            <a:avLst/>
          </a:prstGeom>
          <a:ln w="28575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ovéPole 89"/>
              <p:cNvSpPr txBox="1"/>
              <p:nvPr/>
            </p:nvSpPr>
            <p:spPr>
              <a:xfrm>
                <a:off x="8551748" y="4137936"/>
                <a:ext cx="4127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0" name="TextovéPole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748" y="4137936"/>
                <a:ext cx="412729" cy="369332"/>
              </a:xfrm>
              <a:prstGeom prst="rect">
                <a:avLst/>
              </a:prstGeom>
              <a:blipFill>
                <a:blip r:embed="rId17"/>
                <a:stretch>
                  <a:fillRect r="-13235" b="-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Obdélník 90"/>
              <p:cNvSpPr/>
              <p:nvPr/>
            </p:nvSpPr>
            <p:spPr>
              <a:xfrm>
                <a:off x="3417510" y="1787009"/>
                <a:ext cx="6230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dirty="0">
                          <a:latin typeface="Cambria Math"/>
                          <a:ea typeface="Cambria Math"/>
                        </a:rPr>
                        <m:t>g</m:t>
                      </m:r>
                      <m:r>
                        <a:rPr lang="cs-CZ" i="1" dirty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i="1" dirty="0"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1" name="Obdélník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510" y="1787009"/>
                <a:ext cx="623056" cy="369332"/>
              </a:xfrm>
              <a:prstGeom prst="rect">
                <a:avLst/>
              </a:prstGeom>
              <a:blipFill>
                <a:blip r:embed="rId1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ovéPole 93"/>
              <p:cNvSpPr txBox="1"/>
              <p:nvPr/>
            </p:nvSpPr>
            <p:spPr>
              <a:xfrm>
                <a:off x="7930475" y="5635783"/>
                <a:ext cx="4127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4" name="TextovéPole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475" y="5635783"/>
                <a:ext cx="412729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506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486</Words>
  <Application>Microsoft Office PowerPoint</Application>
  <PresentationFormat>Předvádění na obrazovce (4:3)</PresentationFormat>
  <Paragraphs>218</Paragraphs>
  <Slides>22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Cambria Math</vt:lpstr>
      <vt:lpstr>Motiv systému Office</vt:lpstr>
      <vt:lpstr>statika řetízků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statika řetízků</dc:title>
  <dc:creator>PK</dc:creator>
  <cp:lastModifiedBy>User</cp:lastModifiedBy>
  <cp:revision>45</cp:revision>
  <dcterms:created xsi:type="dcterms:W3CDTF">2018-12-11T21:47:05Z</dcterms:created>
  <dcterms:modified xsi:type="dcterms:W3CDTF">2021-03-07T20:24:33Z</dcterms:modified>
</cp:coreProperties>
</file>