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01" r:id="rId2"/>
    <p:sldId id="295" r:id="rId3"/>
    <p:sldId id="302" r:id="rId4"/>
    <p:sldId id="303" r:id="rId5"/>
    <p:sldId id="265" r:id="rId6"/>
    <p:sldId id="266" r:id="rId7"/>
    <p:sldId id="306" r:id="rId8"/>
    <p:sldId id="267" r:id="rId9"/>
    <p:sldId id="268" r:id="rId10"/>
    <p:sldId id="270" r:id="rId11"/>
    <p:sldId id="299" r:id="rId12"/>
    <p:sldId id="271" r:id="rId13"/>
    <p:sldId id="272" r:id="rId14"/>
    <p:sldId id="273" r:id="rId15"/>
    <p:sldId id="274" r:id="rId16"/>
    <p:sldId id="275" r:id="rId17"/>
    <p:sldId id="300" r:id="rId18"/>
    <p:sldId id="276" r:id="rId19"/>
    <p:sldId id="308" r:id="rId20"/>
    <p:sldId id="280" r:id="rId21"/>
    <p:sldId id="277" r:id="rId22"/>
    <p:sldId id="278" r:id="rId23"/>
    <p:sldId id="298" r:id="rId24"/>
    <p:sldId id="296" r:id="rId25"/>
    <p:sldId id="304" r:id="rId26"/>
    <p:sldId id="305" r:id="rId27"/>
    <p:sldId id="307" r:id="rId28"/>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oslav Zejd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666699"/>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76343" autoAdjust="0"/>
  </p:normalViewPr>
  <p:slideViewPr>
    <p:cSldViewPr>
      <p:cViewPr varScale="1">
        <p:scale>
          <a:sx n="57" d="100"/>
          <a:sy n="57" d="100"/>
        </p:scale>
        <p:origin x="1532"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717C07D-5B85-4832-A6D3-31AE6C250E49}"/>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cs-CZ"/>
          </a:p>
        </p:txBody>
      </p:sp>
      <p:sp>
        <p:nvSpPr>
          <p:cNvPr id="4099" name="Rectangle 3">
            <a:extLst>
              <a:ext uri="{FF2B5EF4-FFF2-40B4-BE49-F238E27FC236}">
                <a16:creationId xmlns:a16="http://schemas.microsoft.com/office/drawing/2014/main" id="{033A030B-D8E1-4327-B3B4-627B1E3910A0}"/>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cs-CZ"/>
          </a:p>
        </p:txBody>
      </p:sp>
      <p:sp>
        <p:nvSpPr>
          <p:cNvPr id="2052" name="Rectangle 4">
            <a:extLst>
              <a:ext uri="{FF2B5EF4-FFF2-40B4-BE49-F238E27FC236}">
                <a16:creationId xmlns:a16="http://schemas.microsoft.com/office/drawing/2014/main" id="{3A7D334E-B82D-47C4-8160-76AE9D65E01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5AAD2039-D5AC-41FA-92DB-FFB14573547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4102" name="Rectangle 6">
            <a:extLst>
              <a:ext uri="{FF2B5EF4-FFF2-40B4-BE49-F238E27FC236}">
                <a16:creationId xmlns:a16="http://schemas.microsoft.com/office/drawing/2014/main" id="{8A435792-A84F-49A1-BF70-F2A559AA03B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cs-CZ"/>
          </a:p>
        </p:txBody>
      </p:sp>
      <p:sp>
        <p:nvSpPr>
          <p:cNvPr id="4103" name="Rectangle 7">
            <a:extLst>
              <a:ext uri="{FF2B5EF4-FFF2-40B4-BE49-F238E27FC236}">
                <a16:creationId xmlns:a16="http://schemas.microsoft.com/office/drawing/2014/main" id="{B836882D-0150-46E4-A3FC-64B2769050DD}"/>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B7BFF3A-714B-43E5-9504-D1433DA3557D}"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larscience.msfc.nasa.gov/images/SVST_granulation.mp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olarscience.msfc.nasa.gov/Helioseismology.shtm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larscience.msfc.nasa.gov/SunspotCycle.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hvezdy.astro.cz/slunce/744-slunecni-skvrn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www.space.com/scienceastronomy/star_quakes_40728.html" TargetMode="External"/><Relationship Id="rId13" Type="http://schemas.openxmlformats.org/officeDocument/2006/relationships/hyperlink" Target="http://en.wikipedia.org/wiki/Sun" TargetMode="External"/><Relationship Id="rId3" Type="http://schemas.openxmlformats.org/officeDocument/2006/relationships/hyperlink" Target="http://nsosp.nso.edu/" TargetMode="External"/><Relationship Id="rId7" Type="http://schemas.openxmlformats.org/officeDocument/2006/relationships/hyperlink" Target="http://www.lmsal.com/Press/spicules2004/" TargetMode="External"/><Relationship Id="rId12" Type="http://schemas.openxmlformats.org/officeDocument/2006/relationships/hyperlink" Target="http://www.astro.cz/apod/ap050216.html" TargetMode="External"/><Relationship Id="rId17" Type="http://schemas.openxmlformats.org/officeDocument/2006/relationships/hyperlink" Target="http://hvezdy.astro.cz/slunce/740-atmosfera-slunce" TargetMode="External"/><Relationship Id="rId2" Type="http://schemas.openxmlformats.org/officeDocument/2006/relationships/slide" Target="../slides/slide17.xml"/><Relationship Id="rId16" Type="http://schemas.openxmlformats.org/officeDocument/2006/relationships/hyperlink" Target="http://www.astro.cz/apod/sun.html" TargetMode="External"/><Relationship Id="rId1" Type="http://schemas.openxmlformats.org/officeDocument/2006/relationships/notesMaster" Target="../notesMasters/notesMaster1.xml"/><Relationship Id="rId6" Type="http://schemas.openxmlformats.org/officeDocument/2006/relationships/hyperlink" Target="http://apod.gsfc.nasa.gov/apod/ap980515.html" TargetMode="External"/><Relationship Id="rId11" Type="http://schemas.openxmlformats.org/officeDocument/2006/relationships/hyperlink" Target="http://www.astro.cz/apod/ap040611.html" TargetMode="External"/><Relationship Id="rId5" Type="http://schemas.openxmlformats.org/officeDocument/2006/relationships/hyperlink" Target="http://solar.physics.montana.edu/YPOP/Spotlight/Magnetic/" TargetMode="External"/><Relationship Id="rId15" Type="http://schemas.openxmlformats.org/officeDocument/2006/relationships/hyperlink" Target="http://www.nineplanets.org/sol.html" TargetMode="External"/><Relationship Id="rId10" Type="http://schemas.openxmlformats.org/officeDocument/2006/relationships/hyperlink" Target="http://www.youtube.com/watch?v=U1WsC1TR-x8" TargetMode="External"/><Relationship Id="rId4" Type="http://schemas.openxmlformats.org/officeDocument/2006/relationships/hyperlink" Target="http://apod.gsfc.nasa.gov/apod/ap970904.html" TargetMode="External"/><Relationship Id="rId9" Type="http://schemas.openxmlformats.org/officeDocument/2006/relationships/hyperlink" Target="http://www.astro.cz/apod/ap991024.html" TargetMode="External"/><Relationship Id="rId14" Type="http://schemas.openxmlformats.org/officeDocument/2006/relationships/hyperlink" Target="http://en.wikipedia.org/wiki/Spicule_(solar_physic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larscience.msfc.nasa.gov/images/granddaddy.m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olarscience.msfc.nasa.gov/feature4.s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swpc.noaa.gov/products/ace-ground-station-tracking-plots" TargetMode="External"/><Relationship Id="rId4" Type="http://schemas.openxmlformats.org/officeDocument/2006/relationships/hyperlink" Target="http://solarscience.msfc.nasa.gov/feature3.shtml"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n.wikipedia.org/wiki/Deep_Space_Network" TargetMode="External"/><Relationship Id="rId3" Type="http://schemas.openxmlformats.org/officeDocument/2006/relationships/hyperlink" Target="https://en.wikipedia.org/wiki/Space_probe" TargetMode="External"/><Relationship Id="rId7" Type="http://schemas.openxmlformats.org/officeDocument/2006/relationships/hyperlink" Target="https://en.wikipedia.org/wiki/Voyager_2"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Solar_System" TargetMode="External"/><Relationship Id="rId11" Type="http://schemas.openxmlformats.org/officeDocument/2006/relationships/hyperlink" Target="https://en.wikipedia.org/wiki/Earth" TargetMode="External"/><Relationship Id="rId5" Type="http://schemas.openxmlformats.org/officeDocument/2006/relationships/hyperlink" Target="https://en.wikipedia.org/wiki/Voyager_program" TargetMode="External"/><Relationship Id="rId10" Type="http://schemas.openxmlformats.org/officeDocument/2006/relationships/hyperlink" Target="https://en.wikipedia.org/wiki/Man-made" TargetMode="External"/><Relationship Id="rId4" Type="http://schemas.openxmlformats.org/officeDocument/2006/relationships/hyperlink" Target="https://en.wikipedia.org/wiki/NASA" TargetMode="External"/><Relationship Id="rId9" Type="http://schemas.openxmlformats.org/officeDocument/2006/relationships/hyperlink" Target="https://en.wikipedia.org/wiki/Voyager_1#cite_note-voyager-3"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adsabs.harvard.edu/cgi-bin/author_form?author=Hathaway,+D&amp;fullauthor=Hathaway,%20David%20H.&amp;charset=UTF-8&amp;db_key=AST"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www.agu.org/journals/ja" TargetMode="External"/><Relationship Id="rId4" Type="http://schemas.openxmlformats.org/officeDocument/2006/relationships/hyperlink" Target="http://adsabs.harvard.edu/cgi-bin/author_form?author=Upton,+L&amp;fullauthor=Upton,%20Lisa%20A.&amp;charset=UTF-8&amp;db_key=AS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397424C5-C38A-4AA5-8EC2-F92DF0CF0D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E71D2A-E468-4034-B207-9BC71767CAA7}" type="slidenum">
              <a:rPr lang="cs-CZ" altLang="cs-CZ"/>
              <a:pPr>
                <a:spcBef>
                  <a:spcPct val="0"/>
                </a:spcBef>
              </a:pPr>
              <a:t>2</a:t>
            </a:fld>
            <a:endParaRPr lang="cs-CZ" altLang="cs-CZ"/>
          </a:p>
        </p:txBody>
      </p:sp>
      <p:sp>
        <p:nvSpPr>
          <p:cNvPr id="5123" name="Rectangle 7">
            <a:extLst>
              <a:ext uri="{FF2B5EF4-FFF2-40B4-BE49-F238E27FC236}">
                <a16:creationId xmlns:a16="http://schemas.microsoft.com/office/drawing/2014/main" id="{3C7E8A05-FBB6-4B25-9065-C4DFBAC373F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021092B-21BE-44E2-82D1-815FEC2F8CE0}" type="slidenum">
              <a:rPr lang="cs-CZ" altLang="en-US" sz="1100"/>
              <a:pPr algn="r" eaLnBrk="1" hangingPunct="1">
                <a:spcBef>
                  <a:spcPct val="0"/>
                </a:spcBef>
              </a:pPr>
              <a:t>2</a:t>
            </a:fld>
            <a:endParaRPr lang="cs-CZ" altLang="en-US" sz="1100"/>
          </a:p>
        </p:txBody>
      </p:sp>
      <p:sp>
        <p:nvSpPr>
          <p:cNvPr id="5124" name="Rectangle 2">
            <a:extLst>
              <a:ext uri="{FF2B5EF4-FFF2-40B4-BE49-F238E27FC236}">
                <a16:creationId xmlns:a16="http://schemas.microsoft.com/office/drawing/2014/main" id="{2C914F95-E5CD-483E-BC05-1A8519A3EB4C}"/>
              </a:ext>
            </a:extLst>
          </p:cNvPr>
          <p:cNvSpPr>
            <a:spLocks noGrp="1" noRot="1" noChangeAspect="1" noChangeArrowheads="1" noTextEdit="1"/>
          </p:cNvSpPr>
          <p:nvPr>
            <p:ph type="sldImg"/>
          </p:nvPr>
        </p:nvSpPr>
        <p:spPr>
          <a:ln/>
        </p:spPr>
      </p:sp>
      <p:sp>
        <p:nvSpPr>
          <p:cNvPr id="5125" name="Rectangle 3">
            <a:extLst>
              <a:ext uri="{FF2B5EF4-FFF2-40B4-BE49-F238E27FC236}">
                <a16:creationId xmlns:a16="http://schemas.microsoft.com/office/drawing/2014/main" id="{89EB3116-7A99-4D12-9F93-37746B6FE2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a:latin typeface="Arial" panose="020B0604020202020204" pitchFamily="34" charset="0"/>
              </a:rPr>
              <a:t> 0</a:t>
            </a:r>
            <a:r>
              <a:rPr lang="cs-CZ" altLang="en-US" i="1">
                <a:latin typeface="Arial" panose="020B0604020202020204" pitchFamily="34" charset="0"/>
              </a:rPr>
              <a:t>.</a:t>
            </a:r>
            <a:r>
              <a:rPr lang="cs-CZ" altLang="en-US">
                <a:latin typeface="Arial" panose="020B0604020202020204" pitchFamily="34" charset="0"/>
              </a:rPr>
              <a:t>7380, </a:t>
            </a:r>
            <a:r>
              <a:rPr lang="cs-CZ" altLang="en-US" i="1">
                <a:latin typeface="Arial" panose="020B0604020202020204" pitchFamily="34" charset="0"/>
              </a:rPr>
              <a:t>Y </a:t>
            </a:r>
            <a:r>
              <a:rPr lang="cs-CZ" altLang="en-US">
                <a:latin typeface="Arial" panose="020B0604020202020204" pitchFamily="34" charset="0"/>
              </a:rPr>
              <a:t>= 0</a:t>
            </a:r>
            <a:r>
              <a:rPr lang="cs-CZ" altLang="en-US" i="1">
                <a:latin typeface="Arial" panose="020B0604020202020204" pitchFamily="34" charset="0"/>
              </a:rPr>
              <a:t>.</a:t>
            </a:r>
            <a:r>
              <a:rPr lang="cs-CZ" altLang="en-US">
                <a:latin typeface="Arial" panose="020B0604020202020204" pitchFamily="34" charset="0"/>
              </a:rPr>
              <a:t>2485 a </a:t>
            </a:r>
            <a:r>
              <a:rPr lang="cs-CZ" altLang="en-US" i="1">
                <a:latin typeface="Arial" panose="020B0604020202020204" pitchFamily="34" charset="0"/>
              </a:rPr>
              <a:t>Z </a:t>
            </a:r>
            <a:r>
              <a:rPr lang="cs-CZ" altLang="en-US">
                <a:latin typeface="Arial" panose="020B0604020202020204" pitchFamily="34" charset="0"/>
              </a:rPr>
              <a:t>= 0</a:t>
            </a:r>
            <a:r>
              <a:rPr lang="cs-CZ" altLang="en-US" i="1">
                <a:latin typeface="Arial" panose="020B0604020202020204" pitchFamily="34" charset="0"/>
              </a:rPr>
              <a:t>.</a:t>
            </a:r>
            <a:r>
              <a:rPr lang="cs-CZ" altLang="en-US">
                <a:latin typeface="Arial" panose="020B0604020202020204" pitchFamily="34" charset="0"/>
              </a:rPr>
              <a:t>0134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9EC4B6F4-80EC-47E8-A8A0-D08E899BEBD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BE3BEB-7CB1-4EF3-82C9-ACCAFC070538}" type="slidenum">
              <a:rPr lang="cs-CZ" altLang="cs-CZ"/>
              <a:pPr>
                <a:spcBef>
                  <a:spcPct val="0"/>
                </a:spcBef>
              </a:pPr>
              <a:t>13</a:t>
            </a:fld>
            <a:endParaRPr lang="cs-CZ" altLang="cs-CZ"/>
          </a:p>
        </p:txBody>
      </p:sp>
      <p:sp>
        <p:nvSpPr>
          <p:cNvPr id="25603" name="Rectangle 7">
            <a:extLst>
              <a:ext uri="{FF2B5EF4-FFF2-40B4-BE49-F238E27FC236}">
                <a16:creationId xmlns:a16="http://schemas.microsoft.com/office/drawing/2014/main" id="{4B5D50CE-5D06-4202-A613-F190C227C49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A00C48B-479D-4A74-B30C-CBCDBB57BB0C}" type="slidenum">
              <a:rPr lang="cs-CZ" altLang="en-US" sz="1100"/>
              <a:pPr algn="r" eaLnBrk="1" hangingPunct="1">
                <a:spcBef>
                  <a:spcPct val="0"/>
                </a:spcBef>
              </a:pPr>
              <a:t>13</a:t>
            </a:fld>
            <a:endParaRPr lang="cs-CZ" altLang="en-US" sz="1100"/>
          </a:p>
        </p:txBody>
      </p:sp>
      <p:sp>
        <p:nvSpPr>
          <p:cNvPr id="25604" name="Rectangle 2">
            <a:extLst>
              <a:ext uri="{FF2B5EF4-FFF2-40B4-BE49-F238E27FC236}">
                <a16:creationId xmlns:a16="http://schemas.microsoft.com/office/drawing/2014/main" id="{C4E1BED3-D2C8-4C02-AA60-6C83B6E8F891}"/>
              </a:ext>
            </a:extLst>
          </p:cNvPr>
          <p:cNvSpPr>
            <a:spLocks noGrp="1" noRot="1" noChangeAspect="1" noChangeArrowheads="1" noTextEdit="1"/>
          </p:cNvSpPr>
          <p:nvPr>
            <p:ph type="sldImg"/>
          </p:nvPr>
        </p:nvSpPr>
        <p:spPr>
          <a:ln/>
        </p:spPr>
      </p:sp>
      <p:sp>
        <p:nvSpPr>
          <p:cNvPr id="25605" name="Rectangle 3">
            <a:extLst>
              <a:ext uri="{FF2B5EF4-FFF2-40B4-BE49-F238E27FC236}">
                <a16:creationId xmlns:a16="http://schemas.microsoft.com/office/drawing/2014/main" id="{67BFEA93-29B4-4710-B03F-1722E979C5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a:latin typeface="Arial" panose="020B0604020202020204" pitchFamily="34" charset="0"/>
              </a:rP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3DC2060D-F5B0-4589-931D-825E832649B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5D01E4-DB42-4038-AD91-E4B3AB011F76}" type="slidenum">
              <a:rPr lang="cs-CZ" altLang="cs-CZ"/>
              <a:pPr>
                <a:spcBef>
                  <a:spcPct val="0"/>
                </a:spcBef>
              </a:pPr>
              <a:t>14</a:t>
            </a:fld>
            <a:endParaRPr lang="cs-CZ" altLang="cs-CZ"/>
          </a:p>
        </p:txBody>
      </p:sp>
      <p:sp>
        <p:nvSpPr>
          <p:cNvPr id="27651" name="Rectangle 7">
            <a:extLst>
              <a:ext uri="{FF2B5EF4-FFF2-40B4-BE49-F238E27FC236}">
                <a16:creationId xmlns:a16="http://schemas.microsoft.com/office/drawing/2014/main" id="{3A594D05-FD6C-4D3F-86D1-E0B801B46C5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B8D8D2D-C6AC-4467-8D6B-B1942E1AC257}" type="slidenum">
              <a:rPr lang="cs-CZ" altLang="en-US" sz="1100"/>
              <a:pPr algn="r" eaLnBrk="1" hangingPunct="1">
                <a:spcBef>
                  <a:spcPct val="0"/>
                </a:spcBef>
              </a:pPr>
              <a:t>14</a:t>
            </a:fld>
            <a:endParaRPr lang="cs-CZ" altLang="en-US" sz="1100"/>
          </a:p>
        </p:txBody>
      </p:sp>
      <p:sp>
        <p:nvSpPr>
          <p:cNvPr id="27652" name="Rectangle 2">
            <a:extLst>
              <a:ext uri="{FF2B5EF4-FFF2-40B4-BE49-F238E27FC236}">
                <a16:creationId xmlns:a16="http://schemas.microsoft.com/office/drawing/2014/main" id="{4234A1FE-94D7-4F9C-A623-438988D78059}"/>
              </a:ext>
            </a:extLst>
          </p:cNvPr>
          <p:cNvSpPr>
            <a:spLocks noGrp="1" noRot="1" noChangeAspect="1" noChangeArrowheads="1" noTextEdit="1"/>
          </p:cNvSpPr>
          <p:nvPr>
            <p:ph type="sldImg"/>
          </p:nvPr>
        </p:nvSpPr>
        <p:spPr>
          <a:ln/>
        </p:spPr>
      </p:sp>
      <p:sp>
        <p:nvSpPr>
          <p:cNvPr id="27653" name="Rectangle 3">
            <a:extLst>
              <a:ext uri="{FF2B5EF4-FFF2-40B4-BE49-F238E27FC236}">
                <a16:creationId xmlns:a16="http://schemas.microsoft.com/office/drawing/2014/main" id="{CCC3F8C5-8D96-431F-ABF5-19B50BB2376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a:latin typeface="Arial" panose="020B0604020202020204" pitchFamily="34" charset="0"/>
              </a:rPr>
              <a:t>Plazma vystupuje rychlostí 5-10 km/s, zrna o velikosti cca 700-1000 km;</a:t>
            </a:r>
          </a:p>
          <a:p>
            <a:pPr eaLnBrk="1" hangingPunct="1"/>
            <a:r>
              <a:rPr lang="en-US" altLang="en-US">
                <a:latin typeface="Arial" panose="020B0604020202020204" pitchFamily="34" charset="0"/>
              </a:rPr>
              <a:t>Granules are small (about 1000 km across) cellular features that cover the entire Sun except for those areas covered by sunspots. These features are the tops of convection cells where hot fluid rises up from the interior in the bright areas, spreads out across the surface, cools and then sinks inward along the dark lanes. Individual granules last for only about 20 minutes. The granulation pattern is continually evolving as old granules are pushed aside by newly emerging ones </a:t>
            </a:r>
            <a:r>
              <a:rPr lang="en-US" altLang="en-US">
                <a:latin typeface="Arial" panose="020B0604020202020204" pitchFamily="34" charset="0"/>
                <a:hlinkClick r:id="rId3"/>
              </a:rPr>
              <a:t>(470 kB MPEG movie from the Swedish Vacuum Solar Telescope)</a:t>
            </a:r>
            <a:r>
              <a:rPr lang="en-US" altLang="en-US">
                <a:latin typeface="Arial" panose="020B0604020202020204" pitchFamily="34" charset="0"/>
              </a:rPr>
              <a:t>. The flow within the granules can reach supersonic speeds  of more than 7 km/s (15,000 mph) and produce sonic "booms" and other noise that generates </a:t>
            </a:r>
            <a:r>
              <a:rPr lang="en-US" altLang="en-US">
                <a:latin typeface="Arial" panose="020B0604020202020204" pitchFamily="34" charset="0"/>
                <a:hlinkClick r:id="rId4"/>
              </a:rPr>
              <a:t>waves</a:t>
            </a:r>
            <a:r>
              <a:rPr lang="en-US" altLang="en-US">
                <a:latin typeface="Arial" panose="020B0604020202020204" pitchFamily="34" charset="0"/>
              </a:rPr>
              <a:t> on the Sun's surface.</a:t>
            </a:r>
            <a:endParaRPr lang="cs-CZ"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EE30A5F9-1B34-43DB-A88F-A04A51F592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A1CCD0-D75D-47DE-968E-9D30A1CD9C9D}" type="slidenum">
              <a:rPr lang="cs-CZ" altLang="cs-CZ"/>
              <a:pPr>
                <a:spcBef>
                  <a:spcPct val="0"/>
                </a:spcBef>
              </a:pPr>
              <a:t>15</a:t>
            </a:fld>
            <a:endParaRPr lang="cs-CZ" altLang="cs-CZ"/>
          </a:p>
        </p:txBody>
      </p:sp>
      <p:sp>
        <p:nvSpPr>
          <p:cNvPr id="29699" name="Rectangle 7">
            <a:extLst>
              <a:ext uri="{FF2B5EF4-FFF2-40B4-BE49-F238E27FC236}">
                <a16:creationId xmlns:a16="http://schemas.microsoft.com/office/drawing/2014/main" id="{1F9CAB27-B9ED-4242-96A4-EC7E710ABAF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A3848C6-8F3B-4E94-BDF5-87F38756BAB7}" type="slidenum">
              <a:rPr lang="cs-CZ" altLang="en-US" sz="1100"/>
              <a:pPr algn="r" eaLnBrk="1" hangingPunct="1">
                <a:spcBef>
                  <a:spcPct val="0"/>
                </a:spcBef>
              </a:pPr>
              <a:t>15</a:t>
            </a:fld>
            <a:endParaRPr lang="cs-CZ" altLang="en-US" sz="1100"/>
          </a:p>
        </p:txBody>
      </p:sp>
      <p:sp>
        <p:nvSpPr>
          <p:cNvPr id="29700" name="Rectangle 2">
            <a:extLst>
              <a:ext uri="{FF2B5EF4-FFF2-40B4-BE49-F238E27FC236}">
                <a16:creationId xmlns:a16="http://schemas.microsoft.com/office/drawing/2014/main" id="{8F9BF935-2E86-4A35-93F4-BCBF105DFCBE}"/>
              </a:ext>
            </a:extLst>
          </p:cNvPr>
          <p:cNvSpPr>
            <a:spLocks noGrp="1" noRot="1" noChangeAspect="1" noChangeArrowheads="1" noTextEdit="1"/>
          </p:cNvSpPr>
          <p:nvPr>
            <p:ph type="sldImg"/>
          </p:nvPr>
        </p:nvSpPr>
        <p:spPr>
          <a:ln/>
        </p:spPr>
      </p:sp>
      <p:sp>
        <p:nvSpPr>
          <p:cNvPr id="29701" name="Rectangle 3">
            <a:extLst>
              <a:ext uri="{FF2B5EF4-FFF2-40B4-BE49-F238E27FC236}">
                <a16:creationId xmlns:a16="http://schemas.microsoft.com/office/drawing/2014/main" id="{9338DEF4-08C0-4FB4-865D-80DA6F9D3F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a:latin typeface="Arial" panose="020B0604020202020204" pitchFamily="34" charset="0"/>
              </a:rPr>
              <a:t> </a:t>
            </a:r>
            <a:r>
              <a:rPr lang="en-US" altLang="en-US">
                <a:latin typeface="Arial" panose="020B0604020202020204" pitchFamily="34" charset="0"/>
              </a:rPr>
              <a:t>Faculae are bright areas that are usually most easily seen near the limb, or edge, of the solar disk. These are also magnetic areas but the magnetic field is concentrated in much smaller bundles than in sunspots. While the sunspots tend to make the Sun look darker, the faculae make it look brighter. During a </a:t>
            </a:r>
            <a:r>
              <a:rPr lang="en-US" altLang="en-US">
                <a:latin typeface="Arial" panose="020B0604020202020204" pitchFamily="34" charset="0"/>
                <a:hlinkClick r:id="rId3"/>
              </a:rPr>
              <a:t>sunspot cycle</a:t>
            </a:r>
            <a:r>
              <a:rPr lang="en-US" altLang="en-US">
                <a:latin typeface="Arial" panose="020B0604020202020204" pitchFamily="34" charset="0"/>
              </a:rPr>
              <a:t> the faculae actually win out over the sunspots and make the Sun appear slightly (about 0.1%) brighter at sunspot maximum that at sunspot minimum.</a:t>
            </a:r>
            <a:endParaRPr lang="cs-CZ" altLang="en-US">
              <a:latin typeface="Arial" panose="020B0604020202020204" pitchFamily="34" charset="0"/>
            </a:endParaRPr>
          </a:p>
          <a:p>
            <a:pPr eaLnBrk="1" hangingPunct="1"/>
            <a:r>
              <a:rPr lang="en-US" altLang="en-US">
                <a:latin typeface="Arial" panose="020B0604020202020204" pitchFamily="34" charset="0"/>
              </a:rPr>
              <a:t>Observations with the SST close to the limb (See image to the left, observer Göran Scharmer, Institute for Solar Physics (ISP)) for the first time demonstrated that the solar surface is not flat but a 3D structure with "hills" and "valleys" directly associated with solar granules, the tops of giant convection cells in the solar atmosphere Lites et al. (2003) used a subfield to measure the depression of an umbra compared to one of the light bridges. In between some of the granules, strong brightenings are obvious. These are solar faculae, seen at high spatial resolution. The brightenings may be suggestive of a localized heat source, but actually the explanation to the brighetenings is that the density of the gas is strongly reduced by the presence of strong magnetic fields. The low density of that gas makes it nearly transparent, such that we can see the deeper layers of the granule on the limb-side of the magnetic field concentration. At these deeper layers, the gas is hotter and radiates more strongly, explaining the brightening. </a:t>
            </a:r>
            <a:r>
              <a:rPr lang="cs-CZ" altLang="en-US">
                <a:latin typeface="Arial" panose="020B0604020202020204" pitchFamily="34" charset="0"/>
              </a:rPr>
              <a:t> - vysvětlení je ze stranek http://www.solarphysics.kva.se/highlights/faculae-explained/ vyslo v Nature 2006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22E0B518-8636-41A6-8285-41C478DD5E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1CFBA9B-8709-4DEF-90EB-941674547BCC}" type="slidenum">
              <a:rPr lang="cs-CZ" altLang="cs-CZ"/>
              <a:pPr>
                <a:spcBef>
                  <a:spcPct val="0"/>
                </a:spcBef>
              </a:pPr>
              <a:t>16</a:t>
            </a:fld>
            <a:endParaRPr lang="cs-CZ" altLang="cs-CZ"/>
          </a:p>
        </p:txBody>
      </p:sp>
      <p:sp>
        <p:nvSpPr>
          <p:cNvPr id="31747" name="Rectangle 7">
            <a:extLst>
              <a:ext uri="{FF2B5EF4-FFF2-40B4-BE49-F238E27FC236}">
                <a16:creationId xmlns:a16="http://schemas.microsoft.com/office/drawing/2014/main" id="{25FD4E57-FF2F-4861-A93D-5CE4CAD120A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1CCC4256-2583-469B-B5F6-3C4F25BD6450}" type="slidenum">
              <a:rPr lang="cs-CZ" altLang="en-US" sz="1100"/>
              <a:pPr algn="r" eaLnBrk="1" hangingPunct="1">
                <a:spcBef>
                  <a:spcPct val="0"/>
                </a:spcBef>
              </a:pPr>
              <a:t>16</a:t>
            </a:fld>
            <a:endParaRPr lang="cs-CZ" altLang="en-US" sz="1100"/>
          </a:p>
        </p:txBody>
      </p:sp>
      <p:sp>
        <p:nvSpPr>
          <p:cNvPr id="31748" name="Rectangle 2">
            <a:extLst>
              <a:ext uri="{FF2B5EF4-FFF2-40B4-BE49-F238E27FC236}">
                <a16:creationId xmlns:a16="http://schemas.microsoft.com/office/drawing/2014/main" id="{9B0EE8AB-51B2-4F05-9A0B-2AB2ED354757}"/>
              </a:ext>
            </a:extLst>
          </p:cNvPr>
          <p:cNvSpPr>
            <a:spLocks noGrp="1" noRot="1" noChangeAspect="1" noChangeArrowheads="1" noTextEdit="1"/>
          </p:cNvSpPr>
          <p:nvPr>
            <p:ph type="sldImg"/>
          </p:nvPr>
        </p:nvSpPr>
        <p:spPr>
          <a:ln/>
        </p:spPr>
      </p:sp>
      <p:sp>
        <p:nvSpPr>
          <p:cNvPr id="31749" name="Rectangle 3">
            <a:extLst>
              <a:ext uri="{FF2B5EF4-FFF2-40B4-BE49-F238E27FC236}">
                <a16:creationId xmlns:a16="http://schemas.microsoft.com/office/drawing/2014/main" id="{842A79E3-0FFA-4AA8-8C30-9BFC52F5BE4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r>
              <a:rPr lang="cs-CZ" altLang="en-US" b="1">
                <a:latin typeface="Arial" panose="020B0604020202020204" pitchFamily="34" charset="0"/>
              </a:rPr>
              <a:t>Sluneční erupce</a:t>
            </a:r>
            <a:r>
              <a:rPr lang="cs-CZ" altLang="en-US">
                <a:latin typeface="Arial" panose="020B0604020202020204" pitchFamily="34" charset="0"/>
              </a:rPr>
              <a:t> je prudký výbuch ve sluneční atmosféře s energií srovnatelné miliardě megatun TNT, běžně se pohybující okolo 1 milionu kilometrů v hodině (asi 0.1% rychlosti světla) a třeba i vyšší. Sluneční erupce je známa tím, že může zasáhnout elektrické přenosy mnoha pozemských komunikačních zařízení, včetně počítačů, mobilních telefonů, pagerů a automobilů. Sluneční erupce se odehrává ve sluneční koroně a chromosféře zahřátím plasmy na desítky milionů kelvinů a zrychlením výsledných elektronů, protonů a těžších iontů k rychlosti světla. Vytvářejí elektromagnetické záření podél celého elektromagnetického spektra na všech vlnových délkách od nejdelších radiových vln po nejkratší vlny záření gama. Většina erupcí nastává okolo slunečních skvrn, kde se vyvine intensivní magnetické pole ze slunečního povrchu do korony. Sluneční erupce mohou vyzařovat až po několik hodin nebo dokonce i několik dnů, většina erupcí však svou energii uvolní během pouhých minut.</a:t>
            </a:r>
          </a:p>
          <a:p>
            <a:endParaRPr lang="cs-CZ" altLang="en-US">
              <a:latin typeface="Arial" panose="020B0604020202020204" pitchFamily="34" charset="0"/>
            </a:endParaRPr>
          </a:p>
          <a:p>
            <a:r>
              <a:rPr lang="cs-CZ" altLang="en-US">
                <a:latin typeface="Arial" panose="020B0604020202020204" pitchFamily="34" charset="0"/>
              </a:rPr>
              <a:t>Sluneční erupce byla na Slunci poprvé pozorována roku 1859. Hvězdné erupce byly také pozorovány u mnoha jiných hvězd.</a:t>
            </a:r>
          </a:p>
          <a:p>
            <a:endParaRPr lang="cs-CZ" altLang="en-US">
              <a:latin typeface="Arial" panose="020B0604020202020204" pitchFamily="34" charset="0"/>
            </a:endParaRPr>
          </a:p>
          <a:p>
            <a:pPr eaLnBrk="1" hangingPunct="1"/>
            <a:r>
              <a:rPr lang="cs-CZ" altLang="en-US">
                <a:latin typeface="Arial" panose="020B0604020202020204" pitchFamily="34" charset="0"/>
              </a:rPr>
              <a:t>Erupce vznikají v blízkosti </a:t>
            </a:r>
            <a:r>
              <a:rPr lang="cs-CZ" altLang="en-US">
                <a:latin typeface="Arial" panose="020B0604020202020204" pitchFamily="34" charset="0"/>
                <a:hlinkClick r:id="rId3"/>
              </a:rPr>
              <a:t>slunečních skvrn</a:t>
            </a:r>
            <a:r>
              <a:rPr lang="cs-CZ" altLang="en-US">
                <a:latin typeface="Arial" panose="020B0604020202020204" pitchFamily="34" charset="0"/>
              </a:rPr>
              <a:t>, obvykle na rozhraní oblastí s opačnou magnetickou polaritou, jsou charakterizované vyzařováním v rentgenovém oboru či proudem vysoce energetických částic. </a:t>
            </a:r>
            <a:br>
              <a:rPr lang="cs-CZ" altLang="en-US">
                <a:latin typeface="Arial" panose="020B0604020202020204" pitchFamily="34" charset="0"/>
              </a:rPr>
            </a:br>
            <a:r>
              <a:rPr lang="cs-CZ" altLang="en-US">
                <a:latin typeface="Arial" panose="020B0604020202020204" pitchFamily="34" charset="0"/>
              </a:rPr>
              <a:t>Mechanizmus vzniku slunečních erupcí není ještě zcela znám. Klíčem k porozumění a předpovědi slunečních erupcí by však mohla být struktura magnetického pole okolo </a:t>
            </a:r>
            <a:r>
              <a:rPr lang="cs-CZ" altLang="en-US">
                <a:latin typeface="Arial" panose="020B0604020202020204" pitchFamily="34" charset="0"/>
                <a:hlinkClick r:id="rId3"/>
              </a:rPr>
              <a:t>sluneční skvrny</a:t>
            </a:r>
            <a:r>
              <a:rPr lang="cs-CZ" altLang="en-US">
                <a:latin typeface="Arial" panose="020B0604020202020204" pitchFamily="34" charset="0"/>
              </a:rPr>
              <a:t>. Pokud v této struktuře objevíme stočené a deformované magnetické siločáry, může dojít k jejich zkřížení a přepojení (dvě smyčky se přepojí tak, aby výsledná energie byla co nejmenší), čímž se uvolní obrovské množství energie v podobě sluneční erupce. </a:t>
            </a:r>
          </a:p>
          <a:p>
            <a:r>
              <a:rPr lang="cs-CZ" altLang="en-US">
                <a:latin typeface="Arial" panose="020B0604020202020204" pitchFamily="34" charset="0"/>
              </a:rPr>
              <a:t>Obr. vlevo: </a:t>
            </a:r>
            <a:r>
              <a:rPr lang="en-US" altLang="en-US">
                <a:latin typeface="Arial" panose="020B0604020202020204" pitchFamily="34" charset="0"/>
              </a:rPr>
              <a:t>The largest emission of radiation by the sun in 15 years called a Solar Flare could disrupt mobile telephone communications as well as television and radio reception, scientists said on Friday, January 22nd 2005.</a:t>
            </a:r>
          </a:p>
          <a:p>
            <a:r>
              <a:rPr lang="en-US" altLang="en-US">
                <a:latin typeface="Arial" panose="020B0604020202020204" pitchFamily="34" charset="0"/>
              </a:rPr>
              <a:t>Large solar flares were unleashed when energy stored in magnetic fields above sunspots was suddenly released, according to the scientists at Britain's Royal Astronomical Society.</a:t>
            </a:r>
          </a:p>
          <a:p>
            <a:pPr eaLnBrk="1" hangingPunct="1"/>
            <a:endParaRPr lang="cs-CZ" altLang="en-US">
              <a:latin typeface="Arial" panose="020B0604020202020204" pitchFamily="34" charset="0"/>
            </a:endParaRPr>
          </a:p>
          <a:p>
            <a:pPr eaLnBrk="1" hangingPunct="1"/>
            <a:endParaRPr lang="cs-CZ"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B9A27A0-E78D-4A5A-A7C6-2C92BBF8026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3D9700-FC20-4F35-B3F3-1584780F6382}" type="slidenum">
              <a:rPr lang="cs-CZ" altLang="cs-CZ"/>
              <a:pPr>
                <a:spcBef>
                  <a:spcPct val="0"/>
                </a:spcBef>
              </a:pPr>
              <a:t>17</a:t>
            </a:fld>
            <a:endParaRPr lang="cs-CZ" altLang="cs-CZ"/>
          </a:p>
        </p:txBody>
      </p:sp>
      <p:sp>
        <p:nvSpPr>
          <p:cNvPr id="33795" name="Rectangle 7">
            <a:extLst>
              <a:ext uri="{FF2B5EF4-FFF2-40B4-BE49-F238E27FC236}">
                <a16:creationId xmlns:a16="http://schemas.microsoft.com/office/drawing/2014/main" id="{4A49A004-A67C-4600-BEE9-F61301F0FC0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7A08827-98F0-4349-B0EE-68CEAA42DC1A}" type="slidenum">
              <a:rPr lang="cs-CZ" altLang="en-US" sz="1100"/>
              <a:pPr algn="r" eaLnBrk="1" hangingPunct="1">
                <a:spcBef>
                  <a:spcPct val="0"/>
                </a:spcBef>
              </a:pPr>
              <a:t>17</a:t>
            </a:fld>
            <a:endParaRPr lang="cs-CZ" altLang="en-US" sz="1100"/>
          </a:p>
        </p:txBody>
      </p:sp>
      <p:sp>
        <p:nvSpPr>
          <p:cNvPr id="33796" name="Rectangle 2">
            <a:extLst>
              <a:ext uri="{FF2B5EF4-FFF2-40B4-BE49-F238E27FC236}">
                <a16:creationId xmlns:a16="http://schemas.microsoft.com/office/drawing/2014/main" id="{2D120625-CC62-4377-A78D-5893B8414233}"/>
              </a:ext>
            </a:extLst>
          </p:cNvPr>
          <p:cNvSpPr>
            <a:spLocks noGrp="1" noRot="1" noChangeAspect="1" noChangeArrowheads="1" noTextEdit="1"/>
          </p:cNvSpPr>
          <p:nvPr>
            <p:ph type="sldImg"/>
          </p:nvPr>
        </p:nvSpPr>
        <p:spPr>
          <a:ln/>
        </p:spPr>
      </p:sp>
      <p:sp>
        <p:nvSpPr>
          <p:cNvPr id="33797" name="Rectangle 3">
            <a:extLst>
              <a:ext uri="{FF2B5EF4-FFF2-40B4-BE49-F238E27FC236}">
                <a16:creationId xmlns:a16="http://schemas.microsoft.com/office/drawing/2014/main" id="{9E8654E0-EA55-4A18-B079-AF956BEB9C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en-US" altLang="en-US">
                <a:latin typeface="Arial" panose="020B0604020202020204" pitchFamily="34" charset="0"/>
              </a:rPr>
              <a:t>Spicules are small, jet-like eruptions seen throughout the chromospheric network. They appear as short dark streaks in the H-alpha image to the left (</a:t>
            </a:r>
            <a:r>
              <a:rPr lang="en-US" altLang="en-US">
                <a:latin typeface="Arial" panose="020B0604020202020204" pitchFamily="34" charset="0"/>
                <a:hlinkClick r:id="rId3"/>
              </a:rPr>
              <a:t>National Solar Observatory/Sacramento Peak</a:t>
            </a:r>
            <a:r>
              <a:rPr lang="en-US" altLang="en-US">
                <a:latin typeface="Arial" panose="020B0604020202020204" pitchFamily="34" charset="0"/>
              </a:rPr>
              <a:t>). They last but a few minutes but in the process eject material off of the surface and outward into the hot corona at speeds of 20 to 30 km/s. </a:t>
            </a:r>
            <a:endParaRPr lang="cs-CZ" altLang="en-US">
              <a:latin typeface="Arial" panose="020B0604020202020204" pitchFamily="34" charset="0"/>
            </a:endParaRPr>
          </a:p>
          <a:p>
            <a:pPr eaLnBrk="1" hangingPunct="1"/>
            <a:endParaRPr lang="cs-CZ" altLang="en-US">
              <a:latin typeface="Arial" panose="020B0604020202020204" pitchFamily="34" charset="0"/>
            </a:endParaRPr>
          </a:p>
          <a:p>
            <a:pPr eaLnBrk="1" hangingPunct="1"/>
            <a:r>
              <a:rPr lang="cs-CZ" altLang="en-US" b="1">
                <a:latin typeface="Arial" panose="020B0604020202020204" pitchFamily="34" charset="0"/>
              </a:rPr>
              <a:t>Popis: </a:t>
            </a:r>
            <a:r>
              <a:rPr lang="cs-CZ" altLang="en-US">
                <a:latin typeface="Arial" panose="020B0604020202020204" pitchFamily="34" charset="0"/>
              </a:rPr>
              <a:t>Představte si rouru širokou jako nějaký stát a dlouhou jako polovina zeměkoule. A nyní si představte, že ta roura je zaplněná </a:t>
            </a:r>
            <a:r>
              <a:rPr lang="cs-CZ" altLang="en-US">
                <a:latin typeface="Arial" panose="020B0604020202020204" pitchFamily="34" charset="0"/>
                <a:hlinkClick r:id="rId4"/>
              </a:rPr>
              <a:t>horkým plynem</a:t>
            </a:r>
            <a:r>
              <a:rPr lang="cs-CZ" altLang="en-US">
                <a:latin typeface="Arial" panose="020B0604020202020204" pitchFamily="34" charset="0"/>
              </a:rPr>
              <a:t>, který se pohybuje rychlostí 50 000 kilometrů za hodinu. A ještě si představte, že ta roura není z kovu, ale z průhledného </a:t>
            </a:r>
            <a:r>
              <a:rPr lang="cs-CZ" altLang="en-US">
                <a:latin typeface="Arial" panose="020B0604020202020204" pitchFamily="34" charset="0"/>
                <a:hlinkClick r:id="rId5"/>
              </a:rPr>
              <a:t>magnetického pole</a:t>
            </a:r>
            <a:r>
              <a:rPr lang="cs-CZ" altLang="en-US">
                <a:latin typeface="Arial" panose="020B0604020202020204" pitchFamily="34" charset="0"/>
              </a:rPr>
              <a:t>. Tak, a nyní vidíte jednu z tisíců mladých spikulí na </a:t>
            </a:r>
            <a:r>
              <a:rPr lang="cs-CZ" altLang="en-US">
                <a:latin typeface="Arial" panose="020B0604020202020204" pitchFamily="34" charset="0"/>
                <a:hlinkClick r:id="rId6"/>
              </a:rPr>
              <a:t>aktivním Slunci</a:t>
            </a:r>
            <a:r>
              <a:rPr lang="cs-CZ" altLang="en-US">
                <a:latin typeface="Arial" panose="020B0604020202020204" pitchFamily="34" charset="0"/>
              </a:rPr>
              <a:t>. Na snímku </a:t>
            </a:r>
            <a:r>
              <a:rPr lang="cs-CZ" altLang="en-US">
                <a:latin typeface="Arial" panose="020B0604020202020204" pitchFamily="34" charset="0"/>
                <a:hlinkClick r:id="rId7"/>
              </a:rPr>
              <a:t>nahoře</a:t>
            </a:r>
            <a:r>
              <a:rPr lang="cs-CZ" altLang="en-US">
                <a:latin typeface="Arial" panose="020B0604020202020204" pitchFamily="34" charset="0"/>
              </a:rPr>
              <a:t> je snímek asi se zatím nejvyšším rozlišením těchto tajemných slunečních trubic. Obraz solární aktivní oblasti 10380, která přešla přes sluneční disk v červnu 2004 </a:t>
            </a:r>
            <a:r>
              <a:rPr lang="cs-CZ" altLang="en-US">
                <a:latin typeface="Arial" panose="020B0604020202020204" pitchFamily="34" charset="0"/>
                <a:hlinkClick r:id="rId7"/>
              </a:rPr>
              <a:t>nahoře</a:t>
            </a:r>
            <a:r>
              <a:rPr lang="cs-CZ" altLang="en-US">
                <a:latin typeface="Arial" panose="020B0604020202020204" pitchFamily="34" charset="0"/>
              </a:rPr>
              <a:t> je </a:t>
            </a:r>
            <a:r>
              <a:rPr lang="cs-CZ" altLang="en-US">
                <a:latin typeface="Arial" panose="020B0604020202020204" pitchFamily="34" charset="0"/>
                <a:hlinkClick r:id="rId8"/>
              </a:rPr>
              <a:t>spikulemi</a:t>
            </a:r>
            <a:r>
              <a:rPr lang="cs-CZ" altLang="en-US">
                <a:latin typeface="Arial" panose="020B0604020202020204" pitchFamily="34" charset="0"/>
              </a:rPr>
              <a:t> posetý, ale zvláště evidentní je </a:t>
            </a:r>
            <a:r>
              <a:rPr lang="cs-CZ" altLang="en-US">
                <a:latin typeface="Arial" panose="020B0604020202020204" pitchFamily="34" charset="0"/>
                <a:hlinkClick r:id="rId9"/>
              </a:rPr>
              <a:t>koberec</a:t>
            </a:r>
            <a:r>
              <a:rPr lang="cs-CZ" altLang="en-US">
                <a:latin typeface="Arial" panose="020B0604020202020204" pitchFamily="34" charset="0"/>
              </a:rPr>
              <a:t> tmavých trubic vpravo. </a:t>
            </a:r>
            <a:r>
              <a:rPr lang="cs-CZ" altLang="en-US">
                <a:latin typeface="Arial" panose="020B0604020202020204" pitchFamily="34" charset="0"/>
                <a:hlinkClick r:id="rId10"/>
              </a:rPr>
              <a:t>Sekvence následných snímků</a:t>
            </a:r>
            <a:r>
              <a:rPr lang="cs-CZ" altLang="en-US">
                <a:latin typeface="Arial" panose="020B0604020202020204" pitchFamily="34" charset="0"/>
              </a:rPr>
              <a:t> nedávno ukázaly, že </a:t>
            </a:r>
            <a:r>
              <a:rPr lang="cs-CZ" altLang="en-US">
                <a:latin typeface="Arial" panose="020B0604020202020204" pitchFamily="34" charset="0"/>
                <a:hlinkClick r:id="rId11"/>
              </a:rPr>
              <a:t>spikule</a:t>
            </a:r>
            <a:r>
              <a:rPr lang="cs-CZ" altLang="en-US">
                <a:latin typeface="Arial" panose="020B0604020202020204" pitchFamily="34" charset="0"/>
              </a:rPr>
              <a:t> trvají asi 5 minut, začínají jako </a:t>
            </a:r>
            <a:r>
              <a:rPr lang="cs-CZ" altLang="en-US">
                <a:latin typeface="Arial" panose="020B0604020202020204" pitchFamily="34" charset="0"/>
                <a:hlinkClick r:id="rId12"/>
              </a:rPr>
              <a:t>vysoké trubice</a:t>
            </a:r>
            <a:r>
              <a:rPr lang="cs-CZ" altLang="en-US">
                <a:latin typeface="Arial" panose="020B0604020202020204" pitchFamily="34" charset="0"/>
              </a:rPr>
              <a:t> rychle stoupajícího plynu, ale jak plyn dosáhne vrcholu tak nakonec zeslábnou a začnou padat dolů zpět na </a:t>
            </a:r>
            <a:r>
              <a:rPr lang="cs-CZ" altLang="en-US">
                <a:latin typeface="Arial" panose="020B0604020202020204" pitchFamily="34" charset="0"/>
                <a:hlinkClick r:id="rId13"/>
              </a:rPr>
              <a:t>Slunce</a:t>
            </a:r>
            <a:r>
              <a:rPr lang="cs-CZ" altLang="en-US">
                <a:latin typeface="Arial" panose="020B0604020202020204" pitchFamily="34" charset="0"/>
              </a:rPr>
              <a:t>. Tyto snímky také ukazují, že skutečnou příčinou </a:t>
            </a:r>
            <a:r>
              <a:rPr lang="cs-CZ" altLang="en-US">
                <a:latin typeface="Arial" panose="020B0604020202020204" pitchFamily="34" charset="0"/>
                <a:hlinkClick r:id="rId14"/>
              </a:rPr>
              <a:t>spikulí</a:t>
            </a:r>
            <a:r>
              <a:rPr lang="cs-CZ" altLang="en-US">
                <a:latin typeface="Arial" panose="020B0604020202020204" pitchFamily="34" charset="0"/>
              </a:rPr>
              <a:t> jsou vlny podobné zvukovým vlnám, které protékají </a:t>
            </a:r>
            <a:r>
              <a:rPr lang="cs-CZ" altLang="en-US">
                <a:latin typeface="Arial" panose="020B0604020202020204" pitchFamily="34" charset="0"/>
                <a:hlinkClick r:id="rId15"/>
              </a:rPr>
              <a:t>slunečním</a:t>
            </a:r>
            <a:r>
              <a:rPr lang="cs-CZ" altLang="en-US">
                <a:latin typeface="Arial" panose="020B0604020202020204" pitchFamily="34" charset="0"/>
              </a:rPr>
              <a:t> povrchem, ale unikají i do </a:t>
            </a:r>
            <a:r>
              <a:rPr lang="cs-CZ" altLang="en-US">
                <a:latin typeface="Arial" panose="020B0604020202020204" pitchFamily="34" charset="0"/>
                <a:hlinkClick r:id="rId16"/>
              </a:rPr>
              <a:t>sluneční</a:t>
            </a:r>
            <a:r>
              <a:rPr lang="cs-CZ" altLang="en-US">
                <a:latin typeface="Arial" panose="020B0604020202020204" pitchFamily="34" charset="0"/>
              </a:rPr>
              <a:t> atmosféry. </a:t>
            </a:r>
          </a:p>
          <a:p>
            <a:pPr eaLnBrk="1" hangingPunct="1"/>
            <a:endParaRPr lang="cs-CZ" altLang="en-US">
              <a:latin typeface="Arial" panose="020B0604020202020204" pitchFamily="34" charset="0"/>
            </a:endParaRPr>
          </a:p>
          <a:p>
            <a:pPr eaLnBrk="1" hangingPunct="1"/>
            <a:r>
              <a:rPr lang="cs-CZ" altLang="en-US">
                <a:latin typeface="Arial" panose="020B0604020202020204" pitchFamily="34" charset="0"/>
              </a:rPr>
              <a:t>Flokule jsou světlejší a tmavější oblasti ve </a:t>
            </a:r>
            <a:r>
              <a:rPr lang="cs-CZ" altLang="en-US">
                <a:latin typeface="Arial" panose="020B0604020202020204" pitchFamily="34" charset="0"/>
                <a:hlinkClick r:id="rId17"/>
              </a:rPr>
              <a:t>chromosféře</a:t>
            </a:r>
            <a:r>
              <a:rPr lang="cs-CZ" altLang="en-US">
                <a:latin typeface="Arial" panose="020B0604020202020204" pitchFamily="34" charset="0"/>
              </a:rPr>
              <a:t> o průměru asi 30 000 km. Vrcholky flokulí se nazývají spikule a jsou velmi dobře pozorovatelné ve světle čáry H-alfa. Okraj Slunce proto není dokonale hladký, při velkém zvětšení lze spatřit vystřelující výběžky horkého plynu – spikule (z latinského spicule – klásky). Slovo klásky není na místě, protože se jedná o horký plyn šířící se rychlostí okolo 50 000 do výšky několika tisíc kilometrů. Výtrysk trvá asi pět minut, poté dosáhne plyn svého vrcholu a začne padat zpět. Zatímco staré spikule padají na povrch, vznikají ve Slunci další a další nové.</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ACAF89E1-17F2-4B78-9057-6537272A64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327A8F-E09C-4F50-8638-E119950D5411}" type="slidenum">
              <a:rPr lang="cs-CZ" altLang="cs-CZ"/>
              <a:pPr>
                <a:spcBef>
                  <a:spcPct val="0"/>
                </a:spcBef>
              </a:pPr>
              <a:t>18</a:t>
            </a:fld>
            <a:endParaRPr lang="cs-CZ" altLang="cs-CZ"/>
          </a:p>
        </p:txBody>
      </p:sp>
      <p:sp>
        <p:nvSpPr>
          <p:cNvPr id="35843" name="Rectangle 7">
            <a:extLst>
              <a:ext uri="{FF2B5EF4-FFF2-40B4-BE49-F238E27FC236}">
                <a16:creationId xmlns:a16="http://schemas.microsoft.com/office/drawing/2014/main" id="{BB96FCE6-365C-4B76-83C8-B4C078CA8DC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7572080C-E21E-495F-9C42-8D15EBEF67DB}" type="slidenum">
              <a:rPr lang="cs-CZ" altLang="en-US" sz="1100"/>
              <a:pPr algn="r" eaLnBrk="1" hangingPunct="1">
                <a:spcBef>
                  <a:spcPct val="0"/>
                </a:spcBef>
              </a:pPr>
              <a:t>18</a:t>
            </a:fld>
            <a:endParaRPr lang="cs-CZ" altLang="en-US" sz="1100"/>
          </a:p>
        </p:txBody>
      </p:sp>
      <p:sp>
        <p:nvSpPr>
          <p:cNvPr id="35844" name="Rectangle 2">
            <a:extLst>
              <a:ext uri="{FF2B5EF4-FFF2-40B4-BE49-F238E27FC236}">
                <a16:creationId xmlns:a16="http://schemas.microsoft.com/office/drawing/2014/main" id="{64833538-391A-4E76-B11B-452FF29A836E}"/>
              </a:ext>
            </a:extLst>
          </p:cNvPr>
          <p:cNvSpPr>
            <a:spLocks noGrp="1" noRot="1" noChangeAspect="1" noChangeArrowheads="1" noTextEdit="1"/>
          </p:cNvSpPr>
          <p:nvPr>
            <p:ph type="sldImg"/>
          </p:nvPr>
        </p:nvSpPr>
        <p:spPr>
          <a:ln/>
        </p:spPr>
      </p:sp>
      <p:sp>
        <p:nvSpPr>
          <p:cNvPr id="35845" name="Rectangle 3">
            <a:extLst>
              <a:ext uri="{FF2B5EF4-FFF2-40B4-BE49-F238E27FC236}">
                <a16:creationId xmlns:a16="http://schemas.microsoft.com/office/drawing/2014/main" id="{A07A2F2D-C68F-4518-9DEF-B4ED3A37CE6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a:latin typeface="Arial" panose="020B0604020202020204" pitchFamily="34" charset="0"/>
              </a:rPr>
              <a:t>9 July 1996 - sluncetřesení</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obrázek snímku 1">
            <a:extLst>
              <a:ext uri="{FF2B5EF4-FFF2-40B4-BE49-F238E27FC236}">
                <a16:creationId xmlns:a16="http://schemas.microsoft.com/office/drawing/2014/main" id="{378DEE5E-F0DA-4BCC-90EC-ECFFD5C70CA7}"/>
              </a:ext>
            </a:extLst>
          </p:cNvPr>
          <p:cNvSpPr>
            <a:spLocks noGrp="1" noRot="1" noChangeAspect="1" noChangeArrowheads="1" noTextEdit="1"/>
          </p:cNvSpPr>
          <p:nvPr>
            <p:ph type="sldImg"/>
          </p:nvPr>
        </p:nvSpPr>
        <p:spPr>
          <a:ln/>
        </p:spPr>
      </p:sp>
      <p:sp>
        <p:nvSpPr>
          <p:cNvPr id="37891" name="Zástupný symbol pro poznámky 2">
            <a:extLst>
              <a:ext uri="{FF2B5EF4-FFF2-40B4-BE49-F238E27FC236}">
                <a16:creationId xmlns:a16="http://schemas.microsoft.com/office/drawing/2014/main" id="{FD03D016-DE91-4202-882F-28EAA86014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The still image is a composite of 25 separate images spanning the period of April 16, 2012 to April 15, 2013. It uses the SDO AIA wavelength of 171 Angstroms and reveals the zones on the sun where active regions are most common during this part of the solar cycle. SDO's Atmospheric Imaging Assembly (AIA) captures a shot of the sun every 12 seconds in 10 different wavelengths. The images shown here are based on a wavelength of 171 Angstroms, which is in the extreme ultraviolet range and shows solar material at around 600,000 Kelvin. In this wavelength it is easy to see the sun's 25-day rotation as well as how solar activity has increased over three years. During the course of the video, the sun subtly increases and decreases in apparent size. This is because the distance between the SDO spacecraft and the sun varies over time. The image is, however, remarkably consistent and stable despite the fact that SDO orbits the Earth at 6,876 miles per hour and the Earth orbits the sun at 67,062 miles per hour.</a:t>
            </a:r>
          </a:p>
          <a:p>
            <a:r>
              <a:rPr lang="en-US" altLang="en-US">
                <a:latin typeface="Arial" panose="020B0604020202020204" pitchFamily="34" charset="0"/>
              </a:rPr>
              <a:t>Such stability is crucial for scientists, who use SDO to learn more about our closest star. These images have regularly caught solar flares and coronal mass ejections in the act, types of space weather that can send radiation and solar material toward Earth and interfere with satellites in space. SDO's glimpses into the violent dance on the sun help scientists understand what causes these giant explosions - with the hopes of some day improving our ability to predict this space weather.</a:t>
            </a:r>
          </a:p>
          <a:p>
            <a:r>
              <a:rPr lang="en-US" altLang="en-US">
                <a:latin typeface="Arial" panose="020B0604020202020204" pitchFamily="34" charset="0"/>
              </a:rPr>
              <a:t>The four wavelength view at the end of the video shows light at 4500 Angstroms, which is basically the visible light view of the sun, and reveals sunspots; light at 193 Angstroms which highlights material at 1 million Kelvin and reveals more of the sun's corona; light at 304 Angstroms which highlights material at around 50,000 Kelvin and shows features in the transition region and chromosphere of the sun; and light at 171 Angstroms.</a:t>
            </a:r>
          </a:p>
          <a:p>
            <a:r>
              <a:rPr lang="en-US" altLang="en-US" b="1">
                <a:latin typeface="Arial" panose="020B0604020202020204" pitchFamily="34" charset="0"/>
              </a:rPr>
              <a:t>Credit:</a:t>
            </a:r>
            <a:r>
              <a:rPr lang="en-US" altLang="en-US">
                <a:latin typeface="Arial" panose="020B0604020202020204" pitchFamily="34" charset="0"/>
              </a:rPr>
              <a:t> NASA's Goddard Space Flight Center/SDO/S. Wiessinger</a:t>
            </a:r>
          </a:p>
          <a:p>
            <a:endParaRPr lang="cs-CZ" altLang="en-US">
              <a:latin typeface="Arial" panose="020B0604020202020204" pitchFamily="34" charset="0"/>
            </a:endParaRPr>
          </a:p>
        </p:txBody>
      </p:sp>
      <p:sp>
        <p:nvSpPr>
          <p:cNvPr id="37892" name="Zástupný symbol pro číslo snímku 3">
            <a:extLst>
              <a:ext uri="{FF2B5EF4-FFF2-40B4-BE49-F238E27FC236}">
                <a16:creationId xmlns:a16="http://schemas.microsoft.com/office/drawing/2014/main" id="{27C9F491-F0A3-491A-B7D3-EA81B65A3A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C1CF26-0910-47F1-9B3F-EFE6289440FE}" type="slidenum">
              <a:rPr lang="cs-CZ" altLang="cs-CZ"/>
              <a:pPr/>
              <a:t>19</a:t>
            </a:fld>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4DD37FA-8A4D-4B21-958A-4D7D1F6D9B4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EC5635-1D1C-462C-BB08-BE2196673961}" type="slidenum">
              <a:rPr lang="cs-CZ" altLang="cs-CZ"/>
              <a:pPr>
                <a:spcBef>
                  <a:spcPct val="0"/>
                </a:spcBef>
              </a:pPr>
              <a:t>20</a:t>
            </a:fld>
            <a:endParaRPr lang="cs-CZ" altLang="cs-CZ"/>
          </a:p>
        </p:txBody>
      </p:sp>
      <p:sp>
        <p:nvSpPr>
          <p:cNvPr id="39939" name="Rectangle 7">
            <a:extLst>
              <a:ext uri="{FF2B5EF4-FFF2-40B4-BE49-F238E27FC236}">
                <a16:creationId xmlns:a16="http://schemas.microsoft.com/office/drawing/2014/main" id="{CE6484BB-F31B-41DF-B28F-0E37EBBAED0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1C54B10-5DC4-4161-8501-1F7EBDE46925}" type="slidenum">
              <a:rPr lang="cs-CZ" altLang="en-US" sz="1100"/>
              <a:pPr algn="r" eaLnBrk="1" hangingPunct="1">
                <a:spcBef>
                  <a:spcPct val="0"/>
                </a:spcBef>
              </a:pPr>
              <a:t>20</a:t>
            </a:fld>
            <a:endParaRPr lang="cs-CZ" altLang="en-US" sz="1100"/>
          </a:p>
        </p:txBody>
      </p:sp>
      <p:sp>
        <p:nvSpPr>
          <p:cNvPr id="39940" name="Rectangle 2">
            <a:extLst>
              <a:ext uri="{FF2B5EF4-FFF2-40B4-BE49-F238E27FC236}">
                <a16:creationId xmlns:a16="http://schemas.microsoft.com/office/drawing/2014/main" id="{144A0964-77DE-4A0F-BB54-8BF68BDE3C33}"/>
              </a:ext>
            </a:extLst>
          </p:cNvPr>
          <p:cNvSpPr>
            <a:spLocks noGrp="1" noRot="1" noChangeAspect="1" noChangeArrowheads="1" noTextEdit="1"/>
          </p:cNvSpPr>
          <p:nvPr>
            <p:ph type="sldImg"/>
          </p:nvPr>
        </p:nvSpPr>
        <p:spPr>
          <a:ln/>
        </p:spPr>
      </p:sp>
      <p:sp>
        <p:nvSpPr>
          <p:cNvPr id="39941" name="Rectangle 3">
            <a:extLst>
              <a:ext uri="{FF2B5EF4-FFF2-40B4-BE49-F238E27FC236}">
                <a16:creationId xmlns:a16="http://schemas.microsoft.com/office/drawing/2014/main" id="{2978D8EE-1BE7-42A6-A649-E4DE1A8D45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a:latin typeface="Arial" panose="020B0604020202020204" pitchFamily="34" charset="0"/>
              </a:rPr>
              <a:t> CME – Coronal Mass Ejection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5C5E784E-FBFB-4976-962E-EF4930CE74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50E40C-DFCE-413E-A456-8948C3C2D921}" type="slidenum">
              <a:rPr lang="cs-CZ" altLang="cs-CZ"/>
              <a:pPr>
                <a:spcBef>
                  <a:spcPct val="0"/>
                </a:spcBef>
              </a:pPr>
              <a:t>21</a:t>
            </a:fld>
            <a:endParaRPr lang="cs-CZ" altLang="cs-CZ"/>
          </a:p>
        </p:txBody>
      </p:sp>
      <p:sp>
        <p:nvSpPr>
          <p:cNvPr id="41987" name="Rectangle 7">
            <a:extLst>
              <a:ext uri="{FF2B5EF4-FFF2-40B4-BE49-F238E27FC236}">
                <a16:creationId xmlns:a16="http://schemas.microsoft.com/office/drawing/2014/main" id="{867BA200-8334-4AC3-AE03-52FD96722A9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280984C-723E-4586-8B85-78CCABDB2302}" type="slidenum">
              <a:rPr lang="cs-CZ" altLang="en-US" sz="1100"/>
              <a:pPr algn="r" eaLnBrk="1" hangingPunct="1">
                <a:spcBef>
                  <a:spcPct val="0"/>
                </a:spcBef>
              </a:pPr>
              <a:t>21</a:t>
            </a:fld>
            <a:endParaRPr lang="cs-CZ" altLang="en-US" sz="1100"/>
          </a:p>
        </p:txBody>
      </p:sp>
      <p:sp>
        <p:nvSpPr>
          <p:cNvPr id="41988" name="Rectangle 2">
            <a:extLst>
              <a:ext uri="{FF2B5EF4-FFF2-40B4-BE49-F238E27FC236}">
                <a16:creationId xmlns:a16="http://schemas.microsoft.com/office/drawing/2014/main" id="{7830A37A-2271-4393-B6B3-6B35DAF96ADD}"/>
              </a:ext>
            </a:extLst>
          </p:cNvPr>
          <p:cNvSpPr>
            <a:spLocks noGrp="1" noRot="1" noChangeAspect="1" noChangeArrowheads="1" noTextEdit="1"/>
          </p:cNvSpPr>
          <p:nvPr>
            <p:ph type="sldImg"/>
          </p:nvPr>
        </p:nvSpPr>
        <p:spPr>
          <a:ln/>
        </p:spPr>
      </p:sp>
      <p:sp>
        <p:nvSpPr>
          <p:cNvPr id="41989" name="Rectangle 3">
            <a:extLst>
              <a:ext uri="{FF2B5EF4-FFF2-40B4-BE49-F238E27FC236}">
                <a16:creationId xmlns:a16="http://schemas.microsoft.com/office/drawing/2014/main" id="{11F722DE-CE77-4D14-921B-7291DBF39E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b="1">
                <a:latin typeface="Arial" panose="020B0604020202020204" pitchFamily="34" charset="0"/>
              </a:rPr>
              <a:t>Protuberance </a:t>
            </a:r>
            <a:r>
              <a:rPr lang="cs-CZ" altLang="en-US">
                <a:latin typeface="Arial" panose="020B0604020202020204" pitchFamily="34" charset="0"/>
              </a:rPr>
              <a:t>je velký jasný oblak chladného plazmatu vybíhající z povrchu Slunce a často mající podobu smyček. Protuberance začínají na povrchu Slunce ve fotosféře a vybíhají do koróny. Zatímco koróna obsahuje velmi horké plazma, protuberance se svým složením blíží chromosféře — obsahuje mnohem chladnější plazma.</a:t>
            </a:r>
          </a:p>
          <a:p>
            <a:pPr eaLnBrk="1" hangingPunct="1"/>
            <a:endParaRPr lang="cs-CZ" altLang="en-US">
              <a:latin typeface="Arial" panose="020B0604020202020204" pitchFamily="34" charset="0"/>
            </a:endParaRPr>
          </a:p>
          <a:p>
            <a:pPr eaLnBrk="1" hangingPunct="1"/>
            <a:r>
              <a:rPr lang="cs-CZ" altLang="en-US">
                <a:latin typeface="Arial" panose="020B0604020202020204" pitchFamily="34" charset="0"/>
              </a:rPr>
              <a:t>Protuberance mohou existovat i mnoho dní (klidná protuberance), tak může zaniknout již po několika hodinách (aktivní protuberance). Pokud protuberance rychle dosáhne velmi velké výšky, je nazývaná </a:t>
            </a:r>
            <a:r>
              <a:rPr lang="cs-CZ" altLang="en-US" b="1">
                <a:latin typeface="Arial" panose="020B0604020202020204" pitchFamily="34" charset="0"/>
              </a:rPr>
              <a:t>eruptivní protuberancí</a:t>
            </a:r>
            <a:r>
              <a:rPr lang="cs-CZ" altLang="en-US">
                <a:latin typeface="Arial" panose="020B0604020202020204" pitchFamily="34" charset="0"/>
              </a:rPr>
              <a:t>. Někdy se protuberance může zcela odpoutat od Slunce, a změnit se tak na </a:t>
            </a:r>
            <a:r>
              <a:rPr lang="cs-CZ" altLang="en-US" b="1">
                <a:latin typeface="Arial" panose="020B0604020202020204" pitchFamily="34" charset="0"/>
              </a:rPr>
              <a:t>výron koronální hmoty</a:t>
            </a:r>
            <a:r>
              <a:rPr lang="cs-CZ" altLang="en-US">
                <a:latin typeface="Arial" panose="020B0604020202020204" pitchFamily="34" charset="0"/>
              </a:rPr>
              <a:t>.</a:t>
            </a:r>
          </a:p>
          <a:p>
            <a:pPr eaLnBrk="1" hangingPunct="1"/>
            <a:endParaRPr lang="cs-CZ" altLang="en-US">
              <a:latin typeface="Arial" panose="020B0604020202020204" pitchFamily="34" charset="0"/>
            </a:endParaRPr>
          </a:p>
          <a:p>
            <a:pPr eaLnBrk="1" hangingPunct="1"/>
            <a:r>
              <a:rPr lang="cs-CZ" altLang="en-US">
                <a:latin typeface="Arial" panose="020B0604020202020204" pitchFamily="34" charset="0"/>
              </a:rPr>
              <a:t>Protuberance jsou obvykle dlouhé mnoho tisíc kilometrů. Zatím nejdelší pozorovaná byla dlouhá 350 000 km,[1] asi 28 průměrů Země. Hmotnost materiálu v protuberancích bývá řadově stovky miliard tun.</a:t>
            </a:r>
          </a:p>
          <a:p>
            <a:pPr eaLnBrk="1" hangingPunct="1"/>
            <a:endParaRPr lang="cs-CZ" altLang="en-US">
              <a:latin typeface="Arial" panose="020B0604020202020204" pitchFamily="34" charset="0"/>
            </a:endParaRPr>
          </a:p>
          <a:p>
            <a:pPr eaLnBrk="1" hangingPunct="1"/>
            <a:r>
              <a:rPr lang="cs-CZ" altLang="en-US">
                <a:latin typeface="Arial" panose="020B0604020202020204" pitchFamily="34" charset="0"/>
              </a:rPr>
              <a:t>Pro pozorování jsou nejvhodnější protuberance na okraji slunečního disku, kdy je možno nejlépe studovat jejich vnitřní strukturu. Pokud se protuberance objeví přímo na slunečním disku, je tmavší než pozadí, protože má nižší teplotu. Takové protuberance se nazývají </a:t>
            </a:r>
            <a:r>
              <a:rPr lang="cs-CZ" altLang="en-US" b="1">
                <a:latin typeface="Arial" panose="020B0604020202020204" pitchFamily="34" charset="0"/>
              </a:rPr>
              <a:t>filamenty.</a:t>
            </a:r>
          </a:p>
          <a:p>
            <a:pPr eaLnBrk="1" hangingPunct="1"/>
            <a:endParaRPr lang="cs-CZ" altLang="en-US">
              <a:latin typeface="Arial" panose="020B0604020202020204" pitchFamily="34" charset="0"/>
            </a:endParaRPr>
          </a:p>
          <a:p>
            <a:pPr eaLnBrk="1" hangingPunct="1"/>
            <a:endParaRPr lang="cs-CZ" altLang="en-US">
              <a:latin typeface="Arial" panose="020B0604020202020204" pitchFamily="34" charset="0"/>
            </a:endParaRPr>
          </a:p>
          <a:p>
            <a:pPr eaLnBrk="1" hangingPunct="1"/>
            <a:r>
              <a:rPr lang="cs-CZ" altLang="en-US">
                <a:latin typeface="Arial" panose="020B0604020202020204" pitchFamily="34" charset="0"/>
              </a:rPr>
              <a:t> </a:t>
            </a:r>
            <a:r>
              <a:rPr lang="cs-CZ" altLang="en-US" b="1">
                <a:latin typeface="Arial" panose="020B0604020202020204" pitchFamily="34" charset="0"/>
              </a:rPr>
              <a:t>Plazma</a:t>
            </a:r>
            <a:r>
              <a:rPr lang="cs-CZ" altLang="en-US">
                <a:latin typeface="Arial" panose="020B0604020202020204" pitchFamily="34" charset="0"/>
              </a:rPr>
              <a:t> v rozbíhavých magnetických siločarách je vypuzováno směrem do slabšího pole. Elektrony a ionty obíhají po kruhových drahách kolem siločar a tvoří elementární magnet namířený proti rozbíhavému magnetickému poli. Proto jsou vytlačovány do slabšího pole. Tomuto </a:t>
            </a:r>
            <a:r>
              <a:rPr lang="cs-CZ" altLang="en-US" b="1">
                <a:latin typeface="Arial" panose="020B0604020202020204" pitchFamily="34" charset="0"/>
              </a:rPr>
              <a:t>jevu</a:t>
            </a:r>
            <a:r>
              <a:rPr lang="cs-CZ" altLang="en-US">
                <a:latin typeface="Arial" panose="020B0604020202020204" pitchFamily="34" charset="0"/>
              </a:rPr>
              <a:t> se říká</a:t>
            </a:r>
            <a:r>
              <a:rPr lang="cs-CZ" altLang="en-US" b="1">
                <a:latin typeface="Arial" panose="020B0604020202020204" pitchFamily="34" charset="0"/>
              </a:rPr>
              <a:t>peckový jev</a:t>
            </a:r>
            <a:r>
              <a:rPr lang="cs-CZ" altLang="en-US">
                <a:latin typeface="Arial" panose="020B0604020202020204" pitchFamily="34" charset="0"/>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D9F0DDA-06AF-4610-A3EB-F9531218FA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6C5EB1-8232-4EC3-8538-C715985C213C}" type="slidenum">
              <a:rPr lang="cs-CZ" altLang="cs-CZ"/>
              <a:pPr>
                <a:spcBef>
                  <a:spcPct val="0"/>
                </a:spcBef>
              </a:pPr>
              <a:t>22</a:t>
            </a:fld>
            <a:endParaRPr lang="cs-CZ" altLang="cs-CZ"/>
          </a:p>
        </p:txBody>
      </p:sp>
      <p:sp>
        <p:nvSpPr>
          <p:cNvPr id="44035" name="Rectangle 7">
            <a:extLst>
              <a:ext uri="{FF2B5EF4-FFF2-40B4-BE49-F238E27FC236}">
                <a16:creationId xmlns:a16="http://schemas.microsoft.com/office/drawing/2014/main" id="{4B4A1F3A-A86A-4C9D-8667-66ED6C5340D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D1AD963-A77B-4AA3-ABA3-859901FE7BE0}" type="slidenum">
              <a:rPr lang="cs-CZ" altLang="en-US" sz="1100"/>
              <a:pPr algn="r" eaLnBrk="1" hangingPunct="1">
                <a:spcBef>
                  <a:spcPct val="0"/>
                </a:spcBef>
              </a:pPr>
              <a:t>22</a:t>
            </a:fld>
            <a:endParaRPr lang="cs-CZ" altLang="en-US" sz="1100"/>
          </a:p>
        </p:txBody>
      </p:sp>
      <p:sp>
        <p:nvSpPr>
          <p:cNvPr id="44036" name="Rectangle 2">
            <a:extLst>
              <a:ext uri="{FF2B5EF4-FFF2-40B4-BE49-F238E27FC236}">
                <a16:creationId xmlns:a16="http://schemas.microsoft.com/office/drawing/2014/main" id="{6C6CBFD6-C4FF-4C31-80EE-0C4FB88D1D8A}"/>
              </a:ext>
            </a:extLst>
          </p:cNvPr>
          <p:cNvSpPr>
            <a:spLocks noGrp="1" noRot="1" noChangeAspect="1" noChangeArrowheads="1" noTextEdit="1"/>
          </p:cNvSpPr>
          <p:nvPr>
            <p:ph type="sldImg"/>
          </p:nvPr>
        </p:nvSpPr>
        <p:spPr>
          <a:ln/>
        </p:spPr>
      </p:sp>
      <p:sp>
        <p:nvSpPr>
          <p:cNvPr id="44037" name="Rectangle 3">
            <a:extLst>
              <a:ext uri="{FF2B5EF4-FFF2-40B4-BE49-F238E27FC236}">
                <a16:creationId xmlns:a16="http://schemas.microsoft.com/office/drawing/2014/main" id="{E2D2DF9A-10BE-4563-A59B-353089206AD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a:latin typeface="Arial" panose="020B0604020202020204" pitchFamily="34" charset="0"/>
              </a:rPr>
              <a:t> </a:t>
            </a:r>
            <a:r>
              <a:rPr lang="en-US" altLang="en-US">
                <a:latin typeface="Arial" panose="020B0604020202020204" pitchFamily="34" charset="0"/>
              </a:rPr>
              <a:t>Prominences are dense clouds of material suspended above the surface of the Sun by loops of magnetic field. Prominences and filaments are actually the same things except that prominences are seen projecting out above the limb, or edge, of the Sun. Both filaments and prominences can remain in a quiet or quiescent state for days or weeks. However, as the magnetic loops that support them slowly change, filaments and prominences can erupt and rise off of the Sun over the course of a few minutes or hours </a:t>
            </a:r>
            <a:r>
              <a:rPr lang="en-US" altLang="en-US">
                <a:latin typeface="Arial" panose="020B0604020202020204" pitchFamily="34" charset="0"/>
                <a:hlinkClick r:id="rId3"/>
              </a:rPr>
              <a:t>(4.0 MB MPEG movie of the "Granddaddy" prominence eruption of 1945)</a:t>
            </a:r>
            <a:r>
              <a:rPr lang="en-US" altLang="en-US">
                <a:latin typeface="Arial" panose="020B0604020202020204" pitchFamily="34" charset="0"/>
              </a:rPr>
              <a:t>.</a:t>
            </a:r>
            <a:endParaRPr lang="cs-CZ" altLang="en-US">
              <a:latin typeface="Arial" panose="020B0604020202020204" pitchFamily="34" charset="0"/>
            </a:endParaRPr>
          </a:p>
          <a:p>
            <a:pPr eaLnBrk="1" hangingPunct="1"/>
            <a:endParaRPr lang="cs-CZ" altLang="en-US">
              <a:latin typeface="Arial" panose="020B0604020202020204" pitchFamily="34" charset="0"/>
            </a:endParaRPr>
          </a:p>
          <a:p>
            <a:pPr eaLnBrk="1" hangingPunct="1"/>
            <a:endParaRPr lang="cs-CZ"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obrázek snímku 1">
            <a:extLst>
              <a:ext uri="{FF2B5EF4-FFF2-40B4-BE49-F238E27FC236}">
                <a16:creationId xmlns:a16="http://schemas.microsoft.com/office/drawing/2014/main" id="{73D7C46A-A290-4544-BDC7-62610413BFD1}"/>
              </a:ext>
            </a:extLst>
          </p:cNvPr>
          <p:cNvSpPr>
            <a:spLocks noGrp="1" noRot="1" noChangeAspect="1" noChangeArrowheads="1" noTextEdit="1"/>
          </p:cNvSpPr>
          <p:nvPr>
            <p:ph type="sldImg"/>
          </p:nvPr>
        </p:nvSpPr>
        <p:spPr>
          <a:ln/>
        </p:spPr>
      </p:sp>
      <p:sp>
        <p:nvSpPr>
          <p:cNvPr id="8195" name="Zástupný symbol pro poznámky 2">
            <a:extLst>
              <a:ext uri="{FF2B5EF4-FFF2-40B4-BE49-F238E27FC236}">
                <a16:creationId xmlns:a16="http://schemas.microsoft.com/office/drawing/2014/main" id="{73581E12-704B-44EE-B451-1B8D19AE21D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Although the photons travel at the speed of light, they bounce so many times through this dense material that an individual photon takes about a million years to finally reach the interface layer. The density drops from 20 g/cm³ (about the density of gold) down to only 0.2 g/cm³ (less than the density of water) from the bottom to the top of the radiative zone. The temperature falls from 7,000,000° C to about 2,000,000° C over the same distance.</a:t>
            </a:r>
            <a:endParaRPr lang="cs-CZ" altLang="en-US">
              <a:latin typeface="Arial" panose="020B0604020202020204" pitchFamily="34" charset="0"/>
            </a:endParaRPr>
          </a:p>
        </p:txBody>
      </p:sp>
      <p:sp>
        <p:nvSpPr>
          <p:cNvPr id="8196" name="Zástupný symbol pro číslo snímku 3">
            <a:extLst>
              <a:ext uri="{FF2B5EF4-FFF2-40B4-BE49-F238E27FC236}">
                <a16:creationId xmlns:a16="http://schemas.microsoft.com/office/drawing/2014/main" id="{16CD810C-0A8F-4150-BC34-6C9B84CE81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E8AE5B-4056-4B02-A35D-94844FB54616}" type="slidenum">
              <a:rPr lang="cs-CZ" altLang="cs-CZ"/>
              <a:pPr/>
              <a:t>4</a:t>
            </a:fld>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32446630-96E1-4A2A-9761-EF16C43EDB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6DE734-5A67-4C63-9726-377D72650958}" type="slidenum">
              <a:rPr lang="cs-CZ" altLang="cs-CZ"/>
              <a:pPr>
                <a:spcBef>
                  <a:spcPct val="0"/>
                </a:spcBef>
              </a:pPr>
              <a:t>23</a:t>
            </a:fld>
            <a:endParaRPr lang="cs-CZ" altLang="cs-CZ"/>
          </a:p>
        </p:txBody>
      </p:sp>
      <p:sp>
        <p:nvSpPr>
          <p:cNvPr id="46083" name="Rectangle 2">
            <a:extLst>
              <a:ext uri="{FF2B5EF4-FFF2-40B4-BE49-F238E27FC236}">
                <a16:creationId xmlns:a16="http://schemas.microsoft.com/office/drawing/2014/main" id="{3156BA18-86CF-44E1-9BBD-38C18B0807C4}"/>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A985D02D-3A29-4102-8E74-8F5CE88B764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altLang="en-US">
                <a:latin typeface="Arial" panose="020B0604020202020204" pitchFamily="34" charset="0"/>
              </a:rPr>
              <a:t> </a:t>
            </a:r>
            <a:r>
              <a:rPr lang="en-US" altLang="en-US" b="1">
                <a:latin typeface="Arial" panose="020B0604020202020204" pitchFamily="34" charset="0"/>
              </a:rPr>
              <a:t>Solar Dynamics Observatory Sees Solar Flare</a:t>
            </a:r>
          </a:p>
          <a:p>
            <a:r>
              <a:rPr lang="en-US" altLang="en-US">
                <a:latin typeface="Arial" panose="020B0604020202020204" pitchFamily="34" charset="0"/>
              </a:rPr>
              <a:t>A movie of the March 30, 2010 prominence eruption, starting with a zoomed in view. The twisting motion of the material is the most noticeable feature. The viewpoint then pulls out to show the entire sun. http://www.nasa.gov/multimedia/videogallery/index.html</a:t>
            </a:r>
          </a:p>
          <a:p>
            <a:pPr eaLnBrk="1" hangingPunct="1"/>
            <a:endParaRPr lang="cs-CZ"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obrázek snímku 1">
            <a:extLst>
              <a:ext uri="{FF2B5EF4-FFF2-40B4-BE49-F238E27FC236}">
                <a16:creationId xmlns:a16="http://schemas.microsoft.com/office/drawing/2014/main" id="{D09D08A7-B272-4994-A293-1A1E01436696}"/>
              </a:ext>
            </a:extLst>
          </p:cNvPr>
          <p:cNvSpPr>
            <a:spLocks noGrp="1" noRot="1" noChangeAspect="1" noChangeArrowheads="1" noTextEdit="1"/>
          </p:cNvSpPr>
          <p:nvPr>
            <p:ph type="sldImg"/>
          </p:nvPr>
        </p:nvSpPr>
        <p:spPr>
          <a:ln/>
        </p:spPr>
      </p:sp>
      <p:sp>
        <p:nvSpPr>
          <p:cNvPr id="48131" name="Zástupný symbol pro poznámky 2">
            <a:extLst>
              <a:ext uri="{FF2B5EF4-FFF2-40B4-BE49-F238E27FC236}">
                <a16:creationId xmlns:a16="http://schemas.microsoft.com/office/drawing/2014/main" id="{877EE004-1B67-4970-B755-29EBEC3D5E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latin typeface="Arial" panose="020B0604020202020204" pitchFamily="34" charset="0"/>
              </a:rPr>
              <a:t>The solar wind is not uniform. Although it is always directed away from the Sun, it changes speed and carries with it </a:t>
            </a:r>
            <a:r>
              <a:rPr lang="en-US" altLang="en-US">
                <a:latin typeface="Arial" panose="020B0604020202020204" pitchFamily="34" charset="0"/>
                <a:hlinkClick r:id="rId3"/>
              </a:rPr>
              <a:t>magnetic clouds</a:t>
            </a:r>
            <a:r>
              <a:rPr lang="en-US" altLang="en-US">
                <a:latin typeface="Arial" panose="020B0604020202020204" pitchFamily="34" charset="0"/>
              </a:rPr>
              <a:t>, </a:t>
            </a:r>
            <a:r>
              <a:rPr lang="en-US" altLang="en-US">
                <a:latin typeface="Arial" panose="020B0604020202020204" pitchFamily="34" charset="0"/>
                <a:hlinkClick r:id="rId3"/>
              </a:rPr>
              <a:t>interacting regions</a:t>
            </a:r>
            <a:r>
              <a:rPr lang="en-US" altLang="en-US">
                <a:latin typeface="Arial" panose="020B0604020202020204" pitchFamily="34" charset="0"/>
              </a:rPr>
              <a:t> where high speed wind catches up with slow speed wind, and </a:t>
            </a:r>
            <a:r>
              <a:rPr lang="en-US" altLang="en-US">
                <a:latin typeface="Arial" panose="020B0604020202020204" pitchFamily="34" charset="0"/>
                <a:hlinkClick r:id="rId3"/>
              </a:rPr>
              <a:t>composition variations</a:t>
            </a:r>
            <a:r>
              <a:rPr lang="en-US" altLang="en-US">
                <a:latin typeface="Arial" panose="020B0604020202020204" pitchFamily="34" charset="0"/>
              </a:rPr>
              <a:t>. The solar wind speed is high (800 km/s) over </a:t>
            </a:r>
            <a:r>
              <a:rPr lang="en-US" altLang="en-US">
                <a:latin typeface="Arial" panose="020B0604020202020204" pitchFamily="34" charset="0"/>
                <a:hlinkClick r:id="rId4"/>
              </a:rPr>
              <a:t>coronal holes</a:t>
            </a:r>
            <a:r>
              <a:rPr lang="en-US" altLang="en-US">
                <a:latin typeface="Arial" panose="020B0604020202020204" pitchFamily="34" charset="0"/>
              </a:rPr>
              <a:t> and low (300 km/s) over </a:t>
            </a:r>
            <a:r>
              <a:rPr lang="en-US" altLang="en-US">
                <a:latin typeface="Arial" panose="020B0604020202020204" pitchFamily="34" charset="0"/>
                <a:hlinkClick r:id="rId4"/>
              </a:rPr>
              <a:t>streamers</a:t>
            </a:r>
            <a:r>
              <a:rPr lang="en-US" altLang="en-US">
                <a:latin typeface="Arial" panose="020B0604020202020204" pitchFamily="34" charset="0"/>
              </a:rPr>
              <a:t>. These high and low speed streams interact with each other and alternately pass by the Earth as the Sun rotates. These wind speed variations buffet the Earth's magnetic field and can produce storms in the Earth's magnetosphere.</a:t>
            </a:r>
            <a:endParaRPr lang="cs-CZ" altLang="en-US">
              <a:latin typeface="Arial" panose="020B0604020202020204" pitchFamily="34" charset="0"/>
            </a:endParaRPr>
          </a:p>
          <a:p>
            <a:endParaRPr lang="cs-CZ" altLang="en-US">
              <a:latin typeface="Arial" panose="020B0604020202020204" pitchFamily="34" charset="0"/>
            </a:endParaRPr>
          </a:p>
          <a:p>
            <a:r>
              <a:rPr lang="en-US" altLang="en-US">
                <a:latin typeface="Arial" panose="020B0604020202020204" pitchFamily="34" charset="0"/>
              </a:rPr>
              <a:t>The NASA Advanced Composition Explorer (ACE) satellite enables SWPC to give advance warning of geomagnetic storms. Geomagnetic storms are a natural hazard, like hurricanes and tsunamis, which the National Oceanic and Atmospheric Administration (NOAA) Space Weather Prediction Center (SWPC) forecasts for the public's benefit. Geomagnetic storms impact the electric power grid, aircraft operations, GPS, manned spaceflight, and satellite operations, to name some of the most damaging. Severe geomagnetic storms can result in electric utility blackouts over a wide area.</a:t>
            </a:r>
          </a:p>
          <a:p>
            <a:r>
              <a:rPr lang="en-US" altLang="en-US">
                <a:latin typeface="Arial" panose="020B0604020202020204" pitchFamily="34" charset="0"/>
              </a:rPr>
              <a:t>The location of ACE at the L1 libration point between the Earth and the Sun, about 1,500,000 km forward of Earth, enables ACE to give up to one hour advance warning of the arrival of damaging space weather events at Earth. SWPC issues warnings of imminent geomagnetic storms using these data.</a:t>
            </a:r>
          </a:p>
          <a:p>
            <a:r>
              <a:rPr lang="en-US" altLang="en-US">
                <a:latin typeface="Arial" panose="020B0604020202020204" pitchFamily="34" charset="0"/>
              </a:rPr>
              <a:t>Ground tracking status for the ACE satellite is </a:t>
            </a:r>
            <a:r>
              <a:rPr lang="en-US" altLang="en-US">
                <a:latin typeface="Arial" panose="020B0604020202020204" pitchFamily="34" charset="0"/>
                <a:hlinkClick r:id="rId5"/>
              </a:rPr>
              <a:t>available here</a:t>
            </a:r>
            <a:r>
              <a:rPr lang="en-US" altLang="en-US">
                <a:latin typeface="Arial" panose="020B0604020202020204" pitchFamily="34" charset="0"/>
              </a:rPr>
              <a:t>.</a:t>
            </a:r>
          </a:p>
          <a:p>
            <a:endParaRPr lang="cs-CZ" altLang="en-US">
              <a:latin typeface="Arial" panose="020B0604020202020204" pitchFamily="34" charset="0"/>
            </a:endParaRPr>
          </a:p>
          <a:p>
            <a:endParaRPr lang="cs-CZ" altLang="en-US">
              <a:latin typeface="Arial" panose="020B0604020202020204" pitchFamily="34" charset="0"/>
            </a:endParaRPr>
          </a:p>
        </p:txBody>
      </p:sp>
      <p:sp>
        <p:nvSpPr>
          <p:cNvPr id="48132" name="Zástupný symbol pro číslo snímku 3">
            <a:extLst>
              <a:ext uri="{FF2B5EF4-FFF2-40B4-BE49-F238E27FC236}">
                <a16:creationId xmlns:a16="http://schemas.microsoft.com/office/drawing/2014/main" id="{2B8981FD-45F7-420F-948E-396A96F0AE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AF7206-7B61-421B-9E55-04A107E5E0A4}" type="slidenum">
              <a:rPr lang="cs-CZ" altLang="cs-CZ"/>
              <a:pPr/>
              <a:t>24</a:t>
            </a:fld>
            <a:endParaRPr lang="cs-CZ" alt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obrázek snímku 1">
            <a:extLst>
              <a:ext uri="{FF2B5EF4-FFF2-40B4-BE49-F238E27FC236}">
                <a16:creationId xmlns:a16="http://schemas.microsoft.com/office/drawing/2014/main" id="{7FB8E6B9-737E-4644-BA31-10DE5C013BBD}"/>
              </a:ext>
            </a:extLst>
          </p:cNvPr>
          <p:cNvSpPr>
            <a:spLocks noGrp="1" noRot="1" noChangeAspect="1" noChangeArrowheads="1" noTextEdit="1"/>
          </p:cNvSpPr>
          <p:nvPr>
            <p:ph type="sldImg"/>
          </p:nvPr>
        </p:nvSpPr>
        <p:spPr>
          <a:ln/>
        </p:spPr>
      </p:sp>
      <p:sp>
        <p:nvSpPr>
          <p:cNvPr id="50179" name="Zástupný symbol pro poznámky 2">
            <a:extLst>
              <a:ext uri="{FF2B5EF4-FFF2-40B4-BE49-F238E27FC236}">
                <a16:creationId xmlns:a16="http://schemas.microsoft.com/office/drawing/2014/main" id="{5A1B87E3-6EE5-42A5-8787-ED9B8FE25E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altLang="en-US">
                <a:latin typeface="Arial" panose="020B0604020202020204" pitchFamily="34" charset="0"/>
              </a:rPr>
              <a:t>http://en.wikipedia.org/wiki/Coronal_mass_ejection</a:t>
            </a:r>
          </a:p>
          <a:p>
            <a:r>
              <a:rPr lang="en-US" altLang="en-US">
                <a:latin typeface="Arial" panose="020B0604020202020204" pitchFamily="34" charset="0"/>
              </a:rPr>
              <a:t>Original NASA description: The Hubble Space Telescope imaged this view in February 1995. The arcing, graceful structure is actually a bow shock about half a light-year across, created from the wind from the star L.L. Orionis colliding with the Orion Nebula flow.</a:t>
            </a:r>
            <a:endParaRPr lang="cs-CZ" altLang="en-US">
              <a:latin typeface="Arial" panose="020B0604020202020204" pitchFamily="34" charset="0"/>
            </a:endParaRPr>
          </a:p>
          <a:p>
            <a:endParaRPr lang="cs-CZ" altLang="en-US">
              <a:latin typeface="Arial" panose="020B0604020202020204" pitchFamily="34" charset="0"/>
            </a:endParaRPr>
          </a:p>
          <a:p>
            <a:r>
              <a:rPr lang="en-US" altLang="en-US" b="1" i="1">
                <a:latin typeface="Arial" panose="020B0604020202020204" pitchFamily="34" charset="0"/>
              </a:rPr>
              <a:t>Voyager 1</a:t>
            </a:r>
            <a:r>
              <a:rPr lang="en-US" altLang="en-US">
                <a:latin typeface="Arial" panose="020B0604020202020204" pitchFamily="34" charset="0"/>
              </a:rPr>
              <a:t> is a </a:t>
            </a:r>
            <a:r>
              <a:rPr lang="en-US" altLang="en-US">
                <a:latin typeface="Arial" panose="020B0604020202020204" pitchFamily="34" charset="0"/>
                <a:hlinkClick r:id="rId3" tooltip="Space probe"/>
              </a:rPr>
              <a:t>space probe</a:t>
            </a:r>
            <a:r>
              <a:rPr lang="en-US" altLang="en-US">
                <a:latin typeface="Arial" panose="020B0604020202020204" pitchFamily="34" charset="0"/>
              </a:rPr>
              <a:t> launched by </a:t>
            </a:r>
            <a:r>
              <a:rPr lang="en-US" altLang="en-US">
                <a:latin typeface="Arial" panose="020B0604020202020204" pitchFamily="34" charset="0"/>
                <a:hlinkClick r:id="rId4" tooltip="NASA"/>
              </a:rPr>
              <a:t>NASA</a:t>
            </a:r>
            <a:r>
              <a:rPr lang="en-US" altLang="en-US">
                <a:latin typeface="Arial" panose="020B0604020202020204" pitchFamily="34" charset="0"/>
              </a:rPr>
              <a:t> on September 5, 1977. Part of the </a:t>
            </a:r>
            <a:r>
              <a:rPr lang="en-US" altLang="en-US">
                <a:latin typeface="Arial" panose="020B0604020202020204" pitchFamily="34" charset="0"/>
                <a:hlinkClick r:id="rId5" tooltip="Voyager program"/>
              </a:rPr>
              <a:t>Voyager program</a:t>
            </a:r>
            <a:r>
              <a:rPr lang="en-US" altLang="en-US">
                <a:latin typeface="Arial" panose="020B0604020202020204" pitchFamily="34" charset="0"/>
              </a:rPr>
              <a:t> to study the outer </a:t>
            </a:r>
            <a:r>
              <a:rPr lang="en-US" altLang="en-US">
                <a:latin typeface="Arial" panose="020B0604020202020204" pitchFamily="34" charset="0"/>
                <a:hlinkClick r:id="rId6" tooltip="Solar System"/>
              </a:rPr>
              <a:t>Solar System</a:t>
            </a:r>
            <a:r>
              <a:rPr lang="en-US" altLang="en-US">
                <a:latin typeface="Arial" panose="020B0604020202020204" pitchFamily="34" charset="0"/>
              </a:rPr>
              <a:t>, </a:t>
            </a:r>
            <a:r>
              <a:rPr lang="en-US" altLang="en-US" i="1">
                <a:latin typeface="Arial" panose="020B0604020202020204" pitchFamily="34" charset="0"/>
              </a:rPr>
              <a:t>Voyager 1</a:t>
            </a:r>
            <a:r>
              <a:rPr lang="en-US" altLang="en-US">
                <a:latin typeface="Arial" panose="020B0604020202020204" pitchFamily="34" charset="0"/>
              </a:rPr>
              <a:t> launched 16 days after its twin, </a:t>
            </a:r>
            <a:r>
              <a:rPr lang="en-US" altLang="en-US" i="1">
                <a:latin typeface="Arial" panose="020B0604020202020204" pitchFamily="34" charset="0"/>
                <a:hlinkClick r:id="rId7" tooltip="Voyager 2"/>
              </a:rPr>
              <a:t>Voyager 2</a:t>
            </a:r>
            <a:r>
              <a:rPr lang="en-US" altLang="en-US">
                <a:latin typeface="Arial" panose="020B0604020202020204" pitchFamily="34" charset="0"/>
              </a:rPr>
              <a:t>. Having operated for 40 years, 6 months and 16 days as of March 21, 2018, the spacecraft still communicates with the </a:t>
            </a:r>
            <a:r>
              <a:rPr lang="en-US" altLang="en-US">
                <a:latin typeface="Arial" panose="020B0604020202020204" pitchFamily="34" charset="0"/>
                <a:hlinkClick r:id="rId8" tooltip="Deep Space Network"/>
              </a:rPr>
              <a:t>Deep Space Network</a:t>
            </a:r>
            <a:r>
              <a:rPr lang="en-US" altLang="en-US">
                <a:latin typeface="Arial" panose="020B0604020202020204" pitchFamily="34" charset="0"/>
              </a:rPr>
              <a:t> to receive routine commands and return data. At a distance of 141 AU (2.11×10</a:t>
            </a:r>
            <a:r>
              <a:rPr lang="en-US" altLang="en-US" baseline="30000">
                <a:latin typeface="Arial" panose="020B0604020202020204" pitchFamily="34" charset="0"/>
              </a:rPr>
              <a:t>10</a:t>
            </a:r>
            <a:r>
              <a:rPr lang="en-US" altLang="en-US">
                <a:latin typeface="Arial" panose="020B0604020202020204" pitchFamily="34" charset="0"/>
              </a:rPr>
              <a:t> km), approximately 21 billion kilometers (13 billion miles) from the Sun as of January 2, 2018,</a:t>
            </a:r>
            <a:r>
              <a:rPr lang="en-US" altLang="en-US" baseline="30000">
                <a:latin typeface="Arial" panose="020B0604020202020204" pitchFamily="34" charset="0"/>
                <a:hlinkClick r:id="rId9"/>
              </a:rPr>
              <a:t>[3]</a:t>
            </a:r>
            <a:r>
              <a:rPr lang="en-US" altLang="en-US">
                <a:latin typeface="Arial" panose="020B0604020202020204" pitchFamily="34" charset="0"/>
              </a:rPr>
              <a:t> it is the farthest spacecraft and </a:t>
            </a:r>
            <a:r>
              <a:rPr lang="en-US" altLang="en-US">
                <a:latin typeface="Arial" panose="020B0604020202020204" pitchFamily="34" charset="0"/>
                <a:hlinkClick r:id="rId10" tooltip="Man-made"/>
              </a:rPr>
              <a:t>man-made</a:t>
            </a:r>
            <a:r>
              <a:rPr lang="en-US" altLang="en-US">
                <a:latin typeface="Arial" panose="020B0604020202020204" pitchFamily="34" charset="0"/>
              </a:rPr>
              <a:t> object from </a:t>
            </a:r>
            <a:r>
              <a:rPr lang="en-US" altLang="en-US">
                <a:latin typeface="Arial" panose="020B0604020202020204" pitchFamily="34" charset="0"/>
                <a:hlinkClick r:id="rId11" tooltip="Earth"/>
              </a:rPr>
              <a:t>Earth</a:t>
            </a:r>
            <a:r>
              <a:rPr lang="en-US" altLang="en-US">
                <a:latin typeface="Arial" panose="020B0604020202020204" pitchFamily="34" charset="0"/>
              </a:rPr>
              <a:t>.</a:t>
            </a:r>
            <a:endParaRPr lang="cs-CZ" altLang="en-US">
              <a:latin typeface="Arial" panose="020B0604020202020204" pitchFamily="34" charset="0"/>
            </a:endParaRPr>
          </a:p>
          <a:p>
            <a:endParaRPr lang="cs-CZ" altLang="en-US">
              <a:latin typeface="Arial" panose="020B0604020202020204" pitchFamily="34" charset="0"/>
            </a:endParaRPr>
          </a:p>
        </p:txBody>
      </p:sp>
      <p:sp>
        <p:nvSpPr>
          <p:cNvPr id="50180" name="Zástupný symbol pro číslo snímku 3">
            <a:extLst>
              <a:ext uri="{FF2B5EF4-FFF2-40B4-BE49-F238E27FC236}">
                <a16:creationId xmlns:a16="http://schemas.microsoft.com/office/drawing/2014/main" id="{CE192024-DA38-40C5-A980-EF4FCC1C82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0213CA-BBA9-40BC-BA4C-F2369EE23816}" type="slidenum">
              <a:rPr lang="cs-CZ" altLang="cs-CZ"/>
              <a:pPr/>
              <a:t>25</a:t>
            </a:fld>
            <a:endParaRPr lang="cs-CZ" alt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a:extLst>
              <a:ext uri="{FF2B5EF4-FFF2-40B4-BE49-F238E27FC236}">
                <a16:creationId xmlns:a16="http://schemas.microsoft.com/office/drawing/2014/main" id="{B8EDF6D8-4B07-4038-B871-CBB14D88D2E0}"/>
              </a:ext>
            </a:extLst>
          </p:cNvPr>
          <p:cNvSpPr>
            <a:spLocks noGrp="1" noRot="1" noChangeAspect="1" noChangeArrowheads="1" noTextEdit="1"/>
          </p:cNvSpPr>
          <p:nvPr>
            <p:ph type="sldImg"/>
          </p:nvPr>
        </p:nvSpPr>
        <p:spPr>
          <a:ln/>
        </p:spPr>
      </p:sp>
      <p:sp>
        <p:nvSpPr>
          <p:cNvPr id="52227" name="Zástupný symbol pro poznámky 2">
            <a:extLst>
              <a:ext uri="{FF2B5EF4-FFF2-40B4-BE49-F238E27FC236}">
                <a16:creationId xmlns:a16="http://schemas.microsoft.com/office/drawing/2014/main" id="{7D59774A-8AA8-47DF-A26B-8E14AA51AE2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altLang="en-US">
                <a:latin typeface="Arial" panose="020B0604020202020204" pitchFamily="34" charset="0"/>
              </a:rPr>
              <a:t>el. proudy s hustotou 10</a:t>
            </a:r>
            <a:r>
              <a:rPr lang="cs-CZ" altLang="en-US" baseline="30000">
                <a:latin typeface="Arial" panose="020B0604020202020204" pitchFamily="34" charset="0"/>
              </a:rPr>
              <a:t>-10</a:t>
            </a:r>
            <a:r>
              <a:rPr lang="cs-CZ" altLang="en-US">
                <a:latin typeface="Arial" panose="020B0604020202020204" pitchFamily="34" charset="0"/>
              </a:rPr>
              <a:t> A/m</a:t>
            </a:r>
            <a:r>
              <a:rPr lang="cs-CZ" altLang="en-US" baseline="30000">
                <a:latin typeface="Arial" panose="020B0604020202020204" pitchFamily="34" charset="0"/>
              </a:rPr>
              <a:t>2</a:t>
            </a:r>
            <a:r>
              <a:rPr lang="cs-CZ" altLang="en-US">
                <a:latin typeface="Arial" panose="020B0604020202020204" pitchFamily="34" charset="0"/>
              </a:rPr>
              <a:t>. To je sice 10</a:t>
            </a:r>
            <a:r>
              <a:rPr lang="cs-CZ" altLang="en-US" baseline="30000">
                <a:latin typeface="Arial" panose="020B0604020202020204" pitchFamily="34" charset="0"/>
              </a:rPr>
              <a:t>16</a:t>
            </a:r>
            <a:r>
              <a:rPr lang="cs-CZ" altLang="en-US">
                <a:latin typeface="Arial" panose="020B0604020202020204" pitchFamily="34" charset="0"/>
              </a:rPr>
              <a:t>x méně, než odpovídá vláknu žárovky, ale musíme vzít v úvahu, že jde o velmi rozměrnou strukturu</a:t>
            </a:r>
          </a:p>
          <a:p>
            <a:endParaRPr lang="cs-CZ" altLang="en-US">
              <a:latin typeface="Arial" panose="020B0604020202020204" pitchFamily="34" charset="0"/>
            </a:endParaRPr>
          </a:p>
          <a:p>
            <a:r>
              <a:rPr lang="cs-CZ" altLang="en-US">
                <a:latin typeface="Arial" panose="020B0604020202020204" pitchFamily="34" charset="0"/>
              </a:rPr>
              <a:t>Heliosférická proudová vrstva je projev celkového magnetického pole Slunce ve slunečním větru. Je to tenká vrstva v meziplanetárním prostoru, tvořící rozhraní mezi siločárami vybíhající ze Slunce a siločárami směřujícími ke Slunci. Rotace magnetické indukce B je v této přechodové vrstvě nenulová, což znamená [podle rovnice rot B = (4</a:t>
            </a:r>
            <a:r>
              <a:rPr lang="el-GR" altLang="en-US">
                <a:latin typeface="Arial" panose="020B0604020202020204" pitchFamily="34" charset="0"/>
              </a:rPr>
              <a:t>π/</a:t>
            </a:r>
            <a:r>
              <a:rPr lang="cs-CZ" altLang="en-US">
                <a:latin typeface="Arial" panose="020B0604020202020204" pitchFamily="34" charset="0"/>
              </a:rPr>
              <a:t>c)i], že kolmo k siločarám teče proud o hustotě i. Heliosférická proudová vrstva není rozprostřena ani v rovině slunečního rovníku, ani v rovině ekliptiky. Její tvar je určen rozložením koronálních děr na Slunci a rotací Slunce (viz obr.). Připomíná zborcenou střechu klobouku. Průsečíky heliosférické proudové vrstvy s ekliptikou vymezují tzv. meziplanetární sektory, tj. několik sektorů v rovině ekliptiky, v nichž se střídá magnetická polarita. Pokaždé, když pozorovatel (tj. přístroje na meziplanetární sondě či na Zemi) prochází heliosférickou proudovou vrstvu z jedné polarity na opačnou, zaznamená hranici sektorů. Při přechodu hranice sektorů přes Zemi se podstatně změní příliv energie vnášené do magnetosféry slunečním větrem.</a:t>
            </a:r>
          </a:p>
          <a:p>
            <a:endParaRPr lang="cs-CZ" altLang="en-US">
              <a:latin typeface="Arial" panose="020B0604020202020204" pitchFamily="34" charset="0"/>
            </a:endParaRPr>
          </a:p>
          <a:p>
            <a:endParaRPr lang="cs-CZ" altLang="en-US">
              <a:latin typeface="Arial" panose="020B0604020202020204" pitchFamily="34" charset="0"/>
            </a:endParaRPr>
          </a:p>
          <a:p>
            <a:r>
              <a:rPr lang="cs-CZ" altLang="en-US">
                <a:latin typeface="Arial" panose="020B0604020202020204" pitchFamily="34" charset="0"/>
              </a:rPr>
              <a:t>obr. http://www.aldebaran.cz/astrofyzika/plazma/occurence.html</a:t>
            </a:r>
          </a:p>
          <a:p>
            <a:endParaRPr lang="cs-CZ" altLang="en-US">
              <a:latin typeface="Arial" panose="020B0604020202020204" pitchFamily="34" charset="0"/>
            </a:endParaRPr>
          </a:p>
        </p:txBody>
      </p:sp>
      <p:sp>
        <p:nvSpPr>
          <p:cNvPr id="52228" name="Zástupný symbol pro číslo snímku 3">
            <a:extLst>
              <a:ext uri="{FF2B5EF4-FFF2-40B4-BE49-F238E27FC236}">
                <a16:creationId xmlns:a16="http://schemas.microsoft.com/office/drawing/2014/main" id="{B7726AFF-D666-495F-85F5-EBC9C911DE1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8A3DEF-FBEB-4C85-8EBE-98EDEBA6C9D4}" type="slidenum">
              <a:rPr lang="cs-CZ" altLang="cs-CZ"/>
              <a:pPr/>
              <a:t>26</a:t>
            </a:fld>
            <a:endParaRPr lang="cs-CZ" alt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a:extLst>
              <a:ext uri="{FF2B5EF4-FFF2-40B4-BE49-F238E27FC236}">
                <a16:creationId xmlns:a16="http://schemas.microsoft.com/office/drawing/2014/main" id="{356C355C-41A4-426D-B5D8-956E09ECB6C4}"/>
              </a:ext>
            </a:extLst>
          </p:cNvPr>
          <p:cNvSpPr>
            <a:spLocks noGrp="1" noRot="1" noChangeAspect="1" noChangeArrowheads="1" noTextEdit="1"/>
          </p:cNvSpPr>
          <p:nvPr>
            <p:ph type="sldImg"/>
          </p:nvPr>
        </p:nvSpPr>
        <p:spPr>
          <a:ln/>
        </p:spPr>
      </p:sp>
      <p:sp>
        <p:nvSpPr>
          <p:cNvPr id="54275" name="Zástupný symbol pro poznámky 2">
            <a:extLst>
              <a:ext uri="{FF2B5EF4-FFF2-40B4-BE49-F238E27FC236}">
                <a16:creationId xmlns:a16="http://schemas.microsoft.com/office/drawing/2014/main" id="{A5107DC7-5B0D-419F-B3FA-E733C56B364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altLang="en-US">
                <a:latin typeface="Arial" panose="020B0604020202020204" pitchFamily="34" charset="0"/>
              </a:rPr>
              <a:t>škálu jevů, které ovlivňují situaci v meziplanetárním okolí naší planety. Jedná se tedy především o parametry </a:t>
            </a:r>
            <a:r>
              <a:rPr lang="cs-CZ" altLang="en-US" b="1">
                <a:latin typeface="Arial" panose="020B0604020202020204" pitchFamily="34" charset="0"/>
              </a:rPr>
              <a:t>slunečního větru </a:t>
            </a:r>
            <a:r>
              <a:rPr lang="cs-CZ" altLang="en-US">
                <a:latin typeface="Arial" panose="020B0604020202020204" pitchFamily="34" charset="0"/>
              </a:rPr>
              <a:t>a oblaků částic pocházejících ze Slunce. Jak známo, koróna prakticky spojitě přechází do meziplanetárního prostoru. Ve skutečnosti však žádné hranice přechodu neexistují. Horká a velmi řídká plazma (sluneční vítr - neustálý proud protonů, elektronů, částic alfa a těžších jader) se neustále rozpíná do meziplanetárního prostoru.</a:t>
            </a:r>
          </a:p>
          <a:p>
            <a:r>
              <a:rPr lang="cs-CZ" altLang="en-US">
                <a:latin typeface="Arial" panose="020B0604020202020204" pitchFamily="34" charset="0"/>
              </a:rPr>
              <a:t>Parametry slunečního větru (tedy především rychlost a hustotu částic) měříme pomocí přístrojů na palubách družic a sond v okolí Země. Součástí kosmického počasí je však také různé záření, jehož intenzita se díky projevům sluneční aktivity v čase výrazně mění. Mezi ostře sledované vlnové délky patří oblasti </a:t>
            </a:r>
            <a:r>
              <a:rPr lang="cs-CZ" altLang="en-US" b="1">
                <a:latin typeface="Arial" panose="020B0604020202020204" pitchFamily="34" charset="0"/>
              </a:rPr>
              <a:t>rentgenového záření</a:t>
            </a:r>
            <a:r>
              <a:rPr lang="cs-CZ" altLang="en-US">
                <a:latin typeface="Arial" panose="020B0604020202020204" pitchFamily="34" charset="0"/>
              </a:rPr>
              <a:t>, kde se projevují známé sluneční erupce.</a:t>
            </a:r>
          </a:p>
          <a:p>
            <a:r>
              <a:rPr lang="cs-CZ" altLang="en-US">
                <a:latin typeface="Arial" panose="020B0604020202020204" pitchFamily="34" charset="0"/>
              </a:rPr>
              <a:t>Na této stránce najdete aktuální informace o </a:t>
            </a:r>
            <a:r>
              <a:rPr lang="cs-CZ" altLang="en-US" b="1">
                <a:latin typeface="Arial" panose="020B0604020202020204" pitchFamily="34" charset="0"/>
              </a:rPr>
              <a:t>parametrech slunečního větru</a:t>
            </a:r>
            <a:r>
              <a:rPr lang="cs-CZ" altLang="en-US">
                <a:latin typeface="Arial" panose="020B0604020202020204" pitchFamily="34" charset="0"/>
              </a:rPr>
              <a:t> (toků části, jejich hustotě), ale také </a:t>
            </a:r>
            <a:r>
              <a:rPr lang="cs-CZ" altLang="en-US" b="1">
                <a:latin typeface="Arial" panose="020B0604020202020204" pitchFamily="34" charset="0"/>
              </a:rPr>
              <a:t>intenzity rentgenového záření</a:t>
            </a:r>
            <a:r>
              <a:rPr lang="cs-CZ" altLang="en-US">
                <a:latin typeface="Arial" panose="020B0604020202020204" pitchFamily="34" charset="0"/>
              </a:rPr>
              <a:t>.</a:t>
            </a:r>
          </a:p>
          <a:p>
            <a:r>
              <a:rPr lang="cs-CZ" altLang="en-US">
                <a:latin typeface="Arial" panose="020B0604020202020204" pitchFamily="34" charset="0"/>
              </a:rPr>
              <a:t>http://pozorovanislunce.eu/slunce-aktualne/kosmicke-pocasi.html</a:t>
            </a:r>
          </a:p>
          <a:p>
            <a:endParaRPr lang="cs-CZ" altLang="en-US">
              <a:latin typeface="Arial" panose="020B0604020202020204" pitchFamily="34" charset="0"/>
            </a:endParaRPr>
          </a:p>
          <a:p>
            <a:r>
              <a:rPr lang="cs-CZ" altLang="en-US">
                <a:latin typeface="Arial" panose="020B0604020202020204" pitchFamily="34" charset="0"/>
              </a:rPr>
              <a:t>Zdroj: http://fyzmatik.pise.cz/836-kosmicke-pocasi.html</a:t>
            </a:r>
          </a:p>
          <a:p>
            <a:endParaRPr lang="cs-CZ" altLang="en-US">
              <a:latin typeface="Arial" panose="020B0604020202020204" pitchFamily="34" charset="0"/>
            </a:endParaRPr>
          </a:p>
          <a:p>
            <a:r>
              <a:rPr lang="cs-CZ" altLang="en-US">
                <a:latin typeface="Arial" panose="020B0604020202020204" pitchFamily="34" charset="0"/>
              </a:rPr>
              <a:t>Při sledování kosmického počasí je nutné sledovat  exotické fotony v oboru rtg. záření, spršky nabitých částic a časově kolísavý tok kosmického záření.Důležité je zejména předpovídání kosmického počasí vynucené lidskou praxí. Když se Slunce rozbouří, dokáže přerušit telefonní linky a televizní vysílání. V horších případech vyřazuje z provozu elektrárny a ničí satelity na oběžné dráze. Při výkyvech kosmického počasí bývá ohroženo zdraví kosmonautů (nemoc z ozáření) a kosmonauta při nepřízni kosmického počasí nemůžeme stáhnout hned zpátky na Zemi. Nastávají komplikace s technikou (dva případy likvidace drahých spojových družic). Ohroženy jsou i posádky vysoko létajících letounů!Při změnách magnetického pole, ke kterým při kontaktu magnetosféry se slunečním větrem dochází, se v rozvodných soustavách, podmořských kabelech a telefonních a televizních sítích vytvářejí silné elektrické proudy. Proslulé jsou historky z konce devatenáctého století, kdy během takových úkazů nepotřebovali telegrafisté při vysílání ve svých přístrojích baterie a občas jim telegraf probíjel do ruky. Dnes se vlivem slunečního větru v kovových pláštích podmořských kabelů generuje napětí až několika set voltů.</a:t>
            </a:r>
          </a:p>
          <a:p>
            <a:r>
              <a:rPr lang="cs-CZ" altLang="en-US">
                <a:latin typeface="Arial" panose="020B0604020202020204" pitchFamily="34" charset="0"/>
              </a:rPr>
              <a:t>V březnu 1989 dokonce koronální výron vyřadil z provozu energetickou síť firmy HydroQuebec. Bez elektřiny zůstalo na sedm milionů lidí. Podle tehdejších zpráv se kompasy trajektů v Severním moři odchylovaly až o dvanáct stupňů a polární záři mohli lidé pozorovat až v Arizoně nebo Itálii. Poruchy v ionosféře zároveň rušily rádiové i televizní vysílání. Trasu letu kvůli tomu musel měnit při svém letu i Concorde na lince do New Yorku a raketoplán Discovery se vrátil na Zemi o den dříve.</a:t>
            </a:r>
          </a:p>
          <a:p>
            <a:r>
              <a:rPr lang="cs-CZ" altLang="en-US">
                <a:latin typeface="Arial" panose="020B0604020202020204" pitchFamily="34" charset="0"/>
              </a:rPr>
              <a:t>Největší škody samozřejmě sluneční bouře působí v řadách satelitů kolem Země.  Například satelit Skylab shořel v atmosféře v červenci 1979.  Kromě toho, že nabité částice slunečního větru snižují účinnost solárních panelů, mají vražedný vliv hlavně na elektroniku. Té je v satelitech, sondách a vesmírných lodích čím dál více. Když se v květnu 1998 během solární bouře odmlčel telekomunikační satelit Galaxy4 společnosti PanAmSat, ztratilo kontakt na 45 milionů uživatelů pagerů v celé Severní Americe.</a:t>
            </a:r>
          </a:p>
          <a:p>
            <a:r>
              <a:rPr lang="cs-CZ" altLang="en-US">
                <a:latin typeface="Arial" panose="020B0604020202020204" pitchFamily="34" charset="0"/>
              </a:rPr>
              <a:t>V roce 1994 přestaly pracovat družice Anik E1 a E2. Tu první později vyzdvihl raketoplán a následné vyšetřování prokázalo stopy po radiačním poškození. Situace se ovšem zhoršuje - dnes na bezdrátovém spojení a satelitní komunikaci stojí téměř celá ekonomika.</a:t>
            </a:r>
          </a:p>
          <a:p>
            <a:r>
              <a:rPr lang="cs-CZ" altLang="en-US">
                <a:latin typeface="Arial" panose="020B0604020202020204" pitchFamily="34" charset="0"/>
              </a:rPr>
              <a:t>Nikdo nejspíš nepochybuje o špičkové kvalitě informací, které astronomové neustále získávají z družic jako jsou například SOHO nebo GONG. Země vstoupila do vesmírného věku před pouhými padesáti lety a za tu dobu nestačilo dojít ani k pěti střídáním slunečního minima a maxima. Pořád ještě nic nevíme a situace je v podstatě stejná jako v době, kdy jsme teprve padesát let uměli předpovídat pozemské počasí. Situace se mění stejně rychle, prudce a nevyzpytatelně.</a:t>
            </a:r>
          </a:p>
          <a:p>
            <a:r>
              <a:rPr lang="cs-CZ" altLang="en-US">
                <a:latin typeface="Arial" panose="020B0604020202020204" pitchFamily="34" charset="0"/>
              </a:rPr>
              <a:t>Již víme přinejmenším to, že se Slunce zářením velmi silně podepisuje na pozemském klimatu. Protože má ale naše klima značnou setrvačnost, vliv jedenáctiletého cyklu nebo jeho poruchy není lehké přímo vysledovat. Nemáme ovšem vůbec žádná srovnávací data pro odhad dlouhodobějších vlivů.</a:t>
            </a:r>
          </a:p>
          <a:p>
            <a:r>
              <a:rPr lang="cs-CZ" altLang="en-US">
                <a:latin typeface="Arial" panose="020B0604020202020204" pitchFamily="34" charset="0"/>
              </a:rPr>
              <a:t>My žijeme na povrchu Země, proto bezprostřední vliv na nás má stav spodních vrstev troposféry. Hustota vzduchu v atmosféře není příliš vysoká, ale pokud bychom všechen vzduch atmosféře stlačili na hustotu vody, tak dostaneme vrstvu, která má tloušťku asi 10 m. To není zas tak málo na pocit dostatečného chránění před vlivem kosmického záření. Zemská atmosféra a magnetosféra jsou tak spolehlivým a dobrým štítem proti kosmickému prostředí, dokážou zastavit většinu částic v bezpečné vzdálenosti. Magnetosféra dovolí nabitým částicím vniknout do atmosféry jen u pólů a dávají vznik neškodným polárním zářím.</a:t>
            </a:r>
          </a:p>
          <a:p>
            <a:r>
              <a:rPr lang="cs-CZ" altLang="en-US">
                <a:latin typeface="Arial" panose="020B0604020202020204" pitchFamily="34" charset="0"/>
              </a:rPr>
              <a:t>Odezvy bouřlivých dějů v kosmu:</a:t>
            </a:r>
          </a:p>
          <a:p>
            <a:r>
              <a:rPr lang="cs-CZ" altLang="en-US">
                <a:latin typeface="Arial" panose="020B0604020202020204" pitchFamily="34" charset="0"/>
              </a:rPr>
              <a:t>• Magnetické bouře – narušení magnetické pole Země, nejde o žádný dramatický děj, magnetická střelka kompasu se chvěje maximálně v rozsahu 2-3 stupňů.</a:t>
            </a:r>
          </a:p>
          <a:p>
            <a:r>
              <a:rPr lang="cs-CZ" altLang="en-US">
                <a:latin typeface="Arial" panose="020B0604020202020204" pitchFamily="34" charset="0"/>
              </a:rPr>
              <a:t>• Indukovaná přepětí v sítích – lze se jim bránit technicky.</a:t>
            </a:r>
          </a:p>
          <a:p>
            <a:r>
              <a:rPr lang="cs-CZ" altLang="en-US">
                <a:latin typeface="Arial" panose="020B0604020202020204" pitchFamily="34" charset="0"/>
              </a:rPr>
              <a:t>• Citlivým lidem bývá špatně. Do značné míry je to jev subjektivní, lidé mnohdy své stavy na Slunce jenom svádějí. Člověk se Sluncem žije přes 2 milióny let, musel se jeho rozmarům přizpůsobit, jinak by tu už nebyl!</a:t>
            </a:r>
            <a:br>
              <a:rPr lang="cs-CZ" altLang="en-US">
                <a:latin typeface="Arial" panose="020B0604020202020204" pitchFamily="34" charset="0"/>
              </a:rPr>
            </a:br>
            <a:r>
              <a:rPr lang="cs-CZ" altLang="en-US">
                <a:latin typeface="Arial" panose="020B0604020202020204" pitchFamily="34" charset="0"/>
              </a:rPr>
              <a:t>Zdroj: http://fyzmatik.pise.cz/836-kosmicke-pocasi.html</a:t>
            </a:r>
          </a:p>
          <a:p>
            <a:endParaRPr lang="cs-CZ" altLang="en-US">
              <a:latin typeface="Arial" panose="020B0604020202020204" pitchFamily="34" charset="0"/>
            </a:endParaRPr>
          </a:p>
        </p:txBody>
      </p:sp>
      <p:sp>
        <p:nvSpPr>
          <p:cNvPr id="54276" name="Zástupný symbol pro číslo snímku 3">
            <a:extLst>
              <a:ext uri="{FF2B5EF4-FFF2-40B4-BE49-F238E27FC236}">
                <a16:creationId xmlns:a16="http://schemas.microsoft.com/office/drawing/2014/main" id="{DA00D74E-31E8-4A23-8377-A921C84E66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61042F-0CE3-429A-99A9-D3416CDE8B23}" type="slidenum">
              <a:rPr lang="cs-CZ" altLang="cs-CZ"/>
              <a:pPr/>
              <a:t>27</a:t>
            </a:fld>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DC0C685-20BD-47A7-A58E-0B788D8A28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D4C5BF-FA16-496B-B9A3-3383CCC76B26}" type="slidenum">
              <a:rPr lang="cs-CZ" altLang="cs-CZ"/>
              <a:pPr>
                <a:spcBef>
                  <a:spcPct val="0"/>
                </a:spcBef>
              </a:pPr>
              <a:t>5</a:t>
            </a:fld>
            <a:endParaRPr lang="cs-CZ" altLang="cs-CZ"/>
          </a:p>
        </p:txBody>
      </p:sp>
      <p:sp>
        <p:nvSpPr>
          <p:cNvPr id="10243" name="Rectangle 7">
            <a:extLst>
              <a:ext uri="{FF2B5EF4-FFF2-40B4-BE49-F238E27FC236}">
                <a16:creationId xmlns:a16="http://schemas.microsoft.com/office/drawing/2014/main" id="{70F72558-D84E-43C7-AA3E-587FB178CFE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78CB7FE-4614-4C22-9AD9-AD352ECCB7B3}" type="slidenum">
              <a:rPr lang="cs-CZ" altLang="en-US" sz="1100"/>
              <a:pPr algn="r" eaLnBrk="1" hangingPunct="1">
                <a:spcBef>
                  <a:spcPct val="0"/>
                </a:spcBef>
              </a:pPr>
              <a:t>5</a:t>
            </a:fld>
            <a:endParaRPr lang="cs-CZ" altLang="en-US" sz="1100"/>
          </a:p>
        </p:txBody>
      </p:sp>
      <p:sp>
        <p:nvSpPr>
          <p:cNvPr id="10244" name="Rectangle 2">
            <a:extLst>
              <a:ext uri="{FF2B5EF4-FFF2-40B4-BE49-F238E27FC236}">
                <a16:creationId xmlns:a16="http://schemas.microsoft.com/office/drawing/2014/main" id="{BEC6D83C-4AF8-4852-86DE-98A4DA6A179C}"/>
              </a:ext>
            </a:extLst>
          </p:cNvPr>
          <p:cNvSpPr>
            <a:spLocks noGrp="1" noRot="1" noChangeAspect="1" noChangeArrowheads="1" noTextEdit="1"/>
          </p:cNvSpPr>
          <p:nvPr>
            <p:ph type="sldImg"/>
          </p:nvPr>
        </p:nvSpPr>
        <p:spPr>
          <a:ln/>
        </p:spPr>
      </p:sp>
      <p:sp>
        <p:nvSpPr>
          <p:cNvPr id="10245" name="Rectangle 3">
            <a:extLst>
              <a:ext uri="{FF2B5EF4-FFF2-40B4-BE49-F238E27FC236}">
                <a16:creationId xmlns:a16="http://schemas.microsoft.com/office/drawing/2014/main" id="{3608A64D-A42F-4E8B-9057-A6317843177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a:latin typeface="Arial" panose="020B0604020202020204" pitchFamily="34"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7F4C26A0-AB24-4564-9031-0EDFC2560A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116C8D0-EDC4-40B3-9E2D-EBCEEEFE31C4}" type="slidenum">
              <a:rPr lang="cs-CZ" altLang="cs-CZ"/>
              <a:pPr>
                <a:spcBef>
                  <a:spcPct val="0"/>
                </a:spcBef>
              </a:pPr>
              <a:t>6</a:t>
            </a:fld>
            <a:endParaRPr lang="cs-CZ" altLang="cs-CZ"/>
          </a:p>
        </p:txBody>
      </p:sp>
      <p:sp>
        <p:nvSpPr>
          <p:cNvPr id="12291" name="Rectangle 7">
            <a:extLst>
              <a:ext uri="{FF2B5EF4-FFF2-40B4-BE49-F238E27FC236}">
                <a16:creationId xmlns:a16="http://schemas.microsoft.com/office/drawing/2014/main" id="{A1DBA228-9768-49BD-A2D4-20FB404539A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920AC7D-7E67-446D-8319-271E2641A118}" type="slidenum">
              <a:rPr lang="cs-CZ" altLang="en-US" sz="1100"/>
              <a:pPr algn="r" eaLnBrk="1" hangingPunct="1">
                <a:spcBef>
                  <a:spcPct val="0"/>
                </a:spcBef>
              </a:pPr>
              <a:t>6</a:t>
            </a:fld>
            <a:endParaRPr lang="cs-CZ" altLang="en-US" sz="1100"/>
          </a:p>
        </p:txBody>
      </p:sp>
      <p:sp>
        <p:nvSpPr>
          <p:cNvPr id="12292" name="Rectangle 2">
            <a:extLst>
              <a:ext uri="{FF2B5EF4-FFF2-40B4-BE49-F238E27FC236}">
                <a16:creationId xmlns:a16="http://schemas.microsoft.com/office/drawing/2014/main" id="{5A113B9C-77C5-4A84-B43A-9745005CF6E0}"/>
              </a:ext>
            </a:extLst>
          </p:cNvPr>
          <p:cNvSpPr>
            <a:spLocks noGrp="1" noRot="1" noChangeAspect="1" noChangeArrowheads="1" noTextEdit="1"/>
          </p:cNvSpPr>
          <p:nvPr>
            <p:ph type="sldImg"/>
          </p:nvPr>
        </p:nvSpPr>
        <p:spPr>
          <a:ln/>
        </p:spPr>
      </p:sp>
      <p:sp>
        <p:nvSpPr>
          <p:cNvPr id="12293" name="Rectangle 3">
            <a:extLst>
              <a:ext uri="{FF2B5EF4-FFF2-40B4-BE49-F238E27FC236}">
                <a16:creationId xmlns:a16="http://schemas.microsoft.com/office/drawing/2014/main" id="{1E216A1D-6261-4A48-97D1-13A8382B89C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D5E92F69-A775-44DF-8B2A-FF974151FD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8280B2-BDD5-4392-BACA-55C36D8F59E0}" type="slidenum">
              <a:rPr lang="cs-CZ" altLang="cs-CZ"/>
              <a:pPr>
                <a:spcBef>
                  <a:spcPct val="0"/>
                </a:spcBef>
              </a:pPr>
              <a:t>8</a:t>
            </a:fld>
            <a:endParaRPr lang="cs-CZ" altLang="cs-CZ"/>
          </a:p>
        </p:txBody>
      </p:sp>
      <p:sp>
        <p:nvSpPr>
          <p:cNvPr id="15363" name="Rectangle 7">
            <a:extLst>
              <a:ext uri="{FF2B5EF4-FFF2-40B4-BE49-F238E27FC236}">
                <a16:creationId xmlns:a16="http://schemas.microsoft.com/office/drawing/2014/main" id="{3054DCEF-B599-4DF3-A581-183097052E1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C567E988-5295-4672-B9FE-80224D44E11B}" type="slidenum">
              <a:rPr lang="cs-CZ" altLang="en-US" sz="1100"/>
              <a:pPr algn="r" eaLnBrk="1" hangingPunct="1">
                <a:spcBef>
                  <a:spcPct val="0"/>
                </a:spcBef>
              </a:pPr>
              <a:t>8</a:t>
            </a:fld>
            <a:endParaRPr lang="cs-CZ" altLang="en-US" sz="1100"/>
          </a:p>
        </p:txBody>
      </p:sp>
      <p:sp>
        <p:nvSpPr>
          <p:cNvPr id="15364" name="Rectangle 2">
            <a:extLst>
              <a:ext uri="{FF2B5EF4-FFF2-40B4-BE49-F238E27FC236}">
                <a16:creationId xmlns:a16="http://schemas.microsoft.com/office/drawing/2014/main" id="{D1573EF9-D89C-4252-8C66-4846274387F4}"/>
              </a:ext>
            </a:extLst>
          </p:cNvPr>
          <p:cNvSpPr>
            <a:spLocks noGrp="1" noRot="1" noChangeAspect="1" noChangeArrowheads="1" noTextEdit="1"/>
          </p:cNvSpPr>
          <p:nvPr>
            <p:ph type="sldImg"/>
          </p:nvPr>
        </p:nvSpPr>
        <p:spPr>
          <a:ln/>
        </p:spPr>
      </p:sp>
      <p:sp>
        <p:nvSpPr>
          <p:cNvPr id="15365" name="Rectangle 3">
            <a:extLst>
              <a:ext uri="{FF2B5EF4-FFF2-40B4-BE49-F238E27FC236}">
                <a16:creationId xmlns:a16="http://schemas.microsoft.com/office/drawing/2014/main" id="{4270B0E9-B31B-43BC-9B56-697B10C5DEB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spcBef>
                <a:spcPct val="0"/>
              </a:spcBef>
              <a:buFontTx/>
              <a:buChar char="•"/>
            </a:pPr>
            <a:r>
              <a:rPr lang="cs-CZ" altLang="en-US">
                <a:latin typeface="Arial" panose="020B0604020202020204" pitchFamily="34" charset="0"/>
              </a:rPr>
              <a:t>807 n. l., Einhard, životopisec Karla Velikého, píše o přechodu Merkuru, který zůstal stát 8 dní na místě před slunečním diskem. Merkur však přejde přes sluneční disk během půl dne a proto se jednalo o sluneční skvrnu</a:t>
            </a:r>
            <a:endParaRPr lang="en-US" altLang="en-US">
              <a:latin typeface="Arial" panose="020B0604020202020204" pitchFamily="34" charset="0"/>
            </a:endParaRPr>
          </a:p>
          <a:p>
            <a:pPr eaLnBrk="1" hangingPunct="1"/>
            <a:endParaRPr lang="cs-CZ" altLang="en-US">
              <a:latin typeface="Arial" panose="020B0604020202020204" pitchFamily="34" charset="0"/>
            </a:endParaRPr>
          </a:p>
          <a:p>
            <a:pPr eaLnBrk="1" hangingPunct="1"/>
            <a:endParaRPr lang="cs-CZ" altLang="en-US">
              <a:latin typeface="Arial" panose="020B0604020202020204" pitchFamily="34" charset="0"/>
            </a:endParaRPr>
          </a:p>
          <a:p>
            <a:pPr eaLnBrk="1" hangingPunct="1"/>
            <a:r>
              <a:rPr lang="cs-CZ" altLang="en-US">
                <a:latin typeface="Arial" panose="020B0604020202020204" pitchFamily="34" charset="0"/>
              </a:rPr>
              <a:t>Herschel: skvrny jsou díry v horké sluneční atmosféře, kterými se díváme na pevný povrch Slunce, na kterém mohou žít organismy</a:t>
            </a:r>
          </a:p>
          <a:p>
            <a:pPr eaLnBrk="1" hangingPunct="1">
              <a:spcBef>
                <a:spcPct val="0"/>
              </a:spcBef>
            </a:pPr>
            <a:r>
              <a:rPr lang="cs-CZ" altLang="en-US">
                <a:latin typeface="Arial" panose="020B0604020202020204" pitchFamily="34" charset="0"/>
              </a:rPr>
              <a:t>Slunce nerotuje jako tuhé těleso, ale různou úhlovou rychlostí v různých vzdálenostech od rovníku. Na rovníku je rotace nejrychlejší a směrem k pólům klesá. Tak například v šířce 17 stupňů činí asi 27 a jednu třetinu dne; toto číslo se obvykle udává v tabulkách jako doba rotace Slunce vzhledem k Zemi.</a:t>
            </a:r>
          </a:p>
          <a:p>
            <a:pPr eaLnBrk="1" hangingPunct="1"/>
            <a:endParaRPr lang="cs-CZ"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472EC6C0-5229-47BF-98ED-E316DF276D9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A84487-2022-4AE0-8737-EAB7F2F8D400}" type="slidenum">
              <a:rPr lang="cs-CZ" altLang="cs-CZ"/>
              <a:pPr>
                <a:spcBef>
                  <a:spcPct val="0"/>
                </a:spcBef>
              </a:pPr>
              <a:t>9</a:t>
            </a:fld>
            <a:endParaRPr lang="cs-CZ" altLang="cs-CZ"/>
          </a:p>
        </p:txBody>
      </p:sp>
      <p:sp>
        <p:nvSpPr>
          <p:cNvPr id="17411" name="Rectangle 7">
            <a:extLst>
              <a:ext uri="{FF2B5EF4-FFF2-40B4-BE49-F238E27FC236}">
                <a16:creationId xmlns:a16="http://schemas.microsoft.com/office/drawing/2014/main" id="{E2C93960-DC32-493F-B058-4E60E340F37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313C35F-DFC8-4A6C-B10A-8923B7E90540}" type="slidenum">
              <a:rPr lang="cs-CZ" altLang="en-US" sz="1100"/>
              <a:pPr algn="r" eaLnBrk="1" hangingPunct="1">
                <a:spcBef>
                  <a:spcPct val="0"/>
                </a:spcBef>
              </a:pPr>
              <a:t>9</a:t>
            </a:fld>
            <a:endParaRPr lang="cs-CZ" altLang="en-US" sz="1100"/>
          </a:p>
        </p:txBody>
      </p:sp>
      <p:sp>
        <p:nvSpPr>
          <p:cNvPr id="17412" name="Rectangle 2">
            <a:extLst>
              <a:ext uri="{FF2B5EF4-FFF2-40B4-BE49-F238E27FC236}">
                <a16:creationId xmlns:a16="http://schemas.microsoft.com/office/drawing/2014/main" id="{A315D58D-10E2-475A-AF00-9E492594E74B}"/>
              </a:ext>
            </a:extLst>
          </p:cNvPr>
          <p:cNvSpPr>
            <a:spLocks noGrp="1" noRot="1" noChangeAspect="1" noChangeArrowheads="1" noTextEdit="1"/>
          </p:cNvSpPr>
          <p:nvPr>
            <p:ph type="sldImg"/>
          </p:nvPr>
        </p:nvSpPr>
        <p:spPr>
          <a:ln/>
        </p:spPr>
      </p:sp>
      <p:sp>
        <p:nvSpPr>
          <p:cNvPr id="17413" name="Rectangle 3">
            <a:extLst>
              <a:ext uri="{FF2B5EF4-FFF2-40B4-BE49-F238E27FC236}">
                <a16:creationId xmlns:a16="http://schemas.microsoft.com/office/drawing/2014/main" id="{03D9AF90-C825-479D-A982-B39A4D5AE3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7A4B1CD7-29BE-4600-A53B-DBA6B221FC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13C49A-18C8-411A-9C06-996746487AC0}" type="slidenum">
              <a:rPr lang="cs-CZ" altLang="cs-CZ"/>
              <a:pPr>
                <a:spcBef>
                  <a:spcPct val="0"/>
                </a:spcBef>
              </a:pPr>
              <a:t>10</a:t>
            </a:fld>
            <a:endParaRPr lang="cs-CZ" altLang="cs-CZ"/>
          </a:p>
        </p:txBody>
      </p:sp>
      <p:sp>
        <p:nvSpPr>
          <p:cNvPr id="19459" name="Rectangle 7">
            <a:extLst>
              <a:ext uri="{FF2B5EF4-FFF2-40B4-BE49-F238E27FC236}">
                <a16:creationId xmlns:a16="http://schemas.microsoft.com/office/drawing/2014/main" id="{AA3BEEC6-2489-4E06-9ED5-B9C9E7F730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D149B67-BBA0-4858-A24B-E985A415DC7F}" type="slidenum">
              <a:rPr lang="cs-CZ" altLang="en-US" sz="1100"/>
              <a:pPr algn="r" eaLnBrk="1" hangingPunct="1">
                <a:spcBef>
                  <a:spcPct val="0"/>
                </a:spcBef>
              </a:pPr>
              <a:t>10</a:t>
            </a:fld>
            <a:endParaRPr lang="cs-CZ" altLang="en-US" sz="1100"/>
          </a:p>
        </p:txBody>
      </p:sp>
      <p:sp>
        <p:nvSpPr>
          <p:cNvPr id="19460" name="Rectangle 2">
            <a:extLst>
              <a:ext uri="{FF2B5EF4-FFF2-40B4-BE49-F238E27FC236}">
                <a16:creationId xmlns:a16="http://schemas.microsoft.com/office/drawing/2014/main" id="{9B4ACA23-A154-43E5-8AA8-90D562378318}"/>
              </a:ext>
            </a:extLst>
          </p:cNvPr>
          <p:cNvSpPr>
            <a:spLocks noGrp="1" noRot="1" noChangeAspect="1" noChangeArrowheads="1" noTextEdit="1"/>
          </p:cNvSpPr>
          <p:nvPr>
            <p:ph type="sldImg"/>
          </p:nvPr>
        </p:nvSpPr>
        <p:spPr>
          <a:ln/>
        </p:spPr>
      </p:sp>
      <p:sp>
        <p:nvSpPr>
          <p:cNvPr id="19461" name="Rectangle 3">
            <a:extLst>
              <a:ext uri="{FF2B5EF4-FFF2-40B4-BE49-F238E27FC236}">
                <a16:creationId xmlns:a16="http://schemas.microsoft.com/office/drawing/2014/main" id="{148DD830-0BD5-4C3B-A6B1-2CDF6162755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a:latin typeface="Arial" panose="020B0604020202020204" pitchFamily="34" charset="0"/>
              </a:rPr>
              <a:t> objevil německý astronom-amatér – původním povoláním lékárník</a:t>
            </a:r>
          </a:p>
          <a:p>
            <a:pPr eaLnBrk="1" hangingPunct="1"/>
            <a:r>
              <a:rPr lang="cs-CZ" altLang="en-US">
                <a:latin typeface="Arial" panose="020B0604020202020204" pitchFamily="34" charset="0"/>
              </a:rPr>
              <a:t>Gustav Spörer a Edward Maunder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0654B51F-B557-4DBA-A17C-15756D86C0B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12F1E3-02C6-4E9B-92AB-BBCB2E30829C}" type="slidenum">
              <a:rPr lang="cs-CZ" altLang="cs-CZ"/>
              <a:pPr>
                <a:spcBef>
                  <a:spcPct val="0"/>
                </a:spcBef>
              </a:pPr>
              <a:t>11</a:t>
            </a:fld>
            <a:endParaRPr lang="cs-CZ" altLang="cs-CZ"/>
          </a:p>
        </p:txBody>
      </p:sp>
      <p:sp>
        <p:nvSpPr>
          <p:cNvPr id="21507" name="Rectangle 7">
            <a:extLst>
              <a:ext uri="{FF2B5EF4-FFF2-40B4-BE49-F238E27FC236}">
                <a16:creationId xmlns:a16="http://schemas.microsoft.com/office/drawing/2014/main" id="{DA509EFF-F91C-400E-B6AE-33E4E447C96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6D0C830-DBA8-4A2D-A22B-AB03AB0B2B7D}" type="slidenum">
              <a:rPr lang="cs-CZ" altLang="en-US" sz="1100"/>
              <a:pPr algn="r" eaLnBrk="1" hangingPunct="1">
                <a:spcBef>
                  <a:spcPct val="0"/>
                </a:spcBef>
              </a:pPr>
              <a:t>11</a:t>
            </a:fld>
            <a:endParaRPr lang="cs-CZ" altLang="en-US" sz="1100"/>
          </a:p>
        </p:txBody>
      </p:sp>
      <p:sp>
        <p:nvSpPr>
          <p:cNvPr id="21508" name="Rectangle 2">
            <a:extLst>
              <a:ext uri="{FF2B5EF4-FFF2-40B4-BE49-F238E27FC236}">
                <a16:creationId xmlns:a16="http://schemas.microsoft.com/office/drawing/2014/main" id="{5CCCEE90-541D-451D-BD17-7F76CBC64CFD}"/>
              </a:ext>
            </a:extLst>
          </p:cNvPr>
          <p:cNvSpPr>
            <a:spLocks noGrp="1" noRot="1" noChangeAspect="1" noChangeArrowheads="1" noTextEdit="1"/>
          </p:cNvSpPr>
          <p:nvPr>
            <p:ph type="sldImg"/>
          </p:nvPr>
        </p:nvSpPr>
        <p:spPr>
          <a:ln/>
        </p:spPr>
      </p:sp>
      <p:sp>
        <p:nvSpPr>
          <p:cNvPr id="21509" name="Rectangle 3">
            <a:extLst>
              <a:ext uri="{FF2B5EF4-FFF2-40B4-BE49-F238E27FC236}">
                <a16:creationId xmlns:a16="http://schemas.microsoft.com/office/drawing/2014/main" id="{E11EF3A4-3F22-4612-AF73-33FC7403575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a:latin typeface="Arial" panose="020B0604020202020204" pitchFamily="34" charset="0"/>
              </a:rPr>
              <a:t> obrazky z http://solarscience.msfc.nasa.gov/SunspotCycle.shtml</a:t>
            </a:r>
          </a:p>
          <a:p>
            <a:pPr eaLnBrk="1" hangingPunct="1"/>
            <a:r>
              <a:rPr lang="cs-CZ" altLang="en-US">
                <a:latin typeface="Arial" panose="020B0604020202020204" pitchFamily="34" charset="0"/>
              </a:rPr>
              <a:t>http://solarcyclescience.com/solarcycle.html</a:t>
            </a:r>
          </a:p>
          <a:p>
            <a:pPr eaLnBrk="1" hangingPunct="1"/>
            <a:endParaRPr lang="cs-CZ" altLang="en-US">
              <a:latin typeface="Arial" panose="020B0604020202020204" pitchFamily="34" charset="0"/>
            </a:endParaRPr>
          </a:p>
          <a:p>
            <a:pPr eaLnBrk="1" hangingPunct="1"/>
            <a:endParaRPr lang="cs-CZ" altLang="en-US">
              <a:latin typeface="Arial" panose="020B0604020202020204" pitchFamily="34" charset="0"/>
            </a:endParaRPr>
          </a:p>
          <a:p>
            <a:pPr eaLnBrk="1" hangingPunct="1"/>
            <a:r>
              <a:rPr lang="cs-CZ" altLang="en-US" b="1">
                <a:latin typeface="Arial" panose="020B0604020202020204" pitchFamily="34" charset="0"/>
              </a:rPr>
              <a:t>Title:</a:t>
            </a:r>
            <a:br>
              <a:rPr lang="cs-CZ" altLang="en-US">
                <a:latin typeface="Arial" panose="020B0604020202020204" pitchFamily="34" charset="0"/>
              </a:rPr>
            </a:br>
            <a:r>
              <a:rPr lang="cs-CZ" altLang="en-US">
                <a:latin typeface="Arial" panose="020B0604020202020204" pitchFamily="34" charset="0"/>
              </a:rPr>
              <a:t>Predicting the amplitude and hemispheric asymmetry of solar cycle 25 with surface flux transport</a:t>
            </a:r>
            <a:r>
              <a:rPr lang="cs-CZ" altLang="en-US" b="1">
                <a:latin typeface="Arial" panose="020B0604020202020204" pitchFamily="34" charset="0"/>
              </a:rPr>
              <a:t>Authors:</a:t>
            </a:r>
            <a:br>
              <a:rPr lang="cs-CZ" altLang="en-US">
                <a:latin typeface="Arial" panose="020B0604020202020204" pitchFamily="34" charset="0"/>
              </a:rPr>
            </a:br>
            <a:r>
              <a:rPr lang="cs-CZ" altLang="en-US">
                <a:latin typeface="Arial" panose="020B0604020202020204" pitchFamily="34" charset="0"/>
                <a:hlinkClick r:id="rId3"/>
              </a:rPr>
              <a:t>Hathaway, David H.</a:t>
            </a:r>
            <a:r>
              <a:rPr lang="cs-CZ" altLang="en-US">
                <a:latin typeface="Arial" panose="020B0604020202020204" pitchFamily="34" charset="0"/>
              </a:rPr>
              <a:t>; </a:t>
            </a:r>
            <a:r>
              <a:rPr lang="cs-CZ" altLang="en-US">
                <a:latin typeface="Arial" panose="020B0604020202020204" pitchFamily="34" charset="0"/>
                <a:hlinkClick r:id="rId4"/>
              </a:rPr>
              <a:t>Upton, Lisa A.</a:t>
            </a:r>
            <a:r>
              <a:rPr lang="cs-CZ" altLang="en-US" b="1">
                <a:latin typeface="Arial" panose="020B0604020202020204" pitchFamily="34" charset="0"/>
              </a:rPr>
              <a:t>Affiliation:</a:t>
            </a:r>
            <a:br>
              <a:rPr lang="cs-CZ" altLang="en-US">
                <a:latin typeface="Arial" panose="020B0604020202020204" pitchFamily="34" charset="0"/>
              </a:rPr>
            </a:br>
            <a:r>
              <a:rPr lang="cs-CZ" altLang="en-US">
                <a:latin typeface="Arial" panose="020B0604020202020204" pitchFamily="34" charset="0"/>
              </a:rPr>
              <a:t>AA(NASA Ames Research Center, Moffett Field, CA, USA), AB(Space Systems Research Corporation, Alexandria, Virginia USA)</a:t>
            </a:r>
            <a:r>
              <a:rPr lang="cs-CZ" altLang="en-US" b="1">
                <a:latin typeface="Arial" panose="020B0604020202020204" pitchFamily="34" charset="0"/>
              </a:rPr>
              <a:t>Publication:</a:t>
            </a:r>
            <a:br>
              <a:rPr lang="cs-CZ" altLang="en-US">
                <a:latin typeface="Arial" panose="020B0604020202020204" pitchFamily="34" charset="0"/>
              </a:rPr>
            </a:br>
            <a:r>
              <a:rPr lang="cs-CZ" altLang="en-US">
                <a:latin typeface="Arial" panose="020B0604020202020204" pitchFamily="34" charset="0"/>
              </a:rPr>
              <a:t>Journal of Geophysical Research: Space Physics, Volume 121, Issue 11, pp. 10,744-10,753 (</a:t>
            </a:r>
            <a:r>
              <a:rPr lang="cs-CZ" altLang="en-US">
                <a:latin typeface="Arial" panose="020B0604020202020204" pitchFamily="34" charset="0"/>
                <a:hlinkClick r:id="rId5"/>
              </a:rPr>
              <a:t>JGRA Homepage</a:t>
            </a:r>
            <a:r>
              <a:rPr lang="cs-CZ" altLang="en-US">
                <a:latin typeface="Arial" panose="020B0604020202020204" pitchFamily="34"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A67A4505-3D9D-474C-B72D-1F7AFA6B8C0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29181A-5FBD-443A-AE89-0B2F8551C8DB}" type="slidenum">
              <a:rPr lang="cs-CZ" altLang="cs-CZ"/>
              <a:pPr>
                <a:spcBef>
                  <a:spcPct val="0"/>
                </a:spcBef>
              </a:pPr>
              <a:t>12</a:t>
            </a:fld>
            <a:endParaRPr lang="cs-CZ" altLang="cs-CZ"/>
          </a:p>
        </p:txBody>
      </p:sp>
      <p:sp>
        <p:nvSpPr>
          <p:cNvPr id="23555" name="Rectangle 7">
            <a:extLst>
              <a:ext uri="{FF2B5EF4-FFF2-40B4-BE49-F238E27FC236}">
                <a16:creationId xmlns:a16="http://schemas.microsoft.com/office/drawing/2014/main" id="{0E7B1DBA-2355-4DE1-8F57-32C0E48CE64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67" tIns="43533" rIns="87067" bIns="43533" anchor="b"/>
          <a:lstStyle>
            <a:lvl1pPr defTabSz="869950">
              <a:spcBef>
                <a:spcPct val="30000"/>
              </a:spcBef>
              <a:defRPr sz="1200">
                <a:solidFill>
                  <a:schemeClr val="tx1"/>
                </a:solidFill>
                <a:latin typeface="Arial" panose="020B0604020202020204" pitchFamily="34" charset="0"/>
              </a:defRPr>
            </a:lvl1pPr>
            <a:lvl2pPr marL="742950" indent="-285750" defTabSz="869950">
              <a:spcBef>
                <a:spcPct val="30000"/>
              </a:spcBef>
              <a:defRPr sz="1200">
                <a:solidFill>
                  <a:schemeClr val="tx1"/>
                </a:solidFill>
                <a:latin typeface="Arial" panose="020B0604020202020204" pitchFamily="34" charset="0"/>
              </a:defRPr>
            </a:lvl2pPr>
            <a:lvl3pPr marL="1143000" indent="-228600" defTabSz="869950">
              <a:spcBef>
                <a:spcPct val="30000"/>
              </a:spcBef>
              <a:defRPr sz="1200">
                <a:solidFill>
                  <a:schemeClr val="tx1"/>
                </a:solidFill>
                <a:latin typeface="Arial" panose="020B0604020202020204" pitchFamily="34" charset="0"/>
              </a:defRPr>
            </a:lvl3pPr>
            <a:lvl4pPr marL="1600200" indent="-228600" defTabSz="869950">
              <a:spcBef>
                <a:spcPct val="30000"/>
              </a:spcBef>
              <a:defRPr sz="1200">
                <a:solidFill>
                  <a:schemeClr val="tx1"/>
                </a:solidFill>
                <a:latin typeface="Arial" panose="020B0604020202020204" pitchFamily="34" charset="0"/>
              </a:defRPr>
            </a:lvl4pPr>
            <a:lvl5pPr marL="2057400" indent="-228600" defTabSz="869950">
              <a:spcBef>
                <a:spcPct val="30000"/>
              </a:spcBef>
              <a:defRPr sz="1200">
                <a:solidFill>
                  <a:schemeClr val="tx1"/>
                </a:solidFill>
                <a:latin typeface="Arial" panose="020B0604020202020204" pitchFamily="34" charset="0"/>
              </a:defRPr>
            </a:lvl5pPr>
            <a:lvl6pPr marL="2514600" indent="-228600" defTabSz="86995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6995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6995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6995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448A43F-6C7A-403E-B2FB-28F51C0D69B8}" type="slidenum">
              <a:rPr lang="cs-CZ" altLang="en-US" sz="1100"/>
              <a:pPr algn="r" eaLnBrk="1" hangingPunct="1">
                <a:spcBef>
                  <a:spcPct val="0"/>
                </a:spcBef>
              </a:pPr>
              <a:t>12</a:t>
            </a:fld>
            <a:endParaRPr lang="cs-CZ" altLang="en-US" sz="1100"/>
          </a:p>
        </p:txBody>
      </p:sp>
      <p:sp>
        <p:nvSpPr>
          <p:cNvPr id="23556" name="Rectangle 2">
            <a:extLst>
              <a:ext uri="{FF2B5EF4-FFF2-40B4-BE49-F238E27FC236}">
                <a16:creationId xmlns:a16="http://schemas.microsoft.com/office/drawing/2014/main" id="{B7606ED0-6DAE-425C-8FC7-2EBD5ACD45EC}"/>
              </a:ext>
            </a:extLst>
          </p:cNvPr>
          <p:cNvSpPr>
            <a:spLocks noGrp="1" noRot="1" noChangeAspect="1" noChangeArrowheads="1" noTextEdit="1"/>
          </p:cNvSpPr>
          <p:nvPr>
            <p:ph type="sldImg"/>
          </p:nvPr>
        </p:nvSpPr>
        <p:spPr>
          <a:ln/>
        </p:spPr>
      </p:sp>
      <p:sp>
        <p:nvSpPr>
          <p:cNvPr id="23557" name="Rectangle 3">
            <a:extLst>
              <a:ext uri="{FF2B5EF4-FFF2-40B4-BE49-F238E27FC236}">
                <a16:creationId xmlns:a16="http://schemas.microsoft.com/office/drawing/2014/main" id="{F14F48D0-2E26-4E98-9969-C8F047D2A39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67" tIns="43533" rIns="87067" bIns="43533"/>
          <a:lstStyle/>
          <a:p>
            <a:pPr eaLnBrk="1" hangingPunct="1"/>
            <a:r>
              <a:rPr lang="cs-CZ" altLang="en-US">
                <a:latin typeface="Arial" panose="020B0604020202020204" pitchFamily="34" charset="0"/>
              </a:rPr>
              <a:t> http://solarcyclescience.com/solarcycle.html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a:extLst>
              <a:ext uri="{FF2B5EF4-FFF2-40B4-BE49-F238E27FC236}">
                <a16:creationId xmlns:a16="http://schemas.microsoft.com/office/drawing/2014/main" id="{0851CDD2-002C-4C5E-977E-66DA90DE8410}"/>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3AB1C9D0-3CB9-45B8-86C9-B396CF34429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51AF7354-0941-4C91-B2E2-F8750D7FEE06}"/>
              </a:ext>
            </a:extLst>
          </p:cNvPr>
          <p:cNvSpPr>
            <a:spLocks noGrp="1" noChangeArrowheads="1"/>
          </p:cNvSpPr>
          <p:nvPr>
            <p:ph type="sldNum" sz="quarter" idx="12"/>
          </p:nvPr>
        </p:nvSpPr>
        <p:spPr>
          <a:ln/>
        </p:spPr>
        <p:txBody>
          <a:bodyPr/>
          <a:lstStyle>
            <a:lvl1pPr>
              <a:defRPr/>
            </a:lvl1pPr>
          </a:lstStyle>
          <a:p>
            <a:pPr>
              <a:defRPr/>
            </a:pPr>
            <a:fld id="{C639A56C-514D-44E5-A7E8-FE787E3DF9BF}" type="slidenum">
              <a:rPr lang="cs-CZ" altLang="cs-CZ"/>
              <a:pPr>
                <a:defRPr/>
              </a:pPr>
              <a:t>‹#›</a:t>
            </a:fld>
            <a:endParaRPr lang="cs-CZ" altLang="cs-CZ"/>
          </a:p>
        </p:txBody>
      </p:sp>
    </p:spTree>
    <p:extLst>
      <p:ext uri="{BB962C8B-B14F-4D97-AF65-F5344CB8AC3E}">
        <p14:creationId xmlns:p14="http://schemas.microsoft.com/office/powerpoint/2010/main" val="281368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8E0CB30-3963-46A5-8011-BACFEC69B21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C83E4959-CED2-4B45-A9A3-90DE830219D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3234D220-05B0-4C2A-B90A-FA17BA1A15E0}"/>
              </a:ext>
            </a:extLst>
          </p:cNvPr>
          <p:cNvSpPr>
            <a:spLocks noGrp="1" noChangeArrowheads="1"/>
          </p:cNvSpPr>
          <p:nvPr>
            <p:ph type="sldNum" sz="quarter" idx="12"/>
          </p:nvPr>
        </p:nvSpPr>
        <p:spPr>
          <a:ln/>
        </p:spPr>
        <p:txBody>
          <a:bodyPr/>
          <a:lstStyle>
            <a:lvl1pPr>
              <a:defRPr/>
            </a:lvl1pPr>
          </a:lstStyle>
          <a:p>
            <a:pPr>
              <a:defRPr/>
            </a:pPr>
            <a:fld id="{EDF99E6B-1B9C-4F3E-B5D5-1B98FA506597}" type="slidenum">
              <a:rPr lang="cs-CZ" altLang="cs-CZ"/>
              <a:pPr>
                <a:defRPr/>
              </a:pPr>
              <a:t>‹#›</a:t>
            </a:fld>
            <a:endParaRPr lang="cs-CZ" altLang="cs-CZ"/>
          </a:p>
        </p:txBody>
      </p:sp>
    </p:spTree>
    <p:extLst>
      <p:ext uri="{BB962C8B-B14F-4D97-AF65-F5344CB8AC3E}">
        <p14:creationId xmlns:p14="http://schemas.microsoft.com/office/powerpoint/2010/main" val="6291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5BB84E8A-20AF-4D5D-A57E-AF6F1C21A7B2}"/>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63927932-00A9-4DE2-9388-06617DD9B86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D384C8D4-125C-4E56-971C-EF967A06F446}"/>
              </a:ext>
            </a:extLst>
          </p:cNvPr>
          <p:cNvSpPr>
            <a:spLocks noGrp="1" noChangeArrowheads="1"/>
          </p:cNvSpPr>
          <p:nvPr>
            <p:ph type="sldNum" sz="quarter" idx="12"/>
          </p:nvPr>
        </p:nvSpPr>
        <p:spPr>
          <a:ln/>
        </p:spPr>
        <p:txBody>
          <a:bodyPr/>
          <a:lstStyle>
            <a:lvl1pPr>
              <a:defRPr/>
            </a:lvl1pPr>
          </a:lstStyle>
          <a:p>
            <a:pPr>
              <a:defRPr/>
            </a:pPr>
            <a:fld id="{7DAB7B77-6173-47EB-8EB6-A5DDB7E5F3F6}" type="slidenum">
              <a:rPr lang="cs-CZ" altLang="cs-CZ"/>
              <a:pPr>
                <a:defRPr/>
              </a:pPr>
              <a:t>‹#›</a:t>
            </a:fld>
            <a:endParaRPr lang="cs-CZ" altLang="cs-CZ"/>
          </a:p>
        </p:txBody>
      </p:sp>
    </p:spTree>
    <p:extLst>
      <p:ext uri="{BB962C8B-B14F-4D97-AF65-F5344CB8AC3E}">
        <p14:creationId xmlns:p14="http://schemas.microsoft.com/office/powerpoint/2010/main" val="1315759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A47FA635-CD04-46AE-9E1F-5DAFA87D871D}"/>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2331137B-B454-48F8-99A0-4FA3A1913C9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34B3000D-AE7D-41CC-8192-3D77A3CE20DE}"/>
              </a:ext>
            </a:extLst>
          </p:cNvPr>
          <p:cNvSpPr>
            <a:spLocks noGrp="1" noChangeArrowheads="1"/>
          </p:cNvSpPr>
          <p:nvPr>
            <p:ph type="sldNum" sz="quarter" idx="12"/>
          </p:nvPr>
        </p:nvSpPr>
        <p:spPr>
          <a:ln/>
        </p:spPr>
        <p:txBody>
          <a:bodyPr/>
          <a:lstStyle>
            <a:lvl1pPr>
              <a:defRPr/>
            </a:lvl1pPr>
          </a:lstStyle>
          <a:p>
            <a:pPr>
              <a:defRPr/>
            </a:pPr>
            <a:fld id="{31135B39-0D0C-4C41-AFE2-61BE00F3811E}" type="slidenum">
              <a:rPr lang="cs-CZ" altLang="cs-CZ"/>
              <a:pPr>
                <a:defRPr/>
              </a:pPr>
              <a:t>‹#›</a:t>
            </a:fld>
            <a:endParaRPr lang="cs-CZ" altLang="cs-CZ"/>
          </a:p>
        </p:txBody>
      </p:sp>
    </p:spTree>
    <p:extLst>
      <p:ext uri="{BB962C8B-B14F-4D97-AF65-F5344CB8AC3E}">
        <p14:creationId xmlns:p14="http://schemas.microsoft.com/office/powerpoint/2010/main" val="1996769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a:extLst>
              <a:ext uri="{FF2B5EF4-FFF2-40B4-BE49-F238E27FC236}">
                <a16:creationId xmlns:a16="http://schemas.microsoft.com/office/drawing/2014/main" id="{FD6940B3-E7ED-49CC-BCAB-E7C85492D76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9046000-C8B6-4453-BC67-E69001A80BF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F4274D8C-BE29-417D-A643-23167D78EA63}"/>
              </a:ext>
            </a:extLst>
          </p:cNvPr>
          <p:cNvSpPr>
            <a:spLocks noGrp="1" noChangeArrowheads="1"/>
          </p:cNvSpPr>
          <p:nvPr>
            <p:ph type="sldNum" sz="quarter" idx="12"/>
          </p:nvPr>
        </p:nvSpPr>
        <p:spPr>
          <a:ln/>
        </p:spPr>
        <p:txBody>
          <a:bodyPr/>
          <a:lstStyle>
            <a:lvl1pPr>
              <a:defRPr/>
            </a:lvl1pPr>
          </a:lstStyle>
          <a:p>
            <a:pPr>
              <a:defRPr/>
            </a:pPr>
            <a:fld id="{38B175C1-7DE8-4C61-B184-B4938EB048B3}" type="slidenum">
              <a:rPr lang="cs-CZ" altLang="cs-CZ"/>
              <a:pPr>
                <a:defRPr/>
              </a:pPr>
              <a:t>‹#›</a:t>
            </a:fld>
            <a:endParaRPr lang="cs-CZ" altLang="cs-CZ"/>
          </a:p>
        </p:txBody>
      </p:sp>
    </p:spTree>
    <p:extLst>
      <p:ext uri="{BB962C8B-B14F-4D97-AF65-F5344CB8AC3E}">
        <p14:creationId xmlns:p14="http://schemas.microsoft.com/office/powerpoint/2010/main" val="141276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81123581-76B5-4F56-95FB-3966C0E2073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21DE5A2D-9E4E-471F-A027-984F3589D7A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268B5BCB-1264-4EC0-8410-C74A6CC702C3}"/>
              </a:ext>
            </a:extLst>
          </p:cNvPr>
          <p:cNvSpPr>
            <a:spLocks noGrp="1" noChangeArrowheads="1"/>
          </p:cNvSpPr>
          <p:nvPr>
            <p:ph type="sldNum" sz="quarter" idx="12"/>
          </p:nvPr>
        </p:nvSpPr>
        <p:spPr>
          <a:ln/>
        </p:spPr>
        <p:txBody>
          <a:bodyPr/>
          <a:lstStyle>
            <a:lvl1pPr>
              <a:defRPr/>
            </a:lvl1pPr>
          </a:lstStyle>
          <a:p>
            <a:pPr>
              <a:defRPr/>
            </a:pPr>
            <a:fld id="{63A0083A-0F9C-4523-BA6E-1B201FB78C63}" type="slidenum">
              <a:rPr lang="cs-CZ" altLang="cs-CZ"/>
              <a:pPr>
                <a:defRPr/>
              </a:pPr>
              <a:t>‹#›</a:t>
            </a:fld>
            <a:endParaRPr lang="cs-CZ" altLang="cs-CZ"/>
          </a:p>
        </p:txBody>
      </p:sp>
    </p:spTree>
    <p:extLst>
      <p:ext uri="{BB962C8B-B14F-4D97-AF65-F5344CB8AC3E}">
        <p14:creationId xmlns:p14="http://schemas.microsoft.com/office/powerpoint/2010/main" val="176532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B5DCCC09-1D34-4784-85AF-70EE7BE89D55}"/>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D56B23C3-ACC8-47BE-9465-47F3F6277AC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0EA8F4C2-250B-4FF5-9C14-D1F74890031B}"/>
              </a:ext>
            </a:extLst>
          </p:cNvPr>
          <p:cNvSpPr>
            <a:spLocks noGrp="1" noChangeArrowheads="1"/>
          </p:cNvSpPr>
          <p:nvPr>
            <p:ph type="sldNum" sz="quarter" idx="12"/>
          </p:nvPr>
        </p:nvSpPr>
        <p:spPr>
          <a:ln/>
        </p:spPr>
        <p:txBody>
          <a:bodyPr/>
          <a:lstStyle>
            <a:lvl1pPr>
              <a:defRPr/>
            </a:lvl1pPr>
          </a:lstStyle>
          <a:p>
            <a:pPr>
              <a:defRPr/>
            </a:pPr>
            <a:fld id="{BF1A53A6-BA9C-41AD-82B3-45F4B6FCBF58}" type="slidenum">
              <a:rPr lang="cs-CZ" altLang="cs-CZ"/>
              <a:pPr>
                <a:defRPr/>
              </a:pPr>
              <a:t>‹#›</a:t>
            </a:fld>
            <a:endParaRPr lang="cs-CZ" altLang="cs-CZ"/>
          </a:p>
        </p:txBody>
      </p:sp>
    </p:spTree>
    <p:extLst>
      <p:ext uri="{BB962C8B-B14F-4D97-AF65-F5344CB8AC3E}">
        <p14:creationId xmlns:p14="http://schemas.microsoft.com/office/powerpoint/2010/main" val="125379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a:extLst>
              <a:ext uri="{FF2B5EF4-FFF2-40B4-BE49-F238E27FC236}">
                <a16:creationId xmlns:a16="http://schemas.microsoft.com/office/drawing/2014/main" id="{BE4989E3-0471-44F8-8A25-DEC78396B04A}"/>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0609A574-EC83-49F4-866F-365797F0D10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3CB8BE54-6AF5-40D6-999A-0DCAE19ECA3B}"/>
              </a:ext>
            </a:extLst>
          </p:cNvPr>
          <p:cNvSpPr>
            <a:spLocks noGrp="1" noChangeArrowheads="1"/>
          </p:cNvSpPr>
          <p:nvPr>
            <p:ph type="sldNum" sz="quarter" idx="12"/>
          </p:nvPr>
        </p:nvSpPr>
        <p:spPr>
          <a:ln/>
        </p:spPr>
        <p:txBody>
          <a:bodyPr/>
          <a:lstStyle>
            <a:lvl1pPr>
              <a:defRPr/>
            </a:lvl1pPr>
          </a:lstStyle>
          <a:p>
            <a:pPr>
              <a:defRPr/>
            </a:pPr>
            <a:fld id="{C696956E-63E3-4E43-95C8-D080682A8153}" type="slidenum">
              <a:rPr lang="cs-CZ" altLang="cs-CZ"/>
              <a:pPr>
                <a:defRPr/>
              </a:pPr>
              <a:t>‹#›</a:t>
            </a:fld>
            <a:endParaRPr lang="cs-CZ" altLang="cs-CZ"/>
          </a:p>
        </p:txBody>
      </p:sp>
    </p:spTree>
    <p:extLst>
      <p:ext uri="{BB962C8B-B14F-4D97-AF65-F5344CB8AC3E}">
        <p14:creationId xmlns:p14="http://schemas.microsoft.com/office/powerpoint/2010/main" val="3262431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35E607-D38E-4838-8E38-964E4805C6A8}"/>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CB0EEFF4-E811-4491-87C7-BCB51300DF2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421BB22C-1699-4793-949C-6107968B9044}"/>
              </a:ext>
            </a:extLst>
          </p:cNvPr>
          <p:cNvSpPr>
            <a:spLocks noGrp="1" noChangeArrowheads="1"/>
          </p:cNvSpPr>
          <p:nvPr>
            <p:ph type="sldNum" sz="quarter" idx="12"/>
          </p:nvPr>
        </p:nvSpPr>
        <p:spPr>
          <a:ln/>
        </p:spPr>
        <p:txBody>
          <a:bodyPr/>
          <a:lstStyle>
            <a:lvl1pPr>
              <a:defRPr/>
            </a:lvl1pPr>
          </a:lstStyle>
          <a:p>
            <a:pPr>
              <a:defRPr/>
            </a:pPr>
            <a:fld id="{2EC0514C-89ED-4048-B71F-445B53AFDA54}" type="slidenum">
              <a:rPr lang="cs-CZ" altLang="cs-CZ"/>
              <a:pPr>
                <a:defRPr/>
              </a:pPr>
              <a:t>‹#›</a:t>
            </a:fld>
            <a:endParaRPr lang="cs-CZ" altLang="cs-CZ"/>
          </a:p>
        </p:txBody>
      </p:sp>
    </p:spTree>
    <p:extLst>
      <p:ext uri="{BB962C8B-B14F-4D97-AF65-F5344CB8AC3E}">
        <p14:creationId xmlns:p14="http://schemas.microsoft.com/office/powerpoint/2010/main" val="3288897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38A2B379-2866-4BC8-83B5-A8D3050673CB}"/>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550780C-D572-4528-9B51-8DA036A199F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B055F7A4-0DD5-4877-A714-E7DCC847DCA0}"/>
              </a:ext>
            </a:extLst>
          </p:cNvPr>
          <p:cNvSpPr>
            <a:spLocks noGrp="1" noChangeArrowheads="1"/>
          </p:cNvSpPr>
          <p:nvPr>
            <p:ph type="sldNum" sz="quarter" idx="12"/>
          </p:nvPr>
        </p:nvSpPr>
        <p:spPr>
          <a:ln/>
        </p:spPr>
        <p:txBody>
          <a:bodyPr/>
          <a:lstStyle>
            <a:lvl1pPr>
              <a:defRPr/>
            </a:lvl1pPr>
          </a:lstStyle>
          <a:p>
            <a:pPr>
              <a:defRPr/>
            </a:pPr>
            <a:fld id="{75F6E56F-D1B1-49FE-8CA8-23FA215443B1}" type="slidenum">
              <a:rPr lang="cs-CZ" altLang="cs-CZ"/>
              <a:pPr>
                <a:defRPr/>
              </a:pPr>
              <a:t>‹#›</a:t>
            </a:fld>
            <a:endParaRPr lang="cs-CZ" altLang="cs-CZ"/>
          </a:p>
        </p:txBody>
      </p:sp>
    </p:spTree>
    <p:extLst>
      <p:ext uri="{BB962C8B-B14F-4D97-AF65-F5344CB8AC3E}">
        <p14:creationId xmlns:p14="http://schemas.microsoft.com/office/powerpoint/2010/main" val="3793242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a:extLst>
              <a:ext uri="{FF2B5EF4-FFF2-40B4-BE49-F238E27FC236}">
                <a16:creationId xmlns:a16="http://schemas.microsoft.com/office/drawing/2014/main" id="{13488DA4-86F5-4A7E-AFED-469E609AFD9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74FD2AA8-55E8-47EB-8254-8DE4C9CBBA4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C9CAFE01-6387-43AE-91C3-7D3C499568B0}"/>
              </a:ext>
            </a:extLst>
          </p:cNvPr>
          <p:cNvSpPr>
            <a:spLocks noGrp="1" noChangeArrowheads="1"/>
          </p:cNvSpPr>
          <p:nvPr>
            <p:ph type="sldNum" sz="quarter" idx="12"/>
          </p:nvPr>
        </p:nvSpPr>
        <p:spPr>
          <a:ln/>
        </p:spPr>
        <p:txBody>
          <a:bodyPr/>
          <a:lstStyle>
            <a:lvl1pPr>
              <a:defRPr/>
            </a:lvl1pPr>
          </a:lstStyle>
          <a:p>
            <a:pPr>
              <a:defRPr/>
            </a:pPr>
            <a:fld id="{03F13124-3C20-4B11-A9E5-B2F8F440C294}" type="slidenum">
              <a:rPr lang="cs-CZ" altLang="cs-CZ"/>
              <a:pPr>
                <a:defRPr/>
              </a:pPr>
              <a:t>‹#›</a:t>
            </a:fld>
            <a:endParaRPr lang="cs-CZ" altLang="cs-CZ"/>
          </a:p>
        </p:txBody>
      </p:sp>
    </p:spTree>
    <p:extLst>
      <p:ext uri="{BB962C8B-B14F-4D97-AF65-F5344CB8AC3E}">
        <p14:creationId xmlns:p14="http://schemas.microsoft.com/office/powerpoint/2010/main" val="401969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4E84078-565B-49DB-9624-61A59779C2D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en-US"/>
              <a:t>Klepnutím lze upravit styl předlohy nadpisů.</a:t>
            </a:r>
          </a:p>
        </p:txBody>
      </p:sp>
      <p:sp>
        <p:nvSpPr>
          <p:cNvPr id="1027" name="Rectangle 3">
            <a:extLst>
              <a:ext uri="{FF2B5EF4-FFF2-40B4-BE49-F238E27FC236}">
                <a16:creationId xmlns:a16="http://schemas.microsoft.com/office/drawing/2014/main" id="{D3F97B5C-940D-4B71-BB27-DB11B096566C}"/>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1028" name="Rectangle 4">
            <a:extLst>
              <a:ext uri="{FF2B5EF4-FFF2-40B4-BE49-F238E27FC236}">
                <a16:creationId xmlns:a16="http://schemas.microsoft.com/office/drawing/2014/main" id="{B6B0395B-CEB1-4664-816B-75E4AF49A80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cs-CZ"/>
          </a:p>
        </p:txBody>
      </p:sp>
      <p:sp>
        <p:nvSpPr>
          <p:cNvPr id="1029" name="Rectangle 5">
            <a:extLst>
              <a:ext uri="{FF2B5EF4-FFF2-40B4-BE49-F238E27FC236}">
                <a16:creationId xmlns:a16="http://schemas.microsoft.com/office/drawing/2014/main" id="{F02BF176-E26F-4C52-9441-B45E209846D5}"/>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cs-CZ"/>
          </a:p>
        </p:txBody>
      </p:sp>
      <p:sp>
        <p:nvSpPr>
          <p:cNvPr id="1030" name="Rectangle 6">
            <a:extLst>
              <a:ext uri="{FF2B5EF4-FFF2-40B4-BE49-F238E27FC236}">
                <a16:creationId xmlns:a16="http://schemas.microsoft.com/office/drawing/2014/main" id="{F4B50744-3AD4-439D-8EBA-208297011E9E}"/>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764FB9B-4270-464B-B100-52B5CD3260E6}"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file:///C:\data\Vyuka\MUNI\zaklady%20astronomie\2019_20\ZA2\anim\SVST_granulation.mpg" TargetMode="External"/><Relationship Id="rId7" Type="http://schemas.openxmlformats.org/officeDocument/2006/relationships/image" Target="../media/image27.png"/><Relationship Id="rId2" Type="http://schemas.openxmlformats.org/officeDocument/2006/relationships/video" Target="file:///C:\data\Vyuka\MUNI\zaklady%20astronomie\2019_20\ZA2\anim\konvektivni_vrstva_convect3.avi" TargetMode="External"/><Relationship Id="rId1" Type="http://schemas.microsoft.com/office/2007/relationships/media" Target="file:///C:\data\Vyuka\MUNI\zaklady%20astronomie\2019_20\ZA2\anim\konvektivni_vrstva_convect3.avi" TargetMode="Externa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video" Target="file:///C:\data\Vyuka\MUNI\zaklady%20astronomie\2019_20\ZA2\anim\SVST_granulation.mpg" TargetMode="External"/><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ata\Vyuka\MUNI\zaklady%20astronomie\2019_20\ZA2\anim\media.avi" TargetMode="External"/><Relationship Id="rId1" Type="http://schemas.microsoft.com/office/2007/relationships/media" Target="file:///C:\data\Vyuka\MUNI\zaklady%20astronomie\2019_20\ZA2\anim\media.avi"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ata\Vyuka\MUNI\zaklady%20astronomie\animace\SOT_ca_061120_0715.mpg" TargetMode="External"/><Relationship Id="rId1" Type="http://schemas.microsoft.com/office/2007/relationships/media" Target="file:///C:\Data\Vyuka\MUNI\zaklady%20astronomie\animace\SOT_ca_061120_0715.mpg"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ata\Vyuka\MUNI\zaklady%20astronomie\animace\flare.mpg" TargetMode="External"/><Relationship Id="rId1" Type="http://schemas.microsoft.com/office/2007/relationships/media" Target="file:///C:\Data\Vyuka\MUNI\zaklady%20astronomie\animace\flare.mpg" TargetMode="External"/><Relationship Id="rId5" Type="http://schemas.openxmlformats.org/officeDocument/2006/relationships/image" Target="../media/image36.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ata\Vyuka\MUNI\zaklady%20astronomie\2019_20\ZA2\anim\Slunce%20kouzl&#237;%20dechberouc&#237;%20pod&#237;vanou.%20NASA%20zve&#345;ejnila%20detailn&#237;%20z&#225;b&#283;ry&#160;&#8211;%20Novinky.cz.mp4" TargetMode="External"/><Relationship Id="rId1" Type="http://schemas.microsoft.com/office/2007/relationships/media" Target="file:///C:\data\Vyuka\MUNI\zaklady%20astronomie\2019_20\ZA2\anim\Slunce%20kouzl&#237;%20dechberouc&#237;%20pod&#237;vanou.%20NASA%20zve&#345;ejnila%20detailn&#237;%20z&#225;b&#283;ry&#160;&#8211;%20Novinky.cz.mp4" TargetMode="External"/><Relationship Id="rId5" Type="http://schemas.openxmlformats.org/officeDocument/2006/relationships/image" Target="../media/image37.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ata\Vyuka\MUNI\zaklady%20astronomie\animace\granddaddy.mpg" TargetMode="External"/><Relationship Id="rId1" Type="http://schemas.microsoft.com/office/2007/relationships/media" Target="file:///C:\Data\Vyuka\MUNI\zaklady%20astronomie\animace\granddaddy.mpg" TargetMode="Externa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ata\Vyuka\MUNI\zaklady%20astronomie\2019_20\ZA2\anim\media(2).mp4" TargetMode="External"/><Relationship Id="rId1" Type="http://schemas.microsoft.com/office/2007/relationships/media" Target="file:///C:\data\Vyuka\MUNI\zaklady%20astronomie\2019_20\ZA2\anim\media(2).mp4" TargetMode="External"/><Relationship Id="rId6" Type="http://schemas.openxmlformats.org/officeDocument/2006/relationships/image" Target="../media/image46.png"/><Relationship Id="rId5" Type="http://schemas.openxmlformats.org/officeDocument/2006/relationships/hyperlink" Target="../../animace/media(2).mp4" TargetMode="Externa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hyperlink" Target="http://www.swpc.noaa.gov/products/ace-real-time-solar-win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file:///C:\data\Vyuka\MUNI\zaklady%20astronomie\2019_20\ZA2\anim\metamorphic.m4v" TargetMode="External"/><Relationship Id="rId1" Type="http://schemas.microsoft.com/office/2007/relationships/media" Target="file:///C:\data\Vyuka\MUNI\zaklady%20astronomie\2019_20\ZA2\anim\metamorphic.m4v"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prop.hfradio.org/" TargetMode="External"/><Relationship Id="rId5" Type="http://schemas.openxmlformats.org/officeDocument/2006/relationships/hyperlink" Target="http://www.spaceweather.com/" TargetMode="External"/><Relationship Id="rId4" Type="http://schemas.openxmlformats.org/officeDocument/2006/relationships/hyperlink" Target="http://sohowww.nascom.nasa.gov/sunspots/"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data\Vyuka\MUNI\zaklady%20astronomie\2019_20\ZA2\anim\Sun_sunspots.mpeg" TargetMode="External"/><Relationship Id="rId1" Type="http://schemas.microsoft.com/office/2007/relationships/media" Target="file:///C:\data\Vyuka\MUNI\zaklady%20astronomie\2019_20\ZA2\anim\Sun_sunspots.mpeg" TargetMode="External"/><Relationship Id="rId5" Type="http://schemas.openxmlformats.org/officeDocument/2006/relationships/image" Target="../media/image17.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8FAF0F0-5C35-4DAE-A956-5ED60B17D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87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a:extLst>
              <a:ext uri="{FF2B5EF4-FFF2-40B4-BE49-F238E27FC236}">
                <a16:creationId xmlns:a16="http://schemas.microsoft.com/office/drawing/2014/main" id="{7EC7F03C-D668-4AF2-B21E-FB4EDE8C6E19}"/>
              </a:ext>
            </a:extLst>
          </p:cNvPr>
          <p:cNvSpPr txBox="1"/>
          <p:nvPr/>
        </p:nvSpPr>
        <p:spPr>
          <a:xfrm>
            <a:off x="2700338" y="665163"/>
            <a:ext cx="5759450" cy="644525"/>
          </a:xfrm>
          <a:prstGeom prst="rect">
            <a:avLst/>
          </a:prstGeom>
          <a:noFill/>
        </p:spPr>
        <p:txBody>
          <a:bodyPr>
            <a:spAutoFit/>
          </a:bodyPr>
          <a:lstStyle/>
          <a:p>
            <a:pPr eaLnBrk="1" hangingPunct="1">
              <a:defRPr/>
            </a:pPr>
            <a:r>
              <a:rPr lang="cs-CZ" sz="3600" b="1" dirty="0">
                <a:solidFill>
                  <a:srgbClr val="C00000"/>
                </a:solidFill>
                <a:effectLst>
                  <a:outerShdw blurRad="38100" dist="38100" dir="2700000" algn="tl">
                    <a:srgbClr val="000000">
                      <a:alpha val="43137"/>
                    </a:srgbClr>
                  </a:outerShdw>
                </a:effectLst>
                <a:latin typeface="Arial" charset="0"/>
                <a:cs typeface="+mn-cs"/>
              </a:rPr>
              <a:t>Vzorová hvězda - Slunce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Rectangle 9">
            <a:extLst>
              <a:ext uri="{FF2B5EF4-FFF2-40B4-BE49-F238E27FC236}">
                <a16:creationId xmlns:a16="http://schemas.microsoft.com/office/drawing/2014/main" id="{4582C271-1C97-4C77-BD61-02C6726606D0}"/>
              </a:ext>
            </a:extLst>
          </p:cNvPr>
          <p:cNvSpPr>
            <a:spLocks noChangeArrowheads="1"/>
          </p:cNvSpPr>
          <p:nvPr/>
        </p:nvSpPr>
        <p:spPr bwMode="auto">
          <a:xfrm>
            <a:off x="323850" y="692150"/>
            <a:ext cx="8459788" cy="2462213"/>
          </a:xfrm>
          <a:prstGeom prst="rect">
            <a:avLst/>
          </a:prstGeom>
          <a:noFill/>
          <a:ln>
            <a:noFill/>
          </a:ln>
        </p:spPr>
        <p:txBody>
          <a:bodyPr>
            <a:spAutoFit/>
          </a:bodyPr>
          <a:lstStyle/>
          <a:p>
            <a:pPr eaLnBrk="1" hangingPunct="1">
              <a:defRPr/>
            </a:pPr>
            <a:r>
              <a:rPr lang="cs-CZ" sz="2000" b="1" dirty="0">
                <a:solidFill>
                  <a:schemeClr val="accent2">
                    <a:lumMod val="75000"/>
                  </a:schemeClr>
                </a:solidFill>
                <a:latin typeface="Arial" charset="0"/>
                <a:cs typeface="+mn-cs"/>
              </a:rPr>
              <a:t>Počet skvrn – příznak aktivity Slunce</a:t>
            </a:r>
          </a:p>
          <a:p>
            <a:pPr eaLnBrk="1" hangingPunct="1">
              <a:defRPr/>
            </a:pPr>
            <a:endParaRPr lang="cs-CZ" sz="1000" dirty="0">
              <a:latin typeface="Arial" charset="0"/>
              <a:cs typeface="+mn-cs"/>
            </a:endParaRPr>
          </a:p>
          <a:p>
            <a:pPr eaLnBrk="1" hangingPunct="1">
              <a:defRPr/>
            </a:pPr>
            <a:r>
              <a:rPr lang="cs-CZ" dirty="0">
                <a:latin typeface="Arial" charset="0"/>
                <a:cs typeface="+mn-cs"/>
              </a:rPr>
              <a:t>periodické změny – odhad P</a:t>
            </a:r>
            <a:r>
              <a:rPr lang="cs-CZ" dirty="0">
                <a:latin typeface="Arial" charset="0"/>
                <a:cs typeface="Arial" charset="0"/>
              </a:rPr>
              <a:t>≈</a:t>
            </a:r>
            <a:r>
              <a:rPr lang="cs-CZ" dirty="0">
                <a:latin typeface="Arial" charset="0"/>
                <a:cs typeface="+mn-cs"/>
              </a:rPr>
              <a:t>10 let (1844 Heinrich Samuel </a:t>
            </a:r>
            <a:r>
              <a:rPr lang="cs-CZ" dirty="0" err="1">
                <a:latin typeface="Arial" charset="0"/>
                <a:cs typeface="+mn-cs"/>
              </a:rPr>
              <a:t>Schwabe</a:t>
            </a:r>
            <a:r>
              <a:rPr lang="cs-CZ" dirty="0">
                <a:latin typeface="Arial" charset="0"/>
                <a:cs typeface="+mn-cs"/>
              </a:rPr>
              <a:t>) </a:t>
            </a:r>
          </a:p>
          <a:p>
            <a:pPr eaLnBrk="1" hangingPunct="1">
              <a:buFontTx/>
              <a:buChar char="-"/>
              <a:defRPr/>
            </a:pPr>
            <a:r>
              <a:rPr lang="cs-CZ" dirty="0">
                <a:latin typeface="Arial" charset="0"/>
                <a:cs typeface="+mn-cs"/>
              </a:rPr>
              <a:t> dnešní hodnota v průměru asi 11,3 roku</a:t>
            </a:r>
          </a:p>
          <a:p>
            <a:pPr eaLnBrk="1" hangingPunct="1">
              <a:defRPr/>
            </a:pPr>
            <a:endParaRPr lang="cs-CZ" sz="800" dirty="0">
              <a:latin typeface="Arial" charset="0"/>
              <a:cs typeface="+mn-cs"/>
            </a:endParaRPr>
          </a:p>
          <a:p>
            <a:pPr eaLnBrk="1" hangingPunct="1">
              <a:defRPr/>
            </a:pPr>
            <a:r>
              <a:rPr lang="cs-CZ" dirty="0">
                <a:latin typeface="Arial" charset="0"/>
                <a:cs typeface="+mn-cs"/>
              </a:rPr>
              <a:t>poslední maximum  - 2001, 2014</a:t>
            </a:r>
          </a:p>
          <a:p>
            <a:pPr eaLnBrk="1" hangingPunct="1">
              <a:defRPr/>
            </a:pPr>
            <a:endParaRPr lang="cs-CZ" sz="800" dirty="0">
              <a:latin typeface="Arial" charset="0"/>
              <a:cs typeface="+mn-cs"/>
            </a:endParaRPr>
          </a:p>
          <a:p>
            <a:pPr eaLnBrk="1" hangingPunct="1">
              <a:defRPr/>
            </a:pPr>
            <a:r>
              <a:rPr lang="cs-CZ" dirty="0">
                <a:latin typeface="Arial" charset="0"/>
                <a:cs typeface="+mn-cs"/>
              </a:rPr>
              <a:t>výrazná minima  = Slunce beze skvrn - 1645 – 1715 </a:t>
            </a:r>
            <a:r>
              <a:rPr lang="cs-CZ" dirty="0" err="1">
                <a:latin typeface="Arial" charset="0"/>
                <a:cs typeface="+mn-cs"/>
              </a:rPr>
              <a:t>Maunderovo</a:t>
            </a:r>
            <a:r>
              <a:rPr lang="cs-CZ" dirty="0">
                <a:latin typeface="Arial" charset="0"/>
                <a:cs typeface="+mn-cs"/>
              </a:rPr>
              <a:t> minimum, 	1450-1550 </a:t>
            </a:r>
            <a:r>
              <a:rPr lang="cs-CZ" dirty="0" err="1">
                <a:latin typeface="Arial" charset="0"/>
                <a:cs typeface="+mn-cs"/>
              </a:rPr>
              <a:t>Spörerovo</a:t>
            </a:r>
            <a:r>
              <a:rPr lang="cs-CZ" dirty="0">
                <a:latin typeface="Arial" charset="0"/>
                <a:cs typeface="+mn-cs"/>
              </a:rPr>
              <a:t> minimum, 1790-1830 Daltonovo minimum</a:t>
            </a:r>
          </a:p>
          <a:p>
            <a:pPr eaLnBrk="1" hangingPunct="1">
              <a:defRPr/>
            </a:pPr>
            <a:endParaRPr lang="cs-CZ" dirty="0">
              <a:latin typeface="Arial" charset="0"/>
              <a:cs typeface="+mn-cs"/>
            </a:endParaRPr>
          </a:p>
        </p:txBody>
      </p:sp>
      <p:pic>
        <p:nvPicPr>
          <p:cNvPr id="3082" name="Picture 10" descr="Rudolf_Wolf">
            <a:extLst>
              <a:ext uri="{FF2B5EF4-FFF2-40B4-BE49-F238E27FC236}">
                <a16:creationId xmlns:a16="http://schemas.microsoft.com/office/drawing/2014/main" id="{8F026FC7-0A17-4866-857E-2C16281A9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149725"/>
            <a:ext cx="1651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Rectangle 11">
            <a:extLst>
              <a:ext uri="{FF2B5EF4-FFF2-40B4-BE49-F238E27FC236}">
                <a16:creationId xmlns:a16="http://schemas.microsoft.com/office/drawing/2014/main" id="{7E09A541-9DD8-4E24-B0F6-1622FDA48447}"/>
              </a:ext>
            </a:extLst>
          </p:cNvPr>
          <p:cNvSpPr>
            <a:spLocks noChangeArrowheads="1"/>
          </p:cNvSpPr>
          <p:nvPr/>
        </p:nvSpPr>
        <p:spPr bwMode="auto">
          <a:xfrm>
            <a:off x="2286000" y="5229225"/>
            <a:ext cx="6246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a:t>1848 Johann Rudolf Wolf – </a:t>
            </a:r>
            <a:r>
              <a:rPr lang="cs-CZ" altLang="en-US" sz="1800" i="1"/>
              <a:t>relativní číslo</a:t>
            </a:r>
            <a:r>
              <a:rPr lang="cs-CZ" altLang="en-US" sz="1800"/>
              <a:t> množství skvrn 	na Slunci: </a:t>
            </a:r>
          </a:p>
          <a:p>
            <a:pPr eaLnBrk="1" hangingPunct="1">
              <a:spcBef>
                <a:spcPct val="0"/>
              </a:spcBef>
              <a:buFontTx/>
              <a:buNone/>
            </a:pPr>
            <a:endParaRPr lang="cs-CZ" altLang="en-US" sz="1800"/>
          </a:p>
          <a:p>
            <a:pPr eaLnBrk="1" hangingPunct="1">
              <a:spcBef>
                <a:spcPct val="0"/>
              </a:spcBef>
              <a:buFontTx/>
              <a:buNone/>
            </a:pPr>
            <a:r>
              <a:rPr lang="cs-CZ" altLang="en-US" sz="1800">
                <a:solidFill>
                  <a:srgbClr val="003399"/>
                </a:solidFill>
              </a:rPr>
              <a:t>R=10*</a:t>
            </a:r>
            <a:r>
              <a:rPr lang="cs-CZ" altLang="en-US" sz="1800" i="1">
                <a:solidFill>
                  <a:srgbClr val="003399"/>
                </a:solidFill>
              </a:rPr>
              <a:t>počet skupin </a:t>
            </a:r>
            <a:r>
              <a:rPr lang="cs-CZ" altLang="en-US" sz="1800">
                <a:solidFill>
                  <a:srgbClr val="003399"/>
                </a:solidFill>
              </a:rPr>
              <a:t>skvrn + celkový </a:t>
            </a:r>
            <a:r>
              <a:rPr lang="cs-CZ" altLang="en-US" sz="1800" i="1">
                <a:solidFill>
                  <a:srgbClr val="003399"/>
                </a:solidFill>
              </a:rPr>
              <a:t>počet jednotlivých skvrn </a:t>
            </a:r>
          </a:p>
        </p:txBody>
      </p:sp>
      <p:sp>
        <p:nvSpPr>
          <p:cNvPr id="7" name="TextovéPole 6">
            <a:extLst>
              <a:ext uri="{FF2B5EF4-FFF2-40B4-BE49-F238E27FC236}">
                <a16:creationId xmlns:a16="http://schemas.microsoft.com/office/drawing/2014/main" id="{638D5E68-7E59-40A4-954C-34DFADC582EF}"/>
              </a:ext>
            </a:extLst>
          </p:cNvPr>
          <p:cNvSpPr txBox="1"/>
          <p:nvPr/>
        </p:nvSpPr>
        <p:spPr>
          <a:xfrm>
            <a:off x="8172450" y="0"/>
            <a:ext cx="971550"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fotosféra</a:t>
            </a:r>
          </a:p>
        </p:txBody>
      </p:sp>
      <p:pic>
        <p:nvPicPr>
          <p:cNvPr id="2050" name="Picture 2" descr="https://upload.wikimedia.org/wikipedia/commons/2/28/Sunspot_Numbers.png">
            <a:extLst>
              <a:ext uri="{FF2B5EF4-FFF2-40B4-BE49-F238E27FC236}">
                <a16:creationId xmlns:a16="http://schemas.microsoft.com/office/drawing/2014/main" id="{A0720910-E154-4061-9107-27952E5CA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2919413"/>
            <a:ext cx="5437187"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081">
                                            <p:txEl>
                                              <p:pRg st="0" end="0"/>
                                            </p:txEl>
                                          </p:spTgt>
                                        </p:tgtEl>
                                        <p:attrNameLst>
                                          <p:attrName>style.visibility</p:attrName>
                                        </p:attrNameLst>
                                      </p:cBhvr>
                                      <p:to>
                                        <p:strVal val="visible"/>
                                      </p:to>
                                    </p:set>
                                    <p:animEffect transition="in" filter="randombar(horizontal)">
                                      <p:cBhvr>
                                        <p:cTn id="7" dur="500"/>
                                        <p:tgtEl>
                                          <p:spTgt spid="30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081">
                                            <p:txEl>
                                              <p:pRg st="2" end="2"/>
                                            </p:txEl>
                                          </p:spTgt>
                                        </p:tgtEl>
                                        <p:attrNameLst>
                                          <p:attrName>style.visibility</p:attrName>
                                        </p:attrNameLst>
                                      </p:cBhvr>
                                      <p:to>
                                        <p:strVal val="visible"/>
                                      </p:to>
                                    </p:set>
                                    <p:animEffect transition="in" filter="randombar(horizontal)">
                                      <p:cBhvr>
                                        <p:cTn id="12" dur="500"/>
                                        <p:tgtEl>
                                          <p:spTgt spid="308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3081">
                                            <p:txEl>
                                              <p:pRg st="3" end="3"/>
                                            </p:txEl>
                                          </p:spTgt>
                                        </p:tgtEl>
                                        <p:attrNameLst>
                                          <p:attrName>style.visibility</p:attrName>
                                        </p:attrNameLst>
                                      </p:cBhvr>
                                      <p:to>
                                        <p:strVal val="visible"/>
                                      </p:to>
                                    </p:set>
                                    <p:animEffect transition="in" filter="randombar(horizontal)">
                                      <p:cBhvr>
                                        <p:cTn id="17" dur="500"/>
                                        <p:tgtEl>
                                          <p:spTgt spid="308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3081">
                                            <p:txEl>
                                              <p:pRg st="5" end="5"/>
                                            </p:txEl>
                                          </p:spTgt>
                                        </p:tgtEl>
                                        <p:attrNameLst>
                                          <p:attrName>style.visibility</p:attrName>
                                        </p:attrNameLst>
                                      </p:cBhvr>
                                      <p:to>
                                        <p:strVal val="visible"/>
                                      </p:to>
                                    </p:set>
                                    <p:animEffect transition="in" filter="randombar(horizontal)">
                                      <p:cBhvr>
                                        <p:cTn id="22" dur="500"/>
                                        <p:tgtEl>
                                          <p:spTgt spid="308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3081">
                                            <p:txEl>
                                              <p:pRg st="7" end="7"/>
                                            </p:txEl>
                                          </p:spTgt>
                                        </p:tgtEl>
                                        <p:attrNameLst>
                                          <p:attrName>style.visibility</p:attrName>
                                        </p:attrNameLst>
                                      </p:cBhvr>
                                      <p:to>
                                        <p:strVal val="visible"/>
                                      </p:to>
                                    </p:set>
                                    <p:animEffect transition="in" filter="randombar(horizontal)">
                                      <p:cBhvr>
                                        <p:cTn id="27" dur="500"/>
                                        <p:tgtEl>
                                          <p:spTgt spid="3081">
                                            <p:txEl>
                                              <p:pRg st="7" end="7"/>
                                            </p:txEl>
                                          </p:spTgt>
                                        </p:tgtEl>
                                      </p:cBhvr>
                                    </p:animEffect>
                                  </p:childTnLst>
                                </p:cTn>
                              </p:par>
                              <p:par>
                                <p:cTn id="28" presetID="16" presetClass="entr" presetSubtype="37"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barn(outVertical)">
                                      <p:cBhvr>
                                        <p:cTn id="30" dur="500"/>
                                        <p:tgtEl>
                                          <p:spTgt spid="205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3082"/>
                                        </p:tgtEl>
                                        <p:attrNameLst>
                                          <p:attrName>style.visibility</p:attrName>
                                        </p:attrNameLst>
                                      </p:cBhvr>
                                      <p:to>
                                        <p:strVal val="visible"/>
                                      </p:to>
                                    </p:set>
                                    <p:animEffect transition="in" filter="fade">
                                      <p:cBhvr>
                                        <p:cTn id="35" dur="2000"/>
                                        <p:tgtEl>
                                          <p:spTgt spid="308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083">
                                            <p:txEl>
                                              <p:pRg st="0" end="0"/>
                                            </p:txEl>
                                          </p:spTgt>
                                        </p:tgtEl>
                                        <p:attrNameLst>
                                          <p:attrName>style.visibility</p:attrName>
                                        </p:attrNameLst>
                                      </p:cBhvr>
                                      <p:to>
                                        <p:strVal val="visible"/>
                                      </p:to>
                                    </p:set>
                                    <p:animEffect transition="in" filter="randombar(horizontal)">
                                      <p:cBhvr>
                                        <p:cTn id="38" dur="500"/>
                                        <p:tgtEl>
                                          <p:spTgt spid="3083">
                                            <p:txEl>
                                              <p:pRg st="0" end="0"/>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083">
                                            <p:txEl>
                                              <p:pRg st="2" end="2"/>
                                            </p:txEl>
                                          </p:spTgt>
                                        </p:tgtEl>
                                        <p:attrNameLst>
                                          <p:attrName>style.visibility</p:attrName>
                                        </p:attrNameLst>
                                      </p:cBhvr>
                                      <p:to>
                                        <p:strVal val="visible"/>
                                      </p:to>
                                    </p:set>
                                    <p:animEffect transition="in" filter="randombar(horizontal)">
                                      <p:cBhvr>
                                        <p:cTn id="43" dur="500"/>
                                        <p:tgtEl>
                                          <p:spTgt spid="30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D7DEA8FD-A096-4BB8-81CB-19736CD2FAA9}"/>
              </a:ext>
            </a:extLst>
          </p:cNvPr>
          <p:cNvSpPr txBox="1"/>
          <p:nvPr/>
        </p:nvSpPr>
        <p:spPr>
          <a:xfrm>
            <a:off x="8172450" y="0"/>
            <a:ext cx="971550"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fotosféra</a:t>
            </a:r>
          </a:p>
        </p:txBody>
      </p:sp>
      <p:pic>
        <p:nvPicPr>
          <p:cNvPr id="20483" name="Picture 4" descr="missing">
            <a:extLst>
              <a:ext uri="{FF2B5EF4-FFF2-40B4-BE49-F238E27FC236}">
                <a16:creationId xmlns:a16="http://schemas.microsoft.com/office/drawing/2014/main" id="{17419F55-5DF8-4F7E-8806-AF13F1365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797425"/>
            <a:ext cx="397827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Obdélník 4">
            <a:extLst>
              <a:ext uri="{FF2B5EF4-FFF2-40B4-BE49-F238E27FC236}">
                <a16:creationId xmlns:a16="http://schemas.microsoft.com/office/drawing/2014/main" id="{A47CD11B-DD3D-4DD4-8942-9B41B54B4008}"/>
              </a:ext>
            </a:extLst>
          </p:cNvPr>
          <p:cNvSpPr>
            <a:spLocks noChangeArrowheads="1"/>
          </p:cNvSpPr>
          <p:nvPr/>
        </p:nvSpPr>
        <p:spPr bwMode="auto">
          <a:xfrm>
            <a:off x="5070475" y="6103938"/>
            <a:ext cx="284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a:t>Hathaway &amp; Upton (2016)</a:t>
            </a:r>
          </a:p>
        </p:txBody>
      </p:sp>
      <p:pic>
        <p:nvPicPr>
          <p:cNvPr id="20485" name="Obrázek 2">
            <a:extLst>
              <a:ext uri="{FF2B5EF4-FFF2-40B4-BE49-F238E27FC236}">
                <a16:creationId xmlns:a16="http://schemas.microsoft.com/office/drawing/2014/main" id="{67AFC1C9-E156-4F0A-91A2-2EEFFF7D5B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688" y="1484313"/>
            <a:ext cx="3516312"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missing">
            <a:extLst>
              <a:ext uri="{FF2B5EF4-FFF2-40B4-BE49-F238E27FC236}">
                <a16:creationId xmlns:a16="http://schemas.microsoft.com/office/drawing/2014/main" id="{2244B592-00C7-4794-9A43-3F910012AB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385763"/>
            <a:ext cx="6237288"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19BA31AF-D5F7-4035-8CDC-5A4AB459ED21}"/>
              </a:ext>
            </a:extLst>
          </p:cNvPr>
          <p:cNvSpPr txBox="1"/>
          <p:nvPr/>
        </p:nvSpPr>
        <p:spPr>
          <a:xfrm>
            <a:off x="8172450" y="0"/>
            <a:ext cx="971550"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fotosféra</a:t>
            </a:r>
          </a:p>
        </p:txBody>
      </p:sp>
      <p:pic>
        <p:nvPicPr>
          <p:cNvPr id="22531" name="Picture 5" descr="missing">
            <a:extLst>
              <a:ext uri="{FF2B5EF4-FFF2-40B4-BE49-F238E27FC236}">
                <a16:creationId xmlns:a16="http://schemas.microsoft.com/office/drawing/2014/main" id="{E3FFED6F-41BF-4927-9A27-FFC6D5F07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9775"/>
            <a:ext cx="91440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http://www.schursastrophotography.com/images/solar/ATLAS/LimbDarkening101511.jpg">
            <a:extLst>
              <a:ext uri="{FF2B5EF4-FFF2-40B4-BE49-F238E27FC236}">
                <a16:creationId xmlns:a16="http://schemas.microsoft.com/office/drawing/2014/main" id="{4629F6E9-A23D-4C94-B23E-CEA1C384D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725" y="4365625"/>
            <a:ext cx="3216275"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a:extLst>
              <a:ext uri="{FF2B5EF4-FFF2-40B4-BE49-F238E27FC236}">
                <a16:creationId xmlns:a16="http://schemas.microsoft.com/office/drawing/2014/main" id="{E10CBBB6-B0EB-4E52-A5B2-0C3D729F0B47}"/>
              </a:ext>
            </a:extLst>
          </p:cNvPr>
          <p:cNvSpPr>
            <a:spLocks noChangeArrowheads="1"/>
          </p:cNvSpPr>
          <p:nvPr/>
        </p:nvSpPr>
        <p:spPr bwMode="auto">
          <a:xfrm>
            <a:off x="179388" y="188913"/>
            <a:ext cx="8820150" cy="2012950"/>
          </a:xfrm>
          <a:prstGeom prst="rect">
            <a:avLst/>
          </a:prstGeom>
          <a:noFill/>
          <a:ln>
            <a:noFill/>
          </a:ln>
        </p:spPr>
        <p:txBody>
          <a:bodyPr>
            <a:spAutoFit/>
          </a:bodyPr>
          <a:lstStyle/>
          <a:p>
            <a:pPr eaLnBrk="1" hangingPunct="1">
              <a:defRPr/>
            </a:pPr>
            <a:r>
              <a:rPr lang="cs-CZ" sz="2400" b="1" dirty="0">
                <a:solidFill>
                  <a:schemeClr val="accent2">
                    <a:lumMod val="75000"/>
                  </a:schemeClr>
                </a:solidFill>
                <a:latin typeface="Arial" charset="0"/>
                <a:cs typeface="+mn-cs"/>
              </a:rPr>
              <a:t>Okrajové ztemnění </a:t>
            </a:r>
          </a:p>
          <a:p>
            <a:pPr eaLnBrk="1" hangingPunct="1">
              <a:defRPr/>
            </a:pPr>
            <a:endParaRPr lang="cs-CZ" sz="1200" b="1" i="1" dirty="0">
              <a:latin typeface="Arial" charset="0"/>
              <a:cs typeface="+mn-cs"/>
            </a:endParaRPr>
          </a:p>
          <a:p>
            <a:pPr eaLnBrk="1" hangingPunct="1">
              <a:buFontTx/>
              <a:buChar char="-"/>
              <a:defRPr/>
            </a:pPr>
            <a:r>
              <a:rPr lang="cs-CZ" dirty="0">
                <a:latin typeface="Arial" charset="0"/>
                <a:cs typeface="+mn-cs"/>
              </a:rPr>
              <a:t> na okrajích se díváme do menší hloubky než ve středu kotoučku</a:t>
            </a:r>
          </a:p>
          <a:p>
            <a:pPr eaLnBrk="1" hangingPunct="1">
              <a:defRPr/>
            </a:pPr>
            <a:r>
              <a:rPr lang="cs-CZ" dirty="0">
                <a:latin typeface="Arial" charset="0"/>
                <a:cs typeface="+mn-cs"/>
              </a:rPr>
              <a:t>    	</a:t>
            </a:r>
          </a:p>
          <a:p>
            <a:pPr eaLnBrk="1" hangingPunct="1">
              <a:defRPr/>
            </a:pPr>
            <a:r>
              <a:rPr lang="cs-CZ" dirty="0">
                <a:latin typeface="Arial" charset="0"/>
                <a:cs typeface="+mn-cs"/>
              </a:rPr>
              <a:t>teplota s rostoucí hloubkou roste </a:t>
            </a:r>
          </a:p>
          <a:p>
            <a:pPr eaLnBrk="1" hangingPunct="1">
              <a:defRPr/>
            </a:pPr>
            <a:r>
              <a:rPr lang="cs-CZ" dirty="0">
                <a:latin typeface="Arial" charset="0"/>
                <a:cs typeface="+mn-cs"/>
              </a:rPr>
              <a:t>	=&gt; roste množství vyzařované energie </a:t>
            </a:r>
          </a:p>
          <a:p>
            <a:pPr eaLnBrk="1" hangingPunct="1">
              <a:defRPr/>
            </a:pPr>
            <a:r>
              <a:rPr lang="cs-CZ" dirty="0">
                <a:latin typeface="Arial" charset="0"/>
                <a:cs typeface="+mn-cs"/>
              </a:rPr>
              <a:t>		=&gt; střed slunečního kotoučku září více než okraje</a:t>
            </a:r>
          </a:p>
        </p:txBody>
      </p:sp>
      <p:pic>
        <p:nvPicPr>
          <p:cNvPr id="30723" name="Picture 6">
            <a:extLst>
              <a:ext uri="{FF2B5EF4-FFF2-40B4-BE49-F238E27FC236}">
                <a16:creationId xmlns:a16="http://schemas.microsoft.com/office/drawing/2014/main" id="{EDA6B49C-D05A-4952-85EA-CC7F240E4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3613" y="908050"/>
            <a:ext cx="1671637"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8">
            <a:extLst>
              <a:ext uri="{FF2B5EF4-FFF2-40B4-BE49-F238E27FC236}">
                <a16:creationId xmlns:a16="http://schemas.microsoft.com/office/drawing/2014/main" id="{D7DE7DCF-33C0-4015-8620-FDC324C80B0A}"/>
              </a:ext>
            </a:extLst>
          </p:cNvPr>
          <p:cNvSpPr txBox="1">
            <a:spLocks noChangeArrowheads="1"/>
          </p:cNvSpPr>
          <p:nvPr/>
        </p:nvSpPr>
        <p:spPr bwMode="auto">
          <a:xfrm>
            <a:off x="7299325" y="2781300"/>
            <a:ext cx="17002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400"/>
              <a:t>T</a:t>
            </a:r>
            <a:r>
              <a:rPr lang="cs-CZ" altLang="en-US" sz="1400" baseline="-25000"/>
              <a:t>LO </a:t>
            </a:r>
            <a:r>
              <a:rPr lang="cs-CZ" altLang="en-US" sz="1400"/>
              <a:t>= nižší teplota</a:t>
            </a:r>
          </a:p>
          <a:p>
            <a:pPr eaLnBrk="1" hangingPunct="1">
              <a:spcBef>
                <a:spcPct val="0"/>
              </a:spcBef>
              <a:buFontTx/>
              <a:buNone/>
            </a:pPr>
            <a:endParaRPr lang="cs-CZ" altLang="en-US" sz="400"/>
          </a:p>
          <a:p>
            <a:pPr eaLnBrk="1" hangingPunct="1">
              <a:spcBef>
                <a:spcPct val="0"/>
              </a:spcBef>
              <a:buFontTx/>
              <a:buNone/>
            </a:pPr>
            <a:r>
              <a:rPr lang="cs-CZ" altLang="en-US" sz="1400"/>
              <a:t>T</a:t>
            </a:r>
            <a:r>
              <a:rPr lang="cs-CZ" altLang="en-US" sz="1400" baseline="-25000"/>
              <a:t>HI</a:t>
            </a:r>
            <a:r>
              <a:rPr lang="cs-CZ" altLang="en-US" sz="1400"/>
              <a:t> = vyšší teplota</a:t>
            </a:r>
          </a:p>
          <a:p>
            <a:pPr eaLnBrk="1" hangingPunct="1">
              <a:spcBef>
                <a:spcPct val="0"/>
              </a:spcBef>
              <a:buFontTx/>
              <a:buNone/>
            </a:pPr>
            <a:endParaRPr lang="cs-CZ" altLang="en-US" sz="1800"/>
          </a:p>
        </p:txBody>
      </p:sp>
      <p:sp>
        <p:nvSpPr>
          <p:cNvPr id="7" name="TextovéPole 6">
            <a:extLst>
              <a:ext uri="{FF2B5EF4-FFF2-40B4-BE49-F238E27FC236}">
                <a16:creationId xmlns:a16="http://schemas.microsoft.com/office/drawing/2014/main" id="{7B476536-04BD-4583-B999-3E86A8BC2D61}"/>
              </a:ext>
            </a:extLst>
          </p:cNvPr>
          <p:cNvSpPr txBox="1"/>
          <p:nvPr/>
        </p:nvSpPr>
        <p:spPr>
          <a:xfrm>
            <a:off x="8172450" y="0"/>
            <a:ext cx="971550"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fotosféra</a:t>
            </a:r>
          </a:p>
        </p:txBody>
      </p:sp>
      <p:pic>
        <p:nvPicPr>
          <p:cNvPr id="4098" name="Picture 2" descr="http://pozorovanislunce.eu/userfiles/images/odborne-clanky/vs-sss-okrajztem.jpg">
            <a:extLst>
              <a:ext uri="{FF2B5EF4-FFF2-40B4-BE49-F238E27FC236}">
                <a16:creationId xmlns:a16="http://schemas.microsoft.com/office/drawing/2014/main" id="{8A18242A-79D2-48C3-A10C-D59B84F5A6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727325"/>
            <a:ext cx="5715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randombar(horizontal)">
                                      <p:cBhvr>
                                        <p:cTn id="7" dur="500"/>
                                        <p:tgtEl>
                                          <p:spTgt spid="317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746">
                                            <p:txEl>
                                              <p:pRg st="2" end="2"/>
                                            </p:txEl>
                                          </p:spTgt>
                                        </p:tgtEl>
                                        <p:attrNameLst>
                                          <p:attrName>style.visibility</p:attrName>
                                        </p:attrNameLst>
                                      </p:cBhvr>
                                      <p:to>
                                        <p:strVal val="visible"/>
                                      </p:to>
                                    </p:set>
                                    <p:animEffect transition="in" filter="randombar(horizontal)">
                                      <p:cBhvr>
                                        <p:cTn id="12" dur="500"/>
                                        <p:tgtEl>
                                          <p:spTgt spid="31746">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0723"/>
                                        </p:tgtEl>
                                        <p:attrNameLst>
                                          <p:attrName>style.visibility</p:attrName>
                                        </p:attrNameLst>
                                      </p:cBhvr>
                                      <p:to>
                                        <p:strVal val="visible"/>
                                      </p:to>
                                    </p:set>
                                    <p:animEffect transition="in" filter="randombar(horizontal)">
                                      <p:cBhvr>
                                        <p:cTn id="15" dur="500"/>
                                        <p:tgtEl>
                                          <p:spTgt spid="30723"/>
                                        </p:tgtEl>
                                      </p:cBhvr>
                                    </p:animEffect>
                                  </p:childTnLst>
                                </p:cTn>
                              </p:par>
                            </p:childTnLst>
                          </p:cTn>
                        </p:par>
                        <p:par>
                          <p:cTn id="16" fill="hold" nodeType="afterGroup">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0724"/>
                                        </p:tgtEl>
                                        <p:attrNameLst>
                                          <p:attrName>style.visibility</p:attrName>
                                        </p:attrNameLst>
                                      </p:cBhvr>
                                      <p:to>
                                        <p:strVal val="visible"/>
                                      </p:to>
                                    </p:set>
                                    <p:animEffect transition="in" filter="randombar(horizontal)">
                                      <p:cBhvr>
                                        <p:cTn id="19" dur="500"/>
                                        <p:tgtEl>
                                          <p:spTgt spid="3072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1746">
                                            <p:txEl>
                                              <p:pRg st="4" end="4"/>
                                            </p:txEl>
                                          </p:spTgt>
                                        </p:tgtEl>
                                        <p:attrNameLst>
                                          <p:attrName>style.visibility</p:attrName>
                                        </p:attrNameLst>
                                      </p:cBhvr>
                                      <p:to>
                                        <p:strVal val="visible"/>
                                      </p:to>
                                    </p:set>
                                    <p:animEffect transition="in" filter="randombar(horizontal)">
                                      <p:cBhvr>
                                        <p:cTn id="24" dur="500"/>
                                        <p:tgtEl>
                                          <p:spTgt spid="31746">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1746">
                                            <p:txEl>
                                              <p:pRg st="5" end="5"/>
                                            </p:txEl>
                                          </p:spTgt>
                                        </p:tgtEl>
                                        <p:attrNameLst>
                                          <p:attrName>style.visibility</p:attrName>
                                        </p:attrNameLst>
                                      </p:cBhvr>
                                      <p:to>
                                        <p:strVal val="visible"/>
                                      </p:to>
                                    </p:set>
                                    <p:animEffect transition="in" filter="randombar(horizontal)">
                                      <p:cBhvr>
                                        <p:cTn id="29" dur="500"/>
                                        <p:tgtEl>
                                          <p:spTgt spid="31746">
                                            <p:txEl>
                                              <p:pRg st="5" end="5"/>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1746">
                                            <p:txEl>
                                              <p:pRg st="6" end="6"/>
                                            </p:txEl>
                                          </p:spTgt>
                                        </p:tgtEl>
                                        <p:attrNameLst>
                                          <p:attrName>style.visibility</p:attrName>
                                        </p:attrNameLst>
                                      </p:cBhvr>
                                      <p:to>
                                        <p:strVal val="visible"/>
                                      </p:to>
                                    </p:set>
                                    <p:animEffect transition="in" filter="randombar(horizontal)">
                                      <p:cBhvr>
                                        <p:cTn id="34" dur="500"/>
                                        <p:tgtEl>
                                          <p:spTgt spid="31746">
                                            <p:txEl>
                                              <p:pRg st="6" end="6"/>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nodeType="clickEffect">
                                  <p:stCondLst>
                                    <p:cond delay="0"/>
                                  </p:stCondLst>
                                  <p:childTnLst>
                                    <p:set>
                                      <p:cBhvr>
                                        <p:cTn id="38" dur="1" fill="hold">
                                          <p:stCondLst>
                                            <p:cond delay="0"/>
                                          </p:stCondLst>
                                        </p:cTn>
                                        <p:tgtEl>
                                          <p:spTgt spid="4098"/>
                                        </p:tgtEl>
                                        <p:attrNameLst>
                                          <p:attrName>style.visibility</p:attrName>
                                        </p:attrNameLst>
                                      </p:cBhvr>
                                      <p:to>
                                        <p:strVal val="visible"/>
                                      </p:to>
                                    </p:set>
                                    <p:animEffect transition="in" filter="randombar(horizontal)">
                                      <p:cBhvr>
                                        <p:cTn id="3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bldLvl="5"/>
      <p:bldP spid="307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5">
            <a:extLst>
              <a:ext uri="{FF2B5EF4-FFF2-40B4-BE49-F238E27FC236}">
                <a16:creationId xmlns:a16="http://schemas.microsoft.com/office/drawing/2014/main" id="{D4D85367-9AED-4E95-B9FF-A299990FED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1563" y="2216150"/>
            <a:ext cx="352742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4">
            <a:extLst>
              <a:ext uri="{FF2B5EF4-FFF2-40B4-BE49-F238E27FC236}">
                <a16:creationId xmlns:a16="http://schemas.microsoft.com/office/drawing/2014/main" id="{0217539D-B601-4CEF-9D53-968E2E6B3EA3}"/>
              </a:ext>
            </a:extLst>
          </p:cNvPr>
          <p:cNvSpPr>
            <a:spLocks noChangeArrowheads="1"/>
          </p:cNvSpPr>
          <p:nvPr/>
        </p:nvSpPr>
        <p:spPr bwMode="auto">
          <a:xfrm>
            <a:off x="395288" y="333375"/>
            <a:ext cx="8713787" cy="1570038"/>
          </a:xfrm>
          <a:prstGeom prst="rect">
            <a:avLst/>
          </a:prstGeom>
          <a:noFill/>
          <a:ln>
            <a:noFill/>
          </a:ln>
        </p:spPr>
        <p:txBody>
          <a:bodyPr>
            <a:spAutoFit/>
          </a:bodyPr>
          <a:lstStyle/>
          <a:p>
            <a:pPr eaLnBrk="1" hangingPunct="1">
              <a:defRPr/>
            </a:pPr>
            <a:r>
              <a:rPr lang="cs-CZ" sz="2400" b="1" dirty="0">
                <a:solidFill>
                  <a:schemeClr val="accent6">
                    <a:lumMod val="75000"/>
                  </a:schemeClr>
                </a:solidFill>
                <a:effectLst>
                  <a:outerShdw blurRad="38100" dist="38100" dir="2700000" algn="tl">
                    <a:srgbClr val="000000">
                      <a:alpha val="43137"/>
                    </a:srgbClr>
                  </a:outerShdw>
                </a:effectLst>
                <a:latin typeface="Arial" charset="0"/>
                <a:cs typeface="+mn-cs"/>
              </a:rPr>
              <a:t>Granulace (zrnitost) </a:t>
            </a:r>
          </a:p>
          <a:p>
            <a:pPr eaLnBrk="1" hangingPunct="1">
              <a:defRPr/>
            </a:pPr>
            <a:endParaRPr lang="cs-CZ" b="1" i="1" dirty="0">
              <a:latin typeface="Arial" charset="0"/>
              <a:cs typeface="+mn-cs"/>
            </a:endParaRPr>
          </a:p>
          <a:p>
            <a:pPr eaLnBrk="1" hangingPunct="1">
              <a:defRPr/>
            </a:pPr>
            <a:r>
              <a:rPr lang="cs-CZ" dirty="0">
                <a:latin typeface="Arial" charset="0"/>
                <a:cs typeface="+mn-cs"/>
              </a:rPr>
              <a:t>granule - </a:t>
            </a:r>
            <a:r>
              <a:rPr lang="cs-CZ" dirty="0">
                <a:latin typeface="Arial" charset="0"/>
                <a:cs typeface="Arial" charset="0"/>
              </a:rPr>
              <a:t>zrna o velikosti cca 700-1000 km; </a:t>
            </a:r>
            <a:r>
              <a:rPr lang="cs-CZ" dirty="0">
                <a:latin typeface="Arial" charset="0"/>
                <a:cs typeface="+mn-cs"/>
              </a:rPr>
              <a:t>vrcholky vzestupných proudů plazmatu</a:t>
            </a:r>
          </a:p>
          <a:p>
            <a:pPr eaLnBrk="1" hangingPunct="1">
              <a:defRPr/>
            </a:pPr>
            <a:r>
              <a:rPr lang="cs-CZ" dirty="0">
                <a:latin typeface="Arial" charset="0"/>
                <a:cs typeface="+mn-cs"/>
              </a:rPr>
              <a:t> 	životnost - 6 až 8 minut; </a:t>
            </a:r>
          </a:p>
          <a:p>
            <a:pPr eaLnBrk="1" hangingPunct="1">
              <a:defRPr/>
            </a:pPr>
            <a:r>
              <a:rPr lang="cs-CZ" dirty="0">
                <a:latin typeface="Arial" charset="0"/>
                <a:cs typeface="+mn-cs"/>
              </a:rPr>
              <a:t>Pozorování - dalekohledem</a:t>
            </a:r>
          </a:p>
        </p:txBody>
      </p:sp>
      <p:sp>
        <p:nvSpPr>
          <p:cNvPr id="7" name="TextovéPole 6">
            <a:extLst>
              <a:ext uri="{FF2B5EF4-FFF2-40B4-BE49-F238E27FC236}">
                <a16:creationId xmlns:a16="http://schemas.microsoft.com/office/drawing/2014/main" id="{F9D82389-BDD8-4323-82B9-A9B9C373C80E}"/>
              </a:ext>
            </a:extLst>
          </p:cNvPr>
          <p:cNvSpPr txBox="1"/>
          <p:nvPr/>
        </p:nvSpPr>
        <p:spPr>
          <a:xfrm>
            <a:off x="8172450" y="0"/>
            <a:ext cx="971550"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fotosféra</a:t>
            </a:r>
          </a:p>
        </p:txBody>
      </p:sp>
      <p:sp>
        <p:nvSpPr>
          <p:cNvPr id="4" name="TextovéPole 3">
            <a:extLst>
              <a:ext uri="{FF2B5EF4-FFF2-40B4-BE49-F238E27FC236}">
                <a16:creationId xmlns:a16="http://schemas.microsoft.com/office/drawing/2014/main" id="{3287C557-2C89-42AE-9CE3-CFEA02C01F94}"/>
              </a:ext>
            </a:extLst>
          </p:cNvPr>
          <p:cNvSpPr txBox="1">
            <a:spLocks noChangeArrowheads="1"/>
          </p:cNvSpPr>
          <p:nvPr/>
        </p:nvSpPr>
        <p:spPr bwMode="auto">
          <a:xfrm>
            <a:off x="2124075" y="5957888"/>
            <a:ext cx="2808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a:t>model</a:t>
            </a:r>
          </a:p>
        </p:txBody>
      </p:sp>
      <p:sp>
        <p:nvSpPr>
          <p:cNvPr id="5" name="TextovéPole 4">
            <a:extLst>
              <a:ext uri="{FF2B5EF4-FFF2-40B4-BE49-F238E27FC236}">
                <a16:creationId xmlns:a16="http://schemas.microsoft.com/office/drawing/2014/main" id="{4FDEF7DC-EC2E-487C-8627-BC06550CB31D}"/>
              </a:ext>
            </a:extLst>
          </p:cNvPr>
          <p:cNvSpPr txBox="1">
            <a:spLocks noChangeArrowheads="1"/>
          </p:cNvSpPr>
          <p:nvPr/>
        </p:nvSpPr>
        <p:spPr bwMode="auto">
          <a:xfrm>
            <a:off x="5440363" y="5957888"/>
            <a:ext cx="30670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1800"/>
              <a:t>pozorování SVST</a:t>
            </a:r>
          </a:p>
          <a:p>
            <a:pPr algn="ctr" eaLnBrk="1" hangingPunct="1">
              <a:spcBef>
                <a:spcPct val="0"/>
              </a:spcBef>
              <a:buFontTx/>
              <a:buNone/>
            </a:pPr>
            <a:r>
              <a:rPr lang="cs-CZ" altLang="en-US" sz="1100"/>
              <a:t>(Švédský vakuový sluneční dalekohled)</a:t>
            </a:r>
          </a:p>
        </p:txBody>
      </p:sp>
      <p:pic>
        <p:nvPicPr>
          <p:cNvPr id="2" name="konvektivni_vrstva_convect3.avi">
            <a:hlinkClick r:id="" action="ppaction://media"/>
            <a:extLst>
              <a:ext uri="{FF2B5EF4-FFF2-40B4-BE49-F238E27FC236}">
                <a16:creationId xmlns:a16="http://schemas.microsoft.com/office/drawing/2014/main" id="{82C4B7F1-B61B-41EC-8A2A-6AF3E08CF6CF}"/>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714375" y="2319338"/>
            <a:ext cx="36687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VST_granulation.mpg">
            <a:hlinkClick r:id="" action="ppaction://media"/>
            <a:extLst>
              <a:ext uri="{FF2B5EF4-FFF2-40B4-BE49-F238E27FC236}">
                <a16:creationId xmlns:a16="http://schemas.microsoft.com/office/drawing/2014/main" id="{D26AD8F2-4FA7-4174-A3D3-AB685A0B1AF6}"/>
              </a:ext>
            </a:extLst>
          </p:cNvPr>
          <p:cNvPicPr>
            <a:picLocks noChangeArrowheads="1"/>
          </p:cNvPicPr>
          <p:nvPr>
            <a:videoFile r:link="rId4"/>
            <p:extLst>
              <p:ext uri="{DAA4B4D4-6D71-4841-9C94-3DE7FCFB9230}">
                <p14:media xmlns:p14="http://schemas.microsoft.com/office/powerpoint/2010/main" r:link="rId3"/>
              </p:ext>
            </p:extLst>
          </p:nvPr>
        </p:nvPicPr>
        <p:blipFill>
          <a:blip r:embed="rId9">
            <a:extLst>
              <a:ext uri="{28A0092B-C50C-407E-A947-70E740481C1C}">
                <a14:useLocalDpi xmlns:a14="http://schemas.microsoft.com/office/drawing/2010/main" val="0"/>
              </a:ext>
            </a:extLst>
          </a:blip>
          <a:srcRect/>
          <a:stretch>
            <a:fillRect/>
          </a:stretch>
        </p:blipFill>
        <p:spPr bwMode="auto">
          <a:xfrm>
            <a:off x="5480050" y="2216150"/>
            <a:ext cx="2911475"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randombar(horizontal)">
                                      <p:cBhvr>
                                        <p:cTn id="7" dur="500"/>
                                        <p:tgtEl>
                                          <p:spTgt spid="337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794">
                                            <p:txEl>
                                              <p:pRg st="2" end="2"/>
                                            </p:txEl>
                                          </p:spTgt>
                                        </p:tgtEl>
                                        <p:attrNameLst>
                                          <p:attrName>style.visibility</p:attrName>
                                        </p:attrNameLst>
                                      </p:cBhvr>
                                      <p:to>
                                        <p:strVal val="visible"/>
                                      </p:to>
                                    </p:set>
                                    <p:animEffect transition="in" filter="randombar(horizontal)">
                                      <p:cBhvr>
                                        <p:cTn id="12" dur="500"/>
                                        <p:tgtEl>
                                          <p:spTgt spid="33794">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1747"/>
                                        </p:tgtEl>
                                        <p:attrNameLst>
                                          <p:attrName>style.visibility</p:attrName>
                                        </p:attrNameLst>
                                      </p:cBhvr>
                                      <p:to>
                                        <p:strVal val="visible"/>
                                      </p:to>
                                    </p:set>
                                    <p:animEffect transition="in" filter="randombar(horizontal)">
                                      <p:cBhvr>
                                        <p:cTn id="15" dur="500"/>
                                        <p:tgtEl>
                                          <p:spTgt spid="3174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3794">
                                            <p:txEl>
                                              <p:pRg st="3" end="3"/>
                                            </p:txEl>
                                          </p:spTgt>
                                        </p:tgtEl>
                                        <p:attrNameLst>
                                          <p:attrName>style.visibility</p:attrName>
                                        </p:attrNameLst>
                                      </p:cBhvr>
                                      <p:to>
                                        <p:strVal val="visible"/>
                                      </p:to>
                                    </p:set>
                                    <p:animEffect transition="in" filter="randombar(horizontal)">
                                      <p:cBhvr>
                                        <p:cTn id="20" dur="500"/>
                                        <p:tgtEl>
                                          <p:spTgt spid="33794">
                                            <p:txEl>
                                              <p:pRg st="3" end="3"/>
                                            </p:txEl>
                                          </p:spTgt>
                                        </p:tgtEl>
                                      </p:cBhvr>
                                    </p:animEffect>
                                  </p:childTnLst>
                                </p:cTn>
                              </p:par>
                            </p:childTnLst>
                          </p:cTn>
                        </p:par>
                        <p:par>
                          <p:cTn id="21" fill="hold" nodeType="afterGroup">
                            <p:stCondLst>
                              <p:cond delay="500"/>
                            </p:stCondLst>
                            <p:childTnLst>
                              <p:par>
                                <p:cTn id="22" presetID="14" presetClass="entr" presetSubtype="10" fill="hold" grpId="0" nodeType="afterEffect">
                                  <p:stCondLst>
                                    <p:cond delay="1000"/>
                                  </p:stCondLst>
                                  <p:childTnLst>
                                    <p:set>
                                      <p:cBhvr>
                                        <p:cTn id="23" dur="1" fill="hold">
                                          <p:stCondLst>
                                            <p:cond delay="0"/>
                                          </p:stCondLst>
                                        </p:cTn>
                                        <p:tgtEl>
                                          <p:spTgt spid="33794">
                                            <p:txEl>
                                              <p:pRg st="4" end="4"/>
                                            </p:txEl>
                                          </p:spTgt>
                                        </p:tgtEl>
                                        <p:attrNameLst>
                                          <p:attrName>style.visibility</p:attrName>
                                        </p:attrNameLst>
                                      </p:cBhvr>
                                      <p:to>
                                        <p:strVal val="visible"/>
                                      </p:to>
                                    </p:set>
                                    <p:animEffect transition="in" filter="randombar(horizontal)">
                                      <p:cBhvr>
                                        <p:cTn id="24" dur="500"/>
                                        <p:tgtEl>
                                          <p:spTgt spid="33794">
                                            <p:txEl>
                                              <p:pRg st="4" end="4"/>
                                            </p:txEl>
                                          </p:spTgt>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10033" fill="hold"/>
                                        <p:tgtEl>
                                          <p:spTgt spid="2"/>
                                        </p:tgtEl>
                                      </p:cBhvr>
                                    </p:cmd>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mediacall" presetSubtype="0" fill="hold" nodeType="clickEffect">
                                  <p:stCondLst>
                                    <p:cond delay="0"/>
                                  </p:stCondLst>
                                  <p:childTnLst>
                                    <p:cmd type="call" cmd="playFrom(0.0)">
                                      <p:cBhvr>
                                        <p:cTn id="40" dur="3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
                </p:tgtEl>
              </p:cMediaNode>
            </p:video>
            <p:seq concurrent="1" nextAc="seek">
              <p:cTn id="42" restart="whenNotActive" fill="hold" evtFilter="cancelBubble" nodeType="interactiveSeq">
                <p:stCondLst>
                  <p:cond evt="onClick" delay="0">
                    <p:tgtEl>
                      <p:spTgt spid="2"/>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video>
              <p:cMediaNode vol="80000" showWhenStopped="0">
                <p:cTn id="47" repeatCount="indefinite" fill="remove"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bldLst>
      <p:bldP spid="33794" grpId="0" uiExpand="1" build="p" bldLvl="5"/>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2069FCA-5F04-4CC8-BABA-E6C383085E8B}"/>
              </a:ext>
            </a:extLst>
          </p:cNvPr>
          <p:cNvSpPr>
            <a:spLocks noChangeArrowheads="1"/>
          </p:cNvSpPr>
          <p:nvPr/>
        </p:nvSpPr>
        <p:spPr bwMode="auto">
          <a:xfrm>
            <a:off x="395288" y="404813"/>
            <a:ext cx="7092950" cy="1477962"/>
          </a:xfrm>
          <a:prstGeom prst="rect">
            <a:avLst/>
          </a:prstGeom>
          <a:noFill/>
          <a:ln>
            <a:noFill/>
          </a:ln>
        </p:spPr>
        <p:txBody>
          <a:bodyPr>
            <a:spAutoFit/>
          </a:bodyPr>
          <a:lstStyle/>
          <a:p>
            <a:pPr eaLnBrk="1" hangingPunct="1">
              <a:defRPr/>
            </a:pPr>
            <a:r>
              <a:rPr lang="cs-CZ" sz="2400" b="1" dirty="0">
                <a:solidFill>
                  <a:schemeClr val="accent6">
                    <a:lumMod val="75000"/>
                  </a:schemeClr>
                </a:solidFill>
                <a:effectLst>
                  <a:outerShdw blurRad="38100" dist="38100" dir="2700000" algn="tl">
                    <a:srgbClr val="000000">
                      <a:alpha val="43137"/>
                    </a:srgbClr>
                  </a:outerShdw>
                </a:effectLst>
                <a:latin typeface="Arial" charset="0"/>
                <a:cs typeface="+mn-cs"/>
              </a:rPr>
              <a:t>Fakule (pochodně)</a:t>
            </a:r>
          </a:p>
          <a:p>
            <a:pPr eaLnBrk="1" hangingPunct="1">
              <a:defRPr/>
            </a:pPr>
            <a:endParaRPr lang="cs-CZ" sz="1200" dirty="0">
              <a:latin typeface="Arial" charset="0"/>
              <a:cs typeface="+mn-cs"/>
            </a:endParaRPr>
          </a:p>
          <a:p>
            <a:pPr eaLnBrk="1" hangingPunct="1">
              <a:defRPr/>
            </a:pPr>
            <a:r>
              <a:rPr lang="cs-CZ" i="1" dirty="0">
                <a:latin typeface="Arial" charset="0"/>
                <a:cs typeface="+mn-cs"/>
              </a:rPr>
              <a:t>světlé </a:t>
            </a:r>
            <a:r>
              <a:rPr lang="cs-CZ" dirty="0">
                <a:latin typeface="Arial" charset="0"/>
                <a:cs typeface="+mn-cs"/>
              </a:rPr>
              <a:t>skvrnky nejnápadnější na okraji slunečního kotouče</a:t>
            </a:r>
          </a:p>
          <a:p>
            <a:pPr eaLnBrk="1" hangingPunct="1">
              <a:defRPr/>
            </a:pPr>
            <a:r>
              <a:rPr lang="cs-CZ" dirty="0">
                <a:latin typeface="Arial" charset="0"/>
                <a:cs typeface="+mn-cs"/>
              </a:rPr>
              <a:t>interpretace - místa s poněkud vyšší teplotou než okolní fotosféra</a:t>
            </a:r>
          </a:p>
          <a:p>
            <a:pPr eaLnBrk="1" hangingPunct="1">
              <a:defRPr/>
            </a:pPr>
            <a:r>
              <a:rPr lang="cs-CZ" dirty="0">
                <a:latin typeface="Arial" charset="0"/>
                <a:cs typeface="+mn-cs"/>
              </a:rPr>
              <a:t>pozorování - dalekohledem</a:t>
            </a:r>
          </a:p>
        </p:txBody>
      </p:sp>
      <p:sp>
        <p:nvSpPr>
          <p:cNvPr id="6" name="TextovéPole 5">
            <a:extLst>
              <a:ext uri="{FF2B5EF4-FFF2-40B4-BE49-F238E27FC236}">
                <a16:creationId xmlns:a16="http://schemas.microsoft.com/office/drawing/2014/main" id="{E447170B-663D-4FBA-B209-AD80B18C7DAB}"/>
              </a:ext>
            </a:extLst>
          </p:cNvPr>
          <p:cNvSpPr txBox="1"/>
          <p:nvPr/>
        </p:nvSpPr>
        <p:spPr>
          <a:xfrm>
            <a:off x="8172450" y="0"/>
            <a:ext cx="971550"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fotosféra</a:t>
            </a:r>
          </a:p>
        </p:txBody>
      </p:sp>
      <p:pic>
        <p:nvPicPr>
          <p:cNvPr id="32772" name="Picture 4">
            <a:extLst>
              <a:ext uri="{FF2B5EF4-FFF2-40B4-BE49-F238E27FC236}">
                <a16:creationId xmlns:a16="http://schemas.microsoft.com/office/drawing/2014/main" id="{CB0D674D-F1E1-4D83-85AF-F538EF5FF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989138"/>
            <a:ext cx="7013575"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a:extLst>
              <a:ext uri="{FF2B5EF4-FFF2-40B4-BE49-F238E27FC236}">
                <a16:creationId xmlns:a16="http://schemas.microsoft.com/office/drawing/2014/main" id="{F5B0C1F9-407F-4265-8B22-1FBFFB99B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357563"/>
            <a:ext cx="39147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randombar(horizontal)">
                                      <p:cBhvr>
                                        <p:cTn id="7" dur="500"/>
                                        <p:tgtEl>
                                          <p:spTgt spid="3584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2773"/>
                                        </p:tgtEl>
                                        <p:attrNameLst>
                                          <p:attrName>style.visibility</p:attrName>
                                        </p:attrNameLst>
                                      </p:cBhvr>
                                      <p:to>
                                        <p:strVal val="visible"/>
                                      </p:to>
                                    </p:set>
                                    <p:animEffect transition="in" filter="randombar(horizontal)">
                                      <p:cBhvr>
                                        <p:cTn id="10" dur="500"/>
                                        <p:tgtEl>
                                          <p:spTgt spid="327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842">
                                            <p:txEl>
                                              <p:pRg st="2" end="2"/>
                                            </p:txEl>
                                          </p:spTgt>
                                        </p:tgtEl>
                                        <p:attrNameLst>
                                          <p:attrName>style.visibility</p:attrName>
                                        </p:attrNameLst>
                                      </p:cBhvr>
                                      <p:to>
                                        <p:strVal val="visible"/>
                                      </p:to>
                                    </p:set>
                                    <p:animEffect transition="in" filter="randombar(horizontal)">
                                      <p:cBhvr>
                                        <p:cTn id="15" dur="500"/>
                                        <p:tgtEl>
                                          <p:spTgt spid="35842">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5842">
                                            <p:txEl>
                                              <p:pRg st="3" end="3"/>
                                            </p:txEl>
                                          </p:spTgt>
                                        </p:tgtEl>
                                        <p:attrNameLst>
                                          <p:attrName>style.visibility</p:attrName>
                                        </p:attrNameLst>
                                      </p:cBhvr>
                                      <p:to>
                                        <p:strVal val="visible"/>
                                      </p:to>
                                    </p:set>
                                    <p:animEffect transition="in" filter="randombar(horizontal)">
                                      <p:cBhvr>
                                        <p:cTn id="20" dur="500"/>
                                        <p:tgtEl>
                                          <p:spTgt spid="35842">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5842">
                                            <p:txEl>
                                              <p:pRg st="4" end="4"/>
                                            </p:txEl>
                                          </p:spTgt>
                                        </p:tgtEl>
                                        <p:attrNameLst>
                                          <p:attrName>style.visibility</p:attrName>
                                        </p:attrNameLst>
                                      </p:cBhvr>
                                      <p:to>
                                        <p:strVal val="visible"/>
                                      </p:to>
                                    </p:set>
                                    <p:animEffect transition="in" filter="randombar(horizontal)">
                                      <p:cBhvr>
                                        <p:cTn id="25" dur="500"/>
                                        <p:tgtEl>
                                          <p:spTgt spid="35842">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32772"/>
                                        </p:tgtEl>
                                        <p:attrNameLst>
                                          <p:attrName>style.visibility</p:attrName>
                                        </p:attrNameLst>
                                      </p:cBhvr>
                                      <p:to>
                                        <p:strVal val="visible"/>
                                      </p:to>
                                    </p:set>
                                    <p:anim calcmode="lin" valueType="num">
                                      <p:cBhvr additive="base">
                                        <p:cTn id="30" dur="3000" fill="hold"/>
                                        <p:tgtEl>
                                          <p:spTgt spid="32772"/>
                                        </p:tgtEl>
                                        <p:attrNameLst>
                                          <p:attrName>ppt_x</p:attrName>
                                        </p:attrNameLst>
                                      </p:cBhvr>
                                      <p:tavLst>
                                        <p:tav tm="0">
                                          <p:val>
                                            <p:strVal val="0-#ppt_w/2"/>
                                          </p:val>
                                        </p:tav>
                                        <p:tav tm="100000">
                                          <p:val>
                                            <p:strVal val="#ppt_x"/>
                                          </p:val>
                                        </p:tav>
                                      </p:tavLst>
                                    </p:anim>
                                    <p:anim calcmode="lin" valueType="num">
                                      <p:cBhvr additive="base">
                                        <p:cTn id="31" dur="3000" fill="hold"/>
                                        <p:tgtEl>
                                          <p:spTgt spid="327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bldLvl="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A71F7A3-956A-439D-A3E0-A82F0B2ABA49}"/>
              </a:ext>
            </a:extLst>
          </p:cNvPr>
          <p:cNvSpPr>
            <a:spLocks noChangeArrowheads="1"/>
          </p:cNvSpPr>
          <p:nvPr/>
        </p:nvSpPr>
        <p:spPr bwMode="auto">
          <a:xfrm>
            <a:off x="358775" y="476250"/>
            <a:ext cx="7958138" cy="2566988"/>
          </a:xfrm>
          <a:prstGeom prst="rect">
            <a:avLst/>
          </a:prstGeom>
          <a:noFill/>
          <a:ln>
            <a:noFill/>
          </a:ln>
        </p:spPr>
        <p:txBody>
          <a:bodyPr>
            <a:spAutoFit/>
          </a:bodyPr>
          <a:lstStyle/>
          <a:p>
            <a:pPr eaLnBrk="1" hangingPunct="1">
              <a:defRPr/>
            </a:pPr>
            <a:r>
              <a:rPr lang="cs-CZ" sz="2400" b="1" dirty="0">
                <a:solidFill>
                  <a:srgbClr val="0070C0"/>
                </a:solidFill>
                <a:effectLst>
                  <a:outerShdw blurRad="38100" dist="38100" dir="2700000" algn="tl">
                    <a:srgbClr val="000000">
                      <a:alpha val="43137"/>
                    </a:srgbClr>
                  </a:outerShdw>
                </a:effectLst>
                <a:latin typeface="Arial" charset="0"/>
                <a:cs typeface="+mn-cs"/>
              </a:rPr>
              <a:t>Erupce</a:t>
            </a:r>
          </a:p>
          <a:p>
            <a:pPr eaLnBrk="1" hangingPunct="1">
              <a:defRPr/>
            </a:pPr>
            <a:endParaRPr lang="cs-CZ" dirty="0">
              <a:latin typeface="Arial" charset="0"/>
              <a:cs typeface="+mn-cs"/>
            </a:endParaRPr>
          </a:p>
          <a:p>
            <a:pPr eaLnBrk="1" hangingPunct="1">
              <a:spcAft>
                <a:spcPct val="30000"/>
              </a:spcAft>
              <a:defRPr/>
            </a:pPr>
            <a:r>
              <a:rPr lang="cs-CZ" dirty="0">
                <a:latin typeface="Arial" charset="0"/>
                <a:cs typeface="+mn-cs"/>
              </a:rPr>
              <a:t>Místo vzniku - chromosféra </a:t>
            </a:r>
          </a:p>
          <a:p>
            <a:pPr eaLnBrk="1" hangingPunct="1">
              <a:defRPr/>
            </a:pPr>
            <a:r>
              <a:rPr lang="cs-CZ" dirty="0">
                <a:latin typeface="Arial" charset="0"/>
                <a:cs typeface="+mn-cs"/>
              </a:rPr>
              <a:t>Náhlá zjasnění chromosféry, doprovázená silným vyzařováním na různých frekvencích a výronem nabitých částic do meziplanetárního prostoru. </a:t>
            </a:r>
          </a:p>
          <a:p>
            <a:pPr eaLnBrk="1" hangingPunct="1">
              <a:defRPr/>
            </a:pPr>
            <a:r>
              <a:rPr lang="cs-CZ" dirty="0">
                <a:latin typeface="Arial" charset="0"/>
                <a:cs typeface="+mn-cs"/>
              </a:rPr>
              <a:t>Erupce vznikají v místech silných magnetických polí. </a:t>
            </a:r>
          </a:p>
          <a:p>
            <a:pPr eaLnBrk="1" hangingPunct="1">
              <a:spcBef>
                <a:spcPct val="30000"/>
              </a:spcBef>
              <a:defRPr/>
            </a:pPr>
            <a:r>
              <a:rPr lang="cs-CZ" dirty="0">
                <a:latin typeface="Arial" charset="0"/>
                <a:cs typeface="+mn-cs"/>
              </a:rPr>
              <a:t>Doba trvání - několik desítek minut</a:t>
            </a:r>
          </a:p>
          <a:p>
            <a:pPr eaLnBrk="1" hangingPunct="1">
              <a:defRPr/>
            </a:pPr>
            <a:endParaRPr lang="cs-CZ" dirty="0">
              <a:latin typeface="Arial" charset="0"/>
              <a:cs typeface="+mn-cs"/>
            </a:endParaRPr>
          </a:p>
        </p:txBody>
      </p:sp>
      <p:pic>
        <p:nvPicPr>
          <p:cNvPr id="30723" name="Picture 3">
            <a:extLst>
              <a:ext uri="{FF2B5EF4-FFF2-40B4-BE49-F238E27FC236}">
                <a16:creationId xmlns:a16="http://schemas.microsoft.com/office/drawing/2014/main" id="{D738FF66-0BB6-4839-B230-DE96988B3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700" y="3043238"/>
            <a:ext cx="4483100"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ovéPole 5">
            <a:extLst>
              <a:ext uri="{FF2B5EF4-FFF2-40B4-BE49-F238E27FC236}">
                <a16:creationId xmlns:a16="http://schemas.microsoft.com/office/drawing/2014/main" id="{96DA448D-E997-4C42-9DE1-2A76A88247F2}"/>
              </a:ext>
            </a:extLst>
          </p:cNvPr>
          <p:cNvSpPr txBox="1"/>
          <p:nvPr/>
        </p:nvSpPr>
        <p:spPr>
          <a:xfrm>
            <a:off x="7885113" y="0"/>
            <a:ext cx="1258887" cy="307975"/>
          </a:xfrm>
          <a:prstGeom prst="rect">
            <a:avLst/>
          </a:prstGeom>
          <a:noFill/>
        </p:spPr>
        <p:txBody>
          <a:bodyPr>
            <a:spAutoFit/>
          </a:bodyPr>
          <a:lstStyle/>
          <a:p>
            <a:pPr eaLnBrk="1" hangingPunct="1">
              <a:defRPr/>
            </a:pPr>
            <a:r>
              <a:rPr lang="cs-CZ" sz="1400" b="1" dirty="0">
                <a:solidFill>
                  <a:srgbClr val="0070C0"/>
                </a:solidFill>
                <a:effectLst>
                  <a:outerShdw blurRad="38100" dist="38100" dir="2700000" algn="tl">
                    <a:srgbClr val="000000">
                      <a:alpha val="43137"/>
                    </a:srgbClr>
                  </a:outerShdw>
                </a:effectLst>
                <a:latin typeface="Arial" charset="0"/>
                <a:cs typeface="+mn-cs"/>
              </a:rPr>
              <a:t>chromosféra</a:t>
            </a:r>
          </a:p>
        </p:txBody>
      </p:sp>
      <p:pic>
        <p:nvPicPr>
          <p:cNvPr id="2" name="media.avi">
            <a:hlinkClick r:id="" action="ppaction://media"/>
            <a:extLst>
              <a:ext uri="{FF2B5EF4-FFF2-40B4-BE49-F238E27FC236}">
                <a16:creationId xmlns:a16="http://schemas.microsoft.com/office/drawing/2014/main" id="{9551BF60-11AE-499E-B362-D298E0FF04D1}"/>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465763" y="3043238"/>
            <a:ext cx="30480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randombar(horizontal)">
                                      <p:cBhvr>
                                        <p:cTn id="7" dur="500"/>
                                        <p:tgtEl>
                                          <p:spTgt spid="37890">
                                            <p:txEl>
                                              <p:pRg st="0" end="0"/>
                                            </p:txEl>
                                          </p:spTgt>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7890">
                                            <p:txEl>
                                              <p:pRg st="2" end="2"/>
                                            </p:txEl>
                                          </p:spTgt>
                                        </p:tgtEl>
                                        <p:attrNameLst>
                                          <p:attrName>style.visibility</p:attrName>
                                        </p:attrNameLst>
                                      </p:cBhvr>
                                      <p:to>
                                        <p:strVal val="visible"/>
                                      </p:to>
                                    </p:set>
                                    <p:animEffect transition="in" filter="randombar(horizontal)">
                                      <p:cBhvr>
                                        <p:cTn id="11" dur="500"/>
                                        <p:tgtEl>
                                          <p:spTgt spid="37890">
                                            <p:txEl>
                                              <p:pRg st="2" end="2"/>
                                            </p:txEl>
                                          </p:spTgt>
                                        </p:tgtEl>
                                      </p:cBhvr>
                                    </p:animEffect>
                                  </p:childTnLst>
                                </p:cTn>
                              </p:par>
                            </p:childTnLst>
                          </p:cTn>
                        </p:par>
                        <p:par>
                          <p:cTn id="12" fill="hold" nodeType="afterGroup">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7890">
                                            <p:txEl>
                                              <p:pRg st="3" end="3"/>
                                            </p:txEl>
                                          </p:spTgt>
                                        </p:tgtEl>
                                        <p:attrNameLst>
                                          <p:attrName>style.visibility</p:attrName>
                                        </p:attrNameLst>
                                      </p:cBhvr>
                                      <p:to>
                                        <p:strVal val="visible"/>
                                      </p:to>
                                    </p:set>
                                    <p:animEffect transition="in" filter="randombar(horizontal)">
                                      <p:cBhvr>
                                        <p:cTn id="15" dur="500"/>
                                        <p:tgtEl>
                                          <p:spTgt spid="37890">
                                            <p:txEl>
                                              <p:pRg st="3" end="3"/>
                                            </p:txEl>
                                          </p:spTgt>
                                        </p:tgtEl>
                                      </p:cBhvr>
                                    </p:animEffect>
                                  </p:childTnLst>
                                </p:cTn>
                              </p:par>
                            </p:childTnLst>
                          </p:cTn>
                        </p:par>
                        <p:par>
                          <p:cTn id="16" fill="hold" nodeType="afterGroup">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37890">
                                            <p:txEl>
                                              <p:pRg st="4" end="4"/>
                                            </p:txEl>
                                          </p:spTgt>
                                        </p:tgtEl>
                                        <p:attrNameLst>
                                          <p:attrName>style.visibility</p:attrName>
                                        </p:attrNameLst>
                                      </p:cBhvr>
                                      <p:to>
                                        <p:strVal val="visible"/>
                                      </p:to>
                                    </p:set>
                                    <p:animEffect transition="in" filter="randombar(horizontal)">
                                      <p:cBhvr>
                                        <p:cTn id="19" dur="500"/>
                                        <p:tgtEl>
                                          <p:spTgt spid="37890">
                                            <p:txEl>
                                              <p:pRg st="4" end="4"/>
                                            </p:txEl>
                                          </p:spTgt>
                                        </p:tgtEl>
                                      </p:cBhvr>
                                    </p:animEffect>
                                  </p:childTnLst>
                                </p:cTn>
                              </p:par>
                            </p:childTnLst>
                          </p:cTn>
                        </p:par>
                        <p:par>
                          <p:cTn id="20" fill="hold" nodeType="afterGroup">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37890">
                                            <p:txEl>
                                              <p:pRg st="5" end="5"/>
                                            </p:txEl>
                                          </p:spTgt>
                                        </p:tgtEl>
                                        <p:attrNameLst>
                                          <p:attrName>style.visibility</p:attrName>
                                        </p:attrNameLst>
                                      </p:cBhvr>
                                      <p:to>
                                        <p:strVal val="visible"/>
                                      </p:to>
                                    </p:set>
                                    <p:animEffect transition="in" filter="randombar(horizontal)">
                                      <p:cBhvr>
                                        <p:cTn id="23" dur="500"/>
                                        <p:tgtEl>
                                          <p:spTgt spid="37890">
                                            <p:txEl>
                                              <p:pRg st="5" end="5"/>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mediacall" presetSubtype="0" fill="hold" nodeType="clickEffect">
                                  <p:stCondLst>
                                    <p:cond delay="0"/>
                                  </p:stCondLst>
                                  <p:childTnLst>
                                    <p:cmd type="call" cmd="playFrom(0.0)">
                                      <p:cBhvr>
                                        <p:cTn id="27" dur="16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seq concurrent="1" nextAc="seek">
              <p:cTn id="29" restart="whenNotActive" fill="hold" evtFilter="cancelBubble" nodeType="interactiveSeq">
                <p:stCondLst>
                  <p:cond evt="onClick" delay="0">
                    <p:tgtEl>
                      <p:spTgt spid="2"/>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 presetClass="mediacall" presetSubtype="0" fill="hold" nodeType="clickEffect">
                                  <p:stCondLst>
                                    <p:cond delay="0"/>
                                  </p:stCondLst>
                                  <p:childTnLst>
                                    <p:cmd type="call" cmd="togglePause">
                                      <p:cBhvr>
                                        <p:cTn id="33" dur="1" fill="hold"/>
                                        <p:tgtEl>
                                          <p:spTgt spid="2"/>
                                        </p:tgtEl>
                                      </p:cBhvr>
                                    </p:cmd>
                                  </p:childTnLst>
                                </p:cTn>
                              </p:par>
                            </p:childTnLst>
                          </p:cTn>
                        </p:par>
                      </p:childTnLst>
                    </p:cTn>
                  </p:par>
                </p:childTnLst>
              </p:cTn>
              <p:nextCondLst>
                <p:cond evt="onClick" delay="0">
                  <p:tgtEl>
                    <p:spTgt spid="2"/>
                  </p:tgtEl>
                </p:cond>
              </p:nextCondLst>
            </p:seq>
          </p:childTnLst>
        </p:cTn>
      </p:par>
    </p:tnLst>
    <p:bldLst>
      <p:bldP spid="37890" grpId="0" uiExpand="1" build="p" bldLvl="4"/>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6A438FE-6BB3-4BC8-9050-F9FC48FF3F63}"/>
              </a:ext>
            </a:extLst>
          </p:cNvPr>
          <p:cNvSpPr>
            <a:spLocks noChangeArrowheads="1"/>
          </p:cNvSpPr>
          <p:nvPr/>
        </p:nvSpPr>
        <p:spPr bwMode="auto">
          <a:xfrm>
            <a:off x="358775" y="476250"/>
            <a:ext cx="8461375" cy="2124075"/>
          </a:xfrm>
          <a:prstGeom prst="rect">
            <a:avLst/>
          </a:prstGeom>
          <a:noFill/>
          <a:ln>
            <a:noFill/>
          </a:ln>
        </p:spPr>
        <p:txBody>
          <a:bodyPr>
            <a:spAutoFit/>
          </a:bodyPr>
          <a:lstStyle/>
          <a:p>
            <a:pPr eaLnBrk="1" hangingPunct="1">
              <a:defRPr/>
            </a:pPr>
            <a:r>
              <a:rPr lang="cs-CZ" sz="2400" b="1" dirty="0">
                <a:solidFill>
                  <a:srgbClr val="0070C0"/>
                </a:solidFill>
                <a:effectLst>
                  <a:outerShdw blurRad="38100" dist="38100" dir="2700000" algn="tl">
                    <a:srgbClr val="000000">
                      <a:alpha val="43137"/>
                    </a:srgbClr>
                  </a:outerShdw>
                </a:effectLst>
                <a:latin typeface="Arial" charset="0"/>
                <a:cs typeface="+mn-cs"/>
              </a:rPr>
              <a:t>Flokule a spikule</a:t>
            </a:r>
          </a:p>
          <a:p>
            <a:pPr eaLnBrk="1" hangingPunct="1">
              <a:defRPr/>
            </a:pPr>
            <a:endParaRPr lang="cs-CZ" dirty="0">
              <a:latin typeface="Arial" charset="0"/>
              <a:cs typeface="+mn-cs"/>
            </a:endParaRPr>
          </a:p>
          <a:p>
            <a:pPr eaLnBrk="1" hangingPunct="1">
              <a:defRPr/>
            </a:pPr>
            <a:r>
              <a:rPr lang="cs-CZ" dirty="0">
                <a:latin typeface="Arial" charset="0"/>
                <a:cs typeface="+mn-cs"/>
              </a:rPr>
              <a:t>Flokule jsou jasná místa ve chromosféře, tvoří chromosférickou síť. </a:t>
            </a:r>
          </a:p>
          <a:p>
            <a:pPr eaLnBrk="1" hangingPunct="1">
              <a:defRPr/>
            </a:pPr>
            <a:r>
              <a:rPr lang="cs-CZ" dirty="0">
                <a:latin typeface="Arial" charset="0"/>
                <a:cs typeface="+mn-cs"/>
              </a:rPr>
              <a:t>Spikule - vrcholky flokulí, velmi dobře pozorovatelné v čáře H-alfa. </a:t>
            </a:r>
          </a:p>
          <a:p>
            <a:pPr eaLnBrk="1" hangingPunct="1">
              <a:defRPr/>
            </a:pPr>
            <a:r>
              <a:rPr lang="cs-CZ" dirty="0">
                <a:latin typeface="Arial" charset="0"/>
                <a:cs typeface="+mn-cs"/>
              </a:rPr>
              <a:t>Výtrysky z chromosféry do koróny – 10000 K, průměr vláken 1000 km; </a:t>
            </a:r>
          </a:p>
          <a:p>
            <a:pPr eaLnBrk="1" hangingPunct="1">
              <a:defRPr/>
            </a:pPr>
            <a:r>
              <a:rPr lang="cs-CZ" dirty="0">
                <a:latin typeface="Arial" charset="0"/>
                <a:cs typeface="+mn-cs"/>
              </a:rPr>
              <a:t>	„hořící prérie“</a:t>
            </a:r>
          </a:p>
          <a:p>
            <a:pPr eaLnBrk="1" hangingPunct="1">
              <a:defRPr/>
            </a:pPr>
            <a:endParaRPr lang="cs-CZ" dirty="0">
              <a:latin typeface="Arial" charset="0"/>
              <a:cs typeface="+mn-cs"/>
            </a:endParaRPr>
          </a:p>
        </p:txBody>
      </p:sp>
      <p:sp>
        <p:nvSpPr>
          <p:cNvPr id="6" name="TextovéPole 5">
            <a:extLst>
              <a:ext uri="{FF2B5EF4-FFF2-40B4-BE49-F238E27FC236}">
                <a16:creationId xmlns:a16="http://schemas.microsoft.com/office/drawing/2014/main" id="{67D67297-9844-42A8-B39A-A15C7C1EFC25}"/>
              </a:ext>
            </a:extLst>
          </p:cNvPr>
          <p:cNvSpPr txBox="1"/>
          <p:nvPr/>
        </p:nvSpPr>
        <p:spPr>
          <a:xfrm>
            <a:off x="7885113" y="0"/>
            <a:ext cx="1258887" cy="307975"/>
          </a:xfrm>
          <a:prstGeom prst="rect">
            <a:avLst/>
          </a:prstGeom>
          <a:noFill/>
        </p:spPr>
        <p:txBody>
          <a:bodyPr>
            <a:spAutoFit/>
          </a:bodyPr>
          <a:lstStyle/>
          <a:p>
            <a:pPr eaLnBrk="1" hangingPunct="1">
              <a:defRPr/>
            </a:pPr>
            <a:r>
              <a:rPr lang="cs-CZ" sz="1400" b="1" dirty="0">
                <a:solidFill>
                  <a:srgbClr val="0070C0"/>
                </a:solidFill>
                <a:effectLst>
                  <a:outerShdw blurRad="38100" dist="38100" dir="2700000" algn="tl">
                    <a:srgbClr val="000000">
                      <a:alpha val="43137"/>
                    </a:srgbClr>
                  </a:outerShdw>
                </a:effectLst>
                <a:latin typeface="Arial" charset="0"/>
                <a:cs typeface="+mn-cs"/>
              </a:rPr>
              <a:t>chromosféra</a:t>
            </a:r>
          </a:p>
        </p:txBody>
      </p:sp>
      <p:pic>
        <p:nvPicPr>
          <p:cNvPr id="32772" name="Picture 2">
            <a:extLst>
              <a:ext uri="{FF2B5EF4-FFF2-40B4-BE49-F238E27FC236}">
                <a16:creationId xmlns:a16="http://schemas.microsoft.com/office/drawing/2014/main" id="{7A09ECE3-3154-4D87-A1DB-CB2BC0FA0A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49500"/>
            <a:ext cx="5688013" cy="376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OT_ca_061120_0715.mpg">
            <a:hlinkClick r:id="" action="ppaction://media"/>
            <a:extLst>
              <a:ext uri="{FF2B5EF4-FFF2-40B4-BE49-F238E27FC236}">
                <a16:creationId xmlns:a16="http://schemas.microsoft.com/office/drawing/2014/main" id="{459E7FF4-3984-4C93-B640-DE842C47EDC0}"/>
              </a:ext>
            </a:extLst>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851275" y="4170363"/>
            <a:ext cx="53467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randombar(horizontal)">
                                      <p:cBhvr>
                                        <p:cTn id="7" dur="500"/>
                                        <p:tgtEl>
                                          <p:spTgt spid="378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890">
                                            <p:txEl>
                                              <p:pRg st="2" end="2"/>
                                            </p:txEl>
                                          </p:spTgt>
                                        </p:tgtEl>
                                        <p:attrNameLst>
                                          <p:attrName>style.visibility</p:attrName>
                                        </p:attrNameLst>
                                      </p:cBhvr>
                                      <p:to>
                                        <p:strVal val="visible"/>
                                      </p:to>
                                    </p:set>
                                    <p:animEffect transition="in" filter="randombar(horizontal)">
                                      <p:cBhvr>
                                        <p:cTn id="12" dur="500"/>
                                        <p:tgtEl>
                                          <p:spTgt spid="3789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7890">
                                            <p:txEl>
                                              <p:pRg st="3" end="3"/>
                                            </p:txEl>
                                          </p:spTgt>
                                        </p:tgtEl>
                                        <p:attrNameLst>
                                          <p:attrName>style.visibility</p:attrName>
                                        </p:attrNameLst>
                                      </p:cBhvr>
                                      <p:to>
                                        <p:strVal val="visible"/>
                                      </p:to>
                                    </p:set>
                                    <p:animEffect transition="in" filter="randombar(horizontal)">
                                      <p:cBhvr>
                                        <p:cTn id="17" dur="500"/>
                                        <p:tgtEl>
                                          <p:spTgt spid="3789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890">
                                            <p:txEl>
                                              <p:pRg st="4" end="4"/>
                                            </p:txEl>
                                          </p:spTgt>
                                        </p:tgtEl>
                                        <p:attrNameLst>
                                          <p:attrName>style.visibility</p:attrName>
                                        </p:attrNameLst>
                                      </p:cBhvr>
                                      <p:to>
                                        <p:strVal val="visible"/>
                                      </p:to>
                                    </p:set>
                                    <p:animEffect transition="in" filter="randombar(horizontal)">
                                      <p:cBhvr>
                                        <p:cTn id="22" dur="500"/>
                                        <p:tgtEl>
                                          <p:spTgt spid="37890">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7890">
                                            <p:txEl>
                                              <p:pRg st="5" end="5"/>
                                            </p:txEl>
                                          </p:spTgt>
                                        </p:tgtEl>
                                        <p:attrNameLst>
                                          <p:attrName>style.visibility</p:attrName>
                                        </p:attrNameLst>
                                      </p:cBhvr>
                                      <p:to>
                                        <p:strVal val="visible"/>
                                      </p:to>
                                    </p:set>
                                    <p:animEffect transition="in" filter="randombar(horizontal)">
                                      <p:cBhvr>
                                        <p:cTn id="27" dur="500"/>
                                        <p:tgtEl>
                                          <p:spTgt spid="37890">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
                </p:tgtEl>
              </p:cMediaNode>
            </p:video>
          </p:childTnLst>
        </p:cTn>
      </p:par>
    </p:tnLst>
    <p:bldLst>
      <p:bldP spid="37890" grpId="0" build="p" bldLvl="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flare.mpg">
            <a:hlinkClick r:id="" action="ppaction://media"/>
            <a:extLst>
              <a:ext uri="{FF2B5EF4-FFF2-40B4-BE49-F238E27FC236}">
                <a16:creationId xmlns:a16="http://schemas.microsoft.com/office/drawing/2014/main" id="{E3597E56-78C7-4D5A-A85B-5523034814AF}"/>
              </a:ext>
            </a:extLst>
          </p:cNvPr>
          <p:cNvPicPr>
            <a:picLocks noGrp="1" noChangeAspect="1" noChangeArrowheads="1"/>
          </p:cNvPicPr>
          <p:nvPr>
            <p:ph idx="4294967295"/>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476375" y="1268413"/>
            <a:ext cx="6096000" cy="4876800"/>
          </a:xfrm>
        </p:spPr>
      </p:pic>
      <p:sp>
        <p:nvSpPr>
          <p:cNvPr id="5" name="TextovéPole 4">
            <a:extLst>
              <a:ext uri="{FF2B5EF4-FFF2-40B4-BE49-F238E27FC236}">
                <a16:creationId xmlns:a16="http://schemas.microsoft.com/office/drawing/2014/main" id="{FB5400E8-956D-4807-A515-5173E14D42EC}"/>
              </a:ext>
            </a:extLst>
          </p:cNvPr>
          <p:cNvSpPr txBox="1"/>
          <p:nvPr/>
        </p:nvSpPr>
        <p:spPr>
          <a:xfrm>
            <a:off x="7885113" y="0"/>
            <a:ext cx="1258887" cy="307975"/>
          </a:xfrm>
          <a:prstGeom prst="rect">
            <a:avLst/>
          </a:prstGeom>
          <a:noFill/>
        </p:spPr>
        <p:txBody>
          <a:bodyPr>
            <a:spAutoFit/>
          </a:bodyPr>
          <a:lstStyle/>
          <a:p>
            <a:pPr eaLnBrk="1" hangingPunct="1">
              <a:defRPr/>
            </a:pPr>
            <a:r>
              <a:rPr lang="cs-CZ" sz="1400" b="1" dirty="0">
                <a:solidFill>
                  <a:srgbClr val="0070C0"/>
                </a:solidFill>
                <a:effectLst>
                  <a:outerShdw blurRad="38100" dist="38100" dir="2700000" algn="tl">
                    <a:srgbClr val="000000">
                      <a:alpha val="43137"/>
                    </a:srgbClr>
                  </a:outerShdw>
                </a:effectLst>
                <a:latin typeface="Arial" charset="0"/>
                <a:cs typeface="+mn-cs"/>
              </a:rPr>
              <a:t>chromosféra</a:t>
            </a:r>
          </a:p>
        </p:txBody>
      </p:sp>
      <p:sp>
        <p:nvSpPr>
          <p:cNvPr id="2" name="TextovéPole 1">
            <a:extLst>
              <a:ext uri="{FF2B5EF4-FFF2-40B4-BE49-F238E27FC236}">
                <a16:creationId xmlns:a16="http://schemas.microsoft.com/office/drawing/2014/main" id="{01F977F4-AC5A-4D67-B326-469050810094}"/>
              </a:ext>
            </a:extLst>
          </p:cNvPr>
          <p:cNvSpPr txBox="1"/>
          <p:nvPr/>
        </p:nvSpPr>
        <p:spPr>
          <a:xfrm>
            <a:off x="539750" y="476250"/>
            <a:ext cx="3887788" cy="461963"/>
          </a:xfrm>
          <a:prstGeom prst="rect">
            <a:avLst/>
          </a:prstGeom>
          <a:noFill/>
        </p:spPr>
        <p:txBody>
          <a:bodyPr>
            <a:spAutoFit/>
          </a:bodyPr>
          <a:lstStyle/>
          <a:p>
            <a:pPr eaLnBrk="1" hangingPunct="1">
              <a:defRPr/>
            </a:pPr>
            <a:r>
              <a:rPr lang="cs-CZ" sz="2400" b="1" dirty="0" err="1">
                <a:solidFill>
                  <a:srgbClr val="0070C0"/>
                </a:solidFill>
                <a:effectLst>
                  <a:outerShdw blurRad="38100" dist="38100" dir="2700000" algn="tl">
                    <a:srgbClr val="000000">
                      <a:alpha val="43137"/>
                    </a:srgbClr>
                  </a:outerShdw>
                </a:effectLst>
                <a:latin typeface="Arial" charset="0"/>
                <a:cs typeface="+mn-cs"/>
              </a:rPr>
              <a:t>Sluncetřesení</a:t>
            </a:r>
            <a:endParaRPr lang="cs-CZ" sz="2400" b="1" dirty="0">
              <a:solidFill>
                <a:srgbClr val="0070C0"/>
              </a:solidFill>
              <a:effectLst>
                <a:outerShdw blurRad="38100" dist="38100" dir="2700000" algn="tl">
                  <a:srgbClr val="000000">
                    <a:alpha val="43137"/>
                  </a:srgbClr>
                </a:outerShdw>
              </a:effectLst>
              <a:latin typeface="Arial" charset="0"/>
              <a:cs typeface="+mn-cs"/>
            </a:endParaRPr>
          </a:p>
        </p:txBody>
      </p:sp>
      <p:sp>
        <p:nvSpPr>
          <p:cNvPr id="35845" name="TextovéPole 5">
            <a:extLst>
              <a:ext uri="{FF2B5EF4-FFF2-40B4-BE49-F238E27FC236}">
                <a16:creationId xmlns:a16="http://schemas.microsoft.com/office/drawing/2014/main" id="{F82DF440-3238-49A9-9F66-48D72A864EAE}"/>
              </a:ext>
            </a:extLst>
          </p:cNvPr>
          <p:cNvSpPr txBox="1">
            <a:spLocks noChangeArrowheads="1"/>
          </p:cNvSpPr>
          <p:nvPr/>
        </p:nvSpPr>
        <p:spPr bwMode="auto">
          <a:xfrm>
            <a:off x="7019925" y="6308725"/>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400"/>
              <a:t>9. července 1996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box(out)">
                                      <p:cBhvr>
                                        <p:cTn id="7" dur="500"/>
                                        <p:tgtEl>
                                          <p:spTgt spid="91140"/>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5845"/>
                                        </p:tgtEl>
                                        <p:attrNameLst>
                                          <p:attrName>style.visibility</p:attrName>
                                        </p:attrNameLst>
                                      </p:cBhvr>
                                      <p:to>
                                        <p:strVal val="visible"/>
                                      </p:to>
                                    </p:set>
                                    <p:animEffect transition="in" filter="randombar(horizontal)">
                                      <p:cBhvr>
                                        <p:cTn id="11"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1140"/>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91140"/>
                                        </p:tgtEl>
                                      </p:cBhvr>
                                    </p:cmd>
                                  </p:childTnLst>
                                </p:cTn>
                              </p:par>
                            </p:childTnLst>
                          </p:cTn>
                        </p:par>
                      </p:childTnLst>
                    </p:cTn>
                  </p:par>
                </p:childTnLst>
              </p:cTn>
              <p:nextCondLst>
                <p:cond evt="onClick" delay="0">
                  <p:tgtEl>
                    <p:spTgt spid="91140"/>
                  </p:tgtEl>
                </p:cond>
              </p:nextCondLst>
            </p:seq>
            <p:video>
              <p:cMediaNode>
                <p:cTn id="17" repeatCount="indefinite" fill="remove" display="0">
                  <p:stCondLst>
                    <p:cond delay="indefinite"/>
                  </p:stCondLst>
                  <p:endCondLst>
                    <p:cond evt="onNext" delay="0">
                      <p:tgtEl>
                        <p:sldTgt/>
                      </p:tgtEl>
                    </p:cond>
                    <p:cond evt="onPrev" delay="0">
                      <p:tgtEl>
                        <p:sldTgt/>
                      </p:tgtEl>
                    </p:cond>
                  </p:endCondLst>
                </p:cTn>
                <p:tgtEl>
                  <p:spTgt spid="91140"/>
                </p:tgtEl>
              </p:cMediaNode>
            </p:video>
          </p:childTnLst>
        </p:cTn>
      </p:par>
    </p:tnLst>
    <p:bldLst>
      <p:bldP spid="358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unce kouzlí dechberoucí podívanou. NASA zveřejnila detailní záběry – Novinky.cz.mp4">
            <a:hlinkClick r:id="" action="ppaction://media"/>
            <a:extLst>
              <a:ext uri="{FF2B5EF4-FFF2-40B4-BE49-F238E27FC236}">
                <a16:creationId xmlns:a16="http://schemas.microsoft.com/office/drawing/2014/main" id="{D44A5A05-F1B9-4DBD-A539-46BD84E6718A}"/>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6159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ovéPole 2">
            <a:extLst>
              <a:ext uri="{FF2B5EF4-FFF2-40B4-BE49-F238E27FC236}">
                <a16:creationId xmlns:a16="http://schemas.microsoft.com/office/drawing/2014/main" id="{9CAA1901-AC0C-4202-85FC-6A95C57D339C}"/>
              </a:ext>
            </a:extLst>
          </p:cNvPr>
          <p:cNvSpPr txBox="1">
            <a:spLocks noChangeArrowheads="1"/>
          </p:cNvSpPr>
          <p:nvPr/>
        </p:nvSpPr>
        <p:spPr bwMode="auto">
          <a:xfrm>
            <a:off x="323850" y="115888"/>
            <a:ext cx="712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a:solidFill>
                  <a:srgbClr val="FF0000"/>
                </a:solidFill>
              </a:rPr>
              <a:t>393 dní ze života Slunce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2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746430DC-305F-47B9-ACB0-B879D344F62B}"/>
              </a:ext>
            </a:extLst>
          </p:cNvPr>
          <p:cNvSpPr>
            <a:spLocks noChangeArrowheads="1"/>
          </p:cNvSpPr>
          <p:nvPr/>
        </p:nvSpPr>
        <p:spPr bwMode="auto">
          <a:xfrm>
            <a:off x="323850" y="404813"/>
            <a:ext cx="8424863"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a:solidFill>
                  <a:srgbClr val="262673"/>
                </a:solidFill>
              </a:rPr>
              <a:t>Chemické složení Slunce </a:t>
            </a:r>
          </a:p>
          <a:p>
            <a:pPr eaLnBrk="1" hangingPunct="1">
              <a:spcBef>
                <a:spcPct val="0"/>
              </a:spcBef>
              <a:buFontTx/>
              <a:buNone/>
            </a:pPr>
            <a:endParaRPr lang="cs-CZ" altLang="cs-CZ" sz="2000" b="1">
              <a:solidFill>
                <a:srgbClr val="262673"/>
              </a:solidFill>
            </a:endParaRPr>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endParaRPr lang="cs-CZ" altLang="cs-CZ" sz="1800"/>
          </a:p>
          <a:p>
            <a:pPr eaLnBrk="1" hangingPunct="1">
              <a:spcBef>
                <a:spcPct val="0"/>
              </a:spcBef>
              <a:buFontTx/>
              <a:buNone/>
            </a:pPr>
            <a:r>
              <a:rPr lang="cs-CZ" altLang="cs-CZ" sz="1800"/>
              <a:t>	hmotnostně složení Slunce: </a:t>
            </a:r>
            <a:r>
              <a:rPr lang="cs-CZ" altLang="cs-CZ" sz="1800" i="1"/>
              <a:t>X </a:t>
            </a:r>
            <a:r>
              <a:rPr lang="cs-CZ" altLang="cs-CZ" sz="1800"/>
              <a:t>= 0</a:t>
            </a:r>
            <a:r>
              <a:rPr lang="cs-CZ" altLang="cs-CZ" sz="1800" i="1"/>
              <a:t>.</a:t>
            </a:r>
            <a:r>
              <a:rPr lang="cs-CZ" altLang="cs-CZ" sz="1800"/>
              <a:t>7380, </a:t>
            </a:r>
            <a:r>
              <a:rPr lang="cs-CZ" altLang="cs-CZ" sz="1800" i="1"/>
              <a:t>Y </a:t>
            </a:r>
            <a:r>
              <a:rPr lang="cs-CZ" altLang="cs-CZ" sz="1800"/>
              <a:t>= 0</a:t>
            </a:r>
            <a:r>
              <a:rPr lang="cs-CZ" altLang="cs-CZ" sz="1800" i="1"/>
              <a:t>.</a:t>
            </a:r>
            <a:r>
              <a:rPr lang="cs-CZ" altLang="cs-CZ" sz="1800"/>
              <a:t>2485 a </a:t>
            </a:r>
            <a:r>
              <a:rPr lang="cs-CZ" altLang="cs-CZ" sz="1800" i="1"/>
              <a:t>Z </a:t>
            </a:r>
            <a:r>
              <a:rPr lang="cs-CZ" altLang="cs-CZ" sz="1800"/>
              <a:t>= 0</a:t>
            </a:r>
            <a:r>
              <a:rPr lang="cs-CZ" altLang="cs-CZ" sz="1800" i="1"/>
              <a:t>.</a:t>
            </a:r>
            <a:r>
              <a:rPr lang="cs-CZ" altLang="cs-CZ" sz="1800"/>
              <a:t>0134 </a:t>
            </a:r>
          </a:p>
          <a:p>
            <a:pPr eaLnBrk="1" hangingPunct="1">
              <a:spcBef>
                <a:spcPct val="0"/>
              </a:spcBef>
              <a:buFontTx/>
              <a:buNone/>
            </a:pPr>
            <a:r>
              <a:rPr lang="cs-CZ" altLang="cs-CZ" sz="1400"/>
              <a:t>	(P. Scott, N. Grevesse et al., 2015, </a:t>
            </a:r>
            <a:r>
              <a:rPr lang="en-US" altLang="cs-CZ" sz="1400" b="1"/>
              <a:t>The elemental composition of the Sun</a:t>
            </a:r>
            <a:r>
              <a:rPr lang="cs-CZ" altLang="cs-CZ" sz="1400" b="1"/>
              <a:t> – série článků</a:t>
            </a:r>
            <a:r>
              <a:rPr lang="fr-FR" altLang="cs-CZ" sz="1400"/>
              <a:t>)</a:t>
            </a:r>
            <a:endParaRPr lang="cs-CZ" altLang="cs-CZ" sz="1400"/>
          </a:p>
          <a:p>
            <a:pPr eaLnBrk="1" hangingPunct="1">
              <a:spcBef>
                <a:spcPts val="600"/>
              </a:spcBef>
              <a:buFontTx/>
              <a:buNone/>
            </a:pPr>
            <a:endParaRPr lang="cs-CZ" altLang="cs-CZ" sz="1800"/>
          </a:p>
          <a:p>
            <a:pPr eaLnBrk="1" hangingPunct="1">
              <a:spcBef>
                <a:spcPts val="600"/>
              </a:spcBef>
              <a:buFontTx/>
              <a:buNone/>
            </a:pPr>
            <a:r>
              <a:rPr lang="cs-CZ" altLang="cs-CZ" sz="1800"/>
              <a:t>na 1 000 atomů vodíku v povrchových vrstvách Slunce: </a:t>
            </a:r>
          </a:p>
          <a:p>
            <a:pPr eaLnBrk="1" hangingPunct="1">
              <a:spcBef>
                <a:spcPct val="0"/>
              </a:spcBef>
              <a:buFontTx/>
              <a:buNone/>
            </a:pPr>
            <a:r>
              <a:rPr lang="cs-CZ" altLang="cs-CZ" sz="1800"/>
              <a:t>	85 atomů He, 1,2 atomu lehčích prvků (O, C, N, Ne), 				0,14 atomu těžších prvků </a:t>
            </a:r>
          </a:p>
          <a:p>
            <a:pPr eaLnBrk="1" hangingPunct="1">
              <a:spcBef>
                <a:spcPct val="0"/>
              </a:spcBef>
              <a:buFontTx/>
              <a:buNone/>
            </a:pPr>
            <a:endParaRPr lang="cs-CZ" altLang="cs-CZ" sz="800"/>
          </a:p>
          <a:p>
            <a:pPr eaLnBrk="1" hangingPunct="1">
              <a:spcBef>
                <a:spcPct val="0"/>
              </a:spcBef>
              <a:buFontTx/>
              <a:buNone/>
            </a:pPr>
            <a:r>
              <a:rPr lang="cs-CZ" altLang="cs-CZ" sz="1800"/>
              <a:t>1 000 kg sluneční látky – 738.0 kg H, 248.5 kg He, 13.5 kg jiných </a:t>
            </a:r>
          </a:p>
          <a:p>
            <a:pPr eaLnBrk="1" hangingPunct="1">
              <a:spcBef>
                <a:spcPct val="0"/>
              </a:spcBef>
              <a:buFontTx/>
              <a:buNone/>
            </a:pPr>
            <a:r>
              <a:rPr lang="cs-CZ" altLang="cs-CZ" sz="1800"/>
              <a:t>	prvků (O, C, Fe, Ne, N, Si, S ...) </a:t>
            </a:r>
          </a:p>
        </p:txBody>
      </p:sp>
      <p:pic>
        <p:nvPicPr>
          <p:cNvPr id="4099" name="Picture 4">
            <a:extLst>
              <a:ext uri="{FF2B5EF4-FFF2-40B4-BE49-F238E27FC236}">
                <a16:creationId xmlns:a16="http://schemas.microsoft.com/office/drawing/2014/main" id="{C43509F4-4A2A-46E3-B95E-1A1CDE448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288" y="4967288"/>
            <a:ext cx="1890712"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ulka 8">
            <a:extLst>
              <a:ext uri="{FF2B5EF4-FFF2-40B4-BE49-F238E27FC236}">
                <a16:creationId xmlns:a16="http://schemas.microsoft.com/office/drawing/2014/main" id="{A3F25039-2000-41E1-9D99-B1D8B963B158}"/>
              </a:ext>
            </a:extLst>
          </p:cNvPr>
          <p:cNvGraphicFramePr>
            <a:graphicFrameLocks noGrp="1"/>
          </p:cNvGraphicFramePr>
          <p:nvPr/>
        </p:nvGraphicFramePr>
        <p:xfrm>
          <a:off x="3924300" y="333375"/>
          <a:ext cx="3527425" cy="3300413"/>
        </p:xfrm>
        <a:graphic>
          <a:graphicData uri="http://schemas.openxmlformats.org/drawingml/2006/table">
            <a:tbl>
              <a:tblPr/>
              <a:tblGrid>
                <a:gridCol w="1034915">
                  <a:extLst>
                    <a:ext uri="{9D8B030D-6E8A-4147-A177-3AD203B41FA5}">
                      <a16:colId xmlns:a16="http://schemas.microsoft.com/office/drawing/2014/main" val="20000"/>
                    </a:ext>
                  </a:extLst>
                </a:gridCol>
                <a:gridCol w="1079824">
                  <a:extLst>
                    <a:ext uri="{9D8B030D-6E8A-4147-A177-3AD203B41FA5}">
                      <a16:colId xmlns:a16="http://schemas.microsoft.com/office/drawing/2014/main" val="20001"/>
                    </a:ext>
                  </a:extLst>
                </a:gridCol>
                <a:gridCol w="1412686">
                  <a:extLst>
                    <a:ext uri="{9D8B030D-6E8A-4147-A177-3AD203B41FA5}">
                      <a16:colId xmlns:a16="http://schemas.microsoft.com/office/drawing/2014/main" val="20002"/>
                    </a:ext>
                  </a:extLst>
                </a:gridCol>
              </a:tblGrid>
              <a:tr h="427112">
                <a:tc>
                  <a:txBody>
                    <a:bodyPr/>
                    <a:lstStyle/>
                    <a:p>
                      <a:pPr algn="ctr"/>
                      <a:r>
                        <a:rPr lang="cs-CZ" sz="1300" b="1" dirty="0">
                          <a:latin typeface="helvetica,geneva,arial"/>
                        </a:rPr>
                        <a:t>Prvek</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b="1" dirty="0">
                          <a:latin typeface="helvetica,geneva,arial"/>
                        </a:rPr>
                        <a:t>Počet</a:t>
                      </a:r>
                      <a:r>
                        <a:rPr lang="cs-CZ" sz="1300" b="1" baseline="0" dirty="0">
                          <a:latin typeface="helvetica,geneva,arial"/>
                        </a:rPr>
                        <a:t> [</a:t>
                      </a:r>
                      <a:r>
                        <a:rPr lang="cs-CZ" sz="1300" b="1" dirty="0">
                          <a:latin typeface="helvetica,geneva,arial"/>
                        </a:rPr>
                        <a:t>%]</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b="1" dirty="0">
                          <a:latin typeface="helvetica,geneva,arial"/>
                        </a:rPr>
                        <a:t>Hmotnost [%]</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extLst>
                  <a:ext uri="{0D108BD9-81ED-4DB2-BD59-A6C34878D82A}">
                    <a16:rowId xmlns:a16="http://schemas.microsoft.com/office/drawing/2014/main" val="10000"/>
                  </a:ext>
                </a:extLst>
              </a:tr>
              <a:tr h="287330">
                <a:tc>
                  <a:txBody>
                    <a:bodyPr/>
                    <a:lstStyle/>
                    <a:p>
                      <a:pPr algn="ctr"/>
                      <a:r>
                        <a:rPr lang="cs-CZ" sz="1300" dirty="0">
                          <a:latin typeface="helvetica,geneva,arial"/>
                        </a:rPr>
                        <a:t>vodík</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92.0</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73.8</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extLst>
                  <a:ext uri="{0D108BD9-81ED-4DB2-BD59-A6C34878D82A}">
                    <a16:rowId xmlns:a16="http://schemas.microsoft.com/office/drawing/2014/main" val="10001"/>
                  </a:ext>
                </a:extLst>
              </a:tr>
              <a:tr h="287330">
                <a:tc>
                  <a:txBody>
                    <a:bodyPr/>
                    <a:lstStyle/>
                    <a:p>
                      <a:pPr algn="ctr"/>
                      <a:r>
                        <a:rPr lang="cs-CZ" sz="1300" dirty="0">
                          <a:latin typeface="helvetica,geneva,arial"/>
                        </a:rPr>
                        <a:t>hélium</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a:latin typeface="helvetica,geneva,arial"/>
                        </a:rPr>
                        <a:t>7.8</a:t>
                      </a:r>
                      <a:endParaRPr lang="cs-CZ" sz="130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24.9</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extLst>
                  <a:ext uri="{0D108BD9-81ED-4DB2-BD59-A6C34878D82A}">
                    <a16:rowId xmlns:a16="http://schemas.microsoft.com/office/drawing/2014/main" val="10002"/>
                  </a:ext>
                </a:extLst>
              </a:tr>
              <a:tr h="287330">
                <a:tc>
                  <a:txBody>
                    <a:bodyPr/>
                    <a:lstStyle/>
                    <a:p>
                      <a:pPr algn="ctr"/>
                      <a:r>
                        <a:rPr lang="cs-CZ" sz="1300" dirty="0">
                          <a:latin typeface="helvetica,geneva,arial"/>
                        </a:rPr>
                        <a:t>uhlík</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a:latin typeface="helvetica,geneva,arial"/>
                        </a:rPr>
                        <a:t>0.02</a:t>
                      </a:r>
                      <a:endParaRPr lang="cs-CZ" sz="130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0.20</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extLst>
                  <a:ext uri="{0D108BD9-81ED-4DB2-BD59-A6C34878D82A}">
                    <a16:rowId xmlns:a16="http://schemas.microsoft.com/office/drawing/2014/main" val="10003"/>
                  </a:ext>
                </a:extLst>
              </a:tr>
              <a:tr h="287330">
                <a:tc>
                  <a:txBody>
                    <a:bodyPr/>
                    <a:lstStyle/>
                    <a:p>
                      <a:pPr algn="ctr"/>
                      <a:r>
                        <a:rPr lang="cs-CZ" sz="1300" dirty="0">
                          <a:latin typeface="helvetica,geneva,arial"/>
                        </a:rPr>
                        <a:t>dusík</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0.008</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0.09</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extLst>
                  <a:ext uri="{0D108BD9-81ED-4DB2-BD59-A6C34878D82A}">
                    <a16:rowId xmlns:a16="http://schemas.microsoft.com/office/drawing/2014/main" val="10004"/>
                  </a:ext>
                </a:extLst>
              </a:tr>
              <a:tr h="287330">
                <a:tc>
                  <a:txBody>
                    <a:bodyPr/>
                    <a:lstStyle/>
                    <a:p>
                      <a:pPr algn="ctr"/>
                      <a:r>
                        <a:rPr lang="cs-CZ" sz="1300" dirty="0">
                          <a:latin typeface="helvetica,geneva,arial"/>
                        </a:rPr>
                        <a:t>kyslík</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0.060</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0.80</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extLst>
                  <a:ext uri="{0D108BD9-81ED-4DB2-BD59-A6C34878D82A}">
                    <a16:rowId xmlns:a16="http://schemas.microsoft.com/office/drawing/2014/main" val="10005"/>
                  </a:ext>
                </a:extLst>
              </a:tr>
              <a:tr h="287330">
                <a:tc>
                  <a:txBody>
                    <a:bodyPr/>
                    <a:lstStyle/>
                    <a:p>
                      <a:pPr algn="ctr"/>
                      <a:r>
                        <a:rPr lang="cs-CZ" sz="1300" dirty="0">
                          <a:latin typeface="helvetica,geneva,arial"/>
                        </a:rPr>
                        <a:t>neon</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0.010</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0.16</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extLst>
                  <a:ext uri="{0D108BD9-81ED-4DB2-BD59-A6C34878D82A}">
                    <a16:rowId xmlns:a16="http://schemas.microsoft.com/office/drawing/2014/main" val="10006"/>
                  </a:ext>
                </a:extLst>
              </a:tr>
              <a:tr h="287330">
                <a:tc>
                  <a:txBody>
                    <a:bodyPr/>
                    <a:lstStyle/>
                    <a:p>
                      <a:pPr algn="ctr"/>
                      <a:r>
                        <a:rPr lang="cs-CZ" sz="1300" dirty="0">
                          <a:latin typeface="helvetica,geneva,arial"/>
                        </a:rPr>
                        <a:t>hořčík</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0.003</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0.06</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extLst>
                  <a:ext uri="{0D108BD9-81ED-4DB2-BD59-A6C34878D82A}">
                    <a16:rowId xmlns:a16="http://schemas.microsoft.com/office/drawing/2014/main" val="10007"/>
                  </a:ext>
                </a:extLst>
              </a:tr>
              <a:tr h="287330">
                <a:tc>
                  <a:txBody>
                    <a:bodyPr/>
                    <a:lstStyle/>
                    <a:p>
                      <a:pPr algn="ctr"/>
                      <a:r>
                        <a:rPr lang="cs-CZ" sz="1300" dirty="0">
                          <a:latin typeface="helvetica,geneva,arial"/>
                        </a:rPr>
                        <a:t>křemík</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a:latin typeface="helvetica,geneva,arial"/>
                        </a:rPr>
                        <a:t>0.004</a:t>
                      </a:r>
                      <a:endParaRPr lang="cs-CZ" sz="130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0.09</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extLst>
                  <a:ext uri="{0D108BD9-81ED-4DB2-BD59-A6C34878D82A}">
                    <a16:rowId xmlns:a16="http://schemas.microsoft.com/office/drawing/2014/main" val="10008"/>
                  </a:ext>
                </a:extLst>
              </a:tr>
              <a:tr h="287330">
                <a:tc>
                  <a:txBody>
                    <a:bodyPr/>
                    <a:lstStyle/>
                    <a:p>
                      <a:pPr algn="ctr"/>
                      <a:r>
                        <a:rPr lang="cs-CZ" sz="1300" dirty="0">
                          <a:latin typeface="helvetica,geneva,arial"/>
                        </a:rPr>
                        <a:t>síra</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a:latin typeface="helvetica,geneva,arial"/>
                        </a:rPr>
                        <a:t>0.002</a:t>
                      </a:r>
                      <a:endParaRPr lang="cs-CZ" sz="130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0.05</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extLst>
                  <a:ext uri="{0D108BD9-81ED-4DB2-BD59-A6C34878D82A}">
                    <a16:rowId xmlns:a16="http://schemas.microsoft.com/office/drawing/2014/main" val="10009"/>
                  </a:ext>
                </a:extLst>
              </a:tr>
              <a:tr h="287330">
                <a:tc>
                  <a:txBody>
                    <a:bodyPr/>
                    <a:lstStyle/>
                    <a:p>
                      <a:pPr algn="ctr"/>
                      <a:r>
                        <a:rPr lang="cs-CZ" sz="1300" dirty="0"/>
                        <a:t>železo</a:t>
                      </a:r>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a:latin typeface="helvetica,geneva,arial"/>
                        </a:rPr>
                        <a:t>0.003</a:t>
                      </a:r>
                      <a:endParaRPr lang="cs-CZ" sz="130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tc>
                  <a:txBody>
                    <a:bodyPr/>
                    <a:lstStyle/>
                    <a:p>
                      <a:pPr algn="ctr"/>
                      <a:r>
                        <a:rPr lang="cs-CZ" sz="1300" dirty="0">
                          <a:latin typeface="helvetica,geneva,arial"/>
                        </a:rPr>
                        <a:t>0.14</a:t>
                      </a:r>
                      <a:endParaRPr lang="cs-CZ" sz="1300" dirty="0"/>
                    </a:p>
                  </a:txBody>
                  <a:tcPr marL="14052" marR="14052" marT="14051" marB="140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0"/>
                    </a:solidFill>
                  </a:tcPr>
                </a:tc>
                <a:extLst>
                  <a:ext uri="{0D108BD9-81ED-4DB2-BD59-A6C34878D82A}">
                    <a16:rowId xmlns:a16="http://schemas.microsoft.com/office/drawing/2014/main" val="10010"/>
                  </a:ext>
                </a:extLst>
              </a:tr>
            </a:tbl>
          </a:graphicData>
        </a:graphic>
      </p:graphicFrame>
      <p:sp>
        <p:nvSpPr>
          <p:cNvPr id="4150" name="Rectangle 6">
            <a:extLst>
              <a:ext uri="{FF2B5EF4-FFF2-40B4-BE49-F238E27FC236}">
                <a16:creationId xmlns:a16="http://schemas.microsoft.com/office/drawing/2014/main" id="{DDDE0C90-C817-4305-805B-930684BBE2C2}"/>
              </a:ext>
            </a:extLst>
          </p:cNvPr>
          <p:cNvSpPr>
            <a:spLocks noChangeArrowheads="1"/>
          </p:cNvSpPr>
          <p:nvPr/>
        </p:nvSpPr>
        <p:spPr bwMode="auto">
          <a:xfrm>
            <a:off x="3587750" y="1616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1">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cs-CZ" altLang="cs-CZ"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randombar(horizontal)">
                                      <p:cBhvr>
                                        <p:cTn id="7" dur="500"/>
                                        <p:tgtEl>
                                          <p:spTgt spid="8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194">
                                            <p:txEl>
                                              <p:pRg st="12" end="12"/>
                                            </p:txEl>
                                          </p:spTgt>
                                        </p:tgtEl>
                                        <p:attrNameLst>
                                          <p:attrName>style.visibility</p:attrName>
                                        </p:attrNameLst>
                                      </p:cBhvr>
                                      <p:to>
                                        <p:strVal val="visible"/>
                                      </p:to>
                                    </p:set>
                                    <p:animEffect transition="in" filter="randombar(horizontal)">
                                      <p:cBhvr>
                                        <p:cTn id="17" dur="500"/>
                                        <p:tgtEl>
                                          <p:spTgt spid="8194">
                                            <p:txEl>
                                              <p:pRg st="12" end="12"/>
                                            </p:txEl>
                                          </p:spTgt>
                                        </p:tgtEl>
                                      </p:cBhvr>
                                    </p:animEffect>
                                  </p:childTnLst>
                                </p:cTn>
                              </p:par>
                            </p:childTnLst>
                          </p:cTn>
                        </p:par>
                        <p:par>
                          <p:cTn id="18" fill="hold" nodeType="afterGroup">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8194">
                                            <p:txEl>
                                              <p:pRg st="13" end="13"/>
                                            </p:txEl>
                                          </p:spTgt>
                                        </p:tgtEl>
                                        <p:attrNameLst>
                                          <p:attrName>style.visibility</p:attrName>
                                        </p:attrNameLst>
                                      </p:cBhvr>
                                      <p:to>
                                        <p:strVal val="visible"/>
                                      </p:to>
                                    </p:set>
                                    <p:animEffect transition="in" filter="randombar(horizontal)">
                                      <p:cBhvr>
                                        <p:cTn id="21" dur="500"/>
                                        <p:tgtEl>
                                          <p:spTgt spid="8194">
                                            <p:txEl>
                                              <p:pRg st="13" end="1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194">
                                            <p:txEl>
                                              <p:pRg st="15" end="15"/>
                                            </p:txEl>
                                          </p:spTgt>
                                        </p:tgtEl>
                                        <p:attrNameLst>
                                          <p:attrName>style.visibility</p:attrName>
                                        </p:attrNameLst>
                                      </p:cBhvr>
                                      <p:to>
                                        <p:strVal val="visible"/>
                                      </p:to>
                                    </p:set>
                                    <p:animEffect transition="in" filter="randombar(horizontal)">
                                      <p:cBhvr>
                                        <p:cTn id="26" dur="500"/>
                                        <p:tgtEl>
                                          <p:spTgt spid="8194">
                                            <p:txEl>
                                              <p:pRg st="15" end="15"/>
                                            </p:txEl>
                                          </p:spTgt>
                                        </p:tgtEl>
                                      </p:cBhvr>
                                    </p:animEffect>
                                  </p:childTnLst>
                                </p:cTn>
                              </p:par>
                            </p:childTnLst>
                          </p:cTn>
                        </p:par>
                        <p:par>
                          <p:cTn id="27" fill="hold" nodeType="afterGroup">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8194">
                                            <p:txEl>
                                              <p:pRg st="16" end="16"/>
                                            </p:txEl>
                                          </p:spTgt>
                                        </p:tgtEl>
                                        <p:attrNameLst>
                                          <p:attrName>style.visibility</p:attrName>
                                        </p:attrNameLst>
                                      </p:cBhvr>
                                      <p:to>
                                        <p:strVal val="visible"/>
                                      </p:to>
                                    </p:set>
                                    <p:animEffect transition="in" filter="randombar(horizontal)">
                                      <p:cBhvr>
                                        <p:cTn id="30" dur="500"/>
                                        <p:tgtEl>
                                          <p:spTgt spid="8194">
                                            <p:txEl>
                                              <p:pRg st="16" end="1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194">
                                            <p:txEl>
                                              <p:pRg st="18" end="18"/>
                                            </p:txEl>
                                          </p:spTgt>
                                        </p:tgtEl>
                                        <p:attrNameLst>
                                          <p:attrName>style.visibility</p:attrName>
                                        </p:attrNameLst>
                                      </p:cBhvr>
                                      <p:to>
                                        <p:strVal val="visible"/>
                                      </p:to>
                                    </p:set>
                                    <p:animEffect transition="in" filter="randombar(horizontal)">
                                      <p:cBhvr>
                                        <p:cTn id="35" dur="500"/>
                                        <p:tgtEl>
                                          <p:spTgt spid="8194">
                                            <p:txEl>
                                              <p:pRg st="18" end="18"/>
                                            </p:txEl>
                                          </p:spTgt>
                                        </p:tgtEl>
                                      </p:cBhvr>
                                    </p:animEffect>
                                  </p:childTnLst>
                                </p:cTn>
                              </p:par>
                            </p:childTnLst>
                          </p:cTn>
                        </p:par>
                        <p:par>
                          <p:cTn id="36" fill="hold" nodeType="afterGroup">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8194">
                                            <p:txEl>
                                              <p:pRg st="19" end="19"/>
                                            </p:txEl>
                                          </p:spTgt>
                                        </p:tgtEl>
                                        <p:attrNameLst>
                                          <p:attrName>style.visibility</p:attrName>
                                        </p:attrNameLst>
                                      </p:cBhvr>
                                      <p:to>
                                        <p:strVal val="visible"/>
                                      </p:to>
                                    </p:set>
                                    <p:animEffect transition="in" filter="randombar(horizontal)">
                                      <p:cBhvr>
                                        <p:cTn id="39" dur="500"/>
                                        <p:tgtEl>
                                          <p:spTgt spid="8194">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uiExpand="1"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E10F224C-655E-4A54-94D5-C578B3389A29}"/>
              </a:ext>
            </a:extLst>
          </p:cNvPr>
          <p:cNvSpPr>
            <a:spLocks noChangeArrowheads="1"/>
          </p:cNvSpPr>
          <p:nvPr/>
        </p:nvSpPr>
        <p:spPr bwMode="auto">
          <a:xfrm>
            <a:off x="473075" y="260350"/>
            <a:ext cx="8280400" cy="3462338"/>
          </a:xfrm>
          <a:prstGeom prst="rect">
            <a:avLst/>
          </a:prstGeom>
          <a:noFill/>
          <a:ln>
            <a:noFill/>
          </a:ln>
        </p:spPr>
        <p:txBody>
          <a:bodyPr>
            <a:spAutoFit/>
          </a:bodyPr>
          <a:lstStyle/>
          <a:p>
            <a:pPr eaLnBrk="1" hangingPunct="1">
              <a:defRPr/>
            </a:pPr>
            <a:r>
              <a:rPr lang="cs-CZ" sz="2400" b="1" dirty="0">
                <a:solidFill>
                  <a:schemeClr val="accent2">
                    <a:lumMod val="75000"/>
                  </a:schemeClr>
                </a:solidFill>
                <a:effectLst>
                  <a:outerShdw blurRad="38100" dist="38100" dir="2700000" algn="tl">
                    <a:srgbClr val="000000">
                      <a:alpha val="43137"/>
                    </a:srgbClr>
                  </a:outerShdw>
                </a:effectLst>
                <a:latin typeface="Arial" charset="0"/>
                <a:cs typeface="+mn-cs"/>
              </a:rPr>
              <a:t>Koróna</a:t>
            </a:r>
          </a:p>
          <a:p>
            <a:pPr eaLnBrk="1" hangingPunct="1">
              <a:defRPr/>
            </a:pPr>
            <a:endParaRPr lang="cs-CZ" sz="800" dirty="0">
              <a:latin typeface="Arial" charset="0"/>
              <a:cs typeface="+mn-cs"/>
            </a:endParaRPr>
          </a:p>
          <a:p>
            <a:pPr eaLnBrk="1" hangingPunct="1">
              <a:spcBef>
                <a:spcPts val="1000"/>
              </a:spcBef>
              <a:spcAft>
                <a:spcPts val="0"/>
              </a:spcAft>
              <a:defRPr/>
            </a:pPr>
            <a:r>
              <a:rPr lang="cs-CZ" dirty="0">
                <a:latin typeface="Arial" charset="0"/>
                <a:cs typeface="+mn-cs"/>
              </a:rPr>
              <a:t>velmi řídký plyn obklopující Slunce, září zhruba milionkrát </a:t>
            </a:r>
          </a:p>
          <a:p>
            <a:pPr eaLnBrk="1" hangingPunct="1">
              <a:spcBef>
                <a:spcPts val="0"/>
              </a:spcBef>
              <a:spcAft>
                <a:spcPts val="0"/>
              </a:spcAft>
              <a:defRPr/>
            </a:pPr>
            <a:r>
              <a:rPr lang="cs-CZ" dirty="0">
                <a:latin typeface="Arial" charset="0"/>
                <a:cs typeface="+mn-cs"/>
              </a:rPr>
              <a:t>	méně než fotosféra</a:t>
            </a:r>
          </a:p>
          <a:p>
            <a:pPr eaLnBrk="1" hangingPunct="1">
              <a:spcBef>
                <a:spcPts val="1000"/>
              </a:spcBef>
              <a:spcAft>
                <a:spcPts val="0"/>
              </a:spcAft>
              <a:defRPr/>
            </a:pPr>
            <a:r>
              <a:rPr lang="cs-CZ" dirty="0">
                <a:latin typeface="Arial" charset="0"/>
                <a:cs typeface="+mn-cs"/>
              </a:rPr>
              <a:t>pozorování  - úplné zatmění Slunce, </a:t>
            </a:r>
          </a:p>
          <a:p>
            <a:pPr eaLnBrk="1" hangingPunct="1">
              <a:spcBef>
                <a:spcPts val="0"/>
              </a:spcBef>
              <a:spcAft>
                <a:spcPts val="0"/>
              </a:spcAft>
              <a:defRPr/>
            </a:pPr>
            <a:r>
              <a:rPr lang="cs-CZ" dirty="0">
                <a:latin typeface="Arial" charset="0"/>
                <a:cs typeface="+mn-cs"/>
              </a:rPr>
              <a:t>	koronograf</a:t>
            </a:r>
          </a:p>
          <a:p>
            <a:pPr eaLnBrk="1" hangingPunct="1">
              <a:spcBef>
                <a:spcPts val="1000"/>
              </a:spcBef>
              <a:spcAft>
                <a:spcPts val="0"/>
              </a:spcAft>
              <a:buFontTx/>
              <a:buChar char="-"/>
              <a:defRPr/>
            </a:pPr>
            <a:r>
              <a:rPr lang="cs-CZ" dirty="0">
                <a:latin typeface="Arial" charset="0"/>
                <a:cs typeface="+mn-cs"/>
              </a:rPr>
              <a:t> bez vnější hranice, přechází do okolního </a:t>
            </a:r>
          </a:p>
          <a:p>
            <a:pPr eaLnBrk="1" hangingPunct="1">
              <a:spcBef>
                <a:spcPts val="0"/>
              </a:spcBef>
              <a:spcAft>
                <a:spcPts val="0"/>
              </a:spcAft>
              <a:defRPr/>
            </a:pPr>
            <a:r>
              <a:rPr lang="cs-CZ" dirty="0">
                <a:latin typeface="Arial" charset="0"/>
                <a:cs typeface="+mn-cs"/>
              </a:rPr>
              <a:t>	prostoru -&gt; </a:t>
            </a:r>
            <a:r>
              <a:rPr lang="cs-CZ" dirty="0" err="1">
                <a:latin typeface="Arial" charset="0"/>
                <a:cs typeface="+mn-cs"/>
              </a:rPr>
              <a:t>heliosféra</a:t>
            </a:r>
            <a:r>
              <a:rPr lang="cs-CZ" dirty="0">
                <a:latin typeface="Arial" charset="0"/>
                <a:cs typeface="+mn-cs"/>
              </a:rPr>
              <a:t> </a:t>
            </a:r>
          </a:p>
          <a:p>
            <a:pPr eaLnBrk="1" hangingPunct="1">
              <a:buFontTx/>
              <a:buChar char="-"/>
              <a:defRPr/>
            </a:pPr>
            <a:r>
              <a:rPr lang="cs-CZ" i="1" dirty="0">
                <a:latin typeface="Arial" charset="0"/>
                <a:cs typeface="+mn-cs"/>
              </a:rPr>
              <a:t> </a:t>
            </a:r>
            <a:r>
              <a:rPr lang="cs-CZ" dirty="0">
                <a:latin typeface="Arial" charset="0"/>
                <a:cs typeface="+mn-cs"/>
              </a:rPr>
              <a:t>sluneční vítr</a:t>
            </a:r>
          </a:p>
          <a:p>
            <a:pPr eaLnBrk="1" hangingPunct="1">
              <a:buFontTx/>
              <a:buChar char="-"/>
              <a:defRPr/>
            </a:pPr>
            <a:r>
              <a:rPr lang="cs-CZ" dirty="0">
                <a:latin typeface="Arial" charset="0"/>
                <a:cs typeface="+mn-cs"/>
              </a:rPr>
              <a:t> výtrysky částic </a:t>
            </a:r>
            <a:r>
              <a:rPr lang="cs-CZ" sz="1200" dirty="0">
                <a:latin typeface="Arial" charset="0"/>
                <a:cs typeface="+mn-cs"/>
              </a:rPr>
              <a:t>(</a:t>
            </a:r>
            <a:r>
              <a:rPr lang="cs-CZ" sz="1200" dirty="0">
                <a:latin typeface="Arial" charset="0"/>
                <a:cs typeface="Arial" charset="0"/>
              </a:rPr>
              <a:t>CME – </a:t>
            </a:r>
            <a:r>
              <a:rPr lang="cs-CZ" sz="1200" dirty="0" err="1">
                <a:latin typeface="Arial" charset="0"/>
                <a:cs typeface="Arial" charset="0"/>
              </a:rPr>
              <a:t>Coronal</a:t>
            </a:r>
            <a:r>
              <a:rPr lang="cs-CZ" sz="1200" dirty="0">
                <a:latin typeface="Arial" charset="0"/>
                <a:cs typeface="Arial" charset="0"/>
              </a:rPr>
              <a:t> </a:t>
            </a:r>
            <a:r>
              <a:rPr lang="cs-CZ" sz="1200" dirty="0" err="1">
                <a:latin typeface="Arial" charset="0"/>
                <a:cs typeface="Arial" charset="0"/>
              </a:rPr>
              <a:t>Mass</a:t>
            </a:r>
            <a:r>
              <a:rPr lang="cs-CZ" sz="1200" dirty="0">
                <a:latin typeface="Arial" charset="0"/>
                <a:cs typeface="Arial" charset="0"/>
              </a:rPr>
              <a:t> </a:t>
            </a:r>
            <a:r>
              <a:rPr lang="cs-CZ" sz="1200" dirty="0" err="1">
                <a:latin typeface="Arial" charset="0"/>
                <a:cs typeface="Arial" charset="0"/>
              </a:rPr>
              <a:t>Ejection</a:t>
            </a:r>
            <a:r>
              <a:rPr lang="cs-CZ" sz="1200" dirty="0">
                <a:latin typeface="Arial" charset="0"/>
                <a:cs typeface="+mn-cs"/>
              </a:rPr>
              <a:t>)</a:t>
            </a:r>
            <a:r>
              <a:rPr lang="cs-CZ" dirty="0">
                <a:latin typeface="Arial" charset="0"/>
                <a:cs typeface="+mn-cs"/>
              </a:rPr>
              <a:t> – vliv </a:t>
            </a:r>
          </a:p>
          <a:p>
            <a:pPr lvl="1" eaLnBrk="1" hangingPunct="1">
              <a:defRPr/>
            </a:pPr>
            <a:r>
              <a:rPr lang="cs-CZ" dirty="0">
                <a:latin typeface="Arial" charset="0"/>
                <a:cs typeface="+mn-cs"/>
              </a:rPr>
              <a:t>na Zemi </a:t>
            </a:r>
            <a:r>
              <a:rPr lang="cs-CZ" sz="1600" dirty="0">
                <a:latin typeface="Arial" charset="0"/>
                <a:cs typeface="+mn-cs"/>
              </a:rPr>
              <a:t>(</a:t>
            </a:r>
            <a:r>
              <a:rPr lang="cs-CZ" sz="1600" dirty="0">
                <a:latin typeface="Arial" charset="0"/>
                <a:cs typeface="Arial" charset="0"/>
              </a:rPr>
              <a:t>20 - 3200km/s)</a:t>
            </a:r>
            <a:endParaRPr lang="cs-CZ" sz="1600" dirty="0">
              <a:latin typeface="Arial" charset="0"/>
              <a:cs typeface="+mn-cs"/>
            </a:endParaRPr>
          </a:p>
        </p:txBody>
      </p:sp>
      <p:pic>
        <p:nvPicPr>
          <p:cNvPr id="39943" name="Picture 7">
            <a:extLst>
              <a:ext uri="{FF2B5EF4-FFF2-40B4-BE49-F238E27FC236}">
                <a16:creationId xmlns:a16="http://schemas.microsoft.com/office/drawing/2014/main" id="{F0A2E62D-0AF0-4E8C-96FF-FF586016D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288" y="1692275"/>
            <a:ext cx="39465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8" descr="C:\Temp\_39533355_solar_flare_416.gif">
            <a:extLst>
              <a:ext uri="{FF2B5EF4-FFF2-40B4-BE49-F238E27FC236}">
                <a16:creationId xmlns:a16="http://schemas.microsoft.com/office/drawing/2014/main" id="{B4537AF6-9A64-4023-AC1F-6E8669648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933825"/>
            <a:ext cx="39624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9">
            <a:extLst>
              <a:ext uri="{FF2B5EF4-FFF2-40B4-BE49-F238E27FC236}">
                <a16:creationId xmlns:a16="http://schemas.microsoft.com/office/drawing/2014/main" id="{F0C6EA29-03FB-4E7E-880A-A89292798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4838" y="15875"/>
            <a:ext cx="2166937" cy="162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TextovéPole 2">
            <a:extLst>
              <a:ext uri="{FF2B5EF4-FFF2-40B4-BE49-F238E27FC236}">
                <a16:creationId xmlns:a16="http://schemas.microsoft.com/office/drawing/2014/main" id="{6F89146A-20D7-40E6-A62D-51994758791A}"/>
              </a:ext>
            </a:extLst>
          </p:cNvPr>
          <p:cNvSpPr txBox="1">
            <a:spLocks noChangeArrowheads="1"/>
          </p:cNvSpPr>
          <p:nvPr/>
        </p:nvSpPr>
        <p:spPr bwMode="auto">
          <a:xfrm>
            <a:off x="8243888" y="4071938"/>
            <a:ext cx="923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800">
                <a:solidFill>
                  <a:schemeClr val="bg1"/>
                </a:solidFill>
              </a:rPr>
              <a:t>M. Druckmüller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randombar(horizontal)">
                                      <p:cBhvr>
                                        <p:cTn id="7" dur="500"/>
                                        <p:tgtEl>
                                          <p:spTgt spid="3993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9943"/>
                                        </p:tgtEl>
                                        <p:attrNameLst>
                                          <p:attrName>style.visibility</p:attrName>
                                        </p:attrNameLst>
                                      </p:cBhvr>
                                      <p:to>
                                        <p:strVal val="visible"/>
                                      </p:to>
                                    </p:set>
                                    <p:animEffect transition="in" filter="randombar(horizontal)">
                                      <p:cBhvr>
                                        <p:cTn id="10" dur="500"/>
                                        <p:tgtEl>
                                          <p:spTgt spid="3994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animEffect transition="in" filter="randombar(horizontal)">
                                      <p:cBhvr>
                                        <p:cTn id="15" dur="500"/>
                                        <p:tgtEl>
                                          <p:spTgt spid="39939">
                                            <p:txEl>
                                              <p:pRg st="2" end="2"/>
                                            </p:txEl>
                                          </p:spTgt>
                                        </p:tgtEl>
                                      </p:cBhvr>
                                    </p:animEffect>
                                  </p:childTnLst>
                                </p:cTn>
                              </p:par>
                            </p:childTnLst>
                          </p:cTn>
                        </p:par>
                        <p:par>
                          <p:cTn id="16" fill="hold" nodeType="afterGroup">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animEffect transition="in" filter="randombar(horizontal)">
                                      <p:cBhvr>
                                        <p:cTn id="19" dur="500"/>
                                        <p:tgtEl>
                                          <p:spTgt spid="39939">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9939">
                                            <p:txEl>
                                              <p:pRg st="4" end="4"/>
                                            </p:txEl>
                                          </p:spTgt>
                                        </p:tgtEl>
                                        <p:attrNameLst>
                                          <p:attrName>style.visibility</p:attrName>
                                        </p:attrNameLst>
                                      </p:cBhvr>
                                      <p:to>
                                        <p:strVal val="visible"/>
                                      </p:to>
                                    </p:set>
                                    <p:animEffect transition="in" filter="randombar(horizontal)">
                                      <p:cBhvr>
                                        <p:cTn id="24" dur="500"/>
                                        <p:tgtEl>
                                          <p:spTgt spid="39939">
                                            <p:txEl>
                                              <p:pRg st="4" end="4"/>
                                            </p:txEl>
                                          </p:spTgt>
                                        </p:tgtEl>
                                      </p:cBhvr>
                                    </p:animEffect>
                                  </p:childTnLst>
                                </p:cTn>
                              </p:par>
                            </p:childTnLst>
                          </p:cTn>
                        </p:par>
                        <p:par>
                          <p:cTn id="25" fill="hold" nodeType="afterGroup">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39939">
                                            <p:txEl>
                                              <p:pRg st="5" end="5"/>
                                            </p:txEl>
                                          </p:spTgt>
                                        </p:tgtEl>
                                        <p:attrNameLst>
                                          <p:attrName>style.visibility</p:attrName>
                                        </p:attrNameLst>
                                      </p:cBhvr>
                                      <p:to>
                                        <p:strVal val="visible"/>
                                      </p:to>
                                    </p:set>
                                    <p:animEffect transition="in" filter="randombar(horizontal)">
                                      <p:cBhvr>
                                        <p:cTn id="28" dur="500"/>
                                        <p:tgtEl>
                                          <p:spTgt spid="39939">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9939">
                                            <p:txEl>
                                              <p:pRg st="6" end="6"/>
                                            </p:txEl>
                                          </p:spTgt>
                                        </p:tgtEl>
                                        <p:attrNameLst>
                                          <p:attrName>style.visibility</p:attrName>
                                        </p:attrNameLst>
                                      </p:cBhvr>
                                      <p:to>
                                        <p:strVal val="visible"/>
                                      </p:to>
                                    </p:set>
                                    <p:animEffect transition="in" filter="randombar(horizontal)">
                                      <p:cBhvr>
                                        <p:cTn id="33" dur="500"/>
                                        <p:tgtEl>
                                          <p:spTgt spid="39939">
                                            <p:txEl>
                                              <p:pRg st="6" end="6"/>
                                            </p:txEl>
                                          </p:spTgt>
                                        </p:tgtEl>
                                      </p:cBhvr>
                                    </p:animEffect>
                                  </p:childTnLst>
                                </p:cTn>
                              </p:par>
                            </p:childTnLst>
                          </p:cTn>
                        </p:par>
                        <p:par>
                          <p:cTn id="34" fill="hold" nodeType="afterGroup">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39939">
                                            <p:txEl>
                                              <p:pRg st="7" end="7"/>
                                            </p:txEl>
                                          </p:spTgt>
                                        </p:tgtEl>
                                        <p:attrNameLst>
                                          <p:attrName>style.visibility</p:attrName>
                                        </p:attrNameLst>
                                      </p:cBhvr>
                                      <p:to>
                                        <p:strVal val="visible"/>
                                      </p:to>
                                    </p:set>
                                    <p:animEffect transition="in" filter="randombar(horizontal)">
                                      <p:cBhvr>
                                        <p:cTn id="37" dur="500"/>
                                        <p:tgtEl>
                                          <p:spTgt spid="39939">
                                            <p:txEl>
                                              <p:pRg st="7" end="7"/>
                                            </p:txEl>
                                          </p:spTgt>
                                        </p:tgtEl>
                                      </p:cBhvr>
                                    </p:animEffect>
                                  </p:childTnLst>
                                </p:cTn>
                              </p:par>
                            </p:childTnLst>
                          </p:cTn>
                        </p:par>
                        <p:par>
                          <p:cTn id="38" fill="hold" nodeType="afterGroup">
                            <p:stCondLst>
                              <p:cond delay="1000"/>
                            </p:stCondLst>
                            <p:childTnLst>
                              <p:par>
                                <p:cTn id="39" presetID="14" presetClass="entr" presetSubtype="10" fill="hold" nodeType="afterEffect">
                                  <p:stCondLst>
                                    <p:cond delay="0"/>
                                  </p:stCondLst>
                                  <p:childTnLst>
                                    <p:set>
                                      <p:cBhvr>
                                        <p:cTn id="40" dur="1" fill="hold">
                                          <p:stCondLst>
                                            <p:cond delay="0"/>
                                          </p:stCondLst>
                                        </p:cTn>
                                        <p:tgtEl>
                                          <p:spTgt spid="39945"/>
                                        </p:tgtEl>
                                        <p:attrNameLst>
                                          <p:attrName>style.visibility</p:attrName>
                                        </p:attrNameLst>
                                      </p:cBhvr>
                                      <p:to>
                                        <p:strVal val="visible"/>
                                      </p:to>
                                    </p:set>
                                    <p:animEffect transition="in" filter="randombar(horizontal)">
                                      <p:cBhvr>
                                        <p:cTn id="41" dur="500"/>
                                        <p:tgtEl>
                                          <p:spTgt spid="399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9939">
                                            <p:txEl>
                                              <p:pRg st="8" end="8"/>
                                            </p:txEl>
                                          </p:spTgt>
                                        </p:tgtEl>
                                        <p:attrNameLst>
                                          <p:attrName>style.visibility</p:attrName>
                                        </p:attrNameLst>
                                      </p:cBhvr>
                                      <p:to>
                                        <p:strVal val="visible"/>
                                      </p:to>
                                    </p:set>
                                    <p:animEffect transition="in" filter="randombar(horizontal)">
                                      <p:cBhvr>
                                        <p:cTn id="46" dur="500"/>
                                        <p:tgtEl>
                                          <p:spTgt spid="39939">
                                            <p:txEl>
                                              <p:pRg st="8" end="8"/>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9939">
                                            <p:txEl>
                                              <p:pRg st="9" end="9"/>
                                            </p:txEl>
                                          </p:spTgt>
                                        </p:tgtEl>
                                        <p:attrNameLst>
                                          <p:attrName>style.visibility</p:attrName>
                                        </p:attrNameLst>
                                      </p:cBhvr>
                                      <p:to>
                                        <p:strVal val="visible"/>
                                      </p:to>
                                    </p:set>
                                    <p:animEffect transition="in" filter="randombar(horizontal)">
                                      <p:cBhvr>
                                        <p:cTn id="51" dur="500"/>
                                        <p:tgtEl>
                                          <p:spTgt spid="39939">
                                            <p:txEl>
                                              <p:pRg st="9" end="9"/>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9939">
                                            <p:txEl>
                                              <p:pRg st="10" end="10"/>
                                            </p:txEl>
                                          </p:spTgt>
                                        </p:tgtEl>
                                        <p:attrNameLst>
                                          <p:attrName>style.visibility</p:attrName>
                                        </p:attrNameLst>
                                      </p:cBhvr>
                                      <p:to>
                                        <p:strVal val="visible"/>
                                      </p:to>
                                    </p:set>
                                    <p:animEffect transition="in" filter="randombar(horizontal)">
                                      <p:cBhvr>
                                        <p:cTn id="56" dur="500"/>
                                        <p:tgtEl>
                                          <p:spTgt spid="39939">
                                            <p:txEl>
                                              <p:pRg st="10" end="10"/>
                                            </p:txEl>
                                          </p:spTgt>
                                        </p:tgtEl>
                                      </p:cBhvr>
                                    </p:animEffect>
                                  </p:childTnLst>
                                </p:cTn>
                              </p:par>
                            </p:childTnLst>
                          </p:cTn>
                        </p:par>
                        <p:par>
                          <p:cTn id="57" fill="hold" nodeType="afterGroup">
                            <p:stCondLst>
                              <p:cond delay="500"/>
                            </p:stCondLst>
                            <p:childTnLst>
                              <p:par>
                                <p:cTn id="58" presetID="14" presetClass="entr" presetSubtype="10" fill="hold" nodeType="afterEffect">
                                  <p:stCondLst>
                                    <p:cond delay="0"/>
                                  </p:stCondLst>
                                  <p:childTnLst>
                                    <p:set>
                                      <p:cBhvr>
                                        <p:cTn id="59" dur="1" fill="hold">
                                          <p:stCondLst>
                                            <p:cond delay="0"/>
                                          </p:stCondLst>
                                        </p:cTn>
                                        <p:tgtEl>
                                          <p:spTgt spid="39944"/>
                                        </p:tgtEl>
                                        <p:attrNameLst>
                                          <p:attrName>style.visibility</p:attrName>
                                        </p:attrNameLst>
                                      </p:cBhvr>
                                      <p:to>
                                        <p:strVal val="visible"/>
                                      </p:to>
                                    </p:set>
                                    <p:animEffect transition="in" filter="randombar(horizontal)">
                                      <p:cBhvr>
                                        <p:cTn id="6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uiExpand="1" build="p" bldLvl="4"/>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4781AC89-BAAF-4EA6-8193-C4E33DDF3E5A}"/>
              </a:ext>
            </a:extLst>
          </p:cNvPr>
          <p:cNvSpPr>
            <a:spLocks noChangeArrowheads="1"/>
          </p:cNvSpPr>
          <p:nvPr/>
        </p:nvSpPr>
        <p:spPr bwMode="auto">
          <a:xfrm>
            <a:off x="611188" y="300038"/>
            <a:ext cx="8208962" cy="1570037"/>
          </a:xfrm>
          <a:prstGeom prst="rect">
            <a:avLst/>
          </a:prstGeom>
          <a:noFill/>
          <a:ln>
            <a:noFill/>
          </a:ln>
        </p:spPr>
        <p:txBody>
          <a:bodyPr>
            <a:spAutoFit/>
          </a:bodyPr>
          <a:lstStyle/>
          <a:p>
            <a:pPr eaLnBrk="1" hangingPunct="1">
              <a:defRPr/>
            </a:pPr>
            <a:r>
              <a:rPr lang="cs-CZ" sz="2400" b="1" dirty="0">
                <a:solidFill>
                  <a:srgbClr val="0070C0"/>
                </a:solidFill>
                <a:effectLst>
                  <a:outerShdw blurRad="38100" dist="38100" dir="2700000" algn="tl">
                    <a:srgbClr val="000000">
                      <a:alpha val="43137"/>
                    </a:srgbClr>
                  </a:outerShdw>
                </a:effectLst>
                <a:latin typeface="Arial" charset="0"/>
                <a:cs typeface="+mn-cs"/>
              </a:rPr>
              <a:t>Protuberance </a:t>
            </a:r>
          </a:p>
          <a:p>
            <a:pPr eaLnBrk="1" hangingPunct="1">
              <a:defRPr/>
            </a:pPr>
            <a:endParaRPr lang="cs-CZ" dirty="0">
              <a:latin typeface="Arial" charset="0"/>
              <a:cs typeface="+mn-cs"/>
            </a:endParaRPr>
          </a:p>
          <a:p>
            <a:pPr eaLnBrk="1" hangingPunct="1">
              <a:defRPr/>
            </a:pPr>
            <a:r>
              <a:rPr lang="cs-CZ" dirty="0">
                <a:latin typeface="Arial" charset="0"/>
                <a:cs typeface="+mn-cs"/>
              </a:rPr>
              <a:t>oblaky </a:t>
            </a:r>
            <a:r>
              <a:rPr lang="cs-CZ" dirty="0">
                <a:latin typeface="Arial" charset="0"/>
                <a:cs typeface="Arial" charset="0"/>
              </a:rPr>
              <a:t>chladného </a:t>
            </a:r>
            <a:r>
              <a:rPr lang="cs-CZ" dirty="0">
                <a:latin typeface="Arial" charset="0"/>
                <a:cs typeface="+mn-cs"/>
              </a:rPr>
              <a:t>plazmatu - vystupují z chromosféry do koróny desítky tisíc km vysoko; peckový jev (diamagnetismus plazmatu) </a:t>
            </a:r>
          </a:p>
          <a:p>
            <a:pPr eaLnBrk="1" hangingPunct="1">
              <a:defRPr/>
            </a:pPr>
            <a:endParaRPr lang="cs-CZ" dirty="0">
              <a:latin typeface="Arial" charset="0"/>
              <a:cs typeface="+mn-cs"/>
            </a:endParaRPr>
          </a:p>
        </p:txBody>
      </p:sp>
      <p:pic>
        <p:nvPicPr>
          <p:cNvPr id="36867" name="Picture 5">
            <a:extLst>
              <a:ext uri="{FF2B5EF4-FFF2-40B4-BE49-F238E27FC236}">
                <a16:creationId xmlns:a16="http://schemas.microsoft.com/office/drawing/2014/main" id="{3CCD49C3-EFBF-424B-9B0B-C331A90B3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00213"/>
            <a:ext cx="270827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6">
            <a:extLst>
              <a:ext uri="{FF2B5EF4-FFF2-40B4-BE49-F238E27FC236}">
                <a16:creationId xmlns:a16="http://schemas.microsoft.com/office/drawing/2014/main" id="{528391B5-F10F-4EB6-A9F1-ECE05484D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2882"/>
          <a:stretch>
            <a:fillRect/>
          </a:stretch>
        </p:blipFill>
        <p:spPr bwMode="auto">
          <a:xfrm>
            <a:off x="3059113" y="1557338"/>
            <a:ext cx="5688012"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a:extLst>
              <a:ext uri="{FF2B5EF4-FFF2-40B4-BE49-F238E27FC236}">
                <a16:creationId xmlns:a16="http://schemas.microsoft.com/office/drawing/2014/main" id="{AB5A4635-2940-4C17-A8A1-7C5537C8D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157788"/>
            <a:ext cx="50958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195DEB4A-69BF-458E-A0A8-3B711F3DC6D4}"/>
              </a:ext>
            </a:extLst>
          </p:cNvPr>
          <p:cNvSpPr txBox="1"/>
          <p:nvPr/>
        </p:nvSpPr>
        <p:spPr>
          <a:xfrm>
            <a:off x="8351838" y="0"/>
            <a:ext cx="792162"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koróna</a:t>
            </a:r>
          </a:p>
        </p:txBody>
      </p:sp>
      <p:sp>
        <p:nvSpPr>
          <p:cNvPr id="2" name="TextovéPole 1">
            <a:extLst>
              <a:ext uri="{FF2B5EF4-FFF2-40B4-BE49-F238E27FC236}">
                <a16:creationId xmlns:a16="http://schemas.microsoft.com/office/drawing/2014/main" id="{2F6F8E37-B6ED-49CC-8038-74D3A8B90F40}"/>
              </a:ext>
            </a:extLst>
          </p:cNvPr>
          <p:cNvSpPr txBox="1">
            <a:spLocks noChangeArrowheads="1"/>
          </p:cNvSpPr>
          <p:nvPr/>
        </p:nvSpPr>
        <p:spPr bwMode="auto">
          <a:xfrm>
            <a:off x="561975" y="3744913"/>
            <a:ext cx="2354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600"/>
              <a:t>klidná protuberance</a:t>
            </a:r>
          </a:p>
          <a:p>
            <a:pPr eaLnBrk="1" hangingPunct="1">
              <a:spcBef>
                <a:spcPct val="0"/>
              </a:spcBef>
              <a:buFontTx/>
              <a:buNone/>
            </a:pPr>
            <a:r>
              <a:rPr lang="cs-CZ" altLang="en-US" sz="1600"/>
              <a:t>eruptivní protuberance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up)">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randombar(horizontal)">
                                      <p:cBhvr>
                                        <p:cTn id="12" dur="500"/>
                                        <p:tgtEl>
                                          <p:spTgt spid="36867"/>
                                        </p:tgtEl>
                                      </p:cBhvr>
                                    </p:animEffect>
                                  </p:childTnLst>
                                </p:cTn>
                              </p:par>
                            </p:childTnLst>
                          </p:cTn>
                        </p:par>
                        <p:par>
                          <p:cTn id="13" fill="hold" nodeType="afterGroup">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0247"/>
                                        </p:tgtEl>
                                        <p:attrNameLst>
                                          <p:attrName>style.visibility</p:attrName>
                                        </p:attrNameLst>
                                      </p:cBhvr>
                                      <p:to>
                                        <p:strVal val="visible"/>
                                      </p:to>
                                    </p:set>
                                    <p:animEffect transition="in" filter="fade">
                                      <p:cBhvr>
                                        <p:cTn id="21" dur="20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Temp\protub.png">
            <a:extLst>
              <a:ext uri="{FF2B5EF4-FFF2-40B4-BE49-F238E27FC236}">
                <a16:creationId xmlns:a16="http://schemas.microsoft.com/office/drawing/2014/main" id="{8F5B41EA-C7F4-4013-BC46-9D5D2E476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88" y="693738"/>
            <a:ext cx="8062912"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granddaddy.mpg">
            <a:hlinkClick r:id="" action="ppaction://media"/>
            <a:extLst>
              <a:ext uri="{FF2B5EF4-FFF2-40B4-BE49-F238E27FC236}">
                <a16:creationId xmlns:a16="http://schemas.microsoft.com/office/drawing/2014/main" id="{34C1F28F-6AD5-41AC-9CB9-4C33F5CBD502}"/>
              </a:ext>
            </a:extLst>
          </p:cNvPr>
          <p:cNvPicPr>
            <a:picLocks noGrp="1" noChangeAspect="1" noChangeArrowheads="1"/>
          </p:cNvPicPr>
          <p:nvPr>
            <p:ph sz="half" idx="4294967295"/>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a:xfrm>
            <a:off x="611188" y="692150"/>
            <a:ext cx="8066087" cy="5465763"/>
          </a:xfrm>
        </p:spPr>
      </p:pic>
      <p:sp>
        <p:nvSpPr>
          <p:cNvPr id="4" name="TextovéPole 3">
            <a:extLst>
              <a:ext uri="{FF2B5EF4-FFF2-40B4-BE49-F238E27FC236}">
                <a16:creationId xmlns:a16="http://schemas.microsoft.com/office/drawing/2014/main" id="{C678711A-E6E4-47BB-883D-F8CA0ABC0959}"/>
              </a:ext>
            </a:extLst>
          </p:cNvPr>
          <p:cNvSpPr txBox="1"/>
          <p:nvPr/>
        </p:nvSpPr>
        <p:spPr>
          <a:xfrm>
            <a:off x="8351838" y="0"/>
            <a:ext cx="792162"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koróna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9094"/>
                                        </p:tgtEl>
                                        <p:attrNameLst>
                                          <p:attrName>style.visibility</p:attrName>
                                        </p:attrNameLst>
                                      </p:cBhvr>
                                      <p:to>
                                        <p:strVal val="visible"/>
                                      </p:to>
                                    </p:set>
                                    <p:animEffect transition="in" filter="fade">
                                      <p:cBhvr>
                                        <p:cTn id="7" dur="2000"/>
                                        <p:tgtEl>
                                          <p:spTgt spid="89094"/>
                                        </p:tgtEl>
                                      </p:cBhvr>
                                    </p:animEffect>
                                  </p:childTnLst>
                                </p:cTn>
                              </p:par>
                            </p:childTnLst>
                          </p:cTn>
                        </p:par>
                        <p:par>
                          <p:cTn id="8" fill="hold" nodeType="afterGroup">
                            <p:stCondLst>
                              <p:cond delay="2000"/>
                            </p:stCondLst>
                            <p:childTnLst>
                              <p:par>
                                <p:cTn id="9" presetID="1" presetClass="mediacall" presetSubtype="0" fill="hold" nodeType="afterEffect">
                                  <p:stCondLst>
                                    <p:cond delay="0"/>
                                  </p:stCondLst>
                                  <p:childTnLst>
                                    <p:cmd type="call" cmd="playFrom(0.0)">
                                      <p:cBhvr>
                                        <p:cTn id="10" dur="7216" fill="hold"/>
                                        <p:tgtEl>
                                          <p:spTgt spid="89094"/>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89094"/>
                                        </p:tgtEl>
                                        <p:attrNameLst>
                                          <p:attrName>style.visibility</p:attrName>
                                        </p:attrNameLst>
                                      </p:cBhvr>
                                      <p:to>
                                        <p:strVal val="visible"/>
                                      </p:to>
                                    </p:set>
                                    <p:animEffect transition="in" filter="randombar(horizontal)">
                                      <p:cBhvr>
                                        <p:cTn id="15" dur="500"/>
                                        <p:tgtEl>
                                          <p:spTgt spid="8909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showWhenStopped="0">
                <p:cTn id="16" repeatCount="indefinite" fill="remove" display="0">
                  <p:stCondLst>
                    <p:cond delay="indefinite"/>
                  </p:stCondLst>
                  <p:endCondLst>
                    <p:cond evt="onNext" delay="0">
                      <p:tgtEl>
                        <p:sldTgt/>
                      </p:tgtEl>
                    </p:cond>
                    <p:cond evt="onPrev" delay="0">
                      <p:tgtEl>
                        <p:sldTgt/>
                      </p:tgtEl>
                    </p:cond>
                  </p:endCondLst>
                </p:cTn>
                <p:tgtEl>
                  <p:spTgt spid="89094"/>
                </p:tgtEl>
              </p:cMediaNode>
            </p:video>
            <p:seq concurrent="1" nextAc="seek">
              <p:cTn id="17" restart="whenNotActive" fill="hold" evtFilter="cancelBubble" nodeType="interactiveSeq">
                <p:stCondLst>
                  <p:cond evt="onClick" delay="0">
                    <p:tgtEl>
                      <p:spTgt spid="89094"/>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89094"/>
                                        </p:tgtEl>
                                      </p:cBhvr>
                                    </p:cmd>
                                  </p:childTnLst>
                                </p:cTn>
                              </p:par>
                            </p:childTnLst>
                          </p:cTn>
                        </p:par>
                      </p:childTnLst>
                    </p:cTn>
                  </p:par>
                </p:childTnLst>
              </p:cTn>
              <p:nextCondLst>
                <p:cond evt="onClick" delay="0">
                  <p:tgtEl>
                    <p:spTgt spid="8909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ovéPole 2">
            <a:extLst>
              <a:ext uri="{FF2B5EF4-FFF2-40B4-BE49-F238E27FC236}">
                <a16:creationId xmlns:a16="http://schemas.microsoft.com/office/drawing/2014/main" id="{12762AFD-5E68-4A09-AF89-EF2770AD5F5C}"/>
              </a:ext>
            </a:extLst>
          </p:cNvPr>
          <p:cNvSpPr txBox="1">
            <a:spLocks noChangeArrowheads="1"/>
          </p:cNvSpPr>
          <p:nvPr/>
        </p:nvSpPr>
        <p:spPr bwMode="auto">
          <a:xfrm>
            <a:off x="468313" y="5805488"/>
            <a:ext cx="439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a:t>30. 3. 2010 – </a:t>
            </a:r>
            <a:r>
              <a:rPr lang="cs-CZ" altLang="en-US" sz="1800">
                <a:hlinkClick r:id="rId5" action="ppaction://hlinkfile"/>
              </a:rPr>
              <a:t>eruptivní protuberance</a:t>
            </a:r>
            <a:endParaRPr lang="cs-CZ" altLang="en-US" sz="1800"/>
          </a:p>
        </p:txBody>
      </p:sp>
      <p:sp>
        <p:nvSpPr>
          <p:cNvPr id="4" name="TextovéPole 3">
            <a:extLst>
              <a:ext uri="{FF2B5EF4-FFF2-40B4-BE49-F238E27FC236}">
                <a16:creationId xmlns:a16="http://schemas.microsoft.com/office/drawing/2014/main" id="{46F57D58-FCB7-4F8B-9F15-F701E8A30ACB}"/>
              </a:ext>
            </a:extLst>
          </p:cNvPr>
          <p:cNvSpPr txBox="1"/>
          <p:nvPr/>
        </p:nvSpPr>
        <p:spPr>
          <a:xfrm>
            <a:off x="8351838" y="0"/>
            <a:ext cx="792162"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koróna</a:t>
            </a:r>
          </a:p>
        </p:txBody>
      </p:sp>
      <p:pic>
        <p:nvPicPr>
          <p:cNvPr id="2" name="media(2).mp4">
            <a:hlinkClick r:id="" action="ppaction://media"/>
            <a:extLst>
              <a:ext uri="{FF2B5EF4-FFF2-40B4-BE49-F238E27FC236}">
                <a16:creationId xmlns:a16="http://schemas.microsoft.com/office/drawing/2014/main" id="{9344F6CE-FC4B-42C9-B339-19DEA406C7B2}"/>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116013" y="690563"/>
            <a:ext cx="66262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1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139C4C9-AD9B-4B67-ADFB-037AFE404F5F}"/>
              </a:ext>
            </a:extLst>
          </p:cNvPr>
          <p:cNvSpPr txBox="1"/>
          <p:nvPr/>
        </p:nvSpPr>
        <p:spPr>
          <a:xfrm>
            <a:off x="8027988" y="0"/>
            <a:ext cx="1116012" cy="307975"/>
          </a:xfrm>
          <a:prstGeom prst="rect">
            <a:avLst/>
          </a:prstGeom>
          <a:noFill/>
        </p:spPr>
        <p:txBody>
          <a:bodyPr>
            <a:spAutoFit/>
          </a:bodyPr>
          <a:lstStyle/>
          <a:p>
            <a:pPr eaLnBrk="1" hangingPunct="1">
              <a:defRPr/>
            </a:pPr>
            <a:r>
              <a:rPr lang="cs-CZ" sz="1400" b="1" dirty="0" err="1">
                <a:solidFill>
                  <a:schemeClr val="accent2">
                    <a:lumMod val="75000"/>
                  </a:schemeClr>
                </a:solidFill>
                <a:effectLst>
                  <a:outerShdw blurRad="38100" dist="38100" dir="2700000" algn="tl">
                    <a:srgbClr val="000000">
                      <a:alpha val="43137"/>
                    </a:srgbClr>
                  </a:outerShdw>
                </a:effectLst>
                <a:latin typeface="Arial" charset="0"/>
                <a:cs typeface="+mn-cs"/>
              </a:rPr>
              <a:t>heliosféra</a:t>
            </a:r>
            <a:endPar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endParaRPr>
          </a:p>
        </p:txBody>
      </p:sp>
      <p:sp>
        <p:nvSpPr>
          <p:cNvPr id="2" name="TextovéPole 1">
            <a:extLst>
              <a:ext uri="{FF2B5EF4-FFF2-40B4-BE49-F238E27FC236}">
                <a16:creationId xmlns:a16="http://schemas.microsoft.com/office/drawing/2014/main" id="{6E418886-1FDB-4E0F-823A-D7C8BC7DEB26}"/>
              </a:ext>
            </a:extLst>
          </p:cNvPr>
          <p:cNvSpPr txBox="1"/>
          <p:nvPr/>
        </p:nvSpPr>
        <p:spPr>
          <a:xfrm>
            <a:off x="395288" y="307975"/>
            <a:ext cx="4392612" cy="461963"/>
          </a:xfrm>
          <a:prstGeom prst="rect">
            <a:avLst/>
          </a:prstGeom>
          <a:noFill/>
        </p:spPr>
        <p:txBody>
          <a:bodyPr>
            <a:spAutoFit/>
          </a:bodyPr>
          <a:lstStyle/>
          <a:p>
            <a:pPr eaLnBrk="1" hangingPunct="1">
              <a:defRPr/>
            </a:pPr>
            <a:r>
              <a:rPr lang="cs-CZ" sz="2400" b="1" dirty="0">
                <a:solidFill>
                  <a:srgbClr val="0070C0"/>
                </a:solidFill>
                <a:effectLst>
                  <a:outerShdw blurRad="38100" dist="38100" dir="2700000" algn="tl">
                    <a:srgbClr val="000000">
                      <a:alpha val="43137"/>
                    </a:srgbClr>
                  </a:outerShdw>
                </a:effectLst>
                <a:latin typeface="Arial" charset="0"/>
                <a:cs typeface="+mn-cs"/>
              </a:rPr>
              <a:t>Sluneční vítr</a:t>
            </a:r>
          </a:p>
        </p:txBody>
      </p:sp>
      <p:sp>
        <p:nvSpPr>
          <p:cNvPr id="47108" name="TextovéPole 2">
            <a:extLst>
              <a:ext uri="{FF2B5EF4-FFF2-40B4-BE49-F238E27FC236}">
                <a16:creationId xmlns:a16="http://schemas.microsoft.com/office/drawing/2014/main" id="{B8F901F2-0D15-4DA5-AF5A-6286E96EEF82}"/>
              </a:ext>
            </a:extLst>
          </p:cNvPr>
          <p:cNvSpPr txBox="1">
            <a:spLocks noChangeArrowheads="1"/>
          </p:cNvSpPr>
          <p:nvPr/>
        </p:nvSpPr>
        <p:spPr bwMode="auto">
          <a:xfrm>
            <a:off x="468313" y="908050"/>
            <a:ext cx="83629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a:t>pomalý (stacionární) – 300 km/s</a:t>
            </a:r>
          </a:p>
          <a:p>
            <a:pPr eaLnBrk="1" hangingPunct="1">
              <a:spcBef>
                <a:spcPct val="0"/>
              </a:spcBef>
              <a:buFontTx/>
              <a:buNone/>
            </a:pPr>
            <a:r>
              <a:rPr lang="cs-CZ" altLang="en-US" sz="1800"/>
              <a:t>rychlý (kvazistacionární) – nad koronárními děrami (700-800 km/s)</a:t>
            </a:r>
          </a:p>
          <a:p>
            <a:pPr eaLnBrk="1" hangingPunct="1">
              <a:spcBef>
                <a:spcPct val="0"/>
              </a:spcBef>
              <a:buFontTx/>
              <a:buNone/>
            </a:pPr>
            <a:r>
              <a:rPr lang="cs-CZ" altLang="en-US" sz="1800"/>
              <a:t>velmi rychlý – přechodný, při výbuších Slunce – vede k tzv. meziplanetární bouři </a:t>
            </a:r>
          </a:p>
        </p:txBody>
      </p:sp>
      <p:pic>
        <p:nvPicPr>
          <p:cNvPr id="47109" name="Picture 3">
            <a:extLst>
              <a:ext uri="{FF2B5EF4-FFF2-40B4-BE49-F238E27FC236}">
                <a16:creationId xmlns:a16="http://schemas.microsoft.com/office/drawing/2014/main" id="{A382973C-B522-4CD4-B2EB-A576FAE08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2205038"/>
            <a:ext cx="3303587" cy="328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0" name="Obdélník 3">
            <a:extLst>
              <a:ext uri="{FF2B5EF4-FFF2-40B4-BE49-F238E27FC236}">
                <a16:creationId xmlns:a16="http://schemas.microsoft.com/office/drawing/2014/main" id="{1E7E68B0-D426-4099-B84A-E6E386A0CDCE}"/>
              </a:ext>
            </a:extLst>
          </p:cNvPr>
          <p:cNvSpPr>
            <a:spLocks noChangeArrowheads="1"/>
          </p:cNvSpPr>
          <p:nvPr/>
        </p:nvSpPr>
        <p:spPr bwMode="auto">
          <a:xfrm>
            <a:off x="3505200" y="6400800"/>
            <a:ext cx="5018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400">
                <a:hlinkClick r:id="rId4"/>
              </a:rPr>
              <a:t>http://www.swpc.noaa.gov/products/ace-real-time-solar-wind</a:t>
            </a:r>
            <a:endParaRPr lang="cs-CZ" altLang="en-US" sz="1400"/>
          </a:p>
        </p:txBody>
      </p:sp>
      <p:pic>
        <p:nvPicPr>
          <p:cNvPr id="47111" name="Picture 2" descr="ACE EPAM 2-hour plot">
            <a:extLst>
              <a:ext uri="{FF2B5EF4-FFF2-40B4-BE49-F238E27FC236}">
                <a16:creationId xmlns:a16="http://schemas.microsoft.com/office/drawing/2014/main" id="{87375656-3CF3-4E53-B4A2-CD3B59A6E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903413"/>
            <a:ext cx="5432425"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C4EF2B8-98B0-4A12-A187-A4C18634EEEF}"/>
              </a:ext>
            </a:extLst>
          </p:cNvPr>
          <p:cNvSpPr txBox="1"/>
          <p:nvPr/>
        </p:nvSpPr>
        <p:spPr>
          <a:xfrm>
            <a:off x="611188" y="541338"/>
            <a:ext cx="1728787" cy="461962"/>
          </a:xfrm>
          <a:prstGeom prst="rect">
            <a:avLst/>
          </a:prstGeom>
          <a:noFill/>
        </p:spPr>
        <p:txBody>
          <a:bodyPr>
            <a:spAutoFit/>
          </a:bodyPr>
          <a:lstStyle/>
          <a:p>
            <a:pPr eaLnBrk="1" hangingPunct="1">
              <a:defRPr/>
            </a:pPr>
            <a:r>
              <a:rPr lang="cs-CZ" sz="2400" b="1" dirty="0" err="1">
                <a:solidFill>
                  <a:schemeClr val="accent2">
                    <a:lumMod val="75000"/>
                  </a:schemeClr>
                </a:solidFill>
                <a:effectLst>
                  <a:outerShdw blurRad="38100" dist="38100" dir="2700000" algn="tl">
                    <a:srgbClr val="000000">
                      <a:alpha val="43137"/>
                    </a:srgbClr>
                  </a:outerShdw>
                </a:effectLst>
                <a:latin typeface="Arial" charset="0"/>
                <a:cs typeface="+mn-cs"/>
              </a:rPr>
              <a:t>Heliosféra</a:t>
            </a:r>
            <a:endParaRPr lang="cs-CZ" sz="2400" b="1" dirty="0">
              <a:solidFill>
                <a:schemeClr val="accent2">
                  <a:lumMod val="75000"/>
                </a:schemeClr>
              </a:solidFill>
              <a:effectLst>
                <a:outerShdw blurRad="38100" dist="38100" dir="2700000" algn="tl">
                  <a:srgbClr val="000000">
                    <a:alpha val="43137"/>
                  </a:srgbClr>
                </a:outerShdw>
              </a:effectLst>
              <a:latin typeface="Arial" charset="0"/>
              <a:cs typeface="+mn-cs"/>
            </a:endParaRPr>
          </a:p>
        </p:txBody>
      </p:sp>
      <p:pic>
        <p:nvPicPr>
          <p:cNvPr id="49155" name="Picture 3" descr="C:\Temp\2012_03_06\IMG.jpg">
            <a:extLst>
              <a:ext uri="{FF2B5EF4-FFF2-40B4-BE49-F238E27FC236}">
                <a16:creationId xmlns:a16="http://schemas.microsoft.com/office/drawing/2014/main" id="{E65C5648-90C7-405A-887E-BD8838074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56673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6859E911-DE2B-45B6-A8D4-9A86399AE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0"/>
            <a:ext cx="508635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extLst>
              <a:ext uri="{FF2B5EF4-FFF2-40B4-BE49-F238E27FC236}">
                <a16:creationId xmlns:a16="http://schemas.microsoft.com/office/drawing/2014/main" id="{18122E3A-1E70-4237-B151-53B1F6E97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789363"/>
            <a:ext cx="3059113"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a:extLst>
              <a:ext uri="{FF2B5EF4-FFF2-40B4-BE49-F238E27FC236}">
                <a16:creationId xmlns:a16="http://schemas.microsoft.com/office/drawing/2014/main" id="{A0A38891-F1D9-42FF-99F9-3765FF791DA4}"/>
              </a:ext>
            </a:extLst>
          </p:cNvPr>
          <p:cNvSpPr txBox="1">
            <a:spLocks noChangeArrowheads="1"/>
          </p:cNvSpPr>
          <p:nvPr/>
        </p:nvSpPr>
        <p:spPr bwMode="auto">
          <a:xfrm>
            <a:off x="7885113" y="2032000"/>
            <a:ext cx="1511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700">
                <a:solidFill>
                  <a:schemeClr val="bg1"/>
                </a:solidFill>
              </a:rPr>
              <a:t>Voyager 1</a:t>
            </a:r>
          </a:p>
          <a:p>
            <a:pPr eaLnBrk="1" hangingPunct="1">
              <a:spcBef>
                <a:spcPct val="0"/>
              </a:spcBef>
              <a:buFontTx/>
              <a:buNone/>
            </a:pPr>
            <a:r>
              <a:rPr lang="cs-CZ" altLang="en-US" sz="700">
                <a:solidFill>
                  <a:schemeClr val="bg1"/>
                </a:solidFill>
              </a:rPr>
              <a:t>141 au (2.1.2018)</a:t>
            </a:r>
          </a:p>
        </p:txBody>
      </p:sp>
      <p:cxnSp>
        <p:nvCxnSpPr>
          <p:cNvPr id="5" name="Přímá spojnice se šipkou 4">
            <a:extLst>
              <a:ext uri="{FF2B5EF4-FFF2-40B4-BE49-F238E27FC236}">
                <a16:creationId xmlns:a16="http://schemas.microsoft.com/office/drawing/2014/main" id="{28538CC9-EEEC-4F54-8BBD-EEFC661DA2EB}"/>
              </a:ext>
            </a:extLst>
          </p:cNvPr>
          <p:cNvCxnSpPr>
            <a:cxnSpLocks/>
          </p:cNvCxnSpPr>
          <p:nvPr/>
        </p:nvCxnSpPr>
        <p:spPr>
          <a:xfrm flipH="1" flipV="1">
            <a:off x="6372225" y="1420813"/>
            <a:ext cx="1549400" cy="6191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randombar(horizontal)">
                                      <p:cBhvr>
                                        <p:cTn id="2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bdélník 1">
            <a:extLst>
              <a:ext uri="{FF2B5EF4-FFF2-40B4-BE49-F238E27FC236}">
                <a16:creationId xmlns:a16="http://schemas.microsoft.com/office/drawing/2014/main" id="{987C089D-6F3C-4B25-BC1B-8AB9E4AACA61}"/>
              </a:ext>
            </a:extLst>
          </p:cNvPr>
          <p:cNvSpPr>
            <a:spLocks noChangeArrowheads="1"/>
          </p:cNvSpPr>
          <p:nvPr/>
        </p:nvSpPr>
        <p:spPr bwMode="auto">
          <a:xfrm>
            <a:off x="395288" y="214313"/>
            <a:ext cx="3846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2000" b="1">
                <a:solidFill>
                  <a:srgbClr val="003399"/>
                </a:solidFill>
              </a:rPr>
              <a:t>Heliosférická proudová vrstva</a:t>
            </a:r>
          </a:p>
        </p:txBody>
      </p:sp>
      <p:sp>
        <p:nvSpPr>
          <p:cNvPr id="3" name="Obdélník 2">
            <a:extLst>
              <a:ext uri="{FF2B5EF4-FFF2-40B4-BE49-F238E27FC236}">
                <a16:creationId xmlns:a16="http://schemas.microsoft.com/office/drawing/2014/main" id="{B621714E-AFCC-4219-B156-B4324D3D0307}"/>
              </a:ext>
            </a:extLst>
          </p:cNvPr>
          <p:cNvSpPr/>
          <p:nvPr/>
        </p:nvSpPr>
        <p:spPr>
          <a:xfrm>
            <a:off x="395288" y="688975"/>
            <a:ext cx="8137525" cy="2308225"/>
          </a:xfrm>
          <a:prstGeom prst="rect">
            <a:avLst/>
          </a:prstGeom>
        </p:spPr>
        <p:txBody>
          <a:bodyPr>
            <a:spAutoFit/>
          </a:bodyPr>
          <a:lstStyle/>
          <a:p>
            <a:pPr eaLnBrk="1" hangingPunct="1">
              <a:defRPr/>
            </a:pPr>
            <a:r>
              <a:rPr lang="cs-CZ" dirty="0">
                <a:latin typeface="Arial" charset="0"/>
                <a:cs typeface="Arial" charset="0"/>
              </a:rPr>
              <a:t>Zvlněné proudové vrstvy uvnitř Sluneční soustavy – oddělují opačně orientované meziplanetární magnetická pole</a:t>
            </a:r>
          </a:p>
          <a:p>
            <a:pPr eaLnBrk="1" hangingPunct="1">
              <a:defRPr/>
            </a:pPr>
            <a:endParaRPr lang="cs-CZ" dirty="0">
              <a:latin typeface="Arial" charset="0"/>
              <a:cs typeface="Arial" charset="0"/>
            </a:endParaRPr>
          </a:p>
          <a:p>
            <a:pPr marL="285750" indent="-285750" eaLnBrk="1" hangingPunct="1">
              <a:buFontTx/>
              <a:buChar char="-"/>
              <a:defRPr/>
            </a:pPr>
            <a:r>
              <a:rPr lang="cs-CZ" dirty="0">
                <a:latin typeface="Arial" charset="0"/>
                <a:cs typeface="Arial" charset="0"/>
              </a:rPr>
              <a:t>největší útvar ve Sluneční soustavě</a:t>
            </a:r>
          </a:p>
          <a:p>
            <a:pPr marL="285750" indent="-285750" eaLnBrk="1" hangingPunct="1">
              <a:buFontTx/>
              <a:buChar char="-"/>
              <a:defRPr/>
            </a:pPr>
            <a:r>
              <a:rPr lang="cs-CZ" dirty="0">
                <a:latin typeface="Arial" charset="0"/>
                <a:cs typeface="Arial" charset="0"/>
              </a:rPr>
              <a:t>vychází z rovinu slunečního rovníku</a:t>
            </a:r>
          </a:p>
          <a:p>
            <a:pPr marL="285750" indent="-285750" eaLnBrk="1" hangingPunct="1">
              <a:buFontTx/>
              <a:buChar char="-"/>
              <a:defRPr/>
            </a:pPr>
            <a:r>
              <a:rPr lang="cs-CZ" dirty="0">
                <a:latin typeface="Arial" charset="0"/>
                <a:cs typeface="Arial" charset="0"/>
              </a:rPr>
              <a:t>tvar – výsledek rotace mg. pole Slunce a působení slunečního větru</a:t>
            </a:r>
          </a:p>
          <a:p>
            <a:pPr marL="285750" indent="-285750" eaLnBrk="1" hangingPunct="1">
              <a:buFontTx/>
              <a:buChar char="-"/>
              <a:defRPr/>
            </a:pPr>
            <a:r>
              <a:rPr lang="cs-CZ" dirty="0">
                <a:latin typeface="Arial" charset="0"/>
                <a:cs typeface="Arial" charset="0"/>
              </a:rPr>
              <a:t>tloušťka vrstvy – cca 10 000 km</a:t>
            </a:r>
          </a:p>
          <a:p>
            <a:pPr marL="285750" indent="-285750" eaLnBrk="1" hangingPunct="1">
              <a:buFontTx/>
              <a:buChar char="-"/>
              <a:defRPr/>
            </a:pPr>
            <a:r>
              <a:rPr lang="cs-CZ" dirty="0">
                <a:latin typeface="Arial" charset="0"/>
                <a:cs typeface="Arial" charset="0"/>
              </a:rPr>
              <a:t>el. proudy s hustotou 10</a:t>
            </a:r>
            <a:r>
              <a:rPr lang="cs-CZ" baseline="30000" dirty="0">
                <a:latin typeface="Arial" charset="0"/>
                <a:cs typeface="Arial" charset="0"/>
              </a:rPr>
              <a:t>-10</a:t>
            </a:r>
            <a:r>
              <a:rPr lang="cs-CZ" dirty="0">
                <a:latin typeface="Arial" charset="0"/>
                <a:cs typeface="Arial" charset="0"/>
              </a:rPr>
              <a:t> A/m</a:t>
            </a:r>
            <a:r>
              <a:rPr lang="cs-CZ" baseline="30000" dirty="0">
                <a:latin typeface="Arial" charset="0"/>
                <a:cs typeface="Arial" charset="0"/>
              </a:rPr>
              <a:t>2</a:t>
            </a:r>
            <a:r>
              <a:rPr lang="cs-CZ" dirty="0">
                <a:latin typeface="Arial" charset="0"/>
                <a:cs typeface="Arial" charset="0"/>
              </a:rPr>
              <a:t>,</a:t>
            </a:r>
            <a:r>
              <a:rPr lang="cs-CZ" baseline="30000" dirty="0">
                <a:latin typeface="Arial" charset="0"/>
                <a:cs typeface="Arial" charset="0"/>
              </a:rPr>
              <a:t> </a:t>
            </a:r>
            <a:r>
              <a:rPr lang="cs-CZ" dirty="0">
                <a:latin typeface="Arial" charset="0"/>
                <a:cs typeface="Arial" charset="0"/>
              </a:rPr>
              <a:t>celkově proud až 3 GA</a:t>
            </a:r>
          </a:p>
        </p:txBody>
      </p:sp>
      <p:pic>
        <p:nvPicPr>
          <p:cNvPr id="2050" name="Picture 2">
            <a:extLst>
              <a:ext uri="{FF2B5EF4-FFF2-40B4-BE49-F238E27FC236}">
                <a16:creationId xmlns:a16="http://schemas.microsoft.com/office/drawing/2014/main" id="{B8F4C1A4-F9D6-4108-A980-B0FDE9A9D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488" y="2997200"/>
            <a:ext cx="5389562" cy="377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Pole Slunce">
            <a:extLst>
              <a:ext uri="{FF2B5EF4-FFF2-40B4-BE49-F238E27FC236}">
                <a16:creationId xmlns:a16="http://schemas.microsoft.com/office/drawing/2014/main" id="{122DAFE1-A109-409B-B4E9-C98ABBBF1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3830638"/>
            <a:ext cx="23812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randombar(horizontal)">
                                      <p:cBhvr>
                                        <p:cTn id="10" dur="500"/>
                                        <p:tgtEl>
                                          <p:spTgt spid="409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par>
                          <p:cTn id="26" fill="hold" nodeType="afterGroup">
                            <p:stCondLst>
                              <p:cond delay="500"/>
                            </p:stCondLst>
                            <p:childTnLst>
                              <p:par>
                                <p:cTn id="27" presetID="14" presetClass="entr" presetSubtype="10"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randombar(horizontal)">
                                      <p:cBhvr>
                                        <p:cTn id="29" dur="500"/>
                                        <p:tgtEl>
                                          <p:spTgt spid="205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4" dur="500"/>
                                        <p:tgtEl>
                                          <p:spTgt spid="3">
                                            <p:txEl>
                                              <p:pRg st="5" end="5"/>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4"/>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6C892B7-D446-46CC-A658-6FB4D528A246}"/>
              </a:ext>
            </a:extLst>
          </p:cNvPr>
          <p:cNvSpPr txBox="1"/>
          <p:nvPr/>
        </p:nvSpPr>
        <p:spPr>
          <a:xfrm>
            <a:off x="460375" y="1574800"/>
            <a:ext cx="5400675" cy="523875"/>
          </a:xfrm>
          <a:prstGeom prst="rect">
            <a:avLst/>
          </a:prstGeom>
          <a:noFill/>
        </p:spPr>
        <p:txBody>
          <a:bodyPr>
            <a:spAutoFit/>
          </a:bodyPr>
          <a:lstStyle/>
          <a:p>
            <a:pPr eaLnBrk="1" hangingPunct="1">
              <a:defRPr/>
            </a:pPr>
            <a:r>
              <a:rPr lang="cs-CZ" sz="2800" b="1" dirty="0">
                <a:solidFill>
                  <a:srgbClr val="FF0000"/>
                </a:solidFill>
                <a:effectLst>
                  <a:outerShdw blurRad="38100" dist="38100" dir="2700000" algn="tl">
                    <a:srgbClr val="000000">
                      <a:alpha val="43137"/>
                    </a:srgbClr>
                  </a:outerShdw>
                </a:effectLst>
                <a:latin typeface="Arial" charset="0"/>
                <a:cs typeface="Arial" charset="0"/>
              </a:rPr>
              <a:t>Kosmické počasí</a:t>
            </a:r>
          </a:p>
        </p:txBody>
      </p:sp>
      <p:sp>
        <p:nvSpPr>
          <p:cNvPr id="3" name="TextovéPole 2">
            <a:extLst>
              <a:ext uri="{FF2B5EF4-FFF2-40B4-BE49-F238E27FC236}">
                <a16:creationId xmlns:a16="http://schemas.microsoft.com/office/drawing/2014/main" id="{6B838278-50F3-4924-808A-0F66EF858799}"/>
              </a:ext>
            </a:extLst>
          </p:cNvPr>
          <p:cNvSpPr txBox="1"/>
          <p:nvPr/>
        </p:nvSpPr>
        <p:spPr>
          <a:xfrm>
            <a:off x="468313" y="2090738"/>
            <a:ext cx="8496300" cy="4740275"/>
          </a:xfrm>
          <a:prstGeom prst="rect">
            <a:avLst/>
          </a:prstGeom>
          <a:noFill/>
        </p:spPr>
        <p:txBody>
          <a:bodyPr>
            <a:spAutoFit/>
          </a:bodyPr>
          <a:lstStyle/>
          <a:p>
            <a:pPr eaLnBrk="1" hangingPunct="1">
              <a:defRPr/>
            </a:pPr>
            <a:r>
              <a:rPr lang="cs-CZ" dirty="0">
                <a:latin typeface="Arial" charset="0"/>
                <a:cs typeface="Arial" charset="0"/>
              </a:rPr>
              <a:t>= škálu jevů, které ovlivňují meziplanetární okolí Země</a:t>
            </a:r>
          </a:p>
          <a:p>
            <a:pPr eaLnBrk="1" hangingPunct="1">
              <a:defRPr/>
            </a:pPr>
            <a:endParaRPr lang="cs-CZ" dirty="0">
              <a:latin typeface="Arial" charset="0"/>
              <a:cs typeface="Arial" charset="0"/>
            </a:endParaRPr>
          </a:p>
          <a:p>
            <a:pPr eaLnBrk="1" hangingPunct="1">
              <a:defRPr/>
            </a:pPr>
            <a:r>
              <a:rPr lang="cs-CZ" dirty="0">
                <a:latin typeface="Arial" charset="0"/>
                <a:cs typeface="Arial" charset="0"/>
              </a:rPr>
              <a:t>Utváří jej:  </a:t>
            </a:r>
          </a:p>
          <a:p>
            <a:pPr eaLnBrk="1" hangingPunct="1">
              <a:defRPr/>
            </a:pPr>
            <a:r>
              <a:rPr lang="cs-CZ" dirty="0">
                <a:latin typeface="Arial" charset="0"/>
                <a:cs typeface="Arial" charset="0"/>
              </a:rPr>
              <a:t>a) tok fotonů Slunce ve všech vlnových délkách</a:t>
            </a:r>
          </a:p>
          <a:p>
            <a:pPr eaLnBrk="1" hangingPunct="1">
              <a:defRPr/>
            </a:pPr>
            <a:r>
              <a:rPr lang="cs-CZ" dirty="0">
                <a:latin typeface="Arial" charset="0"/>
                <a:cs typeface="Arial" charset="0"/>
              </a:rPr>
              <a:t>b) sluneční vítr – proud částic uvolněný ze sluneční koróny</a:t>
            </a:r>
          </a:p>
          <a:p>
            <a:pPr eaLnBrk="1" hangingPunct="1">
              <a:defRPr/>
            </a:pPr>
            <a:r>
              <a:rPr lang="cs-CZ" dirty="0">
                <a:latin typeface="Arial" charset="0"/>
                <a:cs typeface="Arial" charset="0"/>
              </a:rPr>
              <a:t>c) kosmické záření – zejména vysokoenergetické protony pocházející z naší 	Galaxie</a:t>
            </a:r>
            <a:br>
              <a:rPr lang="cs-CZ" dirty="0">
                <a:latin typeface="Arial" charset="0"/>
                <a:cs typeface="Arial" charset="0"/>
              </a:rPr>
            </a:br>
            <a:endParaRPr lang="cs-CZ" dirty="0">
              <a:latin typeface="Arial" charset="0"/>
              <a:cs typeface="Arial" charset="0"/>
            </a:endParaRPr>
          </a:p>
          <a:p>
            <a:pPr eaLnBrk="1" hangingPunct="1">
              <a:defRPr/>
            </a:pPr>
            <a:r>
              <a:rPr lang="cs-CZ" sz="2400" b="1" dirty="0">
                <a:solidFill>
                  <a:schemeClr val="accent1">
                    <a:lumMod val="25000"/>
                  </a:schemeClr>
                </a:solidFill>
                <a:effectLst>
                  <a:outerShdw blurRad="38100" dist="38100" dir="2700000" algn="tl">
                    <a:srgbClr val="000000">
                      <a:alpha val="43137"/>
                    </a:srgbClr>
                  </a:outerShdw>
                </a:effectLst>
                <a:latin typeface="Arial" charset="0"/>
                <a:cs typeface="Arial" charset="0"/>
              </a:rPr>
              <a:t>Projevy kosmického počasí  </a:t>
            </a:r>
          </a:p>
          <a:p>
            <a:pPr lvl="1" eaLnBrk="1" hangingPunct="1">
              <a:defRPr/>
            </a:pPr>
            <a:endParaRPr lang="cs-CZ" sz="800" dirty="0">
              <a:latin typeface="Arial" charset="0"/>
              <a:cs typeface="Arial" charset="0"/>
            </a:endParaRPr>
          </a:p>
          <a:p>
            <a:pPr marL="742950" lvl="1" indent="-285750" eaLnBrk="1" hangingPunct="1">
              <a:buFont typeface="Arial" panose="020B0604020202020204" pitchFamily="34" charset="0"/>
              <a:buChar char="•"/>
              <a:defRPr/>
            </a:pPr>
            <a:r>
              <a:rPr lang="cs-CZ" dirty="0">
                <a:latin typeface="Arial" charset="0"/>
                <a:cs typeface="Arial" charset="0"/>
              </a:rPr>
              <a:t>geomagnetické bouře </a:t>
            </a:r>
          </a:p>
          <a:p>
            <a:pPr marL="742950" lvl="1" indent="-285750" eaLnBrk="1" hangingPunct="1">
              <a:buFont typeface="Arial" panose="020B0604020202020204" pitchFamily="34" charset="0"/>
              <a:buChar char="•"/>
              <a:defRPr/>
            </a:pPr>
            <a:r>
              <a:rPr lang="cs-CZ" dirty="0">
                <a:latin typeface="Arial" charset="0"/>
                <a:cs typeface="Arial" charset="0"/>
              </a:rPr>
              <a:t>polární záře </a:t>
            </a:r>
          </a:p>
          <a:p>
            <a:pPr marL="742950" lvl="1" indent="-285750" eaLnBrk="1" hangingPunct="1">
              <a:buFont typeface="Arial" panose="020B0604020202020204" pitchFamily="34" charset="0"/>
              <a:buChar char="•"/>
              <a:defRPr/>
            </a:pPr>
            <a:r>
              <a:rPr lang="cs-CZ" dirty="0">
                <a:latin typeface="Arial" charset="0"/>
                <a:cs typeface="Arial" charset="0"/>
              </a:rPr>
              <a:t>ionosférické poruchy – poruchy rádiového spojení, TV a rozhlasového vysílání</a:t>
            </a:r>
          </a:p>
          <a:p>
            <a:pPr marL="742950" lvl="1" indent="-285750" eaLnBrk="1" hangingPunct="1">
              <a:buFont typeface="Arial" panose="020B0604020202020204" pitchFamily="34" charset="0"/>
              <a:buChar char="•"/>
              <a:defRPr/>
            </a:pPr>
            <a:r>
              <a:rPr lang="cs-CZ" dirty="0">
                <a:latin typeface="Arial" charset="0"/>
                <a:cs typeface="Arial" charset="0"/>
              </a:rPr>
              <a:t>poruchy elektroniky – zejména družice, letadla, ale i na zemském povrchu</a:t>
            </a:r>
          </a:p>
          <a:p>
            <a:pPr marL="742950" lvl="1" indent="-285750" eaLnBrk="1" hangingPunct="1">
              <a:buFont typeface="Arial" panose="020B0604020202020204" pitchFamily="34" charset="0"/>
              <a:buChar char="•"/>
              <a:defRPr/>
            </a:pPr>
            <a:r>
              <a:rPr lang="cs-CZ" dirty="0">
                <a:latin typeface="Arial" charset="0"/>
                <a:cs typeface="Arial" charset="0"/>
              </a:rPr>
              <a:t>poruchy dálkových vedení – indukovaná přepětí v síti (</a:t>
            </a:r>
            <a:r>
              <a:rPr lang="cs-CZ" dirty="0" err="1">
                <a:latin typeface="Arial" charset="0"/>
                <a:cs typeface="Arial" charset="0"/>
              </a:rPr>
              <a:t>Quebec</a:t>
            </a:r>
            <a:r>
              <a:rPr lang="cs-CZ" dirty="0">
                <a:latin typeface="Arial" charset="0"/>
                <a:cs typeface="Arial" charset="0"/>
              </a:rPr>
              <a:t> 1989)</a:t>
            </a:r>
          </a:p>
          <a:p>
            <a:pPr marL="742950" lvl="1" indent="-285750" eaLnBrk="1" hangingPunct="1">
              <a:buFont typeface="Arial" panose="020B0604020202020204" pitchFamily="34" charset="0"/>
              <a:buChar char="•"/>
              <a:defRPr/>
            </a:pPr>
            <a:r>
              <a:rPr lang="cs-CZ" dirty="0">
                <a:latin typeface="Arial" charset="0"/>
                <a:cs typeface="Arial" charset="0"/>
              </a:rPr>
              <a:t>psychický a fyzický stav lidí</a:t>
            </a:r>
          </a:p>
        </p:txBody>
      </p:sp>
      <p:pic>
        <p:nvPicPr>
          <p:cNvPr id="53252" name="Picture 7">
            <a:extLst>
              <a:ext uri="{FF2B5EF4-FFF2-40B4-BE49-F238E27FC236}">
                <a16:creationId xmlns:a16="http://schemas.microsoft.com/office/drawing/2014/main" id="{113D63E2-A021-415B-B27F-BB09E685F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0"/>
            <a:ext cx="84772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52" dur="500"/>
                                        <p:tgtEl>
                                          <p:spTgt spid="3">
                                            <p:txEl>
                                              <p:pRg st="11" end="1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57" dur="500"/>
                                        <p:tgtEl>
                                          <p:spTgt spid="3">
                                            <p:txEl>
                                              <p:pRg st="12" end="1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6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BB8B619-0305-47DD-A4C8-03E89A078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95675"/>
            <a:ext cx="3313113"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31F5261-DFCA-4045-8677-FD9023000596}"/>
              </a:ext>
            </a:extLst>
          </p:cNvPr>
          <p:cNvSpPr>
            <a:spLocks noChangeArrowheads="1"/>
          </p:cNvSpPr>
          <p:nvPr/>
        </p:nvSpPr>
        <p:spPr bwMode="auto">
          <a:xfrm>
            <a:off x="290513" y="169863"/>
            <a:ext cx="85153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b="1">
                <a:solidFill>
                  <a:srgbClr val="262673"/>
                </a:solidFill>
              </a:rPr>
              <a:t>Model Slunce </a:t>
            </a:r>
          </a:p>
          <a:p>
            <a:pPr eaLnBrk="1" hangingPunct="1">
              <a:spcBef>
                <a:spcPct val="0"/>
              </a:spcBef>
              <a:buFontTx/>
              <a:buNone/>
            </a:pPr>
            <a:endParaRPr lang="cs-CZ" altLang="cs-CZ" sz="1100" b="1">
              <a:solidFill>
                <a:srgbClr val="262673"/>
              </a:solidFill>
            </a:endParaRPr>
          </a:p>
          <a:p>
            <a:pPr eaLnBrk="1" hangingPunct="1">
              <a:spcBef>
                <a:spcPct val="0"/>
              </a:spcBef>
              <a:buFontTx/>
              <a:buNone/>
            </a:pPr>
            <a:r>
              <a:rPr lang="cs-CZ" altLang="cs-CZ" sz="1800"/>
              <a:t>silná koncentrace látky ke středu hvězdy =&gt; můžeme hvězdy považovat za „hmotné body“ (vysoká koncentrace látky je zejména u obrů a veleobrů)</a:t>
            </a:r>
          </a:p>
          <a:p>
            <a:pPr eaLnBrk="1" hangingPunct="1">
              <a:spcBef>
                <a:spcPct val="0"/>
              </a:spcBef>
              <a:buFontTx/>
              <a:buNone/>
            </a:pPr>
            <a:endParaRPr lang="cs-CZ" altLang="cs-CZ" sz="1800"/>
          </a:p>
          <a:p>
            <a:pPr eaLnBrk="1" hangingPunct="1">
              <a:spcBef>
                <a:spcPct val="0"/>
              </a:spcBef>
              <a:buFontTx/>
              <a:buNone/>
            </a:pPr>
            <a:r>
              <a:rPr lang="cs-CZ" altLang="cs-CZ" sz="1800"/>
              <a:t>hmotnost: 2,0.10</a:t>
            </a:r>
            <a:r>
              <a:rPr lang="cs-CZ" altLang="cs-CZ" sz="1800" baseline="30000"/>
              <a:t>30</a:t>
            </a:r>
            <a:r>
              <a:rPr lang="cs-CZ" altLang="cs-CZ" sz="1800"/>
              <a:t> kg</a:t>
            </a:r>
          </a:p>
          <a:p>
            <a:pPr eaLnBrk="1" hangingPunct="1">
              <a:spcBef>
                <a:spcPct val="0"/>
              </a:spcBef>
              <a:buFontTx/>
              <a:buNone/>
            </a:pPr>
            <a:r>
              <a:rPr lang="cs-CZ" altLang="cs-CZ" sz="1800"/>
              <a:t>poloměr: 6,96.10</a:t>
            </a:r>
            <a:r>
              <a:rPr lang="cs-CZ" altLang="cs-CZ" sz="1800" baseline="30000"/>
              <a:t>8</a:t>
            </a:r>
            <a:r>
              <a:rPr lang="cs-CZ" altLang="cs-CZ" sz="1800"/>
              <a:t> m</a:t>
            </a:r>
          </a:p>
          <a:p>
            <a:pPr eaLnBrk="1" hangingPunct="1">
              <a:spcBef>
                <a:spcPct val="0"/>
              </a:spcBef>
              <a:buFontTx/>
              <a:buNone/>
            </a:pPr>
            <a:r>
              <a:rPr lang="cs-CZ" altLang="cs-CZ" sz="1800"/>
              <a:t>výkon: 3,84.10</a:t>
            </a:r>
            <a:r>
              <a:rPr lang="cs-CZ" altLang="cs-CZ" sz="1800" baseline="30000"/>
              <a:t>26</a:t>
            </a:r>
            <a:r>
              <a:rPr lang="cs-CZ" altLang="cs-CZ" sz="1800"/>
              <a:t> W</a:t>
            </a:r>
          </a:p>
          <a:p>
            <a:pPr eaLnBrk="1" hangingPunct="1">
              <a:spcBef>
                <a:spcPct val="0"/>
              </a:spcBef>
              <a:buFontTx/>
              <a:buNone/>
            </a:pPr>
            <a:endParaRPr lang="cs-CZ" altLang="cs-CZ" sz="1800"/>
          </a:p>
          <a:p>
            <a:pPr eaLnBrk="1" hangingPunct="1">
              <a:spcBef>
                <a:spcPct val="0"/>
              </a:spcBef>
              <a:buFontTx/>
              <a:buNone/>
            </a:pPr>
            <a:r>
              <a:rPr lang="cs-CZ" altLang="cs-CZ" sz="1800"/>
              <a:t>střed: hustota: 1,5.10</a:t>
            </a:r>
            <a:r>
              <a:rPr lang="cs-CZ" altLang="cs-CZ" sz="1800" baseline="30000"/>
              <a:t>5</a:t>
            </a:r>
            <a:r>
              <a:rPr lang="cs-CZ" altLang="cs-CZ" sz="1800"/>
              <a:t> kg.m</a:t>
            </a:r>
            <a:r>
              <a:rPr lang="cs-CZ" altLang="cs-CZ" sz="1800" baseline="30000"/>
              <a:t>-3</a:t>
            </a:r>
          </a:p>
          <a:p>
            <a:pPr eaLnBrk="1" hangingPunct="1">
              <a:spcBef>
                <a:spcPct val="0"/>
              </a:spcBef>
              <a:buFontTx/>
              <a:buNone/>
            </a:pPr>
            <a:r>
              <a:rPr lang="cs-CZ" altLang="cs-CZ" sz="1800"/>
              <a:t>          teplota: 1,5.10</a:t>
            </a:r>
            <a:r>
              <a:rPr lang="cs-CZ" altLang="cs-CZ" sz="1800" baseline="30000"/>
              <a:t>7</a:t>
            </a:r>
            <a:r>
              <a:rPr lang="cs-CZ" altLang="cs-CZ" sz="1800"/>
              <a:t> K</a:t>
            </a:r>
          </a:p>
          <a:p>
            <a:pPr eaLnBrk="1" hangingPunct="1">
              <a:spcBef>
                <a:spcPct val="0"/>
              </a:spcBef>
              <a:buFontTx/>
              <a:buNone/>
            </a:pPr>
            <a:r>
              <a:rPr lang="cs-CZ" altLang="cs-CZ" sz="1800"/>
              <a:t>	</a:t>
            </a:r>
          </a:p>
        </p:txBody>
      </p:sp>
      <p:pic>
        <p:nvPicPr>
          <p:cNvPr id="4" name="Picture 2">
            <a:extLst>
              <a:ext uri="{FF2B5EF4-FFF2-40B4-BE49-F238E27FC236}">
                <a16:creationId xmlns:a16="http://schemas.microsoft.com/office/drawing/2014/main" id="{163C54C2-1CAA-43C0-A23C-42A1713C5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768475"/>
            <a:ext cx="5026025" cy="473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a:extLst>
              <a:ext uri="{FF2B5EF4-FFF2-40B4-BE49-F238E27FC236}">
                <a16:creationId xmlns:a16="http://schemas.microsoft.com/office/drawing/2014/main" id="{6B594B2F-4B9F-4006-BC3E-AAB1CCAFA74F}"/>
              </a:ext>
            </a:extLst>
          </p:cNvPr>
          <p:cNvSpPr txBox="1">
            <a:spLocks noChangeArrowheads="1"/>
          </p:cNvSpPr>
          <p:nvPr/>
        </p:nvSpPr>
        <p:spPr bwMode="auto">
          <a:xfrm>
            <a:off x="1692275" y="4154488"/>
            <a:ext cx="1511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a:solidFill>
                  <a:srgbClr val="FF0000"/>
                </a:solidFill>
              </a:rPr>
              <a:t>staré představy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0" dur="500"/>
                                        <p:tgtEl>
                                          <p:spTgt spid="3">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5" dur="500"/>
                                        <p:tgtEl>
                                          <p:spTgt spid="3">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0" dur="500"/>
                                        <p:tgtEl>
                                          <p:spTgt spid="3">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5" dur="500"/>
                                        <p:tgtEl>
                                          <p:spTgt spid="3">
                                            <p:txEl>
                                              <p:pRg st="8" end="8"/>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0" dur="500"/>
                                        <p:tgtEl>
                                          <p:spTgt spid="3">
                                            <p:txEl>
                                              <p:pRg st="9" end="9"/>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5" dur="500"/>
                                        <p:tgtEl>
                                          <p:spTgt spid="3">
                                            <p:txEl>
                                              <p:pRg st="10" end="1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randombar(horizontal)">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A0FFCA0-ECC4-48AF-9692-145F3AE75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73238"/>
            <a:ext cx="4214813"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a:extLst>
              <a:ext uri="{FF2B5EF4-FFF2-40B4-BE49-F238E27FC236}">
                <a16:creationId xmlns:a16="http://schemas.microsoft.com/office/drawing/2014/main" id="{C4741696-983C-4CD7-9188-28644E4D2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75" y="85725"/>
            <a:ext cx="4335463" cy="32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a:extLst>
              <a:ext uri="{FF2B5EF4-FFF2-40B4-BE49-F238E27FC236}">
                <a16:creationId xmlns:a16="http://schemas.microsoft.com/office/drawing/2014/main" id="{54FF1C75-DFC5-4DCB-8358-1EF6D9B0D0EB}"/>
              </a:ext>
            </a:extLst>
          </p:cNvPr>
          <p:cNvSpPr txBox="1"/>
          <p:nvPr/>
        </p:nvSpPr>
        <p:spPr>
          <a:xfrm>
            <a:off x="611188" y="338138"/>
            <a:ext cx="3024187" cy="369887"/>
          </a:xfrm>
          <a:prstGeom prst="rect">
            <a:avLst/>
          </a:prstGeom>
          <a:noFill/>
        </p:spPr>
        <p:txBody>
          <a:bodyPr>
            <a:spAutoFit/>
          </a:bodyPr>
          <a:lstStyle/>
          <a:p>
            <a:pPr eaLnBrk="1" hangingPunct="1">
              <a:defRPr/>
            </a:pPr>
            <a:r>
              <a:rPr lang="cs-CZ" b="1" dirty="0">
                <a:solidFill>
                  <a:srgbClr val="003399"/>
                </a:solidFill>
                <a:effectLst>
                  <a:outerShdw blurRad="38100" dist="38100" dir="2700000" algn="tl">
                    <a:srgbClr val="000000">
                      <a:alpha val="43137"/>
                    </a:srgbClr>
                  </a:outerShdw>
                </a:effectLst>
                <a:latin typeface="Arial" charset="0"/>
                <a:cs typeface="Arial" charset="0"/>
              </a:rPr>
              <a:t>Nový model</a:t>
            </a:r>
          </a:p>
        </p:txBody>
      </p:sp>
      <p:pic>
        <p:nvPicPr>
          <p:cNvPr id="7173" name="Picture 4">
            <a:extLst>
              <a:ext uri="{FF2B5EF4-FFF2-40B4-BE49-F238E27FC236}">
                <a16:creationId xmlns:a16="http://schemas.microsoft.com/office/drawing/2014/main" id="{2B766622-0C0A-4B37-8638-B1BE57DD7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3775" y="3308350"/>
            <a:ext cx="418465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TextovéPole 2">
            <a:extLst>
              <a:ext uri="{FF2B5EF4-FFF2-40B4-BE49-F238E27FC236}">
                <a16:creationId xmlns:a16="http://schemas.microsoft.com/office/drawing/2014/main" id="{814D5FDF-FDA2-43BE-858D-0D724E01E745}"/>
              </a:ext>
            </a:extLst>
          </p:cNvPr>
          <p:cNvSpPr txBox="1">
            <a:spLocks noChangeArrowheads="1"/>
          </p:cNvSpPr>
          <p:nvPr/>
        </p:nvSpPr>
        <p:spPr bwMode="auto">
          <a:xfrm>
            <a:off x="684213" y="908050"/>
            <a:ext cx="3854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a:t>standardní model </a:t>
            </a:r>
          </a:p>
          <a:p>
            <a:pPr eaLnBrk="1" hangingPunct="1">
              <a:spcBef>
                <a:spcPct val="0"/>
              </a:spcBef>
              <a:buFontTx/>
              <a:buNone/>
            </a:pPr>
            <a:r>
              <a:rPr lang="cs-CZ" altLang="en-US" sz="1800"/>
              <a:t>Christensen-Dalsgaard (1996)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Temp\2011_03_16\slunce_stavba_aktivita.jpg">
            <a:extLst>
              <a:ext uri="{FF2B5EF4-FFF2-40B4-BE49-F238E27FC236}">
                <a16:creationId xmlns:a16="http://schemas.microsoft.com/office/drawing/2014/main" id="{86317DC5-2637-4832-BAE2-D85C9C49A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 b="6152"/>
          <a:stretch>
            <a:fillRect/>
          </a:stretch>
        </p:blipFill>
        <p:spPr bwMode="auto">
          <a:xfrm>
            <a:off x="3187700" y="620713"/>
            <a:ext cx="59944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2">
            <a:extLst>
              <a:ext uri="{FF2B5EF4-FFF2-40B4-BE49-F238E27FC236}">
                <a16:creationId xmlns:a16="http://schemas.microsoft.com/office/drawing/2014/main" id="{AFDAAC4B-841C-4217-94DB-D723DB3E11A1}"/>
              </a:ext>
            </a:extLst>
          </p:cNvPr>
          <p:cNvSpPr txBox="1">
            <a:spLocks noChangeArrowheads="1"/>
          </p:cNvSpPr>
          <p:nvPr/>
        </p:nvSpPr>
        <p:spPr bwMode="auto">
          <a:xfrm>
            <a:off x="611188" y="404813"/>
            <a:ext cx="4100512" cy="6862762"/>
          </a:xfrm>
          <a:prstGeom prst="rect">
            <a:avLst/>
          </a:prstGeom>
          <a:noFill/>
          <a:ln>
            <a:noFill/>
          </a:ln>
        </p:spPr>
        <p:txBody>
          <a:bodyPr wrap="none">
            <a:spAutoFit/>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cs-CZ" sz="2800" b="1" dirty="0">
                <a:solidFill>
                  <a:schemeClr val="accent1">
                    <a:lumMod val="50000"/>
                  </a:schemeClr>
                </a:solidFill>
                <a:effectLst>
                  <a:outerShdw blurRad="38100" dist="38100" dir="2700000" algn="tl">
                    <a:srgbClr val="000000">
                      <a:alpha val="43137"/>
                    </a:srgbClr>
                  </a:outerShdw>
                </a:effectLst>
                <a:cs typeface="+mn-cs"/>
              </a:rPr>
              <a:t>Projevy aktivity Slunce</a:t>
            </a:r>
          </a:p>
          <a:p>
            <a:pPr eaLnBrk="1" hangingPunct="1">
              <a:defRPr/>
            </a:pPr>
            <a:endParaRPr lang="cs-CZ" dirty="0">
              <a:cs typeface="+mn-cs"/>
            </a:endParaRPr>
          </a:p>
          <a:p>
            <a:pPr eaLnBrk="1" hangingPunct="1">
              <a:buFontTx/>
              <a:buChar char="•"/>
              <a:defRPr/>
            </a:pPr>
            <a:r>
              <a:rPr lang="cs-CZ" sz="2000" dirty="0">
                <a:cs typeface="+mn-cs"/>
              </a:rPr>
              <a:t> </a:t>
            </a:r>
            <a:r>
              <a:rPr lang="cs-CZ" sz="2000" b="1" dirty="0">
                <a:solidFill>
                  <a:schemeClr val="accent2">
                    <a:lumMod val="75000"/>
                  </a:schemeClr>
                </a:solidFill>
                <a:effectLst>
                  <a:outerShdw blurRad="38100" dist="38100" dir="2700000" algn="tl">
                    <a:srgbClr val="000000">
                      <a:alpha val="43137"/>
                    </a:srgbClr>
                  </a:outerShdw>
                </a:effectLst>
                <a:cs typeface="+mn-cs"/>
              </a:rPr>
              <a:t>Fotosféra</a:t>
            </a:r>
          </a:p>
          <a:p>
            <a:pPr lvl="1" eaLnBrk="1" hangingPunct="1">
              <a:buFontTx/>
              <a:buChar char="•"/>
              <a:defRPr/>
            </a:pPr>
            <a:r>
              <a:rPr lang="cs-CZ" sz="2000" dirty="0">
                <a:cs typeface="+mn-cs"/>
              </a:rPr>
              <a:t> sluneční skvrny</a:t>
            </a:r>
          </a:p>
          <a:p>
            <a:pPr lvl="1" eaLnBrk="1" hangingPunct="1">
              <a:buFontTx/>
              <a:buChar char="•"/>
              <a:defRPr/>
            </a:pPr>
            <a:r>
              <a:rPr lang="cs-CZ" sz="2000" dirty="0">
                <a:cs typeface="+mn-cs"/>
              </a:rPr>
              <a:t> granulace</a:t>
            </a:r>
          </a:p>
          <a:p>
            <a:pPr lvl="1" eaLnBrk="1" hangingPunct="1">
              <a:buFontTx/>
              <a:buChar char="•"/>
              <a:defRPr/>
            </a:pPr>
            <a:r>
              <a:rPr lang="cs-CZ" sz="2000" dirty="0">
                <a:cs typeface="+mn-cs"/>
              </a:rPr>
              <a:t> fakule</a:t>
            </a:r>
          </a:p>
          <a:p>
            <a:pPr lvl="1" eaLnBrk="1" hangingPunct="1">
              <a:defRPr/>
            </a:pPr>
            <a:r>
              <a:rPr lang="cs-CZ" sz="1000" dirty="0">
                <a:cs typeface="+mn-cs"/>
              </a:rPr>
              <a:t>	 </a:t>
            </a:r>
          </a:p>
          <a:p>
            <a:pPr eaLnBrk="1" hangingPunct="1">
              <a:buFontTx/>
              <a:buChar char="•"/>
              <a:defRPr/>
            </a:pPr>
            <a:r>
              <a:rPr lang="cs-CZ" sz="2000" dirty="0">
                <a:cs typeface="+mn-cs"/>
              </a:rPr>
              <a:t> </a:t>
            </a:r>
            <a:r>
              <a:rPr lang="cs-CZ" sz="2000" b="1" dirty="0">
                <a:solidFill>
                  <a:srgbClr val="0070C0"/>
                </a:solidFill>
                <a:effectLst>
                  <a:outerShdw blurRad="38100" dist="38100" dir="2700000" algn="tl">
                    <a:srgbClr val="000000">
                      <a:alpha val="43137"/>
                    </a:srgbClr>
                  </a:outerShdw>
                </a:effectLst>
                <a:cs typeface="+mn-cs"/>
              </a:rPr>
              <a:t>Chromosféra</a:t>
            </a:r>
          </a:p>
          <a:p>
            <a:pPr lvl="1" eaLnBrk="1" hangingPunct="1">
              <a:buFontTx/>
              <a:buChar char="•"/>
              <a:defRPr/>
            </a:pPr>
            <a:r>
              <a:rPr lang="cs-CZ" sz="2000" dirty="0">
                <a:cs typeface="+mn-cs"/>
              </a:rPr>
              <a:t> erupce </a:t>
            </a:r>
          </a:p>
          <a:p>
            <a:pPr lvl="1" eaLnBrk="1" hangingPunct="1">
              <a:buFontTx/>
              <a:buChar char="•"/>
              <a:defRPr/>
            </a:pPr>
            <a:r>
              <a:rPr lang="cs-CZ" sz="2000" dirty="0">
                <a:cs typeface="+mn-cs"/>
              </a:rPr>
              <a:t> spikule</a:t>
            </a:r>
          </a:p>
          <a:p>
            <a:pPr lvl="1" eaLnBrk="1" hangingPunct="1">
              <a:buFontTx/>
              <a:buChar char="•"/>
              <a:defRPr/>
            </a:pPr>
            <a:r>
              <a:rPr lang="cs-CZ" sz="2000" dirty="0">
                <a:cs typeface="+mn-cs"/>
              </a:rPr>
              <a:t> flokule</a:t>
            </a:r>
          </a:p>
          <a:p>
            <a:pPr lvl="1" eaLnBrk="1" hangingPunct="1">
              <a:buFontTx/>
              <a:buChar char="•"/>
              <a:defRPr/>
            </a:pPr>
            <a:r>
              <a:rPr lang="cs-CZ" sz="2000" dirty="0">
                <a:cs typeface="+mn-cs"/>
              </a:rPr>
              <a:t> </a:t>
            </a:r>
            <a:r>
              <a:rPr lang="cs-CZ" sz="2000" dirty="0" err="1">
                <a:cs typeface="+mn-cs"/>
              </a:rPr>
              <a:t>sluncetřesení</a:t>
            </a:r>
            <a:r>
              <a:rPr lang="cs-CZ" sz="2000" dirty="0">
                <a:cs typeface="+mn-cs"/>
              </a:rPr>
              <a:t> </a:t>
            </a:r>
          </a:p>
          <a:p>
            <a:pPr lvl="1" eaLnBrk="1" hangingPunct="1">
              <a:defRPr/>
            </a:pPr>
            <a:endParaRPr lang="cs-CZ" sz="1000" dirty="0">
              <a:cs typeface="+mn-cs"/>
            </a:endParaRPr>
          </a:p>
          <a:p>
            <a:pPr eaLnBrk="1" hangingPunct="1">
              <a:buFontTx/>
              <a:buChar char="•"/>
              <a:defRPr/>
            </a:pPr>
            <a:r>
              <a:rPr lang="cs-CZ" sz="2000" dirty="0">
                <a:cs typeface="+mn-cs"/>
              </a:rPr>
              <a:t> </a:t>
            </a:r>
            <a:r>
              <a:rPr lang="cs-CZ" sz="2000" b="1" dirty="0">
                <a:solidFill>
                  <a:srgbClr val="002060"/>
                </a:solidFill>
                <a:effectLst>
                  <a:outerShdw blurRad="38100" dist="38100" dir="2700000" algn="tl">
                    <a:srgbClr val="000000">
                      <a:alpha val="43137"/>
                    </a:srgbClr>
                  </a:outerShdw>
                </a:effectLst>
                <a:cs typeface="+mn-cs"/>
              </a:rPr>
              <a:t>Koróna</a:t>
            </a:r>
          </a:p>
          <a:p>
            <a:pPr lvl="1" eaLnBrk="1" hangingPunct="1">
              <a:buFontTx/>
              <a:buChar char="•"/>
              <a:defRPr/>
            </a:pPr>
            <a:r>
              <a:rPr lang="cs-CZ" sz="2000" dirty="0">
                <a:cs typeface="+mn-cs"/>
              </a:rPr>
              <a:t> protuberance (filamenty)</a:t>
            </a:r>
          </a:p>
          <a:p>
            <a:pPr lvl="1" eaLnBrk="1" hangingPunct="1">
              <a:buFontTx/>
              <a:buChar char="•"/>
              <a:defRPr/>
            </a:pPr>
            <a:r>
              <a:rPr lang="cs-CZ" sz="2000" dirty="0">
                <a:cs typeface="+mn-cs"/>
              </a:rPr>
              <a:t> koronární </a:t>
            </a:r>
            <a:r>
              <a:rPr lang="cs-CZ" sz="2000" dirty="0" err="1">
                <a:cs typeface="+mn-cs"/>
              </a:rPr>
              <a:t>transienty</a:t>
            </a:r>
            <a:r>
              <a:rPr lang="cs-CZ" sz="2000" dirty="0">
                <a:cs typeface="+mn-cs"/>
              </a:rPr>
              <a:t>, </a:t>
            </a:r>
          </a:p>
          <a:p>
            <a:pPr lvl="1" eaLnBrk="1" hangingPunct="1">
              <a:defRPr/>
            </a:pPr>
            <a:r>
              <a:rPr lang="cs-CZ" sz="2000" dirty="0">
                <a:cs typeface="+mn-cs"/>
              </a:rPr>
              <a:t>	kondenzace, výbuchy, </a:t>
            </a:r>
          </a:p>
          <a:p>
            <a:pPr lvl="1" eaLnBrk="1" hangingPunct="1">
              <a:defRPr/>
            </a:pPr>
            <a:r>
              <a:rPr lang="cs-CZ" sz="2000" dirty="0">
                <a:cs typeface="+mn-cs"/>
              </a:rPr>
              <a:t>	díry</a:t>
            </a:r>
          </a:p>
          <a:p>
            <a:pPr lvl="1" eaLnBrk="1" hangingPunct="1">
              <a:defRPr/>
            </a:pPr>
            <a:endParaRPr lang="cs-CZ" sz="1000" dirty="0">
              <a:cs typeface="+mn-cs"/>
            </a:endParaRPr>
          </a:p>
          <a:p>
            <a:pPr eaLnBrk="1" hangingPunct="1">
              <a:buFontTx/>
              <a:buChar char="•"/>
              <a:defRPr/>
            </a:pPr>
            <a:r>
              <a:rPr lang="cs-CZ" sz="2000" dirty="0">
                <a:cs typeface="+mn-cs"/>
              </a:rPr>
              <a:t> </a:t>
            </a:r>
            <a:r>
              <a:rPr lang="cs-CZ" sz="2000" b="1" dirty="0" err="1">
                <a:solidFill>
                  <a:srgbClr val="666699"/>
                </a:solidFill>
                <a:effectLst>
                  <a:outerShdw blurRad="38100" dist="38100" dir="2700000" algn="tl">
                    <a:srgbClr val="000000">
                      <a:alpha val="43137"/>
                    </a:srgbClr>
                  </a:outerShdw>
                </a:effectLst>
                <a:cs typeface="+mn-cs"/>
              </a:rPr>
              <a:t>Heliosféra</a:t>
            </a:r>
            <a:r>
              <a:rPr lang="cs-CZ" sz="2000" b="1" dirty="0">
                <a:solidFill>
                  <a:srgbClr val="666699"/>
                </a:solidFill>
                <a:effectLst>
                  <a:outerShdw blurRad="38100" dist="38100" dir="2700000" algn="tl">
                    <a:srgbClr val="000000">
                      <a:alpha val="43137"/>
                    </a:srgbClr>
                  </a:outerShdw>
                </a:effectLst>
                <a:cs typeface="+mn-cs"/>
              </a:rPr>
              <a:t> </a:t>
            </a:r>
          </a:p>
          <a:p>
            <a:pPr lvl="1" eaLnBrk="1" hangingPunct="1">
              <a:buFontTx/>
              <a:buChar char="•"/>
              <a:defRPr/>
            </a:pPr>
            <a:r>
              <a:rPr lang="cs-CZ" sz="2000" dirty="0">
                <a:cs typeface="+mn-cs"/>
              </a:rPr>
              <a:t> sluneční vítr</a:t>
            </a:r>
          </a:p>
          <a:p>
            <a:pPr lvl="1" eaLnBrk="1" hangingPunct="1">
              <a:buFontTx/>
              <a:buChar char="•"/>
              <a:defRPr/>
            </a:pPr>
            <a:r>
              <a:rPr lang="cs-CZ" sz="2000" dirty="0">
                <a:cs typeface="+mn-cs"/>
              </a:rPr>
              <a:t> koronární proud</a:t>
            </a:r>
          </a:p>
          <a:p>
            <a:pPr eaLnBrk="1" hangingPunct="1">
              <a:defRPr/>
            </a:pPr>
            <a:endParaRPr lang="cs-CZ" sz="2400" dirty="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49154">
                                            <p:txEl>
                                              <p:pRg st="2" end="2"/>
                                            </p:txEl>
                                          </p:spTgt>
                                        </p:tgtEl>
                                        <p:attrNameLst>
                                          <p:attrName>style.visibility</p:attrName>
                                        </p:attrNameLst>
                                      </p:cBhvr>
                                      <p:to>
                                        <p:strVal val="visible"/>
                                      </p:to>
                                    </p:set>
                                    <p:animEffect transition="in" filter="randombar(horizontal)">
                                      <p:cBhvr>
                                        <p:cTn id="12" dur="500"/>
                                        <p:tgtEl>
                                          <p:spTgt spid="49154">
                                            <p:txEl>
                                              <p:pRg st="2" end="2"/>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9154">
                                            <p:txEl>
                                              <p:pRg st="3" end="3"/>
                                            </p:txEl>
                                          </p:spTgt>
                                        </p:tgtEl>
                                        <p:attrNameLst>
                                          <p:attrName>style.visibility</p:attrName>
                                        </p:attrNameLst>
                                      </p:cBhvr>
                                      <p:to>
                                        <p:strVal val="visible"/>
                                      </p:to>
                                    </p:set>
                                    <p:animEffect transition="in" filter="randombar(horizontal)">
                                      <p:cBhvr>
                                        <p:cTn id="15" dur="500"/>
                                        <p:tgtEl>
                                          <p:spTgt spid="49154">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9154">
                                            <p:txEl>
                                              <p:pRg st="4" end="4"/>
                                            </p:txEl>
                                          </p:spTgt>
                                        </p:tgtEl>
                                        <p:attrNameLst>
                                          <p:attrName>style.visibility</p:attrName>
                                        </p:attrNameLst>
                                      </p:cBhvr>
                                      <p:to>
                                        <p:strVal val="visible"/>
                                      </p:to>
                                    </p:set>
                                    <p:animEffect transition="in" filter="randombar(horizontal)">
                                      <p:cBhvr>
                                        <p:cTn id="18" dur="500"/>
                                        <p:tgtEl>
                                          <p:spTgt spid="49154">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9154">
                                            <p:txEl>
                                              <p:pRg st="5" end="5"/>
                                            </p:txEl>
                                          </p:spTgt>
                                        </p:tgtEl>
                                        <p:attrNameLst>
                                          <p:attrName>style.visibility</p:attrName>
                                        </p:attrNameLst>
                                      </p:cBhvr>
                                      <p:to>
                                        <p:strVal val="visible"/>
                                      </p:to>
                                    </p:set>
                                    <p:animEffect transition="in" filter="randombar(horizontal)">
                                      <p:cBhvr>
                                        <p:cTn id="21" dur="500"/>
                                        <p:tgtEl>
                                          <p:spTgt spid="49154">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49154">
                                            <p:txEl>
                                              <p:pRg st="7" end="7"/>
                                            </p:txEl>
                                          </p:spTgt>
                                        </p:tgtEl>
                                        <p:attrNameLst>
                                          <p:attrName>style.visibility</p:attrName>
                                        </p:attrNameLst>
                                      </p:cBhvr>
                                      <p:to>
                                        <p:strVal val="visible"/>
                                      </p:to>
                                    </p:set>
                                    <p:animEffect transition="in" filter="randombar(horizontal)">
                                      <p:cBhvr>
                                        <p:cTn id="26" dur="500"/>
                                        <p:tgtEl>
                                          <p:spTgt spid="49154">
                                            <p:txEl>
                                              <p:pRg st="7" end="7"/>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49154">
                                            <p:txEl>
                                              <p:pRg st="8" end="8"/>
                                            </p:txEl>
                                          </p:spTgt>
                                        </p:tgtEl>
                                        <p:attrNameLst>
                                          <p:attrName>style.visibility</p:attrName>
                                        </p:attrNameLst>
                                      </p:cBhvr>
                                      <p:to>
                                        <p:strVal val="visible"/>
                                      </p:to>
                                    </p:set>
                                    <p:animEffect transition="in" filter="randombar(horizontal)">
                                      <p:cBhvr>
                                        <p:cTn id="29" dur="500"/>
                                        <p:tgtEl>
                                          <p:spTgt spid="49154">
                                            <p:txEl>
                                              <p:pRg st="8" end="8"/>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49154">
                                            <p:txEl>
                                              <p:pRg st="9" end="9"/>
                                            </p:txEl>
                                          </p:spTgt>
                                        </p:tgtEl>
                                        <p:attrNameLst>
                                          <p:attrName>style.visibility</p:attrName>
                                        </p:attrNameLst>
                                      </p:cBhvr>
                                      <p:to>
                                        <p:strVal val="visible"/>
                                      </p:to>
                                    </p:set>
                                    <p:animEffect transition="in" filter="randombar(horizontal)">
                                      <p:cBhvr>
                                        <p:cTn id="32" dur="500"/>
                                        <p:tgtEl>
                                          <p:spTgt spid="49154">
                                            <p:txEl>
                                              <p:pRg st="9" end="9"/>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49154">
                                            <p:txEl>
                                              <p:pRg st="10" end="10"/>
                                            </p:txEl>
                                          </p:spTgt>
                                        </p:tgtEl>
                                        <p:attrNameLst>
                                          <p:attrName>style.visibility</p:attrName>
                                        </p:attrNameLst>
                                      </p:cBhvr>
                                      <p:to>
                                        <p:strVal val="visible"/>
                                      </p:to>
                                    </p:set>
                                    <p:animEffect transition="in" filter="randombar(horizontal)">
                                      <p:cBhvr>
                                        <p:cTn id="35" dur="500"/>
                                        <p:tgtEl>
                                          <p:spTgt spid="49154">
                                            <p:txEl>
                                              <p:pRg st="10" end="10"/>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49154">
                                            <p:txEl>
                                              <p:pRg st="11" end="11"/>
                                            </p:txEl>
                                          </p:spTgt>
                                        </p:tgtEl>
                                        <p:attrNameLst>
                                          <p:attrName>style.visibility</p:attrName>
                                        </p:attrNameLst>
                                      </p:cBhvr>
                                      <p:to>
                                        <p:strVal val="visible"/>
                                      </p:to>
                                    </p:set>
                                    <p:animEffect transition="in" filter="randombar(horizontal)">
                                      <p:cBhvr>
                                        <p:cTn id="38" dur="500"/>
                                        <p:tgtEl>
                                          <p:spTgt spid="49154">
                                            <p:txEl>
                                              <p:pRg st="11" end="1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nodeType="clickEffect">
                                  <p:stCondLst>
                                    <p:cond delay="0"/>
                                  </p:stCondLst>
                                  <p:childTnLst>
                                    <p:set>
                                      <p:cBhvr>
                                        <p:cTn id="42" dur="1" fill="hold">
                                          <p:stCondLst>
                                            <p:cond delay="0"/>
                                          </p:stCondLst>
                                        </p:cTn>
                                        <p:tgtEl>
                                          <p:spTgt spid="49154">
                                            <p:txEl>
                                              <p:pRg st="13" end="13"/>
                                            </p:txEl>
                                          </p:spTgt>
                                        </p:tgtEl>
                                        <p:attrNameLst>
                                          <p:attrName>style.visibility</p:attrName>
                                        </p:attrNameLst>
                                      </p:cBhvr>
                                      <p:to>
                                        <p:strVal val="visible"/>
                                      </p:to>
                                    </p:set>
                                    <p:animEffect transition="in" filter="randombar(horizontal)">
                                      <p:cBhvr>
                                        <p:cTn id="43" dur="500"/>
                                        <p:tgtEl>
                                          <p:spTgt spid="49154">
                                            <p:txEl>
                                              <p:pRg st="13" end="13"/>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49154">
                                            <p:txEl>
                                              <p:pRg st="14" end="14"/>
                                            </p:txEl>
                                          </p:spTgt>
                                        </p:tgtEl>
                                        <p:attrNameLst>
                                          <p:attrName>style.visibility</p:attrName>
                                        </p:attrNameLst>
                                      </p:cBhvr>
                                      <p:to>
                                        <p:strVal val="visible"/>
                                      </p:to>
                                    </p:set>
                                    <p:animEffect transition="in" filter="randombar(horizontal)">
                                      <p:cBhvr>
                                        <p:cTn id="46" dur="500"/>
                                        <p:tgtEl>
                                          <p:spTgt spid="49154">
                                            <p:txEl>
                                              <p:pRg st="14" end="14"/>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49154">
                                            <p:txEl>
                                              <p:pRg st="15" end="15"/>
                                            </p:txEl>
                                          </p:spTgt>
                                        </p:tgtEl>
                                        <p:attrNameLst>
                                          <p:attrName>style.visibility</p:attrName>
                                        </p:attrNameLst>
                                      </p:cBhvr>
                                      <p:to>
                                        <p:strVal val="visible"/>
                                      </p:to>
                                    </p:set>
                                    <p:animEffect transition="in" filter="randombar(horizontal)">
                                      <p:cBhvr>
                                        <p:cTn id="49" dur="500"/>
                                        <p:tgtEl>
                                          <p:spTgt spid="49154">
                                            <p:txEl>
                                              <p:pRg st="15" end="15"/>
                                            </p:txEl>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49154">
                                            <p:txEl>
                                              <p:pRg st="16" end="16"/>
                                            </p:txEl>
                                          </p:spTgt>
                                        </p:tgtEl>
                                        <p:attrNameLst>
                                          <p:attrName>style.visibility</p:attrName>
                                        </p:attrNameLst>
                                      </p:cBhvr>
                                      <p:to>
                                        <p:strVal val="visible"/>
                                      </p:to>
                                    </p:set>
                                    <p:animEffect transition="in" filter="randombar(horizontal)">
                                      <p:cBhvr>
                                        <p:cTn id="52" dur="500"/>
                                        <p:tgtEl>
                                          <p:spTgt spid="49154">
                                            <p:txEl>
                                              <p:pRg st="16" end="16"/>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49154">
                                            <p:txEl>
                                              <p:pRg st="17" end="17"/>
                                            </p:txEl>
                                          </p:spTgt>
                                        </p:tgtEl>
                                        <p:attrNameLst>
                                          <p:attrName>style.visibility</p:attrName>
                                        </p:attrNameLst>
                                      </p:cBhvr>
                                      <p:to>
                                        <p:strVal val="visible"/>
                                      </p:to>
                                    </p:set>
                                    <p:animEffect transition="in" filter="randombar(horizontal)">
                                      <p:cBhvr>
                                        <p:cTn id="55" dur="500"/>
                                        <p:tgtEl>
                                          <p:spTgt spid="49154">
                                            <p:txEl>
                                              <p:pRg st="17" end="17"/>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4" presetClass="entr" presetSubtype="10" fill="hold" nodeType="clickEffect">
                                  <p:stCondLst>
                                    <p:cond delay="0"/>
                                  </p:stCondLst>
                                  <p:childTnLst>
                                    <p:set>
                                      <p:cBhvr>
                                        <p:cTn id="59" dur="1" fill="hold">
                                          <p:stCondLst>
                                            <p:cond delay="0"/>
                                          </p:stCondLst>
                                        </p:cTn>
                                        <p:tgtEl>
                                          <p:spTgt spid="49154">
                                            <p:txEl>
                                              <p:pRg st="19" end="19"/>
                                            </p:txEl>
                                          </p:spTgt>
                                        </p:tgtEl>
                                        <p:attrNameLst>
                                          <p:attrName>style.visibility</p:attrName>
                                        </p:attrNameLst>
                                      </p:cBhvr>
                                      <p:to>
                                        <p:strVal val="visible"/>
                                      </p:to>
                                    </p:set>
                                    <p:animEffect transition="in" filter="randombar(horizontal)">
                                      <p:cBhvr>
                                        <p:cTn id="60" dur="500"/>
                                        <p:tgtEl>
                                          <p:spTgt spid="49154">
                                            <p:txEl>
                                              <p:pRg st="19" end="19"/>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4" presetClass="entr" presetSubtype="10" fill="hold" nodeType="clickEffect">
                                  <p:stCondLst>
                                    <p:cond delay="0"/>
                                  </p:stCondLst>
                                  <p:childTnLst>
                                    <p:set>
                                      <p:cBhvr>
                                        <p:cTn id="64" dur="1" fill="hold">
                                          <p:stCondLst>
                                            <p:cond delay="0"/>
                                          </p:stCondLst>
                                        </p:cTn>
                                        <p:tgtEl>
                                          <p:spTgt spid="49154">
                                            <p:txEl>
                                              <p:pRg st="20" end="20"/>
                                            </p:txEl>
                                          </p:spTgt>
                                        </p:tgtEl>
                                        <p:attrNameLst>
                                          <p:attrName>style.visibility</p:attrName>
                                        </p:attrNameLst>
                                      </p:cBhvr>
                                      <p:to>
                                        <p:strVal val="visible"/>
                                      </p:to>
                                    </p:set>
                                    <p:animEffect transition="in" filter="randombar(horizontal)">
                                      <p:cBhvr>
                                        <p:cTn id="65" dur="500"/>
                                        <p:tgtEl>
                                          <p:spTgt spid="49154">
                                            <p:txEl>
                                              <p:pRg st="20" end="20"/>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4" presetClass="entr" presetSubtype="10" fill="hold" nodeType="clickEffect">
                                  <p:stCondLst>
                                    <p:cond delay="0"/>
                                  </p:stCondLst>
                                  <p:childTnLst>
                                    <p:set>
                                      <p:cBhvr>
                                        <p:cTn id="69" dur="1" fill="hold">
                                          <p:stCondLst>
                                            <p:cond delay="0"/>
                                          </p:stCondLst>
                                        </p:cTn>
                                        <p:tgtEl>
                                          <p:spTgt spid="49154">
                                            <p:txEl>
                                              <p:pRg st="21" end="21"/>
                                            </p:txEl>
                                          </p:spTgt>
                                        </p:tgtEl>
                                        <p:attrNameLst>
                                          <p:attrName>style.visibility</p:attrName>
                                        </p:attrNameLst>
                                      </p:cBhvr>
                                      <p:to>
                                        <p:strVal val="visible"/>
                                      </p:to>
                                    </p:set>
                                    <p:animEffect transition="in" filter="randombar(horizontal)">
                                      <p:cBhvr>
                                        <p:cTn id="70" dur="500"/>
                                        <p:tgtEl>
                                          <p:spTgt spid="49154">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tamorphic.m4v">
            <a:hlinkClick r:id="" action="ppaction://media"/>
            <a:extLst>
              <a:ext uri="{FF2B5EF4-FFF2-40B4-BE49-F238E27FC236}">
                <a16:creationId xmlns:a16="http://schemas.microsoft.com/office/drawing/2014/main" id="{DA8CA806-F50B-470F-963B-EF9D9676E0A3}"/>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81000" y="3298825"/>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a:extLst>
              <a:ext uri="{FF2B5EF4-FFF2-40B4-BE49-F238E27FC236}">
                <a16:creationId xmlns:a16="http://schemas.microsoft.com/office/drawing/2014/main" id="{CF364243-2665-4D94-BE92-E24F8E13D15C}"/>
              </a:ext>
            </a:extLst>
          </p:cNvPr>
          <p:cNvSpPr>
            <a:spLocks noChangeArrowheads="1"/>
          </p:cNvSpPr>
          <p:nvPr/>
        </p:nvSpPr>
        <p:spPr bwMode="auto">
          <a:xfrm>
            <a:off x="323850" y="260350"/>
            <a:ext cx="4608513" cy="3249613"/>
          </a:xfrm>
          <a:prstGeom prst="rect">
            <a:avLst/>
          </a:prstGeom>
          <a:noFill/>
          <a:ln>
            <a:noFill/>
          </a:ln>
        </p:spPr>
        <p:txBody>
          <a:bodyPr>
            <a:spAutoFit/>
          </a:bodyPr>
          <a:lstStyle/>
          <a:p>
            <a:pPr eaLnBrk="1" hangingPunct="1">
              <a:defRPr/>
            </a:pPr>
            <a:endParaRPr lang="cs-CZ" sz="1600" b="1" dirty="0">
              <a:latin typeface="Arial" charset="0"/>
              <a:cs typeface="+mn-cs"/>
            </a:endParaRPr>
          </a:p>
          <a:p>
            <a:pPr eaLnBrk="1" hangingPunct="1">
              <a:defRPr/>
            </a:pPr>
            <a:r>
              <a:rPr lang="cs-CZ" sz="2400" b="1" dirty="0">
                <a:solidFill>
                  <a:schemeClr val="accent6">
                    <a:lumMod val="75000"/>
                  </a:schemeClr>
                </a:solidFill>
                <a:effectLst>
                  <a:outerShdw blurRad="38100" dist="38100" dir="2700000" algn="tl">
                    <a:srgbClr val="000000">
                      <a:alpha val="43137"/>
                    </a:srgbClr>
                  </a:outerShdw>
                </a:effectLst>
                <a:latin typeface="Arial" charset="0"/>
                <a:cs typeface="+mn-cs"/>
              </a:rPr>
              <a:t>Sluneční skvrny </a:t>
            </a:r>
          </a:p>
          <a:p>
            <a:pPr eaLnBrk="1" hangingPunct="1">
              <a:defRPr/>
            </a:pPr>
            <a:endParaRPr lang="cs-CZ" sz="2400" b="1" dirty="0">
              <a:solidFill>
                <a:schemeClr val="accent6">
                  <a:lumMod val="75000"/>
                </a:schemeClr>
              </a:solidFill>
              <a:effectLst>
                <a:outerShdw blurRad="38100" dist="38100" dir="2700000" algn="tl">
                  <a:srgbClr val="000000">
                    <a:alpha val="43137"/>
                  </a:srgbClr>
                </a:outerShdw>
              </a:effectLst>
              <a:latin typeface="Arial" charset="0"/>
              <a:cs typeface="+mn-cs"/>
            </a:endParaRPr>
          </a:p>
          <a:p>
            <a:pPr eaLnBrk="1" hangingPunct="1">
              <a:lnSpc>
                <a:spcPct val="114000"/>
              </a:lnSpc>
              <a:defRPr/>
            </a:pPr>
            <a:r>
              <a:rPr lang="cs-CZ" dirty="0">
                <a:latin typeface="Arial" charset="0"/>
                <a:cs typeface="+mn-cs"/>
              </a:rPr>
              <a:t>nejnápadnější projev sluneční činnosti</a:t>
            </a:r>
            <a:endParaRPr lang="cs-CZ" b="1" i="1" dirty="0">
              <a:latin typeface="Arial" charset="0"/>
              <a:cs typeface="+mn-cs"/>
            </a:endParaRPr>
          </a:p>
          <a:p>
            <a:pPr eaLnBrk="1" hangingPunct="1">
              <a:lnSpc>
                <a:spcPct val="114000"/>
              </a:lnSpc>
              <a:defRPr/>
            </a:pPr>
            <a:r>
              <a:rPr lang="cs-CZ" dirty="0">
                <a:latin typeface="Arial" charset="0"/>
                <a:cs typeface="+mn-cs"/>
              </a:rPr>
              <a:t>místo vzniku – fotosféra</a:t>
            </a:r>
          </a:p>
          <a:p>
            <a:pPr eaLnBrk="1" hangingPunct="1">
              <a:lnSpc>
                <a:spcPct val="114000"/>
              </a:lnSpc>
              <a:defRPr/>
            </a:pPr>
            <a:r>
              <a:rPr lang="cs-CZ" dirty="0">
                <a:latin typeface="Arial" charset="0"/>
                <a:cs typeface="+mn-cs"/>
              </a:rPr>
              <a:t>části</a:t>
            </a:r>
            <a:r>
              <a:rPr lang="cs-CZ" i="1" dirty="0">
                <a:latin typeface="Arial" charset="0"/>
                <a:cs typeface="+mn-cs"/>
              </a:rPr>
              <a:t> - umbra </a:t>
            </a:r>
            <a:r>
              <a:rPr lang="cs-CZ" dirty="0">
                <a:latin typeface="Arial" charset="0"/>
                <a:cs typeface="+mn-cs"/>
              </a:rPr>
              <a:t>(neboli stín), </a:t>
            </a:r>
          </a:p>
          <a:p>
            <a:pPr eaLnBrk="1" hangingPunct="1">
              <a:lnSpc>
                <a:spcPct val="114000"/>
              </a:lnSpc>
              <a:defRPr/>
            </a:pPr>
            <a:r>
              <a:rPr lang="cs-CZ" dirty="0">
                <a:latin typeface="Arial" charset="0"/>
                <a:cs typeface="+mn-cs"/>
              </a:rPr>
              <a:t>        - </a:t>
            </a:r>
            <a:r>
              <a:rPr lang="cs-CZ" i="1" dirty="0">
                <a:latin typeface="Arial" charset="0"/>
                <a:cs typeface="+mn-cs"/>
              </a:rPr>
              <a:t>penumbra </a:t>
            </a:r>
            <a:r>
              <a:rPr lang="cs-CZ" dirty="0">
                <a:latin typeface="Arial" charset="0"/>
                <a:cs typeface="+mn-cs"/>
              </a:rPr>
              <a:t>(polostín) – vlákna</a:t>
            </a:r>
          </a:p>
          <a:p>
            <a:pPr eaLnBrk="1" hangingPunct="1">
              <a:lnSpc>
                <a:spcPct val="114000"/>
              </a:lnSpc>
              <a:defRPr/>
            </a:pPr>
            <a:r>
              <a:rPr lang="cs-CZ" dirty="0">
                <a:latin typeface="Arial" charset="0"/>
                <a:cs typeface="+mn-cs"/>
              </a:rPr>
              <a:t>doba trvání - hodiny až měsíce</a:t>
            </a:r>
          </a:p>
          <a:p>
            <a:pPr eaLnBrk="1" hangingPunct="1">
              <a:lnSpc>
                <a:spcPct val="114000"/>
              </a:lnSpc>
              <a:defRPr/>
            </a:pPr>
            <a:r>
              <a:rPr lang="cs-CZ" dirty="0">
                <a:latin typeface="Arial" charset="0"/>
                <a:cs typeface="+mn-cs"/>
              </a:rPr>
              <a:t>tvar i velikost skvrn se s časem mění</a:t>
            </a:r>
          </a:p>
          <a:p>
            <a:pPr eaLnBrk="1" hangingPunct="1">
              <a:defRPr/>
            </a:pPr>
            <a:endParaRPr lang="cs-CZ" dirty="0">
              <a:latin typeface="Arial" charset="0"/>
              <a:cs typeface="+mn-cs"/>
            </a:endParaRPr>
          </a:p>
        </p:txBody>
      </p:sp>
      <p:pic>
        <p:nvPicPr>
          <p:cNvPr id="14340" name="Picture 4">
            <a:extLst>
              <a:ext uri="{FF2B5EF4-FFF2-40B4-BE49-F238E27FC236}">
                <a16:creationId xmlns:a16="http://schemas.microsoft.com/office/drawing/2014/main" id="{39E36A11-DB04-4553-BD0E-FAE8F589AC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7463" y="404813"/>
            <a:ext cx="3548062"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a:extLst>
              <a:ext uri="{FF2B5EF4-FFF2-40B4-BE49-F238E27FC236}">
                <a16:creationId xmlns:a16="http://schemas.microsoft.com/office/drawing/2014/main" id="{FC1286CD-38C7-4C4B-860A-4171F28BA2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6988" y="4221163"/>
            <a:ext cx="35623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BFF75E0A-E79E-4795-BD18-03C490658AAD}"/>
              </a:ext>
            </a:extLst>
          </p:cNvPr>
          <p:cNvSpPr txBox="1"/>
          <p:nvPr/>
        </p:nvSpPr>
        <p:spPr>
          <a:xfrm>
            <a:off x="8172450" y="0"/>
            <a:ext cx="971550"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fotosféra</a:t>
            </a:r>
          </a:p>
        </p:txBody>
      </p:sp>
      <p:sp>
        <p:nvSpPr>
          <p:cNvPr id="3" name="TextovéPole 2">
            <a:extLst>
              <a:ext uri="{FF2B5EF4-FFF2-40B4-BE49-F238E27FC236}">
                <a16:creationId xmlns:a16="http://schemas.microsoft.com/office/drawing/2014/main" id="{8EB52346-644B-4806-828E-9FB1669E6F59}"/>
              </a:ext>
            </a:extLst>
          </p:cNvPr>
          <p:cNvSpPr txBox="1">
            <a:spLocks noChangeArrowheads="1"/>
          </p:cNvSpPr>
          <p:nvPr/>
        </p:nvSpPr>
        <p:spPr bwMode="auto">
          <a:xfrm>
            <a:off x="355600" y="3576638"/>
            <a:ext cx="244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a:t>vývoj skupiny skvrn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338">
                                            <p:txEl>
                                              <p:pRg st="1" end="1"/>
                                            </p:txEl>
                                          </p:spTgt>
                                        </p:tgtEl>
                                        <p:attrNameLst>
                                          <p:attrName>style.visibility</p:attrName>
                                        </p:attrNameLst>
                                      </p:cBhvr>
                                      <p:to>
                                        <p:strVal val="visible"/>
                                      </p:to>
                                    </p:set>
                                    <p:animEffect transition="in" filter="randombar(horizontal)">
                                      <p:cBhvr>
                                        <p:cTn id="7" dur="500"/>
                                        <p:tgtEl>
                                          <p:spTgt spid="14338">
                                            <p:txEl>
                                              <p:pRg st="1" end="1"/>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4340"/>
                                        </p:tgtEl>
                                        <p:attrNameLst>
                                          <p:attrName>style.visibility</p:attrName>
                                        </p:attrNameLst>
                                      </p:cBhvr>
                                      <p:to>
                                        <p:strVal val="visible"/>
                                      </p:to>
                                    </p:set>
                                    <p:animEffect transition="in" filter="fade">
                                      <p:cBhvr>
                                        <p:cTn id="11" dur="2000"/>
                                        <p:tgtEl>
                                          <p:spTgt spid="1434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338">
                                            <p:txEl>
                                              <p:pRg st="3" end="3"/>
                                            </p:txEl>
                                          </p:spTgt>
                                        </p:tgtEl>
                                        <p:attrNameLst>
                                          <p:attrName>style.visibility</p:attrName>
                                        </p:attrNameLst>
                                      </p:cBhvr>
                                      <p:to>
                                        <p:strVal val="visible"/>
                                      </p:to>
                                    </p:set>
                                    <p:animEffect transition="in" filter="randombar(horizontal)">
                                      <p:cBhvr>
                                        <p:cTn id="16" dur="500"/>
                                        <p:tgtEl>
                                          <p:spTgt spid="14338">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338">
                                            <p:txEl>
                                              <p:pRg st="4" end="4"/>
                                            </p:txEl>
                                          </p:spTgt>
                                        </p:tgtEl>
                                        <p:attrNameLst>
                                          <p:attrName>style.visibility</p:attrName>
                                        </p:attrNameLst>
                                      </p:cBhvr>
                                      <p:to>
                                        <p:strVal val="visible"/>
                                      </p:to>
                                    </p:set>
                                    <p:animEffect transition="in" filter="randombar(horizontal)">
                                      <p:cBhvr>
                                        <p:cTn id="21" dur="500"/>
                                        <p:tgtEl>
                                          <p:spTgt spid="14338">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338">
                                            <p:txEl>
                                              <p:pRg st="5" end="5"/>
                                            </p:txEl>
                                          </p:spTgt>
                                        </p:tgtEl>
                                        <p:attrNameLst>
                                          <p:attrName>style.visibility</p:attrName>
                                        </p:attrNameLst>
                                      </p:cBhvr>
                                      <p:to>
                                        <p:strVal val="visible"/>
                                      </p:to>
                                    </p:set>
                                    <p:animEffect transition="in" filter="randombar(horizontal)">
                                      <p:cBhvr>
                                        <p:cTn id="26" dur="500"/>
                                        <p:tgtEl>
                                          <p:spTgt spid="14338">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4342"/>
                                        </p:tgtEl>
                                        <p:attrNameLst>
                                          <p:attrName>style.visibility</p:attrName>
                                        </p:attrNameLst>
                                      </p:cBhvr>
                                      <p:to>
                                        <p:strVal val="visible"/>
                                      </p:to>
                                    </p:set>
                                    <p:animEffect transition="in" filter="fade">
                                      <p:cBhvr>
                                        <p:cTn id="29" dur="2000"/>
                                        <p:tgtEl>
                                          <p:spTgt spid="1434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4338">
                                            <p:txEl>
                                              <p:pRg st="6" end="6"/>
                                            </p:txEl>
                                          </p:spTgt>
                                        </p:tgtEl>
                                        <p:attrNameLst>
                                          <p:attrName>style.visibility</p:attrName>
                                        </p:attrNameLst>
                                      </p:cBhvr>
                                      <p:to>
                                        <p:strVal val="visible"/>
                                      </p:to>
                                    </p:set>
                                    <p:animEffect transition="in" filter="randombar(horizontal)">
                                      <p:cBhvr>
                                        <p:cTn id="34" dur="500"/>
                                        <p:tgtEl>
                                          <p:spTgt spid="14338">
                                            <p:txEl>
                                              <p:pRg st="6" end="6"/>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4338">
                                            <p:txEl>
                                              <p:pRg st="7" end="7"/>
                                            </p:txEl>
                                          </p:spTgt>
                                        </p:tgtEl>
                                        <p:attrNameLst>
                                          <p:attrName>style.visibility</p:attrName>
                                        </p:attrNameLst>
                                      </p:cBhvr>
                                      <p:to>
                                        <p:strVal val="visible"/>
                                      </p:to>
                                    </p:set>
                                    <p:animEffect transition="in" filter="randombar(horizontal)">
                                      <p:cBhvr>
                                        <p:cTn id="39" dur="500"/>
                                        <p:tgtEl>
                                          <p:spTgt spid="14338">
                                            <p:txEl>
                                              <p:pRg st="7" end="7"/>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4338">
                                            <p:txEl>
                                              <p:pRg st="8" end="8"/>
                                            </p:txEl>
                                          </p:spTgt>
                                        </p:tgtEl>
                                        <p:attrNameLst>
                                          <p:attrName>style.visibility</p:attrName>
                                        </p:attrNameLst>
                                      </p:cBhvr>
                                      <p:to>
                                        <p:strVal val="visible"/>
                                      </p:to>
                                    </p:set>
                                    <p:animEffect transition="in" filter="randombar(horizontal)">
                                      <p:cBhvr>
                                        <p:cTn id="44" dur="500"/>
                                        <p:tgtEl>
                                          <p:spTgt spid="14338">
                                            <p:txEl>
                                              <p:pRg st="8" end="8"/>
                                            </p:txEl>
                                          </p:spTgt>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randombar(horizontal)">
                                      <p:cBhvr>
                                        <p:cTn id="47" dur="500"/>
                                        <p:tgtEl>
                                          <p:spTgt spid="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2"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4"/>
                </p:tgtEl>
              </p:cMediaNode>
            </p:video>
          </p:childTnLst>
        </p:cTn>
      </p:par>
    </p:tnLst>
    <p:bldLst>
      <p:bldP spid="14338" grpId="0" uiExpand="1" build="p" bldLvl="5"/>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Temp\Karzaman-Ahmad-SUN20140303_SS1991_2xbarlow_1393903255.jpg">
            <a:extLst>
              <a:ext uri="{FF2B5EF4-FFF2-40B4-BE49-F238E27FC236}">
                <a16:creationId xmlns:a16="http://schemas.microsoft.com/office/drawing/2014/main" id="{D526B01A-38A2-4C30-9DE2-D3D8F1760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387350"/>
            <a:ext cx="9674225"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C:\Temp\Karzaman-Ahmad-SUN20140303_SS1990_1393903255.jpg">
            <a:extLst>
              <a:ext uri="{FF2B5EF4-FFF2-40B4-BE49-F238E27FC236}">
                <a16:creationId xmlns:a16="http://schemas.microsoft.com/office/drawing/2014/main" id="{38F244B1-41E7-4F7D-A969-47A8E6265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57" b="-1242"/>
          <a:stretch>
            <a:fillRect/>
          </a:stretch>
        </p:blipFill>
        <p:spPr bwMode="auto">
          <a:xfrm>
            <a:off x="-252413" y="3779838"/>
            <a:ext cx="9847263" cy="777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3382A390-9EE3-49D2-B593-1802F2A63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25" y="3500438"/>
            <a:ext cx="24923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4">
            <a:extLst>
              <a:ext uri="{FF2B5EF4-FFF2-40B4-BE49-F238E27FC236}">
                <a16:creationId xmlns:a16="http://schemas.microsoft.com/office/drawing/2014/main" id="{31309CE3-5CD0-41AF-961D-B8F01B3CCB14}"/>
              </a:ext>
            </a:extLst>
          </p:cNvPr>
          <p:cNvSpPr>
            <a:spLocks noChangeArrowheads="1"/>
          </p:cNvSpPr>
          <p:nvPr/>
        </p:nvSpPr>
        <p:spPr bwMode="auto">
          <a:xfrm>
            <a:off x="298450" y="3817938"/>
            <a:ext cx="792003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spcAft>
                <a:spcPts val="600"/>
              </a:spcAft>
              <a:buFontTx/>
              <a:buNone/>
            </a:pPr>
            <a:r>
              <a:rPr lang="cs-CZ" altLang="en-US" sz="1800" b="1"/>
              <a:t>Co jsou zač? </a:t>
            </a:r>
          </a:p>
          <a:p>
            <a:pPr eaLnBrk="1" hangingPunct="1">
              <a:spcBef>
                <a:spcPct val="0"/>
              </a:spcBef>
              <a:buFontTx/>
              <a:buChar char="-"/>
            </a:pPr>
            <a:r>
              <a:rPr lang="cs-CZ" altLang="en-US" sz="1800"/>
              <a:t> Herschel  - průduchy v atmosféře</a:t>
            </a:r>
          </a:p>
          <a:p>
            <a:pPr eaLnBrk="1" hangingPunct="1">
              <a:spcBef>
                <a:spcPct val="0"/>
              </a:spcBef>
              <a:buFontTx/>
              <a:buChar char="-"/>
            </a:pPr>
            <a:r>
              <a:rPr lang="cs-CZ" altLang="en-US" sz="1800"/>
              <a:t> vznikají interakcemi magnetického pole Slunce </a:t>
            </a:r>
          </a:p>
          <a:p>
            <a:pPr eaLnBrk="1" hangingPunct="1">
              <a:spcBef>
                <a:spcPct val="0"/>
              </a:spcBef>
              <a:buFontTx/>
              <a:buNone/>
            </a:pPr>
            <a:r>
              <a:rPr lang="cs-CZ" altLang="en-US" sz="1800"/>
              <a:t>  a vzhledem k nižší teplotě se jeví jako tmavé oblasti</a:t>
            </a:r>
          </a:p>
          <a:p>
            <a:pPr eaLnBrk="1" hangingPunct="1">
              <a:spcBef>
                <a:spcPct val="0"/>
              </a:spcBef>
              <a:buFontTx/>
              <a:buNone/>
            </a:pPr>
            <a:r>
              <a:rPr lang="cs-CZ" altLang="en-US" sz="1800"/>
              <a:t>- mohou velikostí i převyšovat velikost Země</a:t>
            </a:r>
          </a:p>
          <a:p>
            <a:pPr eaLnBrk="1" hangingPunct="1">
              <a:spcBef>
                <a:spcPct val="0"/>
              </a:spcBef>
              <a:buFontTx/>
              <a:buNone/>
            </a:pPr>
            <a:endParaRPr lang="cs-CZ" altLang="en-US" sz="800"/>
          </a:p>
          <a:p>
            <a:pPr eaLnBrk="1" hangingPunct="1">
              <a:spcBef>
                <a:spcPct val="0"/>
              </a:spcBef>
              <a:buFontTx/>
              <a:buNone/>
            </a:pPr>
            <a:r>
              <a:rPr lang="cs-CZ" altLang="en-US" sz="1800"/>
              <a:t>pozorování</a:t>
            </a:r>
          </a:p>
          <a:p>
            <a:pPr eaLnBrk="1" hangingPunct="1">
              <a:spcBef>
                <a:spcPct val="0"/>
              </a:spcBef>
              <a:buFontTx/>
              <a:buNone/>
            </a:pPr>
            <a:r>
              <a:rPr lang="cs-CZ" altLang="en-US" sz="1800"/>
              <a:t>	- dalekohledem (pouze projekcí nebo se speciální výbavou!)</a:t>
            </a:r>
          </a:p>
          <a:p>
            <a:pPr eaLnBrk="1" hangingPunct="1">
              <a:spcBef>
                <a:spcPct val="0"/>
              </a:spcBef>
              <a:buFontTx/>
              <a:buNone/>
            </a:pPr>
            <a:r>
              <a:rPr lang="cs-CZ" altLang="en-US" sz="1800"/>
              <a:t>	- volným okem </a:t>
            </a:r>
          </a:p>
          <a:p>
            <a:pPr eaLnBrk="1" hangingPunct="1">
              <a:spcBef>
                <a:spcPct val="0"/>
              </a:spcBef>
              <a:buFontTx/>
              <a:buNone/>
            </a:pPr>
            <a:r>
              <a:rPr lang="cs-CZ" altLang="en-US" sz="1800"/>
              <a:t>aktuální situace </a:t>
            </a:r>
            <a:r>
              <a:rPr lang="cs-CZ" altLang="en-US" sz="1800">
                <a:hlinkClick r:id="rId4"/>
              </a:rPr>
              <a:t>http://sohowww.nascom.nasa.gov/sunspots/</a:t>
            </a:r>
            <a:r>
              <a:rPr lang="cs-CZ" altLang="en-US" sz="1800"/>
              <a:t>, 	</a:t>
            </a:r>
            <a:r>
              <a:rPr lang="cs-CZ" altLang="en-US" sz="1800">
                <a:hlinkClick r:id="rId5"/>
              </a:rPr>
              <a:t>http://www.spaceweather.com/</a:t>
            </a:r>
            <a:r>
              <a:rPr lang="cs-CZ" altLang="en-US" sz="1800"/>
              <a:t>, </a:t>
            </a:r>
            <a:r>
              <a:rPr lang="cs-CZ" altLang="en-US" sz="1800">
                <a:hlinkClick r:id="rId6"/>
              </a:rPr>
              <a:t>http://prop.hfradio.org/</a:t>
            </a:r>
            <a:endParaRPr lang="cs-CZ" altLang="en-US" sz="1800"/>
          </a:p>
          <a:p>
            <a:pPr eaLnBrk="1" hangingPunct="1">
              <a:spcBef>
                <a:spcPct val="0"/>
              </a:spcBef>
              <a:buFontTx/>
              <a:buNone/>
            </a:pPr>
            <a:endParaRPr lang="cs-CZ" altLang="en-US" sz="1800"/>
          </a:p>
        </p:txBody>
      </p:sp>
      <p:sp>
        <p:nvSpPr>
          <p:cNvPr id="7" name="TextovéPole 6">
            <a:extLst>
              <a:ext uri="{FF2B5EF4-FFF2-40B4-BE49-F238E27FC236}">
                <a16:creationId xmlns:a16="http://schemas.microsoft.com/office/drawing/2014/main" id="{6B615726-4727-4045-90B6-00F60FAD02B6}"/>
              </a:ext>
            </a:extLst>
          </p:cNvPr>
          <p:cNvSpPr txBox="1"/>
          <p:nvPr/>
        </p:nvSpPr>
        <p:spPr>
          <a:xfrm>
            <a:off x="8172450" y="0"/>
            <a:ext cx="971550"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fotosféra</a:t>
            </a:r>
          </a:p>
        </p:txBody>
      </p:sp>
      <p:sp>
        <p:nvSpPr>
          <p:cNvPr id="6" name="Rectangle 3">
            <a:extLst>
              <a:ext uri="{FF2B5EF4-FFF2-40B4-BE49-F238E27FC236}">
                <a16:creationId xmlns:a16="http://schemas.microsoft.com/office/drawing/2014/main" id="{B9B172FB-D229-465B-9E3B-DED8298F001A}"/>
              </a:ext>
            </a:extLst>
          </p:cNvPr>
          <p:cNvSpPr>
            <a:spLocks noChangeArrowheads="1"/>
          </p:cNvSpPr>
          <p:nvPr/>
        </p:nvSpPr>
        <p:spPr bwMode="auto">
          <a:xfrm>
            <a:off x="107950" y="293688"/>
            <a:ext cx="9009063"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b="1"/>
              <a:t>Historie </a:t>
            </a:r>
          </a:p>
          <a:p>
            <a:pPr eaLnBrk="1" hangingPunct="1">
              <a:spcBef>
                <a:spcPct val="0"/>
              </a:spcBef>
            </a:pPr>
            <a:r>
              <a:rPr lang="cs-CZ" altLang="en-US" sz="1800"/>
              <a:t> 1</a:t>
            </a:r>
            <a:r>
              <a:rPr lang="en-US" altLang="en-US" sz="1800"/>
              <a:t>. </a:t>
            </a:r>
            <a:r>
              <a:rPr lang="cs-CZ" altLang="en-US" sz="1800"/>
              <a:t>pozorování (cca 8. st. př.n.l. Čína), jmenovitě Anaxagor</a:t>
            </a:r>
            <a:r>
              <a:rPr lang="en-US" altLang="en-US" sz="1800"/>
              <a:t>as</a:t>
            </a:r>
            <a:r>
              <a:rPr lang="cs-CZ" altLang="en-US" sz="1800"/>
              <a:t> z Klazomen </a:t>
            </a:r>
            <a:r>
              <a:rPr lang="cs-CZ" altLang="en-US" sz="1600"/>
              <a:t>(466 př. n. l.), 	Shi Shen (364 př.n.l.)</a:t>
            </a:r>
          </a:p>
          <a:p>
            <a:pPr eaLnBrk="1" hangingPunct="1">
              <a:spcBef>
                <a:spcPct val="0"/>
              </a:spcBef>
            </a:pPr>
            <a:r>
              <a:rPr lang="cs-CZ" altLang="en-US" sz="1800"/>
              <a:t> </a:t>
            </a:r>
            <a:r>
              <a:rPr lang="en-US" altLang="en-US" sz="1800"/>
              <a:t>1. </a:t>
            </a:r>
            <a:r>
              <a:rPr lang="cs-CZ" altLang="en-US" sz="1800"/>
              <a:t>katalog 45 pozorování z let 301-1205,</a:t>
            </a:r>
          </a:p>
          <a:p>
            <a:pPr eaLnBrk="1" hangingPunct="1">
              <a:spcBef>
                <a:spcPct val="0"/>
              </a:spcBef>
              <a:buFontTx/>
              <a:buNone/>
            </a:pPr>
            <a:r>
              <a:rPr lang="cs-CZ" altLang="en-US" sz="1800"/>
              <a:t> 	Číňan Ma Tuan-sien</a:t>
            </a:r>
          </a:p>
          <a:p>
            <a:pPr eaLnBrk="1" hangingPunct="1">
              <a:spcBef>
                <a:spcPct val="0"/>
              </a:spcBef>
            </a:pPr>
            <a:r>
              <a:rPr lang="cs-CZ" altLang="en-US" sz="1800"/>
              <a:t> 807 n. l., Einhard, píše o přechodu </a:t>
            </a:r>
          </a:p>
          <a:p>
            <a:pPr eaLnBrk="1" hangingPunct="1">
              <a:spcBef>
                <a:spcPct val="0"/>
              </a:spcBef>
              <a:buFontTx/>
              <a:buNone/>
            </a:pPr>
            <a:r>
              <a:rPr lang="cs-CZ" altLang="en-US" sz="1800"/>
              <a:t>	Merkuru, ale šlo o sluneční skvrnu</a:t>
            </a:r>
          </a:p>
          <a:p>
            <a:pPr eaLnBrk="1" hangingPunct="1">
              <a:spcBef>
                <a:spcPct val="0"/>
              </a:spcBef>
            </a:pPr>
            <a:r>
              <a:rPr lang="cs-CZ" altLang="en-US" sz="1800"/>
              <a:t> 1128 - 1. kresba skvrny - kronika Johna   	</a:t>
            </a:r>
          </a:p>
          <a:p>
            <a:pPr eaLnBrk="1" hangingPunct="1">
              <a:spcBef>
                <a:spcPct val="0"/>
              </a:spcBef>
              <a:buFontTx/>
              <a:buNone/>
            </a:pPr>
            <a:r>
              <a:rPr lang="cs-CZ" altLang="en-US" sz="1800"/>
              <a:t>	z Worcesteru</a:t>
            </a:r>
            <a:endParaRPr lang="en-US" altLang="en-US" sz="1800"/>
          </a:p>
          <a:p>
            <a:pPr eaLnBrk="1" hangingPunct="1">
              <a:spcBef>
                <a:spcPct val="0"/>
              </a:spcBef>
            </a:pPr>
            <a:r>
              <a:rPr lang="cs-CZ" altLang="en-US" sz="1800"/>
              <a:t> objevitelé - David Fabricius a syn Johann </a:t>
            </a:r>
          </a:p>
          <a:p>
            <a:pPr eaLnBrk="1" hangingPunct="1">
              <a:spcBef>
                <a:spcPct val="0"/>
              </a:spcBef>
              <a:buFontTx/>
              <a:buNone/>
            </a:pPr>
            <a:r>
              <a:rPr lang="cs-CZ" altLang="en-US" sz="1600"/>
              <a:t>	</a:t>
            </a:r>
            <a:r>
              <a:rPr lang="cs-CZ" altLang="en-US" sz="1400"/>
              <a:t>9. března 1611 – pozorovali a publikovali!</a:t>
            </a:r>
          </a:p>
          <a:p>
            <a:pPr lvl="1" eaLnBrk="1" hangingPunct="1">
              <a:spcBef>
                <a:spcPct val="0"/>
              </a:spcBef>
              <a:buFontTx/>
              <a:buNone/>
            </a:pPr>
            <a:r>
              <a:rPr lang="cs-CZ" altLang="en-US" sz="1400"/>
              <a:t>	(8. prosince 1610 anglický matematik a filozof </a:t>
            </a:r>
          </a:p>
          <a:p>
            <a:pPr lvl="1" eaLnBrk="1" hangingPunct="1">
              <a:spcBef>
                <a:spcPct val="0"/>
              </a:spcBef>
              <a:buFontTx/>
              <a:buNone/>
            </a:pPr>
            <a:r>
              <a:rPr lang="cs-CZ" altLang="en-US" sz="1400"/>
              <a:t>	Thomas Harriot, avšak bez publikace)</a:t>
            </a:r>
          </a:p>
        </p:txBody>
      </p:sp>
      <p:pic>
        <p:nvPicPr>
          <p:cNvPr id="6147" name="Picture 3">
            <a:extLst>
              <a:ext uri="{FF2B5EF4-FFF2-40B4-BE49-F238E27FC236}">
                <a16:creationId xmlns:a16="http://schemas.microsoft.com/office/drawing/2014/main" id="{0A84EC9E-DBF7-4239-9032-5DFBED224F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3721" r="3429" b="11784"/>
          <a:stretch>
            <a:fillRect/>
          </a:stretch>
        </p:blipFill>
        <p:spPr bwMode="auto">
          <a:xfrm>
            <a:off x="5137150" y="1022350"/>
            <a:ext cx="2027238"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astro.umontreal.ca/~paulchar/grps/histoire/newsite/images/narratio.gif">
            <a:extLst>
              <a:ext uri="{FF2B5EF4-FFF2-40B4-BE49-F238E27FC236}">
                <a16:creationId xmlns:a16="http://schemas.microsoft.com/office/drawing/2014/main" id="{857C3A0C-93A2-40A1-95BE-167DEA3ACB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88238" y="1022350"/>
            <a:ext cx="16287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5" dur="500"/>
                                        <p:tgtEl>
                                          <p:spTgt spid="6">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0" dur="500"/>
                                        <p:tgtEl>
                                          <p:spTgt spid="6">
                                            <p:txEl>
                                              <p:pRg st="2" end="2"/>
                                            </p:txEl>
                                          </p:spTgt>
                                        </p:tgtEl>
                                      </p:cBhvr>
                                    </p:animEffect>
                                  </p:childTnLst>
                                </p:cTn>
                              </p:par>
                            </p:childTnLst>
                          </p:cTn>
                        </p:par>
                        <p:par>
                          <p:cTn id="21" fill="hold" nodeType="afterGroup">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4" dur="500"/>
                                        <p:tgtEl>
                                          <p:spTgt spid="6">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9" dur="500"/>
                                        <p:tgtEl>
                                          <p:spTgt spid="6">
                                            <p:txEl>
                                              <p:pRg st="4" end="4"/>
                                            </p:txEl>
                                          </p:spTgt>
                                        </p:tgtEl>
                                      </p:cBhvr>
                                    </p:animEffect>
                                  </p:childTnLst>
                                </p:cTn>
                              </p:par>
                            </p:childTnLst>
                          </p:cTn>
                        </p:par>
                        <p:par>
                          <p:cTn id="30" fill="hold" nodeType="afterGroup">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3" dur="500"/>
                                        <p:tgtEl>
                                          <p:spTgt spid="6">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8" dur="500"/>
                                        <p:tgtEl>
                                          <p:spTgt spid="6">
                                            <p:txEl>
                                              <p:pRg st="6" end="6"/>
                                            </p:txEl>
                                          </p:spTgt>
                                        </p:tgtEl>
                                      </p:cBhvr>
                                    </p:animEffect>
                                  </p:childTnLst>
                                </p:cTn>
                              </p:par>
                            </p:childTnLst>
                          </p:cTn>
                        </p:par>
                        <p:par>
                          <p:cTn id="39" fill="hold" nodeType="afterGroup">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2" dur="500"/>
                                        <p:tgtEl>
                                          <p:spTgt spid="6">
                                            <p:txEl>
                                              <p:pRg st="7" end="7"/>
                                            </p:txEl>
                                          </p:spTgt>
                                        </p:tgtEl>
                                      </p:cBhvr>
                                    </p:animEffect>
                                  </p:childTnLst>
                                </p:cTn>
                              </p:par>
                            </p:childTnLst>
                          </p:cTn>
                        </p:par>
                        <p:par>
                          <p:cTn id="43" fill="hold" nodeType="afterGroup">
                            <p:stCondLst>
                              <p:cond delay="1000"/>
                            </p:stCondLst>
                            <p:childTnLst>
                              <p:par>
                                <p:cTn id="44" presetID="14" presetClass="entr" presetSubtype="10" fill="hold" nodeType="afterEffect">
                                  <p:stCondLst>
                                    <p:cond delay="0"/>
                                  </p:stCondLst>
                                  <p:childTnLst>
                                    <p:set>
                                      <p:cBhvr>
                                        <p:cTn id="45" dur="1" fill="hold">
                                          <p:stCondLst>
                                            <p:cond delay="0"/>
                                          </p:stCondLst>
                                        </p:cTn>
                                        <p:tgtEl>
                                          <p:spTgt spid="6147"/>
                                        </p:tgtEl>
                                        <p:attrNameLst>
                                          <p:attrName>style.visibility</p:attrName>
                                        </p:attrNameLst>
                                      </p:cBhvr>
                                      <p:to>
                                        <p:strVal val="visible"/>
                                      </p:to>
                                    </p:set>
                                    <p:animEffect transition="in" filter="randombar(horizontal)">
                                      <p:cBhvr>
                                        <p:cTn id="46" dur="500"/>
                                        <p:tgtEl>
                                          <p:spTgt spid="614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6">
                                            <p:txEl>
                                              <p:pRg st="8" end="8"/>
                                            </p:txEl>
                                          </p:spTgt>
                                        </p:tgtEl>
                                        <p:attrNameLst>
                                          <p:attrName>style.visibility</p:attrName>
                                        </p:attrNameLst>
                                      </p:cBhvr>
                                      <p:to>
                                        <p:strVal val="visible"/>
                                      </p:to>
                                    </p:set>
                                    <p:animEffect transition="in" filter="randombar(horizontal)">
                                      <p:cBhvr>
                                        <p:cTn id="51" dur="500"/>
                                        <p:tgtEl>
                                          <p:spTgt spid="6">
                                            <p:txEl>
                                              <p:pRg st="8" end="8"/>
                                            </p:txEl>
                                          </p:spTgt>
                                        </p:tgtEl>
                                      </p:cBhvr>
                                    </p:animEffect>
                                  </p:childTnLst>
                                </p:cTn>
                              </p:par>
                            </p:childTnLst>
                          </p:cTn>
                        </p:par>
                        <p:par>
                          <p:cTn id="52" fill="hold" nodeType="afterGroup">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6">
                                            <p:txEl>
                                              <p:pRg st="9" end="9"/>
                                            </p:txEl>
                                          </p:spTgt>
                                        </p:tgtEl>
                                        <p:attrNameLst>
                                          <p:attrName>style.visibility</p:attrName>
                                        </p:attrNameLst>
                                      </p:cBhvr>
                                      <p:to>
                                        <p:strVal val="visible"/>
                                      </p:to>
                                    </p:set>
                                    <p:animEffect transition="in" filter="randombar(horizontal)">
                                      <p:cBhvr>
                                        <p:cTn id="55" dur="500"/>
                                        <p:tgtEl>
                                          <p:spTgt spid="6">
                                            <p:txEl>
                                              <p:pRg st="9" end="9"/>
                                            </p:txEl>
                                          </p:spTgt>
                                        </p:tgtEl>
                                      </p:cBhvr>
                                    </p:animEffect>
                                  </p:childTnLst>
                                </p:cTn>
                              </p:par>
                            </p:childTnLst>
                          </p:cTn>
                        </p:par>
                        <p:par>
                          <p:cTn id="56" fill="hold" nodeType="afterGroup">
                            <p:stCondLst>
                              <p:cond delay="1000"/>
                            </p:stCondLst>
                            <p:childTnLst>
                              <p:par>
                                <p:cTn id="57" presetID="14" presetClass="entr" presetSubtype="10" fill="hold" nodeType="after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randombar(horizontal)">
                                      <p:cBhvr>
                                        <p:cTn id="59" dur="500"/>
                                        <p:tgtEl>
                                          <p:spTgt spid="1026"/>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6">
                                            <p:txEl>
                                              <p:pRg st="10" end="10"/>
                                            </p:txEl>
                                          </p:spTgt>
                                        </p:tgtEl>
                                        <p:attrNameLst>
                                          <p:attrName>style.visibility</p:attrName>
                                        </p:attrNameLst>
                                      </p:cBhvr>
                                      <p:to>
                                        <p:strVal val="visible"/>
                                      </p:to>
                                    </p:set>
                                    <p:animEffect transition="in" filter="randombar(horizontal)">
                                      <p:cBhvr>
                                        <p:cTn id="62" dur="500"/>
                                        <p:tgtEl>
                                          <p:spTgt spid="6">
                                            <p:txEl>
                                              <p:pRg st="10" end="10"/>
                                            </p:txEl>
                                          </p:spTgt>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6">
                                            <p:txEl>
                                              <p:pRg st="11" end="11"/>
                                            </p:txEl>
                                          </p:spTgt>
                                        </p:tgtEl>
                                        <p:attrNameLst>
                                          <p:attrName>style.visibility</p:attrName>
                                        </p:attrNameLst>
                                      </p:cBhvr>
                                      <p:to>
                                        <p:strVal val="visible"/>
                                      </p:to>
                                    </p:set>
                                    <p:animEffect transition="in" filter="randombar(horizontal)">
                                      <p:cBhvr>
                                        <p:cTn id="65" dur="500"/>
                                        <p:tgtEl>
                                          <p:spTgt spid="6">
                                            <p:txEl>
                                              <p:pRg st="11" end="11"/>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3316">
                                            <p:txEl>
                                              <p:pRg st="0" end="0"/>
                                            </p:txEl>
                                          </p:spTgt>
                                        </p:tgtEl>
                                        <p:attrNameLst>
                                          <p:attrName>style.visibility</p:attrName>
                                        </p:attrNameLst>
                                      </p:cBhvr>
                                      <p:to>
                                        <p:strVal val="visible"/>
                                      </p:to>
                                    </p:set>
                                    <p:animEffect transition="in" filter="randombar(horizontal)">
                                      <p:cBhvr>
                                        <p:cTn id="70" dur="500"/>
                                        <p:tgtEl>
                                          <p:spTgt spid="13316">
                                            <p:txEl>
                                              <p:pRg st="0" end="0"/>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13316">
                                            <p:txEl>
                                              <p:pRg st="1" end="1"/>
                                            </p:txEl>
                                          </p:spTgt>
                                        </p:tgtEl>
                                        <p:attrNameLst>
                                          <p:attrName>style.visibility</p:attrName>
                                        </p:attrNameLst>
                                      </p:cBhvr>
                                      <p:to>
                                        <p:strVal val="visible"/>
                                      </p:to>
                                    </p:set>
                                    <p:animEffect transition="in" filter="randombar(horizontal)">
                                      <p:cBhvr>
                                        <p:cTn id="75" dur="500"/>
                                        <p:tgtEl>
                                          <p:spTgt spid="13316">
                                            <p:txEl>
                                              <p:pRg st="1" end="1"/>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3316">
                                            <p:txEl>
                                              <p:pRg st="2" end="2"/>
                                            </p:txEl>
                                          </p:spTgt>
                                        </p:tgtEl>
                                        <p:attrNameLst>
                                          <p:attrName>style.visibility</p:attrName>
                                        </p:attrNameLst>
                                      </p:cBhvr>
                                      <p:to>
                                        <p:strVal val="visible"/>
                                      </p:to>
                                    </p:set>
                                    <p:animEffect transition="in" filter="randombar(horizontal)">
                                      <p:cBhvr>
                                        <p:cTn id="80" dur="500"/>
                                        <p:tgtEl>
                                          <p:spTgt spid="13316">
                                            <p:txEl>
                                              <p:pRg st="2" end="2"/>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13316">
                                            <p:txEl>
                                              <p:pRg st="3" end="3"/>
                                            </p:txEl>
                                          </p:spTgt>
                                        </p:tgtEl>
                                        <p:attrNameLst>
                                          <p:attrName>style.visibility</p:attrName>
                                        </p:attrNameLst>
                                      </p:cBhvr>
                                      <p:to>
                                        <p:strVal val="visible"/>
                                      </p:to>
                                    </p:set>
                                    <p:animEffect transition="in" filter="randombar(horizontal)">
                                      <p:cBhvr>
                                        <p:cTn id="85" dur="500"/>
                                        <p:tgtEl>
                                          <p:spTgt spid="13316">
                                            <p:txEl>
                                              <p:pRg st="3" end="3"/>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13316">
                                            <p:txEl>
                                              <p:pRg st="4" end="4"/>
                                            </p:txEl>
                                          </p:spTgt>
                                        </p:tgtEl>
                                        <p:attrNameLst>
                                          <p:attrName>style.visibility</p:attrName>
                                        </p:attrNameLst>
                                      </p:cBhvr>
                                      <p:to>
                                        <p:strVal val="visible"/>
                                      </p:to>
                                    </p:set>
                                    <p:animEffect transition="in" filter="randombar(horizontal)">
                                      <p:cBhvr>
                                        <p:cTn id="90" dur="500"/>
                                        <p:tgtEl>
                                          <p:spTgt spid="13316">
                                            <p:txEl>
                                              <p:pRg st="4" end="4"/>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13316">
                                            <p:txEl>
                                              <p:pRg st="6" end="6"/>
                                            </p:txEl>
                                          </p:spTgt>
                                        </p:tgtEl>
                                        <p:attrNameLst>
                                          <p:attrName>style.visibility</p:attrName>
                                        </p:attrNameLst>
                                      </p:cBhvr>
                                      <p:to>
                                        <p:strVal val="visible"/>
                                      </p:to>
                                    </p:set>
                                    <p:animEffect transition="in" filter="randombar(horizontal)">
                                      <p:cBhvr>
                                        <p:cTn id="95" dur="500"/>
                                        <p:tgtEl>
                                          <p:spTgt spid="13316">
                                            <p:txEl>
                                              <p:pRg st="6" end="6"/>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13316">
                                            <p:txEl>
                                              <p:pRg st="7" end="7"/>
                                            </p:txEl>
                                          </p:spTgt>
                                        </p:tgtEl>
                                        <p:attrNameLst>
                                          <p:attrName>style.visibility</p:attrName>
                                        </p:attrNameLst>
                                      </p:cBhvr>
                                      <p:to>
                                        <p:strVal val="visible"/>
                                      </p:to>
                                    </p:set>
                                    <p:animEffect transition="in" filter="randombar(horizontal)">
                                      <p:cBhvr>
                                        <p:cTn id="100" dur="500"/>
                                        <p:tgtEl>
                                          <p:spTgt spid="13316">
                                            <p:txEl>
                                              <p:pRg st="7" end="7"/>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13316">
                                            <p:txEl>
                                              <p:pRg st="8" end="8"/>
                                            </p:txEl>
                                          </p:spTgt>
                                        </p:tgtEl>
                                        <p:attrNameLst>
                                          <p:attrName>style.visibility</p:attrName>
                                        </p:attrNameLst>
                                      </p:cBhvr>
                                      <p:to>
                                        <p:strVal val="visible"/>
                                      </p:to>
                                    </p:set>
                                    <p:animEffect transition="in" filter="randombar(horizontal)">
                                      <p:cBhvr>
                                        <p:cTn id="105" dur="500"/>
                                        <p:tgtEl>
                                          <p:spTgt spid="13316">
                                            <p:txEl>
                                              <p:pRg st="8" end="8"/>
                                            </p:txEl>
                                          </p:spTgt>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13316">
                                            <p:txEl>
                                              <p:pRg st="9" end="9"/>
                                            </p:txEl>
                                          </p:spTgt>
                                        </p:tgtEl>
                                        <p:attrNameLst>
                                          <p:attrName>style.visibility</p:attrName>
                                        </p:attrNameLst>
                                      </p:cBhvr>
                                      <p:to>
                                        <p:strVal val="visible"/>
                                      </p:to>
                                    </p:set>
                                    <p:animEffect transition="in" filter="randombar(horizontal)">
                                      <p:cBhvr>
                                        <p:cTn id="110" dur="500"/>
                                        <p:tgtEl>
                                          <p:spTgt spid="133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BD8A7BA-9F30-460E-97E9-056065F6DAAC}"/>
              </a:ext>
            </a:extLst>
          </p:cNvPr>
          <p:cNvSpPr txBox="1"/>
          <p:nvPr/>
        </p:nvSpPr>
        <p:spPr>
          <a:xfrm>
            <a:off x="8172450" y="0"/>
            <a:ext cx="971550" cy="307975"/>
          </a:xfrm>
          <a:prstGeom prst="rect">
            <a:avLst/>
          </a:prstGeom>
          <a:noFill/>
        </p:spPr>
        <p:txBody>
          <a:bodyPr>
            <a:spAutoFit/>
          </a:bodyPr>
          <a:lstStyle/>
          <a:p>
            <a:pPr eaLnBrk="1" hangingPunct="1">
              <a:defRPr/>
            </a:pPr>
            <a:r>
              <a:rPr lang="cs-CZ" sz="1400" b="1" dirty="0">
                <a:solidFill>
                  <a:schemeClr val="accent2">
                    <a:lumMod val="75000"/>
                  </a:schemeClr>
                </a:solidFill>
                <a:effectLst>
                  <a:outerShdw blurRad="38100" dist="38100" dir="2700000" algn="tl">
                    <a:srgbClr val="000000">
                      <a:alpha val="43137"/>
                    </a:srgbClr>
                  </a:outerShdw>
                </a:effectLst>
                <a:latin typeface="Arial" charset="0"/>
                <a:cs typeface="+mn-cs"/>
              </a:rPr>
              <a:t>fotosféra</a:t>
            </a:r>
          </a:p>
        </p:txBody>
      </p:sp>
      <p:sp>
        <p:nvSpPr>
          <p:cNvPr id="2" name="Obdélník 1">
            <a:extLst>
              <a:ext uri="{FF2B5EF4-FFF2-40B4-BE49-F238E27FC236}">
                <a16:creationId xmlns:a16="http://schemas.microsoft.com/office/drawing/2014/main" id="{8E7FBCAF-3508-4E1E-9200-AA39794CD8C3}"/>
              </a:ext>
            </a:extLst>
          </p:cNvPr>
          <p:cNvSpPr>
            <a:spLocks noChangeArrowheads="1"/>
          </p:cNvSpPr>
          <p:nvPr/>
        </p:nvSpPr>
        <p:spPr bwMode="auto">
          <a:xfrm>
            <a:off x="468313" y="404813"/>
            <a:ext cx="4572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en-US" sz="1800" b="1"/>
              <a:t>k čemu jsou sluneční skvrny dobré?</a:t>
            </a:r>
          </a:p>
          <a:p>
            <a:pPr eaLnBrk="1" hangingPunct="1">
              <a:spcBef>
                <a:spcPct val="0"/>
              </a:spcBef>
              <a:buFontTx/>
              <a:buNone/>
            </a:pPr>
            <a:endParaRPr lang="cs-CZ" altLang="en-US" sz="1000" b="1"/>
          </a:p>
          <a:p>
            <a:pPr eaLnBrk="1" hangingPunct="1">
              <a:spcBef>
                <a:spcPct val="0"/>
              </a:spcBef>
              <a:buFontTx/>
              <a:buNone/>
            </a:pPr>
            <a:r>
              <a:rPr lang="cs-CZ" altLang="en-US" sz="1800"/>
              <a:t>   - určení rotace Slunce</a:t>
            </a:r>
          </a:p>
          <a:p>
            <a:pPr eaLnBrk="1" hangingPunct="1">
              <a:spcBef>
                <a:spcPct val="0"/>
              </a:spcBef>
              <a:buFontTx/>
              <a:buNone/>
            </a:pPr>
            <a:r>
              <a:rPr lang="cs-CZ" altLang="en-US" sz="1800"/>
              <a:t>   - objev diferenciální rotace – 27.3 d</a:t>
            </a:r>
          </a:p>
        </p:txBody>
      </p:sp>
      <p:pic>
        <p:nvPicPr>
          <p:cNvPr id="3" name="Sun_sunspots.mpeg">
            <a:hlinkClick r:id="" action="ppaction://media"/>
            <a:extLst>
              <a:ext uri="{FF2B5EF4-FFF2-40B4-BE49-F238E27FC236}">
                <a16:creationId xmlns:a16="http://schemas.microsoft.com/office/drawing/2014/main" id="{2DF244F5-08E4-4681-A55C-57ED3BB99E79}"/>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376488" y="1773238"/>
            <a:ext cx="4646612" cy="444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mediacall" presetSubtype="0" fill="hold" nodeType="clickEffect">
                                  <p:stCondLst>
                                    <p:cond delay="0"/>
                                  </p:stCondLst>
                                  <p:childTnLst>
                                    <p:cmd type="call" cmd="playFrom(0.0)">
                                      <p:cBhvr>
                                        <p:cTn id="21" dur="44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build="p" bldLvl="3"/>
    </p:bld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3199</TotalTime>
  <Words>5070</Words>
  <Application>Microsoft Office PowerPoint</Application>
  <PresentationFormat>Předvádění na obrazovce (4:3)</PresentationFormat>
  <Paragraphs>368</Paragraphs>
  <Slides>27</Slides>
  <Notes>24</Notes>
  <HiddenSlides>0</HiddenSlides>
  <MMClips>10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27</vt:i4>
      </vt:variant>
    </vt:vector>
  </HeadingPairs>
  <TitlesOfParts>
    <vt:vector size="31" baseType="lpstr">
      <vt:lpstr>Arial</vt:lpstr>
      <vt:lpstr>helvetica,geneva,arial</vt:lpstr>
      <vt:lpstr>Times New Roman</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user</dc:creator>
  <cp:lastModifiedBy>Miloslav Zejda</cp:lastModifiedBy>
  <cp:revision>123</cp:revision>
  <dcterms:created xsi:type="dcterms:W3CDTF">2011-03-09T22:30:42Z</dcterms:created>
  <dcterms:modified xsi:type="dcterms:W3CDTF">2021-03-26T16:03:13Z</dcterms:modified>
</cp:coreProperties>
</file>