
<file path=[Content_Types].xml><?xml version="1.0" encoding="utf-8"?>
<Types xmlns="http://schemas.openxmlformats.org/package/2006/content-types">
  <Default Extension="emf" ContentType="image/x-emf"/>
  <Default Extension="jpeg" ContentType="image/jpeg"/>
  <Default Extension="m4a" ContentType="audio/mp4"/>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ms-powerpoint.slideshow.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24" r:id="rId2"/>
    <p:sldId id="319" r:id="rId3"/>
    <p:sldId id="316" r:id="rId4"/>
    <p:sldId id="317" r:id="rId5"/>
    <p:sldId id="320" r:id="rId6"/>
    <p:sldId id="308" r:id="rId7"/>
    <p:sldId id="321" r:id="rId8"/>
    <p:sldId id="325" r:id="rId9"/>
    <p:sldId id="326" r:id="rId10"/>
    <p:sldId id="327" r:id="rId11"/>
    <p:sldId id="330" r:id="rId12"/>
    <p:sldId id="331" r:id="rId13"/>
    <p:sldId id="354" r:id="rId14"/>
    <p:sldId id="332" r:id="rId15"/>
    <p:sldId id="353" r:id="rId16"/>
    <p:sldId id="333" r:id="rId17"/>
    <p:sldId id="357" r:id="rId18"/>
    <p:sldId id="358" r:id="rId19"/>
    <p:sldId id="334" r:id="rId20"/>
    <p:sldId id="335" r:id="rId21"/>
    <p:sldId id="336" r:id="rId22"/>
    <p:sldId id="337" r:id="rId23"/>
    <p:sldId id="338" r:id="rId24"/>
    <p:sldId id="339" r:id="rId25"/>
    <p:sldId id="340" r:id="rId26"/>
    <p:sldId id="342" r:id="rId27"/>
    <p:sldId id="341" r:id="rId28"/>
    <p:sldId id="343" r:id="rId29"/>
    <p:sldId id="344" r:id="rId30"/>
    <p:sldId id="345" r:id="rId31"/>
    <p:sldId id="346" r:id="rId32"/>
    <p:sldId id="359" r:id="rId33"/>
    <p:sldId id="348" r:id="rId34"/>
    <p:sldId id="349" r:id="rId35"/>
    <p:sldId id="356" r:id="rId36"/>
    <p:sldId id="350" r:id="rId37"/>
  </p:sldIdLst>
  <p:sldSz cx="9144000" cy="6858000" type="screen4x3"/>
  <p:notesSz cx="6858000" cy="9945688"/>
  <p:defaultTextStyle>
    <a:defPPr>
      <a:defRPr lang="cs-CZ"/>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3">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FF99"/>
    <a:srgbClr val="FFFF00"/>
    <a:srgbClr val="FF0000"/>
    <a:srgbClr val="CC0000"/>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131" autoAdjust="0"/>
  </p:normalViewPr>
  <p:slideViewPr>
    <p:cSldViewPr>
      <p:cViewPr varScale="1">
        <p:scale>
          <a:sx n="102" d="100"/>
          <a:sy n="102" d="100"/>
        </p:scale>
        <p:origin x="1884"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1632" y="216"/>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29718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cs-CZ"/>
          </a:p>
        </p:txBody>
      </p:sp>
      <p:sp>
        <p:nvSpPr>
          <p:cNvPr id="51203" name="Rectangle 3"/>
          <p:cNvSpPr>
            <a:spLocks noGrp="1" noChangeArrowheads="1"/>
          </p:cNvSpPr>
          <p:nvPr>
            <p:ph type="dt" idx="1"/>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cs-CZ"/>
          </a:p>
        </p:txBody>
      </p:sp>
      <p:sp>
        <p:nvSpPr>
          <p:cNvPr id="17412" name="Rectangle 4"/>
          <p:cNvSpPr>
            <a:spLocks noGrp="1" noRot="1" noChangeAspect="1" noChangeArrowheads="1" noTextEdit="1"/>
          </p:cNvSpPr>
          <p:nvPr>
            <p:ph type="sldImg" idx="2"/>
          </p:nvPr>
        </p:nvSpPr>
        <p:spPr bwMode="auto">
          <a:xfrm>
            <a:off x="942975" y="746125"/>
            <a:ext cx="4972050" cy="372903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05" name="Rectangle 5"/>
          <p:cNvSpPr>
            <a:spLocks noGrp="1" noChangeArrowheads="1"/>
          </p:cNvSpPr>
          <p:nvPr>
            <p:ph type="body" sz="quarter" idx="3"/>
          </p:nvPr>
        </p:nvSpPr>
        <p:spPr bwMode="auto">
          <a:xfrm>
            <a:off x="685800" y="4724400"/>
            <a:ext cx="5486400" cy="447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51206" name="Rectangle 6"/>
          <p:cNvSpPr>
            <a:spLocks noGrp="1" noChangeArrowheads="1"/>
          </p:cNvSpPr>
          <p:nvPr>
            <p:ph type="ftr" sz="quarter" idx="4"/>
          </p:nvPr>
        </p:nvSpPr>
        <p:spPr bwMode="auto">
          <a:xfrm>
            <a:off x="0" y="9447213"/>
            <a:ext cx="29718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cs-CZ"/>
          </a:p>
        </p:txBody>
      </p:sp>
      <p:sp>
        <p:nvSpPr>
          <p:cNvPr id="51207" name="Rectangle 7"/>
          <p:cNvSpPr>
            <a:spLocks noGrp="1" noChangeArrowheads="1"/>
          </p:cNvSpPr>
          <p:nvPr>
            <p:ph type="sldNum" sz="quarter" idx="5"/>
          </p:nvPr>
        </p:nvSpPr>
        <p:spPr bwMode="auto">
          <a:xfrm>
            <a:off x="3884613" y="9447213"/>
            <a:ext cx="29718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E28FEF0A-FCFB-4831-AD68-0931436ED849}" type="slidenum">
              <a:rPr lang="cs-CZ"/>
              <a:pPr>
                <a:defRPr/>
              </a:pPr>
              <a:t>‹#›</a:t>
            </a:fld>
            <a:endParaRPr lang="cs-CZ"/>
          </a:p>
        </p:txBody>
      </p:sp>
    </p:spTree>
    <p:extLst>
      <p:ext uri="{BB962C8B-B14F-4D97-AF65-F5344CB8AC3E}">
        <p14:creationId xmlns:p14="http://schemas.microsoft.com/office/powerpoint/2010/main" val="7209887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laog.obs.ujf-grenoble.fr/activites/starevol/FILES/plot.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cs.wikipedia.org/wiki/1995" TargetMode="External"/><Relationship Id="rId13" Type="http://schemas.openxmlformats.org/officeDocument/2006/relationships/hyperlink" Target="https://cs.wikipedia.org/wiki/Indie" TargetMode="External"/><Relationship Id="rId18" Type="http://schemas.openxmlformats.org/officeDocument/2006/relationships/hyperlink" Target="https://cs.wikipedia.org/wiki/University_of_Chicago" TargetMode="External"/><Relationship Id="rId26" Type="http://schemas.openxmlformats.org/officeDocument/2006/relationships/hyperlink" Target="https://cs.wikipedia.org/wiki/Chandrasekhara_Venkata_Raman" TargetMode="External"/><Relationship Id="rId3" Type="http://schemas.openxmlformats.org/officeDocument/2006/relationships/hyperlink" Target="https://cs.wikipedia.org/wiki/19._%C5%99%C3%ADjen" TargetMode="External"/><Relationship Id="rId21" Type="http://schemas.openxmlformats.org/officeDocument/2006/relationships/hyperlink" Target="https://cs.wikipedia.org/wiki/Nobelova_cena_za_fyziku" TargetMode="External"/><Relationship Id="rId7" Type="http://schemas.openxmlformats.org/officeDocument/2006/relationships/hyperlink" Target="https://cs.wikipedia.org/wiki/21._srpen" TargetMode="External"/><Relationship Id="rId12" Type="http://schemas.openxmlformats.org/officeDocument/2006/relationships/hyperlink" Target="https://cs.wikipedia.org/wiki/Matematika" TargetMode="External"/><Relationship Id="rId17" Type="http://schemas.openxmlformats.org/officeDocument/2006/relationships/hyperlink" Target="https://cs.wikipedia.org/wiki/1937" TargetMode="External"/><Relationship Id="rId25" Type="http://schemas.openxmlformats.org/officeDocument/2006/relationships/hyperlink" Target="https://cs.wikipedia.org/wiki/Slunce" TargetMode="External"/><Relationship Id="rId2" Type="http://schemas.openxmlformats.org/officeDocument/2006/relationships/slide" Target="../slides/slide12.xml"/><Relationship Id="rId16" Type="http://schemas.openxmlformats.org/officeDocument/2006/relationships/hyperlink" Target="https://cs.wikipedia.org/wiki/Anglie" TargetMode="External"/><Relationship Id="rId20" Type="http://schemas.openxmlformats.org/officeDocument/2006/relationships/hyperlink" Target="https://cs.wikipedia.org/wiki/1983" TargetMode="External"/><Relationship Id="rId29" Type="http://schemas.openxmlformats.org/officeDocument/2006/relationships/hyperlink" Target="https://cs.wikipedia.org/wiki/NASA" TargetMode="External"/><Relationship Id="rId1" Type="http://schemas.openxmlformats.org/officeDocument/2006/relationships/notesMaster" Target="../notesMasters/notesMaster1.xml"/><Relationship Id="rId6" Type="http://schemas.openxmlformats.org/officeDocument/2006/relationships/hyperlink" Target="https://cs.wikipedia.org/wiki/P%C3%A1kist%C3%A1n" TargetMode="External"/><Relationship Id="rId11" Type="http://schemas.openxmlformats.org/officeDocument/2006/relationships/hyperlink" Target="https://cs.wikipedia.org/wiki/Astrofyzika" TargetMode="External"/><Relationship Id="rId24" Type="http://schemas.openxmlformats.org/officeDocument/2006/relationships/hyperlink" Target="https://cs.wikipedia.org/wiki/B%C3%ADl%C3%BD_trpasl%C3%ADk" TargetMode="External"/><Relationship Id="rId32" Type="http://schemas.openxmlformats.org/officeDocument/2006/relationships/hyperlink" Target="https://cs.wikipedia.org/w/index.php?title=1958_Chandra&amp;action=edit&amp;redlink=1" TargetMode="External"/><Relationship Id="rId5" Type="http://schemas.openxmlformats.org/officeDocument/2006/relationships/hyperlink" Target="https://cs.wikipedia.org/wiki/L%C3%A1haur" TargetMode="External"/><Relationship Id="rId15" Type="http://schemas.openxmlformats.org/officeDocument/2006/relationships/hyperlink" Target="https://cs.wikipedia.org/wiki/University_of_Cambridge" TargetMode="External"/><Relationship Id="rId23" Type="http://schemas.openxmlformats.org/officeDocument/2006/relationships/hyperlink" Target="https://cs.wikipedia.org/wiki/Chandrasekharova_mez" TargetMode="External"/><Relationship Id="rId28" Type="http://schemas.openxmlformats.org/officeDocument/2006/relationships/hyperlink" Target="https://cs.wikipedia.org/wiki/Rentgenov%C3%A1_observato%C5%99_Chandra" TargetMode="External"/><Relationship Id="rId10" Type="http://schemas.openxmlformats.org/officeDocument/2006/relationships/hyperlink" Target="https://cs.wikipedia.org/wiki/Spojen%C3%A9_st%C3%A1ty_americk%C3%A9" TargetMode="External"/><Relationship Id="rId19" Type="http://schemas.openxmlformats.org/officeDocument/2006/relationships/hyperlink" Target="https://cs.wikipedia.org/wiki/1953" TargetMode="External"/><Relationship Id="rId31" Type="http://schemas.openxmlformats.org/officeDocument/2006/relationships/hyperlink" Target="https://cs.wikipedia.org/wiki/Asteroid" TargetMode="External"/><Relationship Id="rId4" Type="http://schemas.openxmlformats.org/officeDocument/2006/relationships/hyperlink" Target="https://cs.wikipedia.org/wiki/1910" TargetMode="External"/><Relationship Id="rId9" Type="http://schemas.openxmlformats.org/officeDocument/2006/relationships/hyperlink" Target="https://cs.wikipedia.org/wiki/Chicago" TargetMode="External"/><Relationship Id="rId14" Type="http://schemas.openxmlformats.org/officeDocument/2006/relationships/hyperlink" Target="https://cs.wikipedia.org/wiki/%C4%8Cenna%C3%AD" TargetMode="External"/><Relationship Id="rId22" Type="http://schemas.openxmlformats.org/officeDocument/2006/relationships/hyperlink" Target="https://cs.wikipedia.org/wiki/Hv%C4%9Bzda" TargetMode="External"/><Relationship Id="rId27" Type="http://schemas.openxmlformats.org/officeDocument/2006/relationships/hyperlink" Target="https://cs.wikipedia.org/wiki/1930" TargetMode="External"/><Relationship Id="rId30" Type="http://schemas.openxmlformats.org/officeDocument/2006/relationships/hyperlink" Target="https://cs.wikipedia.org/wiki/1999"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nasa.gov/" TargetMode="External"/><Relationship Id="rId7" Type="http://schemas.openxmlformats.org/officeDocument/2006/relationships/hyperlink" Target="http://www.aura-astronomy.org/"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www.stsci.edu/" TargetMode="External"/><Relationship Id="rId5" Type="http://schemas.openxmlformats.org/officeDocument/2006/relationships/hyperlink" Target="http://heritage.stsci.edu/" TargetMode="External"/><Relationship Id="rId4" Type="http://schemas.openxmlformats.org/officeDocument/2006/relationships/hyperlink" Target="http://www.spacetelescope.org/" TargetMode="External"/></Relationships>
</file>

<file path=ppt/notesSlides/_rels/notesSlide13.xml.rels><?xml version="1.0" encoding="UTF-8" standalone="yes"?>
<Relationships xmlns="http://schemas.openxmlformats.org/package/2006/relationships"><Relationship Id="rId13" Type="http://schemas.openxmlformats.org/officeDocument/2006/relationships/hyperlink" Target="https://cs.wikipedia.org/wiki/Teoretick%C3%A1_fyzika" TargetMode="External"/><Relationship Id="rId18" Type="http://schemas.openxmlformats.org/officeDocument/2006/relationships/hyperlink" Target="https://cs.wikipedia.org/w/index.php?title=F%C3%A1zov%C3%A9_p%C5%99echody_druh%C3%A9ho_druhu&amp;action=edit&amp;redlink=1" TargetMode="External"/><Relationship Id="rId26" Type="http://schemas.openxmlformats.org/officeDocument/2006/relationships/hyperlink" Target="https://cs.wikipedia.org/wiki/1962" TargetMode="External"/><Relationship Id="rId39" Type="http://schemas.openxmlformats.org/officeDocument/2006/relationships/hyperlink" Target="https://cs.wikipedia.org/wiki/1904" TargetMode="External"/><Relationship Id="rId21" Type="http://schemas.openxmlformats.org/officeDocument/2006/relationships/hyperlink" Target="https://cs.wikipedia.org/w/index.php?title=Landauovo_tlumen%C3%AD&amp;action=edit&amp;redlink=1" TargetMode="External"/><Relationship Id="rId34" Type="http://schemas.openxmlformats.org/officeDocument/2006/relationships/hyperlink" Target="https://cs.wikipedia.org/wiki/Fyzik%C3%A1ln%C3%AD_chemie" TargetMode="External"/><Relationship Id="rId42" Type="http://schemas.openxmlformats.org/officeDocument/2006/relationships/hyperlink" Target="https://cs.wikipedia.org/wiki/Projekt_Manhattan" TargetMode="External"/><Relationship Id="rId47" Type="http://schemas.openxmlformats.org/officeDocument/2006/relationships/hyperlink" Target="https://cs.wikipedia.org/wiki/Frank_Oppenheimer" TargetMode="External"/><Relationship Id="rId50" Type="http://schemas.openxmlformats.org/officeDocument/2006/relationships/hyperlink" Target="https://cs.wikipedia.org/wiki/24._duben" TargetMode="External"/><Relationship Id="rId55" Type="http://schemas.openxmlformats.org/officeDocument/2006/relationships/hyperlink" Target="https://cs.wikipedia.org/wiki/Robert_Oppenheimer" TargetMode="External"/><Relationship Id="rId7" Type="http://schemas.openxmlformats.org/officeDocument/2006/relationships/hyperlink" Target="https://cs.wikipedia.org/wiki/1._duben" TargetMode="External"/><Relationship Id="rId2" Type="http://schemas.openxmlformats.org/officeDocument/2006/relationships/slide" Target="../slides/slide16.xml"/><Relationship Id="rId16" Type="http://schemas.openxmlformats.org/officeDocument/2006/relationships/hyperlink" Target="https://cs.wikipedia.org/wiki/Diamagnetismus" TargetMode="External"/><Relationship Id="rId29" Type="http://schemas.openxmlformats.org/officeDocument/2006/relationships/hyperlink" Target="https://cs.wikipedia.org/wiki/1881" TargetMode="External"/><Relationship Id="rId11" Type="http://schemas.openxmlformats.org/officeDocument/2006/relationships/hyperlink" Target="https://cs.wikipedia.org/wiki/Fyzik" TargetMode="External"/><Relationship Id="rId24" Type="http://schemas.openxmlformats.org/officeDocument/2006/relationships/hyperlink" Target="https://cs.wikipedia.org/wiki/Kvantov%C3%A1_elektrodynamika" TargetMode="External"/><Relationship Id="rId32" Type="http://schemas.openxmlformats.org/officeDocument/2006/relationships/hyperlink" Target="https://cs.wikipedia.org/wiki/Spojen%C3%A9_st%C3%A1ty_americk%C3%A9" TargetMode="External"/><Relationship Id="rId37" Type="http://schemas.openxmlformats.org/officeDocument/2006/relationships/hyperlink" Target="https://cs.wikipedia.org/wiki/Robert_Oppenheimer#cite_note-1" TargetMode="External"/><Relationship Id="rId40" Type="http://schemas.openxmlformats.org/officeDocument/2006/relationships/hyperlink" Target="https://cs.wikipedia.org/wiki/18._%C3%BAnor" TargetMode="External"/><Relationship Id="rId45" Type="http://schemas.openxmlformats.org/officeDocument/2006/relationships/hyperlink" Target="https://cs.wikipedia.org/wiki/Nov%C3%A9_Mexiko" TargetMode="External"/><Relationship Id="rId53" Type="http://schemas.openxmlformats.org/officeDocument/2006/relationships/hyperlink" Target="https://cs.wikipedia.org/wiki/Kanada" TargetMode="External"/><Relationship Id="rId58" Type="http://schemas.openxmlformats.org/officeDocument/2006/relationships/hyperlink" Target="https://cs.wikipedia.org/wiki/1924" TargetMode="External"/><Relationship Id="rId5" Type="http://schemas.openxmlformats.org/officeDocument/2006/relationships/hyperlink" Target="https://cs.wikipedia.org/wiki/1908" TargetMode="External"/><Relationship Id="rId61" Type="http://schemas.openxmlformats.org/officeDocument/2006/relationships/hyperlink" Target="https://cs.wikipedia.org/wiki/1936" TargetMode="External"/><Relationship Id="rId19" Type="http://schemas.openxmlformats.org/officeDocument/2006/relationships/hyperlink" Target="https://cs.wikipedia.org/w/index.php?title=Ginzburgova-Landauova_teorie&amp;action=edit&amp;redlink=1" TargetMode="External"/><Relationship Id="rId14" Type="http://schemas.openxmlformats.org/officeDocument/2006/relationships/hyperlink" Target="https://cs.wikipedia.org/wiki/Matice_hustoty" TargetMode="External"/><Relationship Id="rId22" Type="http://schemas.openxmlformats.org/officeDocument/2006/relationships/hyperlink" Target="https://cs.wikipedia.org/wiki/Plazma" TargetMode="External"/><Relationship Id="rId27" Type="http://schemas.openxmlformats.org/officeDocument/2006/relationships/hyperlink" Target="https://cs.wikipedia.org/wiki/Nobelova_cena_za_fyziku" TargetMode="External"/><Relationship Id="rId30" Type="http://schemas.openxmlformats.org/officeDocument/2006/relationships/hyperlink" Target="https://cs.wikipedia.org/wiki/5._z%C3%A1%C5%99%C3%AD" TargetMode="External"/><Relationship Id="rId35" Type="http://schemas.openxmlformats.org/officeDocument/2006/relationships/hyperlink" Target="https://cs.wikipedia.org/wiki/Obecn%C3%A1_teorie_relativity" TargetMode="External"/><Relationship Id="rId43" Type="http://schemas.openxmlformats.org/officeDocument/2006/relationships/hyperlink" Target="https://cs.wikipedia.org/wiki/Jadern%C3%A1_zbra%C5%88" TargetMode="External"/><Relationship Id="rId48" Type="http://schemas.openxmlformats.org/officeDocument/2006/relationships/hyperlink" Target="https://cs.wikipedia.org/wiki/23._%C3%BAnor" TargetMode="External"/><Relationship Id="rId56" Type="http://schemas.openxmlformats.org/officeDocument/2006/relationships/hyperlink" Target="https://cs.wikipedia.org/wiki/Neutronov%C3%A1_hv%C4%9Bzda" TargetMode="External"/><Relationship Id="rId8" Type="http://schemas.openxmlformats.org/officeDocument/2006/relationships/hyperlink" Target="https://cs.wikipedia.org/wiki/1968" TargetMode="External"/><Relationship Id="rId51" Type="http://schemas.openxmlformats.org/officeDocument/2006/relationships/hyperlink" Target="https://cs.wikipedia.org/wiki/2000" TargetMode="External"/><Relationship Id="rId3" Type="http://schemas.openxmlformats.org/officeDocument/2006/relationships/hyperlink" Target="https://cs.wikipedia.org/wiki/Ru%C5%A1tina" TargetMode="External"/><Relationship Id="rId12" Type="http://schemas.openxmlformats.org/officeDocument/2006/relationships/hyperlink" Target="https://cs.wikipedia.org/wiki/%C5%BDid%C3%A9" TargetMode="External"/><Relationship Id="rId17" Type="http://schemas.openxmlformats.org/officeDocument/2006/relationships/hyperlink" Target="https://cs.wikipedia.org/wiki/Supratekutost" TargetMode="External"/><Relationship Id="rId25" Type="http://schemas.openxmlformats.org/officeDocument/2006/relationships/hyperlink" Target="https://cs.wikipedia.org/wiki/Neutrino" TargetMode="External"/><Relationship Id="rId33" Type="http://schemas.openxmlformats.org/officeDocument/2006/relationships/hyperlink" Target="https://cs.wikipedia.org/wiki/Matematick%C3%A1_fyzika" TargetMode="External"/><Relationship Id="rId38" Type="http://schemas.openxmlformats.org/officeDocument/2006/relationships/hyperlink" Target="https://cs.wikipedia.org/wiki/22._duben" TargetMode="External"/><Relationship Id="rId46" Type="http://schemas.openxmlformats.org/officeDocument/2006/relationships/hyperlink" Target="https://cs.wikipedia.org/wiki/Robert_Oppenheimer#cite_note-2" TargetMode="External"/><Relationship Id="rId59" Type="http://schemas.openxmlformats.org/officeDocument/2006/relationships/hyperlink" Target="https://cs.wikipedia.org/wiki/Charbin" TargetMode="External"/><Relationship Id="rId20" Type="http://schemas.openxmlformats.org/officeDocument/2006/relationships/hyperlink" Target="https://cs.wikipedia.org/wiki/Supravodivost" TargetMode="External"/><Relationship Id="rId41" Type="http://schemas.openxmlformats.org/officeDocument/2006/relationships/hyperlink" Target="https://cs.wikipedia.org/wiki/1967" TargetMode="External"/><Relationship Id="rId54" Type="http://schemas.openxmlformats.org/officeDocument/2006/relationships/hyperlink" Target="https://cs.wikipedia.org/wiki/Fyzika" TargetMode="External"/><Relationship Id="rId62" Type="http://schemas.openxmlformats.org/officeDocument/2006/relationships/hyperlink" Target="https://cs.wikipedia.org/wiki/Velk%C3%A1_%C4%8Distka" TargetMode="External"/><Relationship Id="rId1" Type="http://schemas.openxmlformats.org/officeDocument/2006/relationships/notesMaster" Target="../notesMasters/notesMaster1.xml"/><Relationship Id="rId6" Type="http://schemas.openxmlformats.org/officeDocument/2006/relationships/hyperlink" Target="https://cs.wikipedia.org/wiki/Baku" TargetMode="External"/><Relationship Id="rId15" Type="http://schemas.openxmlformats.org/officeDocument/2006/relationships/hyperlink" Target="https://cs.wikipedia.org/wiki/Kvantov%C3%A1_mechanika" TargetMode="External"/><Relationship Id="rId23" Type="http://schemas.openxmlformats.org/officeDocument/2006/relationships/hyperlink" Target="https://cs.wikipedia.org/w/index.php?title=Landau%C5%AFv_p%C3%B3l&amp;action=edit&amp;redlink=1" TargetMode="External"/><Relationship Id="rId28" Type="http://schemas.openxmlformats.org/officeDocument/2006/relationships/hyperlink" Target="https://cs.wikipedia.org/wiki/4._b%C5%99ezna" TargetMode="External"/><Relationship Id="rId36" Type="http://schemas.openxmlformats.org/officeDocument/2006/relationships/hyperlink" Target="https://cs.wikipedia.org/wiki/Kalifornsk%C3%BD_technologick%C3%BD_institut" TargetMode="External"/><Relationship Id="rId49" Type="http://schemas.openxmlformats.org/officeDocument/2006/relationships/hyperlink" Target="https://cs.wikipedia.org/wiki/1914" TargetMode="External"/><Relationship Id="rId57" Type="http://schemas.openxmlformats.org/officeDocument/2006/relationships/hyperlink" Target="https://cs.wikipedia.org/wiki/Rusko" TargetMode="External"/><Relationship Id="rId10" Type="http://schemas.openxmlformats.org/officeDocument/2006/relationships/hyperlink" Target="https://cs.wikipedia.org/wiki/Sov%C4%9Btsk%C3%BD_svaz" TargetMode="External"/><Relationship Id="rId31" Type="http://schemas.openxmlformats.org/officeDocument/2006/relationships/hyperlink" Target="https://cs.wikipedia.org/wiki/1948" TargetMode="External"/><Relationship Id="rId44" Type="http://schemas.openxmlformats.org/officeDocument/2006/relationships/hyperlink" Target="https://cs.wikipedia.org/wiki/Los_Alamos" TargetMode="External"/><Relationship Id="rId52" Type="http://schemas.openxmlformats.org/officeDocument/2006/relationships/hyperlink" Target="https://cs.wikipedia.org/wiki/Vancouver" TargetMode="External"/><Relationship Id="rId60" Type="http://schemas.openxmlformats.org/officeDocument/2006/relationships/hyperlink" Target="https://cs.wikipedia.org/wiki/Mand%C5%BEusko" TargetMode="External"/><Relationship Id="rId4" Type="http://schemas.openxmlformats.org/officeDocument/2006/relationships/hyperlink" Target="https://cs.wikipedia.org/wiki/22._leden" TargetMode="External"/><Relationship Id="rId9" Type="http://schemas.openxmlformats.org/officeDocument/2006/relationships/hyperlink" Target="https://cs.wikipedia.org/wiki/Moskva" TargetMode="Externa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chandra.harvard.edu/xray_sources/supernovas.html" TargetMode="External"/><Relationship Id="rId13" Type="http://schemas.openxmlformats.org/officeDocument/2006/relationships/hyperlink" Target="http://chandra.harvard.edu/fifth/" TargetMode="External"/><Relationship Id="rId3" Type="http://schemas.openxmlformats.org/officeDocument/2006/relationships/hyperlink" Target="http://cfa-www.harvard.edu/" TargetMode="External"/><Relationship Id="rId7" Type="http://schemas.openxmlformats.org/officeDocument/2006/relationships/hyperlink" Target="http://www.seds.org/~spider/spider/Misc/sn1181.html" TargetMode="External"/><Relationship Id="rId12" Type="http://schemas.openxmlformats.org/officeDocument/2006/relationships/hyperlink" Target="http://chandra.harvard.edu/photo/2004/3c58/" TargetMode="External"/><Relationship Id="rId2" Type="http://schemas.openxmlformats.org/officeDocument/2006/relationships/slide" Target="../slides/slide17.xml"/><Relationship Id="rId16" Type="http://schemas.openxmlformats.org/officeDocument/2006/relationships/hyperlink" Target="http://www.lsw.uni-heidelberg.de/users/mcamenzi/NS_Mass.html" TargetMode="External"/><Relationship Id="rId1" Type="http://schemas.openxmlformats.org/officeDocument/2006/relationships/notesMaster" Target="../notesMasters/notesMaster1.xml"/><Relationship Id="rId6" Type="http://schemas.openxmlformats.org/officeDocument/2006/relationships/hyperlink" Target="http://www.nasa.gov/" TargetMode="External"/><Relationship Id="rId11" Type="http://schemas.openxmlformats.org/officeDocument/2006/relationships/hyperlink" Target="http://csep10.phys.utk.edu/astr162/lect/neutron/neutron.html" TargetMode="External"/><Relationship Id="rId5" Type="http://schemas.openxmlformats.org/officeDocument/2006/relationships/hyperlink" Target="http://chandra.harvard.edu/" TargetMode="External"/><Relationship Id="rId15" Type="http://schemas.openxmlformats.org/officeDocument/2006/relationships/hyperlink" Target="http://apod.nasa.gov/apod/ap000609.html" TargetMode="External"/><Relationship Id="rId10" Type="http://schemas.openxmlformats.org/officeDocument/2006/relationships/hyperlink" Target="http://imagine.gsfc.nasa.gov/docs/science/know_l1/pulsars.html" TargetMode="External"/><Relationship Id="rId4" Type="http://schemas.openxmlformats.org/officeDocument/2006/relationships/hyperlink" Target="http://arxiv.org/abs/astro-ph/0204151" TargetMode="External"/><Relationship Id="rId9" Type="http://schemas.openxmlformats.org/officeDocument/2006/relationships/hyperlink" Target="http://www.astro.umd.edu/~miller/nstar.html" TargetMode="External"/><Relationship Id="rId14" Type="http://schemas.openxmlformats.org/officeDocument/2006/relationships/hyperlink" Target="http://apod.nasa.gov/apod/ap030904.html"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798F20A-4A11-44C5-B94F-B1321BD4FE11}" type="slidenum">
              <a:rPr lang="cs-CZ"/>
              <a:pPr eaLnBrk="1" hangingPunct="1"/>
              <a:t>3</a:t>
            </a:fld>
            <a:endParaRPr lang="cs-CZ"/>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r>
              <a:rPr lang="cs-CZ" i="1" dirty="0"/>
              <a:t>Early </a:t>
            </a:r>
            <a:r>
              <a:rPr lang="cs-CZ" i="1" dirty="0" err="1"/>
              <a:t>stages</a:t>
            </a:r>
            <a:r>
              <a:rPr lang="cs-CZ" i="1" dirty="0"/>
              <a:t> </a:t>
            </a:r>
            <a:r>
              <a:rPr lang="cs-CZ" i="1" dirty="0" err="1"/>
              <a:t>of</a:t>
            </a:r>
            <a:r>
              <a:rPr lang="cs-CZ" i="1" dirty="0"/>
              <a:t> </a:t>
            </a:r>
            <a:r>
              <a:rPr lang="cs-CZ" i="1" dirty="0" err="1"/>
              <a:t>stellar</a:t>
            </a:r>
            <a:r>
              <a:rPr lang="cs-CZ" i="1" dirty="0"/>
              <a:t> </a:t>
            </a:r>
            <a:r>
              <a:rPr lang="cs-CZ" i="1" dirty="0" err="1"/>
              <a:t>evolution</a:t>
            </a:r>
            <a:r>
              <a:rPr lang="cs-CZ" i="1" dirty="0"/>
              <a:t>, </a:t>
            </a:r>
            <a:r>
              <a:rPr lang="cs-CZ" i="1" dirty="0" err="1"/>
              <a:t>pre-main</a:t>
            </a:r>
            <a:r>
              <a:rPr lang="cs-CZ" i="1" dirty="0"/>
              <a:t> </a:t>
            </a:r>
            <a:r>
              <a:rPr lang="cs-CZ" i="1" dirty="0" err="1"/>
              <a:t>sequence</a:t>
            </a:r>
            <a:r>
              <a:rPr lang="cs-CZ" i="1" dirty="0"/>
              <a:t>. As </a:t>
            </a:r>
            <a:r>
              <a:rPr lang="cs-CZ" i="1" dirty="0" err="1"/>
              <a:t>gas</a:t>
            </a:r>
            <a:r>
              <a:rPr lang="cs-CZ" i="1" dirty="0"/>
              <a:t> </a:t>
            </a:r>
            <a:r>
              <a:rPr lang="cs-CZ" i="1" dirty="0" err="1"/>
              <a:t>clouds</a:t>
            </a:r>
            <a:r>
              <a:rPr lang="cs-CZ" i="1" dirty="0"/>
              <a:t> </a:t>
            </a:r>
            <a:r>
              <a:rPr lang="cs-CZ" i="1" dirty="0" err="1"/>
              <a:t>get</a:t>
            </a:r>
            <a:r>
              <a:rPr lang="cs-CZ" i="1" dirty="0"/>
              <a:t> </a:t>
            </a:r>
            <a:r>
              <a:rPr lang="cs-CZ" i="1" dirty="0" err="1"/>
              <a:t>converted</a:t>
            </a:r>
            <a:r>
              <a:rPr lang="cs-CZ" i="1" dirty="0"/>
              <a:t> </a:t>
            </a:r>
            <a:r>
              <a:rPr lang="cs-CZ" i="1" dirty="0" err="1"/>
              <a:t>into</a:t>
            </a:r>
            <a:r>
              <a:rPr lang="cs-CZ" i="1" dirty="0"/>
              <a:t> </a:t>
            </a:r>
            <a:r>
              <a:rPr lang="cs-CZ" i="1" dirty="0" err="1"/>
              <a:t>protostars</a:t>
            </a:r>
            <a:r>
              <a:rPr lang="cs-CZ" i="1" dirty="0"/>
              <a:t> and </a:t>
            </a:r>
            <a:r>
              <a:rPr lang="cs-CZ" i="1" dirty="0" err="1"/>
              <a:t>the</a:t>
            </a:r>
            <a:r>
              <a:rPr lang="cs-CZ" i="1" dirty="0"/>
              <a:t> </a:t>
            </a:r>
            <a:r>
              <a:rPr lang="cs-CZ" i="1" dirty="0" err="1"/>
              <a:t>protostars</a:t>
            </a:r>
            <a:r>
              <a:rPr lang="cs-CZ" i="1" dirty="0"/>
              <a:t> </a:t>
            </a:r>
            <a:r>
              <a:rPr lang="cs-CZ" i="1" dirty="0" err="1"/>
              <a:t>gradually</a:t>
            </a:r>
            <a:r>
              <a:rPr lang="cs-CZ" i="1" dirty="0"/>
              <a:t> </a:t>
            </a:r>
            <a:r>
              <a:rPr lang="cs-CZ" i="1" dirty="0" err="1"/>
              <a:t>stabilize</a:t>
            </a:r>
            <a:r>
              <a:rPr lang="cs-CZ" i="1" dirty="0"/>
              <a:t> </a:t>
            </a:r>
            <a:r>
              <a:rPr lang="cs-CZ" i="1" dirty="0" err="1"/>
              <a:t>into</a:t>
            </a:r>
            <a:r>
              <a:rPr lang="cs-CZ" i="1" dirty="0"/>
              <a:t> </a:t>
            </a:r>
            <a:r>
              <a:rPr lang="cs-CZ" i="1" dirty="0" err="1"/>
              <a:t>stars</a:t>
            </a:r>
            <a:r>
              <a:rPr lang="cs-CZ" i="1" dirty="0"/>
              <a:t>, </a:t>
            </a:r>
            <a:r>
              <a:rPr lang="cs-CZ" i="1" dirty="0" err="1"/>
              <a:t>they</a:t>
            </a:r>
            <a:r>
              <a:rPr lang="cs-CZ" i="1" dirty="0"/>
              <a:t> </a:t>
            </a:r>
            <a:r>
              <a:rPr lang="cs-CZ" i="1" dirty="0" err="1"/>
              <a:t>evolve</a:t>
            </a:r>
            <a:r>
              <a:rPr lang="cs-CZ" i="1" dirty="0"/>
              <a:t> in a </a:t>
            </a:r>
            <a:r>
              <a:rPr lang="cs-CZ" i="1" dirty="0" err="1"/>
              <a:t>generally</a:t>
            </a:r>
            <a:r>
              <a:rPr lang="cs-CZ" i="1" dirty="0"/>
              <a:t> </a:t>
            </a:r>
            <a:r>
              <a:rPr lang="cs-CZ" i="1" dirty="0" err="1"/>
              <a:t>left-ward</a:t>
            </a:r>
            <a:r>
              <a:rPr lang="cs-CZ" i="1" dirty="0"/>
              <a:t> </a:t>
            </a:r>
            <a:r>
              <a:rPr lang="cs-CZ" i="1" dirty="0" err="1"/>
              <a:t>motion</a:t>
            </a:r>
            <a:r>
              <a:rPr lang="cs-CZ" i="1" dirty="0"/>
              <a:t> on </a:t>
            </a:r>
            <a:r>
              <a:rPr lang="cs-CZ" i="1" dirty="0" err="1"/>
              <a:t>the</a:t>
            </a:r>
            <a:r>
              <a:rPr lang="cs-CZ" i="1" dirty="0"/>
              <a:t> H-R diagram (</a:t>
            </a:r>
            <a:r>
              <a:rPr lang="cs-CZ" i="1" dirty="0" err="1"/>
              <a:t>towards</a:t>
            </a:r>
            <a:r>
              <a:rPr lang="cs-CZ" i="1" dirty="0"/>
              <a:t> </a:t>
            </a:r>
            <a:r>
              <a:rPr lang="cs-CZ" i="1" dirty="0" err="1"/>
              <a:t>higher</a:t>
            </a:r>
            <a:r>
              <a:rPr lang="cs-CZ" i="1" dirty="0"/>
              <a:t> </a:t>
            </a:r>
            <a:r>
              <a:rPr lang="cs-CZ" i="1" dirty="0" err="1"/>
              <a:t>temperatures</a:t>
            </a:r>
            <a:r>
              <a:rPr lang="cs-CZ" i="1" dirty="0"/>
              <a:t>). </a:t>
            </a:r>
            <a:r>
              <a:rPr lang="cs-CZ" i="1" dirty="0" err="1"/>
              <a:t>The</a:t>
            </a:r>
            <a:r>
              <a:rPr lang="cs-CZ" i="1" dirty="0"/>
              <a:t> lines </a:t>
            </a:r>
            <a:r>
              <a:rPr lang="cs-CZ" i="1" dirty="0" err="1"/>
              <a:t>indicate</a:t>
            </a:r>
            <a:r>
              <a:rPr lang="cs-CZ" i="1" dirty="0"/>
              <a:t> </a:t>
            </a:r>
            <a:r>
              <a:rPr lang="cs-CZ" i="1" dirty="0" err="1"/>
              <a:t>the</a:t>
            </a:r>
            <a:r>
              <a:rPr lang="cs-CZ" i="1" dirty="0"/>
              <a:t> </a:t>
            </a:r>
            <a:r>
              <a:rPr lang="cs-CZ" i="1" dirty="0" err="1"/>
              <a:t>paths</a:t>
            </a:r>
            <a:r>
              <a:rPr lang="cs-CZ" i="1" dirty="0"/>
              <a:t> on </a:t>
            </a:r>
            <a:r>
              <a:rPr lang="cs-CZ" i="1" dirty="0" err="1"/>
              <a:t>the</a:t>
            </a:r>
            <a:r>
              <a:rPr lang="cs-CZ" i="1" dirty="0"/>
              <a:t> H-R diagram </a:t>
            </a:r>
            <a:r>
              <a:rPr lang="cs-CZ" i="1" dirty="0" err="1"/>
              <a:t>that</a:t>
            </a:r>
            <a:r>
              <a:rPr lang="cs-CZ" i="1" dirty="0"/>
              <a:t> </a:t>
            </a:r>
            <a:r>
              <a:rPr lang="cs-CZ" i="1" dirty="0" err="1"/>
              <a:t>protostars</a:t>
            </a:r>
            <a:r>
              <a:rPr lang="cs-CZ" i="1" dirty="0"/>
              <a:t> </a:t>
            </a:r>
            <a:r>
              <a:rPr lang="cs-CZ" i="1" dirty="0" err="1"/>
              <a:t>of</a:t>
            </a:r>
            <a:r>
              <a:rPr lang="cs-CZ" i="1" dirty="0"/>
              <a:t> </a:t>
            </a:r>
            <a:r>
              <a:rPr lang="cs-CZ" i="1" dirty="0" err="1"/>
              <a:t>different</a:t>
            </a:r>
            <a:r>
              <a:rPr lang="cs-CZ" i="1" dirty="0"/>
              <a:t> </a:t>
            </a:r>
            <a:r>
              <a:rPr lang="cs-CZ" i="1" dirty="0" err="1"/>
              <a:t>masses</a:t>
            </a:r>
            <a:r>
              <a:rPr lang="cs-CZ" i="1" dirty="0"/>
              <a:t> </a:t>
            </a:r>
            <a:r>
              <a:rPr lang="cs-CZ" i="1" dirty="0" err="1"/>
              <a:t>will</a:t>
            </a:r>
            <a:r>
              <a:rPr lang="cs-CZ" i="1" dirty="0"/>
              <a:t> </a:t>
            </a:r>
            <a:r>
              <a:rPr lang="cs-CZ" i="1" dirty="0" err="1"/>
              <a:t>take</a:t>
            </a:r>
            <a:r>
              <a:rPr lang="cs-CZ" i="1" dirty="0"/>
              <a:t> as </a:t>
            </a:r>
            <a:r>
              <a:rPr lang="cs-CZ" i="1" dirty="0" err="1"/>
              <a:t>they</a:t>
            </a:r>
            <a:r>
              <a:rPr lang="cs-CZ" i="1" dirty="0"/>
              <a:t> </a:t>
            </a:r>
            <a:r>
              <a:rPr lang="cs-CZ" i="1" dirty="0" err="1"/>
              <a:t>head</a:t>
            </a:r>
            <a:r>
              <a:rPr lang="cs-CZ" i="1" dirty="0"/>
              <a:t> </a:t>
            </a:r>
            <a:r>
              <a:rPr lang="cs-CZ" i="1" dirty="0" err="1"/>
              <a:t>towards</a:t>
            </a:r>
            <a:r>
              <a:rPr lang="cs-CZ" i="1" dirty="0"/>
              <a:t> </a:t>
            </a:r>
            <a:r>
              <a:rPr lang="cs-CZ" i="1" dirty="0" err="1"/>
              <a:t>the</a:t>
            </a:r>
            <a:r>
              <a:rPr lang="cs-CZ" i="1" dirty="0"/>
              <a:t> </a:t>
            </a:r>
            <a:r>
              <a:rPr lang="cs-CZ" i="1" dirty="0" err="1"/>
              <a:t>Main</a:t>
            </a:r>
            <a:r>
              <a:rPr lang="cs-CZ" i="1" dirty="0"/>
              <a:t> </a:t>
            </a:r>
            <a:r>
              <a:rPr lang="cs-CZ" i="1" dirty="0" err="1"/>
              <a:t>Sequence</a:t>
            </a:r>
            <a:r>
              <a:rPr lang="cs-CZ" i="1" dirty="0"/>
              <a:t>. </a:t>
            </a:r>
            <a:r>
              <a:rPr lang="cs-CZ" i="1" dirty="0" err="1"/>
              <a:t>Graph</a:t>
            </a:r>
            <a:r>
              <a:rPr lang="cs-CZ" i="1" dirty="0"/>
              <a:t> </a:t>
            </a:r>
            <a:r>
              <a:rPr lang="cs-CZ" i="1" dirty="0" err="1"/>
              <a:t>based</a:t>
            </a:r>
            <a:r>
              <a:rPr lang="cs-CZ" i="1" dirty="0"/>
              <a:t> </a:t>
            </a:r>
            <a:r>
              <a:rPr lang="cs-CZ" i="1" dirty="0" err="1"/>
              <a:t>upon</a:t>
            </a:r>
            <a:r>
              <a:rPr lang="cs-CZ" i="1" dirty="0"/>
              <a:t> </a:t>
            </a:r>
            <a:r>
              <a:rPr lang="cs-CZ" i="1" dirty="0" err="1"/>
              <a:t>stellar</a:t>
            </a:r>
            <a:r>
              <a:rPr lang="cs-CZ" i="1" dirty="0"/>
              <a:t> </a:t>
            </a:r>
            <a:r>
              <a:rPr lang="cs-CZ" i="1" dirty="0" err="1"/>
              <a:t>evolution</a:t>
            </a:r>
            <a:r>
              <a:rPr lang="cs-CZ" i="1" dirty="0"/>
              <a:t> </a:t>
            </a:r>
            <a:r>
              <a:rPr lang="cs-CZ" i="1" dirty="0" err="1"/>
              <a:t>computer</a:t>
            </a:r>
            <a:r>
              <a:rPr lang="cs-CZ" i="1" dirty="0"/>
              <a:t> </a:t>
            </a:r>
            <a:r>
              <a:rPr lang="cs-CZ" i="1" dirty="0" err="1"/>
              <a:t>models</a:t>
            </a:r>
            <a:r>
              <a:rPr lang="cs-CZ" i="1" dirty="0"/>
              <a:t> </a:t>
            </a:r>
            <a:r>
              <a:rPr lang="cs-CZ" i="1" dirty="0" err="1"/>
              <a:t>of</a:t>
            </a:r>
            <a:r>
              <a:rPr lang="cs-CZ" i="1" dirty="0"/>
              <a:t> </a:t>
            </a:r>
            <a:r>
              <a:rPr lang="cs-CZ" i="1" dirty="0" err="1">
                <a:hlinkClick r:id="rId3"/>
              </a:rPr>
              <a:t>Siess</a:t>
            </a:r>
            <a:r>
              <a:rPr lang="cs-CZ" i="1" dirty="0">
                <a:hlinkClick r:id="rId3"/>
              </a:rPr>
              <a:t>, </a:t>
            </a:r>
            <a:r>
              <a:rPr lang="cs-CZ" i="1" dirty="0" err="1">
                <a:hlinkClick r:id="rId3"/>
              </a:rPr>
              <a:t>Dufour</a:t>
            </a:r>
            <a:r>
              <a:rPr lang="cs-CZ" i="1" dirty="0">
                <a:hlinkClick r:id="rId3"/>
              </a:rPr>
              <a:t> and </a:t>
            </a:r>
            <a:r>
              <a:rPr lang="cs-CZ" i="1" dirty="0" err="1">
                <a:hlinkClick r:id="rId3"/>
              </a:rPr>
              <a:t>Forestini</a:t>
            </a:r>
            <a:r>
              <a:rPr lang="cs-CZ" i="1" dirty="0">
                <a:hlinkClick r:id="rId3"/>
              </a:rPr>
              <a:t>.</a:t>
            </a:r>
            <a:r>
              <a:rPr lang="cs-CZ" dirty="0"/>
              <a:t> </a:t>
            </a:r>
          </a:p>
          <a:p>
            <a:pPr eaLnBrk="1" hangingPunct="1"/>
            <a:endParaRPr lang="cs-CZ" dirty="0"/>
          </a:p>
          <a:p>
            <a:pPr eaLnBrk="1" hangingPunct="1"/>
            <a:r>
              <a:rPr lang="cs-CZ" i="1" dirty="0" err="1"/>
              <a:t>The</a:t>
            </a:r>
            <a:r>
              <a:rPr lang="cs-CZ" i="1" dirty="0"/>
              <a:t> </a:t>
            </a:r>
            <a:r>
              <a:rPr lang="cs-CZ" i="1" dirty="0" err="1"/>
              <a:t>Zero</a:t>
            </a:r>
            <a:r>
              <a:rPr lang="cs-CZ" i="1" dirty="0"/>
              <a:t>-Age </a:t>
            </a:r>
            <a:r>
              <a:rPr lang="cs-CZ" i="1" dirty="0" err="1"/>
              <a:t>Main</a:t>
            </a:r>
            <a:r>
              <a:rPr lang="cs-CZ" i="1" dirty="0"/>
              <a:t> </a:t>
            </a:r>
            <a:r>
              <a:rPr lang="cs-CZ" i="1" dirty="0" err="1"/>
              <a:t>Sequence</a:t>
            </a:r>
            <a:r>
              <a:rPr lang="cs-CZ" i="1" dirty="0"/>
              <a:t> (</a:t>
            </a:r>
            <a:r>
              <a:rPr lang="cs-CZ" i="1" dirty="0" err="1"/>
              <a:t>or</a:t>
            </a:r>
            <a:r>
              <a:rPr lang="cs-CZ" i="1" dirty="0"/>
              <a:t> ZAMS) </a:t>
            </a:r>
            <a:r>
              <a:rPr lang="cs-CZ" i="1" dirty="0" err="1"/>
              <a:t>is</a:t>
            </a:r>
            <a:r>
              <a:rPr lang="cs-CZ" i="1" dirty="0"/>
              <a:t> </a:t>
            </a:r>
            <a:r>
              <a:rPr lang="cs-CZ" i="1" dirty="0" err="1"/>
              <a:t>shown</a:t>
            </a:r>
            <a:r>
              <a:rPr lang="cs-CZ" i="1" dirty="0"/>
              <a:t> - </a:t>
            </a:r>
            <a:r>
              <a:rPr lang="cs-CZ" i="1" dirty="0" err="1"/>
              <a:t>it</a:t>
            </a:r>
            <a:r>
              <a:rPr lang="cs-CZ" i="1" dirty="0"/>
              <a:t> </a:t>
            </a:r>
            <a:r>
              <a:rPr lang="cs-CZ" i="1" dirty="0" err="1"/>
              <a:t>is</a:t>
            </a:r>
            <a:r>
              <a:rPr lang="cs-CZ" i="1" dirty="0"/>
              <a:t> </a:t>
            </a:r>
            <a:r>
              <a:rPr lang="cs-CZ" i="1" dirty="0" err="1"/>
              <a:t>the</a:t>
            </a:r>
            <a:r>
              <a:rPr lang="cs-CZ" i="1" dirty="0"/>
              <a:t> green line. </a:t>
            </a:r>
            <a:r>
              <a:rPr lang="cs-CZ" i="1" dirty="0" err="1"/>
              <a:t>This</a:t>
            </a:r>
            <a:r>
              <a:rPr lang="cs-CZ" i="1" dirty="0"/>
              <a:t> </a:t>
            </a:r>
            <a:r>
              <a:rPr lang="cs-CZ" i="1" dirty="0" err="1"/>
              <a:t>is</a:t>
            </a:r>
            <a:r>
              <a:rPr lang="cs-CZ" i="1" dirty="0"/>
              <a:t> </a:t>
            </a:r>
            <a:r>
              <a:rPr lang="cs-CZ" i="1" dirty="0" err="1"/>
              <a:t>only</a:t>
            </a:r>
            <a:r>
              <a:rPr lang="cs-CZ" i="1" dirty="0"/>
              <a:t> a </a:t>
            </a:r>
            <a:r>
              <a:rPr lang="cs-CZ" i="1" dirty="0" err="1"/>
              <a:t>theoretical</a:t>
            </a:r>
            <a:r>
              <a:rPr lang="cs-CZ" i="1" dirty="0"/>
              <a:t> </a:t>
            </a:r>
            <a:r>
              <a:rPr lang="cs-CZ" i="1" dirty="0" err="1"/>
              <a:t>location</a:t>
            </a:r>
            <a:r>
              <a:rPr lang="cs-CZ" i="1" dirty="0"/>
              <a:t> on </a:t>
            </a:r>
            <a:r>
              <a:rPr lang="cs-CZ" i="1" dirty="0" err="1"/>
              <a:t>the</a:t>
            </a:r>
            <a:r>
              <a:rPr lang="cs-CZ" i="1" dirty="0"/>
              <a:t> H-R diagram and </a:t>
            </a:r>
            <a:r>
              <a:rPr lang="cs-CZ" i="1" dirty="0" err="1"/>
              <a:t>is</a:t>
            </a:r>
            <a:r>
              <a:rPr lang="cs-CZ" i="1" dirty="0"/>
              <a:t> </a:t>
            </a:r>
            <a:r>
              <a:rPr lang="cs-CZ" i="1" dirty="0" err="1"/>
              <a:t>used</a:t>
            </a:r>
            <a:r>
              <a:rPr lang="cs-CZ" i="1" dirty="0"/>
              <a:t> to show </a:t>
            </a:r>
            <a:r>
              <a:rPr lang="cs-CZ" i="1" dirty="0" err="1"/>
              <a:t>the</a:t>
            </a:r>
            <a:r>
              <a:rPr lang="cs-CZ" i="1" dirty="0"/>
              <a:t> </a:t>
            </a:r>
            <a:r>
              <a:rPr lang="cs-CZ" i="1" dirty="0" err="1"/>
              <a:t>likely</a:t>
            </a:r>
            <a:r>
              <a:rPr lang="cs-CZ" i="1" dirty="0"/>
              <a:t> </a:t>
            </a:r>
            <a:r>
              <a:rPr lang="cs-CZ" i="1" dirty="0" err="1"/>
              <a:t>location</a:t>
            </a:r>
            <a:r>
              <a:rPr lang="cs-CZ" i="1" dirty="0"/>
              <a:t> </a:t>
            </a:r>
            <a:r>
              <a:rPr lang="cs-CZ" i="1" dirty="0" err="1"/>
              <a:t>where</a:t>
            </a:r>
            <a:r>
              <a:rPr lang="cs-CZ" i="1" dirty="0"/>
              <a:t> a </a:t>
            </a:r>
            <a:r>
              <a:rPr lang="cs-CZ" i="1" dirty="0" err="1"/>
              <a:t>newly</a:t>
            </a:r>
            <a:r>
              <a:rPr lang="cs-CZ" i="1" dirty="0"/>
              <a:t> </a:t>
            </a:r>
            <a:r>
              <a:rPr lang="cs-CZ" i="1" dirty="0" err="1"/>
              <a:t>formed</a:t>
            </a:r>
            <a:r>
              <a:rPr lang="cs-CZ" i="1" dirty="0"/>
              <a:t> </a:t>
            </a:r>
            <a:r>
              <a:rPr lang="cs-CZ" i="1" dirty="0" err="1"/>
              <a:t>star</a:t>
            </a:r>
            <a:r>
              <a:rPr lang="cs-CZ" i="1" dirty="0"/>
              <a:t> </a:t>
            </a:r>
            <a:r>
              <a:rPr lang="cs-CZ" i="1" dirty="0" err="1"/>
              <a:t>would</a:t>
            </a:r>
            <a:r>
              <a:rPr lang="cs-CZ" i="1" dirty="0"/>
              <a:t> </a:t>
            </a:r>
            <a:r>
              <a:rPr lang="cs-CZ" i="1" dirty="0" err="1"/>
              <a:t>be</a:t>
            </a:r>
            <a:r>
              <a:rPr lang="cs-CZ" i="1" dirty="0"/>
              <a:t> </a:t>
            </a:r>
            <a:r>
              <a:rPr lang="cs-CZ" i="1" dirty="0" err="1"/>
              <a:t>found</a:t>
            </a:r>
            <a:r>
              <a:rPr lang="cs-CZ" i="1" dirty="0"/>
              <a:t> </a:t>
            </a:r>
            <a:r>
              <a:rPr lang="cs-CZ" i="1" dirty="0" err="1"/>
              <a:t>before</a:t>
            </a:r>
            <a:r>
              <a:rPr lang="cs-CZ" i="1" dirty="0"/>
              <a:t> </a:t>
            </a:r>
            <a:r>
              <a:rPr lang="cs-CZ" i="1" dirty="0" err="1"/>
              <a:t>it</a:t>
            </a:r>
            <a:r>
              <a:rPr lang="cs-CZ" i="1" dirty="0"/>
              <a:t> has </a:t>
            </a:r>
            <a:r>
              <a:rPr lang="cs-CZ" i="1" dirty="0" err="1"/>
              <a:t>burned</a:t>
            </a:r>
            <a:r>
              <a:rPr lang="cs-CZ" i="1" dirty="0"/>
              <a:t> </a:t>
            </a:r>
            <a:r>
              <a:rPr lang="cs-CZ" i="1" dirty="0" err="1"/>
              <a:t>any</a:t>
            </a:r>
            <a:r>
              <a:rPr lang="cs-CZ" i="1" dirty="0"/>
              <a:t> hydrogen. As </a:t>
            </a:r>
            <a:r>
              <a:rPr lang="cs-CZ" i="1" dirty="0" err="1"/>
              <a:t>stars</a:t>
            </a:r>
            <a:r>
              <a:rPr lang="cs-CZ" i="1" dirty="0"/>
              <a:t> </a:t>
            </a:r>
            <a:r>
              <a:rPr lang="cs-CZ" i="1" dirty="0" err="1"/>
              <a:t>undergo</a:t>
            </a:r>
            <a:r>
              <a:rPr lang="cs-CZ" i="1" dirty="0"/>
              <a:t> </a:t>
            </a:r>
            <a:r>
              <a:rPr lang="cs-CZ" i="1" dirty="0" err="1"/>
              <a:t>fusion</a:t>
            </a:r>
            <a:r>
              <a:rPr lang="cs-CZ" i="1" dirty="0"/>
              <a:t> </a:t>
            </a:r>
            <a:r>
              <a:rPr lang="cs-CZ" i="1" dirty="0" err="1"/>
              <a:t>they</a:t>
            </a:r>
            <a:r>
              <a:rPr lang="cs-CZ" i="1" dirty="0"/>
              <a:t> </a:t>
            </a:r>
            <a:r>
              <a:rPr lang="cs-CZ" i="1" dirty="0" err="1"/>
              <a:t>gradually</a:t>
            </a:r>
            <a:r>
              <a:rPr lang="cs-CZ" i="1" dirty="0"/>
              <a:t> </a:t>
            </a:r>
            <a:r>
              <a:rPr lang="cs-CZ" i="1" dirty="0" err="1"/>
              <a:t>follow</a:t>
            </a:r>
            <a:r>
              <a:rPr lang="cs-CZ" i="1" dirty="0"/>
              <a:t> </a:t>
            </a:r>
            <a:r>
              <a:rPr lang="cs-CZ" i="1" dirty="0" err="1"/>
              <a:t>the</a:t>
            </a:r>
            <a:r>
              <a:rPr lang="cs-CZ" i="1" dirty="0"/>
              <a:t> </a:t>
            </a:r>
            <a:r>
              <a:rPr lang="cs-CZ" i="1" dirty="0" err="1"/>
              <a:t>paths</a:t>
            </a:r>
            <a:r>
              <a:rPr lang="cs-CZ" i="1" dirty="0"/>
              <a:t> </a:t>
            </a:r>
            <a:r>
              <a:rPr lang="cs-CZ" i="1" dirty="0" err="1"/>
              <a:t>indicated</a:t>
            </a:r>
            <a:r>
              <a:rPr lang="cs-CZ" i="1" dirty="0"/>
              <a:t> by </a:t>
            </a:r>
            <a:r>
              <a:rPr lang="cs-CZ" i="1" dirty="0" err="1"/>
              <a:t>the</a:t>
            </a:r>
            <a:r>
              <a:rPr lang="cs-CZ" i="1" dirty="0"/>
              <a:t> </a:t>
            </a:r>
            <a:r>
              <a:rPr lang="cs-CZ" i="1" dirty="0" err="1"/>
              <a:t>light</a:t>
            </a:r>
            <a:r>
              <a:rPr lang="cs-CZ" i="1" dirty="0"/>
              <a:t> blue lines </a:t>
            </a:r>
            <a:r>
              <a:rPr lang="cs-CZ" i="1" dirty="0" err="1"/>
              <a:t>until</a:t>
            </a:r>
            <a:r>
              <a:rPr lang="cs-CZ" i="1" dirty="0"/>
              <a:t> </a:t>
            </a:r>
            <a:r>
              <a:rPr lang="cs-CZ" i="1" dirty="0" err="1"/>
              <a:t>they</a:t>
            </a:r>
            <a:r>
              <a:rPr lang="cs-CZ" i="1" dirty="0"/>
              <a:t> </a:t>
            </a:r>
            <a:r>
              <a:rPr lang="cs-CZ" i="1" dirty="0" err="1"/>
              <a:t>reach</a:t>
            </a:r>
            <a:r>
              <a:rPr lang="cs-CZ" i="1" dirty="0"/>
              <a:t> </a:t>
            </a:r>
            <a:r>
              <a:rPr lang="cs-CZ" i="1" dirty="0" err="1"/>
              <a:t>the</a:t>
            </a:r>
            <a:r>
              <a:rPr lang="cs-CZ" i="1" dirty="0"/>
              <a:t> end </a:t>
            </a:r>
            <a:r>
              <a:rPr lang="cs-CZ" i="1" dirty="0" err="1"/>
              <a:t>of</a:t>
            </a:r>
            <a:r>
              <a:rPr lang="cs-CZ" i="1" dirty="0"/>
              <a:t> </a:t>
            </a:r>
            <a:r>
              <a:rPr lang="cs-CZ" i="1" dirty="0" err="1"/>
              <a:t>their</a:t>
            </a:r>
            <a:r>
              <a:rPr lang="cs-CZ" i="1" dirty="0"/>
              <a:t> </a:t>
            </a:r>
            <a:r>
              <a:rPr lang="cs-CZ" i="1" dirty="0" err="1"/>
              <a:t>Main</a:t>
            </a:r>
            <a:r>
              <a:rPr lang="cs-CZ" i="1" dirty="0"/>
              <a:t> </a:t>
            </a:r>
            <a:r>
              <a:rPr lang="cs-CZ" i="1" dirty="0" err="1"/>
              <a:t>Sequence</a:t>
            </a:r>
            <a:r>
              <a:rPr lang="cs-CZ" i="1" dirty="0"/>
              <a:t> </a:t>
            </a:r>
            <a:r>
              <a:rPr lang="cs-CZ" i="1" dirty="0" err="1"/>
              <a:t>phase</a:t>
            </a:r>
            <a:r>
              <a:rPr lang="cs-CZ" i="1" dirty="0"/>
              <a:t> - </a:t>
            </a:r>
            <a:r>
              <a:rPr lang="cs-CZ" i="1" dirty="0" err="1"/>
              <a:t>indicated</a:t>
            </a:r>
            <a:r>
              <a:rPr lang="cs-CZ" i="1" dirty="0"/>
              <a:t> by </a:t>
            </a:r>
            <a:r>
              <a:rPr lang="cs-CZ" i="1" dirty="0" err="1"/>
              <a:t>the</a:t>
            </a:r>
            <a:r>
              <a:rPr lang="cs-CZ" i="1" dirty="0"/>
              <a:t> </a:t>
            </a:r>
            <a:r>
              <a:rPr lang="cs-CZ" i="1" dirty="0" err="1"/>
              <a:t>dark</a:t>
            </a:r>
            <a:r>
              <a:rPr lang="cs-CZ" i="1" dirty="0"/>
              <a:t> blue line. </a:t>
            </a:r>
            <a:r>
              <a:rPr lang="cs-CZ" i="1" dirty="0" err="1"/>
              <a:t>The</a:t>
            </a:r>
            <a:r>
              <a:rPr lang="cs-CZ" i="1" dirty="0"/>
              <a:t> </a:t>
            </a:r>
            <a:r>
              <a:rPr lang="cs-CZ" i="1" dirty="0" err="1"/>
              <a:t>masses</a:t>
            </a:r>
            <a:r>
              <a:rPr lang="cs-CZ" i="1" dirty="0"/>
              <a:t> </a:t>
            </a:r>
            <a:r>
              <a:rPr lang="cs-CZ" i="1" dirty="0" err="1"/>
              <a:t>of</a:t>
            </a:r>
            <a:r>
              <a:rPr lang="cs-CZ" i="1" dirty="0"/>
              <a:t> </a:t>
            </a:r>
            <a:r>
              <a:rPr lang="cs-CZ" i="1" dirty="0" err="1"/>
              <a:t>the</a:t>
            </a:r>
            <a:r>
              <a:rPr lang="cs-CZ" i="1" dirty="0"/>
              <a:t> </a:t>
            </a:r>
            <a:r>
              <a:rPr lang="cs-CZ" i="1" dirty="0" err="1"/>
              <a:t>individual</a:t>
            </a:r>
            <a:r>
              <a:rPr lang="cs-CZ" i="1" dirty="0"/>
              <a:t> </a:t>
            </a:r>
            <a:r>
              <a:rPr lang="cs-CZ" i="1" dirty="0" err="1"/>
              <a:t>stars</a:t>
            </a:r>
            <a:r>
              <a:rPr lang="cs-CZ" i="1" dirty="0"/>
              <a:t> are </a:t>
            </a:r>
            <a:r>
              <a:rPr lang="cs-CZ" i="1" dirty="0" err="1"/>
              <a:t>indicated</a:t>
            </a:r>
            <a:r>
              <a:rPr lang="cs-CZ" i="1" dirty="0"/>
              <a:t>. </a:t>
            </a:r>
            <a:r>
              <a:rPr lang="cs-CZ" i="1" dirty="0" err="1"/>
              <a:t>This</a:t>
            </a:r>
            <a:r>
              <a:rPr lang="cs-CZ" i="1" dirty="0"/>
              <a:t> </a:t>
            </a:r>
            <a:r>
              <a:rPr lang="cs-CZ" i="1" dirty="0" err="1"/>
              <a:t>graph</a:t>
            </a:r>
            <a:r>
              <a:rPr lang="cs-CZ" i="1" dirty="0"/>
              <a:t> </a:t>
            </a:r>
            <a:r>
              <a:rPr lang="cs-CZ" i="1" dirty="0" err="1"/>
              <a:t>is</a:t>
            </a:r>
            <a:r>
              <a:rPr lang="cs-CZ" i="1" dirty="0"/>
              <a:t> </a:t>
            </a:r>
            <a:r>
              <a:rPr lang="cs-CZ" i="1" dirty="0" err="1"/>
              <a:t>based</a:t>
            </a:r>
            <a:r>
              <a:rPr lang="cs-CZ" i="1" dirty="0"/>
              <a:t> on </a:t>
            </a:r>
            <a:r>
              <a:rPr lang="cs-CZ" i="1" dirty="0" err="1"/>
              <a:t>computer</a:t>
            </a:r>
            <a:r>
              <a:rPr lang="cs-CZ" i="1" dirty="0"/>
              <a:t> model data and </a:t>
            </a:r>
            <a:r>
              <a:rPr lang="cs-CZ" i="1" dirty="0" err="1"/>
              <a:t>is</a:t>
            </a:r>
            <a:r>
              <a:rPr lang="cs-CZ" i="1" dirty="0"/>
              <a:t> not </a:t>
            </a:r>
            <a:r>
              <a:rPr lang="cs-CZ" i="1" dirty="0" err="1"/>
              <a:t>based</a:t>
            </a:r>
            <a:r>
              <a:rPr lang="cs-CZ" i="1" dirty="0"/>
              <a:t> </a:t>
            </a:r>
            <a:r>
              <a:rPr lang="cs-CZ" i="1" dirty="0" err="1"/>
              <a:t>upon</a:t>
            </a:r>
            <a:r>
              <a:rPr lang="cs-CZ" i="1" dirty="0"/>
              <a:t> </a:t>
            </a:r>
            <a:r>
              <a:rPr lang="cs-CZ" i="1" dirty="0" err="1"/>
              <a:t>actual</a:t>
            </a:r>
            <a:r>
              <a:rPr lang="cs-CZ" i="1" dirty="0"/>
              <a:t> </a:t>
            </a:r>
            <a:r>
              <a:rPr lang="cs-CZ" i="1" dirty="0" err="1"/>
              <a:t>stars</a:t>
            </a:r>
            <a:r>
              <a:rPr lang="cs-CZ" i="1" dirty="0"/>
              <a:t>.</a:t>
            </a:r>
            <a:r>
              <a:rPr lang="cs-CZ" dirty="0"/>
              <a:t> </a:t>
            </a:r>
          </a:p>
          <a:p>
            <a:pPr eaLnBrk="1" hangingPunct="1"/>
            <a:endParaRPr lang="cs-CZ" dirty="0"/>
          </a:p>
        </p:txBody>
      </p:sp>
    </p:spTree>
    <p:extLst>
      <p:ext uri="{BB962C8B-B14F-4D97-AF65-F5344CB8AC3E}">
        <p14:creationId xmlns:p14="http://schemas.microsoft.com/office/powerpoint/2010/main" val="3935001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637379A-2C54-4A05-8D75-9FAD0E69C2FE}" type="slidenum">
              <a:rPr lang="cs-CZ" smtClean="0"/>
              <a:pPr eaLnBrk="1" hangingPunct="1"/>
              <a:t>12</a:t>
            </a:fld>
            <a:endParaRPr lang="cs-CZ"/>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p:spPr>
        <p:txBody>
          <a:bodyPr/>
          <a:lstStyle/>
          <a:p>
            <a:pPr eaLnBrk="1" hangingPunct="1"/>
            <a:r>
              <a:rPr lang="cs-CZ" dirty="0"/>
              <a:t>v hnědém trpaslíku se nikdy nezapálily stabilní termojaderné reakce – proto je z vodíku</a:t>
            </a:r>
          </a:p>
          <a:p>
            <a:pPr marL="0" indent="0" eaLnBrk="1" hangingPunct="1">
              <a:buNone/>
            </a:pPr>
            <a:endParaRPr lang="cs-CZ" dirty="0"/>
          </a:p>
          <a:p>
            <a:r>
              <a:rPr lang="cs-CZ" sz="1200" b="1" i="0" kern="1200" dirty="0" err="1">
                <a:solidFill>
                  <a:schemeClr val="tx1"/>
                </a:solidFill>
                <a:effectLst/>
                <a:latin typeface="Arial" charset="0"/>
                <a:ea typeface="+mn-ea"/>
                <a:cs typeface="+mn-cs"/>
              </a:rPr>
              <a:t>Subrahmanyan</a:t>
            </a:r>
            <a:r>
              <a:rPr lang="cs-CZ" sz="1200" b="1" i="0" kern="1200" dirty="0">
                <a:solidFill>
                  <a:schemeClr val="tx1"/>
                </a:solidFill>
                <a:effectLst/>
                <a:latin typeface="Arial" charset="0"/>
                <a:ea typeface="+mn-ea"/>
                <a:cs typeface="+mn-cs"/>
              </a:rPr>
              <a:t> </a:t>
            </a:r>
            <a:r>
              <a:rPr lang="cs-CZ" sz="1200" b="1" i="0" kern="1200" dirty="0" err="1">
                <a:solidFill>
                  <a:schemeClr val="tx1"/>
                </a:solidFill>
                <a:effectLst/>
                <a:latin typeface="Arial" charset="0"/>
                <a:ea typeface="+mn-ea"/>
                <a:cs typeface="+mn-cs"/>
              </a:rPr>
              <a:t>Chandrasekhar</a:t>
            </a:r>
            <a:r>
              <a:rPr lang="cs-CZ" sz="1200" b="0" i="0" kern="1200" dirty="0">
                <a:solidFill>
                  <a:schemeClr val="tx1"/>
                </a:solidFill>
                <a:effectLst/>
                <a:latin typeface="Arial" charset="0"/>
                <a:ea typeface="+mn-ea"/>
                <a:cs typeface="+mn-cs"/>
              </a:rPr>
              <a:t> [</a:t>
            </a:r>
            <a:r>
              <a:rPr lang="cs-CZ" sz="1200" b="0" i="0" kern="1200" dirty="0" err="1">
                <a:solidFill>
                  <a:schemeClr val="tx1"/>
                </a:solidFill>
                <a:effectLst/>
                <a:latin typeface="Arial" charset="0"/>
                <a:ea typeface="+mn-ea"/>
                <a:cs typeface="+mn-cs"/>
              </a:rPr>
              <a:t>čandrasékhár</a:t>
            </a:r>
            <a:r>
              <a:rPr lang="cs-CZ" sz="1200" b="0" i="0" kern="1200" dirty="0">
                <a:solidFill>
                  <a:schemeClr val="tx1"/>
                </a:solidFill>
                <a:effectLst/>
                <a:latin typeface="Arial" charset="0"/>
                <a:ea typeface="+mn-ea"/>
                <a:cs typeface="+mn-cs"/>
              </a:rPr>
              <a:t>] (</a:t>
            </a:r>
            <a:r>
              <a:rPr lang="cs-CZ" sz="1200" b="0" i="0" u="none" strike="noStrike" kern="1200" dirty="0">
                <a:solidFill>
                  <a:schemeClr val="tx1"/>
                </a:solidFill>
                <a:effectLst/>
                <a:latin typeface="Arial" charset="0"/>
                <a:ea typeface="+mn-ea"/>
                <a:cs typeface="+mn-cs"/>
                <a:hlinkClick r:id="rId3" tooltip="19. říjen"/>
              </a:rPr>
              <a:t>19. října</a:t>
            </a:r>
            <a:r>
              <a:rPr lang="cs-CZ" sz="1200" b="0" i="0" kern="1200" dirty="0">
                <a:solidFill>
                  <a:schemeClr val="tx1"/>
                </a:solidFill>
                <a:effectLst/>
                <a:latin typeface="Arial" charset="0"/>
                <a:ea typeface="+mn-ea"/>
                <a:cs typeface="+mn-cs"/>
              </a:rPr>
              <a:t> </a:t>
            </a:r>
            <a:r>
              <a:rPr lang="cs-CZ" sz="1200" b="0" i="0" u="none" strike="noStrike" kern="1200" dirty="0">
                <a:solidFill>
                  <a:schemeClr val="tx1"/>
                </a:solidFill>
                <a:effectLst/>
                <a:latin typeface="Arial" charset="0"/>
                <a:ea typeface="+mn-ea"/>
                <a:cs typeface="+mn-cs"/>
                <a:hlinkClick r:id="rId4" tooltip="1910"/>
              </a:rPr>
              <a:t>1910</a:t>
            </a:r>
            <a:r>
              <a:rPr lang="cs-CZ" sz="1200" b="0" i="0" kern="1200" dirty="0">
                <a:solidFill>
                  <a:schemeClr val="tx1"/>
                </a:solidFill>
                <a:effectLst/>
                <a:latin typeface="Arial" charset="0"/>
                <a:ea typeface="+mn-ea"/>
                <a:cs typeface="+mn-cs"/>
              </a:rPr>
              <a:t> </a:t>
            </a:r>
            <a:r>
              <a:rPr lang="cs-CZ" sz="1200" b="0" i="0" u="none" strike="noStrike" kern="1200" dirty="0" err="1">
                <a:solidFill>
                  <a:schemeClr val="tx1"/>
                </a:solidFill>
                <a:effectLst/>
                <a:latin typeface="Arial" charset="0"/>
                <a:ea typeface="+mn-ea"/>
                <a:cs typeface="+mn-cs"/>
                <a:hlinkClick r:id="rId5" tooltip="Láhaur"/>
              </a:rPr>
              <a:t>Láhaur</a:t>
            </a:r>
            <a:r>
              <a:rPr lang="cs-CZ" sz="1200" b="0" i="0" u="none" strike="noStrike" kern="1200" dirty="0">
                <a:solidFill>
                  <a:schemeClr val="tx1"/>
                </a:solidFill>
                <a:effectLst/>
                <a:latin typeface="Arial" charset="0"/>
                <a:ea typeface="+mn-ea"/>
                <a:cs typeface="+mn-cs"/>
              </a:rPr>
              <a:t> Britská Indie, dnes </a:t>
            </a:r>
            <a:r>
              <a:rPr lang="cs-CZ" sz="1200" b="0" i="0" u="none" strike="noStrike" kern="1200" dirty="0">
                <a:solidFill>
                  <a:schemeClr val="tx1"/>
                </a:solidFill>
                <a:effectLst/>
                <a:latin typeface="Arial" charset="0"/>
                <a:ea typeface="+mn-ea"/>
                <a:cs typeface="+mn-cs"/>
                <a:hlinkClick r:id="rId6" tooltip="Pákistán"/>
              </a:rPr>
              <a:t>Pákistán</a:t>
            </a:r>
            <a:r>
              <a:rPr lang="cs-CZ" sz="1200" b="0" i="0" kern="1200" dirty="0">
                <a:solidFill>
                  <a:schemeClr val="tx1"/>
                </a:solidFill>
                <a:effectLst/>
                <a:latin typeface="Arial" charset="0"/>
                <a:ea typeface="+mn-ea"/>
                <a:cs typeface="+mn-cs"/>
              </a:rPr>
              <a:t> – </a:t>
            </a:r>
            <a:r>
              <a:rPr lang="cs-CZ" sz="1200" b="0" i="0" u="none" strike="noStrike" kern="1200" dirty="0">
                <a:solidFill>
                  <a:schemeClr val="tx1"/>
                </a:solidFill>
                <a:effectLst/>
                <a:latin typeface="Arial" charset="0"/>
                <a:ea typeface="+mn-ea"/>
                <a:cs typeface="+mn-cs"/>
                <a:hlinkClick r:id="rId7" tooltip="21. srpen"/>
              </a:rPr>
              <a:t>21. srpna</a:t>
            </a:r>
            <a:r>
              <a:rPr lang="cs-CZ" sz="1200" b="0" i="0" kern="1200" dirty="0">
                <a:solidFill>
                  <a:schemeClr val="tx1"/>
                </a:solidFill>
                <a:effectLst/>
                <a:latin typeface="Arial" charset="0"/>
                <a:ea typeface="+mn-ea"/>
                <a:cs typeface="+mn-cs"/>
              </a:rPr>
              <a:t> </a:t>
            </a:r>
            <a:r>
              <a:rPr lang="cs-CZ" sz="1200" b="0" i="0" u="none" strike="noStrike" kern="1200" dirty="0">
                <a:solidFill>
                  <a:schemeClr val="tx1"/>
                </a:solidFill>
                <a:effectLst/>
                <a:latin typeface="Arial" charset="0"/>
                <a:ea typeface="+mn-ea"/>
                <a:cs typeface="+mn-cs"/>
                <a:hlinkClick r:id="rId8" tooltip="1995"/>
              </a:rPr>
              <a:t>1995</a:t>
            </a:r>
            <a:r>
              <a:rPr lang="cs-CZ" sz="1200" b="0" i="0" kern="1200" dirty="0">
                <a:solidFill>
                  <a:schemeClr val="tx1"/>
                </a:solidFill>
                <a:effectLst/>
                <a:latin typeface="Arial" charset="0"/>
                <a:ea typeface="+mn-ea"/>
                <a:cs typeface="+mn-cs"/>
              </a:rPr>
              <a:t> </a:t>
            </a:r>
            <a:r>
              <a:rPr lang="cs-CZ" sz="1200" b="0" i="0" u="none" strike="noStrike" kern="1200" dirty="0">
                <a:solidFill>
                  <a:schemeClr val="tx1"/>
                </a:solidFill>
                <a:effectLst/>
                <a:latin typeface="Arial" charset="0"/>
                <a:ea typeface="+mn-ea"/>
                <a:cs typeface="+mn-cs"/>
                <a:hlinkClick r:id="rId9" tooltip="Chicago"/>
              </a:rPr>
              <a:t>Chicago</a:t>
            </a:r>
            <a:r>
              <a:rPr lang="cs-CZ" sz="1200" b="0" i="0" kern="1200" dirty="0">
                <a:solidFill>
                  <a:schemeClr val="tx1"/>
                </a:solidFill>
                <a:effectLst/>
                <a:latin typeface="Arial" charset="0"/>
                <a:ea typeface="+mn-ea"/>
                <a:cs typeface="+mn-cs"/>
              </a:rPr>
              <a:t>) byl </a:t>
            </a:r>
            <a:r>
              <a:rPr lang="cs-CZ" sz="1200" b="0" i="0" u="none" strike="noStrike" kern="1200" dirty="0">
                <a:solidFill>
                  <a:schemeClr val="tx1"/>
                </a:solidFill>
                <a:effectLst/>
                <a:latin typeface="Arial" charset="0"/>
                <a:ea typeface="+mn-ea"/>
                <a:cs typeface="+mn-cs"/>
                <a:hlinkClick r:id="rId10" tooltip="Spojené státy americké"/>
              </a:rPr>
              <a:t>americký</a:t>
            </a:r>
            <a:r>
              <a:rPr lang="cs-CZ" sz="1200" b="0" i="0" kern="1200" dirty="0">
                <a:solidFill>
                  <a:schemeClr val="tx1"/>
                </a:solidFill>
                <a:effectLst/>
                <a:latin typeface="Arial" charset="0"/>
                <a:ea typeface="+mn-ea"/>
                <a:cs typeface="+mn-cs"/>
              </a:rPr>
              <a:t> </a:t>
            </a:r>
            <a:r>
              <a:rPr lang="cs-CZ" sz="1200" b="0" i="0" u="none" strike="noStrike" kern="1200" dirty="0">
                <a:solidFill>
                  <a:schemeClr val="tx1"/>
                </a:solidFill>
                <a:effectLst/>
                <a:latin typeface="Arial" charset="0"/>
                <a:ea typeface="+mn-ea"/>
                <a:cs typeface="+mn-cs"/>
                <a:hlinkClick r:id="rId11" tooltip="Astrofyzika"/>
              </a:rPr>
              <a:t>astrofyzik</a:t>
            </a:r>
            <a:r>
              <a:rPr lang="cs-CZ" sz="1200" b="0" i="0" kern="1200" dirty="0">
                <a:solidFill>
                  <a:schemeClr val="tx1"/>
                </a:solidFill>
                <a:effectLst/>
                <a:latin typeface="Arial" charset="0"/>
                <a:ea typeface="+mn-ea"/>
                <a:cs typeface="+mn-cs"/>
              </a:rPr>
              <a:t> a </a:t>
            </a:r>
            <a:r>
              <a:rPr lang="cs-CZ" sz="1200" b="0" i="0" u="none" strike="noStrike" kern="1200" dirty="0">
                <a:solidFill>
                  <a:schemeClr val="tx1"/>
                </a:solidFill>
                <a:effectLst/>
                <a:latin typeface="Arial" charset="0"/>
                <a:ea typeface="+mn-ea"/>
                <a:cs typeface="+mn-cs"/>
                <a:hlinkClick r:id="rId12" tooltip="Matematika"/>
              </a:rPr>
              <a:t>matematik</a:t>
            </a:r>
            <a:r>
              <a:rPr lang="cs-CZ" sz="1200" b="0" i="0" kern="1200" dirty="0">
                <a:solidFill>
                  <a:schemeClr val="tx1"/>
                </a:solidFill>
                <a:effectLst/>
                <a:latin typeface="Arial" charset="0"/>
                <a:ea typeface="+mn-ea"/>
                <a:cs typeface="+mn-cs"/>
              </a:rPr>
              <a:t> </a:t>
            </a:r>
            <a:r>
              <a:rPr lang="cs-CZ" sz="1200" b="0" i="0" u="none" strike="noStrike" kern="1200" dirty="0">
                <a:solidFill>
                  <a:schemeClr val="tx1"/>
                </a:solidFill>
                <a:effectLst/>
                <a:latin typeface="Arial" charset="0"/>
                <a:ea typeface="+mn-ea"/>
                <a:cs typeface="+mn-cs"/>
                <a:hlinkClick r:id="rId13" tooltip="Indie"/>
              </a:rPr>
              <a:t>indického</a:t>
            </a:r>
            <a:r>
              <a:rPr lang="cs-CZ" sz="1200" b="0" i="0" kern="1200" dirty="0">
                <a:solidFill>
                  <a:schemeClr val="tx1"/>
                </a:solidFill>
                <a:effectLst/>
                <a:latin typeface="Arial" charset="0"/>
                <a:ea typeface="+mn-ea"/>
                <a:cs typeface="+mn-cs"/>
              </a:rPr>
              <a:t> původu.</a:t>
            </a:r>
          </a:p>
          <a:p>
            <a:r>
              <a:rPr lang="cs-CZ" sz="1200" b="0" i="0" kern="1200" dirty="0">
                <a:solidFill>
                  <a:schemeClr val="tx1"/>
                </a:solidFill>
                <a:effectLst/>
                <a:latin typeface="Arial" charset="0"/>
                <a:ea typeface="+mn-ea"/>
                <a:cs typeface="+mn-cs"/>
              </a:rPr>
              <a:t>Vystudoval fyziku na </a:t>
            </a:r>
            <a:r>
              <a:rPr lang="cs-CZ" sz="1200" b="0" i="0" kern="1200" dirty="0" err="1">
                <a:solidFill>
                  <a:schemeClr val="tx1"/>
                </a:solidFill>
                <a:effectLst/>
                <a:latin typeface="Arial" charset="0"/>
                <a:ea typeface="+mn-ea"/>
                <a:cs typeface="+mn-cs"/>
              </a:rPr>
              <a:t>Presidency</a:t>
            </a:r>
            <a:r>
              <a:rPr lang="cs-CZ" sz="1200" b="0" i="0" kern="1200" dirty="0">
                <a:solidFill>
                  <a:schemeClr val="tx1"/>
                </a:solidFill>
                <a:effectLst/>
                <a:latin typeface="Arial" charset="0"/>
                <a:ea typeface="+mn-ea"/>
                <a:cs typeface="+mn-cs"/>
              </a:rPr>
              <a:t> </a:t>
            </a:r>
            <a:r>
              <a:rPr lang="cs-CZ" sz="1200" b="0" i="0" kern="1200" dirty="0" err="1">
                <a:solidFill>
                  <a:schemeClr val="tx1"/>
                </a:solidFill>
                <a:effectLst/>
                <a:latin typeface="Arial" charset="0"/>
                <a:ea typeface="+mn-ea"/>
                <a:cs typeface="+mn-cs"/>
              </a:rPr>
              <a:t>College</a:t>
            </a:r>
            <a:r>
              <a:rPr lang="cs-CZ" sz="1200" b="0" i="0" kern="1200" dirty="0">
                <a:solidFill>
                  <a:schemeClr val="tx1"/>
                </a:solidFill>
                <a:effectLst/>
                <a:latin typeface="Arial" charset="0"/>
                <a:ea typeface="+mn-ea"/>
                <a:cs typeface="+mn-cs"/>
              </a:rPr>
              <a:t> v indickém </a:t>
            </a:r>
            <a:r>
              <a:rPr lang="cs-CZ" sz="1200" b="0" i="0" u="none" strike="noStrike" kern="1200" dirty="0">
                <a:solidFill>
                  <a:schemeClr val="tx1"/>
                </a:solidFill>
                <a:effectLst/>
                <a:latin typeface="Arial" charset="0"/>
                <a:ea typeface="+mn-ea"/>
                <a:cs typeface="+mn-cs"/>
                <a:hlinkClick r:id="rId14" tooltip="Čennaí"/>
              </a:rPr>
              <a:t>Madrásu</a:t>
            </a:r>
            <a:r>
              <a:rPr lang="cs-CZ" sz="1200" b="0" i="0" kern="1200" dirty="0">
                <a:solidFill>
                  <a:schemeClr val="tx1"/>
                </a:solidFill>
                <a:effectLst/>
                <a:latin typeface="Arial" charset="0"/>
                <a:ea typeface="+mn-ea"/>
                <a:cs typeface="+mn-cs"/>
              </a:rPr>
              <a:t> a na </a:t>
            </a:r>
            <a:r>
              <a:rPr lang="cs-CZ" sz="1200" b="0" i="0" u="none" strike="noStrike" kern="1200" dirty="0">
                <a:solidFill>
                  <a:schemeClr val="tx1"/>
                </a:solidFill>
                <a:effectLst/>
                <a:latin typeface="Arial" charset="0"/>
                <a:ea typeface="+mn-ea"/>
                <a:cs typeface="+mn-cs"/>
                <a:hlinkClick r:id="rId15" tooltip="University of Cambridge"/>
              </a:rPr>
              <a:t>Cambridgeské univerzitě</a:t>
            </a:r>
            <a:r>
              <a:rPr lang="cs-CZ" sz="1200" b="0" i="0" kern="1200" dirty="0">
                <a:solidFill>
                  <a:schemeClr val="tx1"/>
                </a:solidFill>
                <a:effectLst/>
                <a:latin typeface="Arial" charset="0"/>
                <a:ea typeface="+mn-ea"/>
                <a:cs typeface="+mn-cs"/>
              </a:rPr>
              <a:t> v </a:t>
            </a:r>
            <a:r>
              <a:rPr lang="cs-CZ" sz="1200" b="0" i="0" u="none" strike="noStrike" kern="1200" dirty="0">
                <a:solidFill>
                  <a:schemeClr val="tx1"/>
                </a:solidFill>
                <a:effectLst/>
                <a:latin typeface="Arial" charset="0"/>
                <a:ea typeface="+mn-ea"/>
                <a:cs typeface="+mn-cs"/>
                <a:hlinkClick r:id="rId16" tooltip="Anglie"/>
              </a:rPr>
              <a:t>Anglii</a:t>
            </a:r>
            <a:r>
              <a:rPr lang="cs-CZ" sz="1200" b="0" i="0" kern="1200" dirty="0">
                <a:solidFill>
                  <a:schemeClr val="tx1"/>
                </a:solidFill>
                <a:effectLst/>
                <a:latin typeface="Arial" charset="0"/>
                <a:ea typeface="+mn-ea"/>
                <a:cs typeface="+mn-cs"/>
              </a:rPr>
              <a:t>. Od roku </a:t>
            </a:r>
            <a:r>
              <a:rPr lang="cs-CZ" sz="1200" b="0" i="0" u="none" strike="noStrike" kern="1200" dirty="0">
                <a:solidFill>
                  <a:schemeClr val="tx1"/>
                </a:solidFill>
                <a:effectLst/>
                <a:latin typeface="Arial" charset="0"/>
                <a:ea typeface="+mn-ea"/>
                <a:cs typeface="+mn-cs"/>
                <a:hlinkClick r:id="rId17" tooltip="1937"/>
              </a:rPr>
              <a:t>1937</a:t>
            </a:r>
            <a:r>
              <a:rPr lang="cs-CZ" sz="1200" b="0" i="0" kern="1200" dirty="0">
                <a:solidFill>
                  <a:schemeClr val="tx1"/>
                </a:solidFill>
                <a:effectLst/>
                <a:latin typeface="Arial" charset="0"/>
                <a:ea typeface="+mn-ea"/>
                <a:cs typeface="+mn-cs"/>
              </a:rPr>
              <a:t> až do své smrti vyučoval na </a:t>
            </a:r>
            <a:r>
              <a:rPr lang="cs-CZ" sz="1200" b="0" i="0" u="none" strike="noStrike" kern="1200" dirty="0">
                <a:solidFill>
                  <a:schemeClr val="tx1"/>
                </a:solidFill>
                <a:effectLst/>
                <a:latin typeface="Arial" charset="0"/>
                <a:ea typeface="+mn-ea"/>
                <a:cs typeface="+mn-cs"/>
                <a:hlinkClick r:id="rId18" tooltip="University of Chicago"/>
              </a:rPr>
              <a:t>Chicagské univerzitě</a:t>
            </a:r>
            <a:r>
              <a:rPr lang="cs-CZ" sz="1200" b="0" i="0" kern="1200" dirty="0">
                <a:solidFill>
                  <a:schemeClr val="tx1"/>
                </a:solidFill>
                <a:effectLst/>
                <a:latin typeface="Arial" charset="0"/>
                <a:ea typeface="+mn-ea"/>
                <a:cs typeface="+mn-cs"/>
              </a:rPr>
              <a:t> ve Spojených státech. Americké občanství získal v roce</a:t>
            </a:r>
            <a:r>
              <a:rPr lang="cs-CZ" sz="1200" b="0" i="0" u="none" strike="noStrike" kern="1200" dirty="0">
                <a:solidFill>
                  <a:schemeClr val="tx1"/>
                </a:solidFill>
                <a:effectLst/>
                <a:latin typeface="Arial" charset="0"/>
                <a:ea typeface="+mn-ea"/>
                <a:cs typeface="+mn-cs"/>
                <a:hlinkClick r:id="rId19" tooltip="1953"/>
              </a:rPr>
              <a:t>1953</a:t>
            </a:r>
            <a:r>
              <a:rPr lang="cs-CZ" sz="1200" b="0" i="0" kern="1200" dirty="0">
                <a:solidFill>
                  <a:schemeClr val="tx1"/>
                </a:solidFill>
                <a:effectLst/>
                <a:latin typeface="Arial" charset="0"/>
                <a:ea typeface="+mn-ea"/>
                <a:cs typeface="+mn-cs"/>
              </a:rPr>
              <a:t>.</a:t>
            </a:r>
          </a:p>
          <a:p>
            <a:r>
              <a:rPr lang="cs-CZ" sz="1200" b="0" i="0" kern="1200" dirty="0">
                <a:solidFill>
                  <a:schemeClr val="tx1"/>
                </a:solidFill>
                <a:effectLst/>
                <a:latin typeface="Arial" charset="0"/>
                <a:ea typeface="+mn-ea"/>
                <a:cs typeface="+mn-cs"/>
              </a:rPr>
              <a:t>V roce </a:t>
            </a:r>
            <a:r>
              <a:rPr lang="cs-CZ" sz="1200" b="0" i="0" u="none" strike="noStrike" kern="1200" dirty="0">
                <a:solidFill>
                  <a:schemeClr val="tx1"/>
                </a:solidFill>
                <a:effectLst/>
                <a:latin typeface="Arial" charset="0"/>
                <a:ea typeface="+mn-ea"/>
                <a:cs typeface="+mn-cs"/>
                <a:hlinkClick r:id="rId20" tooltip="1983"/>
              </a:rPr>
              <a:t>1983</a:t>
            </a:r>
            <a:r>
              <a:rPr lang="cs-CZ" sz="1200" b="0" i="0" kern="1200" dirty="0">
                <a:solidFill>
                  <a:schemeClr val="tx1"/>
                </a:solidFill>
                <a:effectLst/>
                <a:latin typeface="Arial" charset="0"/>
                <a:ea typeface="+mn-ea"/>
                <a:cs typeface="+mn-cs"/>
              </a:rPr>
              <a:t> obdržel </a:t>
            </a:r>
            <a:r>
              <a:rPr lang="cs-CZ" sz="1200" b="0" i="0" u="none" strike="noStrike" kern="1200" dirty="0">
                <a:solidFill>
                  <a:schemeClr val="tx1"/>
                </a:solidFill>
                <a:effectLst/>
                <a:latin typeface="Arial" charset="0"/>
                <a:ea typeface="+mn-ea"/>
                <a:cs typeface="+mn-cs"/>
                <a:hlinkClick r:id="rId21" tooltip="Nobelova cena za fyziku"/>
              </a:rPr>
              <a:t>Nobelovu cenu za fyziku</a:t>
            </a:r>
            <a:r>
              <a:rPr lang="cs-CZ" sz="1200" b="0" i="0" kern="1200" dirty="0">
                <a:solidFill>
                  <a:schemeClr val="tx1"/>
                </a:solidFill>
                <a:effectLst/>
                <a:latin typeface="Arial" charset="0"/>
                <a:ea typeface="+mn-ea"/>
                <a:cs typeface="+mn-cs"/>
              </a:rPr>
              <a:t> za přínos k objasnění fyzikálních procesů při vzniku a vývoji </a:t>
            </a:r>
            <a:r>
              <a:rPr lang="cs-CZ" sz="1200" b="0" i="0" u="none" strike="noStrike" kern="1200" dirty="0">
                <a:solidFill>
                  <a:schemeClr val="tx1"/>
                </a:solidFill>
                <a:effectLst/>
                <a:latin typeface="Arial" charset="0"/>
                <a:ea typeface="+mn-ea"/>
                <a:cs typeface="+mn-cs"/>
                <a:hlinkClick r:id="rId22" tooltip="Hvězda"/>
              </a:rPr>
              <a:t>hvězd</a:t>
            </a:r>
            <a:r>
              <a:rPr lang="cs-CZ" sz="1200" b="0" i="0" kern="1200" dirty="0">
                <a:solidFill>
                  <a:schemeClr val="tx1"/>
                </a:solidFill>
                <a:effectLst/>
                <a:latin typeface="Arial" charset="0"/>
                <a:ea typeface="+mn-ea"/>
                <a:cs typeface="+mn-cs"/>
              </a:rPr>
              <a:t> (zejména objev a výpočet tzv. </a:t>
            </a:r>
            <a:r>
              <a:rPr lang="cs-CZ" sz="1200" b="0" i="0" u="none" strike="noStrike" kern="1200" dirty="0" err="1">
                <a:solidFill>
                  <a:schemeClr val="tx1"/>
                </a:solidFill>
                <a:effectLst/>
                <a:latin typeface="Arial" charset="0"/>
                <a:ea typeface="+mn-ea"/>
                <a:cs typeface="+mn-cs"/>
                <a:hlinkClick r:id="rId23" tooltip="Chandrasekharova mez"/>
              </a:rPr>
              <a:t>Chandrasekharovy</a:t>
            </a:r>
            <a:r>
              <a:rPr lang="cs-CZ" sz="1200" b="0" i="0" u="none" strike="noStrike" kern="1200" dirty="0">
                <a:solidFill>
                  <a:schemeClr val="tx1"/>
                </a:solidFill>
                <a:effectLst/>
                <a:latin typeface="Arial" charset="0"/>
                <a:ea typeface="+mn-ea"/>
                <a:cs typeface="+mn-cs"/>
                <a:hlinkClick r:id="rId23" tooltip="Chandrasekharova mez"/>
              </a:rPr>
              <a:t> meze</a:t>
            </a:r>
            <a:r>
              <a:rPr lang="cs-CZ" sz="1200" b="0" i="0" kern="1200" dirty="0">
                <a:solidFill>
                  <a:schemeClr val="tx1"/>
                </a:solidFill>
                <a:effectLst/>
                <a:latin typeface="Arial" charset="0"/>
                <a:ea typeface="+mn-ea"/>
                <a:cs typeface="+mn-cs"/>
              </a:rPr>
              <a:t>, stanovící maximální možnou hmotnost </a:t>
            </a:r>
            <a:r>
              <a:rPr lang="cs-CZ" sz="1200" b="0" i="0" u="none" strike="noStrike" kern="1200" dirty="0">
                <a:solidFill>
                  <a:schemeClr val="tx1"/>
                </a:solidFill>
                <a:effectLst/>
                <a:latin typeface="Arial" charset="0"/>
                <a:ea typeface="+mn-ea"/>
                <a:cs typeface="+mn-cs"/>
                <a:hlinkClick r:id="rId24" tooltip="Bílý trpaslík"/>
              </a:rPr>
              <a:t>bílého trpaslíka</a:t>
            </a:r>
            <a:r>
              <a:rPr lang="cs-CZ" sz="1200" b="0" i="0" kern="1200" dirty="0">
                <a:solidFill>
                  <a:schemeClr val="tx1"/>
                </a:solidFill>
                <a:effectLst/>
                <a:latin typeface="Arial" charset="0"/>
                <a:ea typeface="+mn-ea"/>
                <a:cs typeface="+mn-cs"/>
              </a:rPr>
              <a:t> na 1,44 násobek hmotnosti </a:t>
            </a:r>
            <a:r>
              <a:rPr lang="cs-CZ" sz="1200" b="0" i="0" u="none" strike="noStrike" kern="1200" dirty="0">
                <a:solidFill>
                  <a:schemeClr val="tx1"/>
                </a:solidFill>
                <a:effectLst/>
                <a:latin typeface="Arial" charset="0"/>
                <a:ea typeface="+mn-ea"/>
                <a:cs typeface="+mn-cs"/>
                <a:hlinkClick r:id="rId25" tooltip="Slunce"/>
              </a:rPr>
              <a:t>Slunce</a:t>
            </a:r>
            <a:r>
              <a:rPr lang="cs-CZ" sz="1200" b="0" i="0" kern="1200" dirty="0">
                <a:solidFill>
                  <a:schemeClr val="tx1"/>
                </a:solidFill>
                <a:effectLst/>
                <a:latin typeface="Arial" charset="0"/>
                <a:ea typeface="+mn-ea"/>
                <a:cs typeface="+mn-cs"/>
              </a:rPr>
              <a:t>).</a:t>
            </a:r>
          </a:p>
          <a:p>
            <a:r>
              <a:rPr lang="cs-CZ" sz="1200" b="0" i="0" kern="1200" dirty="0">
                <a:solidFill>
                  <a:schemeClr val="tx1"/>
                </a:solidFill>
                <a:effectLst/>
                <a:latin typeface="Arial" charset="0"/>
                <a:ea typeface="+mn-ea"/>
                <a:cs typeface="+mn-cs"/>
              </a:rPr>
              <a:t>Jeho strýc, indický fyzik </a:t>
            </a:r>
            <a:r>
              <a:rPr lang="cs-CZ" sz="1200" b="0" i="0" u="none" strike="noStrike" kern="1200" dirty="0" err="1">
                <a:solidFill>
                  <a:schemeClr val="tx1"/>
                </a:solidFill>
                <a:effectLst/>
                <a:latin typeface="Arial" charset="0"/>
                <a:ea typeface="+mn-ea"/>
                <a:cs typeface="+mn-cs"/>
                <a:hlinkClick r:id="rId26" tooltip="Chandrasekhara Venkata Raman"/>
              </a:rPr>
              <a:t>Chandrasekhara</a:t>
            </a:r>
            <a:r>
              <a:rPr lang="cs-CZ" sz="1200" b="0" i="0" u="none" strike="noStrike" kern="1200" dirty="0">
                <a:solidFill>
                  <a:schemeClr val="tx1"/>
                </a:solidFill>
                <a:effectLst/>
                <a:latin typeface="Arial" charset="0"/>
                <a:ea typeface="+mn-ea"/>
                <a:cs typeface="+mn-cs"/>
                <a:hlinkClick r:id="rId26" tooltip="Chandrasekhara Venkata Raman"/>
              </a:rPr>
              <a:t> </a:t>
            </a:r>
            <a:r>
              <a:rPr lang="cs-CZ" sz="1200" b="0" i="0" u="none" strike="noStrike" kern="1200" dirty="0" err="1">
                <a:solidFill>
                  <a:schemeClr val="tx1"/>
                </a:solidFill>
                <a:effectLst/>
                <a:latin typeface="Arial" charset="0"/>
                <a:ea typeface="+mn-ea"/>
                <a:cs typeface="+mn-cs"/>
                <a:hlinkClick r:id="rId26" tooltip="Chandrasekhara Venkata Raman"/>
              </a:rPr>
              <a:t>Venkata</a:t>
            </a:r>
            <a:r>
              <a:rPr lang="cs-CZ" sz="1200" b="0" i="0" u="none" strike="noStrike" kern="1200" dirty="0">
                <a:solidFill>
                  <a:schemeClr val="tx1"/>
                </a:solidFill>
                <a:effectLst/>
                <a:latin typeface="Arial" charset="0"/>
                <a:ea typeface="+mn-ea"/>
                <a:cs typeface="+mn-cs"/>
                <a:hlinkClick r:id="rId26" tooltip="Chandrasekhara Venkata Raman"/>
              </a:rPr>
              <a:t> </a:t>
            </a:r>
            <a:r>
              <a:rPr lang="cs-CZ" sz="1200" b="0" i="0" u="none" strike="noStrike" kern="1200" dirty="0" err="1">
                <a:solidFill>
                  <a:schemeClr val="tx1"/>
                </a:solidFill>
                <a:effectLst/>
                <a:latin typeface="Arial" charset="0"/>
                <a:ea typeface="+mn-ea"/>
                <a:cs typeface="+mn-cs"/>
                <a:hlinkClick r:id="rId26" tooltip="Chandrasekhara Venkata Raman"/>
              </a:rPr>
              <a:t>Raman</a:t>
            </a:r>
            <a:r>
              <a:rPr lang="cs-CZ" sz="1200" b="0" i="0" kern="1200" dirty="0">
                <a:solidFill>
                  <a:schemeClr val="tx1"/>
                </a:solidFill>
                <a:effectLst/>
                <a:latin typeface="Arial" charset="0"/>
                <a:ea typeface="+mn-ea"/>
                <a:cs typeface="+mn-cs"/>
              </a:rPr>
              <a:t> též obdržel Nobelovu cenu za fyziku v roce </a:t>
            </a:r>
            <a:r>
              <a:rPr lang="cs-CZ" sz="1200" b="0" i="0" u="none" strike="noStrike" kern="1200" dirty="0">
                <a:solidFill>
                  <a:schemeClr val="tx1"/>
                </a:solidFill>
                <a:effectLst/>
                <a:latin typeface="Arial" charset="0"/>
                <a:ea typeface="+mn-ea"/>
                <a:cs typeface="+mn-cs"/>
                <a:hlinkClick r:id="rId27" tooltip="1930"/>
              </a:rPr>
              <a:t>1930</a:t>
            </a:r>
            <a:r>
              <a:rPr lang="cs-CZ" sz="1200" b="0" i="0" kern="1200" dirty="0">
                <a:solidFill>
                  <a:schemeClr val="tx1"/>
                </a:solidFill>
                <a:effectLst/>
                <a:latin typeface="Arial" charset="0"/>
                <a:ea typeface="+mn-ea"/>
                <a:cs typeface="+mn-cs"/>
              </a:rPr>
              <a:t>.</a:t>
            </a:r>
          </a:p>
          <a:p>
            <a:r>
              <a:rPr lang="cs-CZ" sz="1200" b="0" i="0" kern="1200" dirty="0">
                <a:solidFill>
                  <a:schemeClr val="tx1"/>
                </a:solidFill>
                <a:effectLst/>
                <a:latin typeface="Arial" charset="0"/>
                <a:ea typeface="+mn-ea"/>
                <a:cs typeface="+mn-cs"/>
              </a:rPr>
              <a:t>Na počest </a:t>
            </a:r>
            <a:r>
              <a:rPr lang="cs-CZ" sz="1200" b="0" i="0" kern="1200" dirty="0" err="1">
                <a:solidFill>
                  <a:schemeClr val="tx1"/>
                </a:solidFill>
                <a:effectLst/>
                <a:latin typeface="Arial" charset="0"/>
                <a:ea typeface="+mn-ea"/>
                <a:cs typeface="+mn-cs"/>
              </a:rPr>
              <a:t>Subrahmanyana</a:t>
            </a:r>
            <a:r>
              <a:rPr lang="cs-CZ" sz="1200" b="0" i="0" kern="1200" dirty="0">
                <a:solidFill>
                  <a:schemeClr val="tx1"/>
                </a:solidFill>
                <a:effectLst/>
                <a:latin typeface="Arial" charset="0"/>
                <a:ea typeface="+mn-ea"/>
                <a:cs typeface="+mn-cs"/>
              </a:rPr>
              <a:t> </a:t>
            </a:r>
            <a:r>
              <a:rPr lang="cs-CZ" sz="1200" b="0" i="0" kern="1200" dirty="0" err="1">
                <a:solidFill>
                  <a:schemeClr val="tx1"/>
                </a:solidFill>
                <a:effectLst/>
                <a:latin typeface="Arial" charset="0"/>
                <a:ea typeface="+mn-ea"/>
                <a:cs typeface="+mn-cs"/>
              </a:rPr>
              <a:t>Chandrasekhara</a:t>
            </a:r>
            <a:r>
              <a:rPr lang="cs-CZ" sz="1200" b="0" i="0" kern="1200" dirty="0">
                <a:solidFill>
                  <a:schemeClr val="tx1"/>
                </a:solidFill>
                <a:effectLst/>
                <a:latin typeface="Arial" charset="0"/>
                <a:ea typeface="+mn-ea"/>
                <a:cs typeface="+mn-cs"/>
              </a:rPr>
              <a:t> je pojmenována </a:t>
            </a:r>
            <a:r>
              <a:rPr lang="cs-CZ" sz="1200" b="0" i="0" u="none" strike="noStrike" kern="1200" dirty="0">
                <a:solidFill>
                  <a:schemeClr val="tx1"/>
                </a:solidFill>
                <a:effectLst/>
                <a:latin typeface="Arial" charset="0"/>
                <a:ea typeface="+mn-ea"/>
                <a:cs typeface="+mn-cs"/>
                <a:hlinkClick r:id="rId28" tooltip="Rentgenová observatoř Chandra"/>
              </a:rPr>
              <a:t>rentgenová observatoř Chandra</a:t>
            </a:r>
            <a:r>
              <a:rPr lang="cs-CZ" sz="1200" b="0" i="0" kern="1200" dirty="0">
                <a:solidFill>
                  <a:schemeClr val="tx1"/>
                </a:solidFill>
                <a:effectLst/>
                <a:latin typeface="Arial" charset="0"/>
                <a:ea typeface="+mn-ea"/>
                <a:cs typeface="+mn-cs"/>
              </a:rPr>
              <a:t>, kterou </a:t>
            </a:r>
            <a:r>
              <a:rPr lang="cs-CZ" sz="1200" b="0" i="0" u="none" strike="noStrike" kern="1200" dirty="0">
                <a:solidFill>
                  <a:schemeClr val="tx1"/>
                </a:solidFill>
                <a:effectLst/>
                <a:latin typeface="Arial" charset="0"/>
                <a:ea typeface="+mn-ea"/>
                <a:cs typeface="+mn-cs"/>
                <a:hlinkClick r:id="rId29" tooltip="NASA"/>
              </a:rPr>
              <a:t>NASA</a:t>
            </a:r>
            <a:r>
              <a:rPr lang="cs-CZ" sz="1200" b="0" i="0" kern="1200" dirty="0">
                <a:solidFill>
                  <a:schemeClr val="tx1"/>
                </a:solidFill>
                <a:effectLst/>
                <a:latin typeface="Arial" charset="0"/>
                <a:ea typeface="+mn-ea"/>
                <a:cs typeface="+mn-cs"/>
              </a:rPr>
              <a:t> vypustila do vesmíru v roce </a:t>
            </a:r>
            <a:r>
              <a:rPr lang="cs-CZ" sz="1200" b="0" i="0" u="none" strike="noStrike" kern="1200" dirty="0">
                <a:solidFill>
                  <a:schemeClr val="tx1"/>
                </a:solidFill>
                <a:effectLst/>
                <a:latin typeface="Arial" charset="0"/>
                <a:ea typeface="+mn-ea"/>
                <a:cs typeface="+mn-cs"/>
                <a:hlinkClick r:id="rId30" tooltip="1999"/>
              </a:rPr>
              <a:t>1999</a:t>
            </a:r>
            <a:r>
              <a:rPr lang="cs-CZ" sz="1200" b="0" i="0" kern="1200" dirty="0">
                <a:solidFill>
                  <a:schemeClr val="tx1"/>
                </a:solidFill>
                <a:effectLst/>
                <a:latin typeface="Arial" charset="0"/>
                <a:ea typeface="+mn-ea"/>
                <a:cs typeface="+mn-cs"/>
              </a:rPr>
              <a:t>, fyzikovu přezdívku Chandra nese i </a:t>
            </a:r>
            <a:r>
              <a:rPr lang="cs-CZ" sz="1200" b="0" i="0" u="none" strike="noStrike" kern="1200" dirty="0">
                <a:solidFill>
                  <a:schemeClr val="tx1"/>
                </a:solidFill>
                <a:effectLst/>
                <a:latin typeface="Arial" charset="0"/>
                <a:ea typeface="+mn-ea"/>
                <a:cs typeface="+mn-cs"/>
                <a:hlinkClick r:id="rId31" tooltip="Asteroid"/>
              </a:rPr>
              <a:t>asteroid</a:t>
            </a:r>
            <a:r>
              <a:rPr lang="cs-CZ" sz="1200" b="0" i="0" kern="1200" dirty="0">
                <a:solidFill>
                  <a:schemeClr val="tx1"/>
                </a:solidFill>
                <a:effectLst/>
                <a:latin typeface="Arial" charset="0"/>
                <a:ea typeface="+mn-ea"/>
                <a:cs typeface="+mn-cs"/>
              </a:rPr>
              <a:t> č. </a:t>
            </a:r>
            <a:r>
              <a:rPr lang="cs-CZ" sz="1200" b="0" i="0" u="none" strike="noStrike" kern="1200" dirty="0">
                <a:solidFill>
                  <a:schemeClr val="tx1"/>
                </a:solidFill>
                <a:effectLst/>
                <a:latin typeface="Arial" charset="0"/>
                <a:ea typeface="+mn-ea"/>
                <a:cs typeface="+mn-cs"/>
                <a:hlinkClick r:id="rId32" tooltip="1958 Chandra (stránka neexistuje)"/>
              </a:rPr>
              <a:t>1958</a:t>
            </a:r>
            <a:r>
              <a:rPr lang="cs-CZ" sz="1200" b="0" i="0" kern="1200" dirty="0">
                <a:solidFill>
                  <a:schemeClr val="tx1"/>
                </a:solidFill>
                <a:effectLst/>
                <a:latin typeface="Arial" charset="0"/>
                <a:ea typeface="+mn-ea"/>
                <a:cs typeface="+mn-cs"/>
              </a:rPr>
              <a:t>.</a:t>
            </a:r>
          </a:p>
          <a:p>
            <a:pPr marL="0" indent="0" eaLnBrk="1" hangingPunct="1">
              <a:buNone/>
            </a:pPr>
            <a:endParaRPr lang="cs-CZ" dirty="0"/>
          </a:p>
        </p:txBody>
      </p:sp>
    </p:spTree>
    <p:extLst>
      <p:ext uri="{BB962C8B-B14F-4D97-AF65-F5344CB8AC3E}">
        <p14:creationId xmlns:p14="http://schemas.microsoft.com/office/powerpoint/2010/main" val="2849151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05192B7-B00E-4541-9E0E-D3EBA4D4C6CC}" type="slidenum">
              <a:rPr lang="cs-CZ" smtClean="0"/>
              <a:pPr eaLnBrk="1" hangingPunct="1"/>
              <a:t>14</a:t>
            </a:fld>
            <a:endParaRPr lang="cs-CZ"/>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r>
              <a:rPr lang="cs-CZ"/>
              <a:t> Planetární mlhoviny mají často velice zvláštní tvary.</a:t>
            </a:r>
          </a:p>
          <a:p>
            <a:pPr eaLnBrk="1" hangingPunct="1"/>
            <a:endParaRPr lang="cs-CZ"/>
          </a:p>
        </p:txBody>
      </p:sp>
    </p:spTree>
    <p:extLst>
      <p:ext uri="{BB962C8B-B14F-4D97-AF65-F5344CB8AC3E}">
        <p14:creationId xmlns:p14="http://schemas.microsoft.com/office/powerpoint/2010/main" val="1313617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krátké období, jako když se líhne kuře ze</a:t>
            </a:r>
            <a:r>
              <a:rPr lang="cs-CZ" baseline="0" dirty="0"/>
              <a:t> skořápky</a:t>
            </a:r>
          </a:p>
          <a:p>
            <a:endParaRPr lang="cs-CZ" dirty="0"/>
          </a:p>
          <a:p>
            <a:r>
              <a:rPr lang="cs-CZ" dirty="0"/>
              <a:t>zleva: 1. </a:t>
            </a:r>
            <a:r>
              <a:rPr lang="en-US" dirty="0"/>
              <a:t>The Cat's Eye Nebula, one of the first planetary nebulae discovered, also has one of the most complex forms known to this kind of nebula. Eleven rings, or shells, of gas make up the Cat's Eye.</a:t>
            </a:r>
          </a:p>
          <a:p>
            <a:r>
              <a:rPr lang="en-US" dirty="0"/>
              <a:t>Credit: </a:t>
            </a:r>
            <a:r>
              <a:rPr lang="en-US" dirty="0">
                <a:hlinkClick r:id="rId3"/>
              </a:rPr>
              <a:t>NASA</a:t>
            </a:r>
            <a:r>
              <a:rPr lang="en-US" dirty="0"/>
              <a:t>, </a:t>
            </a:r>
            <a:r>
              <a:rPr lang="en-US" dirty="0">
                <a:hlinkClick r:id="rId4"/>
              </a:rPr>
              <a:t>ESA</a:t>
            </a:r>
            <a:r>
              <a:rPr lang="en-US" dirty="0"/>
              <a:t>, HEIC, and The </a:t>
            </a:r>
            <a:r>
              <a:rPr lang="en-US" dirty="0">
                <a:hlinkClick r:id="rId5"/>
              </a:rPr>
              <a:t>Hubble Heritage</a:t>
            </a:r>
            <a:r>
              <a:rPr lang="en-US" dirty="0"/>
              <a:t> Team (</a:t>
            </a:r>
            <a:r>
              <a:rPr lang="en-US" dirty="0" err="1">
                <a:hlinkClick r:id="rId6"/>
              </a:rPr>
              <a:t>STScI</a:t>
            </a:r>
            <a:r>
              <a:rPr lang="en-US" dirty="0"/>
              <a:t>/</a:t>
            </a:r>
            <a:r>
              <a:rPr lang="en-US" dirty="0">
                <a:hlinkClick r:id="rId7"/>
              </a:rPr>
              <a:t>AURA</a:t>
            </a:r>
            <a:r>
              <a:rPr lang="en-US" dirty="0"/>
              <a:t>)</a:t>
            </a:r>
          </a:p>
          <a:p>
            <a:r>
              <a:rPr lang="en-US" dirty="0"/>
              <a:t>Acknowledgment: R. </a:t>
            </a:r>
            <a:r>
              <a:rPr lang="en-US" dirty="0" err="1"/>
              <a:t>Corradi</a:t>
            </a:r>
            <a:r>
              <a:rPr lang="en-US" dirty="0"/>
              <a:t> (Isaac Newton Group of Telescopes, Spain) and Z. </a:t>
            </a:r>
            <a:r>
              <a:rPr lang="en-US" dirty="0" err="1"/>
              <a:t>Tsvetanov</a:t>
            </a:r>
            <a:r>
              <a:rPr lang="en-US" dirty="0"/>
              <a:t> (</a:t>
            </a:r>
            <a:r>
              <a:rPr lang="en-US" dirty="0">
                <a:hlinkClick r:id="rId3"/>
              </a:rPr>
              <a:t>NASA</a:t>
            </a:r>
            <a:r>
              <a:rPr lang="en-US" dirty="0"/>
              <a:t>)</a:t>
            </a:r>
          </a:p>
          <a:p>
            <a:r>
              <a:rPr lang="cs-CZ" dirty="0"/>
              <a:t>2. NGC 6751</a:t>
            </a:r>
          </a:p>
          <a:p>
            <a:r>
              <a:rPr lang="cs-CZ" dirty="0"/>
              <a:t>3. NGC2392 </a:t>
            </a:r>
            <a:r>
              <a:rPr lang="cs-CZ" dirty="0" err="1"/>
              <a:t>Eskymak</a:t>
            </a:r>
            <a:endParaRPr lang="cs-CZ" dirty="0"/>
          </a:p>
          <a:p>
            <a:pPr marL="0" marR="0" indent="0" algn="l" defTabSz="914400" rtl="0" eaLnBrk="0" fontAlgn="base" latinLnBrk="0" hangingPunct="0">
              <a:lnSpc>
                <a:spcPct val="100000"/>
              </a:lnSpc>
              <a:spcBef>
                <a:spcPct val="30000"/>
              </a:spcBef>
              <a:spcAft>
                <a:spcPct val="0"/>
              </a:spcAft>
              <a:buClrTx/>
              <a:buSzTx/>
              <a:buFontTx/>
              <a:buNone/>
              <a:tabLst/>
              <a:defRPr/>
            </a:pPr>
            <a:r>
              <a:rPr lang="cs-CZ" dirty="0"/>
              <a:t>4. vpravo dole </a:t>
            </a:r>
            <a:r>
              <a:rPr lang="en-US" b="1" dirty="0"/>
              <a:t>Dying Star HD 44179, the "Red Rectangle," Sculpts Rungs of Gas and Dust </a:t>
            </a:r>
            <a:endParaRPr lang="cs-CZ" b="1"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http://hubblesite.org/gallery/album/nebula/planetary/</a:t>
            </a:r>
          </a:p>
          <a:p>
            <a:endParaRPr lang="cs-CZ" dirty="0"/>
          </a:p>
        </p:txBody>
      </p:sp>
      <p:sp>
        <p:nvSpPr>
          <p:cNvPr id="4" name="Zástupný symbol pro číslo snímku 3"/>
          <p:cNvSpPr>
            <a:spLocks noGrp="1"/>
          </p:cNvSpPr>
          <p:nvPr>
            <p:ph type="sldNum" sz="quarter" idx="10"/>
          </p:nvPr>
        </p:nvSpPr>
        <p:spPr/>
        <p:txBody>
          <a:bodyPr/>
          <a:lstStyle/>
          <a:p>
            <a:pPr>
              <a:defRPr/>
            </a:pPr>
            <a:fld id="{E28FEF0A-FCFB-4831-AD68-0931436ED849}" type="slidenum">
              <a:rPr lang="cs-CZ" smtClean="0"/>
              <a:pPr>
                <a:defRPr/>
              </a:pPr>
              <a:t>15</a:t>
            </a:fld>
            <a:endParaRPr lang="cs-CZ"/>
          </a:p>
        </p:txBody>
      </p:sp>
    </p:spTree>
    <p:extLst>
      <p:ext uri="{BB962C8B-B14F-4D97-AF65-F5344CB8AC3E}">
        <p14:creationId xmlns:p14="http://schemas.microsoft.com/office/powerpoint/2010/main" val="2404183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5A4E494-7120-4523-BED1-F54201650A55}" type="slidenum">
              <a:rPr lang="cs-CZ" smtClean="0"/>
              <a:pPr eaLnBrk="1" hangingPunct="1"/>
              <a:t>16</a:t>
            </a:fld>
            <a:endParaRPr lang="cs-CZ"/>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r>
              <a:rPr lang="cs-CZ" dirty="0"/>
              <a:t>sup </a:t>
            </a:r>
            <a:r>
              <a:rPr lang="cs-CZ" dirty="0" err="1"/>
              <a:t>Ia</a:t>
            </a:r>
            <a:r>
              <a:rPr lang="cs-CZ" dirty="0"/>
              <a:t> – </a:t>
            </a:r>
            <a:r>
              <a:rPr lang="cs-CZ" dirty="0" err="1"/>
              <a:t>dvojhvězdný</a:t>
            </a:r>
            <a:r>
              <a:rPr lang="cs-CZ" dirty="0"/>
              <a:t> scénář – BT rozmetán – standardní svíčky – na BT přetéká hmota tak dlouho, až je překročena </a:t>
            </a:r>
            <a:r>
              <a:rPr lang="cs-CZ" dirty="0" err="1"/>
              <a:t>Chandrasekharova</a:t>
            </a:r>
            <a:r>
              <a:rPr lang="cs-CZ" dirty="0"/>
              <a:t> mez 1.4 </a:t>
            </a:r>
            <a:r>
              <a:rPr lang="cs-CZ" dirty="0" err="1"/>
              <a:t>Mo</a:t>
            </a:r>
            <a:r>
              <a:rPr lang="cs-CZ" dirty="0"/>
              <a:t> =&gt; kolaps a výbuch vždy za stejných podmínek, stejné zjasnění ...</a:t>
            </a:r>
          </a:p>
          <a:p>
            <a:pPr eaLnBrk="1" hangingPunct="1"/>
            <a:endParaRPr lang="cs-CZ" dirty="0"/>
          </a:p>
          <a:p>
            <a:pPr eaLnBrk="1" hangingPunct="1"/>
            <a:r>
              <a:rPr lang="cs-CZ" dirty="0"/>
              <a:t>1.4 </a:t>
            </a:r>
            <a:r>
              <a:rPr lang="cs-CZ" dirty="0" err="1"/>
              <a:t>Mo</a:t>
            </a:r>
            <a:r>
              <a:rPr lang="cs-CZ" dirty="0"/>
              <a:t> – </a:t>
            </a:r>
            <a:r>
              <a:rPr lang="cs-CZ" dirty="0" err="1"/>
              <a:t>Chandrasekharova</a:t>
            </a:r>
            <a:r>
              <a:rPr lang="cs-CZ" dirty="0"/>
              <a:t> mez</a:t>
            </a:r>
          </a:p>
          <a:p>
            <a:pPr eaLnBrk="1" hangingPunct="1"/>
            <a:endParaRPr lang="cs-CZ" dirty="0"/>
          </a:p>
          <a:p>
            <a:pPr eaLnBrk="1" hangingPunct="1"/>
            <a:r>
              <a:rPr lang="cs-CZ" dirty="0" err="1"/>
              <a:t>Landau</a:t>
            </a:r>
            <a:r>
              <a:rPr lang="cs-CZ" dirty="0"/>
              <a:t> (1932), </a:t>
            </a:r>
            <a:r>
              <a:rPr lang="cs-CZ" dirty="0" err="1"/>
              <a:t>Tolman</a:t>
            </a:r>
            <a:r>
              <a:rPr lang="cs-CZ" dirty="0"/>
              <a:t> (1934), Oppenheimer + </a:t>
            </a:r>
            <a:r>
              <a:rPr lang="cs-CZ" dirty="0" err="1"/>
              <a:t>Volkoff</a:t>
            </a:r>
            <a:r>
              <a:rPr lang="cs-CZ" dirty="0"/>
              <a:t> (1939)</a:t>
            </a:r>
          </a:p>
          <a:p>
            <a:pPr eaLnBrk="1" hangingPunct="1"/>
            <a:r>
              <a:rPr lang="cs-CZ" dirty="0"/>
              <a:t>1.5-3 </a:t>
            </a:r>
            <a:r>
              <a:rPr lang="cs-CZ" dirty="0" err="1"/>
              <a:t>Mo</a:t>
            </a:r>
            <a:r>
              <a:rPr lang="cs-CZ" dirty="0"/>
              <a:t> – </a:t>
            </a:r>
            <a:r>
              <a:rPr lang="cs-CZ" dirty="0" err="1"/>
              <a:t>Landau</a:t>
            </a:r>
            <a:r>
              <a:rPr lang="cs-CZ" dirty="0"/>
              <a:t> – Oppenheimer – </a:t>
            </a:r>
            <a:r>
              <a:rPr lang="cs-CZ" dirty="0" err="1"/>
              <a:t>Volkoff</a:t>
            </a:r>
            <a:r>
              <a:rPr lang="cs-CZ" dirty="0"/>
              <a:t>  - LOV ale většinou </a:t>
            </a:r>
            <a:r>
              <a:rPr lang="cs-CZ" dirty="0" err="1"/>
              <a:t>Tolman</a:t>
            </a:r>
            <a:r>
              <a:rPr lang="cs-CZ" dirty="0"/>
              <a:t>-Oppenheimer-</a:t>
            </a:r>
            <a:r>
              <a:rPr lang="cs-CZ" dirty="0" err="1"/>
              <a:t>Volkoff</a:t>
            </a:r>
            <a:r>
              <a:rPr lang="cs-CZ" dirty="0"/>
              <a:t> (TOV) mez, </a:t>
            </a:r>
          </a:p>
          <a:p>
            <a:pPr eaLnBrk="1" hangingPunct="1"/>
            <a:endParaRPr lang="cs-CZ" dirty="0"/>
          </a:p>
          <a:p>
            <a:pPr eaLnBrk="1" hangingPunct="1"/>
            <a:r>
              <a:rPr lang="cs-CZ" b="1" i="0" dirty="0">
                <a:solidFill>
                  <a:srgbClr val="202122"/>
                </a:solidFill>
                <a:effectLst/>
                <a:latin typeface="Arial" panose="020B0604020202020204" pitchFamily="34" charset="0"/>
              </a:rPr>
              <a:t>Lev </a:t>
            </a:r>
            <a:r>
              <a:rPr lang="cs-CZ" b="1" i="0" dirty="0" err="1">
                <a:solidFill>
                  <a:srgbClr val="202122"/>
                </a:solidFill>
                <a:effectLst/>
                <a:latin typeface="Arial" panose="020B0604020202020204" pitchFamily="34" charset="0"/>
              </a:rPr>
              <a:t>Davidovič</a:t>
            </a:r>
            <a:r>
              <a:rPr lang="cs-CZ" b="1" i="0" dirty="0">
                <a:solidFill>
                  <a:srgbClr val="202122"/>
                </a:solidFill>
                <a:effectLst/>
                <a:latin typeface="Arial" panose="020B0604020202020204" pitchFamily="34" charset="0"/>
              </a:rPr>
              <a:t> </a:t>
            </a:r>
            <a:r>
              <a:rPr lang="cs-CZ" b="1" i="0" dirty="0" err="1">
                <a:solidFill>
                  <a:srgbClr val="202122"/>
                </a:solidFill>
                <a:effectLst/>
                <a:latin typeface="Arial" panose="020B0604020202020204" pitchFamily="34" charset="0"/>
              </a:rPr>
              <a:t>Landau</a:t>
            </a:r>
            <a:r>
              <a:rPr lang="cs-CZ" b="0" i="0" dirty="0">
                <a:solidFill>
                  <a:srgbClr val="202122"/>
                </a:solidFill>
                <a:effectLst/>
                <a:latin typeface="Arial" panose="020B0604020202020204" pitchFamily="34" charset="0"/>
              </a:rPr>
              <a:t> (</a:t>
            </a:r>
            <a:r>
              <a:rPr lang="cs-CZ" b="0" i="0" u="none" strike="noStrike" dirty="0">
                <a:solidFill>
                  <a:srgbClr val="0645AD"/>
                </a:solidFill>
                <a:effectLst/>
                <a:latin typeface="Arial" panose="020B0604020202020204" pitchFamily="34" charset="0"/>
                <a:hlinkClick r:id="rId3" tooltip="Ruština"/>
              </a:rPr>
              <a:t>rusky</a:t>
            </a:r>
            <a:r>
              <a:rPr lang="cs-CZ" b="0" i="0" dirty="0">
                <a:solidFill>
                  <a:srgbClr val="202122"/>
                </a:solidFill>
                <a:effectLst/>
                <a:latin typeface="Arial" panose="020B0604020202020204" pitchFamily="34" charset="0"/>
              </a:rPr>
              <a:t>: </a:t>
            </a:r>
            <a:r>
              <a:rPr lang="az-Cyrl-AZ" b="0" i="0" dirty="0">
                <a:solidFill>
                  <a:srgbClr val="202122"/>
                </a:solidFill>
                <a:effectLst/>
                <a:latin typeface="Arial" panose="020B0604020202020204" pitchFamily="34" charset="0"/>
              </a:rPr>
              <a:t>Ле́в Дави́дович Ланда́у; </a:t>
            </a:r>
            <a:r>
              <a:rPr lang="az-Cyrl-AZ" b="0" i="0" u="none" strike="noStrike" dirty="0">
                <a:solidFill>
                  <a:srgbClr val="0645AD"/>
                </a:solidFill>
                <a:effectLst/>
                <a:latin typeface="Arial" panose="020B0604020202020204" pitchFamily="34" charset="0"/>
                <a:hlinkClick r:id="rId4" tooltip="22. leden"/>
              </a:rPr>
              <a:t>22. </a:t>
            </a:r>
            <a:r>
              <a:rPr lang="cs-CZ" b="0" i="0" u="none" strike="noStrike" dirty="0">
                <a:solidFill>
                  <a:srgbClr val="0645AD"/>
                </a:solidFill>
                <a:effectLst/>
                <a:latin typeface="Arial" panose="020B0604020202020204" pitchFamily="34" charset="0"/>
                <a:hlinkClick r:id="rId4" tooltip="22. leden"/>
              </a:rPr>
              <a:t>ledna</a:t>
            </a:r>
            <a:r>
              <a:rPr lang="cs-CZ" b="0" i="0" dirty="0">
                <a:solidFill>
                  <a:srgbClr val="202122"/>
                </a:solidFill>
                <a:effectLst/>
                <a:latin typeface="Arial" panose="020B0604020202020204" pitchFamily="34" charset="0"/>
              </a:rPr>
              <a:t> </a:t>
            </a:r>
            <a:r>
              <a:rPr lang="cs-CZ" b="0" i="0" u="none" strike="noStrike" dirty="0">
                <a:solidFill>
                  <a:srgbClr val="0645AD"/>
                </a:solidFill>
                <a:effectLst/>
                <a:latin typeface="Arial" panose="020B0604020202020204" pitchFamily="34" charset="0"/>
                <a:hlinkClick r:id="rId5" tooltip="1908"/>
              </a:rPr>
              <a:t>1908</a:t>
            </a:r>
            <a:r>
              <a:rPr lang="cs-CZ" b="0" i="0" dirty="0">
                <a:solidFill>
                  <a:srgbClr val="202122"/>
                </a:solidFill>
                <a:effectLst/>
                <a:latin typeface="Arial" panose="020B0604020202020204" pitchFamily="34" charset="0"/>
              </a:rPr>
              <a:t>, </a:t>
            </a:r>
            <a:r>
              <a:rPr lang="cs-CZ" b="0" i="0" u="none" strike="noStrike" dirty="0">
                <a:solidFill>
                  <a:srgbClr val="0645AD"/>
                </a:solidFill>
                <a:effectLst/>
                <a:latin typeface="Arial" panose="020B0604020202020204" pitchFamily="34" charset="0"/>
                <a:hlinkClick r:id="rId6" tooltip="Baku"/>
              </a:rPr>
              <a:t>Baku</a:t>
            </a:r>
            <a:r>
              <a:rPr lang="cs-CZ" b="0" i="0" dirty="0">
                <a:solidFill>
                  <a:srgbClr val="202122"/>
                </a:solidFill>
                <a:effectLst/>
                <a:latin typeface="Arial" panose="020B0604020202020204" pitchFamily="34" charset="0"/>
              </a:rPr>
              <a:t> – </a:t>
            </a:r>
            <a:r>
              <a:rPr lang="cs-CZ" b="0" i="0" u="none" strike="noStrike" dirty="0">
                <a:solidFill>
                  <a:srgbClr val="0645AD"/>
                </a:solidFill>
                <a:effectLst/>
                <a:latin typeface="Arial" panose="020B0604020202020204" pitchFamily="34" charset="0"/>
                <a:hlinkClick r:id="rId7" tooltip="1. duben"/>
              </a:rPr>
              <a:t>1. dubna</a:t>
            </a:r>
            <a:r>
              <a:rPr lang="cs-CZ" b="0" i="0" dirty="0">
                <a:solidFill>
                  <a:srgbClr val="202122"/>
                </a:solidFill>
                <a:effectLst/>
                <a:latin typeface="Arial" panose="020B0604020202020204" pitchFamily="34" charset="0"/>
              </a:rPr>
              <a:t> </a:t>
            </a:r>
            <a:r>
              <a:rPr lang="cs-CZ" b="0" i="0" u="none" strike="noStrike" dirty="0">
                <a:solidFill>
                  <a:srgbClr val="0645AD"/>
                </a:solidFill>
                <a:effectLst/>
                <a:latin typeface="Arial" panose="020B0604020202020204" pitchFamily="34" charset="0"/>
                <a:hlinkClick r:id="rId8" tooltip="1968"/>
              </a:rPr>
              <a:t>1968</a:t>
            </a:r>
            <a:r>
              <a:rPr lang="cs-CZ" b="0" i="0" dirty="0">
                <a:solidFill>
                  <a:srgbClr val="202122"/>
                </a:solidFill>
                <a:effectLst/>
                <a:latin typeface="Arial" panose="020B0604020202020204" pitchFamily="34" charset="0"/>
              </a:rPr>
              <a:t>, </a:t>
            </a:r>
            <a:r>
              <a:rPr lang="cs-CZ" b="0" i="0" u="none" strike="noStrike" dirty="0">
                <a:solidFill>
                  <a:srgbClr val="0645AD"/>
                </a:solidFill>
                <a:effectLst/>
                <a:latin typeface="Arial" panose="020B0604020202020204" pitchFamily="34" charset="0"/>
                <a:hlinkClick r:id="rId9" tooltip="Moskva"/>
              </a:rPr>
              <a:t>Moskva</a:t>
            </a:r>
            <a:r>
              <a:rPr lang="cs-CZ" b="0" i="0" dirty="0">
                <a:solidFill>
                  <a:srgbClr val="202122"/>
                </a:solidFill>
                <a:effectLst/>
                <a:latin typeface="Arial" panose="020B0604020202020204" pitchFamily="34" charset="0"/>
              </a:rPr>
              <a:t>) byl </a:t>
            </a:r>
            <a:r>
              <a:rPr lang="cs-CZ" b="0" i="0" u="none" strike="noStrike" dirty="0">
                <a:solidFill>
                  <a:srgbClr val="0645AD"/>
                </a:solidFill>
                <a:effectLst/>
                <a:latin typeface="Arial" panose="020B0604020202020204" pitchFamily="34" charset="0"/>
                <a:hlinkClick r:id="rId10" tooltip="Sovětský svaz"/>
              </a:rPr>
              <a:t>sovětský</a:t>
            </a:r>
            <a:r>
              <a:rPr lang="cs-CZ" b="0" i="0" dirty="0">
                <a:solidFill>
                  <a:srgbClr val="202122"/>
                </a:solidFill>
                <a:effectLst/>
                <a:latin typeface="Arial" panose="020B0604020202020204" pitchFamily="34" charset="0"/>
              </a:rPr>
              <a:t> </a:t>
            </a:r>
            <a:r>
              <a:rPr lang="cs-CZ" b="0" i="0" u="none" strike="noStrike" dirty="0">
                <a:solidFill>
                  <a:srgbClr val="0645AD"/>
                </a:solidFill>
                <a:effectLst/>
                <a:latin typeface="Arial" panose="020B0604020202020204" pitchFamily="34" charset="0"/>
                <a:hlinkClick r:id="rId11" tooltip="Fyzik"/>
              </a:rPr>
              <a:t>fyzik</a:t>
            </a:r>
            <a:r>
              <a:rPr lang="cs-CZ" b="0" i="0" dirty="0">
                <a:solidFill>
                  <a:srgbClr val="202122"/>
                </a:solidFill>
                <a:effectLst/>
                <a:latin typeface="Arial" panose="020B0604020202020204" pitchFamily="34" charset="0"/>
              </a:rPr>
              <a:t> </a:t>
            </a:r>
            <a:r>
              <a:rPr lang="cs-CZ" b="0" i="0" u="none" strike="noStrike" dirty="0">
                <a:solidFill>
                  <a:srgbClr val="0645AD"/>
                </a:solidFill>
                <a:effectLst/>
                <a:latin typeface="Arial" panose="020B0604020202020204" pitchFamily="34" charset="0"/>
                <a:hlinkClick r:id="rId12" tooltip="Židé"/>
              </a:rPr>
              <a:t>židovského</a:t>
            </a:r>
            <a:r>
              <a:rPr lang="cs-CZ" b="0" i="0" dirty="0">
                <a:solidFill>
                  <a:srgbClr val="202122"/>
                </a:solidFill>
                <a:effectLst/>
                <a:latin typeface="Arial" panose="020B0604020202020204" pitchFamily="34" charset="0"/>
              </a:rPr>
              <a:t> původu, který přispěl k rozvoji mnoha oblastí </a:t>
            </a:r>
            <a:r>
              <a:rPr lang="cs-CZ" b="0" i="0" u="none" strike="noStrike" dirty="0">
                <a:solidFill>
                  <a:srgbClr val="0645AD"/>
                </a:solidFill>
                <a:effectLst/>
                <a:latin typeface="Arial" panose="020B0604020202020204" pitchFamily="34" charset="0"/>
                <a:hlinkClick r:id="rId13" tooltip="Teoretická fyzika"/>
              </a:rPr>
              <a:t>teoretické fyziky</a:t>
            </a:r>
            <a:r>
              <a:rPr lang="cs-CZ" b="0" i="0" dirty="0">
                <a:solidFill>
                  <a:srgbClr val="202122"/>
                </a:solidFill>
                <a:effectLst/>
                <a:latin typeface="Arial" panose="020B0604020202020204" pitchFamily="34" charset="0"/>
              </a:rPr>
              <a:t>. Mezi jeho úspěchy patří podíl na formulování </a:t>
            </a:r>
            <a:r>
              <a:rPr lang="cs-CZ" b="0" i="0" u="none" strike="noStrike" dirty="0">
                <a:solidFill>
                  <a:srgbClr val="0645AD"/>
                </a:solidFill>
                <a:effectLst/>
                <a:latin typeface="Arial" panose="020B0604020202020204" pitchFamily="34" charset="0"/>
                <a:hlinkClick r:id="rId14" tooltip="Matice hustoty"/>
              </a:rPr>
              <a:t>matice hustoty</a:t>
            </a:r>
            <a:r>
              <a:rPr lang="cs-CZ" b="0" i="0" dirty="0">
                <a:solidFill>
                  <a:srgbClr val="202122"/>
                </a:solidFill>
                <a:effectLst/>
                <a:latin typeface="Arial" panose="020B0604020202020204" pitchFamily="34" charset="0"/>
              </a:rPr>
              <a:t> – metodě </a:t>
            </a:r>
            <a:r>
              <a:rPr lang="cs-CZ" b="0" i="0" u="none" strike="noStrike" dirty="0">
                <a:solidFill>
                  <a:srgbClr val="0645AD"/>
                </a:solidFill>
                <a:effectLst/>
                <a:latin typeface="Arial" panose="020B0604020202020204" pitchFamily="34" charset="0"/>
                <a:hlinkClick r:id="rId15" tooltip="Kvantová mechanika"/>
              </a:rPr>
              <a:t>kvantové mechaniky</a:t>
            </a:r>
            <a:r>
              <a:rPr lang="cs-CZ" b="0" i="0" dirty="0">
                <a:solidFill>
                  <a:srgbClr val="202122"/>
                </a:solidFill>
                <a:effectLst/>
                <a:latin typeface="Arial" panose="020B0604020202020204" pitchFamily="34" charset="0"/>
              </a:rPr>
              <a:t>, kvantově mechanické teorie </a:t>
            </a:r>
            <a:r>
              <a:rPr lang="cs-CZ" b="0" i="0" u="none" strike="noStrike" dirty="0">
                <a:solidFill>
                  <a:srgbClr val="0645AD"/>
                </a:solidFill>
                <a:effectLst/>
                <a:latin typeface="Arial" panose="020B0604020202020204" pitchFamily="34" charset="0"/>
                <a:hlinkClick r:id="rId16" tooltip="Diamagnetismus"/>
              </a:rPr>
              <a:t>diamagnetismu</a:t>
            </a:r>
            <a:r>
              <a:rPr lang="cs-CZ" b="0" i="0" dirty="0">
                <a:solidFill>
                  <a:srgbClr val="202122"/>
                </a:solidFill>
                <a:effectLst/>
                <a:latin typeface="Arial" panose="020B0604020202020204" pitchFamily="34" charset="0"/>
              </a:rPr>
              <a:t>, teorie </a:t>
            </a:r>
            <a:r>
              <a:rPr lang="cs-CZ" b="0" i="0" u="none" strike="noStrike" dirty="0">
                <a:solidFill>
                  <a:srgbClr val="0645AD"/>
                </a:solidFill>
                <a:effectLst/>
                <a:latin typeface="Arial" panose="020B0604020202020204" pitchFamily="34" charset="0"/>
                <a:hlinkClick r:id="rId17" tooltip="Supratekutost"/>
              </a:rPr>
              <a:t>supratekutosti</a:t>
            </a:r>
            <a:r>
              <a:rPr lang="cs-CZ" b="0" i="0" dirty="0">
                <a:solidFill>
                  <a:srgbClr val="202122"/>
                </a:solidFill>
                <a:effectLst/>
                <a:latin typeface="Arial" panose="020B0604020202020204" pitchFamily="34" charset="0"/>
              </a:rPr>
              <a:t>, teorie </a:t>
            </a:r>
            <a:r>
              <a:rPr lang="cs-CZ" b="0" i="0" u="none" strike="noStrike" dirty="0">
                <a:solidFill>
                  <a:srgbClr val="BA0000"/>
                </a:solidFill>
                <a:effectLst/>
                <a:latin typeface="Arial" panose="020B0604020202020204" pitchFamily="34" charset="0"/>
                <a:hlinkClick r:id="rId18" tooltip="Fázové přechody druhého druhu (stránka neexistuje)"/>
              </a:rPr>
              <a:t>fázových přechodů druhého druhu</a:t>
            </a:r>
            <a:r>
              <a:rPr lang="cs-CZ" b="0" i="0" dirty="0">
                <a:solidFill>
                  <a:srgbClr val="202122"/>
                </a:solidFill>
                <a:effectLst/>
                <a:latin typeface="Arial" panose="020B0604020202020204" pitchFamily="34" charset="0"/>
              </a:rPr>
              <a:t>, </a:t>
            </a:r>
            <a:r>
              <a:rPr lang="cs-CZ" b="0" i="0" u="none" strike="noStrike" dirty="0" err="1">
                <a:solidFill>
                  <a:srgbClr val="BA0000"/>
                </a:solidFill>
                <a:effectLst/>
                <a:latin typeface="Arial" panose="020B0604020202020204" pitchFamily="34" charset="0"/>
                <a:hlinkClick r:id="rId19" tooltip="Ginzburgova-Landauova teorie (stránka neexistuje)"/>
              </a:rPr>
              <a:t>Ginzburgovy-Landauovy</a:t>
            </a:r>
            <a:r>
              <a:rPr lang="cs-CZ" b="0" i="0" u="none" strike="noStrike" dirty="0">
                <a:solidFill>
                  <a:srgbClr val="BA0000"/>
                </a:solidFill>
                <a:effectLst/>
                <a:latin typeface="Arial" panose="020B0604020202020204" pitchFamily="34" charset="0"/>
                <a:hlinkClick r:id="rId19" tooltip="Ginzburgova-Landauova teorie (stránka neexistuje)"/>
              </a:rPr>
              <a:t> teorie</a:t>
            </a:r>
            <a:r>
              <a:rPr lang="cs-CZ" b="0" i="0" dirty="0">
                <a:solidFill>
                  <a:srgbClr val="202122"/>
                </a:solidFill>
                <a:effectLst/>
                <a:latin typeface="Arial" panose="020B0604020202020204" pitchFamily="34" charset="0"/>
              </a:rPr>
              <a:t> </a:t>
            </a:r>
            <a:r>
              <a:rPr lang="cs-CZ" b="0" i="0" u="none" strike="noStrike" dirty="0">
                <a:solidFill>
                  <a:srgbClr val="0645AD"/>
                </a:solidFill>
                <a:effectLst/>
                <a:latin typeface="Arial" panose="020B0604020202020204" pitchFamily="34" charset="0"/>
                <a:hlinkClick r:id="rId20" tooltip="Supravodivost"/>
              </a:rPr>
              <a:t>supravodivosti</a:t>
            </a:r>
            <a:r>
              <a:rPr lang="cs-CZ" b="0" i="0" dirty="0">
                <a:solidFill>
                  <a:srgbClr val="202122"/>
                </a:solidFill>
                <a:effectLst/>
                <a:latin typeface="Arial" panose="020B0604020202020204" pitchFamily="34" charset="0"/>
              </a:rPr>
              <a:t>, vysvětlení </a:t>
            </a:r>
            <a:r>
              <a:rPr lang="cs-CZ" b="0" i="0" u="none" strike="noStrike" dirty="0" err="1">
                <a:solidFill>
                  <a:srgbClr val="BA0000"/>
                </a:solidFill>
                <a:effectLst/>
                <a:latin typeface="Arial" panose="020B0604020202020204" pitchFamily="34" charset="0"/>
                <a:hlinkClick r:id="rId21" tooltip="Landauovo tlumení (stránka neexistuje)"/>
              </a:rPr>
              <a:t>Landauova</a:t>
            </a:r>
            <a:r>
              <a:rPr lang="cs-CZ" b="0" i="0" u="none" strike="noStrike" dirty="0">
                <a:solidFill>
                  <a:srgbClr val="BA0000"/>
                </a:solidFill>
                <a:effectLst/>
                <a:latin typeface="Arial" panose="020B0604020202020204" pitchFamily="34" charset="0"/>
                <a:hlinkClick r:id="rId21" tooltip="Landauovo tlumení (stránka neexistuje)"/>
              </a:rPr>
              <a:t> tlumení</a:t>
            </a:r>
            <a:r>
              <a:rPr lang="cs-CZ" b="0" i="0" dirty="0">
                <a:solidFill>
                  <a:srgbClr val="202122"/>
                </a:solidFill>
                <a:effectLst/>
                <a:latin typeface="Arial" panose="020B0604020202020204" pitchFamily="34" charset="0"/>
              </a:rPr>
              <a:t> ve </a:t>
            </a:r>
            <a:r>
              <a:rPr lang="cs-CZ" b="0" i="0" u="none" strike="noStrike" dirty="0">
                <a:solidFill>
                  <a:srgbClr val="0645AD"/>
                </a:solidFill>
                <a:effectLst/>
                <a:latin typeface="Arial" panose="020B0604020202020204" pitchFamily="34" charset="0"/>
                <a:hlinkClick r:id="rId22" tooltip="Plazma"/>
              </a:rPr>
              <a:t>fyzice plazmatu</a:t>
            </a:r>
            <a:r>
              <a:rPr lang="cs-CZ" b="0" i="0" dirty="0">
                <a:solidFill>
                  <a:srgbClr val="202122"/>
                </a:solidFill>
                <a:effectLst/>
                <a:latin typeface="Arial" panose="020B0604020202020204" pitchFamily="34" charset="0"/>
              </a:rPr>
              <a:t>, </a:t>
            </a:r>
            <a:r>
              <a:rPr lang="cs-CZ" b="0" i="0" u="none" strike="noStrike" dirty="0" err="1">
                <a:solidFill>
                  <a:srgbClr val="BA0000"/>
                </a:solidFill>
                <a:effectLst/>
                <a:latin typeface="Arial" panose="020B0604020202020204" pitchFamily="34" charset="0"/>
                <a:hlinkClick r:id="rId23" tooltip="Landauův pól (stránka neexistuje)"/>
              </a:rPr>
              <a:t>Landauova</a:t>
            </a:r>
            <a:r>
              <a:rPr lang="cs-CZ" b="0" i="0" u="none" strike="noStrike" dirty="0">
                <a:solidFill>
                  <a:srgbClr val="BA0000"/>
                </a:solidFill>
                <a:effectLst/>
                <a:latin typeface="Arial" panose="020B0604020202020204" pitchFamily="34" charset="0"/>
                <a:hlinkClick r:id="rId23" tooltip="Landauův pól (stránka neexistuje)"/>
              </a:rPr>
              <a:t> pólu</a:t>
            </a:r>
            <a:r>
              <a:rPr lang="cs-CZ" b="0" i="0" dirty="0">
                <a:solidFill>
                  <a:srgbClr val="202122"/>
                </a:solidFill>
                <a:effectLst/>
                <a:latin typeface="Arial" panose="020B0604020202020204" pitchFamily="34" charset="0"/>
              </a:rPr>
              <a:t> v </a:t>
            </a:r>
            <a:r>
              <a:rPr lang="cs-CZ" b="0" i="0" u="none" strike="noStrike" dirty="0">
                <a:solidFill>
                  <a:srgbClr val="0645AD"/>
                </a:solidFill>
                <a:effectLst/>
                <a:latin typeface="Arial" panose="020B0604020202020204" pitchFamily="34" charset="0"/>
                <a:hlinkClick r:id="rId24" tooltip="Kvantová elektrodynamika"/>
              </a:rPr>
              <a:t>kvantové elektrodynamice</a:t>
            </a:r>
            <a:r>
              <a:rPr lang="cs-CZ" b="0" i="0" dirty="0">
                <a:solidFill>
                  <a:srgbClr val="202122"/>
                </a:solidFill>
                <a:effectLst/>
                <a:latin typeface="Arial" panose="020B0604020202020204" pitchFamily="34" charset="0"/>
              </a:rPr>
              <a:t>, a dvousložkové teorie </a:t>
            </a:r>
            <a:r>
              <a:rPr lang="cs-CZ" b="0" i="0" u="none" strike="noStrike" dirty="0">
                <a:solidFill>
                  <a:srgbClr val="0645AD"/>
                </a:solidFill>
                <a:effectLst/>
                <a:latin typeface="Arial" panose="020B0604020202020204" pitchFamily="34" charset="0"/>
                <a:hlinkClick r:id="rId25" tooltip="Neutrino"/>
              </a:rPr>
              <a:t>neutrin</a:t>
            </a:r>
            <a:r>
              <a:rPr lang="cs-CZ" b="0" i="0" dirty="0">
                <a:solidFill>
                  <a:srgbClr val="202122"/>
                </a:solidFill>
                <a:effectLst/>
                <a:latin typeface="Arial" panose="020B0604020202020204" pitchFamily="34" charset="0"/>
              </a:rPr>
              <a:t>. V roce </a:t>
            </a:r>
            <a:r>
              <a:rPr lang="cs-CZ" b="0" i="0" u="none" strike="noStrike" dirty="0">
                <a:solidFill>
                  <a:srgbClr val="0645AD"/>
                </a:solidFill>
                <a:effectLst/>
                <a:latin typeface="Arial" panose="020B0604020202020204" pitchFamily="34" charset="0"/>
                <a:hlinkClick r:id="rId26" tooltip="1962"/>
              </a:rPr>
              <a:t>1962</a:t>
            </a:r>
            <a:r>
              <a:rPr lang="cs-CZ" b="0" i="0" dirty="0">
                <a:solidFill>
                  <a:srgbClr val="202122"/>
                </a:solidFill>
                <a:effectLst/>
                <a:latin typeface="Arial" panose="020B0604020202020204" pitchFamily="34" charset="0"/>
              </a:rPr>
              <a:t> obdržel </a:t>
            </a:r>
            <a:r>
              <a:rPr lang="cs-CZ" b="0" i="0" u="none" strike="noStrike" dirty="0">
                <a:solidFill>
                  <a:srgbClr val="0645AD"/>
                </a:solidFill>
                <a:effectLst/>
                <a:latin typeface="Arial" panose="020B0604020202020204" pitchFamily="34" charset="0"/>
                <a:hlinkClick r:id="rId27" tooltip="Nobelova cena za fyziku"/>
              </a:rPr>
              <a:t>Nobelovu cenu za fyziku</a:t>
            </a:r>
            <a:r>
              <a:rPr lang="cs-CZ" b="0" i="0" dirty="0">
                <a:solidFill>
                  <a:srgbClr val="202122"/>
                </a:solidFill>
                <a:effectLst/>
                <a:latin typeface="Arial" panose="020B0604020202020204" pitchFamily="34" charset="0"/>
              </a:rPr>
              <a:t> za svou práci v oboru supratekutosti.</a:t>
            </a:r>
          </a:p>
          <a:p>
            <a:pPr eaLnBrk="1" hangingPunct="1"/>
            <a:endParaRPr lang="cs-CZ" b="0" i="0" dirty="0">
              <a:solidFill>
                <a:srgbClr val="202122"/>
              </a:solidFill>
              <a:effectLst/>
              <a:latin typeface="Arial" panose="020B0604020202020204" pitchFamily="34" charset="0"/>
            </a:endParaRPr>
          </a:p>
          <a:p>
            <a:pPr eaLnBrk="1" hangingPunct="1"/>
            <a:r>
              <a:rPr lang="cs-CZ" b="1" i="0" dirty="0">
                <a:solidFill>
                  <a:srgbClr val="202122"/>
                </a:solidFill>
                <a:effectLst/>
                <a:latin typeface="Arial" panose="020B0604020202020204" pitchFamily="34" charset="0"/>
              </a:rPr>
              <a:t>Richard </a:t>
            </a:r>
            <a:r>
              <a:rPr lang="cs-CZ" b="1" i="0" dirty="0" err="1">
                <a:solidFill>
                  <a:srgbClr val="202122"/>
                </a:solidFill>
                <a:effectLst/>
                <a:latin typeface="Arial" panose="020B0604020202020204" pitchFamily="34" charset="0"/>
              </a:rPr>
              <a:t>Chace</a:t>
            </a:r>
            <a:r>
              <a:rPr lang="cs-CZ" b="1" i="0" dirty="0">
                <a:solidFill>
                  <a:srgbClr val="202122"/>
                </a:solidFill>
                <a:effectLst/>
                <a:latin typeface="Arial" panose="020B0604020202020204" pitchFamily="34" charset="0"/>
              </a:rPr>
              <a:t> </a:t>
            </a:r>
            <a:r>
              <a:rPr lang="cs-CZ" b="1" i="0" dirty="0" err="1">
                <a:solidFill>
                  <a:srgbClr val="202122"/>
                </a:solidFill>
                <a:effectLst/>
                <a:latin typeface="Arial" panose="020B0604020202020204" pitchFamily="34" charset="0"/>
              </a:rPr>
              <a:t>Tolman</a:t>
            </a:r>
            <a:r>
              <a:rPr lang="cs-CZ" b="0" i="0" dirty="0">
                <a:solidFill>
                  <a:srgbClr val="202122"/>
                </a:solidFill>
                <a:effectLst/>
                <a:latin typeface="Arial" panose="020B0604020202020204" pitchFamily="34" charset="0"/>
              </a:rPr>
              <a:t> (</a:t>
            </a:r>
            <a:r>
              <a:rPr lang="cs-CZ" b="0" i="0" u="none" strike="noStrike" dirty="0">
                <a:solidFill>
                  <a:srgbClr val="0645AD"/>
                </a:solidFill>
                <a:effectLst/>
                <a:latin typeface="Arial" panose="020B0604020202020204" pitchFamily="34" charset="0"/>
                <a:hlinkClick r:id="rId28" tooltip="4. března"/>
              </a:rPr>
              <a:t>4. března</a:t>
            </a:r>
            <a:r>
              <a:rPr lang="cs-CZ" b="0" i="0" dirty="0">
                <a:solidFill>
                  <a:srgbClr val="202122"/>
                </a:solidFill>
                <a:effectLst/>
                <a:latin typeface="Arial" panose="020B0604020202020204" pitchFamily="34" charset="0"/>
              </a:rPr>
              <a:t> </a:t>
            </a:r>
            <a:r>
              <a:rPr lang="cs-CZ" b="0" i="0" u="none" strike="noStrike" dirty="0">
                <a:solidFill>
                  <a:srgbClr val="0645AD"/>
                </a:solidFill>
                <a:effectLst/>
                <a:latin typeface="Arial" panose="020B0604020202020204" pitchFamily="34" charset="0"/>
                <a:hlinkClick r:id="rId29" tooltip="1881"/>
              </a:rPr>
              <a:t>1881</a:t>
            </a:r>
            <a:r>
              <a:rPr lang="cs-CZ" b="0" i="0" dirty="0">
                <a:solidFill>
                  <a:srgbClr val="202122"/>
                </a:solidFill>
                <a:effectLst/>
                <a:latin typeface="Arial" panose="020B0604020202020204" pitchFamily="34" charset="0"/>
              </a:rPr>
              <a:t> – </a:t>
            </a:r>
            <a:r>
              <a:rPr lang="cs-CZ" b="0" i="0" u="none" strike="noStrike" dirty="0">
                <a:solidFill>
                  <a:srgbClr val="0645AD"/>
                </a:solidFill>
                <a:effectLst/>
                <a:latin typeface="Arial" panose="020B0604020202020204" pitchFamily="34" charset="0"/>
                <a:hlinkClick r:id="rId30" tooltip="5. září"/>
              </a:rPr>
              <a:t>5. září</a:t>
            </a:r>
            <a:r>
              <a:rPr lang="cs-CZ" b="0" i="0" dirty="0">
                <a:solidFill>
                  <a:srgbClr val="202122"/>
                </a:solidFill>
                <a:effectLst/>
                <a:latin typeface="Arial" panose="020B0604020202020204" pitchFamily="34" charset="0"/>
              </a:rPr>
              <a:t> </a:t>
            </a:r>
            <a:r>
              <a:rPr lang="cs-CZ" b="0" i="0" u="none" strike="noStrike" dirty="0">
                <a:solidFill>
                  <a:srgbClr val="0645AD"/>
                </a:solidFill>
                <a:effectLst/>
                <a:latin typeface="Arial" panose="020B0604020202020204" pitchFamily="34" charset="0"/>
                <a:hlinkClick r:id="rId31" tooltip="1948"/>
              </a:rPr>
              <a:t>1948</a:t>
            </a:r>
            <a:r>
              <a:rPr lang="cs-CZ" b="0" i="0" dirty="0">
                <a:solidFill>
                  <a:srgbClr val="202122"/>
                </a:solidFill>
                <a:effectLst/>
                <a:latin typeface="Arial" panose="020B0604020202020204" pitchFamily="34" charset="0"/>
              </a:rPr>
              <a:t>) byl </a:t>
            </a:r>
            <a:r>
              <a:rPr lang="cs-CZ" b="0" i="0" u="none" strike="noStrike" dirty="0">
                <a:solidFill>
                  <a:srgbClr val="0645AD"/>
                </a:solidFill>
                <a:effectLst/>
                <a:latin typeface="Arial" panose="020B0604020202020204" pitchFamily="34" charset="0"/>
                <a:hlinkClick r:id="rId32" tooltip="Spojené státy americké"/>
              </a:rPr>
              <a:t>americký</a:t>
            </a:r>
            <a:r>
              <a:rPr lang="cs-CZ" b="0" i="0" dirty="0">
                <a:solidFill>
                  <a:srgbClr val="202122"/>
                </a:solidFill>
                <a:effectLst/>
                <a:latin typeface="Arial" panose="020B0604020202020204" pitchFamily="34" charset="0"/>
              </a:rPr>
              <a:t> </a:t>
            </a:r>
            <a:r>
              <a:rPr lang="cs-CZ" b="0" i="0" u="none" strike="noStrike" dirty="0">
                <a:solidFill>
                  <a:srgbClr val="0645AD"/>
                </a:solidFill>
                <a:effectLst/>
                <a:latin typeface="Arial" panose="020B0604020202020204" pitchFamily="34" charset="0"/>
                <a:hlinkClick r:id="rId33" tooltip="Matematická fyzika"/>
              </a:rPr>
              <a:t>matematický fyzik</a:t>
            </a:r>
            <a:r>
              <a:rPr lang="cs-CZ" b="0" i="0" dirty="0">
                <a:solidFill>
                  <a:srgbClr val="202122"/>
                </a:solidFill>
                <a:effectLst/>
                <a:latin typeface="Arial" panose="020B0604020202020204" pitchFamily="34" charset="0"/>
              </a:rPr>
              <a:t> a </a:t>
            </a:r>
            <a:r>
              <a:rPr lang="cs-CZ" b="0" i="0" u="none" strike="noStrike" dirty="0">
                <a:solidFill>
                  <a:srgbClr val="0645AD"/>
                </a:solidFill>
                <a:effectLst/>
                <a:latin typeface="Arial" panose="020B0604020202020204" pitchFamily="34" charset="0"/>
                <a:hlinkClick r:id="rId34" tooltip="Fyzikální chemie"/>
              </a:rPr>
              <a:t>fyzikální chemik</a:t>
            </a:r>
            <a:r>
              <a:rPr lang="cs-CZ" b="0" i="0" dirty="0">
                <a:solidFill>
                  <a:srgbClr val="202122"/>
                </a:solidFill>
                <a:effectLst/>
                <a:latin typeface="Arial" panose="020B0604020202020204" pitchFamily="34" charset="0"/>
              </a:rPr>
              <a:t>, který byl odborníkem ve statistické mechanice. Udělal také významné příspěvky k teoretické kosmologii v letech těsně po Einsteinově objevu </a:t>
            </a:r>
            <a:r>
              <a:rPr lang="cs-CZ" b="0" i="0" u="none" strike="noStrike" dirty="0">
                <a:solidFill>
                  <a:srgbClr val="0645AD"/>
                </a:solidFill>
                <a:effectLst/>
                <a:latin typeface="Arial" panose="020B0604020202020204" pitchFamily="34" charset="0"/>
                <a:hlinkClick r:id="rId35" tooltip="Obecná teorie relativity"/>
              </a:rPr>
              <a:t>obecné teorie relativity</a:t>
            </a:r>
            <a:r>
              <a:rPr lang="cs-CZ" b="0" i="0" dirty="0">
                <a:solidFill>
                  <a:srgbClr val="202122"/>
                </a:solidFill>
                <a:effectLst/>
                <a:latin typeface="Arial" panose="020B0604020202020204" pitchFamily="34" charset="0"/>
              </a:rPr>
              <a:t>. Byl profesorem fyzikální chemie a matematické fyziky na </a:t>
            </a:r>
            <a:r>
              <a:rPr lang="cs-CZ" b="0" i="0" u="none" strike="noStrike" dirty="0">
                <a:solidFill>
                  <a:srgbClr val="0645AD"/>
                </a:solidFill>
                <a:effectLst/>
                <a:latin typeface="Arial" panose="020B0604020202020204" pitchFamily="34" charset="0"/>
                <a:hlinkClick r:id="rId36" tooltip="Kalifornský technologický institut"/>
              </a:rPr>
              <a:t>Kalifornském Technologickém Institut</a:t>
            </a:r>
            <a:r>
              <a:rPr lang="cs-CZ" b="0" i="0" dirty="0">
                <a:solidFill>
                  <a:srgbClr val="202122"/>
                </a:solidFill>
                <a:effectLst/>
                <a:latin typeface="Arial" panose="020B0604020202020204" pitchFamily="34" charset="0"/>
              </a:rPr>
              <a:t>.</a:t>
            </a:r>
            <a:endParaRPr lang="cs-CZ" dirty="0"/>
          </a:p>
          <a:p>
            <a:pPr eaLnBrk="1" hangingPunct="1"/>
            <a:endParaRPr lang="cs-CZ" dirty="0"/>
          </a:p>
          <a:p>
            <a:pPr eaLnBrk="1" hangingPunct="1"/>
            <a:r>
              <a:rPr lang="cs-CZ" b="1" i="0" dirty="0">
                <a:solidFill>
                  <a:srgbClr val="202122"/>
                </a:solidFill>
                <a:effectLst/>
                <a:latin typeface="Arial" panose="020B0604020202020204" pitchFamily="34" charset="0"/>
              </a:rPr>
              <a:t>J. Robert Oppenheimer</a:t>
            </a:r>
            <a:r>
              <a:rPr lang="cs-CZ" b="0" i="0" dirty="0">
                <a:solidFill>
                  <a:srgbClr val="202122"/>
                </a:solidFill>
                <a:effectLst/>
                <a:latin typeface="Arial" panose="020B0604020202020204" pitchFamily="34" charset="0"/>
              </a:rPr>
              <a:t>, někdy </a:t>
            </a:r>
            <a:r>
              <a:rPr lang="cs-CZ" b="1" i="0" dirty="0">
                <a:solidFill>
                  <a:srgbClr val="202122"/>
                </a:solidFill>
                <a:effectLst/>
                <a:latin typeface="Arial" panose="020B0604020202020204" pitchFamily="34" charset="0"/>
              </a:rPr>
              <a:t>Julius Robert Oppenheimer</a:t>
            </a:r>
            <a:r>
              <a:rPr lang="cs-CZ" b="0" i="0" dirty="0">
                <a:solidFill>
                  <a:srgbClr val="202122"/>
                </a:solidFill>
                <a:effectLst/>
                <a:latin typeface="Arial" panose="020B0604020202020204" pitchFamily="34" charset="0"/>
              </a:rPr>
              <a:t> nebo </a:t>
            </a:r>
            <a:r>
              <a:rPr lang="cs-CZ" b="1" i="0" dirty="0">
                <a:solidFill>
                  <a:srgbClr val="202122"/>
                </a:solidFill>
                <a:effectLst/>
                <a:latin typeface="Arial" panose="020B0604020202020204" pitchFamily="34" charset="0"/>
              </a:rPr>
              <a:t>Jacob Robert Oppenheimer</a:t>
            </a:r>
            <a:r>
              <a:rPr lang="cs-CZ" b="0" i="0" u="none" strike="noStrike" baseline="30000" dirty="0">
                <a:solidFill>
                  <a:srgbClr val="0645AD"/>
                </a:solidFill>
                <a:effectLst/>
                <a:latin typeface="Arial" panose="020B0604020202020204" pitchFamily="34" charset="0"/>
                <a:hlinkClick r:id="rId37"/>
              </a:rPr>
              <a:t>[1]</a:t>
            </a:r>
            <a:r>
              <a:rPr lang="cs-CZ" b="0" i="0" dirty="0">
                <a:solidFill>
                  <a:srgbClr val="202122"/>
                </a:solidFill>
                <a:effectLst/>
                <a:latin typeface="Arial" panose="020B0604020202020204" pitchFamily="34" charset="0"/>
              </a:rPr>
              <a:t>, (</a:t>
            </a:r>
            <a:r>
              <a:rPr lang="cs-CZ" b="0" i="0" u="none" strike="noStrike" dirty="0">
                <a:solidFill>
                  <a:srgbClr val="0645AD"/>
                </a:solidFill>
                <a:effectLst/>
                <a:latin typeface="Arial" panose="020B0604020202020204" pitchFamily="34" charset="0"/>
                <a:hlinkClick r:id="rId38" tooltip="22. duben"/>
              </a:rPr>
              <a:t>22. dubna</a:t>
            </a:r>
            <a:r>
              <a:rPr lang="cs-CZ" b="0" i="0" dirty="0">
                <a:solidFill>
                  <a:srgbClr val="202122"/>
                </a:solidFill>
                <a:effectLst/>
                <a:latin typeface="Arial" panose="020B0604020202020204" pitchFamily="34" charset="0"/>
              </a:rPr>
              <a:t> </a:t>
            </a:r>
            <a:r>
              <a:rPr lang="cs-CZ" b="0" i="0" u="none" strike="noStrike" dirty="0">
                <a:solidFill>
                  <a:srgbClr val="0645AD"/>
                </a:solidFill>
                <a:effectLst/>
                <a:latin typeface="Arial" panose="020B0604020202020204" pitchFamily="34" charset="0"/>
                <a:hlinkClick r:id="rId39" tooltip="1904"/>
              </a:rPr>
              <a:t>1904</a:t>
            </a:r>
            <a:r>
              <a:rPr lang="cs-CZ" b="0" i="0" dirty="0">
                <a:solidFill>
                  <a:srgbClr val="202122"/>
                </a:solidFill>
                <a:effectLst/>
                <a:latin typeface="Arial" panose="020B0604020202020204" pitchFamily="34" charset="0"/>
              </a:rPr>
              <a:t> – </a:t>
            </a:r>
            <a:r>
              <a:rPr lang="cs-CZ" b="0" i="0" u="none" strike="noStrike" dirty="0">
                <a:solidFill>
                  <a:srgbClr val="0645AD"/>
                </a:solidFill>
                <a:effectLst/>
                <a:latin typeface="Arial" panose="020B0604020202020204" pitchFamily="34" charset="0"/>
                <a:hlinkClick r:id="rId40" tooltip="18. únor"/>
              </a:rPr>
              <a:t>18. února</a:t>
            </a:r>
            <a:r>
              <a:rPr lang="cs-CZ" b="0" i="0" dirty="0">
                <a:solidFill>
                  <a:srgbClr val="202122"/>
                </a:solidFill>
                <a:effectLst/>
                <a:latin typeface="Arial" panose="020B0604020202020204" pitchFamily="34" charset="0"/>
              </a:rPr>
              <a:t> </a:t>
            </a:r>
            <a:r>
              <a:rPr lang="cs-CZ" b="0" i="0" u="none" strike="noStrike" dirty="0">
                <a:solidFill>
                  <a:srgbClr val="0645AD"/>
                </a:solidFill>
                <a:effectLst/>
                <a:latin typeface="Arial" panose="020B0604020202020204" pitchFamily="34" charset="0"/>
                <a:hlinkClick r:id="rId41" tooltip="1967"/>
              </a:rPr>
              <a:t>1967</a:t>
            </a:r>
            <a:r>
              <a:rPr lang="cs-CZ" b="0" i="0" dirty="0">
                <a:solidFill>
                  <a:srgbClr val="202122"/>
                </a:solidFill>
                <a:effectLst/>
                <a:latin typeface="Arial" panose="020B0604020202020204" pitchFamily="34" charset="0"/>
              </a:rPr>
              <a:t>) byl americký teoretický </a:t>
            </a:r>
            <a:r>
              <a:rPr lang="cs-CZ" b="0" i="0" u="none" strike="noStrike" dirty="0">
                <a:solidFill>
                  <a:srgbClr val="0645AD"/>
                </a:solidFill>
                <a:effectLst/>
                <a:latin typeface="Arial" panose="020B0604020202020204" pitchFamily="34" charset="0"/>
                <a:hlinkClick r:id="rId11" tooltip="Fyzik"/>
              </a:rPr>
              <a:t>fyzik</a:t>
            </a:r>
            <a:r>
              <a:rPr lang="cs-CZ" b="0" i="0" dirty="0">
                <a:solidFill>
                  <a:srgbClr val="202122"/>
                </a:solidFill>
                <a:effectLst/>
                <a:latin typeface="Arial" panose="020B0604020202020204" pitchFamily="34" charset="0"/>
              </a:rPr>
              <a:t>, nejznámější svou účastí v </a:t>
            </a:r>
            <a:r>
              <a:rPr lang="cs-CZ" b="0" i="0" u="none" strike="noStrike" dirty="0">
                <a:solidFill>
                  <a:srgbClr val="0645AD"/>
                </a:solidFill>
                <a:effectLst/>
                <a:latin typeface="Arial" panose="020B0604020202020204" pitchFamily="34" charset="0"/>
                <a:hlinkClick r:id="rId42" tooltip="Projekt Manhattan"/>
              </a:rPr>
              <a:t>projektu Manhattan</a:t>
            </a:r>
            <a:r>
              <a:rPr lang="cs-CZ" b="0" i="0" dirty="0">
                <a:solidFill>
                  <a:srgbClr val="202122"/>
                </a:solidFill>
                <a:effectLst/>
                <a:latin typeface="Arial" panose="020B0604020202020204" pitchFamily="34" charset="0"/>
              </a:rPr>
              <a:t>, kde řídil vývoj první </a:t>
            </a:r>
            <a:r>
              <a:rPr lang="cs-CZ" b="0" i="0" u="none" strike="noStrike" dirty="0">
                <a:solidFill>
                  <a:srgbClr val="0645AD"/>
                </a:solidFill>
                <a:effectLst/>
                <a:latin typeface="Arial" panose="020B0604020202020204" pitchFamily="34" charset="0"/>
                <a:hlinkClick r:id="rId43" tooltip="Jaderná zbraň"/>
              </a:rPr>
              <a:t>jaderné zbraně</a:t>
            </a:r>
            <a:r>
              <a:rPr lang="cs-CZ" b="0" i="0" dirty="0">
                <a:solidFill>
                  <a:srgbClr val="202122"/>
                </a:solidFill>
                <a:effectLst/>
                <a:latin typeface="Arial" panose="020B0604020202020204" pitchFamily="34" charset="0"/>
              </a:rPr>
              <a:t> v tajné laboratoři v </a:t>
            </a:r>
            <a:r>
              <a:rPr lang="cs-CZ" b="0" i="0" u="none" strike="noStrike" dirty="0">
                <a:solidFill>
                  <a:srgbClr val="0645AD"/>
                </a:solidFill>
                <a:effectLst/>
                <a:latin typeface="Arial" panose="020B0604020202020204" pitchFamily="34" charset="0"/>
                <a:hlinkClick r:id="rId44" tooltip="Los Alamos"/>
              </a:rPr>
              <a:t>Los </a:t>
            </a:r>
            <a:r>
              <a:rPr lang="cs-CZ" b="0" i="0" u="none" strike="noStrike" dirty="0" err="1">
                <a:solidFill>
                  <a:srgbClr val="0645AD"/>
                </a:solidFill>
                <a:effectLst/>
                <a:latin typeface="Arial" panose="020B0604020202020204" pitchFamily="34" charset="0"/>
                <a:hlinkClick r:id="rId44" tooltip="Los Alamos"/>
              </a:rPr>
              <a:t>Alamos</a:t>
            </a:r>
            <a:r>
              <a:rPr lang="cs-CZ" b="0" i="0" dirty="0">
                <a:solidFill>
                  <a:srgbClr val="202122"/>
                </a:solidFill>
                <a:effectLst/>
                <a:latin typeface="Arial" panose="020B0604020202020204" pitchFamily="34" charset="0"/>
              </a:rPr>
              <a:t> v </a:t>
            </a:r>
            <a:r>
              <a:rPr lang="cs-CZ" b="0" i="0" u="none" strike="noStrike" dirty="0">
                <a:solidFill>
                  <a:srgbClr val="0645AD"/>
                </a:solidFill>
                <a:effectLst/>
                <a:latin typeface="Arial" panose="020B0604020202020204" pitchFamily="34" charset="0"/>
                <a:hlinkClick r:id="rId45" tooltip="Nové Mexiko"/>
              </a:rPr>
              <a:t>Novém Mexiku</a:t>
            </a:r>
            <a:r>
              <a:rPr lang="cs-CZ" b="0" i="0" u="none" strike="noStrike" baseline="30000" dirty="0">
                <a:solidFill>
                  <a:srgbClr val="0645AD"/>
                </a:solidFill>
                <a:effectLst/>
                <a:latin typeface="Arial" panose="020B0604020202020204" pitchFamily="34" charset="0"/>
                <a:hlinkClick r:id="rId46"/>
              </a:rPr>
              <a:t>[2]</a:t>
            </a:r>
            <a:r>
              <a:rPr lang="cs-CZ" b="0" i="0" dirty="0">
                <a:solidFill>
                  <a:srgbClr val="202122"/>
                </a:solidFill>
                <a:effectLst/>
                <a:latin typeface="Arial" panose="020B0604020202020204" pitchFamily="34" charset="0"/>
              </a:rPr>
              <a:t>. Bývá označován jako „otec </a:t>
            </a:r>
            <a:r>
              <a:rPr lang="cs-CZ" b="0" i="0" u="none" strike="noStrike" dirty="0">
                <a:solidFill>
                  <a:srgbClr val="0645AD"/>
                </a:solidFill>
                <a:effectLst/>
                <a:latin typeface="Arial" panose="020B0604020202020204" pitchFamily="34" charset="0"/>
                <a:hlinkClick r:id="rId43" tooltip="Jaderná zbraň"/>
              </a:rPr>
              <a:t>atomové bomby</a:t>
            </a:r>
            <a:r>
              <a:rPr lang="cs-CZ" b="0" i="0" dirty="0">
                <a:solidFill>
                  <a:srgbClr val="202122"/>
                </a:solidFill>
                <a:effectLst/>
                <a:latin typeface="Arial" panose="020B0604020202020204" pitchFamily="34" charset="0"/>
              </a:rPr>
              <a:t>“. Byl starším bratrem dalšího fyzika </a:t>
            </a:r>
            <a:r>
              <a:rPr lang="cs-CZ" b="0" i="0" u="sng" dirty="0">
                <a:solidFill>
                  <a:srgbClr val="0645AD"/>
                </a:solidFill>
                <a:effectLst/>
                <a:latin typeface="Arial" panose="020B0604020202020204" pitchFamily="34" charset="0"/>
                <a:hlinkClick r:id="rId47"/>
              </a:rPr>
              <a:t>Franka Oppenheimera</a:t>
            </a:r>
            <a:r>
              <a:rPr lang="cs-CZ" b="0" i="0" dirty="0">
                <a:solidFill>
                  <a:srgbClr val="202122"/>
                </a:solidFill>
                <a:effectLst/>
                <a:latin typeface="Arial" panose="020B0604020202020204" pitchFamily="34" charset="0"/>
              </a:rPr>
              <a:t>.</a:t>
            </a:r>
          </a:p>
          <a:p>
            <a:pPr eaLnBrk="1" hangingPunct="1"/>
            <a:endParaRPr lang="cs-CZ" dirty="0"/>
          </a:p>
          <a:p>
            <a:pPr eaLnBrk="1" hangingPunct="1"/>
            <a:r>
              <a:rPr lang="cs-CZ" b="1" i="0" dirty="0">
                <a:solidFill>
                  <a:srgbClr val="202122"/>
                </a:solidFill>
                <a:effectLst/>
                <a:latin typeface="Arial" panose="020B0604020202020204" pitchFamily="34" charset="0"/>
              </a:rPr>
              <a:t>George Michael </a:t>
            </a:r>
            <a:r>
              <a:rPr lang="cs-CZ" b="1" i="0" dirty="0" err="1">
                <a:solidFill>
                  <a:srgbClr val="202122"/>
                </a:solidFill>
                <a:effectLst/>
                <a:latin typeface="Arial" panose="020B0604020202020204" pitchFamily="34" charset="0"/>
              </a:rPr>
              <a:t>Volkoff</a:t>
            </a:r>
            <a:r>
              <a:rPr lang="cs-CZ" b="0" i="0" dirty="0">
                <a:solidFill>
                  <a:srgbClr val="202122"/>
                </a:solidFill>
                <a:effectLst/>
                <a:latin typeface="Arial" panose="020B0604020202020204" pitchFamily="34" charset="0"/>
              </a:rPr>
              <a:t> (</a:t>
            </a:r>
            <a:r>
              <a:rPr lang="cs-CZ" b="0" i="0" u="none" strike="noStrike" dirty="0">
                <a:solidFill>
                  <a:srgbClr val="0645AD"/>
                </a:solidFill>
                <a:effectLst/>
                <a:latin typeface="Arial" panose="020B0604020202020204" pitchFamily="34" charset="0"/>
                <a:hlinkClick r:id="rId48" tooltip="23. únor"/>
              </a:rPr>
              <a:t>23. února</a:t>
            </a:r>
            <a:r>
              <a:rPr lang="cs-CZ" b="0" i="0" dirty="0">
                <a:solidFill>
                  <a:srgbClr val="202122"/>
                </a:solidFill>
                <a:effectLst/>
                <a:latin typeface="Arial" panose="020B0604020202020204" pitchFamily="34" charset="0"/>
              </a:rPr>
              <a:t> </a:t>
            </a:r>
            <a:r>
              <a:rPr lang="cs-CZ" b="0" i="0" u="none" strike="noStrike" dirty="0">
                <a:solidFill>
                  <a:srgbClr val="0645AD"/>
                </a:solidFill>
                <a:effectLst/>
                <a:latin typeface="Arial" panose="020B0604020202020204" pitchFamily="34" charset="0"/>
                <a:hlinkClick r:id="rId49" tooltip="1914"/>
              </a:rPr>
              <a:t>1914</a:t>
            </a:r>
            <a:r>
              <a:rPr lang="cs-CZ" b="0" i="0" dirty="0">
                <a:solidFill>
                  <a:srgbClr val="202122"/>
                </a:solidFill>
                <a:effectLst/>
                <a:latin typeface="Arial" panose="020B0604020202020204" pitchFamily="34" charset="0"/>
              </a:rPr>
              <a:t> </a:t>
            </a:r>
            <a:r>
              <a:rPr lang="cs-CZ" b="0" i="0" u="none" strike="noStrike" dirty="0">
                <a:solidFill>
                  <a:srgbClr val="0645AD"/>
                </a:solidFill>
                <a:effectLst/>
                <a:latin typeface="Arial" panose="020B0604020202020204" pitchFamily="34" charset="0"/>
                <a:hlinkClick r:id="rId9" tooltip="Moskva"/>
              </a:rPr>
              <a:t>Moskva</a:t>
            </a:r>
            <a:r>
              <a:rPr lang="cs-CZ" b="0" i="0" dirty="0">
                <a:solidFill>
                  <a:srgbClr val="202122"/>
                </a:solidFill>
                <a:effectLst/>
                <a:latin typeface="Arial" panose="020B0604020202020204" pitchFamily="34" charset="0"/>
              </a:rPr>
              <a:t> – </a:t>
            </a:r>
            <a:r>
              <a:rPr lang="cs-CZ" b="0" i="0" u="none" strike="noStrike" dirty="0">
                <a:solidFill>
                  <a:srgbClr val="0645AD"/>
                </a:solidFill>
                <a:effectLst/>
                <a:latin typeface="Arial" panose="020B0604020202020204" pitchFamily="34" charset="0"/>
                <a:hlinkClick r:id="rId50" tooltip="24. duben"/>
              </a:rPr>
              <a:t>24. dubna</a:t>
            </a:r>
            <a:r>
              <a:rPr lang="cs-CZ" b="0" i="0" dirty="0">
                <a:solidFill>
                  <a:srgbClr val="202122"/>
                </a:solidFill>
                <a:effectLst/>
                <a:latin typeface="Arial" panose="020B0604020202020204" pitchFamily="34" charset="0"/>
              </a:rPr>
              <a:t> </a:t>
            </a:r>
            <a:r>
              <a:rPr lang="cs-CZ" b="0" i="0" u="none" strike="noStrike" dirty="0">
                <a:solidFill>
                  <a:srgbClr val="0645AD"/>
                </a:solidFill>
                <a:effectLst/>
                <a:latin typeface="Arial" panose="020B0604020202020204" pitchFamily="34" charset="0"/>
                <a:hlinkClick r:id="rId51" tooltip="2000"/>
              </a:rPr>
              <a:t>2000</a:t>
            </a:r>
            <a:r>
              <a:rPr lang="cs-CZ" b="0" i="0" dirty="0">
                <a:solidFill>
                  <a:srgbClr val="202122"/>
                </a:solidFill>
                <a:effectLst/>
                <a:latin typeface="Arial" panose="020B0604020202020204" pitchFamily="34" charset="0"/>
              </a:rPr>
              <a:t> </a:t>
            </a:r>
            <a:r>
              <a:rPr lang="cs-CZ" b="0" i="0" u="none" strike="noStrike" dirty="0">
                <a:solidFill>
                  <a:srgbClr val="0645AD"/>
                </a:solidFill>
                <a:effectLst/>
                <a:latin typeface="Arial" panose="020B0604020202020204" pitchFamily="34" charset="0"/>
                <a:hlinkClick r:id="rId52" tooltip="Vancouver"/>
              </a:rPr>
              <a:t>Vancouver</a:t>
            </a:r>
            <a:r>
              <a:rPr lang="cs-CZ" b="0" i="0" dirty="0">
                <a:solidFill>
                  <a:srgbClr val="202122"/>
                </a:solidFill>
                <a:effectLst/>
                <a:latin typeface="Arial" panose="020B0604020202020204" pitchFamily="34" charset="0"/>
              </a:rPr>
              <a:t>) byl </a:t>
            </a:r>
            <a:r>
              <a:rPr lang="cs-CZ" b="0" i="0" u="none" strike="noStrike" dirty="0">
                <a:solidFill>
                  <a:srgbClr val="0645AD"/>
                </a:solidFill>
                <a:effectLst/>
                <a:latin typeface="Arial" panose="020B0604020202020204" pitchFamily="34" charset="0"/>
                <a:hlinkClick r:id="rId53" tooltip="Kanada"/>
              </a:rPr>
              <a:t>kanadský</a:t>
            </a:r>
            <a:r>
              <a:rPr lang="cs-CZ" b="0" i="0" dirty="0">
                <a:solidFill>
                  <a:srgbClr val="202122"/>
                </a:solidFill>
                <a:effectLst/>
                <a:latin typeface="Arial" panose="020B0604020202020204" pitchFamily="34" charset="0"/>
              </a:rPr>
              <a:t> </a:t>
            </a:r>
            <a:r>
              <a:rPr lang="cs-CZ" b="0" i="0" u="none" strike="noStrike" dirty="0">
                <a:solidFill>
                  <a:srgbClr val="0645AD"/>
                </a:solidFill>
                <a:effectLst/>
                <a:latin typeface="Arial" panose="020B0604020202020204" pitchFamily="34" charset="0"/>
                <a:hlinkClick r:id="rId54" tooltip="Fyzika"/>
              </a:rPr>
              <a:t>fyzik</a:t>
            </a:r>
            <a:r>
              <a:rPr lang="cs-CZ" b="0" i="0" dirty="0">
                <a:solidFill>
                  <a:srgbClr val="202122"/>
                </a:solidFill>
                <a:effectLst/>
                <a:latin typeface="Arial" panose="020B0604020202020204" pitchFamily="34" charset="0"/>
              </a:rPr>
              <a:t>, který společně s </a:t>
            </a:r>
            <a:r>
              <a:rPr lang="cs-CZ" b="0" i="0" u="none" strike="noStrike" dirty="0">
                <a:solidFill>
                  <a:srgbClr val="0645AD"/>
                </a:solidFill>
                <a:effectLst/>
                <a:latin typeface="Arial" panose="020B0604020202020204" pitchFamily="34" charset="0"/>
                <a:hlinkClick r:id="rId55" tooltip="Robert Oppenheimer"/>
              </a:rPr>
              <a:t>Robertem Oppenheimerem</a:t>
            </a:r>
            <a:r>
              <a:rPr lang="cs-CZ" b="0" i="0" dirty="0">
                <a:solidFill>
                  <a:srgbClr val="202122"/>
                </a:solidFill>
                <a:effectLst/>
                <a:latin typeface="Arial" panose="020B0604020202020204" pitchFamily="34" charset="0"/>
              </a:rPr>
              <a:t> předpověděl existenci </a:t>
            </a:r>
            <a:r>
              <a:rPr lang="cs-CZ" b="0" i="0" u="none" strike="noStrike" dirty="0">
                <a:solidFill>
                  <a:srgbClr val="0645AD"/>
                </a:solidFill>
                <a:effectLst/>
                <a:latin typeface="Arial" panose="020B0604020202020204" pitchFamily="34" charset="0"/>
                <a:hlinkClick r:id="rId56" tooltip="Neutronová hvězda"/>
              </a:rPr>
              <a:t>neutronových hvězd</a:t>
            </a:r>
            <a:r>
              <a:rPr lang="cs-CZ" b="0" i="0" dirty="0">
                <a:solidFill>
                  <a:srgbClr val="202122"/>
                </a:solidFill>
                <a:effectLst/>
                <a:latin typeface="Arial" panose="020B0604020202020204" pitchFamily="34" charset="0"/>
              </a:rPr>
              <a:t>.</a:t>
            </a:r>
          </a:p>
          <a:p>
            <a:pPr eaLnBrk="1" hangingPunct="1"/>
            <a:r>
              <a:rPr lang="cs-CZ" b="0" i="0" dirty="0">
                <a:solidFill>
                  <a:srgbClr val="202122"/>
                </a:solidFill>
                <a:effectLst/>
                <a:latin typeface="Arial" panose="020B0604020202020204" pitchFamily="34" charset="0"/>
              </a:rPr>
              <a:t>Narodil se v </a:t>
            </a:r>
            <a:r>
              <a:rPr lang="cs-CZ" b="0" i="0" u="none" strike="noStrike" dirty="0">
                <a:solidFill>
                  <a:srgbClr val="0645AD"/>
                </a:solidFill>
                <a:effectLst/>
                <a:latin typeface="Arial" panose="020B0604020202020204" pitchFamily="34" charset="0"/>
                <a:hlinkClick r:id="rId9" tooltip="Moskva"/>
              </a:rPr>
              <a:t>Moskvě</a:t>
            </a:r>
            <a:r>
              <a:rPr lang="cs-CZ" b="0" i="0" dirty="0">
                <a:solidFill>
                  <a:srgbClr val="202122"/>
                </a:solidFill>
                <a:effectLst/>
                <a:latin typeface="Arial" panose="020B0604020202020204" pitchFamily="34" charset="0"/>
              </a:rPr>
              <a:t>. Jeho otec, </a:t>
            </a:r>
            <a:r>
              <a:rPr lang="cs-CZ" b="0" i="0" u="none" strike="noStrike" dirty="0">
                <a:solidFill>
                  <a:srgbClr val="0645AD"/>
                </a:solidFill>
                <a:effectLst/>
                <a:latin typeface="Arial" panose="020B0604020202020204" pitchFamily="34" charset="0"/>
                <a:hlinkClick r:id="rId57" tooltip="Rusko"/>
              </a:rPr>
              <a:t>ruský</a:t>
            </a:r>
            <a:r>
              <a:rPr lang="cs-CZ" b="0" i="0" dirty="0">
                <a:solidFill>
                  <a:srgbClr val="202122"/>
                </a:solidFill>
                <a:effectLst/>
                <a:latin typeface="Arial" panose="020B0604020202020204" pitchFamily="34" charset="0"/>
              </a:rPr>
              <a:t> inženýr emigroval v roce </a:t>
            </a:r>
            <a:r>
              <a:rPr lang="cs-CZ" b="0" i="0" u="none" strike="noStrike" dirty="0">
                <a:solidFill>
                  <a:srgbClr val="0645AD"/>
                </a:solidFill>
                <a:effectLst/>
                <a:latin typeface="Arial" panose="020B0604020202020204" pitchFamily="34" charset="0"/>
                <a:hlinkClick r:id="rId58" tooltip="1924"/>
              </a:rPr>
              <a:t>1924</a:t>
            </a:r>
            <a:r>
              <a:rPr lang="cs-CZ" b="0" i="0" dirty="0">
                <a:solidFill>
                  <a:srgbClr val="202122"/>
                </a:solidFill>
                <a:effectLst/>
                <a:latin typeface="Arial" panose="020B0604020202020204" pitchFamily="34" charset="0"/>
              </a:rPr>
              <a:t> do Kanady. Protože nemohl najít práci, přestěhoval se po třech letech do </a:t>
            </a:r>
            <a:r>
              <a:rPr lang="cs-CZ" b="0" i="0" u="none" strike="noStrike" dirty="0" err="1">
                <a:solidFill>
                  <a:srgbClr val="0645AD"/>
                </a:solidFill>
                <a:effectLst/>
                <a:latin typeface="Arial" panose="020B0604020202020204" pitchFamily="34" charset="0"/>
                <a:hlinkClick r:id="rId59" tooltip="Charbin"/>
              </a:rPr>
              <a:t>Charbinu</a:t>
            </a:r>
            <a:r>
              <a:rPr lang="cs-CZ" b="0" i="0" dirty="0">
                <a:solidFill>
                  <a:srgbClr val="202122"/>
                </a:solidFill>
                <a:effectLst/>
                <a:latin typeface="Arial" panose="020B0604020202020204" pitchFamily="34" charset="0"/>
              </a:rPr>
              <a:t> v </a:t>
            </a:r>
            <a:r>
              <a:rPr lang="cs-CZ" b="0" i="0" u="none" strike="noStrike" dirty="0">
                <a:solidFill>
                  <a:srgbClr val="0645AD"/>
                </a:solidFill>
                <a:effectLst/>
                <a:latin typeface="Arial" panose="020B0604020202020204" pitchFamily="34" charset="0"/>
                <a:hlinkClick r:id="rId60" tooltip="Mandžusko"/>
              </a:rPr>
              <a:t>Mandžusku</a:t>
            </a:r>
            <a:r>
              <a:rPr lang="cs-CZ" b="0" i="0" dirty="0">
                <a:solidFill>
                  <a:srgbClr val="202122"/>
                </a:solidFill>
                <a:effectLst/>
                <a:latin typeface="Arial" panose="020B0604020202020204" pitchFamily="34" charset="0"/>
              </a:rPr>
              <a:t>. </a:t>
            </a:r>
            <a:r>
              <a:rPr lang="cs-CZ" b="0" i="0" dirty="0" err="1">
                <a:solidFill>
                  <a:srgbClr val="202122"/>
                </a:solidFill>
                <a:effectLst/>
                <a:latin typeface="Arial" panose="020B0604020202020204" pitchFamily="34" charset="0"/>
              </a:rPr>
              <a:t>Volkoffův</a:t>
            </a:r>
            <a:r>
              <a:rPr lang="cs-CZ" b="0" i="0" dirty="0">
                <a:solidFill>
                  <a:srgbClr val="202122"/>
                </a:solidFill>
                <a:effectLst/>
                <a:latin typeface="Arial" panose="020B0604020202020204" pitchFamily="34" charset="0"/>
              </a:rPr>
              <a:t> otec se vrátil do Ruska v roce </a:t>
            </a:r>
            <a:r>
              <a:rPr lang="cs-CZ" b="0" i="0" u="none" strike="noStrike" dirty="0">
                <a:solidFill>
                  <a:srgbClr val="0645AD"/>
                </a:solidFill>
                <a:effectLst/>
                <a:latin typeface="Arial" panose="020B0604020202020204" pitchFamily="34" charset="0"/>
                <a:hlinkClick r:id="rId61" tooltip="1936"/>
              </a:rPr>
              <a:t>1936</a:t>
            </a:r>
            <a:r>
              <a:rPr lang="cs-CZ" b="0" i="0" dirty="0">
                <a:solidFill>
                  <a:srgbClr val="202122"/>
                </a:solidFill>
                <a:effectLst/>
                <a:latin typeface="Arial" panose="020B0604020202020204" pitchFamily="34" charset="0"/>
              </a:rPr>
              <a:t>, ale v rámci </a:t>
            </a:r>
            <a:r>
              <a:rPr lang="cs-CZ" b="0" i="0" u="none" strike="noStrike" dirty="0">
                <a:solidFill>
                  <a:srgbClr val="0645AD"/>
                </a:solidFill>
                <a:effectLst/>
                <a:latin typeface="Arial" panose="020B0604020202020204" pitchFamily="34" charset="0"/>
                <a:hlinkClick r:id="rId62" tooltip="Velká čistka"/>
              </a:rPr>
              <a:t>Velké čistky</a:t>
            </a:r>
            <a:r>
              <a:rPr lang="cs-CZ" b="0" i="0" dirty="0">
                <a:solidFill>
                  <a:srgbClr val="202122"/>
                </a:solidFill>
                <a:effectLst/>
                <a:latin typeface="Arial" panose="020B0604020202020204" pitchFamily="34" charset="0"/>
              </a:rPr>
              <a:t> byl vyhoštěn do arktických táborů a tam také zemřel. Naproti tomu George </a:t>
            </a:r>
            <a:r>
              <a:rPr lang="cs-CZ" b="0" i="0" dirty="0" err="1">
                <a:solidFill>
                  <a:srgbClr val="202122"/>
                </a:solidFill>
                <a:effectLst/>
                <a:latin typeface="Arial" panose="020B0604020202020204" pitchFamily="34" charset="0"/>
              </a:rPr>
              <a:t>Volkoff</a:t>
            </a:r>
            <a:r>
              <a:rPr lang="cs-CZ" b="0" i="0" dirty="0">
                <a:solidFill>
                  <a:srgbClr val="202122"/>
                </a:solidFill>
                <a:effectLst/>
                <a:latin typeface="Arial" panose="020B0604020202020204" pitchFamily="34" charset="0"/>
              </a:rPr>
              <a:t> se vrátil do Kanady…</a:t>
            </a:r>
          </a:p>
          <a:p>
            <a:pPr eaLnBrk="1" hangingPunct="1"/>
            <a:endParaRPr lang="cs-CZ" b="0" i="0" dirty="0">
              <a:solidFill>
                <a:srgbClr val="202122"/>
              </a:solidFill>
              <a:effectLst/>
              <a:latin typeface="Arial" panose="020B0604020202020204" pitchFamily="34" charset="0"/>
            </a:endParaRPr>
          </a:p>
          <a:p>
            <a:pPr eaLnBrk="1" hangingPunct="1"/>
            <a:endParaRPr lang="cs-CZ" b="0" i="0" dirty="0">
              <a:solidFill>
                <a:srgbClr val="202122"/>
              </a:solidFill>
              <a:effectLst/>
              <a:latin typeface="Arial" panose="020B0604020202020204" pitchFamily="34" charset="0"/>
            </a:endParaRPr>
          </a:p>
          <a:p>
            <a:pPr eaLnBrk="1" hangingPunct="1"/>
            <a:endParaRPr lang="cs-CZ" b="0" i="0" dirty="0">
              <a:solidFill>
                <a:srgbClr val="202122"/>
              </a:solidFill>
              <a:effectLst/>
              <a:latin typeface="Arial" panose="020B0604020202020204" pitchFamily="34" charset="0"/>
            </a:endParaRPr>
          </a:p>
          <a:p>
            <a:pPr eaLnBrk="1" hangingPunct="1"/>
            <a:endParaRPr lang="cs-CZ" dirty="0"/>
          </a:p>
          <a:p>
            <a:pPr eaLnBrk="1" hangingPunct="1"/>
            <a:endParaRPr lang="cs-CZ" dirty="0"/>
          </a:p>
          <a:p>
            <a:pPr eaLnBrk="1" hangingPunct="1"/>
            <a:r>
              <a:rPr lang="cs-CZ" dirty="0"/>
              <a:t>termín hypernova – poprvé </a:t>
            </a:r>
            <a:r>
              <a:rPr lang="cs-CZ" dirty="0" err="1"/>
              <a:t>Paczynski</a:t>
            </a:r>
            <a:r>
              <a:rPr lang="cs-CZ" dirty="0"/>
              <a:t> 1997</a:t>
            </a:r>
          </a:p>
          <a:p>
            <a:pPr eaLnBrk="1" hangingPunct="1"/>
            <a:endParaRPr lang="cs-CZ" dirty="0"/>
          </a:p>
          <a:p>
            <a:pPr eaLnBrk="1" hangingPunct="1"/>
            <a:r>
              <a:rPr lang="cs-CZ" dirty="0"/>
              <a:t>Hvězda se zhroutí až do jediného bodu. Její neomezené hroucení nazýváme </a:t>
            </a:r>
            <a:r>
              <a:rPr lang="cs-CZ" i="1" dirty="0"/>
              <a:t>gravitačním kolapsem </a:t>
            </a:r>
            <a:r>
              <a:rPr lang="cs-CZ" dirty="0"/>
              <a:t>a objekt, který při něm vznikne, je </a:t>
            </a:r>
            <a:r>
              <a:rPr lang="cs-CZ" i="1" dirty="0"/>
              <a:t>černou dírou</a:t>
            </a:r>
            <a:r>
              <a:rPr lang="cs-CZ" dirty="0"/>
              <a:t>. Gravitační síla na povrchu černé díry a uvnitř ní je natolik velká, že nedovolí žádnému hmotnému tělesu – tedy ani fotonům – uniknout směrem od hvězdy.</a:t>
            </a:r>
          </a:p>
          <a:p>
            <a:pPr eaLnBrk="1" hangingPunct="1"/>
            <a:endParaRPr lang="cs-CZ" dirty="0"/>
          </a:p>
          <a:p>
            <a:pPr eaLnBrk="1" hangingPunct="1"/>
            <a:r>
              <a:rPr lang="cs-CZ" dirty="0" err="1"/>
              <a:t>Obrazek</a:t>
            </a:r>
            <a:r>
              <a:rPr lang="cs-CZ" dirty="0"/>
              <a:t> – pulsy pulsaru v M1</a:t>
            </a:r>
          </a:p>
          <a:p>
            <a:pPr eaLnBrk="1" hangingPunct="1"/>
            <a:r>
              <a:rPr lang="cs-CZ" dirty="0"/>
              <a:t>Obrázek - Protože z černé díry nemůže uniknout žádný foton ani jiné částice, je znázornění černé díry obtížné. Vezměte za vděk touto představou těsné dvojhvězdy, kde kolem zhroucené hvězdy, jež se stává černou dírou, se vytvořil akreční disk. Část látky z disku je namísto pádu do černé díry vyvržena ze soustavy.</a:t>
            </a:r>
          </a:p>
          <a:p>
            <a:pPr eaLnBrk="1" hangingPunct="1"/>
            <a:endParaRPr lang="cs-CZ" dirty="0"/>
          </a:p>
          <a:p>
            <a:pPr eaLnBrk="1" hangingPunct="1"/>
            <a:endParaRPr lang="cs-CZ" dirty="0"/>
          </a:p>
        </p:txBody>
      </p:sp>
    </p:spTree>
    <p:extLst>
      <p:ext uri="{BB962C8B-B14F-4D97-AF65-F5344CB8AC3E}">
        <p14:creationId xmlns:p14="http://schemas.microsoft.com/office/powerpoint/2010/main" val="3395807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3C58: Pulsar Power </a:t>
            </a:r>
            <a:br>
              <a:rPr lang="en-US" dirty="0"/>
            </a:br>
            <a:r>
              <a:rPr lang="en-US" b="1" dirty="0"/>
              <a:t>Credit: </a:t>
            </a:r>
            <a:r>
              <a:rPr lang="en-US" dirty="0"/>
              <a:t>P. </a:t>
            </a:r>
            <a:r>
              <a:rPr lang="en-US" dirty="0" err="1"/>
              <a:t>Slane</a:t>
            </a:r>
            <a:r>
              <a:rPr lang="en-US" dirty="0"/>
              <a:t> (</a:t>
            </a:r>
            <a:r>
              <a:rPr lang="en-US" dirty="0">
                <a:hlinkClick r:id="rId3"/>
              </a:rPr>
              <a:t>Harvard-Smithsonian </a:t>
            </a:r>
            <a:r>
              <a:rPr lang="en-US" dirty="0" err="1">
                <a:hlinkClick r:id="rId3"/>
              </a:rPr>
              <a:t>CfA</a:t>
            </a:r>
            <a:r>
              <a:rPr lang="en-US" dirty="0"/>
              <a:t>) </a:t>
            </a:r>
            <a:r>
              <a:rPr lang="en-US" dirty="0">
                <a:hlinkClick r:id="rId4"/>
              </a:rPr>
              <a:t>et al.</a:t>
            </a:r>
            <a:r>
              <a:rPr lang="en-US" dirty="0"/>
              <a:t>, </a:t>
            </a:r>
            <a:r>
              <a:rPr lang="en-US" dirty="0">
                <a:hlinkClick r:id="rId5"/>
              </a:rPr>
              <a:t>CXC</a:t>
            </a:r>
            <a:r>
              <a:rPr lang="en-US" dirty="0"/>
              <a:t>, </a:t>
            </a:r>
            <a:r>
              <a:rPr lang="en-US" dirty="0">
                <a:hlinkClick r:id="rId6"/>
              </a:rPr>
              <a:t>NASA</a:t>
            </a:r>
            <a:r>
              <a:rPr lang="en-US" dirty="0"/>
              <a:t> </a:t>
            </a:r>
            <a:r>
              <a:rPr lang="en-US" b="1" dirty="0"/>
              <a:t>Explanation: </a:t>
            </a:r>
            <a:r>
              <a:rPr lang="en-US" dirty="0"/>
              <a:t>Light from a star that exploded some ten thousand light-years away </a:t>
            </a:r>
            <a:r>
              <a:rPr lang="en-US" dirty="0">
                <a:hlinkClick r:id="rId7"/>
              </a:rPr>
              <a:t>first reached</a:t>
            </a:r>
            <a:r>
              <a:rPr lang="en-US" dirty="0"/>
              <a:t> our fair planet in the year 1181. Now known as </a:t>
            </a:r>
            <a:r>
              <a:rPr lang="en-US" dirty="0">
                <a:hlinkClick r:id="rId8"/>
              </a:rPr>
              <a:t>supernova remnant</a:t>
            </a:r>
            <a:r>
              <a:rPr lang="en-US" dirty="0"/>
              <a:t> 3C58, the region seen in this false-color image glows in x-rays, powered by a rapidly spinning </a:t>
            </a:r>
            <a:r>
              <a:rPr lang="en-US" dirty="0">
                <a:hlinkClick r:id="rId9"/>
              </a:rPr>
              <a:t>neutron star</a:t>
            </a:r>
            <a:r>
              <a:rPr lang="en-US" dirty="0"/>
              <a:t> or </a:t>
            </a:r>
            <a:r>
              <a:rPr lang="en-US" dirty="0">
                <a:hlinkClick r:id="rId10"/>
              </a:rPr>
              <a:t>pulsar</a:t>
            </a:r>
            <a:r>
              <a:rPr lang="en-US" dirty="0"/>
              <a:t> - the dense </a:t>
            </a:r>
            <a:r>
              <a:rPr lang="en-US" dirty="0">
                <a:hlinkClick r:id="rId11"/>
              </a:rPr>
              <a:t>remains</a:t>
            </a:r>
            <a:r>
              <a:rPr lang="en-US" dirty="0"/>
              <a:t> of the collapsed stellar core. A cosmic dynamo with more mass than the sun, the pulsar's electromagnetic fields seem to accelerate particles to enormous energies, creating the jets, rings, and loop structures visible in this </a:t>
            </a:r>
            <a:r>
              <a:rPr lang="en-US" dirty="0">
                <a:hlinkClick r:id="rId12"/>
              </a:rPr>
              <a:t>stunning x-ray view</a:t>
            </a:r>
            <a:r>
              <a:rPr lang="en-US" dirty="0"/>
              <a:t> from the orbiting </a:t>
            </a:r>
            <a:r>
              <a:rPr lang="en-US" dirty="0">
                <a:hlinkClick r:id="rId13"/>
              </a:rPr>
              <a:t>Chandra</a:t>
            </a:r>
            <a:r>
              <a:rPr lang="en-US" dirty="0"/>
              <a:t> Observatory. While adding 3C58 to the list of </a:t>
            </a:r>
            <a:r>
              <a:rPr lang="en-US" dirty="0">
                <a:hlinkClick r:id="rId14"/>
              </a:rPr>
              <a:t>pulsar</a:t>
            </a:r>
            <a:r>
              <a:rPr lang="en-US" dirty="0"/>
              <a:t> </a:t>
            </a:r>
            <a:r>
              <a:rPr lang="en-US" dirty="0">
                <a:hlinkClick r:id="rId15"/>
              </a:rPr>
              <a:t>powered</a:t>
            </a:r>
            <a:r>
              <a:rPr lang="en-US" dirty="0"/>
              <a:t> nebulae explored with Chandra, astronomers </a:t>
            </a:r>
            <a:r>
              <a:rPr lang="en-US" dirty="0">
                <a:hlinkClick r:id="rId4"/>
              </a:rPr>
              <a:t>have deduced</a:t>
            </a:r>
            <a:r>
              <a:rPr lang="en-US" dirty="0"/>
              <a:t> that the pulsar itself is much too cool for its tender years, citing 3C58 as a show case of </a:t>
            </a:r>
            <a:r>
              <a:rPr lang="en-US" dirty="0">
                <a:hlinkClick r:id="rId16"/>
              </a:rPr>
              <a:t>extreme physics</a:t>
            </a:r>
            <a:r>
              <a:rPr lang="en-US" dirty="0"/>
              <a:t> not well understood. The close-up inset above spans about six light-years. </a:t>
            </a:r>
          </a:p>
          <a:p>
            <a:endParaRPr lang="cs-CZ" dirty="0"/>
          </a:p>
        </p:txBody>
      </p:sp>
      <p:sp>
        <p:nvSpPr>
          <p:cNvPr id="4" name="Zástupný symbol pro číslo snímku 3"/>
          <p:cNvSpPr>
            <a:spLocks noGrp="1"/>
          </p:cNvSpPr>
          <p:nvPr>
            <p:ph type="sldNum" sz="quarter" idx="10"/>
          </p:nvPr>
        </p:nvSpPr>
        <p:spPr/>
        <p:txBody>
          <a:bodyPr/>
          <a:lstStyle/>
          <a:p>
            <a:pPr>
              <a:defRPr/>
            </a:pPr>
            <a:fld id="{E28FEF0A-FCFB-4831-AD68-0931436ED849}" type="slidenum">
              <a:rPr lang="cs-CZ" smtClean="0"/>
              <a:pPr>
                <a:defRPr/>
              </a:pPr>
              <a:t>17</a:t>
            </a:fld>
            <a:endParaRPr lang="cs-CZ"/>
          </a:p>
        </p:txBody>
      </p:sp>
    </p:spTree>
    <p:extLst>
      <p:ext uri="{BB962C8B-B14F-4D97-AF65-F5344CB8AC3E}">
        <p14:creationId xmlns:p14="http://schemas.microsoft.com/office/powerpoint/2010/main" val="3121751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64D210-8041-4E3A-A0A4-1623F47E73D9}" type="slidenum">
              <a:rPr lang="cs-CZ" smtClean="0"/>
              <a:pPr eaLnBrk="1" hangingPunct="1"/>
              <a:t>19</a:t>
            </a:fld>
            <a:endParaRPr lang="cs-CZ"/>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lnSpc>
                <a:spcPct val="90000"/>
              </a:lnSpc>
            </a:pPr>
            <a:r>
              <a:rPr lang="cs-CZ"/>
              <a:t>v průběhu sekund vzplanou, přičemž na čas zvýší svůj zářivý výkon natolik, že jej můžeme docela názorně porovnat s výkonem celé Galaxie. </a:t>
            </a:r>
          </a:p>
          <a:p>
            <a:pPr eaLnBrk="1" hangingPunct="1">
              <a:lnSpc>
                <a:spcPct val="90000"/>
              </a:lnSpc>
            </a:pPr>
            <a:endParaRPr lang="cs-CZ"/>
          </a:p>
          <a:p>
            <a:pPr eaLnBrk="1" hangingPunct="1">
              <a:lnSpc>
                <a:spcPct val="90000"/>
              </a:lnSpc>
            </a:pPr>
            <a:r>
              <a:rPr lang="cs-CZ"/>
              <a:t>Hvězda se stane </a:t>
            </a:r>
            <a:r>
              <a:rPr lang="cs-CZ" i="1"/>
              <a:t>supernovou</a:t>
            </a:r>
            <a:r>
              <a:rPr lang="cs-CZ"/>
              <a:t>. Vzplanutí supernovy bezprostředně předchází překotný jaderný vývoj v nitru hvězdy. Jeho následkem jádro ztratí mechanickou stabilitu a začne se prudce stlačovat. Centrální oblasti hvězdy se zhroutí v miniaturní </a:t>
            </a:r>
            <a:r>
              <a:rPr lang="cs-CZ" i="1"/>
              <a:t>neutronovou hvězdu. </a:t>
            </a:r>
            <a:r>
              <a:rPr lang="cs-CZ"/>
              <a:t>Přitom se uvolní obrovská energie, která rozmetá zbytek hvězdy. Při některých výbuších supernovy se může vybuchující hvězda zcela rozplynout do okolního prostoru.</a:t>
            </a:r>
          </a:p>
          <a:p>
            <a:pPr eaLnBrk="1" hangingPunct="1">
              <a:lnSpc>
                <a:spcPct val="90000"/>
              </a:lnSpc>
            </a:pPr>
            <a:r>
              <a:rPr lang="cs-CZ"/>
              <a:t>Do mezihvězdného prostoru se rozletí značné množství materiálu, obohaceného jadernými reakcemi ve hvězdě o těžší prvky. Navíc proudy energetických částic (např. neutronů), které doprovázejí tento výbuch, promění část původního hvězdného materiálu tak, že vzniknou i prvky těžší než železo, které při jaderných reakcích ve hvězdách vzniknout nemohou. Jakmile se hvězdný obal rozptýlí, můžeme poprvé zaregistrovat neutronovou hvězdu. Ta se obvykle projeví jako </a:t>
            </a:r>
            <a:r>
              <a:rPr lang="cs-CZ" i="1"/>
              <a:t>pulsar </a:t>
            </a:r>
            <a:r>
              <a:rPr lang="cs-CZ"/>
              <a:t>– zdroj záření zejména v rádiovém oboru spektra, který se vyznačuje krátkými, ale přísně periodickými impulsy. Neutronové hvězdy jsou opravdu pozoruhodnými objekty ve vesmíru: i když jde o tělesa o poloměru pouhých 10 kilometrů, dosahují až dvou hmotností slunečních. Je proto jasné, že hustoty v těchto tělesech jsou fantasticky vysoké: 1017 až 1019 kg m–3. Za takových hustot jsou elektrony vtlačeny do atomových jader, protony se s elektrony spojují a vytvářejí plyn z neutronů.</a:t>
            </a:r>
          </a:p>
          <a:p>
            <a:pPr eaLnBrk="1" hangingPunct="1">
              <a:lnSpc>
                <a:spcPct val="90000"/>
              </a:lnSpc>
            </a:pPr>
            <a:endParaRPr lang="cs-CZ"/>
          </a:p>
        </p:txBody>
      </p:sp>
    </p:spTree>
    <p:extLst>
      <p:ext uri="{BB962C8B-B14F-4D97-AF65-F5344CB8AC3E}">
        <p14:creationId xmlns:p14="http://schemas.microsoft.com/office/powerpoint/2010/main" val="1557326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9D559BC-6F05-4746-BB35-0947764129E8}" type="slidenum">
              <a:rPr lang="cs-CZ" smtClean="0"/>
              <a:pPr eaLnBrk="1" hangingPunct="1"/>
              <a:t>20</a:t>
            </a:fld>
            <a:endParaRPr lang="cs-CZ"/>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lnSpc>
                <a:spcPct val="90000"/>
              </a:lnSpc>
            </a:pPr>
            <a:r>
              <a:rPr lang="cs-CZ"/>
              <a:t>v průběhu sekund vzplanou, přičemž na čas zvýší svůj zářivý výkon natolik, že jej můžeme docela názorně porovnat s výkonem celé Galaxie. </a:t>
            </a:r>
          </a:p>
          <a:p>
            <a:pPr eaLnBrk="1" hangingPunct="1">
              <a:lnSpc>
                <a:spcPct val="90000"/>
              </a:lnSpc>
            </a:pPr>
            <a:endParaRPr lang="cs-CZ"/>
          </a:p>
          <a:p>
            <a:pPr eaLnBrk="1" hangingPunct="1">
              <a:lnSpc>
                <a:spcPct val="90000"/>
              </a:lnSpc>
            </a:pPr>
            <a:r>
              <a:rPr lang="cs-CZ"/>
              <a:t>Hvězda se stane </a:t>
            </a:r>
            <a:r>
              <a:rPr lang="cs-CZ" i="1"/>
              <a:t>supernovou</a:t>
            </a:r>
            <a:r>
              <a:rPr lang="cs-CZ"/>
              <a:t>. Vzplanutí supernovy bezprostředně předchází překotný jaderný vývoj v nitru hvězdy. Jeho následkem jádro ztratí mechanickou stabilitu a začne se prudce stlačovat. Centrální oblasti hvězdy se zhroutí v miniaturní </a:t>
            </a:r>
            <a:r>
              <a:rPr lang="cs-CZ" i="1"/>
              <a:t>neutronovou hvězdu. </a:t>
            </a:r>
            <a:r>
              <a:rPr lang="cs-CZ"/>
              <a:t>Přitom se uvolní obrovská energie, která rozmetá zbytek hvězdy. Při některých výbuších supernovy se může vybuchující hvězda zcela rozplynout do okolního prostoru.</a:t>
            </a:r>
          </a:p>
          <a:p>
            <a:pPr eaLnBrk="1" hangingPunct="1">
              <a:lnSpc>
                <a:spcPct val="90000"/>
              </a:lnSpc>
            </a:pPr>
            <a:r>
              <a:rPr lang="cs-CZ"/>
              <a:t>Do mezihvězdného prostoru se rozletí značné množství materiálu, obohaceného jadernými reakcemi ve hvězdě o těžší prvky. Navíc proudy energetických částic (např. neutronů), které doprovázejí tento výbuch, promění část původního hvězdného materiálu tak, že vzniknou i prvky těžší než železo, které při jaderných reakcích ve hvězdách vzniknout nemohou. Jakmile se hvězdný obal rozptýlí, můžeme poprvé zaregistrovat neutronovou hvězdu. Ta se obvykle projeví jako </a:t>
            </a:r>
            <a:r>
              <a:rPr lang="cs-CZ" i="1"/>
              <a:t>pulsar </a:t>
            </a:r>
            <a:r>
              <a:rPr lang="cs-CZ"/>
              <a:t>– zdroj záření zejména v rádiovém oboru spektra, který se vyznačuje krátkými, ale přísně periodickými impulsy. Neutronové hvězdy jsou opravdu pozoruhodnými objekty ve vesmíru: i když jde o tělesa o poloměru pouhých 10 kilometrů, dosahují až dvou hmotností slunečních. Je proto jasné, že hustoty v těchto tělesech jsou fantasticky vysoké: 1017 až 1019 kg m–3. Za takových hustot jsou elektrony vtlačeny do atomových jader, protony se s elektrony spojují a vytvářejí plyn z neutronů.</a:t>
            </a:r>
          </a:p>
          <a:p>
            <a:pPr eaLnBrk="1" hangingPunct="1">
              <a:lnSpc>
                <a:spcPct val="90000"/>
              </a:lnSpc>
            </a:pPr>
            <a:endParaRPr lang="cs-CZ"/>
          </a:p>
        </p:txBody>
      </p:sp>
    </p:spTree>
    <p:extLst>
      <p:ext uri="{BB962C8B-B14F-4D97-AF65-F5344CB8AC3E}">
        <p14:creationId xmlns:p14="http://schemas.microsoft.com/office/powerpoint/2010/main" val="1034251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07BB46-D73E-40BB-B469-E8838BC561F4}" type="slidenum">
              <a:rPr lang="cs-CZ" smtClean="0"/>
              <a:pPr eaLnBrk="1" hangingPunct="1"/>
              <a:t>21</a:t>
            </a:fld>
            <a:endParaRPr lang="cs-CZ"/>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r>
              <a:rPr lang="cs-CZ"/>
              <a:t> Řasy v Labuti – snímek – Martin Myslivec http://foto.astronomy.cz/NGC6992.htm - vpravo</a:t>
            </a:r>
          </a:p>
          <a:p>
            <a:pPr eaLnBrk="1" hangingPunct="1"/>
            <a:endParaRPr lang="cs-CZ"/>
          </a:p>
        </p:txBody>
      </p:sp>
    </p:spTree>
    <p:extLst>
      <p:ext uri="{BB962C8B-B14F-4D97-AF65-F5344CB8AC3E}">
        <p14:creationId xmlns:p14="http://schemas.microsoft.com/office/powerpoint/2010/main" val="1083741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AF61E4A-82CC-43C5-AD6B-3B0469B7BA11}" type="slidenum">
              <a:rPr lang="cs-CZ" smtClean="0"/>
              <a:pPr eaLnBrk="1" hangingPunct="1"/>
              <a:t>22</a:t>
            </a:fld>
            <a:endParaRPr lang="cs-CZ"/>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spcBef>
                <a:spcPct val="0"/>
              </a:spcBef>
            </a:pPr>
            <a:r>
              <a:rPr lang="cs-CZ"/>
              <a:t>Podle všech statistik již nyní čekáme déle, než činí střední doba mezi dvěma takovými úkazy. Tak se tedy zvědavě rozhlížejme po nočním nebi: není vidět nějaká jasná hvězda, která tam včera ještě nebyla?</a:t>
            </a:r>
          </a:p>
          <a:p>
            <a:pPr eaLnBrk="1" hangingPunct="1"/>
            <a:endParaRPr lang="cs-CZ"/>
          </a:p>
        </p:txBody>
      </p:sp>
    </p:spTree>
    <p:extLst>
      <p:ext uri="{BB962C8B-B14F-4D97-AF65-F5344CB8AC3E}">
        <p14:creationId xmlns:p14="http://schemas.microsoft.com/office/powerpoint/2010/main" val="3495535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C98536-3A3E-4FA9-B8C1-993906FA6541}" type="slidenum">
              <a:rPr lang="cs-CZ" smtClean="0"/>
              <a:pPr eaLnBrk="1" hangingPunct="1"/>
              <a:t>23</a:t>
            </a:fld>
            <a:endParaRPr lang="cs-CZ"/>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r>
              <a:rPr lang="cs-CZ"/>
              <a:t> </a:t>
            </a:r>
          </a:p>
        </p:txBody>
      </p:sp>
    </p:spTree>
    <p:extLst>
      <p:ext uri="{BB962C8B-B14F-4D97-AF65-F5344CB8AC3E}">
        <p14:creationId xmlns:p14="http://schemas.microsoft.com/office/powerpoint/2010/main" val="1585050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Hvězdy na HP – jako auto na dálnici s plnou nádrží jedoucí rovnoměrnou rychlostí</a:t>
            </a:r>
          </a:p>
          <a:p>
            <a:endParaRPr lang="cs-CZ" dirty="0"/>
          </a:p>
        </p:txBody>
      </p:sp>
      <p:sp>
        <p:nvSpPr>
          <p:cNvPr id="4" name="Zástupný symbol pro číslo snímku 3"/>
          <p:cNvSpPr>
            <a:spLocks noGrp="1"/>
          </p:cNvSpPr>
          <p:nvPr>
            <p:ph type="sldNum" sz="quarter" idx="10"/>
          </p:nvPr>
        </p:nvSpPr>
        <p:spPr/>
        <p:txBody>
          <a:bodyPr/>
          <a:lstStyle/>
          <a:p>
            <a:pPr>
              <a:defRPr/>
            </a:pPr>
            <a:fld id="{E28FEF0A-FCFB-4831-AD68-0931436ED849}" type="slidenum">
              <a:rPr lang="cs-CZ" smtClean="0"/>
              <a:pPr>
                <a:defRPr/>
              </a:pPr>
              <a:t>4</a:t>
            </a:fld>
            <a:endParaRPr lang="cs-CZ"/>
          </a:p>
        </p:txBody>
      </p:sp>
    </p:spTree>
    <p:extLst>
      <p:ext uri="{BB962C8B-B14F-4D97-AF65-F5344CB8AC3E}">
        <p14:creationId xmlns:p14="http://schemas.microsoft.com/office/powerpoint/2010/main" val="3926652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3371BA6-9F35-4237-9C42-8018B64F516A}" type="slidenum">
              <a:rPr lang="cs-CZ" smtClean="0"/>
              <a:pPr eaLnBrk="1" hangingPunct="1"/>
              <a:t>24</a:t>
            </a:fld>
            <a:endParaRPr lang="cs-CZ"/>
          </a:p>
        </p:txBody>
      </p:sp>
      <p:sp>
        <p:nvSpPr>
          <p:cNvPr id="46083" name="Rectangle 2"/>
          <p:cNvSpPr>
            <a:spLocks noGrp="1" noRot="1" noChangeAspect="1" noChangeArrowheads="1" noTextEdit="1"/>
          </p:cNvSpPr>
          <p:nvPr>
            <p:ph type="sldImg"/>
          </p:nvPr>
        </p:nvSpPr>
        <p:spPr>
          <a:xfrm>
            <a:off x="942975" y="746125"/>
            <a:ext cx="4972050" cy="3729038"/>
          </a:xfrm>
          <a:ln/>
        </p:spPr>
      </p:sp>
      <p:sp>
        <p:nvSpPr>
          <p:cNvPr id="46084" name="Rectangle 3"/>
          <p:cNvSpPr>
            <a:spLocks noGrp="1" noChangeArrowheads="1"/>
          </p:cNvSpPr>
          <p:nvPr>
            <p:ph type="body" idx="1"/>
          </p:nvPr>
        </p:nvSpPr>
        <p:spPr>
          <a:xfrm>
            <a:off x="685800" y="4724400"/>
            <a:ext cx="5486400" cy="4475163"/>
          </a:xfrm>
          <a:noFill/>
        </p:spPr>
        <p:txBody>
          <a:bodyPr/>
          <a:lstStyle/>
          <a:p>
            <a:pPr eaLnBrk="1" hangingPunct="1"/>
            <a:r>
              <a:rPr lang="cs-CZ" dirty="0"/>
              <a:t>  </a:t>
            </a:r>
            <a:r>
              <a:rPr lang="cs-CZ" dirty="0" err="1"/>
              <a:t>The</a:t>
            </a:r>
            <a:r>
              <a:rPr lang="cs-CZ" dirty="0"/>
              <a:t> </a:t>
            </a:r>
            <a:r>
              <a:rPr lang="cs-CZ" dirty="0" err="1"/>
              <a:t>massive</a:t>
            </a:r>
            <a:r>
              <a:rPr lang="cs-CZ" dirty="0"/>
              <a:t> </a:t>
            </a:r>
            <a:r>
              <a:rPr lang="cs-CZ" dirty="0" err="1"/>
              <a:t>star</a:t>
            </a:r>
            <a:r>
              <a:rPr lang="cs-CZ" dirty="0"/>
              <a:t> </a:t>
            </a:r>
            <a:r>
              <a:rPr lang="cs-CZ" dirty="0" err="1"/>
              <a:t>Betelgeuse</a:t>
            </a:r>
            <a:r>
              <a:rPr lang="cs-CZ" dirty="0"/>
              <a:t> </a:t>
            </a:r>
            <a:r>
              <a:rPr lang="cs-CZ" dirty="0" err="1"/>
              <a:t>is</a:t>
            </a:r>
            <a:r>
              <a:rPr lang="cs-CZ" dirty="0"/>
              <a:t> </a:t>
            </a:r>
            <a:r>
              <a:rPr lang="cs-CZ" dirty="0" err="1"/>
              <a:t>unstable</a:t>
            </a:r>
            <a:r>
              <a:rPr lang="cs-CZ" dirty="0"/>
              <a:t>, </a:t>
            </a:r>
            <a:r>
              <a:rPr lang="cs-CZ" dirty="0" err="1"/>
              <a:t>with</a:t>
            </a:r>
            <a:r>
              <a:rPr lang="cs-CZ" dirty="0"/>
              <a:t> </a:t>
            </a:r>
            <a:r>
              <a:rPr lang="cs-CZ" dirty="0" err="1"/>
              <a:t>convection</a:t>
            </a:r>
            <a:r>
              <a:rPr lang="cs-CZ" dirty="0"/>
              <a:t> </a:t>
            </a:r>
            <a:r>
              <a:rPr lang="cs-CZ" dirty="0" err="1"/>
              <a:t>cells</a:t>
            </a:r>
            <a:r>
              <a:rPr lang="cs-CZ" dirty="0"/>
              <a:t> </a:t>
            </a:r>
            <a:r>
              <a:rPr lang="cs-CZ" dirty="0" err="1"/>
              <a:t>tens</a:t>
            </a:r>
            <a:r>
              <a:rPr lang="cs-CZ" dirty="0"/>
              <a:t> </a:t>
            </a:r>
            <a:r>
              <a:rPr lang="cs-CZ" dirty="0" err="1"/>
              <a:t>of</a:t>
            </a:r>
            <a:r>
              <a:rPr lang="cs-CZ" dirty="0"/>
              <a:t> </a:t>
            </a:r>
            <a:r>
              <a:rPr lang="cs-CZ" dirty="0" err="1"/>
              <a:t>millions</a:t>
            </a:r>
            <a:r>
              <a:rPr lang="cs-CZ" dirty="0"/>
              <a:t> </a:t>
            </a:r>
            <a:r>
              <a:rPr lang="cs-CZ" dirty="0" err="1"/>
              <a:t>of</a:t>
            </a:r>
            <a:r>
              <a:rPr lang="cs-CZ" dirty="0"/>
              <a:t> </a:t>
            </a:r>
            <a:r>
              <a:rPr lang="cs-CZ" dirty="0" err="1"/>
              <a:t>kilometers</a:t>
            </a:r>
            <a:r>
              <a:rPr lang="cs-CZ" dirty="0"/>
              <a:t> </a:t>
            </a:r>
            <a:r>
              <a:rPr lang="cs-CZ" dirty="0" err="1"/>
              <a:t>across</a:t>
            </a:r>
            <a:r>
              <a:rPr lang="cs-CZ" dirty="0"/>
              <a:t> (</a:t>
            </a:r>
            <a:r>
              <a:rPr lang="cs-CZ" dirty="0" err="1"/>
              <a:t>this</a:t>
            </a:r>
            <a:r>
              <a:rPr lang="cs-CZ" dirty="0"/>
              <a:t> </a:t>
            </a:r>
            <a:r>
              <a:rPr lang="cs-CZ" dirty="0" err="1"/>
              <a:t>movie</a:t>
            </a:r>
            <a:r>
              <a:rPr lang="cs-CZ" dirty="0"/>
              <a:t> </a:t>
            </a:r>
            <a:r>
              <a:rPr lang="cs-CZ" dirty="0" err="1"/>
              <a:t>is</a:t>
            </a:r>
            <a:r>
              <a:rPr lang="cs-CZ" dirty="0"/>
              <a:t>, </a:t>
            </a:r>
            <a:r>
              <a:rPr lang="cs-CZ" dirty="0" err="1"/>
              <a:t>of</a:t>
            </a:r>
            <a:r>
              <a:rPr lang="cs-CZ" dirty="0"/>
              <a:t> </a:t>
            </a:r>
            <a:r>
              <a:rPr lang="cs-CZ" dirty="0" err="1"/>
              <a:t>course</a:t>
            </a:r>
            <a:r>
              <a:rPr lang="cs-CZ" dirty="0"/>
              <a:t>, </a:t>
            </a:r>
            <a:r>
              <a:rPr lang="cs-CZ" dirty="0" err="1"/>
              <a:t>speeded</a:t>
            </a:r>
            <a:r>
              <a:rPr lang="cs-CZ" dirty="0"/>
              <a:t> up a </a:t>
            </a:r>
            <a:r>
              <a:rPr lang="cs-CZ" dirty="0" err="1"/>
              <a:t>great</a:t>
            </a:r>
            <a:r>
              <a:rPr lang="cs-CZ" dirty="0"/>
              <a:t> </a:t>
            </a:r>
            <a:r>
              <a:rPr lang="cs-CZ" dirty="0" err="1"/>
              <a:t>deal</a:t>
            </a:r>
            <a:r>
              <a:rPr lang="cs-CZ" dirty="0"/>
              <a:t>) </a:t>
            </a:r>
            <a:r>
              <a:rPr lang="cs-CZ" dirty="0" err="1"/>
              <a:t>Based</a:t>
            </a:r>
            <a:r>
              <a:rPr lang="cs-CZ" dirty="0"/>
              <a:t> on </a:t>
            </a:r>
            <a:r>
              <a:rPr lang="cs-CZ" dirty="0" err="1"/>
              <a:t>simulations</a:t>
            </a:r>
            <a:r>
              <a:rPr lang="cs-CZ" dirty="0"/>
              <a:t> by </a:t>
            </a:r>
            <a:r>
              <a:rPr lang="cs-CZ" dirty="0" err="1"/>
              <a:t>Bernd</a:t>
            </a:r>
            <a:r>
              <a:rPr lang="cs-CZ" dirty="0"/>
              <a:t> </a:t>
            </a:r>
            <a:r>
              <a:rPr lang="cs-CZ" dirty="0" err="1"/>
              <a:t>Freytag</a:t>
            </a:r>
            <a:r>
              <a:rPr lang="cs-CZ" dirty="0"/>
              <a:t> </a:t>
            </a:r>
          </a:p>
        </p:txBody>
      </p:sp>
    </p:spTree>
    <p:extLst>
      <p:ext uri="{BB962C8B-B14F-4D97-AF65-F5344CB8AC3E}">
        <p14:creationId xmlns:p14="http://schemas.microsoft.com/office/powerpoint/2010/main" val="4269595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EC89BDA-26FC-4B63-B52E-F3AF78739F37}" type="slidenum">
              <a:rPr lang="cs-CZ" smtClean="0"/>
              <a:pPr eaLnBrk="1" hangingPunct="1"/>
              <a:t>25</a:t>
            </a:fld>
            <a:endParaRPr lang="cs-CZ"/>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r>
              <a:rPr lang="cs-CZ"/>
              <a:t> </a:t>
            </a:r>
          </a:p>
        </p:txBody>
      </p:sp>
    </p:spTree>
    <p:extLst>
      <p:ext uri="{BB962C8B-B14F-4D97-AF65-F5344CB8AC3E}">
        <p14:creationId xmlns:p14="http://schemas.microsoft.com/office/powerpoint/2010/main" val="3739274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1CA96A0-BD9F-49ED-B29B-68722EE06909}" type="slidenum">
              <a:rPr lang="cs-CZ" smtClean="0"/>
              <a:pPr eaLnBrk="1" hangingPunct="1"/>
              <a:t>26</a:t>
            </a:fld>
            <a:endParaRPr lang="cs-CZ"/>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r>
              <a:rPr lang="cs-CZ"/>
              <a:t> Kopal * 4.4.1914,  + 23. 6. 1993</a:t>
            </a:r>
          </a:p>
        </p:txBody>
      </p:sp>
    </p:spTree>
    <p:extLst>
      <p:ext uri="{BB962C8B-B14F-4D97-AF65-F5344CB8AC3E}">
        <p14:creationId xmlns:p14="http://schemas.microsoft.com/office/powerpoint/2010/main" val="966331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27B92D6-9A55-4B94-9826-7A37A0BE5A48}" type="slidenum">
              <a:rPr lang="cs-CZ" smtClean="0"/>
              <a:pPr eaLnBrk="1" hangingPunct="1"/>
              <a:t>27</a:t>
            </a:fld>
            <a:endParaRPr lang="cs-CZ"/>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r>
              <a:rPr lang="cs-CZ"/>
              <a:t>podle francouzského astronoma Édouard Roche, který se v polovině 19. století zabýval slapovými jevy</a:t>
            </a:r>
          </a:p>
          <a:p>
            <a:pPr eaLnBrk="1" hangingPunct="1"/>
            <a:endParaRPr lang="cs-CZ"/>
          </a:p>
          <a:p>
            <a:pPr eaLnBrk="1" hangingPunct="1">
              <a:spcBef>
                <a:spcPct val="0"/>
              </a:spcBef>
            </a:pPr>
            <a:r>
              <a:rPr lang="cs-CZ"/>
              <a:t>Jakmile hmotnější složka vyplní Rocheův lalok, začne její hvězdný materiál prýštit směrem ke druhé, vývojově opožděné složce. Přetékání látky je intenzivní a rychlé – na druhou složku přeteče až 80 procent její hmoty. V tu dobu se druhá složka, byť je teprve hvězdou hlavní posloupnosti, stává složkou hmotnější. A právě v tomto stadiu jsme zastihli soustavu Algolu. Dodejme, že příběh má pokračování, a to zcela ve stylu přísloví „lehce nabyl, lehce pozbyl“: když původně méně hmotná hvězda dostane velký příděl materiálu od své družky, urychlí se její vývoj a za čas i ona se začne rozpínat. Jakmile vyplní svůj Rocheův lalok, část hvězdné látky se opět začne navracet k původnímu majiteli.</a:t>
            </a:r>
          </a:p>
          <a:p>
            <a:pPr eaLnBrk="1" hangingPunct="1"/>
            <a:endParaRPr lang="cs-CZ"/>
          </a:p>
          <a:p>
            <a:pPr eaLnBrk="1" hangingPunct="1"/>
            <a:endParaRPr lang="cs-CZ"/>
          </a:p>
        </p:txBody>
      </p:sp>
    </p:spTree>
    <p:extLst>
      <p:ext uri="{BB962C8B-B14F-4D97-AF65-F5344CB8AC3E}">
        <p14:creationId xmlns:p14="http://schemas.microsoft.com/office/powerpoint/2010/main" val="5909483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F5865CE-1CAD-4D0B-97A3-C5DFC49E13E4}" type="slidenum">
              <a:rPr lang="cs-CZ" smtClean="0"/>
              <a:pPr eaLnBrk="1" hangingPunct="1"/>
              <a:t>28</a:t>
            </a:fld>
            <a:endParaRPr lang="cs-CZ"/>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spcBef>
                <a:spcPct val="0"/>
              </a:spcBef>
            </a:pPr>
            <a:r>
              <a:rPr lang="cs-CZ" dirty="0"/>
              <a:t>Zajímavý je už samotný přenos materiálu. Plynná látka proudí z jedné hvězdy na druhou poměrně malou oblastí ve tvaru úzkého svazku, který se poněkud zakřivuje a buď dopadá přímo na povrch hvězdy-příjemce, nebo ji obtáčí a vytváří rotující zploštělý plynný disk. Obíhající plyn postupně zaplňuje rozsáhlé oblasti podél rovníku hvězdy-příjemce, a teprve pomalé brzdění plynných částic vířivými pohyby, srážkami nebo magnetickým polem umožní, aby část tohoto plynného materiálu usedla na povrch hvězdy. Veliký diskovitý útvar, který se vytvořil kolem hvězdy, nazývají astronomové </a:t>
            </a:r>
            <a:r>
              <a:rPr lang="cs-CZ" i="1" dirty="0"/>
              <a:t>akrečním diskem</a:t>
            </a:r>
            <a:r>
              <a:rPr lang="cs-CZ" dirty="0"/>
              <a:t>. V něm jsou zajímavá především ta místa, kde do akrečního disku naráží proud čerstvého materiálu z hvězdy-dárce; materiál se zde vlivem srážek silně ohřívá, vzniká </a:t>
            </a:r>
            <a:r>
              <a:rPr lang="cs-CZ" i="1" dirty="0"/>
              <a:t>horká skvrna </a:t>
            </a:r>
            <a:r>
              <a:rPr lang="cs-CZ" dirty="0"/>
              <a:t>4).</a:t>
            </a:r>
          </a:p>
          <a:p>
            <a:pPr eaLnBrk="1" hangingPunct="1"/>
            <a:r>
              <a:rPr lang="cs-CZ" dirty="0"/>
              <a:t>Plavec - - francouzské přísloví „</a:t>
            </a:r>
            <a:r>
              <a:rPr lang="cs-CZ" dirty="0" err="1"/>
              <a:t>cherchez</a:t>
            </a:r>
            <a:r>
              <a:rPr lang="cs-CZ" dirty="0"/>
              <a:t> la femme“ (za vším hledej ženu) - by mohli vysvětlit chování nějakého pozoruhodného hvězdného objektu, jednoduše říká: „Za vším hledejte dvojhvězdu.“</a:t>
            </a:r>
          </a:p>
        </p:txBody>
      </p:sp>
    </p:spTree>
    <p:extLst>
      <p:ext uri="{BB962C8B-B14F-4D97-AF65-F5344CB8AC3E}">
        <p14:creationId xmlns:p14="http://schemas.microsoft.com/office/powerpoint/2010/main" val="4224104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C50B04D-B4AF-415D-88CD-F6E661DA2747}" type="slidenum">
              <a:rPr lang="cs-CZ" smtClean="0"/>
              <a:pPr eaLnBrk="1" hangingPunct="1"/>
              <a:t>31</a:t>
            </a:fld>
            <a:endParaRPr lang="cs-CZ"/>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lnSpc>
                <a:spcPct val="90000"/>
              </a:lnSpc>
            </a:pPr>
            <a:r>
              <a:rPr lang="cs-CZ" i="1" dirty="0"/>
              <a:t>Novami  </a:t>
            </a:r>
            <a:r>
              <a:rPr lang="cs-CZ" dirty="0"/>
              <a:t>nazýváme hvězdy, které náhle (během několika dní) zvětší svou jasnost o 10 magnitud i více, a pak pozvolna (typicky během 40 dní) jejich jasnost klesá k původní hodnotě. V roce 1963 americký astronom Robert Kraft zjistil, že novy jsou zvláštním typem těsných dvojhvězd, kde kompaktní, zhroucenou složku tvoří bílý trpaslík. Na bílého trpaslíka přetéká vodík z druhé hvězdy a ukládá se tam pomalým tempem. Tak se za pár desítek tisíc let vytvoří tlustá slupka, která přiléhá k původnímu bílému trpaslíku. Ve vodíkovém plynu vzrůstá tlak i teplota, až v jistém okamžiku prudce vzplane termonukleární reakce. Dochází k výbuchu, celá slupka se rozmetá do okolního prostoru – a my pozorujeme novu. Vlastní těleso bílého trpaslíka se však touto explozí nijak nepoškodí a po odeznění celé epizody se znovu začne na jeho povrchu ukládat vodík, který sem neustále dodává sousední hvězda. Vše se tak po čase zopakuje…</a:t>
            </a:r>
          </a:p>
          <a:p>
            <a:pPr eaLnBrk="1" hangingPunct="1">
              <a:lnSpc>
                <a:spcPct val="90000"/>
              </a:lnSpc>
            </a:pPr>
            <a:r>
              <a:rPr lang="cs-CZ" dirty="0"/>
              <a:t>V některých případech není ani nutné, aby bílý trpaslík získával vodíkový plášť přímým přetokem hmoty. Když je totiž jeho průvodcem obří červená hvězda, ztrácí podstatně víc látky hvězdným větrem. Část tohoto větru je lapena gravitací bílého trpaslíka a dopadá na něj. To vede k mnoha bouřlivým dějům, jež jsou vděčným námětem pro pozorování. Astronomové tyto neobvyklé objekty souhrnně nazývají </a:t>
            </a:r>
            <a:r>
              <a:rPr lang="cs-CZ" i="1" dirty="0"/>
              <a:t>symbiotickými proměnnými hvězdami. </a:t>
            </a:r>
            <a:r>
              <a:rPr lang="cs-CZ" dirty="0"/>
              <a:t>Do seznamu objektů, které jsou těsnými dvojhvězdami a kde mezi hvězdami dochází k výměně látky, patří také mnohé další objekty. </a:t>
            </a:r>
            <a:r>
              <a:rPr lang="cs-CZ" dirty="0" err="1"/>
              <a:t>Crawfordova</a:t>
            </a:r>
            <a:r>
              <a:rPr lang="cs-CZ" dirty="0"/>
              <a:t> myšlenka se ukázala jako velmi podnětná.</a:t>
            </a:r>
          </a:p>
          <a:p>
            <a:pPr eaLnBrk="1" hangingPunct="1">
              <a:lnSpc>
                <a:spcPct val="90000"/>
              </a:lnSpc>
            </a:pPr>
            <a:endParaRPr lang="cs-CZ" dirty="0"/>
          </a:p>
          <a:p>
            <a:pPr eaLnBrk="1" hangingPunct="1">
              <a:lnSpc>
                <a:spcPct val="90000"/>
              </a:lnSpc>
            </a:pPr>
            <a:endParaRPr lang="cs-CZ" dirty="0"/>
          </a:p>
          <a:p>
            <a:pPr eaLnBrk="1" hangingPunct="1">
              <a:lnSpc>
                <a:spcPct val="90000"/>
              </a:lnSpc>
            </a:pPr>
            <a:r>
              <a:rPr lang="cs-CZ" dirty="0"/>
              <a:t>křivka z http://www.astrosurf.com/aras/novae/Novae_Aras.html</a:t>
            </a:r>
          </a:p>
          <a:p>
            <a:pPr eaLnBrk="1" hangingPunct="1">
              <a:lnSpc>
                <a:spcPct val="90000"/>
              </a:lnSpc>
            </a:pPr>
            <a:endParaRPr lang="cs-CZ" dirty="0"/>
          </a:p>
        </p:txBody>
      </p:sp>
    </p:spTree>
    <p:extLst>
      <p:ext uri="{BB962C8B-B14F-4D97-AF65-F5344CB8AC3E}">
        <p14:creationId xmlns:p14="http://schemas.microsoft.com/office/powerpoint/2010/main" val="42094105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32B08BB-97A9-4EBD-B527-B3836CBA3354}" type="slidenum">
              <a:rPr lang="cs-CZ" smtClean="0"/>
              <a:pPr eaLnBrk="1" hangingPunct="1"/>
              <a:t>33</a:t>
            </a:fld>
            <a:endParaRPr lang="cs-CZ"/>
          </a:p>
        </p:txBody>
      </p:sp>
      <p:sp>
        <p:nvSpPr>
          <p:cNvPr id="53251" name="Rectangle 2"/>
          <p:cNvSpPr>
            <a:spLocks noGrp="1" noRot="1" noChangeAspect="1" noChangeArrowheads="1" noTextEdit="1"/>
          </p:cNvSpPr>
          <p:nvPr>
            <p:ph type="sldImg"/>
          </p:nvPr>
        </p:nvSpPr>
        <p:spPr>
          <a:xfrm>
            <a:off x="942975" y="746125"/>
            <a:ext cx="4972050" cy="3729038"/>
          </a:xfrm>
          <a:ln/>
        </p:spPr>
      </p:sp>
      <p:sp>
        <p:nvSpPr>
          <p:cNvPr id="53252" name="Rectangle 3"/>
          <p:cNvSpPr>
            <a:spLocks noGrp="1" noChangeArrowheads="1"/>
          </p:cNvSpPr>
          <p:nvPr>
            <p:ph type="body" idx="1"/>
          </p:nvPr>
        </p:nvSpPr>
        <p:spPr>
          <a:xfrm>
            <a:off x="685800" y="4724400"/>
            <a:ext cx="5486400" cy="4475163"/>
          </a:xfrm>
          <a:noFill/>
        </p:spPr>
        <p:txBody>
          <a:bodyPr/>
          <a:lstStyle/>
          <a:p>
            <a:pPr eaLnBrk="1" hangingPunct="1"/>
            <a:endParaRPr lang="cs-CZ"/>
          </a:p>
        </p:txBody>
      </p:sp>
    </p:spTree>
    <p:extLst>
      <p:ext uri="{BB962C8B-B14F-4D97-AF65-F5344CB8AC3E}">
        <p14:creationId xmlns:p14="http://schemas.microsoft.com/office/powerpoint/2010/main" val="12324879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BF1B061-A846-4C07-B61F-991FD959EC2E}" type="slidenum">
              <a:rPr lang="cs-CZ" smtClean="0"/>
              <a:pPr eaLnBrk="1" hangingPunct="1"/>
              <a:t>34</a:t>
            </a:fld>
            <a:endParaRPr lang="cs-CZ"/>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r>
              <a:rPr lang="cs-CZ"/>
              <a:t> </a:t>
            </a:r>
          </a:p>
        </p:txBody>
      </p:sp>
    </p:spTree>
    <p:extLst>
      <p:ext uri="{BB962C8B-B14F-4D97-AF65-F5344CB8AC3E}">
        <p14:creationId xmlns:p14="http://schemas.microsoft.com/office/powerpoint/2010/main" val="1082076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805A31-DB8D-4825-AF09-B1035ED76F1F}" type="slidenum">
              <a:rPr lang="cs-CZ" smtClean="0"/>
              <a:pPr eaLnBrk="1" hangingPunct="1"/>
              <a:t>5</a:t>
            </a:fld>
            <a:endParaRPr lang="cs-CZ"/>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For the Sun: Radius increased 6%, Luminosity 40%, Temperature 300K.</a:t>
            </a:r>
            <a:endParaRPr lang="cs-CZ" dirty="0"/>
          </a:p>
          <a:p>
            <a:pPr eaLnBrk="1" hangingPunct="1"/>
            <a:endParaRPr lang="cs-CZ" dirty="0"/>
          </a:p>
        </p:txBody>
      </p:sp>
    </p:spTree>
    <p:extLst>
      <p:ext uri="{BB962C8B-B14F-4D97-AF65-F5344CB8AC3E}">
        <p14:creationId xmlns:p14="http://schemas.microsoft.com/office/powerpoint/2010/main" val="2573568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948CCF8-F12C-4089-A819-5EAE927059D3}" type="slidenum">
              <a:rPr lang="cs-CZ"/>
              <a:pPr eaLnBrk="1" hangingPunct="1"/>
              <a:t>6</a:t>
            </a:fld>
            <a:endParaRPr lang="cs-CZ"/>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endParaRPr lang="cs-CZ" dirty="0"/>
          </a:p>
        </p:txBody>
      </p:sp>
    </p:spTree>
    <p:extLst>
      <p:ext uri="{BB962C8B-B14F-4D97-AF65-F5344CB8AC3E}">
        <p14:creationId xmlns:p14="http://schemas.microsoft.com/office/powerpoint/2010/main" val="480722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C8B3D2B-D3FB-42AF-9FE9-E06C00382AF9}" type="slidenum">
              <a:rPr lang="cs-CZ" smtClean="0"/>
              <a:pPr eaLnBrk="1" hangingPunct="1"/>
              <a:t>7</a:t>
            </a:fld>
            <a:endParaRPr lang="cs-CZ"/>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r>
              <a:rPr lang="cs-CZ"/>
              <a:t> </a:t>
            </a:r>
          </a:p>
        </p:txBody>
      </p:sp>
    </p:spTree>
    <p:extLst>
      <p:ext uri="{BB962C8B-B14F-4D97-AF65-F5344CB8AC3E}">
        <p14:creationId xmlns:p14="http://schemas.microsoft.com/office/powerpoint/2010/main" val="808121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B9D92F-805E-41BC-A8AA-A4BCCCD93448}" type="slidenum">
              <a:rPr lang="cs-CZ" smtClean="0"/>
              <a:pPr eaLnBrk="1" hangingPunct="1"/>
              <a:t>8</a:t>
            </a:fld>
            <a:endParaRPr lang="cs-CZ"/>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r>
              <a:rPr lang="cs-CZ"/>
              <a:t> </a:t>
            </a:r>
          </a:p>
        </p:txBody>
      </p:sp>
    </p:spTree>
    <p:extLst>
      <p:ext uri="{BB962C8B-B14F-4D97-AF65-F5344CB8AC3E}">
        <p14:creationId xmlns:p14="http://schemas.microsoft.com/office/powerpoint/2010/main" val="2999413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878064E-C0D9-4170-AB7D-E74EFA0A05E6}" type="slidenum">
              <a:rPr lang="cs-CZ" smtClean="0"/>
              <a:pPr eaLnBrk="1" hangingPunct="1"/>
              <a:t>9</a:t>
            </a:fld>
            <a:endParaRPr lang="cs-CZ"/>
          </a:p>
        </p:txBody>
      </p:sp>
      <p:sp>
        <p:nvSpPr>
          <p:cNvPr id="32771" name="Rectangle 2"/>
          <p:cNvSpPr>
            <a:spLocks noGrp="1" noRot="1" noChangeAspect="1" noChangeArrowheads="1" noTextEdit="1"/>
          </p:cNvSpPr>
          <p:nvPr>
            <p:ph type="sldImg"/>
          </p:nvPr>
        </p:nvSpPr>
        <p:spPr>
          <a:xfrm>
            <a:off x="942975" y="746125"/>
            <a:ext cx="4972050" cy="3729038"/>
          </a:xfrm>
          <a:ln/>
        </p:spPr>
      </p:sp>
      <p:sp>
        <p:nvSpPr>
          <p:cNvPr id="32772" name="Rectangle 3"/>
          <p:cNvSpPr>
            <a:spLocks noGrp="1" noChangeArrowheads="1"/>
          </p:cNvSpPr>
          <p:nvPr>
            <p:ph type="body" idx="1"/>
          </p:nvPr>
        </p:nvSpPr>
        <p:spPr>
          <a:xfrm>
            <a:off x="685800" y="4724400"/>
            <a:ext cx="5486400" cy="4475163"/>
          </a:xfrm>
          <a:noFill/>
        </p:spPr>
        <p:txBody>
          <a:bodyPr/>
          <a:lstStyle/>
          <a:p>
            <a:pPr lvl="1" eaLnBrk="1" hangingPunct="1">
              <a:spcBef>
                <a:spcPct val="0"/>
              </a:spcBef>
              <a:buFontTx/>
              <a:buChar char="-"/>
            </a:pPr>
            <a:r>
              <a:rPr lang="cs-CZ"/>
              <a:t>(Hranice, kdy se hvězda stane obrem a kdy veleobrem, není nijak ostrá. Pro jednoduchost ale předpokládejme, že při hmotnostech do 5 hmotností Slunce je hvězda obrem, nad tuto hranici veleobrem.)</a:t>
            </a:r>
          </a:p>
          <a:p>
            <a:pPr eaLnBrk="1" hangingPunct="1"/>
            <a:endParaRPr lang="cs-CZ"/>
          </a:p>
        </p:txBody>
      </p:sp>
    </p:spTree>
    <p:extLst>
      <p:ext uri="{BB962C8B-B14F-4D97-AF65-F5344CB8AC3E}">
        <p14:creationId xmlns:p14="http://schemas.microsoft.com/office/powerpoint/2010/main" val="2403039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1CFF260-CA13-4A51-9BEE-020304829343}" type="slidenum">
              <a:rPr lang="cs-CZ" smtClean="0"/>
              <a:pPr eaLnBrk="1" hangingPunct="1"/>
              <a:t>10</a:t>
            </a:fld>
            <a:endParaRPr lang="cs-CZ"/>
          </a:p>
        </p:txBody>
      </p:sp>
      <p:sp>
        <p:nvSpPr>
          <p:cNvPr id="33795" name="Rectangle 2"/>
          <p:cNvSpPr>
            <a:spLocks noGrp="1" noRot="1" noChangeAspect="1" noChangeArrowheads="1" noTextEdit="1"/>
          </p:cNvSpPr>
          <p:nvPr>
            <p:ph type="sldImg"/>
          </p:nvPr>
        </p:nvSpPr>
        <p:spPr>
          <a:xfrm>
            <a:off x="942975" y="746125"/>
            <a:ext cx="4972050" cy="3729038"/>
          </a:xfrm>
          <a:ln/>
        </p:spPr>
      </p:sp>
      <p:sp>
        <p:nvSpPr>
          <p:cNvPr id="33796" name="Rectangle 3"/>
          <p:cNvSpPr>
            <a:spLocks noGrp="1" noChangeArrowheads="1"/>
          </p:cNvSpPr>
          <p:nvPr>
            <p:ph type="body" idx="1"/>
          </p:nvPr>
        </p:nvSpPr>
        <p:spPr>
          <a:xfrm>
            <a:off x="685800" y="4724400"/>
            <a:ext cx="5486400" cy="4475163"/>
          </a:xfrm>
          <a:noFill/>
        </p:spPr>
        <p:txBody>
          <a:bodyPr/>
          <a:lstStyle/>
          <a:p>
            <a:pPr eaLnBrk="1" hangingPunct="1"/>
            <a:r>
              <a:rPr lang="cs-CZ"/>
              <a:t>Průměr hvězdy vzroste až stokrát, povrchová teplota naopak poklesne.</a:t>
            </a:r>
          </a:p>
        </p:txBody>
      </p:sp>
    </p:spTree>
    <p:extLst>
      <p:ext uri="{BB962C8B-B14F-4D97-AF65-F5344CB8AC3E}">
        <p14:creationId xmlns:p14="http://schemas.microsoft.com/office/powerpoint/2010/main" val="3945530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49FAA52-A479-4FE3-9A0F-8D0559C85095}" type="slidenum">
              <a:rPr lang="cs-CZ" smtClean="0"/>
              <a:pPr eaLnBrk="1" hangingPunct="1"/>
              <a:t>11</a:t>
            </a:fld>
            <a:endParaRPr lang="cs-CZ"/>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r>
              <a:rPr lang="cs-CZ"/>
              <a:t>O tom, jak proběhne závěrečná fáze hvězdného vývoje, rozhoduje do značné míry hmotnost hvězdy v době, kdy je obrem nebo veleobrem. Hvězdy s nevelkou hmotností (asi do 5 až 8 hmotností Slunce, tato mez ale není nijak ostře definovaná) ztratí hvězdným větrem celý svůj řídký obal a odhalí své hutné jádro, tvořené převážně uhlíkem a kyslíkem. Obálka se rozpíná rychlostí řádově kilometry za sekundu. Je velmi řídká – mnohem řidší než vzduch. Na astronomicky krátkou dobu (10 000 až 50 000 let) se z ní vytvoří </a:t>
            </a:r>
            <a:r>
              <a:rPr lang="cs-CZ" i="1"/>
              <a:t>planetární mlhovina </a:t>
            </a:r>
            <a:r>
              <a:rPr lang="cs-CZ"/>
              <a:t>1). Žhavá hvězda uprostřed není hmotnější než 1,4 hmotnosti Slunce. Postupně chladne, jaderné reakce v ní už neprobíhají. Je to </a:t>
            </a:r>
            <a:r>
              <a:rPr lang="cs-CZ" i="1"/>
              <a:t>bílý trpaslík</a:t>
            </a:r>
            <a:r>
              <a:rPr lang="cs-CZ"/>
              <a:t>, který se za mnoho miliard let promění v trpaslíka černého, již nezářícího. Takto skončí největší počet hvězd.</a:t>
            </a:r>
          </a:p>
          <a:p>
            <a:pPr eaLnBrk="1" hangingPunct="1"/>
            <a:endParaRPr lang="cs-CZ"/>
          </a:p>
          <a:p>
            <a:pPr eaLnBrk="1" hangingPunct="1"/>
            <a:r>
              <a:rPr lang="cs-CZ"/>
              <a:t>1) Prapodivný název </a:t>
            </a:r>
            <a:r>
              <a:rPr lang="cs-CZ" i="1"/>
              <a:t>planetární mlhovina </a:t>
            </a:r>
            <a:r>
              <a:rPr lang="cs-CZ"/>
              <a:t>zasluhuje vysvětlení. Je to – jak jinak – historický omyl, tentokrát Williama Herschela. Když v březnu 1781 objevil planetu Uran, jevila se mu v dalekohledu jako modrozelený kotouček. Záhy poté našel další podobné objekty; ty se však na hvězdné obloze nepohybovaly. Herschel správně usoudil, že nemůže jít o planety, ale o zvláštní třídu mlhovin, a přisoudil jim dnes tak zavádějící název planetární mlhoviny.</a:t>
            </a:r>
          </a:p>
          <a:p>
            <a:pPr eaLnBrk="1" hangingPunct="1"/>
            <a:endParaRPr lang="cs-CZ"/>
          </a:p>
        </p:txBody>
      </p:sp>
    </p:spTree>
    <p:extLst>
      <p:ext uri="{BB962C8B-B14F-4D97-AF65-F5344CB8AC3E}">
        <p14:creationId xmlns:p14="http://schemas.microsoft.com/office/powerpoint/2010/main" val="3154665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Kliknutím lze upravit styl předlohy.</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ADBBC824-878A-4C59-903C-0B765C2EA1A1}" type="slidenum">
              <a:rPr lang="cs-CZ"/>
              <a:pPr>
                <a:defRPr/>
              </a:pPr>
              <a:t>‹#›</a:t>
            </a:fld>
            <a:endParaRPr lang="cs-CZ"/>
          </a:p>
        </p:txBody>
      </p:sp>
    </p:spTree>
    <p:extLst>
      <p:ext uri="{BB962C8B-B14F-4D97-AF65-F5344CB8AC3E}">
        <p14:creationId xmlns:p14="http://schemas.microsoft.com/office/powerpoint/2010/main" val="2059468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0C393F05-2E04-4BED-97A0-C1F5226A8B1F}" type="slidenum">
              <a:rPr lang="cs-CZ"/>
              <a:pPr>
                <a:defRPr/>
              </a:pPr>
              <a:t>‹#›</a:t>
            </a:fld>
            <a:endParaRPr lang="cs-CZ"/>
          </a:p>
        </p:txBody>
      </p:sp>
    </p:spTree>
    <p:extLst>
      <p:ext uri="{BB962C8B-B14F-4D97-AF65-F5344CB8AC3E}">
        <p14:creationId xmlns:p14="http://schemas.microsoft.com/office/powerpoint/2010/main" val="4188009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3336C46D-0F1B-429B-856E-1A4579DB2DBC}" type="slidenum">
              <a:rPr lang="cs-CZ"/>
              <a:pPr>
                <a:defRPr/>
              </a:pPr>
              <a:t>‹#›</a:t>
            </a:fld>
            <a:endParaRPr lang="cs-CZ"/>
          </a:p>
        </p:txBody>
      </p:sp>
    </p:spTree>
    <p:extLst>
      <p:ext uri="{BB962C8B-B14F-4D97-AF65-F5344CB8AC3E}">
        <p14:creationId xmlns:p14="http://schemas.microsoft.com/office/powerpoint/2010/main" val="401544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BEC291BA-790F-4F8A-A1BA-576246AE8EAC}" type="slidenum">
              <a:rPr lang="cs-CZ"/>
              <a:pPr>
                <a:defRPr/>
              </a:pPr>
              <a:t>‹#›</a:t>
            </a:fld>
            <a:endParaRPr lang="cs-CZ"/>
          </a:p>
        </p:txBody>
      </p:sp>
    </p:spTree>
    <p:extLst>
      <p:ext uri="{BB962C8B-B14F-4D97-AF65-F5344CB8AC3E}">
        <p14:creationId xmlns:p14="http://schemas.microsoft.com/office/powerpoint/2010/main" val="3730234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616742C5-7491-43B5-946E-A341D993620C}" type="slidenum">
              <a:rPr lang="cs-CZ"/>
              <a:pPr>
                <a:defRPr/>
              </a:pPr>
              <a:t>‹#›</a:t>
            </a:fld>
            <a:endParaRPr lang="cs-CZ"/>
          </a:p>
        </p:txBody>
      </p:sp>
    </p:spTree>
    <p:extLst>
      <p:ext uri="{BB962C8B-B14F-4D97-AF65-F5344CB8AC3E}">
        <p14:creationId xmlns:p14="http://schemas.microsoft.com/office/powerpoint/2010/main" val="1550224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7856FE6D-D132-4A10-BEAF-F8D622DEA6D8}" type="slidenum">
              <a:rPr lang="cs-CZ"/>
              <a:pPr>
                <a:defRPr/>
              </a:pPr>
              <a:t>‹#›</a:t>
            </a:fld>
            <a:endParaRPr lang="cs-CZ"/>
          </a:p>
        </p:txBody>
      </p:sp>
    </p:spTree>
    <p:extLst>
      <p:ext uri="{BB962C8B-B14F-4D97-AF65-F5344CB8AC3E}">
        <p14:creationId xmlns:p14="http://schemas.microsoft.com/office/powerpoint/2010/main" val="2329447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ECA2C7EB-D63D-4AF2-9FF0-115684D7A84F}" type="slidenum">
              <a:rPr lang="cs-CZ"/>
              <a:pPr>
                <a:defRPr/>
              </a:pPr>
              <a:t>‹#›</a:t>
            </a:fld>
            <a:endParaRPr lang="cs-CZ"/>
          </a:p>
        </p:txBody>
      </p:sp>
    </p:spTree>
    <p:extLst>
      <p:ext uri="{BB962C8B-B14F-4D97-AF65-F5344CB8AC3E}">
        <p14:creationId xmlns:p14="http://schemas.microsoft.com/office/powerpoint/2010/main" val="2998602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63757AD3-51F3-47AD-90CF-8A1BF6D23723}" type="slidenum">
              <a:rPr lang="cs-CZ"/>
              <a:pPr>
                <a:defRPr/>
              </a:pPr>
              <a:t>‹#›</a:t>
            </a:fld>
            <a:endParaRPr lang="cs-CZ"/>
          </a:p>
        </p:txBody>
      </p:sp>
    </p:spTree>
    <p:extLst>
      <p:ext uri="{BB962C8B-B14F-4D97-AF65-F5344CB8AC3E}">
        <p14:creationId xmlns:p14="http://schemas.microsoft.com/office/powerpoint/2010/main" val="2937342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B45D828E-3C8C-4390-9E51-C9AA36815362}" type="slidenum">
              <a:rPr lang="cs-CZ"/>
              <a:pPr>
                <a:defRPr/>
              </a:pPr>
              <a:t>‹#›</a:t>
            </a:fld>
            <a:endParaRPr lang="cs-CZ"/>
          </a:p>
        </p:txBody>
      </p:sp>
    </p:spTree>
    <p:extLst>
      <p:ext uri="{BB962C8B-B14F-4D97-AF65-F5344CB8AC3E}">
        <p14:creationId xmlns:p14="http://schemas.microsoft.com/office/powerpoint/2010/main" val="2805129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F0EF05FB-407B-44F3-A123-FF2ADF7DC2C1}" type="slidenum">
              <a:rPr lang="cs-CZ"/>
              <a:pPr>
                <a:defRPr/>
              </a:pPr>
              <a:t>‹#›</a:t>
            </a:fld>
            <a:endParaRPr lang="cs-CZ"/>
          </a:p>
        </p:txBody>
      </p:sp>
    </p:spTree>
    <p:extLst>
      <p:ext uri="{BB962C8B-B14F-4D97-AF65-F5344CB8AC3E}">
        <p14:creationId xmlns:p14="http://schemas.microsoft.com/office/powerpoint/2010/main" val="1673062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E86BE213-BF22-4D86-A644-ABAD3AA83218}" type="slidenum">
              <a:rPr lang="cs-CZ"/>
              <a:pPr>
                <a:defRPr/>
              </a:pPr>
              <a:t>‹#›</a:t>
            </a:fld>
            <a:endParaRPr lang="cs-CZ"/>
          </a:p>
        </p:txBody>
      </p:sp>
    </p:spTree>
    <p:extLst>
      <p:ext uri="{BB962C8B-B14F-4D97-AF65-F5344CB8AC3E}">
        <p14:creationId xmlns:p14="http://schemas.microsoft.com/office/powerpoint/2010/main" val="1608580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7625CBAE-E49D-4FEF-9451-2BAA58683FC3}"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wmf"/></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media" Target="../media/media2.mp4"/><Relationship Id="rId7" Type="http://schemas.openxmlformats.org/officeDocument/2006/relationships/image" Target="../media/image3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3.png"/><Relationship Id="rId5" Type="http://schemas.openxmlformats.org/officeDocument/2006/relationships/slideLayout" Target="../slideLayouts/slideLayout7.xml"/><Relationship Id="rId4" Type="http://schemas.openxmlformats.org/officeDocument/2006/relationships/video" Target="../media/media2.mp4"/></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6.wmf"/></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wmf"/><Relationship Id="rId7"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wmf"/></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w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67.jpe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6" y="0"/>
            <a:ext cx="9395693" cy="6984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1547664" y="1577401"/>
            <a:ext cx="7488832" cy="1446550"/>
          </a:xfrm>
          <a:prstGeom prst="rect">
            <a:avLst/>
          </a:prstGeom>
          <a:noFill/>
        </p:spPr>
        <p:txBody>
          <a:bodyPr wrap="square" rtlCol="0">
            <a:spAutoFit/>
          </a:bodyPr>
          <a:lstStyle/>
          <a:p>
            <a:r>
              <a:rPr lang="cs-CZ" sz="4400" b="1" dirty="0">
                <a:solidFill>
                  <a:srgbClr val="FF0000"/>
                </a:solidFill>
                <a:effectLst>
                  <a:outerShdw blurRad="38100" dist="38100" dir="2700000" algn="tl">
                    <a:srgbClr val="000000">
                      <a:alpha val="43137"/>
                    </a:srgbClr>
                  </a:outerShdw>
                </a:effectLst>
              </a:rPr>
              <a:t>Vývoj hvězd na hlavní posloupnosti</a:t>
            </a:r>
          </a:p>
        </p:txBody>
      </p:sp>
    </p:spTree>
    <p:extLst>
      <p:ext uri="{BB962C8B-B14F-4D97-AF65-F5344CB8AC3E}">
        <p14:creationId xmlns:p14="http://schemas.microsoft.com/office/powerpoint/2010/main" val="1961058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468312" y="692150"/>
            <a:ext cx="8528913" cy="2179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cs-CZ" sz="800" dirty="0"/>
          </a:p>
          <a:p>
            <a:pPr>
              <a:lnSpc>
                <a:spcPct val="120000"/>
              </a:lnSpc>
            </a:pPr>
            <a:r>
              <a:rPr lang="cs-CZ" dirty="0"/>
              <a:t>- ve fázi obra nebo veleobra - vývoj prudce zrychlí</a:t>
            </a:r>
          </a:p>
          <a:p>
            <a:pPr>
              <a:lnSpc>
                <a:spcPct val="120000"/>
              </a:lnSpc>
            </a:pPr>
            <a:r>
              <a:rPr lang="cs-CZ" dirty="0"/>
              <a:t>- výrazné změny parametrů </a:t>
            </a:r>
          </a:p>
          <a:p>
            <a:pPr>
              <a:lnSpc>
                <a:spcPct val="120000"/>
              </a:lnSpc>
            </a:pPr>
            <a:r>
              <a:rPr lang="cs-CZ" dirty="0"/>
              <a:t>- smršťování nitra hvězdy x rozpínání obálky</a:t>
            </a:r>
          </a:p>
          <a:p>
            <a:pPr>
              <a:lnSpc>
                <a:spcPct val="120000"/>
              </a:lnSpc>
              <a:buFontTx/>
              <a:buChar char="-"/>
            </a:pPr>
            <a:r>
              <a:rPr lang="cs-CZ" dirty="0"/>
              <a:t> při centrální teplotě </a:t>
            </a:r>
            <a:r>
              <a:rPr lang="en-US" dirty="0"/>
              <a:t>~ 100.10</a:t>
            </a:r>
            <a:r>
              <a:rPr lang="en-US" baseline="30000" dirty="0"/>
              <a:t>6</a:t>
            </a:r>
            <a:r>
              <a:rPr lang="en-US" dirty="0"/>
              <a:t> K </a:t>
            </a:r>
            <a:r>
              <a:rPr lang="cs-CZ" dirty="0"/>
              <a:t>– zažehnutí He -&gt; C (3 </a:t>
            </a:r>
            <a:r>
              <a:rPr lang="cs-CZ" dirty="0">
                <a:latin typeface="Symbol" pitchFamily="18" charset="2"/>
              </a:rPr>
              <a:t>a</a:t>
            </a:r>
            <a:r>
              <a:rPr lang="cs-CZ" dirty="0"/>
              <a:t> proces) – He záblesk</a:t>
            </a:r>
          </a:p>
          <a:p>
            <a:pPr>
              <a:lnSpc>
                <a:spcPct val="120000"/>
              </a:lnSpc>
              <a:buFontTx/>
              <a:buChar char="-"/>
            </a:pPr>
            <a:r>
              <a:rPr lang="cs-CZ" dirty="0"/>
              <a:t> v obálce silná konvekce – silný hvězdný vítr – hvězda nestabilní (ztráty 	30 - 85 % hmoty)</a:t>
            </a:r>
          </a:p>
        </p:txBody>
      </p:sp>
      <p:sp>
        <p:nvSpPr>
          <p:cNvPr id="4099" name="Rectangle 3"/>
          <p:cNvSpPr>
            <a:spLocks noChangeArrowheads="1"/>
          </p:cNvSpPr>
          <p:nvPr/>
        </p:nvSpPr>
        <p:spPr bwMode="auto">
          <a:xfrm>
            <a:off x="468313" y="188913"/>
            <a:ext cx="3517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2400" b="1">
                <a:solidFill>
                  <a:schemeClr val="accent2"/>
                </a:solidFill>
              </a:rPr>
              <a:t>Hvězdní obři a veleobři</a:t>
            </a:r>
          </a:p>
        </p:txBody>
      </p:sp>
      <p:sp>
        <p:nvSpPr>
          <p:cNvPr id="110597" name="Rectangle 5"/>
          <p:cNvSpPr>
            <a:spLocks noChangeArrowheads="1"/>
          </p:cNvSpPr>
          <p:nvPr/>
        </p:nvSpPr>
        <p:spPr bwMode="auto">
          <a:xfrm>
            <a:off x="1187450" y="6521450"/>
            <a:ext cx="39084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1600"/>
              <a:t>Změny velikosti Slunce v průběhu vývoje.</a:t>
            </a:r>
          </a:p>
        </p:txBody>
      </p:sp>
      <p:pic>
        <p:nvPicPr>
          <p:cNvPr id="2" name="Obrázek 1">
            <a:extLst>
              <a:ext uri="{FF2B5EF4-FFF2-40B4-BE49-F238E27FC236}">
                <a16:creationId xmlns:a16="http://schemas.microsoft.com/office/drawing/2014/main" id="{F73072B1-779E-4628-AF33-87F0536086AB}"/>
              </a:ext>
            </a:extLst>
          </p:cNvPr>
          <p:cNvPicPr>
            <a:picLocks noChangeAspect="1"/>
          </p:cNvPicPr>
          <p:nvPr/>
        </p:nvPicPr>
        <p:blipFill>
          <a:blip r:embed="rId3"/>
          <a:stretch>
            <a:fillRect/>
          </a:stretch>
        </p:blipFill>
        <p:spPr>
          <a:xfrm>
            <a:off x="146774" y="3056771"/>
            <a:ext cx="4918207" cy="3464679"/>
          </a:xfrm>
          <a:prstGeom prst="rect">
            <a:avLst/>
          </a:prstGeom>
        </p:spPr>
      </p:pic>
      <p:pic>
        <p:nvPicPr>
          <p:cNvPr id="6" name="Picture 3">
            <a:extLst>
              <a:ext uri="{FF2B5EF4-FFF2-40B4-BE49-F238E27FC236}">
                <a16:creationId xmlns:a16="http://schemas.microsoft.com/office/drawing/2014/main" id="{B2A358C2-913E-4F9A-972F-32F74A112D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5522" y="2641914"/>
            <a:ext cx="3441704" cy="4358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5946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0594">
                                            <p:txEl>
                                              <p:pRg st="1" end="1"/>
                                            </p:txEl>
                                          </p:spTgt>
                                        </p:tgtEl>
                                        <p:attrNameLst>
                                          <p:attrName>style.visibility</p:attrName>
                                        </p:attrNameLst>
                                      </p:cBhvr>
                                      <p:to>
                                        <p:strVal val="visible"/>
                                      </p:to>
                                    </p:set>
                                    <p:animEffect transition="in" filter="wipe(up)">
                                      <p:cBhvr>
                                        <p:cTn id="7" dur="500"/>
                                        <p:tgtEl>
                                          <p:spTgt spid="110594">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0594">
                                            <p:txEl>
                                              <p:pRg st="2" end="2"/>
                                            </p:txEl>
                                          </p:spTgt>
                                        </p:tgtEl>
                                        <p:attrNameLst>
                                          <p:attrName>style.visibility</p:attrName>
                                        </p:attrNameLst>
                                      </p:cBhvr>
                                      <p:to>
                                        <p:strVal val="visible"/>
                                      </p:to>
                                    </p:set>
                                    <p:animEffect transition="in" filter="wipe(up)">
                                      <p:cBhvr>
                                        <p:cTn id="12" dur="500"/>
                                        <p:tgtEl>
                                          <p:spTgt spid="110594">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0594">
                                            <p:txEl>
                                              <p:pRg st="3" end="3"/>
                                            </p:txEl>
                                          </p:spTgt>
                                        </p:tgtEl>
                                        <p:attrNameLst>
                                          <p:attrName>style.visibility</p:attrName>
                                        </p:attrNameLst>
                                      </p:cBhvr>
                                      <p:to>
                                        <p:strVal val="visible"/>
                                      </p:to>
                                    </p:set>
                                    <p:animEffect transition="in" filter="wipe(up)">
                                      <p:cBhvr>
                                        <p:cTn id="17" dur="500"/>
                                        <p:tgtEl>
                                          <p:spTgt spid="110594">
                                            <p:txEl>
                                              <p:pRg st="3" end="3"/>
                                            </p:txEl>
                                          </p:spTgt>
                                        </p:tgtEl>
                                      </p:cBhvr>
                                    </p:animEffect>
                                  </p:childTnLst>
                                </p:cTn>
                              </p:par>
                            </p:childTnLst>
                          </p:cTn>
                        </p:par>
                        <p:par>
                          <p:cTn id="18" fill="hold" nodeType="withGroup">
                            <p:stCondLst>
                              <p:cond delay="500"/>
                            </p:stCondLst>
                            <p:childTnLst>
                              <p:par>
                                <p:cTn id="19" presetID="2" presetClass="entr" presetSubtype="4" fill="hold" grpId="0" nodeType="afterEffect">
                                  <p:stCondLst>
                                    <p:cond delay="0"/>
                                  </p:stCondLst>
                                  <p:childTnLst>
                                    <p:set>
                                      <p:cBhvr>
                                        <p:cTn id="20" dur="1" fill="hold">
                                          <p:stCondLst>
                                            <p:cond delay="0"/>
                                          </p:stCondLst>
                                        </p:cTn>
                                        <p:tgtEl>
                                          <p:spTgt spid="110597"/>
                                        </p:tgtEl>
                                        <p:attrNameLst>
                                          <p:attrName>style.visibility</p:attrName>
                                        </p:attrNameLst>
                                      </p:cBhvr>
                                      <p:to>
                                        <p:strVal val="visible"/>
                                      </p:to>
                                    </p:set>
                                    <p:anim calcmode="lin" valueType="num">
                                      <p:cBhvr additive="base">
                                        <p:cTn id="21" dur="500" fill="hold"/>
                                        <p:tgtEl>
                                          <p:spTgt spid="110597"/>
                                        </p:tgtEl>
                                        <p:attrNameLst>
                                          <p:attrName>ppt_x</p:attrName>
                                        </p:attrNameLst>
                                      </p:cBhvr>
                                      <p:tavLst>
                                        <p:tav tm="0">
                                          <p:val>
                                            <p:strVal val="#ppt_x"/>
                                          </p:val>
                                        </p:tav>
                                        <p:tav tm="100000">
                                          <p:val>
                                            <p:strVal val="#ppt_x"/>
                                          </p:val>
                                        </p:tav>
                                      </p:tavLst>
                                    </p:anim>
                                    <p:anim calcmode="lin" valueType="num">
                                      <p:cBhvr additive="base">
                                        <p:cTn id="22" dur="500" fill="hold"/>
                                        <p:tgtEl>
                                          <p:spTgt spid="110597"/>
                                        </p:tgtEl>
                                        <p:attrNameLst>
                                          <p:attrName>ppt_y</p:attrName>
                                        </p:attrNameLst>
                                      </p:cBhvr>
                                      <p:tavLst>
                                        <p:tav tm="0">
                                          <p:val>
                                            <p:strVal val="1+#ppt_h/2"/>
                                          </p:val>
                                        </p:tav>
                                        <p:tav tm="100000">
                                          <p:val>
                                            <p:strVal val="#ppt_y"/>
                                          </p:val>
                                        </p:tav>
                                      </p:tavLst>
                                    </p:anim>
                                  </p:childTnLst>
                                </p:cTn>
                              </p:par>
                              <p:par>
                                <p:cTn id="23" presetID="14" presetClass="entr" presetSubtype="1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10594">
                                            <p:txEl>
                                              <p:pRg st="4" end="4"/>
                                            </p:txEl>
                                          </p:spTgt>
                                        </p:tgtEl>
                                        <p:attrNameLst>
                                          <p:attrName>style.visibility</p:attrName>
                                        </p:attrNameLst>
                                      </p:cBhvr>
                                      <p:to>
                                        <p:strVal val="visible"/>
                                      </p:to>
                                    </p:set>
                                    <p:animEffect transition="in" filter="wipe(up)">
                                      <p:cBhvr>
                                        <p:cTn id="30" dur="500"/>
                                        <p:tgtEl>
                                          <p:spTgt spid="11059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10594">
                                            <p:txEl>
                                              <p:pRg st="5" end="5"/>
                                            </p:txEl>
                                          </p:spTgt>
                                        </p:tgtEl>
                                        <p:attrNameLst>
                                          <p:attrName>style.visibility</p:attrName>
                                        </p:attrNameLst>
                                      </p:cBhvr>
                                      <p:to>
                                        <p:strVal val="visible"/>
                                      </p:to>
                                    </p:set>
                                    <p:animEffect transition="in" filter="wipe(up)">
                                      <p:cBhvr>
                                        <p:cTn id="35" dur="500"/>
                                        <p:tgtEl>
                                          <p:spTgt spid="11059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4" grpId="0" uiExpand="1" build="p"/>
      <p:bldP spid="11059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ChangeArrowheads="1"/>
          </p:cNvSpPr>
          <p:nvPr/>
        </p:nvSpPr>
        <p:spPr bwMode="auto">
          <a:xfrm>
            <a:off x="468313" y="765175"/>
            <a:ext cx="378180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2800" b="1" dirty="0">
                <a:solidFill>
                  <a:srgbClr val="CC0000"/>
                </a:solidFill>
              </a:rPr>
              <a:t>Konečný osud hvězd</a:t>
            </a:r>
          </a:p>
        </p:txBody>
      </p:sp>
      <p:sp>
        <p:nvSpPr>
          <p:cNvPr id="39940" name="Text Box 4"/>
          <p:cNvSpPr txBox="1">
            <a:spLocks noChangeArrowheads="1"/>
          </p:cNvSpPr>
          <p:nvPr/>
        </p:nvSpPr>
        <p:spPr bwMode="auto">
          <a:xfrm>
            <a:off x="179388" y="1700213"/>
            <a:ext cx="7775575" cy="297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cs-CZ"/>
          </a:p>
          <a:p>
            <a:pPr eaLnBrk="1" hangingPunct="1">
              <a:spcBef>
                <a:spcPct val="50000"/>
              </a:spcBef>
            </a:pPr>
            <a:endParaRPr lang="cs-CZ"/>
          </a:p>
          <a:p>
            <a:pPr eaLnBrk="1" hangingPunct="1">
              <a:spcBef>
                <a:spcPct val="50000"/>
              </a:spcBef>
            </a:pPr>
            <a:r>
              <a:rPr lang="cs-CZ"/>
              <a:t>Osud – je dán hvězdě „do vínku“ – počáteční hmotnost</a:t>
            </a:r>
          </a:p>
          <a:p>
            <a:pPr eaLnBrk="1" hangingPunct="1">
              <a:spcBef>
                <a:spcPct val="50000"/>
              </a:spcBef>
            </a:pPr>
            <a:endParaRPr lang="cs-CZ"/>
          </a:p>
          <a:p>
            <a:pPr eaLnBrk="1" hangingPunct="1">
              <a:spcBef>
                <a:spcPct val="50000"/>
              </a:spcBef>
            </a:pPr>
            <a:r>
              <a:rPr lang="cs-CZ" sz="2000" b="1"/>
              <a:t>Závěrečná stadia:</a:t>
            </a:r>
          </a:p>
          <a:p>
            <a:pPr eaLnBrk="1" hangingPunct="1">
              <a:spcBef>
                <a:spcPct val="50000"/>
              </a:spcBef>
            </a:pPr>
            <a:r>
              <a:rPr lang="cs-CZ" sz="2000"/>
              <a:t>	- stabilní (rovnovážná) – ČT, BT, (NH, KH)</a:t>
            </a:r>
          </a:p>
          <a:p>
            <a:pPr eaLnBrk="1" hangingPunct="1">
              <a:spcBef>
                <a:spcPct val="50000"/>
              </a:spcBef>
            </a:pPr>
            <a:r>
              <a:rPr lang="cs-CZ" sz="2000"/>
              <a:t>	- nestabilní (nerovnovážná) – novy, super- a hyper-</a:t>
            </a:r>
            <a:r>
              <a:rPr lang="cs-CZ"/>
              <a:t> </a:t>
            </a:r>
          </a:p>
        </p:txBody>
      </p:sp>
      <p:pic>
        <p:nvPicPr>
          <p:cNvPr id="717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6963" y="0"/>
            <a:ext cx="2967037" cy="368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97425"/>
            <a:ext cx="3335338" cy="235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21312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9940">
                                            <p:txEl>
                                              <p:pRg st="2" end="2"/>
                                            </p:txEl>
                                          </p:spTgt>
                                        </p:tgtEl>
                                        <p:attrNameLst>
                                          <p:attrName>style.visibility</p:attrName>
                                        </p:attrNameLst>
                                      </p:cBhvr>
                                      <p:to>
                                        <p:strVal val="visible"/>
                                      </p:to>
                                    </p:set>
                                    <p:animEffect transition="in" filter="randombar(horizontal)">
                                      <p:cBhvr>
                                        <p:cTn id="7" dur="500"/>
                                        <p:tgtEl>
                                          <p:spTgt spid="39940">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9940">
                                            <p:txEl>
                                              <p:pRg st="4" end="4"/>
                                            </p:txEl>
                                          </p:spTgt>
                                        </p:tgtEl>
                                        <p:attrNameLst>
                                          <p:attrName>style.visibility</p:attrName>
                                        </p:attrNameLst>
                                      </p:cBhvr>
                                      <p:to>
                                        <p:strVal val="visible"/>
                                      </p:to>
                                    </p:set>
                                    <p:animEffect transition="in" filter="randombar(horizontal)">
                                      <p:cBhvr>
                                        <p:cTn id="12" dur="500"/>
                                        <p:tgtEl>
                                          <p:spTgt spid="39940">
                                            <p:txEl>
                                              <p:pRg st="4" end="4"/>
                                            </p:txEl>
                                          </p:spTgt>
                                        </p:tgtEl>
                                      </p:cBhvr>
                                    </p:animEffect>
                                  </p:childTnLst>
                                </p:cTn>
                              </p:par>
                            </p:childTnLst>
                          </p:cTn>
                        </p:par>
                        <p:par>
                          <p:cTn id="13" fill="hold" nodeType="afterGroup">
                            <p:stCondLst>
                              <p:cond delay="500"/>
                            </p:stCondLst>
                            <p:childTnLst>
                              <p:par>
                                <p:cTn id="14" presetID="14" presetClass="entr" presetSubtype="10" fill="hold" nodeType="afterEffect">
                                  <p:stCondLst>
                                    <p:cond delay="0"/>
                                  </p:stCondLst>
                                  <p:childTnLst>
                                    <p:set>
                                      <p:cBhvr>
                                        <p:cTn id="15" dur="1" fill="hold">
                                          <p:stCondLst>
                                            <p:cond delay="0"/>
                                          </p:stCondLst>
                                        </p:cTn>
                                        <p:tgtEl>
                                          <p:spTgt spid="39942"/>
                                        </p:tgtEl>
                                        <p:attrNameLst>
                                          <p:attrName>style.visibility</p:attrName>
                                        </p:attrNameLst>
                                      </p:cBhvr>
                                      <p:to>
                                        <p:strVal val="visible"/>
                                      </p:to>
                                    </p:set>
                                    <p:animEffect transition="in" filter="randombar(horizontal)">
                                      <p:cBhvr>
                                        <p:cTn id="16" dur="500"/>
                                        <p:tgtEl>
                                          <p:spTgt spid="3994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9940">
                                            <p:txEl>
                                              <p:pRg st="5" end="5"/>
                                            </p:txEl>
                                          </p:spTgt>
                                        </p:tgtEl>
                                        <p:attrNameLst>
                                          <p:attrName>style.visibility</p:attrName>
                                        </p:attrNameLst>
                                      </p:cBhvr>
                                      <p:to>
                                        <p:strVal val="visible"/>
                                      </p:to>
                                    </p:set>
                                    <p:animEffect transition="in" filter="randombar(horizontal)">
                                      <p:cBhvr>
                                        <p:cTn id="21" dur="500"/>
                                        <p:tgtEl>
                                          <p:spTgt spid="39940">
                                            <p:txEl>
                                              <p:pRg st="5" end="5"/>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9940">
                                            <p:txEl>
                                              <p:pRg st="6" end="6"/>
                                            </p:txEl>
                                          </p:spTgt>
                                        </p:tgtEl>
                                        <p:attrNameLst>
                                          <p:attrName>style.visibility</p:attrName>
                                        </p:attrNameLst>
                                      </p:cBhvr>
                                      <p:to>
                                        <p:strVal val="visible"/>
                                      </p:to>
                                    </p:set>
                                    <p:animEffect transition="in" filter="randombar(horizontal)">
                                      <p:cBhvr>
                                        <p:cTn id="26" dur="500"/>
                                        <p:tgtEl>
                                          <p:spTgt spid="3994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395288" y="476250"/>
            <a:ext cx="8280400" cy="3716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cs-CZ" sz="2400" b="1" dirty="0">
                <a:solidFill>
                  <a:schemeClr val="hlink"/>
                </a:solidFill>
                <a:effectLst>
                  <a:outerShdw blurRad="38100" dist="38100" dir="2700000" algn="tl">
                    <a:srgbClr val="C0C0C0"/>
                  </a:outerShdw>
                </a:effectLst>
              </a:rPr>
              <a:t>Stabilní řešení</a:t>
            </a:r>
            <a:r>
              <a:rPr lang="cs-CZ" dirty="0">
                <a:solidFill>
                  <a:schemeClr val="hlink"/>
                </a:solidFill>
                <a:effectLst>
                  <a:outerShdw blurRad="38100" dist="38100" dir="2700000" algn="tl">
                    <a:srgbClr val="C0C0C0"/>
                  </a:outerShdw>
                </a:effectLst>
              </a:rPr>
              <a:t> </a:t>
            </a:r>
          </a:p>
          <a:p>
            <a:pPr>
              <a:spcBef>
                <a:spcPct val="50000"/>
              </a:spcBef>
              <a:defRPr/>
            </a:pPr>
            <a:endParaRPr lang="cs-CZ" dirty="0">
              <a:solidFill>
                <a:schemeClr val="hlink"/>
              </a:solidFill>
              <a:effectLst>
                <a:outerShdw blurRad="38100" dist="38100" dir="2700000" algn="tl">
                  <a:srgbClr val="C0C0C0"/>
                </a:outerShdw>
              </a:effectLst>
            </a:endParaRPr>
          </a:p>
          <a:p>
            <a:pPr>
              <a:spcBef>
                <a:spcPct val="50000"/>
              </a:spcBef>
              <a:defRPr/>
            </a:pPr>
            <a:r>
              <a:rPr lang="cs-CZ" dirty="0" err="1"/>
              <a:t>M</a:t>
            </a:r>
            <a:r>
              <a:rPr lang="cs-CZ" baseline="-25000" dirty="0" err="1"/>
              <a:t>poč</a:t>
            </a:r>
            <a:r>
              <a:rPr lang="cs-CZ" dirty="0"/>
              <a:t> &lt; 0.075 </a:t>
            </a:r>
            <a:r>
              <a:rPr lang="cs-CZ" dirty="0" err="1"/>
              <a:t>M</a:t>
            </a:r>
            <a:r>
              <a:rPr lang="cs-CZ" baseline="-25000" dirty="0" err="1"/>
              <a:t>ʘ</a:t>
            </a:r>
            <a:r>
              <a:rPr lang="cs-CZ" dirty="0"/>
              <a:t> – hnědý trpaslík -&gt; vodíkový černý trpaslík</a:t>
            </a:r>
          </a:p>
          <a:p>
            <a:pPr>
              <a:spcBef>
                <a:spcPct val="50000"/>
              </a:spcBef>
              <a:defRPr/>
            </a:pPr>
            <a:r>
              <a:rPr lang="cs-CZ" dirty="0"/>
              <a:t>0.075 &lt; </a:t>
            </a:r>
            <a:r>
              <a:rPr lang="cs-CZ" dirty="0" err="1"/>
              <a:t>M</a:t>
            </a:r>
            <a:r>
              <a:rPr lang="cs-CZ" baseline="-25000" dirty="0" err="1"/>
              <a:t>poč</a:t>
            </a:r>
            <a:r>
              <a:rPr lang="cs-CZ" dirty="0"/>
              <a:t> &lt; 0.5 </a:t>
            </a:r>
            <a:r>
              <a:rPr lang="cs-CZ" dirty="0" err="1"/>
              <a:t>M</a:t>
            </a:r>
            <a:r>
              <a:rPr lang="cs-CZ" baseline="-25000" dirty="0" err="1"/>
              <a:t>ʘ</a:t>
            </a:r>
            <a:r>
              <a:rPr lang="cs-CZ" dirty="0"/>
              <a:t> – po vyhoření H v jádře -&gt; héliový černý trpaslík</a:t>
            </a:r>
          </a:p>
          <a:p>
            <a:pPr>
              <a:spcBef>
                <a:spcPct val="50000"/>
              </a:spcBef>
              <a:defRPr/>
            </a:pPr>
            <a:r>
              <a:rPr lang="cs-CZ" dirty="0"/>
              <a:t>	máme důkazy?</a:t>
            </a:r>
          </a:p>
          <a:p>
            <a:pPr>
              <a:spcBef>
                <a:spcPct val="50000"/>
              </a:spcBef>
              <a:defRPr/>
            </a:pPr>
            <a:endParaRPr lang="cs-CZ" sz="900" dirty="0"/>
          </a:p>
          <a:p>
            <a:pPr>
              <a:defRPr/>
            </a:pPr>
            <a:r>
              <a:rPr lang="cs-CZ" dirty="0"/>
              <a:t> 0.5 &lt; </a:t>
            </a:r>
            <a:r>
              <a:rPr lang="cs-CZ" dirty="0" err="1"/>
              <a:t>M</a:t>
            </a:r>
            <a:r>
              <a:rPr lang="cs-CZ" baseline="-25000" dirty="0" err="1"/>
              <a:t>poč</a:t>
            </a:r>
            <a:r>
              <a:rPr lang="cs-CZ" dirty="0"/>
              <a:t> &lt; 11 </a:t>
            </a:r>
            <a:r>
              <a:rPr lang="cs-CZ" dirty="0" err="1"/>
              <a:t>M</a:t>
            </a:r>
            <a:r>
              <a:rPr lang="cs-CZ" baseline="-25000" dirty="0" err="1"/>
              <a:t>ʘ</a:t>
            </a:r>
            <a:r>
              <a:rPr lang="cs-CZ" dirty="0"/>
              <a:t> – zapálí se H a později i He</a:t>
            </a:r>
          </a:p>
          <a:p>
            <a:pPr>
              <a:defRPr/>
            </a:pPr>
            <a:r>
              <a:rPr lang="cs-CZ" dirty="0"/>
              <a:t>	- hvězdný vítr odnese obal, zůstává žhavé hutné CO jádro, </a:t>
            </a:r>
            <a:r>
              <a:rPr lang="cs-CZ" dirty="0" err="1"/>
              <a:t>M</a:t>
            </a:r>
            <a:r>
              <a:rPr lang="cs-CZ" baseline="-25000" dirty="0" err="1"/>
              <a:t>j</a:t>
            </a:r>
            <a:r>
              <a:rPr lang="cs-CZ" dirty="0"/>
              <a:t>&lt; 1.4 </a:t>
            </a:r>
            <a:r>
              <a:rPr lang="cs-CZ" dirty="0" err="1"/>
              <a:t>M</a:t>
            </a:r>
            <a:r>
              <a:rPr lang="cs-CZ" baseline="-25000" dirty="0" err="1"/>
              <a:t>ʘ</a:t>
            </a:r>
            <a:endParaRPr lang="cs-CZ" baseline="-25000" dirty="0"/>
          </a:p>
          <a:p>
            <a:pPr>
              <a:defRPr/>
            </a:pPr>
            <a:r>
              <a:rPr lang="cs-CZ" dirty="0"/>
              <a:t>	- obálka – rozpínání - řádově km/s</a:t>
            </a:r>
          </a:p>
          <a:p>
            <a:pPr>
              <a:defRPr/>
            </a:pPr>
            <a:r>
              <a:rPr lang="cs-CZ" dirty="0"/>
              <a:t>	- za 10 000 až 50 000 let - </a:t>
            </a:r>
            <a:r>
              <a:rPr lang="cs-CZ" i="1" dirty="0"/>
              <a:t>planetární mlhovina </a:t>
            </a:r>
          </a:p>
          <a:p>
            <a:pPr>
              <a:defRPr/>
            </a:pPr>
            <a:r>
              <a:rPr lang="cs-CZ" i="1" dirty="0"/>
              <a:t>	</a:t>
            </a:r>
            <a:r>
              <a:rPr lang="cs-CZ" dirty="0"/>
              <a:t>- jádro – BT chladne -&gt; černý CO trpaslík</a:t>
            </a:r>
          </a:p>
        </p:txBody>
      </p:sp>
      <p:pic>
        <p:nvPicPr>
          <p:cNvPr id="307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4005263"/>
            <a:ext cx="2808287"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750" y="4221163"/>
            <a:ext cx="1949450"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7" name="Rectangle 7"/>
          <p:cNvSpPr>
            <a:spLocks noChangeArrowheads="1"/>
          </p:cNvSpPr>
          <p:nvPr/>
        </p:nvSpPr>
        <p:spPr bwMode="auto">
          <a:xfrm>
            <a:off x="2484438" y="6034088"/>
            <a:ext cx="1531937"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cs-CZ" sz="1500"/>
              <a:t>Subrahmanyan </a:t>
            </a:r>
          </a:p>
          <a:p>
            <a:r>
              <a:rPr lang="cs-CZ" sz="1500"/>
              <a:t>Chandrasekhar</a:t>
            </a:r>
          </a:p>
          <a:p>
            <a:pPr eaLnBrk="0" hangingPunct="0"/>
            <a:endParaRPr lang="cs-CZ"/>
          </a:p>
        </p:txBody>
      </p:sp>
      <p:pic>
        <p:nvPicPr>
          <p:cNvPr id="1026" name="Picture 2">
            <a:extLst>
              <a:ext uri="{FF2B5EF4-FFF2-40B4-BE49-F238E27FC236}">
                <a16:creationId xmlns:a16="http://schemas.microsoft.com/office/drawing/2014/main" id="{AF438FED-E213-4489-AB09-18365043745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9792" y="5476354"/>
            <a:ext cx="2119338" cy="497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239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722">
                                            <p:txEl>
                                              <p:pRg st="0" end="0"/>
                                            </p:txEl>
                                          </p:spTgt>
                                        </p:tgtEl>
                                        <p:attrNameLst>
                                          <p:attrName>style.visibility</p:attrName>
                                        </p:attrNameLst>
                                      </p:cBhvr>
                                      <p:to>
                                        <p:strVal val="visible"/>
                                      </p:to>
                                    </p:set>
                                    <p:animEffect transition="in" filter="randombar(horizontal)">
                                      <p:cBhvr>
                                        <p:cTn id="7" dur="500"/>
                                        <p:tgtEl>
                                          <p:spTgt spid="3072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0722">
                                            <p:txEl>
                                              <p:pRg st="2" end="2"/>
                                            </p:txEl>
                                          </p:spTgt>
                                        </p:tgtEl>
                                        <p:attrNameLst>
                                          <p:attrName>style.visibility</p:attrName>
                                        </p:attrNameLst>
                                      </p:cBhvr>
                                      <p:to>
                                        <p:strVal val="visible"/>
                                      </p:to>
                                    </p:set>
                                    <p:animEffect transition="in" filter="randombar(horizontal)">
                                      <p:cBhvr>
                                        <p:cTn id="12" dur="500"/>
                                        <p:tgtEl>
                                          <p:spTgt spid="3072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0722">
                                            <p:txEl>
                                              <p:pRg st="3" end="3"/>
                                            </p:txEl>
                                          </p:spTgt>
                                        </p:tgtEl>
                                        <p:attrNameLst>
                                          <p:attrName>style.visibility</p:attrName>
                                        </p:attrNameLst>
                                      </p:cBhvr>
                                      <p:to>
                                        <p:strVal val="visible"/>
                                      </p:to>
                                    </p:set>
                                    <p:animEffect transition="in" filter="randombar(horizontal)">
                                      <p:cBhvr>
                                        <p:cTn id="17" dur="500"/>
                                        <p:tgtEl>
                                          <p:spTgt spid="30722">
                                            <p:txEl>
                                              <p:pRg st="3" end="3"/>
                                            </p:txEl>
                                          </p:spTgt>
                                        </p:tgtEl>
                                      </p:cBhvr>
                                    </p:animEffect>
                                  </p:childTnLst>
                                </p:cTn>
                              </p:par>
                            </p:childTnLst>
                          </p:cTn>
                        </p:par>
                        <p:par>
                          <p:cTn id="18" fill="hold" nodeType="afterGroup">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30722">
                                            <p:txEl>
                                              <p:pRg st="4" end="4"/>
                                            </p:txEl>
                                          </p:spTgt>
                                        </p:tgtEl>
                                        <p:attrNameLst>
                                          <p:attrName>style.visibility</p:attrName>
                                        </p:attrNameLst>
                                      </p:cBhvr>
                                      <p:to>
                                        <p:strVal val="visible"/>
                                      </p:to>
                                    </p:set>
                                    <p:animEffect transition="in" filter="randombar(horizontal)">
                                      <p:cBhvr>
                                        <p:cTn id="21" dur="500"/>
                                        <p:tgtEl>
                                          <p:spTgt spid="30722">
                                            <p:txEl>
                                              <p:pRg st="4" end="4"/>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0722">
                                            <p:txEl>
                                              <p:pRg st="6" end="6"/>
                                            </p:txEl>
                                          </p:spTgt>
                                        </p:tgtEl>
                                        <p:attrNameLst>
                                          <p:attrName>style.visibility</p:attrName>
                                        </p:attrNameLst>
                                      </p:cBhvr>
                                      <p:to>
                                        <p:strVal val="visible"/>
                                      </p:to>
                                    </p:set>
                                    <p:animEffect transition="in" filter="randombar(horizontal)">
                                      <p:cBhvr>
                                        <p:cTn id="26" dur="500"/>
                                        <p:tgtEl>
                                          <p:spTgt spid="30722">
                                            <p:txEl>
                                              <p:pRg st="6" end="6"/>
                                            </p:txEl>
                                          </p:spTgt>
                                        </p:tgtEl>
                                      </p:cBhvr>
                                    </p:animEffect>
                                  </p:childTnLst>
                                </p:cTn>
                              </p:par>
                            </p:childTnLst>
                          </p:cTn>
                        </p:par>
                        <p:par>
                          <p:cTn id="27" fill="hold" nodeType="afterGroup">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30722">
                                            <p:txEl>
                                              <p:pRg st="7" end="7"/>
                                            </p:txEl>
                                          </p:spTgt>
                                        </p:tgtEl>
                                        <p:attrNameLst>
                                          <p:attrName>style.visibility</p:attrName>
                                        </p:attrNameLst>
                                      </p:cBhvr>
                                      <p:to>
                                        <p:strVal val="visible"/>
                                      </p:to>
                                    </p:set>
                                    <p:animEffect transition="in" filter="randombar(horizontal)">
                                      <p:cBhvr>
                                        <p:cTn id="30" dur="500"/>
                                        <p:tgtEl>
                                          <p:spTgt spid="30722">
                                            <p:txEl>
                                              <p:pRg st="7" end="7"/>
                                            </p:txEl>
                                          </p:spTgt>
                                        </p:tgtEl>
                                      </p:cBhvr>
                                    </p:animEffect>
                                  </p:childTnLst>
                                </p:cTn>
                              </p:par>
                            </p:childTnLst>
                          </p:cTn>
                        </p:par>
                        <p:par>
                          <p:cTn id="31" fill="hold" nodeType="afterGroup">
                            <p:stCondLst>
                              <p:cond delay="1000"/>
                            </p:stCondLst>
                            <p:childTnLst>
                              <p:par>
                                <p:cTn id="32" presetID="14" presetClass="entr" presetSubtype="10" fill="hold" nodeType="afterEffect">
                                  <p:stCondLst>
                                    <p:cond delay="0"/>
                                  </p:stCondLst>
                                  <p:childTnLst>
                                    <p:set>
                                      <p:cBhvr>
                                        <p:cTn id="33" dur="1" fill="hold">
                                          <p:stCondLst>
                                            <p:cond delay="0"/>
                                          </p:stCondLst>
                                        </p:cTn>
                                        <p:tgtEl>
                                          <p:spTgt spid="30726"/>
                                        </p:tgtEl>
                                        <p:attrNameLst>
                                          <p:attrName>style.visibility</p:attrName>
                                        </p:attrNameLst>
                                      </p:cBhvr>
                                      <p:to>
                                        <p:strVal val="visible"/>
                                      </p:to>
                                    </p:set>
                                    <p:animEffect transition="in" filter="randombar(horizontal)">
                                      <p:cBhvr>
                                        <p:cTn id="34" dur="500"/>
                                        <p:tgtEl>
                                          <p:spTgt spid="30726"/>
                                        </p:tgtEl>
                                      </p:cBhvr>
                                    </p:animEffect>
                                  </p:childTnLst>
                                </p:cTn>
                              </p:par>
                            </p:childTnLst>
                          </p:cTn>
                        </p:par>
                        <p:par>
                          <p:cTn id="35" fill="hold" nodeType="afterGroup">
                            <p:stCondLst>
                              <p:cond delay="1500"/>
                            </p:stCondLst>
                            <p:childTnLst>
                              <p:par>
                                <p:cTn id="36" presetID="14" presetClass="entr" presetSubtype="10" fill="hold" grpId="0" nodeType="afterEffect">
                                  <p:stCondLst>
                                    <p:cond delay="0"/>
                                  </p:stCondLst>
                                  <p:childTnLst>
                                    <p:set>
                                      <p:cBhvr>
                                        <p:cTn id="37" dur="1" fill="hold">
                                          <p:stCondLst>
                                            <p:cond delay="0"/>
                                          </p:stCondLst>
                                        </p:cTn>
                                        <p:tgtEl>
                                          <p:spTgt spid="30727"/>
                                        </p:tgtEl>
                                        <p:attrNameLst>
                                          <p:attrName>style.visibility</p:attrName>
                                        </p:attrNameLst>
                                      </p:cBhvr>
                                      <p:to>
                                        <p:strVal val="visible"/>
                                      </p:to>
                                    </p:set>
                                    <p:animEffect transition="in" filter="randombar(horizontal)">
                                      <p:cBhvr>
                                        <p:cTn id="38" dur="500"/>
                                        <p:tgtEl>
                                          <p:spTgt spid="30727"/>
                                        </p:tgtEl>
                                      </p:cBhvr>
                                    </p:animEffect>
                                  </p:childTnLst>
                                </p:cTn>
                              </p:par>
                            </p:childTnLst>
                          </p:cTn>
                        </p:par>
                        <p:par>
                          <p:cTn id="39" fill="hold" nodeType="withGroup">
                            <p:stCondLst>
                              <p:cond delay="2000"/>
                            </p:stCondLst>
                            <p:childTnLst>
                              <p:par>
                                <p:cTn id="40" presetID="14" presetClass="entr" presetSubtype="10" fill="hold" nodeType="afterEffect">
                                  <p:stCondLst>
                                    <p:cond delay="0"/>
                                  </p:stCondLst>
                                  <p:childTnLst>
                                    <p:set>
                                      <p:cBhvr>
                                        <p:cTn id="41" dur="1" fill="hold">
                                          <p:stCondLst>
                                            <p:cond delay="0"/>
                                          </p:stCondLst>
                                        </p:cTn>
                                        <p:tgtEl>
                                          <p:spTgt spid="1026"/>
                                        </p:tgtEl>
                                        <p:attrNameLst>
                                          <p:attrName>style.visibility</p:attrName>
                                        </p:attrNameLst>
                                      </p:cBhvr>
                                      <p:to>
                                        <p:strVal val="visible"/>
                                      </p:to>
                                    </p:set>
                                    <p:animEffect transition="in" filter="randombar(horizontal)">
                                      <p:cBhvr>
                                        <p:cTn id="42" dur="500"/>
                                        <p:tgtEl>
                                          <p:spTgt spid="1026"/>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0722">
                                            <p:txEl>
                                              <p:pRg st="8" end="8"/>
                                            </p:txEl>
                                          </p:spTgt>
                                        </p:tgtEl>
                                        <p:attrNameLst>
                                          <p:attrName>style.visibility</p:attrName>
                                        </p:attrNameLst>
                                      </p:cBhvr>
                                      <p:to>
                                        <p:strVal val="visible"/>
                                      </p:to>
                                    </p:set>
                                    <p:animEffect transition="in" filter="randombar(horizontal)">
                                      <p:cBhvr>
                                        <p:cTn id="47" dur="500"/>
                                        <p:tgtEl>
                                          <p:spTgt spid="3072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0722">
                                            <p:txEl>
                                              <p:pRg st="9" end="9"/>
                                            </p:txEl>
                                          </p:spTgt>
                                        </p:tgtEl>
                                        <p:attrNameLst>
                                          <p:attrName>style.visibility</p:attrName>
                                        </p:attrNameLst>
                                      </p:cBhvr>
                                      <p:to>
                                        <p:strVal val="visible"/>
                                      </p:to>
                                    </p:set>
                                    <p:animEffect transition="in" filter="randombar(horizontal)">
                                      <p:cBhvr>
                                        <p:cTn id="52" dur="500"/>
                                        <p:tgtEl>
                                          <p:spTgt spid="30722">
                                            <p:txEl>
                                              <p:pRg st="9" end="9"/>
                                            </p:txEl>
                                          </p:spTgt>
                                        </p:tgtEl>
                                      </p:cBhvr>
                                    </p:animEffect>
                                  </p:childTnLst>
                                </p:cTn>
                              </p:par>
                            </p:childTnLst>
                          </p:cTn>
                        </p:par>
                        <p:par>
                          <p:cTn id="53" fill="hold">
                            <p:stCondLst>
                              <p:cond delay="500"/>
                            </p:stCondLst>
                            <p:childTnLst>
                              <p:par>
                                <p:cTn id="54" presetID="14" presetClass="entr" presetSubtype="10" fill="hold" nodeType="afterEffect">
                                  <p:stCondLst>
                                    <p:cond delay="0"/>
                                  </p:stCondLst>
                                  <p:childTnLst>
                                    <p:set>
                                      <p:cBhvr>
                                        <p:cTn id="55" dur="1" fill="hold">
                                          <p:stCondLst>
                                            <p:cond delay="0"/>
                                          </p:stCondLst>
                                        </p:cTn>
                                        <p:tgtEl>
                                          <p:spTgt spid="30725"/>
                                        </p:tgtEl>
                                        <p:attrNameLst>
                                          <p:attrName>style.visibility</p:attrName>
                                        </p:attrNameLst>
                                      </p:cBhvr>
                                      <p:to>
                                        <p:strVal val="visible"/>
                                      </p:to>
                                    </p:set>
                                    <p:animEffect transition="in" filter="randombar(horizontal)">
                                      <p:cBhvr>
                                        <p:cTn id="56" dur="500"/>
                                        <p:tgtEl>
                                          <p:spTgt spid="30725"/>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30722">
                                            <p:txEl>
                                              <p:pRg st="10" end="10"/>
                                            </p:txEl>
                                          </p:spTgt>
                                        </p:tgtEl>
                                        <p:attrNameLst>
                                          <p:attrName>style.visibility</p:attrName>
                                        </p:attrNameLst>
                                      </p:cBhvr>
                                      <p:to>
                                        <p:strVal val="visible"/>
                                      </p:to>
                                    </p:set>
                                    <p:animEffect transition="in" filter="randombar(horizontal)">
                                      <p:cBhvr>
                                        <p:cTn id="61" dur="500"/>
                                        <p:tgtEl>
                                          <p:spTgt spid="307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uiExpand="1" build="p"/>
      <p:bldP spid="30727" grpId="0" uiExpan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000" y="115200"/>
            <a:ext cx="5760000" cy="729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4468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182563" y="6138863"/>
            <a:ext cx="52673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1400"/>
              <a:t>Jedna z nejmladších planetárních mlhovin, označená Hen 1357. </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620713"/>
            <a:ext cx="5510212" cy="551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1850" y="3976688"/>
            <a:ext cx="3119438"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4863" y="260350"/>
            <a:ext cx="3119437" cy="329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a:spLocks noChangeArrowheads="1"/>
          </p:cNvSpPr>
          <p:nvPr/>
        </p:nvSpPr>
        <p:spPr bwMode="auto">
          <a:xfrm>
            <a:off x="5884863" y="6411913"/>
            <a:ext cx="2000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1400"/>
              <a:t>M57</a:t>
            </a:r>
          </a:p>
        </p:txBody>
      </p:sp>
      <p:sp>
        <p:nvSpPr>
          <p:cNvPr id="3" name="TextovéPole 2"/>
          <p:cNvSpPr txBox="1">
            <a:spLocks noChangeArrowheads="1"/>
          </p:cNvSpPr>
          <p:nvPr/>
        </p:nvSpPr>
        <p:spPr bwMode="auto">
          <a:xfrm>
            <a:off x="5880100" y="3562350"/>
            <a:ext cx="185578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1400"/>
              <a:t>M 27</a:t>
            </a:r>
          </a:p>
        </p:txBody>
      </p:sp>
    </p:spTree>
    <p:extLst>
      <p:ext uri="{BB962C8B-B14F-4D97-AF65-F5344CB8AC3E}">
        <p14:creationId xmlns:p14="http://schemas.microsoft.com/office/powerpoint/2010/main" val="2197104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38917"/>
                                        </p:tgtEl>
                                        <p:attrNameLst>
                                          <p:attrName>style.visibility</p:attrName>
                                        </p:attrNameLst>
                                      </p:cBhvr>
                                      <p:to>
                                        <p:strVal val="visible"/>
                                      </p:to>
                                    </p:set>
                                    <p:animEffect transition="in" filter="fade">
                                      <p:cBhvr>
                                        <p:cTn id="7" dur="2000"/>
                                        <p:tgtEl>
                                          <p:spTgt spid="38917"/>
                                        </p:tgtEl>
                                      </p:cBhvr>
                                    </p:animEffect>
                                  </p:childTnLst>
                                </p:cTn>
                              </p:par>
                            </p:childTnLst>
                          </p:cTn>
                        </p:par>
                        <p:par>
                          <p:cTn id="8" fill="hold" nodeType="afterGroup">
                            <p:stCondLst>
                              <p:cond delay="3000"/>
                            </p:stCondLst>
                            <p:childTnLst>
                              <p:par>
                                <p:cTn id="9" presetID="10" presetClass="entr" presetSubtype="0" fill="hold" nodeType="afterEffect">
                                  <p:stCondLst>
                                    <p:cond delay="1000"/>
                                  </p:stCondLst>
                                  <p:childTnLst>
                                    <p:set>
                                      <p:cBhvr>
                                        <p:cTn id="10" dur="1" fill="hold">
                                          <p:stCondLst>
                                            <p:cond delay="0"/>
                                          </p:stCondLst>
                                        </p:cTn>
                                        <p:tgtEl>
                                          <p:spTgt spid="38916"/>
                                        </p:tgtEl>
                                        <p:attrNameLst>
                                          <p:attrName>style.visibility</p:attrName>
                                        </p:attrNameLst>
                                      </p:cBhvr>
                                      <p:to>
                                        <p:strVal val="visible"/>
                                      </p:to>
                                    </p:set>
                                    <p:animEffect transition="in" filter="fade">
                                      <p:cBhvr>
                                        <p:cTn id="11" dur="2000"/>
                                        <p:tgtEl>
                                          <p:spTgt spid="3891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67544" y="332656"/>
            <a:ext cx="7488832" cy="1477328"/>
          </a:xfrm>
          <a:prstGeom prst="rect">
            <a:avLst/>
          </a:prstGeom>
          <a:noFill/>
        </p:spPr>
        <p:txBody>
          <a:bodyPr wrap="square" rtlCol="0">
            <a:spAutoFit/>
          </a:bodyPr>
          <a:lstStyle/>
          <a:p>
            <a:r>
              <a:rPr lang="cs-CZ" dirty="0"/>
              <a:t>V naší Galaxii – jen asi 1500 planetárních mlhovin</a:t>
            </a:r>
          </a:p>
          <a:p>
            <a:endParaRPr lang="cs-CZ" dirty="0"/>
          </a:p>
          <a:p>
            <a:r>
              <a:rPr lang="cs-CZ" dirty="0"/>
              <a:t>Proč tak málo?</a:t>
            </a:r>
          </a:p>
          <a:p>
            <a:endParaRPr lang="cs-CZ" dirty="0"/>
          </a:p>
          <a:p>
            <a:r>
              <a:rPr lang="cs-CZ" dirty="0"/>
              <a:t>	je to velmi krátké vývojové období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2079" y="188640"/>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1254" y="1739329"/>
            <a:ext cx="2790825"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438458"/>
            <a:ext cx="3333750"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5829" y="4227474"/>
            <a:ext cx="3333750" cy="25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904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par>
                                <p:cTn id="8" presetID="6" presetClass="entr" presetSubtype="32"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circle(out)">
                                      <p:cBhvr>
                                        <p:cTn id="10" dur="20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0" dur="500"/>
                                        <p:tgtEl>
                                          <p:spTgt spid="2">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32"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circle(out)">
                                      <p:cBhvr>
                                        <p:cTn id="25" dur="20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32" fill="hold" nodeType="click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circle(out)">
                                      <p:cBhvr>
                                        <p:cTn id="30" dur="2000"/>
                                        <p:tgtEl>
                                          <p:spTgt spid="1028"/>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32" fill="hold" nodeType="clickEffect">
                                  <p:stCondLst>
                                    <p:cond delay="0"/>
                                  </p:stCondLst>
                                  <p:childTnLst>
                                    <p:set>
                                      <p:cBhvr>
                                        <p:cTn id="34" dur="1" fill="hold">
                                          <p:stCondLst>
                                            <p:cond delay="0"/>
                                          </p:stCondLst>
                                        </p:cTn>
                                        <p:tgtEl>
                                          <p:spTgt spid="1029"/>
                                        </p:tgtEl>
                                        <p:attrNameLst>
                                          <p:attrName>style.visibility</p:attrName>
                                        </p:attrNameLst>
                                      </p:cBhvr>
                                      <p:to>
                                        <p:strVal val="visible"/>
                                      </p:to>
                                    </p:set>
                                    <p:animEffect transition="in" filter="circle(out)">
                                      <p:cBhvr>
                                        <p:cTn id="35" dur="2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5"/>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75" name="Picture 11"/>
          <p:cNvPicPr>
            <a:picLocks noChangeAspect="1" noChangeArrowheads="1"/>
          </p:cNvPicPr>
          <p:nvPr/>
        </p:nvPicPr>
        <p:blipFill>
          <a:blip r:embed="rId3">
            <a:extLst>
              <a:ext uri="{28A0092B-C50C-407E-A947-70E740481C1C}">
                <a14:useLocalDpi xmlns:a14="http://schemas.microsoft.com/office/drawing/2010/main" val="0"/>
              </a:ext>
            </a:extLst>
          </a:blip>
          <a:srcRect b="5167"/>
          <a:stretch>
            <a:fillRect/>
          </a:stretch>
        </p:blipFill>
        <p:spPr bwMode="auto">
          <a:xfrm>
            <a:off x="4535488" y="0"/>
            <a:ext cx="4608512" cy="274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66" name="Rectangle 2"/>
          <p:cNvSpPr>
            <a:spLocks noChangeArrowheads="1"/>
          </p:cNvSpPr>
          <p:nvPr/>
        </p:nvSpPr>
        <p:spPr bwMode="auto">
          <a:xfrm>
            <a:off x="250825" y="3500438"/>
            <a:ext cx="864235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sz="900" dirty="0"/>
          </a:p>
          <a:p>
            <a:r>
              <a:rPr lang="cs-CZ" dirty="0" err="1"/>
              <a:t>M</a:t>
            </a:r>
            <a:r>
              <a:rPr lang="cs-CZ" baseline="-25000" dirty="0" err="1"/>
              <a:t>poč</a:t>
            </a:r>
            <a:r>
              <a:rPr lang="cs-CZ" baseline="-25000" dirty="0"/>
              <a:t> </a:t>
            </a:r>
            <a:r>
              <a:rPr lang="cs-CZ" dirty="0"/>
              <a:t>&gt; cca 50 </a:t>
            </a:r>
            <a:r>
              <a:rPr lang="cs-CZ" dirty="0" err="1"/>
              <a:t>M</a:t>
            </a:r>
            <a:r>
              <a:rPr lang="cs-CZ" baseline="-25000" dirty="0" err="1"/>
              <a:t>ʘ</a:t>
            </a:r>
            <a:r>
              <a:rPr lang="cs-CZ" baseline="-25000" dirty="0"/>
              <a:t> </a:t>
            </a:r>
            <a:r>
              <a:rPr lang="cs-CZ" dirty="0"/>
              <a:t>– </a:t>
            </a:r>
            <a:r>
              <a:rPr lang="cs-CZ" dirty="0" err="1"/>
              <a:t>Fe</a:t>
            </a:r>
            <a:r>
              <a:rPr lang="cs-CZ" dirty="0"/>
              <a:t> jádro </a:t>
            </a:r>
            <a:r>
              <a:rPr lang="cs-CZ" dirty="0" err="1"/>
              <a:t>M</a:t>
            </a:r>
            <a:r>
              <a:rPr lang="cs-CZ" baseline="-25000" dirty="0" err="1"/>
              <a:t>j</a:t>
            </a:r>
            <a:r>
              <a:rPr lang="cs-CZ" dirty="0"/>
              <a:t> &gt; 3 </a:t>
            </a:r>
            <a:r>
              <a:rPr lang="cs-CZ" dirty="0" err="1"/>
              <a:t>M</a:t>
            </a:r>
            <a:r>
              <a:rPr lang="cs-CZ" baseline="-25000" dirty="0" err="1"/>
              <a:t>ʘ</a:t>
            </a:r>
            <a:r>
              <a:rPr lang="cs-CZ" dirty="0"/>
              <a:t> =&gt; kolaps se nezastaví – vzniká </a:t>
            </a:r>
            <a:r>
              <a:rPr lang="cs-CZ" i="1" dirty="0"/>
              <a:t>černá díra</a:t>
            </a:r>
          </a:p>
          <a:p>
            <a:r>
              <a:rPr lang="cs-CZ" i="1" dirty="0"/>
              <a:t>	- </a:t>
            </a:r>
            <a:r>
              <a:rPr lang="cs-CZ" dirty="0"/>
              <a:t>uvolněná energie – výbuch </a:t>
            </a:r>
            <a:r>
              <a:rPr lang="cs-CZ" i="1" dirty="0"/>
              <a:t>hypernovy - SN1998bw</a:t>
            </a:r>
            <a:r>
              <a:rPr lang="cs-CZ" dirty="0"/>
              <a:t> </a:t>
            </a:r>
          </a:p>
        </p:txBody>
      </p:sp>
      <p:pic>
        <p:nvPicPr>
          <p:cNvPr id="6246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363" y="4495800"/>
            <a:ext cx="3095625"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7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364038"/>
            <a:ext cx="2808288" cy="249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73" name="Text Box 9"/>
          <p:cNvSpPr txBox="1">
            <a:spLocks noChangeArrowheads="1"/>
          </p:cNvSpPr>
          <p:nvPr/>
        </p:nvSpPr>
        <p:spPr bwMode="auto">
          <a:xfrm>
            <a:off x="250825" y="115888"/>
            <a:ext cx="8424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cs-CZ" sz="2400" b="1" dirty="0">
                <a:solidFill>
                  <a:schemeClr val="hlink"/>
                </a:solidFill>
                <a:effectLst>
                  <a:outerShdw blurRad="38100" dist="38100" dir="2700000" algn="tl">
                    <a:srgbClr val="C0C0C0"/>
                  </a:outerShdw>
                </a:effectLst>
              </a:rPr>
              <a:t>Nestabilní řešení</a:t>
            </a:r>
            <a:r>
              <a:rPr lang="cs-CZ" dirty="0">
                <a:solidFill>
                  <a:schemeClr val="hlink"/>
                </a:solidFill>
                <a:effectLst>
                  <a:outerShdw blurRad="38100" dist="38100" dir="2700000" algn="tl">
                    <a:srgbClr val="C0C0C0"/>
                  </a:outerShdw>
                </a:effectLst>
              </a:rPr>
              <a:t> </a:t>
            </a:r>
          </a:p>
        </p:txBody>
      </p:sp>
      <p:sp>
        <p:nvSpPr>
          <p:cNvPr id="62474" name="Rectangle 10"/>
          <p:cNvSpPr>
            <a:spLocks noChangeArrowheads="1"/>
          </p:cNvSpPr>
          <p:nvPr/>
        </p:nvSpPr>
        <p:spPr bwMode="auto">
          <a:xfrm>
            <a:off x="250825" y="836613"/>
            <a:ext cx="82804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dirty="0" err="1"/>
              <a:t>M</a:t>
            </a:r>
            <a:r>
              <a:rPr lang="cs-CZ" baseline="-25000" dirty="0" err="1"/>
              <a:t>poč</a:t>
            </a:r>
            <a:r>
              <a:rPr lang="cs-CZ" dirty="0"/>
              <a:t> &gt; 11 </a:t>
            </a:r>
            <a:r>
              <a:rPr lang="cs-CZ" dirty="0" err="1"/>
              <a:t>M</a:t>
            </a:r>
            <a:r>
              <a:rPr lang="cs-CZ" baseline="-25000" dirty="0" err="1"/>
              <a:t>ʘ</a:t>
            </a:r>
            <a:r>
              <a:rPr lang="cs-CZ" dirty="0"/>
              <a:t> (ve stadiu obra M &gt; 8 </a:t>
            </a:r>
            <a:r>
              <a:rPr lang="cs-CZ" dirty="0" err="1"/>
              <a:t>M</a:t>
            </a:r>
            <a:r>
              <a:rPr lang="cs-CZ" baseline="-25000" dirty="0" err="1"/>
              <a:t>ʘ</a:t>
            </a:r>
            <a:r>
              <a:rPr lang="cs-CZ" dirty="0"/>
              <a:t>)</a:t>
            </a:r>
          </a:p>
          <a:p>
            <a:pPr lvl="1">
              <a:buFontTx/>
              <a:buChar char="-"/>
            </a:pPr>
            <a:r>
              <a:rPr lang="cs-CZ" dirty="0"/>
              <a:t> v jádru a ve slupkách se postupně </a:t>
            </a:r>
          </a:p>
          <a:p>
            <a:pPr lvl="1"/>
            <a:r>
              <a:rPr lang="cs-CZ" dirty="0"/>
              <a:t>	zapalují další jaderné reakce </a:t>
            </a:r>
          </a:p>
          <a:p>
            <a:pPr lvl="1"/>
            <a:r>
              <a:rPr lang="cs-CZ" dirty="0"/>
              <a:t>	až po </a:t>
            </a:r>
            <a:r>
              <a:rPr lang="cs-CZ" dirty="0" err="1"/>
              <a:t>Fe</a:t>
            </a:r>
            <a:r>
              <a:rPr lang="cs-CZ" dirty="0"/>
              <a:t> (1.4 </a:t>
            </a:r>
            <a:r>
              <a:rPr lang="cs-CZ" dirty="0" err="1"/>
              <a:t>M</a:t>
            </a:r>
            <a:r>
              <a:rPr lang="cs-CZ" baseline="-25000" dirty="0" err="1"/>
              <a:t>ʘ</a:t>
            </a:r>
            <a:r>
              <a:rPr lang="cs-CZ" dirty="0"/>
              <a:t>&lt;</a:t>
            </a:r>
            <a:r>
              <a:rPr lang="cs-CZ" dirty="0" err="1"/>
              <a:t>M</a:t>
            </a:r>
            <a:r>
              <a:rPr lang="cs-CZ" baseline="-25000" dirty="0" err="1"/>
              <a:t>j</a:t>
            </a:r>
            <a:r>
              <a:rPr lang="cs-CZ" dirty="0"/>
              <a:t>&lt; 3 </a:t>
            </a:r>
            <a:r>
              <a:rPr lang="cs-CZ" dirty="0" err="1"/>
              <a:t>M</a:t>
            </a:r>
            <a:r>
              <a:rPr lang="cs-CZ" baseline="-25000" dirty="0" err="1"/>
              <a:t>ʘ</a:t>
            </a:r>
            <a:r>
              <a:rPr lang="cs-CZ" dirty="0"/>
              <a:t>)</a:t>
            </a:r>
          </a:p>
          <a:p>
            <a:pPr lvl="1">
              <a:buFontTx/>
              <a:buChar char="-"/>
            </a:pPr>
            <a:r>
              <a:rPr lang="cs-CZ" dirty="0"/>
              <a:t> centrální oblasti zhroucení -&gt; </a:t>
            </a:r>
          </a:p>
          <a:p>
            <a:pPr lvl="1"/>
            <a:r>
              <a:rPr lang="cs-CZ" i="1" dirty="0"/>
              <a:t>	neutronová hvězda</a:t>
            </a:r>
            <a:r>
              <a:rPr lang="cs-CZ" dirty="0"/>
              <a:t> (řádově 10 km, </a:t>
            </a:r>
            <a:r>
              <a:rPr lang="cs-CZ" dirty="0" err="1"/>
              <a:t>M</a:t>
            </a:r>
            <a:r>
              <a:rPr lang="cs-CZ" baseline="-25000" dirty="0" err="1"/>
              <a:t>ʘ</a:t>
            </a:r>
            <a:r>
              <a:rPr lang="cs-CZ" dirty="0"/>
              <a:t>) </a:t>
            </a:r>
          </a:p>
          <a:p>
            <a:pPr lvl="1"/>
            <a:r>
              <a:rPr lang="cs-CZ" dirty="0"/>
              <a:t>- uvolněná energie – výbuch </a:t>
            </a:r>
            <a:r>
              <a:rPr lang="cs-CZ" i="1" dirty="0"/>
              <a:t>supernovy – </a:t>
            </a:r>
            <a:r>
              <a:rPr lang="cs-CZ" dirty="0"/>
              <a:t>většina energie v neutrinech </a:t>
            </a:r>
          </a:p>
          <a:p>
            <a:pPr lvl="1">
              <a:buFontTx/>
              <a:buChar char="-"/>
            </a:pPr>
            <a:r>
              <a:rPr lang="cs-CZ" dirty="0"/>
              <a:t> supernova II</a:t>
            </a:r>
          </a:p>
          <a:p>
            <a:pPr lvl="1">
              <a:buFontTx/>
              <a:buChar char="-"/>
            </a:pPr>
            <a:r>
              <a:rPr lang="cs-CZ" dirty="0"/>
              <a:t> </a:t>
            </a:r>
            <a:r>
              <a:rPr lang="cs-CZ" i="1" dirty="0"/>
              <a:t>pulsar</a:t>
            </a:r>
            <a:r>
              <a:rPr lang="cs-CZ" dirty="0"/>
              <a:t> – nesouhlas rotační osy a osy mg. pole</a:t>
            </a:r>
          </a:p>
          <a:p>
            <a:pPr lvl="2">
              <a:buFontTx/>
              <a:buChar char="-"/>
            </a:pPr>
            <a:r>
              <a:rPr lang="cs-CZ" dirty="0"/>
              <a:t> rádiové pulsy, přísně periodické </a:t>
            </a:r>
          </a:p>
        </p:txBody>
      </p:sp>
    </p:spTree>
    <p:extLst>
      <p:ext uri="{BB962C8B-B14F-4D97-AF65-F5344CB8AC3E}">
        <p14:creationId xmlns:p14="http://schemas.microsoft.com/office/powerpoint/2010/main" val="3459515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2473">
                                            <p:txEl>
                                              <p:pRg st="0" end="0"/>
                                            </p:txEl>
                                          </p:spTgt>
                                        </p:tgtEl>
                                        <p:attrNameLst>
                                          <p:attrName>style.visibility</p:attrName>
                                        </p:attrNameLst>
                                      </p:cBhvr>
                                      <p:to>
                                        <p:strVal val="visible"/>
                                      </p:to>
                                    </p:set>
                                    <p:animEffect transition="in" filter="randombar(horizontal)">
                                      <p:cBhvr>
                                        <p:cTn id="7" dur="500"/>
                                        <p:tgtEl>
                                          <p:spTgt spid="6247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2474">
                                            <p:txEl>
                                              <p:pRg st="0" end="0"/>
                                            </p:txEl>
                                          </p:spTgt>
                                        </p:tgtEl>
                                        <p:attrNameLst>
                                          <p:attrName>style.visibility</p:attrName>
                                        </p:attrNameLst>
                                      </p:cBhvr>
                                      <p:to>
                                        <p:strVal val="visible"/>
                                      </p:to>
                                    </p:set>
                                    <p:animEffect transition="in" filter="randombar(horizontal)">
                                      <p:cBhvr>
                                        <p:cTn id="12" dur="500"/>
                                        <p:tgtEl>
                                          <p:spTgt spid="62474">
                                            <p:txEl>
                                              <p:pRg st="0" end="0"/>
                                            </p:txEl>
                                          </p:spTgt>
                                        </p:tgtEl>
                                      </p:cBhvr>
                                    </p:animEffect>
                                  </p:childTnLst>
                                </p:cTn>
                              </p:par>
                            </p:childTnLst>
                          </p:cTn>
                        </p:par>
                        <p:par>
                          <p:cTn id="13" fill="hold" nodeType="afterGroup">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62474">
                                            <p:txEl>
                                              <p:pRg st="1" end="1"/>
                                            </p:txEl>
                                          </p:spTgt>
                                        </p:tgtEl>
                                        <p:attrNameLst>
                                          <p:attrName>style.visibility</p:attrName>
                                        </p:attrNameLst>
                                      </p:cBhvr>
                                      <p:to>
                                        <p:strVal val="visible"/>
                                      </p:to>
                                    </p:set>
                                    <p:animEffect transition="in" filter="randombar(horizontal)">
                                      <p:cBhvr>
                                        <p:cTn id="16" dur="500"/>
                                        <p:tgtEl>
                                          <p:spTgt spid="62474">
                                            <p:txEl>
                                              <p:pRg st="1" end="1"/>
                                            </p:txEl>
                                          </p:spTgt>
                                        </p:tgtEl>
                                      </p:cBhvr>
                                    </p:animEffect>
                                  </p:childTnLst>
                                </p:cTn>
                              </p:par>
                            </p:childTnLst>
                          </p:cTn>
                        </p:par>
                        <p:par>
                          <p:cTn id="17" fill="hold" nodeType="afterGroup">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62474">
                                            <p:txEl>
                                              <p:pRg st="2" end="2"/>
                                            </p:txEl>
                                          </p:spTgt>
                                        </p:tgtEl>
                                        <p:attrNameLst>
                                          <p:attrName>style.visibility</p:attrName>
                                        </p:attrNameLst>
                                      </p:cBhvr>
                                      <p:to>
                                        <p:strVal val="visible"/>
                                      </p:to>
                                    </p:set>
                                    <p:animEffect transition="in" filter="randombar(horizontal)">
                                      <p:cBhvr>
                                        <p:cTn id="20" dur="500"/>
                                        <p:tgtEl>
                                          <p:spTgt spid="62474">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2475"/>
                                        </p:tgtEl>
                                        <p:attrNameLst>
                                          <p:attrName>style.visibility</p:attrName>
                                        </p:attrNameLst>
                                      </p:cBhvr>
                                      <p:to>
                                        <p:strVal val="visible"/>
                                      </p:to>
                                    </p:set>
                                    <p:animEffect transition="in" filter="fade">
                                      <p:cBhvr>
                                        <p:cTn id="23" dur="2000"/>
                                        <p:tgtEl>
                                          <p:spTgt spid="62475"/>
                                        </p:tgtEl>
                                      </p:cBhvr>
                                    </p:animEffect>
                                  </p:childTnLst>
                                </p:cTn>
                              </p:par>
                            </p:childTnLst>
                          </p:cTn>
                        </p:par>
                        <p:par>
                          <p:cTn id="24" fill="hold" nodeType="afterGroup">
                            <p:stCondLst>
                              <p:cond delay="3000"/>
                            </p:stCondLst>
                            <p:childTnLst>
                              <p:par>
                                <p:cTn id="25" presetID="14" presetClass="entr" presetSubtype="10" fill="hold" grpId="0" nodeType="afterEffect">
                                  <p:stCondLst>
                                    <p:cond delay="0"/>
                                  </p:stCondLst>
                                  <p:childTnLst>
                                    <p:set>
                                      <p:cBhvr>
                                        <p:cTn id="26" dur="1" fill="hold">
                                          <p:stCondLst>
                                            <p:cond delay="0"/>
                                          </p:stCondLst>
                                        </p:cTn>
                                        <p:tgtEl>
                                          <p:spTgt spid="62474">
                                            <p:txEl>
                                              <p:pRg st="3" end="3"/>
                                            </p:txEl>
                                          </p:spTgt>
                                        </p:tgtEl>
                                        <p:attrNameLst>
                                          <p:attrName>style.visibility</p:attrName>
                                        </p:attrNameLst>
                                      </p:cBhvr>
                                      <p:to>
                                        <p:strVal val="visible"/>
                                      </p:to>
                                    </p:set>
                                    <p:animEffect transition="in" filter="randombar(horizontal)">
                                      <p:cBhvr>
                                        <p:cTn id="27" dur="500"/>
                                        <p:tgtEl>
                                          <p:spTgt spid="62474">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62474">
                                            <p:txEl>
                                              <p:pRg st="4" end="4"/>
                                            </p:txEl>
                                          </p:spTgt>
                                        </p:tgtEl>
                                        <p:attrNameLst>
                                          <p:attrName>style.visibility</p:attrName>
                                        </p:attrNameLst>
                                      </p:cBhvr>
                                      <p:to>
                                        <p:strVal val="visible"/>
                                      </p:to>
                                    </p:set>
                                    <p:animEffect transition="in" filter="randombar(horizontal)">
                                      <p:cBhvr>
                                        <p:cTn id="32" dur="500"/>
                                        <p:tgtEl>
                                          <p:spTgt spid="62474">
                                            <p:txEl>
                                              <p:pRg st="4" end="4"/>
                                            </p:txEl>
                                          </p:spTgt>
                                        </p:tgtEl>
                                      </p:cBhvr>
                                    </p:animEffect>
                                  </p:childTnLst>
                                </p:cTn>
                              </p:par>
                            </p:childTnLst>
                          </p:cTn>
                        </p:par>
                        <p:par>
                          <p:cTn id="33" fill="hold" nodeType="afterGroup">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62474">
                                            <p:txEl>
                                              <p:pRg st="5" end="5"/>
                                            </p:txEl>
                                          </p:spTgt>
                                        </p:tgtEl>
                                        <p:attrNameLst>
                                          <p:attrName>style.visibility</p:attrName>
                                        </p:attrNameLst>
                                      </p:cBhvr>
                                      <p:to>
                                        <p:strVal val="visible"/>
                                      </p:to>
                                    </p:set>
                                    <p:animEffect transition="in" filter="randombar(horizontal)">
                                      <p:cBhvr>
                                        <p:cTn id="36" dur="500"/>
                                        <p:tgtEl>
                                          <p:spTgt spid="62474">
                                            <p:txEl>
                                              <p:pRg st="5" end="5"/>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62474">
                                            <p:txEl>
                                              <p:pRg st="6" end="6"/>
                                            </p:txEl>
                                          </p:spTgt>
                                        </p:tgtEl>
                                        <p:attrNameLst>
                                          <p:attrName>style.visibility</p:attrName>
                                        </p:attrNameLst>
                                      </p:cBhvr>
                                      <p:to>
                                        <p:strVal val="visible"/>
                                      </p:to>
                                    </p:set>
                                    <p:animEffect transition="in" filter="randombar(horizontal)">
                                      <p:cBhvr>
                                        <p:cTn id="41" dur="500"/>
                                        <p:tgtEl>
                                          <p:spTgt spid="62474">
                                            <p:txEl>
                                              <p:pRg st="6" end="6"/>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62474">
                                            <p:txEl>
                                              <p:pRg st="7" end="7"/>
                                            </p:txEl>
                                          </p:spTgt>
                                        </p:tgtEl>
                                        <p:attrNameLst>
                                          <p:attrName>style.visibility</p:attrName>
                                        </p:attrNameLst>
                                      </p:cBhvr>
                                      <p:to>
                                        <p:strVal val="visible"/>
                                      </p:to>
                                    </p:set>
                                    <p:animEffect transition="in" filter="randombar(horizontal)">
                                      <p:cBhvr>
                                        <p:cTn id="46" dur="500"/>
                                        <p:tgtEl>
                                          <p:spTgt spid="62474">
                                            <p:txEl>
                                              <p:pRg st="7" end="7"/>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62474">
                                            <p:txEl>
                                              <p:pRg st="8" end="8"/>
                                            </p:txEl>
                                          </p:spTgt>
                                        </p:tgtEl>
                                        <p:attrNameLst>
                                          <p:attrName>style.visibility</p:attrName>
                                        </p:attrNameLst>
                                      </p:cBhvr>
                                      <p:to>
                                        <p:strVal val="visible"/>
                                      </p:to>
                                    </p:set>
                                    <p:animEffect transition="in" filter="randombar(horizontal)">
                                      <p:cBhvr>
                                        <p:cTn id="51" dur="500"/>
                                        <p:tgtEl>
                                          <p:spTgt spid="62474">
                                            <p:txEl>
                                              <p:pRg st="8" end="8"/>
                                            </p:txEl>
                                          </p:spTgt>
                                        </p:tgtEl>
                                      </p:cBhvr>
                                    </p:animEffect>
                                  </p:childTnLst>
                                </p:cTn>
                              </p:par>
                            </p:childTnLst>
                          </p:cTn>
                        </p:par>
                        <p:par>
                          <p:cTn id="52" fill="hold" nodeType="afterGroup">
                            <p:stCondLst>
                              <p:cond delay="500"/>
                            </p:stCondLst>
                            <p:childTnLst>
                              <p:par>
                                <p:cTn id="53" presetID="14" presetClass="entr" presetSubtype="10" fill="hold" nodeType="afterEffect">
                                  <p:stCondLst>
                                    <p:cond delay="0"/>
                                  </p:stCondLst>
                                  <p:childTnLst>
                                    <p:set>
                                      <p:cBhvr>
                                        <p:cTn id="54" dur="1" fill="hold">
                                          <p:stCondLst>
                                            <p:cond delay="0"/>
                                          </p:stCondLst>
                                        </p:cTn>
                                        <p:tgtEl>
                                          <p:spTgt spid="62472"/>
                                        </p:tgtEl>
                                        <p:attrNameLst>
                                          <p:attrName>style.visibility</p:attrName>
                                        </p:attrNameLst>
                                      </p:cBhvr>
                                      <p:to>
                                        <p:strVal val="visible"/>
                                      </p:to>
                                    </p:set>
                                    <p:animEffect transition="in" filter="randombar(horizontal)">
                                      <p:cBhvr>
                                        <p:cTn id="55" dur="500"/>
                                        <p:tgtEl>
                                          <p:spTgt spid="62472"/>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62474">
                                            <p:txEl>
                                              <p:pRg st="9" end="9"/>
                                            </p:txEl>
                                          </p:spTgt>
                                        </p:tgtEl>
                                        <p:attrNameLst>
                                          <p:attrName>style.visibility</p:attrName>
                                        </p:attrNameLst>
                                      </p:cBhvr>
                                      <p:to>
                                        <p:strVal val="visible"/>
                                      </p:to>
                                    </p:set>
                                    <p:animEffect transition="in" filter="randombar(horizontal)">
                                      <p:cBhvr>
                                        <p:cTn id="60" dur="500"/>
                                        <p:tgtEl>
                                          <p:spTgt spid="62474">
                                            <p:txEl>
                                              <p:pRg st="9" end="9"/>
                                            </p:txEl>
                                          </p:spTgt>
                                        </p:tgtEl>
                                      </p:cBhvr>
                                    </p:animEffect>
                                  </p:childTnLst>
                                </p:cTn>
                              </p:par>
                            </p:childTnLst>
                          </p:cTn>
                        </p:par>
                        <p:par>
                          <p:cTn id="61" fill="hold" nodeType="afterGroup">
                            <p:stCondLst>
                              <p:cond delay="500"/>
                            </p:stCondLst>
                            <p:childTnLst>
                              <p:par>
                                <p:cTn id="62" presetID="14" presetClass="entr" presetSubtype="10" fill="hold" nodeType="afterEffect">
                                  <p:stCondLst>
                                    <p:cond delay="0"/>
                                  </p:stCondLst>
                                  <p:childTnLst>
                                    <p:set>
                                      <p:cBhvr>
                                        <p:cTn id="63" dur="1" fill="hold">
                                          <p:stCondLst>
                                            <p:cond delay="0"/>
                                          </p:stCondLst>
                                        </p:cTn>
                                        <p:tgtEl>
                                          <p:spTgt spid="62469"/>
                                        </p:tgtEl>
                                        <p:attrNameLst>
                                          <p:attrName>style.visibility</p:attrName>
                                        </p:attrNameLst>
                                      </p:cBhvr>
                                      <p:to>
                                        <p:strVal val="visible"/>
                                      </p:to>
                                    </p:set>
                                    <p:animEffect transition="in" filter="randombar(horizontal)">
                                      <p:cBhvr>
                                        <p:cTn id="64" dur="500"/>
                                        <p:tgtEl>
                                          <p:spTgt spid="62469"/>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62466">
                                            <p:txEl>
                                              <p:pRg st="1" end="1"/>
                                            </p:txEl>
                                          </p:spTgt>
                                        </p:tgtEl>
                                        <p:attrNameLst>
                                          <p:attrName>style.visibility</p:attrName>
                                        </p:attrNameLst>
                                      </p:cBhvr>
                                      <p:to>
                                        <p:strVal val="visible"/>
                                      </p:to>
                                    </p:set>
                                    <p:animEffect transition="in" filter="randombar(horizontal)">
                                      <p:cBhvr>
                                        <p:cTn id="69" dur="500"/>
                                        <p:tgtEl>
                                          <p:spTgt spid="62466">
                                            <p:txEl>
                                              <p:pRg st="1" end="1"/>
                                            </p:txEl>
                                          </p:spTgt>
                                        </p:tgtEl>
                                      </p:cBhvr>
                                    </p:animEffect>
                                  </p:childTnLst>
                                </p:cTn>
                              </p:par>
                            </p:childTnLst>
                          </p:cTn>
                        </p:par>
                        <p:par>
                          <p:cTn id="70" fill="hold" nodeType="afterGroup">
                            <p:stCondLst>
                              <p:cond delay="500"/>
                            </p:stCondLst>
                            <p:childTnLst>
                              <p:par>
                                <p:cTn id="71" presetID="14" presetClass="entr" presetSubtype="10" fill="hold" grpId="0" nodeType="afterEffect">
                                  <p:stCondLst>
                                    <p:cond delay="0"/>
                                  </p:stCondLst>
                                  <p:childTnLst>
                                    <p:set>
                                      <p:cBhvr>
                                        <p:cTn id="72" dur="1" fill="hold">
                                          <p:stCondLst>
                                            <p:cond delay="0"/>
                                          </p:stCondLst>
                                        </p:cTn>
                                        <p:tgtEl>
                                          <p:spTgt spid="62466">
                                            <p:txEl>
                                              <p:pRg st="2" end="2"/>
                                            </p:txEl>
                                          </p:spTgt>
                                        </p:tgtEl>
                                        <p:attrNameLst>
                                          <p:attrName>style.visibility</p:attrName>
                                        </p:attrNameLst>
                                      </p:cBhvr>
                                      <p:to>
                                        <p:strVal val="visible"/>
                                      </p:to>
                                    </p:set>
                                    <p:animEffect transition="in" filter="randombar(horizontal)">
                                      <p:cBhvr>
                                        <p:cTn id="73" dur="500"/>
                                        <p:tgtEl>
                                          <p:spTgt spid="6246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build="p"/>
      <p:bldP spid="62473" grpId="0" build="p"/>
      <p:bldP spid="62474" grpId="0" build="p" bldLvl="5"/>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09667"/>
            <a:ext cx="285750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1974577"/>
            <a:ext cx="5905500"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4716016" y="1453426"/>
            <a:ext cx="4105300" cy="369332"/>
          </a:xfrm>
          <a:prstGeom prst="rect">
            <a:avLst/>
          </a:prstGeom>
          <a:noFill/>
        </p:spPr>
        <p:txBody>
          <a:bodyPr wrap="square" rtlCol="0">
            <a:spAutoFit/>
          </a:bodyPr>
          <a:lstStyle/>
          <a:p>
            <a:r>
              <a:rPr lang="cs-CZ" dirty="0"/>
              <a:t>SN 1181, pozůstatek supernovy 3C58</a:t>
            </a:r>
          </a:p>
        </p:txBody>
      </p:sp>
    </p:spTree>
    <p:extLst>
      <p:ext uri="{BB962C8B-B14F-4D97-AF65-F5344CB8AC3E}">
        <p14:creationId xmlns:p14="http://schemas.microsoft.com/office/powerpoint/2010/main" val="2513585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
            <a:ext cx="9129666" cy="7093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J0437.a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36296" y="5805264"/>
            <a:ext cx="609600" cy="609600"/>
          </a:xfrm>
          <a:prstGeom prst="rect">
            <a:avLst/>
          </a:prstGeom>
        </p:spPr>
      </p:pic>
      <p:pic>
        <p:nvPicPr>
          <p:cNvPr id="3" name="Crab1b.mpe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971600" y="1052736"/>
            <a:ext cx="2190750" cy="904875"/>
          </a:xfrm>
          <a:prstGeom prst="rect">
            <a:avLst/>
          </a:prstGeom>
          <a:ln>
            <a:gradFill>
              <a:gsLst>
                <a:gs pos="0">
                  <a:srgbClr val="8488C4"/>
                </a:gs>
                <a:gs pos="53000">
                  <a:srgbClr val="D4DEFF"/>
                </a:gs>
                <a:gs pos="83000">
                  <a:srgbClr val="D4DEFF"/>
                </a:gs>
                <a:gs pos="100000">
                  <a:srgbClr val="96AB94"/>
                </a:gs>
              </a:gsLst>
              <a:lin ang="5400000" scaled="0"/>
            </a:gradFill>
          </a:ln>
        </p:spPr>
      </p:pic>
    </p:spTree>
    <p:extLst>
      <p:ext uri="{BB962C8B-B14F-4D97-AF65-F5344CB8AC3E}">
        <p14:creationId xmlns:p14="http://schemas.microsoft.com/office/powerpoint/2010/main" val="47294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805"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video>
              <p:cMediaNode vol="80000">
                <p:cTn id="14"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0"/>
            <a:ext cx="6858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1169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251520" y="203109"/>
            <a:ext cx="8280920" cy="5909310"/>
          </a:xfrm>
          <a:prstGeom prst="rect">
            <a:avLst/>
          </a:prstGeom>
          <a:noFill/>
        </p:spPr>
        <p:txBody>
          <a:bodyPr wrap="square" rtlCol="0">
            <a:spAutoFit/>
          </a:bodyPr>
          <a:lstStyle/>
          <a:p>
            <a:r>
              <a:rPr lang="en-US" b="1" dirty="0">
                <a:solidFill>
                  <a:schemeClr val="accent2">
                    <a:lumMod val="75000"/>
                  </a:schemeClr>
                </a:solidFill>
              </a:rPr>
              <a:t>Hydrostatic</a:t>
            </a:r>
            <a:r>
              <a:rPr lang="cs-CZ" b="1" dirty="0" err="1">
                <a:solidFill>
                  <a:schemeClr val="accent2">
                    <a:lumMod val="75000"/>
                  </a:schemeClr>
                </a:solidFill>
              </a:rPr>
              <a:t>ká</a:t>
            </a:r>
            <a:r>
              <a:rPr lang="cs-CZ" b="1" dirty="0">
                <a:solidFill>
                  <a:schemeClr val="accent2">
                    <a:lumMod val="75000"/>
                  </a:schemeClr>
                </a:solidFill>
              </a:rPr>
              <a:t> rovnováha</a:t>
            </a:r>
            <a:endParaRPr lang="cs-CZ" dirty="0"/>
          </a:p>
          <a:p>
            <a:pPr lvl="1"/>
            <a:r>
              <a:rPr lang="cs-CZ" dirty="0"/>
              <a:t>rostoucí teplota jádra =&gt; jaderné fúze vodíku rychleji =&gt; roste teplota a tlak v jádru =&gt; prvotní kolaps zpomaluje až se zcela zastaví (působení gravitace a gradientu tlaku v rovnováze)</a:t>
            </a:r>
            <a:endParaRPr lang="en-US" dirty="0"/>
          </a:p>
          <a:p>
            <a:pPr lvl="1"/>
            <a:r>
              <a:rPr lang="cs-CZ" dirty="0"/>
              <a:t>gradient tlaku je v rovnováze s gravitací =&gt; hvězda se nerozpíná ani nesmršťuje;</a:t>
            </a:r>
          </a:p>
          <a:p>
            <a:endParaRPr lang="cs-CZ" dirty="0"/>
          </a:p>
          <a:p>
            <a:r>
              <a:rPr lang="cs-CZ" b="1" dirty="0" err="1">
                <a:solidFill>
                  <a:schemeClr val="accent2">
                    <a:lumMod val="75000"/>
                  </a:schemeClr>
                </a:solidFill>
              </a:rPr>
              <a:t>Energiová</a:t>
            </a:r>
            <a:r>
              <a:rPr lang="cs-CZ" b="1" dirty="0">
                <a:solidFill>
                  <a:schemeClr val="accent2">
                    <a:lumMod val="75000"/>
                  </a:schemeClr>
                </a:solidFill>
              </a:rPr>
              <a:t> rovnováha</a:t>
            </a:r>
            <a:r>
              <a:rPr lang="en-US" dirty="0"/>
              <a:t> </a:t>
            </a:r>
            <a:r>
              <a:rPr lang="cs-CZ" dirty="0"/>
              <a:t> </a:t>
            </a:r>
          </a:p>
          <a:p>
            <a:pPr lvl="1"/>
            <a:r>
              <a:rPr lang="cs-CZ" dirty="0"/>
              <a:t>přenos energie je v rovnováze s produkcí </a:t>
            </a:r>
          </a:p>
          <a:p>
            <a:pPr lvl="1"/>
            <a:r>
              <a:rPr lang="cs-CZ" dirty="0"/>
              <a:t>energie (ztráty způsobené vyzařováním</a:t>
            </a:r>
          </a:p>
          <a:p>
            <a:pPr lvl="1"/>
            <a:r>
              <a:rPr lang="cs-CZ" dirty="0"/>
              <a:t>jsou plně hrazeny z tvorby energie </a:t>
            </a:r>
          </a:p>
          <a:p>
            <a:pPr lvl="1"/>
            <a:r>
              <a:rPr lang="cs-CZ" dirty="0"/>
              <a:t>v jádře hvězdy)</a:t>
            </a:r>
          </a:p>
          <a:p>
            <a:endParaRPr lang="cs-CZ" dirty="0"/>
          </a:p>
          <a:p>
            <a:r>
              <a:rPr lang="cs-CZ" dirty="0"/>
              <a:t>Ustavení </a:t>
            </a:r>
            <a:r>
              <a:rPr lang="cs-CZ" dirty="0" err="1"/>
              <a:t>rovnováh</a:t>
            </a:r>
            <a:r>
              <a:rPr lang="cs-CZ" dirty="0"/>
              <a:t> = mez pro </a:t>
            </a:r>
            <a:r>
              <a:rPr lang="en-US" dirty="0"/>
              <a:t>2</a:t>
            </a:r>
            <a:r>
              <a:rPr lang="cs-CZ" dirty="0"/>
              <a:t> vývojové procesy</a:t>
            </a:r>
            <a:r>
              <a:rPr lang="en-US" dirty="0"/>
              <a:t>:</a:t>
            </a:r>
          </a:p>
          <a:p>
            <a:pPr marL="800100" lvl="1" indent="-342900">
              <a:buAutoNum type="arabicPeriod"/>
            </a:pPr>
            <a:r>
              <a:rPr lang="cs-CZ" dirty="0"/>
              <a:t>Ustavení h</a:t>
            </a:r>
            <a:r>
              <a:rPr lang="en-US" dirty="0" err="1"/>
              <a:t>ydrostatic</a:t>
            </a:r>
            <a:r>
              <a:rPr lang="cs-CZ" dirty="0" err="1"/>
              <a:t>ké</a:t>
            </a:r>
            <a:r>
              <a:rPr lang="en-US" dirty="0"/>
              <a:t> </a:t>
            </a:r>
            <a:r>
              <a:rPr lang="cs-CZ" dirty="0"/>
              <a:t>rovnováhy -</a:t>
            </a:r>
            <a:r>
              <a:rPr lang="en-US" dirty="0"/>
              <a:t> </a:t>
            </a:r>
            <a:r>
              <a:rPr lang="cs-CZ" dirty="0"/>
              <a:t>konec </a:t>
            </a:r>
          </a:p>
          <a:p>
            <a:pPr lvl="1"/>
            <a:r>
              <a:rPr lang="cs-CZ" b="1" dirty="0"/>
              <a:t>	fáze zrodu </a:t>
            </a:r>
            <a:r>
              <a:rPr lang="cs-CZ" b="1" dirty="0" err="1"/>
              <a:t>protohvězdy</a:t>
            </a:r>
            <a:endParaRPr lang="en-US" b="1" dirty="0"/>
          </a:p>
          <a:p>
            <a:pPr lvl="1"/>
            <a:r>
              <a:rPr lang="en-US" dirty="0"/>
              <a:t>2. </a:t>
            </a:r>
            <a:r>
              <a:rPr lang="cs-CZ" dirty="0"/>
              <a:t>Ustavení </a:t>
            </a:r>
            <a:r>
              <a:rPr lang="cs-CZ" dirty="0" err="1"/>
              <a:t>energiové</a:t>
            </a:r>
            <a:r>
              <a:rPr lang="cs-CZ" dirty="0"/>
              <a:t> rovnováhy – konec </a:t>
            </a:r>
          </a:p>
          <a:p>
            <a:pPr lvl="1"/>
            <a:r>
              <a:rPr lang="cs-CZ" b="1" dirty="0"/>
              <a:t>	fáze před-HP</a:t>
            </a:r>
            <a:r>
              <a:rPr lang="cs-CZ" dirty="0"/>
              <a:t> (</a:t>
            </a:r>
            <a:r>
              <a:rPr lang="en-US" dirty="0"/>
              <a:t>Pre-Main Sequence </a:t>
            </a:r>
            <a:endParaRPr lang="cs-CZ" dirty="0"/>
          </a:p>
          <a:p>
            <a:pPr lvl="1"/>
            <a:r>
              <a:rPr lang="cs-CZ" dirty="0"/>
              <a:t>	</a:t>
            </a:r>
            <a:r>
              <a:rPr lang="en-US" dirty="0"/>
              <a:t>phase</a:t>
            </a:r>
            <a:r>
              <a:rPr lang="cs-CZ" dirty="0"/>
              <a:t>)</a:t>
            </a:r>
          </a:p>
          <a:p>
            <a:endParaRPr lang="cs-CZ" b="1" dirty="0"/>
          </a:p>
          <a:p>
            <a:endParaRPr lang="cs-CZ"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3259" y="1988840"/>
            <a:ext cx="3670741" cy="450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942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7" dur="500"/>
                                        <p:tgtEl>
                                          <p:spTgt spid="3">
                                            <p:txEl>
                                              <p:pRg st="5" end="5"/>
                                            </p:txEl>
                                          </p:spTgt>
                                        </p:tgtEl>
                                      </p:cBhvr>
                                    </p:animEffect>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1" dur="500"/>
                                        <p:tgtEl>
                                          <p:spTgt spid="3">
                                            <p:txEl>
                                              <p:pRg st="6" end="6"/>
                                            </p:txEl>
                                          </p:spTgt>
                                        </p:tgtEl>
                                      </p:cBhvr>
                                    </p:animEffect>
                                  </p:childTnLst>
                                </p:cTn>
                              </p:par>
                            </p:childTnLst>
                          </p:cTn>
                        </p:par>
                        <p:par>
                          <p:cTn id="32" fill="hold">
                            <p:stCondLst>
                              <p:cond delay="1000"/>
                            </p:stCondLst>
                            <p:childTnLst>
                              <p:par>
                                <p:cTn id="33" presetID="14" presetClass="entr" presetSubtype="10"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randombar(horizontal)">
                                      <p:cBhvr>
                                        <p:cTn id="35" dur="500"/>
                                        <p:tgtEl>
                                          <p:spTgt spid="3">
                                            <p:txEl>
                                              <p:pRg st="7" end="7"/>
                                            </p:txEl>
                                          </p:spTgt>
                                        </p:tgtEl>
                                      </p:cBhvr>
                                    </p:animEffect>
                                  </p:childTnLst>
                                </p:cTn>
                              </p:par>
                            </p:childTnLst>
                          </p:cTn>
                        </p:par>
                        <p:par>
                          <p:cTn id="36" fill="hold">
                            <p:stCondLst>
                              <p:cond delay="1500"/>
                            </p:stCondLst>
                            <p:childTnLst>
                              <p:par>
                                <p:cTn id="37" presetID="14" presetClass="entr" presetSubtype="10" fill="hold" grpId="0"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randombar(horizontal)">
                                      <p:cBhvr>
                                        <p:cTn id="39" dur="500"/>
                                        <p:tgtEl>
                                          <p:spTgt spid="3">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44" dur="500"/>
                                        <p:tgtEl>
                                          <p:spTgt spid="3">
                                            <p:txEl>
                                              <p:pRg st="10" end="1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randombar(horizontal)">
                                      <p:cBhvr>
                                        <p:cTn id="49" dur="500"/>
                                        <p:tgtEl>
                                          <p:spTgt spid="3">
                                            <p:txEl>
                                              <p:pRg st="11" end="11"/>
                                            </p:txEl>
                                          </p:spTgt>
                                        </p:tgtEl>
                                      </p:cBhvr>
                                    </p:animEffect>
                                  </p:childTnLst>
                                </p:cTn>
                              </p:par>
                            </p:childTnLst>
                          </p:cTn>
                        </p:par>
                        <p:par>
                          <p:cTn id="50" fill="hold">
                            <p:stCondLst>
                              <p:cond delay="500"/>
                            </p:stCondLst>
                            <p:childTnLst>
                              <p:par>
                                <p:cTn id="51" presetID="14" presetClass="entr" presetSubtype="10" fill="hold" grpId="0" nodeType="after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Effect transition="in" filter="randombar(horizontal)">
                                      <p:cBhvr>
                                        <p:cTn id="53" dur="500"/>
                                        <p:tgtEl>
                                          <p:spTgt spid="3">
                                            <p:txEl>
                                              <p:pRg st="12" end="1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3">
                                            <p:txEl>
                                              <p:pRg st="13" end="13"/>
                                            </p:txEl>
                                          </p:spTgt>
                                        </p:tgtEl>
                                        <p:attrNameLst>
                                          <p:attrName>style.visibility</p:attrName>
                                        </p:attrNameLst>
                                      </p:cBhvr>
                                      <p:to>
                                        <p:strVal val="visible"/>
                                      </p:to>
                                    </p:set>
                                    <p:animEffect transition="in" filter="randombar(horizontal)">
                                      <p:cBhvr>
                                        <p:cTn id="58" dur="500"/>
                                        <p:tgtEl>
                                          <p:spTgt spid="3">
                                            <p:txEl>
                                              <p:pRg st="13" end="13"/>
                                            </p:txEl>
                                          </p:spTgt>
                                        </p:tgtEl>
                                      </p:cBhvr>
                                    </p:animEffect>
                                  </p:childTnLst>
                                </p:cTn>
                              </p:par>
                            </p:childTnLst>
                          </p:cTn>
                        </p:par>
                        <p:par>
                          <p:cTn id="59" fill="hold">
                            <p:stCondLst>
                              <p:cond delay="500"/>
                            </p:stCondLst>
                            <p:childTnLst>
                              <p:par>
                                <p:cTn id="60" presetID="14" presetClass="entr" presetSubtype="10" fill="hold" grpId="0" nodeType="afterEffect">
                                  <p:stCondLst>
                                    <p:cond delay="0"/>
                                  </p:stCondLst>
                                  <p:childTnLst>
                                    <p:set>
                                      <p:cBhvr>
                                        <p:cTn id="61" dur="1" fill="hold">
                                          <p:stCondLst>
                                            <p:cond delay="0"/>
                                          </p:stCondLst>
                                        </p:cTn>
                                        <p:tgtEl>
                                          <p:spTgt spid="3">
                                            <p:txEl>
                                              <p:pRg st="14" end="14"/>
                                            </p:txEl>
                                          </p:spTgt>
                                        </p:tgtEl>
                                        <p:attrNameLst>
                                          <p:attrName>style.visibility</p:attrName>
                                        </p:attrNameLst>
                                      </p:cBhvr>
                                      <p:to>
                                        <p:strVal val="visible"/>
                                      </p:to>
                                    </p:set>
                                    <p:animEffect transition="in" filter="randombar(horizontal)">
                                      <p:cBhvr>
                                        <p:cTn id="62" dur="500"/>
                                        <p:tgtEl>
                                          <p:spTgt spid="3">
                                            <p:txEl>
                                              <p:pRg st="14" end="14"/>
                                            </p:txEl>
                                          </p:spTgt>
                                        </p:tgtEl>
                                      </p:cBhvr>
                                    </p:animEffect>
                                  </p:childTnLst>
                                </p:cTn>
                              </p:par>
                            </p:childTnLst>
                          </p:cTn>
                        </p:par>
                        <p:par>
                          <p:cTn id="63" fill="hold">
                            <p:stCondLst>
                              <p:cond delay="1000"/>
                            </p:stCondLst>
                            <p:childTnLst>
                              <p:par>
                                <p:cTn id="64" presetID="14" presetClass="entr" presetSubtype="10" fill="hold" grpId="0" nodeType="afterEffect">
                                  <p:stCondLst>
                                    <p:cond delay="0"/>
                                  </p:stCondLst>
                                  <p:childTnLst>
                                    <p:set>
                                      <p:cBhvr>
                                        <p:cTn id="65" dur="1" fill="hold">
                                          <p:stCondLst>
                                            <p:cond delay="0"/>
                                          </p:stCondLst>
                                        </p:cTn>
                                        <p:tgtEl>
                                          <p:spTgt spid="3">
                                            <p:txEl>
                                              <p:pRg st="15" end="15"/>
                                            </p:txEl>
                                          </p:spTgt>
                                        </p:tgtEl>
                                        <p:attrNameLst>
                                          <p:attrName>style.visibility</p:attrName>
                                        </p:attrNameLst>
                                      </p:cBhvr>
                                      <p:to>
                                        <p:strVal val="visible"/>
                                      </p:to>
                                    </p:set>
                                    <p:animEffect transition="in" filter="randombar(horizontal)">
                                      <p:cBhvr>
                                        <p:cTn id="66"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5"/>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0"/>
            <a:ext cx="6985000" cy="698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5" y="-171450"/>
            <a:ext cx="4314825" cy="43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9595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ChangeArrowheads="1"/>
          </p:cNvSpPr>
          <p:nvPr/>
        </p:nvSpPr>
        <p:spPr bwMode="auto">
          <a:xfrm>
            <a:off x="4716463" y="765175"/>
            <a:ext cx="4572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sz="1600"/>
              <a:t>Zbytek po výbuchu supernovy v souhvězdí Labutě před asi 15 000 lety.</a:t>
            </a:r>
          </a:p>
        </p:txBody>
      </p:sp>
      <p:pic>
        <p:nvPicPr>
          <p:cNvPr id="1331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0" y="2638425"/>
            <a:ext cx="5619750" cy="421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356100" cy="419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5870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513" y="0"/>
            <a:ext cx="45354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2" name="Rectangle 2"/>
          <p:cNvSpPr>
            <a:spLocks noChangeArrowheads="1"/>
          </p:cNvSpPr>
          <p:nvPr/>
        </p:nvSpPr>
        <p:spPr bwMode="auto">
          <a:xfrm>
            <a:off x="468313" y="476250"/>
            <a:ext cx="7200900" cy="439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sz="2400" b="1" dirty="0">
                <a:solidFill>
                  <a:schemeClr val="accent2"/>
                </a:solidFill>
              </a:rPr>
              <a:t>Historické supernovy</a:t>
            </a:r>
          </a:p>
          <a:p>
            <a:endParaRPr lang="cs-CZ" sz="2400" b="1" dirty="0"/>
          </a:p>
          <a:p>
            <a:r>
              <a:rPr lang="cs-CZ" dirty="0"/>
              <a:t>supernovy viditelné pouhýma očima </a:t>
            </a:r>
          </a:p>
          <a:p>
            <a:r>
              <a:rPr lang="cs-CZ" dirty="0"/>
              <a:t>	- jen šest během n.l. </a:t>
            </a:r>
          </a:p>
          <a:p>
            <a:endParaRPr lang="cs-CZ" dirty="0"/>
          </a:p>
          <a:p>
            <a:r>
              <a:rPr lang="cs-CZ" dirty="0"/>
              <a:t>383 - </a:t>
            </a:r>
            <a:r>
              <a:rPr lang="cs-CZ" dirty="0" err="1"/>
              <a:t>Sco</a:t>
            </a:r>
            <a:r>
              <a:rPr lang="cs-CZ" dirty="0"/>
              <a:t> </a:t>
            </a:r>
          </a:p>
          <a:p>
            <a:r>
              <a:rPr lang="cs-CZ" dirty="0"/>
              <a:t>1006 - Lup - nejjasnější </a:t>
            </a:r>
          </a:p>
          <a:p>
            <a:r>
              <a:rPr lang="cs-CZ" dirty="0"/>
              <a:t>1054 - Tau – nejslavnější - Krabí mlhovina </a:t>
            </a:r>
          </a:p>
          <a:p>
            <a:r>
              <a:rPr lang="cs-CZ" dirty="0"/>
              <a:t>	s pulsarem </a:t>
            </a:r>
          </a:p>
          <a:p>
            <a:r>
              <a:rPr lang="cs-CZ" dirty="0"/>
              <a:t>1572 - </a:t>
            </a:r>
            <a:r>
              <a:rPr lang="cs-CZ" dirty="0" err="1"/>
              <a:t>Cas</a:t>
            </a:r>
            <a:r>
              <a:rPr lang="cs-CZ" dirty="0"/>
              <a:t> - Tychonova supernova </a:t>
            </a:r>
          </a:p>
          <a:p>
            <a:r>
              <a:rPr lang="cs-CZ" dirty="0"/>
              <a:t>1604 - </a:t>
            </a:r>
            <a:r>
              <a:rPr lang="cs-CZ" dirty="0" err="1"/>
              <a:t>Oph</a:t>
            </a:r>
            <a:r>
              <a:rPr lang="cs-CZ" dirty="0"/>
              <a:t> - Keplerova supernova</a:t>
            </a:r>
          </a:p>
          <a:p>
            <a:r>
              <a:rPr lang="cs-CZ" dirty="0"/>
              <a:t>24. II. 1987 – Dor – LMC - v maximu 4 </a:t>
            </a:r>
            <a:r>
              <a:rPr lang="cs-CZ" dirty="0" err="1"/>
              <a:t>mag</a:t>
            </a:r>
            <a:endParaRPr lang="cs-CZ" dirty="0"/>
          </a:p>
          <a:p>
            <a:endParaRPr lang="cs-CZ" dirty="0"/>
          </a:p>
          <a:p>
            <a:r>
              <a:rPr lang="cs-CZ" dirty="0"/>
              <a:t>kdy vybuchne další supernova, </a:t>
            </a:r>
          </a:p>
          <a:p>
            <a:r>
              <a:rPr lang="cs-CZ" dirty="0"/>
              <a:t>kterou uvidíme pouhýma očima? </a:t>
            </a:r>
          </a:p>
        </p:txBody>
      </p:sp>
      <p:pic>
        <p:nvPicPr>
          <p:cNvPr id="358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2850" y="5157788"/>
            <a:ext cx="1943100" cy="15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563" y="5157788"/>
            <a:ext cx="1554162" cy="15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9848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5842">
                                            <p:txEl>
                                              <p:pRg st="0" end="0"/>
                                            </p:txEl>
                                          </p:spTgt>
                                        </p:tgtEl>
                                        <p:attrNameLst>
                                          <p:attrName>style.visibility</p:attrName>
                                        </p:attrNameLst>
                                      </p:cBhvr>
                                      <p:to>
                                        <p:strVal val="visible"/>
                                      </p:to>
                                    </p:set>
                                    <p:animEffect transition="in" filter="randombar(horizontal)">
                                      <p:cBhvr>
                                        <p:cTn id="7" dur="500"/>
                                        <p:tgtEl>
                                          <p:spTgt spid="35842">
                                            <p:txEl>
                                              <p:pRg st="0" end="0"/>
                                            </p:txEl>
                                          </p:spTgt>
                                        </p:tgtEl>
                                      </p:cBhvr>
                                    </p:animEffect>
                                  </p:childTnLst>
                                </p:cTn>
                              </p:par>
                            </p:childTnLst>
                          </p:cTn>
                        </p:par>
                        <p:par>
                          <p:cTn id="8" fill="hold" nodeType="afterGroup">
                            <p:stCondLst>
                              <p:cond delay="500"/>
                            </p:stCondLst>
                            <p:childTnLst>
                              <p:par>
                                <p:cTn id="9" presetID="14" presetClass="entr" presetSubtype="10" fill="hold" grpId="0" nodeType="afterEffect">
                                  <p:stCondLst>
                                    <p:cond delay="1500"/>
                                  </p:stCondLst>
                                  <p:childTnLst>
                                    <p:set>
                                      <p:cBhvr>
                                        <p:cTn id="10" dur="1" fill="hold">
                                          <p:stCondLst>
                                            <p:cond delay="0"/>
                                          </p:stCondLst>
                                        </p:cTn>
                                        <p:tgtEl>
                                          <p:spTgt spid="35842">
                                            <p:txEl>
                                              <p:pRg st="2" end="2"/>
                                            </p:txEl>
                                          </p:spTgt>
                                        </p:tgtEl>
                                        <p:attrNameLst>
                                          <p:attrName>style.visibility</p:attrName>
                                        </p:attrNameLst>
                                      </p:cBhvr>
                                      <p:to>
                                        <p:strVal val="visible"/>
                                      </p:to>
                                    </p:set>
                                    <p:animEffect transition="in" filter="randombar(horizontal)">
                                      <p:cBhvr>
                                        <p:cTn id="11" dur="500"/>
                                        <p:tgtEl>
                                          <p:spTgt spid="35842">
                                            <p:txEl>
                                              <p:pRg st="2" end="2"/>
                                            </p:txEl>
                                          </p:spTgt>
                                        </p:tgtEl>
                                      </p:cBhvr>
                                    </p:animEffect>
                                  </p:childTnLst>
                                </p:cTn>
                              </p:par>
                            </p:childTnLst>
                          </p:cTn>
                        </p:par>
                        <p:par>
                          <p:cTn id="12" fill="hold" nodeType="afterGroup">
                            <p:stCondLst>
                              <p:cond delay="2500"/>
                            </p:stCondLst>
                            <p:childTnLst>
                              <p:par>
                                <p:cTn id="13" presetID="14" presetClass="entr" presetSubtype="10" fill="hold" grpId="0" nodeType="afterEffect">
                                  <p:stCondLst>
                                    <p:cond delay="1500"/>
                                  </p:stCondLst>
                                  <p:childTnLst>
                                    <p:set>
                                      <p:cBhvr>
                                        <p:cTn id="14" dur="1" fill="hold">
                                          <p:stCondLst>
                                            <p:cond delay="0"/>
                                          </p:stCondLst>
                                        </p:cTn>
                                        <p:tgtEl>
                                          <p:spTgt spid="35842">
                                            <p:txEl>
                                              <p:pRg st="3" end="3"/>
                                            </p:txEl>
                                          </p:spTgt>
                                        </p:tgtEl>
                                        <p:attrNameLst>
                                          <p:attrName>style.visibility</p:attrName>
                                        </p:attrNameLst>
                                      </p:cBhvr>
                                      <p:to>
                                        <p:strVal val="visible"/>
                                      </p:to>
                                    </p:set>
                                    <p:animEffect transition="in" filter="randombar(horizontal)">
                                      <p:cBhvr>
                                        <p:cTn id="15" dur="500"/>
                                        <p:tgtEl>
                                          <p:spTgt spid="35842">
                                            <p:txEl>
                                              <p:pRg st="3" end="3"/>
                                            </p:txEl>
                                          </p:spTgt>
                                        </p:tgtEl>
                                      </p:cBhvr>
                                    </p:animEffect>
                                  </p:childTnLst>
                                </p:cTn>
                              </p:par>
                            </p:childTnLst>
                          </p:cTn>
                        </p:par>
                        <p:par>
                          <p:cTn id="16" fill="hold" nodeType="afterGroup">
                            <p:stCondLst>
                              <p:cond delay="4500"/>
                            </p:stCondLst>
                            <p:childTnLst>
                              <p:par>
                                <p:cTn id="17" presetID="14" presetClass="entr" presetSubtype="10" fill="hold" grpId="0" nodeType="afterEffect">
                                  <p:stCondLst>
                                    <p:cond delay="1500"/>
                                  </p:stCondLst>
                                  <p:childTnLst>
                                    <p:set>
                                      <p:cBhvr>
                                        <p:cTn id="18" dur="1" fill="hold">
                                          <p:stCondLst>
                                            <p:cond delay="0"/>
                                          </p:stCondLst>
                                        </p:cTn>
                                        <p:tgtEl>
                                          <p:spTgt spid="35842">
                                            <p:txEl>
                                              <p:pRg st="5" end="5"/>
                                            </p:txEl>
                                          </p:spTgt>
                                        </p:tgtEl>
                                        <p:attrNameLst>
                                          <p:attrName>style.visibility</p:attrName>
                                        </p:attrNameLst>
                                      </p:cBhvr>
                                      <p:to>
                                        <p:strVal val="visible"/>
                                      </p:to>
                                    </p:set>
                                    <p:animEffect transition="in" filter="randombar(horizontal)">
                                      <p:cBhvr>
                                        <p:cTn id="19" dur="500"/>
                                        <p:tgtEl>
                                          <p:spTgt spid="35842">
                                            <p:txEl>
                                              <p:pRg st="5" end="5"/>
                                            </p:txEl>
                                          </p:spTgt>
                                        </p:tgtEl>
                                      </p:cBhvr>
                                    </p:animEffect>
                                  </p:childTnLst>
                                </p:cTn>
                              </p:par>
                            </p:childTnLst>
                          </p:cTn>
                        </p:par>
                        <p:par>
                          <p:cTn id="20" fill="hold" nodeType="afterGroup">
                            <p:stCondLst>
                              <p:cond delay="6500"/>
                            </p:stCondLst>
                            <p:childTnLst>
                              <p:par>
                                <p:cTn id="21" presetID="14" presetClass="entr" presetSubtype="10" fill="hold" grpId="0" nodeType="afterEffect">
                                  <p:stCondLst>
                                    <p:cond delay="1500"/>
                                  </p:stCondLst>
                                  <p:childTnLst>
                                    <p:set>
                                      <p:cBhvr>
                                        <p:cTn id="22" dur="1" fill="hold">
                                          <p:stCondLst>
                                            <p:cond delay="0"/>
                                          </p:stCondLst>
                                        </p:cTn>
                                        <p:tgtEl>
                                          <p:spTgt spid="35842">
                                            <p:txEl>
                                              <p:pRg st="6" end="6"/>
                                            </p:txEl>
                                          </p:spTgt>
                                        </p:tgtEl>
                                        <p:attrNameLst>
                                          <p:attrName>style.visibility</p:attrName>
                                        </p:attrNameLst>
                                      </p:cBhvr>
                                      <p:to>
                                        <p:strVal val="visible"/>
                                      </p:to>
                                    </p:set>
                                    <p:animEffect transition="in" filter="randombar(horizontal)">
                                      <p:cBhvr>
                                        <p:cTn id="23" dur="500"/>
                                        <p:tgtEl>
                                          <p:spTgt spid="35842">
                                            <p:txEl>
                                              <p:pRg st="6" end="6"/>
                                            </p:txEl>
                                          </p:spTgt>
                                        </p:tgtEl>
                                      </p:cBhvr>
                                    </p:animEffect>
                                  </p:childTnLst>
                                </p:cTn>
                              </p:par>
                            </p:childTnLst>
                          </p:cTn>
                        </p:par>
                        <p:par>
                          <p:cTn id="24" fill="hold" nodeType="afterGroup">
                            <p:stCondLst>
                              <p:cond delay="8500"/>
                            </p:stCondLst>
                            <p:childTnLst>
                              <p:par>
                                <p:cTn id="25" presetID="14" presetClass="entr" presetSubtype="10" fill="hold" grpId="0" nodeType="afterEffect">
                                  <p:stCondLst>
                                    <p:cond delay="1500"/>
                                  </p:stCondLst>
                                  <p:childTnLst>
                                    <p:set>
                                      <p:cBhvr>
                                        <p:cTn id="26" dur="1" fill="hold">
                                          <p:stCondLst>
                                            <p:cond delay="0"/>
                                          </p:stCondLst>
                                        </p:cTn>
                                        <p:tgtEl>
                                          <p:spTgt spid="35842">
                                            <p:txEl>
                                              <p:pRg st="7" end="7"/>
                                            </p:txEl>
                                          </p:spTgt>
                                        </p:tgtEl>
                                        <p:attrNameLst>
                                          <p:attrName>style.visibility</p:attrName>
                                        </p:attrNameLst>
                                      </p:cBhvr>
                                      <p:to>
                                        <p:strVal val="visible"/>
                                      </p:to>
                                    </p:set>
                                    <p:animEffect transition="in" filter="randombar(horizontal)">
                                      <p:cBhvr>
                                        <p:cTn id="27" dur="500"/>
                                        <p:tgtEl>
                                          <p:spTgt spid="35842">
                                            <p:txEl>
                                              <p:pRg st="7" end="7"/>
                                            </p:txEl>
                                          </p:spTgt>
                                        </p:tgtEl>
                                      </p:cBhvr>
                                    </p:animEffect>
                                  </p:childTnLst>
                                </p:cTn>
                              </p:par>
                            </p:childTnLst>
                          </p:cTn>
                        </p:par>
                        <p:par>
                          <p:cTn id="28" fill="hold" nodeType="afterGroup">
                            <p:stCondLst>
                              <p:cond delay="10500"/>
                            </p:stCondLst>
                            <p:childTnLst>
                              <p:par>
                                <p:cTn id="29" presetID="14" presetClass="entr" presetSubtype="10" fill="hold" grpId="0" nodeType="afterEffect">
                                  <p:stCondLst>
                                    <p:cond delay="1500"/>
                                  </p:stCondLst>
                                  <p:childTnLst>
                                    <p:set>
                                      <p:cBhvr>
                                        <p:cTn id="30" dur="1" fill="hold">
                                          <p:stCondLst>
                                            <p:cond delay="0"/>
                                          </p:stCondLst>
                                        </p:cTn>
                                        <p:tgtEl>
                                          <p:spTgt spid="35842">
                                            <p:txEl>
                                              <p:pRg st="8" end="8"/>
                                            </p:txEl>
                                          </p:spTgt>
                                        </p:tgtEl>
                                        <p:attrNameLst>
                                          <p:attrName>style.visibility</p:attrName>
                                        </p:attrNameLst>
                                      </p:cBhvr>
                                      <p:to>
                                        <p:strVal val="visible"/>
                                      </p:to>
                                    </p:set>
                                    <p:animEffect transition="in" filter="randombar(horizontal)">
                                      <p:cBhvr>
                                        <p:cTn id="31" dur="500"/>
                                        <p:tgtEl>
                                          <p:spTgt spid="35842">
                                            <p:txEl>
                                              <p:pRg st="8" end="8"/>
                                            </p:txEl>
                                          </p:spTgt>
                                        </p:tgtEl>
                                      </p:cBhvr>
                                    </p:animEffect>
                                  </p:childTnLst>
                                </p:cTn>
                              </p:par>
                            </p:childTnLst>
                          </p:cTn>
                        </p:par>
                        <p:par>
                          <p:cTn id="32" fill="hold" nodeType="afterGroup">
                            <p:stCondLst>
                              <p:cond delay="12500"/>
                            </p:stCondLst>
                            <p:childTnLst>
                              <p:par>
                                <p:cTn id="33" presetID="14" presetClass="entr" presetSubtype="10" fill="hold" nodeType="afterEffect">
                                  <p:stCondLst>
                                    <p:cond delay="0"/>
                                  </p:stCondLst>
                                  <p:childTnLst>
                                    <p:set>
                                      <p:cBhvr>
                                        <p:cTn id="34" dur="1" fill="hold">
                                          <p:stCondLst>
                                            <p:cond delay="0"/>
                                          </p:stCondLst>
                                        </p:cTn>
                                        <p:tgtEl>
                                          <p:spTgt spid="35845"/>
                                        </p:tgtEl>
                                        <p:attrNameLst>
                                          <p:attrName>style.visibility</p:attrName>
                                        </p:attrNameLst>
                                      </p:cBhvr>
                                      <p:to>
                                        <p:strVal val="visible"/>
                                      </p:to>
                                    </p:set>
                                    <p:animEffect transition="in" filter="randombar(horizontal)">
                                      <p:cBhvr>
                                        <p:cTn id="35" dur="500"/>
                                        <p:tgtEl>
                                          <p:spTgt spid="35845"/>
                                        </p:tgtEl>
                                      </p:cBhvr>
                                    </p:animEffect>
                                  </p:childTnLst>
                                </p:cTn>
                              </p:par>
                            </p:childTnLst>
                          </p:cTn>
                        </p:par>
                        <p:par>
                          <p:cTn id="36" fill="hold" nodeType="afterGroup">
                            <p:stCondLst>
                              <p:cond delay="13000"/>
                            </p:stCondLst>
                            <p:childTnLst>
                              <p:par>
                                <p:cTn id="37" presetID="14" presetClass="entr" presetSubtype="10" fill="hold" grpId="0" nodeType="afterEffect">
                                  <p:stCondLst>
                                    <p:cond delay="1500"/>
                                  </p:stCondLst>
                                  <p:childTnLst>
                                    <p:set>
                                      <p:cBhvr>
                                        <p:cTn id="38" dur="1" fill="hold">
                                          <p:stCondLst>
                                            <p:cond delay="0"/>
                                          </p:stCondLst>
                                        </p:cTn>
                                        <p:tgtEl>
                                          <p:spTgt spid="35842">
                                            <p:txEl>
                                              <p:pRg st="9" end="9"/>
                                            </p:txEl>
                                          </p:spTgt>
                                        </p:tgtEl>
                                        <p:attrNameLst>
                                          <p:attrName>style.visibility</p:attrName>
                                        </p:attrNameLst>
                                      </p:cBhvr>
                                      <p:to>
                                        <p:strVal val="visible"/>
                                      </p:to>
                                    </p:set>
                                    <p:animEffect transition="in" filter="randombar(horizontal)">
                                      <p:cBhvr>
                                        <p:cTn id="39" dur="500"/>
                                        <p:tgtEl>
                                          <p:spTgt spid="35842">
                                            <p:txEl>
                                              <p:pRg st="9" end="9"/>
                                            </p:txEl>
                                          </p:spTgt>
                                        </p:tgtEl>
                                      </p:cBhvr>
                                    </p:animEffect>
                                  </p:childTnLst>
                                </p:cTn>
                              </p:par>
                            </p:childTnLst>
                          </p:cTn>
                        </p:par>
                        <p:par>
                          <p:cTn id="40" fill="hold" nodeType="afterGroup">
                            <p:stCondLst>
                              <p:cond delay="15000"/>
                            </p:stCondLst>
                            <p:childTnLst>
                              <p:par>
                                <p:cTn id="41" presetID="14" presetClass="entr" presetSubtype="10" fill="hold" grpId="0" nodeType="afterEffect">
                                  <p:stCondLst>
                                    <p:cond delay="1500"/>
                                  </p:stCondLst>
                                  <p:childTnLst>
                                    <p:set>
                                      <p:cBhvr>
                                        <p:cTn id="42" dur="1" fill="hold">
                                          <p:stCondLst>
                                            <p:cond delay="0"/>
                                          </p:stCondLst>
                                        </p:cTn>
                                        <p:tgtEl>
                                          <p:spTgt spid="35842">
                                            <p:txEl>
                                              <p:pRg st="10" end="10"/>
                                            </p:txEl>
                                          </p:spTgt>
                                        </p:tgtEl>
                                        <p:attrNameLst>
                                          <p:attrName>style.visibility</p:attrName>
                                        </p:attrNameLst>
                                      </p:cBhvr>
                                      <p:to>
                                        <p:strVal val="visible"/>
                                      </p:to>
                                    </p:set>
                                    <p:animEffect transition="in" filter="randombar(horizontal)">
                                      <p:cBhvr>
                                        <p:cTn id="43" dur="500"/>
                                        <p:tgtEl>
                                          <p:spTgt spid="35842">
                                            <p:txEl>
                                              <p:pRg st="10" end="10"/>
                                            </p:txEl>
                                          </p:spTgt>
                                        </p:tgtEl>
                                      </p:cBhvr>
                                    </p:animEffect>
                                  </p:childTnLst>
                                </p:cTn>
                              </p:par>
                            </p:childTnLst>
                          </p:cTn>
                        </p:par>
                        <p:par>
                          <p:cTn id="44" fill="hold" nodeType="afterGroup">
                            <p:stCondLst>
                              <p:cond delay="17000"/>
                            </p:stCondLst>
                            <p:childTnLst>
                              <p:par>
                                <p:cTn id="45" presetID="14" presetClass="entr" presetSubtype="10" fill="hold" nodeType="afterEffect">
                                  <p:stCondLst>
                                    <p:cond delay="0"/>
                                  </p:stCondLst>
                                  <p:childTnLst>
                                    <p:set>
                                      <p:cBhvr>
                                        <p:cTn id="46" dur="1" fill="hold">
                                          <p:stCondLst>
                                            <p:cond delay="0"/>
                                          </p:stCondLst>
                                        </p:cTn>
                                        <p:tgtEl>
                                          <p:spTgt spid="35843"/>
                                        </p:tgtEl>
                                        <p:attrNameLst>
                                          <p:attrName>style.visibility</p:attrName>
                                        </p:attrNameLst>
                                      </p:cBhvr>
                                      <p:to>
                                        <p:strVal val="visible"/>
                                      </p:to>
                                    </p:set>
                                    <p:animEffect transition="in" filter="randombar(horizontal)">
                                      <p:cBhvr>
                                        <p:cTn id="47" dur="500"/>
                                        <p:tgtEl>
                                          <p:spTgt spid="35843"/>
                                        </p:tgtEl>
                                      </p:cBhvr>
                                    </p:animEffect>
                                  </p:childTnLst>
                                </p:cTn>
                              </p:par>
                            </p:childTnLst>
                          </p:cTn>
                        </p:par>
                        <p:par>
                          <p:cTn id="48" fill="hold" nodeType="afterGroup">
                            <p:stCondLst>
                              <p:cond delay="17500"/>
                            </p:stCondLst>
                            <p:childTnLst>
                              <p:par>
                                <p:cTn id="49" presetID="14" presetClass="entr" presetSubtype="10" fill="hold" grpId="0" nodeType="afterEffect">
                                  <p:stCondLst>
                                    <p:cond delay="1500"/>
                                  </p:stCondLst>
                                  <p:childTnLst>
                                    <p:set>
                                      <p:cBhvr>
                                        <p:cTn id="50" dur="1" fill="hold">
                                          <p:stCondLst>
                                            <p:cond delay="0"/>
                                          </p:stCondLst>
                                        </p:cTn>
                                        <p:tgtEl>
                                          <p:spTgt spid="35842">
                                            <p:txEl>
                                              <p:pRg st="11" end="11"/>
                                            </p:txEl>
                                          </p:spTgt>
                                        </p:tgtEl>
                                        <p:attrNameLst>
                                          <p:attrName>style.visibility</p:attrName>
                                        </p:attrNameLst>
                                      </p:cBhvr>
                                      <p:to>
                                        <p:strVal val="visible"/>
                                      </p:to>
                                    </p:set>
                                    <p:animEffect transition="in" filter="randombar(horizontal)">
                                      <p:cBhvr>
                                        <p:cTn id="51" dur="500"/>
                                        <p:tgtEl>
                                          <p:spTgt spid="35842">
                                            <p:txEl>
                                              <p:pRg st="11" end="11"/>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35842">
                                            <p:txEl>
                                              <p:pRg st="13" end="13"/>
                                            </p:txEl>
                                          </p:spTgt>
                                        </p:tgtEl>
                                        <p:attrNameLst>
                                          <p:attrName>style.visibility</p:attrName>
                                        </p:attrNameLst>
                                      </p:cBhvr>
                                      <p:to>
                                        <p:strVal val="visible"/>
                                      </p:to>
                                    </p:set>
                                    <p:animEffect transition="in" filter="randombar(horizontal)">
                                      <p:cBhvr>
                                        <p:cTn id="56" dur="500"/>
                                        <p:tgtEl>
                                          <p:spTgt spid="35842">
                                            <p:txEl>
                                              <p:pRg st="13" end="13"/>
                                            </p:txEl>
                                          </p:spTgt>
                                        </p:tgtEl>
                                      </p:cBhvr>
                                    </p:animEffect>
                                  </p:childTnLst>
                                </p:cTn>
                              </p:par>
                            </p:childTnLst>
                          </p:cTn>
                        </p:par>
                        <p:par>
                          <p:cTn id="57" fill="hold" nodeType="afterGroup">
                            <p:stCondLst>
                              <p:cond delay="500"/>
                            </p:stCondLst>
                            <p:childTnLst>
                              <p:par>
                                <p:cTn id="58" presetID="14" presetClass="entr" presetSubtype="10" fill="hold" grpId="0" nodeType="afterEffect">
                                  <p:stCondLst>
                                    <p:cond delay="0"/>
                                  </p:stCondLst>
                                  <p:childTnLst>
                                    <p:set>
                                      <p:cBhvr>
                                        <p:cTn id="59" dur="1" fill="hold">
                                          <p:stCondLst>
                                            <p:cond delay="0"/>
                                          </p:stCondLst>
                                        </p:cTn>
                                        <p:tgtEl>
                                          <p:spTgt spid="35842">
                                            <p:txEl>
                                              <p:pRg st="14" end="14"/>
                                            </p:txEl>
                                          </p:spTgt>
                                        </p:tgtEl>
                                        <p:attrNameLst>
                                          <p:attrName>style.visibility</p:attrName>
                                        </p:attrNameLst>
                                      </p:cBhvr>
                                      <p:to>
                                        <p:strVal val="visible"/>
                                      </p:to>
                                    </p:set>
                                    <p:animEffect transition="in" filter="randombar(horizontal)">
                                      <p:cBhvr>
                                        <p:cTn id="60" dur="500"/>
                                        <p:tgtEl>
                                          <p:spTgt spid="3584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476250"/>
            <a:ext cx="7877175" cy="555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3" name="Rectangle 3"/>
          <p:cNvSpPr>
            <a:spLocks noChangeArrowheads="1"/>
          </p:cNvSpPr>
          <p:nvPr/>
        </p:nvSpPr>
        <p:spPr bwMode="auto">
          <a:xfrm>
            <a:off x="1258888" y="6165850"/>
            <a:ext cx="66595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sz="1400"/>
              <a:t>Supernova z února 1987 LMC (vpravo je snímek téže oblasti před výbuchem).</a:t>
            </a:r>
            <a:r>
              <a:rPr lang="cs-CZ"/>
              <a:t> </a:t>
            </a:r>
          </a:p>
        </p:txBody>
      </p:sp>
    </p:spTree>
    <p:extLst>
      <p:ext uri="{BB962C8B-B14F-4D97-AF65-F5344CB8AC3E}">
        <p14:creationId xmlns:p14="http://schemas.microsoft.com/office/powerpoint/2010/main" val="539981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188" y="981075"/>
            <a:ext cx="3578225" cy="357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8450" y="2152650"/>
            <a:ext cx="4994275"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230188" y="333375"/>
            <a:ext cx="5205412" cy="460375"/>
          </a:xfrm>
          <a:prstGeom prst="rect">
            <a:avLst/>
          </a:prstGeom>
          <a:noFill/>
        </p:spPr>
        <p:txBody>
          <a:bodyPr>
            <a:spAutoFit/>
          </a:bodyPr>
          <a:lstStyle/>
          <a:p>
            <a:pPr>
              <a:defRPr/>
            </a:pPr>
            <a:r>
              <a:rPr lang="cs-CZ" sz="2400" b="1" dirty="0">
                <a:solidFill>
                  <a:schemeClr val="accent1">
                    <a:lumMod val="50000"/>
                  </a:schemeClr>
                </a:solidFill>
              </a:rPr>
              <a:t>Kandidáti na supernovy</a:t>
            </a:r>
          </a:p>
        </p:txBody>
      </p:sp>
      <p:sp>
        <p:nvSpPr>
          <p:cNvPr id="3" name="TextovéPole 2"/>
          <p:cNvSpPr txBox="1">
            <a:spLocks noChangeArrowheads="1"/>
          </p:cNvSpPr>
          <p:nvPr/>
        </p:nvSpPr>
        <p:spPr bwMode="auto">
          <a:xfrm>
            <a:off x="230188" y="4613275"/>
            <a:ext cx="29733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t>Betelgeuse</a:t>
            </a:r>
          </a:p>
        </p:txBody>
      </p:sp>
    </p:spTree>
    <p:extLst>
      <p:ext uri="{BB962C8B-B14F-4D97-AF65-F5344CB8AC3E}">
        <p14:creationId xmlns:p14="http://schemas.microsoft.com/office/powerpoint/2010/main" val="34532970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15714"/>
                                        </p:tgtEl>
                                        <p:attrNameLst>
                                          <p:attrName>style.visibility</p:attrName>
                                        </p:attrNameLst>
                                      </p:cBhvr>
                                      <p:to>
                                        <p:strVal val="visible"/>
                                      </p:to>
                                    </p:set>
                                    <p:animEffect transition="in" filter="randombar(horizontal)">
                                      <p:cBhvr>
                                        <p:cTn id="7" dur="500"/>
                                        <p:tgtEl>
                                          <p:spTgt spid="1157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nodeType="clickEffect">
                                  <p:stCondLst>
                                    <p:cond delay="0"/>
                                  </p:stCondLst>
                                  <p:childTnLst>
                                    <p:set>
                                      <p:cBhvr>
                                        <p:cTn id="14" dur="1" fill="hold">
                                          <p:stCondLst>
                                            <p:cond delay="0"/>
                                          </p:stCondLst>
                                        </p:cTn>
                                        <p:tgtEl>
                                          <p:spTgt spid="115717"/>
                                        </p:tgtEl>
                                        <p:attrNameLst>
                                          <p:attrName>style.visibility</p:attrName>
                                        </p:attrNameLst>
                                      </p:cBhvr>
                                      <p:to>
                                        <p:strVal val="visible"/>
                                      </p:to>
                                    </p:set>
                                    <p:animEffect transition="in" filter="randombar(horizontal)">
                                      <p:cBhvr>
                                        <p:cTn id="15" dur="500"/>
                                        <p:tgtEl>
                                          <p:spTgt spid="115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4"/>
          <p:cNvSpPr>
            <a:spLocks noChangeArrowheads="1"/>
          </p:cNvSpPr>
          <p:nvPr/>
        </p:nvSpPr>
        <p:spPr bwMode="auto">
          <a:xfrm>
            <a:off x="250825" y="136525"/>
            <a:ext cx="65595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sz="2800" b="1">
                <a:solidFill>
                  <a:schemeClr val="hlink"/>
                </a:solidFill>
                <a:effectLst>
                  <a:outerShdw blurRad="38100" dist="38100" dir="2700000" algn="tl">
                    <a:srgbClr val="C0C0C0"/>
                  </a:outerShdw>
                </a:effectLst>
              </a:rPr>
              <a:t>Zvláštnosti vývoje těsných dvojhvězd</a:t>
            </a:r>
          </a:p>
        </p:txBody>
      </p:sp>
      <p:sp>
        <p:nvSpPr>
          <p:cNvPr id="53253" name="Rectangle 5"/>
          <p:cNvSpPr>
            <a:spLocks noChangeArrowheads="1"/>
          </p:cNvSpPr>
          <p:nvPr/>
        </p:nvSpPr>
        <p:spPr bwMode="auto">
          <a:xfrm>
            <a:off x="250825" y="677373"/>
            <a:ext cx="45720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i="1" dirty="0"/>
              <a:t>těsná dvojhvězda </a:t>
            </a:r>
            <a:r>
              <a:rPr lang="cs-CZ" dirty="0"/>
              <a:t>– blízké složky, gravitací 	deformovaný tvar (výměna látky) </a:t>
            </a:r>
          </a:p>
          <a:p>
            <a:r>
              <a:rPr lang="cs-CZ" dirty="0"/>
              <a:t>zákrytová dvojhvězda - vzájemné zákryty 	jednotlivých složek </a:t>
            </a:r>
          </a:p>
          <a:p>
            <a:endParaRPr lang="cs-CZ" dirty="0"/>
          </a:p>
          <a:p>
            <a:r>
              <a:rPr lang="cs-CZ" dirty="0"/>
              <a:t>typický představitel – např. </a:t>
            </a:r>
            <a:r>
              <a:rPr lang="cs-CZ" dirty="0">
                <a:latin typeface="Symbol" pitchFamily="18" charset="2"/>
              </a:rPr>
              <a:t>b</a:t>
            </a:r>
            <a:r>
              <a:rPr lang="cs-CZ" dirty="0"/>
              <a:t> Per, </a:t>
            </a:r>
            <a:r>
              <a:rPr lang="cs-CZ" dirty="0">
                <a:latin typeface="Symbol" pitchFamily="18" charset="2"/>
              </a:rPr>
              <a:t>b</a:t>
            </a:r>
            <a:r>
              <a:rPr lang="cs-CZ" dirty="0"/>
              <a:t> Lyr</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7802" y="1114376"/>
            <a:ext cx="2022573" cy="809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264" y="981789"/>
            <a:ext cx="2240374" cy="107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6"/>
          <p:cNvSpPr txBox="1">
            <a:spLocks noChangeArrowheads="1"/>
          </p:cNvSpPr>
          <p:nvPr/>
        </p:nvSpPr>
        <p:spPr bwMode="auto">
          <a:xfrm>
            <a:off x="388938" y="4242509"/>
            <a:ext cx="159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a:t>Zdeněk Kopal</a:t>
            </a:r>
          </a:p>
        </p:txBody>
      </p:sp>
      <p:pic>
        <p:nvPicPr>
          <p:cNvPr id="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2825" y="2269051"/>
            <a:ext cx="1758069" cy="809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113" y="2661359"/>
            <a:ext cx="1333500"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3"/>
          <p:cNvSpPr>
            <a:spLocks noChangeArrowheads="1"/>
          </p:cNvSpPr>
          <p:nvPr/>
        </p:nvSpPr>
        <p:spPr bwMode="auto">
          <a:xfrm>
            <a:off x="4776255" y="1938066"/>
            <a:ext cx="178196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sz="1400" dirty="0"/>
              <a:t>oddělená soustava</a:t>
            </a:r>
          </a:p>
        </p:txBody>
      </p:sp>
      <p:sp>
        <p:nvSpPr>
          <p:cNvPr id="12" name="Rectangle 5"/>
          <p:cNvSpPr>
            <a:spLocks noChangeArrowheads="1"/>
          </p:cNvSpPr>
          <p:nvPr/>
        </p:nvSpPr>
        <p:spPr bwMode="auto">
          <a:xfrm>
            <a:off x="7049087" y="1984233"/>
            <a:ext cx="21547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sz="1400" dirty="0" err="1"/>
              <a:t>polodotyková</a:t>
            </a:r>
            <a:r>
              <a:rPr lang="cs-CZ" sz="1400" dirty="0"/>
              <a:t> soustava </a:t>
            </a:r>
          </a:p>
          <a:p>
            <a:r>
              <a:rPr lang="cs-CZ" sz="1400" dirty="0"/>
              <a:t>(</a:t>
            </a:r>
            <a:r>
              <a:rPr lang="cs-CZ" sz="1400" dirty="0" err="1"/>
              <a:t>algolida</a:t>
            </a:r>
            <a:r>
              <a:rPr lang="cs-CZ" sz="1400" dirty="0"/>
              <a:t>)</a:t>
            </a:r>
          </a:p>
        </p:txBody>
      </p:sp>
      <p:sp>
        <p:nvSpPr>
          <p:cNvPr id="13" name="Rectangle 8"/>
          <p:cNvSpPr>
            <a:spLocks noChangeArrowheads="1"/>
          </p:cNvSpPr>
          <p:nvPr/>
        </p:nvSpPr>
        <p:spPr bwMode="auto">
          <a:xfrm>
            <a:off x="4822825" y="3078819"/>
            <a:ext cx="166744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1400" dirty="0"/>
              <a:t>dotyková soustava</a:t>
            </a:r>
          </a:p>
        </p:txBody>
      </p:sp>
      <p:pic>
        <p:nvPicPr>
          <p:cNvPr id="14"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6955" y="4803824"/>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7744" y="4077072"/>
            <a:ext cx="3973860" cy="2412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36969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3253">
                                            <p:txEl>
                                              <p:pRg st="0" end="0"/>
                                            </p:txEl>
                                          </p:spTgt>
                                        </p:tgtEl>
                                        <p:attrNameLst>
                                          <p:attrName>style.visibility</p:attrName>
                                        </p:attrNameLst>
                                      </p:cBhvr>
                                      <p:to>
                                        <p:strVal val="visible"/>
                                      </p:to>
                                    </p:set>
                                    <p:animEffect transition="in" filter="randombar(horizontal)">
                                      <p:cBhvr>
                                        <p:cTn id="7" dur="500"/>
                                        <p:tgtEl>
                                          <p:spTgt spid="5325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3253">
                                            <p:txEl>
                                              <p:pRg st="1" end="1"/>
                                            </p:txEl>
                                          </p:spTgt>
                                        </p:tgtEl>
                                        <p:attrNameLst>
                                          <p:attrName>style.visibility</p:attrName>
                                        </p:attrNameLst>
                                      </p:cBhvr>
                                      <p:to>
                                        <p:strVal val="visible"/>
                                      </p:to>
                                    </p:set>
                                    <p:animEffect transition="in" filter="randombar(horizontal)">
                                      <p:cBhvr>
                                        <p:cTn id="12" dur="500"/>
                                        <p:tgtEl>
                                          <p:spTgt spid="5325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3253">
                                            <p:txEl>
                                              <p:pRg st="3" end="3"/>
                                            </p:txEl>
                                          </p:spTgt>
                                        </p:tgtEl>
                                        <p:attrNameLst>
                                          <p:attrName>style.visibility</p:attrName>
                                        </p:attrNameLst>
                                      </p:cBhvr>
                                      <p:to>
                                        <p:strVal val="visible"/>
                                      </p:to>
                                    </p:set>
                                    <p:animEffect transition="in" filter="randombar(horizontal)">
                                      <p:cBhvr>
                                        <p:cTn id="17" dur="500"/>
                                        <p:tgtEl>
                                          <p:spTgt spid="53253">
                                            <p:txEl>
                                              <p:pRg st="3" end="3"/>
                                            </p:txEl>
                                          </p:spTgt>
                                        </p:tgtEl>
                                      </p:cBhvr>
                                    </p:animEffect>
                                  </p:childTnLst>
                                </p:cTn>
                              </p:par>
                            </p:childTnLst>
                          </p:cTn>
                        </p:par>
                        <p:par>
                          <p:cTn id="18" fill="hold">
                            <p:stCondLst>
                              <p:cond delay="500"/>
                            </p:stCondLst>
                            <p:childTnLst>
                              <p:par>
                                <p:cTn id="19" presetID="10" presetClass="entr" presetSubtype="0" fill="hold" nodeType="afterEffect">
                                  <p:stCondLst>
                                    <p:cond delay="5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2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2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2000"/>
                                        <p:tgtEl>
                                          <p:spTgt spid="9"/>
                                        </p:tgtEl>
                                      </p:cBhvr>
                                    </p:animEffect>
                                  </p:childTnLst>
                                </p:cTn>
                              </p:par>
                            </p:childTnLst>
                          </p:cTn>
                        </p:par>
                        <p:par>
                          <p:cTn id="40" fill="hold">
                            <p:stCondLst>
                              <p:cond delay="2000"/>
                            </p:stCondLst>
                            <p:childTnLst>
                              <p:par>
                                <p:cTn id="41" presetID="14" presetClass="entr" presetSubtype="1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randombar(horizontal)">
                                      <p:cBhvr>
                                        <p:cTn id="43" dur="500"/>
                                        <p:tgtEl>
                                          <p:spTgt spid="11"/>
                                        </p:tgtEl>
                                      </p:cBhvr>
                                    </p:animEffect>
                                  </p:childTnLst>
                                </p:cTn>
                              </p:par>
                            </p:childTnLst>
                          </p:cTn>
                        </p:par>
                        <p:par>
                          <p:cTn id="44" fill="hold">
                            <p:stCondLst>
                              <p:cond delay="2500"/>
                            </p:stCondLst>
                            <p:childTnLst>
                              <p:par>
                                <p:cTn id="45" presetID="14" presetClass="entr" presetSubtype="10" fill="hold" nodeType="after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47" dur="500"/>
                                        <p:tgtEl>
                                          <p:spTgt spid="12">
                                            <p:txEl>
                                              <p:pRg st="0" end="0"/>
                                            </p:txEl>
                                          </p:spTgt>
                                        </p:tgtEl>
                                      </p:cBhvr>
                                    </p:animEffect>
                                  </p:childTnLst>
                                </p:cTn>
                              </p:par>
                            </p:childTnLst>
                          </p:cTn>
                        </p:par>
                        <p:par>
                          <p:cTn id="48" fill="hold">
                            <p:stCondLst>
                              <p:cond delay="3000"/>
                            </p:stCondLst>
                            <p:childTnLst>
                              <p:par>
                                <p:cTn id="49" presetID="14" presetClass="entr" presetSubtype="10" fill="hold" nodeType="afterEffect">
                                  <p:stCondLst>
                                    <p:cond delay="0"/>
                                  </p:stCondLst>
                                  <p:childTnLst>
                                    <p:set>
                                      <p:cBhvr>
                                        <p:cTn id="50"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51" dur="500"/>
                                        <p:tgtEl>
                                          <p:spTgt spid="12">
                                            <p:txEl>
                                              <p:pRg st="1" end="1"/>
                                            </p:txEl>
                                          </p:spTgt>
                                        </p:tgtEl>
                                      </p:cBhvr>
                                    </p:animEffect>
                                  </p:childTnLst>
                                </p:cTn>
                              </p:par>
                            </p:childTnLst>
                          </p:cTn>
                        </p:par>
                        <p:par>
                          <p:cTn id="52" fill="hold">
                            <p:stCondLst>
                              <p:cond delay="3500"/>
                            </p:stCondLst>
                            <p:childTnLst>
                              <p:par>
                                <p:cTn id="53" presetID="14" presetClass="entr" presetSubtype="10"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randombar(horizontal)">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randombar(horizontal)">
                                      <p:cBhvr>
                                        <p:cTn id="60" dur="500"/>
                                        <p:tgtEl>
                                          <p:spTgt spid="14"/>
                                        </p:tgtEl>
                                      </p:cBhvr>
                                    </p:animEffect>
                                  </p:childTnLst>
                                </p:cTn>
                              </p:par>
                              <p:par>
                                <p:cTn id="61" presetID="10" presetClass="entr" presetSubtype="0" fill="hold"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build="p"/>
      <p:bldP spid="8" grpId="0"/>
      <p:bldP spid="11"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ChangeArrowheads="1"/>
          </p:cNvSpPr>
          <p:nvPr/>
        </p:nvSpPr>
        <p:spPr bwMode="auto">
          <a:xfrm>
            <a:off x="203461" y="227651"/>
            <a:ext cx="8893175" cy="3028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20000"/>
              </a:spcAft>
            </a:pPr>
            <a:r>
              <a:rPr lang="cs-CZ" sz="2400" b="1" i="1" dirty="0">
                <a:solidFill>
                  <a:srgbClr val="CC0000"/>
                </a:solidFill>
              </a:rPr>
              <a:t>Vývojový paradox </a:t>
            </a:r>
            <a:r>
              <a:rPr lang="cs-CZ" sz="2400" b="1" i="1" dirty="0" err="1">
                <a:solidFill>
                  <a:srgbClr val="CC0000"/>
                </a:solidFill>
              </a:rPr>
              <a:t>Algolu</a:t>
            </a:r>
            <a:r>
              <a:rPr lang="cs-CZ" sz="2400" i="1" dirty="0"/>
              <a:t>  </a:t>
            </a:r>
          </a:p>
          <a:p>
            <a:endParaRPr lang="cs-CZ" dirty="0"/>
          </a:p>
          <a:p>
            <a:r>
              <a:rPr lang="cs-CZ" dirty="0" err="1"/>
              <a:t>Algol</a:t>
            </a:r>
            <a:r>
              <a:rPr lang="cs-CZ" dirty="0"/>
              <a:t> - těsná zákrytová dvojhvězda =&gt; známe rozměry a hmotnosti složek dvojhvězdy </a:t>
            </a:r>
          </a:p>
          <a:p>
            <a:pPr lvl="2"/>
            <a:r>
              <a:rPr lang="cs-CZ" dirty="0"/>
              <a:t>1. složka - žhavá hvězda hlavní posloupnosti (5 </a:t>
            </a:r>
            <a:r>
              <a:rPr lang="cs-CZ" dirty="0" err="1"/>
              <a:t>M</a:t>
            </a:r>
            <a:r>
              <a:rPr lang="cs-CZ" baseline="-25000" dirty="0" err="1"/>
              <a:t>ʘ</a:t>
            </a:r>
            <a:r>
              <a:rPr lang="cs-CZ" dirty="0"/>
              <a:t>), </a:t>
            </a:r>
          </a:p>
          <a:p>
            <a:pPr lvl="2"/>
            <a:r>
              <a:rPr lang="cs-CZ" dirty="0"/>
              <a:t>2. složka - chladný obr (1 </a:t>
            </a:r>
            <a:r>
              <a:rPr lang="cs-CZ" dirty="0" err="1"/>
              <a:t>M</a:t>
            </a:r>
            <a:r>
              <a:rPr lang="cs-CZ" baseline="-25000" dirty="0" err="1"/>
              <a:t>ʘ</a:t>
            </a:r>
            <a:r>
              <a:rPr lang="cs-CZ" dirty="0"/>
              <a:t>) (!)</a:t>
            </a:r>
          </a:p>
          <a:p>
            <a:pPr lvl="1"/>
            <a:r>
              <a:rPr lang="cs-CZ" dirty="0"/>
              <a:t>v čem je paradox?</a:t>
            </a:r>
          </a:p>
          <a:p>
            <a:pPr lvl="1"/>
            <a:endParaRPr lang="cs-CZ" dirty="0"/>
          </a:p>
          <a:p>
            <a:r>
              <a:rPr lang="cs-CZ" dirty="0"/>
              <a:t> dvojhvězda = současný vznik obou hvězd =&gt; více hmotná by měla být dál ve vývoji</a:t>
            </a:r>
          </a:p>
          <a:p>
            <a:endParaRPr lang="cs-CZ" dirty="0"/>
          </a:p>
          <a:p>
            <a:r>
              <a:rPr lang="cs-CZ" dirty="0"/>
              <a:t>			</a:t>
            </a:r>
            <a:r>
              <a:rPr lang="cs-CZ" b="1" dirty="0"/>
              <a:t>ALE NENÍ !</a:t>
            </a:r>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8176" y="2562225"/>
            <a:ext cx="3960813" cy="297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2"/>
          <p:cNvSpPr>
            <a:spLocks noChangeArrowheads="1"/>
          </p:cNvSpPr>
          <p:nvPr/>
        </p:nvSpPr>
        <p:spPr bwMode="auto">
          <a:xfrm>
            <a:off x="186515" y="3266390"/>
            <a:ext cx="8713788" cy="247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sz="2400" b="1" dirty="0"/>
              <a:t>Vysvětlení - </a:t>
            </a:r>
            <a:r>
              <a:rPr lang="cs-CZ" sz="2400" b="1" dirty="0">
                <a:solidFill>
                  <a:srgbClr val="0070C0"/>
                </a:solidFill>
              </a:rPr>
              <a:t>pes požírá psa!</a:t>
            </a:r>
          </a:p>
          <a:p>
            <a:endParaRPr lang="cs-CZ" sz="2400" b="1" dirty="0"/>
          </a:p>
          <a:p>
            <a:r>
              <a:rPr lang="cs-CZ" dirty="0"/>
              <a:t>John </a:t>
            </a:r>
            <a:r>
              <a:rPr lang="cs-CZ" dirty="0" err="1"/>
              <a:t>Crawford</a:t>
            </a:r>
            <a:r>
              <a:rPr lang="cs-CZ" dirty="0"/>
              <a:t> </a:t>
            </a:r>
            <a:r>
              <a:rPr lang="en-US" dirty="0"/>
              <a:t>&amp;</a:t>
            </a:r>
            <a:r>
              <a:rPr lang="cs-CZ" dirty="0"/>
              <a:t> Fred </a:t>
            </a:r>
            <a:r>
              <a:rPr lang="cs-CZ" dirty="0" err="1"/>
              <a:t>Hoyle</a:t>
            </a:r>
            <a:r>
              <a:rPr lang="cs-CZ" dirty="0"/>
              <a:t> – vývojový scénář</a:t>
            </a:r>
          </a:p>
          <a:p>
            <a:pPr lvl="1"/>
            <a:r>
              <a:rPr lang="cs-CZ" dirty="0"/>
              <a:t>- společný vznik =&gt; obě hvězdy v páru se vyvíjejí jako osamocené hvězdy</a:t>
            </a:r>
          </a:p>
          <a:p>
            <a:pPr lvl="1">
              <a:buFontTx/>
              <a:buChar char="-"/>
            </a:pPr>
            <a:r>
              <a:rPr lang="cs-CZ" dirty="0"/>
              <a:t> hmotnější hvězda – rychlejší vývoj =&gt; začne se rozpínat -&gt; vzniká obr, ale </a:t>
            </a:r>
          </a:p>
          <a:p>
            <a:pPr lvl="1"/>
            <a:r>
              <a:rPr lang="cs-CZ" dirty="0"/>
              <a:t>	prostor omezen! </a:t>
            </a:r>
          </a:p>
          <a:p>
            <a:pPr lvl="1">
              <a:buFontTx/>
              <a:buChar char="-"/>
            </a:pPr>
            <a:r>
              <a:rPr lang="cs-CZ" dirty="0"/>
              <a:t> </a:t>
            </a:r>
            <a:r>
              <a:rPr lang="cs-CZ" dirty="0" err="1"/>
              <a:t>Rocheův</a:t>
            </a:r>
            <a:r>
              <a:rPr lang="cs-CZ" dirty="0"/>
              <a:t> lalok („šaty, které začínají být obrovi těsné“) - ekvipotenciální		hladina deformována – vliv druhé složky a rotace =&gt; zploštělá kapka</a:t>
            </a:r>
          </a:p>
        </p:txBody>
      </p:sp>
      <p:pic>
        <p:nvPicPr>
          <p:cNvPr id="1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7900" y="2780928"/>
            <a:ext cx="2057400"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108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12" dur="500"/>
                                        <p:tgtEl>
                                          <p:spTgt spid="11">
                                            <p:txEl>
                                              <p:pRg st="2" end="2"/>
                                            </p:txEl>
                                          </p:spTgt>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16" dur="500"/>
                                        <p:tgtEl>
                                          <p:spTgt spid="11">
                                            <p:txEl>
                                              <p:pRg st="3" end="3"/>
                                            </p:txEl>
                                          </p:spTgt>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11">
                                            <p:txEl>
                                              <p:pRg st="4" end="4"/>
                                            </p:txEl>
                                          </p:spTgt>
                                        </p:tgtEl>
                                        <p:attrNameLst>
                                          <p:attrName>style.visibility</p:attrName>
                                        </p:attrNameLst>
                                      </p:cBhvr>
                                      <p:to>
                                        <p:strVal val="visible"/>
                                      </p:to>
                                    </p:set>
                                    <p:animEffect transition="in" filter="randombar(horizontal)">
                                      <p:cBhvr>
                                        <p:cTn id="20" dur="500"/>
                                        <p:tgtEl>
                                          <p:spTgt spid="11">
                                            <p:txEl>
                                              <p:pRg st="4" end="4"/>
                                            </p:txEl>
                                          </p:spTgt>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1">
                                            <p:txEl>
                                              <p:pRg st="5" end="5"/>
                                            </p:txEl>
                                          </p:spTgt>
                                        </p:tgtEl>
                                        <p:attrNameLst>
                                          <p:attrName>style.visibility</p:attrName>
                                        </p:attrNameLst>
                                      </p:cBhvr>
                                      <p:to>
                                        <p:strVal val="visible"/>
                                      </p:to>
                                    </p:set>
                                    <p:animEffect transition="in" filter="randombar(horizontal)">
                                      <p:cBhvr>
                                        <p:cTn id="24" dur="500"/>
                                        <p:tgtEl>
                                          <p:spTgt spid="11">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xEl>
                                              <p:pRg st="7" end="7"/>
                                            </p:txEl>
                                          </p:spTgt>
                                        </p:tgtEl>
                                        <p:attrNameLst>
                                          <p:attrName>style.visibility</p:attrName>
                                        </p:attrNameLst>
                                      </p:cBhvr>
                                      <p:to>
                                        <p:strVal val="visible"/>
                                      </p:to>
                                    </p:set>
                                    <p:animEffect transition="in" filter="randombar(horizontal)">
                                      <p:cBhvr>
                                        <p:cTn id="29" dur="500"/>
                                        <p:tgtEl>
                                          <p:spTgt spid="11">
                                            <p:txEl>
                                              <p:pRg st="7" end="7"/>
                                            </p:txEl>
                                          </p:spTgt>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11">
                                            <p:txEl>
                                              <p:pRg st="9" end="9"/>
                                            </p:txEl>
                                          </p:spTgt>
                                        </p:tgtEl>
                                        <p:attrNameLst>
                                          <p:attrName>style.visibility</p:attrName>
                                        </p:attrNameLst>
                                      </p:cBhvr>
                                      <p:to>
                                        <p:strVal val="visible"/>
                                      </p:to>
                                    </p:set>
                                    <p:animEffect transition="in" filter="randombar(horizontal)">
                                      <p:cBhvr>
                                        <p:cTn id="33" dur="500"/>
                                        <p:tgtEl>
                                          <p:spTgt spid="11">
                                            <p:txEl>
                                              <p:pRg st="9" end="9"/>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38" dur="500"/>
                                        <p:tgtEl>
                                          <p:spTgt spid="13">
                                            <p:txEl>
                                              <p:pRg st="0" end="0"/>
                                            </p:txEl>
                                          </p:spTgt>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47" dur="500"/>
                                        <p:tgtEl>
                                          <p:spTgt spid="13">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52" dur="500"/>
                                        <p:tgtEl>
                                          <p:spTgt spid="13">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3">
                                            <p:txEl>
                                              <p:pRg st="4" end="4"/>
                                            </p:txEl>
                                          </p:spTgt>
                                        </p:tgtEl>
                                        <p:attrNameLst>
                                          <p:attrName>style.visibility</p:attrName>
                                        </p:attrNameLst>
                                      </p:cBhvr>
                                      <p:to>
                                        <p:strVal val="visible"/>
                                      </p:to>
                                    </p:set>
                                    <p:animEffect transition="in" filter="randombar(horizontal)">
                                      <p:cBhvr>
                                        <p:cTn id="57" dur="500"/>
                                        <p:tgtEl>
                                          <p:spTgt spid="13">
                                            <p:txEl>
                                              <p:pRg st="4" end="4"/>
                                            </p:txEl>
                                          </p:spTgt>
                                        </p:tgtEl>
                                      </p:cBhvr>
                                    </p:animEffect>
                                  </p:childTnLst>
                                </p:cTn>
                              </p:par>
                            </p:childTnLst>
                          </p:cTn>
                        </p:par>
                        <p:par>
                          <p:cTn id="58" fill="hold">
                            <p:stCondLst>
                              <p:cond delay="500"/>
                            </p:stCondLst>
                            <p:childTnLst>
                              <p:par>
                                <p:cTn id="59" presetID="14" presetClass="entr" presetSubtype="10" fill="hold" grpId="0" nodeType="afterEffect">
                                  <p:stCondLst>
                                    <p:cond delay="0"/>
                                  </p:stCondLst>
                                  <p:childTnLst>
                                    <p:set>
                                      <p:cBhvr>
                                        <p:cTn id="60" dur="1" fill="hold">
                                          <p:stCondLst>
                                            <p:cond delay="0"/>
                                          </p:stCondLst>
                                        </p:cTn>
                                        <p:tgtEl>
                                          <p:spTgt spid="13">
                                            <p:txEl>
                                              <p:pRg st="5" end="5"/>
                                            </p:txEl>
                                          </p:spTgt>
                                        </p:tgtEl>
                                        <p:attrNameLst>
                                          <p:attrName>style.visibility</p:attrName>
                                        </p:attrNameLst>
                                      </p:cBhvr>
                                      <p:to>
                                        <p:strVal val="visible"/>
                                      </p:to>
                                    </p:set>
                                    <p:animEffect transition="in" filter="randombar(horizontal)">
                                      <p:cBhvr>
                                        <p:cTn id="61" dur="500"/>
                                        <p:tgtEl>
                                          <p:spTgt spid="13">
                                            <p:txEl>
                                              <p:pRg st="5" end="5"/>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13">
                                            <p:txEl>
                                              <p:pRg st="6" end="6"/>
                                            </p:txEl>
                                          </p:spTgt>
                                        </p:tgtEl>
                                        <p:attrNameLst>
                                          <p:attrName>style.visibility</p:attrName>
                                        </p:attrNameLst>
                                      </p:cBhvr>
                                      <p:to>
                                        <p:strVal val="visible"/>
                                      </p:to>
                                    </p:set>
                                    <p:animEffect transition="in" filter="randombar(horizontal)">
                                      <p:cBhvr>
                                        <p:cTn id="66"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bldLvl="3"/>
      <p:bldP spid="13" grpId="0" uiExpand="1" build="p" bldLvl="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123"/>
          <a:stretch/>
        </p:blipFill>
        <p:spPr bwMode="auto">
          <a:xfrm>
            <a:off x="2627784" y="902876"/>
            <a:ext cx="6198358" cy="33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8" name="Rectangle 4"/>
          <p:cNvSpPr>
            <a:spLocks noChangeArrowheads="1"/>
          </p:cNvSpPr>
          <p:nvPr/>
        </p:nvSpPr>
        <p:spPr bwMode="auto">
          <a:xfrm>
            <a:off x="572766" y="3140968"/>
            <a:ext cx="8064500" cy="3226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14000"/>
              </a:lnSpc>
              <a:buFontTx/>
              <a:buChar char="-"/>
            </a:pPr>
            <a:r>
              <a:rPr lang="cs-CZ" dirty="0"/>
              <a:t> hmotnější složka vyplní </a:t>
            </a:r>
            <a:r>
              <a:rPr lang="cs-CZ" dirty="0" err="1"/>
              <a:t>Rocheův</a:t>
            </a:r>
            <a:r>
              <a:rPr lang="cs-CZ" dirty="0"/>
              <a:t> lalok – přetok </a:t>
            </a:r>
          </a:p>
          <a:p>
            <a:pPr lvl="1">
              <a:lnSpc>
                <a:spcPct val="114000"/>
              </a:lnSpc>
            </a:pPr>
            <a:r>
              <a:rPr lang="cs-CZ" dirty="0"/>
              <a:t>hmoty k vývojově opožděné složce; </a:t>
            </a:r>
          </a:p>
          <a:p>
            <a:pPr lvl="1">
              <a:lnSpc>
                <a:spcPct val="114000"/>
              </a:lnSpc>
            </a:pPr>
            <a:r>
              <a:rPr lang="cs-CZ" dirty="0"/>
              <a:t>na druhou složku přeteče až 80 </a:t>
            </a:r>
            <a:r>
              <a:rPr lang="en-US" dirty="0"/>
              <a:t>%</a:t>
            </a:r>
            <a:r>
              <a:rPr lang="cs-CZ" dirty="0"/>
              <a:t> hmoty! </a:t>
            </a:r>
          </a:p>
          <a:p>
            <a:pPr marL="742950" lvl="1" indent="-285750">
              <a:lnSpc>
                <a:spcPct val="114000"/>
              </a:lnSpc>
              <a:buFont typeface="Symbol"/>
              <a:buChar char="Þ"/>
            </a:pPr>
            <a:r>
              <a:rPr lang="cs-CZ" dirty="0"/>
              <a:t>2. složka nyní hmotnější (ale vývojově </a:t>
            </a:r>
          </a:p>
          <a:p>
            <a:pPr lvl="1">
              <a:lnSpc>
                <a:spcPct val="114000"/>
              </a:lnSpc>
            </a:pPr>
            <a:r>
              <a:rPr lang="cs-CZ" dirty="0"/>
              <a:t>je opožděná – hvězda na HP) 	= stadium </a:t>
            </a:r>
            <a:r>
              <a:rPr lang="cs-CZ" dirty="0" err="1"/>
              <a:t>Algola</a:t>
            </a:r>
            <a:endParaRPr lang="cs-CZ" dirty="0"/>
          </a:p>
          <a:p>
            <a:pPr>
              <a:lnSpc>
                <a:spcPct val="114000"/>
              </a:lnSpc>
              <a:buFontTx/>
              <a:buChar char="-"/>
            </a:pPr>
            <a:r>
              <a:rPr lang="cs-CZ" dirty="0"/>
              <a:t> nyní hmotnější hvězda zrychlí vývoj -&gt; i ona se začne rozpínat -&gt; vyplní svůj</a:t>
            </a:r>
          </a:p>
          <a:p>
            <a:pPr lvl="1">
              <a:lnSpc>
                <a:spcPct val="114000"/>
              </a:lnSpc>
            </a:pPr>
            <a:r>
              <a:rPr lang="cs-CZ" dirty="0" err="1"/>
              <a:t>Rocheův</a:t>
            </a:r>
            <a:r>
              <a:rPr lang="cs-CZ" dirty="0"/>
              <a:t> lalok – přetok opačným směrem</a:t>
            </a:r>
          </a:p>
          <a:p>
            <a:endParaRPr lang="cs-CZ" dirty="0"/>
          </a:p>
          <a:p>
            <a:r>
              <a:rPr lang="cs-CZ" sz="2400" b="1" dirty="0"/>
              <a:t>	=&gt; pes požírá psa</a:t>
            </a:r>
          </a:p>
          <a:p>
            <a:endParaRPr lang="cs-CZ" dirty="0"/>
          </a:p>
        </p:txBody>
      </p:sp>
      <p:sp>
        <p:nvSpPr>
          <p:cNvPr id="7" name="Rectangle 2"/>
          <p:cNvSpPr>
            <a:spLocks noChangeArrowheads="1"/>
          </p:cNvSpPr>
          <p:nvPr/>
        </p:nvSpPr>
        <p:spPr bwMode="auto">
          <a:xfrm>
            <a:off x="203461" y="227651"/>
            <a:ext cx="88931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20000"/>
              </a:spcAft>
            </a:pPr>
            <a:r>
              <a:rPr lang="cs-CZ" sz="2400" b="1" i="1" dirty="0">
                <a:solidFill>
                  <a:srgbClr val="CC0000"/>
                </a:solidFill>
              </a:rPr>
              <a:t>Vývojový paradox </a:t>
            </a:r>
            <a:r>
              <a:rPr lang="cs-CZ" sz="2400" b="1" i="1" dirty="0" err="1">
                <a:solidFill>
                  <a:srgbClr val="CC0000"/>
                </a:solidFill>
              </a:rPr>
              <a:t>Algolu</a:t>
            </a:r>
            <a:r>
              <a:rPr lang="cs-CZ" sz="2400" i="1" dirty="0"/>
              <a:t>  </a:t>
            </a:r>
          </a:p>
        </p:txBody>
      </p:sp>
    </p:spTree>
    <p:extLst>
      <p:ext uri="{BB962C8B-B14F-4D97-AF65-F5344CB8AC3E}">
        <p14:creationId xmlns:p14="http://schemas.microsoft.com/office/powerpoint/2010/main" val="42287071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2228">
                                            <p:txEl>
                                              <p:pRg st="0" end="0"/>
                                            </p:txEl>
                                          </p:spTgt>
                                        </p:tgtEl>
                                        <p:attrNameLst>
                                          <p:attrName>style.visibility</p:attrName>
                                        </p:attrNameLst>
                                      </p:cBhvr>
                                      <p:to>
                                        <p:strVal val="visible"/>
                                      </p:to>
                                    </p:set>
                                    <p:animEffect transition="in" filter="randombar(horizontal)">
                                      <p:cBhvr>
                                        <p:cTn id="15" dur="500"/>
                                        <p:tgtEl>
                                          <p:spTgt spid="52228">
                                            <p:txEl>
                                              <p:pRg st="0" end="0"/>
                                            </p:txEl>
                                          </p:spTgt>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52228">
                                            <p:txEl>
                                              <p:pRg st="1" end="1"/>
                                            </p:txEl>
                                          </p:spTgt>
                                        </p:tgtEl>
                                        <p:attrNameLst>
                                          <p:attrName>style.visibility</p:attrName>
                                        </p:attrNameLst>
                                      </p:cBhvr>
                                      <p:to>
                                        <p:strVal val="visible"/>
                                      </p:to>
                                    </p:set>
                                    <p:animEffect transition="in" filter="randombar(horizontal)">
                                      <p:cBhvr>
                                        <p:cTn id="19" dur="500"/>
                                        <p:tgtEl>
                                          <p:spTgt spid="5222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2228">
                                            <p:txEl>
                                              <p:pRg st="2" end="2"/>
                                            </p:txEl>
                                          </p:spTgt>
                                        </p:tgtEl>
                                        <p:attrNameLst>
                                          <p:attrName>style.visibility</p:attrName>
                                        </p:attrNameLst>
                                      </p:cBhvr>
                                      <p:to>
                                        <p:strVal val="visible"/>
                                      </p:to>
                                    </p:set>
                                    <p:animEffect transition="in" filter="randombar(horizontal)">
                                      <p:cBhvr>
                                        <p:cTn id="24" dur="500"/>
                                        <p:tgtEl>
                                          <p:spTgt spid="5222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52228">
                                            <p:txEl>
                                              <p:pRg st="3" end="3"/>
                                            </p:txEl>
                                          </p:spTgt>
                                        </p:tgtEl>
                                        <p:attrNameLst>
                                          <p:attrName>style.visibility</p:attrName>
                                        </p:attrNameLst>
                                      </p:cBhvr>
                                      <p:to>
                                        <p:strVal val="visible"/>
                                      </p:to>
                                    </p:set>
                                    <p:animEffect transition="in" filter="randombar(horizontal)">
                                      <p:cBhvr>
                                        <p:cTn id="29" dur="500"/>
                                        <p:tgtEl>
                                          <p:spTgt spid="52228">
                                            <p:txEl>
                                              <p:pRg st="3" end="3"/>
                                            </p:txEl>
                                          </p:spTgt>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52228">
                                            <p:txEl>
                                              <p:pRg st="4" end="4"/>
                                            </p:txEl>
                                          </p:spTgt>
                                        </p:tgtEl>
                                        <p:attrNameLst>
                                          <p:attrName>style.visibility</p:attrName>
                                        </p:attrNameLst>
                                      </p:cBhvr>
                                      <p:to>
                                        <p:strVal val="visible"/>
                                      </p:to>
                                    </p:set>
                                    <p:animEffect transition="in" filter="randombar(horizontal)">
                                      <p:cBhvr>
                                        <p:cTn id="33" dur="500"/>
                                        <p:tgtEl>
                                          <p:spTgt spid="52228">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52228">
                                            <p:txEl>
                                              <p:pRg st="5" end="5"/>
                                            </p:txEl>
                                          </p:spTgt>
                                        </p:tgtEl>
                                        <p:attrNameLst>
                                          <p:attrName>style.visibility</p:attrName>
                                        </p:attrNameLst>
                                      </p:cBhvr>
                                      <p:to>
                                        <p:strVal val="visible"/>
                                      </p:to>
                                    </p:set>
                                    <p:animEffect transition="in" filter="randombar(horizontal)">
                                      <p:cBhvr>
                                        <p:cTn id="38" dur="500"/>
                                        <p:tgtEl>
                                          <p:spTgt spid="52228">
                                            <p:txEl>
                                              <p:pRg st="5" end="5"/>
                                            </p:txEl>
                                          </p:spTgt>
                                        </p:tgtEl>
                                      </p:cBhvr>
                                    </p:animEffect>
                                  </p:childTnLst>
                                </p:cTn>
                              </p:par>
                            </p:childTnLst>
                          </p:cTn>
                        </p:par>
                        <p:par>
                          <p:cTn id="39" fill="hold">
                            <p:stCondLst>
                              <p:cond delay="500"/>
                            </p:stCondLst>
                            <p:childTnLst>
                              <p:par>
                                <p:cTn id="40" presetID="14" presetClass="entr" presetSubtype="10" fill="hold" grpId="0" nodeType="afterEffect">
                                  <p:stCondLst>
                                    <p:cond delay="0"/>
                                  </p:stCondLst>
                                  <p:childTnLst>
                                    <p:set>
                                      <p:cBhvr>
                                        <p:cTn id="41" dur="1" fill="hold">
                                          <p:stCondLst>
                                            <p:cond delay="0"/>
                                          </p:stCondLst>
                                        </p:cTn>
                                        <p:tgtEl>
                                          <p:spTgt spid="52228">
                                            <p:txEl>
                                              <p:pRg st="6" end="6"/>
                                            </p:txEl>
                                          </p:spTgt>
                                        </p:tgtEl>
                                        <p:attrNameLst>
                                          <p:attrName>style.visibility</p:attrName>
                                        </p:attrNameLst>
                                      </p:cBhvr>
                                      <p:to>
                                        <p:strVal val="visible"/>
                                      </p:to>
                                    </p:set>
                                    <p:animEffect transition="in" filter="randombar(horizontal)">
                                      <p:cBhvr>
                                        <p:cTn id="42" dur="500"/>
                                        <p:tgtEl>
                                          <p:spTgt spid="52228">
                                            <p:txEl>
                                              <p:pRg st="6" end="6"/>
                                            </p:txEl>
                                          </p:spTgt>
                                        </p:tgtEl>
                                      </p:cBhvr>
                                    </p:animEffect>
                                  </p:childTnLst>
                                </p:cTn>
                              </p:par>
                            </p:childTnLst>
                          </p:cTn>
                        </p:par>
                        <p:par>
                          <p:cTn id="43" fill="hold">
                            <p:stCondLst>
                              <p:cond delay="1000"/>
                            </p:stCondLst>
                            <p:childTnLst>
                              <p:par>
                                <p:cTn id="44" presetID="14" presetClass="entr" presetSubtype="10" fill="hold" grpId="0" nodeType="afterEffect">
                                  <p:stCondLst>
                                    <p:cond delay="2000"/>
                                  </p:stCondLst>
                                  <p:childTnLst>
                                    <p:set>
                                      <p:cBhvr>
                                        <p:cTn id="45" dur="1" fill="hold">
                                          <p:stCondLst>
                                            <p:cond delay="0"/>
                                          </p:stCondLst>
                                        </p:cTn>
                                        <p:tgtEl>
                                          <p:spTgt spid="52228">
                                            <p:txEl>
                                              <p:pRg st="8" end="8"/>
                                            </p:txEl>
                                          </p:spTgt>
                                        </p:tgtEl>
                                        <p:attrNameLst>
                                          <p:attrName>style.visibility</p:attrName>
                                        </p:attrNameLst>
                                      </p:cBhvr>
                                      <p:to>
                                        <p:strVal val="visible"/>
                                      </p:to>
                                    </p:set>
                                    <p:animEffect transition="in" filter="randombar(horizontal)">
                                      <p:cBhvr>
                                        <p:cTn id="46" dur="3000"/>
                                        <p:tgtEl>
                                          <p:spTgt spid="5222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uiExpand="1" build="p" bldLvl="3"/>
      <p:bldP spid="7" grpId="0" build="p" bldLvl="3"/>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468313" y="1628775"/>
            <a:ext cx="79914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t>teorie výměny hmoty mezi složkami těsných dvojhvězd </a:t>
            </a:r>
          </a:p>
          <a:p>
            <a:r>
              <a:rPr lang="cs-CZ"/>
              <a:t>	– prvotní nedůvěra</a:t>
            </a:r>
          </a:p>
          <a:p>
            <a:endParaRPr lang="cs-CZ"/>
          </a:p>
          <a:p>
            <a:r>
              <a:rPr lang="cs-CZ"/>
              <a:t>Mirek Plavec – jeden z prvních zastánců (v 60. letech 20. st.)</a:t>
            </a:r>
          </a:p>
        </p:txBody>
      </p:sp>
      <p:sp>
        <p:nvSpPr>
          <p:cNvPr id="20483" name="Rectangle 4"/>
          <p:cNvSpPr>
            <a:spLocks noChangeArrowheads="1"/>
          </p:cNvSpPr>
          <p:nvPr/>
        </p:nvSpPr>
        <p:spPr bwMode="auto">
          <a:xfrm>
            <a:off x="395288" y="404813"/>
            <a:ext cx="2132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2400" b="1">
                <a:solidFill>
                  <a:schemeClr val="hlink"/>
                </a:solidFill>
              </a:rPr>
              <a:t>Přetok hmoty</a:t>
            </a:r>
          </a:p>
        </p:txBody>
      </p:sp>
      <p:sp>
        <p:nvSpPr>
          <p:cNvPr id="48133" name="Text Box 5"/>
          <p:cNvSpPr txBox="1">
            <a:spLocks noChangeArrowheads="1"/>
          </p:cNvSpPr>
          <p:nvPr/>
        </p:nvSpPr>
        <p:spPr bwMode="auto">
          <a:xfrm>
            <a:off x="395288" y="3068638"/>
            <a:ext cx="7921625"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cs-CZ" b="1"/>
              <a:t>Příčiny</a:t>
            </a:r>
            <a:r>
              <a:rPr lang="cs-CZ"/>
              <a:t> – hvězdný vývoj, rozpínání hvězd (složek dvojhvězdy)</a:t>
            </a:r>
          </a:p>
          <a:p>
            <a:pPr eaLnBrk="1" hangingPunct="1">
              <a:spcBef>
                <a:spcPct val="50000"/>
              </a:spcBef>
            </a:pPr>
            <a:r>
              <a:rPr lang="cs-CZ" b="1"/>
              <a:t>Průběh</a:t>
            </a:r>
            <a:r>
              <a:rPr lang="cs-CZ"/>
              <a:t> – i velmi rychlý, masivní</a:t>
            </a:r>
          </a:p>
          <a:p>
            <a:pPr eaLnBrk="1" hangingPunct="1">
              <a:spcBef>
                <a:spcPct val="50000"/>
              </a:spcBef>
            </a:pPr>
            <a:r>
              <a:rPr lang="cs-CZ"/>
              <a:t>	- dopad – přímo na souputníka</a:t>
            </a:r>
          </a:p>
          <a:p>
            <a:pPr eaLnBrk="1" hangingPunct="1">
              <a:spcBef>
                <a:spcPct val="50000"/>
              </a:spcBef>
            </a:pPr>
            <a:r>
              <a:rPr lang="cs-CZ"/>
              <a:t>		- do okolí – vznik akrečního disku, z něj hmota vypadává 		   na souputníka, horká skvrna</a:t>
            </a:r>
          </a:p>
          <a:p>
            <a:pPr eaLnBrk="1" hangingPunct="1">
              <a:spcBef>
                <a:spcPct val="50000"/>
              </a:spcBef>
            </a:pPr>
            <a:r>
              <a:rPr lang="cs-CZ" b="1"/>
              <a:t>Důsledky (projevy)</a:t>
            </a:r>
            <a:r>
              <a:rPr lang="cs-CZ"/>
              <a:t>  – změna periody oběhu, </a:t>
            </a:r>
          </a:p>
          <a:p>
            <a:pPr eaLnBrk="1" hangingPunct="1">
              <a:spcBef>
                <a:spcPct val="50000"/>
              </a:spcBef>
            </a:pPr>
            <a:r>
              <a:rPr lang="cs-CZ"/>
              <a:t>	- změny jasnosti, projevy ve spektru </a:t>
            </a:r>
          </a:p>
        </p:txBody>
      </p:sp>
      <p:sp>
        <p:nvSpPr>
          <p:cNvPr id="48134" name="Text Box 6"/>
          <p:cNvSpPr txBox="1">
            <a:spLocks noChangeArrowheads="1"/>
          </p:cNvSpPr>
          <p:nvPr/>
        </p:nvSpPr>
        <p:spPr bwMode="auto">
          <a:xfrm>
            <a:off x="468313" y="1125538"/>
            <a:ext cx="424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cs-CZ"/>
              <a:t>hypotéza nebo prokázaný poznatek?</a:t>
            </a:r>
          </a:p>
        </p:txBody>
      </p:sp>
      <p:pic>
        <p:nvPicPr>
          <p:cNvPr id="2048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450" y="0"/>
            <a:ext cx="1733550" cy="263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6" name="Picture 8" descr="Cataclysm-II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8375" y="4835525"/>
            <a:ext cx="3095625"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55516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8134"/>
                                        </p:tgtEl>
                                        <p:attrNameLst>
                                          <p:attrName>style.visibility</p:attrName>
                                        </p:attrNameLst>
                                      </p:cBhvr>
                                      <p:to>
                                        <p:strVal val="visible"/>
                                      </p:to>
                                    </p:set>
                                    <p:animEffect transition="in" filter="randombar(horizontal)">
                                      <p:cBhvr>
                                        <p:cTn id="7" dur="500"/>
                                        <p:tgtEl>
                                          <p:spTgt spid="481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8130">
                                            <p:txEl>
                                              <p:pRg st="0" end="0"/>
                                            </p:txEl>
                                          </p:spTgt>
                                        </p:tgtEl>
                                        <p:attrNameLst>
                                          <p:attrName>style.visibility</p:attrName>
                                        </p:attrNameLst>
                                      </p:cBhvr>
                                      <p:to>
                                        <p:strVal val="visible"/>
                                      </p:to>
                                    </p:set>
                                    <p:animEffect transition="in" filter="randombar(horizontal)">
                                      <p:cBhvr>
                                        <p:cTn id="12" dur="500"/>
                                        <p:tgtEl>
                                          <p:spTgt spid="4813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8130">
                                            <p:txEl>
                                              <p:pRg st="1" end="1"/>
                                            </p:txEl>
                                          </p:spTgt>
                                        </p:tgtEl>
                                        <p:attrNameLst>
                                          <p:attrName>style.visibility</p:attrName>
                                        </p:attrNameLst>
                                      </p:cBhvr>
                                      <p:to>
                                        <p:strVal val="visible"/>
                                      </p:to>
                                    </p:set>
                                    <p:animEffect transition="in" filter="randombar(horizontal)">
                                      <p:cBhvr>
                                        <p:cTn id="17" dur="500"/>
                                        <p:tgtEl>
                                          <p:spTgt spid="48130">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8130">
                                            <p:txEl>
                                              <p:pRg st="3" end="3"/>
                                            </p:txEl>
                                          </p:spTgt>
                                        </p:tgtEl>
                                        <p:attrNameLst>
                                          <p:attrName>style.visibility</p:attrName>
                                        </p:attrNameLst>
                                      </p:cBhvr>
                                      <p:to>
                                        <p:strVal val="visible"/>
                                      </p:to>
                                    </p:set>
                                    <p:animEffect transition="in" filter="randombar(horizontal)">
                                      <p:cBhvr>
                                        <p:cTn id="22" dur="500"/>
                                        <p:tgtEl>
                                          <p:spTgt spid="48130">
                                            <p:txEl>
                                              <p:pRg st="3" end="3"/>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20486"/>
                                        </p:tgtEl>
                                        <p:attrNameLst>
                                          <p:attrName>style.visibility</p:attrName>
                                        </p:attrNameLst>
                                      </p:cBhvr>
                                      <p:to>
                                        <p:strVal val="visible"/>
                                      </p:to>
                                    </p:set>
                                    <p:animEffect transition="in" filter="randombar(horizontal)">
                                      <p:cBhvr>
                                        <p:cTn id="25" dur="500"/>
                                        <p:tgtEl>
                                          <p:spTgt spid="2048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48133">
                                            <p:txEl>
                                              <p:pRg st="0" end="0"/>
                                            </p:txEl>
                                          </p:spTgt>
                                        </p:tgtEl>
                                        <p:attrNameLst>
                                          <p:attrName>style.visibility</p:attrName>
                                        </p:attrNameLst>
                                      </p:cBhvr>
                                      <p:to>
                                        <p:strVal val="visible"/>
                                      </p:to>
                                    </p:set>
                                    <p:animEffect transition="in" filter="randombar(horizontal)">
                                      <p:cBhvr>
                                        <p:cTn id="30" dur="500"/>
                                        <p:tgtEl>
                                          <p:spTgt spid="4813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48133">
                                            <p:txEl>
                                              <p:pRg st="1" end="1"/>
                                            </p:txEl>
                                          </p:spTgt>
                                        </p:tgtEl>
                                        <p:attrNameLst>
                                          <p:attrName>style.visibility</p:attrName>
                                        </p:attrNameLst>
                                      </p:cBhvr>
                                      <p:to>
                                        <p:strVal val="visible"/>
                                      </p:to>
                                    </p:set>
                                    <p:animEffect transition="in" filter="randombar(horizontal)">
                                      <p:cBhvr>
                                        <p:cTn id="35" dur="500"/>
                                        <p:tgtEl>
                                          <p:spTgt spid="48133">
                                            <p:txEl>
                                              <p:pRg st="1" end="1"/>
                                            </p:txEl>
                                          </p:spTgt>
                                        </p:tgtEl>
                                      </p:cBhvr>
                                    </p:animEffect>
                                  </p:childTnLst>
                                </p:cTn>
                              </p:par>
                            </p:childTnLst>
                          </p:cTn>
                        </p:par>
                        <p:par>
                          <p:cTn id="36" fill="hold">
                            <p:stCondLst>
                              <p:cond delay="500"/>
                            </p:stCondLst>
                            <p:childTnLst>
                              <p:par>
                                <p:cTn id="37" presetID="14" presetClass="entr" presetSubtype="10" fill="hold" grpId="0" nodeType="afterEffect">
                                  <p:stCondLst>
                                    <p:cond delay="0"/>
                                  </p:stCondLst>
                                  <p:childTnLst>
                                    <p:set>
                                      <p:cBhvr>
                                        <p:cTn id="38" dur="1" fill="hold">
                                          <p:stCondLst>
                                            <p:cond delay="0"/>
                                          </p:stCondLst>
                                        </p:cTn>
                                        <p:tgtEl>
                                          <p:spTgt spid="48133">
                                            <p:txEl>
                                              <p:pRg st="2" end="2"/>
                                            </p:txEl>
                                          </p:spTgt>
                                        </p:tgtEl>
                                        <p:attrNameLst>
                                          <p:attrName>style.visibility</p:attrName>
                                        </p:attrNameLst>
                                      </p:cBhvr>
                                      <p:to>
                                        <p:strVal val="visible"/>
                                      </p:to>
                                    </p:set>
                                    <p:animEffect transition="in" filter="randombar(horizontal)">
                                      <p:cBhvr>
                                        <p:cTn id="39" dur="500"/>
                                        <p:tgtEl>
                                          <p:spTgt spid="48133">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48133">
                                            <p:txEl>
                                              <p:pRg st="3" end="3"/>
                                            </p:txEl>
                                          </p:spTgt>
                                        </p:tgtEl>
                                        <p:attrNameLst>
                                          <p:attrName>style.visibility</p:attrName>
                                        </p:attrNameLst>
                                      </p:cBhvr>
                                      <p:to>
                                        <p:strVal val="visible"/>
                                      </p:to>
                                    </p:set>
                                    <p:animEffect transition="in" filter="randombar(horizontal)">
                                      <p:cBhvr>
                                        <p:cTn id="44" dur="500"/>
                                        <p:tgtEl>
                                          <p:spTgt spid="48133">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48133">
                                            <p:txEl>
                                              <p:pRg st="4" end="4"/>
                                            </p:txEl>
                                          </p:spTgt>
                                        </p:tgtEl>
                                        <p:attrNameLst>
                                          <p:attrName>style.visibility</p:attrName>
                                        </p:attrNameLst>
                                      </p:cBhvr>
                                      <p:to>
                                        <p:strVal val="visible"/>
                                      </p:to>
                                    </p:set>
                                    <p:animEffect transition="in" filter="randombar(horizontal)">
                                      <p:cBhvr>
                                        <p:cTn id="49" dur="500"/>
                                        <p:tgtEl>
                                          <p:spTgt spid="48133">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48133">
                                            <p:txEl>
                                              <p:pRg st="5" end="5"/>
                                            </p:txEl>
                                          </p:spTgt>
                                        </p:tgtEl>
                                        <p:attrNameLst>
                                          <p:attrName>style.visibility</p:attrName>
                                        </p:attrNameLst>
                                      </p:cBhvr>
                                      <p:to>
                                        <p:strVal val="visible"/>
                                      </p:to>
                                    </p:set>
                                    <p:animEffect transition="in" filter="randombar(horizontal)">
                                      <p:cBhvr>
                                        <p:cTn id="54" dur="500"/>
                                        <p:tgtEl>
                                          <p:spTgt spid="48133">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48136"/>
                                        </p:tgtEl>
                                        <p:attrNameLst>
                                          <p:attrName>style.visibility</p:attrName>
                                        </p:attrNameLst>
                                      </p:cBhvr>
                                      <p:to>
                                        <p:strVal val="visible"/>
                                      </p:to>
                                    </p:set>
                                    <p:animEffect transition="in" filter="randombar(horizontal)">
                                      <p:cBhvr>
                                        <p:cTn id="59" dur="500"/>
                                        <p:tgtEl>
                                          <p:spTgt spid="48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uiExpand="1" build="p"/>
      <p:bldP spid="48133" grpId="0" uiExpand="1" build="p"/>
      <p:bldP spid="481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81" name="Picture 5" descr="595_0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56100"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9950" y="0"/>
            <a:ext cx="4464050" cy="297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459038"/>
            <a:ext cx="5867400" cy="439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698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52950"/>
            <a:ext cx="3563938"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70843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126981"/>
                                        </p:tgtEl>
                                        <p:attrNameLst>
                                          <p:attrName>style.visibility</p:attrName>
                                        </p:attrNameLst>
                                      </p:cBhvr>
                                      <p:to>
                                        <p:strVal val="visible"/>
                                      </p:to>
                                    </p:set>
                                    <p:animEffect transition="in" filter="randombar(horizontal)">
                                      <p:cBhvr>
                                        <p:cTn id="7" dur="500"/>
                                        <p:tgtEl>
                                          <p:spTgt spid="1269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126979"/>
                                        </p:tgtEl>
                                        <p:attrNameLst>
                                          <p:attrName>style.visibility</p:attrName>
                                        </p:attrNameLst>
                                      </p:cBhvr>
                                      <p:to>
                                        <p:strVal val="visible"/>
                                      </p:to>
                                    </p:set>
                                    <p:animEffect transition="in" filter="randombar(horizontal)">
                                      <p:cBhvr>
                                        <p:cTn id="12" dur="500"/>
                                        <p:tgtEl>
                                          <p:spTgt spid="12697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126980"/>
                                        </p:tgtEl>
                                        <p:attrNameLst>
                                          <p:attrName>style.visibility</p:attrName>
                                        </p:attrNameLst>
                                      </p:cBhvr>
                                      <p:to>
                                        <p:strVal val="visible"/>
                                      </p:to>
                                    </p:set>
                                    <p:animEffect transition="in" filter="randombar(horizontal)">
                                      <p:cBhvr>
                                        <p:cTn id="17" dur="500"/>
                                        <p:tgtEl>
                                          <p:spTgt spid="126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4"/>
          <p:cNvSpPr txBox="1">
            <a:spLocks noChangeArrowheads="1"/>
          </p:cNvSpPr>
          <p:nvPr/>
        </p:nvSpPr>
        <p:spPr bwMode="auto">
          <a:xfrm>
            <a:off x="395536" y="260648"/>
            <a:ext cx="742211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cs-CZ" sz="2800" b="1" dirty="0">
                <a:solidFill>
                  <a:schemeClr val="accent2"/>
                </a:solidFill>
              </a:rPr>
              <a:t>HR diagram</a:t>
            </a:r>
            <a:r>
              <a:rPr lang="cs-CZ" sz="2400" b="1" dirty="0">
                <a:solidFill>
                  <a:schemeClr val="accent2"/>
                </a:solidFill>
              </a:rPr>
              <a:t>  - stopa vývoje hvězdy</a:t>
            </a:r>
          </a:p>
        </p:txBody>
      </p:sp>
      <p:pic>
        <p:nvPicPr>
          <p:cNvPr id="1638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59" y="3419475"/>
            <a:ext cx="4609559" cy="327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11" descr="za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3419475"/>
            <a:ext cx="34290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395536" y="879018"/>
            <a:ext cx="7638138" cy="2339102"/>
          </a:xfrm>
          <a:prstGeom prst="rect">
            <a:avLst/>
          </a:prstGeom>
        </p:spPr>
        <p:txBody>
          <a:bodyPr wrap="square">
            <a:spAutoFit/>
          </a:bodyPr>
          <a:lstStyle/>
          <a:p>
            <a:r>
              <a:rPr lang="cs-CZ" dirty="0"/>
              <a:t>Hvězda dosedne na hlavní posloupnost (HP) jako plně vyvinutá hvězda   v hydrostatické i </a:t>
            </a:r>
            <a:r>
              <a:rPr lang="cs-CZ" dirty="0" err="1"/>
              <a:t>energiové</a:t>
            </a:r>
            <a:r>
              <a:rPr lang="cs-CZ" dirty="0"/>
              <a:t> rovnováze</a:t>
            </a:r>
          </a:p>
          <a:p>
            <a:pPr>
              <a:spcBef>
                <a:spcPts val="1200"/>
              </a:spcBef>
              <a:spcAft>
                <a:spcPts val="1200"/>
              </a:spcAft>
            </a:pPr>
            <a:r>
              <a:rPr lang="cs-CZ" dirty="0"/>
              <a:t>	ale</a:t>
            </a:r>
          </a:p>
          <a:p>
            <a:r>
              <a:rPr lang="cs-CZ" dirty="0"/>
              <a:t>ZAMS = </a:t>
            </a:r>
            <a:r>
              <a:rPr lang="cs-CZ" dirty="0" err="1"/>
              <a:t>Zero</a:t>
            </a:r>
            <a:r>
              <a:rPr lang="cs-CZ" dirty="0"/>
              <a:t>-Age </a:t>
            </a:r>
            <a:r>
              <a:rPr lang="cs-CZ" dirty="0" err="1"/>
              <a:t>Main</a:t>
            </a:r>
            <a:r>
              <a:rPr lang="cs-CZ" dirty="0"/>
              <a:t> </a:t>
            </a:r>
            <a:r>
              <a:rPr lang="cs-CZ" dirty="0" err="1"/>
              <a:t>Sequence</a:t>
            </a:r>
            <a:r>
              <a:rPr lang="cs-CZ" dirty="0"/>
              <a:t> – hlavní posloupnost nulového stáří, 	počátek spalování vodíku v jádře</a:t>
            </a:r>
          </a:p>
          <a:p>
            <a:r>
              <a:rPr lang="cs-CZ" dirty="0"/>
              <a:t>TAMS = T</a:t>
            </a:r>
            <a:r>
              <a:rPr lang="en-US" dirty="0" err="1"/>
              <a:t>erminal</a:t>
            </a:r>
            <a:r>
              <a:rPr lang="en-US" dirty="0"/>
              <a:t>-</a:t>
            </a:r>
            <a:r>
              <a:rPr lang="cs-CZ" dirty="0"/>
              <a:t>A</a:t>
            </a:r>
            <a:r>
              <a:rPr lang="en-US" dirty="0" err="1"/>
              <a:t>ge</a:t>
            </a:r>
            <a:r>
              <a:rPr lang="en-US" dirty="0"/>
              <a:t> </a:t>
            </a:r>
            <a:r>
              <a:rPr lang="cs-CZ" dirty="0"/>
              <a:t>M</a:t>
            </a:r>
            <a:r>
              <a:rPr lang="en-US" dirty="0" err="1"/>
              <a:t>ain</a:t>
            </a:r>
            <a:r>
              <a:rPr lang="en-US" dirty="0"/>
              <a:t> </a:t>
            </a:r>
            <a:r>
              <a:rPr lang="cs-CZ" dirty="0"/>
              <a:t>S</a:t>
            </a:r>
            <a:r>
              <a:rPr lang="en-US" dirty="0" err="1"/>
              <a:t>equence</a:t>
            </a:r>
            <a:r>
              <a:rPr lang="en-US" dirty="0"/>
              <a:t> </a:t>
            </a:r>
            <a:r>
              <a:rPr lang="cs-CZ" dirty="0"/>
              <a:t> - HP konečného stáří, konec 	hoření vodíku v jádře</a:t>
            </a:r>
          </a:p>
        </p:txBody>
      </p:sp>
      <p:sp>
        <p:nvSpPr>
          <p:cNvPr id="6" name="Volný tvar: obrazec 5">
            <a:extLst>
              <a:ext uri="{FF2B5EF4-FFF2-40B4-BE49-F238E27FC236}">
                <a16:creationId xmlns:a16="http://schemas.microsoft.com/office/drawing/2014/main" id="{A5BDBFC8-7E1F-4230-AF4B-FFA0BF447E43}"/>
              </a:ext>
            </a:extLst>
          </p:cNvPr>
          <p:cNvSpPr/>
          <p:nvPr/>
        </p:nvSpPr>
        <p:spPr>
          <a:xfrm>
            <a:off x="460485" y="3789040"/>
            <a:ext cx="3754120" cy="2504440"/>
          </a:xfrm>
          <a:custGeom>
            <a:avLst/>
            <a:gdLst>
              <a:gd name="connsiteX0" fmla="*/ 0 w 3754120"/>
              <a:gd name="connsiteY0" fmla="*/ 0 h 2504440"/>
              <a:gd name="connsiteX1" fmla="*/ 2026920 w 3754120"/>
              <a:gd name="connsiteY1" fmla="*/ 1214120 h 2504440"/>
              <a:gd name="connsiteX2" fmla="*/ 2484120 w 3754120"/>
              <a:gd name="connsiteY2" fmla="*/ 1524000 h 2504440"/>
              <a:gd name="connsiteX3" fmla="*/ 2946400 w 3754120"/>
              <a:gd name="connsiteY3" fmla="*/ 1818640 h 2504440"/>
              <a:gd name="connsiteX4" fmla="*/ 3246120 w 3754120"/>
              <a:gd name="connsiteY4" fmla="*/ 2062480 h 2504440"/>
              <a:gd name="connsiteX5" fmla="*/ 3754120 w 3754120"/>
              <a:gd name="connsiteY5" fmla="*/ 2504440 h 250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120" h="2504440">
                <a:moveTo>
                  <a:pt x="0" y="0"/>
                </a:moveTo>
                <a:lnTo>
                  <a:pt x="2026920" y="1214120"/>
                </a:lnTo>
                <a:cubicBezTo>
                  <a:pt x="2440940" y="1468120"/>
                  <a:pt x="2330873" y="1423247"/>
                  <a:pt x="2484120" y="1524000"/>
                </a:cubicBezTo>
                <a:cubicBezTo>
                  <a:pt x="2637367" y="1624753"/>
                  <a:pt x="2819400" y="1728893"/>
                  <a:pt x="2946400" y="1818640"/>
                </a:cubicBezTo>
                <a:cubicBezTo>
                  <a:pt x="3073400" y="1908387"/>
                  <a:pt x="3111500" y="1948180"/>
                  <a:pt x="3246120" y="2062480"/>
                </a:cubicBezTo>
                <a:cubicBezTo>
                  <a:pt x="3380740" y="2176780"/>
                  <a:pt x="3567430" y="2340610"/>
                  <a:pt x="3754120" y="2504440"/>
                </a:cubicBezTo>
              </a:path>
            </a:pathLst>
          </a:custGeom>
          <a:noFill/>
          <a:ln w="177800" cap="rnd">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2" dur="500"/>
                                        <p:tgtEl>
                                          <p:spTgt spid="2">
                                            <p:txEl>
                                              <p:pRg st="2" end="2"/>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16389"/>
                                        </p:tgtEl>
                                        <p:attrNameLst>
                                          <p:attrName>style.visibility</p:attrName>
                                        </p:attrNameLst>
                                      </p:cBhvr>
                                      <p:to>
                                        <p:strVal val="visible"/>
                                      </p:to>
                                    </p:set>
                                    <p:animEffect transition="in" filter="randombar(horizontal)">
                                      <p:cBhvr>
                                        <p:cTn id="25" dur="500"/>
                                        <p:tgtEl>
                                          <p:spTgt spid="16389"/>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5"/>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7" descr="rozy_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333375"/>
            <a:ext cx="7272338" cy="317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8" descr="rozx_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3644900"/>
            <a:ext cx="7488237"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9" descr="ro29_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4813"/>
            <a:ext cx="9144000" cy="608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02103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9161"/>
                                        </p:tgtEl>
                                        <p:attrNameLst>
                                          <p:attrName>style.visibility</p:attrName>
                                        </p:attrNameLst>
                                      </p:cBhvr>
                                      <p:to>
                                        <p:strVal val="visible"/>
                                      </p:to>
                                    </p:set>
                                    <p:animEffect transition="in" filter="fade">
                                      <p:cBhvr>
                                        <p:cTn id="7" dur="2000"/>
                                        <p:tgtEl>
                                          <p:spTgt spid="49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468313" y="1844675"/>
            <a:ext cx="8172450" cy="4745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lang="cs-CZ" dirty="0"/>
              <a:t>změna jasnosti - během několika dní se zjasní o 10 </a:t>
            </a:r>
            <a:r>
              <a:rPr lang="cs-CZ" dirty="0" err="1"/>
              <a:t>mag</a:t>
            </a:r>
            <a:r>
              <a:rPr lang="cs-CZ" dirty="0"/>
              <a:t> i více, a pak pozvolna (typicky během 40 dní) pokles na počáteční úroveň </a:t>
            </a:r>
          </a:p>
          <a:p>
            <a:pPr>
              <a:lnSpc>
                <a:spcPct val="120000"/>
              </a:lnSpc>
            </a:pPr>
            <a:endParaRPr lang="cs-CZ" sz="900" dirty="0"/>
          </a:p>
          <a:p>
            <a:pPr>
              <a:lnSpc>
                <a:spcPct val="120000"/>
              </a:lnSpc>
            </a:pPr>
            <a:r>
              <a:rPr lang="cs-CZ" dirty="0"/>
              <a:t>1963 - Robert Kraft  - novy = zvláštní typ těsných dvojhvězd </a:t>
            </a:r>
          </a:p>
          <a:p>
            <a:pPr lvl="1">
              <a:lnSpc>
                <a:spcPct val="120000"/>
              </a:lnSpc>
            </a:pPr>
            <a:r>
              <a:rPr lang="cs-CZ" dirty="0"/>
              <a:t>1 složka = bílý trpaslík</a:t>
            </a:r>
          </a:p>
          <a:p>
            <a:pPr lvl="1">
              <a:lnSpc>
                <a:spcPct val="120000"/>
              </a:lnSpc>
            </a:pPr>
            <a:r>
              <a:rPr lang="cs-CZ" dirty="0"/>
              <a:t>- přetok hmoty na BT -  pomalé (řád. 10</a:t>
            </a:r>
            <a:r>
              <a:rPr lang="cs-CZ" baseline="30000" dirty="0"/>
              <a:t>4</a:t>
            </a:r>
            <a:r>
              <a:rPr lang="cs-CZ" dirty="0"/>
              <a:t> let) ukládání do povrchové vrstvy -&gt; tlustá slupka na BT -&gt; roste T, p -&gt; zapálení termonukleární reakce -&gt; výbuch – slupka zničena, BT zůstává  - vše se může opakovat </a:t>
            </a:r>
          </a:p>
          <a:p>
            <a:pPr>
              <a:lnSpc>
                <a:spcPct val="120000"/>
              </a:lnSpc>
            </a:pPr>
            <a:endParaRPr lang="cs-CZ" dirty="0"/>
          </a:p>
          <a:p>
            <a:pPr>
              <a:lnSpc>
                <a:spcPct val="120000"/>
              </a:lnSpc>
            </a:pPr>
            <a:r>
              <a:rPr lang="cs-CZ" dirty="0"/>
              <a:t>jiný scénář – </a:t>
            </a:r>
            <a:r>
              <a:rPr lang="cs-CZ" i="1" dirty="0"/>
              <a:t>symbiotické proměnné hvězdy </a:t>
            </a:r>
          </a:p>
          <a:p>
            <a:pPr>
              <a:lnSpc>
                <a:spcPct val="120000"/>
              </a:lnSpc>
            </a:pPr>
            <a:r>
              <a:rPr lang="cs-CZ" i="1" dirty="0"/>
              <a:t>	- </a:t>
            </a:r>
            <a:r>
              <a:rPr lang="cs-CZ" dirty="0"/>
              <a:t>není třeba přetok přes L</a:t>
            </a:r>
            <a:r>
              <a:rPr lang="cs-CZ" baseline="-25000" dirty="0"/>
              <a:t>1</a:t>
            </a:r>
            <a:r>
              <a:rPr lang="cs-CZ" dirty="0"/>
              <a:t> – stačí </a:t>
            </a:r>
          </a:p>
          <a:p>
            <a:pPr>
              <a:lnSpc>
                <a:spcPct val="120000"/>
              </a:lnSpc>
            </a:pPr>
            <a:r>
              <a:rPr lang="cs-CZ" dirty="0"/>
              <a:t>	  hvězdný vítr z červeného obra </a:t>
            </a:r>
          </a:p>
          <a:p>
            <a:pPr>
              <a:lnSpc>
                <a:spcPct val="120000"/>
              </a:lnSpc>
            </a:pPr>
            <a:r>
              <a:rPr lang="cs-CZ" dirty="0"/>
              <a:t>	-&gt; BT „vychytává“ </a:t>
            </a:r>
            <a:r>
              <a:rPr lang="cs-CZ" dirty="0" err="1"/>
              <a:t>hv</a:t>
            </a:r>
            <a:r>
              <a:rPr lang="cs-CZ" dirty="0"/>
              <a:t>. vítr </a:t>
            </a:r>
          </a:p>
          <a:p>
            <a:pPr>
              <a:lnSpc>
                <a:spcPct val="120000"/>
              </a:lnSpc>
            </a:pPr>
            <a:r>
              <a:rPr lang="cs-CZ" dirty="0"/>
              <a:t>	-&gt; spad na BT</a:t>
            </a:r>
          </a:p>
        </p:txBody>
      </p:sp>
      <p:sp>
        <p:nvSpPr>
          <p:cNvPr id="46083" name="Text Box 3"/>
          <p:cNvSpPr txBox="1">
            <a:spLocks noChangeArrowheads="1"/>
          </p:cNvSpPr>
          <p:nvPr/>
        </p:nvSpPr>
        <p:spPr bwMode="auto">
          <a:xfrm>
            <a:off x="468313" y="574675"/>
            <a:ext cx="3241675"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cs-CZ" sz="2800" b="1" dirty="0">
                <a:solidFill>
                  <a:srgbClr val="FF3300"/>
                </a:solidFill>
                <a:effectLst>
                  <a:outerShdw blurRad="38100" dist="38100" dir="2700000" algn="tl">
                    <a:srgbClr val="C0C0C0"/>
                  </a:outerShdw>
                </a:effectLst>
              </a:rPr>
              <a:t>Novy</a:t>
            </a:r>
          </a:p>
        </p:txBody>
      </p:sp>
      <p:pic>
        <p:nvPicPr>
          <p:cNvPr id="4608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9338" y="349250"/>
            <a:ext cx="1296987" cy="97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http://www.astrosurf.com/aras/novae/Images/Nova_Del_2013_AAVS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194440"/>
            <a:ext cx="2616225" cy="1650235"/>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6516216" y="1445032"/>
            <a:ext cx="1547664" cy="276999"/>
          </a:xfrm>
          <a:prstGeom prst="rect">
            <a:avLst/>
          </a:prstGeom>
          <a:noFill/>
        </p:spPr>
        <p:txBody>
          <a:bodyPr wrap="square" rtlCol="0">
            <a:spAutoFit/>
          </a:bodyPr>
          <a:lstStyle/>
          <a:p>
            <a:r>
              <a:rPr lang="cs-CZ" sz="1200" dirty="0"/>
              <a:t>Nova </a:t>
            </a:r>
            <a:r>
              <a:rPr lang="cs-CZ" sz="1200" dirty="0" err="1"/>
              <a:t>Del</a:t>
            </a:r>
            <a:r>
              <a:rPr lang="cs-CZ" sz="1200" dirty="0"/>
              <a:t> 2013 A</a:t>
            </a:r>
          </a:p>
        </p:txBody>
      </p:sp>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0078" y="4451735"/>
            <a:ext cx="3473922" cy="2479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96115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083"/>
                                        </p:tgtEl>
                                        <p:attrNameLst>
                                          <p:attrName>style.visibility</p:attrName>
                                        </p:attrNameLst>
                                      </p:cBhvr>
                                      <p:to>
                                        <p:strVal val="visible"/>
                                      </p:to>
                                    </p:set>
                                    <p:animEffect transition="in" filter="fade">
                                      <p:cBhvr>
                                        <p:cTn id="7" dur="500"/>
                                        <p:tgtEl>
                                          <p:spTgt spid="460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6084"/>
                                        </p:tgtEl>
                                        <p:attrNameLst>
                                          <p:attrName>style.visibility</p:attrName>
                                        </p:attrNameLst>
                                      </p:cBhvr>
                                      <p:to>
                                        <p:strVal val="visible"/>
                                      </p:to>
                                    </p:set>
                                    <p:animEffect transition="in" filter="fade">
                                      <p:cBhvr>
                                        <p:cTn id="12" dur="2000"/>
                                        <p:tgtEl>
                                          <p:spTgt spid="460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6082">
                                            <p:txEl>
                                              <p:pRg st="0" end="0"/>
                                            </p:txEl>
                                          </p:spTgt>
                                        </p:tgtEl>
                                        <p:attrNameLst>
                                          <p:attrName>style.visibility</p:attrName>
                                        </p:attrNameLst>
                                      </p:cBhvr>
                                      <p:to>
                                        <p:strVal val="visible"/>
                                      </p:to>
                                    </p:set>
                                    <p:animEffect transition="in" filter="randombar(horizontal)">
                                      <p:cBhvr>
                                        <p:cTn id="17" dur="500"/>
                                        <p:tgtEl>
                                          <p:spTgt spid="46082">
                                            <p:txEl>
                                              <p:pRg st="0" end="0"/>
                                            </p:txEl>
                                          </p:spTgt>
                                        </p:tgtEl>
                                      </p:cBhvr>
                                    </p:animEffect>
                                  </p:childTnLst>
                                </p:cTn>
                              </p:par>
                              <p:par>
                                <p:cTn id="18" presetID="6" presetClass="exit" presetSubtype="32" fill="hold" nodeType="withEffect">
                                  <p:stCondLst>
                                    <p:cond delay="0"/>
                                  </p:stCondLst>
                                  <p:childTnLst>
                                    <p:animEffect transition="out" filter="circle(out)">
                                      <p:cBhvr>
                                        <p:cTn id="19" dur="2000"/>
                                        <p:tgtEl>
                                          <p:spTgt spid="46084"/>
                                        </p:tgtEl>
                                      </p:cBhvr>
                                    </p:animEffect>
                                    <p:set>
                                      <p:cBhvr>
                                        <p:cTn id="20" dur="1" fill="hold">
                                          <p:stCondLst>
                                            <p:cond delay="1999"/>
                                          </p:stCondLst>
                                        </p:cTn>
                                        <p:tgtEl>
                                          <p:spTgt spid="46084"/>
                                        </p:tgtEl>
                                        <p:attrNameLst>
                                          <p:attrName>style.visibility</p:attrName>
                                        </p:attrNameLst>
                                      </p:cBhvr>
                                      <p:to>
                                        <p:strVal val="hidden"/>
                                      </p:to>
                                    </p:set>
                                  </p:childTnLst>
                                </p:cTn>
                              </p:par>
                              <p:par>
                                <p:cTn id="21" presetID="14" presetClass="entr" presetSubtype="1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par>
                                <p:cTn id="24" presetID="14" presetClass="entr" presetSubtype="10"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randombar(horizontal)">
                                      <p:cBhvr>
                                        <p:cTn id="26" dur="500"/>
                                        <p:tgtEl>
                                          <p:spTgt spid="102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46082">
                                            <p:txEl>
                                              <p:pRg st="2" end="2"/>
                                            </p:txEl>
                                          </p:spTgt>
                                        </p:tgtEl>
                                        <p:attrNameLst>
                                          <p:attrName>style.visibility</p:attrName>
                                        </p:attrNameLst>
                                      </p:cBhvr>
                                      <p:to>
                                        <p:strVal val="visible"/>
                                      </p:to>
                                    </p:set>
                                    <p:animEffect transition="in" filter="randombar(horizontal)">
                                      <p:cBhvr>
                                        <p:cTn id="31" dur="500"/>
                                        <p:tgtEl>
                                          <p:spTgt spid="46082">
                                            <p:txEl>
                                              <p:pRg st="2" end="2"/>
                                            </p:txEl>
                                          </p:spTgt>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46082">
                                            <p:txEl>
                                              <p:pRg st="3" end="3"/>
                                            </p:txEl>
                                          </p:spTgt>
                                        </p:tgtEl>
                                        <p:attrNameLst>
                                          <p:attrName>style.visibility</p:attrName>
                                        </p:attrNameLst>
                                      </p:cBhvr>
                                      <p:to>
                                        <p:strVal val="visible"/>
                                      </p:to>
                                    </p:set>
                                    <p:animEffect transition="in" filter="randombar(horizontal)">
                                      <p:cBhvr>
                                        <p:cTn id="35" dur="500"/>
                                        <p:tgtEl>
                                          <p:spTgt spid="46082">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46082">
                                            <p:txEl>
                                              <p:pRg st="4" end="4"/>
                                            </p:txEl>
                                          </p:spTgt>
                                        </p:tgtEl>
                                        <p:attrNameLst>
                                          <p:attrName>style.visibility</p:attrName>
                                        </p:attrNameLst>
                                      </p:cBhvr>
                                      <p:to>
                                        <p:strVal val="visible"/>
                                      </p:to>
                                    </p:set>
                                    <p:animEffect transition="in" filter="randombar(horizontal)">
                                      <p:cBhvr>
                                        <p:cTn id="40" dur="500"/>
                                        <p:tgtEl>
                                          <p:spTgt spid="46082">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46082">
                                            <p:txEl>
                                              <p:pRg st="6" end="6"/>
                                            </p:txEl>
                                          </p:spTgt>
                                        </p:tgtEl>
                                        <p:attrNameLst>
                                          <p:attrName>style.visibility</p:attrName>
                                        </p:attrNameLst>
                                      </p:cBhvr>
                                      <p:to>
                                        <p:strVal val="visible"/>
                                      </p:to>
                                    </p:set>
                                    <p:animEffect transition="in" filter="randombar(horizontal)">
                                      <p:cBhvr>
                                        <p:cTn id="45" dur="500"/>
                                        <p:tgtEl>
                                          <p:spTgt spid="46082">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46082">
                                            <p:txEl>
                                              <p:pRg st="7" end="7"/>
                                            </p:txEl>
                                          </p:spTgt>
                                        </p:tgtEl>
                                        <p:attrNameLst>
                                          <p:attrName>style.visibility</p:attrName>
                                        </p:attrNameLst>
                                      </p:cBhvr>
                                      <p:to>
                                        <p:strVal val="visible"/>
                                      </p:to>
                                    </p:set>
                                    <p:animEffect transition="in" filter="randombar(horizontal)">
                                      <p:cBhvr>
                                        <p:cTn id="50" dur="500"/>
                                        <p:tgtEl>
                                          <p:spTgt spid="46082">
                                            <p:txEl>
                                              <p:pRg st="7" end="7"/>
                                            </p:txEl>
                                          </p:spTgt>
                                        </p:tgtEl>
                                      </p:cBhvr>
                                    </p:animEffect>
                                  </p:childTnLst>
                                </p:cTn>
                              </p:par>
                            </p:childTnLst>
                          </p:cTn>
                        </p:par>
                        <p:par>
                          <p:cTn id="51" fill="hold">
                            <p:stCondLst>
                              <p:cond delay="500"/>
                            </p:stCondLst>
                            <p:childTnLst>
                              <p:par>
                                <p:cTn id="52" presetID="14" presetClass="entr" presetSubtype="10" fill="hold" grpId="0" nodeType="afterEffect">
                                  <p:stCondLst>
                                    <p:cond delay="0"/>
                                  </p:stCondLst>
                                  <p:childTnLst>
                                    <p:set>
                                      <p:cBhvr>
                                        <p:cTn id="53" dur="1" fill="hold">
                                          <p:stCondLst>
                                            <p:cond delay="0"/>
                                          </p:stCondLst>
                                        </p:cTn>
                                        <p:tgtEl>
                                          <p:spTgt spid="46082">
                                            <p:txEl>
                                              <p:pRg st="8" end="8"/>
                                            </p:txEl>
                                          </p:spTgt>
                                        </p:tgtEl>
                                        <p:attrNameLst>
                                          <p:attrName>style.visibility</p:attrName>
                                        </p:attrNameLst>
                                      </p:cBhvr>
                                      <p:to>
                                        <p:strVal val="visible"/>
                                      </p:to>
                                    </p:set>
                                    <p:animEffect transition="in" filter="randombar(horizontal)">
                                      <p:cBhvr>
                                        <p:cTn id="54" dur="500"/>
                                        <p:tgtEl>
                                          <p:spTgt spid="46082">
                                            <p:txEl>
                                              <p:pRg st="8" end="8"/>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46082">
                                            <p:txEl>
                                              <p:pRg st="9" end="9"/>
                                            </p:txEl>
                                          </p:spTgt>
                                        </p:tgtEl>
                                        <p:attrNameLst>
                                          <p:attrName>style.visibility</p:attrName>
                                        </p:attrNameLst>
                                      </p:cBhvr>
                                      <p:to>
                                        <p:strVal val="visible"/>
                                      </p:to>
                                    </p:set>
                                    <p:animEffect transition="in" filter="randombar(horizontal)">
                                      <p:cBhvr>
                                        <p:cTn id="59" dur="500"/>
                                        <p:tgtEl>
                                          <p:spTgt spid="46082">
                                            <p:txEl>
                                              <p:pRg st="9" end="9"/>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46082">
                                            <p:txEl>
                                              <p:pRg st="10" end="10"/>
                                            </p:txEl>
                                          </p:spTgt>
                                        </p:tgtEl>
                                        <p:attrNameLst>
                                          <p:attrName>style.visibility</p:attrName>
                                        </p:attrNameLst>
                                      </p:cBhvr>
                                      <p:to>
                                        <p:strVal val="visible"/>
                                      </p:to>
                                    </p:set>
                                    <p:animEffect transition="in" filter="randombar(horizontal)">
                                      <p:cBhvr>
                                        <p:cTn id="64" dur="500"/>
                                        <p:tgtEl>
                                          <p:spTgt spid="4608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uiExpand="1" build="p" bldLvl="2"/>
      <p:bldP spid="46083"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95536" y="378347"/>
            <a:ext cx="5040560" cy="523220"/>
          </a:xfrm>
          <a:prstGeom prst="rect">
            <a:avLst/>
          </a:prstGeom>
          <a:noFill/>
        </p:spPr>
        <p:txBody>
          <a:bodyPr wrap="square" rtlCol="0">
            <a:spAutoFit/>
          </a:bodyPr>
          <a:lstStyle/>
          <a:p>
            <a:r>
              <a:rPr lang="cs-CZ" sz="2800" b="1" dirty="0">
                <a:solidFill>
                  <a:srgbClr val="FF3300"/>
                </a:solidFill>
                <a:effectLst>
                  <a:outerShdw blurRad="38100" dist="38100" dir="2700000" algn="tl">
                    <a:srgbClr val="C0C0C0"/>
                  </a:outerShdw>
                </a:effectLst>
              </a:rPr>
              <a:t>Supernovy typu </a:t>
            </a:r>
            <a:r>
              <a:rPr lang="cs-CZ" sz="2800" b="1" dirty="0" err="1">
                <a:solidFill>
                  <a:srgbClr val="FF3300"/>
                </a:solidFill>
                <a:effectLst>
                  <a:outerShdw blurRad="38100" dist="38100" dir="2700000" algn="tl">
                    <a:srgbClr val="C0C0C0"/>
                  </a:outerShdw>
                </a:effectLst>
              </a:rPr>
              <a:t>Ia</a:t>
            </a:r>
            <a:endParaRPr lang="cs-CZ" sz="2800" b="1" dirty="0">
              <a:solidFill>
                <a:srgbClr val="FF3300"/>
              </a:solidFill>
              <a:effectLst>
                <a:outerShdw blurRad="38100" dist="38100" dir="2700000" algn="tl">
                  <a:srgbClr val="C0C0C0"/>
                </a:outerShdw>
              </a:effectLst>
            </a:endParaRPr>
          </a:p>
        </p:txBody>
      </p:sp>
      <p:sp>
        <p:nvSpPr>
          <p:cNvPr id="3" name="Obdélník 2"/>
          <p:cNvSpPr/>
          <p:nvPr/>
        </p:nvSpPr>
        <p:spPr>
          <a:xfrm>
            <a:off x="395536" y="1196752"/>
            <a:ext cx="7992888" cy="4247317"/>
          </a:xfrm>
          <a:prstGeom prst="rect">
            <a:avLst/>
          </a:prstGeom>
        </p:spPr>
        <p:txBody>
          <a:bodyPr wrap="square">
            <a:spAutoFit/>
          </a:bodyPr>
          <a:lstStyle/>
          <a:p>
            <a:pPr marL="285750" indent="-285750">
              <a:buFont typeface="Wingdings" panose="05000000000000000000" pitchFamily="2" charset="2"/>
              <a:buChar char="v"/>
            </a:pPr>
            <a:r>
              <a:rPr lang="cs-CZ" dirty="0"/>
              <a:t>vzniká v těsné dvojhvězdě (1 složka bílý trpaslík, </a:t>
            </a:r>
          </a:p>
          <a:p>
            <a:r>
              <a:rPr lang="cs-CZ" dirty="0"/>
              <a:t>     kde ustaly jaderné reakce). </a:t>
            </a:r>
          </a:p>
          <a:p>
            <a:pPr marL="285750" indent="-285750">
              <a:buFont typeface="Wingdings" panose="05000000000000000000" pitchFamily="2" charset="2"/>
              <a:buChar char="v"/>
            </a:pPr>
            <a:r>
              <a:rPr lang="cs-CZ" dirty="0"/>
              <a:t>standardní svíčky </a:t>
            </a:r>
            <a:r>
              <a:rPr lang="cs-CZ" dirty="0" err="1"/>
              <a:t>M</a:t>
            </a:r>
            <a:r>
              <a:rPr lang="cs-CZ" baseline="-25000" dirty="0" err="1"/>
              <a:t>v</a:t>
            </a:r>
            <a:r>
              <a:rPr lang="cs-CZ" dirty="0"/>
              <a:t> = −19.3 </a:t>
            </a:r>
            <a:r>
              <a:rPr lang="cs-CZ" dirty="0" err="1"/>
              <a:t>mag</a:t>
            </a:r>
            <a:r>
              <a:rPr lang="cs-CZ" dirty="0"/>
              <a:t>, ale …. </a:t>
            </a:r>
          </a:p>
          <a:p>
            <a:endParaRPr lang="cs-CZ" dirty="0"/>
          </a:p>
          <a:p>
            <a:endParaRPr lang="cs-CZ" dirty="0"/>
          </a:p>
          <a:p>
            <a:endParaRPr lang="cs-CZ" dirty="0"/>
          </a:p>
          <a:p>
            <a:r>
              <a:rPr lang="cs-CZ" dirty="0"/>
              <a:t>dva scénáře: </a:t>
            </a:r>
          </a:p>
          <a:p>
            <a:endParaRPr lang="cs-CZ" dirty="0"/>
          </a:p>
          <a:p>
            <a:r>
              <a:rPr lang="cs-CZ" dirty="0"/>
              <a:t>-přenos hmoty ze souputníka na BT -&gt; po </a:t>
            </a:r>
          </a:p>
          <a:p>
            <a:pPr lvl="1"/>
            <a:r>
              <a:rPr lang="cs-CZ" dirty="0"/>
              <a:t>překročení jisté meze =&gt; kolaps </a:t>
            </a:r>
          </a:p>
          <a:p>
            <a:pPr lvl="1"/>
            <a:r>
              <a:rPr lang="cs-CZ" dirty="0"/>
              <a:t>=&gt; exploze (1–2×10</a:t>
            </a:r>
            <a:r>
              <a:rPr lang="cs-CZ" baseline="30000" dirty="0"/>
              <a:t>44</a:t>
            </a:r>
            <a:r>
              <a:rPr lang="cs-CZ" dirty="0"/>
              <a:t> J) </a:t>
            </a:r>
          </a:p>
          <a:p>
            <a:endParaRPr lang="cs-CZ" dirty="0"/>
          </a:p>
          <a:p>
            <a:r>
              <a:rPr lang="cs-CZ" dirty="0"/>
              <a:t>-BT splyne se souputníkem =&gt; překročení </a:t>
            </a:r>
          </a:p>
          <a:p>
            <a:pPr lvl="1"/>
            <a:r>
              <a:rPr lang="cs-CZ" dirty="0"/>
              <a:t>hmotnosti -&gt; kolaps =&gt; exploze </a:t>
            </a:r>
          </a:p>
          <a:p>
            <a:pPr lvl="1"/>
            <a:r>
              <a:rPr lang="cs-CZ" dirty="0"/>
              <a:t>(1–2×10</a:t>
            </a:r>
            <a:r>
              <a:rPr lang="cs-CZ" baseline="30000" dirty="0"/>
              <a:t>44</a:t>
            </a:r>
            <a:r>
              <a:rPr lang="cs-CZ" dirty="0"/>
              <a:t> J)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7095" y="2727971"/>
            <a:ext cx="4000658" cy="4149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descr="http://physics.highpoint.edu/~mdewitt/phy1050/images/week7/supernova-light-curv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3" y="44624"/>
            <a:ext cx="3233311" cy="2424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88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1" dur="500"/>
                                        <p:tgtEl>
                                          <p:spTgt spid="3">
                                            <p:txEl>
                                              <p:pRg st="6" end="6"/>
                                            </p:txEl>
                                          </p:spTgt>
                                        </p:tgtEl>
                                      </p:cBhvr>
                                    </p:animEffect>
                                  </p:childTnLst>
                                </p:cTn>
                              </p:par>
                              <p:par>
                                <p:cTn id="22" presetID="42"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1000"/>
                                        <p:tgtEl>
                                          <p:spTgt spid="1026"/>
                                        </p:tgtEl>
                                      </p:cBhvr>
                                    </p:animEffect>
                                    <p:anim calcmode="lin" valueType="num">
                                      <p:cBhvr>
                                        <p:cTn id="25" dur="1000" fill="hold"/>
                                        <p:tgtEl>
                                          <p:spTgt spid="1026"/>
                                        </p:tgtEl>
                                        <p:attrNameLst>
                                          <p:attrName>ppt_x</p:attrName>
                                        </p:attrNameLst>
                                      </p:cBhvr>
                                      <p:tavLst>
                                        <p:tav tm="0">
                                          <p:val>
                                            <p:strVal val="#ppt_x"/>
                                          </p:val>
                                        </p:tav>
                                        <p:tav tm="100000">
                                          <p:val>
                                            <p:strVal val="#ppt_x"/>
                                          </p:val>
                                        </p:tav>
                                      </p:tavLst>
                                    </p:anim>
                                    <p:anim calcmode="lin" valueType="num">
                                      <p:cBhvr>
                                        <p:cTn id="2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randombar(horizontal)">
                                      <p:cBhvr>
                                        <p:cTn id="31" dur="500"/>
                                        <p:tgtEl>
                                          <p:spTgt spid="3">
                                            <p:txEl>
                                              <p:pRg st="8" end="8"/>
                                            </p:txEl>
                                          </p:spTgt>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randombar(horizontal)">
                                      <p:cBhvr>
                                        <p:cTn id="35" dur="500"/>
                                        <p:tgtEl>
                                          <p:spTgt spid="3">
                                            <p:txEl>
                                              <p:pRg st="9" end="9"/>
                                            </p:txEl>
                                          </p:spTgt>
                                        </p:tgtEl>
                                      </p:cBhvr>
                                    </p:animEffect>
                                  </p:childTnLst>
                                </p:cTn>
                              </p:par>
                            </p:childTnLst>
                          </p:cTn>
                        </p:par>
                        <p:par>
                          <p:cTn id="36" fill="hold">
                            <p:stCondLst>
                              <p:cond delay="1000"/>
                            </p:stCondLst>
                            <p:childTnLst>
                              <p:par>
                                <p:cTn id="37" presetID="14" presetClass="entr" presetSubtype="10" fill="hold" grpId="0" nodeType="after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39" dur="500"/>
                                        <p:tgtEl>
                                          <p:spTgt spid="3">
                                            <p:txEl>
                                              <p:pRg st="10" end="1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3">
                                            <p:txEl>
                                              <p:pRg st="12" end="12"/>
                                            </p:txEl>
                                          </p:spTgt>
                                        </p:tgtEl>
                                        <p:attrNameLst>
                                          <p:attrName>style.visibility</p:attrName>
                                        </p:attrNameLst>
                                      </p:cBhvr>
                                      <p:to>
                                        <p:strVal val="visible"/>
                                      </p:to>
                                    </p:set>
                                    <p:animEffect transition="in" filter="randombar(horizontal)">
                                      <p:cBhvr>
                                        <p:cTn id="44" dur="500"/>
                                        <p:tgtEl>
                                          <p:spTgt spid="3">
                                            <p:txEl>
                                              <p:pRg st="12" end="12"/>
                                            </p:txEl>
                                          </p:spTgt>
                                        </p:tgtEl>
                                      </p:cBhvr>
                                    </p:animEffect>
                                  </p:childTnLst>
                                </p:cTn>
                              </p:par>
                            </p:childTnLst>
                          </p:cTn>
                        </p:par>
                        <p:par>
                          <p:cTn id="45" fill="hold">
                            <p:stCondLst>
                              <p:cond delay="500"/>
                            </p:stCondLst>
                            <p:childTnLst>
                              <p:par>
                                <p:cTn id="46" presetID="14" presetClass="entr" presetSubtype="10" fill="hold" grpId="0" nodeType="afterEffect">
                                  <p:stCondLst>
                                    <p:cond delay="0"/>
                                  </p:stCondLst>
                                  <p:childTnLst>
                                    <p:set>
                                      <p:cBhvr>
                                        <p:cTn id="47" dur="1" fill="hold">
                                          <p:stCondLst>
                                            <p:cond delay="0"/>
                                          </p:stCondLst>
                                        </p:cTn>
                                        <p:tgtEl>
                                          <p:spTgt spid="3">
                                            <p:txEl>
                                              <p:pRg st="13" end="13"/>
                                            </p:txEl>
                                          </p:spTgt>
                                        </p:tgtEl>
                                        <p:attrNameLst>
                                          <p:attrName>style.visibility</p:attrName>
                                        </p:attrNameLst>
                                      </p:cBhvr>
                                      <p:to>
                                        <p:strVal val="visible"/>
                                      </p:to>
                                    </p:set>
                                    <p:animEffect transition="in" filter="randombar(horizontal)">
                                      <p:cBhvr>
                                        <p:cTn id="48" dur="500"/>
                                        <p:tgtEl>
                                          <p:spTgt spid="3">
                                            <p:txEl>
                                              <p:pRg st="13" end="13"/>
                                            </p:txEl>
                                          </p:spTgt>
                                        </p:tgtEl>
                                      </p:cBhvr>
                                    </p:animEffect>
                                  </p:childTnLst>
                                </p:cTn>
                              </p:par>
                            </p:childTnLst>
                          </p:cTn>
                        </p:par>
                        <p:par>
                          <p:cTn id="49" fill="hold">
                            <p:stCondLst>
                              <p:cond delay="1000"/>
                            </p:stCondLst>
                            <p:childTnLst>
                              <p:par>
                                <p:cTn id="50" presetID="14" presetClass="entr" presetSubtype="10" fill="hold" grpId="0" nodeType="afterEffect">
                                  <p:stCondLst>
                                    <p:cond delay="0"/>
                                  </p:stCondLst>
                                  <p:childTnLst>
                                    <p:set>
                                      <p:cBhvr>
                                        <p:cTn id="51" dur="1" fill="hold">
                                          <p:stCondLst>
                                            <p:cond delay="0"/>
                                          </p:stCondLst>
                                        </p:cTn>
                                        <p:tgtEl>
                                          <p:spTgt spid="3">
                                            <p:txEl>
                                              <p:pRg st="14" end="14"/>
                                            </p:txEl>
                                          </p:spTgt>
                                        </p:tgtEl>
                                        <p:attrNameLst>
                                          <p:attrName>style.visibility</p:attrName>
                                        </p:attrNameLst>
                                      </p:cBhvr>
                                      <p:to>
                                        <p:strVal val="visible"/>
                                      </p:to>
                                    </p:set>
                                    <p:animEffect transition="in" filter="randombar(horizontal)">
                                      <p:cBhvr>
                                        <p:cTn id="52" dur="500"/>
                                        <p:tgtEl>
                                          <p:spTgt spid="3">
                                            <p:txEl>
                                              <p:pRg st="14" end="1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2054"/>
                                        </p:tgtEl>
                                        <p:attrNameLst>
                                          <p:attrName>style.visibility</p:attrName>
                                        </p:attrNameLst>
                                      </p:cBhvr>
                                      <p:to>
                                        <p:strVal val="visible"/>
                                      </p:to>
                                    </p:set>
                                    <p:animEffect transition="in" filter="randombar(horizontal)">
                                      <p:cBhvr>
                                        <p:cTn id="57"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5"/>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2"/>
          <p:cNvSpPr txBox="1">
            <a:spLocks noChangeArrowheads="1"/>
          </p:cNvSpPr>
          <p:nvPr/>
        </p:nvSpPr>
        <p:spPr bwMode="auto">
          <a:xfrm>
            <a:off x="323850" y="260350"/>
            <a:ext cx="34559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cs-CZ" sz="2800" b="1">
                <a:solidFill>
                  <a:schemeClr val="hlink"/>
                </a:solidFill>
                <a:effectLst>
                  <a:outerShdw blurRad="38100" dist="38100" dir="2700000" algn="tl">
                    <a:srgbClr val="C0C0C0"/>
                  </a:outerShdw>
                </a:effectLst>
              </a:rPr>
              <a:t>Rekapitulace</a:t>
            </a:r>
          </a:p>
        </p:txBody>
      </p:sp>
      <p:pic>
        <p:nvPicPr>
          <p:cNvPr id="1218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700213"/>
            <a:ext cx="7345363" cy="363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4" name="Rectangle 4"/>
          <p:cNvSpPr>
            <a:spLocks noChangeArrowheads="1"/>
          </p:cNvSpPr>
          <p:nvPr/>
        </p:nvSpPr>
        <p:spPr bwMode="auto">
          <a:xfrm>
            <a:off x="468313" y="1052513"/>
            <a:ext cx="2946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t>vývoj hvězd = </a:t>
            </a:r>
            <a:r>
              <a:rPr lang="cs-CZ" i="1"/>
              <a:t>nevratný</a:t>
            </a:r>
            <a:r>
              <a:rPr lang="cs-CZ"/>
              <a:t> děj </a:t>
            </a:r>
          </a:p>
        </p:txBody>
      </p:sp>
    </p:spTree>
    <p:extLst>
      <p:ext uri="{BB962C8B-B14F-4D97-AF65-F5344CB8AC3E}">
        <p14:creationId xmlns:p14="http://schemas.microsoft.com/office/powerpoint/2010/main" val="34579701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121859"/>
                                        </p:tgtEl>
                                        <p:attrNameLst>
                                          <p:attrName>style.visibility</p:attrName>
                                        </p:attrNameLst>
                                      </p:cBhvr>
                                      <p:to>
                                        <p:strVal val="visible"/>
                                      </p:to>
                                    </p:set>
                                    <p:animEffect transition="in" filter="randombar(horizontal)">
                                      <p:cBhvr>
                                        <p:cTn id="7" dur="500"/>
                                        <p:tgtEl>
                                          <p:spTgt spid="121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539750" y="1052513"/>
            <a:ext cx="8064500"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t>recyklace – opětovné použití látky - hvězdný vítr, supernovy...</a:t>
            </a:r>
          </a:p>
          <a:p>
            <a:r>
              <a:rPr lang="cs-CZ"/>
              <a:t>	 myslící prach supernov </a:t>
            </a:r>
          </a:p>
          <a:p>
            <a:endParaRPr lang="cs-CZ"/>
          </a:p>
          <a:p>
            <a:r>
              <a:rPr lang="cs-CZ"/>
              <a:t>vývoj (osamocených) hvězd - určen změnami jejich chemického složení </a:t>
            </a:r>
          </a:p>
          <a:p>
            <a:endParaRPr lang="cs-CZ"/>
          </a:p>
          <a:p>
            <a:r>
              <a:rPr lang="cs-CZ"/>
              <a:t>jaderné reakce – příčina změn chemického složení =&gt; příčina vývoje hvězd</a:t>
            </a:r>
          </a:p>
          <a:p>
            <a:r>
              <a:rPr lang="cs-CZ"/>
              <a:t>	- hlavní zdroj energie hvězdy</a:t>
            </a:r>
          </a:p>
          <a:p>
            <a:r>
              <a:rPr lang="cs-CZ"/>
              <a:t>	POZOR – probíhají v nitru =&gt; </a:t>
            </a:r>
          </a:p>
          <a:p>
            <a:r>
              <a:rPr lang="cs-CZ"/>
              <a:t>		=&gt; </a:t>
            </a:r>
            <a:r>
              <a:rPr lang="cs-CZ" i="1"/>
              <a:t>stav jádra </a:t>
            </a:r>
            <a:r>
              <a:rPr lang="cs-CZ"/>
              <a:t>určuje zářivý výkon, celkovou stavbu a vývoj!</a:t>
            </a:r>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4508500"/>
            <a:ext cx="830580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9776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3794">
                                            <p:txEl>
                                              <p:pRg st="0" end="0"/>
                                            </p:txEl>
                                          </p:spTgt>
                                        </p:tgtEl>
                                        <p:attrNameLst>
                                          <p:attrName>style.visibility</p:attrName>
                                        </p:attrNameLst>
                                      </p:cBhvr>
                                      <p:to>
                                        <p:strVal val="visible"/>
                                      </p:to>
                                    </p:set>
                                    <p:animEffect transition="in" filter="randombar(horizontal)">
                                      <p:cBhvr>
                                        <p:cTn id="7" dur="500"/>
                                        <p:tgtEl>
                                          <p:spTgt spid="33794">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3794">
                                            <p:txEl>
                                              <p:pRg st="1" end="1"/>
                                            </p:txEl>
                                          </p:spTgt>
                                        </p:tgtEl>
                                        <p:attrNameLst>
                                          <p:attrName>style.visibility</p:attrName>
                                        </p:attrNameLst>
                                      </p:cBhvr>
                                      <p:to>
                                        <p:strVal val="visible"/>
                                      </p:to>
                                    </p:set>
                                    <p:animEffect transition="in" filter="randombar(horizontal)">
                                      <p:cBhvr>
                                        <p:cTn id="10" dur="500"/>
                                        <p:tgtEl>
                                          <p:spTgt spid="33794">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3794">
                                            <p:txEl>
                                              <p:pRg st="3" end="3"/>
                                            </p:txEl>
                                          </p:spTgt>
                                        </p:tgtEl>
                                        <p:attrNameLst>
                                          <p:attrName>style.visibility</p:attrName>
                                        </p:attrNameLst>
                                      </p:cBhvr>
                                      <p:to>
                                        <p:strVal val="visible"/>
                                      </p:to>
                                    </p:set>
                                    <p:animEffect transition="in" filter="randombar(horizontal)">
                                      <p:cBhvr>
                                        <p:cTn id="15" dur="500"/>
                                        <p:tgtEl>
                                          <p:spTgt spid="33794">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3794">
                                            <p:txEl>
                                              <p:pRg st="5" end="5"/>
                                            </p:txEl>
                                          </p:spTgt>
                                        </p:tgtEl>
                                        <p:attrNameLst>
                                          <p:attrName>style.visibility</p:attrName>
                                        </p:attrNameLst>
                                      </p:cBhvr>
                                      <p:to>
                                        <p:strVal val="visible"/>
                                      </p:to>
                                    </p:set>
                                    <p:animEffect transition="in" filter="randombar(horizontal)">
                                      <p:cBhvr>
                                        <p:cTn id="20" dur="500"/>
                                        <p:tgtEl>
                                          <p:spTgt spid="33794">
                                            <p:txEl>
                                              <p:pRg st="5" end="5"/>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3794">
                                            <p:txEl>
                                              <p:pRg st="6" end="6"/>
                                            </p:txEl>
                                          </p:spTgt>
                                        </p:tgtEl>
                                        <p:attrNameLst>
                                          <p:attrName>style.visibility</p:attrName>
                                        </p:attrNameLst>
                                      </p:cBhvr>
                                      <p:to>
                                        <p:strVal val="visible"/>
                                      </p:to>
                                    </p:set>
                                    <p:animEffect transition="in" filter="randombar(horizontal)">
                                      <p:cBhvr>
                                        <p:cTn id="25" dur="500"/>
                                        <p:tgtEl>
                                          <p:spTgt spid="33794">
                                            <p:txEl>
                                              <p:pRg st="6" end="6"/>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3794">
                                            <p:txEl>
                                              <p:pRg st="7" end="7"/>
                                            </p:txEl>
                                          </p:spTgt>
                                        </p:tgtEl>
                                        <p:attrNameLst>
                                          <p:attrName>style.visibility</p:attrName>
                                        </p:attrNameLst>
                                      </p:cBhvr>
                                      <p:to>
                                        <p:strVal val="visible"/>
                                      </p:to>
                                    </p:set>
                                    <p:animEffect transition="in" filter="randombar(horizontal)">
                                      <p:cBhvr>
                                        <p:cTn id="30" dur="500"/>
                                        <p:tgtEl>
                                          <p:spTgt spid="33794">
                                            <p:txEl>
                                              <p:pRg st="7" end="7"/>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3794">
                                            <p:txEl>
                                              <p:pRg st="8" end="8"/>
                                            </p:txEl>
                                          </p:spTgt>
                                        </p:tgtEl>
                                        <p:attrNameLst>
                                          <p:attrName>style.visibility</p:attrName>
                                        </p:attrNameLst>
                                      </p:cBhvr>
                                      <p:to>
                                        <p:strVal val="visible"/>
                                      </p:to>
                                    </p:set>
                                    <p:animEffect transition="in" filter="randombar(horizontal)">
                                      <p:cBhvr>
                                        <p:cTn id="35" dur="500"/>
                                        <p:tgtEl>
                                          <p:spTgt spid="3379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21F96A6F-2405-41C5-BE50-0E05B7D00520}"/>
              </a:ext>
            </a:extLst>
          </p:cNvPr>
          <p:cNvPicPr>
            <a:picLocks noChangeAspect="1"/>
          </p:cNvPicPr>
          <p:nvPr/>
        </p:nvPicPr>
        <p:blipFill>
          <a:blip r:embed="rId2"/>
          <a:stretch>
            <a:fillRect/>
          </a:stretch>
        </p:blipFill>
        <p:spPr>
          <a:xfrm>
            <a:off x="0" y="1143000"/>
            <a:ext cx="9144000" cy="4572000"/>
          </a:xfrm>
          <a:prstGeom prst="rect">
            <a:avLst/>
          </a:prstGeom>
        </p:spPr>
      </p:pic>
    </p:spTree>
    <p:extLst>
      <p:ext uri="{BB962C8B-B14F-4D97-AF65-F5344CB8AC3E}">
        <p14:creationId xmlns:p14="http://schemas.microsoft.com/office/powerpoint/2010/main" val="3372982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stellar_fate_type1a_lab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7834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r="59177"/>
          <a:stretch>
            <a:fillRect/>
          </a:stretch>
        </p:blipFill>
        <p:spPr bwMode="auto">
          <a:xfrm>
            <a:off x="577452" y="4005064"/>
            <a:ext cx="4607248" cy="2790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bdélník 5"/>
          <p:cNvSpPr/>
          <p:nvPr/>
        </p:nvSpPr>
        <p:spPr>
          <a:xfrm>
            <a:off x="468808" y="1975773"/>
            <a:ext cx="4824536" cy="1754326"/>
          </a:xfrm>
          <a:prstGeom prst="rect">
            <a:avLst/>
          </a:prstGeom>
        </p:spPr>
        <p:txBody>
          <a:bodyPr wrap="square">
            <a:spAutoFit/>
          </a:bodyPr>
          <a:lstStyle/>
          <a:p>
            <a:r>
              <a:rPr lang="cs-CZ" b="1" dirty="0"/>
              <a:t>Slunce – v polovině doby života, </a:t>
            </a:r>
          </a:p>
          <a:p>
            <a:r>
              <a:rPr lang="cs-CZ" b="1" dirty="0"/>
              <a:t>cca polovina vodíku v jádře spálena </a:t>
            </a:r>
          </a:p>
          <a:p>
            <a:endParaRPr lang="cs-CZ" dirty="0"/>
          </a:p>
          <a:p>
            <a:r>
              <a:rPr lang="cs-CZ" dirty="0"/>
              <a:t>(staré, dobré Slunce v rovnovážném stavu)</a:t>
            </a:r>
          </a:p>
          <a:p>
            <a:endParaRPr lang="cs-CZ" dirty="0"/>
          </a:p>
          <a:p>
            <a:r>
              <a:rPr lang="cs-CZ" dirty="0"/>
              <a:t>stáří </a:t>
            </a:r>
            <a:r>
              <a:rPr lang="en-US" dirty="0"/>
              <a:t>4.6 </a:t>
            </a:r>
            <a:r>
              <a:rPr lang="cs-CZ" dirty="0"/>
              <a:t>miliardy let</a:t>
            </a:r>
          </a:p>
        </p:txBody>
      </p:sp>
      <p:sp>
        <p:nvSpPr>
          <p:cNvPr id="7" name="Rectangle 3"/>
          <p:cNvSpPr>
            <a:spLocks noChangeArrowheads="1"/>
          </p:cNvSpPr>
          <p:nvPr/>
        </p:nvSpPr>
        <p:spPr bwMode="auto">
          <a:xfrm>
            <a:off x="323850" y="403225"/>
            <a:ext cx="4044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2400" b="1" dirty="0">
                <a:solidFill>
                  <a:schemeClr val="accent1">
                    <a:lumMod val="50000"/>
                  </a:schemeClr>
                </a:solidFill>
                <a:effectLst>
                  <a:outerShdw blurRad="38100" dist="38100" dir="2700000" algn="tl">
                    <a:srgbClr val="000000">
                      <a:alpha val="43137"/>
                    </a:srgbClr>
                  </a:outerShdw>
                </a:effectLst>
              </a:rPr>
              <a:t>Hvězdy v nejlepších letech</a:t>
            </a:r>
          </a:p>
        </p:txBody>
      </p:sp>
      <p:sp>
        <p:nvSpPr>
          <p:cNvPr id="8" name="Rectangle 2"/>
          <p:cNvSpPr>
            <a:spLocks noChangeArrowheads="1"/>
          </p:cNvSpPr>
          <p:nvPr/>
        </p:nvSpPr>
        <p:spPr bwMode="auto">
          <a:xfrm>
            <a:off x="323850" y="1125538"/>
            <a:ext cx="838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dirty="0"/>
              <a:t>	= hvězdy na hlavní posloupnosti </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8998" y="188640"/>
            <a:ext cx="3158480" cy="3158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087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9" dur="500"/>
                                        <p:tgtEl>
                                          <p:spTgt spid="6">
                                            <p:txEl>
                                              <p:pRg st="1" end="1"/>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par>
                          <p:cTn id="23" fill="hold">
                            <p:stCondLst>
                              <p:cond delay="1000"/>
                            </p:stCondLst>
                            <p:childTnLst>
                              <p:par>
                                <p:cTn id="24" presetID="14" presetClass="entr" presetSubtype="10" fill="hold" grpId="0" nodeType="after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6" dur="500"/>
                                        <p:tgtEl>
                                          <p:spTgt spid="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Effect transition="in" filter="randombar(horizontal)">
                                      <p:cBhvr>
                                        <p:cTn id="31"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ChangeArrowheads="1"/>
          </p:cNvSpPr>
          <p:nvPr/>
        </p:nvSpPr>
        <p:spPr bwMode="auto">
          <a:xfrm>
            <a:off x="323850" y="403225"/>
            <a:ext cx="4044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2400" b="1" dirty="0">
                <a:solidFill>
                  <a:schemeClr val="accent1">
                    <a:lumMod val="50000"/>
                  </a:schemeClr>
                </a:solidFill>
                <a:effectLst>
                  <a:outerShdw blurRad="38100" dist="38100" dir="2700000" algn="tl">
                    <a:srgbClr val="000000">
                      <a:alpha val="43137"/>
                    </a:srgbClr>
                  </a:outerShdw>
                </a:effectLst>
              </a:rPr>
              <a:t>Hvězdy v nejlepších letech</a:t>
            </a:r>
          </a:p>
        </p:txBody>
      </p:sp>
      <p:pic>
        <p:nvPicPr>
          <p:cNvPr id="2" name="Obrázek 1">
            <a:extLst>
              <a:ext uri="{FF2B5EF4-FFF2-40B4-BE49-F238E27FC236}">
                <a16:creationId xmlns:a16="http://schemas.microsoft.com/office/drawing/2014/main" id="{E4069872-6059-44FB-99B1-55F1C3DE220F}"/>
              </a:ext>
            </a:extLst>
          </p:cNvPr>
          <p:cNvPicPr>
            <a:picLocks noChangeAspect="1"/>
          </p:cNvPicPr>
          <p:nvPr/>
        </p:nvPicPr>
        <p:blipFill>
          <a:blip r:embed="rId3"/>
          <a:stretch>
            <a:fillRect/>
          </a:stretch>
        </p:blipFill>
        <p:spPr>
          <a:xfrm>
            <a:off x="1667651" y="2481379"/>
            <a:ext cx="2414182" cy="4404251"/>
          </a:xfrm>
          <a:prstGeom prst="rect">
            <a:avLst/>
          </a:prstGeom>
        </p:spPr>
      </p:pic>
      <p:sp>
        <p:nvSpPr>
          <p:cNvPr id="3" name="TextovéPole 2">
            <a:extLst>
              <a:ext uri="{FF2B5EF4-FFF2-40B4-BE49-F238E27FC236}">
                <a16:creationId xmlns:a16="http://schemas.microsoft.com/office/drawing/2014/main" id="{4C56F426-C1C7-45F9-8F7C-52F72F10C760}"/>
              </a:ext>
            </a:extLst>
          </p:cNvPr>
          <p:cNvSpPr txBox="1"/>
          <p:nvPr/>
        </p:nvSpPr>
        <p:spPr>
          <a:xfrm>
            <a:off x="4345973" y="6237312"/>
            <a:ext cx="4091632" cy="338554"/>
          </a:xfrm>
          <a:prstGeom prst="rect">
            <a:avLst/>
          </a:prstGeom>
          <a:noFill/>
        </p:spPr>
        <p:txBody>
          <a:bodyPr wrap="square" rtlCol="0">
            <a:spAutoFit/>
          </a:bodyPr>
          <a:lstStyle/>
          <a:p>
            <a:r>
              <a:rPr lang="cs-CZ" sz="1600" dirty="0"/>
              <a:t>změna složení Slunce v průběhu vývoje</a:t>
            </a:r>
          </a:p>
        </p:txBody>
      </p:sp>
      <p:sp>
        <p:nvSpPr>
          <p:cNvPr id="6" name="Obdélník 5">
            <a:extLst>
              <a:ext uri="{FF2B5EF4-FFF2-40B4-BE49-F238E27FC236}">
                <a16:creationId xmlns:a16="http://schemas.microsoft.com/office/drawing/2014/main" id="{F383822A-CD43-48DB-98C9-70495A103D69}"/>
              </a:ext>
            </a:extLst>
          </p:cNvPr>
          <p:cNvSpPr/>
          <p:nvPr/>
        </p:nvSpPr>
        <p:spPr>
          <a:xfrm>
            <a:off x="309860" y="1285943"/>
            <a:ext cx="7559576" cy="1135183"/>
          </a:xfrm>
          <a:prstGeom prst="rect">
            <a:avLst/>
          </a:prstGeom>
        </p:spPr>
        <p:txBody>
          <a:bodyPr wrap="square">
            <a:spAutoFit/>
          </a:bodyPr>
          <a:lstStyle/>
          <a:p>
            <a:pPr>
              <a:lnSpc>
                <a:spcPct val="130000"/>
              </a:lnSpc>
            </a:pPr>
            <a:r>
              <a:rPr lang="en-US" dirty="0"/>
              <a:t>b</a:t>
            </a:r>
            <a:r>
              <a:rPr lang="cs-CZ" dirty="0" err="1"/>
              <a:t>ěhem</a:t>
            </a:r>
            <a:r>
              <a:rPr lang="cs-CZ" dirty="0"/>
              <a:t> pobytu hvězdy na HP:</a:t>
            </a:r>
          </a:p>
          <a:p>
            <a:pPr>
              <a:lnSpc>
                <a:spcPct val="130000"/>
              </a:lnSpc>
            </a:pPr>
            <a:r>
              <a:rPr lang="cs-CZ" dirty="0"/>
              <a:t>	- průměr i zářivý výkon </a:t>
            </a:r>
            <a:r>
              <a:rPr lang="en-US" dirty="0" err="1"/>
              <a:t>velmi</a:t>
            </a:r>
            <a:r>
              <a:rPr lang="en-US" dirty="0"/>
              <a:t> </a:t>
            </a:r>
            <a:r>
              <a:rPr lang="cs-CZ" dirty="0"/>
              <a:t>z</a:t>
            </a:r>
            <a:r>
              <a:rPr lang="en-US" dirty="0" err="1"/>
              <a:t>volna</a:t>
            </a:r>
            <a:r>
              <a:rPr lang="en-US" dirty="0"/>
              <a:t> </a:t>
            </a:r>
            <a:r>
              <a:rPr lang="en-US" dirty="0" err="1"/>
              <a:t>roste</a:t>
            </a:r>
            <a:r>
              <a:rPr lang="en-US" dirty="0"/>
              <a:t> </a:t>
            </a:r>
            <a:endParaRPr lang="cs-CZ" dirty="0"/>
          </a:p>
          <a:p>
            <a:pPr>
              <a:lnSpc>
                <a:spcPct val="130000"/>
              </a:lnSpc>
            </a:pPr>
            <a:r>
              <a:rPr lang="cs-CZ" dirty="0"/>
              <a:t>	- mění se chemické složení – nejvíce v centru</a:t>
            </a:r>
          </a:p>
        </p:txBody>
      </p:sp>
      <p:pic>
        <p:nvPicPr>
          <p:cNvPr id="7" name="Picture 11" descr="zams">
            <a:extLst>
              <a:ext uri="{FF2B5EF4-FFF2-40B4-BE49-F238E27FC236}">
                <a16:creationId xmlns:a16="http://schemas.microsoft.com/office/drawing/2014/main" id="{3F9161F9-56AF-41F1-BE74-3F97514569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4777" y="431968"/>
            <a:ext cx="2414182" cy="24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046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90E20B67-2D2F-4CAB-9534-2825DCF27AC5}"/>
              </a:ext>
            </a:extLst>
          </p:cNvPr>
          <p:cNvPicPr>
            <a:picLocks noChangeAspect="1"/>
          </p:cNvPicPr>
          <p:nvPr/>
        </p:nvPicPr>
        <p:blipFill>
          <a:blip r:embed="rId3"/>
          <a:stretch>
            <a:fillRect/>
          </a:stretch>
        </p:blipFill>
        <p:spPr>
          <a:xfrm>
            <a:off x="1547664" y="2846780"/>
            <a:ext cx="5754251" cy="3678564"/>
          </a:xfrm>
          <a:prstGeom prst="rect">
            <a:avLst/>
          </a:prstGeom>
        </p:spPr>
      </p:pic>
      <mc:AlternateContent xmlns:mc="http://schemas.openxmlformats.org/markup-compatibility/2006" xmlns:a14="http://schemas.microsoft.com/office/drawing/2010/main">
        <mc:Choice Requires="a14">
          <p:sp>
            <p:nvSpPr>
              <p:cNvPr id="66564" name="Rectangle 4"/>
              <p:cNvSpPr>
                <a:spLocks noChangeArrowheads="1"/>
              </p:cNvSpPr>
              <p:nvPr/>
            </p:nvSpPr>
            <p:spPr bwMode="auto">
              <a:xfrm>
                <a:off x="179512" y="332656"/>
                <a:ext cx="7991475" cy="305846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r>
                  <a:rPr lang="cs-CZ" dirty="0"/>
                  <a:t>hvězdné „období klidu“  -  řádově 10</a:t>
                </a:r>
                <a:r>
                  <a:rPr lang="cs-CZ" baseline="30000" dirty="0"/>
                  <a:t>6</a:t>
                </a:r>
                <a:r>
                  <a:rPr lang="cs-CZ" dirty="0"/>
                  <a:t> – 10</a:t>
                </a:r>
                <a:r>
                  <a:rPr lang="cs-CZ" baseline="30000" dirty="0"/>
                  <a:t>10</a:t>
                </a:r>
                <a:r>
                  <a:rPr lang="cs-CZ" dirty="0"/>
                  <a:t> let </a:t>
                </a:r>
              </a:p>
              <a:p>
                <a:endParaRPr lang="cs-CZ" dirty="0"/>
              </a:p>
              <a:p>
                <a:r>
                  <a:rPr lang="cs-CZ" dirty="0"/>
                  <a:t> 	čas na hlavní posloupnosti </a:t>
                </a:r>
                <a14:m>
                  <m:oMath xmlns:m="http://schemas.openxmlformats.org/officeDocument/2006/math">
                    <m:sSub>
                      <m:sSubPr>
                        <m:ctrlPr>
                          <a:rPr lang="cs-CZ" b="0" i="1" smtClean="0">
                            <a:latin typeface="Cambria Math" panose="02040503050406030204" pitchFamily="18" charset="0"/>
                          </a:rPr>
                        </m:ctrlPr>
                      </m:sSubPr>
                      <m:e>
                        <m:r>
                          <a:rPr lang="cs-CZ" b="0" i="1" smtClean="0">
                            <a:latin typeface="Cambria Math"/>
                          </a:rPr>
                          <m:t>𝑡</m:t>
                        </m:r>
                      </m:e>
                      <m:sub>
                        <m:r>
                          <a:rPr lang="cs-CZ" b="0" i="1" smtClean="0">
                            <a:latin typeface="Cambria Math"/>
                          </a:rPr>
                          <m:t>𝐻𝑃</m:t>
                        </m:r>
                      </m:sub>
                    </m:sSub>
                    <m:r>
                      <a:rPr lang="cs-CZ" b="0" i="1" smtClean="0">
                        <a:latin typeface="Cambria Math"/>
                      </a:rPr>
                      <m:t>=</m:t>
                    </m:r>
                    <m:sSup>
                      <m:sSupPr>
                        <m:ctrlPr>
                          <a:rPr lang="cs-CZ" b="0" i="1" smtClean="0">
                            <a:latin typeface="Cambria Math" panose="02040503050406030204" pitchFamily="18" charset="0"/>
                          </a:rPr>
                        </m:ctrlPr>
                      </m:sSupPr>
                      <m:e>
                        <m:sSup>
                          <m:sSupPr>
                            <m:ctrlPr>
                              <a:rPr lang="cs-CZ" b="0" i="1" smtClean="0">
                                <a:latin typeface="Cambria Math" panose="02040503050406030204" pitchFamily="18" charset="0"/>
                              </a:rPr>
                            </m:ctrlPr>
                          </m:sSupPr>
                          <m:e>
                            <m:r>
                              <a:rPr lang="cs-CZ" b="0" i="1" smtClean="0">
                                <a:latin typeface="Cambria Math"/>
                              </a:rPr>
                              <m:t>10</m:t>
                            </m:r>
                          </m:e>
                          <m:sup>
                            <m:r>
                              <a:rPr lang="cs-CZ" b="0" i="1" smtClean="0">
                                <a:latin typeface="Cambria Math"/>
                              </a:rPr>
                              <m:t>10</m:t>
                            </m:r>
                          </m:sup>
                        </m:sSup>
                        <m:d>
                          <m:dPr>
                            <m:ctrlPr>
                              <a:rPr lang="cs-CZ" i="1">
                                <a:latin typeface="Cambria Math" panose="02040503050406030204" pitchFamily="18" charset="0"/>
                              </a:rPr>
                            </m:ctrlPr>
                          </m:dPr>
                          <m:e>
                            <m:f>
                              <m:fPr>
                                <m:ctrlPr>
                                  <a:rPr lang="cs-CZ" i="1">
                                    <a:latin typeface="Cambria Math" panose="02040503050406030204" pitchFamily="18" charset="0"/>
                                  </a:rPr>
                                </m:ctrlPr>
                              </m:fPr>
                              <m:num>
                                <m:r>
                                  <a:rPr lang="cs-CZ" b="0" i="1" smtClean="0">
                                    <a:latin typeface="Cambria Math"/>
                                  </a:rPr>
                                  <m:t>1</m:t>
                                </m:r>
                              </m:num>
                              <m:den>
                                <m:r>
                                  <a:rPr lang="cs-CZ" b="0" i="1" smtClean="0">
                                    <a:latin typeface="Cambria Math"/>
                                  </a:rPr>
                                  <m:t>𝑀</m:t>
                                </m:r>
                              </m:den>
                            </m:f>
                          </m:e>
                        </m:d>
                      </m:e>
                      <m:sup>
                        <m:r>
                          <a:rPr lang="cs-CZ" b="0" i="1" smtClean="0">
                            <a:latin typeface="Cambria Math"/>
                          </a:rPr>
                          <m:t>2.5</m:t>
                        </m:r>
                      </m:sup>
                    </m:sSup>
                  </m:oMath>
                </a14:m>
                <a:r>
                  <a:rPr lang="cs-CZ" dirty="0"/>
                  <a:t> let    (M v </a:t>
                </a:r>
                <a:r>
                  <a:rPr lang="cs-CZ" dirty="0" err="1"/>
                  <a:t>M</a:t>
                </a:r>
                <a:r>
                  <a:rPr lang="cs-CZ" baseline="-25000" dirty="0" err="1"/>
                  <a:t>ʘ</a:t>
                </a:r>
                <a:r>
                  <a:rPr lang="cs-CZ" dirty="0"/>
                  <a:t>)</a:t>
                </a:r>
              </a:p>
              <a:p>
                <a:endParaRPr lang="cs-CZ" dirty="0"/>
              </a:p>
              <a:p>
                <a:pPr algn="ctr"/>
                <a:r>
                  <a:rPr lang="cs-CZ" b="1" dirty="0">
                    <a:solidFill>
                      <a:srgbClr val="FF0000"/>
                    </a:solidFill>
                  </a:rPr>
                  <a:t>čím má hvězda </a:t>
                </a:r>
                <a:r>
                  <a:rPr lang="cs-CZ" b="1" i="1" dirty="0">
                    <a:solidFill>
                      <a:srgbClr val="FF0000"/>
                    </a:solidFill>
                  </a:rPr>
                  <a:t>větší </a:t>
                </a:r>
                <a:r>
                  <a:rPr lang="cs-CZ" b="1" dirty="0">
                    <a:solidFill>
                      <a:srgbClr val="FF0000"/>
                    </a:solidFill>
                  </a:rPr>
                  <a:t>hmotnost, tím </a:t>
                </a:r>
                <a:r>
                  <a:rPr lang="cs-CZ" b="1" i="1" dirty="0">
                    <a:solidFill>
                      <a:srgbClr val="FF0000"/>
                    </a:solidFill>
                  </a:rPr>
                  <a:t>rychleji </a:t>
                </a:r>
                <a:r>
                  <a:rPr lang="cs-CZ" b="1" dirty="0">
                    <a:solidFill>
                      <a:srgbClr val="FF0000"/>
                    </a:solidFill>
                  </a:rPr>
                  <a:t>se vyvíjí!</a:t>
                </a:r>
                <a:endParaRPr lang="cs-CZ" i="1" dirty="0">
                  <a:solidFill>
                    <a:srgbClr val="FF0000"/>
                  </a:solidFill>
                </a:endParaRPr>
              </a:p>
              <a:p>
                <a:endParaRPr lang="cs-CZ" dirty="0"/>
              </a:p>
              <a:p>
                <a:r>
                  <a:rPr lang="cs-CZ" dirty="0"/>
                  <a:t>proč?</a:t>
                </a:r>
              </a:p>
              <a:p>
                <a:r>
                  <a:rPr lang="cs-CZ" dirty="0"/>
                  <a:t>	hmotnost je určující pro centrální teplotu a tlak =&gt; rychlost 	jaderného hoření!	</a:t>
                </a:r>
              </a:p>
              <a:p>
                <a:endParaRPr lang="en-US" dirty="0"/>
              </a:p>
            </p:txBody>
          </p:sp>
        </mc:Choice>
        <mc:Fallback xmlns="">
          <p:sp>
            <p:nvSpPr>
              <p:cNvPr id="66564" name="Rectangle 4"/>
              <p:cNvSpPr>
                <a:spLocks noRot="1" noChangeAspect="1" noMove="1" noResize="1" noEditPoints="1" noAdjustHandles="1" noChangeArrowheads="1" noChangeShapeType="1" noTextEdit="1"/>
              </p:cNvSpPr>
              <p:nvPr/>
            </p:nvSpPr>
            <p:spPr bwMode="auto">
              <a:xfrm>
                <a:off x="179512" y="332656"/>
                <a:ext cx="7991475" cy="3058466"/>
              </a:xfrm>
              <a:prstGeom prst="rect">
                <a:avLst/>
              </a:prstGeom>
              <a:blipFill>
                <a:blip r:embed="rId4"/>
                <a:stretch>
                  <a:fillRect l="-610" t="-119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6564">
                                            <p:txEl>
                                              <p:pRg st="0" end="0"/>
                                            </p:txEl>
                                          </p:spTgt>
                                        </p:tgtEl>
                                        <p:attrNameLst>
                                          <p:attrName>style.visibility</p:attrName>
                                        </p:attrNameLst>
                                      </p:cBhvr>
                                      <p:to>
                                        <p:strVal val="visible"/>
                                      </p:to>
                                    </p:set>
                                    <p:animEffect transition="in" filter="wipe(up)">
                                      <p:cBhvr>
                                        <p:cTn id="7" dur="500"/>
                                        <p:tgtEl>
                                          <p:spTgt spid="665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6564">
                                            <p:txEl>
                                              <p:pRg st="2" end="2"/>
                                            </p:txEl>
                                          </p:spTgt>
                                        </p:tgtEl>
                                        <p:attrNameLst>
                                          <p:attrName>style.visibility</p:attrName>
                                        </p:attrNameLst>
                                      </p:cBhvr>
                                      <p:to>
                                        <p:strVal val="visible"/>
                                      </p:to>
                                    </p:set>
                                    <p:animEffect transition="in" filter="wipe(up)">
                                      <p:cBhvr>
                                        <p:cTn id="12" dur="500"/>
                                        <p:tgtEl>
                                          <p:spTgt spid="6656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6564">
                                            <p:txEl>
                                              <p:pRg st="4" end="4"/>
                                            </p:txEl>
                                          </p:spTgt>
                                        </p:tgtEl>
                                        <p:attrNameLst>
                                          <p:attrName>style.visibility</p:attrName>
                                        </p:attrNameLst>
                                      </p:cBhvr>
                                      <p:to>
                                        <p:strVal val="visible"/>
                                      </p:to>
                                    </p:set>
                                    <p:animEffect transition="in" filter="wipe(up)">
                                      <p:cBhvr>
                                        <p:cTn id="17" dur="500"/>
                                        <p:tgtEl>
                                          <p:spTgt spid="6656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6564">
                                            <p:txEl>
                                              <p:pRg st="6" end="6"/>
                                            </p:txEl>
                                          </p:spTgt>
                                        </p:tgtEl>
                                        <p:attrNameLst>
                                          <p:attrName>style.visibility</p:attrName>
                                        </p:attrNameLst>
                                      </p:cBhvr>
                                      <p:to>
                                        <p:strVal val="visible"/>
                                      </p:to>
                                    </p:set>
                                    <p:animEffect transition="in" filter="wipe(up)">
                                      <p:cBhvr>
                                        <p:cTn id="22" dur="500"/>
                                        <p:tgtEl>
                                          <p:spTgt spid="6656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564">
                                            <p:txEl>
                                              <p:pRg st="7" end="7"/>
                                            </p:txEl>
                                          </p:spTgt>
                                        </p:tgtEl>
                                        <p:attrNameLst>
                                          <p:attrName>style.visibility</p:attrName>
                                        </p:attrNameLst>
                                      </p:cBhvr>
                                      <p:to>
                                        <p:strVal val="visible"/>
                                      </p:to>
                                    </p:set>
                                    <p:animEffect transition="in" filter="wipe(up)">
                                      <p:cBhvr>
                                        <p:cTn id="27" dur="500"/>
                                        <p:tgtEl>
                                          <p:spTgt spid="66564">
                                            <p:txEl>
                                              <p:pRg st="7" end="7"/>
                                            </p:txEl>
                                          </p:spTgt>
                                        </p:tgtEl>
                                      </p:cBhvr>
                                    </p:animEffect>
                                  </p:childTnLst>
                                </p:cTn>
                              </p:par>
                              <p:par>
                                <p:cTn id="28" presetID="16" presetClass="entr" presetSubtype="37"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out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4"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50" y="476250"/>
            <a:ext cx="8369300" cy="380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1" name="Rectangle 3"/>
          <p:cNvSpPr>
            <a:spLocks noChangeArrowheads="1"/>
          </p:cNvSpPr>
          <p:nvPr/>
        </p:nvSpPr>
        <p:spPr bwMode="auto">
          <a:xfrm>
            <a:off x="125413" y="4868863"/>
            <a:ext cx="8893175"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i="1"/>
              <a:t>Hvězdy hlavní posloupnosti</a:t>
            </a:r>
            <a:r>
              <a:rPr lang="cs-CZ"/>
              <a:t>. </a:t>
            </a:r>
          </a:p>
          <a:p>
            <a:pPr lvl="1"/>
            <a:r>
              <a:rPr lang="cs-CZ" i="1"/>
              <a:t>T</a:t>
            </a:r>
            <a:r>
              <a:rPr lang="cs-CZ" i="1" baseline="-25000"/>
              <a:t>ef</a:t>
            </a:r>
            <a:r>
              <a:rPr lang="cs-CZ"/>
              <a:t> efektivní teplota hvězdy, spektrální třída, </a:t>
            </a:r>
          </a:p>
          <a:p>
            <a:pPr lvl="1"/>
            <a:r>
              <a:rPr lang="cs-CZ" i="1"/>
              <a:t>M</a:t>
            </a:r>
            <a:r>
              <a:rPr lang="cs-CZ" baseline="-25000"/>
              <a:t>V </a:t>
            </a:r>
            <a:r>
              <a:rPr lang="cs-CZ"/>
              <a:t>absolutní vizuální hvězdná velikost , </a:t>
            </a:r>
            <a:r>
              <a:rPr lang="cs-CZ" i="1"/>
              <a:t>M</a:t>
            </a:r>
            <a:r>
              <a:rPr lang="cs-CZ" baseline="-25000"/>
              <a:t>b </a:t>
            </a:r>
            <a:r>
              <a:rPr lang="cs-CZ"/>
              <a:t>absolutní bolometrická hv. velikost , </a:t>
            </a:r>
          </a:p>
          <a:p>
            <a:pPr lvl="1"/>
            <a:r>
              <a:rPr lang="cs-CZ" i="1"/>
              <a:t>L</a:t>
            </a:r>
            <a:r>
              <a:rPr lang="cs-CZ"/>
              <a:t> zářivý výkon, </a:t>
            </a:r>
            <a:r>
              <a:rPr lang="cs-CZ" i="1"/>
              <a:t>M </a:t>
            </a:r>
            <a:r>
              <a:rPr lang="cs-CZ"/>
              <a:t>hmotnost , </a:t>
            </a:r>
            <a:r>
              <a:rPr lang="cs-CZ" i="1"/>
              <a:t>R </a:t>
            </a:r>
            <a:r>
              <a:rPr lang="cs-CZ"/>
              <a:t>poloměr, </a:t>
            </a:r>
            <a:r>
              <a:rPr lang="cs-CZ" i="1">
                <a:latin typeface="Symbol" pitchFamily="18" charset="2"/>
              </a:rPr>
              <a:t>r</a:t>
            </a:r>
            <a:r>
              <a:rPr lang="cs-CZ"/>
              <a:t> střední hustota,</a:t>
            </a:r>
          </a:p>
          <a:p>
            <a:pPr lvl="1"/>
            <a:r>
              <a:rPr lang="cs-CZ">
                <a:latin typeface="Symbol" pitchFamily="18" charset="2"/>
              </a:rPr>
              <a:t>t</a:t>
            </a:r>
            <a:r>
              <a:rPr lang="cs-CZ"/>
              <a:t> doba setrvání na hlavní posloupnosti, (</a:t>
            </a:r>
            <a:r>
              <a:rPr lang="cs-CZ" i="1"/>
              <a:t>B</a:t>
            </a:r>
            <a:r>
              <a:rPr lang="cs-CZ"/>
              <a:t>–</a:t>
            </a:r>
            <a:r>
              <a:rPr lang="cs-CZ" i="1"/>
              <a:t>V</a:t>
            </a:r>
            <a:r>
              <a:rPr lang="cs-CZ"/>
              <a:t>) barevný index </a:t>
            </a:r>
          </a:p>
        </p:txBody>
      </p:sp>
    </p:spTree>
    <p:extLst>
      <p:ext uri="{BB962C8B-B14F-4D97-AF65-F5344CB8AC3E}">
        <p14:creationId xmlns:p14="http://schemas.microsoft.com/office/powerpoint/2010/main" val="1743578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3000"/>
                                  </p:stCondLst>
                                  <p:childTnLst>
                                    <p:set>
                                      <p:cBhvr>
                                        <p:cTn id="6" dur="1" fill="hold">
                                          <p:stCondLst>
                                            <p:cond delay="0"/>
                                          </p:stCondLst>
                                        </p:cTn>
                                        <p:tgtEl>
                                          <p:spTgt spid="32771"/>
                                        </p:tgtEl>
                                        <p:attrNameLst>
                                          <p:attrName>style.visibility</p:attrName>
                                        </p:attrNameLst>
                                      </p:cBhvr>
                                      <p:to>
                                        <p:strVal val="visible"/>
                                      </p:to>
                                    </p:set>
                                    <p:animEffect transition="in" filter="wipe(left)">
                                      <p:cBhvr>
                                        <p:cTn id="7" dur="500"/>
                                        <p:tgtEl>
                                          <p:spTgt spid="32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38" y="-985838"/>
            <a:ext cx="10125076" cy="8829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6" name="Text Box 2"/>
          <p:cNvSpPr txBox="1">
            <a:spLocks noChangeArrowheads="1"/>
          </p:cNvSpPr>
          <p:nvPr/>
        </p:nvSpPr>
        <p:spPr bwMode="auto">
          <a:xfrm>
            <a:off x="1547813" y="1341438"/>
            <a:ext cx="5905500" cy="1190625"/>
          </a:xfrm>
          <a:prstGeom prst="rect">
            <a:avLst/>
          </a:prstGeom>
          <a:solidFill>
            <a:schemeClr val="bg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cs-CZ" sz="3600" b="1">
                <a:solidFill>
                  <a:srgbClr val="CC0000"/>
                </a:solidFill>
                <a:effectLst>
                  <a:outerShdw blurRad="38100" dist="38100" dir="2700000" algn="tl">
                    <a:srgbClr val="C0C0C0"/>
                  </a:outerShdw>
                </a:effectLst>
              </a:rPr>
              <a:t>Vývoj hvězd po opuštění hlavní posloupnosti</a:t>
            </a:r>
          </a:p>
        </p:txBody>
      </p:sp>
    </p:spTree>
    <p:extLst>
      <p:ext uri="{BB962C8B-B14F-4D97-AF65-F5344CB8AC3E}">
        <p14:creationId xmlns:p14="http://schemas.microsoft.com/office/powerpoint/2010/main" val="3621372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431800" y="3789363"/>
            <a:ext cx="8280400" cy="281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dirty="0"/>
              <a:t>Důsledky: </a:t>
            </a:r>
          </a:p>
          <a:p>
            <a:pPr lvl="1">
              <a:lnSpc>
                <a:spcPct val="150000"/>
              </a:lnSpc>
              <a:buFontTx/>
              <a:buChar char="-"/>
            </a:pPr>
            <a:r>
              <a:rPr lang="cs-CZ" dirty="0"/>
              <a:t> jádro hvězdy - nadále se smršťuje a zahřívá </a:t>
            </a:r>
          </a:p>
          <a:p>
            <a:pPr lvl="1">
              <a:lnSpc>
                <a:spcPct val="150000"/>
              </a:lnSpc>
            </a:pPr>
            <a:r>
              <a:rPr lang="cs-CZ" dirty="0"/>
              <a:t>-&gt; vyšší produkce energie ve slupce </a:t>
            </a:r>
          </a:p>
          <a:p>
            <a:pPr lvl="1">
              <a:lnSpc>
                <a:spcPct val="150000"/>
              </a:lnSpc>
              <a:buFontTx/>
              <a:buChar char="-"/>
            </a:pPr>
            <a:r>
              <a:rPr lang="cs-CZ" dirty="0"/>
              <a:t> obálka hvězdy – zvýšený tok energie zdola </a:t>
            </a:r>
          </a:p>
          <a:p>
            <a:pPr marL="742950" lvl="1" indent="-285750">
              <a:lnSpc>
                <a:spcPct val="150000"/>
              </a:lnSpc>
              <a:buFont typeface="Symbol" panose="05050102010706020507" pitchFamily="18" charset="2"/>
              <a:buChar char="Þ"/>
            </a:pPr>
            <a:r>
              <a:rPr lang="cs-CZ" dirty="0"/>
              <a:t>rozpíná se a chladne </a:t>
            </a:r>
          </a:p>
          <a:p>
            <a:pPr marL="742950" lvl="1" indent="-285750">
              <a:lnSpc>
                <a:spcPct val="150000"/>
              </a:lnSpc>
              <a:buFont typeface="Symbol" panose="05050102010706020507" pitchFamily="18" charset="2"/>
              <a:buChar char="Þ"/>
            </a:pPr>
            <a:r>
              <a:rPr lang="cs-CZ" i="1" dirty="0"/>
              <a:t>červený obr </a:t>
            </a:r>
            <a:r>
              <a:rPr lang="cs-CZ" dirty="0"/>
              <a:t>nebo </a:t>
            </a:r>
            <a:r>
              <a:rPr lang="cs-CZ" i="1" dirty="0"/>
              <a:t>veleobr</a:t>
            </a:r>
            <a:r>
              <a:rPr lang="cs-CZ" dirty="0"/>
              <a:t> </a:t>
            </a:r>
          </a:p>
          <a:p>
            <a:pPr marL="742950" lvl="1" indent="-285750">
              <a:lnSpc>
                <a:spcPct val="150000"/>
              </a:lnSpc>
              <a:buFont typeface="Symbol" panose="05050102010706020507" pitchFamily="18" charset="2"/>
              <a:buChar char="Þ"/>
            </a:pPr>
            <a:r>
              <a:rPr lang="cs-CZ" dirty="0"/>
              <a:t>stěhování v HRD</a:t>
            </a:r>
          </a:p>
        </p:txBody>
      </p:sp>
      <p:sp>
        <p:nvSpPr>
          <p:cNvPr id="3075" name="Rectangle 3"/>
          <p:cNvSpPr>
            <a:spLocks noChangeArrowheads="1"/>
          </p:cNvSpPr>
          <p:nvPr/>
        </p:nvSpPr>
        <p:spPr bwMode="auto">
          <a:xfrm>
            <a:off x="395288" y="549275"/>
            <a:ext cx="292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2400" b="1">
                <a:solidFill>
                  <a:schemeClr val="accent2"/>
                </a:solidFill>
              </a:rPr>
              <a:t>Konec klidu na HP</a:t>
            </a:r>
            <a:r>
              <a:rPr lang="cs-CZ"/>
              <a:t> </a:t>
            </a:r>
          </a:p>
        </p:txBody>
      </p:sp>
      <p:sp>
        <p:nvSpPr>
          <p:cNvPr id="108548" name="Text Box 4"/>
          <p:cNvSpPr txBox="1">
            <a:spLocks noChangeArrowheads="1"/>
          </p:cNvSpPr>
          <p:nvPr/>
        </p:nvSpPr>
        <p:spPr bwMode="auto">
          <a:xfrm>
            <a:off x="468313" y="1412875"/>
            <a:ext cx="7920037"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cs-CZ"/>
              <a:t>kdy k němu dojde? – až začne docházet palivo! </a:t>
            </a:r>
          </a:p>
          <a:p>
            <a:pPr eaLnBrk="1" hangingPunct="1">
              <a:spcBef>
                <a:spcPct val="50000"/>
              </a:spcBef>
            </a:pPr>
            <a:r>
              <a:rPr lang="cs-CZ"/>
              <a:t>v centru jen cca 5 % H -&gt; výrazné snížení výroby energie </a:t>
            </a:r>
          </a:p>
          <a:p>
            <a:pPr eaLnBrk="1" hangingPunct="1">
              <a:spcBef>
                <a:spcPct val="50000"/>
              </a:spcBef>
              <a:buFont typeface="Symbol" pitchFamily="18" charset="2"/>
              <a:buChar char="Þ"/>
            </a:pPr>
            <a:r>
              <a:rPr lang="cs-CZ"/>
              <a:t>  smrštění jádra </a:t>
            </a:r>
          </a:p>
          <a:p>
            <a:pPr eaLnBrk="1" hangingPunct="1">
              <a:spcBef>
                <a:spcPct val="50000"/>
              </a:spcBef>
              <a:buFont typeface="Symbol" pitchFamily="18" charset="2"/>
              <a:buChar char="Þ"/>
            </a:pPr>
            <a:r>
              <a:rPr lang="cs-CZ"/>
              <a:t>  místa s více H poklesnou hlouběji do teplejších míst </a:t>
            </a:r>
          </a:p>
          <a:p>
            <a:pPr eaLnBrk="1" hangingPunct="1">
              <a:spcBef>
                <a:spcPct val="50000"/>
              </a:spcBef>
              <a:buFont typeface="Symbol" pitchFamily="18" charset="2"/>
              <a:buChar char="Þ"/>
            </a:pPr>
            <a:r>
              <a:rPr lang="cs-CZ"/>
              <a:t>  může se zapálit H ve slupce kolem jádra - </a:t>
            </a:r>
            <a:r>
              <a:rPr lang="cs-CZ" i="1"/>
              <a:t>slupkové hoření vodíku</a:t>
            </a:r>
            <a:endParaRPr lang="cs-CZ"/>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11113"/>
            <a:ext cx="2700337" cy="2085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Obrázek 1">
            <a:extLst>
              <a:ext uri="{FF2B5EF4-FFF2-40B4-BE49-F238E27FC236}">
                <a16:creationId xmlns:a16="http://schemas.microsoft.com/office/drawing/2014/main" id="{E7BD13E5-2BD0-46B5-8BF4-20EB885D2D6B}"/>
              </a:ext>
            </a:extLst>
          </p:cNvPr>
          <p:cNvPicPr>
            <a:picLocks noChangeAspect="1"/>
          </p:cNvPicPr>
          <p:nvPr/>
        </p:nvPicPr>
        <p:blipFill>
          <a:blip r:embed="rId4"/>
          <a:stretch>
            <a:fillRect/>
          </a:stretch>
        </p:blipFill>
        <p:spPr>
          <a:xfrm>
            <a:off x="6012160" y="3498851"/>
            <a:ext cx="2810685" cy="2731986"/>
          </a:xfrm>
          <a:prstGeom prst="rect">
            <a:avLst/>
          </a:prstGeom>
        </p:spPr>
      </p:pic>
    </p:spTree>
    <p:extLst>
      <p:ext uri="{BB962C8B-B14F-4D97-AF65-F5344CB8AC3E}">
        <p14:creationId xmlns:p14="http://schemas.microsoft.com/office/powerpoint/2010/main" val="42813886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8548">
                                            <p:txEl>
                                              <p:pRg st="0" end="0"/>
                                            </p:txEl>
                                          </p:spTgt>
                                        </p:tgtEl>
                                        <p:attrNameLst>
                                          <p:attrName>style.visibility</p:attrName>
                                        </p:attrNameLst>
                                      </p:cBhvr>
                                      <p:to>
                                        <p:strVal val="visible"/>
                                      </p:to>
                                    </p:set>
                                    <p:animEffect transition="in" filter="wipe(up)">
                                      <p:cBhvr>
                                        <p:cTn id="7" dur="500"/>
                                        <p:tgtEl>
                                          <p:spTgt spid="108548">
                                            <p:txEl>
                                              <p:pRg st="0" end="0"/>
                                            </p:txEl>
                                          </p:spTgt>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8548">
                                            <p:txEl>
                                              <p:pRg st="1" end="1"/>
                                            </p:txEl>
                                          </p:spTgt>
                                        </p:tgtEl>
                                        <p:attrNameLst>
                                          <p:attrName>style.visibility</p:attrName>
                                        </p:attrNameLst>
                                      </p:cBhvr>
                                      <p:to>
                                        <p:strVal val="visible"/>
                                      </p:to>
                                    </p:set>
                                    <p:animEffect transition="in" filter="wipe(up)">
                                      <p:cBhvr>
                                        <p:cTn id="12" dur="500"/>
                                        <p:tgtEl>
                                          <p:spTgt spid="10854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8548">
                                            <p:txEl>
                                              <p:pRg st="2" end="2"/>
                                            </p:txEl>
                                          </p:spTgt>
                                        </p:tgtEl>
                                        <p:attrNameLst>
                                          <p:attrName>style.visibility</p:attrName>
                                        </p:attrNameLst>
                                      </p:cBhvr>
                                      <p:to>
                                        <p:strVal val="visible"/>
                                      </p:to>
                                    </p:set>
                                    <p:animEffect transition="in" filter="wipe(up)">
                                      <p:cBhvr>
                                        <p:cTn id="17" dur="500"/>
                                        <p:tgtEl>
                                          <p:spTgt spid="10854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8548">
                                            <p:txEl>
                                              <p:pRg st="3" end="3"/>
                                            </p:txEl>
                                          </p:spTgt>
                                        </p:tgtEl>
                                        <p:attrNameLst>
                                          <p:attrName>style.visibility</p:attrName>
                                        </p:attrNameLst>
                                      </p:cBhvr>
                                      <p:to>
                                        <p:strVal val="visible"/>
                                      </p:to>
                                    </p:set>
                                    <p:animEffect transition="in" filter="wipe(up)">
                                      <p:cBhvr>
                                        <p:cTn id="22" dur="500"/>
                                        <p:tgtEl>
                                          <p:spTgt spid="10854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8548">
                                            <p:txEl>
                                              <p:pRg st="4" end="4"/>
                                            </p:txEl>
                                          </p:spTgt>
                                        </p:tgtEl>
                                        <p:attrNameLst>
                                          <p:attrName>style.visibility</p:attrName>
                                        </p:attrNameLst>
                                      </p:cBhvr>
                                      <p:to>
                                        <p:strVal val="visible"/>
                                      </p:to>
                                    </p:set>
                                    <p:animEffect transition="in" filter="wipe(up)">
                                      <p:cBhvr>
                                        <p:cTn id="27" dur="500"/>
                                        <p:tgtEl>
                                          <p:spTgt spid="108548">
                                            <p:txEl>
                                              <p:pRg st="4" end="4"/>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randombar(horizont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08546">
                                            <p:txEl>
                                              <p:pRg st="0" end="0"/>
                                            </p:txEl>
                                          </p:spTgt>
                                        </p:tgtEl>
                                        <p:attrNameLst>
                                          <p:attrName>style.visibility</p:attrName>
                                        </p:attrNameLst>
                                      </p:cBhvr>
                                      <p:to>
                                        <p:strVal val="visible"/>
                                      </p:to>
                                    </p:set>
                                    <p:animEffect transition="in" filter="wipe(up)">
                                      <p:cBhvr>
                                        <p:cTn id="35" dur="500"/>
                                        <p:tgtEl>
                                          <p:spTgt spid="10854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08546">
                                            <p:txEl>
                                              <p:pRg st="1" end="1"/>
                                            </p:txEl>
                                          </p:spTgt>
                                        </p:tgtEl>
                                        <p:attrNameLst>
                                          <p:attrName>style.visibility</p:attrName>
                                        </p:attrNameLst>
                                      </p:cBhvr>
                                      <p:to>
                                        <p:strVal val="visible"/>
                                      </p:to>
                                    </p:set>
                                    <p:animEffect transition="in" filter="wipe(up)">
                                      <p:cBhvr>
                                        <p:cTn id="40" dur="500"/>
                                        <p:tgtEl>
                                          <p:spTgt spid="108546">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08546">
                                            <p:txEl>
                                              <p:pRg st="2" end="2"/>
                                            </p:txEl>
                                          </p:spTgt>
                                        </p:tgtEl>
                                        <p:attrNameLst>
                                          <p:attrName>style.visibility</p:attrName>
                                        </p:attrNameLst>
                                      </p:cBhvr>
                                      <p:to>
                                        <p:strVal val="visible"/>
                                      </p:to>
                                    </p:set>
                                    <p:animEffect transition="in" filter="wipe(up)">
                                      <p:cBhvr>
                                        <p:cTn id="45" dur="500"/>
                                        <p:tgtEl>
                                          <p:spTgt spid="108546">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108546">
                                            <p:txEl>
                                              <p:pRg st="3" end="3"/>
                                            </p:txEl>
                                          </p:spTgt>
                                        </p:tgtEl>
                                        <p:attrNameLst>
                                          <p:attrName>style.visibility</p:attrName>
                                        </p:attrNameLst>
                                      </p:cBhvr>
                                      <p:to>
                                        <p:strVal val="visible"/>
                                      </p:to>
                                    </p:set>
                                    <p:animEffect transition="in" filter="wipe(up)">
                                      <p:cBhvr>
                                        <p:cTn id="50" dur="500"/>
                                        <p:tgtEl>
                                          <p:spTgt spid="108546">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108546">
                                            <p:txEl>
                                              <p:pRg st="4" end="4"/>
                                            </p:txEl>
                                          </p:spTgt>
                                        </p:tgtEl>
                                        <p:attrNameLst>
                                          <p:attrName>style.visibility</p:attrName>
                                        </p:attrNameLst>
                                      </p:cBhvr>
                                      <p:to>
                                        <p:strVal val="visible"/>
                                      </p:to>
                                    </p:set>
                                    <p:animEffect transition="in" filter="wipe(up)">
                                      <p:cBhvr>
                                        <p:cTn id="55" dur="500"/>
                                        <p:tgtEl>
                                          <p:spTgt spid="108546">
                                            <p:txEl>
                                              <p:pRg st="4" end="4"/>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108546">
                                            <p:txEl>
                                              <p:pRg st="5" end="5"/>
                                            </p:txEl>
                                          </p:spTgt>
                                        </p:tgtEl>
                                        <p:attrNameLst>
                                          <p:attrName>style.visibility</p:attrName>
                                        </p:attrNameLst>
                                      </p:cBhvr>
                                      <p:to>
                                        <p:strVal val="visible"/>
                                      </p:to>
                                    </p:set>
                                    <p:animEffect transition="in" filter="wipe(up)">
                                      <p:cBhvr>
                                        <p:cTn id="60" dur="500"/>
                                        <p:tgtEl>
                                          <p:spTgt spid="108546">
                                            <p:txEl>
                                              <p:pRg st="5" end="5"/>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108546">
                                            <p:txEl>
                                              <p:pRg st="6" end="6"/>
                                            </p:txEl>
                                          </p:spTgt>
                                        </p:tgtEl>
                                        <p:attrNameLst>
                                          <p:attrName>style.visibility</p:attrName>
                                        </p:attrNameLst>
                                      </p:cBhvr>
                                      <p:to>
                                        <p:strVal val="visible"/>
                                      </p:to>
                                    </p:set>
                                    <p:animEffect transition="in" filter="wipe(up)">
                                      <p:cBhvr>
                                        <p:cTn id="65" dur="500"/>
                                        <p:tgtEl>
                                          <p:spTgt spid="10854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6" grpId="0" uiExpand="1" build="p" bldLvl="2"/>
      <p:bldP spid="108548" grpId="0" uiExpand="1" build="p"/>
    </p:bldLst>
  </p:timing>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3275</TotalTime>
  <Words>4289</Words>
  <Application>Microsoft Office PowerPoint</Application>
  <PresentationFormat>Předvádění na obrazovce (4:3)</PresentationFormat>
  <Paragraphs>330</Paragraphs>
  <Slides>36</Slides>
  <Notes>27</Notes>
  <HiddenSlides>0</HiddenSlides>
  <MMClips>2</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36</vt:i4>
      </vt:variant>
    </vt:vector>
  </HeadingPairs>
  <TitlesOfParts>
    <vt:vector size="41" baseType="lpstr">
      <vt:lpstr>Arial</vt:lpstr>
      <vt:lpstr>Cambria Math</vt:lpstr>
      <vt:lpstr>Symbol</vt:lpstr>
      <vt:lpstr>Wingdings</vt:lpstr>
      <vt:lpstr>Výchozí návrh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user</dc:creator>
  <cp:lastModifiedBy>Miloslav Zejda</cp:lastModifiedBy>
  <cp:revision>140</cp:revision>
  <dcterms:created xsi:type="dcterms:W3CDTF">2008-02-24T10:48:03Z</dcterms:created>
  <dcterms:modified xsi:type="dcterms:W3CDTF">2021-04-22T21:25:16Z</dcterms:modified>
</cp:coreProperties>
</file>