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89" r:id="rId2"/>
    <p:sldId id="493" r:id="rId3"/>
    <p:sldId id="497" r:id="rId4"/>
    <p:sldId id="502" r:id="rId5"/>
    <p:sldId id="437" r:id="rId6"/>
    <p:sldId id="501" r:id="rId7"/>
    <p:sldId id="505" r:id="rId8"/>
    <p:sldId id="496" r:id="rId9"/>
    <p:sldId id="495" r:id="rId10"/>
    <p:sldId id="507" r:id="rId11"/>
    <p:sldId id="438" r:id="rId12"/>
    <p:sldId id="431" r:id="rId13"/>
    <p:sldId id="503" r:id="rId14"/>
    <p:sldId id="486" r:id="rId15"/>
    <p:sldId id="441" r:id="rId16"/>
    <p:sldId id="498" r:id="rId17"/>
    <p:sldId id="499" r:id="rId18"/>
    <p:sldId id="500" r:id="rId19"/>
    <p:sldId id="439" r:id="rId20"/>
    <p:sldId id="490" r:id="rId21"/>
    <p:sldId id="491" r:id="rId22"/>
    <p:sldId id="506" r:id="rId23"/>
    <p:sldId id="492" r:id="rId24"/>
    <p:sldId id="442" r:id="rId25"/>
    <p:sldId id="488" r:id="rId26"/>
    <p:sldId id="487" r:id="rId27"/>
    <p:sldId id="504" r:id="rId28"/>
    <p:sldId id="440" r:id="rId29"/>
  </p:sldIdLst>
  <p:sldSz cx="9144000" cy="6858000" type="screen4x3"/>
  <p:notesSz cx="6858000" cy="9872663"/>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9" autoAdjust="0"/>
    <p:restoredTop sz="80192" autoAdjust="0"/>
  </p:normalViewPr>
  <p:slideViewPr>
    <p:cSldViewPr>
      <p:cViewPr varScale="1">
        <p:scale>
          <a:sx n="104" d="100"/>
          <a:sy n="104" d="100"/>
        </p:scale>
        <p:origin x="1800" y="11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hdr" sz="quarter"/>
          </p:nvPr>
        </p:nvSpPr>
        <p:spPr bwMode="auto">
          <a:xfrm>
            <a:off x="1" y="1"/>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0065">
              <a:defRPr sz="1200"/>
            </a:lvl1pPr>
          </a:lstStyle>
          <a:p>
            <a:endParaRPr lang="cs-CZ"/>
          </a:p>
        </p:txBody>
      </p:sp>
      <p:sp>
        <p:nvSpPr>
          <p:cNvPr id="367619" name="Rectangle 3"/>
          <p:cNvSpPr>
            <a:spLocks noGrp="1" noChangeArrowheads="1"/>
          </p:cNvSpPr>
          <p:nvPr>
            <p:ph type="dt" sz="quarter" idx="1"/>
          </p:nvPr>
        </p:nvSpPr>
        <p:spPr bwMode="auto">
          <a:xfrm>
            <a:off x="3884463" y="1"/>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0065">
              <a:defRPr sz="1200"/>
            </a:lvl1pPr>
          </a:lstStyle>
          <a:p>
            <a:endParaRPr lang="cs-CZ"/>
          </a:p>
        </p:txBody>
      </p:sp>
      <p:sp>
        <p:nvSpPr>
          <p:cNvPr id="367620" name="Rectangle 4"/>
          <p:cNvSpPr>
            <a:spLocks noGrp="1" noChangeArrowheads="1"/>
          </p:cNvSpPr>
          <p:nvPr>
            <p:ph type="ftr" sz="quarter" idx="2"/>
          </p:nvPr>
        </p:nvSpPr>
        <p:spPr bwMode="auto">
          <a:xfrm>
            <a:off x="1" y="9378035"/>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0065">
              <a:defRPr sz="1200"/>
            </a:lvl1pPr>
          </a:lstStyle>
          <a:p>
            <a:endParaRPr lang="cs-CZ"/>
          </a:p>
        </p:txBody>
      </p:sp>
      <p:sp>
        <p:nvSpPr>
          <p:cNvPr id="367621" name="Rectangle 5"/>
          <p:cNvSpPr>
            <a:spLocks noGrp="1" noChangeArrowheads="1"/>
          </p:cNvSpPr>
          <p:nvPr>
            <p:ph type="sldNum" sz="quarter" idx="3"/>
          </p:nvPr>
        </p:nvSpPr>
        <p:spPr bwMode="auto">
          <a:xfrm>
            <a:off x="3884463" y="9378035"/>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0065">
              <a:defRPr sz="1200"/>
            </a:lvl1pPr>
          </a:lstStyle>
          <a:p>
            <a:fld id="{10EF924E-6FB7-47D2-8E9A-89093F0FC4AE}" type="slidenum">
              <a:rPr lang="cs-CZ"/>
              <a:pPr/>
              <a:t>‹#›</a:t>
            </a:fld>
            <a:endParaRPr lang="cs-CZ"/>
          </a:p>
        </p:txBody>
      </p:sp>
    </p:spTree>
    <p:extLst>
      <p:ext uri="{BB962C8B-B14F-4D97-AF65-F5344CB8AC3E}">
        <p14:creationId xmlns:p14="http://schemas.microsoft.com/office/powerpoint/2010/main" val="92496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1" y="1"/>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0065">
              <a:defRPr sz="1200"/>
            </a:lvl1pPr>
          </a:lstStyle>
          <a:p>
            <a:endParaRPr lang="cs-CZ"/>
          </a:p>
        </p:txBody>
      </p:sp>
      <p:sp>
        <p:nvSpPr>
          <p:cNvPr id="98307" name="Rectangle 3"/>
          <p:cNvSpPr>
            <a:spLocks noGrp="1" noChangeArrowheads="1"/>
          </p:cNvSpPr>
          <p:nvPr>
            <p:ph type="dt" idx="1"/>
          </p:nvPr>
        </p:nvSpPr>
        <p:spPr bwMode="auto">
          <a:xfrm>
            <a:off x="3884463" y="1"/>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0065">
              <a:defRPr sz="1200"/>
            </a:lvl1pPr>
          </a:lstStyle>
          <a:p>
            <a:endParaRPr lang="cs-CZ"/>
          </a:p>
        </p:txBody>
      </p:sp>
      <p:sp>
        <p:nvSpPr>
          <p:cNvPr id="98308" name="Rectangle 4"/>
          <p:cNvSpPr>
            <a:spLocks noGrp="1" noRot="1" noChangeAspect="1" noChangeArrowheads="1" noTextEdit="1"/>
          </p:cNvSpPr>
          <p:nvPr>
            <p:ph type="sldImg" idx="2"/>
          </p:nvPr>
        </p:nvSpPr>
        <p:spPr bwMode="auto">
          <a:xfrm>
            <a:off x="963613" y="741363"/>
            <a:ext cx="4935537" cy="3700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9" name="Rectangle 5"/>
          <p:cNvSpPr>
            <a:spLocks noGrp="1" noChangeArrowheads="1"/>
          </p:cNvSpPr>
          <p:nvPr>
            <p:ph type="body" sz="quarter" idx="3"/>
          </p:nvPr>
        </p:nvSpPr>
        <p:spPr bwMode="auto">
          <a:xfrm>
            <a:off x="685494" y="4689017"/>
            <a:ext cx="5487013" cy="444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8310" name="Rectangle 6"/>
          <p:cNvSpPr>
            <a:spLocks noGrp="1" noChangeArrowheads="1"/>
          </p:cNvSpPr>
          <p:nvPr>
            <p:ph type="ftr" sz="quarter" idx="4"/>
          </p:nvPr>
        </p:nvSpPr>
        <p:spPr bwMode="auto">
          <a:xfrm>
            <a:off x="1" y="9378035"/>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0065">
              <a:defRPr sz="1200"/>
            </a:lvl1pPr>
          </a:lstStyle>
          <a:p>
            <a:endParaRPr lang="cs-CZ"/>
          </a:p>
        </p:txBody>
      </p:sp>
      <p:sp>
        <p:nvSpPr>
          <p:cNvPr id="98311" name="Rectangle 7"/>
          <p:cNvSpPr>
            <a:spLocks noGrp="1" noChangeArrowheads="1"/>
          </p:cNvSpPr>
          <p:nvPr>
            <p:ph type="sldNum" sz="quarter" idx="5"/>
          </p:nvPr>
        </p:nvSpPr>
        <p:spPr bwMode="auto">
          <a:xfrm>
            <a:off x="3884463" y="9378035"/>
            <a:ext cx="2972004" cy="49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0065">
              <a:defRPr sz="1200"/>
            </a:lvl1pPr>
          </a:lstStyle>
          <a:p>
            <a:fld id="{04809B9D-435C-4D68-9E91-AAA6F31F03BD}" type="slidenum">
              <a:rPr lang="cs-CZ"/>
              <a:pPr/>
              <a:t>‹#›</a:t>
            </a:fld>
            <a:endParaRPr lang="cs-CZ"/>
          </a:p>
        </p:txBody>
      </p:sp>
    </p:spTree>
    <p:extLst>
      <p:ext uri="{BB962C8B-B14F-4D97-AF65-F5344CB8AC3E}">
        <p14:creationId xmlns:p14="http://schemas.microsoft.com/office/powerpoint/2010/main" val="17651502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Radio" TargetMode="External"/><Relationship Id="rId3" Type="http://schemas.openxmlformats.org/officeDocument/2006/relationships/hyperlink" Target="http://en.wikipedia.org/wiki/November_30" TargetMode="External"/><Relationship Id="rId7" Type="http://schemas.openxmlformats.org/officeDocument/2006/relationships/hyperlink" Target="http://en.wikipedia.org/wiki/Ann_Hodge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en.wikipedia.org/wiki/Meteorite" TargetMode="External"/><Relationship Id="rId11" Type="http://schemas.openxmlformats.org/officeDocument/2006/relationships/hyperlink" Target="http://en.wikipedia.org/wiki/Alabama_Museum_of_Natural_History" TargetMode="External"/><Relationship Id="rId5" Type="http://schemas.openxmlformats.org/officeDocument/2006/relationships/hyperlink" Target="http://en.wikipedia.org/wiki/Sylacauga,_Alabama" TargetMode="External"/><Relationship Id="rId10" Type="http://schemas.openxmlformats.org/officeDocument/2006/relationships/hyperlink" Target="http://en.wikipedia.org/w/index.php?title=Sylacauga_meteorite&amp;action=edit&amp;redlink=1" TargetMode="External"/><Relationship Id="rId4" Type="http://schemas.openxmlformats.org/officeDocument/2006/relationships/hyperlink" Target="http://en.wikipedia.org/wiki/1954" TargetMode="External"/><Relationship Id="rId9" Type="http://schemas.openxmlformats.org/officeDocument/2006/relationships/hyperlink" Target="http://en.wikipedia.org/wiki/Hodges_meteorit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us-rest-and-shop-llc-org-slozk.takeit.cz/program-cena-6327983-6327983?372715&amp;rtype=V&amp;rmain=151514&amp;ritem=6327983&amp;rclanek=3704394&amp;rslovo=424328&amp;showdirect=1" TargetMode="External"/><Relationship Id="rId7" Type="http://schemas.openxmlformats.org/officeDocument/2006/relationships/hyperlink" Target="http://agentura-zajezdycz-as.takeit.cz/darkove-poukazy-na-vyber-zajezdu-3918910-3918910?278179&amp;rtype=V&amp;rmain=156895&amp;ritem=3918910&amp;rclanek=3704394&amp;rslovo=430425&amp;showdirect=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onlineshopcz.takeit.cz/electrolux-erb-36033w-za-10-476-kc-doprava-zdarma-7937507?279360&amp;rtype=V&amp;rmain=149521&amp;ritem=7937507&amp;rclanek=3704394&amp;rslovo=457837&amp;showdirect=1" TargetMode="External"/><Relationship Id="rId5" Type="http://schemas.openxmlformats.org/officeDocument/2006/relationships/hyperlink" Target="http://druzstevni-zalozna-unibon.takeit.cz/terminovany-vklad-3674562?197724&amp;rtype=V&amp;rmain=146904&amp;ritem=3674562&amp;rclanek=3704394&amp;rslovo=423461&amp;showdirect=1" TargetMode="External"/><Relationship Id="rId4" Type="http://schemas.openxmlformats.org/officeDocument/2006/relationships/hyperlink" Target="http://xparfemycz.takeit.cz/cartier-delices-7198308-7198308?281293&amp;rtype=V&amp;rmain=179653&amp;ritem=7198308&amp;rclanek=3704394&amp;rslovo=467338&amp;showdirect=1"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cience.nationalgeographic.com/science/space/universe/auroras-heavenly-lights/" TargetMode="External"/><Relationship Id="rId13" Type="http://schemas.openxmlformats.org/officeDocument/2006/relationships/hyperlink" Target="http://lasp.colorado.edu/home/" TargetMode="External"/><Relationship Id="rId18" Type="http://schemas.openxmlformats.org/officeDocument/2006/relationships/hyperlink" Target="http://news.nationalgeographic.com/news/2011/01/110124-stars-eruptions-alien-life-planets-earthlike-science-space/" TargetMode="External"/><Relationship Id="rId3" Type="http://schemas.openxmlformats.org/officeDocument/2006/relationships/hyperlink" Target="http://science.nationalgeographic.com/science/space/solar-system/sun-article.html" TargetMode="External"/><Relationship Id="rId21" Type="http://schemas.openxmlformats.org/officeDocument/2006/relationships/hyperlink" Target="http://news.nationalgeographic.com/news/2010/04/photogalleries/100421-nasa-sun-solar-dynamics-observatory-first-pictures/" TargetMode="External"/><Relationship Id="rId7" Type="http://schemas.openxmlformats.org/officeDocument/2006/relationships/hyperlink" Target="http://education.nationalgeographic.com/education/encyclopedia/gps/?ar_a=4" TargetMode="External"/><Relationship Id="rId12" Type="http://schemas.openxmlformats.org/officeDocument/2006/relationships/hyperlink" Target="http://news.nationalgeographic.com/news/2011/02/pictures/110218-solar-flares-aurora-borealis-northern-lights-photography/" TargetMode="External"/><Relationship Id="rId17" Type="http://schemas.openxmlformats.org/officeDocument/2006/relationships/hyperlink" Target="http://news.nationalgeographic.com/news/2008/12/081217-solar-breaches" TargetMode="External"/><Relationship Id="rId2" Type="http://schemas.openxmlformats.org/officeDocument/2006/relationships/slide" Target="../slides/slide15.xml"/><Relationship Id="rId16" Type="http://schemas.openxmlformats.org/officeDocument/2006/relationships/hyperlink" Target="http://science.nationalgeographic.com/science/space/solar-system/sun-stormy-star.html" TargetMode="External"/><Relationship Id="rId20" Type="http://schemas.openxmlformats.org/officeDocument/2006/relationships/hyperlink" Target="http://sdo.gsfc.nasa.gov/" TargetMode="External"/><Relationship Id="rId1" Type="http://schemas.openxmlformats.org/officeDocument/2006/relationships/notesMaster" Target="../notesMasters/notesMaster1.xml"/><Relationship Id="rId6" Type="http://schemas.openxmlformats.org/officeDocument/2006/relationships/hyperlink" Target="http://www.nasa.gov/mission_pages/sunearth/news/News030712-X5-4.html" TargetMode="External"/><Relationship Id="rId11" Type="http://schemas.openxmlformats.org/officeDocument/2006/relationships/hyperlink" Target="http://www.swpc.noaa.gov/" TargetMode="External"/><Relationship Id="rId5" Type="http://schemas.openxmlformats.org/officeDocument/2006/relationships/hyperlink" Target="http://www.latimes.com/news/nation/nationnow/la-na-nn-solar-storm-20120308,0,1357976.story" TargetMode="External"/><Relationship Id="rId15" Type="http://schemas.openxmlformats.org/officeDocument/2006/relationships/hyperlink" Target="http://news.nationalgeographic.com/news/2011/09/110920-sun-megastorm-satellites-space-weather-science/" TargetMode="External"/><Relationship Id="rId10" Type="http://schemas.openxmlformats.org/officeDocument/2006/relationships/hyperlink" Target="http://www.swpc.noaa.gov/AboutUs/Bogdan/index.html" TargetMode="External"/><Relationship Id="rId19" Type="http://schemas.openxmlformats.org/officeDocument/2006/relationships/hyperlink" Target="http://news.nationalgeographic.com/news/energy/2011/08/110803-solar-flare-storm-electricity-grid-risk/" TargetMode="External"/><Relationship Id="rId4" Type="http://schemas.openxmlformats.org/officeDocument/2006/relationships/hyperlink" Target="http://education.nationalgeographic.com/education/multimedia/solar-flares-cmes/?ar_a=1&amp;ar_r=999" TargetMode="External"/><Relationship Id="rId9" Type="http://schemas.openxmlformats.org/officeDocument/2006/relationships/hyperlink" Target="http://news.nationalgeographic.com/news/2012/01/120124-solar-storm-geomagnetic-auroras-flights-sun-earth-space-science/" TargetMode="External"/><Relationship Id="rId14" Type="http://schemas.openxmlformats.org/officeDocument/2006/relationships/hyperlink" Target="http://www.wpafb.af.mil/AFRL/" TargetMode="External"/><Relationship Id="rId22" Type="http://schemas.openxmlformats.org/officeDocument/2006/relationships/hyperlink" Target="http://news.nationalgeographic.com/news/2011/08/pictures/110810-auroras-northern-lights-space-science-sky-night-boreali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articles/nature17196"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cbi.nlm.nih.gov/pmc/articles/PMC489233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media.rozhlas.cz/_obrazek/408247--podle-teorie-panspermie-mohl-zivot-z-organickych-molekul-vzniknout-uz-ve-vesmiru--1-70x70p0.gif"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cs.wikipedia.org/wiki/Svante_Arrhenius" TargetMode="External"/><Relationship Id="rId4" Type="http://schemas.openxmlformats.org/officeDocument/2006/relationships/hyperlink" Target="http://cs.wikipedia.org/wiki/Anaxagora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pace.com/37351-7-great-asteroid-movies.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psrd.hawaii.edu/June06/Morokweng.html" TargetMode="External"/><Relationship Id="rId13" Type="http://schemas.openxmlformats.org/officeDocument/2006/relationships/hyperlink" Target="http://news.nationalgeographic.com/news/2001/11/1113_chesapeakcrater.html" TargetMode="External"/><Relationship Id="rId18" Type="http://schemas.openxmlformats.org/officeDocument/2006/relationships/hyperlink" Target="http://www.myty.cz/view.php?cisloclanku=2013020003#[1]" TargetMode="External"/><Relationship Id="rId3" Type="http://schemas.openxmlformats.org/officeDocument/2006/relationships/hyperlink" Target="http://whc.unesco.org/en/list/1162" TargetMode="External"/><Relationship Id="rId21" Type="http://schemas.openxmlformats.org/officeDocument/2006/relationships/hyperlink" Target="http://www.muzeumcb.cz/knihovna/?detail=360" TargetMode="External"/><Relationship Id="rId7" Type="http://schemas.openxmlformats.org/officeDocument/2006/relationships/hyperlink" Target="http://neo.jpl.nasa.gov/images/manicouagan.html" TargetMode="External"/><Relationship Id="rId12" Type="http://schemas.openxmlformats.org/officeDocument/2006/relationships/hyperlink" Target="http://geology.com/articles/popigai-crater-diamonds/" TargetMode="External"/><Relationship Id="rId17" Type="http://schemas.openxmlformats.org/officeDocument/2006/relationships/hyperlink" Target="http://www.myty.cz/view.php?cisloclanku=2013020003#[6]" TargetMode="External"/><Relationship Id="rId2" Type="http://schemas.openxmlformats.org/officeDocument/2006/relationships/slide" Target="../slides/slide6.xml"/><Relationship Id="rId16" Type="http://schemas.openxmlformats.org/officeDocument/2006/relationships/hyperlink" Target="http://www.myty.cz/view.php?cisloclanku=2013020003#[5]" TargetMode="External"/><Relationship Id="rId20" Type="http://schemas.openxmlformats.org/officeDocument/2006/relationships/hyperlink" Target="http://www.myty.cz/view.php?cisloclanku=2013020003#[d]" TargetMode="External"/><Relationship Id="rId1" Type="http://schemas.openxmlformats.org/officeDocument/2006/relationships/notesMaster" Target="../notesMasters/notesMaster1.xml"/><Relationship Id="rId6" Type="http://schemas.openxmlformats.org/officeDocument/2006/relationships/hyperlink" Target="http://education.nationalgeographic.com/education/encyclopedia/crater/?ar_a=1" TargetMode="External"/><Relationship Id="rId11" Type="http://schemas.openxmlformats.org/officeDocument/2006/relationships/hyperlink" Target="http://news.nationalgeographic.com/news/2013/13/130212--chicxulub-asteroid-dinosaurs-volcano-mass-extinction-environment-science/?source=hp_dl1_news_what_killed_dinosaurs_20130213" TargetMode="External"/><Relationship Id="rId5" Type="http://schemas.openxmlformats.org/officeDocument/2006/relationships/hyperlink" Target="http://earthobservatory.nasa.gov/IOTD/view.php?id=42813" TargetMode="External"/><Relationship Id="rId15" Type="http://schemas.openxmlformats.org/officeDocument/2006/relationships/hyperlink" Target="http://21stoleti.cz/blog/2006/01/20/co-to-pada-z-kosmu/" TargetMode="External"/><Relationship Id="rId10" Type="http://schemas.openxmlformats.org/officeDocument/2006/relationships/hyperlink" Target="http://solarsystem.nasa.gov/multimedia/display.cfm?IM_ID=791" TargetMode="External"/><Relationship Id="rId19" Type="http://schemas.openxmlformats.org/officeDocument/2006/relationships/hyperlink" Target="http://www.myty.cz/view.php?cisloclanku=2013020003#[7]" TargetMode="External"/><Relationship Id="rId4" Type="http://schemas.openxmlformats.org/officeDocument/2006/relationships/hyperlink" Target="http://news.nationalgeographic.com/news/2006/01/0112_060112_meteorite.html" TargetMode="External"/><Relationship Id="rId9" Type="http://schemas.openxmlformats.org/officeDocument/2006/relationships/hyperlink" Target="http://www.passc.net/EarthImpactDatabase/kara.html" TargetMode="External"/><Relationship Id="rId14" Type="http://schemas.openxmlformats.org/officeDocument/2006/relationships/hyperlink" Target="http://www.muzeumcb.cz/knihovna/?slozka=9&amp;detail=36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Benld,_Illinoi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tn.nova.cz/zpravy/zahranici/video-meteorit-spadl-do-zubni-ordinace.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4809B9D-435C-4D68-9E91-AAA6F31F03BD}" type="slidenum">
              <a:rPr lang="cs-CZ" smtClean="0"/>
              <a:pPr/>
              <a:t>1</a:t>
            </a:fld>
            <a:endParaRPr lang="cs-CZ"/>
          </a:p>
        </p:txBody>
      </p:sp>
    </p:spTree>
    <p:extLst>
      <p:ext uri="{BB962C8B-B14F-4D97-AF65-F5344CB8AC3E}">
        <p14:creationId xmlns:p14="http://schemas.microsoft.com/office/powerpoint/2010/main" val="216796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a:t>
            </a:r>
            <a:r>
              <a:rPr lang="cs-CZ" dirty="0" err="1"/>
              <a:t>The</a:t>
            </a:r>
            <a:r>
              <a:rPr lang="cs-CZ" dirty="0"/>
              <a:t> </a:t>
            </a:r>
            <a:r>
              <a:rPr lang="cs-CZ" dirty="0" err="1"/>
              <a:t>first</a:t>
            </a:r>
            <a:r>
              <a:rPr lang="cs-CZ" dirty="0"/>
              <a:t> </a:t>
            </a:r>
            <a:r>
              <a:rPr lang="cs-CZ" dirty="0" err="1"/>
              <a:t>known</a:t>
            </a:r>
            <a:r>
              <a:rPr lang="cs-CZ" dirty="0"/>
              <a:t> </a:t>
            </a:r>
            <a:r>
              <a:rPr lang="cs-CZ" dirty="0" err="1"/>
              <a:t>modern</a:t>
            </a:r>
            <a:r>
              <a:rPr lang="cs-CZ" dirty="0"/>
              <a:t> case </a:t>
            </a:r>
            <a:r>
              <a:rPr lang="cs-CZ" dirty="0" err="1"/>
              <a:t>of</a:t>
            </a:r>
            <a:r>
              <a:rPr lang="cs-CZ" dirty="0"/>
              <a:t> a </a:t>
            </a:r>
            <a:r>
              <a:rPr lang="cs-CZ" dirty="0" err="1"/>
              <a:t>human</a:t>
            </a:r>
            <a:r>
              <a:rPr lang="cs-CZ" dirty="0"/>
              <a:t> hit by a </a:t>
            </a:r>
            <a:r>
              <a:rPr lang="cs-CZ" dirty="0" err="1"/>
              <a:t>space</a:t>
            </a:r>
            <a:r>
              <a:rPr lang="cs-CZ" dirty="0"/>
              <a:t> rock </a:t>
            </a:r>
            <a:r>
              <a:rPr lang="cs-CZ" dirty="0" err="1"/>
              <a:t>occurred</a:t>
            </a:r>
            <a:r>
              <a:rPr lang="cs-CZ" dirty="0"/>
              <a:t> on </a:t>
            </a:r>
            <a:r>
              <a:rPr lang="cs-CZ" dirty="0">
                <a:hlinkClick r:id="rId3" tooltip="November 30"/>
              </a:rPr>
              <a:t>30 </a:t>
            </a:r>
            <a:r>
              <a:rPr lang="cs-CZ" dirty="0" err="1">
                <a:hlinkClick r:id="rId3" tooltip="November 30"/>
              </a:rPr>
              <a:t>November</a:t>
            </a:r>
            <a:r>
              <a:rPr lang="cs-CZ" dirty="0"/>
              <a:t> </a:t>
            </a:r>
            <a:r>
              <a:rPr lang="cs-CZ" dirty="0">
                <a:hlinkClick r:id="rId4" tooltip="1954"/>
              </a:rPr>
              <a:t>1954</a:t>
            </a:r>
            <a:r>
              <a:rPr lang="cs-CZ" dirty="0"/>
              <a:t> in </a:t>
            </a:r>
            <a:r>
              <a:rPr lang="cs-CZ" dirty="0" err="1">
                <a:hlinkClick r:id="rId5" tooltip="Sylacauga, Alabama"/>
              </a:rPr>
              <a:t>Sylacauga</a:t>
            </a:r>
            <a:r>
              <a:rPr lang="cs-CZ" dirty="0">
                <a:hlinkClick r:id="rId5" tooltip="Sylacauga, Alabama"/>
              </a:rPr>
              <a:t>, Alabama</a:t>
            </a:r>
            <a:r>
              <a:rPr lang="cs-CZ" dirty="0"/>
              <a:t>.</a:t>
            </a:r>
            <a:r>
              <a:rPr lang="cs-CZ" dirty="0">
                <a:hlinkClick r:id="rId6"/>
              </a:rPr>
              <a:t>[31]</a:t>
            </a:r>
            <a:r>
              <a:rPr lang="cs-CZ" dirty="0"/>
              <a:t> </a:t>
            </a:r>
            <a:r>
              <a:rPr lang="cs-CZ" dirty="0" err="1"/>
              <a:t>There</a:t>
            </a:r>
            <a:r>
              <a:rPr lang="cs-CZ" dirty="0"/>
              <a:t> a 4 kg stone chondrite</a:t>
            </a:r>
            <a:r>
              <a:rPr lang="cs-CZ" dirty="0">
                <a:hlinkClick r:id="rId6"/>
              </a:rPr>
              <a:t>[32]</a:t>
            </a:r>
            <a:r>
              <a:rPr lang="cs-CZ" dirty="0"/>
              <a:t> </a:t>
            </a:r>
            <a:r>
              <a:rPr lang="cs-CZ" dirty="0" err="1"/>
              <a:t>crashed</a:t>
            </a:r>
            <a:r>
              <a:rPr lang="cs-CZ" dirty="0"/>
              <a:t> </a:t>
            </a:r>
            <a:r>
              <a:rPr lang="cs-CZ" dirty="0" err="1"/>
              <a:t>through</a:t>
            </a:r>
            <a:r>
              <a:rPr lang="cs-CZ" dirty="0"/>
              <a:t> a </a:t>
            </a:r>
            <a:r>
              <a:rPr lang="cs-CZ" dirty="0" err="1"/>
              <a:t>roof</a:t>
            </a:r>
            <a:r>
              <a:rPr lang="cs-CZ" dirty="0"/>
              <a:t> and hit </a:t>
            </a:r>
            <a:r>
              <a:rPr lang="cs-CZ" dirty="0">
                <a:hlinkClick r:id="rId7" tooltip="Ann Hodges"/>
              </a:rPr>
              <a:t>Ann </a:t>
            </a:r>
            <a:r>
              <a:rPr lang="cs-CZ" dirty="0" err="1">
                <a:hlinkClick r:id="rId7" tooltip="Ann Hodges"/>
              </a:rPr>
              <a:t>Hodges</a:t>
            </a:r>
            <a:r>
              <a:rPr lang="cs-CZ" dirty="0"/>
              <a:t> in her </a:t>
            </a:r>
            <a:r>
              <a:rPr lang="cs-CZ" dirty="0" err="1"/>
              <a:t>living</a:t>
            </a:r>
            <a:r>
              <a:rPr lang="cs-CZ" dirty="0"/>
              <a:t> </a:t>
            </a:r>
            <a:r>
              <a:rPr lang="cs-CZ" dirty="0" err="1"/>
              <a:t>room</a:t>
            </a:r>
            <a:r>
              <a:rPr lang="cs-CZ" dirty="0"/>
              <a:t> </a:t>
            </a:r>
            <a:r>
              <a:rPr lang="cs-CZ" dirty="0" err="1"/>
              <a:t>after</a:t>
            </a:r>
            <a:r>
              <a:rPr lang="cs-CZ" dirty="0"/>
              <a:t> </a:t>
            </a:r>
            <a:r>
              <a:rPr lang="cs-CZ" dirty="0" err="1"/>
              <a:t>it</a:t>
            </a:r>
            <a:r>
              <a:rPr lang="cs-CZ" dirty="0"/>
              <a:t> </a:t>
            </a:r>
            <a:r>
              <a:rPr lang="cs-CZ" dirty="0" err="1"/>
              <a:t>bounced</a:t>
            </a:r>
            <a:r>
              <a:rPr lang="cs-CZ" dirty="0"/>
              <a:t> </a:t>
            </a:r>
            <a:r>
              <a:rPr lang="cs-CZ" dirty="0" err="1"/>
              <a:t>off</a:t>
            </a:r>
            <a:r>
              <a:rPr lang="cs-CZ" dirty="0"/>
              <a:t> her </a:t>
            </a:r>
            <a:r>
              <a:rPr lang="cs-CZ" dirty="0" err="1">
                <a:hlinkClick r:id="rId8" tooltip="Radio"/>
              </a:rPr>
              <a:t>radio</a:t>
            </a:r>
            <a:r>
              <a:rPr lang="cs-CZ" dirty="0"/>
              <a:t>. </a:t>
            </a:r>
            <a:r>
              <a:rPr lang="cs-CZ" dirty="0" err="1"/>
              <a:t>She</a:t>
            </a:r>
            <a:r>
              <a:rPr lang="cs-CZ" dirty="0"/>
              <a:t> </a:t>
            </a:r>
            <a:r>
              <a:rPr lang="cs-CZ" dirty="0" err="1"/>
              <a:t>was</a:t>
            </a:r>
            <a:r>
              <a:rPr lang="cs-CZ" dirty="0"/>
              <a:t> </a:t>
            </a:r>
            <a:r>
              <a:rPr lang="cs-CZ" dirty="0" err="1"/>
              <a:t>badly</a:t>
            </a:r>
            <a:r>
              <a:rPr lang="cs-CZ" dirty="0"/>
              <a:t> </a:t>
            </a:r>
            <a:r>
              <a:rPr lang="cs-CZ" dirty="0" err="1"/>
              <a:t>bruised</a:t>
            </a:r>
            <a:r>
              <a:rPr lang="cs-CZ" dirty="0"/>
              <a:t>. </a:t>
            </a:r>
            <a:r>
              <a:rPr lang="cs-CZ" dirty="0" err="1"/>
              <a:t>The</a:t>
            </a:r>
            <a:r>
              <a:rPr lang="cs-CZ" dirty="0"/>
              <a:t> </a:t>
            </a:r>
            <a:r>
              <a:rPr lang="cs-CZ" dirty="0" err="1">
                <a:hlinkClick r:id="rId9" tooltip="Hodges meteorite"/>
              </a:rPr>
              <a:t>Hodges</a:t>
            </a:r>
            <a:r>
              <a:rPr lang="cs-CZ" dirty="0">
                <a:hlinkClick r:id="rId9" tooltip="Hodges meteorite"/>
              </a:rPr>
              <a:t> meteorite</a:t>
            </a:r>
            <a:r>
              <a:rPr lang="cs-CZ" dirty="0"/>
              <a:t>, </a:t>
            </a:r>
            <a:r>
              <a:rPr lang="cs-CZ" dirty="0" err="1"/>
              <a:t>or</a:t>
            </a:r>
            <a:r>
              <a:rPr lang="cs-CZ" dirty="0"/>
              <a:t> </a:t>
            </a:r>
            <a:r>
              <a:rPr lang="cs-CZ" dirty="0" err="1">
                <a:hlinkClick r:id="rId10" tooltip="Sylacauga meteorite (page does not exist)"/>
              </a:rPr>
              <a:t>Sylacauga</a:t>
            </a:r>
            <a:r>
              <a:rPr lang="cs-CZ" dirty="0">
                <a:hlinkClick r:id="rId10" tooltip="Sylacauga meteorite (page does not exist)"/>
              </a:rPr>
              <a:t> meteorite</a:t>
            </a:r>
            <a:r>
              <a:rPr lang="cs-CZ" dirty="0"/>
              <a:t>, </a:t>
            </a:r>
            <a:r>
              <a:rPr lang="cs-CZ" dirty="0" err="1"/>
              <a:t>is</a:t>
            </a:r>
            <a:r>
              <a:rPr lang="cs-CZ" dirty="0"/>
              <a:t> </a:t>
            </a:r>
            <a:r>
              <a:rPr lang="cs-CZ" dirty="0" err="1"/>
              <a:t>currently</a:t>
            </a:r>
            <a:r>
              <a:rPr lang="cs-CZ" dirty="0"/>
              <a:t> on exhibit </a:t>
            </a:r>
            <a:r>
              <a:rPr lang="cs-CZ" dirty="0" err="1"/>
              <a:t>at</a:t>
            </a:r>
            <a:r>
              <a:rPr lang="cs-CZ" dirty="0"/>
              <a:t> </a:t>
            </a:r>
            <a:r>
              <a:rPr lang="cs-CZ" dirty="0" err="1"/>
              <a:t>the</a:t>
            </a:r>
            <a:r>
              <a:rPr lang="cs-CZ" dirty="0"/>
              <a:t> </a:t>
            </a:r>
            <a:r>
              <a:rPr lang="cs-CZ" dirty="0">
                <a:hlinkClick r:id="rId11" tooltip="Alabama Museum of Natural History"/>
              </a:rPr>
              <a:t>Alabama Museum </a:t>
            </a:r>
            <a:r>
              <a:rPr lang="cs-CZ" dirty="0" err="1">
                <a:hlinkClick r:id="rId11" tooltip="Alabama Museum of Natural History"/>
              </a:rPr>
              <a:t>of</a:t>
            </a:r>
            <a:r>
              <a:rPr lang="cs-CZ" dirty="0">
                <a:hlinkClick r:id="rId11" tooltip="Alabama Museum of Natural History"/>
              </a:rPr>
              <a:t> Natural </a:t>
            </a:r>
            <a:r>
              <a:rPr lang="cs-CZ" dirty="0" err="1">
                <a:hlinkClick r:id="rId11" tooltip="Alabama Museum of Natural History"/>
              </a:rPr>
              <a:t>History</a:t>
            </a:r>
            <a:r>
              <a:rPr lang="cs-CZ" dirty="0"/>
              <a:t>. </a:t>
            </a:r>
          </a:p>
          <a:p>
            <a:endParaRPr lang="cs-CZ" dirty="0"/>
          </a:p>
          <a:p>
            <a:endParaRPr lang="cs-CZ" dirty="0"/>
          </a:p>
          <a:p>
            <a:r>
              <a:rPr lang="cs-CZ" dirty="0"/>
              <a:t>12. června 2009  20:43</a:t>
            </a:r>
          </a:p>
          <a:p>
            <a:r>
              <a:rPr lang="cs-CZ" dirty="0"/>
              <a:t>ESSEN (Německo) - Čtrnáctiletého chlapce z německého Essenu zasáhl cestou do školy meteorit. Do ruda rozžhavený kus vesmírné horniny o velikosti ořechu, který letěl rychlostí 48.000 kilometrů za hodinu, jej trefil do ruky a poté vytvořil asi třiceticentimetrový kráter v zemi.</a:t>
            </a:r>
          </a:p>
          <a:p>
            <a:r>
              <a:rPr lang="cs-CZ" dirty="0"/>
              <a:t>http://www.novinky.cz/koktejl/171184-chlapec-prezil-primy-naraz-meteoritem-leticim-rychlosti-48-000-km-h.html</a:t>
            </a:r>
          </a:p>
          <a:p>
            <a:endParaRPr lang="cs-CZ" dirty="0"/>
          </a:p>
          <a:p>
            <a:r>
              <a:rPr lang="cs-CZ" sz="1200" dirty="0"/>
              <a:t> 13.06. 07:48 2009 | Aktualizováno 20:48  | tn.cz / ČTK</a:t>
            </a:r>
          </a:p>
          <a:p>
            <a:endParaRPr lang="cs-CZ" sz="1200" dirty="0"/>
          </a:p>
          <a:p>
            <a:r>
              <a:rPr lang="cs-CZ" sz="1200" dirty="0"/>
              <a:t>Čtrnáctiletého chlapce z německého Essenu zasáhl cestou do školy meteorit. Hoch přežil, má jen zraněnou ruku.</a:t>
            </a:r>
          </a:p>
          <a:p>
            <a:r>
              <a:rPr lang="cs-CZ" sz="1200" dirty="0"/>
              <a:t>Do ruda rozžhavený kus vesmírné horniny o velikosti hrášku, který letěl rychlostí 48.000 kilometrů za hodinu, trefil školáka do ruky. Poté vytvořil asi třiceticentimetrový kráter v zemi, uvedl server britského listu </a:t>
            </a:r>
            <a:r>
              <a:rPr lang="cs-CZ" sz="1200" dirty="0" err="1"/>
              <a:t>The</a:t>
            </a:r>
            <a:r>
              <a:rPr lang="cs-CZ" sz="1200" dirty="0"/>
              <a:t> </a:t>
            </a:r>
            <a:r>
              <a:rPr lang="cs-CZ" sz="1200" dirty="0" err="1"/>
              <a:t>Daily</a:t>
            </a:r>
            <a:r>
              <a:rPr lang="cs-CZ" sz="1200" dirty="0"/>
              <a:t> </a:t>
            </a:r>
            <a:r>
              <a:rPr lang="cs-CZ" sz="1200" dirty="0" err="1"/>
              <a:t>Telegraph</a:t>
            </a:r>
            <a:r>
              <a:rPr lang="cs-CZ" sz="1200" dirty="0"/>
              <a:t>.</a:t>
            </a:r>
          </a:p>
          <a:p>
            <a:r>
              <a:rPr lang="cs-CZ" sz="1200" dirty="0" err="1"/>
              <a:t>Gerrit</a:t>
            </a:r>
            <a:r>
              <a:rPr lang="cs-CZ" sz="1200" dirty="0"/>
              <a:t> </a:t>
            </a:r>
            <a:r>
              <a:rPr lang="cs-CZ" sz="1200" dirty="0" err="1"/>
              <a:t>Blank</a:t>
            </a:r>
            <a:r>
              <a:rPr lang="cs-CZ" sz="1200" dirty="0"/>
              <a:t> "útok z kosmu" přežil, meteorit mu pouze způsobil asi deseticentimetrový šrám na ruce. Šance, že člověk přežije zásah meteoritu, je přitom podle britského deníku jedna ku milionu.</a:t>
            </a:r>
          </a:p>
          <a:p>
            <a:r>
              <a:rPr lang="cs-CZ" sz="1200" dirty="0"/>
              <a:t>"Nejprve jsem jen viděl obří světelnou kouli a pak jsem náhle ucítil bolest v ruce," popsal mladík událost. Následně prý zazněla ohlušující rána připomínající úder hromu. "Zvuk, který přišel po tom záblesku světla, byl tak hlasitý, že mi ještě hodiny potom zvonilo v uších," doplnil.</a:t>
            </a:r>
          </a:p>
          <a:p>
            <a:r>
              <a:rPr lang="cs-CZ" sz="1200" dirty="0"/>
              <a:t>"Když mě to zasáhlo, srazilo mě to a pak to letělo ještě dostatečně rychle, že se to zavrtalo do silnice," uzavřel líčení svého "blízkého setkání" s kosmickým tělesem.</a:t>
            </a:r>
          </a:p>
          <a:p>
            <a:r>
              <a:rPr lang="cs-CZ" sz="1200" dirty="0"/>
              <a:t>To nyní zkoumají vědci. Už prokázali, že skutečně pochází z vesmíru. "Většina z nich se až k povrchu Země nedostane, protože se vypaří v atmosféře," vysvětlil </a:t>
            </a:r>
            <a:r>
              <a:rPr lang="cs-CZ" sz="1200" dirty="0" err="1"/>
              <a:t>Ansgar</a:t>
            </a:r>
            <a:r>
              <a:rPr lang="cs-CZ" sz="1200" dirty="0"/>
              <a:t> </a:t>
            </a:r>
            <a:r>
              <a:rPr lang="cs-CZ" sz="1200" dirty="0" err="1"/>
              <a:t>Kortem</a:t>
            </a:r>
            <a:r>
              <a:rPr lang="cs-CZ" sz="1200" dirty="0"/>
              <a:t>, ředitel observatoře Waltera </a:t>
            </a:r>
            <a:r>
              <a:rPr lang="cs-CZ" sz="1200" dirty="0" err="1"/>
              <a:t>Hohmanna</a:t>
            </a:r>
            <a:r>
              <a:rPr lang="cs-CZ" sz="1200" dirty="0"/>
              <a:t> v Německu. "Šest ze sedmi meteoritů, které projdou, dopadne do vody," dodal.</a:t>
            </a:r>
          </a:p>
          <a:p>
            <a:r>
              <a:rPr lang="cs-CZ" sz="1200" dirty="0"/>
              <a:t>Podle </a:t>
            </a:r>
            <a:r>
              <a:rPr lang="cs-CZ" sz="1200" dirty="0" err="1"/>
              <a:t>Gerrita</a:t>
            </a:r>
            <a:r>
              <a:rPr lang="cs-CZ" sz="1200" dirty="0"/>
              <a:t>, který je sám údajně nadšeným vědcem-amatérem, učitelé v jeho škole zjistili, že úlomek je magnetický.</a:t>
            </a:r>
          </a:p>
          <a:p>
            <a:r>
              <a:rPr lang="cs-CZ" sz="1200" dirty="0"/>
              <a:t>Jediný další známý případ člověka, který přežil zásah meteoritem, se stal podle </a:t>
            </a:r>
            <a:r>
              <a:rPr lang="cs-CZ" sz="1200" dirty="0" err="1"/>
              <a:t>The</a:t>
            </a:r>
            <a:r>
              <a:rPr lang="cs-CZ" sz="1200" dirty="0"/>
              <a:t> </a:t>
            </a:r>
            <a:r>
              <a:rPr lang="cs-CZ" sz="1200" dirty="0" err="1"/>
              <a:t>Daily</a:t>
            </a:r>
            <a:r>
              <a:rPr lang="cs-CZ" sz="1200" dirty="0"/>
              <a:t> </a:t>
            </a:r>
            <a:r>
              <a:rPr lang="cs-CZ" sz="1200" dirty="0" err="1"/>
              <a:t>Telegraph</a:t>
            </a:r>
            <a:r>
              <a:rPr lang="cs-CZ" sz="1200" dirty="0"/>
              <a:t> v listopadu 1954 v americkém státě Alabama, kde fragment o velikosti grapefruitu proletěl střechou domu, odrazil se od nábytku a "přistál" na spící ženě.</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04809B9D-435C-4D68-9E91-AAA6F31F03BD}" type="slidenum">
              <a:rPr lang="cs-CZ" smtClean="0"/>
              <a:pPr/>
              <a:t>13</a:t>
            </a:fld>
            <a:endParaRPr lang="cs-CZ"/>
          </a:p>
        </p:txBody>
      </p:sp>
    </p:spTree>
    <p:extLst>
      <p:ext uri="{BB962C8B-B14F-4D97-AF65-F5344CB8AC3E}">
        <p14:creationId xmlns:p14="http://schemas.microsoft.com/office/powerpoint/2010/main" val="889612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2F5457-4F16-45FB-9D29-F5A77496FDA5}" type="slidenum">
              <a:rPr lang="cs-CZ"/>
              <a:pPr/>
              <a:t>14</a:t>
            </a:fld>
            <a:endParaRPr lang="cs-CZ"/>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pPr>
              <a:lnSpc>
                <a:spcPct val="90000"/>
              </a:lnSpc>
            </a:pPr>
            <a:r>
              <a:rPr lang="cs-CZ" sz="1000" dirty="0"/>
              <a:t>Na záhadný ohnivý předmět, který měl v zemi vytvořit obrovský kráter, operátorovi naletěla tamní i zahraniční média. Pozůstatky po údajném pádu meteoritu navíc zkoumali lotyšští geologové. Právě oni nakonec přišli se závěrem, že kráter nevytvořil meteorit, ale lidská ruka.</a:t>
            </a:r>
          </a:p>
          <a:p>
            <a:pPr>
              <a:lnSpc>
                <a:spcPct val="90000"/>
              </a:lnSpc>
            </a:pPr>
            <a:r>
              <a:rPr lang="cs-CZ" sz="1000" dirty="0"/>
              <a:t>"Nic tu z nebe nespadlo, tento kráter vykopali </a:t>
            </a:r>
            <a:r>
              <a:rPr lang="cs-CZ" sz="1000" dirty="0">
                <a:hlinkClick r:id="rId3"/>
              </a:rPr>
              <a:t>lidé</a:t>
            </a:r>
            <a:r>
              <a:rPr lang="cs-CZ" sz="1000" dirty="0"/>
              <a:t>," uvedl hlavní geolog Rižské univerzity </a:t>
            </a:r>
            <a:r>
              <a:rPr lang="cs-CZ" sz="1000" dirty="0" err="1"/>
              <a:t>Girts</a:t>
            </a:r>
            <a:r>
              <a:rPr lang="cs-CZ" sz="1000" dirty="0"/>
              <a:t> </a:t>
            </a:r>
            <a:r>
              <a:rPr lang="cs-CZ" sz="1000" dirty="0" err="1"/>
              <a:t>Stinkulis</a:t>
            </a:r>
            <a:r>
              <a:rPr lang="cs-CZ" sz="1000" dirty="0"/>
              <a:t>. "Někdo tady zinscenoval velký žert, rozházel chemické prvky a zapálil je, aby poté rozšířil informace o údajném nárazu meteoritu," doplnil kolegu geolog </a:t>
            </a:r>
            <a:r>
              <a:rPr lang="cs-CZ" sz="1000" dirty="0" err="1"/>
              <a:t>Dainis</a:t>
            </a:r>
            <a:r>
              <a:rPr lang="cs-CZ" sz="1000" dirty="0"/>
              <a:t> </a:t>
            </a:r>
            <a:r>
              <a:rPr lang="cs-CZ" sz="1000" dirty="0" err="1"/>
              <a:t>Ozols</a:t>
            </a:r>
            <a:r>
              <a:rPr lang="cs-CZ" sz="1000" dirty="0"/>
              <a:t>.</a:t>
            </a:r>
          </a:p>
          <a:p>
            <a:pPr>
              <a:lnSpc>
                <a:spcPct val="90000"/>
              </a:lnSpc>
            </a:pPr>
            <a:r>
              <a:rPr lang="cs-CZ" sz="1000" dirty="0"/>
              <a:t>Později se ukázalo, že jde o reklamní trik telefonního operátora Tele2. Lotyšská společnost na sebe chtěla tímto způsobem upozornit a světu ukázat, že i přes hospodářskou krizi, která na Lotyšsko tvrdě dopadla, se v této baltské zemi dějí "vzrušující věci".</a:t>
            </a:r>
          </a:p>
          <a:p>
            <a:pPr>
              <a:lnSpc>
                <a:spcPct val="90000"/>
              </a:lnSpc>
            </a:pPr>
            <a:r>
              <a:rPr lang="cs-CZ" sz="1000" dirty="0"/>
              <a:t>Nyní však firma čelí hrozbě, že přijde o svého významného zákazníka. O rozvázání kontraktu s </a:t>
            </a:r>
            <a:r>
              <a:rPr lang="cs-CZ" sz="1000" dirty="0">
                <a:hlinkClick r:id="rId4"/>
              </a:rPr>
              <a:t>ní</a:t>
            </a:r>
            <a:r>
              <a:rPr lang="cs-CZ" sz="1000" dirty="0"/>
              <a:t> uvažuje tamní ministerstvo vnitra. A to i přesto, že Tele2 nabídla úhradu veškerých nákladů spojených se zásahem záchranných složek. Ministerstvo prý nechce podporovat firmu, která jim svými "bezohlednými aktivitami" způsobila značné náklady.</a:t>
            </a:r>
          </a:p>
          <a:p>
            <a:pPr>
              <a:lnSpc>
                <a:spcPct val="90000"/>
              </a:lnSpc>
            </a:pPr>
            <a:r>
              <a:rPr lang="cs-CZ" sz="1000" dirty="0"/>
              <a:t>Úřad nyní zjišťuje, jak vysoký bude </a:t>
            </a:r>
            <a:r>
              <a:rPr lang="cs-CZ" sz="1000" dirty="0">
                <a:hlinkClick r:id="rId5"/>
              </a:rPr>
              <a:t>účet</a:t>
            </a:r>
            <a:r>
              <a:rPr lang="cs-CZ" sz="1000" dirty="0"/>
              <a:t>, který společnosti za její neobvyklý marketingový tah vystaví. Jeho právníci také zkoumají, jaké </a:t>
            </a:r>
            <a:r>
              <a:rPr lang="cs-CZ" sz="1000" dirty="0">
                <a:hlinkClick r:id="rId6"/>
              </a:rPr>
              <a:t>má</a:t>
            </a:r>
            <a:r>
              <a:rPr lang="cs-CZ" sz="1000" dirty="0"/>
              <a:t> možnosti ohledně zrušení smluv se společností Tele2.</a:t>
            </a:r>
          </a:p>
          <a:p>
            <a:pPr>
              <a:lnSpc>
                <a:spcPct val="90000"/>
              </a:lnSpc>
            </a:pPr>
            <a:r>
              <a:rPr lang="cs-CZ" sz="1000" dirty="0"/>
              <a:t>Původní zpráva mluvila o pádu předmětu, jenž se podobá kameni, na louku u zemědělské usedlosti nedaleko estonských hranic. Vyhloubit měl kráter devět metrů široký a tři metry hluboký. Své šance se ihned chopila i majitelka pole, která začala prodávat vstupenky na prohlídku kráteru za jeden lat, tedy zhruba 36 korun.</a:t>
            </a:r>
          </a:p>
          <a:p>
            <a:pPr>
              <a:lnSpc>
                <a:spcPct val="90000"/>
              </a:lnSpc>
            </a:pPr>
            <a:r>
              <a:rPr lang="cs-CZ" sz="1000" dirty="0"/>
              <a:t>Podle odborníků je ale neobvyklé, aby na Zemi dopadl tak velký meteorit. Planeta je sice neustále bombardována předměty z vesmíru, nicméně většina z nich shoří v atmosféře a na její povrch vůbec nedopadne. Pokud by v Lotyšsku dopadl skutečně meteorit, musel by podle švédské expertky na meteority Asty </a:t>
            </a:r>
            <a:r>
              <a:rPr lang="cs-CZ" sz="1000" dirty="0" err="1"/>
              <a:t>Pellinenové-Wannbergové</a:t>
            </a:r>
            <a:r>
              <a:rPr lang="cs-CZ" sz="1000" dirty="0"/>
              <a:t> mít v průměru nejméně metr, aby mohl vyhloubit díru takových rozměrů.</a:t>
            </a:r>
          </a:p>
          <a:p>
            <a:pPr>
              <a:lnSpc>
                <a:spcPct val="90000"/>
              </a:lnSpc>
            </a:pPr>
            <a:r>
              <a:rPr lang="cs-CZ" sz="1000" dirty="0"/>
              <a:t>V </a:t>
            </a:r>
            <a:r>
              <a:rPr lang="cs-CZ" sz="1000" dirty="0">
                <a:hlinkClick r:id="rId7"/>
              </a:rPr>
              <a:t>roce</a:t>
            </a:r>
            <a:r>
              <a:rPr lang="cs-CZ" sz="1000" dirty="0"/>
              <a:t> 2007 se meteorit zřítil nedaleko jezera Titicaca v Peru. Zůstal po něm kráter 12 metrů široký a pět metrů hluboký.</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2DFC1D-17D9-49CB-980D-88518E21B8B9}" type="slidenum">
              <a:rPr lang="cs-CZ"/>
              <a:pPr/>
              <a:t>15</a:t>
            </a:fld>
            <a:endParaRPr lang="cs-CZ"/>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r>
              <a:rPr lang="cs-CZ" dirty="0"/>
              <a:t> 3) Magnetosférou nazýváme prostor kolem kosmického tělesa (planety, hvězdy, pulsaru), v němž dominuje jeho vlastní</a:t>
            </a:r>
          </a:p>
          <a:p>
            <a:r>
              <a:rPr lang="cs-CZ" dirty="0"/>
              <a:t>magnetické pole. Procesy spojené se vznikem a pohybem nabitých částic jsou ovládány především oním centrálním tělesem,</a:t>
            </a:r>
          </a:p>
          <a:p>
            <a:r>
              <a:rPr lang="cs-CZ" dirty="0"/>
              <a:t>a nikoli vnějšími procesy.</a:t>
            </a:r>
          </a:p>
          <a:p>
            <a:endParaRPr lang="cs-CZ" dirty="0"/>
          </a:p>
          <a:p>
            <a:r>
              <a:rPr lang="en-US" sz="1200" b="0" i="0" kern="1200" dirty="0">
                <a:solidFill>
                  <a:schemeClr val="tx1"/>
                </a:solidFill>
                <a:effectLst/>
                <a:latin typeface="Arial" charset="0"/>
                <a:ea typeface="+mn-ea"/>
                <a:cs typeface="+mn-cs"/>
              </a:rPr>
              <a:t>t is not just rocks we have to worry about. Japanese scientists have uncovered evidence from the study of tree rings that in the year 775 the Earth was hit by a colossal solar flare. The scientists found a spike in radioactive carbon-14, taken up by the ancient cedar trees they were studying. In Finland, </a:t>
            </a:r>
            <a:r>
              <a:rPr lang="en-US" sz="1200" b="0" i="0" kern="1200" dirty="0" err="1">
                <a:solidFill>
                  <a:schemeClr val="tx1"/>
                </a:solidFill>
                <a:effectLst/>
                <a:latin typeface="Arial" charset="0"/>
                <a:ea typeface="+mn-ea"/>
                <a:cs typeface="+mn-cs"/>
              </a:rPr>
              <a:t>Ilya</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Usoskin</a:t>
            </a:r>
            <a:r>
              <a:rPr lang="en-US" sz="1200" b="0" i="0" kern="1200" dirty="0">
                <a:solidFill>
                  <a:schemeClr val="tx1"/>
                </a:solidFill>
                <a:effectLst/>
                <a:latin typeface="Arial" charset="0"/>
                <a:ea typeface="+mn-ea"/>
                <a:cs typeface="+mn-cs"/>
              </a:rPr>
              <a:t> and his colleagues found an identical spike on the other side of the world. One theory is that this was caused by a nearby exploding star – a supernova – showering the Earth with radiation.</a:t>
            </a:r>
          </a:p>
          <a:p>
            <a:r>
              <a:rPr lang="en-US" sz="1200" b="0" i="0" kern="1200" dirty="0">
                <a:solidFill>
                  <a:schemeClr val="tx1"/>
                </a:solidFill>
                <a:effectLst/>
                <a:latin typeface="Arial" charset="0"/>
                <a:ea typeface="+mn-ea"/>
                <a:cs typeface="+mn-cs"/>
              </a:rPr>
              <a:t>The trouble, says </a:t>
            </a:r>
            <a:r>
              <a:rPr lang="en-US" sz="1200" b="0" i="0" kern="1200" dirty="0" err="1">
                <a:solidFill>
                  <a:schemeClr val="tx1"/>
                </a:solidFill>
                <a:effectLst/>
                <a:latin typeface="Arial" charset="0"/>
                <a:ea typeface="+mn-ea"/>
                <a:cs typeface="+mn-cs"/>
              </a:rPr>
              <a:t>Usoskin</a:t>
            </a:r>
            <a:r>
              <a:rPr lang="en-US" sz="1200" b="0" i="0" kern="1200" dirty="0">
                <a:solidFill>
                  <a:schemeClr val="tx1"/>
                </a:solidFill>
                <a:effectLst/>
                <a:latin typeface="Arial" charset="0"/>
                <a:ea typeface="+mn-ea"/>
                <a:cs typeface="+mn-cs"/>
              </a:rPr>
              <a:t>, was that they could see no sign in the skies of a supernova remnant within the required distance. So the scientists turned to the historical record to see if there were any clues. The handful of supernovae that have burst into existence in historical times have often been well-recorded. But, 1,238 years ago, there were reports not of a brilliant “new star” but – as one English chronicler, Roger of Wendover, put it – of the skies themselves catching fire: “Fiery and fearful signs were seen in the heavens after sunset; and serpents appeared in Sussex, as if they were sprung out of the ground, to the astonishment of all.”</a:t>
            </a:r>
          </a:p>
          <a:p>
            <a:r>
              <a:rPr lang="en-US" sz="1200" b="0" i="0" kern="1200" dirty="0">
                <a:solidFill>
                  <a:schemeClr val="tx1"/>
                </a:solidFill>
                <a:effectLst/>
                <a:latin typeface="Arial" charset="0"/>
                <a:ea typeface="+mn-ea"/>
                <a:cs typeface="+mn-cs"/>
              </a:rPr>
              <a:t>This was far from a one-off: such flares probably happen every few centuries or so. In late August and early September 1859, the Earth was hit by a smaller flare that had equally dramatic effects. Named the Carrington Event, after the astronomer who documented it fully, the solar storm caused Californian Gold Rush miners to be woken in their tents by the bright northern lights. Aurorae were seen as far north as Queensland in the southern hemisphere and as far south as Washington DC in the northern.</a:t>
            </a:r>
            <a:endParaRPr lang="cs-CZ" dirty="0"/>
          </a:p>
          <a:p>
            <a:endParaRPr lang="cs-CZ" dirty="0"/>
          </a:p>
          <a:p>
            <a:r>
              <a:rPr lang="cs-CZ" dirty="0"/>
              <a:t>http://www.telegraph.co.uk/science/space/10239218/Why-we-face-grave-danger-from-space.html</a:t>
            </a:r>
          </a:p>
          <a:p>
            <a:endParaRPr lang="cs-CZ" dirty="0"/>
          </a:p>
          <a:p>
            <a:endParaRPr lang="cs-CZ" dirty="0"/>
          </a:p>
          <a:p>
            <a:r>
              <a:rPr lang="en-US" sz="1200" b="1" i="0" kern="1200" dirty="0">
                <a:solidFill>
                  <a:schemeClr val="tx1"/>
                </a:solidFill>
                <a:effectLst/>
                <a:latin typeface="Arial" charset="0"/>
                <a:ea typeface="+mn-ea"/>
                <a:cs typeface="+mn-cs"/>
              </a:rPr>
              <a:t>A powerful </a:t>
            </a:r>
            <a:r>
              <a:rPr lang="en-US" sz="1200" b="1" i="0" u="none" strike="noStrike" kern="1200" dirty="0">
                <a:solidFill>
                  <a:schemeClr val="tx1"/>
                </a:solidFill>
                <a:effectLst/>
                <a:latin typeface="Arial" charset="0"/>
                <a:ea typeface="+mn-ea"/>
                <a:cs typeface="+mn-cs"/>
                <a:hlinkClick r:id="rId3"/>
              </a:rPr>
              <a:t>sun</a:t>
            </a:r>
            <a:r>
              <a:rPr lang="en-US" sz="1200" b="1" i="0" kern="1200" dirty="0">
                <a:solidFill>
                  <a:schemeClr val="tx1"/>
                </a:solidFill>
                <a:effectLst/>
                <a:latin typeface="Arial" charset="0"/>
                <a:ea typeface="+mn-ea"/>
                <a:cs typeface="+mn-cs"/>
              </a:rPr>
              <a:t> storm—associated with the second biggest </a:t>
            </a:r>
            <a:r>
              <a:rPr lang="en-US" sz="1200" b="1" i="0" u="none" strike="noStrike" kern="1200" dirty="0">
                <a:solidFill>
                  <a:schemeClr val="tx1"/>
                </a:solidFill>
                <a:effectLst/>
                <a:latin typeface="Arial" charset="0"/>
                <a:ea typeface="+mn-ea"/>
                <a:cs typeface="+mn-cs"/>
                <a:hlinkClick r:id="rId4"/>
              </a:rPr>
              <a:t>solar flare</a:t>
            </a:r>
            <a:r>
              <a:rPr lang="en-US" sz="1200" b="1" i="0" kern="1200" dirty="0">
                <a:solidFill>
                  <a:schemeClr val="tx1"/>
                </a:solidFill>
                <a:effectLst/>
                <a:latin typeface="Arial" charset="0"/>
                <a:ea typeface="+mn-ea"/>
                <a:cs typeface="+mn-cs"/>
              </a:rPr>
              <a:t> of the current 11-year sun cycle—is now hitting Earth, so far with </a:t>
            </a:r>
            <a:r>
              <a:rPr lang="en-US" sz="1200" b="1" i="0" u="none" strike="noStrike" kern="1200" dirty="0">
                <a:solidFill>
                  <a:schemeClr val="tx1"/>
                </a:solidFill>
                <a:effectLst/>
                <a:latin typeface="Arial" charset="0"/>
                <a:ea typeface="+mn-ea"/>
                <a:cs typeface="+mn-cs"/>
                <a:hlinkClick r:id="rId5"/>
              </a:rPr>
              <a:t>few consequences</a:t>
            </a:r>
            <a:r>
              <a:rPr lang="en-US" sz="1200" b="1" i="0" kern="1200" dirty="0">
                <a:solidFill>
                  <a:schemeClr val="tx1"/>
                </a:solidFill>
                <a:effectLst/>
                <a:latin typeface="Arial" charset="0"/>
                <a:ea typeface="+mn-ea"/>
                <a:cs typeface="+mn-cs"/>
              </a:rPr>
              <a:t>. But the potentially "severe geomagnetic storm," </a:t>
            </a:r>
            <a:r>
              <a:rPr lang="en-US" sz="1200" b="1" i="0" u="none" strike="noStrike" kern="1200" dirty="0">
                <a:solidFill>
                  <a:schemeClr val="tx1"/>
                </a:solidFill>
                <a:effectLst/>
                <a:latin typeface="Arial" charset="0"/>
                <a:ea typeface="+mn-ea"/>
                <a:cs typeface="+mn-cs"/>
                <a:hlinkClick r:id="rId6"/>
              </a:rPr>
              <a:t>in NASA's words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could disrupt power grids, radio communications, and </a:t>
            </a:r>
            <a:r>
              <a:rPr lang="en-US" sz="1200" b="1" i="0" u="none" strike="noStrike" kern="1200" dirty="0">
                <a:solidFill>
                  <a:schemeClr val="tx1"/>
                </a:solidFill>
                <a:effectLst/>
                <a:latin typeface="Arial" charset="0"/>
                <a:ea typeface="+mn-ea"/>
                <a:cs typeface="+mn-cs"/>
                <a:hlinkClick r:id="rId7"/>
              </a:rPr>
              <a:t>GPS</a:t>
            </a:r>
            <a:r>
              <a:rPr lang="en-US" sz="1200" b="0" i="0" kern="1200" dirty="0">
                <a:solidFill>
                  <a:schemeClr val="tx1"/>
                </a:solidFill>
                <a:effectLst/>
                <a:latin typeface="Arial" charset="0"/>
                <a:ea typeface="+mn-ea"/>
                <a:cs typeface="+mn-cs"/>
              </a:rPr>
              <a:t> </a:t>
            </a:r>
            <a:r>
              <a:rPr lang="en-US" sz="1200" b="1" i="0" kern="1200" dirty="0">
                <a:solidFill>
                  <a:schemeClr val="tx1"/>
                </a:solidFill>
                <a:effectLst/>
                <a:latin typeface="Arial" charset="0"/>
                <a:ea typeface="+mn-ea"/>
                <a:cs typeface="+mn-cs"/>
              </a:rPr>
              <a:t>as well as spark </a:t>
            </a:r>
            <a:r>
              <a:rPr lang="en-US" sz="1200" b="1" i="0" kern="1200" dirty="0" err="1">
                <a:solidFill>
                  <a:schemeClr val="tx1"/>
                </a:solidFill>
                <a:effectLst/>
                <a:latin typeface="Arial" charset="0"/>
                <a:ea typeface="+mn-ea"/>
                <a:cs typeface="+mn-cs"/>
              </a:rPr>
              <a:t>dazzling</a:t>
            </a:r>
            <a:r>
              <a:rPr lang="en-US" sz="1200" b="1" i="0" u="none" strike="noStrike" kern="1200" dirty="0" err="1">
                <a:solidFill>
                  <a:schemeClr val="tx1"/>
                </a:solidFill>
                <a:effectLst/>
                <a:latin typeface="Arial" charset="0"/>
                <a:ea typeface="+mn-ea"/>
                <a:cs typeface="+mn-cs"/>
                <a:hlinkClick r:id="rId8"/>
              </a:rPr>
              <a:t>auroras</a:t>
            </a:r>
            <a:r>
              <a:rPr lang="en-US" sz="1200" b="0" i="0" kern="1200" dirty="0">
                <a:solidFill>
                  <a:schemeClr val="tx1"/>
                </a:solidFill>
                <a:effectLst/>
                <a:latin typeface="Arial" charset="0"/>
                <a:ea typeface="+mn-ea"/>
                <a:cs typeface="+mn-cs"/>
              </a:rPr>
              <a:t>.</a:t>
            </a:r>
          </a:p>
          <a:p>
            <a:r>
              <a:rPr lang="en-US" sz="1200" b="1" i="0" kern="1200" dirty="0">
                <a:solidFill>
                  <a:schemeClr val="tx1"/>
                </a:solidFill>
                <a:effectLst/>
                <a:latin typeface="Arial" charset="0"/>
                <a:ea typeface="+mn-ea"/>
                <a:cs typeface="+mn-cs"/>
              </a:rPr>
              <a:t>The storm expected Thursday, though, won't hold a candle to an 1859 space-weather event, scientists say—and it's a good thing too.</a:t>
            </a:r>
            <a:endParaRPr lang="en-US"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If a similar sun storm were to occur in the current day—as it well could—modern life could come to a standstill, they add.</a:t>
            </a:r>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(Related: </a:t>
            </a:r>
            <a:r>
              <a:rPr lang="en-US" sz="1200" b="0" i="0" u="none" strike="noStrike" kern="1200" dirty="0">
                <a:solidFill>
                  <a:schemeClr val="tx1"/>
                </a:solidFill>
                <a:effectLst/>
                <a:latin typeface="Arial" charset="0"/>
                <a:ea typeface="+mn-ea"/>
                <a:cs typeface="+mn-cs"/>
                <a:hlinkClick r:id="rId9"/>
              </a:rPr>
              <a:t>"Biggest Solar Storm in Eight Years Now Pummeling Earth."</a:t>
            </a:r>
            <a:r>
              <a:rPr lang="en-US" sz="1200" b="0" i="0" kern="1200" dirty="0">
                <a:solidFill>
                  <a:schemeClr val="tx1"/>
                </a:solidFill>
                <a:effectLst/>
                <a:latin typeface="Arial" charset="0"/>
                <a:ea typeface="+mn-ea"/>
                <a:cs typeface="+mn-cs"/>
              </a:rPr>
              <a:t>)</a:t>
            </a:r>
          </a:p>
          <a:p>
            <a:r>
              <a:rPr lang="en-US" sz="1200" b="0" i="0" kern="1200" dirty="0">
                <a:solidFill>
                  <a:schemeClr val="tx1"/>
                </a:solidFill>
                <a:effectLst/>
                <a:latin typeface="Arial" charset="0"/>
                <a:ea typeface="+mn-ea"/>
                <a:cs typeface="+mn-cs"/>
              </a:rPr>
              <a:t>As solar storms go, the two March 6 solar flares associated with Thursday's geomagnetic storm around Earth may not compare to the flares behind the 1859 storm. But, since the sun hasn't yet reached peak activity for this solar cycle, this week's outburst may be only a taste of flares to come.</a:t>
            </a:r>
          </a:p>
          <a:p>
            <a:r>
              <a:rPr lang="en-US" sz="1200" b="0" i="0" kern="1200" dirty="0">
                <a:solidFill>
                  <a:schemeClr val="tx1"/>
                </a:solidFill>
                <a:effectLst/>
                <a:latin typeface="Arial" charset="0"/>
                <a:ea typeface="+mn-ea"/>
                <a:cs typeface="+mn-cs"/>
              </a:rPr>
              <a:t>"The sun has an activity cycle, much like hurricane season," </a:t>
            </a:r>
            <a:r>
              <a:rPr lang="en-US" sz="1200" b="0" i="0" u="none" strike="noStrike" kern="1200" dirty="0">
                <a:solidFill>
                  <a:schemeClr val="tx1"/>
                </a:solidFill>
                <a:effectLst/>
                <a:latin typeface="Arial" charset="0"/>
                <a:ea typeface="+mn-ea"/>
                <a:cs typeface="+mn-cs"/>
                <a:hlinkClick r:id="rId10"/>
              </a:rPr>
              <a:t>Tom Bogdan</a:t>
            </a:r>
            <a:r>
              <a:rPr lang="en-US" sz="1200" b="0" i="0" kern="1200" dirty="0">
                <a:solidFill>
                  <a:schemeClr val="tx1"/>
                </a:solidFill>
                <a:effectLst/>
                <a:latin typeface="Arial" charset="0"/>
                <a:ea typeface="+mn-ea"/>
                <a:cs typeface="+mn-cs"/>
              </a:rPr>
              <a:t>, director of the U.S. </a:t>
            </a:r>
            <a:r>
              <a:rPr lang="en-US" sz="1200" b="0" i="0" u="none" strike="noStrike" kern="1200" dirty="0">
                <a:solidFill>
                  <a:schemeClr val="tx1"/>
                </a:solidFill>
                <a:effectLst/>
                <a:latin typeface="Arial" charset="0"/>
                <a:ea typeface="+mn-ea"/>
                <a:cs typeface="+mn-cs"/>
                <a:hlinkClick r:id="rId11"/>
              </a:rPr>
              <a:t>Space Weather Prediction Center</a:t>
            </a:r>
            <a:r>
              <a:rPr lang="en-US" sz="1200" b="0" i="0" kern="1200" dirty="0">
                <a:solidFill>
                  <a:schemeClr val="tx1"/>
                </a:solidFill>
                <a:effectLst/>
                <a:latin typeface="Arial" charset="0"/>
                <a:ea typeface="+mn-ea"/>
                <a:cs typeface="+mn-cs"/>
              </a:rPr>
              <a:t> in Boulder, Colorado, said \at a meeting of the American Association for the Advancement of Science in Washington, D.C. in 2011.</a:t>
            </a:r>
          </a:p>
          <a:p>
            <a:r>
              <a:rPr lang="en-US" sz="1200" b="0" i="0" kern="1200" dirty="0">
                <a:solidFill>
                  <a:schemeClr val="tx1"/>
                </a:solidFill>
                <a:effectLst/>
                <a:latin typeface="Arial" charset="0"/>
                <a:ea typeface="+mn-ea"/>
                <a:cs typeface="+mn-cs"/>
              </a:rPr>
              <a:t>After "hibernating for four or five years, not doing much of anything," the sun began waking up about a year ago. Even though the upcoming solar maximum may see a record low in the overall amount of activity, the individual events could be very powerful, Bogdan added.</a:t>
            </a:r>
          </a:p>
          <a:p>
            <a:r>
              <a:rPr lang="en-US" sz="1200" b="0" i="0" kern="1200" dirty="0">
                <a:solidFill>
                  <a:schemeClr val="tx1"/>
                </a:solidFill>
                <a:effectLst/>
                <a:latin typeface="Arial" charset="0"/>
                <a:ea typeface="+mn-ea"/>
                <a:cs typeface="+mn-cs"/>
              </a:rPr>
              <a:t>In fact, the biggest solar storm on record—the 1859 blast—happened during a solar maximum about the same size as the one we're entering, according to NASA.</a:t>
            </a:r>
          </a:p>
          <a:p>
            <a:r>
              <a:rPr lang="en-US" sz="1200" b="0" i="0" kern="1200" dirty="0">
                <a:solidFill>
                  <a:schemeClr val="tx1"/>
                </a:solidFill>
                <a:effectLst/>
                <a:latin typeface="Arial" charset="0"/>
                <a:ea typeface="+mn-ea"/>
                <a:cs typeface="+mn-cs"/>
              </a:rPr>
              <a:t>That storm has been dubbed the Carrington Event, after British astronomer Richard Carrington, who witnessed the </a:t>
            </a:r>
            <a:r>
              <a:rPr lang="en-US" sz="1200" b="0" i="0" kern="1200" dirty="0" err="1">
                <a:solidFill>
                  <a:schemeClr val="tx1"/>
                </a:solidFill>
                <a:effectLst/>
                <a:latin typeface="Arial" charset="0"/>
                <a:ea typeface="+mn-ea"/>
                <a:cs typeface="+mn-cs"/>
              </a:rPr>
              <a:t>megaflare</a:t>
            </a:r>
            <a:r>
              <a:rPr lang="en-US" sz="1200" b="0" i="0" kern="1200" dirty="0">
                <a:solidFill>
                  <a:schemeClr val="tx1"/>
                </a:solidFill>
                <a:effectLst/>
                <a:latin typeface="Arial" charset="0"/>
                <a:ea typeface="+mn-ea"/>
                <a:cs typeface="+mn-cs"/>
              </a:rPr>
              <a:t> and was the first to realize the link between activity on the sun and geomagnetic disturbances on Earth.</a:t>
            </a:r>
          </a:p>
          <a:p>
            <a:r>
              <a:rPr lang="en-US" sz="1200" b="0" i="0" kern="1200" dirty="0">
                <a:solidFill>
                  <a:schemeClr val="tx1"/>
                </a:solidFill>
                <a:effectLst/>
                <a:latin typeface="Arial" charset="0"/>
                <a:ea typeface="+mn-ea"/>
                <a:cs typeface="+mn-cs"/>
              </a:rPr>
              <a:t>During the Carrington Event, northern lights were reported as far south as Cuba and Honolulu, while southern lights were seen as far north as Santiago, Chile. (See </a:t>
            </a:r>
            <a:r>
              <a:rPr lang="en-US" sz="1200" b="0" i="0" u="none" strike="noStrike" kern="1200" dirty="0">
                <a:solidFill>
                  <a:schemeClr val="tx1"/>
                </a:solidFill>
                <a:effectLst/>
                <a:latin typeface="Arial" charset="0"/>
                <a:ea typeface="+mn-ea"/>
                <a:cs typeface="+mn-cs"/>
                <a:hlinkClick r:id="rId12"/>
              </a:rPr>
              <a:t>pictures of auroras generated by the Valentine's Day solar flare</a:t>
            </a:r>
            <a:r>
              <a:rPr lang="en-US" sz="1200" b="0" i="0" kern="1200" dirty="0">
                <a:solidFill>
                  <a:schemeClr val="tx1"/>
                </a:solidFill>
                <a:effectLst/>
                <a:latin typeface="Arial" charset="0"/>
                <a:ea typeface="+mn-ea"/>
                <a:cs typeface="+mn-cs"/>
              </a:rPr>
              <a:t>.)</a:t>
            </a:r>
          </a:p>
          <a:p>
            <a:r>
              <a:rPr lang="en-US" sz="1200" b="0" i="0" kern="1200" dirty="0">
                <a:solidFill>
                  <a:schemeClr val="tx1"/>
                </a:solidFill>
                <a:effectLst/>
                <a:latin typeface="Arial" charset="0"/>
                <a:ea typeface="+mn-ea"/>
                <a:cs typeface="+mn-cs"/>
              </a:rPr>
              <a:t>The flares were so powerful that "people in the northeastern U.S. could read newspaper print just from the light of the aurora," Daniel Baker, of the University of Colorado's </a:t>
            </a:r>
            <a:r>
              <a:rPr lang="en-US" sz="1200" b="0" i="0" u="none" strike="noStrike" kern="1200" dirty="0">
                <a:solidFill>
                  <a:schemeClr val="tx1"/>
                </a:solidFill>
                <a:effectLst/>
                <a:latin typeface="Arial" charset="0"/>
                <a:ea typeface="+mn-ea"/>
                <a:cs typeface="+mn-cs"/>
                <a:hlinkClick r:id="rId13"/>
              </a:rPr>
              <a:t>Laboratory for Atmospheric and Space Physics</a:t>
            </a:r>
            <a:r>
              <a:rPr lang="en-US" sz="1200" b="0" i="0" kern="1200" dirty="0">
                <a:solidFill>
                  <a:schemeClr val="tx1"/>
                </a:solidFill>
                <a:effectLst/>
                <a:latin typeface="Arial" charset="0"/>
                <a:ea typeface="+mn-ea"/>
                <a:cs typeface="+mn-cs"/>
              </a:rPr>
              <a:t>, said at a geophysics meeting in December 2010.</a:t>
            </a:r>
          </a:p>
          <a:p>
            <a:r>
              <a:rPr lang="en-US" sz="1200" b="0" i="0" kern="1200" dirty="0">
                <a:solidFill>
                  <a:schemeClr val="tx1"/>
                </a:solidFill>
                <a:effectLst/>
                <a:latin typeface="Arial" charset="0"/>
                <a:ea typeface="+mn-ea"/>
                <a:cs typeface="+mn-cs"/>
              </a:rPr>
              <a:t>In addition, the geomagnetic disturbances were strong enough that U.S. telegraph operators reported sparks leaping from their equipment—some bad enough to set fires, said Ed </a:t>
            </a:r>
            <a:r>
              <a:rPr lang="en-US" sz="1200" b="0" i="0" kern="1200" dirty="0" err="1">
                <a:solidFill>
                  <a:schemeClr val="tx1"/>
                </a:solidFill>
                <a:effectLst/>
                <a:latin typeface="Arial" charset="0"/>
                <a:ea typeface="+mn-ea"/>
                <a:cs typeface="+mn-cs"/>
              </a:rPr>
              <a:t>Cliver</a:t>
            </a:r>
            <a:r>
              <a:rPr lang="en-US" sz="1200" b="0" i="0" kern="1200" dirty="0">
                <a:solidFill>
                  <a:schemeClr val="tx1"/>
                </a:solidFill>
                <a:effectLst/>
                <a:latin typeface="Arial" charset="0"/>
                <a:ea typeface="+mn-ea"/>
                <a:cs typeface="+mn-cs"/>
              </a:rPr>
              <a:t>, a space physicist at the </a:t>
            </a:r>
            <a:r>
              <a:rPr lang="en-US" sz="1200" b="0" i="0" u="none" strike="noStrike" kern="1200" dirty="0">
                <a:solidFill>
                  <a:schemeClr val="tx1"/>
                </a:solidFill>
                <a:effectLst/>
                <a:latin typeface="Arial" charset="0"/>
                <a:ea typeface="+mn-ea"/>
                <a:cs typeface="+mn-cs"/>
                <a:hlinkClick r:id="rId14"/>
              </a:rPr>
              <a:t>U.S. Air Force Research Laboratory</a:t>
            </a:r>
            <a:r>
              <a:rPr lang="en-US" sz="1200" b="0" i="0" kern="1200" dirty="0">
                <a:solidFill>
                  <a:schemeClr val="tx1"/>
                </a:solidFill>
                <a:effectLst/>
                <a:latin typeface="Arial" charset="0"/>
                <a:ea typeface="+mn-ea"/>
                <a:cs typeface="+mn-cs"/>
              </a:rPr>
              <a:t> in Bedford, Massachusetts.</a:t>
            </a:r>
          </a:p>
          <a:p>
            <a:r>
              <a:rPr lang="en-US" sz="1200" b="0" i="0" kern="1200" dirty="0">
                <a:solidFill>
                  <a:schemeClr val="tx1"/>
                </a:solidFill>
                <a:effectLst/>
                <a:latin typeface="Arial" charset="0"/>
                <a:ea typeface="+mn-ea"/>
                <a:cs typeface="+mn-cs"/>
              </a:rPr>
              <a:t>In 1859, such reports were mostly curiosities. But if something similar happened today, the world's high-tech infrastructure could grind to a halt.</a:t>
            </a:r>
          </a:p>
          <a:p>
            <a:r>
              <a:rPr lang="en-US" sz="1200" b="0" i="0" kern="1200" dirty="0">
                <a:solidFill>
                  <a:schemeClr val="tx1"/>
                </a:solidFill>
                <a:effectLst/>
                <a:latin typeface="Arial" charset="0"/>
                <a:ea typeface="+mn-ea"/>
                <a:cs typeface="+mn-cs"/>
              </a:rPr>
              <a:t>"What's at stake," the Space Weather Prediction Center's Bogdan said, "are the advanced technologies that underlie virtually every aspect of our lives."</a:t>
            </a:r>
          </a:p>
          <a:p>
            <a:r>
              <a:rPr lang="en-US" sz="1200" b="0" i="0" kern="1200" dirty="0">
                <a:solidFill>
                  <a:schemeClr val="tx1"/>
                </a:solidFill>
                <a:effectLst/>
                <a:latin typeface="Arial" charset="0"/>
                <a:ea typeface="+mn-ea"/>
                <a:cs typeface="+mn-cs"/>
              </a:rPr>
              <a:t>(Also see </a:t>
            </a:r>
            <a:r>
              <a:rPr lang="en-US" sz="1200" b="0" i="0" u="none" strike="noStrike" kern="1200" dirty="0">
                <a:solidFill>
                  <a:schemeClr val="tx1"/>
                </a:solidFill>
                <a:effectLst/>
                <a:latin typeface="Arial" charset="0"/>
                <a:ea typeface="+mn-ea"/>
                <a:cs typeface="+mn-cs"/>
                <a:hlinkClick r:id="rId15"/>
              </a:rPr>
              <a:t>"Solar </a:t>
            </a:r>
            <a:r>
              <a:rPr lang="en-US" sz="1200" b="0" i="0" u="none" strike="noStrike" kern="1200" dirty="0" err="1">
                <a:solidFill>
                  <a:schemeClr val="tx1"/>
                </a:solidFill>
                <a:effectLst/>
                <a:latin typeface="Arial" charset="0"/>
                <a:ea typeface="+mn-ea"/>
                <a:cs typeface="+mn-cs"/>
                <a:hlinkClick r:id="rId15"/>
              </a:rPr>
              <a:t>Megastorm</a:t>
            </a:r>
            <a:r>
              <a:rPr lang="en-US" sz="1200" b="0" i="0" u="none" strike="noStrike" kern="1200" dirty="0">
                <a:solidFill>
                  <a:schemeClr val="tx1"/>
                </a:solidFill>
                <a:effectLst/>
                <a:latin typeface="Arial" charset="0"/>
                <a:ea typeface="+mn-ea"/>
                <a:cs typeface="+mn-cs"/>
                <a:hlinkClick r:id="rId15"/>
              </a:rPr>
              <a:t> Could Cripple Satellites for a Decade."</a:t>
            </a:r>
            <a:r>
              <a:rPr lang="en-US" sz="1200" b="0" i="0" kern="1200" dirty="0">
                <a:solidFill>
                  <a:schemeClr val="tx1"/>
                </a:solidFill>
                <a:effectLst/>
                <a:latin typeface="Arial" charset="0"/>
                <a:ea typeface="+mn-ea"/>
                <a:cs typeface="+mn-cs"/>
              </a:rPr>
              <a:t>)</a:t>
            </a:r>
          </a:p>
          <a:p>
            <a:r>
              <a:rPr lang="en-US" sz="1200" b="1" i="0" kern="1200" dirty="0">
                <a:solidFill>
                  <a:schemeClr val="tx1"/>
                </a:solidFill>
                <a:effectLst/>
                <a:latin typeface="Arial" charset="0"/>
                <a:ea typeface="+mn-ea"/>
                <a:cs typeface="+mn-cs"/>
              </a:rPr>
              <a:t>Solar Flare Would Rupture Earth's "Cyber Cocoon"</a:t>
            </a:r>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To begin with, the University of Colorado's Baker said, electrical disturbances as strong as those that took down telegraph machines—"the Internet of the era"—would be far more disruptive. (See </a:t>
            </a:r>
            <a:r>
              <a:rPr lang="en-US" sz="1200" b="0" i="0" u="none" strike="noStrike" kern="1200" dirty="0">
                <a:solidFill>
                  <a:schemeClr val="tx1"/>
                </a:solidFill>
                <a:effectLst/>
                <a:latin typeface="Arial" charset="0"/>
                <a:ea typeface="+mn-ea"/>
                <a:cs typeface="+mn-cs"/>
                <a:hlinkClick r:id="rId16"/>
              </a:rPr>
              <a:t>"The Sun: Living With a Stormy Star"</a:t>
            </a:r>
            <a:r>
              <a:rPr lang="en-US" sz="1200" b="0" i="0" kern="1200" dirty="0">
                <a:solidFill>
                  <a:schemeClr val="tx1"/>
                </a:solidFill>
                <a:effectLst/>
                <a:latin typeface="Arial" charset="0"/>
                <a:ea typeface="+mn-ea"/>
                <a:cs typeface="+mn-cs"/>
              </a:rPr>
              <a:t> in </a:t>
            </a:r>
            <a:r>
              <a:rPr lang="en-US" sz="1200" b="0" i="1" kern="1200" dirty="0">
                <a:solidFill>
                  <a:schemeClr val="tx1"/>
                </a:solidFill>
                <a:effectLst/>
                <a:latin typeface="Arial" charset="0"/>
                <a:ea typeface="+mn-ea"/>
                <a:cs typeface="+mn-cs"/>
              </a:rPr>
              <a:t>National Geographic</a:t>
            </a:r>
            <a:r>
              <a:rPr lang="en-US" sz="1200" b="0" i="0" kern="1200" dirty="0">
                <a:solidFill>
                  <a:schemeClr val="tx1"/>
                </a:solidFill>
                <a:effectLst/>
                <a:latin typeface="Arial" charset="0"/>
                <a:ea typeface="+mn-ea"/>
                <a:cs typeface="+mn-cs"/>
              </a:rPr>
              <a:t> magazine.)</a:t>
            </a:r>
          </a:p>
          <a:p>
            <a:r>
              <a:rPr lang="en-US" sz="1200" b="0" i="0" kern="1200" dirty="0">
                <a:solidFill>
                  <a:schemeClr val="tx1"/>
                </a:solidFill>
                <a:effectLst/>
                <a:latin typeface="Arial" charset="0"/>
                <a:ea typeface="+mn-ea"/>
                <a:cs typeface="+mn-cs"/>
              </a:rPr>
              <a:t>Solar storms aimed at Earth come in three stages, not all of which occur in any given storm.</a:t>
            </a:r>
          </a:p>
          <a:p>
            <a:r>
              <a:rPr lang="en-US" sz="1200" b="0" i="0" kern="1200" dirty="0">
                <a:solidFill>
                  <a:schemeClr val="tx1"/>
                </a:solidFill>
                <a:effectLst/>
                <a:latin typeface="Arial" charset="0"/>
                <a:ea typeface="+mn-ea"/>
                <a:cs typeface="+mn-cs"/>
              </a:rPr>
              <a:t>First, high-energy sunlight, mostly x-rays and ultraviolet light, ionizes Earth's upper atmosphere, interfering with radio communications. Next comes a radiation storm, potentially dangerous to unprotected astronauts.</a:t>
            </a:r>
          </a:p>
          <a:p>
            <a:r>
              <a:rPr lang="en-US" sz="1200" b="0" i="0" kern="1200" dirty="0">
                <a:solidFill>
                  <a:schemeClr val="tx1"/>
                </a:solidFill>
                <a:effectLst/>
                <a:latin typeface="Arial" charset="0"/>
                <a:ea typeface="+mn-ea"/>
                <a:cs typeface="+mn-cs"/>
              </a:rPr>
              <a:t>Finally comes a coronal mass ejection, or CME, a slower moving cloud of charged particles that can take several days to reach Earth's atmosphere. When a CME hits, the solar particles can interact with Earth's magnetic field to produce powerful electromagnetic fluctuations. (</a:t>
            </a:r>
            <a:r>
              <a:rPr lang="en-US" sz="1200" b="0" i="0" kern="1200" dirty="0" err="1">
                <a:solidFill>
                  <a:schemeClr val="tx1"/>
                </a:solidFill>
                <a:effectLst/>
                <a:latin typeface="Arial" charset="0"/>
                <a:ea typeface="+mn-ea"/>
                <a:cs typeface="+mn-cs"/>
              </a:rPr>
              <a:t>Related:</a:t>
            </a:r>
            <a:r>
              <a:rPr lang="en-US" sz="1200" b="0" i="0" u="none" strike="noStrike" kern="1200" dirty="0" err="1">
                <a:solidFill>
                  <a:schemeClr val="tx1"/>
                </a:solidFill>
                <a:effectLst/>
                <a:latin typeface="Arial" charset="0"/>
                <a:ea typeface="+mn-ea"/>
                <a:cs typeface="+mn-cs"/>
                <a:hlinkClick r:id="rId17"/>
              </a:rPr>
              <a:t>"Magnetic-Shield</a:t>
            </a:r>
            <a:r>
              <a:rPr lang="en-US" sz="1200" b="0" i="0" u="none" strike="noStrike" kern="1200" dirty="0">
                <a:solidFill>
                  <a:schemeClr val="tx1"/>
                </a:solidFill>
                <a:effectLst/>
                <a:latin typeface="Arial" charset="0"/>
                <a:ea typeface="+mn-ea"/>
                <a:cs typeface="+mn-cs"/>
                <a:hlinkClick r:id="rId17"/>
              </a:rPr>
              <a:t> Cracks Found; Big Solar Storms Expected."</a:t>
            </a:r>
            <a:r>
              <a:rPr lang="en-US" sz="1200" b="0" i="0" kern="1200" dirty="0">
                <a:solidFill>
                  <a:schemeClr val="tx1"/>
                </a:solidFill>
                <a:effectLst/>
                <a:latin typeface="Arial" charset="0"/>
                <a:ea typeface="+mn-ea"/>
                <a:cs typeface="+mn-cs"/>
              </a:rPr>
              <a:t>)</a:t>
            </a:r>
          </a:p>
          <a:p>
            <a:r>
              <a:rPr lang="en-US" sz="1200" b="0" i="0" kern="1200" dirty="0">
                <a:solidFill>
                  <a:schemeClr val="tx1"/>
                </a:solidFill>
                <a:effectLst/>
                <a:latin typeface="Arial" charset="0"/>
                <a:ea typeface="+mn-ea"/>
                <a:cs typeface="+mn-cs"/>
              </a:rPr>
              <a:t>"We live in a cyber cocoon enveloping the Earth," Baker said. "Imagine what the consequences might be."</a:t>
            </a:r>
          </a:p>
          <a:p>
            <a:r>
              <a:rPr lang="en-US" sz="1200" b="0" i="0" kern="1200" dirty="0">
                <a:solidFill>
                  <a:schemeClr val="tx1"/>
                </a:solidFill>
                <a:effectLst/>
                <a:latin typeface="Arial" charset="0"/>
                <a:ea typeface="+mn-ea"/>
                <a:cs typeface="+mn-cs"/>
              </a:rPr>
              <a:t>Of particular concern are disruptions to global positioning systems (GPS), which have become ubiquitous in cell phones, airplanes, and automobiles, Baker said. A $13 billion business in 2003, the GPS industry is predicted to grow to nearly $1 trillion by 2017.</a:t>
            </a:r>
          </a:p>
          <a:p>
            <a:r>
              <a:rPr lang="en-US" sz="1200" b="0" i="0" kern="1200" dirty="0">
                <a:solidFill>
                  <a:schemeClr val="tx1"/>
                </a:solidFill>
                <a:effectLst/>
                <a:latin typeface="Arial" charset="0"/>
                <a:ea typeface="+mn-ea"/>
                <a:cs typeface="+mn-cs"/>
              </a:rPr>
              <a:t>In addition, Baker said, satellite communications—also essential to many daily activities—would be at risk from solar storms.</a:t>
            </a:r>
          </a:p>
          <a:p>
            <a:r>
              <a:rPr lang="en-US" sz="1200" b="0" i="0" kern="1200" dirty="0">
                <a:solidFill>
                  <a:schemeClr val="tx1"/>
                </a:solidFill>
                <a:effectLst/>
                <a:latin typeface="Arial" charset="0"/>
                <a:ea typeface="+mn-ea"/>
                <a:cs typeface="+mn-cs"/>
              </a:rPr>
              <a:t>"Every time you purchase a gallon of gas with your credit card, that's a satellite transaction," he said.</a:t>
            </a:r>
          </a:p>
          <a:p>
            <a:r>
              <a:rPr lang="en-US" sz="1200" b="0" i="0" kern="1200" dirty="0">
                <a:solidFill>
                  <a:schemeClr val="tx1"/>
                </a:solidFill>
                <a:effectLst/>
                <a:latin typeface="Arial" charset="0"/>
                <a:ea typeface="+mn-ea"/>
                <a:cs typeface="+mn-cs"/>
              </a:rPr>
              <a:t>But the big fear is what might happen to the electrical grid, since power surges caused by solar particles could blow out giant transformers. Such transformers can take a long time to replace, especially if hundreds are destroyed at once, said Baker, who is a co-author of a National Research Council report on solar-storm risks.</a:t>
            </a:r>
          </a:p>
          <a:p>
            <a:r>
              <a:rPr lang="en-US" sz="1200" b="0" i="0" kern="1200" dirty="0">
                <a:solidFill>
                  <a:schemeClr val="tx1"/>
                </a:solidFill>
                <a:effectLst/>
                <a:latin typeface="Arial" charset="0"/>
                <a:ea typeface="+mn-ea"/>
                <a:cs typeface="+mn-cs"/>
              </a:rPr>
              <a:t>The U.S. Air Force Research Laboratory's </a:t>
            </a:r>
            <a:r>
              <a:rPr lang="en-US" sz="1200" b="0" i="0" kern="1200" dirty="0" err="1">
                <a:solidFill>
                  <a:schemeClr val="tx1"/>
                </a:solidFill>
                <a:effectLst/>
                <a:latin typeface="Arial" charset="0"/>
                <a:ea typeface="+mn-ea"/>
                <a:cs typeface="+mn-cs"/>
              </a:rPr>
              <a:t>Cliver</a:t>
            </a:r>
            <a:r>
              <a:rPr lang="en-US" sz="1200" b="0" i="0" kern="1200" dirty="0">
                <a:solidFill>
                  <a:schemeClr val="tx1"/>
                </a:solidFill>
                <a:effectLst/>
                <a:latin typeface="Arial" charset="0"/>
                <a:ea typeface="+mn-ea"/>
                <a:cs typeface="+mn-cs"/>
              </a:rPr>
              <a:t> agrees: "They don't have a lot of these on the shelf," he said.</a:t>
            </a:r>
          </a:p>
          <a:p>
            <a:r>
              <a:rPr lang="en-US" sz="1200" b="0" i="0" kern="1200" dirty="0">
                <a:solidFill>
                  <a:schemeClr val="tx1"/>
                </a:solidFill>
                <a:effectLst/>
                <a:latin typeface="Arial" charset="0"/>
                <a:ea typeface="+mn-ea"/>
                <a:cs typeface="+mn-cs"/>
              </a:rPr>
              <a:t>The eastern half of the U.S. is particularly vulnerable, because the power infrastructure is highly interconnected, so failures could easily cascade like chains of dominoes.</a:t>
            </a:r>
          </a:p>
          <a:p>
            <a:r>
              <a:rPr lang="en-US" sz="1200" b="0" i="0" kern="1200" dirty="0">
                <a:solidFill>
                  <a:schemeClr val="tx1"/>
                </a:solidFill>
                <a:effectLst/>
                <a:latin typeface="Arial" charset="0"/>
                <a:ea typeface="+mn-ea"/>
                <a:cs typeface="+mn-cs"/>
              </a:rPr>
              <a:t>"Imagine large cities without power for a week, a month, or a year," Baker said. "The losses could be $1 to $2 trillion, and the effects could be felt for years."</a:t>
            </a:r>
          </a:p>
          <a:p>
            <a:r>
              <a:rPr lang="en-US" sz="1200" b="0" i="0" kern="1200" dirty="0">
                <a:solidFill>
                  <a:schemeClr val="tx1"/>
                </a:solidFill>
                <a:effectLst/>
                <a:latin typeface="Arial" charset="0"/>
                <a:ea typeface="+mn-ea"/>
                <a:cs typeface="+mn-cs"/>
              </a:rPr>
              <a:t>Even if the latest solar maximum doesn't bring a Carrington-level event, smaller storms have been known to affect power and communications.</a:t>
            </a:r>
          </a:p>
          <a:p>
            <a:r>
              <a:rPr lang="en-US" sz="1200" b="0" i="0" kern="1200" dirty="0">
                <a:solidFill>
                  <a:schemeClr val="tx1"/>
                </a:solidFill>
                <a:effectLst/>
                <a:latin typeface="Arial" charset="0"/>
                <a:ea typeface="+mn-ea"/>
                <a:cs typeface="+mn-cs"/>
              </a:rPr>
              <a:t>The "Halloween storms" of 2003, for instance, interfered with satellite communications, produced a brief power outage in Sweden, and lighted up the skies with ghostly auroras as far south as Florida and Texas.</a:t>
            </a:r>
          </a:p>
          <a:p>
            <a:r>
              <a:rPr lang="en-US" sz="1200" b="0" i="0" kern="1200" dirty="0">
                <a:solidFill>
                  <a:schemeClr val="tx1"/>
                </a:solidFill>
                <a:effectLst/>
                <a:latin typeface="Arial" charset="0"/>
                <a:ea typeface="+mn-ea"/>
                <a:cs typeface="+mn-cs"/>
              </a:rPr>
              <a:t>(Also see </a:t>
            </a:r>
            <a:r>
              <a:rPr lang="en-US" sz="1200" b="0" i="0" u="none" strike="noStrike" kern="1200" dirty="0">
                <a:solidFill>
                  <a:schemeClr val="tx1"/>
                </a:solidFill>
                <a:effectLst/>
                <a:latin typeface="Arial" charset="0"/>
                <a:ea typeface="+mn-ea"/>
                <a:cs typeface="+mn-cs"/>
                <a:hlinkClick r:id="rId18"/>
              </a:rPr>
              <a:t>"'Nightmare' Star Flares Dim Odds for Alien Life?"</a:t>
            </a:r>
            <a:r>
              <a:rPr lang="en-US" sz="1200" b="0" i="0" kern="1200" dirty="0">
                <a:solidFill>
                  <a:schemeClr val="tx1"/>
                </a:solidFill>
                <a:effectLst/>
                <a:latin typeface="Arial" charset="0"/>
                <a:ea typeface="+mn-ea"/>
                <a:cs typeface="+mn-cs"/>
              </a:rPr>
              <a:t>)</a:t>
            </a:r>
          </a:p>
          <a:p>
            <a:r>
              <a:rPr lang="en-US" sz="1200" b="1" i="0" kern="1200" dirty="0">
                <a:solidFill>
                  <a:schemeClr val="tx1"/>
                </a:solidFill>
                <a:effectLst/>
                <a:latin typeface="Arial" charset="0"/>
                <a:ea typeface="+mn-ea"/>
                <a:cs typeface="+mn-cs"/>
              </a:rPr>
              <a:t>Buffing Up Space-Weather Predictions</a:t>
            </a:r>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One solution is to rebuild the aging power grid to be less vulnerable to solar disruptions. (See </a:t>
            </a:r>
            <a:r>
              <a:rPr lang="en-US" sz="1200" b="0" i="0" u="none" strike="noStrike" kern="1200" dirty="0">
                <a:solidFill>
                  <a:schemeClr val="tx1"/>
                </a:solidFill>
                <a:effectLst/>
                <a:latin typeface="Arial" charset="0"/>
                <a:ea typeface="+mn-ea"/>
                <a:cs typeface="+mn-cs"/>
                <a:hlinkClick r:id="rId19"/>
              </a:rPr>
              <a:t>"As Sun Storms Ramp Up, Electric Grid Braces for Impact."</a:t>
            </a:r>
            <a:r>
              <a:rPr lang="en-US" sz="1200" b="0" i="0" kern="1200" dirty="0">
                <a:solidFill>
                  <a:schemeClr val="tx1"/>
                </a:solidFill>
                <a:effectLst/>
                <a:latin typeface="Arial" charset="0"/>
                <a:ea typeface="+mn-ea"/>
                <a:cs typeface="+mn-cs"/>
              </a:rPr>
              <a:t>)</a:t>
            </a:r>
          </a:p>
          <a:p>
            <a:r>
              <a:rPr lang="en-US" sz="1200" b="0" i="0" kern="1200" dirty="0">
                <a:solidFill>
                  <a:schemeClr val="tx1"/>
                </a:solidFill>
                <a:effectLst/>
                <a:latin typeface="Arial" charset="0"/>
                <a:ea typeface="+mn-ea"/>
                <a:cs typeface="+mn-cs"/>
              </a:rPr>
              <a:t>Another answer is better forecasting.</a:t>
            </a:r>
          </a:p>
          <a:p>
            <a:r>
              <a:rPr lang="en-US" sz="1200" b="0" i="0" kern="1200" dirty="0">
                <a:solidFill>
                  <a:schemeClr val="tx1"/>
                </a:solidFill>
                <a:effectLst/>
                <a:latin typeface="Arial" charset="0"/>
                <a:ea typeface="+mn-ea"/>
                <a:cs typeface="+mn-cs"/>
              </a:rPr>
              <a:t>Scientists using </a:t>
            </a:r>
            <a:r>
              <a:rPr lang="en-US" sz="1200" b="0" i="0" u="none" strike="noStrike" kern="1200" dirty="0">
                <a:solidFill>
                  <a:schemeClr val="tx1"/>
                </a:solidFill>
                <a:effectLst/>
                <a:latin typeface="Arial" charset="0"/>
                <a:ea typeface="+mn-ea"/>
                <a:cs typeface="+mn-cs"/>
                <a:hlinkClick r:id="rId20"/>
              </a:rPr>
              <a:t>NASA's Solar Dynamics Observatory</a:t>
            </a:r>
            <a:r>
              <a:rPr lang="en-US" sz="1200" b="0" i="0" kern="1200" dirty="0">
                <a:solidFill>
                  <a:schemeClr val="tx1"/>
                </a:solidFill>
                <a:effectLst/>
                <a:latin typeface="Arial" charset="0"/>
                <a:ea typeface="+mn-ea"/>
                <a:cs typeface="+mn-cs"/>
              </a:rPr>
              <a:t> spacecraft are hoping to get a better understanding of how the sun behaves as it moves deeper into its next maximum and begins generating bigger storms. (</a:t>
            </a:r>
            <a:r>
              <a:rPr lang="en-US" sz="1200" b="0" i="0" u="none" strike="noStrike" kern="1200" dirty="0">
                <a:solidFill>
                  <a:schemeClr val="tx1"/>
                </a:solidFill>
                <a:effectLst/>
                <a:latin typeface="Arial" charset="0"/>
                <a:ea typeface="+mn-ea"/>
                <a:cs typeface="+mn-cs"/>
                <a:hlinkClick r:id="rId21"/>
              </a:rPr>
              <a:t>See some of SDO's first sun pictures.</a:t>
            </a:r>
            <a:r>
              <a:rPr lang="en-US" sz="1200" b="0" i="0" kern="1200" dirty="0">
                <a:solidFill>
                  <a:schemeClr val="tx1"/>
                </a:solidFill>
                <a:effectLst/>
                <a:latin typeface="Arial" charset="0"/>
                <a:ea typeface="+mn-ea"/>
                <a:cs typeface="+mn-cs"/>
              </a:rPr>
              <a:t>)</a:t>
            </a:r>
          </a:p>
          <a:p>
            <a:r>
              <a:rPr lang="en-US" sz="1200" b="0" i="0" kern="1200" dirty="0">
                <a:solidFill>
                  <a:schemeClr val="tx1"/>
                </a:solidFill>
                <a:effectLst/>
                <a:latin typeface="Arial" charset="0"/>
                <a:ea typeface="+mn-ea"/>
                <a:cs typeface="+mn-cs"/>
              </a:rPr>
              <a:t>These studies may help scientists predict when and where solar flares might appear and whether a given storm is pointed at Earth.</a:t>
            </a:r>
          </a:p>
          <a:p>
            <a:r>
              <a:rPr lang="en-US" sz="1200" b="0" i="0" kern="1200" dirty="0">
                <a:solidFill>
                  <a:schemeClr val="tx1"/>
                </a:solidFill>
                <a:effectLst/>
                <a:latin typeface="Arial" charset="0"/>
                <a:ea typeface="+mn-ea"/>
                <a:cs typeface="+mn-cs"/>
              </a:rPr>
              <a:t>"Improved predictions will provide more accurate forecasts, so [officials] can take mitigating actions," said Rodney </a:t>
            </a:r>
            <a:r>
              <a:rPr lang="en-US" sz="1200" b="0" i="0" kern="1200" dirty="0" err="1">
                <a:solidFill>
                  <a:schemeClr val="tx1"/>
                </a:solidFill>
                <a:effectLst/>
                <a:latin typeface="Arial" charset="0"/>
                <a:ea typeface="+mn-ea"/>
                <a:cs typeface="+mn-cs"/>
              </a:rPr>
              <a:t>Viereck</a:t>
            </a:r>
            <a:r>
              <a:rPr lang="en-US" sz="1200" b="0" i="0" kern="1200" dirty="0">
                <a:solidFill>
                  <a:schemeClr val="tx1"/>
                </a:solidFill>
                <a:effectLst/>
                <a:latin typeface="Arial" charset="0"/>
                <a:ea typeface="+mn-ea"/>
                <a:cs typeface="+mn-cs"/>
              </a:rPr>
              <a:t>, a physicist at the Space Weather Prediction Center.</a:t>
            </a:r>
          </a:p>
          <a:p>
            <a:r>
              <a:rPr lang="en-US" sz="1200" b="0" i="0" kern="1200" dirty="0">
                <a:solidFill>
                  <a:schemeClr val="tx1"/>
                </a:solidFill>
                <a:effectLst/>
                <a:latin typeface="Arial" charset="0"/>
                <a:ea typeface="+mn-ea"/>
                <a:cs typeface="+mn-cs"/>
              </a:rPr>
              <a:t>Even now, the center's Bogdan said, the most damaging emissions from big storms travel slowly enough to be detected by sun-watching satellites well before the particles strike Earth. "That gives us [about] 20 hours to determine what actions we need to take," </a:t>
            </a:r>
            <a:r>
              <a:rPr lang="en-US" sz="1200" b="0" i="0" kern="1200" dirty="0" err="1">
                <a:solidFill>
                  <a:schemeClr val="tx1"/>
                </a:solidFill>
                <a:effectLst/>
                <a:latin typeface="Arial" charset="0"/>
                <a:ea typeface="+mn-ea"/>
                <a:cs typeface="+mn-cs"/>
              </a:rPr>
              <a:t>Viereck</a:t>
            </a:r>
            <a:r>
              <a:rPr lang="en-US" sz="1200" b="0" i="0" kern="1200" dirty="0">
                <a:solidFill>
                  <a:schemeClr val="tx1"/>
                </a:solidFill>
                <a:effectLst/>
                <a:latin typeface="Arial" charset="0"/>
                <a:ea typeface="+mn-ea"/>
                <a:cs typeface="+mn-cs"/>
              </a:rPr>
              <a:t> said.</a:t>
            </a:r>
          </a:p>
          <a:p>
            <a:r>
              <a:rPr lang="en-US" sz="1200" b="0" i="0" kern="1200" dirty="0">
                <a:solidFill>
                  <a:schemeClr val="tx1"/>
                </a:solidFill>
                <a:effectLst/>
                <a:latin typeface="Arial" charset="0"/>
                <a:ea typeface="+mn-ea"/>
                <a:cs typeface="+mn-cs"/>
              </a:rPr>
              <a:t>(Related </a:t>
            </a:r>
            <a:r>
              <a:rPr lang="en-US" sz="1200" b="0" i="0" u="none" strike="noStrike" kern="1200" dirty="0">
                <a:solidFill>
                  <a:schemeClr val="tx1"/>
                </a:solidFill>
                <a:effectLst/>
                <a:latin typeface="Arial" charset="0"/>
                <a:ea typeface="+mn-ea"/>
                <a:cs typeface="+mn-cs"/>
                <a:hlinkClick r:id="rId22"/>
              </a:rPr>
              <a:t>pictures: "Multicolored Auroras Sparked by Double Sun Blast" [August 2011].</a:t>
            </a:r>
            <a:r>
              <a:rPr lang="en-US" sz="1200" b="0" i="0" kern="1200" dirty="0">
                <a:solidFill>
                  <a:schemeClr val="tx1"/>
                </a:solidFill>
                <a:effectLst/>
                <a:latin typeface="Arial" charset="0"/>
                <a:ea typeface="+mn-ea"/>
                <a:cs typeface="+mn-cs"/>
              </a:rPr>
              <a:t>)</a:t>
            </a:r>
          </a:p>
          <a:p>
            <a:r>
              <a:rPr lang="en-US" sz="1200" b="0" i="0" kern="1200" dirty="0">
                <a:solidFill>
                  <a:schemeClr val="tx1"/>
                </a:solidFill>
                <a:effectLst/>
                <a:latin typeface="Arial" charset="0"/>
                <a:ea typeface="+mn-ea"/>
                <a:cs typeface="+mn-cs"/>
              </a:rPr>
              <a:t>In a pinch, power companies could protect valuable transformers by taking them offline before the storm strikes. That would produce local blackouts, but they wouldn't last for long.</a:t>
            </a:r>
          </a:p>
          <a:p>
            <a:r>
              <a:rPr lang="en-US" sz="1200" b="0" i="0" kern="1200" dirty="0">
                <a:solidFill>
                  <a:schemeClr val="tx1"/>
                </a:solidFill>
                <a:effectLst/>
                <a:latin typeface="Arial" charset="0"/>
                <a:ea typeface="+mn-ea"/>
                <a:cs typeface="+mn-cs"/>
              </a:rPr>
              <a:t>"The good news is that these storms tend to pass after a couple of hours," Bogdan added.</a:t>
            </a:r>
          </a:p>
          <a:p>
            <a:r>
              <a:rPr lang="en-US" sz="1200" b="0" i="0" kern="1200" dirty="0">
                <a:solidFill>
                  <a:schemeClr val="tx1"/>
                </a:solidFill>
                <a:effectLst/>
                <a:latin typeface="Arial" charset="0"/>
                <a:ea typeface="+mn-ea"/>
                <a:cs typeface="+mn-cs"/>
              </a:rPr>
              <a:t>Meanwhile, scientists are scrambling to learn everything they can about the sun in an effort to produce even longer-range forecasts.</a:t>
            </a:r>
          </a:p>
          <a:p>
            <a:r>
              <a:rPr lang="en-US" sz="1200" b="0" i="0" kern="1200" dirty="0">
                <a:solidFill>
                  <a:schemeClr val="tx1"/>
                </a:solidFill>
                <a:effectLst/>
                <a:latin typeface="Arial" charset="0"/>
                <a:ea typeface="+mn-ea"/>
                <a:cs typeface="+mn-cs"/>
              </a:rPr>
              <a:t>According to </a:t>
            </a:r>
            <a:r>
              <a:rPr lang="en-US" sz="1200" b="0" i="0" kern="1200" dirty="0" err="1">
                <a:solidFill>
                  <a:schemeClr val="tx1"/>
                </a:solidFill>
                <a:effectLst/>
                <a:latin typeface="Arial" charset="0"/>
                <a:ea typeface="+mn-ea"/>
                <a:cs typeface="+mn-cs"/>
              </a:rPr>
              <a:t>Vierick</a:t>
            </a:r>
            <a:r>
              <a:rPr lang="en-US" sz="1200" b="0" i="0" kern="1200" dirty="0">
                <a:solidFill>
                  <a:schemeClr val="tx1"/>
                </a:solidFill>
                <a:effectLst/>
                <a:latin typeface="Arial" charset="0"/>
                <a:ea typeface="+mn-ea"/>
                <a:cs typeface="+mn-cs"/>
              </a:rPr>
              <a:t>, space-weather predictions have some catching up to do: "We're back where weather forecasters were 50 years ago."</a:t>
            </a:r>
          </a:p>
          <a:p>
            <a:endParaRPr lang="cs-CZ"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animace je v </a:t>
            </a:r>
            <a:r>
              <a:rPr lang="cs-CZ" dirty="0" err="1"/>
              <a:t>pozadi</a:t>
            </a:r>
            <a:r>
              <a:rPr lang="cs-CZ" dirty="0"/>
              <a:t> kolem 21-25.10. Merkur – dobře jde vidět šum po zásahu satelitu výronem CME</a:t>
            </a:r>
          </a:p>
          <a:p>
            <a:endParaRPr lang="cs-CZ" dirty="0"/>
          </a:p>
          <a:p>
            <a:r>
              <a:rPr lang="cs-CZ" dirty="0"/>
              <a:t>http://sohowww.nascom.nasa.gov/hotshots/X17/</a:t>
            </a:r>
          </a:p>
          <a:p>
            <a:endParaRPr lang="cs-CZ" dirty="0"/>
          </a:p>
          <a:p>
            <a:pPr marL="0" marR="0" indent="0" algn="l" defTabSz="914400" rtl="0" eaLnBrk="1" fontAlgn="base" latinLnBrk="0" hangingPunct="1">
              <a:lnSpc>
                <a:spcPct val="100000"/>
              </a:lnSpc>
              <a:spcBef>
                <a:spcPct val="30000"/>
              </a:spcBef>
              <a:spcAft>
                <a:spcPct val="0"/>
              </a:spcAft>
              <a:buClrTx/>
              <a:buSzTx/>
              <a:buFontTx/>
              <a:buNone/>
              <a:tabLst/>
              <a:defRPr/>
            </a:pPr>
            <a:r>
              <a:rPr lang="cs-CZ" dirty="0"/>
              <a:t>http://mysolaralerts.blogspot.com/2012/03/major-solar-flare-reaching-x40-is.html</a:t>
            </a:r>
          </a:p>
          <a:p>
            <a:endParaRPr lang="cs-CZ" dirty="0"/>
          </a:p>
        </p:txBody>
      </p:sp>
      <p:sp>
        <p:nvSpPr>
          <p:cNvPr id="4" name="Zástupný symbol pro číslo snímku 3"/>
          <p:cNvSpPr>
            <a:spLocks noGrp="1"/>
          </p:cNvSpPr>
          <p:nvPr>
            <p:ph type="sldNum" sz="quarter" idx="10"/>
          </p:nvPr>
        </p:nvSpPr>
        <p:spPr/>
        <p:txBody>
          <a:bodyPr/>
          <a:lstStyle/>
          <a:p>
            <a:pPr>
              <a:defRPr/>
            </a:pPr>
            <a:fld id="{A1B086AD-D061-430B-993C-F282F630D8B9}" type="slidenum">
              <a:rPr lang="cs-CZ" smtClean="0"/>
              <a:pPr>
                <a:defRPr/>
              </a:pPr>
              <a:t>16</a:t>
            </a:fld>
            <a:endParaRPr lang="cs-CZ"/>
          </a:p>
        </p:txBody>
      </p:sp>
    </p:spTree>
    <p:extLst>
      <p:ext uri="{BB962C8B-B14F-4D97-AF65-F5344CB8AC3E}">
        <p14:creationId xmlns:p14="http://schemas.microsoft.com/office/powerpoint/2010/main" val="1661029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spotřeba energie v ČR v roce 2017 cca 62000 </a:t>
            </a:r>
            <a:r>
              <a:rPr lang="cs-CZ" dirty="0" err="1"/>
              <a:t>GWh</a:t>
            </a:r>
            <a:endParaRPr lang="cs-CZ" dirty="0"/>
          </a:p>
        </p:txBody>
      </p:sp>
      <p:sp>
        <p:nvSpPr>
          <p:cNvPr id="4" name="Zástupný symbol pro číslo snímku 3"/>
          <p:cNvSpPr>
            <a:spLocks noGrp="1"/>
          </p:cNvSpPr>
          <p:nvPr>
            <p:ph type="sldNum" sz="quarter" idx="10"/>
          </p:nvPr>
        </p:nvSpPr>
        <p:spPr/>
        <p:txBody>
          <a:bodyPr/>
          <a:lstStyle/>
          <a:p>
            <a:fld id="{04809B9D-435C-4D68-9E91-AAA6F31F03BD}" type="slidenum">
              <a:rPr lang="cs-CZ" smtClean="0"/>
              <a:pPr/>
              <a:t>18</a:t>
            </a:fld>
            <a:endParaRPr lang="cs-CZ"/>
          </a:p>
        </p:txBody>
      </p:sp>
    </p:spTree>
    <p:extLst>
      <p:ext uri="{BB962C8B-B14F-4D97-AF65-F5344CB8AC3E}">
        <p14:creationId xmlns:p14="http://schemas.microsoft.com/office/powerpoint/2010/main" val="344532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6810E-5E6F-4792-ABEE-07F83E9E76F4}" type="slidenum">
              <a:rPr lang="cs-CZ"/>
              <a:pPr/>
              <a:t>19</a:t>
            </a:fld>
            <a:endParaRPr lang="cs-CZ"/>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r>
              <a:rPr lang="cs-CZ" dirty="0" err="1"/>
              <a:t>For</a:t>
            </a:r>
            <a:r>
              <a:rPr lang="cs-CZ" dirty="0"/>
              <a:t> </a:t>
            </a:r>
            <a:r>
              <a:rPr lang="cs-CZ" dirty="0" err="1"/>
              <a:t>one</a:t>
            </a:r>
            <a:r>
              <a:rPr lang="cs-CZ" dirty="0"/>
              <a:t> </a:t>
            </a:r>
            <a:r>
              <a:rPr lang="cs-CZ" dirty="0" err="1"/>
              <a:t>thing</a:t>
            </a:r>
            <a:r>
              <a:rPr lang="cs-CZ" dirty="0"/>
              <a:t>, </a:t>
            </a:r>
            <a:r>
              <a:rPr lang="cs-CZ" dirty="0" err="1"/>
              <a:t>the</a:t>
            </a:r>
            <a:r>
              <a:rPr lang="cs-CZ" dirty="0"/>
              <a:t> </a:t>
            </a:r>
            <a:r>
              <a:rPr lang="cs-CZ" dirty="0" err="1"/>
              <a:t>material</a:t>
            </a:r>
            <a:r>
              <a:rPr lang="cs-CZ" dirty="0"/>
              <a:t> </a:t>
            </a:r>
            <a:r>
              <a:rPr lang="cs-CZ" dirty="0" err="1"/>
              <a:t>of</a:t>
            </a:r>
            <a:r>
              <a:rPr lang="cs-CZ" dirty="0"/>
              <a:t> </a:t>
            </a:r>
            <a:r>
              <a:rPr lang="cs-CZ" dirty="0" err="1"/>
              <a:t>the</a:t>
            </a:r>
            <a:r>
              <a:rPr lang="cs-CZ" dirty="0"/>
              <a:t> infant </a:t>
            </a:r>
            <a:r>
              <a:rPr lang="cs-CZ" dirty="0" err="1"/>
              <a:t>solar</a:t>
            </a:r>
            <a:r>
              <a:rPr lang="cs-CZ" dirty="0"/>
              <a:t> </a:t>
            </a:r>
            <a:r>
              <a:rPr lang="cs-CZ" dirty="0" err="1"/>
              <a:t>system</a:t>
            </a:r>
            <a:r>
              <a:rPr lang="cs-CZ" dirty="0"/>
              <a:t> (as </a:t>
            </a:r>
            <a:r>
              <a:rPr lang="cs-CZ" dirty="0" err="1"/>
              <a:t>preserved</a:t>
            </a:r>
            <a:r>
              <a:rPr lang="cs-CZ" dirty="0"/>
              <a:t> in </a:t>
            </a:r>
            <a:r>
              <a:rPr lang="cs-CZ" dirty="0" err="1"/>
              <a:t>the</a:t>
            </a:r>
            <a:r>
              <a:rPr lang="cs-CZ" dirty="0"/>
              <a:t> </a:t>
            </a:r>
            <a:r>
              <a:rPr lang="cs-CZ" dirty="0" err="1"/>
              <a:t>earliest</a:t>
            </a:r>
            <a:r>
              <a:rPr lang="cs-CZ" dirty="0"/>
              <a:t> </a:t>
            </a:r>
            <a:r>
              <a:rPr lang="cs-CZ" dirty="0" err="1"/>
              <a:t>meteorites</a:t>
            </a:r>
            <a:r>
              <a:rPr lang="cs-CZ" dirty="0"/>
              <a:t>) </a:t>
            </a:r>
            <a:r>
              <a:rPr lang="cs-CZ" dirty="0" err="1"/>
              <a:t>was</a:t>
            </a:r>
            <a:r>
              <a:rPr lang="cs-CZ" dirty="0"/>
              <a:t> </a:t>
            </a:r>
            <a:r>
              <a:rPr lang="cs-CZ" dirty="0" err="1"/>
              <a:t>enriched</a:t>
            </a:r>
            <a:r>
              <a:rPr lang="cs-CZ" dirty="0"/>
              <a:t> by </a:t>
            </a:r>
            <a:r>
              <a:rPr lang="cs-CZ" dirty="0" err="1"/>
              <a:t>fresh</a:t>
            </a:r>
            <a:r>
              <a:rPr lang="cs-CZ" dirty="0"/>
              <a:t> supernova </a:t>
            </a:r>
            <a:r>
              <a:rPr lang="cs-CZ" dirty="0" err="1"/>
              <a:t>debris</a:t>
            </a:r>
            <a:r>
              <a:rPr lang="cs-CZ" dirty="0"/>
              <a:t> </a:t>
            </a:r>
            <a:r>
              <a:rPr lang="cs-CZ" dirty="0" err="1"/>
              <a:t>from</a:t>
            </a:r>
            <a:r>
              <a:rPr lang="cs-CZ" dirty="0"/>
              <a:t> </a:t>
            </a:r>
            <a:r>
              <a:rPr lang="cs-CZ" dirty="0" err="1"/>
              <a:t>at</a:t>
            </a:r>
            <a:r>
              <a:rPr lang="cs-CZ" dirty="0"/>
              <a:t> least </a:t>
            </a:r>
            <a:r>
              <a:rPr lang="cs-CZ" dirty="0" err="1"/>
              <a:t>one</a:t>
            </a:r>
            <a:r>
              <a:rPr lang="cs-CZ" dirty="0"/>
              <a:t> very </a:t>
            </a:r>
            <a:r>
              <a:rPr lang="cs-CZ" dirty="0" err="1"/>
              <a:t>young</a:t>
            </a:r>
            <a:r>
              <a:rPr lang="cs-CZ" dirty="0"/>
              <a:t>, </a:t>
            </a:r>
            <a:r>
              <a:rPr lang="cs-CZ" dirty="0" err="1"/>
              <a:t>massive</a:t>
            </a:r>
            <a:r>
              <a:rPr lang="cs-CZ" dirty="0"/>
              <a:t> </a:t>
            </a:r>
            <a:r>
              <a:rPr lang="cs-CZ" dirty="0" err="1"/>
              <a:t>star</a:t>
            </a:r>
            <a:r>
              <a:rPr lang="cs-CZ" dirty="0"/>
              <a:t> (</a:t>
            </a:r>
            <a:r>
              <a:rPr lang="cs-CZ" dirty="0" err="1"/>
              <a:t>having</a:t>
            </a:r>
            <a:r>
              <a:rPr lang="cs-CZ" dirty="0"/>
              <a:t> 15 to 25 </a:t>
            </a:r>
            <a:r>
              <a:rPr lang="cs-CZ" dirty="0" err="1"/>
              <a:t>solar</a:t>
            </a:r>
            <a:r>
              <a:rPr lang="cs-CZ" dirty="0"/>
              <a:t> </a:t>
            </a:r>
            <a:r>
              <a:rPr lang="cs-CZ" dirty="0" err="1"/>
              <a:t>masses</a:t>
            </a:r>
            <a:r>
              <a:rPr lang="cs-CZ" dirty="0"/>
              <a:t>) </a:t>
            </a:r>
            <a:r>
              <a:rPr lang="cs-CZ" dirty="0" err="1"/>
              <a:t>that</a:t>
            </a:r>
            <a:r>
              <a:rPr lang="cs-CZ" dirty="0"/>
              <a:t> </a:t>
            </a:r>
            <a:r>
              <a:rPr lang="cs-CZ" dirty="0" err="1"/>
              <a:t>exploded</a:t>
            </a:r>
            <a:r>
              <a:rPr lang="cs-CZ" dirty="0"/>
              <a:t> </a:t>
            </a:r>
            <a:r>
              <a:rPr lang="cs-CZ" dirty="0" err="1"/>
              <a:t>less</a:t>
            </a:r>
            <a:r>
              <a:rPr lang="cs-CZ" dirty="0"/>
              <a:t> </a:t>
            </a:r>
            <a:r>
              <a:rPr lang="cs-CZ" dirty="0" err="1"/>
              <a:t>than</a:t>
            </a:r>
            <a:r>
              <a:rPr lang="cs-CZ" dirty="0"/>
              <a:t> 5 </a:t>
            </a:r>
            <a:r>
              <a:rPr lang="cs-CZ" dirty="0" err="1"/>
              <a:t>light-years</a:t>
            </a:r>
            <a:r>
              <a:rPr lang="cs-CZ" dirty="0"/>
              <a:t> </a:t>
            </a:r>
            <a:r>
              <a:rPr lang="cs-CZ" dirty="0" err="1"/>
              <a:t>away</a:t>
            </a:r>
            <a:r>
              <a:rPr lang="cs-CZ" dirty="0"/>
              <a:t>, no more </a:t>
            </a:r>
            <a:r>
              <a:rPr lang="cs-CZ" dirty="0" err="1"/>
              <a:t>than</a:t>
            </a:r>
            <a:r>
              <a:rPr lang="cs-CZ" dirty="0"/>
              <a:t> 2 </a:t>
            </a:r>
            <a:r>
              <a:rPr lang="cs-CZ" dirty="0" err="1"/>
              <a:t>million</a:t>
            </a:r>
            <a:r>
              <a:rPr lang="cs-CZ" dirty="0"/>
              <a:t> </a:t>
            </a:r>
            <a:r>
              <a:rPr lang="cs-CZ" dirty="0" err="1"/>
              <a:t>years</a:t>
            </a:r>
            <a:r>
              <a:rPr lang="cs-CZ" dirty="0"/>
              <a:t> </a:t>
            </a:r>
            <a:r>
              <a:rPr lang="cs-CZ" dirty="0" err="1"/>
              <a:t>after</a:t>
            </a:r>
            <a:r>
              <a:rPr lang="cs-CZ" dirty="0"/>
              <a:t> </a:t>
            </a:r>
            <a:r>
              <a:rPr lang="cs-CZ" dirty="0" err="1"/>
              <a:t>the</a:t>
            </a:r>
            <a:r>
              <a:rPr lang="cs-CZ" dirty="0"/>
              <a:t> </a:t>
            </a:r>
            <a:r>
              <a:rPr lang="cs-CZ" dirty="0" err="1"/>
              <a:t>Sun's</a:t>
            </a:r>
            <a:r>
              <a:rPr lang="cs-CZ" dirty="0"/>
              <a:t> </a:t>
            </a:r>
            <a:r>
              <a:rPr lang="cs-CZ" dirty="0" err="1"/>
              <a:t>formation</a:t>
            </a:r>
            <a:r>
              <a:rPr lang="cs-CZ" dirty="0"/>
              <a:t>. </a:t>
            </a:r>
            <a:r>
              <a:rPr lang="cs-CZ" dirty="0" err="1"/>
              <a:t>Today</a:t>
            </a:r>
            <a:r>
              <a:rPr lang="cs-CZ" dirty="0"/>
              <a:t> no such </a:t>
            </a:r>
            <a:r>
              <a:rPr lang="cs-CZ" dirty="0" err="1"/>
              <a:t>massive</a:t>
            </a:r>
            <a:r>
              <a:rPr lang="cs-CZ" dirty="0"/>
              <a:t> </a:t>
            </a:r>
            <a:r>
              <a:rPr lang="cs-CZ" dirty="0" err="1"/>
              <a:t>star</a:t>
            </a:r>
            <a:r>
              <a:rPr lang="cs-CZ" dirty="0"/>
              <a:t> </a:t>
            </a:r>
            <a:r>
              <a:rPr lang="cs-CZ" dirty="0" err="1"/>
              <a:t>exists</a:t>
            </a:r>
            <a:r>
              <a:rPr lang="cs-CZ" dirty="0"/>
              <a:t> </a:t>
            </a:r>
            <a:r>
              <a:rPr lang="cs-CZ" dirty="0" err="1"/>
              <a:t>within</a:t>
            </a:r>
            <a:r>
              <a:rPr lang="cs-CZ" dirty="0"/>
              <a:t> 300 </a:t>
            </a:r>
            <a:r>
              <a:rPr lang="cs-CZ" dirty="0" err="1"/>
              <a:t>light-years</a:t>
            </a:r>
            <a:r>
              <a:rPr lang="cs-CZ" dirty="0"/>
              <a:t> </a:t>
            </a:r>
            <a:r>
              <a:rPr lang="cs-CZ" dirty="0" err="1"/>
              <a:t>of</a:t>
            </a:r>
            <a:r>
              <a:rPr lang="cs-CZ" dirty="0"/>
              <a:t> </a:t>
            </a:r>
            <a:r>
              <a:rPr lang="cs-CZ" dirty="0" err="1"/>
              <a:t>the</a:t>
            </a:r>
            <a:r>
              <a:rPr lang="cs-CZ" dirty="0"/>
              <a:t> Sun. </a:t>
            </a:r>
            <a:r>
              <a:rPr lang="cs-CZ" dirty="0" err="1"/>
              <a:t>Clearly</a:t>
            </a:r>
            <a:r>
              <a:rPr lang="cs-CZ" dirty="0"/>
              <a:t>, </a:t>
            </a:r>
            <a:r>
              <a:rPr lang="cs-CZ" dirty="0" err="1"/>
              <a:t>the</a:t>
            </a:r>
            <a:r>
              <a:rPr lang="cs-CZ" dirty="0"/>
              <a:t> early </a:t>
            </a:r>
            <a:r>
              <a:rPr lang="cs-CZ" dirty="0" err="1"/>
              <a:t>solar</a:t>
            </a:r>
            <a:r>
              <a:rPr lang="cs-CZ" dirty="0"/>
              <a:t> </a:t>
            </a:r>
            <a:r>
              <a:rPr lang="cs-CZ" dirty="0" err="1"/>
              <a:t>system</a:t>
            </a:r>
            <a:r>
              <a:rPr lang="cs-CZ" dirty="0"/>
              <a:t> had </a:t>
            </a:r>
            <a:r>
              <a:rPr lang="cs-CZ" dirty="0" err="1"/>
              <a:t>stars</a:t>
            </a:r>
            <a:r>
              <a:rPr lang="cs-CZ" dirty="0"/>
              <a:t> </a:t>
            </a:r>
            <a:r>
              <a:rPr lang="cs-CZ" dirty="0" err="1"/>
              <a:t>close</a:t>
            </a:r>
            <a:r>
              <a:rPr lang="cs-CZ" dirty="0"/>
              <a:t> </a:t>
            </a:r>
            <a:r>
              <a:rPr lang="cs-CZ" dirty="0" err="1"/>
              <a:t>around</a:t>
            </a:r>
            <a:r>
              <a:rPr lang="cs-CZ" dirty="0"/>
              <a:t> </a:t>
            </a:r>
            <a:r>
              <a:rPr lang="cs-CZ" dirty="0" err="1"/>
              <a:t>it</a:t>
            </a:r>
            <a:r>
              <a:rPr lang="cs-CZ" dirty="0"/>
              <a:t>.</a:t>
            </a:r>
            <a:br>
              <a:rPr lang="cs-CZ" dirty="0"/>
            </a:br>
            <a:br>
              <a:rPr lang="cs-CZ" dirty="0"/>
            </a:br>
            <a:r>
              <a:rPr lang="cs-CZ" dirty="0"/>
              <a:t>http://nautil.us/issue/22/slow/the-secret-history-of-the-supernova-at-the-bottom-of-the-sea</a:t>
            </a:r>
          </a:p>
          <a:p>
            <a:endParaRPr lang="cs-CZ" dirty="0"/>
          </a:p>
          <a:p>
            <a:r>
              <a:rPr lang="cs-CZ" dirty="0">
                <a:hlinkClick r:id="rId3"/>
              </a:rPr>
              <a:t>https://www.nature.com/articles/nature17196</a:t>
            </a:r>
            <a:endParaRPr lang="cs-CZ" dirty="0"/>
          </a:p>
          <a:p>
            <a:r>
              <a:rPr lang="cs-CZ" dirty="0">
                <a:hlinkClick r:id="rId4"/>
              </a:rPr>
              <a:t>https://www.ncbi.nlm.nih.gov/pmc/articles/PMC4892339/</a:t>
            </a:r>
            <a:endParaRPr lang="cs-CZ" dirty="0"/>
          </a:p>
          <a:p>
            <a:endParaRPr lang="cs-CZ" dirty="0"/>
          </a:p>
          <a:p>
            <a:endParaRPr lang="cs-CZ"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6A91D-EB5F-4132-B5A2-4EC741AF5CEA}" type="slidenum">
              <a:rPr lang="cs-CZ"/>
              <a:pPr/>
              <a:t>20</a:t>
            </a:fld>
            <a:endParaRPr lang="cs-CZ"/>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p:txBody>
          <a:bodyPr/>
          <a:lstStyle/>
          <a:p>
            <a:r>
              <a:rPr lang="cs-CZ" dirty="0" err="1"/>
              <a:t>Magnetars</a:t>
            </a:r>
            <a:r>
              <a:rPr lang="cs-CZ" dirty="0"/>
              <a:t> are neutron </a:t>
            </a:r>
            <a:r>
              <a:rPr lang="cs-CZ" dirty="0" err="1"/>
              <a:t>stars</a:t>
            </a:r>
            <a:r>
              <a:rPr lang="cs-CZ" dirty="0"/>
              <a:t> </a:t>
            </a:r>
            <a:r>
              <a:rPr lang="cs-CZ" dirty="0" err="1"/>
              <a:t>with</a:t>
            </a:r>
            <a:r>
              <a:rPr lang="cs-CZ" dirty="0"/>
              <a:t> </a:t>
            </a:r>
            <a:r>
              <a:rPr lang="cs-CZ" dirty="0" err="1"/>
              <a:t>magnetic</a:t>
            </a:r>
            <a:r>
              <a:rPr lang="cs-CZ" dirty="0"/>
              <a:t> </a:t>
            </a:r>
            <a:r>
              <a:rPr lang="cs-CZ" dirty="0" err="1"/>
              <a:t>fields</a:t>
            </a:r>
            <a:r>
              <a:rPr lang="cs-CZ" dirty="0"/>
              <a:t> so </a:t>
            </a:r>
            <a:r>
              <a:rPr lang="cs-CZ" dirty="0" err="1"/>
              <a:t>powerful</a:t>
            </a:r>
            <a:r>
              <a:rPr lang="cs-CZ" dirty="0"/>
              <a:t> </a:t>
            </a:r>
            <a:r>
              <a:rPr lang="cs-CZ" dirty="0" err="1"/>
              <a:t>that</a:t>
            </a:r>
            <a:r>
              <a:rPr lang="cs-CZ" dirty="0"/>
              <a:t> </a:t>
            </a:r>
            <a:r>
              <a:rPr lang="cs-CZ" dirty="0" err="1"/>
              <a:t>they</a:t>
            </a:r>
            <a:r>
              <a:rPr lang="cs-CZ" dirty="0"/>
              <a:t> </a:t>
            </a:r>
            <a:r>
              <a:rPr lang="cs-CZ" dirty="0" err="1"/>
              <a:t>could</a:t>
            </a:r>
            <a:r>
              <a:rPr lang="cs-CZ" dirty="0"/>
              <a:t> </a:t>
            </a:r>
            <a:r>
              <a:rPr lang="cs-CZ" dirty="0" err="1"/>
              <a:t>kill</a:t>
            </a:r>
            <a:r>
              <a:rPr lang="cs-CZ" dirty="0"/>
              <a:t> a person </a:t>
            </a:r>
            <a:r>
              <a:rPr lang="cs-CZ" dirty="0" err="1"/>
              <a:t>from</a:t>
            </a:r>
            <a:r>
              <a:rPr lang="cs-CZ" dirty="0"/>
              <a:t> 1,000 </a:t>
            </a:r>
            <a:r>
              <a:rPr lang="cs-CZ" dirty="0" err="1"/>
              <a:t>kilometers</a:t>
            </a:r>
            <a:r>
              <a:rPr lang="cs-CZ" dirty="0"/>
              <a:t> </a:t>
            </a:r>
            <a:r>
              <a:rPr lang="cs-CZ" dirty="0" err="1"/>
              <a:t>away</a:t>
            </a:r>
            <a:r>
              <a:rPr lang="cs-CZ" dirty="0"/>
              <a:t> by </a:t>
            </a:r>
            <a:r>
              <a:rPr lang="cs-CZ" dirty="0" err="1"/>
              <a:t>warping</a:t>
            </a:r>
            <a:r>
              <a:rPr lang="cs-CZ" dirty="0"/>
              <a:t> </a:t>
            </a:r>
            <a:r>
              <a:rPr lang="cs-CZ" dirty="0" err="1"/>
              <a:t>the</a:t>
            </a:r>
            <a:r>
              <a:rPr lang="cs-CZ" dirty="0"/>
              <a:t> </a:t>
            </a:r>
            <a:r>
              <a:rPr lang="cs-CZ" dirty="0" err="1"/>
              <a:t>atoms</a:t>
            </a:r>
            <a:r>
              <a:rPr lang="cs-CZ" dirty="0"/>
              <a:t> in </a:t>
            </a:r>
            <a:r>
              <a:rPr lang="cs-CZ" dirty="0" err="1"/>
              <a:t>living</a:t>
            </a:r>
            <a:r>
              <a:rPr lang="cs-CZ" dirty="0"/>
              <a:t> </a:t>
            </a:r>
            <a:r>
              <a:rPr lang="cs-CZ" dirty="0" err="1"/>
              <a:t>flesh</a:t>
            </a:r>
            <a:r>
              <a:rPr lang="cs-CZ" dirty="0"/>
              <a:t>. </a:t>
            </a:r>
            <a:r>
              <a:rPr lang="cs-CZ" dirty="0" err="1"/>
              <a:t>Magnetars</a:t>
            </a:r>
            <a:r>
              <a:rPr lang="cs-CZ" dirty="0"/>
              <a:t> </a:t>
            </a:r>
            <a:r>
              <a:rPr lang="cs-CZ" dirty="0" err="1"/>
              <a:t>can</a:t>
            </a:r>
            <a:r>
              <a:rPr lang="cs-CZ" dirty="0"/>
              <a:t> </a:t>
            </a:r>
            <a:r>
              <a:rPr lang="cs-CZ" dirty="0" err="1"/>
              <a:t>also</a:t>
            </a:r>
            <a:r>
              <a:rPr lang="cs-CZ" dirty="0"/>
              <a:t> </a:t>
            </a:r>
            <a:r>
              <a:rPr lang="cs-CZ" dirty="0" err="1"/>
              <a:t>unleash</a:t>
            </a:r>
            <a:r>
              <a:rPr lang="cs-CZ" dirty="0"/>
              <a:t> </a:t>
            </a:r>
            <a:r>
              <a:rPr lang="cs-CZ" dirty="0" err="1"/>
              <a:t>powerful</a:t>
            </a:r>
            <a:r>
              <a:rPr lang="cs-CZ" dirty="0"/>
              <a:t> </a:t>
            </a:r>
            <a:r>
              <a:rPr lang="cs-CZ" dirty="0" err="1"/>
              <a:t>flares</a:t>
            </a:r>
            <a:r>
              <a:rPr lang="cs-CZ" dirty="0"/>
              <a:t> </a:t>
            </a:r>
            <a:r>
              <a:rPr lang="cs-CZ" dirty="0" err="1"/>
              <a:t>that</a:t>
            </a:r>
            <a:r>
              <a:rPr lang="cs-CZ" dirty="0"/>
              <a:t> </a:t>
            </a:r>
            <a:r>
              <a:rPr lang="cs-CZ" dirty="0" err="1"/>
              <a:t>could</a:t>
            </a:r>
            <a:r>
              <a:rPr lang="cs-CZ" dirty="0"/>
              <a:t> </a:t>
            </a:r>
            <a:r>
              <a:rPr lang="cs-CZ" dirty="0" err="1"/>
              <a:t>kill</a:t>
            </a:r>
            <a:r>
              <a:rPr lang="cs-CZ" dirty="0"/>
              <a:t> </a:t>
            </a:r>
            <a:r>
              <a:rPr lang="cs-CZ" dirty="0" err="1"/>
              <a:t>at</a:t>
            </a:r>
            <a:r>
              <a:rPr lang="cs-CZ" dirty="0"/>
              <a:t> much </a:t>
            </a:r>
            <a:r>
              <a:rPr lang="cs-CZ" dirty="0" err="1"/>
              <a:t>larger</a:t>
            </a:r>
            <a:r>
              <a:rPr lang="cs-CZ" dirty="0"/>
              <a:t> </a:t>
            </a:r>
            <a:r>
              <a:rPr lang="cs-CZ" dirty="0" err="1"/>
              <a:t>distances</a:t>
            </a:r>
            <a:r>
              <a:rPr lang="cs-CZ" dirty="0"/>
              <a:t>. </a:t>
            </a:r>
          </a:p>
          <a:p>
            <a:endParaRPr lang="cs-CZ" dirty="0"/>
          </a:p>
          <a:p>
            <a:r>
              <a:rPr lang="cs-CZ" dirty="0"/>
              <a:t>On </a:t>
            </a:r>
            <a:r>
              <a:rPr lang="cs-CZ" dirty="0" err="1"/>
              <a:t>December</a:t>
            </a:r>
            <a:r>
              <a:rPr lang="cs-CZ" dirty="0"/>
              <a:t> 27, 2004, more </a:t>
            </a:r>
            <a:r>
              <a:rPr lang="cs-CZ" dirty="0" err="1"/>
              <a:t>than</a:t>
            </a:r>
            <a:r>
              <a:rPr lang="cs-CZ" dirty="0"/>
              <a:t> a </a:t>
            </a:r>
            <a:r>
              <a:rPr lang="cs-CZ" dirty="0" err="1"/>
              <a:t>dozen</a:t>
            </a:r>
            <a:r>
              <a:rPr lang="cs-CZ" dirty="0"/>
              <a:t> </a:t>
            </a:r>
            <a:r>
              <a:rPr lang="cs-CZ" dirty="0" err="1"/>
              <a:t>spacecraft</a:t>
            </a:r>
            <a:r>
              <a:rPr lang="cs-CZ" dirty="0"/>
              <a:t> </a:t>
            </a:r>
            <a:r>
              <a:rPr lang="cs-CZ" dirty="0" err="1"/>
              <a:t>recorded</a:t>
            </a:r>
            <a:r>
              <a:rPr lang="cs-CZ" dirty="0"/>
              <a:t> </a:t>
            </a:r>
            <a:r>
              <a:rPr lang="cs-CZ" dirty="0" err="1"/>
              <a:t>the</a:t>
            </a:r>
            <a:r>
              <a:rPr lang="cs-CZ" dirty="0"/>
              <a:t> </a:t>
            </a:r>
            <a:r>
              <a:rPr lang="cs-CZ" dirty="0" err="1"/>
              <a:t>brightest</a:t>
            </a:r>
            <a:r>
              <a:rPr lang="cs-CZ" dirty="0"/>
              <a:t> </a:t>
            </a:r>
            <a:r>
              <a:rPr lang="cs-CZ" dirty="0" err="1"/>
              <a:t>event</a:t>
            </a:r>
            <a:r>
              <a:rPr lang="cs-CZ" dirty="0"/>
              <a:t> </a:t>
            </a:r>
            <a:r>
              <a:rPr lang="cs-CZ" dirty="0" err="1"/>
              <a:t>from</a:t>
            </a:r>
            <a:r>
              <a:rPr lang="cs-CZ" dirty="0"/>
              <a:t> </a:t>
            </a:r>
            <a:r>
              <a:rPr lang="cs-CZ" dirty="0" err="1"/>
              <a:t>outside</a:t>
            </a:r>
            <a:r>
              <a:rPr lang="cs-CZ" dirty="0"/>
              <a:t> </a:t>
            </a:r>
            <a:r>
              <a:rPr lang="cs-CZ" dirty="0" err="1"/>
              <a:t>the</a:t>
            </a:r>
            <a:r>
              <a:rPr lang="cs-CZ" dirty="0"/>
              <a:t> </a:t>
            </a:r>
            <a:r>
              <a:rPr lang="cs-CZ" dirty="0" err="1"/>
              <a:t>solar</a:t>
            </a:r>
            <a:r>
              <a:rPr lang="cs-CZ" dirty="0"/>
              <a:t> </a:t>
            </a:r>
            <a:r>
              <a:rPr lang="cs-CZ" dirty="0" err="1"/>
              <a:t>system</a:t>
            </a:r>
            <a:r>
              <a:rPr lang="cs-CZ" dirty="0"/>
              <a:t> </a:t>
            </a:r>
            <a:r>
              <a:rPr lang="cs-CZ" dirty="0" err="1"/>
              <a:t>ever</a:t>
            </a:r>
            <a:r>
              <a:rPr lang="cs-CZ" dirty="0"/>
              <a:t> </a:t>
            </a:r>
            <a:r>
              <a:rPr lang="cs-CZ" dirty="0" err="1"/>
              <a:t>observed</a:t>
            </a:r>
            <a:r>
              <a:rPr lang="cs-CZ" dirty="0"/>
              <a:t> in </a:t>
            </a:r>
            <a:r>
              <a:rPr lang="cs-CZ" dirty="0" err="1"/>
              <a:t>the</a:t>
            </a:r>
            <a:r>
              <a:rPr lang="cs-CZ" dirty="0"/>
              <a:t> </a:t>
            </a:r>
            <a:r>
              <a:rPr lang="cs-CZ" dirty="0" err="1"/>
              <a:t>history</a:t>
            </a:r>
            <a:r>
              <a:rPr lang="cs-CZ" dirty="0"/>
              <a:t> </a:t>
            </a:r>
            <a:r>
              <a:rPr lang="cs-CZ" dirty="0" err="1"/>
              <a:t>of</a:t>
            </a:r>
            <a:r>
              <a:rPr lang="cs-CZ" dirty="0"/>
              <a:t> astronomy. </a:t>
            </a:r>
            <a:r>
              <a:rPr lang="cs-CZ" dirty="0" err="1"/>
              <a:t>The</a:t>
            </a:r>
            <a:r>
              <a:rPr lang="cs-CZ" dirty="0"/>
              <a:t> </a:t>
            </a:r>
            <a:r>
              <a:rPr lang="cs-CZ" dirty="0" err="1"/>
              <a:t>spacecraft</a:t>
            </a:r>
            <a:r>
              <a:rPr lang="cs-CZ" dirty="0"/>
              <a:t>, </a:t>
            </a:r>
            <a:r>
              <a:rPr lang="cs-CZ" dirty="0" err="1"/>
              <a:t>which</a:t>
            </a:r>
            <a:r>
              <a:rPr lang="cs-CZ" dirty="0"/>
              <a:t> </a:t>
            </a:r>
            <a:r>
              <a:rPr lang="cs-CZ" dirty="0" err="1"/>
              <a:t>included</a:t>
            </a:r>
            <a:r>
              <a:rPr lang="cs-CZ" dirty="0"/>
              <a:t> </a:t>
            </a:r>
            <a:r>
              <a:rPr lang="cs-CZ" dirty="0" err="1"/>
              <a:t>Earth-orbiting</a:t>
            </a:r>
            <a:r>
              <a:rPr lang="cs-CZ" dirty="0"/>
              <a:t> </a:t>
            </a:r>
            <a:r>
              <a:rPr lang="cs-CZ" dirty="0" err="1"/>
              <a:t>satellites</a:t>
            </a:r>
            <a:r>
              <a:rPr lang="cs-CZ" dirty="0"/>
              <a:t> as </a:t>
            </a:r>
            <a:r>
              <a:rPr lang="cs-CZ" dirty="0" err="1"/>
              <a:t>well</a:t>
            </a:r>
            <a:r>
              <a:rPr lang="cs-CZ" dirty="0"/>
              <a:t> as </a:t>
            </a:r>
            <a:r>
              <a:rPr lang="cs-CZ" dirty="0" err="1"/>
              <a:t>interplanetary</a:t>
            </a:r>
            <a:r>
              <a:rPr lang="cs-CZ" dirty="0"/>
              <a:t> </a:t>
            </a:r>
            <a:r>
              <a:rPr lang="cs-CZ" dirty="0" err="1"/>
              <a:t>probes</a:t>
            </a:r>
            <a:r>
              <a:rPr lang="cs-CZ" dirty="0"/>
              <a:t> such as </a:t>
            </a:r>
            <a:r>
              <a:rPr lang="cs-CZ" dirty="0" err="1"/>
              <a:t>Cassini</a:t>
            </a:r>
            <a:r>
              <a:rPr lang="cs-CZ" dirty="0"/>
              <a:t>, Mars Odyssey, and </a:t>
            </a:r>
            <a:r>
              <a:rPr lang="cs-CZ" dirty="0" err="1"/>
              <a:t>Ulysses</a:t>
            </a:r>
            <a:r>
              <a:rPr lang="cs-CZ" dirty="0"/>
              <a:t>, </a:t>
            </a:r>
            <a:r>
              <a:rPr lang="cs-CZ" dirty="0" err="1"/>
              <a:t>picked</a:t>
            </a:r>
            <a:r>
              <a:rPr lang="cs-CZ" dirty="0"/>
              <a:t> up a </a:t>
            </a:r>
            <a:r>
              <a:rPr lang="cs-CZ" dirty="0" err="1"/>
              <a:t>powerful</a:t>
            </a:r>
            <a:r>
              <a:rPr lang="cs-CZ" dirty="0"/>
              <a:t> </a:t>
            </a:r>
            <a:r>
              <a:rPr lang="cs-CZ" dirty="0" err="1"/>
              <a:t>burst</a:t>
            </a:r>
            <a:r>
              <a:rPr lang="cs-CZ" dirty="0"/>
              <a:t> </a:t>
            </a:r>
            <a:r>
              <a:rPr lang="cs-CZ" dirty="0" err="1"/>
              <a:t>of</a:t>
            </a:r>
            <a:r>
              <a:rPr lang="cs-CZ" dirty="0"/>
              <a:t> </a:t>
            </a:r>
            <a:r>
              <a:rPr lang="cs-CZ" dirty="0" err="1"/>
              <a:t>gamma</a:t>
            </a:r>
            <a:r>
              <a:rPr lang="cs-CZ" dirty="0"/>
              <a:t> </a:t>
            </a:r>
            <a:r>
              <a:rPr lang="cs-CZ" dirty="0" err="1"/>
              <a:t>rays</a:t>
            </a:r>
            <a:r>
              <a:rPr lang="cs-CZ" dirty="0"/>
              <a:t> and X-</a:t>
            </a:r>
            <a:r>
              <a:rPr lang="cs-CZ" dirty="0" err="1"/>
              <a:t>rays</a:t>
            </a:r>
            <a:r>
              <a:rPr lang="cs-CZ" dirty="0"/>
              <a:t> </a:t>
            </a:r>
            <a:r>
              <a:rPr lang="cs-CZ" dirty="0" err="1"/>
              <a:t>from</a:t>
            </a:r>
            <a:r>
              <a:rPr lang="cs-CZ" dirty="0"/>
              <a:t> </a:t>
            </a:r>
            <a:r>
              <a:rPr lang="cs-CZ" dirty="0" err="1"/>
              <a:t>one</a:t>
            </a:r>
            <a:r>
              <a:rPr lang="cs-CZ" dirty="0"/>
              <a:t> </a:t>
            </a:r>
            <a:r>
              <a:rPr lang="cs-CZ" dirty="0" err="1"/>
              <a:t>of</a:t>
            </a:r>
            <a:r>
              <a:rPr lang="cs-CZ" dirty="0"/>
              <a:t> </a:t>
            </a:r>
            <a:r>
              <a:rPr lang="cs-CZ" dirty="0" err="1"/>
              <a:t>the</a:t>
            </a:r>
            <a:r>
              <a:rPr lang="cs-CZ" dirty="0"/>
              <a:t> most </a:t>
            </a:r>
            <a:r>
              <a:rPr lang="cs-CZ" dirty="0" err="1"/>
              <a:t>exotic</a:t>
            </a:r>
            <a:r>
              <a:rPr lang="cs-CZ" dirty="0"/>
              <a:t> </a:t>
            </a:r>
            <a:r>
              <a:rPr lang="cs-CZ" dirty="0" err="1"/>
              <a:t>beasts</a:t>
            </a:r>
            <a:r>
              <a:rPr lang="cs-CZ" dirty="0"/>
              <a:t> in </a:t>
            </a:r>
            <a:r>
              <a:rPr lang="cs-CZ" dirty="0" err="1"/>
              <a:t>the</a:t>
            </a:r>
            <a:r>
              <a:rPr lang="cs-CZ" dirty="0"/>
              <a:t> </a:t>
            </a:r>
            <a:r>
              <a:rPr lang="cs-CZ" dirty="0" err="1"/>
              <a:t>galactic</a:t>
            </a:r>
            <a:r>
              <a:rPr lang="cs-CZ" dirty="0"/>
              <a:t> zoo: a </a:t>
            </a:r>
            <a:r>
              <a:rPr lang="cs-CZ" i="1" dirty="0" err="1"/>
              <a:t>magnetar</a:t>
            </a:r>
            <a:r>
              <a:rPr lang="cs-CZ" dirty="0"/>
              <a:t>. These </a:t>
            </a:r>
            <a:r>
              <a:rPr lang="cs-CZ" dirty="0" err="1"/>
              <a:t>bizarre</a:t>
            </a:r>
            <a:r>
              <a:rPr lang="cs-CZ" dirty="0"/>
              <a:t> </a:t>
            </a:r>
            <a:r>
              <a:rPr lang="cs-CZ" dirty="0" err="1"/>
              <a:t>objects</a:t>
            </a:r>
            <a:r>
              <a:rPr lang="cs-CZ" dirty="0"/>
              <a:t> are neutron </a:t>
            </a:r>
            <a:r>
              <a:rPr lang="cs-CZ" dirty="0" err="1"/>
              <a:t>stars</a:t>
            </a:r>
            <a:r>
              <a:rPr lang="cs-CZ" dirty="0"/>
              <a:t> </a:t>
            </a:r>
            <a:r>
              <a:rPr lang="cs-CZ" dirty="0" err="1"/>
              <a:t>possessing</a:t>
            </a:r>
            <a:r>
              <a:rPr lang="cs-CZ" dirty="0"/>
              <a:t> </a:t>
            </a:r>
            <a:r>
              <a:rPr lang="cs-CZ" dirty="0" err="1"/>
              <a:t>magnetic</a:t>
            </a:r>
            <a:r>
              <a:rPr lang="cs-CZ" dirty="0"/>
              <a:t> </a:t>
            </a:r>
            <a:r>
              <a:rPr lang="cs-CZ" dirty="0" err="1"/>
              <a:t>fields</a:t>
            </a:r>
            <a:r>
              <a:rPr lang="cs-CZ" dirty="0"/>
              <a:t> a </a:t>
            </a:r>
            <a:r>
              <a:rPr lang="cs-CZ" dirty="0" err="1"/>
              <a:t>million</a:t>
            </a:r>
            <a:r>
              <a:rPr lang="cs-CZ" dirty="0"/>
              <a:t> </a:t>
            </a:r>
            <a:r>
              <a:rPr lang="cs-CZ" dirty="0" err="1"/>
              <a:t>billion</a:t>
            </a:r>
            <a:r>
              <a:rPr lang="cs-CZ" dirty="0"/>
              <a:t> </a:t>
            </a:r>
            <a:r>
              <a:rPr lang="cs-CZ" dirty="0" err="1"/>
              <a:t>times</a:t>
            </a:r>
            <a:r>
              <a:rPr lang="cs-CZ" dirty="0"/>
              <a:t> more </a:t>
            </a:r>
            <a:r>
              <a:rPr lang="cs-CZ" dirty="0" err="1"/>
              <a:t>powerful</a:t>
            </a:r>
            <a:r>
              <a:rPr lang="cs-CZ" dirty="0"/>
              <a:t> </a:t>
            </a:r>
            <a:r>
              <a:rPr lang="cs-CZ" dirty="0" err="1"/>
              <a:t>than</a:t>
            </a:r>
            <a:r>
              <a:rPr lang="cs-CZ" dirty="0"/>
              <a:t> </a:t>
            </a:r>
            <a:r>
              <a:rPr lang="cs-CZ" dirty="0" err="1"/>
              <a:t>Earth's</a:t>
            </a:r>
            <a:r>
              <a:rPr lang="cs-CZ" dirty="0"/>
              <a:t> </a:t>
            </a:r>
            <a:r>
              <a:rPr lang="cs-CZ" dirty="0" err="1"/>
              <a:t>field</a:t>
            </a:r>
            <a:r>
              <a:rPr lang="cs-CZ" dirty="0"/>
              <a:t>, </a:t>
            </a:r>
            <a:r>
              <a:rPr lang="cs-CZ" dirty="0" err="1"/>
              <a:t>or</a:t>
            </a:r>
            <a:r>
              <a:rPr lang="cs-CZ" dirty="0"/>
              <a:t> </a:t>
            </a:r>
            <a:r>
              <a:rPr lang="cs-CZ" dirty="0" err="1"/>
              <a:t>some</a:t>
            </a:r>
            <a:r>
              <a:rPr lang="cs-CZ" dirty="0"/>
              <a:t> 1,000 </a:t>
            </a:r>
            <a:r>
              <a:rPr lang="cs-CZ" dirty="0" err="1"/>
              <a:t>times</a:t>
            </a:r>
            <a:r>
              <a:rPr lang="cs-CZ" dirty="0"/>
              <a:t> </a:t>
            </a:r>
            <a:r>
              <a:rPr lang="cs-CZ" dirty="0" err="1"/>
              <a:t>greater</a:t>
            </a:r>
            <a:r>
              <a:rPr lang="cs-CZ" dirty="0"/>
              <a:t> </a:t>
            </a:r>
            <a:r>
              <a:rPr lang="cs-CZ" dirty="0" err="1"/>
              <a:t>that</a:t>
            </a:r>
            <a:r>
              <a:rPr lang="cs-CZ" dirty="0"/>
              <a:t> </a:t>
            </a:r>
            <a:r>
              <a:rPr lang="cs-CZ" dirty="0" err="1"/>
              <a:t>those</a:t>
            </a:r>
            <a:r>
              <a:rPr lang="cs-CZ" dirty="0"/>
              <a:t> </a:t>
            </a:r>
            <a:r>
              <a:rPr lang="cs-CZ" dirty="0" err="1"/>
              <a:t>of</a:t>
            </a:r>
            <a:r>
              <a:rPr lang="cs-CZ" dirty="0"/>
              <a:t> </a:t>
            </a:r>
            <a:r>
              <a:rPr lang="cs-CZ" dirty="0" err="1"/>
              <a:t>normal</a:t>
            </a:r>
            <a:r>
              <a:rPr lang="cs-CZ" dirty="0"/>
              <a:t> neutron </a:t>
            </a:r>
            <a:r>
              <a:rPr lang="cs-CZ" dirty="0" err="1"/>
              <a:t>stars</a:t>
            </a:r>
            <a:r>
              <a:rPr lang="cs-CZ" dirty="0"/>
              <a:t>. </a:t>
            </a:r>
          </a:p>
          <a:p>
            <a:endParaRPr lang="cs-CZ" dirty="0"/>
          </a:p>
          <a:p>
            <a:r>
              <a:rPr lang="cs-CZ" dirty="0"/>
              <a:t>http://www.space.com/9699-top-10-strangest-space.html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C63C4-A9AE-4B16-BB72-82450A4E26AE}" type="slidenum">
              <a:rPr lang="cs-CZ"/>
              <a:pPr/>
              <a:t>21</a:t>
            </a:fld>
            <a:endParaRPr lang="cs-CZ"/>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r>
              <a:rPr lang="cs-CZ" dirty="0"/>
              <a:t>http://www.smisek.cz/component/option,com_zoom/Itemid,28/page,view/catid,12/PageNo,23/key,264/hit,1/</a:t>
            </a:r>
          </a:p>
          <a:p>
            <a:endParaRPr lang="cs-CZ" dirty="0"/>
          </a:p>
          <a:p>
            <a:r>
              <a:rPr lang="cs-CZ" dirty="0"/>
              <a:t>http://switchboard.nrdc.org/blogs/ddoniger/poles_apart_the_latest_on_savi.html</a:t>
            </a:r>
          </a:p>
          <a:p>
            <a:endParaRPr lang="cs-CZ" dirty="0"/>
          </a:p>
          <a:p>
            <a:pPr fontAlgn="base"/>
            <a:r>
              <a:rPr lang="en-US" sz="1200" b="1" i="0" kern="1200" dirty="0">
                <a:solidFill>
                  <a:schemeClr val="tx1"/>
                </a:solidFill>
                <a:effectLst/>
                <a:latin typeface="Arial" charset="0"/>
                <a:ea typeface="+mn-ea"/>
                <a:cs typeface="+mn-cs"/>
              </a:rPr>
              <a:t>World Ozone Day Educational Activities</a:t>
            </a:r>
          </a:p>
          <a:p>
            <a:pPr fontAlgn="base"/>
            <a:r>
              <a:rPr lang="en-US" sz="1200" b="1" i="0" kern="1200" dirty="0">
                <a:solidFill>
                  <a:schemeClr val="tx1"/>
                </a:solidFill>
                <a:effectLst/>
                <a:latin typeface="Arial" charset="0"/>
                <a:ea typeface="+mn-ea"/>
                <a:cs typeface="+mn-cs"/>
              </a:rPr>
              <a:t>September 16, 2014</a:t>
            </a:r>
          </a:p>
          <a:p>
            <a:pPr fontAlgn="base"/>
            <a:r>
              <a:rPr lang="en-US" sz="1200" b="1" i="0" kern="1200" dirty="0">
                <a:solidFill>
                  <a:schemeClr val="tx1"/>
                </a:solidFill>
                <a:effectLst/>
                <a:latin typeface="Arial" charset="0"/>
                <a:ea typeface="+mn-ea"/>
                <a:cs typeface="+mn-cs"/>
              </a:rPr>
              <a:t>September 16, 2014</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(All Grade Levels)</a:t>
            </a:r>
          </a:p>
          <a:p>
            <a:pPr fontAlgn="base"/>
            <a:r>
              <a:rPr lang="en-US" sz="1200" b="0" i="0" kern="1200" dirty="0">
                <a:solidFill>
                  <a:schemeClr val="tx1"/>
                </a:solidFill>
                <a:effectLst/>
                <a:latin typeface="Arial" charset="0"/>
                <a:ea typeface="+mn-ea"/>
                <a:cs typeface="+mn-cs"/>
              </a:rPr>
              <a:t>The ozone hole; over 30 years of satellite observations.</a:t>
            </a:r>
          </a:p>
          <a:p>
            <a:pPr fontAlgn="base"/>
            <a:r>
              <a:rPr lang="en-US" sz="1200" b="1" i="1" kern="1200" dirty="0">
                <a:solidFill>
                  <a:schemeClr val="tx1"/>
                </a:solidFill>
                <a:effectLst/>
                <a:latin typeface="Arial" charset="0"/>
                <a:ea typeface="+mn-ea"/>
                <a:cs typeface="+mn-cs"/>
              </a:rPr>
              <a:t>Image Credit: </a:t>
            </a:r>
          </a:p>
          <a:p>
            <a:pPr fontAlgn="base"/>
            <a:r>
              <a:rPr lang="en-US" sz="1200" b="1" i="1" kern="1200" dirty="0">
                <a:solidFill>
                  <a:schemeClr val="tx1"/>
                </a:solidFill>
                <a:effectLst/>
                <a:latin typeface="Arial" charset="0"/>
                <a:ea typeface="+mn-ea"/>
                <a:cs typeface="+mn-cs"/>
              </a:rPr>
              <a:t>NASA</a:t>
            </a:r>
          </a:p>
          <a:p>
            <a:pPr fontAlgn="base"/>
            <a:r>
              <a:rPr lang="en-US" sz="1200" b="0" i="0" kern="1200" dirty="0">
                <a:solidFill>
                  <a:schemeClr val="tx1"/>
                </a:solidFill>
                <a:effectLst/>
                <a:latin typeface="Arial" charset="0"/>
                <a:ea typeface="+mn-ea"/>
                <a:cs typeface="+mn-cs"/>
              </a:rPr>
              <a:t>Is the ozone hole getting better? Why is some ozone "good" while the other is "bad"? </a:t>
            </a:r>
          </a:p>
          <a:p>
            <a:pPr fontAlgn="base"/>
            <a:r>
              <a:rPr lang="en-US" sz="1200" b="0" i="0" kern="1200" dirty="0">
                <a:solidFill>
                  <a:schemeClr val="tx1"/>
                </a:solidFill>
                <a:effectLst/>
                <a:latin typeface="Arial" charset="0"/>
                <a:ea typeface="+mn-ea"/>
                <a:cs typeface="+mn-cs"/>
              </a:rPr>
              <a:t>Below are links to activities for all grade levels to raise awareness about how and why NASA scientists monitor ozone and why scientists predict the ozone hole recovery will happen around 2070. </a:t>
            </a:r>
          </a:p>
          <a:p>
            <a:pPr fontAlgn="base"/>
            <a:r>
              <a:rPr lang="en-US" sz="1200" b="0" i="0" kern="1200" dirty="0">
                <a:solidFill>
                  <a:schemeClr val="tx1"/>
                </a:solidFill>
                <a:effectLst/>
                <a:latin typeface="Arial" charset="0"/>
                <a:ea typeface="+mn-ea"/>
                <a:cs typeface="+mn-cs"/>
              </a:rPr>
              <a:t>This is important to all of us because:</a:t>
            </a:r>
          </a:p>
          <a:p>
            <a:pPr fontAlgn="base"/>
            <a:r>
              <a:rPr lang="en-US" sz="1200" b="0" i="0" kern="1200" dirty="0">
                <a:solidFill>
                  <a:schemeClr val="tx1"/>
                </a:solidFill>
                <a:effectLst/>
                <a:latin typeface="Arial" charset="0"/>
                <a:ea typeface="+mn-ea"/>
                <a:cs typeface="+mn-cs"/>
              </a:rPr>
              <a:t>The ozone hole will be with us for a while, but by the next decade it will be getting better.</a:t>
            </a:r>
          </a:p>
          <a:p>
            <a:pPr fontAlgn="base"/>
            <a:r>
              <a:rPr lang="en-US" sz="1200" b="0" i="0" kern="1200" dirty="0">
                <a:solidFill>
                  <a:schemeClr val="tx1"/>
                </a:solidFill>
                <a:effectLst/>
                <a:latin typeface="Arial" charset="0"/>
                <a:ea typeface="+mn-ea"/>
                <a:cs typeface="+mn-cs"/>
              </a:rPr>
              <a:t>Everyone can protect themselves from increased sun exposure due to the ozone hole. Even getting a mild tan is evidence of ultraviolet skin damage, and severe sunburns with related blisters increases the chances of getting melanoma. Also, simply wearing sunglasses can help protect eyes from developing cataracts. </a:t>
            </a:r>
          </a:p>
          <a:p>
            <a:pPr fontAlgn="base"/>
            <a:r>
              <a:rPr lang="en-US" sz="1200" b="0" i="0" kern="1200" dirty="0">
                <a:solidFill>
                  <a:schemeClr val="tx1"/>
                </a:solidFill>
                <a:effectLst/>
                <a:latin typeface="Arial" charset="0"/>
                <a:ea typeface="+mn-ea"/>
                <a:cs typeface="+mn-cs"/>
              </a:rPr>
              <a:t>The anticipated recovery is credited to an international community that came together with an agreement to vastly curtail chlorofluorocarbons (CFCs), a group of chemicals used in everyday applications such as refrigeration, air conditioning and aerosols that were destroying the ozone molecules that shield Earth from the sun's harmful rays. </a:t>
            </a:r>
          </a:p>
          <a:p>
            <a:pPr fontAlgn="base"/>
            <a:r>
              <a:rPr lang="en-US" sz="1200" b="0" i="0" kern="1200" dirty="0">
                <a:solidFill>
                  <a:schemeClr val="tx1"/>
                </a:solidFill>
                <a:effectLst/>
                <a:latin typeface="Arial" charset="0"/>
                <a:ea typeface="+mn-ea"/>
                <a:cs typeface="+mn-cs"/>
              </a:rPr>
              <a:t>Ozone depleting substances are also powerful greenhouse gases. A 1987 international agreement known as the Montreal Protocol on Substances that Deplete the Ozone Layer has successfully resulted in global international policies to reduce levels of ozone-depleting substances.</a:t>
            </a:r>
          </a:p>
          <a:p>
            <a:pPr fontAlgn="base"/>
            <a:r>
              <a:rPr lang="en-US" sz="1200" b="0" i="0" kern="1200" dirty="0">
                <a:solidFill>
                  <a:schemeClr val="tx1"/>
                </a:solidFill>
                <a:effectLst/>
                <a:latin typeface="Arial" charset="0"/>
                <a:ea typeface="+mn-ea"/>
                <a:cs typeface="+mn-cs"/>
              </a:rPr>
              <a:t>The Montreal Protocol provided a double benefit: stopping ozone depletion and slowing the growth of greenhouse gases. While many of these substitutes for ozone depleting substances are ozone safe, many are powerful greenhouse gases, and these substitutes have the potential for offsetting climate gains currently achieved by the Montreal Protocol.</a:t>
            </a:r>
          </a:p>
          <a:p>
            <a:endParaRPr lang="cs-CZ" dirty="0"/>
          </a:p>
          <a:p>
            <a:endParaRPr lang="cs-CZ" dirty="0"/>
          </a:p>
          <a:p>
            <a:r>
              <a:rPr lang="en-US" sz="1200" b="1" i="1" kern="1200" dirty="0">
                <a:solidFill>
                  <a:schemeClr val="tx1"/>
                </a:solidFill>
                <a:effectLst/>
                <a:latin typeface="Arial" charset="0"/>
                <a:ea typeface="+mn-ea"/>
                <a:cs typeface="+mn-cs"/>
              </a:rPr>
              <a:t>The blue and purple colors are where there is the least ozone, and the greens, yellows, and reds are where there is more ozone. Click image to enlarge. Credit: NASA</a:t>
            </a:r>
            <a:endParaRPr lang="cs-CZ"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FBDF1-C7C2-44D9-B011-D366D42A3AA3}" type="slidenum">
              <a:rPr lang="cs-CZ"/>
              <a:pPr/>
              <a:t>24</a:t>
            </a:fld>
            <a:endParaRPr lang="cs-CZ"/>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r>
              <a:rPr lang="cs-CZ" dirty="0"/>
              <a:t>desková tektonika – zajišťuje</a:t>
            </a:r>
            <a:r>
              <a:rPr lang="cs-CZ" baseline="0" dirty="0"/>
              <a:t> recyklaci uhlíku, resp. udržuje optimální hladinu oxidu uhličitého (</a:t>
            </a:r>
            <a:r>
              <a:rPr lang="cs-CZ" baseline="0" dirty="0" err="1"/>
              <a:t>carbon</a:t>
            </a:r>
            <a:r>
              <a:rPr lang="cs-CZ" baseline="0" dirty="0"/>
              <a:t> dioxide) v atmosféře. Příliš vysoká koncentrace vede ke skleníkovému jevu. Příliš nízká k době ledové. https://lco.global/spacebook/what-are-requirements-life-arise-and-survive/</a:t>
            </a:r>
          </a:p>
          <a:p>
            <a:endParaRPr lang="cs-CZ" dirty="0"/>
          </a:p>
          <a:p>
            <a:endParaRPr lang="cs-CZ" dirty="0"/>
          </a:p>
          <a:p>
            <a:r>
              <a:rPr lang="cs-CZ" dirty="0"/>
              <a:t> Paleontologické výzkumy naznačují, že život na Zemi existoval již krátce poté, co ustalo intenzivní bombardování povrchu naší planety (to bylo před asi 3,8 až 4,0 miliardy roků). Důkazy z té doby jsou ovšem nepřímé. Nejstarší známé fosilie pocházejí z doby před asi 3,6 miliardy roků. Spolehlivé informace o tom, jak život vznikl a zda je „původní“ nebo zavlečený odjinud, doposud chybí. I tak má ovšem smysl diskutovat o podmínkách, které musí být splněny, aby mohl život existovat</a:t>
            </a:r>
          </a:p>
          <a:p>
            <a:r>
              <a:rPr lang="cs-CZ" dirty="0"/>
              <a:t>(byť v jednoduché podobě), a nebo se dokonce mohl rozvíjet do složitějších struktur, třeba až do stadia vyspělé technologické civilizace. My se nyní omezíme převážně na aspekty astronomické, i když mlčky předpokládáme, že jde o komplexní problém, který bez přispění zejména biologů a chemiků nejde vyřešit.</a:t>
            </a:r>
          </a:p>
          <a:p>
            <a:r>
              <a:rPr lang="cs-CZ" dirty="0"/>
              <a:t>Život bez přítomnosti (byť jen stopové) těžších prvků než je vodík a helium je nemyslitelný. Protože těžší prvky v době vzniku vesmíru neexistovaly (byl tu jen vodík s malou příměsí helia), </a:t>
            </a:r>
          </a:p>
          <a:p>
            <a:r>
              <a:rPr lang="cs-CZ" dirty="0"/>
              <a:t>Počátkem 70. let minulého století mikrobiolog Thomas </a:t>
            </a:r>
            <a:r>
              <a:rPr lang="cs-CZ" dirty="0" err="1"/>
              <a:t>Brock</a:t>
            </a:r>
            <a:r>
              <a:rPr lang="cs-CZ" dirty="0"/>
              <a:t> poprvé zaznamenal jednoduché mikroorganismy v horkých gejzírech </a:t>
            </a:r>
            <a:r>
              <a:rPr lang="cs-CZ" dirty="0" err="1"/>
              <a:t>Yellowstonského</a:t>
            </a:r>
            <a:r>
              <a:rPr lang="cs-CZ" dirty="0"/>
              <a:t> národního parku. Přežívají</a:t>
            </a:r>
          </a:p>
          <a:p>
            <a:r>
              <a:rPr lang="cs-CZ" dirty="0"/>
              <a:t>ve vodě zahřáté na 80 °C, takže záhy se jim začalo říkat </a:t>
            </a:r>
            <a:r>
              <a:rPr lang="cs-CZ" i="1" dirty="0"/>
              <a:t>termofilní mikroorganismy.</a:t>
            </a:r>
          </a:p>
          <a:p>
            <a:pPr>
              <a:spcBef>
                <a:spcPct val="0"/>
              </a:spcBef>
            </a:pPr>
            <a:r>
              <a:rPr lang="cs-CZ" dirty="0"/>
              <a:t>Objevy podobných mikroorganismů, které se nyní označují jako </a:t>
            </a:r>
            <a:r>
              <a:rPr lang="cs-CZ" i="1" dirty="0" err="1"/>
              <a:t>extremofilní</a:t>
            </a:r>
            <a:r>
              <a:rPr lang="cs-CZ" dirty="0"/>
              <a:t>, nedaly na sebe dlouho čekat. Najdeme je například u podmořského dna, v hloubkách několika kilometrů, nedaleko tzv. hydrotermálních průduchů. To jsou místa, kde horká voda s rozpuštěnými minerály vyvěrá ze dna oceánu, a tam přežívají celé kolonie </a:t>
            </a:r>
            <a:r>
              <a:rPr lang="cs-CZ" dirty="0" err="1"/>
              <a:t>extremofilních</a:t>
            </a:r>
            <a:r>
              <a:rPr lang="cs-CZ" dirty="0"/>
              <a:t> mikroorganismů. Jsou tam zcela bez slunečního světla, za vysokého tlaku a ve vodě teplé až 110 °C. Energii čerpají z rozpadajících se chemických sloučenin, například sirovodíku a metanu.</a:t>
            </a:r>
          </a:p>
          <a:p>
            <a:endParaRPr lang="cs-CZ" i="1" dirty="0"/>
          </a:p>
          <a:p>
            <a:pPr defTabSz="882487">
              <a:spcBef>
                <a:spcPct val="0"/>
              </a:spcBef>
            </a:pPr>
            <a:r>
              <a:rPr kumimoji="0" lang="cs-CZ" i="0" u="none" strike="noStrike" cap="none" normalizeH="0" baseline="0" dirty="0">
                <a:ln>
                  <a:noFill/>
                </a:ln>
                <a:solidFill>
                  <a:schemeClr val="tx1"/>
                </a:solidFill>
                <a:effectLst/>
                <a:latin typeface="Arial" charset="0"/>
              </a:rPr>
              <a:t>Panspermie a život ve vesmíru</a:t>
            </a:r>
            <a:endParaRPr kumimoji="0" lang="cs-CZ" i="0" u="none" strike="noStrike" cap="none" normalizeH="0" baseline="0" dirty="0">
              <a:ln>
                <a:noFill/>
              </a:ln>
              <a:solidFill>
                <a:schemeClr val="tx1"/>
              </a:solidFill>
              <a:effectLst/>
              <a:latin typeface="Arial" charset="0"/>
              <a:hlinkClick r:id="rId3" tooltip="Podle teorie panspermie mohl život z organických molekul vzniknout už ve vesmíru - Foto: NEPOUŽÍVAT internet"/>
            </a:endParaRPr>
          </a:p>
          <a:p>
            <a:pPr defTabSz="882487" eaLnBrk="0" hangingPunct="0">
              <a:spcBef>
                <a:spcPct val="0"/>
              </a:spcBef>
            </a:pPr>
            <a:r>
              <a:rPr kumimoji="0" lang="cs-CZ" i="0" u="none" strike="noStrike" cap="none" normalizeH="0" baseline="0" dirty="0">
                <a:ln>
                  <a:noFill/>
                </a:ln>
                <a:solidFill>
                  <a:schemeClr val="tx1"/>
                </a:solidFill>
                <a:effectLst/>
                <a:latin typeface="Arial" charset="0"/>
                <a:hlinkClick r:id="rId3" tooltip="Podle teorie panspermie mohl život z organických molekul vzniknout už ve vesmíru - Foto: NEPOUŽÍVAT internet"/>
              </a:rPr>
              <a:t>  </a:t>
            </a:r>
            <a:endParaRPr kumimoji="0" lang="cs-CZ" i="0" u="none" strike="noStrike" cap="none" normalizeH="0" baseline="0" dirty="0">
              <a:ln>
                <a:noFill/>
              </a:ln>
              <a:solidFill>
                <a:schemeClr val="tx1"/>
              </a:solidFill>
              <a:effectLst/>
              <a:latin typeface="Arial" charset="0"/>
            </a:endParaRPr>
          </a:p>
          <a:p>
            <a:pPr defTabSz="882487" eaLnBrk="0" hangingPunct="0">
              <a:spcBef>
                <a:spcPct val="0"/>
              </a:spcBef>
            </a:pPr>
            <a:r>
              <a:rPr kumimoji="0" lang="cs-CZ" i="0" u="none" strike="noStrike" cap="none" normalizeH="0" baseline="0" dirty="0">
                <a:ln>
                  <a:noFill/>
                </a:ln>
                <a:solidFill>
                  <a:schemeClr val="tx1"/>
                </a:solidFill>
                <a:effectLst/>
                <a:latin typeface="Arial" charset="0"/>
              </a:rPr>
              <a:t>Podle teorie panspermie mohl život z organických molekul vzniknout už ve </a:t>
            </a:r>
          </a:p>
          <a:p>
            <a:pPr defTabSz="882487" eaLnBrk="0" hangingPunct="0">
              <a:spcBef>
                <a:spcPct val="0"/>
              </a:spcBef>
            </a:pPr>
            <a:r>
              <a:rPr kumimoji="0" lang="cs-CZ" i="0" u="none" strike="noStrike" cap="none" normalizeH="0" baseline="0" dirty="0">
                <a:ln>
                  <a:noFill/>
                </a:ln>
                <a:solidFill>
                  <a:schemeClr val="tx1"/>
                </a:solidFill>
                <a:effectLst/>
                <a:latin typeface="Arial" charset="0"/>
              </a:rPr>
              <a:t>Už tomu bude 100 let od chvíle, kdy známý švédský chemik a filozof </a:t>
            </a:r>
            <a:r>
              <a:rPr kumimoji="0" lang="cs-CZ" i="0" u="none" strike="noStrike" cap="none" normalizeH="0" baseline="0" dirty="0" err="1">
                <a:ln>
                  <a:noFill/>
                </a:ln>
                <a:solidFill>
                  <a:schemeClr val="tx1"/>
                </a:solidFill>
                <a:effectLst/>
                <a:latin typeface="Arial" charset="0"/>
              </a:rPr>
              <a:t>Svante</a:t>
            </a:r>
            <a:r>
              <a:rPr kumimoji="0" lang="cs-CZ" i="0" u="none" strike="noStrike" cap="none" normalizeH="0" baseline="0" dirty="0">
                <a:ln>
                  <a:noFill/>
                </a:ln>
                <a:solidFill>
                  <a:schemeClr val="tx1"/>
                </a:solidFill>
                <a:effectLst/>
                <a:latin typeface="Arial" charset="0"/>
              </a:rPr>
              <a:t> </a:t>
            </a:r>
            <a:r>
              <a:rPr kumimoji="0" lang="cs-CZ" i="0" u="none" strike="noStrike" cap="none" normalizeH="0" baseline="0" dirty="0" err="1">
                <a:ln>
                  <a:noFill/>
                </a:ln>
                <a:solidFill>
                  <a:schemeClr val="tx1"/>
                </a:solidFill>
                <a:effectLst/>
                <a:latin typeface="Arial" charset="0"/>
              </a:rPr>
              <a:t>Arrhenius</a:t>
            </a:r>
            <a:r>
              <a:rPr kumimoji="0" lang="cs-CZ" i="0" u="none" strike="noStrike" cap="none" normalizeH="0" baseline="0" dirty="0">
                <a:ln>
                  <a:noFill/>
                </a:ln>
                <a:solidFill>
                  <a:schemeClr val="tx1"/>
                </a:solidFill>
                <a:effectLst/>
                <a:latin typeface="Arial" charset="0"/>
              </a:rPr>
              <a:t> přišel s myšlenkou tzv. panspermie. Podle ní byl život na Zemi přinesen z vesmíru mikroorganismy, které v podobě </a:t>
            </a:r>
            <a:r>
              <a:rPr kumimoji="0" lang="cs-CZ" i="0" u="none" strike="noStrike" cap="none" normalizeH="0" baseline="0" dirty="0" err="1">
                <a:ln>
                  <a:noFill/>
                </a:ln>
                <a:solidFill>
                  <a:schemeClr val="tx1"/>
                </a:solidFill>
                <a:effectLst/>
                <a:latin typeface="Arial" charset="0"/>
              </a:rPr>
              <a:t>spór</a:t>
            </a:r>
            <a:r>
              <a:rPr kumimoji="0" lang="cs-CZ" i="0" u="none" strike="noStrike" cap="none" normalizeH="0" baseline="0" dirty="0">
                <a:ln>
                  <a:noFill/>
                </a:ln>
                <a:solidFill>
                  <a:schemeClr val="tx1"/>
                </a:solidFill>
                <a:effectLst/>
                <a:latin typeface="Arial" charset="0"/>
              </a:rPr>
              <a:t> putují vesmírem a jakmile se dostanou do příznivých podmínek, uchytí se v nich a začnou se rozvíjet. Tato představa byla dlouho přijímaná, bližší poznávání nehostinného vesmírného prostředí však začalo ukazovat, že putování mikrobů mezi planetami brání vakuum, velmi nízké teploty i elektromagnetické a kosmické záření. Myšlenka panspermie proto na určitou dobu ustoupila do pozadí - přesto se postupně začala vracet na scénu - ovšem jakoby opačně - mluví se o inverzní panspermii. Vědci totiž nevylučují, že by se živé mikroorganismy ze Země mohly dostat na jiná tělesa sluneční soustavy. Jak? Na to se Jana Olivová zeptala RNDr. Jiřího Grygara z fyzikálního ústavu Akademie věd.</a:t>
            </a:r>
          </a:p>
          <a:p>
            <a:pPr defTabSz="882487" eaLnBrk="0" hangingPunct="0">
              <a:spcBef>
                <a:spcPct val="0"/>
              </a:spcBef>
            </a:pPr>
            <a:endParaRPr lang="cs-CZ" dirty="0"/>
          </a:p>
          <a:p>
            <a:pPr defTabSz="882487" eaLnBrk="0" hangingPunct="0">
              <a:spcBef>
                <a:spcPct val="0"/>
              </a:spcBef>
            </a:pPr>
            <a:r>
              <a:rPr kumimoji="0" lang="cs-CZ" i="0" u="none" strike="noStrike" cap="none" normalizeH="0" baseline="0" dirty="0">
                <a:ln>
                  <a:noFill/>
                </a:ln>
                <a:solidFill>
                  <a:schemeClr val="tx1"/>
                </a:solidFill>
                <a:effectLst/>
                <a:latin typeface="Arial" charset="0"/>
              </a:rPr>
              <a:t>Mars,</a:t>
            </a:r>
            <a:r>
              <a:rPr kumimoji="0" lang="cs-CZ" i="0" u="none" strike="noStrike" cap="none" normalizeH="0" dirty="0">
                <a:ln>
                  <a:noFill/>
                </a:ln>
                <a:solidFill>
                  <a:schemeClr val="tx1"/>
                </a:solidFill>
                <a:effectLst/>
                <a:latin typeface="Arial" charset="0"/>
              </a:rPr>
              <a:t> Europa – </a:t>
            </a:r>
            <a:r>
              <a:rPr kumimoji="0" lang="cs-CZ" i="0" u="none" strike="noStrike" cap="none" normalizeH="0" dirty="0" err="1">
                <a:ln>
                  <a:noFill/>
                </a:ln>
                <a:solidFill>
                  <a:schemeClr val="tx1"/>
                </a:solidFill>
                <a:effectLst/>
                <a:latin typeface="Arial" charset="0"/>
              </a:rPr>
              <a:t>velklá</a:t>
            </a:r>
            <a:r>
              <a:rPr kumimoji="0" lang="cs-CZ" i="0" u="none" strike="noStrike" cap="none" normalizeH="0" dirty="0">
                <a:ln>
                  <a:noFill/>
                </a:ln>
                <a:solidFill>
                  <a:schemeClr val="tx1"/>
                </a:solidFill>
                <a:effectLst/>
                <a:latin typeface="Arial" charset="0"/>
              </a:rPr>
              <a:t> dopadová rychlost - zničeno</a:t>
            </a:r>
          </a:p>
          <a:p>
            <a:pPr defTabSz="882487" eaLnBrk="0" hangingPunct="0">
              <a:spcBef>
                <a:spcPct val="0"/>
              </a:spcBef>
            </a:pPr>
            <a:endParaRPr lang="cs-CZ" dirty="0"/>
          </a:p>
          <a:p>
            <a:pPr defTabSz="882487" eaLnBrk="0" hangingPunct="0">
              <a:spcBef>
                <a:spcPct val="0"/>
              </a:spcBef>
            </a:pPr>
            <a:r>
              <a:rPr kumimoji="0" lang="cs-CZ" i="0" u="none" strike="noStrike" cap="none" normalizeH="0" dirty="0">
                <a:ln>
                  <a:noFill/>
                </a:ln>
                <a:solidFill>
                  <a:schemeClr val="tx1"/>
                </a:solidFill>
                <a:effectLst/>
                <a:latin typeface="Arial" charset="0"/>
              </a:rPr>
              <a:t>Titan – největší naděje</a:t>
            </a:r>
          </a:p>
          <a:p>
            <a:pPr defTabSz="882487" eaLnBrk="0" hangingPunct="0">
              <a:spcBef>
                <a:spcPct val="0"/>
              </a:spcBef>
            </a:pPr>
            <a:endParaRPr kumimoji="0" lang="cs-CZ" i="0" u="none" strike="noStrike" cap="none" normalizeH="0" dirty="0">
              <a:ln>
                <a:noFill/>
              </a:ln>
              <a:solidFill>
                <a:schemeClr val="tx1"/>
              </a:solidFill>
              <a:effectLst/>
              <a:latin typeface="Arial" charset="0"/>
            </a:endParaRPr>
          </a:p>
          <a:p>
            <a:pPr lvl="0" eaLnBrk="0" hangingPunct="0"/>
            <a:r>
              <a:rPr lang="cs-CZ" dirty="0"/>
              <a:t>První úvahy na toto téma lze vysledovat kolem roku 450 př. n. l. u řeckého filosofa </a:t>
            </a:r>
            <a:r>
              <a:rPr lang="cs-CZ" dirty="0" err="1">
                <a:hlinkClick r:id="rId4" tooltip="Anaxagoras"/>
              </a:rPr>
              <a:t>Anaxagorase</a:t>
            </a:r>
            <a:r>
              <a:rPr lang="cs-CZ" dirty="0"/>
              <a:t>. V pozměněné podobě se hypotéza opět objevila v 18. století a na začátku 20. století ji do hloubky rozpracoval švédský chemik a fyzik </a:t>
            </a:r>
            <a:r>
              <a:rPr lang="cs-CZ" dirty="0" err="1">
                <a:hlinkClick r:id="rId5" tooltip="Svante Arrhenius"/>
              </a:rPr>
              <a:t>Svante</a:t>
            </a:r>
            <a:r>
              <a:rPr lang="cs-CZ" dirty="0">
                <a:hlinkClick r:id="rId5" tooltip="Svante Arrhenius"/>
              </a:rPr>
              <a:t> </a:t>
            </a:r>
            <a:r>
              <a:rPr lang="cs-CZ" dirty="0" err="1">
                <a:hlinkClick r:id="rId5" tooltip="Svante Arrhenius"/>
              </a:rPr>
              <a:t>Arrhenius</a:t>
            </a:r>
            <a:r>
              <a:rPr lang="cs-CZ" dirty="0"/>
              <a:t>.</a:t>
            </a:r>
            <a:endParaRPr kumimoji="0" lang="cs-CZ" i="0" u="none" strike="noStrike" cap="none" normalizeH="0" baseline="0" dirty="0">
              <a:ln>
                <a:noFill/>
              </a:ln>
              <a:solidFill>
                <a:schemeClr val="tx1"/>
              </a:solidFill>
              <a:effectLst/>
              <a:latin typeface="Arial" charset="0"/>
            </a:endParaRPr>
          </a:p>
          <a:p>
            <a:endParaRPr 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a:solidFill>
                  <a:schemeClr val="tx1"/>
                </a:solidFill>
                <a:effectLst/>
                <a:latin typeface="Arial" charset="0"/>
                <a:ea typeface="+mn-ea"/>
                <a:cs typeface="+mn-cs"/>
              </a:rPr>
              <a:t>11.5.2015 www.novinky.cz 10:31 - Nové Mexiko</a:t>
            </a:r>
          </a:p>
          <a:p>
            <a:r>
              <a:rPr lang="cs-CZ" sz="1200" b="0" i="0" kern="1200" dirty="0">
                <a:solidFill>
                  <a:schemeClr val="tx1"/>
                </a:solidFill>
                <a:effectLst/>
                <a:latin typeface="Arial" charset="0"/>
                <a:ea typeface="+mn-ea"/>
                <a:cs typeface="+mn-cs"/>
              </a:rPr>
              <a:t>V červenci 1947 byly na farmě v Novém Mexiku nalezeny trosky neidentifikovaného létajícího objektu. Úřady však záhy přišly s tvrzením, že šlo o meteorologický balón.</a:t>
            </a:r>
          </a:p>
          <a:p>
            <a:r>
              <a:rPr lang="cs-CZ" sz="1200" b="0" i="0" kern="1200" dirty="0">
                <a:solidFill>
                  <a:schemeClr val="tx1"/>
                </a:solidFill>
                <a:effectLst/>
                <a:latin typeface="Arial" charset="0"/>
                <a:ea typeface="+mn-ea"/>
                <a:cs typeface="+mn-cs"/>
              </a:rPr>
              <a:t>V šedesátých letech 20. století se pak objevila nahrávka, která údajně zachycuje pitvu mimozemšťana z </a:t>
            </a:r>
            <a:r>
              <a:rPr lang="cs-CZ" sz="1200" b="0" i="0" kern="1200" dirty="0" err="1">
                <a:solidFill>
                  <a:schemeClr val="tx1"/>
                </a:solidFill>
                <a:effectLst/>
                <a:latin typeface="Arial" charset="0"/>
                <a:ea typeface="+mn-ea"/>
                <a:cs typeface="+mn-cs"/>
              </a:rPr>
              <a:t>Roswellu</a:t>
            </a:r>
            <a:r>
              <a:rPr lang="cs-CZ" sz="1200" b="0" i="0" kern="1200" dirty="0">
                <a:solidFill>
                  <a:schemeClr val="tx1"/>
                </a:solidFill>
                <a:effectLst/>
                <a:latin typeface="Arial" charset="0"/>
                <a:ea typeface="+mn-ea"/>
                <a:cs typeface="+mn-cs"/>
              </a:rPr>
              <a:t>. S velkou pravděpodobností se ale jedná o padělek.</a:t>
            </a:r>
          </a:p>
          <a:p>
            <a:r>
              <a:rPr lang="cs-CZ" sz="1200" b="0" i="0" kern="1200" dirty="0">
                <a:solidFill>
                  <a:schemeClr val="tx1"/>
                </a:solidFill>
                <a:effectLst/>
                <a:latin typeface="Arial" charset="0"/>
                <a:ea typeface="+mn-ea"/>
                <a:cs typeface="+mn-cs"/>
              </a:rPr>
              <a:t>Nově zveřejněné fotografie mimozemšťana byly nalezeny v krabici na půdě domu v arizonské </a:t>
            </a:r>
            <a:r>
              <a:rPr lang="cs-CZ" sz="1200" b="0" i="0" kern="1200" dirty="0" err="1">
                <a:solidFill>
                  <a:schemeClr val="tx1"/>
                </a:solidFill>
                <a:effectLst/>
                <a:latin typeface="Arial" charset="0"/>
                <a:ea typeface="+mn-ea"/>
                <a:cs typeface="+mn-cs"/>
              </a:rPr>
              <a:t>Sedoně</a:t>
            </a:r>
            <a:r>
              <a:rPr lang="cs-CZ" sz="1200" b="0" i="0" kern="1200" dirty="0">
                <a:solidFill>
                  <a:schemeClr val="tx1"/>
                </a:solidFill>
                <a:effectLst/>
                <a:latin typeface="Arial" charset="0"/>
                <a:ea typeface="+mn-ea"/>
                <a:cs typeface="+mn-cs"/>
              </a:rPr>
              <a:t>. Měl je pořídit mezi lety 1947 a 1949 geolog Bernard A. </a:t>
            </a:r>
            <a:r>
              <a:rPr lang="cs-CZ" sz="1200" b="0" i="0" kern="1200" dirty="0" err="1">
                <a:solidFill>
                  <a:schemeClr val="tx1"/>
                </a:solidFill>
                <a:effectLst/>
                <a:latin typeface="Arial" charset="0"/>
                <a:ea typeface="+mn-ea"/>
                <a:cs typeface="+mn-cs"/>
              </a:rPr>
              <a:t>Ray</a:t>
            </a:r>
            <a:r>
              <a:rPr lang="cs-CZ" sz="1200" b="0" i="0" kern="1200" dirty="0">
                <a:solidFill>
                  <a:schemeClr val="tx1"/>
                </a:solidFill>
                <a:effectLst/>
                <a:latin typeface="Arial" charset="0"/>
                <a:ea typeface="+mn-ea"/>
                <a:cs typeface="+mn-cs"/>
              </a:rPr>
              <a:t> spolu s dalšími snímky, které zachycují Binga </a:t>
            </a:r>
            <a:r>
              <a:rPr lang="cs-CZ" sz="1200" b="0" i="0" kern="1200" dirty="0" err="1">
                <a:solidFill>
                  <a:schemeClr val="tx1"/>
                </a:solidFill>
                <a:effectLst/>
                <a:latin typeface="Arial" charset="0"/>
                <a:ea typeface="+mn-ea"/>
                <a:cs typeface="+mn-cs"/>
              </a:rPr>
              <a:t>Crosbyho</a:t>
            </a:r>
            <a:r>
              <a:rPr lang="cs-CZ" sz="1200" b="0" i="0" kern="1200" dirty="0">
                <a:solidFill>
                  <a:schemeClr val="tx1"/>
                </a:solidFill>
                <a:effectLst/>
                <a:latin typeface="Arial" charset="0"/>
                <a:ea typeface="+mn-ea"/>
                <a:cs typeface="+mn-cs"/>
              </a:rPr>
              <a:t>, </a:t>
            </a:r>
            <a:r>
              <a:rPr lang="cs-CZ" sz="1200" b="0" i="0" kern="1200" dirty="0" err="1">
                <a:solidFill>
                  <a:schemeClr val="tx1"/>
                </a:solidFill>
                <a:effectLst/>
                <a:latin typeface="Arial" charset="0"/>
                <a:ea typeface="+mn-ea"/>
                <a:cs typeface="+mn-cs"/>
              </a:rPr>
              <a:t>Clarke</a:t>
            </a:r>
            <a:r>
              <a:rPr lang="cs-CZ" sz="1200" b="0" i="0" kern="1200" dirty="0">
                <a:solidFill>
                  <a:schemeClr val="tx1"/>
                </a:solidFill>
                <a:effectLst/>
                <a:latin typeface="Arial" charset="0"/>
                <a:ea typeface="+mn-ea"/>
                <a:cs typeface="+mn-cs"/>
              </a:rPr>
              <a:t> </a:t>
            </a:r>
            <a:r>
              <a:rPr lang="cs-CZ" sz="1200" b="0" i="0" kern="1200" dirty="0" err="1">
                <a:solidFill>
                  <a:schemeClr val="tx1"/>
                </a:solidFill>
                <a:effectLst/>
                <a:latin typeface="Arial" charset="0"/>
                <a:ea typeface="+mn-ea"/>
                <a:cs typeface="+mn-cs"/>
              </a:rPr>
              <a:t>Gablea</a:t>
            </a:r>
            <a:r>
              <a:rPr lang="cs-CZ" sz="1200" b="0" i="0" kern="1200" dirty="0">
                <a:solidFill>
                  <a:schemeClr val="tx1"/>
                </a:solidFill>
                <a:effectLst/>
                <a:latin typeface="Arial" charset="0"/>
                <a:ea typeface="+mn-ea"/>
                <a:cs typeface="+mn-cs"/>
              </a:rPr>
              <a:t> a Dwighta </a:t>
            </a:r>
            <a:r>
              <a:rPr lang="cs-CZ" sz="1200" b="0" i="0" kern="1200" dirty="0" err="1">
                <a:solidFill>
                  <a:schemeClr val="tx1"/>
                </a:solidFill>
                <a:effectLst/>
                <a:latin typeface="Arial" charset="0"/>
                <a:ea typeface="+mn-ea"/>
                <a:cs typeface="+mn-cs"/>
              </a:rPr>
              <a:t>Eisenhovera</a:t>
            </a:r>
            <a:r>
              <a:rPr lang="cs-CZ" sz="1200" b="0" i="0" kern="1200" dirty="0">
                <a:solidFill>
                  <a:schemeClr val="tx1"/>
                </a:solidFill>
                <a:effectLst/>
                <a:latin typeface="Arial" charset="0"/>
                <a:ea typeface="+mn-ea"/>
                <a:cs typeface="+mn-cs"/>
              </a:rPr>
              <a:t> z jeho </a:t>
            </a:r>
            <a:r>
              <a:rPr lang="cs-CZ" sz="1200" b="0" i="0" kern="1200" dirty="0" err="1">
                <a:solidFill>
                  <a:schemeClr val="tx1"/>
                </a:solidFill>
                <a:effectLst/>
                <a:latin typeface="Arial" charset="0"/>
                <a:ea typeface="+mn-ea"/>
                <a:cs typeface="+mn-cs"/>
              </a:rPr>
              <a:t>předprezidentského</a:t>
            </a:r>
            <a:r>
              <a:rPr lang="cs-CZ" sz="1200" b="0" i="0" kern="1200" dirty="0">
                <a:solidFill>
                  <a:schemeClr val="tx1"/>
                </a:solidFill>
                <a:effectLst/>
                <a:latin typeface="Arial" charset="0"/>
                <a:ea typeface="+mn-ea"/>
                <a:cs typeface="+mn-cs"/>
              </a:rPr>
              <a:t> období.</a:t>
            </a:r>
          </a:p>
          <a:p>
            <a:r>
              <a:rPr lang="cs-CZ" sz="1200" b="0" i="0" kern="1200" dirty="0">
                <a:solidFill>
                  <a:schemeClr val="tx1"/>
                </a:solidFill>
                <a:effectLst/>
                <a:latin typeface="Arial" charset="0"/>
                <a:ea typeface="+mn-ea"/>
                <a:cs typeface="+mn-cs"/>
              </a:rPr>
              <a:t>Trvalo prý pět let, než byla prokázána autenticita fotografií. Podle široce uznávaného mexického specialisty na UFO </a:t>
            </a:r>
            <a:r>
              <a:rPr lang="cs-CZ" sz="1200" b="0" i="0" kern="1200" dirty="0" err="1">
                <a:solidFill>
                  <a:schemeClr val="tx1"/>
                </a:solidFill>
                <a:effectLst/>
                <a:latin typeface="Arial" charset="0"/>
                <a:ea typeface="+mn-ea"/>
                <a:cs typeface="+mn-cs"/>
              </a:rPr>
              <a:t>Jaimeho</a:t>
            </a:r>
            <a:r>
              <a:rPr lang="cs-CZ" sz="1200" b="0" i="0" kern="1200" dirty="0">
                <a:solidFill>
                  <a:schemeClr val="tx1"/>
                </a:solidFill>
                <a:effectLst/>
                <a:latin typeface="Arial" charset="0"/>
                <a:ea typeface="+mn-ea"/>
                <a:cs typeface="+mn-cs"/>
              </a:rPr>
              <a:t> </a:t>
            </a:r>
            <a:r>
              <a:rPr lang="cs-CZ" sz="1200" b="0" i="0" kern="1200" dirty="0" err="1">
                <a:solidFill>
                  <a:schemeClr val="tx1"/>
                </a:solidFill>
                <a:effectLst/>
                <a:latin typeface="Arial" charset="0"/>
                <a:ea typeface="+mn-ea"/>
                <a:cs typeface="+mn-cs"/>
              </a:rPr>
              <a:t>Maussana</a:t>
            </a:r>
            <a:r>
              <a:rPr lang="cs-CZ" sz="1200" b="0" i="0" kern="1200" dirty="0">
                <a:solidFill>
                  <a:schemeClr val="tx1"/>
                </a:solidFill>
                <a:effectLst/>
                <a:latin typeface="Arial" charset="0"/>
                <a:ea typeface="+mn-ea"/>
                <a:cs typeface="+mn-cs"/>
              </a:rPr>
              <a:t> jsou ale nepopiratelným důkazem toho, že mimozemšťané existují.</a:t>
            </a:r>
          </a:p>
          <a:p>
            <a:r>
              <a:rPr lang="cs-CZ" sz="1200" b="0" i="0" kern="1200" dirty="0">
                <a:solidFill>
                  <a:schemeClr val="tx1"/>
                </a:solidFill>
                <a:effectLst/>
                <a:latin typeface="Arial" charset="0"/>
                <a:ea typeface="+mn-ea"/>
                <a:cs typeface="+mn-cs"/>
              </a:rPr>
              <a:t>„Tyto fotografie ukazují lidské rase, mimo jakoukoli pochybnost, že mimozemské návštěvy jsou realitou,“ uvedl.</a:t>
            </a:r>
          </a:p>
          <a:p>
            <a:r>
              <a:rPr lang="cs-CZ" sz="1200" b="0" i="0" kern="1200" dirty="0">
                <a:solidFill>
                  <a:schemeClr val="tx1"/>
                </a:solidFill>
                <a:effectLst/>
                <a:latin typeface="Arial" charset="0"/>
                <a:ea typeface="+mn-ea"/>
                <a:cs typeface="+mn-cs"/>
              </a:rPr>
              <a:t>Jeho slova potvrdil i další expert na UFO Richard Dolan. „Analýzy těla tvora prezentovaného na snímku naznačují, že to není mumie, člověk ani savec.“</a:t>
            </a:r>
          </a:p>
          <a:p>
            <a:br>
              <a:rPr lang="cs-CZ" dirty="0"/>
            </a:br>
            <a:endParaRPr lang="cs-CZ" dirty="0"/>
          </a:p>
        </p:txBody>
      </p:sp>
      <p:sp>
        <p:nvSpPr>
          <p:cNvPr id="4" name="Zástupný symbol pro číslo snímku 3"/>
          <p:cNvSpPr>
            <a:spLocks noGrp="1"/>
          </p:cNvSpPr>
          <p:nvPr>
            <p:ph type="sldNum" sz="quarter" idx="10"/>
          </p:nvPr>
        </p:nvSpPr>
        <p:spPr/>
        <p:txBody>
          <a:bodyPr/>
          <a:lstStyle/>
          <a:p>
            <a:fld id="{04809B9D-435C-4D68-9E91-AAA6F31F03BD}" type="slidenum">
              <a:rPr lang="cs-CZ" smtClean="0"/>
              <a:pPr/>
              <a:t>26</a:t>
            </a:fld>
            <a:endParaRPr lang="cs-CZ"/>
          </a:p>
        </p:txBody>
      </p:sp>
    </p:spTree>
    <p:extLst>
      <p:ext uri="{BB962C8B-B14F-4D97-AF65-F5344CB8AC3E}">
        <p14:creationId xmlns:p14="http://schemas.microsoft.com/office/powerpoint/2010/main" val="392206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4809B9D-435C-4D68-9E91-AAA6F31F03BD}" type="slidenum">
              <a:rPr lang="cs-CZ" smtClean="0"/>
              <a:pPr/>
              <a:t>2</a:t>
            </a:fld>
            <a:endParaRPr lang="cs-CZ"/>
          </a:p>
        </p:txBody>
      </p:sp>
    </p:spTree>
    <p:extLst>
      <p:ext uri="{BB962C8B-B14F-4D97-AF65-F5344CB8AC3E}">
        <p14:creationId xmlns:p14="http://schemas.microsoft.com/office/powerpoint/2010/main" val="2347360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E4452-A835-4974-B527-2E0F87E821C9}" type="slidenum">
              <a:rPr lang="cs-CZ"/>
              <a:pPr/>
              <a:t>28</a:t>
            </a:fld>
            <a:endParaRPr lang="cs-CZ"/>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r>
              <a:rPr lang="cs-CZ"/>
              <a:t>Zdá se, že by to mohla být hypotéza o vzácné zemi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http://www.theregister.co.uk/2014/04/22/study_shows_dangerous_asteroid_impacts_hit_earth_every_six_months/</a:t>
            </a:r>
          </a:p>
          <a:p>
            <a:endParaRPr lang="cs-CZ" dirty="0"/>
          </a:p>
          <a:p>
            <a:r>
              <a:rPr lang="cs-CZ" dirty="0"/>
              <a:t>http://www.space.com/25079-dangerous-asteroid-deflection-human-nature.html</a:t>
            </a:r>
          </a:p>
          <a:p>
            <a:endParaRPr lang="cs-CZ" dirty="0"/>
          </a:p>
          <a:p>
            <a:r>
              <a:rPr lang="cs-CZ" dirty="0">
                <a:hlinkClick r:id="rId3"/>
              </a:rPr>
              <a:t>https://www.space.com/37351-7-great-asteroid-movies.html</a:t>
            </a:r>
            <a:endParaRPr lang="cs-CZ" dirty="0"/>
          </a:p>
          <a:p>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04809B9D-435C-4D68-9E91-AAA6F31F03BD}" type="slidenum">
              <a:rPr lang="cs-CZ" smtClean="0"/>
              <a:pPr/>
              <a:t>3</a:t>
            </a:fld>
            <a:endParaRPr lang="cs-CZ"/>
          </a:p>
        </p:txBody>
      </p:sp>
    </p:spTree>
    <p:extLst>
      <p:ext uri="{BB962C8B-B14F-4D97-AF65-F5344CB8AC3E}">
        <p14:creationId xmlns:p14="http://schemas.microsoft.com/office/powerpoint/2010/main" val="169185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95AD0E-1F2E-4F57-8995-10726531C0B2}" type="slidenum">
              <a:rPr lang="cs-CZ"/>
              <a:pPr/>
              <a:t>5</a:t>
            </a:fld>
            <a:endParaRPr lang="cs-CZ"/>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cs-CZ"/>
              <a:t> 1) Záleží pochopitelně také na struktuře látky tělesa.</a:t>
            </a:r>
          </a:p>
          <a:p>
            <a:endParaRPr lang="cs-CZ"/>
          </a:p>
          <a:p>
            <a:r>
              <a:rPr lang="cs-CZ"/>
              <a:t>K poslednímu velkému střetu s planetkou asi 10 km velkou došlo před 65 miliony roků. Srážkou (impaktem) vyhloubilo toto těleso v zemském povrchu kráter asi 200 kilometrů velký (ten se nachází u malé vesničky Puerto Chicxulub [</a:t>
            </a:r>
            <a:r>
              <a:rPr lang="cs-CZ" i="1"/>
              <a:t>čiksulub</a:t>
            </a:r>
            <a:r>
              <a:rPr lang="cs-CZ"/>
              <a:t>] v severní části mexického poloostrova Yucatán, nyní je již překryt dalšími horninami). Do ovzduší, až vysoko do stratosféry se zvedlo obrovské množství prachu, které rychle zahalilo celou planetu do temnot. Tento stav trval několik let. Dopad planetky vyvolal také četná zemětřesení a závratně vysoké přílivové vlny, a to vše spolu s požáry vykonalo dílo zkázy. Vymřelo mnoho živočichů, mezi nimi i pověstní druhohorní ještěři, ale také významná skupina hlavonožců – amoniti, skupina mořských dírkovců, které označujeme jako globigeriny, a dlouhá řada dalších.</a:t>
            </a:r>
          </a:p>
          <a:p>
            <a:r>
              <a:rPr lang="cs-CZ"/>
              <a:t>Fakt, že k tomuto a několika dalším případům hromadného vymírání rostlin a živočichů v geologické minulosti Země došlo, nikdo nezpochybňuje – je o tom dostatek paleontologických důkazů. Různí se jen názory na příčinu tohoto jevu. Nelze jistě tvrdit, že </a:t>
            </a:r>
            <a:r>
              <a:rPr lang="cs-CZ" i="1"/>
              <a:t>všechna </a:t>
            </a:r>
            <a:r>
              <a:rPr lang="cs-CZ"/>
              <a:t>taková vymírání mají jedinou příčinu – impakt; na druhé straně právě to poslední takovou příčinu mělo, a možná i některá další.</a:t>
            </a:r>
          </a:p>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kern="1200" dirty="0">
                <a:solidFill>
                  <a:schemeClr val="tx1"/>
                </a:solidFill>
                <a:effectLst/>
                <a:latin typeface="Arial" charset="0"/>
                <a:ea typeface="+mn-ea"/>
                <a:cs typeface="+mn-cs"/>
              </a:rPr>
              <a:t>1. </a:t>
            </a:r>
            <a:r>
              <a:rPr lang="en-US" sz="1200" b="1" i="0" kern="1200" dirty="0" err="1">
                <a:solidFill>
                  <a:schemeClr val="tx1"/>
                </a:solidFill>
                <a:effectLst/>
                <a:latin typeface="Arial" charset="0"/>
                <a:ea typeface="+mn-ea"/>
                <a:cs typeface="+mn-cs"/>
              </a:rPr>
              <a:t>Vredefort</a:t>
            </a:r>
            <a:r>
              <a:rPr lang="en-US" sz="1200" b="1" i="0" kern="1200" dirty="0">
                <a:solidFill>
                  <a:schemeClr val="tx1"/>
                </a:solidFill>
                <a:effectLst/>
                <a:latin typeface="Arial" charset="0"/>
                <a:ea typeface="+mn-ea"/>
                <a:cs typeface="+mn-cs"/>
              </a:rPr>
              <a:t>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2 billion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Free State, South Africa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Also known as the </a:t>
            </a:r>
            <a:r>
              <a:rPr lang="en-US" sz="1200" b="0" i="0" kern="1200" dirty="0" err="1">
                <a:solidFill>
                  <a:schemeClr val="tx1"/>
                </a:solidFill>
                <a:effectLst/>
                <a:latin typeface="Arial" charset="0"/>
                <a:ea typeface="+mn-ea"/>
                <a:cs typeface="+mn-cs"/>
              </a:rPr>
              <a:t>Vredefort</a:t>
            </a:r>
            <a:r>
              <a:rPr lang="en-US" sz="1200" b="0" i="0" kern="1200" dirty="0">
                <a:solidFill>
                  <a:schemeClr val="tx1"/>
                </a:solidFill>
                <a:effectLst/>
                <a:latin typeface="Arial" charset="0"/>
                <a:ea typeface="+mn-ea"/>
                <a:cs typeface="+mn-cs"/>
              </a:rPr>
              <a:t> Dome, the </a:t>
            </a:r>
            <a:r>
              <a:rPr lang="en-US" sz="1200" b="0" i="0" kern="1200" dirty="0" err="1">
                <a:solidFill>
                  <a:schemeClr val="tx1"/>
                </a:solidFill>
                <a:effectLst/>
                <a:latin typeface="Arial" charset="0"/>
                <a:ea typeface="+mn-ea"/>
                <a:cs typeface="+mn-cs"/>
              </a:rPr>
              <a:t>Vredefort</a:t>
            </a:r>
            <a:r>
              <a:rPr lang="en-US" sz="1200" b="0" i="0" kern="1200" dirty="0">
                <a:solidFill>
                  <a:schemeClr val="tx1"/>
                </a:solidFill>
                <a:effectLst/>
                <a:latin typeface="Arial" charset="0"/>
                <a:ea typeface="+mn-ea"/>
                <a:cs typeface="+mn-cs"/>
              </a:rPr>
              <a:t> crater has an estimated radius of 118 miles (190 kilometers), making it the world's largest known impact structure. This crater was declared a </a:t>
            </a:r>
            <a:r>
              <a:rPr lang="en-US" sz="1200" b="0" i="0" u="none" strike="noStrike" kern="1200" dirty="0">
                <a:solidFill>
                  <a:schemeClr val="tx1"/>
                </a:solidFill>
                <a:effectLst/>
                <a:latin typeface="Arial" charset="0"/>
                <a:ea typeface="+mn-ea"/>
                <a:cs typeface="+mn-cs"/>
                <a:hlinkClick r:id="rId3"/>
              </a:rPr>
              <a:t>UNESCO World Heritage Site</a:t>
            </a:r>
            <a:r>
              <a:rPr lang="en-US" sz="1200" b="0" i="0" kern="1200" dirty="0">
                <a:solidFill>
                  <a:schemeClr val="tx1"/>
                </a:solidFill>
                <a:effectLst/>
                <a:latin typeface="Arial" charset="0"/>
                <a:ea typeface="+mn-ea"/>
                <a:cs typeface="+mn-cs"/>
              </a:rPr>
              <a:t> in 2005.</a:t>
            </a:r>
          </a:p>
          <a:p>
            <a:r>
              <a:rPr lang="en-US" sz="1200" b="1" i="0" kern="1200" dirty="0">
                <a:solidFill>
                  <a:schemeClr val="tx1"/>
                </a:solidFill>
                <a:effectLst/>
                <a:latin typeface="Arial" charset="0"/>
                <a:ea typeface="+mn-ea"/>
                <a:cs typeface="+mn-cs"/>
              </a:rPr>
              <a:t>2. Sudbury Basin</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1.8 billion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Ontario, Canada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The </a:t>
            </a:r>
            <a:r>
              <a:rPr lang="en-US" sz="1200" b="0" i="0" u="none" strike="noStrike" kern="1200" dirty="0">
                <a:solidFill>
                  <a:schemeClr val="tx1"/>
                </a:solidFill>
                <a:effectLst/>
                <a:latin typeface="Arial" charset="0"/>
                <a:ea typeface="+mn-ea"/>
                <a:cs typeface="+mn-cs"/>
                <a:hlinkClick r:id="rId4"/>
              </a:rPr>
              <a:t>Sudbury Basin</a:t>
            </a:r>
            <a:r>
              <a:rPr lang="en-US" sz="1200" b="0" i="0" kern="1200" dirty="0">
                <a:solidFill>
                  <a:schemeClr val="tx1"/>
                </a:solidFill>
                <a:effectLst/>
                <a:latin typeface="Arial" charset="0"/>
                <a:ea typeface="+mn-ea"/>
                <a:cs typeface="+mn-cs"/>
              </a:rPr>
              <a:t> is considered one of largest impact structures on Earth, with an estimated diameter of 81 miles (130 kilometers). Dating back 1.8 billion years, it is also one of the oldest known impact structures in the world.</a:t>
            </a:r>
          </a:p>
          <a:p>
            <a:r>
              <a:rPr lang="en-US" sz="1200" b="1" i="0" kern="1200" dirty="0">
                <a:solidFill>
                  <a:schemeClr val="tx1"/>
                </a:solidFill>
                <a:effectLst/>
                <a:latin typeface="Arial" charset="0"/>
                <a:ea typeface="+mn-ea"/>
                <a:cs typeface="+mn-cs"/>
              </a:rPr>
              <a:t>3. </a:t>
            </a:r>
            <a:r>
              <a:rPr lang="en-US" sz="1200" b="1" i="0" kern="1200" dirty="0" err="1">
                <a:solidFill>
                  <a:schemeClr val="tx1"/>
                </a:solidFill>
                <a:effectLst/>
                <a:latin typeface="Arial" charset="0"/>
                <a:ea typeface="+mn-ea"/>
                <a:cs typeface="+mn-cs"/>
              </a:rPr>
              <a:t>Acraman</a:t>
            </a:r>
            <a:r>
              <a:rPr lang="en-US" sz="1200" b="1" i="0" kern="1200" dirty="0">
                <a:solidFill>
                  <a:schemeClr val="tx1"/>
                </a:solidFill>
                <a:effectLst/>
                <a:latin typeface="Arial" charset="0"/>
                <a:ea typeface="+mn-ea"/>
                <a:cs typeface="+mn-cs"/>
              </a:rPr>
              <a:t>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580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South Australia, Australia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Located in what is now </a:t>
            </a:r>
            <a:r>
              <a:rPr lang="en-US" sz="1200" b="0" i="0" u="none" strike="noStrike" kern="1200" dirty="0">
                <a:solidFill>
                  <a:schemeClr val="tx1"/>
                </a:solidFill>
                <a:effectLst/>
                <a:latin typeface="Arial" charset="0"/>
                <a:ea typeface="+mn-ea"/>
                <a:cs typeface="+mn-cs"/>
                <a:hlinkClick r:id="rId5"/>
              </a:rPr>
              <a:t>Lake </a:t>
            </a:r>
            <a:r>
              <a:rPr lang="en-US" sz="1200" b="0" i="0" u="none" strike="noStrike" kern="1200" dirty="0" err="1">
                <a:solidFill>
                  <a:schemeClr val="tx1"/>
                </a:solidFill>
                <a:effectLst/>
                <a:latin typeface="Arial" charset="0"/>
                <a:ea typeface="+mn-ea"/>
                <a:cs typeface="+mn-cs"/>
                <a:hlinkClick r:id="rId5"/>
              </a:rPr>
              <a:t>Acraman</a:t>
            </a:r>
            <a:r>
              <a:rPr lang="en-US" sz="1200" b="0" i="0" kern="1200" dirty="0">
                <a:solidFill>
                  <a:schemeClr val="tx1"/>
                </a:solidFill>
                <a:effectLst/>
                <a:latin typeface="Arial" charset="0"/>
                <a:ea typeface="+mn-ea"/>
                <a:cs typeface="+mn-cs"/>
              </a:rPr>
              <a:t>, this impact structure has an estimated diameter of 56 miles (90 kilometers).</a:t>
            </a:r>
          </a:p>
          <a:p>
            <a:r>
              <a:rPr lang="en-US" sz="1200" b="1" i="0" kern="1200" dirty="0">
                <a:solidFill>
                  <a:schemeClr val="tx1"/>
                </a:solidFill>
                <a:effectLst/>
                <a:latin typeface="Arial" charset="0"/>
                <a:ea typeface="+mn-ea"/>
                <a:cs typeface="+mn-cs"/>
              </a:rPr>
              <a:t>4. Woodleigh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364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Western Australia, Australia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This </a:t>
            </a:r>
            <a:r>
              <a:rPr lang="en-US" sz="1200" b="0" i="0" u="none" strike="noStrike" kern="1200" dirty="0">
                <a:solidFill>
                  <a:schemeClr val="tx1"/>
                </a:solidFill>
                <a:effectLst/>
                <a:latin typeface="Arial" charset="0"/>
                <a:ea typeface="+mn-ea"/>
                <a:cs typeface="+mn-cs"/>
                <a:hlinkClick r:id="rId6"/>
              </a:rPr>
              <a:t>crater</a:t>
            </a:r>
            <a:r>
              <a:rPr lang="en-US" sz="1200" b="0" i="0" kern="1200" dirty="0">
                <a:solidFill>
                  <a:schemeClr val="tx1"/>
                </a:solidFill>
                <a:effectLst/>
                <a:latin typeface="Arial" charset="0"/>
                <a:ea typeface="+mn-ea"/>
                <a:cs typeface="+mn-cs"/>
              </a:rPr>
              <a:t> is not exposed at the surface and has led to many discrepancies regarding its actual size. Reports on its diameter vary from 25 to 75 miles (40 to 120 kilometers).</a:t>
            </a:r>
          </a:p>
          <a:p>
            <a:r>
              <a:rPr lang="en-US" sz="1200" b="1" i="0" kern="1200" dirty="0">
                <a:solidFill>
                  <a:schemeClr val="tx1"/>
                </a:solidFill>
                <a:effectLst/>
                <a:latin typeface="Arial" charset="0"/>
                <a:ea typeface="+mn-ea"/>
                <a:cs typeface="+mn-cs"/>
              </a:rPr>
              <a:t>5. Manicouagan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215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Quebec, Canada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This impact crater formed what is now </a:t>
            </a:r>
            <a:r>
              <a:rPr lang="en-US" sz="1200" b="0" i="0" u="none" strike="noStrike" kern="1200" dirty="0">
                <a:solidFill>
                  <a:schemeClr val="tx1"/>
                </a:solidFill>
                <a:effectLst/>
                <a:latin typeface="Arial" charset="0"/>
                <a:ea typeface="+mn-ea"/>
                <a:cs typeface="+mn-cs"/>
                <a:hlinkClick r:id="rId7"/>
              </a:rPr>
              <a:t>Lake Manicouagan</a:t>
            </a:r>
            <a:r>
              <a:rPr lang="en-US" sz="1200" b="0" i="0" kern="1200" dirty="0">
                <a:solidFill>
                  <a:schemeClr val="tx1"/>
                </a:solidFill>
                <a:effectLst/>
                <a:latin typeface="Arial" charset="0"/>
                <a:ea typeface="+mn-ea"/>
                <a:cs typeface="+mn-cs"/>
              </a:rPr>
              <a:t>. Even with erosion, it's considered one of the largest and best-preserved craters on Earth, with an estimated diameter of 62 miles (100 kilometers).</a:t>
            </a:r>
          </a:p>
          <a:p>
            <a:r>
              <a:rPr lang="en-US" sz="1200" b="1" i="0" kern="1200" dirty="0">
                <a:solidFill>
                  <a:schemeClr val="tx1"/>
                </a:solidFill>
                <a:effectLst/>
                <a:latin typeface="Arial" charset="0"/>
                <a:ea typeface="+mn-ea"/>
                <a:cs typeface="+mn-cs"/>
              </a:rPr>
              <a:t>6. </a:t>
            </a:r>
            <a:r>
              <a:rPr lang="en-US" sz="1200" b="1" i="0" kern="1200" dirty="0" err="1">
                <a:solidFill>
                  <a:schemeClr val="tx1"/>
                </a:solidFill>
                <a:effectLst/>
                <a:latin typeface="Arial" charset="0"/>
                <a:ea typeface="+mn-ea"/>
                <a:cs typeface="+mn-cs"/>
              </a:rPr>
              <a:t>Morokweng</a:t>
            </a:r>
            <a:r>
              <a:rPr lang="en-US" sz="1200" b="1" i="0" kern="1200" dirty="0">
                <a:solidFill>
                  <a:schemeClr val="tx1"/>
                </a:solidFill>
                <a:effectLst/>
                <a:latin typeface="Arial" charset="0"/>
                <a:ea typeface="+mn-ea"/>
                <a:cs typeface="+mn-cs"/>
              </a:rPr>
              <a:t>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145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North West, South Africa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Located near the Kalahari Desert in South Africa, this crater contained the </a:t>
            </a:r>
            <a:r>
              <a:rPr lang="en-US" sz="1200" b="0" i="0" u="none" strike="noStrike" kern="1200" dirty="0">
                <a:solidFill>
                  <a:schemeClr val="tx1"/>
                </a:solidFill>
                <a:effectLst/>
                <a:latin typeface="Arial" charset="0"/>
                <a:ea typeface="+mn-ea"/>
                <a:cs typeface="+mn-cs"/>
                <a:hlinkClick r:id="rId8"/>
              </a:rPr>
              <a:t>fossilized remains</a:t>
            </a:r>
            <a:r>
              <a:rPr lang="en-US" sz="1200" b="0" i="0" kern="1200" dirty="0">
                <a:solidFill>
                  <a:schemeClr val="tx1"/>
                </a:solidFill>
                <a:effectLst/>
                <a:latin typeface="Arial" charset="0"/>
                <a:ea typeface="+mn-ea"/>
                <a:cs typeface="+mn-cs"/>
              </a:rPr>
              <a:t> of the meteorite that created it.</a:t>
            </a:r>
          </a:p>
          <a:p>
            <a:r>
              <a:rPr lang="en-US" sz="1200" b="1" i="0" kern="1200" dirty="0">
                <a:solidFill>
                  <a:schemeClr val="tx1"/>
                </a:solidFill>
                <a:effectLst/>
                <a:latin typeface="Arial" charset="0"/>
                <a:ea typeface="+mn-ea"/>
                <a:cs typeface="+mn-cs"/>
              </a:rPr>
              <a:t>7. Kara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70.3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Nenetsia</a:t>
            </a:r>
            <a:r>
              <a:rPr lang="en-US" sz="1200" b="0" i="0" kern="1200" dirty="0">
                <a:solidFill>
                  <a:schemeClr val="tx1"/>
                </a:solidFill>
                <a:effectLst/>
                <a:latin typeface="Arial" charset="0"/>
                <a:ea typeface="+mn-ea"/>
                <a:cs typeface="+mn-cs"/>
              </a:rPr>
              <a:t>, Russia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Now greatly eroded, the </a:t>
            </a:r>
            <a:r>
              <a:rPr lang="en-US" sz="1200" b="0" i="0" u="none" strike="noStrike" kern="1200" dirty="0">
                <a:solidFill>
                  <a:schemeClr val="tx1"/>
                </a:solidFill>
                <a:effectLst/>
                <a:latin typeface="Arial" charset="0"/>
                <a:ea typeface="+mn-ea"/>
                <a:cs typeface="+mn-cs"/>
                <a:hlinkClick r:id="rId9"/>
              </a:rPr>
              <a:t>Kara crater</a:t>
            </a:r>
            <a:r>
              <a:rPr lang="en-US" sz="1200" b="0" i="0" kern="1200" dirty="0">
                <a:solidFill>
                  <a:schemeClr val="tx1"/>
                </a:solidFill>
                <a:effectLst/>
                <a:latin typeface="Arial" charset="0"/>
                <a:ea typeface="+mn-ea"/>
                <a:cs typeface="+mn-cs"/>
              </a:rPr>
              <a:t> is a non-exposed impact structure in Russia. Some have claimed that the impact structure actually consists of two adjacent craters: the Kara and the </a:t>
            </a:r>
            <a:r>
              <a:rPr lang="en-US" sz="1200" b="0" i="0" kern="1200" dirty="0" err="1">
                <a:solidFill>
                  <a:schemeClr val="tx1"/>
                </a:solidFill>
                <a:effectLst/>
                <a:latin typeface="Arial" charset="0"/>
                <a:ea typeface="+mn-ea"/>
                <a:cs typeface="+mn-cs"/>
              </a:rPr>
              <a:t>Ust</a:t>
            </a:r>
            <a:r>
              <a:rPr lang="en-US" sz="1200" b="0" i="0" kern="1200" dirty="0">
                <a:solidFill>
                  <a:schemeClr val="tx1"/>
                </a:solidFill>
                <a:effectLst/>
                <a:latin typeface="Arial" charset="0"/>
                <a:ea typeface="+mn-ea"/>
                <a:cs typeface="+mn-cs"/>
              </a:rPr>
              <a:t>-Kara crater.</a:t>
            </a:r>
          </a:p>
          <a:p>
            <a:r>
              <a:rPr lang="en-US" sz="1200" b="1" i="0" kern="1200" dirty="0">
                <a:solidFill>
                  <a:schemeClr val="tx1"/>
                </a:solidFill>
                <a:effectLst/>
                <a:latin typeface="Arial" charset="0"/>
                <a:ea typeface="+mn-ea"/>
                <a:cs typeface="+mn-cs"/>
              </a:rPr>
              <a:t>8. </a:t>
            </a:r>
            <a:r>
              <a:rPr lang="en-US" sz="1200" b="1" i="0" kern="1200" dirty="0" err="1">
                <a:solidFill>
                  <a:schemeClr val="tx1"/>
                </a:solidFill>
                <a:effectLst/>
                <a:latin typeface="Arial" charset="0"/>
                <a:ea typeface="+mn-ea"/>
                <a:cs typeface="+mn-cs"/>
              </a:rPr>
              <a:t>Chicxulub</a:t>
            </a:r>
            <a:r>
              <a:rPr lang="en-US" sz="1200" b="1" i="0" kern="1200" dirty="0">
                <a:solidFill>
                  <a:schemeClr val="tx1"/>
                </a:solidFill>
                <a:effectLst/>
                <a:latin typeface="Arial" charset="0"/>
                <a:ea typeface="+mn-ea"/>
                <a:cs typeface="+mn-cs"/>
              </a:rPr>
              <a:t>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65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Yucatán, Mexico</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Located on the </a:t>
            </a:r>
            <a:r>
              <a:rPr lang="en-US" sz="1200" b="0" i="0" u="none" strike="noStrike" kern="1200" dirty="0">
                <a:solidFill>
                  <a:schemeClr val="tx1"/>
                </a:solidFill>
                <a:effectLst/>
                <a:latin typeface="Arial" charset="0"/>
                <a:ea typeface="+mn-ea"/>
                <a:cs typeface="+mn-cs"/>
                <a:hlinkClick r:id="rId10"/>
              </a:rPr>
              <a:t>Yucatán Peninsula</a:t>
            </a:r>
            <a:r>
              <a:rPr lang="en-US" sz="1200" b="0" i="0" kern="1200" dirty="0">
                <a:solidFill>
                  <a:schemeClr val="tx1"/>
                </a:solidFill>
                <a:effectLst/>
                <a:latin typeface="Arial" charset="0"/>
                <a:ea typeface="+mn-ea"/>
                <a:cs typeface="+mn-cs"/>
              </a:rPr>
              <a:t> in Mexico, many scientists believe that the meteorite that left this crater </a:t>
            </a:r>
            <a:r>
              <a:rPr lang="en-US" sz="1200" b="0" i="0" u="none" strike="noStrike" kern="1200" dirty="0">
                <a:solidFill>
                  <a:schemeClr val="tx1"/>
                </a:solidFill>
                <a:effectLst/>
                <a:latin typeface="Arial" charset="0"/>
                <a:ea typeface="+mn-ea"/>
                <a:cs typeface="+mn-cs"/>
                <a:hlinkClick r:id="rId11"/>
              </a:rPr>
              <a:t>caused or contributed to the extinction of the dinosaurs</a:t>
            </a:r>
            <a:r>
              <a:rPr lang="en-US" sz="1200" b="0" i="0" kern="1200" dirty="0">
                <a:solidFill>
                  <a:schemeClr val="tx1"/>
                </a:solidFill>
                <a:effectLst/>
                <a:latin typeface="Arial" charset="0"/>
                <a:ea typeface="+mn-ea"/>
                <a:cs typeface="+mn-cs"/>
              </a:rPr>
              <a:t>. Estimates of its actual diameter range from 106 to a whooping 186 miles (170 to 300 kilometers), which if proved right could mean it's the biggest.</a:t>
            </a:r>
          </a:p>
          <a:p>
            <a:r>
              <a:rPr lang="en-US" sz="1200" b="1" i="0" kern="1200" dirty="0">
                <a:solidFill>
                  <a:schemeClr val="tx1"/>
                </a:solidFill>
                <a:effectLst/>
                <a:latin typeface="Arial" charset="0"/>
                <a:ea typeface="+mn-ea"/>
                <a:cs typeface="+mn-cs"/>
              </a:rPr>
              <a:t>9. </a:t>
            </a:r>
            <a:r>
              <a:rPr lang="en-US" sz="1200" b="1" i="0" kern="1200" dirty="0" err="1">
                <a:solidFill>
                  <a:schemeClr val="tx1"/>
                </a:solidFill>
                <a:effectLst/>
                <a:latin typeface="Arial" charset="0"/>
                <a:ea typeface="+mn-ea"/>
                <a:cs typeface="+mn-cs"/>
              </a:rPr>
              <a:t>Popigai</a:t>
            </a:r>
            <a:r>
              <a:rPr lang="en-US" sz="1200" b="1" i="0" kern="1200" dirty="0">
                <a:solidFill>
                  <a:schemeClr val="tx1"/>
                </a:solidFill>
                <a:effectLst/>
                <a:latin typeface="Arial" charset="0"/>
                <a:ea typeface="+mn-ea"/>
                <a:cs typeface="+mn-cs"/>
              </a:rPr>
              <a:t>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35.7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Siberia, Russia</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Russian scientists claim that this crater site contains trillions of carats of diamonds, making it one of the largest diamond deposits in the world. These diamonds have been referred to as </a:t>
            </a:r>
            <a:r>
              <a:rPr lang="en-US" sz="1200" b="0" i="0" u="none" strike="noStrike" kern="1200" dirty="0">
                <a:solidFill>
                  <a:schemeClr val="tx1"/>
                </a:solidFill>
                <a:effectLst/>
                <a:latin typeface="Arial" charset="0"/>
                <a:ea typeface="+mn-ea"/>
                <a:cs typeface="+mn-cs"/>
                <a:hlinkClick r:id="rId12"/>
              </a:rPr>
              <a:t>"impact diamonds."</a:t>
            </a:r>
            <a:endParaRPr lang="en-US" sz="1200" b="0" i="0" kern="1200" dirty="0">
              <a:solidFill>
                <a:schemeClr val="tx1"/>
              </a:solidFill>
              <a:effectLst/>
              <a:latin typeface="Arial" charset="0"/>
              <a:ea typeface="+mn-ea"/>
              <a:cs typeface="+mn-cs"/>
            </a:endParaRPr>
          </a:p>
          <a:p>
            <a:r>
              <a:rPr lang="en-US" sz="1200" b="1" i="0" kern="1200" dirty="0">
                <a:solidFill>
                  <a:schemeClr val="tx1"/>
                </a:solidFill>
                <a:effectLst/>
                <a:latin typeface="Arial" charset="0"/>
                <a:ea typeface="+mn-ea"/>
                <a:cs typeface="+mn-cs"/>
              </a:rPr>
              <a:t>10. Chesapeake Bay Crater</a:t>
            </a:r>
            <a:endParaRPr lang="en-US" sz="1200" b="0" i="0" kern="1200" dirty="0">
              <a:solidFill>
                <a:schemeClr val="tx1"/>
              </a:solidFill>
              <a:effectLst/>
              <a:latin typeface="Arial" charset="0"/>
              <a:ea typeface="+mn-ea"/>
              <a:cs typeface="+mn-cs"/>
            </a:endParaRPr>
          </a:p>
          <a:p>
            <a:r>
              <a:rPr lang="en-US" sz="1200" b="0" i="1" kern="1200" dirty="0">
                <a:solidFill>
                  <a:schemeClr val="tx1"/>
                </a:solidFill>
                <a:effectLst/>
                <a:latin typeface="Arial" charset="0"/>
                <a:ea typeface="+mn-ea"/>
                <a:cs typeface="+mn-cs"/>
              </a:rPr>
              <a:t>Asteroid impact date</a:t>
            </a:r>
            <a:r>
              <a:rPr lang="en-US" sz="1200" b="0" i="0" kern="1200" dirty="0">
                <a:solidFill>
                  <a:schemeClr val="tx1"/>
                </a:solidFill>
                <a:effectLst/>
                <a:latin typeface="Arial" charset="0"/>
                <a:ea typeface="+mn-ea"/>
                <a:cs typeface="+mn-cs"/>
              </a:rPr>
              <a:t>: Estimated 35 million years ago</a:t>
            </a:r>
          </a:p>
          <a:p>
            <a:r>
              <a:rPr lang="en-US" sz="1200" b="0" i="1" kern="1200" dirty="0">
                <a:solidFill>
                  <a:schemeClr val="tx1"/>
                </a:solidFill>
                <a:effectLst/>
                <a:latin typeface="Arial" charset="0"/>
                <a:ea typeface="+mn-ea"/>
                <a:cs typeface="+mn-cs"/>
              </a:rPr>
              <a:t>Location</a:t>
            </a:r>
            <a:r>
              <a:rPr lang="en-US" sz="1200" b="0" i="0" kern="1200" dirty="0">
                <a:solidFill>
                  <a:schemeClr val="tx1"/>
                </a:solidFill>
                <a:effectLst/>
                <a:latin typeface="Arial" charset="0"/>
                <a:ea typeface="+mn-ea"/>
                <a:cs typeface="+mn-cs"/>
              </a:rPr>
              <a:t>: Virginia, United States</a:t>
            </a:r>
          </a:p>
          <a:p>
            <a:r>
              <a:rPr lang="en-US" sz="1200" b="0" i="1" kern="1200" dirty="0">
                <a:solidFill>
                  <a:schemeClr val="tx1"/>
                </a:solidFill>
                <a:effectLst/>
                <a:latin typeface="Arial" charset="0"/>
                <a:ea typeface="+mn-ea"/>
                <a:cs typeface="+mn-cs"/>
              </a:rPr>
              <a:t>Specs</a:t>
            </a:r>
            <a:r>
              <a:rPr lang="en-US" sz="1200" b="0" i="0" kern="1200" dirty="0">
                <a:solidFill>
                  <a:schemeClr val="tx1"/>
                </a:solidFill>
                <a:effectLst/>
                <a:latin typeface="Arial" charset="0"/>
                <a:ea typeface="+mn-ea"/>
                <a:cs typeface="+mn-cs"/>
              </a:rPr>
              <a:t>: Discovered in the early 1980s, the </a:t>
            </a:r>
            <a:r>
              <a:rPr lang="en-US" sz="1200" b="0" i="0" u="none" strike="noStrike" kern="1200" dirty="0">
                <a:solidFill>
                  <a:schemeClr val="tx1"/>
                </a:solidFill>
                <a:effectLst/>
                <a:latin typeface="Arial" charset="0"/>
                <a:ea typeface="+mn-ea"/>
                <a:cs typeface="+mn-cs"/>
                <a:hlinkClick r:id="rId13"/>
              </a:rPr>
              <a:t>Chesapeake Bay Crater</a:t>
            </a:r>
            <a:r>
              <a:rPr lang="en-US" sz="1200" b="0" i="0" kern="1200" dirty="0">
                <a:solidFill>
                  <a:schemeClr val="tx1"/>
                </a:solidFill>
                <a:effectLst/>
                <a:latin typeface="Arial" charset="0"/>
                <a:ea typeface="+mn-ea"/>
                <a:cs typeface="+mn-cs"/>
              </a:rPr>
              <a:t> is located approximately 125 miles (201 kilometers) from Washington, D.C. Some estimates suggest this crater is 53 miles (85 kilometers) wide.</a:t>
            </a:r>
          </a:p>
          <a:p>
            <a:br>
              <a:rPr lang="en-US" dirty="0"/>
            </a:br>
            <a:r>
              <a:rPr lang="cs-CZ" sz="1200" b="0" i="0" kern="1200" dirty="0">
                <a:solidFill>
                  <a:schemeClr val="tx1"/>
                </a:solidFill>
                <a:effectLst/>
                <a:latin typeface="Arial" charset="0"/>
                <a:ea typeface="+mn-ea"/>
                <a:cs typeface="+mn-cs"/>
              </a:rPr>
              <a:t>V roce 1983 vyslovil M. D. </a:t>
            </a:r>
            <a:r>
              <a:rPr lang="cs-CZ" sz="1200" b="0" i="0" kern="1200" dirty="0" err="1">
                <a:solidFill>
                  <a:schemeClr val="tx1"/>
                </a:solidFill>
                <a:effectLst/>
                <a:latin typeface="Arial" charset="0"/>
                <a:ea typeface="+mn-ea"/>
                <a:cs typeface="+mn-cs"/>
              </a:rPr>
              <a:t>Papagiannis</a:t>
            </a:r>
            <a:r>
              <a:rPr lang="cs-CZ" sz="1200" b="0" i="0" kern="1200" dirty="0">
                <a:solidFill>
                  <a:schemeClr val="tx1"/>
                </a:solidFill>
                <a:effectLst/>
                <a:latin typeface="Arial" charset="0"/>
                <a:ea typeface="+mn-ea"/>
                <a:cs typeface="+mn-cs"/>
              </a:rPr>
              <a:t> z Bostonské univerzity na základě družicových snímků Evropy názor, že Čechy jsou vlastně obrovským kráterem o rozměrech zhruba 200x300 km. Proto mají Čechy unikátní tvar věnčený ze všech stran horami i jedinečnost v tom, že z jejich území všechny řeky odtékají, ale žádná nepřitéká.</a:t>
            </a:r>
          </a:p>
          <a:p>
            <a:endParaRPr lang="cs-CZ" sz="1200" b="0" i="0" kern="1200" dirty="0">
              <a:solidFill>
                <a:schemeClr val="tx1"/>
              </a:solidFill>
              <a:effectLst/>
              <a:latin typeface="Arial" charset="0"/>
              <a:ea typeface="+mn-ea"/>
              <a:cs typeface="+mn-cs"/>
            </a:endParaRPr>
          </a:p>
          <a:p>
            <a:r>
              <a:rPr lang="cs-CZ" sz="1200" b="0" i="0" kern="1200" dirty="0">
                <a:solidFill>
                  <a:schemeClr val="tx1"/>
                </a:solidFill>
                <a:effectLst/>
                <a:latin typeface="Arial" charset="0"/>
                <a:ea typeface="+mn-ea"/>
                <a:cs typeface="+mn-cs"/>
              </a:rPr>
              <a:t>Teorií je několik, stačí si vybrat.</a:t>
            </a:r>
            <a:br>
              <a:rPr lang="cs-CZ" dirty="0"/>
            </a:br>
            <a:br>
              <a:rPr lang="cs-CZ" dirty="0"/>
            </a:br>
            <a:r>
              <a:rPr lang="cs-CZ" sz="1200" b="0" i="0" u="sng" kern="1200" dirty="0">
                <a:solidFill>
                  <a:schemeClr val="tx1"/>
                </a:solidFill>
                <a:effectLst/>
                <a:latin typeface="Arial" charset="0"/>
                <a:ea typeface="+mn-ea"/>
                <a:cs typeface="+mn-cs"/>
                <a:hlinkClick r:id="rId14"/>
              </a:rPr>
              <a:t>http://www.muzeumcb.cz…</a:t>
            </a:r>
            <a:br>
              <a:rPr lang="cs-CZ" dirty="0"/>
            </a:br>
            <a:br>
              <a:rPr lang="cs-CZ" dirty="0"/>
            </a:br>
            <a:r>
              <a:rPr lang="cs-CZ" sz="1200" b="0" i="0" kern="1200" dirty="0">
                <a:solidFill>
                  <a:schemeClr val="tx1"/>
                </a:solidFill>
                <a:effectLst/>
                <a:latin typeface="Arial" charset="0"/>
                <a:ea typeface="+mn-ea"/>
                <a:cs typeface="+mn-cs"/>
              </a:rPr>
              <a:t>Historie Českého masívu podle nově navrženého scénáře začala v dávné době dopadem meteoritu o rozměru zhruba poloviny Prahy. O prožitku meteoritického úderu, který se odehrál v období, kdy život na planetě teprve nesměle začínal, nám vyprávějí české skály, nerosty a zvláštní zemský útvar, kterým je Česká kotlina.</a:t>
            </a:r>
            <a:br>
              <a:rPr lang="cs-CZ" dirty="0"/>
            </a:br>
            <a:br>
              <a:rPr lang="cs-CZ" dirty="0"/>
            </a:br>
            <a:r>
              <a:rPr lang="cs-CZ" sz="1200" b="0" i="0" u="sng" kern="1200" dirty="0">
                <a:solidFill>
                  <a:schemeClr val="tx1"/>
                </a:solidFill>
                <a:effectLst/>
                <a:latin typeface="Arial" charset="0"/>
                <a:ea typeface="+mn-ea"/>
                <a:cs typeface="+mn-cs"/>
                <a:hlinkClick r:id="rId15"/>
              </a:rPr>
              <a:t>http://21stoleti.cz…</a:t>
            </a:r>
            <a:br>
              <a:rPr lang="cs-CZ" dirty="0"/>
            </a:br>
            <a:br>
              <a:rPr lang="cs-CZ" dirty="0"/>
            </a:br>
            <a:r>
              <a:rPr lang="cs-CZ" sz="1200" b="0" i="0" kern="1200" dirty="0">
                <a:solidFill>
                  <a:schemeClr val="tx1"/>
                </a:solidFill>
                <a:effectLst/>
                <a:latin typeface="Arial" charset="0"/>
                <a:ea typeface="+mn-ea"/>
                <a:cs typeface="+mn-cs"/>
              </a:rPr>
              <a:t>Na satelitních snímcích Evropy vidíme střední Evropu jako nápadnou kotlinu lemovanou pohořími. Právě pro tento tvar je někdy Česká kotlina považována za možného kandidáta na velkou impaktní strukturu, kam mohlo někdy před více než dvěma miliardami let dopadnout velké těleso. To jsou však pouhé vědecky nepodložené spekulace. </a:t>
            </a:r>
            <a:br>
              <a:rPr lang="cs-CZ" dirty="0"/>
            </a:br>
            <a:r>
              <a:rPr lang="cs-CZ" sz="1200" b="0" i="0" kern="1200" dirty="0">
                <a:solidFill>
                  <a:schemeClr val="tx1"/>
                </a:solidFill>
                <a:effectLst/>
                <a:latin typeface="Arial" charset="0"/>
                <a:ea typeface="+mn-ea"/>
                <a:cs typeface="+mn-cs"/>
              </a:rPr>
              <a:t>Naše pohoří prostě nemůžeme pokládat za zdvižený lem kráteru, protože Krušné hory jsou zcela mladé, vyzdvižené teprve na konci třetihor a hlavně během čtvrtohor. Krkonoše a Šumava zas prodělaly do dnešní podoby složitý vývoj, od několikerého zdvihu přes několikeré zarovnání. Sledujeme-li geologický vývoj našeho území, prostě nenajdeme časový úsek, kdy by k takové katastrofě mohlo dojít.</a:t>
            </a:r>
          </a:p>
          <a:p>
            <a:endParaRPr lang="cs-CZ" sz="1200" b="0" i="0" kern="1200" dirty="0">
              <a:solidFill>
                <a:schemeClr val="tx1"/>
              </a:solidFill>
              <a:effectLst/>
              <a:latin typeface="Arial" charset="0"/>
              <a:ea typeface="+mn-ea"/>
              <a:cs typeface="+mn-cs"/>
            </a:endParaRPr>
          </a:p>
          <a:p>
            <a:r>
              <a:rPr lang="cs-CZ" dirty="0"/>
              <a:t>Astronom M. D. </a:t>
            </a:r>
            <a:r>
              <a:rPr lang="cs-CZ" dirty="0" err="1"/>
              <a:t>Papagiannis</a:t>
            </a:r>
            <a:r>
              <a:rPr lang="cs-CZ" dirty="0"/>
              <a:t> odhaduje, že kráter po dopadu nebeského tělesa vznikl před 100 miliony let. </a:t>
            </a:r>
            <a:br>
              <a:rPr lang="cs-CZ" dirty="0"/>
            </a:br>
            <a:r>
              <a:rPr lang="cs-CZ" dirty="0"/>
              <a:t>Tuto dataci již odborníci vyvrátili. Geolog P. </a:t>
            </a:r>
            <a:r>
              <a:rPr lang="cs-CZ" dirty="0" err="1"/>
              <a:t>Rajlich</a:t>
            </a:r>
            <a:r>
              <a:rPr lang="cs-CZ" dirty="0"/>
              <a:t> však obhajuje teorii dopadu meteoritu před dvěma miliardami let.</a:t>
            </a:r>
            <a:r>
              <a:rPr lang="cs-CZ" sz="1200" i="0" kern="1200" baseline="30000" dirty="0">
                <a:solidFill>
                  <a:schemeClr val="tx1"/>
                </a:solidFill>
                <a:effectLst/>
                <a:latin typeface="Arial" charset="0"/>
                <a:ea typeface="+mn-ea"/>
                <a:cs typeface="+mn-cs"/>
                <a:hlinkClick r:id="rId16"/>
              </a:rPr>
              <a:t>[5]</a:t>
            </a:r>
            <a:r>
              <a:rPr lang="cs-CZ" dirty="0"/>
              <a:t>  Impakt ovlivnil zemský plášť pod Čechami a struktury z této hloubky se promítají i do dnešního povrchu. Původní kruhový reliéf byl později obtočen vrásněním, zůstal však stále patrný.  </a:t>
            </a:r>
            <a:br>
              <a:rPr lang="cs-CZ" dirty="0"/>
            </a:br>
            <a:r>
              <a:rPr lang="cs-CZ" dirty="0" err="1"/>
              <a:t>Vícekruhovitá</a:t>
            </a:r>
            <a:r>
              <a:rPr lang="cs-CZ" dirty="0"/>
              <a:t> stavba Českého kráteru podle celosvětového modelu gravitačního pole Země EGM 08 - tektonická a impaktní interpretace.</a:t>
            </a:r>
            <a:r>
              <a:rPr lang="cs-CZ" sz="1200" i="0" kern="1200" baseline="30000" dirty="0">
                <a:solidFill>
                  <a:schemeClr val="tx1"/>
                </a:solidFill>
                <a:effectLst/>
                <a:latin typeface="Arial" charset="0"/>
                <a:ea typeface="+mn-ea"/>
                <a:cs typeface="+mn-cs"/>
                <a:hlinkClick r:id="rId17"/>
              </a:rPr>
              <a:t>[6]</a:t>
            </a:r>
            <a:r>
              <a:rPr lang="cs-CZ" sz="1200" b="0" i="0" kern="1200" dirty="0">
                <a:solidFill>
                  <a:schemeClr val="tx1"/>
                </a:solidFill>
                <a:effectLst/>
                <a:latin typeface="Arial" charset="0"/>
                <a:ea typeface="+mn-ea"/>
                <a:cs typeface="+mn-cs"/>
              </a:rPr>
              <a:t>Ke kruhovitému obrysu vnitřní pánve geolog přidává i řadu dalších indicií pro teorii </a:t>
            </a:r>
            <a:r>
              <a:rPr lang="cs-CZ" sz="1200" b="0" i="0" kern="1200" dirty="0" err="1">
                <a:solidFill>
                  <a:schemeClr val="tx1"/>
                </a:solidFill>
                <a:effectLst/>
                <a:latin typeface="Arial" charset="0"/>
                <a:ea typeface="+mn-ea"/>
                <a:cs typeface="+mn-cs"/>
              </a:rPr>
              <a:t>impaktového</a:t>
            </a:r>
            <a:r>
              <a:rPr lang="cs-CZ" sz="1200" b="0" i="0" kern="1200" dirty="0">
                <a:solidFill>
                  <a:schemeClr val="tx1"/>
                </a:solidFill>
                <a:effectLst/>
                <a:latin typeface="Arial" charset="0"/>
                <a:ea typeface="+mn-ea"/>
                <a:cs typeface="+mn-cs"/>
              </a:rPr>
              <a:t> původu Českého masivu. Jsou to rozsáhlé žíly překrystalovaných skel, diamanty, šokově postižený křemen či granáty atd.</a:t>
            </a:r>
          </a:p>
          <a:p>
            <a:r>
              <a:rPr lang="cs-CZ" dirty="0"/>
              <a:t>Pod jižními Čechami existuje vyšší mocnost zemské kůry. Svrchní plášť je tedy vmáčknut, vytváří miskovitou prohlubeň - jednu větší v Čechách a menší na Moravě (viz. obr. vpravo). Český masiv tedy vytváří oblouk i uzavřený kruh vnitřní pánve, v němž je další kruh se středovým pahorkem u  Mladé Vožice. Ten má pod sebou ve svrchním zemském plášti pětikilometrovou prohlubeň.</a:t>
            </a:r>
            <a:r>
              <a:rPr lang="cs-CZ" sz="1200" i="0" kern="1200" baseline="30000" dirty="0">
                <a:solidFill>
                  <a:schemeClr val="tx1"/>
                </a:solidFill>
                <a:effectLst/>
                <a:latin typeface="Arial" charset="0"/>
                <a:ea typeface="+mn-ea"/>
                <a:cs typeface="+mn-cs"/>
                <a:hlinkClick r:id="rId18"/>
              </a:rPr>
              <a:t>[3]</a:t>
            </a:r>
            <a:r>
              <a:rPr lang="cs-CZ" dirty="0"/>
              <a:t> Mladé Vožice jsou vzdáleny od vrchu Blaníku jen asi 10 km.</a:t>
            </a:r>
          </a:p>
          <a:p>
            <a:r>
              <a:rPr lang="cs-CZ" dirty="0"/>
              <a:t>   </a:t>
            </a:r>
            <a:br>
              <a:rPr lang="cs-CZ" dirty="0"/>
            </a:br>
            <a:r>
              <a:rPr lang="cs-CZ" dirty="0"/>
              <a:t>Mapa hloubek </a:t>
            </a:r>
            <a:r>
              <a:rPr lang="cs-CZ" dirty="0" err="1"/>
              <a:t>Moho</a:t>
            </a:r>
            <a:r>
              <a:rPr lang="cs-CZ" dirty="0"/>
              <a:t> pod českým kráterem s vyznačením rozmístění </a:t>
            </a:r>
            <a:r>
              <a:rPr lang="cs-CZ" dirty="0" err="1"/>
              <a:t>spodnokorových</a:t>
            </a:r>
            <a:r>
              <a:rPr lang="cs-CZ" dirty="0"/>
              <a:t> a plášťových hornin.</a:t>
            </a:r>
            <a:r>
              <a:rPr lang="cs-CZ" sz="1200" i="0" kern="1200" baseline="30000" dirty="0">
                <a:solidFill>
                  <a:schemeClr val="tx1"/>
                </a:solidFill>
                <a:effectLst/>
                <a:latin typeface="Arial" charset="0"/>
                <a:ea typeface="+mn-ea"/>
                <a:cs typeface="+mn-cs"/>
                <a:hlinkClick r:id="rId19"/>
              </a:rPr>
              <a:t>[7]</a:t>
            </a:r>
            <a:r>
              <a:rPr lang="cs-CZ" dirty="0"/>
              <a:t>  </a:t>
            </a:r>
            <a:br>
              <a:rPr lang="cs-CZ" dirty="0"/>
            </a:br>
            <a:r>
              <a:rPr lang="cs-CZ" dirty="0"/>
              <a:t> </a:t>
            </a:r>
            <a:r>
              <a:rPr lang="cs-CZ" sz="1200" b="0" i="0" kern="1200" dirty="0">
                <a:solidFill>
                  <a:schemeClr val="tx1"/>
                </a:solidFill>
                <a:effectLst/>
                <a:latin typeface="Arial" charset="0"/>
                <a:ea typeface="+mn-ea"/>
                <a:cs typeface="+mn-cs"/>
              </a:rPr>
              <a:t>Pokud je diskutována teorie kráteru, nemohlo by se jednat o kráter způsobený sopečnou činností a nikoliv meteoritem? Sopečný kráter mohl být překryt pozdějším vrásněním stejně, jako kráter meteoritický. Pokud by se jednalo o sopečný kráter, pak by byl skutečně největší na Zemi (cca. 260 x 240 km)</a:t>
            </a:r>
            <a:r>
              <a:rPr lang="cs-CZ" sz="1200" b="0" i="0" kern="1200" baseline="30000" dirty="0">
                <a:solidFill>
                  <a:schemeClr val="tx1"/>
                </a:solidFill>
                <a:effectLst/>
                <a:latin typeface="Arial" charset="0"/>
                <a:ea typeface="+mn-ea"/>
                <a:cs typeface="+mn-cs"/>
                <a:hlinkClick r:id="rId20"/>
              </a:rPr>
              <a:t>[d]</a:t>
            </a:r>
            <a:r>
              <a:rPr lang="cs-CZ" sz="1200" b="0" i="0" kern="1200" dirty="0">
                <a:solidFill>
                  <a:schemeClr val="tx1"/>
                </a:solidFill>
                <a:effectLst/>
                <a:latin typeface="Arial" charset="0"/>
                <a:ea typeface="+mn-ea"/>
                <a:cs typeface="+mn-cs"/>
              </a:rPr>
              <a:t>, jak vypráví legenda o České kotlině.</a:t>
            </a:r>
            <a:br>
              <a:rPr lang="cs-CZ" sz="1200" b="0" i="0" kern="1200" dirty="0">
                <a:solidFill>
                  <a:schemeClr val="tx1"/>
                </a:solidFill>
                <a:effectLst/>
                <a:latin typeface="Arial" charset="0"/>
                <a:ea typeface="+mn-ea"/>
                <a:cs typeface="+mn-cs"/>
              </a:rPr>
            </a:br>
            <a:r>
              <a:rPr lang="cs-CZ" sz="1200" b="0" i="0" kern="1200" dirty="0">
                <a:solidFill>
                  <a:schemeClr val="tx1"/>
                </a:solidFill>
                <a:effectLst/>
                <a:latin typeface="Arial" charset="0"/>
                <a:ea typeface="+mn-ea"/>
                <a:cs typeface="+mn-cs"/>
              </a:rPr>
              <a:t> </a:t>
            </a:r>
          </a:p>
          <a:p>
            <a:r>
              <a:rPr lang="cs-CZ" dirty="0"/>
              <a:t>RAJLICH, Petr. JIHOČESKÉ MUZEUM V ČESKÝCH BUDĚJOVICÍCH. </a:t>
            </a:r>
            <a:r>
              <a:rPr lang="cs-CZ" i="1" dirty="0"/>
              <a:t>Český kráter: Sborník Jihočeského muzea v Českých Budějovicích, Přírodní vědy roč. 47/2007 - </a:t>
            </a:r>
            <a:r>
              <a:rPr lang="cs-CZ" i="1" dirty="0" err="1"/>
              <a:t>Supplementum</a:t>
            </a:r>
            <a:r>
              <a:rPr lang="cs-CZ" i="1" dirty="0"/>
              <a:t>.</a:t>
            </a:r>
            <a:r>
              <a:rPr lang="cs-CZ" dirty="0"/>
              <a:t> České Budějovice, 2007. Dostupné z: </a:t>
            </a:r>
            <a:r>
              <a:rPr lang="cs-CZ" sz="1200" b="0" i="0" kern="1200" dirty="0">
                <a:solidFill>
                  <a:schemeClr val="tx1"/>
                </a:solidFill>
                <a:effectLst/>
                <a:latin typeface="Arial" charset="0"/>
                <a:ea typeface="+mn-ea"/>
                <a:cs typeface="+mn-cs"/>
                <a:hlinkClick r:id="rId21"/>
              </a:rPr>
              <a:t>http://www.muzeumcb.cz/knihovna/?detail=360</a:t>
            </a:r>
            <a:br>
              <a:rPr lang="cs-CZ" dirty="0"/>
            </a:br>
            <a:endParaRPr lang="cs-CZ" dirty="0"/>
          </a:p>
        </p:txBody>
      </p:sp>
      <p:sp>
        <p:nvSpPr>
          <p:cNvPr id="4" name="Zástupný symbol pro číslo snímku 3"/>
          <p:cNvSpPr>
            <a:spLocks noGrp="1"/>
          </p:cNvSpPr>
          <p:nvPr>
            <p:ph type="sldNum" sz="quarter" idx="10"/>
          </p:nvPr>
        </p:nvSpPr>
        <p:spPr/>
        <p:txBody>
          <a:bodyPr/>
          <a:lstStyle/>
          <a:p>
            <a:fld id="{04809B9D-435C-4D68-9E91-AAA6F31F03BD}" type="slidenum">
              <a:rPr lang="cs-CZ" smtClean="0"/>
              <a:pPr/>
              <a:t>6</a:t>
            </a:fld>
            <a:endParaRPr lang="cs-CZ"/>
          </a:p>
        </p:txBody>
      </p:sp>
    </p:spTree>
    <p:extLst>
      <p:ext uri="{BB962C8B-B14F-4D97-AF65-F5344CB8AC3E}">
        <p14:creationId xmlns:p14="http://schemas.microsoft.com/office/powerpoint/2010/main" val="103112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Infračervený teleskop WISE objevil řadu asteroidů blízko Země, </a:t>
            </a:r>
          </a:p>
          <a:p>
            <a:endParaRPr lang="cs-CZ" dirty="0"/>
          </a:p>
          <a:p>
            <a:r>
              <a:rPr lang="cs-CZ" dirty="0"/>
              <a:t>http://www.space.com/24671-asteroid-threat-united-nations.html</a:t>
            </a:r>
          </a:p>
          <a:p>
            <a:endParaRPr lang="cs-CZ" dirty="0"/>
          </a:p>
          <a:p>
            <a:r>
              <a:rPr lang="cs-CZ" dirty="0"/>
              <a:t>http://iawn.net/ </a:t>
            </a:r>
          </a:p>
          <a:p>
            <a:endParaRPr lang="cs-CZ" dirty="0"/>
          </a:p>
          <a:p>
            <a:r>
              <a:rPr lang="cs-CZ" dirty="0"/>
              <a:t>https://ssd.jpl.nasa.gov/sbdb_query.cgi</a:t>
            </a:r>
          </a:p>
          <a:p>
            <a:endParaRPr lang="cs-CZ" dirty="0"/>
          </a:p>
        </p:txBody>
      </p:sp>
      <p:sp>
        <p:nvSpPr>
          <p:cNvPr id="4" name="Zástupný symbol pro číslo snímku 3"/>
          <p:cNvSpPr>
            <a:spLocks noGrp="1"/>
          </p:cNvSpPr>
          <p:nvPr>
            <p:ph type="sldNum" sz="quarter" idx="10"/>
          </p:nvPr>
        </p:nvSpPr>
        <p:spPr/>
        <p:txBody>
          <a:bodyPr/>
          <a:lstStyle/>
          <a:p>
            <a:fld id="{04809B9D-435C-4D68-9E91-AAA6F31F03BD}" type="slidenum">
              <a:rPr lang="cs-CZ" smtClean="0"/>
              <a:pPr/>
              <a:t>8</a:t>
            </a:fld>
            <a:endParaRPr lang="cs-CZ"/>
          </a:p>
        </p:txBody>
      </p:sp>
    </p:spTree>
    <p:extLst>
      <p:ext uri="{BB962C8B-B14F-4D97-AF65-F5344CB8AC3E}">
        <p14:creationId xmlns:p14="http://schemas.microsoft.com/office/powerpoint/2010/main" val="381707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882487">
              <a:defRPr/>
            </a:pPr>
            <a:r>
              <a:rPr lang="cs-CZ" dirty="0">
                <a:latin typeface="Calibri" pitchFamily="34" charset="0"/>
                <a:ea typeface="Times New Roman" pitchFamily="18" charset="0"/>
                <a:cs typeface="Times New Roman" pitchFamily="18" charset="0"/>
              </a:rPr>
              <a:t>FOTO: Don Davis, NASA - </a:t>
            </a:r>
            <a:r>
              <a:rPr lang="cs-CZ" sz="800" dirty="0">
                <a:latin typeface="Calibri" pitchFamily="34" charset="0"/>
                <a:ea typeface="Times New Roman" pitchFamily="18" charset="0"/>
                <a:cs typeface="Times New Roman" pitchFamily="18" charset="0"/>
              </a:rPr>
              <a:t>Kreslířova představa katastrofického dopadu asteroidu na Zemi. </a:t>
            </a:r>
            <a:endParaRPr lang="cs-CZ" sz="100" dirty="0">
              <a:latin typeface="Arial" pitchFamily="34" charset="0"/>
              <a:cs typeface="Arial" pitchFamily="34" charset="0"/>
            </a:endParaRPr>
          </a:p>
          <a:p>
            <a:pPr defTabSz="882487">
              <a:defRPr/>
            </a:pPr>
            <a:endParaRPr lang="cs-CZ" sz="600" dirty="0">
              <a:latin typeface="Arial" pitchFamily="34" charset="0"/>
              <a:cs typeface="Arial" pitchFamily="34" charset="0"/>
            </a:endParaRPr>
          </a:p>
          <a:p>
            <a:r>
              <a:rPr lang="cs-CZ" dirty="0"/>
              <a:t>http://en.wikipedia.org/wiki/Asteroid-impact_avoidance</a:t>
            </a:r>
          </a:p>
          <a:p>
            <a:endParaRPr lang="cs-CZ" dirty="0"/>
          </a:p>
          <a:p>
            <a:r>
              <a:rPr lang="cs-CZ" dirty="0"/>
              <a:t>http://planetarydefense.blogspot.com/2007_12_01_archive.html</a:t>
            </a:r>
          </a:p>
        </p:txBody>
      </p:sp>
      <p:sp>
        <p:nvSpPr>
          <p:cNvPr id="4" name="Zástupný symbol pro číslo snímku 3"/>
          <p:cNvSpPr>
            <a:spLocks noGrp="1"/>
          </p:cNvSpPr>
          <p:nvPr>
            <p:ph type="sldNum" sz="quarter" idx="10"/>
          </p:nvPr>
        </p:nvSpPr>
        <p:spPr/>
        <p:txBody>
          <a:bodyPr/>
          <a:lstStyle/>
          <a:p>
            <a:fld id="{04809B9D-435C-4D68-9E91-AAA6F31F03BD}" type="slidenum">
              <a:rPr lang="cs-CZ" smtClean="0"/>
              <a:pPr/>
              <a:t>9</a:t>
            </a:fld>
            <a:endParaRPr lang="cs-CZ"/>
          </a:p>
        </p:txBody>
      </p:sp>
    </p:spTree>
    <p:extLst>
      <p:ext uri="{BB962C8B-B14F-4D97-AF65-F5344CB8AC3E}">
        <p14:creationId xmlns:p14="http://schemas.microsoft.com/office/powerpoint/2010/main" val="322326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8DFE57-4408-49D8-8C92-AA871FE4FA23}" type="slidenum">
              <a:rPr lang="cs-CZ"/>
              <a:pPr/>
              <a:t>11</a:t>
            </a:fld>
            <a:endParaRPr lang="cs-CZ"/>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r>
              <a:rPr lang="cs-CZ" dirty="0"/>
              <a:t> Pravděpodobnost srážky tělesa kosmického původu se Zemí. Poznámka: energie uvolněná při výbuchu je vyjádřena jako</a:t>
            </a:r>
          </a:p>
          <a:p>
            <a:r>
              <a:rPr lang="cs-CZ" dirty="0"/>
              <a:t>hmotnost vysoce výbušné látky – trinitrotoluenu TNT (tento způsob je obvyklý ve vojenství). Platí: 1 tuna TNT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 4,18·10</a:t>
            </a:r>
            <a:r>
              <a:rPr lang="cs-CZ" baseline="30000" dirty="0"/>
              <a:t>9</a:t>
            </a:r>
            <a:r>
              <a:rPr lang="cs-CZ" dirty="0"/>
              <a:t> J. Energie uvolněná při výbuchu hirošimské atomové bomby se odhaduje na 15 kilotun TNT.</a:t>
            </a:r>
          </a:p>
          <a:p>
            <a:endParaRPr lang="cs-CZ" dirty="0"/>
          </a:p>
          <a:p>
            <a:endParaRPr lang="cs-CZ" dirty="0"/>
          </a:p>
          <a:p>
            <a:r>
              <a:rPr lang="cs-CZ" dirty="0"/>
              <a:t>obr </a:t>
            </a:r>
            <a:r>
              <a:rPr lang="cs-CZ" dirty="0" err="1"/>
              <a:t>nahore</a:t>
            </a:r>
            <a:r>
              <a:rPr lang="cs-CZ" dirty="0"/>
              <a:t>: https://www.ibtimes.co.in/experts-warn-large-asteroid-will-hit-earth-soon-causing-catastrophe-731806</a:t>
            </a:r>
          </a:p>
          <a:p>
            <a:endParaRPr lang="cs-CZ" dirty="0"/>
          </a:p>
          <a:p>
            <a:r>
              <a:rPr lang="cs-CZ" dirty="0"/>
              <a:t>obr dole https://hub.jhu.edu/2013/02/13/asteroid-collision-course/</a:t>
            </a:r>
          </a:p>
          <a:p>
            <a:endParaRPr lang="cs-CZ" dirty="0"/>
          </a:p>
          <a:p>
            <a:endParaRPr 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E162F-4C2C-4BD6-B108-FCCB315AF1B0}" type="slidenum">
              <a:rPr lang="cs-CZ"/>
              <a:pPr/>
              <a:t>12</a:t>
            </a:fld>
            <a:endParaRPr lang="cs-CZ"/>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pPr rtl="0" fontAlgn="base"/>
            <a:r>
              <a:rPr lang="en-US" sz="1200" b="0" i="0" kern="1200" dirty="0">
                <a:solidFill>
                  <a:schemeClr val="tx1"/>
                </a:solidFill>
                <a:effectLst/>
                <a:latin typeface="Arial" charset="0"/>
                <a:ea typeface="+mn-ea"/>
                <a:cs typeface="+mn-cs"/>
              </a:rPr>
              <a:t>The first documented case of a car being struck by a meteorite occurred on Sept. 29, 1938, in </a:t>
            </a:r>
            <a:r>
              <a:rPr lang="en-US" sz="1200" b="0" i="0" kern="1200" dirty="0" err="1">
                <a:solidFill>
                  <a:schemeClr val="tx1"/>
                </a:solidFill>
                <a:effectLst/>
                <a:latin typeface="Arial" charset="0"/>
                <a:ea typeface="+mn-ea"/>
                <a:cs typeface="+mn-cs"/>
              </a:rPr>
              <a:t>Benld</a:t>
            </a:r>
            <a:r>
              <a:rPr lang="en-US" sz="1200" b="0" i="0" kern="1200" dirty="0">
                <a:solidFill>
                  <a:schemeClr val="tx1"/>
                </a:solidFill>
                <a:effectLst/>
                <a:latin typeface="Arial" charset="0"/>
                <a:ea typeface="+mn-ea"/>
                <a:cs typeface="+mn-cs"/>
              </a:rPr>
              <a:t>, Illinois. A meteorite crashed through the roof of a garage; struck the car; penetrated its roof, backseat, and floorboards; bounced off the muffler; and finally lodged in the cushions of the seat.</a:t>
            </a:r>
          </a:p>
          <a:p>
            <a:pPr rtl="0" fontAlgn="base"/>
            <a:r>
              <a:rPr lang="en-US" sz="1200" b="0" i="0" kern="1200" dirty="0">
                <a:solidFill>
                  <a:schemeClr val="tx1"/>
                </a:solidFill>
                <a:effectLst/>
                <a:latin typeface="Arial" charset="0"/>
                <a:ea typeface="+mn-ea"/>
                <a:cs typeface="+mn-cs"/>
              </a:rPr>
              <a:t>Another famous encounter between a car and a meteorite happened on Oct. 9, 1992, in Peekskill, New York. The fireball from the 22,000-pound meteorite was seen streaking across the sky as from as far away as Kentucky. A fragment of the meteorite weighing 26 pounds struck the car of Michelle Knapp and tore a hole through her trunk. The Chevy Malibu was sold for $69,000 and is now in a museum.</a:t>
            </a:r>
          </a:p>
          <a:p>
            <a:endParaRPr lang="cs-CZ" dirty="0"/>
          </a:p>
          <a:p>
            <a:pPr marL="0" marR="0" indent="0" algn="l" defTabSz="914400" rtl="0" eaLnBrk="1" fontAlgn="base" latinLnBrk="0" hangingPunct="1">
              <a:lnSpc>
                <a:spcPct val="100000"/>
              </a:lnSpc>
              <a:spcBef>
                <a:spcPct val="30000"/>
              </a:spcBef>
              <a:spcAft>
                <a:spcPct val="0"/>
              </a:spcAft>
              <a:buClrTx/>
              <a:buSzTx/>
              <a:buFontTx/>
              <a:buNone/>
              <a:tabLst/>
              <a:defRPr/>
            </a:pPr>
            <a:r>
              <a:rPr lang="cs-CZ" dirty="0"/>
              <a:t>Vlevo dole - </a:t>
            </a:r>
            <a:r>
              <a:rPr lang="cs-CZ" dirty="0" err="1"/>
              <a:t>Photo</a:t>
            </a:r>
            <a:r>
              <a:rPr lang="cs-CZ" dirty="0"/>
              <a:t> </a:t>
            </a:r>
            <a:r>
              <a:rPr lang="cs-CZ" dirty="0" err="1"/>
              <a:t>of</a:t>
            </a:r>
            <a:r>
              <a:rPr lang="cs-CZ" dirty="0"/>
              <a:t> a car </a:t>
            </a:r>
            <a:r>
              <a:rPr lang="cs-CZ" dirty="0" err="1"/>
              <a:t>seat</a:t>
            </a:r>
            <a:r>
              <a:rPr lang="cs-CZ" dirty="0"/>
              <a:t> and </a:t>
            </a:r>
            <a:r>
              <a:rPr lang="cs-CZ" dirty="0" err="1"/>
              <a:t>muffler</a:t>
            </a:r>
            <a:r>
              <a:rPr lang="cs-CZ" dirty="0"/>
              <a:t> hit by </a:t>
            </a:r>
            <a:r>
              <a:rPr lang="cs-CZ" dirty="0" err="1"/>
              <a:t>the</a:t>
            </a:r>
            <a:r>
              <a:rPr lang="cs-CZ" dirty="0"/>
              <a:t> </a:t>
            </a:r>
            <a:r>
              <a:rPr lang="cs-CZ" dirty="0" err="1">
                <a:hlinkClick r:id="rId3" tooltip="Benld, Illinois"/>
              </a:rPr>
              <a:t>Benld</a:t>
            </a:r>
            <a:r>
              <a:rPr lang="cs-CZ" dirty="0"/>
              <a:t> meteorite in 1938, </a:t>
            </a:r>
            <a:r>
              <a:rPr lang="cs-CZ" dirty="0" err="1"/>
              <a:t>with</a:t>
            </a:r>
            <a:r>
              <a:rPr lang="cs-CZ" dirty="0"/>
              <a:t> </a:t>
            </a:r>
            <a:r>
              <a:rPr lang="cs-CZ" dirty="0" err="1"/>
              <a:t>the</a:t>
            </a:r>
            <a:r>
              <a:rPr lang="cs-CZ" dirty="0"/>
              <a:t> meteorite </a:t>
            </a:r>
            <a:r>
              <a:rPr lang="cs-CZ" dirty="0" err="1"/>
              <a:t>inset</a:t>
            </a:r>
            <a:r>
              <a:rPr lang="cs-CZ" dirty="0"/>
              <a:t>. </a:t>
            </a:r>
            <a:r>
              <a:rPr lang="cs-CZ" dirty="0" err="1"/>
              <a:t>An</a:t>
            </a:r>
            <a:r>
              <a:rPr lang="cs-CZ" dirty="0"/>
              <a:t> </a:t>
            </a:r>
            <a:r>
              <a:rPr lang="cs-CZ" dirty="0" err="1"/>
              <a:t>observed</a:t>
            </a:r>
            <a:r>
              <a:rPr lang="cs-CZ" dirty="0"/>
              <a:t> </a:t>
            </a:r>
            <a:r>
              <a:rPr lang="cs-CZ" dirty="0" err="1"/>
              <a:t>fall</a:t>
            </a:r>
            <a:r>
              <a:rPr lang="cs-CZ" dirty="0"/>
              <a:t>. </a:t>
            </a:r>
          </a:p>
          <a:p>
            <a:endParaRPr lang="cs-CZ" dirty="0"/>
          </a:p>
          <a:p>
            <a:endParaRPr lang="cs-CZ" dirty="0"/>
          </a:p>
          <a:p>
            <a:endParaRPr lang="cs-CZ" dirty="0"/>
          </a:p>
          <a:p>
            <a:r>
              <a:rPr lang="cs-CZ" dirty="0"/>
              <a:t>2010 - </a:t>
            </a:r>
            <a:r>
              <a:rPr lang="cs-CZ" b="1" dirty="0"/>
              <a:t>05.02. 07:21</a:t>
            </a:r>
            <a:r>
              <a:rPr lang="cs-CZ" dirty="0"/>
              <a:t> | Aktualizováno 09:25 | tn.cz / </a:t>
            </a:r>
            <a:r>
              <a:rPr lang="cs-CZ" dirty="0" err="1"/>
              <a:t>gib</a:t>
            </a:r>
            <a:endParaRPr lang="cs-CZ" dirty="0"/>
          </a:p>
          <a:p>
            <a:r>
              <a:rPr lang="cs-CZ" dirty="0"/>
              <a:t>Velký meteorit zasáhl Irsko. Amatérské záběry se už objevily i na internetu.</a:t>
            </a:r>
          </a:p>
          <a:p>
            <a:r>
              <a:rPr lang="cs-CZ" dirty="0"/>
              <a:t>Irové už dva dny pátrají po meteoritu, který ve středu v podvečer okolo 18. hodiny proletěl atmosférou nad jejich zemí a dopadl někde ve vnitrozemí.</a:t>
            </a:r>
          </a:p>
          <a:p>
            <a:br>
              <a:rPr lang="cs-CZ" dirty="0"/>
            </a:br>
            <a:r>
              <a:rPr lang="cs-CZ" dirty="0"/>
              <a:t>Hořící monstrum protínající oblohu sledovaly tisíce Irů po celé zemi. Nejvíce lidí ho však vidělo z okolí měst </a:t>
            </a:r>
            <a:r>
              <a:rPr lang="cs-CZ" dirty="0" err="1"/>
              <a:t>Mullingar</a:t>
            </a:r>
            <a:r>
              <a:rPr lang="cs-CZ" dirty="0"/>
              <a:t>, Limerick, </a:t>
            </a:r>
            <a:r>
              <a:rPr lang="cs-CZ" dirty="0" err="1"/>
              <a:t>Ballybunion</a:t>
            </a:r>
            <a:r>
              <a:rPr lang="cs-CZ" dirty="0"/>
              <a:t> a </a:t>
            </a:r>
            <a:r>
              <a:rPr lang="cs-CZ" dirty="0" err="1"/>
              <a:t>Bantry</a:t>
            </a:r>
            <a:r>
              <a:rPr lang="cs-CZ" dirty="0"/>
              <a:t>.</a:t>
            </a:r>
          </a:p>
          <a:p>
            <a:br>
              <a:rPr lang="cs-CZ" dirty="0"/>
            </a:br>
            <a:r>
              <a:rPr lang="cs-CZ" dirty="0"/>
              <a:t>I astronomové tvrdí, že je velmi pravděpodobné, že nespadl do moře, ale dopadl někam do vnitrozemí Irska.</a:t>
            </a:r>
          </a:p>
          <a:p>
            <a:r>
              <a:rPr lang="cs-CZ" dirty="0"/>
              <a:t> </a:t>
            </a:r>
            <a:br>
              <a:rPr lang="cs-CZ" dirty="0"/>
            </a:br>
            <a:r>
              <a:rPr lang="cs-CZ" dirty="0"/>
              <a:t>Podle astronoma Davida Mokrého byl meteorit velký jako osobní automobil. Momentálně proto probíhá v Irsku velké pátrání. Mimochodem, gram meteoritu se dá prodat za 500 dolarů. Není se proto čemu divit, že pád vesmírného monstra vzbudil v zemi takový zájem.</a:t>
            </a:r>
          </a:p>
          <a:p>
            <a:r>
              <a:rPr lang="cs-CZ" dirty="0"/>
              <a:t> </a:t>
            </a:r>
            <a:br>
              <a:rPr lang="cs-CZ" dirty="0"/>
            </a:br>
            <a:r>
              <a:rPr lang="cs-CZ" dirty="0"/>
              <a:t>Na </a:t>
            </a:r>
            <a:r>
              <a:rPr lang="cs-CZ" dirty="0" err="1"/>
              <a:t>youtube</a:t>
            </a:r>
            <a:r>
              <a:rPr lang="cs-CZ" dirty="0"/>
              <a:t> se už dokonce objevilo amatérské video meteoritu nad Irskem, odborníci však záznam zpochybňují. Podle nich nejde o meteorit, ale raketu.</a:t>
            </a:r>
          </a:p>
          <a:p>
            <a:r>
              <a:rPr lang="cs-CZ" dirty="0"/>
              <a:t> </a:t>
            </a:r>
            <a:br>
              <a:rPr lang="cs-CZ" dirty="0"/>
            </a:br>
            <a:r>
              <a:rPr lang="cs-CZ" dirty="0"/>
              <a:t>Pády vesmírných těles, ovšem nesrovnatelně menších rozměrů, nejsou ve světě ničím výjimečným. Lékaři v malé ordinaci v americkém státě Virginie se nedávno nestačili divit, když jim meteorit proletěl střechou přímo do ordinace. </a:t>
            </a:r>
            <a:r>
              <a:rPr lang="cs-CZ" b="1" dirty="0">
                <a:hlinkClick r:id="rId4"/>
              </a:rPr>
              <a:t>Více ZDE</a:t>
            </a:r>
            <a:r>
              <a:rPr lang="cs-CZ" dirty="0"/>
              <a:t>.</a:t>
            </a:r>
          </a:p>
          <a:p>
            <a:r>
              <a:rPr lang="cs-CZ" b="1" dirty="0"/>
              <a:t>21.01. 19:59</a:t>
            </a:r>
            <a:r>
              <a:rPr lang="cs-CZ" dirty="0"/>
              <a:t> | Aktualizováno 20:17 | tn.cz / ČTK</a:t>
            </a:r>
          </a:p>
          <a:p>
            <a:r>
              <a:rPr lang="cs-CZ" dirty="0"/>
              <a:t>Lékaři v malé ordinaci v americkém státě Virginie se nestačili divit, když jim střechou proletěl meteorit.</a:t>
            </a:r>
          </a:p>
          <a:p>
            <a:r>
              <a:rPr lang="cs-CZ" dirty="0"/>
              <a:t>Vesmírné těleso ale nikoho nezranilo. Informovala o tom dnes agentura AP. Meteorit má podobu manga, které je i u nás vyhledávaným ovocem nejenom v supermarketech.</a:t>
            </a:r>
          </a:p>
          <a:p>
            <a:br>
              <a:rPr lang="cs-CZ" dirty="0"/>
            </a:br>
            <a:r>
              <a:rPr lang="cs-CZ" dirty="0"/>
              <a:t>Některá svědectví o tom, jak se předmět dostali na Zemi, jsou trochu nadsazená. "Viděl jsem velký meteor, bylo to skvělé,“ popsal pád vesmírného tělesa jeden ze svědků události. "Moje dcera viděla, že se z nebe řítí něco zářivě jasného, popsal další muž.</a:t>
            </a:r>
          </a:p>
          <a:p>
            <a:br>
              <a:rPr lang="cs-CZ" dirty="0"/>
            </a:br>
            <a:r>
              <a:rPr lang="cs-CZ" dirty="0"/>
              <a:t>Podle dentisty Franka </a:t>
            </a:r>
            <a:r>
              <a:rPr lang="cs-CZ" dirty="0" err="1"/>
              <a:t>Ciampiho</a:t>
            </a:r>
            <a:r>
              <a:rPr lang="cs-CZ" dirty="0"/>
              <a:t> byla slyšet jen hlasitá rána. Meteorit proletěl střechou, prorazil strop a zanechal po sobě spoušť ze zničené zdi, polámaného dříví a poničeného zateplení.</a:t>
            </a:r>
          </a:p>
          <a:p>
            <a:br>
              <a:rPr lang="cs-CZ" dirty="0"/>
            </a:br>
            <a:r>
              <a:rPr lang="cs-CZ" dirty="0"/>
              <a:t>Těleso se po dopadu rozpadlo na tři kusy. Dohromady váží asi čtvrt kila. Pracovníci televizní stanice WUSA jej odnesli pro posouzení expertům, kteří potvrdili, že to byl meteorit. Podle jejich odhadů letěl při nárazu do budovy rychlostí asi 350 kilometrů v hodině.</a:t>
            </a:r>
          </a:p>
          <a:p>
            <a:br>
              <a:rPr lang="cs-CZ" dirty="0"/>
            </a:br>
            <a:r>
              <a:rPr lang="cs-CZ" dirty="0"/>
              <a:t>V americké Virginii je to čtvrtý případ pádu meteoritu.</a:t>
            </a:r>
          </a:p>
          <a:p>
            <a:r>
              <a:rPr lang="cs-CZ" dirty="0"/>
              <a:t> </a:t>
            </a:r>
          </a:p>
          <a:p>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842B9BD9-3878-4B4C-9566-4F39CB4224D7}" type="slidenum">
              <a:rPr lang="cs-CZ"/>
              <a:pPr/>
              <a:t>‹#›</a:t>
            </a:fld>
            <a:endParaRPr lang="cs-CZ"/>
          </a:p>
        </p:txBody>
      </p:sp>
    </p:spTree>
    <p:extLst>
      <p:ext uri="{BB962C8B-B14F-4D97-AF65-F5344CB8AC3E}">
        <p14:creationId xmlns:p14="http://schemas.microsoft.com/office/powerpoint/2010/main" val="3363680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B8B1AB47-57F4-4BA6-8930-94AD53D0E264}" type="slidenum">
              <a:rPr lang="cs-CZ"/>
              <a:pPr/>
              <a:t>‹#›</a:t>
            </a:fld>
            <a:endParaRPr lang="cs-CZ"/>
          </a:p>
        </p:txBody>
      </p:sp>
    </p:spTree>
    <p:extLst>
      <p:ext uri="{BB962C8B-B14F-4D97-AF65-F5344CB8AC3E}">
        <p14:creationId xmlns:p14="http://schemas.microsoft.com/office/powerpoint/2010/main" val="143523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944B8922-9F1E-4407-A16A-B38F1C5D6511}" type="slidenum">
              <a:rPr lang="cs-CZ"/>
              <a:pPr/>
              <a:t>‹#›</a:t>
            </a:fld>
            <a:endParaRPr lang="cs-CZ"/>
          </a:p>
        </p:txBody>
      </p:sp>
    </p:spTree>
    <p:extLst>
      <p:ext uri="{BB962C8B-B14F-4D97-AF65-F5344CB8AC3E}">
        <p14:creationId xmlns:p14="http://schemas.microsoft.com/office/powerpoint/2010/main" val="170533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96F80200-C449-49E1-B2FB-0280B63DAF97}" type="slidenum">
              <a:rPr lang="cs-CZ"/>
              <a:pPr/>
              <a:t>‹#›</a:t>
            </a:fld>
            <a:endParaRPr lang="cs-CZ"/>
          </a:p>
        </p:txBody>
      </p:sp>
    </p:spTree>
    <p:extLst>
      <p:ext uri="{BB962C8B-B14F-4D97-AF65-F5344CB8AC3E}">
        <p14:creationId xmlns:p14="http://schemas.microsoft.com/office/powerpoint/2010/main" val="133512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3F93840B-E137-4049-B828-9543F8880531}" type="slidenum">
              <a:rPr lang="cs-CZ"/>
              <a:pPr/>
              <a:t>‹#›</a:t>
            </a:fld>
            <a:endParaRPr lang="cs-CZ"/>
          </a:p>
        </p:txBody>
      </p:sp>
    </p:spTree>
    <p:extLst>
      <p:ext uri="{BB962C8B-B14F-4D97-AF65-F5344CB8AC3E}">
        <p14:creationId xmlns:p14="http://schemas.microsoft.com/office/powerpoint/2010/main" val="112999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vl1pPr>
          </a:lstStyle>
          <a:p>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fld id="{3BF6A9C8-5051-46C9-ABD4-D6CD3CF923C9}" type="slidenum">
              <a:rPr lang="cs-CZ"/>
              <a:pPr/>
              <a:t>‹#›</a:t>
            </a:fld>
            <a:endParaRPr lang="cs-CZ"/>
          </a:p>
        </p:txBody>
      </p:sp>
    </p:spTree>
    <p:extLst>
      <p:ext uri="{BB962C8B-B14F-4D97-AF65-F5344CB8AC3E}">
        <p14:creationId xmlns:p14="http://schemas.microsoft.com/office/powerpoint/2010/main" val="65256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vl1pPr>
          </a:lstStyle>
          <a:p>
            <a:endParaRPr lang="cs-CZ"/>
          </a:p>
        </p:txBody>
      </p:sp>
      <p:sp>
        <p:nvSpPr>
          <p:cNvPr id="8" name="Zástupný symbol pro zápatí 7"/>
          <p:cNvSpPr>
            <a:spLocks noGrp="1"/>
          </p:cNvSpPr>
          <p:nvPr>
            <p:ph type="ftr" sz="quarter" idx="11"/>
          </p:nvPr>
        </p:nvSpPr>
        <p:spPr/>
        <p:txBody>
          <a:bodyPr/>
          <a:lstStyle>
            <a:lvl1pPr>
              <a:defRPr/>
            </a:lvl1pPr>
          </a:lstStyle>
          <a:p>
            <a:endParaRPr lang="cs-CZ"/>
          </a:p>
        </p:txBody>
      </p:sp>
      <p:sp>
        <p:nvSpPr>
          <p:cNvPr id="9" name="Zástupný symbol pro číslo snímku 8"/>
          <p:cNvSpPr>
            <a:spLocks noGrp="1"/>
          </p:cNvSpPr>
          <p:nvPr>
            <p:ph type="sldNum" sz="quarter" idx="12"/>
          </p:nvPr>
        </p:nvSpPr>
        <p:spPr/>
        <p:txBody>
          <a:bodyPr/>
          <a:lstStyle>
            <a:lvl1pPr>
              <a:defRPr/>
            </a:lvl1pPr>
          </a:lstStyle>
          <a:p>
            <a:fld id="{CEAEB083-B7E9-471B-AB53-AEB63E33A9E7}" type="slidenum">
              <a:rPr lang="cs-CZ"/>
              <a:pPr/>
              <a:t>‹#›</a:t>
            </a:fld>
            <a:endParaRPr lang="cs-CZ"/>
          </a:p>
        </p:txBody>
      </p:sp>
    </p:spTree>
    <p:extLst>
      <p:ext uri="{BB962C8B-B14F-4D97-AF65-F5344CB8AC3E}">
        <p14:creationId xmlns:p14="http://schemas.microsoft.com/office/powerpoint/2010/main" val="4065051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a:defRPr/>
            </a:lvl1pPr>
          </a:lstStyle>
          <a:p>
            <a:endParaRPr lang="cs-CZ"/>
          </a:p>
        </p:txBody>
      </p:sp>
      <p:sp>
        <p:nvSpPr>
          <p:cNvPr id="4" name="Zástupný symbol pro zápatí 3"/>
          <p:cNvSpPr>
            <a:spLocks noGrp="1"/>
          </p:cNvSpPr>
          <p:nvPr>
            <p:ph type="ftr" sz="quarter" idx="11"/>
          </p:nvPr>
        </p:nvSpPr>
        <p:spPr/>
        <p:txBody>
          <a:bodyPr/>
          <a:lstStyle>
            <a:lvl1pPr>
              <a:defRPr/>
            </a:lvl1pPr>
          </a:lstStyle>
          <a:p>
            <a:endParaRPr lang="cs-CZ"/>
          </a:p>
        </p:txBody>
      </p:sp>
      <p:sp>
        <p:nvSpPr>
          <p:cNvPr id="5" name="Zástupný symbol pro číslo snímku 4"/>
          <p:cNvSpPr>
            <a:spLocks noGrp="1"/>
          </p:cNvSpPr>
          <p:nvPr>
            <p:ph type="sldNum" sz="quarter" idx="12"/>
          </p:nvPr>
        </p:nvSpPr>
        <p:spPr/>
        <p:txBody>
          <a:bodyPr/>
          <a:lstStyle>
            <a:lvl1pPr>
              <a:defRPr/>
            </a:lvl1pPr>
          </a:lstStyle>
          <a:p>
            <a:fld id="{C4ED75B1-0855-49E3-8A4D-017A6857F3FB}" type="slidenum">
              <a:rPr lang="cs-CZ"/>
              <a:pPr/>
              <a:t>‹#›</a:t>
            </a:fld>
            <a:endParaRPr lang="cs-CZ"/>
          </a:p>
        </p:txBody>
      </p:sp>
    </p:spTree>
    <p:extLst>
      <p:ext uri="{BB962C8B-B14F-4D97-AF65-F5344CB8AC3E}">
        <p14:creationId xmlns:p14="http://schemas.microsoft.com/office/powerpoint/2010/main" val="9749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p>
        </p:txBody>
      </p:sp>
      <p:sp>
        <p:nvSpPr>
          <p:cNvPr id="3" name="Zástupný symbol pro zápatí 2"/>
          <p:cNvSpPr>
            <a:spLocks noGrp="1"/>
          </p:cNvSpPr>
          <p:nvPr>
            <p:ph type="ftr" sz="quarter" idx="11"/>
          </p:nvPr>
        </p:nvSpPr>
        <p:spPr/>
        <p:txBody>
          <a:bodyPr/>
          <a:lstStyle>
            <a:lvl1pPr>
              <a:defRPr/>
            </a:lvl1pPr>
          </a:lstStyle>
          <a:p>
            <a:endParaRPr lang="cs-CZ"/>
          </a:p>
        </p:txBody>
      </p:sp>
      <p:sp>
        <p:nvSpPr>
          <p:cNvPr id="4" name="Zástupný symbol pro číslo snímku 3"/>
          <p:cNvSpPr>
            <a:spLocks noGrp="1"/>
          </p:cNvSpPr>
          <p:nvPr>
            <p:ph type="sldNum" sz="quarter" idx="12"/>
          </p:nvPr>
        </p:nvSpPr>
        <p:spPr/>
        <p:txBody>
          <a:bodyPr/>
          <a:lstStyle>
            <a:lvl1pPr>
              <a:defRPr/>
            </a:lvl1pPr>
          </a:lstStyle>
          <a:p>
            <a:fld id="{E85DB7F4-0C14-4E27-BB13-59743D04CAEF}" type="slidenum">
              <a:rPr lang="cs-CZ"/>
              <a:pPr/>
              <a:t>‹#›</a:t>
            </a:fld>
            <a:endParaRPr lang="cs-CZ"/>
          </a:p>
        </p:txBody>
      </p:sp>
    </p:spTree>
    <p:extLst>
      <p:ext uri="{BB962C8B-B14F-4D97-AF65-F5344CB8AC3E}">
        <p14:creationId xmlns:p14="http://schemas.microsoft.com/office/powerpoint/2010/main" val="198534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fld id="{F9D93BCA-310E-4D0A-9637-3DF6B9D618D7}" type="slidenum">
              <a:rPr lang="cs-CZ"/>
              <a:pPr/>
              <a:t>‹#›</a:t>
            </a:fld>
            <a:endParaRPr lang="cs-CZ"/>
          </a:p>
        </p:txBody>
      </p:sp>
    </p:spTree>
    <p:extLst>
      <p:ext uri="{BB962C8B-B14F-4D97-AF65-F5344CB8AC3E}">
        <p14:creationId xmlns:p14="http://schemas.microsoft.com/office/powerpoint/2010/main" val="26392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fld id="{619C903F-3BF7-4410-B276-622C144D80CE}" type="slidenum">
              <a:rPr lang="cs-CZ"/>
              <a:pPr/>
              <a:t>‹#›</a:t>
            </a:fld>
            <a:endParaRPr lang="cs-CZ"/>
          </a:p>
        </p:txBody>
      </p:sp>
    </p:spTree>
    <p:extLst>
      <p:ext uri="{BB962C8B-B14F-4D97-AF65-F5344CB8AC3E}">
        <p14:creationId xmlns:p14="http://schemas.microsoft.com/office/powerpoint/2010/main" val="245509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C638FE9-C01C-47AE-B996-E0B7EC1636F2}" type="slidenum">
              <a:rPr lang="cs-CZ"/>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neos.jpl.nasa.gov/pd/cs/pdc21/" TargetMode="Externa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4"/><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video" Target="../media/media2.mp4"/><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hyperlink" Target="http://ozonewatch.gsfc.nasa.gov/monthly/SH.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5.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etiathome.berkeley.edu/kiosk"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neo.jpl.nasa.gov/risk/"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cneos.jpl.nasa.gov/pd/" TargetMode="External"/><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neo.jpl.nasa.gov/risk/" TargetMode="External"/><Relationship Id="rId4" Type="http://schemas.openxmlformats.org/officeDocument/2006/relationships/hyperlink" Target="http://iawn.ne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neoshield.eu/"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10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2888"/>
            <a:ext cx="9753600" cy="731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3092" name="Text Box 4"/>
          <p:cNvSpPr txBox="1">
            <a:spLocks noChangeArrowheads="1"/>
          </p:cNvSpPr>
          <p:nvPr/>
        </p:nvSpPr>
        <p:spPr bwMode="auto">
          <a:xfrm>
            <a:off x="611188" y="476250"/>
            <a:ext cx="4752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3600" b="1" dirty="0">
                <a:solidFill>
                  <a:srgbClr val="FF0000"/>
                </a:solidFill>
                <a:effectLst>
                  <a:outerShdw blurRad="38100" dist="38100" dir="2700000" algn="tl">
                    <a:srgbClr val="000000">
                      <a:alpha val="43137"/>
                    </a:srgbClr>
                  </a:outerShdw>
                </a:effectLst>
              </a:rPr>
              <a:t>Nebezpečí z kosmu?</a:t>
            </a:r>
          </a:p>
        </p:txBody>
      </p:sp>
      <p:sp>
        <p:nvSpPr>
          <p:cNvPr id="473093" name="Text Box 5"/>
          <p:cNvSpPr txBox="1">
            <a:spLocks noChangeArrowheads="1"/>
          </p:cNvSpPr>
          <p:nvPr/>
        </p:nvSpPr>
        <p:spPr bwMode="auto">
          <a:xfrm>
            <a:off x="250825" y="1412875"/>
            <a:ext cx="6911975"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631825" indent="-1746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742950" lvl="1" indent="-285750">
              <a:spcBef>
                <a:spcPct val="50000"/>
              </a:spcBef>
              <a:buFont typeface="Wingdings" pitchFamily="2" charset="2"/>
              <a:buChar char="v"/>
            </a:pPr>
            <a:r>
              <a:rPr lang="cs-CZ" b="1" dirty="0">
                <a:solidFill>
                  <a:schemeClr val="accent1"/>
                </a:solidFill>
              </a:rPr>
              <a:t>střet Země s cizím tělesem</a:t>
            </a:r>
          </a:p>
          <a:p>
            <a:pPr marL="742950" lvl="1" indent="-285750">
              <a:spcBef>
                <a:spcPct val="50000"/>
              </a:spcBef>
              <a:buFont typeface="Wingdings" pitchFamily="2" charset="2"/>
              <a:buChar char="v"/>
            </a:pPr>
            <a:r>
              <a:rPr lang="cs-CZ" b="1" dirty="0">
                <a:solidFill>
                  <a:schemeClr val="accent1"/>
                </a:solidFill>
              </a:rPr>
              <a:t>Slunce</a:t>
            </a:r>
          </a:p>
          <a:p>
            <a:pPr marL="742950" lvl="1" indent="-285750">
              <a:spcBef>
                <a:spcPct val="50000"/>
              </a:spcBef>
              <a:buFont typeface="Wingdings" pitchFamily="2" charset="2"/>
              <a:buChar char="v"/>
            </a:pPr>
            <a:r>
              <a:rPr lang="cs-CZ" b="1" dirty="0">
                <a:solidFill>
                  <a:schemeClr val="accent1"/>
                </a:solidFill>
              </a:rPr>
              <a:t>záření z kosmu</a:t>
            </a:r>
          </a:p>
          <a:p>
            <a:pPr marL="1200150" lvl="2" indent="-285750">
              <a:spcBef>
                <a:spcPct val="50000"/>
              </a:spcBef>
              <a:buFont typeface="Wingdings" pitchFamily="2" charset="2"/>
              <a:buChar char="Ø"/>
            </a:pPr>
            <a:r>
              <a:rPr lang="cs-CZ" b="1" dirty="0">
                <a:solidFill>
                  <a:schemeClr val="accent1"/>
                </a:solidFill>
              </a:rPr>
              <a:t> výbuch blízké supernovy aj.	</a:t>
            </a:r>
          </a:p>
          <a:p>
            <a:pPr marL="1200150" lvl="2" indent="-285750">
              <a:spcBef>
                <a:spcPct val="50000"/>
              </a:spcBef>
              <a:buFont typeface="Wingdings" pitchFamily="2" charset="2"/>
              <a:buChar char="Ø"/>
            </a:pPr>
            <a:r>
              <a:rPr lang="cs-CZ" b="1" dirty="0">
                <a:solidFill>
                  <a:schemeClr val="accent1"/>
                </a:solidFill>
              </a:rPr>
              <a:t> kosmické záření</a:t>
            </a:r>
          </a:p>
          <a:p>
            <a:pPr marL="742950" lvl="1" indent="-285750">
              <a:spcBef>
                <a:spcPct val="50000"/>
              </a:spcBef>
              <a:buFont typeface="Wingdings" pitchFamily="2" charset="2"/>
              <a:buChar char="v"/>
            </a:pPr>
            <a:r>
              <a:rPr lang="cs-CZ" b="1" dirty="0">
                <a:solidFill>
                  <a:schemeClr val="accent1"/>
                </a:solidFill>
              </a:rPr>
              <a:t>setkání s mimozemským životem</a:t>
            </a:r>
            <a:endParaRPr lang="cs-CZ" dirty="0">
              <a:solidFill>
                <a:schemeClr val="accent1"/>
              </a:solidFill>
            </a:endParaRPr>
          </a:p>
        </p:txBody>
      </p:sp>
      <p:pic>
        <p:nvPicPr>
          <p:cNvPr id="473095" name="Picture 7"/>
          <p:cNvPicPr>
            <a:picLocks noChangeAspect="1" noChangeArrowheads="1"/>
          </p:cNvPicPr>
          <p:nvPr/>
        </p:nvPicPr>
        <p:blipFill>
          <a:blip r:embed="rId4">
            <a:extLst>
              <a:ext uri="{28A0092B-C50C-407E-A947-70E740481C1C}">
                <a14:useLocalDpi xmlns:a14="http://schemas.microsoft.com/office/drawing/2010/main" val="0"/>
              </a:ext>
            </a:extLst>
          </a:blip>
          <a:srcRect t="13440" r="3360" b="13440"/>
          <a:stretch>
            <a:fillRect/>
          </a:stretch>
        </p:blipFill>
        <p:spPr bwMode="auto">
          <a:xfrm>
            <a:off x="1403350" y="4581525"/>
            <a:ext cx="207010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3099" name="Picture 11"/>
          <p:cNvPicPr>
            <a:picLocks noChangeAspect="1" noChangeArrowheads="1"/>
          </p:cNvPicPr>
          <p:nvPr/>
        </p:nvPicPr>
        <p:blipFill>
          <a:blip r:embed="rId5">
            <a:extLst>
              <a:ext uri="{28A0092B-C50C-407E-A947-70E740481C1C}">
                <a14:useLocalDpi xmlns:a14="http://schemas.microsoft.com/office/drawing/2010/main" val="0"/>
              </a:ext>
            </a:extLst>
          </a:blip>
          <a:srcRect l="5040" t="10123" r="8400" b="11809"/>
          <a:stretch>
            <a:fillRect/>
          </a:stretch>
        </p:blipFill>
        <p:spPr bwMode="auto">
          <a:xfrm>
            <a:off x="6048375" y="549275"/>
            <a:ext cx="1854200"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73099"/>
                                        </p:tgtEl>
                                        <p:attrNameLst>
                                          <p:attrName>style.visibility</p:attrName>
                                        </p:attrNameLst>
                                      </p:cBhvr>
                                      <p:to>
                                        <p:strVal val="visible"/>
                                      </p:to>
                                    </p:set>
                                    <p:anim calcmode="lin" valueType="num">
                                      <p:cBhvr additive="base">
                                        <p:cTn id="7" dur="500" fill="hold"/>
                                        <p:tgtEl>
                                          <p:spTgt spid="473099"/>
                                        </p:tgtEl>
                                        <p:attrNameLst>
                                          <p:attrName>ppt_x</p:attrName>
                                        </p:attrNameLst>
                                      </p:cBhvr>
                                      <p:tavLst>
                                        <p:tav tm="0">
                                          <p:val>
                                            <p:strVal val="1+#ppt_w/2"/>
                                          </p:val>
                                        </p:tav>
                                        <p:tav tm="100000">
                                          <p:val>
                                            <p:strVal val="#ppt_x"/>
                                          </p:val>
                                        </p:tav>
                                      </p:tavLst>
                                    </p:anim>
                                    <p:anim calcmode="lin" valueType="num">
                                      <p:cBhvr additive="base">
                                        <p:cTn id="8" dur="500" fill="hold"/>
                                        <p:tgtEl>
                                          <p:spTgt spid="47309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3095"/>
                                        </p:tgtEl>
                                        <p:attrNameLst>
                                          <p:attrName>style.visibility</p:attrName>
                                        </p:attrNameLst>
                                      </p:cBhvr>
                                      <p:to>
                                        <p:strVal val="visible"/>
                                      </p:to>
                                    </p:set>
                                    <p:anim calcmode="lin" valueType="num">
                                      <p:cBhvr additive="base">
                                        <p:cTn id="11" dur="500" fill="hold"/>
                                        <p:tgtEl>
                                          <p:spTgt spid="473095"/>
                                        </p:tgtEl>
                                        <p:attrNameLst>
                                          <p:attrName>ppt_x</p:attrName>
                                        </p:attrNameLst>
                                      </p:cBhvr>
                                      <p:tavLst>
                                        <p:tav tm="0">
                                          <p:val>
                                            <p:strVal val="#ppt_x"/>
                                          </p:val>
                                        </p:tav>
                                        <p:tav tm="100000">
                                          <p:val>
                                            <p:strVal val="#ppt_x"/>
                                          </p:val>
                                        </p:tav>
                                      </p:tavLst>
                                    </p:anim>
                                    <p:anim calcmode="lin" valueType="num">
                                      <p:cBhvr additive="base">
                                        <p:cTn id="12" dur="500" fill="hold"/>
                                        <p:tgtEl>
                                          <p:spTgt spid="47309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3093">
                                            <p:txEl>
                                              <p:pRg st="0" end="0"/>
                                            </p:txEl>
                                          </p:spTgt>
                                        </p:tgtEl>
                                        <p:attrNameLst>
                                          <p:attrName>style.visibility</p:attrName>
                                        </p:attrNameLst>
                                      </p:cBhvr>
                                      <p:to>
                                        <p:strVal val="visible"/>
                                      </p:to>
                                    </p:set>
                                    <p:animEffect transition="in" filter="randombar(horizontal)">
                                      <p:cBhvr>
                                        <p:cTn id="17" dur="500"/>
                                        <p:tgtEl>
                                          <p:spTgt spid="47309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3093">
                                            <p:txEl>
                                              <p:pRg st="1" end="1"/>
                                            </p:txEl>
                                          </p:spTgt>
                                        </p:tgtEl>
                                        <p:attrNameLst>
                                          <p:attrName>style.visibility</p:attrName>
                                        </p:attrNameLst>
                                      </p:cBhvr>
                                      <p:to>
                                        <p:strVal val="visible"/>
                                      </p:to>
                                    </p:set>
                                    <p:animEffect transition="in" filter="randombar(horizontal)">
                                      <p:cBhvr>
                                        <p:cTn id="22" dur="500"/>
                                        <p:tgtEl>
                                          <p:spTgt spid="47309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73093">
                                            <p:txEl>
                                              <p:pRg st="2" end="2"/>
                                            </p:txEl>
                                          </p:spTgt>
                                        </p:tgtEl>
                                        <p:attrNameLst>
                                          <p:attrName>style.visibility</p:attrName>
                                        </p:attrNameLst>
                                      </p:cBhvr>
                                      <p:to>
                                        <p:strVal val="visible"/>
                                      </p:to>
                                    </p:set>
                                    <p:animEffect transition="in" filter="randombar(horizontal)">
                                      <p:cBhvr>
                                        <p:cTn id="27" dur="500"/>
                                        <p:tgtEl>
                                          <p:spTgt spid="473093">
                                            <p:txEl>
                                              <p:pRg st="2" end="2"/>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73093">
                                            <p:txEl>
                                              <p:pRg st="3" end="3"/>
                                            </p:txEl>
                                          </p:spTgt>
                                        </p:tgtEl>
                                        <p:attrNameLst>
                                          <p:attrName>style.visibility</p:attrName>
                                        </p:attrNameLst>
                                      </p:cBhvr>
                                      <p:to>
                                        <p:strVal val="visible"/>
                                      </p:to>
                                    </p:set>
                                    <p:animEffect transition="in" filter="randombar(horizontal)">
                                      <p:cBhvr>
                                        <p:cTn id="30" dur="500"/>
                                        <p:tgtEl>
                                          <p:spTgt spid="473093">
                                            <p:txEl>
                                              <p:pRg st="3" end="3"/>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73093">
                                            <p:txEl>
                                              <p:pRg st="4" end="4"/>
                                            </p:txEl>
                                          </p:spTgt>
                                        </p:tgtEl>
                                        <p:attrNameLst>
                                          <p:attrName>style.visibility</p:attrName>
                                        </p:attrNameLst>
                                      </p:cBhvr>
                                      <p:to>
                                        <p:strVal val="visible"/>
                                      </p:to>
                                    </p:set>
                                    <p:animEffect transition="in" filter="randombar(horizontal)">
                                      <p:cBhvr>
                                        <p:cTn id="33" dur="500"/>
                                        <p:tgtEl>
                                          <p:spTgt spid="473093">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73093">
                                            <p:txEl>
                                              <p:pRg st="5" end="5"/>
                                            </p:txEl>
                                          </p:spTgt>
                                        </p:tgtEl>
                                        <p:attrNameLst>
                                          <p:attrName>style.visibility</p:attrName>
                                        </p:attrNameLst>
                                      </p:cBhvr>
                                      <p:to>
                                        <p:strVal val="visible"/>
                                      </p:to>
                                    </p:set>
                                    <p:animEffect transition="in" filter="randombar(horizontal)">
                                      <p:cBhvr>
                                        <p:cTn id="38" dur="500"/>
                                        <p:tgtEl>
                                          <p:spTgt spid="4730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3" grpId="0" uiExpand="1" build="p" bldLvl="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213A4FC-C132-4349-AC0A-0A6BF5FDAA64}"/>
              </a:ext>
            </a:extLst>
          </p:cNvPr>
          <p:cNvSpPr txBox="1"/>
          <p:nvPr/>
        </p:nvSpPr>
        <p:spPr>
          <a:xfrm>
            <a:off x="539552" y="404664"/>
            <a:ext cx="4752528" cy="369332"/>
          </a:xfrm>
          <a:prstGeom prst="rect">
            <a:avLst/>
          </a:prstGeom>
          <a:noFill/>
        </p:spPr>
        <p:txBody>
          <a:bodyPr wrap="square" rtlCol="0">
            <a:spAutoFit/>
          </a:bodyPr>
          <a:lstStyle/>
          <a:p>
            <a:r>
              <a:rPr lang="cs-CZ" b="1" dirty="0">
                <a:solidFill>
                  <a:srgbClr val="FF0000"/>
                </a:solidFill>
              </a:rPr>
              <a:t>Simulace dopadu 2021</a:t>
            </a:r>
          </a:p>
        </p:txBody>
      </p:sp>
      <p:sp>
        <p:nvSpPr>
          <p:cNvPr id="4" name="TextovéPole 3">
            <a:extLst>
              <a:ext uri="{FF2B5EF4-FFF2-40B4-BE49-F238E27FC236}">
                <a16:creationId xmlns:a16="http://schemas.microsoft.com/office/drawing/2014/main" id="{83235A1A-011C-4CED-9CE7-456697FCD90E}"/>
              </a:ext>
            </a:extLst>
          </p:cNvPr>
          <p:cNvSpPr txBox="1"/>
          <p:nvPr/>
        </p:nvSpPr>
        <p:spPr>
          <a:xfrm>
            <a:off x="407048" y="6247105"/>
            <a:ext cx="4572000" cy="338554"/>
          </a:xfrm>
          <a:prstGeom prst="rect">
            <a:avLst/>
          </a:prstGeom>
          <a:noFill/>
        </p:spPr>
        <p:txBody>
          <a:bodyPr wrap="square">
            <a:spAutoFit/>
          </a:bodyPr>
          <a:lstStyle/>
          <a:p>
            <a:r>
              <a:rPr lang="cs-CZ" sz="1600" dirty="0">
                <a:hlinkClick r:id="rId2"/>
              </a:rPr>
              <a:t>https://cneos.jpl.nasa.gov/pd/cs/pdc21/</a:t>
            </a:r>
            <a:endParaRPr lang="cs-CZ" sz="1600" dirty="0"/>
          </a:p>
        </p:txBody>
      </p:sp>
      <p:pic>
        <p:nvPicPr>
          <p:cNvPr id="1026" name="Picture 2" descr="Orbit of asteroid 2021 PDC">
            <a:extLst>
              <a:ext uri="{FF2B5EF4-FFF2-40B4-BE49-F238E27FC236}">
                <a16:creationId xmlns:a16="http://schemas.microsoft.com/office/drawing/2014/main" id="{E9E11582-84AF-48AA-BA88-31F0303908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13" y="1325234"/>
            <a:ext cx="3145547" cy="235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image shows the current predicted impact region for 2021 PDC. There is a 99% chance the impact will occur within the boundary of the entire shaded region; the boundaries of the two inner shaded regions indicate other probability levels: the chance of impact is 87% inside the middle contour, and 40% inside the central dark-red region.">
            <a:extLst>
              <a:ext uri="{FF2B5EF4-FFF2-40B4-BE49-F238E27FC236}">
                <a16:creationId xmlns:a16="http://schemas.microsoft.com/office/drawing/2014/main" id="{B80E982E-E85F-4438-A74F-931C69069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461" y="-176910"/>
            <a:ext cx="5472539" cy="447075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4CA6E27-BA4E-4ECC-8826-7603E93847F2}"/>
              </a:ext>
            </a:extLst>
          </p:cNvPr>
          <p:cNvSpPr txBox="1"/>
          <p:nvPr/>
        </p:nvSpPr>
        <p:spPr>
          <a:xfrm>
            <a:off x="411093" y="4240039"/>
            <a:ext cx="3731872" cy="1668214"/>
          </a:xfrm>
          <a:prstGeom prst="rect">
            <a:avLst/>
          </a:prstGeom>
          <a:noFill/>
        </p:spPr>
        <p:txBody>
          <a:bodyPr wrap="square" rtlCol="0">
            <a:spAutoFit/>
          </a:bodyPr>
          <a:lstStyle/>
          <a:p>
            <a:pPr>
              <a:lnSpc>
                <a:spcPct val="150000"/>
              </a:lnSpc>
            </a:pPr>
            <a:r>
              <a:rPr lang="cs-CZ" sz="1400" dirty="0"/>
              <a:t>hypotetický scénář události:</a:t>
            </a:r>
          </a:p>
          <a:p>
            <a:pPr>
              <a:lnSpc>
                <a:spcPct val="150000"/>
              </a:lnSpc>
            </a:pPr>
            <a:r>
              <a:rPr lang="cs-CZ" sz="1400" dirty="0"/>
              <a:t>den 0 – objev</a:t>
            </a:r>
          </a:p>
          <a:p>
            <a:pPr>
              <a:lnSpc>
                <a:spcPct val="150000"/>
              </a:lnSpc>
            </a:pPr>
            <a:r>
              <a:rPr lang="cs-CZ" sz="1400" dirty="0"/>
              <a:t>den 1 - místo dopadu 2/3 zemského povrchu</a:t>
            </a:r>
          </a:p>
          <a:p>
            <a:pPr>
              <a:lnSpc>
                <a:spcPct val="150000"/>
              </a:lnSpc>
            </a:pPr>
            <a:r>
              <a:rPr lang="cs-CZ" sz="1400" dirty="0"/>
              <a:t>den 2 – střední Evropa</a:t>
            </a:r>
          </a:p>
          <a:p>
            <a:pPr>
              <a:lnSpc>
                <a:spcPct val="150000"/>
              </a:lnSpc>
            </a:pPr>
            <a:r>
              <a:rPr lang="cs-CZ" sz="1400" dirty="0"/>
              <a:t>den 4 - místo dopadu – Šumava</a:t>
            </a:r>
          </a:p>
        </p:txBody>
      </p:sp>
      <p:pic>
        <p:nvPicPr>
          <p:cNvPr id="1030" name="Picture 6" descr="The shaded regions in this image show where the impact is most likely to occur. There is a 99% chance the impact will be located within the outer contour, 87% inside the middle contour, and 40% inside the central dark red region.">
            <a:extLst>
              <a:ext uri="{FF2B5EF4-FFF2-40B4-BE49-F238E27FC236}">
                <a16:creationId xmlns:a16="http://schemas.microsoft.com/office/drawing/2014/main" id="{920A96C0-A522-4FA5-A13E-7F6AAD7E0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719" y="4293848"/>
            <a:ext cx="5349112" cy="436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4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1" dur="500"/>
                                        <p:tgtEl>
                                          <p:spTgt spid="9">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randombar(horizont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9" dur="500"/>
                                        <p:tgtEl>
                                          <p:spTgt spid="9">
                                            <p:txEl>
                                              <p:pRg st="4" end="4"/>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randombar(horizontal)">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29" y="188640"/>
            <a:ext cx="358404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Výsledek obrázku pro probability of asteroid impact on 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787" y="3038473"/>
            <a:ext cx="52387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Ã½sledek obrÃ¡zku pro earth asteroid collision">
            <a:extLst>
              <a:ext uri="{FF2B5EF4-FFF2-40B4-BE49-F238E27FC236}">
                <a16:creationId xmlns:a16="http://schemas.microsoft.com/office/drawing/2014/main" id="{B3606E6C-89C6-4682-87C5-67DFC856D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60648"/>
            <a:ext cx="4395900" cy="24482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earth asteroid collision">
            <a:extLst>
              <a:ext uri="{FF2B5EF4-FFF2-40B4-BE49-F238E27FC236}">
                <a16:creationId xmlns:a16="http://schemas.microsoft.com/office/drawing/2014/main" id="{9302727C-B4CA-4CEC-BCB7-54F84C1BBA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6" y="3711941"/>
            <a:ext cx="3746190" cy="24974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4"/>
          <p:cNvSpPr>
            <a:spLocks noChangeArrowheads="1"/>
          </p:cNvSpPr>
          <p:nvPr/>
        </p:nvSpPr>
        <p:spPr bwMode="auto">
          <a:xfrm>
            <a:off x="370286" y="188640"/>
            <a:ext cx="8768360" cy="392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cs-CZ" b="1" dirty="0">
                <a:solidFill>
                  <a:srgbClr val="0000FF"/>
                </a:solidFill>
              </a:rPr>
              <a:t>Zdokumentované „drobné“ kolize - příklady:</a:t>
            </a:r>
            <a:r>
              <a:rPr lang="cs-CZ" dirty="0"/>
              <a:t> </a:t>
            </a:r>
          </a:p>
          <a:p>
            <a:pPr>
              <a:lnSpc>
                <a:spcPct val="120000"/>
              </a:lnSpc>
            </a:pPr>
            <a:endParaRPr lang="cs-CZ" dirty="0"/>
          </a:p>
          <a:p>
            <a:pPr>
              <a:lnSpc>
                <a:spcPct val="120000"/>
              </a:lnSpc>
            </a:pPr>
            <a:r>
              <a:rPr lang="cs-CZ" dirty="0"/>
              <a:t>kamenné deště - 	22.5.1808 Stonařov, </a:t>
            </a:r>
          </a:p>
          <a:p>
            <a:pPr>
              <a:lnSpc>
                <a:spcPct val="120000"/>
              </a:lnSpc>
            </a:pPr>
            <a:r>
              <a:rPr lang="cs-CZ" dirty="0"/>
              <a:t>		8. 3. 1976 </a:t>
            </a:r>
            <a:r>
              <a:rPr lang="cs-CZ" dirty="0" err="1"/>
              <a:t>Jilin</a:t>
            </a:r>
            <a:r>
              <a:rPr lang="cs-CZ" dirty="0"/>
              <a:t> (Čína) – 500 km</a:t>
            </a:r>
            <a:r>
              <a:rPr lang="cs-CZ" baseline="30000" dirty="0"/>
              <a:t>2</a:t>
            </a:r>
          </a:p>
          <a:p>
            <a:pPr>
              <a:lnSpc>
                <a:spcPct val="120000"/>
              </a:lnSpc>
            </a:pPr>
            <a:endParaRPr lang="cs-CZ" sz="900" dirty="0"/>
          </a:p>
          <a:p>
            <a:pPr>
              <a:lnSpc>
                <a:spcPct val="120000"/>
              </a:lnSpc>
            </a:pPr>
            <a:r>
              <a:rPr lang="cs-CZ" sz="1600" dirty="0"/>
              <a:t>jednotlivá tělesa - 29.9.1938 </a:t>
            </a:r>
            <a:r>
              <a:rPr lang="cs-CZ" sz="1600" dirty="0" err="1"/>
              <a:t>Benld</a:t>
            </a:r>
            <a:r>
              <a:rPr lang="cs-CZ" sz="1600" dirty="0"/>
              <a:t>, USA</a:t>
            </a:r>
          </a:p>
          <a:p>
            <a:pPr>
              <a:lnSpc>
                <a:spcPct val="120000"/>
              </a:lnSpc>
            </a:pPr>
            <a:r>
              <a:rPr lang="cs-CZ" sz="1600" dirty="0"/>
              <a:t>	7. 4. 1959 - Příbram (1. nález dle pozorování)</a:t>
            </a:r>
          </a:p>
          <a:p>
            <a:pPr>
              <a:lnSpc>
                <a:spcPct val="120000"/>
              </a:lnSpc>
            </a:pPr>
            <a:r>
              <a:rPr lang="cs-CZ" sz="1600" dirty="0"/>
              <a:t>	9. 10. 1992 – </a:t>
            </a:r>
            <a:r>
              <a:rPr lang="cs-CZ" sz="1600" dirty="0" err="1"/>
              <a:t>Peekshill</a:t>
            </a:r>
            <a:r>
              <a:rPr lang="cs-CZ" sz="1600" dirty="0"/>
              <a:t>, USA (baseball) </a:t>
            </a:r>
          </a:p>
          <a:p>
            <a:pPr>
              <a:lnSpc>
                <a:spcPct val="120000"/>
              </a:lnSpc>
            </a:pPr>
            <a:r>
              <a:rPr lang="cs-CZ" sz="1600" dirty="0"/>
              <a:t>	6. 5. 2000 – Morávka</a:t>
            </a:r>
          </a:p>
          <a:p>
            <a:pPr>
              <a:lnSpc>
                <a:spcPct val="120000"/>
              </a:lnSpc>
            </a:pPr>
            <a:r>
              <a:rPr lang="cs-CZ" sz="1600" dirty="0"/>
              <a:t>	15. 9. 2007 - Peru v blízkosti vesnice </a:t>
            </a:r>
            <a:r>
              <a:rPr lang="cs-CZ" sz="1600" dirty="0" err="1"/>
              <a:t>Carancas</a:t>
            </a:r>
            <a:endParaRPr lang="cs-CZ" sz="1600" dirty="0"/>
          </a:p>
          <a:p>
            <a:pPr>
              <a:lnSpc>
                <a:spcPct val="120000"/>
              </a:lnSpc>
            </a:pPr>
            <a:r>
              <a:rPr lang="cs-CZ" sz="1600" dirty="0"/>
              <a:t>	28. 2. 2010 – Košice (</a:t>
            </a:r>
            <a:r>
              <a:rPr lang="cs-CZ" sz="1600" dirty="0" err="1"/>
              <a:t>Vyšný</a:t>
            </a:r>
            <a:r>
              <a:rPr lang="cs-CZ" sz="1600" dirty="0"/>
              <a:t> </a:t>
            </a:r>
            <a:r>
              <a:rPr lang="cs-CZ" sz="1600" dirty="0" err="1"/>
              <a:t>Klátov</a:t>
            </a:r>
            <a:r>
              <a:rPr lang="cs-CZ" sz="1600" dirty="0"/>
              <a:t>) ....</a:t>
            </a:r>
          </a:p>
          <a:p>
            <a:pPr>
              <a:lnSpc>
                <a:spcPct val="120000"/>
              </a:lnSpc>
            </a:pPr>
            <a:r>
              <a:rPr lang="cs-CZ" sz="1600" dirty="0"/>
              <a:t>	15. 2. 2013 – Čeljabinsk, Rusko</a:t>
            </a:r>
          </a:p>
          <a:p>
            <a:pPr>
              <a:lnSpc>
                <a:spcPct val="120000"/>
              </a:lnSpc>
            </a:pPr>
            <a:r>
              <a:rPr lang="cs-CZ" sz="1600" dirty="0"/>
              <a:t>	25.10.2017 – </a:t>
            </a:r>
            <a:r>
              <a:rPr lang="cs-CZ" sz="1600" dirty="0" err="1"/>
              <a:t>Paarl</a:t>
            </a:r>
            <a:r>
              <a:rPr lang="cs-CZ" sz="1600" dirty="0"/>
              <a:t>, JAR</a:t>
            </a:r>
          </a:p>
        </p:txBody>
      </p:sp>
      <p:pic>
        <p:nvPicPr>
          <p:cNvPr id="304133" name="Picture 5" descr="Peek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045" y="174576"/>
            <a:ext cx="2211081" cy="1540930"/>
          </a:xfrm>
          <a:prstGeom prst="rect">
            <a:avLst/>
          </a:prstGeom>
          <a:noFill/>
          <a:extLst>
            <a:ext uri="{909E8E84-426E-40DD-AFC4-6F175D3DCCD1}">
              <a14:hiddenFill xmlns:a14="http://schemas.microsoft.com/office/drawing/2010/main">
                <a:solidFill>
                  <a:srgbClr val="FFFFFF"/>
                </a:solidFill>
              </a14:hiddenFill>
            </a:ext>
          </a:extLst>
        </p:spPr>
      </p:pic>
      <p:pic>
        <p:nvPicPr>
          <p:cNvPr id="3041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586" y="1844825"/>
            <a:ext cx="3379872" cy="225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41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97" y="4203267"/>
            <a:ext cx="3512121" cy="263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inm-baobab-prod-eu-west-1.s3.amazonaws.com/public/inm/media/2017/10/24/iol/430/WhatsApp-Image-2017-10-24-at-13.20.26.jpeg">
            <a:extLst>
              <a:ext uri="{FF2B5EF4-FFF2-40B4-BE49-F238E27FC236}">
                <a16:creationId xmlns:a16="http://schemas.microsoft.com/office/drawing/2014/main" id="{278D0E39-FE7A-4283-9E41-0C5DD96F4B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7149" y="4214293"/>
            <a:ext cx="2992959" cy="26120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mage.iol.co.za/image/1/process/620x349?source=https://inm-baobab-prod-eu-west-1.s3.amazonaws.com/public/inm/media/2017/10/24/iol/825/WhatsApp-Image-2017-10-24-at-13.20.25.jpeg">
            <a:extLst>
              <a:ext uri="{FF2B5EF4-FFF2-40B4-BE49-F238E27FC236}">
                <a16:creationId xmlns:a16="http://schemas.microsoft.com/office/drawing/2014/main" id="{2C7C012A-3B06-4812-8719-55E0643DEA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5229200"/>
            <a:ext cx="2716956" cy="1806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4132">
                                            <p:txEl>
                                              <p:pRg st="0" end="0"/>
                                            </p:txEl>
                                          </p:spTgt>
                                        </p:tgtEl>
                                        <p:attrNameLst>
                                          <p:attrName>style.visibility</p:attrName>
                                        </p:attrNameLst>
                                      </p:cBhvr>
                                      <p:to>
                                        <p:strVal val="visible"/>
                                      </p:to>
                                    </p:set>
                                    <p:animEffect transition="in" filter="randombar(horizontal)">
                                      <p:cBhvr>
                                        <p:cTn id="7" dur="500"/>
                                        <p:tgtEl>
                                          <p:spTgt spid="304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4132">
                                            <p:txEl>
                                              <p:pRg st="2" end="2"/>
                                            </p:txEl>
                                          </p:spTgt>
                                        </p:tgtEl>
                                        <p:attrNameLst>
                                          <p:attrName>style.visibility</p:attrName>
                                        </p:attrNameLst>
                                      </p:cBhvr>
                                      <p:to>
                                        <p:strVal val="visible"/>
                                      </p:to>
                                    </p:set>
                                    <p:animEffect transition="in" filter="randombar(horizontal)">
                                      <p:cBhvr>
                                        <p:cTn id="12" dur="500"/>
                                        <p:tgtEl>
                                          <p:spTgt spid="3041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4132">
                                            <p:txEl>
                                              <p:pRg st="3" end="3"/>
                                            </p:txEl>
                                          </p:spTgt>
                                        </p:tgtEl>
                                        <p:attrNameLst>
                                          <p:attrName>style.visibility</p:attrName>
                                        </p:attrNameLst>
                                      </p:cBhvr>
                                      <p:to>
                                        <p:strVal val="visible"/>
                                      </p:to>
                                    </p:set>
                                    <p:animEffect transition="in" filter="randombar(horizontal)">
                                      <p:cBhvr>
                                        <p:cTn id="17" dur="500"/>
                                        <p:tgtEl>
                                          <p:spTgt spid="3041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4132">
                                            <p:txEl>
                                              <p:pRg st="5" end="5"/>
                                            </p:txEl>
                                          </p:spTgt>
                                        </p:tgtEl>
                                        <p:attrNameLst>
                                          <p:attrName>style.visibility</p:attrName>
                                        </p:attrNameLst>
                                      </p:cBhvr>
                                      <p:to>
                                        <p:strVal val="visible"/>
                                      </p:to>
                                    </p:set>
                                    <p:animEffect transition="in" filter="randombar(horizontal)">
                                      <p:cBhvr>
                                        <p:cTn id="22" dur="500"/>
                                        <p:tgtEl>
                                          <p:spTgt spid="304132">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04135"/>
                                        </p:tgtEl>
                                        <p:attrNameLst>
                                          <p:attrName>style.visibility</p:attrName>
                                        </p:attrNameLst>
                                      </p:cBhvr>
                                      <p:to>
                                        <p:strVal val="visible"/>
                                      </p:to>
                                    </p:set>
                                    <p:animEffect transition="in" filter="randombar(horizontal)">
                                      <p:cBhvr>
                                        <p:cTn id="25" dur="500"/>
                                        <p:tgtEl>
                                          <p:spTgt spid="30413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04132">
                                            <p:txEl>
                                              <p:pRg st="6" end="6"/>
                                            </p:txEl>
                                          </p:spTgt>
                                        </p:tgtEl>
                                        <p:attrNameLst>
                                          <p:attrName>style.visibility</p:attrName>
                                        </p:attrNameLst>
                                      </p:cBhvr>
                                      <p:to>
                                        <p:strVal val="visible"/>
                                      </p:to>
                                    </p:set>
                                    <p:animEffect transition="in" filter="randombar(horizontal)">
                                      <p:cBhvr>
                                        <p:cTn id="30" dur="500"/>
                                        <p:tgtEl>
                                          <p:spTgt spid="30413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04132">
                                            <p:txEl>
                                              <p:pRg st="7" end="7"/>
                                            </p:txEl>
                                          </p:spTgt>
                                        </p:tgtEl>
                                        <p:attrNameLst>
                                          <p:attrName>style.visibility</p:attrName>
                                        </p:attrNameLst>
                                      </p:cBhvr>
                                      <p:to>
                                        <p:strVal val="visible"/>
                                      </p:to>
                                    </p:set>
                                    <p:animEffect transition="in" filter="randombar(horizontal)">
                                      <p:cBhvr>
                                        <p:cTn id="35" dur="500"/>
                                        <p:tgtEl>
                                          <p:spTgt spid="304132">
                                            <p:txEl>
                                              <p:pRg st="7" end="7"/>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304133"/>
                                        </p:tgtEl>
                                        <p:attrNameLst>
                                          <p:attrName>style.visibility</p:attrName>
                                        </p:attrNameLst>
                                      </p:cBhvr>
                                      <p:to>
                                        <p:strVal val="visible"/>
                                      </p:to>
                                    </p:set>
                                    <p:animEffect transition="in" filter="randombar(horizontal)">
                                      <p:cBhvr>
                                        <p:cTn id="38" dur="500"/>
                                        <p:tgtEl>
                                          <p:spTgt spid="30413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04132">
                                            <p:txEl>
                                              <p:pRg st="8" end="8"/>
                                            </p:txEl>
                                          </p:spTgt>
                                        </p:tgtEl>
                                        <p:attrNameLst>
                                          <p:attrName>style.visibility</p:attrName>
                                        </p:attrNameLst>
                                      </p:cBhvr>
                                      <p:to>
                                        <p:strVal val="visible"/>
                                      </p:to>
                                    </p:set>
                                    <p:animEffect transition="in" filter="randombar(horizontal)">
                                      <p:cBhvr>
                                        <p:cTn id="43" dur="500"/>
                                        <p:tgtEl>
                                          <p:spTgt spid="304132">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04132">
                                            <p:txEl>
                                              <p:pRg st="9" end="9"/>
                                            </p:txEl>
                                          </p:spTgt>
                                        </p:tgtEl>
                                        <p:attrNameLst>
                                          <p:attrName>style.visibility</p:attrName>
                                        </p:attrNameLst>
                                      </p:cBhvr>
                                      <p:to>
                                        <p:strVal val="visible"/>
                                      </p:to>
                                    </p:set>
                                    <p:animEffect transition="in" filter="randombar(horizontal)">
                                      <p:cBhvr>
                                        <p:cTn id="48" dur="500"/>
                                        <p:tgtEl>
                                          <p:spTgt spid="304132">
                                            <p:txEl>
                                              <p:pRg st="9" end="9"/>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304134"/>
                                        </p:tgtEl>
                                        <p:attrNameLst>
                                          <p:attrName>style.visibility</p:attrName>
                                        </p:attrNameLst>
                                      </p:cBhvr>
                                      <p:to>
                                        <p:strVal val="visible"/>
                                      </p:to>
                                    </p:set>
                                    <p:animEffect transition="in" filter="randombar(horizontal)">
                                      <p:cBhvr>
                                        <p:cTn id="51" dur="500"/>
                                        <p:tgtEl>
                                          <p:spTgt spid="30413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04132">
                                            <p:txEl>
                                              <p:pRg st="10" end="10"/>
                                            </p:txEl>
                                          </p:spTgt>
                                        </p:tgtEl>
                                        <p:attrNameLst>
                                          <p:attrName>style.visibility</p:attrName>
                                        </p:attrNameLst>
                                      </p:cBhvr>
                                      <p:to>
                                        <p:strVal val="visible"/>
                                      </p:to>
                                    </p:set>
                                    <p:animEffect transition="in" filter="randombar(horizontal)">
                                      <p:cBhvr>
                                        <p:cTn id="56" dur="500"/>
                                        <p:tgtEl>
                                          <p:spTgt spid="304132">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04132">
                                            <p:txEl>
                                              <p:pRg st="11" end="11"/>
                                            </p:txEl>
                                          </p:spTgt>
                                        </p:tgtEl>
                                        <p:attrNameLst>
                                          <p:attrName>style.visibility</p:attrName>
                                        </p:attrNameLst>
                                      </p:cBhvr>
                                      <p:to>
                                        <p:strVal val="visible"/>
                                      </p:to>
                                    </p:set>
                                    <p:animEffect transition="in" filter="randombar(horizontal)">
                                      <p:cBhvr>
                                        <p:cTn id="61" dur="500"/>
                                        <p:tgtEl>
                                          <p:spTgt spid="304132">
                                            <p:txEl>
                                              <p:pRg st="11" end="1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04132">
                                            <p:txEl>
                                              <p:pRg st="12" end="12"/>
                                            </p:txEl>
                                          </p:spTgt>
                                        </p:tgtEl>
                                        <p:attrNameLst>
                                          <p:attrName>style.visibility</p:attrName>
                                        </p:attrNameLst>
                                      </p:cBhvr>
                                      <p:to>
                                        <p:strVal val="visible"/>
                                      </p:to>
                                    </p:set>
                                    <p:animEffect transition="in" filter="randombar(horizontal)">
                                      <p:cBhvr>
                                        <p:cTn id="66" dur="500"/>
                                        <p:tgtEl>
                                          <p:spTgt spid="304132">
                                            <p:txEl>
                                              <p:pRg st="12" end="12"/>
                                            </p:txEl>
                                          </p:spTgt>
                                        </p:tgtEl>
                                      </p:cBhvr>
                                    </p:animEffect>
                                  </p:childTnLst>
                                </p:cTn>
                              </p:par>
                              <p:par>
                                <p:cTn id="67" presetID="14" presetClass="entr" presetSubtype="10" fill="hold" nodeType="with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randombar(horizontal)">
                                      <p:cBhvr>
                                        <p:cTn id="69" dur="500"/>
                                        <p:tgtEl>
                                          <p:spTgt spid="1028"/>
                                        </p:tgtEl>
                                      </p:cBhvr>
                                    </p:animEffect>
                                  </p:childTnLst>
                                </p:cTn>
                              </p:par>
                              <p:par>
                                <p:cTn id="70" presetID="14" presetClass="entr" presetSubtype="10" fill="hold" nodeType="withEffect">
                                  <p:stCondLst>
                                    <p:cond delay="0"/>
                                  </p:stCondLst>
                                  <p:childTnLst>
                                    <p:set>
                                      <p:cBhvr>
                                        <p:cTn id="71" dur="1" fill="hold">
                                          <p:stCondLst>
                                            <p:cond delay="0"/>
                                          </p:stCondLst>
                                        </p:cTn>
                                        <p:tgtEl>
                                          <p:spTgt spid="1026"/>
                                        </p:tgtEl>
                                        <p:attrNameLst>
                                          <p:attrName>style.visibility</p:attrName>
                                        </p:attrNameLst>
                                      </p:cBhvr>
                                      <p:to>
                                        <p:strVal val="visible"/>
                                      </p:to>
                                    </p:set>
                                    <p:animEffect transition="in" filter="randombar(horizontal)">
                                      <p:cBhvr>
                                        <p:cTn id="7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uiExpand="1"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victim of a meteor strike in Sylacauga, Alaba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5101" y="0"/>
            <a:ext cx="2738899" cy="376396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95536" y="332656"/>
            <a:ext cx="7992888" cy="6192721"/>
          </a:xfrm>
          <a:prstGeom prst="rect">
            <a:avLst/>
          </a:prstGeom>
        </p:spPr>
        <p:txBody>
          <a:bodyPr wrap="square">
            <a:spAutoFit/>
          </a:bodyPr>
          <a:lstStyle/>
          <a:p>
            <a:pPr>
              <a:lnSpc>
                <a:spcPct val="120000"/>
              </a:lnSpc>
            </a:pPr>
            <a:r>
              <a:rPr lang="cs-CZ" b="1" dirty="0">
                <a:solidFill>
                  <a:srgbClr val="0000FF"/>
                </a:solidFill>
              </a:rPr>
              <a:t>Zásahy člověka meteoritem </a:t>
            </a:r>
          </a:p>
          <a:p>
            <a:pPr>
              <a:lnSpc>
                <a:spcPct val="120000"/>
              </a:lnSpc>
            </a:pPr>
            <a:endParaRPr lang="cs-CZ" sz="800" dirty="0"/>
          </a:p>
          <a:p>
            <a:pPr>
              <a:lnSpc>
                <a:spcPct val="120000"/>
              </a:lnSpc>
            </a:pPr>
            <a:r>
              <a:rPr lang="cs-CZ" dirty="0"/>
              <a:t>1490 Čína – kamenný déšť – desetitisíce obětí ???</a:t>
            </a:r>
          </a:p>
          <a:p>
            <a:pPr>
              <a:lnSpc>
                <a:spcPct val="120000"/>
              </a:lnSpc>
            </a:pPr>
            <a:r>
              <a:rPr lang="en-US" dirty="0"/>
              <a:t>1633</a:t>
            </a:r>
            <a:r>
              <a:rPr lang="cs-CZ" dirty="0"/>
              <a:t> františkánský mnich ??</a:t>
            </a:r>
          </a:p>
          <a:p>
            <a:pPr>
              <a:lnSpc>
                <a:spcPct val="120000"/>
              </a:lnSpc>
            </a:pPr>
            <a:r>
              <a:rPr lang="cs-CZ" dirty="0"/>
              <a:t>1647 dva námořníci v Indickém oceánu ??</a:t>
            </a:r>
          </a:p>
          <a:p>
            <a:pPr>
              <a:lnSpc>
                <a:spcPct val="120000"/>
              </a:lnSpc>
            </a:pPr>
            <a:r>
              <a:rPr lang="en-US" dirty="0"/>
              <a:t>1879</a:t>
            </a:r>
            <a:r>
              <a:rPr lang="cs-CZ" dirty="0"/>
              <a:t> indián ??</a:t>
            </a:r>
          </a:p>
          <a:p>
            <a:pPr>
              <a:lnSpc>
                <a:spcPct val="120000"/>
              </a:lnSpc>
            </a:pPr>
            <a:r>
              <a:rPr lang="cs-CZ" dirty="0"/>
              <a:t>1907 Čína – rodina </a:t>
            </a:r>
            <a:r>
              <a:rPr lang="cs-CZ" dirty="0" err="1"/>
              <a:t>Wan</a:t>
            </a:r>
            <a:r>
              <a:rPr lang="cs-CZ" dirty="0"/>
              <a:t> </a:t>
            </a:r>
            <a:r>
              <a:rPr lang="cs-CZ" dirty="0" err="1"/>
              <a:t>Teng-kueie</a:t>
            </a:r>
            <a:r>
              <a:rPr lang="cs-CZ" dirty="0"/>
              <a:t> ?</a:t>
            </a:r>
          </a:p>
          <a:p>
            <a:pPr>
              <a:lnSpc>
                <a:spcPct val="120000"/>
              </a:lnSpc>
            </a:pPr>
            <a:r>
              <a:rPr lang="cs-CZ" dirty="0"/>
              <a:t>8.12.1929 Jugoslávie, 1 člověk na svatební hostině ?</a:t>
            </a:r>
          </a:p>
          <a:p>
            <a:pPr>
              <a:lnSpc>
                <a:spcPct val="120000"/>
              </a:lnSpc>
            </a:pPr>
            <a:r>
              <a:rPr lang="cs-CZ" dirty="0"/>
              <a:t>15.8.1951 – Teherán, meteorický déšť, 2 mrtví ?</a:t>
            </a:r>
          </a:p>
          <a:p>
            <a:pPr>
              <a:lnSpc>
                <a:spcPct val="120000"/>
              </a:lnSpc>
            </a:pPr>
            <a:r>
              <a:rPr lang="cs-CZ" dirty="0"/>
              <a:t>30.11.1954 – Ann Hodgesová, Alabama, USA – vážné </a:t>
            </a:r>
          </a:p>
          <a:p>
            <a:pPr>
              <a:lnSpc>
                <a:spcPct val="120000"/>
              </a:lnSpc>
            </a:pPr>
            <a:r>
              <a:rPr lang="cs-CZ" dirty="0"/>
              <a:t>	popáleniny </a:t>
            </a:r>
          </a:p>
          <a:p>
            <a:pPr>
              <a:lnSpc>
                <a:spcPct val="120000"/>
              </a:lnSpc>
            </a:pPr>
            <a:r>
              <a:rPr lang="cs-CZ" dirty="0"/>
              <a:t>12. 6.2009 - </a:t>
            </a:r>
            <a:r>
              <a:rPr lang="cs-CZ" dirty="0" err="1"/>
              <a:t>Gerrit</a:t>
            </a:r>
            <a:r>
              <a:rPr lang="cs-CZ" dirty="0"/>
              <a:t> </a:t>
            </a:r>
            <a:r>
              <a:rPr lang="cs-CZ" dirty="0" err="1"/>
              <a:t>Blank</a:t>
            </a:r>
            <a:r>
              <a:rPr lang="cs-CZ" dirty="0"/>
              <a:t> (14 let), Německo – šrám na ruce </a:t>
            </a:r>
          </a:p>
          <a:p>
            <a:pPr>
              <a:lnSpc>
                <a:spcPct val="120000"/>
              </a:lnSpc>
            </a:pPr>
            <a:endParaRPr lang="cs-CZ" dirty="0"/>
          </a:p>
          <a:p>
            <a:pPr>
              <a:lnSpc>
                <a:spcPct val="120000"/>
              </a:lnSpc>
            </a:pPr>
            <a:endParaRPr lang="cs-CZ" dirty="0"/>
          </a:p>
          <a:p>
            <a:pPr>
              <a:lnSpc>
                <a:spcPct val="120000"/>
              </a:lnSpc>
            </a:pPr>
            <a:endParaRPr lang="cs-CZ" dirty="0"/>
          </a:p>
          <a:p>
            <a:pPr>
              <a:lnSpc>
                <a:spcPct val="120000"/>
              </a:lnSpc>
            </a:pPr>
            <a:endParaRPr lang="cs-CZ" dirty="0"/>
          </a:p>
          <a:p>
            <a:pPr>
              <a:lnSpc>
                <a:spcPct val="120000"/>
              </a:lnSpc>
            </a:pPr>
            <a:endParaRPr lang="cs-CZ" dirty="0"/>
          </a:p>
          <a:p>
            <a:pPr>
              <a:lnSpc>
                <a:spcPct val="120000"/>
              </a:lnSpc>
            </a:pPr>
            <a:r>
              <a:rPr lang="cs-CZ" dirty="0"/>
              <a:t>15.2.2013 Čeljabinsk, Rusko – zraněno 1500 lidí, </a:t>
            </a:r>
          </a:p>
          <a:p>
            <a:pPr>
              <a:lnSpc>
                <a:spcPct val="120000"/>
              </a:lnSpc>
            </a:pPr>
            <a:r>
              <a:rPr lang="cs-CZ" dirty="0"/>
              <a:t>	především od skla a zdiva </a:t>
            </a:r>
          </a:p>
        </p:txBody>
      </p:sp>
      <p:pic>
        <p:nvPicPr>
          <p:cNvPr id="3076" name="Picture 4" descr="Gerrit Blan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005" y="4365104"/>
            <a:ext cx="2088232" cy="131195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tatic.guim.co.uk/sys-images/Guardian/Pix/maps_and_graphs/2013/2/16/1361053573236/Aftermath-of-meteor-showe-0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746" y="4667237"/>
            <a:ext cx="3651272" cy="21907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space.com/images/i/000/026/309/i02/russia-meteor-video-still-7.jpg?136096813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32" r="5280"/>
          <a:stretch/>
        </p:blipFill>
        <p:spPr bwMode="auto">
          <a:xfrm>
            <a:off x="7993628" y="6076704"/>
            <a:ext cx="1152000" cy="72967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4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1" dur="500"/>
                                        <p:tgtEl>
                                          <p:spTgt spid="2">
                                            <p:txEl>
                                              <p:pRg st="2" end="2"/>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5" dur="500"/>
                                        <p:tgtEl>
                                          <p:spTgt spid="2">
                                            <p:txEl>
                                              <p:pRg st="3" end="3"/>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9" dur="500"/>
                                        <p:tgtEl>
                                          <p:spTgt spid="2">
                                            <p:txEl>
                                              <p:pRg st="4" end="4"/>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3" dur="500"/>
                                        <p:tgtEl>
                                          <p:spTgt spid="2">
                                            <p:txEl>
                                              <p:pRg st="5" end="5"/>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7" dur="500"/>
                                        <p:tgtEl>
                                          <p:spTgt spid="2">
                                            <p:txEl>
                                              <p:pRg st="6" end="6"/>
                                            </p:txEl>
                                          </p:spTgt>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1" dur="500"/>
                                        <p:tgtEl>
                                          <p:spTgt spid="2">
                                            <p:txEl>
                                              <p:pRg st="7" end="7"/>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randombar(horizontal)">
                                      <p:cBhvr>
                                        <p:cTn id="35" dur="1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randombar(horizontal)">
                                      <p:cBhvr>
                                        <p:cTn id="40" dur="500"/>
                                        <p:tgtEl>
                                          <p:spTgt spid="2">
                                            <p:txEl>
                                              <p:pRg st="9" end="9"/>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43" dur="500"/>
                                        <p:tgtEl>
                                          <p:spTgt spid="2">
                                            <p:txEl>
                                              <p:pRg st="10" end="1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074"/>
                                        </p:tgtEl>
                                        <p:attrNameLst>
                                          <p:attrName>style.visibility</p:attrName>
                                        </p:attrNameLst>
                                      </p:cBhvr>
                                      <p:to>
                                        <p:strVal val="visible"/>
                                      </p:to>
                                    </p:set>
                                    <p:animEffect transition="in" filter="randombar(horizontal)">
                                      <p:cBhvr>
                                        <p:cTn id="46" dur="500"/>
                                        <p:tgtEl>
                                          <p:spTgt spid="307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Effect transition="in" filter="randombar(horizontal)">
                                      <p:cBhvr>
                                        <p:cTn id="51" dur="500"/>
                                        <p:tgtEl>
                                          <p:spTgt spid="2">
                                            <p:txEl>
                                              <p:pRg st="11" end="11"/>
                                            </p:txEl>
                                          </p:spTgt>
                                        </p:tgtEl>
                                      </p:cBhvr>
                                    </p:animEffect>
                                  </p:childTnLst>
                                </p:cTn>
                              </p:par>
                              <p:par>
                                <p:cTn id="52" presetID="14" presetClass="entr" presetSubtype="10" fill="hold" nodeType="withEffect">
                                  <p:stCondLst>
                                    <p:cond delay="0"/>
                                  </p:stCondLst>
                                  <p:childTnLst>
                                    <p:set>
                                      <p:cBhvr>
                                        <p:cTn id="53" dur="1" fill="hold">
                                          <p:stCondLst>
                                            <p:cond delay="0"/>
                                          </p:stCondLst>
                                        </p:cTn>
                                        <p:tgtEl>
                                          <p:spTgt spid="3076"/>
                                        </p:tgtEl>
                                        <p:attrNameLst>
                                          <p:attrName>style.visibility</p:attrName>
                                        </p:attrNameLst>
                                      </p:cBhvr>
                                      <p:to>
                                        <p:strVal val="visible"/>
                                      </p:to>
                                    </p:set>
                                    <p:animEffect transition="in" filter="randombar(horizontal)">
                                      <p:cBhvr>
                                        <p:cTn id="54" dur="500"/>
                                        <p:tgtEl>
                                          <p:spTgt spid="307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
                                            <p:txEl>
                                              <p:pRg st="17" end="17"/>
                                            </p:txEl>
                                          </p:spTgt>
                                        </p:tgtEl>
                                        <p:attrNameLst>
                                          <p:attrName>style.visibility</p:attrName>
                                        </p:attrNameLst>
                                      </p:cBhvr>
                                      <p:to>
                                        <p:strVal val="visible"/>
                                      </p:to>
                                    </p:set>
                                    <p:animEffect transition="in" filter="randombar(horizontal)">
                                      <p:cBhvr>
                                        <p:cTn id="59" dur="500"/>
                                        <p:tgtEl>
                                          <p:spTgt spid="2">
                                            <p:txEl>
                                              <p:pRg st="17" end="17"/>
                                            </p:txEl>
                                          </p:spTgt>
                                        </p:tgtEl>
                                      </p:cBhvr>
                                    </p:animEffect>
                                  </p:childTnLst>
                                </p:cTn>
                              </p:par>
                              <p:par>
                                <p:cTn id="60" presetID="14" presetClass="entr" presetSubtype="10" fill="hold" nodeType="withEffect">
                                  <p:stCondLst>
                                    <p:cond delay="0"/>
                                  </p:stCondLst>
                                  <p:childTnLst>
                                    <p:set>
                                      <p:cBhvr>
                                        <p:cTn id="61" dur="1" fill="hold">
                                          <p:stCondLst>
                                            <p:cond delay="0"/>
                                          </p:stCondLst>
                                        </p:cTn>
                                        <p:tgtEl>
                                          <p:spTgt spid="2">
                                            <p:txEl>
                                              <p:pRg st="18" end="18"/>
                                            </p:txEl>
                                          </p:spTgt>
                                        </p:tgtEl>
                                        <p:attrNameLst>
                                          <p:attrName>style.visibility</p:attrName>
                                        </p:attrNameLst>
                                      </p:cBhvr>
                                      <p:to>
                                        <p:strVal val="visible"/>
                                      </p:to>
                                    </p:set>
                                    <p:animEffect transition="in" filter="randombar(horizontal)">
                                      <p:cBhvr>
                                        <p:cTn id="62" dur="500"/>
                                        <p:tgtEl>
                                          <p:spTgt spid="2">
                                            <p:txEl>
                                              <p:pRg st="18" end="18"/>
                                            </p:txEl>
                                          </p:spTgt>
                                        </p:tgtEl>
                                      </p:cBhvr>
                                    </p:animEffect>
                                  </p:childTnLst>
                                </p:cTn>
                              </p:par>
                              <p:par>
                                <p:cTn id="63" presetID="14" presetClass="entr" presetSubtype="10" fill="hold" nodeType="withEffect">
                                  <p:stCondLst>
                                    <p:cond delay="0"/>
                                  </p:stCondLst>
                                  <p:childTnLst>
                                    <p:set>
                                      <p:cBhvr>
                                        <p:cTn id="64" dur="1" fill="hold">
                                          <p:stCondLst>
                                            <p:cond delay="0"/>
                                          </p:stCondLst>
                                        </p:cTn>
                                        <p:tgtEl>
                                          <p:spTgt spid="6146"/>
                                        </p:tgtEl>
                                        <p:attrNameLst>
                                          <p:attrName>style.visibility</p:attrName>
                                        </p:attrNameLst>
                                      </p:cBhvr>
                                      <p:to>
                                        <p:strVal val="visible"/>
                                      </p:to>
                                    </p:set>
                                    <p:animEffect transition="in" filter="randombar(horizontal)">
                                      <p:cBhvr>
                                        <p:cTn id="65" dur="500"/>
                                        <p:tgtEl>
                                          <p:spTgt spid="6146"/>
                                        </p:tgtEl>
                                      </p:cBhvr>
                                    </p:animEffect>
                                  </p:childTnLst>
                                </p:cTn>
                              </p:par>
                            </p:childTnLst>
                          </p:cTn>
                        </p:par>
                        <p:par>
                          <p:cTn id="66" fill="hold">
                            <p:stCondLst>
                              <p:cond delay="500"/>
                            </p:stCondLst>
                            <p:childTnLst>
                              <p:par>
                                <p:cTn id="67" presetID="14" presetClass="entr" presetSubtype="10" fill="hold" nodeType="afterEffect">
                                  <p:stCondLst>
                                    <p:cond delay="0"/>
                                  </p:stCondLst>
                                  <p:childTnLst>
                                    <p:set>
                                      <p:cBhvr>
                                        <p:cTn id="68" dur="1" fill="hold">
                                          <p:stCondLst>
                                            <p:cond delay="0"/>
                                          </p:stCondLst>
                                        </p:cTn>
                                        <p:tgtEl>
                                          <p:spTgt spid="6148"/>
                                        </p:tgtEl>
                                        <p:attrNameLst>
                                          <p:attrName>style.visibility</p:attrName>
                                        </p:attrNameLst>
                                      </p:cBhvr>
                                      <p:to>
                                        <p:strVal val="visible"/>
                                      </p:to>
                                    </p:set>
                                    <p:animEffect transition="in" filter="randombar(horizontal)">
                                      <p:cBhvr>
                                        <p:cTn id="6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758" y="476672"/>
            <a:ext cx="5400675"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8997" name="Text Box 5"/>
          <p:cNvSpPr txBox="1">
            <a:spLocks noChangeArrowheads="1"/>
          </p:cNvSpPr>
          <p:nvPr/>
        </p:nvSpPr>
        <p:spPr bwMode="auto">
          <a:xfrm>
            <a:off x="250825" y="333375"/>
            <a:ext cx="8569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b="1" dirty="0">
                <a:solidFill>
                  <a:srgbClr val="0000FF"/>
                </a:solidFill>
              </a:rPr>
              <a:t>Pády meteoritu </a:t>
            </a:r>
          </a:p>
          <a:p>
            <a:r>
              <a:rPr lang="cs-CZ" b="1" dirty="0">
                <a:solidFill>
                  <a:srgbClr val="0000FF"/>
                </a:solidFill>
              </a:rPr>
              <a:t>a vtípky</a:t>
            </a:r>
          </a:p>
        </p:txBody>
      </p:sp>
      <p:sp>
        <p:nvSpPr>
          <p:cNvPr id="468998" name="Rectangle 6"/>
          <p:cNvSpPr>
            <a:spLocks noChangeArrowheads="1"/>
          </p:cNvSpPr>
          <p:nvPr/>
        </p:nvSpPr>
        <p:spPr bwMode="auto">
          <a:xfrm>
            <a:off x="359184" y="4149080"/>
            <a:ext cx="83526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t>28. října 2009 - lotyšský mobilní operátor Tele2 - falešná zpráva o údajném </a:t>
            </a:r>
          </a:p>
          <a:p>
            <a:r>
              <a:rPr lang="cs-CZ" dirty="0"/>
              <a:t>	pádu meteoritu na severu země; nechali vytvořit i falešný kráter;</a:t>
            </a:r>
          </a:p>
          <a:p>
            <a:pPr lvl="1"/>
            <a:r>
              <a:rPr lang="cs-CZ" dirty="0"/>
              <a:t>	přiznali se až poté, co vědci pád vesmírného tělesa vyloučili </a:t>
            </a:r>
            <a:r>
              <a:rPr lang="cs-CZ" dirty="0">
                <a:sym typeface="Wingdings" pitchFamily="2" charset="2"/>
              </a:rPr>
              <a:t></a:t>
            </a:r>
            <a:endParaRPr lang="cs-CZ" dirty="0"/>
          </a:p>
          <a:p>
            <a:r>
              <a:rPr lang="cs-CZ" dirty="0"/>
              <a:t>	důsledek: vysoká pokuta </a:t>
            </a:r>
          </a:p>
          <a:p>
            <a:endParaRPr lang="cs-CZ" dirty="0"/>
          </a:p>
          <a:p>
            <a:r>
              <a:rPr lang="cs-CZ" dirty="0"/>
              <a:t>Ledový meteorit ? – nalezená ledová koule (meteorit?) uložena do lednice </a:t>
            </a:r>
          </a:p>
          <a:p>
            <a:r>
              <a:rPr lang="cs-CZ" dirty="0"/>
              <a:t>	splašky z letadla </a:t>
            </a:r>
            <a:r>
              <a:rPr lang="cs-CZ" dirty="0">
                <a:sym typeface="Wingdings" pitchFamily="2" charset="2"/>
              </a:rPr>
              <a:t></a:t>
            </a:r>
          </a:p>
          <a:p>
            <a:r>
              <a:rPr lang="cs-CZ" dirty="0">
                <a:sym typeface="Wingdings" pitchFamily="2" charset="2"/>
              </a:rPr>
              <a:t>	důsledek: znečistěná lednice a kuchyň</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8998">
                                            <p:txEl>
                                              <p:pRg st="0" end="0"/>
                                            </p:txEl>
                                          </p:spTgt>
                                        </p:tgtEl>
                                        <p:attrNameLst>
                                          <p:attrName>style.visibility</p:attrName>
                                        </p:attrNameLst>
                                      </p:cBhvr>
                                      <p:to>
                                        <p:strVal val="visible"/>
                                      </p:to>
                                    </p:set>
                                    <p:animEffect transition="in" filter="randombar(horizontal)">
                                      <p:cBhvr>
                                        <p:cTn id="7" dur="500"/>
                                        <p:tgtEl>
                                          <p:spTgt spid="468998">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8998">
                                            <p:txEl>
                                              <p:pRg st="1" end="1"/>
                                            </p:txEl>
                                          </p:spTgt>
                                        </p:tgtEl>
                                        <p:attrNameLst>
                                          <p:attrName>style.visibility</p:attrName>
                                        </p:attrNameLst>
                                      </p:cBhvr>
                                      <p:to>
                                        <p:strVal val="visible"/>
                                      </p:to>
                                    </p:set>
                                    <p:animEffect transition="in" filter="randombar(horizontal)">
                                      <p:cBhvr>
                                        <p:cTn id="11" dur="500"/>
                                        <p:tgtEl>
                                          <p:spTgt spid="468998">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68998">
                                            <p:txEl>
                                              <p:pRg st="2" end="2"/>
                                            </p:txEl>
                                          </p:spTgt>
                                        </p:tgtEl>
                                        <p:attrNameLst>
                                          <p:attrName>style.visibility</p:attrName>
                                        </p:attrNameLst>
                                      </p:cBhvr>
                                      <p:to>
                                        <p:strVal val="visible"/>
                                      </p:to>
                                    </p:set>
                                    <p:animEffect transition="in" filter="randombar(horizontal)">
                                      <p:cBhvr>
                                        <p:cTn id="15" dur="500"/>
                                        <p:tgtEl>
                                          <p:spTgt spid="46899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68998">
                                            <p:txEl>
                                              <p:pRg st="3" end="3"/>
                                            </p:txEl>
                                          </p:spTgt>
                                        </p:tgtEl>
                                        <p:attrNameLst>
                                          <p:attrName>style.visibility</p:attrName>
                                        </p:attrNameLst>
                                      </p:cBhvr>
                                      <p:to>
                                        <p:strVal val="visible"/>
                                      </p:to>
                                    </p:set>
                                    <p:animEffect transition="in" filter="randombar(horizontal)">
                                      <p:cBhvr>
                                        <p:cTn id="20" dur="500"/>
                                        <p:tgtEl>
                                          <p:spTgt spid="46899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68998">
                                            <p:txEl>
                                              <p:pRg st="5" end="5"/>
                                            </p:txEl>
                                          </p:spTgt>
                                        </p:tgtEl>
                                        <p:attrNameLst>
                                          <p:attrName>style.visibility</p:attrName>
                                        </p:attrNameLst>
                                      </p:cBhvr>
                                      <p:to>
                                        <p:strVal val="visible"/>
                                      </p:to>
                                    </p:set>
                                    <p:animEffect transition="in" filter="randombar(horizontal)">
                                      <p:cBhvr>
                                        <p:cTn id="25" dur="500"/>
                                        <p:tgtEl>
                                          <p:spTgt spid="468998">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68998">
                                            <p:txEl>
                                              <p:pRg st="6" end="6"/>
                                            </p:txEl>
                                          </p:spTgt>
                                        </p:tgtEl>
                                        <p:attrNameLst>
                                          <p:attrName>style.visibility</p:attrName>
                                        </p:attrNameLst>
                                      </p:cBhvr>
                                      <p:to>
                                        <p:strVal val="visible"/>
                                      </p:to>
                                    </p:set>
                                    <p:animEffect transition="in" filter="randombar(horizontal)">
                                      <p:cBhvr>
                                        <p:cTn id="30" dur="500"/>
                                        <p:tgtEl>
                                          <p:spTgt spid="468998">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68998">
                                            <p:txEl>
                                              <p:pRg st="7" end="7"/>
                                            </p:txEl>
                                          </p:spTgt>
                                        </p:tgtEl>
                                        <p:attrNameLst>
                                          <p:attrName>style.visibility</p:attrName>
                                        </p:attrNameLst>
                                      </p:cBhvr>
                                      <p:to>
                                        <p:strVal val="visible"/>
                                      </p:to>
                                    </p:set>
                                    <p:animEffect transition="in" filter="randombar(horizontal)">
                                      <p:cBhvr>
                                        <p:cTn id="35" dur="500"/>
                                        <p:tgtEl>
                                          <p:spTgt spid="46899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8" grpId="0" uiExpand="1"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ChangeArrowheads="1"/>
          </p:cNvSpPr>
          <p:nvPr/>
        </p:nvSpPr>
        <p:spPr bwMode="auto">
          <a:xfrm>
            <a:off x="251618" y="20061"/>
            <a:ext cx="8892382" cy="420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5000"/>
              </a:lnSpc>
            </a:pPr>
            <a:r>
              <a:rPr lang="cs-CZ" sz="3200" b="1" dirty="0">
                <a:solidFill>
                  <a:srgbClr val="FF0000"/>
                </a:solidFill>
                <a:effectLst>
                  <a:outerShdw blurRad="38100" dist="38100" dir="2700000" algn="tl">
                    <a:srgbClr val="000000">
                      <a:alpha val="43137"/>
                    </a:srgbClr>
                  </a:outerShdw>
                </a:effectLst>
              </a:rPr>
              <a:t>Slunce</a:t>
            </a:r>
            <a:r>
              <a:rPr lang="cs-CZ" sz="2800" b="1" dirty="0">
                <a:solidFill>
                  <a:srgbClr val="FF0000"/>
                </a:solidFill>
                <a:effectLst>
                  <a:outerShdw blurRad="38100" dist="38100" dir="2700000" algn="tl">
                    <a:srgbClr val="000000">
                      <a:alpha val="43137"/>
                    </a:srgbClr>
                  </a:outerShdw>
                </a:effectLst>
              </a:rPr>
              <a:t> </a:t>
            </a:r>
          </a:p>
          <a:p>
            <a:pPr>
              <a:lnSpc>
                <a:spcPct val="115000"/>
              </a:lnSpc>
            </a:pPr>
            <a:endParaRPr lang="cs-CZ" sz="400" dirty="0"/>
          </a:p>
          <a:p>
            <a:pPr>
              <a:lnSpc>
                <a:spcPct val="115000"/>
              </a:lnSpc>
            </a:pPr>
            <a:r>
              <a:rPr lang="cs-CZ" dirty="0"/>
              <a:t>krátkodobé změny zářivého toku - </a:t>
            </a:r>
            <a:r>
              <a:rPr lang="cs-CZ" i="1" dirty="0"/>
              <a:t>sluneční aktivita </a:t>
            </a:r>
          </a:p>
          <a:p>
            <a:pPr>
              <a:lnSpc>
                <a:spcPct val="115000"/>
              </a:lnSpc>
            </a:pPr>
            <a:r>
              <a:rPr lang="cs-CZ" dirty="0"/>
              <a:t>v období zvýšené aktivity –</a:t>
            </a:r>
            <a:r>
              <a:rPr lang="cs-CZ" i="1" dirty="0"/>
              <a:t> </a:t>
            </a:r>
            <a:r>
              <a:rPr lang="cs-CZ" dirty="0"/>
              <a:t>narušení zemské magnetosféry (např. 10. 1. 1997) </a:t>
            </a:r>
          </a:p>
          <a:p>
            <a:pPr lvl="1">
              <a:lnSpc>
                <a:spcPct val="115000"/>
              </a:lnSpc>
            </a:pPr>
            <a:r>
              <a:rPr lang="cs-CZ" dirty="0"/>
              <a:t>-&gt; přepětí indukovaná v elektrických rozvodných sítích, </a:t>
            </a:r>
          </a:p>
          <a:p>
            <a:pPr lvl="1">
              <a:lnSpc>
                <a:spcPct val="115000"/>
              </a:lnSpc>
            </a:pPr>
            <a:r>
              <a:rPr lang="cs-CZ" dirty="0"/>
              <a:t>-&gt; ohrožení posádek vysoko létajících letounů nebo kosmonautů, </a:t>
            </a:r>
          </a:p>
          <a:p>
            <a:pPr lvl="1">
              <a:lnSpc>
                <a:spcPct val="115000"/>
              </a:lnSpc>
            </a:pPr>
            <a:r>
              <a:rPr lang="cs-CZ" dirty="0"/>
              <a:t>-&gt; poruchy či zničení elektroniky na družicích,</a:t>
            </a:r>
          </a:p>
          <a:p>
            <a:pPr lvl="1">
              <a:lnSpc>
                <a:spcPct val="115000"/>
              </a:lnSpc>
            </a:pPr>
            <a:r>
              <a:rPr lang="cs-CZ" dirty="0"/>
              <a:t>-&gt; výpadek telekomunikačních sítí (nefunkční telefony, banky, navigace)  	</a:t>
            </a:r>
          </a:p>
          <a:p>
            <a:pPr lvl="1">
              <a:lnSpc>
                <a:spcPct val="115000"/>
              </a:lnSpc>
            </a:pPr>
            <a:endParaRPr lang="cs-CZ" sz="800" dirty="0"/>
          </a:p>
          <a:p>
            <a:pPr>
              <a:lnSpc>
                <a:spcPct val="115000"/>
              </a:lnSpc>
            </a:pPr>
            <a:r>
              <a:rPr lang="cs-CZ" sz="1600" dirty="0"/>
              <a:t>historie: 775 – Země zasažena mohutnou erupcí</a:t>
            </a:r>
          </a:p>
          <a:p>
            <a:pPr>
              <a:lnSpc>
                <a:spcPct val="115000"/>
              </a:lnSpc>
            </a:pPr>
            <a:r>
              <a:rPr lang="cs-CZ" sz="1600" dirty="0"/>
              <a:t>	srpen/září 1859 – velmi intenzivní polární záře v Kalifornii</a:t>
            </a:r>
          </a:p>
          <a:p>
            <a:pPr>
              <a:lnSpc>
                <a:spcPct val="115000"/>
              </a:lnSpc>
            </a:pPr>
            <a:r>
              <a:rPr lang="cs-CZ" sz="1600" dirty="0"/>
              <a:t>	květen 1921 – polární záře na Floridě, v Tichomoří</a:t>
            </a:r>
          </a:p>
          <a:p>
            <a:pPr>
              <a:lnSpc>
                <a:spcPct val="115000"/>
              </a:lnSpc>
            </a:pPr>
            <a:r>
              <a:rPr lang="cs-CZ" sz="1600" dirty="0"/>
              <a:t>	březen 1989 – východní Kanada (blackout v </a:t>
            </a:r>
            <a:r>
              <a:rPr lang="cs-CZ" sz="1600" dirty="0" err="1"/>
              <a:t>Quebecu</a:t>
            </a:r>
            <a:r>
              <a:rPr lang="cs-CZ" sz="1600" dirty="0"/>
              <a:t>)</a:t>
            </a:r>
          </a:p>
          <a:p>
            <a:pPr>
              <a:lnSpc>
                <a:spcPct val="115000"/>
              </a:lnSpc>
            </a:pPr>
            <a:r>
              <a:rPr lang="cs-CZ" sz="1600" dirty="0"/>
              <a:t>	28.10.2003 – X45; 2012 – ale naštěstí CME nemířila k Zemi</a:t>
            </a:r>
            <a:endParaRPr lang="cs-CZ" dirty="0"/>
          </a:p>
        </p:txBody>
      </p:sp>
      <p:pic>
        <p:nvPicPr>
          <p:cNvPr id="462855" name="Earth_Magnetosphere">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7"/>
          <a:srcRect/>
          <a:stretch>
            <a:fillRect/>
          </a:stretch>
        </p:blipFill>
        <p:spPr bwMode="auto">
          <a:xfrm>
            <a:off x="755576" y="4214767"/>
            <a:ext cx="3536940" cy="2652359"/>
          </a:xfrm>
          <a:prstGeom prst="rect">
            <a:avLst/>
          </a:prstGeom>
          <a:noFill/>
          <a:extLst>
            <a:ext uri="{909E8E84-426E-40DD-AFC4-6F175D3DCCD1}">
              <a14:hiddenFill xmlns:a14="http://schemas.microsoft.com/office/drawing/2010/main">
                <a:solidFill>
                  <a:srgbClr val="FFFFFF"/>
                </a:solidFill>
              </a14:hiddenFill>
            </a:ext>
          </a:extLst>
        </p:spPr>
      </p:pic>
      <p:pic>
        <p:nvPicPr>
          <p:cNvPr id="2" name="Sun_Eruption.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45034" y="4226469"/>
            <a:ext cx="2631422" cy="2631422"/>
          </a:xfrm>
          <a:prstGeom prst="rect">
            <a:avLst/>
          </a:prstGeom>
        </p:spPr>
      </p:pic>
      <p:pic>
        <p:nvPicPr>
          <p:cNvPr id="2052" name="Picture 4" descr="solar storms canada 1989">
            <a:extLst>
              <a:ext uri="{FF2B5EF4-FFF2-40B4-BE49-F238E27FC236}">
                <a16:creationId xmlns:a16="http://schemas.microsoft.com/office/drawing/2014/main" id="{5387DAFA-3FAA-4DAC-AB8D-91CA1D43BC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2075" y="2924944"/>
            <a:ext cx="2065293" cy="1176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62850">
                                            <p:txEl>
                                              <p:pRg st="0" end="0"/>
                                            </p:txEl>
                                          </p:spTgt>
                                        </p:tgtEl>
                                        <p:attrNameLst>
                                          <p:attrName>style.visibility</p:attrName>
                                        </p:attrNameLst>
                                      </p:cBhvr>
                                      <p:to>
                                        <p:strVal val="visible"/>
                                      </p:to>
                                    </p:set>
                                    <p:animEffect transition="in" filter="randombar(horizontal)">
                                      <p:cBhvr>
                                        <p:cTn id="7" dur="500"/>
                                        <p:tgtEl>
                                          <p:spTgt spid="4628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2850">
                                            <p:txEl>
                                              <p:pRg st="2" end="2"/>
                                            </p:txEl>
                                          </p:spTgt>
                                        </p:tgtEl>
                                        <p:attrNameLst>
                                          <p:attrName>style.visibility</p:attrName>
                                        </p:attrNameLst>
                                      </p:cBhvr>
                                      <p:to>
                                        <p:strVal val="visible"/>
                                      </p:to>
                                    </p:set>
                                    <p:animEffect transition="in" filter="randombar(horizontal)">
                                      <p:cBhvr>
                                        <p:cTn id="12" dur="500"/>
                                        <p:tgtEl>
                                          <p:spTgt spid="46285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62850">
                                            <p:txEl>
                                              <p:pRg st="3" end="3"/>
                                            </p:txEl>
                                          </p:spTgt>
                                        </p:tgtEl>
                                        <p:attrNameLst>
                                          <p:attrName>style.visibility</p:attrName>
                                        </p:attrNameLst>
                                      </p:cBhvr>
                                      <p:to>
                                        <p:strVal val="visible"/>
                                      </p:to>
                                    </p:set>
                                    <p:animEffect transition="in" filter="randombar(horizontal)">
                                      <p:cBhvr>
                                        <p:cTn id="17" dur="500"/>
                                        <p:tgtEl>
                                          <p:spTgt spid="46285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62850">
                                            <p:txEl>
                                              <p:pRg st="4" end="4"/>
                                            </p:txEl>
                                          </p:spTgt>
                                        </p:tgtEl>
                                        <p:attrNameLst>
                                          <p:attrName>style.visibility</p:attrName>
                                        </p:attrNameLst>
                                      </p:cBhvr>
                                      <p:to>
                                        <p:strVal val="visible"/>
                                      </p:to>
                                    </p:set>
                                    <p:animEffect transition="in" filter="randombar(horizontal)">
                                      <p:cBhvr>
                                        <p:cTn id="22" dur="500"/>
                                        <p:tgtEl>
                                          <p:spTgt spid="46285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62850">
                                            <p:txEl>
                                              <p:pRg st="5" end="5"/>
                                            </p:txEl>
                                          </p:spTgt>
                                        </p:tgtEl>
                                        <p:attrNameLst>
                                          <p:attrName>style.visibility</p:attrName>
                                        </p:attrNameLst>
                                      </p:cBhvr>
                                      <p:to>
                                        <p:strVal val="visible"/>
                                      </p:to>
                                    </p:set>
                                    <p:animEffect transition="in" filter="randombar(horizontal)">
                                      <p:cBhvr>
                                        <p:cTn id="27" dur="500"/>
                                        <p:tgtEl>
                                          <p:spTgt spid="462850">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62850">
                                            <p:txEl>
                                              <p:pRg st="6" end="6"/>
                                            </p:txEl>
                                          </p:spTgt>
                                        </p:tgtEl>
                                        <p:attrNameLst>
                                          <p:attrName>style.visibility</p:attrName>
                                        </p:attrNameLst>
                                      </p:cBhvr>
                                      <p:to>
                                        <p:strVal val="visible"/>
                                      </p:to>
                                    </p:set>
                                    <p:animEffect transition="in" filter="randombar(horizontal)">
                                      <p:cBhvr>
                                        <p:cTn id="32" dur="500"/>
                                        <p:tgtEl>
                                          <p:spTgt spid="462850">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62850">
                                            <p:txEl>
                                              <p:pRg st="7" end="7"/>
                                            </p:txEl>
                                          </p:spTgt>
                                        </p:tgtEl>
                                        <p:attrNameLst>
                                          <p:attrName>style.visibility</p:attrName>
                                        </p:attrNameLst>
                                      </p:cBhvr>
                                      <p:to>
                                        <p:strVal val="visible"/>
                                      </p:to>
                                    </p:set>
                                    <p:animEffect transition="in" filter="randombar(horizontal)">
                                      <p:cBhvr>
                                        <p:cTn id="37" dur="500"/>
                                        <p:tgtEl>
                                          <p:spTgt spid="46285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62850">
                                            <p:txEl>
                                              <p:pRg st="9" end="9"/>
                                            </p:txEl>
                                          </p:spTgt>
                                        </p:tgtEl>
                                        <p:attrNameLst>
                                          <p:attrName>style.visibility</p:attrName>
                                        </p:attrNameLst>
                                      </p:cBhvr>
                                      <p:to>
                                        <p:strVal val="visible"/>
                                      </p:to>
                                    </p:set>
                                    <p:animEffect transition="in" filter="randombar(horizontal)">
                                      <p:cBhvr>
                                        <p:cTn id="42" dur="500"/>
                                        <p:tgtEl>
                                          <p:spTgt spid="462850">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62850">
                                            <p:txEl>
                                              <p:pRg st="10" end="10"/>
                                            </p:txEl>
                                          </p:spTgt>
                                        </p:tgtEl>
                                        <p:attrNameLst>
                                          <p:attrName>style.visibility</p:attrName>
                                        </p:attrNameLst>
                                      </p:cBhvr>
                                      <p:to>
                                        <p:strVal val="visible"/>
                                      </p:to>
                                    </p:set>
                                    <p:animEffect transition="in" filter="randombar(horizontal)">
                                      <p:cBhvr>
                                        <p:cTn id="47" dur="500"/>
                                        <p:tgtEl>
                                          <p:spTgt spid="462850">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62850">
                                            <p:txEl>
                                              <p:pRg st="11" end="11"/>
                                            </p:txEl>
                                          </p:spTgt>
                                        </p:tgtEl>
                                        <p:attrNameLst>
                                          <p:attrName>style.visibility</p:attrName>
                                        </p:attrNameLst>
                                      </p:cBhvr>
                                      <p:to>
                                        <p:strVal val="visible"/>
                                      </p:to>
                                    </p:set>
                                    <p:animEffect transition="in" filter="randombar(horizontal)">
                                      <p:cBhvr>
                                        <p:cTn id="52" dur="500"/>
                                        <p:tgtEl>
                                          <p:spTgt spid="462850">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62850">
                                            <p:txEl>
                                              <p:pRg st="12" end="12"/>
                                            </p:txEl>
                                          </p:spTgt>
                                        </p:tgtEl>
                                        <p:attrNameLst>
                                          <p:attrName>style.visibility</p:attrName>
                                        </p:attrNameLst>
                                      </p:cBhvr>
                                      <p:to>
                                        <p:strVal val="visible"/>
                                      </p:to>
                                    </p:set>
                                    <p:animEffect transition="in" filter="randombar(horizontal)">
                                      <p:cBhvr>
                                        <p:cTn id="57" dur="500"/>
                                        <p:tgtEl>
                                          <p:spTgt spid="462850">
                                            <p:txEl>
                                              <p:pRg st="12" end="12"/>
                                            </p:txEl>
                                          </p:spTgt>
                                        </p:tgtEl>
                                      </p:cBhvr>
                                    </p:animEffect>
                                  </p:childTnLst>
                                </p:cTn>
                              </p:par>
                              <p:par>
                                <p:cTn id="58" presetID="14" presetClass="entr" presetSubtype="10" fill="hold" nodeType="withEffect">
                                  <p:stCondLst>
                                    <p:cond delay="0"/>
                                  </p:stCondLst>
                                  <p:childTnLst>
                                    <p:set>
                                      <p:cBhvr>
                                        <p:cTn id="59" dur="1" fill="hold">
                                          <p:stCondLst>
                                            <p:cond delay="0"/>
                                          </p:stCondLst>
                                        </p:cTn>
                                        <p:tgtEl>
                                          <p:spTgt spid="2052"/>
                                        </p:tgtEl>
                                        <p:attrNameLst>
                                          <p:attrName>style.visibility</p:attrName>
                                        </p:attrNameLst>
                                      </p:cBhvr>
                                      <p:to>
                                        <p:strVal val="visible"/>
                                      </p:to>
                                    </p:set>
                                    <p:animEffect transition="in" filter="randombar(horizontal)">
                                      <p:cBhvr>
                                        <p:cTn id="60" dur="500"/>
                                        <p:tgtEl>
                                          <p:spTgt spid="2052"/>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62850">
                                            <p:txEl>
                                              <p:pRg st="13" end="13"/>
                                            </p:txEl>
                                          </p:spTgt>
                                        </p:tgtEl>
                                        <p:attrNameLst>
                                          <p:attrName>style.visibility</p:attrName>
                                        </p:attrNameLst>
                                      </p:cBhvr>
                                      <p:to>
                                        <p:strVal val="visible"/>
                                      </p:to>
                                    </p:set>
                                    <p:animEffect transition="in" filter="randombar(horizontal)">
                                      <p:cBhvr>
                                        <p:cTn id="65" dur="500"/>
                                        <p:tgtEl>
                                          <p:spTgt spid="462850">
                                            <p:txEl>
                                              <p:pRg st="13" end="1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08" fill="hold"/>
                                        <p:tgtEl>
                                          <p:spTgt spid="4628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70" repeatCount="indefinite" fill="hold" display="0">
                  <p:stCondLst>
                    <p:cond delay="indefinite"/>
                  </p:stCondLst>
                  <p:endCondLst>
                    <p:cond evt="onNext" delay="0">
                      <p:tgtEl>
                        <p:sldTgt/>
                      </p:tgtEl>
                    </p:cond>
                    <p:cond evt="onPrev" delay="0">
                      <p:tgtEl>
                        <p:sldTgt/>
                      </p:tgtEl>
                    </p:cond>
                  </p:endCondLst>
                </p:cTn>
                <p:tgtEl>
                  <p:spTgt spid="462855"/>
                </p:tgtEl>
              </p:cMediaNode>
            </p:video>
            <p:seq concurrent="1" nextAc="seek">
              <p:cTn id="71" restart="whenNotActive" fill="hold" evtFilter="cancelBubble" nodeType="interactiveSeq">
                <p:stCondLst>
                  <p:cond evt="onClick" delay="0">
                    <p:tgtEl>
                      <p:spTgt spid="462855"/>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 presetClass="mediacall" presetSubtype="0" fill="hold" nodeType="clickEffect">
                                  <p:stCondLst>
                                    <p:cond delay="0"/>
                                  </p:stCondLst>
                                  <p:childTnLst>
                                    <p:cmd type="call" cmd="togglePause">
                                      <p:cBhvr>
                                        <p:cTn id="75" dur="1" fill="hold"/>
                                        <p:tgtEl>
                                          <p:spTgt spid="462855"/>
                                        </p:tgtEl>
                                      </p:cBhvr>
                                    </p:cmd>
                                  </p:childTnLst>
                                </p:cTn>
                              </p:par>
                            </p:childTnLst>
                          </p:cTn>
                        </p:par>
                      </p:childTnLst>
                    </p:cTn>
                  </p:par>
                </p:childTnLst>
              </p:cTn>
              <p:nextCondLst>
                <p:cond evt="onClick" delay="0">
                  <p:tgtEl>
                    <p:spTgt spid="462855"/>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2"/>
                                        </p:tgtEl>
                                      </p:cBhvr>
                                    </p:cmd>
                                  </p:childTnLst>
                                </p:cTn>
                              </p:par>
                            </p:childTnLst>
                          </p:cTn>
                        </p:par>
                      </p:childTnLst>
                    </p:cTn>
                  </p:par>
                </p:childTnLst>
              </p:cTn>
              <p:nextCondLst>
                <p:cond evt="onClick" delay="0">
                  <p:tgtEl>
                    <p:spTgt spid="2"/>
                  </p:tgtEl>
                </p:cond>
              </p:nextCondLst>
            </p:seq>
            <p:video>
              <p:cMediaNode vol="80000">
                <p:cTn id="81" fill="hold" display="0">
                  <p:stCondLst>
                    <p:cond delay="indefinite"/>
                  </p:stCondLst>
                </p:cTn>
                <p:tgtEl>
                  <p:spTgt spid="2"/>
                </p:tgtEl>
              </p:cMediaNode>
            </p:video>
          </p:childTnLst>
        </p:cTn>
      </p:par>
    </p:tnLst>
    <p:bldLst>
      <p:bldP spid="462850"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74" y="188640"/>
            <a:ext cx="384042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38080" y="3252621"/>
            <a:ext cx="8762458" cy="1169551"/>
          </a:xfrm>
          <a:prstGeom prst="rect">
            <a:avLst/>
          </a:prstGeom>
          <a:noFill/>
        </p:spPr>
        <p:txBody>
          <a:bodyPr wrap="square" rtlCol="0">
            <a:spAutoFit/>
          </a:bodyPr>
          <a:lstStyle/>
          <a:p>
            <a:r>
              <a:rPr lang="cs-CZ" dirty="0"/>
              <a:t>6. 11. 2003 – dosud nejsilnější zaznamenaná sluneční erupce  (X28) – </a:t>
            </a:r>
            <a:r>
              <a:rPr lang="cs-CZ" sz="1600" dirty="0"/>
              <a:t>nezasáhla 	Zemi přímo (mohlo jít až o X40!) – satelity na 11 min vyřazeny</a:t>
            </a:r>
          </a:p>
          <a:p>
            <a:r>
              <a:rPr lang="cs-CZ" dirty="0"/>
              <a:t>23. 7. 2012 – nejsilnější sluneční bouře za posledních více než 150 let </a:t>
            </a:r>
            <a:r>
              <a:rPr lang="cs-CZ" sz="1600" dirty="0"/>
              <a:t>– nezasáhla 	Zemi (v září 1859 ale byla Země zasažena!)</a:t>
            </a:r>
          </a:p>
        </p:txBody>
      </p:sp>
      <p:pic>
        <p:nvPicPr>
          <p:cNvPr id="3074" name="Picture 2" descr="http://sohowww.nascom.nasa.gov/hotshots/X17/fig133c.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4842561"/>
            <a:ext cx="4104456" cy="1466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3.bp.blogspot.com/-TnUWEHFUh9c/T1bU1b1VWoI/AAAAAAAAAXE/3xCNmkI7OEI/s320/x+flare+march+7+201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6588" y="241447"/>
            <a:ext cx="3699605" cy="277470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059832" y="5805264"/>
            <a:ext cx="2232248" cy="307777"/>
          </a:xfrm>
          <a:prstGeom prst="rect">
            <a:avLst/>
          </a:prstGeom>
          <a:noFill/>
        </p:spPr>
        <p:txBody>
          <a:bodyPr wrap="square" rtlCol="0">
            <a:spAutoFit/>
          </a:bodyPr>
          <a:lstStyle/>
          <a:p>
            <a:r>
              <a:rPr lang="cs-CZ" sz="1400" dirty="0"/>
              <a:t>2.4.2001 X20</a:t>
            </a:r>
          </a:p>
        </p:txBody>
      </p:sp>
      <p:pic>
        <p:nvPicPr>
          <p:cNvPr id="7" name="c2s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24128" y="4303077"/>
            <a:ext cx="2520280" cy="2520280"/>
          </a:xfrm>
          <a:prstGeom prst="rect">
            <a:avLst/>
          </a:prstGeom>
        </p:spPr>
      </p:pic>
    </p:spTree>
    <p:extLst>
      <p:ext uri="{BB962C8B-B14F-4D97-AF65-F5344CB8AC3E}">
        <p14:creationId xmlns:p14="http://schemas.microsoft.com/office/powerpoint/2010/main" val="2634551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00" y="0"/>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625" y="4213"/>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stereo.gsfc.nasa.gov/browse//2012/03/07/behind/cor2/512/20120307_010915_n4c2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625" y="4213"/>
            <a:ext cx="23040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 y="2253125"/>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000" y="2268121"/>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408" y="2282734"/>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8895" y="2274903"/>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54000"/>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1622" y="4530484"/>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5622" y="4554495"/>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9735" y="4551750"/>
            <a:ext cx="2304000"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58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54927"/>
            <a:ext cx="7133928" cy="713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555776" y="5157192"/>
            <a:ext cx="4572000" cy="1200329"/>
          </a:xfrm>
          <a:prstGeom prst="rect">
            <a:avLst/>
          </a:prstGeom>
        </p:spPr>
        <p:txBody>
          <a:bodyPr>
            <a:spAutoFit/>
          </a:bodyPr>
          <a:lstStyle/>
          <a:p>
            <a:r>
              <a:rPr lang="cs-CZ" dirty="0">
                <a:solidFill>
                  <a:schemeClr val="bg1"/>
                </a:solidFill>
              </a:rPr>
              <a:t>8.-10. 3. 2012 do svrchních vrstev atmosféry přiteklo 26 miliard kWh energie </a:t>
            </a:r>
          </a:p>
          <a:p>
            <a:r>
              <a:rPr lang="cs-CZ" dirty="0">
                <a:solidFill>
                  <a:schemeClr val="bg1"/>
                </a:solidFill>
              </a:rPr>
              <a:t>(= spotřeba ČR za 5 měsíců roku 2017) </a:t>
            </a:r>
          </a:p>
          <a:p>
            <a:r>
              <a:rPr lang="cs-CZ" dirty="0">
                <a:solidFill>
                  <a:schemeClr val="bg1"/>
                </a:solidFill>
              </a:rPr>
              <a:t>ale až 95 % bylo odraženo zpět do vesmíru</a:t>
            </a:r>
          </a:p>
        </p:txBody>
      </p:sp>
    </p:spTree>
    <p:extLst>
      <p:ext uri="{BB962C8B-B14F-4D97-AF65-F5344CB8AC3E}">
        <p14:creationId xmlns:p14="http://schemas.microsoft.com/office/powerpoint/2010/main" val="114139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9" name="Rectangle 3"/>
          <p:cNvSpPr>
            <a:spLocks noChangeArrowheads="1"/>
          </p:cNvSpPr>
          <p:nvPr/>
        </p:nvSpPr>
        <p:spPr bwMode="auto">
          <a:xfrm>
            <a:off x="250825" y="260350"/>
            <a:ext cx="8424863"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2800" b="1" dirty="0">
                <a:solidFill>
                  <a:srgbClr val="FF0000"/>
                </a:solidFill>
                <a:effectLst>
                  <a:outerShdw blurRad="38100" dist="38100" dir="2700000" algn="tl">
                    <a:srgbClr val="C0C0C0"/>
                  </a:outerShdw>
                </a:effectLst>
              </a:rPr>
              <a:t>Výbuch blízké supernovy</a:t>
            </a:r>
          </a:p>
          <a:p>
            <a:endParaRPr lang="cs-CZ" sz="2800" dirty="0">
              <a:effectLst>
                <a:outerShdw blurRad="38100" dist="38100" dir="2700000" algn="tl">
                  <a:srgbClr val="C0C0C0"/>
                </a:outerShdw>
              </a:effectLst>
            </a:endParaRPr>
          </a:p>
          <a:p>
            <a:pPr>
              <a:buFontTx/>
              <a:buChar char="-"/>
            </a:pPr>
            <a:r>
              <a:rPr lang="cs-CZ" dirty="0"/>
              <a:t> 1962 Otto </a:t>
            </a:r>
            <a:r>
              <a:rPr lang="cs-CZ" dirty="0" err="1"/>
              <a:t>Schindewolf</a:t>
            </a:r>
            <a:r>
              <a:rPr lang="cs-CZ" dirty="0"/>
              <a:t> – velké vymírání před 250 mil. roky dílem supernovy</a:t>
            </a:r>
          </a:p>
          <a:p>
            <a:pPr>
              <a:buFontTx/>
              <a:buChar char="-"/>
            </a:pPr>
            <a:r>
              <a:rPr lang="cs-CZ" dirty="0"/>
              <a:t> 1999 – objev „spadu ze supernovy“ (izotop </a:t>
            </a:r>
            <a:r>
              <a:rPr lang="cs-CZ" baseline="30000" dirty="0"/>
              <a:t>60</a:t>
            </a:r>
            <a:r>
              <a:rPr lang="cs-CZ" dirty="0"/>
              <a:t>Fe) na dně oceánu (jižní Pacifik) 	</a:t>
            </a:r>
            <a:r>
              <a:rPr lang="cs-CZ" sz="1600" dirty="0"/>
              <a:t>nová studie Wallner et al (2016, </a:t>
            </a:r>
            <a:r>
              <a:rPr lang="cs-CZ" sz="1600" dirty="0" err="1"/>
              <a:t>Nature</a:t>
            </a:r>
            <a:r>
              <a:rPr lang="cs-CZ" sz="1600" dirty="0"/>
              <a:t>) </a:t>
            </a:r>
            <a:endParaRPr lang="cs-CZ" dirty="0"/>
          </a:p>
          <a:p>
            <a:r>
              <a:rPr lang="cs-CZ" dirty="0"/>
              <a:t> </a:t>
            </a:r>
          </a:p>
          <a:p>
            <a:pPr>
              <a:buFont typeface="Wingdings" pitchFamily="2" charset="2"/>
              <a:buChar char="v"/>
            </a:pPr>
            <a:r>
              <a:rPr lang="cs-CZ" dirty="0"/>
              <a:t> supernova ve vzdálenosti 10 </a:t>
            </a:r>
            <a:r>
              <a:rPr lang="cs-CZ" dirty="0" err="1"/>
              <a:t>ly</a:t>
            </a:r>
            <a:r>
              <a:rPr lang="cs-CZ" dirty="0"/>
              <a:t> (limitní vzdálenost 26 </a:t>
            </a:r>
            <a:r>
              <a:rPr lang="cs-CZ" dirty="0" err="1"/>
              <a:t>ly</a:t>
            </a:r>
            <a:r>
              <a:rPr lang="cs-CZ" dirty="0"/>
              <a:t>)</a:t>
            </a:r>
          </a:p>
          <a:p>
            <a:pPr lvl="1">
              <a:buFontTx/>
              <a:buChar char="-"/>
            </a:pPr>
            <a:r>
              <a:rPr lang="cs-CZ" dirty="0"/>
              <a:t> zničení ozónové vrstvy na stovky let, </a:t>
            </a:r>
          </a:p>
          <a:p>
            <a:pPr lvl="1">
              <a:buFontTx/>
              <a:buChar char="-"/>
            </a:pPr>
            <a:r>
              <a:rPr lang="cs-CZ" dirty="0"/>
              <a:t> proud nabitých částic a neutronů -&gt; dokonalá sterilizace planety,</a:t>
            </a:r>
          </a:p>
          <a:p>
            <a:pPr lvl="1">
              <a:buFontTx/>
              <a:buChar char="-"/>
            </a:pPr>
            <a:r>
              <a:rPr lang="cs-CZ" dirty="0"/>
              <a:t> UV záření -&gt; omezení fotosyntézy =&gt; přebytek CO</a:t>
            </a:r>
            <a:r>
              <a:rPr lang="cs-CZ" baseline="-25000" dirty="0"/>
              <a:t>2 </a:t>
            </a:r>
            <a:r>
              <a:rPr lang="cs-CZ" dirty="0"/>
              <a:t>=&gt; mohutný    	skleníkový jev </a:t>
            </a:r>
          </a:p>
          <a:p>
            <a:endParaRPr lang="cs-CZ" dirty="0"/>
          </a:p>
          <a:p>
            <a:pPr>
              <a:buFont typeface="Wingdings" pitchFamily="2" charset="2"/>
              <a:buChar char="v"/>
            </a:pPr>
            <a:r>
              <a:rPr lang="cs-CZ" dirty="0"/>
              <a:t> supernova 100 </a:t>
            </a:r>
            <a:r>
              <a:rPr lang="cs-CZ" dirty="0" err="1"/>
              <a:t>ly</a:t>
            </a:r>
            <a:r>
              <a:rPr lang="cs-CZ" dirty="0"/>
              <a:t> daleko – tok záření dvojnásobný oproti normálu </a:t>
            </a:r>
          </a:p>
          <a:p>
            <a:endParaRPr lang="cs-CZ" dirty="0"/>
          </a:p>
          <a:p>
            <a:r>
              <a:rPr lang="cs-CZ" dirty="0"/>
              <a:t>seznamy nejbližších hvězd –&gt; žádná není natolik hmotná, aby </a:t>
            </a:r>
          </a:p>
          <a:p>
            <a:r>
              <a:rPr lang="cs-CZ" dirty="0"/>
              <a:t>vybuchla jako supernova – kandidáti: </a:t>
            </a:r>
            <a:r>
              <a:rPr lang="cs-CZ" dirty="0" err="1"/>
              <a:t>Betelgeuze</a:t>
            </a:r>
            <a:r>
              <a:rPr lang="cs-CZ" dirty="0"/>
              <a:t> (640 </a:t>
            </a:r>
            <a:r>
              <a:rPr lang="cs-CZ" dirty="0" err="1"/>
              <a:t>ly</a:t>
            </a:r>
            <a:r>
              <a:rPr lang="cs-CZ" dirty="0"/>
              <a:t>); sup </a:t>
            </a:r>
            <a:r>
              <a:rPr lang="cs-CZ" dirty="0" err="1"/>
              <a:t>Ia</a:t>
            </a:r>
            <a:endParaRPr lang="cs-CZ" dirty="0"/>
          </a:p>
          <a:p>
            <a:r>
              <a:rPr lang="cs-CZ" dirty="0"/>
              <a:t>	IK </a:t>
            </a:r>
            <a:r>
              <a:rPr lang="cs-CZ" dirty="0" err="1"/>
              <a:t>Peg</a:t>
            </a:r>
            <a:r>
              <a:rPr lang="cs-CZ" dirty="0"/>
              <a:t> (~150 </a:t>
            </a:r>
            <a:r>
              <a:rPr lang="cs-CZ" dirty="0" err="1"/>
              <a:t>ly</a:t>
            </a:r>
            <a:r>
              <a:rPr lang="cs-CZ" dirty="0"/>
              <a:t>), </a:t>
            </a:r>
            <a:r>
              <a:rPr lang="cs-CZ" dirty="0" err="1"/>
              <a:t>eta</a:t>
            </a:r>
            <a:r>
              <a:rPr lang="cs-CZ" dirty="0"/>
              <a:t> Car (7500 </a:t>
            </a:r>
            <a:r>
              <a:rPr lang="cs-CZ" dirty="0" err="1"/>
              <a:t>ly</a:t>
            </a:r>
            <a:r>
              <a:rPr lang="cs-CZ" dirty="0"/>
              <a:t>)</a:t>
            </a:r>
          </a:p>
          <a:p>
            <a:endParaRPr lang="cs-CZ" dirty="0"/>
          </a:p>
          <a:p>
            <a:r>
              <a:rPr lang="cs-CZ" b="1" dirty="0">
                <a:solidFill>
                  <a:schemeClr val="hlink"/>
                </a:solidFill>
              </a:rPr>
              <a:t>pozitivní role supernov:</a:t>
            </a:r>
          </a:p>
          <a:p>
            <a:r>
              <a:rPr lang="cs-CZ" dirty="0"/>
              <a:t>	- nastartování vývoje života</a:t>
            </a:r>
          </a:p>
          <a:p>
            <a:r>
              <a:rPr lang="cs-CZ" dirty="0"/>
              <a:t>	- </a:t>
            </a:r>
            <a:r>
              <a:rPr lang="cs-CZ" dirty="0" err="1"/>
              <a:t>Geminga</a:t>
            </a:r>
            <a:r>
              <a:rPr lang="cs-CZ" dirty="0"/>
              <a:t> (před 340 000 lety, ~550 </a:t>
            </a:r>
            <a:r>
              <a:rPr lang="cs-CZ" dirty="0" err="1"/>
              <a:t>ly</a:t>
            </a:r>
            <a:r>
              <a:rPr lang="cs-CZ" dirty="0"/>
              <a:t>) – vyfoukla zbytky </a:t>
            </a:r>
          </a:p>
          <a:p>
            <a:r>
              <a:rPr lang="cs-CZ" dirty="0"/>
              <a:t>		=&gt; výhled do okolního vesmíru</a:t>
            </a:r>
          </a:p>
          <a:p>
            <a:endParaRPr lang="cs-CZ" dirty="0"/>
          </a:p>
        </p:txBody>
      </p:sp>
      <p:pic>
        <p:nvPicPr>
          <p:cNvPr id="464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4221088"/>
            <a:ext cx="2095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Effect transition="in" filter="randombar(horizontal)">
                                      <p:cBhvr>
                                        <p:cTn id="7" dur="500"/>
                                        <p:tgtEl>
                                          <p:spTgt spid="464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4899">
                                            <p:txEl>
                                              <p:pRg st="2" end="2"/>
                                            </p:txEl>
                                          </p:spTgt>
                                        </p:tgtEl>
                                        <p:attrNameLst>
                                          <p:attrName>style.visibility</p:attrName>
                                        </p:attrNameLst>
                                      </p:cBhvr>
                                      <p:to>
                                        <p:strVal val="visible"/>
                                      </p:to>
                                    </p:set>
                                    <p:animEffect transition="in" filter="randombar(horizontal)">
                                      <p:cBhvr>
                                        <p:cTn id="12" dur="500"/>
                                        <p:tgtEl>
                                          <p:spTgt spid="4648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64899">
                                            <p:txEl>
                                              <p:pRg st="3" end="3"/>
                                            </p:txEl>
                                          </p:spTgt>
                                        </p:tgtEl>
                                        <p:attrNameLst>
                                          <p:attrName>style.visibility</p:attrName>
                                        </p:attrNameLst>
                                      </p:cBhvr>
                                      <p:to>
                                        <p:strVal val="visible"/>
                                      </p:to>
                                    </p:set>
                                    <p:animEffect transition="in" filter="randombar(horizontal)">
                                      <p:cBhvr>
                                        <p:cTn id="17" dur="500"/>
                                        <p:tgtEl>
                                          <p:spTgt spid="464899">
                                            <p:txEl>
                                              <p:pRg st="3" end="3"/>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64899">
                                            <p:txEl>
                                              <p:pRg st="4" end="4"/>
                                            </p:txEl>
                                          </p:spTgt>
                                        </p:tgtEl>
                                        <p:attrNameLst>
                                          <p:attrName>style.visibility</p:attrName>
                                        </p:attrNameLst>
                                      </p:cBhvr>
                                      <p:to>
                                        <p:strVal val="visible"/>
                                      </p:to>
                                    </p:set>
                                    <p:animEffect transition="in" filter="randombar(horizontal)">
                                      <p:cBhvr>
                                        <p:cTn id="20" dur="500"/>
                                        <p:tgtEl>
                                          <p:spTgt spid="464899">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64899">
                                            <p:txEl>
                                              <p:pRg st="5" end="5"/>
                                            </p:txEl>
                                          </p:spTgt>
                                        </p:tgtEl>
                                        <p:attrNameLst>
                                          <p:attrName>style.visibility</p:attrName>
                                        </p:attrNameLst>
                                      </p:cBhvr>
                                      <p:to>
                                        <p:strVal val="visible"/>
                                      </p:to>
                                    </p:set>
                                    <p:animEffect transition="in" filter="randombar(horizontal)">
                                      <p:cBhvr>
                                        <p:cTn id="25" dur="500"/>
                                        <p:tgtEl>
                                          <p:spTgt spid="464899">
                                            <p:txEl>
                                              <p:pRg st="5" end="5"/>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64899">
                                            <p:txEl>
                                              <p:pRg st="6" end="6"/>
                                            </p:txEl>
                                          </p:spTgt>
                                        </p:tgtEl>
                                        <p:attrNameLst>
                                          <p:attrName>style.visibility</p:attrName>
                                        </p:attrNameLst>
                                      </p:cBhvr>
                                      <p:to>
                                        <p:strVal val="visible"/>
                                      </p:to>
                                    </p:set>
                                    <p:animEffect transition="in" filter="randombar(horizontal)">
                                      <p:cBhvr>
                                        <p:cTn id="28" dur="500"/>
                                        <p:tgtEl>
                                          <p:spTgt spid="464899">
                                            <p:txEl>
                                              <p:pRg st="6" end="6"/>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64899">
                                            <p:txEl>
                                              <p:pRg st="7" end="7"/>
                                            </p:txEl>
                                          </p:spTgt>
                                        </p:tgtEl>
                                        <p:attrNameLst>
                                          <p:attrName>style.visibility</p:attrName>
                                        </p:attrNameLst>
                                      </p:cBhvr>
                                      <p:to>
                                        <p:strVal val="visible"/>
                                      </p:to>
                                    </p:set>
                                    <p:animEffect transition="in" filter="randombar(horizontal)">
                                      <p:cBhvr>
                                        <p:cTn id="31" dur="500"/>
                                        <p:tgtEl>
                                          <p:spTgt spid="464899">
                                            <p:txEl>
                                              <p:pRg st="7" end="7"/>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64899">
                                            <p:txEl>
                                              <p:pRg st="8" end="8"/>
                                            </p:txEl>
                                          </p:spTgt>
                                        </p:tgtEl>
                                        <p:attrNameLst>
                                          <p:attrName>style.visibility</p:attrName>
                                        </p:attrNameLst>
                                      </p:cBhvr>
                                      <p:to>
                                        <p:strVal val="visible"/>
                                      </p:to>
                                    </p:set>
                                    <p:animEffect transition="in" filter="randombar(horizontal)">
                                      <p:cBhvr>
                                        <p:cTn id="34" dur="500"/>
                                        <p:tgtEl>
                                          <p:spTgt spid="464899">
                                            <p:txEl>
                                              <p:pRg st="8" end="8"/>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64899">
                                            <p:txEl>
                                              <p:pRg st="10" end="10"/>
                                            </p:txEl>
                                          </p:spTgt>
                                        </p:tgtEl>
                                        <p:attrNameLst>
                                          <p:attrName>style.visibility</p:attrName>
                                        </p:attrNameLst>
                                      </p:cBhvr>
                                      <p:to>
                                        <p:strVal val="visible"/>
                                      </p:to>
                                    </p:set>
                                    <p:animEffect transition="in" filter="randombar(horizontal)">
                                      <p:cBhvr>
                                        <p:cTn id="39" dur="500"/>
                                        <p:tgtEl>
                                          <p:spTgt spid="46489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64899">
                                            <p:txEl>
                                              <p:pRg st="12" end="12"/>
                                            </p:txEl>
                                          </p:spTgt>
                                        </p:tgtEl>
                                        <p:attrNameLst>
                                          <p:attrName>style.visibility</p:attrName>
                                        </p:attrNameLst>
                                      </p:cBhvr>
                                      <p:to>
                                        <p:strVal val="visible"/>
                                      </p:to>
                                    </p:set>
                                    <p:animEffect transition="in" filter="randombar(horizontal)">
                                      <p:cBhvr>
                                        <p:cTn id="44" dur="500"/>
                                        <p:tgtEl>
                                          <p:spTgt spid="464899">
                                            <p:txEl>
                                              <p:pRg st="12" end="1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64899">
                                            <p:txEl>
                                              <p:pRg st="13" end="13"/>
                                            </p:txEl>
                                          </p:spTgt>
                                        </p:tgtEl>
                                        <p:attrNameLst>
                                          <p:attrName>style.visibility</p:attrName>
                                        </p:attrNameLst>
                                      </p:cBhvr>
                                      <p:to>
                                        <p:strVal val="visible"/>
                                      </p:to>
                                    </p:set>
                                    <p:animEffect transition="in" filter="randombar(horizontal)">
                                      <p:cBhvr>
                                        <p:cTn id="49" dur="500"/>
                                        <p:tgtEl>
                                          <p:spTgt spid="464899">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464899">
                                            <p:txEl>
                                              <p:pRg st="14" end="14"/>
                                            </p:txEl>
                                          </p:spTgt>
                                        </p:tgtEl>
                                        <p:attrNameLst>
                                          <p:attrName>style.visibility</p:attrName>
                                        </p:attrNameLst>
                                      </p:cBhvr>
                                      <p:to>
                                        <p:strVal val="visible"/>
                                      </p:to>
                                    </p:set>
                                    <p:animEffect transition="in" filter="randombar(horizontal)">
                                      <p:cBhvr>
                                        <p:cTn id="54" dur="500"/>
                                        <p:tgtEl>
                                          <p:spTgt spid="464899">
                                            <p:txEl>
                                              <p:pRg st="14" end="14"/>
                                            </p:txEl>
                                          </p:spTgt>
                                        </p:tgtEl>
                                      </p:cBhvr>
                                    </p:animEffect>
                                  </p:childTnLst>
                                </p:cTn>
                              </p:par>
                            </p:childTnLst>
                          </p:cTn>
                        </p:par>
                        <p:par>
                          <p:cTn id="55" fill="hold" nodeType="afterGroup">
                            <p:stCondLst>
                              <p:cond delay="500"/>
                            </p:stCondLst>
                            <p:childTnLst>
                              <p:par>
                                <p:cTn id="56" presetID="14" presetClass="entr" presetSubtype="10" fill="hold" nodeType="afterEffect">
                                  <p:stCondLst>
                                    <p:cond delay="0"/>
                                  </p:stCondLst>
                                  <p:childTnLst>
                                    <p:set>
                                      <p:cBhvr>
                                        <p:cTn id="57" dur="1" fill="hold">
                                          <p:stCondLst>
                                            <p:cond delay="0"/>
                                          </p:stCondLst>
                                        </p:cTn>
                                        <p:tgtEl>
                                          <p:spTgt spid="464900"/>
                                        </p:tgtEl>
                                        <p:attrNameLst>
                                          <p:attrName>style.visibility</p:attrName>
                                        </p:attrNameLst>
                                      </p:cBhvr>
                                      <p:to>
                                        <p:strVal val="visible"/>
                                      </p:to>
                                    </p:set>
                                    <p:animEffect transition="in" filter="randombar(horizontal)">
                                      <p:cBhvr>
                                        <p:cTn id="58" dur="500"/>
                                        <p:tgtEl>
                                          <p:spTgt spid="46490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64899">
                                            <p:txEl>
                                              <p:pRg st="16" end="16"/>
                                            </p:txEl>
                                          </p:spTgt>
                                        </p:tgtEl>
                                        <p:attrNameLst>
                                          <p:attrName>style.visibility</p:attrName>
                                        </p:attrNameLst>
                                      </p:cBhvr>
                                      <p:to>
                                        <p:strVal val="visible"/>
                                      </p:to>
                                    </p:set>
                                    <p:animEffect transition="in" filter="randombar(horizontal)">
                                      <p:cBhvr>
                                        <p:cTn id="63" dur="500"/>
                                        <p:tgtEl>
                                          <p:spTgt spid="464899">
                                            <p:txEl>
                                              <p:pRg st="16" end="16"/>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64899">
                                            <p:txEl>
                                              <p:pRg st="17" end="17"/>
                                            </p:txEl>
                                          </p:spTgt>
                                        </p:tgtEl>
                                        <p:attrNameLst>
                                          <p:attrName>style.visibility</p:attrName>
                                        </p:attrNameLst>
                                      </p:cBhvr>
                                      <p:to>
                                        <p:strVal val="visible"/>
                                      </p:to>
                                    </p:set>
                                    <p:animEffect transition="in" filter="randombar(horizontal)">
                                      <p:cBhvr>
                                        <p:cTn id="68" dur="500"/>
                                        <p:tgtEl>
                                          <p:spTgt spid="464899">
                                            <p:txEl>
                                              <p:pRg st="17" end="17"/>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464899">
                                            <p:txEl>
                                              <p:pRg st="18" end="18"/>
                                            </p:txEl>
                                          </p:spTgt>
                                        </p:tgtEl>
                                        <p:attrNameLst>
                                          <p:attrName>style.visibility</p:attrName>
                                        </p:attrNameLst>
                                      </p:cBhvr>
                                      <p:to>
                                        <p:strVal val="visible"/>
                                      </p:to>
                                    </p:set>
                                    <p:animEffect transition="in" filter="randombar(horizontal)">
                                      <p:cBhvr>
                                        <p:cTn id="73" dur="500"/>
                                        <p:tgtEl>
                                          <p:spTgt spid="464899">
                                            <p:txEl>
                                              <p:pRg st="18" end="18"/>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464899">
                                            <p:txEl>
                                              <p:pRg st="19" end="19"/>
                                            </p:txEl>
                                          </p:spTgt>
                                        </p:tgtEl>
                                        <p:attrNameLst>
                                          <p:attrName>style.visibility</p:attrName>
                                        </p:attrNameLst>
                                      </p:cBhvr>
                                      <p:to>
                                        <p:strVal val="visible"/>
                                      </p:to>
                                    </p:set>
                                    <p:animEffect transition="in" filter="randombar(horizontal)">
                                      <p:cBhvr>
                                        <p:cTn id="78" dur="500"/>
                                        <p:tgtEl>
                                          <p:spTgt spid="46489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40" name="Picture 8"/>
          <p:cNvPicPr>
            <a:picLocks noChangeAspect="1" noChangeArrowheads="1"/>
          </p:cNvPicPr>
          <p:nvPr/>
        </p:nvPicPr>
        <p:blipFill>
          <a:blip r:embed="rId3">
            <a:extLst>
              <a:ext uri="{28A0092B-C50C-407E-A947-70E740481C1C}">
                <a14:useLocalDpi xmlns:a14="http://schemas.microsoft.com/office/drawing/2010/main" val="0"/>
              </a:ext>
            </a:extLst>
          </a:blip>
          <a:srcRect l="5040" t="10123" r="8400" b="11809"/>
          <a:stretch>
            <a:fillRect/>
          </a:stretch>
        </p:blipFill>
        <p:spPr bwMode="auto">
          <a:xfrm>
            <a:off x="6048375" y="549275"/>
            <a:ext cx="1854200"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92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2888"/>
            <a:ext cx="9753600" cy="731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92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9236" name="Text Box 4"/>
          <p:cNvSpPr txBox="1">
            <a:spLocks noChangeArrowheads="1"/>
          </p:cNvSpPr>
          <p:nvPr/>
        </p:nvSpPr>
        <p:spPr bwMode="auto">
          <a:xfrm>
            <a:off x="611188" y="476250"/>
            <a:ext cx="51129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3600" b="1" dirty="0">
                <a:solidFill>
                  <a:srgbClr val="FF0000"/>
                </a:solidFill>
              </a:rPr>
              <a:t>Nebezpečí z kosmu?</a:t>
            </a:r>
          </a:p>
        </p:txBody>
      </p:sp>
      <p:sp>
        <p:nvSpPr>
          <p:cNvPr id="479237" name="Text Box 5"/>
          <p:cNvSpPr txBox="1">
            <a:spLocks noChangeArrowheads="1"/>
          </p:cNvSpPr>
          <p:nvPr/>
        </p:nvSpPr>
        <p:spPr bwMode="auto">
          <a:xfrm>
            <a:off x="250825" y="1412875"/>
            <a:ext cx="6911975"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marL="631825" indent="-1746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742950" lvl="1" indent="-285750">
              <a:spcBef>
                <a:spcPct val="50000"/>
              </a:spcBef>
              <a:buFont typeface="Wingdings" pitchFamily="2" charset="2"/>
              <a:buChar char="v"/>
            </a:pPr>
            <a:r>
              <a:rPr lang="cs-CZ" b="1" dirty="0">
                <a:solidFill>
                  <a:schemeClr val="accent1"/>
                </a:solidFill>
              </a:rPr>
              <a:t>střet Země s cizím tělesem</a:t>
            </a:r>
          </a:p>
          <a:p>
            <a:pPr marL="742950" lvl="1" indent="-285750">
              <a:spcBef>
                <a:spcPct val="50000"/>
              </a:spcBef>
              <a:buFont typeface="Wingdings" pitchFamily="2" charset="2"/>
              <a:buChar char="v"/>
            </a:pPr>
            <a:r>
              <a:rPr lang="cs-CZ" b="1" dirty="0">
                <a:solidFill>
                  <a:schemeClr val="accent1"/>
                </a:solidFill>
              </a:rPr>
              <a:t>Slunce</a:t>
            </a:r>
          </a:p>
          <a:p>
            <a:pPr marL="742950" lvl="1" indent="-285750">
              <a:spcBef>
                <a:spcPct val="50000"/>
              </a:spcBef>
              <a:buFont typeface="Wingdings" pitchFamily="2" charset="2"/>
              <a:buChar char="v"/>
            </a:pPr>
            <a:r>
              <a:rPr lang="cs-CZ" b="1" dirty="0">
                <a:solidFill>
                  <a:schemeClr val="accent1"/>
                </a:solidFill>
              </a:rPr>
              <a:t>záření z kosmu</a:t>
            </a:r>
          </a:p>
          <a:p>
            <a:pPr marL="1200150" lvl="2" indent="-285750">
              <a:spcBef>
                <a:spcPct val="50000"/>
              </a:spcBef>
              <a:buFont typeface="Wingdings" pitchFamily="2" charset="2"/>
              <a:buChar char="Ø"/>
            </a:pPr>
            <a:r>
              <a:rPr lang="cs-CZ" b="1" dirty="0">
                <a:solidFill>
                  <a:schemeClr val="accent1"/>
                </a:solidFill>
              </a:rPr>
              <a:t> výbuch blízké supernovy aj.	</a:t>
            </a:r>
          </a:p>
          <a:p>
            <a:pPr marL="1200150" lvl="2" indent="-285750">
              <a:spcBef>
                <a:spcPct val="50000"/>
              </a:spcBef>
              <a:buFont typeface="Wingdings" pitchFamily="2" charset="2"/>
              <a:buChar char="Ø"/>
            </a:pPr>
            <a:r>
              <a:rPr lang="cs-CZ" b="1" dirty="0">
                <a:solidFill>
                  <a:schemeClr val="accent1"/>
                </a:solidFill>
              </a:rPr>
              <a:t> kosmické záření</a:t>
            </a:r>
          </a:p>
          <a:p>
            <a:pPr marL="742950" lvl="1" indent="-285750">
              <a:spcBef>
                <a:spcPct val="50000"/>
              </a:spcBef>
              <a:buFont typeface="Wingdings" pitchFamily="2" charset="2"/>
              <a:buChar char="v"/>
            </a:pPr>
            <a:r>
              <a:rPr lang="cs-CZ" b="1" dirty="0">
                <a:solidFill>
                  <a:schemeClr val="accent1"/>
                </a:solidFill>
              </a:rPr>
              <a:t>setkání s mimozemským životem</a:t>
            </a:r>
            <a:endParaRPr lang="cs-CZ" dirty="0">
              <a:solidFill>
                <a:schemeClr val="accent1"/>
              </a:solidFill>
            </a:endParaRPr>
          </a:p>
        </p:txBody>
      </p:sp>
      <p:pic>
        <p:nvPicPr>
          <p:cNvPr id="479238" name="Picture 6"/>
          <p:cNvPicPr>
            <a:picLocks noChangeAspect="1" noChangeArrowheads="1"/>
          </p:cNvPicPr>
          <p:nvPr/>
        </p:nvPicPr>
        <p:blipFill>
          <a:blip r:embed="rId6">
            <a:extLst>
              <a:ext uri="{28A0092B-C50C-407E-A947-70E740481C1C}">
                <a14:useLocalDpi xmlns:a14="http://schemas.microsoft.com/office/drawing/2010/main" val="0"/>
              </a:ext>
            </a:extLst>
          </a:blip>
          <a:srcRect t="13440" r="3360" b="13440"/>
          <a:stretch>
            <a:fillRect/>
          </a:stretch>
        </p:blipFill>
        <p:spPr bwMode="auto">
          <a:xfrm>
            <a:off x="1403350" y="4581525"/>
            <a:ext cx="207010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randombar(horizontal)">
                                      <p:cBhvr>
                                        <p:cTn id="7" dur="500"/>
                                        <p:tgtEl>
                                          <p:spTgt spid="479235"/>
                                        </p:tgtEl>
                                      </p:cBhvr>
                                    </p:animEffect>
                                  </p:childTnLst>
                                </p:cTn>
                              </p:par>
                              <p:par>
                                <p:cTn id="8" presetID="14" presetClass="exit" presetSubtype="10" fill="hold" nodeType="withEffect">
                                  <p:stCondLst>
                                    <p:cond delay="0"/>
                                  </p:stCondLst>
                                  <p:childTnLst>
                                    <p:animEffect transition="out" filter="randombar(horizontal)">
                                      <p:cBhvr>
                                        <p:cTn id="9" dur="500"/>
                                        <p:tgtEl>
                                          <p:spTgt spid="479240"/>
                                        </p:tgtEl>
                                      </p:cBhvr>
                                    </p:animEffect>
                                    <p:set>
                                      <p:cBhvr>
                                        <p:cTn id="10" dur="1" fill="hold">
                                          <p:stCondLst>
                                            <p:cond delay="499"/>
                                          </p:stCondLst>
                                        </p:cTn>
                                        <p:tgtEl>
                                          <p:spTgt spid="479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6" name="Rectangle 4"/>
          <p:cNvSpPr>
            <a:spLocks noChangeArrowheads="1"/>
          </p:cNvSpPr>
          <p:nvPr/>
        </p:nvSpPr>
        <p:spPr bwMode="auto">
          <a:xfrm>
            <a:off x="395288" y="404813"/>
            <a:ext cx="813752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b="1">
                <a:solidFill>
                  <a:srgbClr val="FF0000"/>
                </a:solidFill>
              </a:rPr>
              <a:t>nemusí jít jen o supernovu!</a:t>
            </a:r>
            <a:r>
              <a:rPr lang="cs-CZ"/>
              <a:t> </a:t>
            </a:r>
          </a:p>
          <a:p>
            <a:pPr>
              <a:spcBef>
                <a:spcPct val="50000"/>
              </a:spcBef>
            </a:pPr>
            <a:r>
              <a:rPr lang="cs-CZ"/>
              <a:t>27. 12. 2004 - superzáblesk – z magnetaru SGR 1806–20  s 10</a:t>
            </a:r>
            <a:r>
              <a:rPr lang="cs-CZ" baseline="30000"/>
              <a:t>15</a:t>
            </a:r>
            <a:r>
              <a:rPr lang="cs-CZ"/>
              <a:t>x silnějším 	mg. polem než Země (1000x silnější než u běžné NH)</a:t>
            </a:r>
          </a:p>
        </p:txBody>
      </p:sp>
      <p:pic>
        <p:nvPicPr>
          <p:cNvPr id="4741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133600"/>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4119" name="Rectangle 7"/>
          <p:cNvSpPr>
            <a:spLocks noChangeArrowheads="1"/>
          </p:cNvSpPr>
          <p:nvPr/>
        </p:nvSpPr>
        <p:spPr bwMode="auto">
          <a:xfrm>
            <a:off x="358775" y="4918765"/>
            <a:ext cx="8785225"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buFontTx/>
              <a:buChar char="•"/>
            </a:pPr>
            <a:r>
              <a:rPr lang="cs-CZ" sz="1700" dirty="0"/>
              <a:t> magnetické pole </a:t>
            </a:r>
            <a:r>
              <a:rPr lang="cs-CZ" sz="1700" dirty="0" err="1"/>
              <a:t>magnetaru</a:t>
            </a:r>
            <a:r>
              <a:rPr lang="cs-CZ" sz="1700" dirty="0"/>
              <a:t> - smrtelné do 1000 km kvůli deformaci atomů v živé hmotě; </a:t>
            </a:r>
          </a:p>
          <a:p>
            <a:pPr>
              <a:buFontTx/>
              <a:buChar char="•"/>
            </a:pPr>
            <a:r>
              <a:rPr lang="cs-CZ" sz="1700" dirty="0"/>
              <a:t> magnetické pole přes 10 GT - dost silné na smazání kreditní karty z poloviny 	vzdálenosti Měsíce od Země;</a:t>
            </a:r>
          </a:p>
          <a:p>
            <a:pPr>
              <a:buFontTx/>
              <a:buChar char="•"/>
            </a:pPr>
            <a:r>
              <a:rPr lang="cs-CZ" sz="1700" dirty="0"/>
              <a:t> Země má geomagnetické pole 30-60 </a:t>
            </a:r>
            <a:r>
              <a:rPr lang="cs-CZ" sz="1700" dirty="0" err="1"/>
              <a:t>mikrotesla</a:t>
            </a:r>
            <a:r>
              <a:rPr lang="cs-CZ" sz="1700" dirty="0"/>
              <a:t>; </a:t>
            </a:r>
          </a:p>
          <a:p>
            <a:pPr>
              <a:buFontTx/>
              <a:buChar char="•"/>
            </a:pPr>
            <a:r>
              <a:rPr lang="cs-CZ" sz="1700" dirty="0"/>
              <a:t> většinu záznamových médií lze vymazat polem 1 </a:t>
            </a:r>
            <a:r>
              <a:rPr lang="cs-CZ" sz="1700" dirty="0" err="1"/>
              <a:t>militesla</a:t>
            </a:r>
            <a:endParaRPr lang="cs-CZ" sz="1700" dirty="0"/>
          </a:p>
        </p:txBody>
      </p:sp>
      <p:pic>
        <p:nvPicPr>
          <p:cNvPr id="4741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484313"/>
            <a:ext cx="2411412" cy="31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74120"/>
                                        </p:tgtEl>
                                        <p:attrNameLst>
                                          <p:attrName>style.visibility</p:attrName>
                                        </p:attrNameLst>
                                      </p:cBhvr>
                                      <p:to>
                                        <p:strVal val="visible"/>
                                      </p:to>
                                    </p:set>
                                    <p:animEffect transition="in" filter="randombar(horizontal)">
                                      <p:cBhvr>
                                        <p:cTn id="7" dur="500"/>
                                        <p:tgtEl>
                                          <p:spTgt spid="474120"/>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474118"/>
                                        </p:tgtEl>
                                        <p:attrNameLst>
                                          <p:attrName>style.visibility</p:attrName>
                                        </p:attrNameLst>
                                      </p:cBhvr>
                                      <p:to>
                                        <p:strVal val="visible"/>
                                      </p:to>
                                    </p:set>
                                    <p:animEffect transition="in" filter="randombar(horizontal)">
                                      <p:cBhvr>
                                        <p:cTn id="11" dur="500"/>
                                        <p:tgtEl>
                                          <p:spTgt spid="4741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74119">
                                            <p:txEl>
                                              <p:pRg st="0" end="0"/>
                                            </p:txEl>
                                          </p:spTgt>
                                        </p:tgtEl>
                                        <p:attrNameLst>
                                          <p:attrName>style.visibility</p:attrName>
                                        </p:attrNameLst>
                                      </p:cBhvr>
                                      <p:to>
                                        <p:strVal val="visible"/>
                                      </p:to>
                                    </p:set>
                                    <p:animEffect transition="in" filter="randombar(horizontal)">
                                      <p:cBhvr>
                                        <p:cTn id="16" dur="500"/>
                                        <p:tgtEl>
                                          <p:spTgt spid="474119">
                                            <p:txEl>
                                              <p:pRg st="0" end="0"/>
                                            </p:txEl>
                                          </p:spTgt>
                                        </p:tgtEl>
                                      </p:cBhvr>
                                    </p:animEffect>
                                  </p:childTnLst>
                                </p:cTn>
                              </p:par>
                            </p:childTnLst>
                          </p:cTn>
                        </p:par>
                        <p:par>
                          <p:cTn id="17" fill="hold" nodeType="afterGroup">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74119">
                                            <p:txEl>
                                              <p:pRg st="1" end="1"/>
                                            </p:txEl>
                                          </p:spTgt>
                                        </p:tgtEl>
                                        <p:attrNameLst>
                                          <p:attrName>style.visibility</p:attrName>
                                        </p:attrNameLst>
                                      </p:cBhvr>
                                      <p:to>
                                        <p:strVal val="visible"/>
                                      </p:to>
                                    </p:set>
                                    <p:animEffect transition="in" filter="randombar(horizontal)">
                                      <p:cBhvr>
                                        <p:cTn id="20" dur="500"/>
                                        <p:tgtEl>
                                          <p:spTgt spid="474119">
                                            <p:txEl>
                                              <p:pRg st="1" end="1"/>
                                            </p:txEl>
                                          </p:spTgt>
                                        </p:tgtEl>
                                      </p:cBhvr>
                                    </p:animEffect>
                                  </p:childTnLst>
                                </p:cTn>
                              </p:par>
                            </p:childTnLst>
                          </p:cTn>
                        </p:par>
                        <p:par>
                          <p:cTn id="21" fill="hold" nodeType="afterGroup">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474119">
                                            <p:txEl>
                                              <p:pRg st="2" end="2"/>
                                            </p:txEl>
                                          </p:spTgt>
                                        </p:tgtEl>
                                        <p:attrNameLst>
                                          <p:attrName>style.visibility</p:attrName>
                                        </p:attrNameLst>
                                      </p:cBhvr>
                                      <p:to>
                                        <p:strVal val="visible"/>
                                      </p:to>
                                    </p:set>
                                    <p:animEffect transition="in" filter="randombar(horizontal)">
                                      <p:cBhvr>
                                        <p:cTn id="24" dur="500"/>
                                        <p:tgtEl>
                                          <p:spTgt spid="474119">
                                            <p:txEl>
                                              <p:pRg st="2" end="2"/>
                                            </p:txEl>
                                          </p:spTgt>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474119">
                                            <p:txEl>
                                              <p:pRg st="3" end="3"/>
                                            </p:txEl>
                                          </p:spTgt>
                                        </p:tgtEl>
                                        <p:attrNameLst>
                                          <p:attrName>style.visibility</p:attrName>
                                        </p:attrNameLst>
                                      </p:cBhvr>
                                      <p:to>
                                        <p:strVal val="visible"/>
                                      </p:to>
                                    </p:set>
                                    <p:animEffect transition="in" filter="randombar(horizontal)">
                                      <p:cBhvr>
                                        <p:cTn id="28" dur="500"/>
                                        <p:tgtEl>
                                          <p:spTgt spid="4741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tmosphere.copernicus.eu/sites/default/files/FileRepository/News/images/ozonehole_v04_1068.png">
            <a:extLst>
              <a:ext uri="{FF2B5EF4-FFF2-40B4-BE49-F238E27FC236}">
                <a16:creationId xmlns:a16="http://schemas.microsoft.com/office/drawing/2014/main" id="{4BE85A77-0056-480E-9B20-378D547060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18" y="3780038"/>
            <a:ext cx="4441726" cy="2772223"/>
          </a:xfrm>
          <a:prstGeom prst="rect">
            <a:avLst/>
          </a:prstGeom>
          <a:noFill/>
          <a:extLst>
            <a:ext uri="{909E8E84-426E-40DD-AFC4-6F175D3DCCD1}">
              <a14:hiddenFill xmlns:a14="http://schemas.microsoft.com/office/drawing/2010/main">
                <a:solidFill>
                  <a:srgbClr val="FFFFFF"/>
                </a:solidFill>
              </a14:hiddenFill>
            </a:ext>
          </a:extLst>
        </p:spPr>
      </p:pic>
      <p:sp>
        <p:nvSpPr>
          <p:cNvPr id="476164" name="Text Box 4"/>
          <p:cNvSpPr txBox="1">
            <a:spLocks noChangeArrowheads="1"/>
          </p:cNvSpPr>
          <p:nvPr/>
        </p:nvSpPr>
        <p:spPr bwMode="auto">
          <a:xfrm>
            <a:off x="395288" y="404813"/>
            <a:ext cx="84978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800" b="1" dirty="0">
                <a:solidFill>
                  <a:schemeClr val="accent5">
                    <a:lumMod val="50000"/>
                  </a:schemeClr>
                </a:solidFill>
                <a:effectLst>
                  <a:outerShdw blurRad="38100" dist="38100" dir="2700000" algn="tl">
                    <a:srgbClr val="000000">
                      <a:alpha val="43137"/>
                    </a:srgbClr>
                  </a:outerShdw>
                </a:effectLst>
              </a:rPr>
              <a:t>Záření z kosmu</a:t>
            </a:r>
          </a:p>
        </p:txBody>
      </p:sp>
      <p:sp>
        <p:nvSpPr>
          <p:cNvPr id="476165" name="Text Box 5"/>
          <p:cNvSpPr txBox="1">
            <a:spLocks noChangeArrowheads="1"/>
          </p:cNvSpPr>
          <p:nvPr/>
        </p:nvSpPr>
        <p:spPr bwMode="auto">
          <a:xfrm>
            <a:off x="395288" y="1125538"/>
            <a:ext cx="41052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a:t>záření – kosmické, sluneční a jiné</a:t>
            </a:r>
          </a:p>
          <a:p>
            <a:pPr>
              <a:spcBef>
                <a:spcPct val="50000"/>
              </a:spcBef>
            </a:pPr>
            <a:r>
              <a:rPr lang="cs-CZ" dirty="0"/>
              <a:t>ochrana – zemská atmosféra </a:t>
            </a:r>
          </a:p>
          <a:p>
            <a:pPr>
              <a:spcBef>
                <a:spcPct val="50000"/>
              </a:spcBef>
            </a:pPr>
            <a:r>
              <a:rPr lang="cs-CZ" dirty="0"/>
              <a:t>		</a:t>
            </a:r>
            <a:r>
              <a:rPr lang="cs-CZ" dirty="0">
                <a:solidFill>
                  <a:srgbClr val="FF0000"/>
                </a:solidFill>
              </a:rPr>
              <a:t>selhává!</a:t>
            </a:r>
          </a:p>
          <a:p>
            <a:pPr>
              <a:spcBef>
                <a:spcPct val="50000"/>
              </a:spcBef>
            </a:pPr>
            <a:r>
              <a:rPr lang="cs-CZ" dirty="0"/>
              <a:t>ozonová díra – propustnost UV záření</a:t>
            </a:r>
          </a:p>
          <a:p>
            <a:pPr>
              <a:spcBef>
                <a:spcPct val="50000"/>
              </a:spcBef>
            </a:pPr>
            <a:r>
              <a:rPr lang="cs-CZ" sz="1400" dirty="0">
                <a:hlinkClick r:id="rId4"/>
              </a:rPr>
              <a:t>http://ozonewatch.gsfc.nasa.gov/monthly/SH.html</a:t>
            </a:r>
            <a:r>
              <a:rPr lang="cs-CZ" sz="1400" dirty="0"/>
              <a:t> </a:t>
            </a:r>
          </a:p>
        </p:txBody>
      </p:sp>
      <p:pic>
        <p:nvPicPr>
          <p:cNvPr id="2" name="Picture 2" descr="http://www.nasa.gov/sites/default/files/ozoneposter_fro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2275" y="0"/>
            <a:ext cx="4448431" cy="685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6165">
                                            <p:txEl>
                                              <p:pRg st="0" end="0"/>
                                            </p:txEl>
                                          </p:spTgt>
                                        </p:tgtEl>
                                        <p:attrNameLst>
                                          <p:attrName>style.visibility</p:attrName>
                                        </p:attrNameLst>
                                      </p:cBhvr>
                                      <p:to>
                                        <p:strVal val="visible"/>
                                      </p:to>
                                    </p:set>
                                    <p:animEffect transition="in" filter="randombar(horizontal)">
                                      <p:cBhvr>
                                        <p:cTn id="7" dur="500"/>
                                        <p:tgtEl>
                                          <p:spTgt spid="4761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6165">
                                            <p:txEl>
                                              <p:pRg st="1" end="1"/>
                                            </p:txEl>
                                          </p:spTgt>
                                        </p:tgtEl>
                                        <p:attrNameLst>
                                          <p:attrName>style.visibility</p:attrName>
                                        </p:attrNameLst>
                                      </p:cBhvr>
                                      <p:to>
                                        <p:strVal val="visible"/>
                                      </p:to>
                                    </p:set>
                                    <p:animEffect transition="in" filter="randombar(horizontal)">
                                      <p:cBhvr>
                                        <p:cTn id="12" dur="500"/>
                                        <p:tgtEl>
                                          <p:spTgt spid="476165">
                                            <p:txEl>
                                              <p:pRg st="1" end="1"/>
                                            </p:txEl>
                                          </p:spTgt>
                                        </p:tgtEl>
                                      </p:cBhvr>
                                    </p:animEffect>
                                  </p:childTnLst>
                                </p:cTn>
                              </p:par>
                            </p:childTnLst>
                          </p:cTn>
                        </p:par>
                        <p:par>
                          <p:cTn id="13" fill="hold" nodeType="afterGroup">
                            <p:stCondLst>
                              <p:cond delay="500"/>
                            </p:stCondLst>
                            <p:childTnLst>
                              <p:par>
                                <p:cTn id="14" presetID="14" presetClass="entr" presetSubtype="10" fill="hold" grpId="0" nodeType="afterEffect">
                                  <p:stCondLst>
                                    <p:cond delay="1000"/>
                                  </p:stCondLst>
                                  <p:childTnLst>
                                    <p:set>
                                      <p:cBhvr>
                                        <p:cTn id="15" dur="1" fill="hold">
                                          <p:stCondLst>
                                            <p:cond delay="0"/>
                                          </p:stCondLst>
                                        </p:cTn>
                                        <p:tgtEl>
                                          <p:spTgt spid="476165">
                                            <p:txEl>
                                              <p:pRg st="2" end="2"/>
                                            </p:txEl>
                                          </p:spTgt>
                                        </p:tgtEl>
                                        <p:attrNameLst>
                                          <p:attrName>style.visibility</p:attrName>
                                        </p:attrNameLst>
                                      </p:cBhvr>
                                      <p:to>
                                        <p:strVal val="visible"/>
                                      </p:to>
                                    </p:set>
                                    <p:animEffect transition="in" filter="randombar(horizontal)">
                                      <p:cBhvr>
                                        <p:cTn id="16" dur="500"/>
                                        <p:tgtEl>
                                          <p:spTgt spid="47616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76165">
                                            <p:txEl>
                                              <p:pRg st="3" end="3"/>
                                            </p:txEl>
                                          </p:spTgt>
                                        </p:tgtEl>
                                        <p:attrNameLst>
                                          <p:attrName>style.visibility</p:attrName>
                                        </p:attrNameLst>
                                      </p:cBhvr>
                                      <p:to>
                                        <p:strVal val="visible"/>
                                      </p:to>
                                    </p:set>
                                    <p:animEffect transition="in" filter="randombar(horizontal)">
                                      <p:cBhvr>
                                        <p:cTn id="21" dur="500"/>
                                        <p:tgtEl>
                                          <p:spTgt spid="47616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76165">
                                            <p:txEl>
                                              <p:pRg st="4" end="4"/>
                                            </p:txEl>
                                          </p:spTgt>
                                        </p:tgtEl>
                                        <p:attrNameLst>
                                          <p:attrName>style.visibility</p:attrName>
                                        </p:attrNameLst>
                                      </p:cBhvr>
                                      <p:to>
                                        <p:strVal val="visible"/>
                                      </p:to>
                                    </p:set>
                                    <p:animEffect transition="in" filter="randombar(horizontal)">
                                      <p:cBhvr>
                                        <p:cTn id="26" dur="500"/>
                                        <p:tgtEl>
                                          <p:spTgt spid="476165">
                                            <p:txEl>
                                              <p:pRg st="4" end="4"/>
                                            </p:txEl>
                                          </p:spTgt>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1+#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A9BBF58-CD92-4734-A305-D8B96236A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284" y="1073724"/>
            <a:ext cx="7513431" cy="471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4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2" name="Text Box 4"/>
          <p:cNvSpPr txBox="1">
            <a:spLocks noChangeArrowheads="1"/>
          </p:cNvSpPr>
          <p:nvPr/>
        </p:nvSpPr>
        <p:spPr bwMode="auto">
          <a:xfrm>
            <a:off x="395288" y="219835"/>
            <a:ext cx="82089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800" b="1" dirty="0">
                <a:solidFill>
                  <a:srgbClr val="0000FF"/>
                </a:solidFill>
                <a:effectLst>
                  <a:outerShdw blurRad="38100" dist="38100" dir="2700000" algn="tl">
                    <a:srgbClr val="C0C0C0"/>
                  </a:outerShdw>
                </a:effectLst>
              </a:rPr>
              <a:t>Kontakt s mimozemským životem</a:t>
            </a:r>
          </a:p>
        </p:txBody>
      </p:sp>
      <p:sp>
        <p:nvSpPr>
          <p:cNvPr id="478213" name="Text Box 5"/>
          <p:cNvSpPr txBox="1">
            <a:spLocks noChangeArrowheads="1"/>
          </p:cNvSpPr>
          <p:nvPr/>
        </p:nvSpPr>
        <p:spPr bwMode="auto">
          <a:xfrm>
            <a:off x="395288" y="1052513"/>
            <a:ext cx="4176713"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buFontTx/>
              <a:buChar char="•"/>
            </a:pPr>
            <a:r>
              <a:rPr lang="cs-CZ" dirty="0"/>
              <a:t>možnost zavlečení infekce</a:t>
            </a:r>
          </a:p>
          <a:p>
            <a:pPr>
              <a:spcBef>
                <a:spcPct val="50000"/>
              </a:spcBef>
              <a:buFontTx/>
              <a:buChar char="•"/>
            </a:pPr>
            <a:r>
              <a:rPr lang="cs-CZ" dirty="0"/>
              <a:t>predátoři</a:t>
            </a:r>
          </a:p>
          <a:p>
            <a:pPr>
              <a:spcBef>
                <a:spcPct val="50000"/>
              </a:spcBef>
              <a:buFontTx/>
              <a:buChar char="•"/>
            </a:pPr>
            <a:r>
              <a:rPr lang="cs-CZ" dirty="0"/>
              <a:t>setkání s vyvinutější civilizací</a:t>
            </a:r>
          </a:p>
        </p:txBody>
      </p:sp>
      <p:pic>
        <p:nvPicPr>
          <p:cNvPr id="47821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284538"/>
            <a:ext cx="35433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052513"/>
            <a:ext cx="3384550" cy="188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21" name="Picture 13"/>
          <p:cNvPicPr>
            <a:picLocks noChangeAspect="1" noChangeArrowheads="1"/>
          </p:cNvPicPr>
          <p:nvPr/>
        </p:nvPicPr>
        <p:blipFill>
          <a:blip r:embed="rId4">
            <a:extLst>
              <a:ext uri="{28A0092B-C50C-407E-A947-70E740481C1C}">
                <a14:useLocalDpi xmlns:a14="http://schemas.microsoft.com/office/drawing/2010/main" val="0"/>
              </a:ext>
            </a:extLst>
          </a:blip>
          <a:srcRect l="7561" r="7561"/>
          <a:stretch>
            <a:fillRect/>
          </a:stretch>
        </p:blipFill>
        <p:spPr bwMode="auto">
          <a:xfrm>
            <a:off x="5292725" y="3284538"/>
            <a:ext cx="3636963"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2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781300"/>
            <a:ext cx="45720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8213">
                                            <p:txEl>
                                              <p:pRg st="0" end="0"/>
                                            </p:txEl>
                                          </p:spTgt>
                                        </p:tgtEl>
                                        <p:attrNameLst>
                                          <p:attrName>style.visibility</p:attrName>
                                        </p:attrNameLst>
                                      </p:cBhvr>
                                      <p:to>
                                        <p:strVal val="visible"/>
                                      </p:to>
                                    </p:set>
                                    <p:animEffect transition="in" filter="randombar(horizontal)">
                                      <p:cBhvr>
                                        <p:cTn id="7" dur="500"/>
                                        <p:tgtEl>
                                          <p:spTgt spid="478213">
                                            <p:txEl>
                                              <p:pRg st="0" end="0"/>
                                            </p:txEl>
                                          </p:spTgt>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478219"/>
                                        </p:tgtEl>
                                        <p:attrNameLst>
                                          <p:attrName>style.visibility</p:attrName>
                                        </p:attrNameLst>
                                      </p:cBhvr>
                                      <p:to>
                                        <p:strVal val="visible"/>
                                      </p:to>
                                    </p:set>
                                    <p:animEffect transition="in" filter="randombar(horizontal)">
                                      <p:cBhvr>
                                        <p:cTn id="11" dur="500"/>
                                        <p:tgtEl>
                                          <p:spTgt spid="4782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nodeType="clickEffect">
                                  <p:stCondLst>
                                    <p:cond delay="0"/>
                                  </p:stCondLst>
                                  <p:childTnLst>
                                    <p:set>
                                      <p:cBhvr>
                                        <p:cTn id="15" dur="1" fill="hold">
                                          <p:stCondLst>
                                            <p:cond delay="0"/>
                                          </p:stCondLst>
                                        </p:cTn>
                                        <p:tgtEl>
                                          <p:spTgt spid="478221"/>
                                        </p:tgtEl>
                                        <p:attrNameLst>
                                          <p:attrName>style.visibility</p:attrName>
                                        </p:attrNameLst>
                                      </p:cBhvr>
                                      <p:to>
                                        <p:strVal val="visible"/>
                                      </p:to>
                                    </p:set>
                                    <p:animEffect transition="in" filter="randombar(horizontal)">
                                      <p:cBhvr>
                                        <p:cTn id="16" dur="500"/>
                                        <p:tgtEl>
                                          <p:spTgt spid="4782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478216"/>
                                        </p:tgtEl>
                                        <p:attrNameLst>
                                          <p:attrName>style.visibility</p:attrName>
                                        </p:attrNameLst>
                                      </p:cBhvr>
                                      <p:to>
                                        <p:strVal val="visible"/>
                                      </p:to>
                                    </p:set>
                                    <p:animEffect transition="in" filter="randombar(horizontal)">
                                      <p:cBhvr>
                                        <p:cTn id="21" dur="500"/>
                                        <p:tgtEl>
                                          <p:spTgt spid="478216"/>
                                        </p:tgtEl>
                                      </p:cBhvr>
                                    </p:animEffect>
                                  </p:childTnLst>
                                </p:cTn>
                              </p:par>
                              <p:par>
                                <p:cTn id="22" presetID="14" presetClass="exit" presetSubtype="10" fill="hold" nodeType="withEffect">
                                  <p:stCondLst>
                                    <p:cond delay="0"/>
                                  </p:stCondLst>
                                  <p:childTnLst>
                                    <p:animEffect transition="out" filter="randombar(horizontal)">
                                      <p:cBhvr>
                                        <p:cTn id="23" dur="500"/>
                                        <p:tgtEl>
                                          <p:spTgt spid="478221"/>
                                        </p:tgtEl>
                                      </p:cBhvr>
                                    </p:animEffect>
                                    <p:set>
                                      <p:cBhvr>
                                        <p:cTn id="24" dur="1" fill="hold">
                                          <p:stCondLst>
                                            <p:cond delay="499"/>
                                          </p:stCondLst>
                                        </p:cTn>
                                        <p:tgtEl>
                                          <p:spTgt spid="478221"/>
                                        </p:tgtEl>
                                        <p:attrNameLst>
                                          <p:attrName>style.visibility</p:attrName>
                                        </p:attrNameLst>
                                      </p:cBhvr>
                                      <p:to>
                                        <p:strVal val="hidden"/>
                                      </p:to>
                                    </p:set>
                                  </p:childTnLst>
                                </p:cTn>
                              </p:par>
                              <p:par>
                                <p:cTn id="25" presetID="14" presetClass="entr" presetSubtype="10" fill="hold" grpId="0" nodeType="withEffect">
                                  <p:stCondLst>
                                    <p:cond delay="0"/>
                                  </p:stCondLst>
                                  <p:childTnLst>
                                    <p:set>
                                      <p:cBhvr>
                                        <p:cTn id="26" dur="1" fill="hold">
                                          <p:stCondLst>
                                            <p:cond delay="0"/>
                                          </p:stCondLst>
                                        </p:cTn>
                                        <p:tgtEl>
                                          <p:spTgt spid="478213">
                                            <p:txEl>
                                              <p:pRg st="1" end="1"/>
                                            </p:txEl>
                                          </p:spTgt>
                                        </p:tgtEl>
                                        <p:attrNameLst>
                                          <p:attrName>style.visibility</p:attrName>
                                        </p:attrNameLst>
                                      </p:cBhvr>
                                      <p:to>
                                        <p:strVal val="visible"/>
                                      </p:to>
                                    </p:set>
                                    <p:animEffect transition="in" filter="randombar(horizontal)">
                                      <p:cBhvr>
                                        <p:cTn id="27" dur="500"/>
                                        <p:tgtEl>
                                          <p:spTgt spid="47821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78213">
                                            <p:txEl>
                                              <p:pRg st="2" end="2"/>
                                            </p:txEl>
                                          </p:spTgt>
                                        </p:tgtEl>
                                        <p:attrNameLst>
                                          <p:attrName>style.visibility</p:attrName>
                                        </p:attrNameLst>
                                      </p:cBhvr>
                                      <p:to>
                                        <p:strVal val="visible"/>
                                      </p:to>
                                    </p:set>
                                    <p:animEffect transition="in" filter="randombar(horizontal)">
                                      <p:cBhvr>
                                        <p:cTn id="32" dur="500"/>
                                        <p:tgtEl>
                                          <p:spTgt spid="478213">
                                            <p:txEl>
                                              <p:pRg st="2" end="2"/>
                                            </p:txEl>
                                          </p:spTgt>
                                        </p:tgtEl>
                                      </p:cBhvr>
                                    </p:animEffect>
                                  </p:childTnLst>
                                </p:cTn>
                              </p:par>
                            </p:childTnLst>
                          </p:cTn>
                        </p:par>
                        <p:par>
                          <p:cTn id="33" fill="hold" nodeType="afterGroup">
                            <p:stCondLst>
                              <p:cond delay="500"/>
                            </p:stCondLst>
                            <p:childTnLst>
                              <p:par>
                                <p:cTn id="34" presetID="14" presetClass="entr" presetSubtype="10" fill="hold" nodeType="afterEffect">
                                  <p:stCondLst>
                                    <p:cond delay="0"/>
                                  </p:stCondLst>
                                  <p:childTnLst>
                                    <p:set>
                                      <p:cBhvr>
                                        <p:cTn id="35" dur="1" fill="hold">
                                          <p:stCondLst>
                                            <p:cond delay="0"/>
                                          </p:stCondLst>
                                        </p:cTn>
                                        <p:tgtEl>
                                          <p:spTgt spid="478222"/>
                                        </p:tgtEl>
                                        <p:attrNameLst>
                                          <p:attrName>style.visibility</p:attrName>
                                        </p:attrNameLst>
                                      </p:cBhvr>
                                      <p:to>
                                        <p:strVal val="visible"/>
                                      </p:to>
                                    </p:set>
                                    <p:animEffect transition="in" filter="randombar(horizontal)">
                                      <p:cBhvr>
                                        <p:cTn id="36" dur="500"/>
                                        <p:tgtEl>
                                          <p:spTgt spid="478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179388" y="549275"/>
            <a:ext cx="8785225" cy="68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2400" b="1" dirty="0">
                <a:solidFill>
                  <a:srgbClr val="FF0000"/>
                </a:solidFill>
              </a:rPr>
              <a:t>Život ve vesmíru z pohledu astronoma</a:t>
            </a:r>
          </a:p>
          <a:p>
            <a:endParaRPr lang="cs-CZ" dirty="0"/>
          </a:p>
          <a:p>
            <a:r>
              <a:rPr lang="cs-CZ" dirty="0"/>
              <a:t>život na Zemi – po intenzivním bombardování povrchu (před 3,8 až 4,0 </a:t>
            </a:r>
            <a:r>
              <a:rPr lang="cs-CZ" dirty="0" err="1"/>
              <a:t>mld</a:t>
            </a:r>
            <a:r>
              <a:rPr lang="cs-CZ" dirty="0"/>
              <a:t> roků). </a:t>
            </a:r>
          </a:p>
          <a:p>
            <a:endParaRPr lang="cs-CZ" dirty="0"/>
          </a:p>
          <a:p>
            <a:r>
              <a:rPr lang="cs-CZ" dirty="0"/>
              <a:t>nepřímé důkazy - nejstarší fosilie - asi 3,6 </a:t>
            </a:r>
            <a:r>
              <a:rPr lang="cs-CZ" dirty="0" err="1"/>
              <a:t>mld</a:t>
            </a:r>
            <a:r>
              <a:rPr lang="cs-CZ" dirty="0"/>
              <a:t> roků staré</a:t>
            </a:r>
          </a:p>
          <a:p>
            <a:endParaRPr lang="cs-CZ" dirty="0"/>
          </a:p>
          <a:p>
            <a:r>
              <a:rPr lang="cs-CZ" dirty="0"/>
              <a:t>	</a:t>
            </a:r>
            <a:r>
              <a:rPr lang="cs-CZ" dirty="0">
                <a:solidFill>
                  <a:srgbClr val="0000FF"/>
                </a:solidFill>
              </a:rPr>
              <a:t>vznikl život na Zemi X život byl na Zemi zavlečen ???</a:t>
            </a:r>
          </a:p>
          <a:p>
            <a:endParaRPr lang="cs-CZ" dirty="0">
              <a:solidFill>
                <a:srgbClr val="0000FF"/>
              </a:solidFill>
            </a:endParaRPr>
          </a:p>
          <a:p>
            <a:r>
              <a:rPr lang="cs-CZ" dirty="0"/>
              <a:t>2013 – ruský pokus družice Bion-M1 – po 30 dnech návrat na Zemi, 1 kmen mikroorganizmů přežil pobyt na oběžné dráze i vysoké teploty při návratu! =&gt; důkaz, že </a:t>
            </a:r>
            <a:r>
              <a:rPr lang="cs-CZ" dirty="0">
                <a:solidFill>
                  <a:srgbClr val="FF0000"/>
                </a:solidFill>
              </a:rPr>
              <a:t>život se mohl na Zemi dostat z vesmíru!</a:t>
            </a:r>
            <a:r>
              <a:rPr lang="cs-CZ" dirty="0"/>
              <a:t> </a:t>
            </a:r>
          </a:p>
          <a:p>
            <a:endParaRPr lang="cs-CZ" dirty="0">
              <a:solidFill>
                <a:srgbClr val="0000FF"/>
              </a:solidFill>
            </a:endParaRPr>
          </a:p>
          <a:p>
            <a:r>
              <a:rPr lang="cs-CZ" i="1" dirty="0"/>
              <a:t>mrtvé zóny </a:t>
            </a:r>
            <a:r>
              <a:rPr lang="cs-CZ" dirty="0"/>
              <a:t>– nedostatek těžších prvků, obrovské intenzity záření, ... =&gt; např. okolí prvních hvězd vzniklých po VT, eliptické galaxie, malé galaxie, kulové hvězdokupy, centrální oblasti galaxií, okolí supernov... </a:t>
            </a:r>
          </a:p>
          <a:p>
            <a:endParaRPr lang="cs-CZ" dirty="0"/>
          </a:p>
          <a:p>
            <a:pPr>
              <a:lnSpc>
                <a:spcPct val="120000"/>
              </a:lnSpc>
            </a:pPr>
            <a:r>
              <a:rPr lang="cs-CZ" b="1" dirty="0">
                <a:solidFill>
                  <a:schemeClr val="hlink"/>
                </a:solidFill>
              </a:rPr>
              <a:t>podmínky pro život:</a:t>
            </a:r>
            <a:r>
              <a:rPr lang="cs-CZ" dirty="0"/>
              <a:t>  </a:t>
            </a:r>
          </a:p>
          <a:p>
            <a:pPr lvl="1">
              <a:lnSpc>
                <a:spcPct val="120000"/>
              </a:lnSpc>
              <a:buFontTx/>
              <a:buChar char="•"/>
            </a:pPr>
            <a:r>
              <a:rPr lang="cs-CZ" dirty="0"/>
              <a:t> existence vody v tekutém stavu (dlouhodobá);</a:t>
            </a:r>
          </a:p>
          <a:p>
            <a:pPr lvl="1">
              <a:lnSpc>
                <a:spcPct val="120000"/>
              </a:lnSpc>
              <a:buFontTx/>
              <a:buChar char="•"/>
            </a:pPr>
            <a:r>
              <a:rPr lang="cs-CZ" dirty="0"/>
              <a:t> existence vody ve všech skupenstvích; </a:t>
            </a:r>
          </a:p>
          <a:p>
            <a:pPr lvl="1">
              <a:lnSpc>
                <a:spcPct val="120000"/>
              </a:lnSpc>
              <a:buFontTx/>
              <a:buChar char="•"/>
            </a:pPr>
            <a:r>
              <a:rPr lang="cs-CZ" dirty="0"/>
              <a:t> vhodná teplota a tlak;</a:t>
            </a:r>
          </a:p>
          <a:p>
            <a:pPr lvl="1">
              <a:lnSpc>
                <a:spcPct val="120000"/>
              </a:lnSpc>
              <a:buFontTx/>
              <a:buChar char="•"/>
            </a:pPr>
            <a:r>
              <a:rPr lang="cs-CZ" dirty="0"/>
              <a:t> desková tektonika</a:t>
            </a:r>
          </a:p>
          <a:p>
            <a:endParaRPr lang="cs-CZ" dirty="0"/>
          </a:p>
          <a:p>
            <a:endParaRPr lang="cs-CZ" b="1" dirty="0"/>
          </a:p>
        </p:txBody>
      </p:sp>
      <p:pic>
        <p:nvPicPr>
          <p:cNvPr id="461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10125"/>
            <a:ext cx="24384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61826">
                                            <p:txEl>
                                              <p:pRg st="0" end="0"/>
                                            </p:txEl>
                                          </p:spTgt>
                                        </p:tgtEl>
                                        <p:attrNameLst>
                                          <p:attrName>style.visibility</p:attrName>
                                        </p:attrNameLst>
                                      </p:cBhvr>
                                      <p:to>
                                        <p:strVal val="visible"/>
                                      </p:to>
                                    </p:set>
                                    <p:animEffect transition="in" filter="randombar(horizontal)">
                                      <p:cBhvr>
                                        <p:cTn id="7" dur="500"/>
                                        <p:tgtEl>
                                          <p:spTgt spid="4618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1826">
                                            <p:txEl>
                                              <p:pRg st="2" end="2"/>
                                            </p:txEl>
                                          </p:spTgt>
                                        </p:tgtEl>
                                        <p:attrNameLst>
                                          <p:attrName>style.visibility</p:attrName>
                                        </p:attrNameLst>
                                      </p:cBhvr>
                                      <p:to>
                                        <p:strVal val="visible"/>
                                      </p:to>
                                    </p:set>
                                    <p:animEffect transition="in" filter="randombar(horizontal)">
                                      <p:cBhvr>
                                        <p:cTn id="12" dur="500"/>
                                        <p:tgtEl>
                                          <p:spTgt spid="46182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61826">
                                            <p:txEl>
                                              <p:pRg st="4" end="4"/>
                                            </p:txEl>
                                          </p:spTgt>
                                        </p:tgtEl>
                                        <p:attrNameLst>
                                          <p:attrName>style.visibility</p:attrName>
                                        </p:attrNameLst>
                                      </p:cBhvr>
                                      <p:to>
                                        <p:strVal val="visible"/>
                                      </p:to>
                                    </p:set>
                                    <p:animEffect transition="in" filter="randombar(horizontal)">
                                      <p:cBhvr>
                                        <p:cTn id="17" dur="500"/>
                                        <p:tgtEl>
                                          <p:spTgt spid="46182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61826">
                                            <p:txEl>
                                              <p:pRg st="6" end="6"/>
                                            </p:txEl>
                                          </p:spTgt>
                                        </p:tgtEl>
                                        <p:attrNameLst>
                                          <p:attrName>style.visibility</p:attrName>
                                        </p:attrNameLst>
                                      </p:cBhvr>
                                      <p:to>
                                        <p:strVal val="visible"/>
                                      </p:to>
                                    </p:set>
                                    <p:animEffect transition="in" filter="randombar(horizontal)">
                                      <p:cBhvr>
                                        <p:cTn id="22" dur="500"/>
                                        <p:tgtEl>
                                          <p:spTgt spid="4618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61826">
                                            <p:txEl>
                                              <p:pRg st="8" end="8"/>
                                            </p:txEl>
                                          </p:spTgt>
                                        </p:tgtEl>
                                        <p:attrNameLst>
                                          <p:attrName>style.visibility</p:attrName>
                                        </p:attrNameLst>
                                      </p:cBhvr>
                                      <p:to>
                                        <p:strVal val="visible"/>
                                      </p:to>
                                    </p:set>
                                    <p:animEffect transition="in" filter="randombar(horizontal)">
                                      <p:cBhvr>
                                        <p:cTn id="27" dur="500"/>
                                        <p:tgtEl>
                                          <p:spTgt spid="461826">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61826">
                                            <p:txEl>
                                              <p:pRg st="10" end="10"/>
                                            </p:txEl>
                                          </p:spTgt>
                                        </p:tgtEl>
                                        <p:attrNameLst>
                                          <p:attrName>style.visibility</p:attrName>
                                        </p:attrNameLst>
                                      </p:cBhvr>
                                      <p:to>
                                        <p:strVal val="visible"/>
                                      </p:to>
                                    </p:set>
                                    <p:animEffect transition="in" filter="randombar(horizontal)">
                                      <p:cBhvr>
                                        <p:cTn id="32" dur="500"/>
                                        <p:tgtEl>
                                          <p:spTgt spid="461826">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61826">
                                            <p:txEl>
                                              <p:pRg st="12" end="12"/>
                                            </p:txEl>
                                          </p:spTgt>
                                        </p:tgtEl>
                                        <p:attrNameLst>
                                          <p:attrName>style.visibility</p:attrName>
                                        </p:attrNameLst>
                                      </p:cBhvr>
                                      <p:to>
                                        <p:strVal val="visible"/>
                                      </p:to>
                                    </p:set>
                                    <p:animEffect transition="in" filter="randombar(horizontal)">
                                      <p:cBhvr>
                                        <p:cTn id="37" dur="500"/>
                                        <p:tgtEl>
                                          <p:spTgt spid="461826">
                                            <p:txEl>
                                              <p:pRg st="12" end="1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61826">
                                            <p:txEl>
                                              <p:pRg st="13" end="13"/>
                                            </p:txEl>
                                          </p:spTgt>
                                        </p:tgtEl>
                                        <p:attrNameLst>
                                          <p:attrName>style.visibility</p:attrName>
                                        </p:attrNameLst>
                                      </p:cBhvr>
                                      <p:to>
                                        <p:strVal val="visible"/>
                                      </p:to>
                                    </p:set>
                                    <p:animEffect transition="in" filter="randombar(horizontal)">
                                      <p:cBhvr>
                                        <p:cTn id="42" dur="500"/>
                                        <p:tgtEl>
                                          <p:spTgt spid="461826">
                                            <p:txEl>
                                              <p:pRg st="13" end="1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61826">
                                            <p:txEl>
                                              <p:pRg st="14" end="14"/>
                                            </p:txEl>
                                          </p:spTgt>
                                        </p:tgtEl>
                                        <p:attrNameLst>
                                          <p:attrName>style.visibility</p:attrName>
                                        </p:attrNameLst>
                                      </p:cBhvr>
                                      <p:to>
                                        <p:strVal val="visible"/>
                                      </p:to>
                                    </p:set>
                                    <p:animEffect transition="in" filter="randombar(horizontal)">
                                      <p:cBhvr>
                                        <p:cTn id="47" dur="500"/>
                                        <p:tgtEl>
                                          <p:spTgt spid="461826">
                                            <p:txEl>
                                              <p:pRg st="14" end="1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61826">
                                            <p:txEl>
                                              <p:pRg st="15" end="15"/>
                                            </p:txEl>
                                          </p:spTgt>
                                        </p:tgtEl>
                                        <p:attrNameLst>
                                          <p:attrName>style.visibility</p:attrName>
                                        </p:attrNameLst>
                                      </p:cBhvr>
                                      <p:to>
                                        <p:strVal val="visible"/>
                                      </p:to>
                                    </p:set>
                                    <p:animEffect transition="in" filter="randombar(horizontal)">
                                      <p:cBhvr>
                                        <p:cTn id="52" dur="500"/>
                                        <p:tgtEl>
                                          <p:spTgt spid="461826">
                                            <p:txEl>
                                              <p:pRg st="15" end="1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61826">
                                            <p:txEl>
                                              <p:pRg st="16" end="16"/>
                                            </p:txEl>
                                          </p:spTgt>
                                        </p:tgtEl>
                                        <p:attrNameLst>
                                          <p:attrName>style.visibility</p:attrName>
                                        </p:attrNameLst>
                                      </p:cBhvr>
                                      <p:to>
                                        <p:strVal val="visible"/>
                                      </p:to>
                                    </p:set>
                                    <p:animEffect transition="in" filter="randombar(horizontal)">
                                      <p:cBhvr>
                                        <p:cTn id="57" dur="500"/>
                                        <p:tgtEl>
                                          <p:spTgt spid="46182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6" grpId="0" uiExpand="1"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8" name="Text Box 4"/>
          <p:cNvSpPr txBox="1">
            <a:spLocks noChangeArrowheads="1"/>
          </p:cNvSpPr>
          <p:nvPr/>
        </p:nvSpPr>
        <p:spPr bwMode="auto">
          <a:xfrm>
            <a:off x="611188" y="333375"/>
            <a:ext cx="7129462"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400" b="1">
                <a:solidFill>
                  <a:srgbClr val="FF0000"/>
                </a:solidFill>
              </a:rPr>
              <a:t>Mimozemský život</a:t>
            </a:r>
          </a:p>
          <a:p>
            <a:pPr>
              <a:spcBef>
                <a:spcPct val="15000"/>
              </a:spcBef>
            </a:pPr>
            <a:endParaRPr lang="cs-CZ" sz="900">
              <a:solidFill>
                <a:srgbClr val="FF0000"/>
              </a:solidFill>
            </a:endParaRPr>
          </a:p>
          <a:p>
            <a:pPr>
              <a:spcBef>
                <a:spcPct val="15000"/>
              </a:spcBef>
              <a:buFontTx/>
              <a:buChar char="-"/>
            </a:pPr>
            <a:r>
              <a:rPr lang="cs-CZ"/>
              <a:t> předmět studia astrobiologie, exobiologie, příp. xenobiologie</a:t>
            </a:r>
          </a:p>
          <a:p>
            <a:pPr>
              <a:spcBef>
                <a:spcPct val="15000"/>
              </a:spcBef>
              <a:buFontTx/>
              <a:buChar char="-"/>
            </a:pPr>
            <a:r>
              <a:rPr lang="cs-CZ"/>
              <a:t> nejen „ufoni“ ale i bakterie!</a:t>
            </a:r>
          </a:p>
          <a:p>
            <a:pPr>
              <a:spcBef>
                <a:spcPct val="50000"/>
              </a:spcBef>
            </a:pPr>
            <a:endParaRPr lang="cs-CZ" sz="800"/>
          </a:p>
          <a:p>
            <a:pPr>
              <a:spcBef>
                <a:spcPct val="50000"/>
              </a:spcBef>
            </a:pPr>
            <a:r>
              <a:rPr lang="cs-CZ">
                <a:solidFill>
                  <a:srgbClr val="990033"/>
                </a:solidFill>
              </a:rPr>
              <a:t>Hledání mimozemského života</a:t>
            </a:r>
          </a:p>
        </p:txBody>
      </p:sp>
      <p:sp>
        <p:nvSpPr>
          <p:cNvPr id="472069" name="Text Box 5"/>
          <p:cNvSpPr txBox="1">
            <a:spLocks noChangeArrowheads="1"/>
          </p:cNvSpPr>
          <p:nvPr/>
        </p:nvSpPr>
        <p:spPr bwMode="auto">
          <a:xfrm>
            <a:off x="684213" y="2420938"/>
            <a:ext cx="7272337"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t>v rámci Sluneční soustavy </a:t>
            </a:r>
            <a:r>
              <a:rPr lang="cs-CZ" sz="1400"/>
              <a:t>(a za jejími hranicemi)</a:t>
            </a:r>
            <a:r>
              <a:rPr lang="cs-CZ"/>
              <a:t> </a:t>
            </a:r>
          </a:p>
          <a:p>
            <a:pPr>
              <a:spcBef>
                <a:spcPct val="10000"/>
              </a:spcBef>
            </a:pPr>
            <a:r>
              <a:rPr lang="cs-CZ"/>
              <a:t>	- Mars – přímý průzkum, sondy Viking</a:t>
            </a:r>
          </a:p>
          <a:p>
            <a:pPr>
              <a:spcBef>
                <a:spcPct val="10000"/>
              </a:spcBef>
            </a:pPr>
            <a:r>
              <a:rPr lang="cs-CZ"/>
              <a:t>	- Europa </a:t>
            </a:r>
          </a:p>
          <a:p>
            <a:pPr>
              <a:spcBef>
                <a:spcPct val="10000"/>
              </a:spcBef>
            </a:pPr>
            <a:r>
              <a:rPr lang="cs-CZ"/>
              <a:t>	- Titan</a:t>
            </a:r>
          </a:p>
          <a:p>
            <a:pPr>
              <a:spcBef>
                <a:spcPct val="10000"/>
              </a:spcBef>
            </a:pPr>
            <a:r>
              <a:rPr lang="cs-CZ"/>
              <a:t>       pokus o kontakt – Pioneer, Voyager</a:t>
            </a:r>
          </a:p>
          <a:p>
            <a:pPr>
              <a:spcBef>
                <a:spcPct val="50000"/>
              </a:spcBef>
            </a:pPr>
            <a:r>
              <a:rPr lang="cs-CZ"/>
              <a:t>vzdálenější vesmír </a:t>
            </a:r>
          </a:p>
          <a:p>
            <a:pPr>
              <a:spcBef>
                <a:spcPct val="10000"/>
              </a:spcBef>
            </a:pPr>
            <a:r>
              <a:rPr lang="cs-CZ"/>
              <a:t>	- vyhledávání - projekt SETI</a:t>
            </a:r>
          </a:p>
          <a:p>
            <a:pPr>
              <a:spcBef>
                <a:spcPct val="10000"/>
              </a:spcBef>
            </a:pPr>
            <a:r>
              <a:rPr lang="cs-CZ"/>
              <a:t>	- komunikace – projekt CETI</a:t>
            </a:r>
          </a:p>
          <a:p>
            <a:pPr>
              <a:spcBef>
                <a:spcPct val="50000"/>
              </a:spcBef>
            </a:pPr>
            <a:endParaRPr lang="cs-CZ"/>
          </a:p>
          <a:p>
            <a:pPr>
              <a:spcBef>
                <a:spcPct val="50000"/>
              </a:spcBef>
            </a:pPr>
            <a:endParaRPr lang="cs-CZ"/>
          </a:p>
        </p:txBody>
      </p:sp>
      <p:pic>
        <p:nvPicPr>
          <p:cNvPr id="47207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925" y="3573463"/>
            <a:ext cx="160655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20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716338"/>
            <a:ext cx="1047750"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20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773238"/>
            <a:ext cx="19050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20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5089525"/>
            <a:ext cx="23749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72068">
                                            <p:txEl>
                                              <p:pRg st="0" end="0"/>
                                            </p:txEl>
                                          </p:spTgt>
                                        </p:tgtEl>
                                        <p:attrNameLst>
                                          <p:attrName>style.visibility</p:attrName>
                                        </p:attrNameLst>
                                      </p:cBhvr>
                                      <p:to>
                                        <p:strVal val="visible"/>
                                      </p:to>
                                    </p:set>
                                    <p:animEffect transition="in" filter="randombar(horizontal)">
                                      <p:cBhvr>
                                        <p:cTn id="7" dur="500"/>
                                        <p:tgtEl>
                                          <p:spTgt spid="4720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2068">
                                            <p:txEl>
                                              <p:pRg st="2" end="2"/>
                                            </p:txEl>
                                          </p:spTgt>
                                        </p:tgtEl>
                                        <p:attrNameLst>
                                          <p:attrName>style.visibility</p:attrName>
                                        </p:attrNameLst>
                                      </p:cBhvr>
                                      <p:to>
                                        <p:strVal val="visible"/>
                                      </p:to>
                                    </p:set>
                                    <p:animEffect transition="in" filter="randombar(horizontal)">
                                      <p:cBhvr>
                                        <p:cTn id="12" dur="500"/>
                                        <p:tgtEl>
                                          <p:spTgt spid="47206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2068">
                                            <p:txEl>
                                              <p:pRg st="3" end="3"/>
                                            </p:txEl>
                                          </p:spTgt>
                                        </p:tgtEl>
                                        <p:attrNameLst>
                                          <p:attrName>style.visibility</p:attrName>
                                        </p:attrNameLst>
                                      </p:cBhvr>
                                      <p:to>
                                        <p:strVal val="visible"/>
                                      </p:to>
                                    </p:set>
                                    <p:animEffect transition="in" filter="randombar(horizontal)">
                                      <p:cBhvr>
                                        <p:cTn id="17" dur="500"/>
                                        <p:tgtEl>
                                          <p:spTgt spid="47206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2068">
                                            <p:txEl>
                                              <p:pRg st="5" end="5"/>
                                            </p:txEl>
                                          </p:spTgt>
                                        </p:tgtEl>
                                        <p:attrNameLst>
                                          <p:attrName>style.visibility</p:attrName>
                                        </p:attrNameLst>
                                      </p:cBhvr>
                                      <p:to>
                                        <p:strVal val="visible"/>
                                      </p:to>
                                    </p:set>
                                    <p:animEffect transition="in" filter="randombar(horizontal)">
                                      <p:cBhvr>
                                        <p:cTn id="22" dur="500"/>
                                        <p:tgtEl>
                                          <p:spTgt spid="472068">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72069">
                                            <p:txEl>
                                              <p:pRg st="0" end="0"/>
                                            </p:txEl>
                                          </p:spTgt>
                                        </p:tgtEl>
                                        <p:attrNameLst>
                                          <p:attrName>style.visibility</p:attrName>
                                        </p:attrNameLst>
                                      </p:cBhvr>
                                      <p:to>
                                        <p:strVal val="visible"/>
                                      </p:to>
                                    </p:set>
                                    <p:animEffect transition="in" filter="randombar(horizontal)">
                                      <p:cBhvr>
                                        <p:cTn id="27" dur="500"/>
                                        <p:tgtEl>
                                          <p:spTgt spid="472069">
                                            <p:txEl>
                                              <p:pRg st="0" end="0"/>
                                            </p:txEl>
                                          </p:spTgt>
                                        </p:tgtEl>
                                      </p:cBhvr>
                                    </p:animEffect>
                                  </p:childTnLst>
                                </p:cTn>
                              </p:par>
                            </p:childTnLst>
                          </p:cTn>
                        </p:par>
                        <p:par>
                          <p:cTn id="28" fill="hold" nodeType="afterGroup">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72069">
                                            <p:txEl>
                                              <p:pRg st="1" end="1"/>
                                            </p:txEl>
                                          </p:spTgt>
                                        </p:tgtEl>
                                        <p:attrNameLst>
                                          <p:attrName>style.visibility</p:attrName>
                                        </p:attrNameLst>
                                      </p:cBhvr>
                                      <p:to>
                                        <p:strVal val="visible"/>
                                      </p:to>
                                    </p:set>
                                    <p:animEffect transition="in" filter="randombar(horizontal)">
                                      <p:cBhvr>
                                        <p:cTn id="31" dur="500"/>
                                        <p:tgtEl>
                                          <p:spTgt spid="472069">
                                            <p:txEl>
                                              <p:pRg st="1" end="1"/>
                                            </p:txEl>
                                          </p:spTgt>
                                        </p:tgtEl>
                                      </p:cBhvr>
                                    </p:animEffect>
                                  </p:childTnLst>
                                </p:cTn>
                              </p:par>
                            </p:childTnLst>
                          </p:cTn>
                        </p:par>
                        <p:par>
                          <p:cTn id="32" fill="hold" nodeType="afterGroup">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472069">
                                            <p:txEl>
                                              <p:pRg st="2" end="2"/>
                                            </p:txEl>
                                          </p:spTgt>
                                        </p:tgtEl>
                                        <p:attrNameLst>
                                          <p:attrName>style.visibility</p:attrName>
                                        </p:attrNameLst>
                                      </p:cBhvr>
                                      <p:to>
                                        <p:strVal val="visible"/>
                                      </p:to>
                                    </p:set>
                                    <p:animEffect transition="in" filter="randombar(horizontal)">
                                      <p:cBhvr>
                                        <p:cTn id="35" dur="500"/>
                                        <p:tgtEl>
                                          <p:spTgt spid="472069">
                                            <p:txEl>
                                              <p:pRg st="2" end="2"/>
                                            </p:txEl>
                                          </p:spTgt>
                                        </p:tgtEl>
                                      </p:cBhvr>
                                    </p:animEffect>
                                  </p:childTnLst>
                                </p:cTn>
                              </p:par>
                            </p:childTnLst>
                          </p:cTn>
                        </p:par>
                        <p:par>
                          <p:cTn id="36" fill="hold" nodeType="afterGroup">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472069">
                                            <p:txEl>
                                              <p:pRg st="3" end="3"/>
                                            </p:txEl>
                                          </p:spTgt>
                                        </p:tgtEl>
                                        <p:attrNameLst>
                                          <p:attrName>style.visibility</p:attrName>
                                        </p:attrNameLst>
                                      </p:cBhvr>
                                      <p:to>
                                        <p:strVal val="visible"/>
                                      </p:to>
                                    </p:set>
                                    <p:animEffect transition="in" filter="randombar(horizontal)">
                                      <p:cBhvr>
                                        <p:cTn id="39" dur="500"/>
                                        <p:tgtEl>
                                          <p:spTgt spid="472069">
                                            <p:txEl>
                                              <p:pRg st="3" end="3"/>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72069">
                                            <p:txEl>
                                              <p:pRg st="4" end="4"/>
                                            </p:txEl>
                                          </p:spTgt>
                                        </p:tgtEl>
                                        <p:attrNameLst>
                                          <p:attrName>style.visibility</p:attrName>
                                        </p:attrNameLst>
                                      </p:cBhvr>
                                      <p:to>
                                        <p:strVal val="visible"/>
                                      </p:to>
                                    </p:set>
                                    <p:animEffect transition="in" filter="randombar(horizontal)">
                                      <p:cBhvr>
                                        <p:cTn id="44" dur="500"/>
                                        <p:tgtEl>
                                          <p:spTgt spid="472069">
                                            <p:txEl>
                                              <p:pRg st="4" end="4"/>
                                            </p:txEl>
                                          </p:spTgt>
                                        </p:tgtEl>
                                      </p:cBhvr>
                                    </p:animEffect>
                                  </p:childTnLst>
                                </p:cTn>
                              </p:par>
                            </p:childTnLst>
                          </p:cTn>
                        </p:par>
                        <p:par>
                          <p:cTn id="45" fill="hold" nodeType="afterGroup">
                            <p:stCondLst>
                              <p:cond delay="500"/>
                            </p:stCondLst>
                            <p:childTnLst>
                              <p:par>
                                <p:cTn id="46" presetID="10" presetClass="entr" presetSubtype="0" fill="hold" nodeType="afterEffect">
                                  <p:stCondLst>
                                    <p:cond delay="0"/>
                                  </p:stCondLst>
                                  <p:childTnLst>
                                    <p:set>
                                      <p:cBhvr>
                                        <p:cTn id="47" dur="1" fill="hold">
                                          <p:stCondLst>
                                            <p:cond delay="0"/>
                                          </p:stCondLst>
                                        </p:cTn>
                                        <p:tgtEl>
                                          <p:spTgt spid="472072"/>
                                        </p:tgtEl>
                                        <p:attrNameLst>
                                          <p:attrName>style.visibility</p:attrName>
                                        </p:attrNameLst>
                                      </p:cBhvr>
                                      <p:to>
                                        <p:strVal val="visible"/>
                                      </p:to>
                                    </p:set>
                                    <p:animEffect transition="in" filter="fade">
                                      <p:cBhvr>
                                        <p:cTn id="48" dur="2000"/>
                                        <p:tgtEl>
                                          <p:spTgt spid="472072"/>
                                        </p:tgtEl>
                                      </p:cBhvr>
                                    </p:animEffect>
                                  </p:childTnLst>
                                </p:cTn>
                              </p:par>
                            </p:childTnLst>
                          </p:cTn>
                        </p:par>
                        <p:par>
                          <p:cTn id="49" fill="hold" nodeType="afterGroup">
                            <p:stCondLst>
                              <p:cond delay="2500"/>
                            </p:stCondLst>
                            <p:childTnLst>
                              <p:par>
                                <p:cTn id="50" presetID="10" presetClass="entr" presetSubtype="0" fill="hold" nodeType="afterEffect">
                                  <p:stCondLst>
                                    <p:cond delay="0"/>
                                  </p:stCondLst>
                                  <p:childTnLst>
                                    <p:set>
                                      <p:cBhvr>
                                        <p:cTn id="51" dur="1" fill="hold">
                                          <p:stCondLst>
                                            <p:cond delay="0"/>
                                          </p:stCondLst>
                                        </p:cTn>
                                        <p:tgtEl>
                                          <p:spTgt spid="472070"/>
                                        </p:tgtEl>
                                        <p:attrNameLst>
                                          <p:attrName>style.visibility</p:attrName>
                                        </p:attrNameLst>
                                      </p:cBhvr>
                                      <p:to>
                                        <p:strVal val="visible"/>
                                      </p:to>
                                    </p:set>
                                    <p:animEffect transition="in" filter="fade">
                                      <p:cBhvr>
                                        <p:cTn id="52" dur="2000"/>
                                        <p:tgtEl>
                                          <p:spTgt spid="47207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72069">
                                            <p:txEl>
                                              <p:pRg st="5" end="5"/>
                                            </p:txEl>
                                          </p:spTgt>
                                        </p:tgtEl>
                                        <p:attrNameLst>
                                          <p:attrName>style.visibility</p:attrName>
                                        </p:attrNameLst>
                                      </p:cBhvr>
                                      <p:to>
                                        <p:strVal val="visible"/>
                                      </p:to>
                                    </p:set>
                                    <p:animEffect transition="in" filter="randombar(horizontal)">
                                      <p:cBhvr>
                                        <p:cTn id="57" dur="500"/>
                                        <p:tgtEl>
                                          <p:spTgt spid="472069">
                                            <p:txEl>
                                              <p:pRg st="5" end="5"/>
                                            </p:txEl>
                                          </p:spTgt>
                                        </p:tgtEl>
                                      </p:cBhvr>
                                    </p:animEffect>
                                  </p:childTnLst>
                                </p:cTn>
                              </p:par>
                            </p:childTnLst>
                          </p:cTn>
                        </p:par>
                        <p:par>
                          <p:cTn id="58" fill="hold" nodeType="afterGroup">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472069">
                                            <p:txEl>
                                              <p:pRg st="6" end="6"/>
                                            </p:txEl>
                                          </p:spTgt>
                                        </p:tgtEl>
                                        <p:attrNameLst>
                                          <p:attrName>style.visibility</p:attrName>
                                        </p:attrNameLst>
                                      </p:cBhvr>
                                      <p:to>
                                        <p:strVal val="visible"/>
                                      </p:to>
                                    </p:set>
                                    <p:animEffect transition="in" filter="randombar(horizontal)">
                                      <p:cBhvr>
                                        <p:cTn id="61" dur="500"/>
                                        <p:tgtEl>
                                          <p:spTgt spid="472069">
                                            <p:txEl>
                                              <p:pRg st="6" end="6"/>
                                            </p:txEl>
                                          </p:spTgt>
                                        </p:tgtEl>
                                      </p:cBhvr>
                                    </p:animEffect>
                                  </p:childTnLst>
                                </p:cTn>
                              </p:par>
                            </p:childTnLst>
                          </p:cTn>
                        </p:par>
                        <p:par>
                          <p:cTn id="62" fill="hold" nodeType="afterGroup">
                            <p:stCondLst>
                              <p:cond delay="1000"/>
                            </p:stCondLst>
                            <p:childTnLst>
                              <p:par>
                                <p:cTn id="63" presetID="10" presetClass="entr" presetSubtype="0" fill="hold" nodeType="afterEffect">
                                  <p:stCondLst>
                                    <p:cond delay="0"/>
                                  </p:stCondLst>
                                  <p:childTnLst>
                                    <p:set>
                                      <p:cBhvr>
                                        <p:cTn id="64" dur="1" fill="hold">
                                          <p:stCondLst>
                                            <p:cond delay="0"/>
                                          </p:stCondLst>
                                        </p:cTn>
                                        <p:tgtEl>
                                          <p:spTgt spid="472073"/>
                                        </p:tgtEl>
                                        <p:attrNameLst>
                                          <p:attrName>style.visibility</p:attrName>
                                        </p:attrNameLst>
                                      </p:cBhvr>
                                      <p:to>
                                        <p:strVal val="visible"/>
                                      </p:to>
                                    </p:set>
                                    <p:animEffect transition="in" filter="fade">
                                      <p:cBhvr>
                                        <p:cTn id="65" dur="2000"/>
                                        <p:tgtEl>
                                          <p:spTgt spid="47207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nodeType="clickEffect">
                                  <p:stCondLst>
                                    <p:cond delay="0"/>
                                  </p:stCondLst>
                                  <p:childTnLst>
                                    <p:set>
                                      <p:cBhvr>
                                        <p:cTn id="69" dur="1" fill="hold">
                                          <p:stCondLst>
                                            <p:cond delay="0"/>
                                          </p:stCondLst>
                                        </p:cTn>
                                        <p:tgtEl>
                                          <p:spTgt spid="472071"/>
                                        </p:tgtEl>
                                        <p:attrNameLst>
                                          <p:attrName>style.visibility</p:attrName>
                                        </p:attrNameLst>
                                      </p:cBhvr>
                                      <p:to>
                                        <p:strVal val="visible"/>
                                      </p:to>
                                    </p:set>
                                    <p:anim calcmode="lin" valueType="num">
                                      <p:cBhvr additive="base">
                                        <p:cTn id="70" dur="2000" fill="hold"/>
                                        <p:tgtEl>
                                          <p:spTgt spid="472071"/>
                                        </p:tgtEl>
                                        <p:attrNameLst>
                                          <p:attrName>ppt_x</p:attrName>
                                        </p:attrNameLst>
                                      </p:cBhvr>
                                      <p:tavLst>
                                        <p:tav tm="0">
                                          <p:val>
                                            <p:strVal val="#ppt_x"/>
                                          </p:val>
                                        </p:tav>
                                        <p:tav tm="100000">
                                          <p:val>
                                            <p:strVal val="#ppt_x"/>
                                          </p:val>
                                        </p:tav>
                                      </p:tavLst>
                                    </p:anim>
                                    <p:anim calcmode="lin" valueType="num">
                                      <p:cBhvr additive="base">
                                        <p:cTn id="71" dur="2000" fill="hold"/>
                                        <p:tgtEl>
                                          <p:spTgt spid="472071"/>
                                        </p:tgtEl>
                                        <p:attrNameLst>
                                          <p:attrName>ppt_y</p:attrName>
                                        </p:attrNameLst>
                                      </p:cBhvr>
                                      <p:tavLst>
                                        <p:tav tm="0">
                                          <p:val>
                                            <p:strVal val="1+#ppt_h/2"/>
                                          </p:val>
                                        </p:tav>
                                        <p:tav tm="100000">
                                          <p:val>
                                            <p:strVal val="#ppt_y"/>
                                          </p:val>
                                        </p:tav>
                                      </p:tavLst>
                                    </p:anim>
                                  </p:childTnLst>
                                </p:cTn>
                              </p:par>
                            </p:childTnLst>
                          </p:cTn>
                        </p:par>
                        <p:par>
                          <p:cTn id="72" fill="hold" nodeType="afterGroup">
                            <p:stCondLst>
                              <p:cond delay="2000"/>
                            </p:stCondLst>
                            <p:childTnLst>
                              <p:par>
                                <p:cTn id="73" presetID="14" presetClass="entr" presetSubtype="10" fill="hold" grpId="0" nodeType="afterEffect">
                                  <p:stCondLst>
                                    <p:cond delay="2000"/>
                                  </p:stCondLst>
                                  <p:childTnLst>
                                    <p:set>
                                      <p:cBhvr>
                                        <p:cTn id="74" dur="1" fill="hold">
                                          <p:stCondLst>
                                            <p:cond delay="0"/>
                                          </p:stCondLst>
                                        </p:cTn>
                                        <p:tgtEl>
                                          <p:spTgt spid="472069">
                                            <p:txEl>
                                              <p:pRg st="7" end="7"/>
                                            </p:txEl>
                                          </p:spTgt>
                                        </p:tgtEl>
                                        <p:attrNameLst>
                                          <p:attrName>style.visibility</p:attrName>
                                        </p:attrNameLst>
                                      </p:cBhvr>
                                      <p:to>
                                        <p:strVal val="visible"/>
                                      </p:to>
                                    </p:set>
                                    <p:animEffect transition="in" filter="randombar(horizontal)">
                                      <p:cBhvr>
                                        <p:cTn id="75" dur="500"/>
                                        <p:tgtEl>
                                          <p:spTgt spid="4720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8" grpId="0" uiExpand="1" build="p"/>
      <p:bldP spid="47206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Text Box 4"/>
          <p:cNvSpPr txBox="1">
            <a:spLocks noChangeArrowheads="1"/>
          </p:cNvSpPr>
          <p:nvPr/>
        </p:nvSpPr>
        <p:spPr bwMode="auto">
          <a:xfrm>
            <a:off x="395288" y="476672"/>
            <a:ext cx="53276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200" b="1" dirty="0">
                <a:solidFill>
                  <a:srgbClr val="FF0000"/>
                </a:solidFill>
                <a:effectLst>
                  <a:outerShdw blurRad="38100" dist="38100" dir="2700000" algn="tl">
                    <a:srgbClr val="000000">
                      <a:alpha val="43137"/>
                    </a:srgbClr>
                  </a:outerShdw>
                </a:effectLst>
              </a:rPr>
              <a:t>Kontakt s mimozemšťany</a:t>
            </a:r>
          </a:p>
        </p:txBody>
      </p:sp>
      <p:sp>
        <p:nvSpPr>
          <p:cNvPr id="471045" name="Text Box 5"/>
          <p:cNvSpPr txBox="1">
            <a:spLocks noChangeArrowheads="1"/>
          </p:cNvSpPr>
          <p:nvPr/>
        </p:nvSpPr>
        <p:spPr bwMode="auto">
          <a:xfrm>
            <a:off x="395288" y="1052513"/>
            <a:ext cx="79216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a:t>v minulosti </a:t>
            </a:r>
          </a:p>
          <a:p>
            <a:pPr marL="285750" indent="-285750">
              <a:spcBef>
                <a:spcPct val="50000"/>
              </a:spcBef>
              <a:buFont typeface="Arial" panose="020B0604020202020204" pitchFamily="34" charset="0"/>
              <a:buChar char="•"/>
            </a:pPr>
            <a:r>
              <a:rPr lang="cs-CZ" dirty="0"/>
              <a:t>E. </a:t>
            </a:r>
            <a:r>
              <a:rPr lang="cs-CZ" dirty="0" err="1"/>
              <a:t>Däniken</a:t>
            </a:r>
            <a:r>
              <a:rPr lang="cs-CZ" dirty="0"/>
              <a:t> – propagátor, ale upravuje fakta </a:t>
            </a:r>
            <a:r>
              <a:rPr lang="cs-CZ" dirty="0">
                <a:sym typeface="Wingdings" pitchFamily="2" charset="2"/>
              </a:rPr>
              <a:t></a:t>
            </a:r>
          </a:p>
          <a:p>
            <a:pPr marL="285750" indent="-285750">
              <a:spcBef>
                <a:spcPct val="50000"/>
              </a:spcBef>
              <a:buFont typeface="Arial" panose="020B0604020202020204" pitchFamily="34" charset="0"/>
              <a:buChar char="•"/>
            </a:pPr>
            <a:r>
              <a:rPr lang="cs-CZ" dirty="0"/>
              <a:t>mimozemšťan z </a:t>
            </a:r>
            <a:r>
              <a:rPr lang="cs-CZ" dirty="0" err="1"/>
              <a:t>Roswellu</a:t>
            </a:r>
            <a:r>
              <a:rPr lang="cs-CZ" dirty="0"/>
              <a:t> (oblast 51) </a:t>
            </a:r>
          </a:p>
        </p:txBody>
      </p:sp>
      <p:pic>
        <p:nvPicPr>
          <p:cNvPr id="47104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916"/>
          <a:stretch/>
        </p:blipFill>
        <p:spPr bwMode="auto">
          <a:xfrm>
            <a:off x="107504" y="2348880"/>
            <a:ext cx="3816000" cy="25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73ef30e84e3ab34f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83175" y="3499421"/>
            <a:ext cx="5047545" cy="2839244"/>
          </a:xfrm>
          <a:prstGeom prst="rect">
            <a:avLst/>
          </a:prstGeom>
        </p:spPr>
      </p:pic>
      <p:pic>
        <p:nvPicPr>
          <p:cNvPr id="3074" name="Picture 2" descr="http://www.antikopava.cz/upload/b897bavo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6653" y="260648"/>
            <a:ext cx="1703042" cy="2439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1045">
                                            <p:txEl>
                                              <p:pRg st="0" end="0"/>
                                            </p:txEl>
                                          </p:spTgt>
                                        </p:tgtEl>
                                        <p:attrNameLst>
                                          <p:attrName>style.visibility</p:attrName>
                                        </p:attrNameLst>
                                      </p:cBhvr>
                                      <p:to>
                                        <p:strVal val="visible"/>
                                      </p:to>
                                    </p:set>
                                    <p:animEffect transition="in" filter="randombar(horizontal)">
                                      <p:cBhvr>
                                        <p:cTn id="7" dur="500"/>
                                        <p:tgtEl>
                                          <p:spTgt spid="4710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1045">
                                            <p:txEl>
                                              <p:pRg st="1" end="1"/>
                                            </p:txEl>
                                          </p:spTgt>
                                        </p:tgtEl>
                                        <p:attrNameLst>
                                          <p:attrName>style.visibility</p:attrName>
                                        </p:attrNameLst>
                                      </p:cBhvr>
                                      <p:to>
                                        <p:strVal val="visible"/>
                                      </p:to>
                                    </p:set>
                                    <p:animEffect transition="in" filter="randombar(horizontal)">
                                      <p:cBhvr>
                                        <p:cTn id="12" dur="500"/>
                                        <p:tgtEl>
                                          <p:spTgt spid="471045">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71045">
                                            <p:txEl>
                                              <p:pRg st="2" end="2"/>
                                            </p:txEl>
                                          </p:spTgt>
                                        </p:tgtEl>
                                        <p:attrNameLst>
                                          <p:attrName>style.visibility</p:attrName>
                                        </p:attrNameLst>
                                      </p:cBhvr>
                                      <p:to>
                                        <p:strVal val="visible"/>
                                      </p:to>
                                    </p:set>
                                    <p:animEffect transition="in" filter="randombar(horizontal)">
                                      <p:cBhvr>
                                        <p:cTn id="20" dur="500"/>
                                        <p:tgtEl>
                                          <p:spTgt spid="47104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71048"/>
                                        </p:tgtEl>
                                        <p:attrNameLst>
                                          <p:attrName>style.visibility</p:attrName>
                                        </p:attrNameLst>
                                      </p:cBhvr>
                                      <p:to>
                                        <p:strVal val="visible"/>
                                      </p:to>
                                    </p:set>
                                    <p:animEffect transition="in" filter="fade">
                                      <p:cBhvr>
                                        <p:cTn id="23" dur="2000"/>
                                        <p:tgtEl>
                                          <p:spTgt spid="47104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7104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7544" y="404664"/>
            <a:ext cx="8352928" cy="7017306"/>
          </a:xfrm>
          <a:prstGeom prst="rect">
            <a:avLst/>
          </a:prstGeom>
        </p:spPr>
        <p:txBody>
          <a:bodyPr wrap="square">
            <a:spAutoFit/>
          </a:bodyPr>
          <a:lstStyle/>
          <a:p>
            <a:pPr>
              <a:spcBef>
                <a:spcPct val="50000"/>
              </a:spcBef>
            </a:pPr>
            <a:r>
              <a:rPr lang="cs-CZ" dirty="0"/>
              <a:t>dnes </a:t>
            </a:r>
          </a:p>
          <a:p>
            <a:pPr marL="285750" indent="-285750">
              <a:spcBef>
                <a:spcPct val="50000"/>
              </a:spcBef>
              <a:buFont typeface="Arial" panose="020B0604020202020204" pitchFamily="34" charset="0"/>
              <a:buChar char="•"/>
            </a:pPr>
            <a:r>
              <a:rPr lang="cs-CZ" dirty="0"/>
              <a:t>představy filmařů – </a:t>
            </a:r>
            <a:r>
              <a:rPr lang="cs-CZ" dirty="0" err="1"/>
              <a:t>Startrek</a:t>
            </a:r>
            <a:r>
              <a:rPr lang="cs-CZ" dirty="0"/>
              <a:t>, Blízká setkání třetího druhu, Den nezávislosti ...</a:t>
            </a:r>
          </a:p>
          <a:p>
            <a:pPr marL="285750" indent="-285750">
              <a:spcBef>
                <a:spcPct val="50000"/>
              </a:spcBef>
              <a:buFont typeface="Arial" panose="020B0604020202020204" pitchFamily="34" charset="0"/>
              <a:buChar char="•"/>
            </a:pPr>
            <a:r>
              <a:rPr lang="cs-CZ" dirty="0"/>
              <a:t>realita - SETI, CETI – BOINC (http://setiathome.ssl.berkeley.edu/)</a:t>
            </a:r>
          </a:p>
          <a:p>
            <a:pPr>
              <a:spcBef>
                <a:spcPct val="50000"/>
              </a:spcBef>
            </a:pPr>
            <a:endParaRPr lang="cs-CZ" dirty="0"/>
          </a:p>
          <a:p>
            <a:pPr>
              <a:spcBef>
                <a:spcPct val="50000"/>
              </a:spcBef>
            </a:pPr>
            <a:endParaRPr lang="cs-CZ" dirty="0"/>
          </a:p>
          <a:p>
            <a:pPr>
              <a:spcBef>
                <a:spcPct val="50000"/>
              </a:spcBef>
            </a:pPr>
            <a:endParaRPr lang="cs-CZ" dirty="0"/>
          </a:p>
          <a:p>
            <a:pPr>
              <a:spcBef>
                <a:spcPct val="50000"/>
              </a:spcBef>
            </a:pPr>
            <a:endParaRPr lang="cs-CZ" dirty="0"/>
          </a:p>
          <a:p>
            <a:pPr>
              <a:spcBef>
                <a:spcPct val="50000"/>
              </a:spcBef>
            </a:pPr>
            <a:r>
              <a:rPr lang="cs-CZ" dirty="0"/>
              <a:t> </a:t>
            </a:r>
          </a:p>
          <a:p>
            <a:pPr>
              <a:spcBef>
                <a:spcPct val="50000"/>
              </a:spcBef>
            </a:pPr>
            <a:endParaRPr lang="cs-CZ" dirty="0"/>
          </a:p>
          <a:p>
            <a:pPr>
              <a:spcBef>
                <a:spcPct val="50000"/>
              </a:spcBef>
            </a:pPr>
            <a:endParaRPr lang="cs-CZ" dirty="0"/>
          </a:p>
          <a:p>
            <a:pPr>
              <a:spcBef>
                <a:spcPct val="50000"/>
              </a:spcBef>
            </a:pPr>
            <a:endParaRPr lang="cs-CZ" dirty="0"/>
          </a:p>
          <a:p>
            <a:pPr>
              <a:spcBef>
                <a:spcPct val="50000"/>
              </a:spcBef>
            </a:pPr>
            <a:endParaRPr lang="cs-CZ" dirty="0"/>
          </a:p>
          <a:p>
            <a:pPr>
              <a:spcBef>
                <a:spcPct val="50000"/>
              </a:spcBef>
            </a:pPr>
            <a:r>
              <a:rPr lang="cs-CZ" dirty="0">
                <a:hlinkClick r:id="rId2"/>
              </a:rPr>
              <a:t>http://setiathome.berkeley.edu/kiosk</a:t>
            </a:r>
            <a:endParaRPr lang="cs-CZ" dirty="0"/>
          </a:p>
          <a:p>
            <a:pPr>
              <a:spcBef>
                <a:spcPts val="600"/>
              </a:spcBef>
            </a:pPr>
            <a:r>
              <a:rPr lang="cs-CZ" dirty="0"/>
              <a:t>v budoucnosti - ? </a:t>
            </a:r>
          </a:p>
          <a:p>
            <a:pPr>
              <a:spcBef>
                <a:spcPts val="600"/>
              </a:spcBef>
            </a:pPr>
            <a:r>
              <a:rPr lang="cs-CZ" dirty="0"/>
              <a:t>	máme se vůbec pokoušet o spojení?</a:t>
            </a:r>
          </a:p>
          <a:p>
            <a:pPr>
              <a:spcBef>
                <a:spcPts val="600"/>
              </a:spcBef>
            </a:pPr>
            <a:r>
              <a:rPr lang="cs-CZ" dirty="0"/>
              <a:t>	</a:t>
            </a:r>
            <a:r>
              <a:rPr lang="cs-CZ" dirty="0" err="1"/>
              <a:t>Hawking</a:t>
            </a:r>
            <a:r>
              <a:rPr lang="cs-CZ" dirty="0"/>
              <a:t> – ne!</a:t>
            </a:r>
          </a:p>
          <a:p>
            <a:pPr>
              <a:spcBef>
                <a:spcPts val="600"/>
              </a:spcBef>
            </a:pPr>
            <a:endParaRPr lang="cs-CZ" dirty="0"/>
          </a:p>
        </p:txBody>
      </p:sp>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804" y="1774712"/>
            <a:ext cx="4565278" cy="33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18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22" dur="500"/>
                                        <p:tgtEl>
                                          <p:spTgt spid="2">
                                            <p:txEl>
                                              <p:pRg st="7" end="7"/>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txEl>
                                              <p:pRg st="12" end="12"/>
                                            </p:txEl>
                                          </p:spTgt>
                                        </p:tgtEl>
                                        <p:attrNameLst>
                                          <p:attrName>style.visibility</p:attrName>
                                        </p:attrNameLst>
                                      </p:cBhvr>
                                      <p:to>
                                        <p:strVal val="visible"/>
                                      </p:to>
                                    </p:set>
                                    <p:animEffect transition="in" filter="randombar(horizontal)">
                                      <p:cBhvr>
                                        <p:cTn id="30" dur="500"/>
                                        <p:tgtEl>
                                          <p:spTgt spid="2">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Effect transition="in" filter="randombar(horizontal)">
                                      <p:cBhvr>
                                        <p:cTn id="35" dur="500"/>
                                        <p:tgtEl>
                                          <p:spTgt spid="2">
                                            <p:txEl>
                                              <p:pRg st="13" end="1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
                                            <p:txEl>
                                              <p:pRg st="14" end="14"/>
                                            </p:txEl>
                                          </p:spTgt>
                                        </p:tgtEl>
                                        <p:attrNameLst>
                                          <p:attrName>style.visibility</p:attrName>
                                        </p:attrNameLst>
                                      </p:cBhvr>
                                      <p:to>
                                        <p:strVal val="visible"/>
                                      </p:to>
                                    </p:set>
                                    <p:animEffect transition="in" filter="randombar(horizontal)">
                                      <p:cBhvr>
                                        <p:cTn id="40" dur="500"/>
                                        <p:tgtEl>
                                          <p:spTgt spid="2">
                                            <p:txEl>
                                              <p:pRg st="14" end="1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Effect transition="in" filter="randombar(horizontal)">
                                      <p:cBhvr>
                                        <p:cTn id="45"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552" y="3736950"/>
            <a:ext cx="21526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3875" name="Text Box 3"/>
          <p:cNvSpPr txBox="1">
            <a:spLocks noChangeArrowheads="1"/>
          </p:cNvSpPr>
          <p:nvPr/>
        </p:nvSpPr>
        <p:spPr bwMode="auto">
          <a:xfrm>
            <a:off x="179512" y="332656"/>
            <a:ext cx="80645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dirty="0" err="1"/>
              <a:t>Fermiho</a:t>
            </a:r>
            <a:r>
              <a:rPr lang="cs-CZ" dirty="0"/>
              <a:t> paradox:</a:t>
            </a:r>
          </a:p>
          <a:p>
            <a:pPr lvl="1">
              <a:spcBef>
                <a:spcPct val="50000"/>
              </a:spcBef>
            </a:pPr>
            <a:r>
              <a:rPr lang="cs-CZ" dirty="0"/>
              <a:t>„</a:t>
            </a:r>
            <a:r>
              <a:rPr lang="cs-CZ" dirty="0" err="1"/>
              <a:t>If</a:t>
            </a:r>
            <a:r>
              <a:rPr lang="cs-CZ" dirty="0"/>
              <a:t> </a:t>
            </a:r>
            <a:r>
              <a:rPr lang="cs-CZ" dirty="0" err="1"/>
              <a:t>extraterrestrial</a:t>
            </a:r>
            <a:r>
              <a:rPr lang="cs-CZ" dirty="0"/>
              <a:t> </a:t>
            </a:r>
            <a:r>
              <a:rPr lang="cs-CZ" dirty="0" err="1"/>
              <a:t>aliens</a:t>
            </a:r>
            <a:r>
              <a:rPr lang="cs-CZ" dirty="0"/>
              <a:t> are </a:t>
            </a:r>
            <a:r>
              <a:rPr lang="cs-CZ" dirty="0" err="1"/>
              <a:t>common</a:t>
            </a:r>
            <a:r>
              <a:rPr lang="cs-CZ" dirty="0"/>
              <a:t>, </a:t>
            </a:r>
            <a:r>
              <a:rPr lang="cs-CZ" dirty="0" err="1"/>
              <a:t>why</a:t>
            </a:r>
            <a:r>
              <a:rPr lang="cs-CZ" dirty="0"/>
              <a:t> </a:t>
            </a:r>
            <a:r>
              <a:rPr lang="cs-CZ" dirty="0" err="1"/>
              <a:t>aren</a:t>
            </a:r>
            <a:r>
              <a:rPr lang="en-US" dirty="0"/>
              <a:t>’t the</a:t>
            </a:r>
            <a:r>
              <a:rPr lang="cs-CZ" dirty="0"/>
              <a:t>y</a:t>
            </a:r>
            <a:r>
              <a:rPr lang="en-US" dirty="0"/>
              <a:t> obvious</a:t>
            </a:r>
            <a:r>
              <a:rPr lang="cs-CZ" dirty="0"/>
              <a:t>?“</a:t>
            </a:r>
          </a:p>
          <a:p>
            <a:pPr lvl="1">
              <a:spcBef>
                <a:spcPct val="50000"/>
              </a:spcBef>
            </a:pPr>
            <a:r>
              <a:rPr lang="cs-CZ" b="1" dirty="0"/>
              <a:t>„Panuje obvyklé přesvědčení, že se ve vesmíru vyskytuje mnoho technologicky vyspělých civilizací. Naše pozorování však na žádnou takovou přítomnost neukazují, což je paradox. Musíme tedy předpokládat, že je špatné naše přesvědčení anebo naše pozorování.“</a:t>
            </a:r>
            <a:r>
              <a:rPr lang="cs-CZ" dirty="0"/>
              <a:t> </a:t>
            </a:r>
          </a:p>
          <a:p>
            <a:pPr lvl="1">
              <a:spcBef>
                <a:spcPct val="50000"/>
              </a:spcBef>
            </a:pPr>
            <a:endParaRPr lang="cs-CZ" dirty="0"/>
          </a:p>
          <a:p>
            <a:pPr lvl="1">
              <a:spcBef>
                <a:spcPct val="50000"/>
              </a:spcBef>
            </a:pPr>
            <a:endParaRPr lang="cs-CZ" dirty="0"/>
          </a:p>
          <a:p>
            <a:pPr lvl="1">
              <a:spcBef>
                <a:spcPct val="50000"/>
              </a:spcBef>
            </a:pPr>
            <a:endParaRPr lang="cs-CZ" dirty="0"/>
          </a:p>
          <a:p>
            <a:pPr lvl="1">
              <a:spcBef>
                <a:spcPct val="50000"/>
              </a:spcBef>
            </a:pPr>
            <a:r>
              <a:rPr lang="cs-CZ" dirty="0"/>
              <a:t>						</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822054"/>
            <a:ext cx="4920547" cy="369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animEffect transition="in" filter="randombar(horizontal)">
                                      <p:cBhvr>
                                        <p:cTn id="7" dur="500"/>
                                        <p:tgtEl>
                                          <p:spTgt spid="463875">
                                            <p:txEl>
                                              <p:pRg st="0" end="0"/>
                                            </p:txEl>
                                          </p:spTgt>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3875">
                                            <p:txEl>
                                              <p:pRg st="1" end="1"/>
                                            </p:txEl>
                                          </p:spTgt>
                                        </p:tgtEl>
                                        <p:attrNameLst>
                                          <p:attrName>style.visibility</p:attrName>
                                        </p:attrNameLst>
                                      </p:cBhvr>
                                      <p:to>
                                        <p:strVal val="visible"/>
                                      </p:to>
                                    </p:set>
                                    <p:animEffect transition="in" filter="randombar(horizontal)">
                                      <p:cBhvr>
                                        <p:cTn id="11" dur="500"/>
                                        <p:tgtEl>
                                          <p:spTgt spid="463875">
                                            <p:txEl>
                                              <p:pRg st="1" end="1"/>
                                            </p:txEl>
                                          </p:spTgt>
                                        </p:tgtEl>
                                      </p:cBhvr>
                                    </p:animEffect>
                                  </p:childTnLst>
                                </p:cTn>
                              </p:par>
                              <p:par>
                                <p:cTn id="12" presetID="42" presetClass="path" presetSubtype="0" accel="50000" decel="50000" fill="hold" nodeType="withEffect">
                                  <p:stCondLst>
                                    <p:cond delay="0"/>
                                  </p:stCondLst>
                                  <p:childTnLst>
                                    <p:animMotion origin="layout" path="M 0.04757 -0.00023 L -1.28316 -0.00023 " pathEditMode="relative" rAng="0" ptsTypes="AA">
                                      <p:cBhvr>
                                        <p:cTn id="13" dur="3000" fill="hold"/>
                                        <p:tgtEl>
                                          <p:spTgt spid="1027"/>
                                        </p:tgtEl>
                                        <p:attrNameLst>
                                          <p:attrName>ppt_x</p:attrName>
                                          <p:attrName>ppt_y</p:attrName>
                                        </p:attrNameLst>
                                      </p:cBhvr>
                                      <p:rCtr x="-66545" y="0"/>
                                    </p:animMotion>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63875">
                                            <p:txEl>
                                              <p:pRg st="2" end="2"/>
                                            </p:txEl>
                                          </p:spTgt>
                                        </p:tgtEl>
                                        <p:attrNameLst>
                                          <p:attrName>style.visibility</p:attrName>
                                        </p:attrNameLst>
                                      </p:cBhvr>
                                      <p:to>
                                        <p:strVal val="visible"/>
                                      </p:to>
                                    </p:set>
                                    <p:animEffect transition="in" filter="randombar(horizontal)">
                                      <p:cBhvr>
                                        <p:cTn id="18" dur="500"/>
                                        <p:tgtEl>
                                          <p:spTgt spid="46387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63875">
                                            <p:txEl>
                                              <p:pRg st="6" end="6"/>
                                            </p:txEl>
                                          </p:spTgt>
                                        </p:tgtEl>
                                        <p:attrNameLst>
                                          <p:attrName>style.visibility</p:attrName>
                                        </p:attrNameLst>
                                      </p:cBhvr>
                                      <p:to>
                                        <p:strVal val="visible"/>
                                      </p:to>
                                    </p:set>
                                    <p:animEffect transition="in" filter="randombar(horizontal)">
                                      <p:cBhvr>
                                        <p:cTn id="23" dur="500"/>
                                        <p:tgtEl>
                                          <p:spTgt spid="463875">
                                            <p:txEl>
                                              <p:pRg st="6" end="6"/>
                                            </p:txEl>
                                          </p:spTgt>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231031"/>
            <a:ext cx="7056784" cy="461665"/>
          </a:xfrm>
          <a:prstGeom prst="rect">
            <a:avLst/>
          </a:prstGeom>
          <a:noFill/>
        </p:spPr>
        <p:txBody>
          <a:bodyPr wrap="square" rtlCol="0">
            <a:spAutoFit/>
          </a:bodyPr>
          <a:lstStyle/>
          <a:p>
            <a:r>
              <a:rPr lang="cs-CZ" sz="2400" b="1" dirty="0">
                <a:solidFill>
                  <a:srgbClr val="FF0000"/>
                </a:solidFill>
                <a:effectLst>
                  <a:outerShdw blurRad="38100" dist="38100" dir="2700000" algn="tl">
                    <a:srgbClr val="000000">
                      <a:alpha val="43137"/>
                    </a:srgbClr>
                  </a:outerShdw>
                </a:effectLst>
              </a:rPr>
              <a:t>Střet Země s cizím tělesem</a:t>
            </a:r>
          </a:p>
        </p:txBody>
      </p:sp>
      <p:sp>
        <p:nvSpPr>
          <p:cNvPr id="3" name="TextovéPole 2"/>
          <p:cNvSpPr txBox="1"/>
          <p:nvPr/>
        </p:nvSpPr>
        <p:spPr>
          <a:xfrm>
            <a:off x="395536" y="980728"/>
            <a:ext cx="8640960" cy="5016758"/>
          </a:xfrm>
          <a:prstGeom prst="rect">
            <a:avLst/>
          </a:prstGeom>
          <a:noFill/>
        </p:spPr>
        <p:txBody>
          <a:bodyPr wrap="square" rtlCol="0">
            <a:spAutoFit/>
          </a:bodyPr>
          <a:lstStyle/>
          <a:p>
            <a:r>
              <a:rPr lang="cs-CZ" dirty="0"/>
              <a:t>představy filmařů:</a:t>
            </a:r>
          </a:p>
          <a:p>
            <a:pPr marL="742950" lvl="1" indent="-285750">
              <a:buFont typeface="Arial" pitchFamily="34" charset="0"/>
              <a:buChar char="•"/>
            </a:pPr>
            <a:r>
              <a:rPr lang="cs-CZ" dirty="0"/>
              <a:t>Meteor (1979)</a:t>
            </a:r>
          </a:p>
          <a:p>
            <a:pPr marL="742950" lvl="1" indent="-285750">
              <a:buFont typeface="Arial" pitchFamily="34" charset="0"/>
              <a:buChar char="•"/>
            </a:pPr>
            <a:r>
              <a:rPr lang="cs-CZ" dirty="0"/>
              <a:t>Armageddon (1998)</a:t>
            </a:r>
          </a:p>
          <a:p>
            <a:pPr marL="742950" lvl="1" indent="-285750">
              <a:buFont typeface="Arial" pitchFamily="34" charset="0"/>
              <a:buChar char="•"/>
            </a:pPr>
            <a:r>
              <a:rPr lang="cs-CZ" dirty="0"/>
              <a:t>Drtivý dopad (1998)</a:t>
            </a:r>
          </a:p>
          <a:p>
            <a:pPr marL="742950" lvl="1" indent="-285750">
              <a:buFont typeface="Arial" pitchFamily="34" charset="0"/>
              <a:buChar char="•"/>
            </a:pPr>
            <a:r>
              <a:rPr lang="cs-CZ" dirty="0"/>
              <a:t>Meteority (1998)</a:t>
            </a:r>
          </a:p>
          <a:p>
            <a:pPr marL="742950" lvl="1" indent="-285750">
              <a:buFont typeface="Arial" pitchFamily="34" charset="0"/>
              <a:buChar char="•"/>
            </a:pPr>
            <a:r>
              <a:rPr lang="cs-CZ" dirty="0"/>
              <a:t>Asteroid Kasandra </a:t>
            </a:r>
            <a:r>
              <a:rPr lang="cs-CZ" sz="1400" dirty="0"/>
              <a:t>(Meteor: </a:t>
            </a:r>
            <a:r>
              <a:rPr lang="cs-CZ" sz="1400" dirty="0" err="1"/>
              <a:t>Path</a:t>
            </a:r>
            <a:r>
              <a:rPr lang="cs-CZ" sz="1400" dirty="0"/>
              <a:t> </a:t>
            </a:r>
          </a:p>
          <a:p>
            <a:pPr lvl="1"/>
            <a:r>
              <a:rPr lang="cs-CZ" sz="1400" dirty="0"/>
              <a:t>	to </a:t>
            </a:r>
            <a:r>
              <a:rPr lang="cs-CZ" sz="1400" dirty="0" err="1"/>
              <a:t>Destruction</a:t>
            </a:r>
            <a:r>
              <a:rPr lang="cs-CZ" sz="1400" dirty="0"/>
              <a:t>; 2009)</a:t>
            </a:r>
          </a:p>
          <a:p>
            <a:pPr marL="742950" lvl="1" indent="-285750">
              <a:buFont typeface="Arial" pitchFamily="34" charset="0"/>
              <a:buChar char="•"/>
            </a:pPr>
            <a:r>
              <a:rPr lang="cs-CZ" dirty="0"/>
              <a:t>Apokalypsa meteorů (2010), Bouře meteorů (2010) a další</a:t>
            </a:r>
          </a:p>
          <a:p>
            <a:pPr marL="742950" lvl="1" indent="-285750">
              <a:buFont typeface="Arial" pitchFamily="34" charset="0"/>
              <a:buChar char="•"/>
            </a:pPr>
            <a:r>
              <a:rPr lang="cs-CZ" dirty="0"/>
              <a:t>Hodný dinosaurus (2015) </a:t>
            </a:r>
            <a:r>
              <a:rPr lang="cs-CZ" sz="1400" dirty="0"/>
              <a:t>– animovaný, kdyby srážka nenastala</a:t>
            </a:r>
            <a:endParaRPr lang="cs-CZ" dirty="0"/>
          </a:p>
          <a:p>
            <a:endParaRPr lang="cs-CZ" dirty="0"/>
          </a:p>
          <a:p>
            <a:r>
              <a:rPr lang="cs-CZ" dirty="0"/>
              <a:t>a realita?</a:t>
            </a:r>
          </a:p>
          <a:p>
            <a:pPr lvl="1"/>
            <a:r>
              <a:rPr lang="cs-CZ" dirty="0"/>
              <a:t>- vesmírný projektil - planetka, jádro komety </a:t>
            </a:r>
          </a:p>
          <a:p>
            <a:pPr lvl="1"/>
            <a:r>
              <a:rPr lang="cs-CZ" dirty="0"/>
              <a:t>- do 20 cm, desítky km/s, vypaří se</a:t>
            </a:r>
          </a:p>
          <a:p>
            <a:pPr lvl="1"/>
            <a:r>
              <a:rPr lang="cs-CZ" dirty="0"/>
              <a:t>- řádově metry - částečně se vypaří, zbytek = meteorit </a:t>
            </a:r>
          </a:p>
          <a:p>
            <a:pPr lvl="1"/>
            <a:r>
              <a:rPr lang="cs-CZ" dirty="0"/>
              <a:t>- větší než metry – proletí, atmosféra není překážkou</a:t>
            </a:r>
          </a:p>
          <a:p>
            <a:pPr lvl="1"/>
            <a:endParaRPr lang="cs-CZ" dirty="0"/>
          </a:p>
          <a:p>
            <a:pPr lvl="1"/>
            <a:r>
              <a:rPr lang="cs-CZ" dirty="0"/>
              <a:t>- větší než 10 km -  schopen sterilizovat Zemi (1x za 10</a:t>
            </a:r>
            <a:r>
              <a:rPr lang="cs-CZ" baseline="30000" dirty="0"/>
              <a:t>8</a:t>
            </a:r>
            <a:r>
              <a:rPr lang="cs-CZ" dirty="0"/>
              <a:t> let)</a:t>
            </a:r>
          </a:p>
          <a:p>
            <a:pPr lvl="1"/>
            <a:r>
              <a:rPr lang="cs-CZ" dirty="0"/>
              <a:t>- větší než 30 m – totální zkáza zasaženého území (1x za 500 let) -1908</a:t>
            </a:r>
          </a:p>
        </p:txBody>
      </p:sp>
      <p:pic>
        <p:nvPicPr>
          <p:cNvPr id="2050" name="Picture 2" descr="An asteroid is shown crashing into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928" y="0"/>
            <a:ext cx="3894072"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3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1" dur="500"/>
                                        <p:tgtEl>
                                          <p:spTgt spid="3">
                                            <p:txEl>
                                              <p:pRg st="6" end="6"/>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5" dur="500"/>
                                        <p:tgtEl>
                                          <p:spTgt spid="3">
                                            <p:txEl>
                                              <p:pRg st="7" end="7"/>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4" dur="500"/>
                                        <p:tgtEl>
                                          <p:spTgt spid="3">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9" dur="500"/>
                                        <p:tgtEl>
                                          <p:spTgt spid="3">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4" dur="500"/>
                                        <p:tgtEl>
                                          <p:spTgt spid="3">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9" dur="500"/>
                                        <p:tgtEl>
                                          <p:spTgt spid="3">
                                            <p:txEl>
                                              <p:pRg st="13" end="1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64" dur="500"/>
                                        <p:tgtEl>
                                          <p:spTgt spid="3">
                                            <p:txEl>
                                              <p:pRg st="14" end="1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69" dur="500"/>
                                        <p:tgtEl>
                                          <p:spTgt spid="3">
                                            <p:txEl>
                                              <p:pRg st="16" end="1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74"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51520" y="3924860"/>
            <a:ext cx="7128792" cy="923330"/>
          </a:xfrm>
          <a:prstGeom prst="rect">
            <a:avLst/>
          </a:prstGeom>
        </p:spPr>
        <p:txBody>
          <a:bodyPr wrap="square">
            <a:spAutoFit/>
          </a:bodyPr>
          <a:lstStyle/>
          <a:p>
            <a:r>
              <a:rPr lang="cs-CZ" dirty="0" err="1"/>
              <a:t>NEOs</a:t>
            </a:r>
            <a:r>
              <a:rPr lang="cs-CZ" dirty="0"/>
              <a:t> (z anglického </a:t>
            </a:r>
            <a:r>
              <a:rPr lang="cs-CZ" dirty="0" err="1"/>
              <a:t>Near-Earth</a:t>
            </a:r>
            <a:r>
              <a:rPr lang="cs-CZ" dirty="0"/>
              <a:t> </a:t>
            </a:r>
            <a:r>
              <a:rPr lang="cs-CZ" dirty="0" err="1"/>
              <a:t>Object</a:t>
            </a:r>
            <a:r>
              <a:rPr lang="cs-CZ" dirty="0"/>
              <a:t>) </a:t>
            </a:r>
          </a:p>
          <a:p>
            <a:r>
              <a:rPr lang="cs-CZ" dirty="0"/>
              <a:t>= </a:t>
            </a:r>
            <a:r>
              <a:rPr lang="cs-CZ" b="1" dirty="0" err="1">
                <a:solidFill>
                  <a:srgbClr val="0000FF"/>
                </a:solidFill>
              </a:rPr>
              <a:t>blízkozemní</a:t>
            </a:r>
            <a:r>
              <a:rPr lang="cs-CZ" b="1" dirty="0">
                <a:solidFill>
                  <a:srgbClr val="0000FF"/>
                </a:solidFill>
              </a:rPr>
              <a:t> tělesa</a:t>
            </a:r>
            <a:r>
              <a:rPr lang="cs-CZ" i="1" dirty="0"/>
              <a:t> </a:t>
            </a:r>
            <a:r>
              <a:rPr lang="cs-CZ" dirty="0"/>
              <a:t>(planetky NEA, </a:t>
            </a:r>
          </a:p>
          <a:p>
            <a:r>
              <a:rPr lang="cs-CZ" dirty="0"/>
              <a:t>komety, ...), </a:t>
            </a:r>
            <a:r>
              <a:rPr lang="cs-CZ" dirty="0">
                <a:hlinkClick r:id="rId2"/>
              </a:rPr>
              <a:t>http://neo.jpl.nasa.gov/risk/ </a:t>
            </a:r>
            <a:endParaRPr lang="cs-CZ" dirty="0"/>
          </a:p>
        </p:txBody>
      </p:sp>
      <p:graphicFrame>
        <p:nvGraphicFramePr>
          <p:cNvPr id="5" name="Tabulka 5">
            <a:extLst>
              <a:ext uri="{FF2B5EF4-FFF2-40B4-BE49-F238E27FC236}">
                <a16:creationId xmlns:a16="http://schemas.microsoft.com/office/drawing/2014/main" id="{E242E42B-9177-4AFD-9DE9-AB19302C8E4E}"/>
              </a:ext>
            </a:extLst>
          </p:cNvPr>
          <p:cNvGraphicFramePr>
            <a:graphicFrameLocks noGrp="1"/>
          </p:cNvGraphicFramePr>
          <p:nvPr>
            <p:extLst>
              <p:ext uri="{D42A27DB-BD31-4B8C-83A1-F6EECF244321}">
                <p14:modId xmlns:p14="http://schemas.microsoft.com/office/powerpoint/2010/main" val="1514531094"/>
              </p:ext>
            </p:extLst>
          </p:nvPr>
        </p:nvGraphicFramePr>
        <p:xfrm>
          <a:off x="4876897" y="3642388"/>
          <a:ext cx="4087591" cy="3047968"/>
        </p:xfrm>
        <a:graphic>
          <a:graphicData uri="http://schemas.openxmlformats.org/drawingml/2006/table">
            <a:tbl>
              <a:tblPr firstRow="1" bandRow="1">
                <a:tableStyleId>{21E4AEA4-8DFA-4A89-87EB-49C32662AFE0}</a:tableStyleId>
              </a:tblPr>
              <a:tblGrid>
                <a:gridCol w="564309">
                  <a:extLst>
                    <a:ext uri="{9D8B030D-6E8A-4147-A177-3AD203B41FA5}">
                      <a16:colId xmlns:a16="http://schemas.microsoft.com/office/drawing/2014/main" val="1108393159"/>
                    </a:ext>
                  </a:extLst>
                </a:gridCol>
                <a:gridCol w="1147018">
                  <a:extLst>
                    <a:ext uri="{9D8B030D-6E8A-4147-A177-3AD203B41FA5}">
                      <a16:colId xmlns:a16="http://schemas.microsoft.com/office/drawing/2014/main" val="503717468"/>
                    </a:ext>
                  </a:extLst>
                </a:gridCol>
                <a:gridCol w="2376264">
                  <a:extLst>
                    <a:ext uri="{9D8B030D-6E8A-4147-A177-3AD203B41FA5}">
                      <a16:colId xmlns:a16="http://schemas.microsoft.com/office/drawing/2014/main" val="1462875871"/>
                    </a:ext>
                  </a:extLst>
                </a:gridCol>
              </a:tblGrid>
              <a:tr h="320036">
                <a:tc>
                  <a:txBody>
                    <a:bodyPr/>
                    <a:lstStyle/>
                    <a:p>
                      <a:r>
                        <a:rPr lang="cs-CZ" sz="1300" dirty="0"/>
                        <a:t>Rok</a:t>
                      </a:r>
                    </a:p>
                  </a:txBody>
                  <a:tcPr/>
                </a:tc>
                <a:tc>
                  <a:txBody>
                    <a:bodyPr/>
                    <a:lstStyle/>
                    <a:p>
                      <a:r>
                        <a:rPr lang="cs-CZ" sz="1300" dirty="0"/>
                        <a:t>Počet úkazů</a:t>
                      </a:r>
                    </a:p>
                  </a:txBody>
                  <a:tcPr/>
                </a:tc>
                <a:tc>
                  <a:txBody>
                    <a:bodyPr/>
                    <a:lstStyle/>
                    <a:p>
                      <a:r>
                        <a:rPr lang="cs-CZ" sz="1300" dirty="0"/>
                        <a:t>Uvolněná energie [</a:t>
                      </a:r>
                      <a:r>
                        <a:rPr lang="cs-CZ" sz="1300" dirty="0" err="1"/>
                        <a:t>kt</a:t>
                      </a:r>
                      <a:r>
                        <a:rPr lang="cs-CZ" sz="1300" dirty="0"/>
                        <a:t> TNT]</a:t>
                      </a:r>
                    </a:p>
                  </a:txBody>
                  <a:tcPr/>
                </a:tc>
                <a:extLst>
                  <a:ext uri="{0D108BD9-81ED-4DB2-BD59-A6C34878D82A}">
                    <a16:rowId xmlns:a16="http://schemas.microsoft.com/office/drawing/2014/main" val="3295259718"/>
                  </a:ext>
                </a:extLst>
              </a:tr>
              <a:tr h="320036">
                <a:tc>
                  <a:txBody>
                    <a:bodyPr/>
                    <a:lstStyle/>
                    <a:p>
                      <a:r>
                        <a:rPr lang="cs-CZ" sz="1300" dirty="0"/>
                        <a:t>2013</a:t>
                      </a:r>
                    </a:p>
                  </a:txBody>
                  <a:tcPr/>
                </a:tc>
                <a:tc>
                  <a:txBody>
                    <a:bodyPr/>
                    <a:lstStyle/>
                    <a:p>
                      <a:r>
                        <a:rPr lang="cs-CZ" sz="1300" dirty="0"/>
                        <a:t>24</a:t>
                      </a:r>
                    </a:p>
                  </a:txBody>
                  <a:tcPr/>
                </a:tc>
                <a:tc>
                  <a:txBody>
                    <a:bodyPr/>
                    <a:lstStyle/>
                    <a:p>
                      <a:r>
                        <a:rPr lang="cs-CZ" sz="1300" dirty="0"/>
                        <a:t>467.26 (1 dopad 440)</a:t>
                      </a:r>
                    </a:p>
                  </a:txBody>
                  <a:tcPr/>
                </a:tc>
                <a:extLst>
                  <a:ext uri="{0D108BD9-81ED-4DB2-BD59-A6C34878D82A}">
                    <a16:rowId xmlns:a16="http://schemas.microsoft.com/office/drawing/2014/main" val="390315971"/>
                  </a:ext>
                </a:extLst>
              </a:tr>
              <a:tr h="320036">
                <a:tc>
                  <a:txBody>
                    <a:bodyPr/>
                    <a:lstStyle/>
                    <a:p>
                      <a:r>
                        <a:rPr lang="cs-CZ" sz="1300" dirty="0"/>
                        <a:t>2014</a:t>
                      </a:r>
                    </a:p>
                  </a:txBody>
                  <a:tcPr/>
                </a:tc>
                <a:tc>
                  <a:txBody>
                    <a:bodyPr/>
                    <a:lstStyle/>
                    <a:p>
                      <a:r>
                        <a:rPr lang="cs-CZ" sz="1300" dirty="0"/>
                        <a:t>33</a:t>
                      </a:r>
                    </a:p>
                  </a:txBody>
                  <a:tcPr/>
                </a:tc>
                <a:tc>
                  <a:txBody>
                    <a:bodyPr/>
                    <a:lstStyle/>
                    <a:p>
                      <a:r>
                        <a:rPr lang="cs-CZ" sz="1300" dirty="0"/>
                        <a:t>21.96</a:t>
                      </a:r>
                    </a:p>
                  </a:txBody>
                  <a:tcPr/>
                </a:tc>
                <a:extLst>
                  <a:ext uri="{0D108BD9-81ED-4DB2-BD59-A6C34878D82A}">
                    <a16:rowId xmlns:a16="http://schemas.microsoft.com/office/drawing/2014/main" val="202865235"/>
                  </a:ext>
                </a:extLst>
              </a:tr>
              <a:tr h="320036">
                <a:tc>
                  <a:txBody>
                    <a:bodyPr/>
                    <a:lstStyle/>
                    <a:p>
                      <a:r>
                        <a:rPr lang="cs-CZ" sz="1300" dirty="0"/>
                        <a:t>2015</a:t>
                      </a:r>
                    </a:p>
                  </a:txBody>
                  <a:tcPr/>
                </a:tc>
                <a:tc>
                  <a:txBody>
                    <a:bodyPr/>
                    <a:lstStyle/>
                    <a:p>
                      <a:r>
                        <a:rPr lang="cs-CZ" sz="1300" dirty="0"/>
                        <a:t>43</a:t>
                      </a:r>
                    </a:p>
                  </a:txBody>
                  <a:tcPr/>
                </a:tc>
                <a:tc>
                  <a:txBody>
                    <a:bodyPr/>
                    <a:lstStyle/>
                    <a:p>
                      <a:r>
                        <a:rPr lang="cs-CZ" sz="1300" dirty="0"/>
                        <a:t>14.97</a:t>
                      </a:r>
                    </a:p>
                  </a:txBody>
                  <a:tcPr/>
                </a:tc>
                <a:extLst>
                  <a:ext uri="{0D108BD9-81ED-4DB2-BD59-A6C34878D82A}">
                    <a16:rowId xmlns:a16="http://schemas.microsoft.com/office/drawing/2014/main" val="2872402011"/>
                  </a:ext>
                </a:extLst>
              </a:tr>
              <a:tr h="320036">
                <a:tc>
                  <a:txBody>
                    <a:bodyPr/>
                    <a:lstStyle/>
                    <a:p>
                      <a:r>
                        <a:rPr lang="cs-CZ" sz="1300" dirty="0"/>
                        <a:t>2016</a:t>
                      </a:r>
                    </a:p>
                  </a:txBody>
                  <a:tcPr/>
                </a:tc>
                <a:tc>
                  <a:txBody>
                    <a:bodyPr/>
                    <a:lstStyle/>
                    <a:p>
                      <a:r>
                        <a:rPr lang="cs-CZ" sz="1300" dirty="0"/>
                        <a:t>32</a:t>
                      </a:r>
                    </a:p>
                  </a:txBody>
                  <a:tcPr/>
                </a:tc>
                <a:tc>
                  <a:txBody>
                    <a:bodyPr/>
                    <a:lstStyle/>
                    <a:p>
                      <a:r>
                        <a:rPr lang="cs-CZ" sz="1300" dirty="0"/>
                        <a:t>26.11</a:t>
                      </a:r>
                    </a:p>
                  </a:txBody>
                  <a:tcPr/>
                </a:tc>
                <a:extLst>
                  <a:ext uri="{0D108BD9-81ED-4DB2-BD59-A6C34878D82A}">
                    <a16:rowId xmlns:a16="http://schemas.microsoft.com/office/drawing/2014/main" val="761388454"/>
                  </a:ext>
                </a:extLst>
              </a:tr>
              <a:tr h="320036">
                <a:tc>
                  <a:txBody>
                    <a:bodyPr/>
                    <a:lstStyle/>
                    <a:p>
                      <a:r>
                        <a:rPr lang="cs-CZ" sz="1300" dirty="0"/>
                        <a:t>2017</a:t>
                      </a:r>
                    </a:p>
                  </a:txBody>
                  <a:tcPr/>
                </a:tc>
                <a:tc>
                  <a:txBody>
                    <a:bodyPr/>
                    <a:lstStyle/>
                    <a:p>
                      <a:r>
                        <a:rPr lang="cs-CZ" sz="1300" dirty="0"/>
                        <a:t>29</a:t>
                      </a:r>
                    </a:p>
                  </a:txBody>
                  <a:tcPr/>
                </a:tc>
                <a:tc>
                  <a:txBody>
                    <a:bodyPr/>
                    <a:lstStyle/>
                    <a:p>
                      <a:r>
                        <a:rPr lang="cs-CZ" sz="1300" dirty="0"/>
                        <a:t>19.13</a:t>
                      </a:r>
                    </a:p>
                  </a:txBody>
                  <a:tcPr/>
                </a:tc>
                <a:extLst>
                  <a:ext uri="{0D108BD9-81ED-4DB2-BD59-A6C34878D82A}">
                    <a16:rowId xmlns:a16="http://schemas.microsoft.com/office/drawing/2014/main" val="1869303230"/>
                  </a:ext>
                </a:extLst>
              </a:tr>
              <a:tr h="320036">
                <a:tc>
                  <a:txBody>
                    <a:bodyPr/>
                    <a:lstStyle/>
                    <a:p>
                      <a:r>
                        <a:rPr lang="cs-CZ" sz="1300" dirty="0"/>
                        <a:t>2018</a:t>
                      </a:r>
                    </a:p>
                  </a:txBody>
                  <a:tcPr/>
                </a:tc>
                <a:tc>
                  <a:txBody>
                    <a:bodyPr/>
                    <a:lstStyle/>
                    <a:p>
                      <a:r>
                        <a:rPr lang="cs-CZ" sz="1300" dirty="0"/>
                        <a:t>39</a:t>
                      </a:r>
                    </a:p>
                  </a:txBody>
                  <a:tcPr/>
                </a:tc>
                <a:tc>
                  <a:txBody>
                    <a:bodyPr/>
                    <a:lstStyle/>
                    <a:p>
                      <a:r>
                        <a:rPr lang="cs-CZ" sz="1300" dirty="0"/>
                        <a:t>191.00 (1 dopad 173)</a:t>
                      </a:r>
                    </a:p>
                  </a:txBody>
                  <a:tcPr/>
                </a:tc>
                <a:extLst>
                  <a:ext uri="{0D108BD9-81ED-4DB2-BD59-A6C34878D82A}">
                    <a16:rowId xmlns:a16="http://schemas.microsoft.com/office/drawing/2014/main" val="2373936662"/>
                  </a:ext>
                </a:extLst>
              </a:tr>
              <a:tr h="320036">
                <a:tc>
                  <a:txBody>
                    <a:bodyPr/>
                    <a:lstStyle/>
                    <a:p>
                      <a:r>
                        <a:rPr lang="cs-CZ" sz="1300" dirty="0"/>
                        <a:t>2019</a:t>
                      </a:r>
                    </a:p>
                  </a:txBody>
                  <a:tcPr/>
                </a:tc>
                <a:tc>
                  <a:txBody>
                    <a:bodyPr/>
                    <a:lstStyle/>
                    <a:p>
                      <a:r>
                        <a:rPr lang="cs-CZ" sz="1300" dirty="0"/>
                        <a:t>42</a:t>
                      </a:r>
                    </a:p>
                  </a:txBody>
                  <a:tcPr/>
                </a:tc>
                <a:tc>
                  <a:txBody>
                    <a:bodyPr/>
                    <a:lstStyle/>
                    <a:p>
                      <a:r>
                        <a:rPr lang="cs-CZ" sz="1300" dirty="0"/>
                        <a:t>19.86</a:t>
                      </a:r>
                    </a:p>
                  </a:txBody>
                  <a:tcPr/>
                </a:tc>
                <a:extLst>
                  <a:ext uri="{0D108BD9-81ED-4DB2-BD59-A6C34878D82A}">
                    <a16:rowId xmlns:a16="http://schemas.microsoft.com/office/drawing/2014/main" val="3517807746"/>
                  </a:ext>
                </a:extLst>
              </a:tr>
              <a:tr h="320036">
                <a:tc>
                  <a:txBody>
                    <a:bodyPr/>
                    <a:lstStyle/>
                    <a:p>
                      <a:r>
                        <a:rPr lang="cs-CZ" sz="1300" dirty="0"/>
                        <a:t>2020</a:t>
                      </a:r>
                    </a:p>
                  </a:txBody>
                  <a:tcPr/>
                </a:tc>
                <a:tc>
                  <a:txBody>
                    <a:bodyPr/>
                    <a:lstStyle/>
                    <a:p>
                      <a:r>
                        <a:rPr lang="cs-CZ" sz="1300" dirty="0"/>
                        <a:t>41</a:t>
                      </a:r>
                    </a:p>
                  </a:txBody>
                  <a:tcPr/>
                </a:tc>
                <a:tc>
                  <a:txBody>
                    <a:bodyPr/>
                    <a:lstStyle/>
                    <a:p>
                      <a:r>
                        <a:rPr lang="cs-CZ" sz="1300" dirty="0"/>
                        <a:t>17.79</a:t>
                      </a:r>
                    </a:p>
                  </a:txBody>
                  <a:tcPr/>
                </a:tc>
                <a:extLst>
                  <a:ext uri="{0D108BD9-81ED-4DB2-BD59-A6C34878D82A}">
                    <a16:rowId xmlns:a16="http://schemas.microsoft.com/office/drawing/2014/main" val="444970523"/>
                  </a:ext>
                </a:extLst>
              </a:tr>
            </a:tbl>
          </a:graphicData>
        </a:graphic>
      </p:graphicFrame>
      <p:sp>
        <p:nvSpPr>
          <p:cNvPr id="7" name="Obdélník 6">
            <a:extLst>
              <a:ext uri="{FF2B5EF4-FFF2-40B4-BE49-F238E27FC236}">
                <a16:creationId xmlns:a16="http://schemas.microsoft.com/office/drawing/2014/main" id="{537B9B3A-C6C4-444D-8054-EE5ECE178394}"/>
              </a:ext>
            </a:extLst>
          </p:cNvPr>
          <p:cNvSpPr/>
          <p:nvPr/>
        </p:nvSpPr>
        <p:spPr>
          <a:xfrm>
            <a:off x="395536" y="5877272"/>
            <a:ext cx="3681457" cy="646331"/>
          </a:xfrm>
          <a:prstGeom prst="rect">
            <a:avLst/>
          </a:prstGeom>
        </p:spPr>
        <p:txBody>
          <a:bodyPr wrap="none">
            <a:spAutoFit/>
          </a:bodyPr>
          <a:lstStyle/>
          <a:p>
            <a:r>
              <a:rPr lang="cs-CZ" dirty="0"/>
              <a:t>(</a:t>
            </a:r>
            <a:r>
              <a:rPr lang="fi-FI" dirty="0"/>
              <a:t>1 kt = 4.185 x 10</a:t>
            </a:r>
            <a:r>
              <a:rPr lang="fi-FI" baseline="30000" dirty="0"/>
              <a:t>12</a:t>
            </a:r>
            <a:r>
              <a:rPr lang="fi-FI" dirty="0"/>
              <a:t> J</a:t>
            </a:r>
            <a:endParaRPr lang="cs-CZ" dirty="0"/>
          </a:p>
          <a:p>
            <a:r>
              <a:rPr lang="cs-CZ" dirty="0"/>
              <a:t>bomba v Hirošimě cca 13 </a:t>
            </a:r>
            <a:r>
              <a:rPr lang="cs-CZ" dirty="0" err="1"/>
              <a:t>kt</a:t>
            </a:r>
            <a:r>
              <a:rPr lang="cs-CZ" dirty="0"/>
              <a:t> TNT!)</a:t>
            </a:r>
          </a:p>
        </p:txBody>
      </p:sp>
      <p:pic>
        <p:nvPicPr>
          <p:cNvPr id="6" name="Obrázek 5">
            <a:extLst>
              <a:ext uri="{FF2B5EF4-FFF2-40B4-BE49-F238E27FC236}">
                <a16:creationId xmlns:a16="http://schemas.microsoft.com/office/drawing/2014/main" id="{6FB8A7A2-ED5C-4340-82C8-8A2EEE54B1C0}"/>
              </a:ext>
            </a:extLst>
          </p:cNvPr>
          <p:cNvPicPr>
            <a:picLocks noChangeAspect="1"/>
          </p:cNvPicPr>
          <p:nvPr/>
        </p:nvPicPr>
        <p:blipFill>
          <a:blip r:embed="rId3"/>
          <a:stretch>
            <a:fillRect/>
          </a:stretch>
        </p:blipFill>
        <p:spPr>
          <a:xfrm>
            <a:off x="285412" y="169548"/>
            <a:ext cx="6126242" cy="3403468"/>
          </a:xfrm>
          <a:prstGeom prst="rect">
            <a:avLst/>
          </a:prstGeom>
        </p:spPr>
      </p:pic>
    </p:spTree>
    <p:extLst>
      <p:ext uri="{BB962C8B-B14F-4D97-AF65-F5344CB8AC3E}">
        <p14:creationId xmlns:p14="http://schemas.microsoft.com/office/powerpoint/2010/main" val="313220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71243" y="999331"/>
            <a:ext cx="8713787" cy="423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Aft>
                <a:spcPct val="30000"/>
              </a:spcAft>
            </a:pPr>
            <a:r>
              <a:rPr lang="cs-CZ" b="1" dirty="0">
                <a:effectLst>
                  <a:outerShdw blurRad="38100" dist="38100" dir="2700000" algn="tl">
                    <a:srgbClr val="C0C0C0"/>
                  </a:outerShdw>
                </a:effectLst>
              </a:rPr>
              <a:t>         </a:t>
            </a:r>
            <a:r>
              <a:rPr lang="cs-CZ" b="1" dirty="0">
                <a:solidFill>
                  <a:schemeClr val="hlink"/>
                </a:solidFill>
                <a:effectLst>
                  <a:outerShdw blurRad="38100" dist="38100" dir="2700000" algn="tl">
                    <a:srgbClr val="C0C0C0"/>
                  </a:outerShdw>
                </a:effectLst>
              </a:rPr>
              <a:t>předchozí velké srážky:</a:t>
            </a:r>
            <a:r>
              <a:rPr lang="cs-CZ" dirty="0"/>
              <a:t> </a:t>
            </a:r>
          </a:p>
          <a:p>
            <a:pPr lvl="2">
              <a:lnSpc>
                <a:spcPct val="115000"/>
              </a:lnSpc>
            </a:pPr>
            <a:r>
              <a:rPr lang="cs-CZ" dirty="0"/>
              <a:t>- před 250 miliony let – ?</a:t>
            </a:r>
          </a:p>
          <a:p>
            <a:pPr lvl="2">
              <a:lnSpc>
                <a:spcPct val="115000"/>
              </a:lnSpc>
            </a:pPr>
            <a:r>
              <a:rPr lang="cs-CZ" dirty="0"/>
              <a:t>- před 65 miliony roků – planetka, průměr cca 10 km; </a:t>
            </a:r>
          </a:p>
          <a:p>
            <a:pPr lvl="3">
              <a:lnSpc>
                <a:spcPct val="115000"/>
              </a:lnSpc>
            </a:pPr>
            <a:r>
              <a:rPr lang="cs-CZ" dirty="0"/>
              <a:t>kráter asi 200 km u </a:t>
            </a:r>
            <a:r>
              <a:rPr lang="cs-CZ" dirty="0" err="1"/>
              <a:t>Puerto</a:t>
            </a:r>
            <a:r>
              <a:rPr lang="cs-CZ" dirty="0"/>
              <a:t> </a:t>
            </a:r>
            <a:r>
              <a:rPr lang="cs-CZ" dirty="0" err="1"/>
              <a:t>Chicxulub</a:t>
            </a:r>
            <a:r>
              <a:rPr lang="cs-CZ" dirty="0"/>
              <a:t> (poloostrov </a:t>
            </a:r>
            <a:r>
              <a:rPr lang="cs-CZ" dirty="0" err="1"/>
              <a:t>Yucatán</a:t>
            </a:r>
            <a:r>
              <a:rPr lang="cs-CZ" dirty="0"/>
              <a:t>); </a:t>
            </a:r>
          </a:p>
          <a:p>
            <a:pPr lvl="3">
              <a:lnSpc>
                <a:spcPct val="115000"/>
              </a:lnSpc>
            </a:pPr>
            <a:r>
              <a:rPr lang="cs-CZ" dirty="0"/>
              <a:t>vymírání živočichů a rostlin – bezprostředně při srážce i následně </a:t>
            </a:r>
          </a:p>
          <a:p>
            <a:pPr lvl="3">
              <a:lnSpc>
                <a:spcPct val="115000"/>
              </a:lnSpc>
            </a:pPr>
            <a:r>
              <a:rPr lang="cs-CZ" dirty="0"/>
              <a:t>=&gt; konec dinosaurů</a:t>
            </a:r>
          </a:p>
          <a:p>
            <a:pPr lvl="2">
              <a:lnSpc>
                <a:spcPct val="115000"/>
              </a:lnSpc>
            </a:pPr>
            <a:r>
              <a:rPr lang="cs-CZ" dirty="0"/>
              <a:t>- 30. 6. 1908 – </a:t>
            </a:r>
            <a:r>
              <a:rPr lang="cs-CZ" dirty="0" err="1"/>
              <a:t>Tunguska</a:t>
            </a:r>
            <a:r>
              <a:rPr lang="cs-CZ" dirty="0"/>
              <a:t>, Rusko – 500 Hirošimským pum</a:t>
            </a:r>
          </a:p>
          <a:p>
            <a:pPr lvl="2">
              <a:lnSpc>
                <a:spcPct val="115000"/>
              </a:lnSpc>
            </a:pPr>
            <a:r>
              <a:rPr lang="cs-CZ" dirty="0"/>
              <a:t>- 12. 2. 1947 – </a:t>
            </a:r>
            <a:r>
              <a:rPr lang="cs-CZ" dirty="0" err="1"/>
              <a:t>Sichote-Alin</a:t>
            </a:r>
            <a:r>
              <a:rPr lang="cs-CZ" dirty="0"/>
              <a:t> (Vladivostok), SSSR</a:t>
            </a:r>
          </a:p>
          <a:p>
            <a:pPr lvl="2">
              <a:lnSpc>
                <a:spcPct val="115000"/>
              </a:lnSpc>
            </a:pPr>
            <a:r>
              <a:rPr lang="cs-CZ" dirty="0"/>
              <a:t>- 3. 8. 1963 – oceán mezi Afrikou a Antarktidou, 25 Hirošimských pum</a:t>
            </a:r>
          </a:p>
          <a:p>
            <a:pPr lvl="2">
              <a:lnSpc>
                <a:spcPct val="115000"/>
              </a:lnSpc>
            </a:pPr>
            <a:r>
              <a:rPr lang="cs-CZ" dirty="0"/>
              <a:t>- 15. 2. 2013 – Čeljabinsk, Rusko  - 1000 zraněných, 33 Hirošimských pum</a:t>
            </a:r>
          </a:p>
          <a:p>
            <a:pPr marL="1200150" lvl="2" indent="-285750">
              <a:lnSpc>
                <a:spcPct val="115000"/>
              </a:lnSpc>
              <a:buFontTx/>
              <a:buChar char="-"/>
            </a:pPr>
            <a:endParaRPr lang="cs-CZ" dirty="0"/>
          </a:p>
          <a:p>
            <a:pPr lvl="2"/>
            <a:endParaRPr lang="cs-CZ" dirty="0"/>
          </a:p>
          <a:p>
            <a:endParaRPr lang="cs-CZ" dirty="0"/>
          </a:p>
        </p:txBody>
      </p:sp>
      <p:pic>
        <p:nvPicPr>
          <p:cNvPr id="3624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965" y="0"/>
            <a:ext cx="2266950" cy="19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2534" y="3789040"/>
            <a:ext cx="3351226" cy="335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4530572"/>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251520" y="231031"/>
            <a:ext cx="7056784" cy="461665"/>
          </a:xfrm>
          <a:prstGeom prst="rect">
            <a:avLst/>
          </a:prstGeom>
          <a:noFill/>
        </p:spPr>
        <p:txBody>
          <a:bodyPr wrap="square" rtlCol="0">
            <a:spAutoFit/>
          </a:bodyPr>
          <a:lstStyle/>
          <a:p>
            <a:r>
              <a:rPr lang="cs-CZ" sz="2400" b="1" dirty="0">
                <a:solidFill>
                  <a:srgbClr val="FF0000"/>
                </a:solidFill>
                <a:effectLst>
                  <a:outerShdw blurRad="38100" dist="38100" dir="2700000" algn="tl">
                    <a:srgbClr val="000000">
                      <a:alpha val="43137"/>
                    </a:srgbClr>
                  </a:outerShdw>
                </a:effectLst>
              </a:rPr>
              <a:t>Střet Země s cizím tělesem - historie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62498">
                                            <p:txEl>
                                              <p:pRg st="0" end="0"/>
                                            </p:txEl>
                                          </p:spTgt>
                                        </p:tgtEl>
                                        <p:attrNameLst>
                                          <p:attrName>style.visibility</p:attrName>
                                        </p:attrNameLst>
                                      </p:cBhvr>
                                      <p:to>
                                        <p:strVal val="visible"/>
                                      </p:to>
                                    </p:set>
                                    <p:animEffect transition="in" filter="randombar(horizontal)">
                                      <p:cBhvr>
                                        <p:cTn id="7" dur="500"/>
                                        <p:tgtEl>
                                          <p:spTgt spid="3624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2498">
                                            <p:txEl>
                                              <p:pRg st="1" end="1"/>
                                            </p:txEl>
                                          </p:spTgt>
                                        </p:tgtEl>
                                        <p:attrNameLst>
                                          <p:attrName>style.visibility</p:attrName>
                                        </p:attrNameLst>
                                      </p:cBhvr>
                                      <p:to>
                                        <p:strVal val="visible"/>
                                      </p:to>
                                    </p:set>
                                    <p:animEffect transition="in" filter="randombar(horizontal)">
                                      <p:cBhvr>
                                        <p:cTn id="12" dur="500"/>
                                        <p:tgtEl>
                                          <p:spTgt spid="3624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62498">
                                            <p:txEl>
                                              <p:pRg st="2" end="2"/>
                                            </p:txEl>
                                          </p:spTgt>
                                        </p:tgtEl>
                                        <p:attrNameLst>
                                          <p:attrName>style.visibility</p:attrName>
                                        </p:attrNameLst>
                                      </p:cBhvr>
                                      <p:to>
                                        <p:strVal val="visible"/>
                                      </p:to>
                                    </p:set>
                                    <p:animEffect transition="in" filter="randombar(horizontal)">
                                      <p:cBhvr>
                                        <p:cTn id="17" dur="500"/>
                                        <p:tgtEl>
                                          <p:spTgt spid="362498">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randombar(horizontal)">
                                      <p:cBhvr>
                                        <p:cTn id="20" dur="500"/>
                                        <p:tgtEl>
                                          <p:spTgt spid="3076"/>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62498">
                                            <p:txEl>
                                              <p:pRg st="3" end="3"/>
                                            </p:txEl>
                                          </p:spTgt>
                                        </p:tgtEl>
                                        <p:attrNameLst>
                                          <p:attrName>style.visibility</p:attrName>
                                        </p:attrNameLst>
                                      </p:cBhvr>
                                      <p:to>
                                        <p:strVal val="visible"/>
                                      </p:to>
                                    </p:set>
                                    <p:animEffect transition="in" filter="randombar(horizontal)">
                                      <p:cBhvr>
                                        <p:cTn id="26" dur="500"/>
                                        <p:tgtEl>
                                          <p:spTgt spid="36249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62498">
                                            <p:txEl>
                                              <p:pRg st="4" end="4"/>
                                            </p:txEl>
                                          </p:spTgt>
                                        </p:tgtEl>
                                        <p:attrNameLst>
                                          <p:attrName>style.visibility</p:attrName>
                                        </p:attrNameLst>
                                      </p:cBhvr>
                                      <p:to>
                                        <p:strVal val="visible"/>
                                      </p:to>
                                    </p:set>
                                    <p:animEffect transition="in" filter="randombar(horizontal)">
                                      <p:cBhvr>
                                        <p:cTn id="31" dur="500"/>
                                        <p:tgtEl>
                                          <p:spTgt spid="362498">
                                            <p:txEl>
                                              <p:pRg st="4" end="4"/>
                                            </p:txEl>
                                          </p:spTgt>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62498">
                                            <p:txEl>
                                              <p:pRg st="5" end="5"/>
                                            </p:txEl>
                                          </p:spTgt>
                                        </p:tgtEl>
                                        <p:attrNameLst>
                                          <p:attrName>style.visibility</p:attrName>
                                        </p:attrNameLst>
                                      </p:cBhvr>
                                      <p:to>
                                        <p:strVal val="visible"/>
                                      </p:to>
                                    </p:set>
                                    <p:animEffect transition="in" filter="randombar(horizontal)">
                                      <p:cBhvr>
                                        <p:cTn id="35" dur="500"/>
                                        <p:tgtEl>
                                          <p:spTgt spid="36249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62498">
                                            <p:txEl>
                                              <p:pRg st="6" end="6"/>
                                            </p:txEl>
                                          </p:spTgt>
                                        </p:tgtEl>
                                        <p:attrNameLst>
                                          <p:attrName>style.visibility</p:attrName>
                                        </p:attrNameLst>
                                      </p:cBhvr>
                                      <p:to>
                                        <p:strVal val="visible"/>
                                      </p:to>
                                    </p:set>
                                    <p:animEffect transition="in" filter="randombar(horizontal)">
                                      <p:cBhvr>
                                        <p:cTn id="40" dur="500"/>
                                        <p:tgtEl>
                                          <p:spTgt spid="362498">
                                            <p:txEl>
                                              <p:pRg st="6" end="6"/>
                                            </p:txEl>
                                          </p:spTgt>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362499"/>
                                        </p:tgtEl>
                                        <p:attrNameLst>
                                          <p:attrName>style.visibility</p:attrName>
                                        </p:attrNameLst>
                                      </p:cBhvr>
                                      <p:to>
                                        <p:strVal val="visible"/>
                                      </p:to>
                                    </p:set>
                                    <p:animEffect transition="in" filter="randombar(horizontal)">
                                      <p:cBhvr>
                                        <p:cTn id="44" dur="500"/>
                                        <p:tgtEl>
                                          <p:spTgt spid="362499"/>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62498">
                                            <p:txEl>
                                              <p:pRg st="7" end="7"/>
                                            </p:txEl>
                                          </p:spTgt>
                                        </p:tgtEl>
                                        <p:attrNameLst>
                                          <p:attrName>style.visibility</p:attrName>
                                        </p:attrNameLst>
                                      </p:cBhvr>
                                      <p:to>
                                        <p:strVal val="visible"/>
                                      </p:to>
                                    </p:set>
                                    <p:animEffect transition="in" filter="randombar(horizontal)">
                                      <p:cBhvr>
                                        <p:cTn id="49" dur="500"/>
                                        <p:tgtEl>
                                          <p:spTgt spid="362498">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62498">
                                            <p:txEl>
                                              <p:pRg st="8" end="8"/>
                                            </p:txEl>
                                          </p:spTgt>
                                        </p:tgtEl>
                                        <p:attrNameLst>
                                          <p:attrName>style.visibility</p:attrName>
                                        </p:attrNameLst>
                                      </p:cBhvr>
                                      <p:to>
                                        <p:strVal val="visible"/>
                                      </p:to>
                                    </p:set>
                                    <p:animEffect transition="in" filter="randombar(horizontal)">
                                      <p:cBhvr>
                                        <p:cTn id="54" dur="500"/>
                                        <p:tgtEl>
                                          <p:spTgt spid="362498">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62498">
                                            <p:txEl>
                                              <p:pRg st="9" end="9"/>
                                            </p:txEl>
                                          </p:spTgt>
                                        </p:tgtEl>
                                        <p:attrNameLst>
                                          <p:attrName>style.visibility</p:attrName>
                                        </p:attrNameLst>
                                      </p:cBhvr>
                                      <p:to>
                                        <p:strVal val="visible"/>
                                      </p:to>
                                    </p:set>
                                    <p:animEffect transition="in" filter="randombar(horizontal)">
                                      <p:cBhvr>
                                        <p:cTn id="59" dur="500"/>
                                        <p:tgtEl>
                                          <p:spTgt spid="36249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61714" y="404664"/>
            <a:ext cx="8208912" cy="4524315"/>
          </a:xfrm>
          <a:prstGeom prst="rect">
            <a:avLst/>
          </a:prstGeom>
          <a:noFill/>
        </p:spPr>
        <p:txBody>
          <a:bodyPr wrap="square" rtlCol="0">
            <a:spAutoFit/>
          </a:bodyPr>
          <a:lstStyle/>
          <a:p>
            <a:r>
              <a:rPr lang="cs-CZ" b="1" dirty="0">
                <a:solidFill>
                  <a:srgbClr val="0000FF"/>
                </a:solidFill>
              </a:rPr>
              <a:t>Meteorické krátery</a:t>
            </a:r>
          </a:p>
          <a:p>
            <a:endParaRPr lang="cs-CZ" sz="800" b="1" dirty="0">
              <a:solidFill>
                <a:srgbClr val="0000FF"/>
              </a:solidFill>
            </a:endParaRPr>
          </a:p>
          <a:p>
            <a:pPr marL="342900" indent="-342900">
              <a:spcAft>
                <a:spcPts val="600"/>
              </a:spcAft>
              <a:buAutoNum type="arabicPeriod"/>
            </a:pPr>
            <a:r>
              <a:rPr lang="cs-CZ" dirty="0" err="1"/>
              <a:t>Yarrabubba</a:t>
            </a:r>
            <a:r>
              <a:rPr lang="cs-CZ" dirty="0"/>
              <a:t> </a:t>
            </a:r>
            <a:r>
              <a:rPr lang="cs-CZ" sz="1600" dirty="0"/>
              <a:t>– vznik před 2.2 mld lety, průměr 70 km, Austrálie </a:t>
            </a:r>
          </a:p>
          <a:p>
            <a:pPr marL="342900" indent="-342900">
              <a:spcAft>
                <a:spcPts val="600"/>
              </a:spcAft>
              <a:buAutoNum type="arabicPeriod"/>
            </a:pPr>
            <a:r>
              <a:rPr lang="en-US" dirty="0" err="1"/>
              <a:t>Vredefort</a:t>
            </a:r>
            <a:r>
              <a:rPr lang="en-US" dirty="0"/>
              <a:t> </a:t>
            </a:r>
            <a:r>
              <a:rPr lang="cs-CZ" sz="1600" dirty="0"/>
              <a:t>- vznik před cca 2 </a:t>
            </a:r>
            <a:r>
              <a:rPr lang="cs-CZ" sz="1600" dirty="0" err="1"/>
              <a:t>mld</a:t>
            </a:r>
            <a:r>
              <a:rPr lang="cs-CZ" sz="1600" dirty="0"/>
              <a:t> lety; průměr 190 km; </a:t>
            </a:r>
            <a:r>
              <a:rPr lang="en-US" sz="1600" dirty="0"/>
              <a:t>Free State,</a:t>
            </a:r>
            <a:endParaRPr lang="cs-CZ" sz="1600" dirty="0"/>
          </a:p>
          <a:p>
            <a:pPr>
              <a:spcAft>
                <a:spcPts val="600"/>
              </a:spcAft>
            </a:pPr>
            <a:r>
              <a:rPr lang="cs-CZ" sz="1600" dirty="0"/>
              <a:t>	JAR; od r. 2005 památka UNESCO</a:t>
            </a:r>
          </a:p>
          <a:p>
            <a:pPr marL="342900" indent="-342900">
              <a:spcAft>
                <a:spcPts val="600"/>
              </a:spcAft>
              <a:buFont typeface="+mj-lt"/>
              <a:buAutoNum type="arabicPeriod" startAt="3"/>
            </a:pPr>
            <a:r>
              <a:rPr lang="en-US" dirty="0"/>
              <a:t>Sudbury Basin</a:t>
            </a:r>
            <a:r>
              <a:rPr lang="cs-CZ" dirty="0"/>
              <a:t> </a:t>
            </a:r>
            <a:r>
              <a:rPr lang="cs-CZ" sz="1600" dirty="0"/>
              <a:t>– před cca 1.8 mld lety; 130 km; </a:t>
            </a:r>
            <a:r>
              <a:rPr lang="en-US" sz="1600" dirty="0"/>
              <a:t>Ontario, </a:t>
            </a:r>
            <a:r>
              <a:rPr lang="cs-CZ" sz="1600" dirty="0"/>
              <a:t>K</a:t>
            </a:r>
            <a:r>
              <a:rPr lang="en-US" sz="1600" dirty="0" err="1"/>
              <a:t>anada</a:t>
            </a:r>
            <a:endParaRPr lang="cs-CZ" sz="1600" dirty="0"/>
          </a:p>
          <a:p>
            <a:pPr marL="342900" indent="-342900">
              <a:spcAft>
                <a:spcPts val="600"/>
              </a:spcAft>
              <a:buFont typeface="+mj-lt"/>
              <a:buAutoNum type="arabicPeriod" startAt="3"/>
            </a:pPr>
            <a:r>
              <a:rPr lang="en-US" dirty="0" err="1"/>
              <a:t>Acraman</a:t>
            </a:r>
            <a:r>
              <a:rPr lang="cs-CZ" dirty="0"/>
              <a:t> </a:t>
            </a:r>
            <a:r>
              <a:rPr lang="cs-CZ" sz="1600" dirty="0"/>
              <a:t>– před 580 mil. let; 90 km; jezero </a:t>
            </a:r>
            <a:r>
              <a:rPr lang="cs-CZ" sz="1600" dirty="0" err="1"/>
              <a:t>Acraman</a:t>
            </a:r>
            <a:r>
              <a:rPr lang="cs-CZ" sz="1600" dirty="0"/>
              <a:t>, jižní Austrálie</a:t>
            </a:r>
          </a:p>
          <a:p>
            <a:pPr marL="342900" indent="-342900">
              <a:spcAft>
                <a:spcPts val="600"/>
              </a:spcAft>
              <a:buFont typeface="+mj-lt"/>
              <a:buAutoNum type="arabicPeriod" startAt="3"/>
            </a:pPr>
            <a:r>
              <a:rPr lang="en-US" dirty="0"/>
              <a:t>Woodleigh</a:t>
            </a:r>
            <a:r>
              <a:rPr lang="cs-CZ" dirty="0"/>
              <a:t> </a:t>
            </a:r>
            <a:r>
              <a:rPr lang="cs-CZ" sz="1600" dirty="0"/>
              <a:t>– před </a:t>
            </a:r>
            <a:r>
              <a:rPr lang="en-US" sz="1600" dirty="0"/>
              <a:t>364 mil</a:t>
            </a:r>
            <a:r>
              <a:rPr lang="cs-CZ" sz="1600" dirty="0"/>
              <a:t>. let; různé odhady velikosti 40-120; západní Austrálie</a:t>
            </a:r>
          </a:p>
          <a:p>
            <a:pPr marL="342900" indent="-342900">
              <a:spcAft>
                <a:spcPts val="600"/>
              </a:spcAft>
              <a:buFont typeface="+mj-lt"/>
              <a:buAutoNum type="arabicPeriod" startAt="3"/>
            </a:pPr>
            <a:r>
              <a:rPr lang="en-US" dirty="0"/>
              <a:t>Manicouagan</a:t>
            </a:r>
            <a:r>
              <a:rPr lang="cs-CZ" dirty="0"/>
              <a:t> </a:t>
            </a:r>
            <a:r>
              <a:rPr lang="cs-CZ" sz="1600" dirty="0"/>
              <a:t>– před </a:t>
            </a:r>
            <a:r>
              <a:rPr lang="en-US" sz="1600" dirty="0"/>
              <a:t>215 mil</a:t>
            </a:r>
            <a:r>
              <a:rPr lang="cs-CZ" sz="1600" dirty="0"/>
              <a:t>. let; 100 km; jezero </a:t>
            </a:r>
            <a:r>
              <a:rPr lang="en-US" sz="1600" dirty="0"/>
              <a:t>Manicouagan</a:t>
            </a:r>
            <a:r>
              <a:rPr lang="cs-CZ" sz="1600" dirty="0"/>
              <a:t> </a:t>
            </a:r>
            <a:r>
              <a:rPr lang="en-US" sz="1600" dirty="0"/>
              <a:t>Quebec, </a:t>
            </a:r>
            <a:r>
              <a:rPr lang="cs-CZ" sz="1600" dirty="0"/>
              <a:t>K</a:t>
            </a:r>
            <a:r>
              <a:rPr lang="en-US" sz="1600" dirty="0" err="1"/>
              <a:t>anada</a:t>
            </a:r>
            <a:endParaRPr lang="cs-CZ" sz="1600" dirty="0"/>
          </a:p>
          <a:p>
            <a:pPr marL="342900" indent="-342900">
              <a:spcAft>
                <a:spcPts val="600"/>
              </a:spcAft>
              <a:buFont typeface="+mj-lt"/>
              <a:buAutoNum type="arabicPeriod" startAt="3"/>
            </a:pPr>
            <a:r>
              <a:rPr lang="en-US" dirty="0" err="1"/>
              <a:t>Morokweng</a:t>
            </a:r>
            <a:r>
              <a:rPr lang="cs-CZ" dirty="0"/>
              <a:t> </a:t>
            </a:r>
            <a:r>
              <a:rPr lang="cs-CZ" sz="1600" dirty="0"/>
              <a:t>– před </a:t>
            </a:r>
            <a:r>
              <a:rPr lang="en-US" sz="1600" dirty="0"/>
              <a:t>145 mil</a:t>
            </a:r>
            <a:r>
              <a:rPr lang="cs-CZ" sz="1600" dirty="0"/>
              <a:t>. let; poblíž Kalahari, severozápad  JAR</a:t>
            </a:r>
          </a:p>
          <a:p>
            <a:pPr marL="342900" indent="-342900">
              <a:spcAft>
                <a:spcPts val="600"/>
              </a:spcAft>
              <a:buFont typeface="+mj-lt"/>
              <a:buAutoNum type="arabicPeriod" startAt="3"/>
            </a:pPr>
            <a:r>
              <a:rPr lang="en-US" dirty="0"/>
              <a:t>Kara </a:t>
            </a:r>
            <a:r>
              <a:rPr lang="cs-CZ" sz="1600" dirty="0"/>
              <a:t>- </a:t>
            </a:r>
            <a:r>
              <a:rPr lang="en-US" sz="1600" dirty="0"/>
              <a:t>70.3 mil</a:t>
            </a:r>
            <a:r>
              <a:rPr lang="cs-CZ" sz="1600" dirty="0"/>
              <a:t>. lety;</a:t>
            </a:r>
            <a:r>
              <a:rPr lang="en-US" sz="1600" dirty="0"/>
              <a:t> </a:t>
            </a:r>
            <a:r>
              <a:rPr lang="cs-CZ" sz="1600" dirty="0"/>
              <a:t>nyní velmi zerodovaný; </a:t>
            </a:r>
            <a:r>
              <a:rPr lang="en-US" sz="1600" dirty="0"/>
              <a:t>N</a:t>
            </a:r>
            <a:r>
              <a:rPr lang="cs-CZ" sz="1600" dirty="0"/>
              <a:t>ě</a:t>
            </a:r>
            <a:r>
              <a:rPr lang="en-US" sz="1600" dirty="0"/>
              <a:t>n</a:t>
            </a:r>
            <a:r>
              <a:rPr lang="cs-CZ" sz="1600" dirty="0" err="1"/>
              <a:t>ěckijská</a:t>
            </a:r>
            <a:r>
              <a:rPr lang="cs-CZ" sz="1600" dirty="0"/>
              <a:t> aut. oblast</a:t>
            </a:r>
            <a:r>
              <a:rPr lang="en-US" sz="1600" dirty="0"/>
              <a:t>, Rus</a:t>
            </a:r>
            <a:r>
              <a:rPr lang="cs-CZ" sz="1600" dirty="0" err="1"/>
              <a:t>ko</a:t>
            </a:r>
            <a:endParaRPr lang="cs-CZ" sz="1600" dirty="0"/>
          </a:p>
          <a:p>
            <a:pPr marL="342900" indent="-342900">
              <a:spcAft>
                <a:spcPts val="600"/>
              </a:spcAft>
              <a:buFont typeface="+mj-lt"/>
              <a:buAutoNum type="arabicPeriod" startAt="3"/>
            </a:pPr>
            <a:r>
              <a:rPr lang="en-US" dirty="0"/>
              <a:t>Chicxulub</a:t>
            </a:r>
            <a:r>
              <a:rPr lang="cs-CZ" dirty="0"/>
              <a:t> </a:t>
            </a:r>
            <a:r>
              <a:rPr lang="cs-CZ" sz="1600" dirty="0"/>
              <a:t>– před </a:t>
            </a:r>
            <a:r>
              <a:rPr lang="en-US" sz="1600" dirty="0"/>
              <a:t>65 mil</a:t>
            </a:r>
            <a:r>
              <a:rPr lang="cs-CZ" sz="1600" dirty="0"/>
              <a:t>. let; 170-300 km; poloostrov </a:t>
            </a:r>
            <a:r>
              <a:rPr lang="en-US" sz="1600" dirty="0"/>
              <a:t>Yucatán, Mexico</a:t>
            </a:r>
            <a:endParaRPr lang="cs-CZ" sz="1600" dirty="0"/>
          </a:p>
          <a:p>
            <a:pPr marL="342900" indent="-342900">
              <a:spcAft>
                <a:spcPts val="600"/>
              </a:spcAft>
              <a:buFont typeface="+mj-lt"/>
              <a:buAutoNum type="arabicPeriod" startAt="3"/>
            </a:pPr>
            <a:r>
              <a:rPr lang="en-US" dirty="0" err="1"/>
              <a:t>Popigai</a:t>
            </a:r>
            <a:r>
              <a:rPr lang="cs-CZ" dirty="0"/>
              <a:t> </a:t>
            </a:r>
            <a:r>
              <a:rPr lang="cs-CZ" sz="1600" dirty="0"/>
              <a:t>– před </a:t>
            </a:r>
            <a:r>
              <a:rPr lang="en-US" sz="1600" dirty="0"/>
              <a:t>35.7 mil</a:t>
            </a:r>
            <a:r>
              <a:rPr lang="cs-CZ" sz="1600" dirty="0"/>
              <a:t>. lety; 100 km; </a:t>
            </a:r>
            <a:r>
              <a:rPr lang="en-US" sz="1600" dirty="0"/>
              <a:t>Sib</a:t>
            </a:r>
            <a:r>
              <a:rPr lang="cs-CZ" sz="1600" dirty="0" err="1"/>
              <a:t>iř</a:t>
            </a:r>
            <a:r>
              <a:rPr lang="en-US" sz="1600" dirty="0"/>
              <a:t>, </a:t>
            </a:r>
            <a:r>
              <a:rPr lang="en-US" sz="1600" dirty="0" err="1"/>
              <a:t>Rus</a:t>
            </a:r>
            <a:r>
              <a:rPr lang="cs-CZ" sz="1600" dirty="0" err="1"/>
              <a:t>ko</a:t>
            </a:r>
            <a:r>
              <a:rPr lang="cs-CZ" sz="1600" dirty="0"/>
              <a:t>; obrovské naleziště diamantů</a:t>
            </a:r>
            <a:br>
              <a:rPr lang="en-US" sz="1600" dirty="0"/>
            </a:br>
            <a:endParaRPr lang="cs-CZ" sz="1600" dirty="0"/>
          </a:p>
        </p:txBody>
      </p:sp>
      <p:pic>
        <p:nvPicPr>
          <p:cNvPr id="1026" name="Picture 2" descr="File:Vredefort Dome STS51I-33-56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0" y="4827924"/>
            <a:ext cx="2007154" cy="20206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MSERMUExQWFBUWGBsZGBgYGR0bGxsaGR8cHhoYGBgaGyYeGhojGhgYIi8gIygpLCwvGB4yNTAqNSYrLCkBCQoKDgwOGg8PGiwcHBwpKSksLCwsLCwpKSwsKSksLCwsLCwsLCwpKSkpKSksLCwsLCwpLCwpKSwsLCksLCwsLP/AABEIAOEA4QMBIgACEQEDEQH/xAAbAAACAgMBAAAAAAAAAAAAAAAEBQMGAAECB//EAEYQAAECBQIEAwUFBAkDAwUAAAECEQADEiExBEEFIlFhE3GBBjJCkaFSscHR8BQjYuEHFTNyc4KSsvEWNKJTs9Jjg5PCw//EABcBAQEBAQAAAAAAAAAAAAAAAAABAgP/xAAiEQEBAQACAQMFAQAAAAAAAAAAAREhMUECMkISUXGR0SL/2gAMAwEAAhEDEQA/ACfaLTKnyXQ9rsGboyrsoti/l0itcN1YDgr8st37PaMkcVoLFfhsXa+xvS5sq+94VS9UgFWwIJBU/mAG6jB6xrXNYddq60uHYZHyuAPP6QDJSAEvSQSCAS1nx71gWzC+VxRLXyQQGt6mxcdvOA1TWKi+CWuWt37PFU7RrHYJDMCGJNlfzsf00CcRmVlKlZvZIa4ANgLeZ7QIZ7khme9uo8ncEE/KCNOitSZbouWqUGYkuXJNul2z3i6OP2g8wTeokk3JY5HdJZJ/K4jkpa72Njf4tiGOL57xkuWQSLBSXBHdzg9rxi5wZSSARZnLjHUEOebbo3lUNeGcdMomQqoyZ3KsC6gb0qS+GUQWDVAMYB1CKSUpm1h2skg22AJvvbeB1SVeLKsQSUKAPUgHcY3boe0Ta2nxJiZfuKUpgqzC7A5cjqCTF6A6tNzABVTsX91nyGNwxtBg1Ali4+FsuT1zh3jSJSCukrUkuEghNR90Pa1wQdtx5k3UyUykobxFFXvGZszhIoCmNgc9xtAA/vVhJKaUB3JsCfXIET6OcpTJBZ2zYAdTbF38o41kmYUhay4US2HcHpsO1u0YHUizVFRJUCymb3QFMzqOexiUNdDxRVIlA2UegJ6E1FyLDZsmGWlpTLJUCVBJU1QATTbG5d7XsG3eK9opaUlJXWhKb+7WFNhLtSXHp5wWjiUlSE1ctyVAYfYC5awy2/eMqs1D2FrEqKSlg1mqSS5L2ED63hyCF0qZJAYVYtcB9nfP5xJwXi0sMp0JYlJSol1WurmYE83owtHGq1aJqwlC0szuLYGC/YfQdYzgWS9KQhCyEq2d3ahgXD9G+WIMk8aVjYfr52MLU+/b0Ox+YgjVG6SwdmIKslzttn74obSOJgnGIYp1VrMIEkcMkoSHNayoAlJ+07EABqcHe4zCfWa5SJqpfMWJGL27RiUsN9VO/i+UBrFSSMxFJ1iW3P63ib+sEswS3nGmSPV6RNQJDAdBnzhYsorUHIRUaWDkAmw2f9ecWidKq6Qp1fC0uSDc9Iikmrl8zIJIO5scWBAOcxASoOnHpvs49fWHQ0hCkj3gGylnu92vs3rC7iqySVEAEm7b5z184dgXw5n2fofyjIyhX2lfKMjP0RdCaqaVmpRe/X6gdP1tAspAvfy/W20E0saejuQ7G+Q0Ea7QFDHIUHSW5Tm4Vvf+cdkQMEhvidnuCAH2di563xeOpaEqSxNwSX6u12/WX2jc1ddBqBJu17E5LNb67QXwng6pyyAsBSb2FvM29GYPf1isTISybpSEpJJcub43dTEWGzZjT3L3CiC4t7vcgNfpHCp8iqj94kWCwUpDHcJL2S/2mttaD+IalU4JfAAASMcoCQ1rWG3n5AChRKllRUXz1a4O/Ql3PSOgkFKiSBcBn5mbI7Wz6R3wfhqp06XLQACo3y5SRVi+wLefSCE6OWpClqLLTSAm1Kh/EGcEkEPcEuD1jSI1zgtFwKrhJDhhUC4APf4nYEMzCOZbzKCpgVmon73G3MqJPGqqBQl1hiGSOY4KUsAL7C19rCONFJUabVZFIfK7Na5yRaAIXJBmrdYHhp5CWSVc4DlnZg5Z9hmDhr5igkFl8gIBFRLJUwNyxYEhmPlC3jKSAFOFFTMQe+CAzEq2++OJ5dLuxKny9ndnZ4KYJkKSpRBahBWWB90EPkuC5GPneJ5Xh0S5bhKncKPxJNypbE36CxYnOAAjUqmzUJWo81YUzXdJszWqYjHxWjNGopQZgKAuW1JqZQItZJPMCAXAxUNrHI7krIK6SFe8FEOxGXG4SRg5cRNN0yaXLBrFm3wWf6s3k94OKTz4TISBSHSoBvd7jq13y/kx6faBCzMUyT4iFXAZIJCTy/ZJuCwyB0YqBJYKSHAVcOkM7hthzO/X+cZ+1y5i0ppKUuXXck9AEbsAGFrnbMb/AGhKbGg1D3wbhyoWTkJHLZtja9otNJVNTdTKuylfEGekq6hmbJq7RBPN4ioWQSpybmwt9o4fFhHEmfMCnmMoqFlG4A6jqWA+Z84EXUosqYCHf4mqPcpFz8oP02jmrNIsQwIINuh7dP0YCw8JnIAQwrJSAo+uQxvmGi+HS5ihUXULj7Vm77W+kI9B7PrRMR+8AD8wdjf03xfrE39fJl3pUVoJDFxfYm7Nn5DMT8IP1mjQhwS3lm+PXtCCfMpUcnzjifxjxplShQ7DNh1v+mHlEU1Sgqkgk/Xsf5wBI1zjyjn9tP6ETyNPLOQok2bv0tEqy3uoDfrreAAVUTiB9RIJ2v3/AF3hmlazYWiJQAdyPN4uIV/s83p+vlGQf4qe8ZGcq6Qajg01KUTky0mWCFFaFhSVOSPd94BnSxAgbSLUsypVqUlTBRFLryVPZOwe1+8F6D2i8LTqkMFy1HLkLF7tchi2Ga53JgTUMxVLSGIFTZSfnYfS4xgbVxP0IQoAPnPXuAfT5wz4EtCpsuSZhlpWWWoAcxZVKXswUVBN+vyB0OgWtKj4sqWSMTFhJJdgwAJ6ZbaItVwuclQCkFBtnP8AL/iIJNXp603cKBIKVFr/ADcMX2HnAvC9SxEqYop6KG4+yehDCGyZ6VzSuYn3rslKSKiCbocJWX73wdxC7i+mStRUgsBdJYA26gWBDY8vWwE6nTLSvlJ5byyPOxYXTci3eGHFEBK3ShkTU1JJs17gh2qQqtJB/EQp4Xx4+Je0wBhsPMDrsxfJ3YhtpJa5oXLAdj4oQMkBLLoDbBIJAuybPTagWVp1KUfDSSWcNnv6Xudn7PHMlQGdlKHo7/cRjpBInOhWaT0LEdr5zfqCdrwXwLTBV9USJM9KkhSRWRMSU0khNwpIOD8KuinihRPWDMRV7gUkqYOWfoTcm9iezx1qghSrYvuWybsbgXwX8zEus0SETGRMExI91QSQFNggEl+t2ibRSpXMFkgsGJwHLOWvUM4YhxYtFEEwFCkqQPc5kulOxJu2fV/ujeoQJq1LSBzEOkABiq9g2CyjubX6mbVB0EuSq3/D3uw6xDJl2KWs5sljfAdrHeMjDpgtGC4uS+xazEufwgbRcNITMUmpSUEDBNIOVOBYP1sHgmfpcEklLBrDB3z1gzhalJvLIqQagDeoKBCmBzZIe2PpKO+E/uSjUHTlcoEpNQdJJDFioEPkjNxB/GUhJlylqqQAFChiWPMHSCaVMdnDFw8RSdLLmrQEtLWpnQCQhZ/hUxoL4C075uIGVp0ia05MxN2KQkNa2U2IxgfKMiXT8DM5KlVBIqZIVlYtch7ZA9RDvhnCFplkTXIDC4pLBm5h7wF7F8ZGY1JkkJl+EhKym1lEWYsoW5SA1z6wfwvSrVLSCkpUHBCnZjnq8UBnTc3KXRUC6VXs7hj38/SIuLJE1BTWKnc8pFTOATdipiR6+sFzeHrlqVUkpwxdwW2dgQbvfrtAVBCnAcD3Tl2cEKt0frGQFwjQ03mJsS2WKSHDts+IOMplGkOTl3dz+u+0SLUFhIare9lAee94mSFAOLh9r/R7esaQIorCgXxTa/p5GBdTPmF/efcsxPrvDGRp1ldVAY5Nrfj6d41xKY1iAo7bBt/0xxBFZGsmAkFb9iWf16xDP1YNt9uo/MQdq+HlRISPLqew+W3SFEzRMzkVbfkehjWM648ab1T84yOqV/ZH0jIuGuk+0I8LwzKR2URg/f03OO8LpkpmUlwd7/PGfLP3xh0qkzVItUlRTsQ4LEDIb6R0MUk3pqDDLkcqm7XfuxjLo51KTUVJch2SD8VVjcjoXc/zhdxXi82ulSlkoFICxzBvhJ7FxbtDmeCUoFgQoFJbDNu2/wCAjeonqPNMNZVU5UKs5UQcZgF+g004UlaXQoOCm7dyBkXH0hwjTlKyhaQ7/gL2+Ei9nwGjnT0UApBqlpqpKhSRUEte5Dm4BdsWJpeT6V6ZBTUVqdUuxKhKSplIWrcJUpSQd2Tl2S1VV4xoAgCcgspKiQA5DX3bBYt29YL0+rICFpWQsALSoFmLOL/OJ9SipIDApybZqJuo3JyG7QjK1yQGLyzUA96Lnf1EanKHup1QmErSAl7lAZgcqCRsmpyOgMHTpAGmlFCplIvc8oUbLYA8qqt+gHpXZUyYEkppWh7UG4xfZ3feDeFcYeUQFKCkrJpv7puCzWNTn/NAEhdZu+Q+HJ7FnwPT1jaSAFfCoEKB9bhmLsL5GN4glzXJ2OXdn87tjpBWgYTBUhKqQ5QsqZdwyTScseoHL6EN8Q0nhzloFglShcEWBs6FXSbC0T6vQCUJdCkzEqcialwHOUU5Ckd2N3ZiIH4lOSVOgFIJFlFyDvzMCQ/UdPOB5fwkKBJJqF3JDMfkSLF7HEEONYkAyVFpgKUqZwzYKSQLB0nazlxEOh1glTSoJRMCeYAuPeDKAZm97B79HiBGqSoIBtZrD7KrWDOKS26i5vdok1ZQVKCHCU3ZRq3sxASwANrH6xmkRL1jFSkCxAsS5BBBywa6bNhxeJ/22aKVqSDV2FKrZsGdw5/nAmjmio4Ta7g3azW84YanUpSD4Z5FF1S25Qr+G992IZQBEFMuBcbMuYpKxUD8TB0uL2JYpu2x+6G6500qKpSUrSlBSXUzFVwo9m+7fEVqTLR4XiJrQoFmd0l3BYi6OvM7tmG2i4miWZagHSU/vJaZjno4Sb4ub/E1ozRtHtAfEMuaErFVKarYFnLOUm1y+fkcvRkg2FYLAPYp2u7uMX6DpCmZqZcxbylKK3YJpOCC7ApO12q2tG9JrzKBRWpgbpUPokgWOCxa484gNnkJUlLKILksPd+r7iwtbe8c/tCQDs5soD5ucEeY+UGyuIS1gGpKmSXpL0g/aAD+t46PCUqBNiDdzg7ufzioi4dIDFi77Nnpg/jvEo0pKmYKsWPRtmd2xE+j4WoJdDgDAFx5dvuvtA+s4qCooPKoXfb+V4105W63M09A/eWA+EF2wfeUzD9dopXHdL4ilKlhT1GpxY3sQ3XMWXUcTUtNC2VVYF3AfD/w7dniDVzPEApIStLAJZ6nfle7i3leM2t+mKl/0/O6j5K/KMi4f1n/AAD5qjcPrq48/kzyBUCAcKs+MEd3jatSFrfAbfpbLeRMYqWy10MyUutywbZI6qJwBf5GOpC0qY2SU4F3UroBSbDGfvtpof8AsRWXZkgfCCznr6hvSCNNJIIqSGLApXguX2ztm4EQyJ6wQFK2fYgg7uCXzjqWy8MJ80FB5kVMCDZwbM/5b1bQCPVaYygmgmyXdtiEhQJ/vEjHWJpepWUJRUSJblI6AmosbHN/mzblzlvNqShJQpIQARU1V3Sd1fu1fM9Yh1WjKZislFRA7Dc9h+cFQpmKairl8rEBsjt9IEXLSEBwFhK8OR8QcFmNxaGXEdKEmUUkKdJKv4VLJZN7lklHqcwBqZry5APKkgmws6i9Xd2TftGogDSqSifNB5akggbElnt1zt1geZLCZoJNKVWd2vsT2tHOs1NOpQbizF75t9xt5QXxDTiZb3bADzZwW7/jFBc/SEEtM/ulIe3d75sxbEBI4wlA5iSu4Pc9ejQJJ4zOSrD2pNssG+bXgZOkXMUSzPe7t6dYZ9w01PtACAwJ7dB+F3NusRr44zgoL9zg+QgeVwwirIWkhul7g47Q0naBa5ZqTUbXTceT7Kdrd3wYcIG0nGEk84KQ1jc+jAOLtcP5Qzk6ypqVPY79GzCORwtVIJSSDikhwxuCk/r5wQvg13lrJGQSCD5eYx6RLgf6LTKmLQFciVG5LBg7OSSBsQz3aJ5rIUEzA7EuHx/ELsev4xVZk2dJJC3IU+7g9wf08blcYCFKATUlTNVZSTZ2OMv2v8mC0zZZASRdDsGdrZTlwbjlcfcYll6k0ctTO9QwQMVMHcG7nEAylulQy7H/AEvfGOZ/1aeXOYppUU7O5DHckDFuj+ZjnWhen1hQ6kKWkh7hVz5Y6h+vSHGrlS50x1E+MopDWIKiwc9j1GH9YRKmpDUrUXcYFnyBfmHonaJdNNK3BUbsxUegsHyGGDEQbN4YuVOYqZQJS6TjYXD3v67xb+EadUuSELUCBUMg4PKansf0cRW0r8Q1qLqLFVskMLva4APd/OG3DuJ8xCnYAO2Ug/Fa+RjyzF8OdumElCQ9CtyWB909PL0hbxPTeMQVkpH8Fw/8SiHvG5mtVLWqoCk3SQ4sB8rgfQYgmYHWBL90gHf4g4OAA4PWFpPThbpNIELJYOXZ7kPlj+EAa/ShRLli902ZX3BJZjFiXoEk3sTbtbttAOs0zhQFRPQX9Gf13jFrYb9mT9hX/l/8IyBP2CZ9mZ/pP/xjImrinyVy0y1Aywpaviq5wotSWFqRcNuTm1tydClMoTB7yZqQB0cKVURuAqWH7H1iXh8pExFybPcsLsTkkXs9sBojlTlzKZaXIdylNyaXdvtZWzZeOymdEuZ4i5kw6dyVMiWZkpR3o5wUuSbEMKswo00ul1ci2Y3JvhmFnz98M9MsLIQeWl0ukc11O6rsoj3elhneCXJXJS6kGgFiptibZIbHpAOZepE4BEuXUssHZSiVJC7puVMSqwdrOY1qJBSvnBBa+CQ9y4SH3SG6viONDr5Kb1+GyMi5KlO25F2BexDt58cT4hStMpKgSQhVS/hqLlKvtDGxcEGAW8W1ho8NANajRcu1wwHR2+vaBpglg0NZIYK3dIN7dbn0Ea4jrx4sspHuUvs5B6/K8SSlSf3niVPT+7Ui5SsE2WCAClT3Y7CNIQe0UgiheCXduzbbZiGX7Qr8JSClKlEghZAKgwZge9vlGuL68KASxqs/p03ZmhbKYKDizhx98bDHS8NXMAmVC5Pnbq2N4tuo0lCjQoKSU7AuQ3cBm8hAWjTLD+GKUEuMkkbEvk2+kWHSLSQEcrbrIvfNrOwaOdqlonATApkUrZKgtNSWwFEJA93NunpHes1a5pFQCQAlIsBYDlFRDkByQ5JvkwTxKSwpSLKGAClizMAe4P8Ap2gPT6ZcwhIclrB7Dqw+pboYIIXIKUmSSyQagXtWHDAiwCgWfBKU3iBCEvVs2BZrd3A3+cEcR0akKSFgpHvBxlmw3ltGxJWlBVQsS7Mqnldy3NjeABn6BMxLqU5T8Ktw2yh0I7di9oT8S4QisGWSAQHSQ7HcBT8wZjtnFot2j4eqclRSEuAWClJClNc0g+8Qxx9TkKbLlM5IBZ2PXtS9mbLXPaJqq9KWZamC8EWUNjukntt3h9LsoVJqBpKW3BuCAD0+b3is8dPNWMYFv1cQXw3WlQT4hISxAUzkDodyB16eTQsQ4RKKlMLdXHTbtnDw1labwgkrIU4dLKcB3cEZG/TLh4jRqUCWmxrAKVF7KGymb3hjN2ScvEY11xftft1HmPK57xhm7TCUklSQgqFViRsXs3dicgQ84XokylEBrgO/vvgPZiWJxht4UaE+EkzLIQvKWCv9Jd8PY/O0HcN4rKrXzKuk0pIFuYXcFyQw+piWtSYbIlyyyVGptj3a7jd3eClCgISk8qSU9Wba2dvlCFGpUlars72KbEFjWTsbMO52aCZkzkWAVkqIrJsQwsUm7v8AfnrEUxQsJUCSCCW8nsD1z+rwFqUUOQStJd0nI7pOTkX+kK9POSiYlArDqDqUXwQXADB3Gfvg5U5RWkgcrkpNnDvYN1jNA3iTPtr/APGMhn/Vaev0jcRHnPE+GTVisTpE1KUlTomc4BYmpBZQsWuNvQxafSEJQEsCSFEc2C4AJanBf/MRa8A6/TkrWEi7pAG4Ye8O1s+UOeAqSpSvEl1sXAqUkgZNIBAKiGy/1jvVgjVT/FlzRMmPMkLT4aiSVLSskKQTeqlkqfLOC8BrQqYilTF/dJfKW2976D6QZKkElLgpUnFSXDG3MC7pLGzHcRynTLRy2ScnoUrbmT2uH6MOoigDSJQh06iWVXBqCilafJ3Sr/Mk+YjUqVKImKAmrmbEsALkXCX2IL7FLfFE/EFpUE3JVb3c8pqz5PfZu0Qa0qlzHTWhY5klQYvuXwpKhfp2Y3Afik1CpQVcTEMgJCQAUuVVKVa493uw9edPNkzi1a0gMCTfDAhhcfEbDA3JYFavSKmSQtCki7LQCQBuLH3kuQXD02Baz13V8NISZiC2ARdy4uxZtmYt9DFgX8VbxCAzADF/rvBGi0Ximo2Ti2XADn6j5wtmEuXzDj2eYkhzUcv7rbHzBJ+cbvQtKeGOUrQkAhKQUuwNg3K/Nm5Gx9Y3KWUqKgLYYg77A/OxiaRqly1EF6gCi12GCxLlmsL9I7l6ZAlklySkqF23Z1AAmxBtbYvtHMS6NVdrtvdsXD9MDqzGJZGrMjUS5xTXyqCbsKrObdlHMCjUgkFNlJsVgsFWACqfhPVs+bkzp0NSgqapaEMaVAA3BuA5CXBezwgcyPa4VL8aSmahd/DmC4swKFkYLXcbdY44/qdFOQFyAuSt7ymBRfJSx5fk3YZKxctBWpCEqmC4BAIUQMFKbsWGLs5zaGHD+DrmhyaaWpCkpqPQF2q3Z3tALUaY0A0qpy7VI9Wxc+dxEx0M2bbwlKJFRILkYqNINizWLH0gvinBZunSlQ9wsSArfDkWJHQ3Z9nvPL06pxqlKmThTUXJKkM9lAWYEOGH3tERXdTwMTTLSpLJNWDctaxYbgnfz2hLpZyJYVLXgEs+xi9cR1CxLIJCzXUHLlz7rJBLgipj32aPMfaWZ+/W2CxHqMxfTyxzadjjCVKPKAQRy9QGg3SzwaiA6TYEkEhQGdsBxFWkaKqUJqFEKSebt0It+rQxl67UTQFOno4ABJAa4FiS2YzXSRb9LqFgKSAiYCKt7gAGwsRYYNw3mT3w+WECWopZUxwCPslxe5DhidjiEUuYQkWUD1dwT1w4PkbQZwvVKDuWbYdCzs7bRhT3U8SmS6gBUks4OHtcFsGJpwHgHcE2Du17X3MK9SUqRUCXqdnc3DHlDFnAxh4JlaeauQxZAS7O2DfnCXpsTm8RGpS+YMMMb/r+cMtFrgVJBHkq1ifzhLK06wSXTyj7Qqv0S9Rby2go6itJWjkIIFuo+4wZtWj9o/jHzEZFT/6snfZl/wCmMgzlVXgshVQUUlTg9zjYPl2v1+UWDQBTan96mSSUqS6XDkDlBDkGwYgXyWhVqlzpRloISUiWopDgC6gFM5HMDLZs5zHUzXBSS4Uo7MAwf3bNdrWJazNe/R0QaTisyUtnBNnIPM6bhlNYvv2HeC9LrHW69ipkqAIUbcq2LgM9zuEnuAtfMSuZ+7SQ3wliwAdQq95QBqZ9gHjkatk/uzUq6mALjHNUMGw+UUOPZzUJkz1KXKM1EyXMlsLKS45ik7Ch79DCzXuTMIC+VVQKgCsXHvkeecE7XidJmS7uk25uYkGtOGHKkgOLbntbU8qKqm/eJ5mySMlJChhn6j5wA/FZiVKChKEuwqSC4JYBwNgWJYdcws1MlBSplEgAEFnPUgh/dKnvY3EP9Rw2WqSlVVK1B6UpcMXva6dh0tCLVyixAwQMjI7tGoKpMWCXAaGHA9cmWslTMwNwWcHBYgsQT8hAE4XNtzGpQDipwN2jar2faVCZdC2XZhe6Wc2IzdRt2hBq/aEqU6Q33fKFgk3AWlSdnbLdB19YeHgcumpHMGcEuD8ozxEHcG4uUgqCkpW+GGGI+IFwXPZsxYuBpVqFGWCETagUMaUmxCgNkm6fRJG8VdPD5HhK98KdwAxSBuCSXBzgXYRFL44uUtJIcJYOkUlgGDt233brGLN6V6PwbXHSTFIXKRWhd5vxJ+GxFqb5NjZwYA9sPajxVyxLmqKZagWS6QSjCkt1AF8v0AEVfR6pWqWo/wBmkl3uR0Z7qMG6fRJllKwtKzlhUCk5BwL4IL7RcxDr9u1CyZBEzxCWCSObBKkqHyb/AIg7Sez+sl0r8FTEEFLpDBm5gVcpI3PzBhJreMzZi/EUWmFLKIFJUBurYuALhnZmfL+f7ZLmyVS1TPDoAAUEn94fsk3oNrG4LXIN4xVwp4hp58pIKuXmLhVJYuxLgnIYuGBY9I879o0nxASzEMLjYnLHvFv9reLpUCoJCVEc9yznFI2A6DplgBHn8jmmJfdQf1Ma9H3TFp9meHgoSQTUo3AFwOouHEEnhkxBUbEOefHkVJGLABx1D9YacLpIKimwuGwC7FgGe9m+UNElJQKKioB1hi9wXbqksfrGN5VWJE4kkKKrEgm5FtyN/ODhLJaz4br9ciMXpEiopcU3HRiWAPqRnvEUiesJuAUmx3Hl23PdoVBc3SMQpJJAcEEY2I6HNvLAg3g2rShkgMSAUqc3IPxAuOogDR6gJN7gi/5HqPzgmXSg2uhRLPcJV0Pn9bG++QcmT4jlIUFvZCrg7/u1MHNiAkl7WJgSo1Eoe4BUPL7hHY0BY8qpbM4clBOxSRdP1a14KRq+RSptlOB4qd3dvEAzi6hfzgY7/bU9foPyjIF/Y5n/ANH/APImMiGFs/XlRQJiQiZLVgO7KZQsGdz0IsQHhVO14QVAAprIBLDHaq42uD1hhrJUiZMFAXKlmwwpmAcPkF3AN9oX8OWdNNK6SvcVsO/KabFvvjqJOGa1TzVAE/uZgUSwFNJGGtzeGN/rA2i4iqZKkhalKpSEpD2AAbG2Mepi66GXKm8O4hqEShLWUpl5syuYkWFOBbFo8/0GjHhJJeogEdGe7/oRiX/Vb8H8zU+6CpVBsWS5IAN7hiA/WN8OM1ZNIJMtFViakpGSlJLlIe4ANibMY4np/dS0liohVLqAYAVb7O++TaJtJrBp0sF1VpBUwZuqSDzAuD0d3BYx0YQzpwSU0EghIcGzFibCkWuGHTfok4hO3dktjLN0H4WhyrVyQhRUy1H3QVFNJYcxKTzC6rO7gO4N4ytRoJAQhklykOpIAAASTzOn0ubxRTNOSpdqSBUS4GNz1iDUaZSCyklPYiLj+ypUwQlkoF8Nm5KmZ3It5ZjmfIrcL5ndyet9/nGtFT8dwkEkU4YP+MWDR8aUEBKlkgfG79rtcBtztCzW8EUkmm4AByBktZze/SF6XBYuNjDsXKUsTpqUSedSiwANzuwf6CJRoGVTMUlCVdwsC7PMSgkje3vDLWhHwtKUTEqBIKT7wLZdlHoHAG9ie0WqeE0lSviCClSA4Du6arOxt5gxi9qFR7NzZc1StPNRQ+KyXAwXGc5Fxu0M00pqqf8AhCQGKg+VO75YsXsN7caAKMyiSklShcEguU35SWFwMZvvaCNTKUXqBCwTUFBi+/qPxETkRz0lanZ2DDu25GT0O4iJGqQEKq5VAEMdwQbgnYYO7E5aCdRqmBeYHYEkMcEBLdwGv72doSce10tVVJFw+GYp2YADJPp3MQVfjOqqWbkjMD6fhU1YqQhShc2Gwyw3b84YezfhGbTMSFObVdLv5dX7Q+n0ksBygMmzW2AGw/V43bnCJPZRSJykpqKV2Bfq257qAvDWdISAGmc4WUikZLn4nanPd0gM14rqNMgLrCbnuzvsduhB7QX4xTSUqChUDSoFxSCkOQKSGJwfQRzvanGnnlSVXS7Y+0PPu0AgAFQ91JBTezHIc9AoM+zxBpVk27AW7Jpx9YJVJr5FqpGeYHJAY32t9YIhpUg0zA7gEEEEF3Ygixft+cbSkhVJtUAWffY+bR1oylSfCmgnw1GlSCKg9yL8q0u5YsehibUaQkghSVJG45Vf5kkOC/n57wBwWrlT7pD4J9XZ2tA0/UFgn4VEh9urEYgkJCxQlLFIJBza2DsbfTzhZMnALIfkcgXFhtdtuvQmIrr9gH2E/MxuCa5nX6fyjIgX6bUJlLsCDUWcsxwEkGzqB3w2YK0+pE5KpagApnFJeyfxAsD0gXjJAmqdLuXwRsLhzdiCxiPhaaJiSwAJZRG6SAHBH8V46ItnDtOU8B113qnU2bAQn0wYpns7opU+V4a9R4CgxS6HQrstQuk/SPRNXoDJ4BqEszz1kMcppbcvs14844BpyqVbGC7MCQSlyetJH/Mc57m70eTvYPVoT4koS5yWB8SXMBtuBURu5gTiHstOk/vNR4Qcj92JiSojYkAnlb74H0WvMkTAailSSl0qKVIJ7gcySMpwQrqLQ62SxWkknGbDsW8rudiI6sJZXE5iFOj92LuwS3kEsw9REut1apqitSUud0hKEhrWSlIB6+sRyCqkOPhd226+V84jBMClc1izWHbO+YCYpV4IQQKUqKiRklbMT16A+mwbrTyBSakkpLMroX22+/OIZ8IkJqFV0lnPb77ekNP6tACqWWkkVpcgMS6bi7OwLekRVMVoFEVUEpQGWzsASwJt1b5iFPE+BAqQULCklKXLEMsu6S/TqLNHsvBfYyYuWuWZqRL1CHUaXuFWIBNlguRf+VW0/sesz5slKqZiSSKnAUgAmp+rDDbjpFlHmeo4cuTd7YJD56frqIPkcXKhScbh/qn5m14fa/SiwUHZj53pcKGRYsfPtFf4nwCbJnUBJDXBqB8uZJYlxtGt3tFhk69UsArUAmkmUsl8k9rGxs35wnne1JYgEk/a3PqT3gGZKWxSsfieoby/GBtdwmZKWErDE3G7jqITBLqOOqU5pDnDk29IA1GoWr3ib3/XWHHC5EspIKOZrv23c94m9qNB4Zlp+JkO7cqikEoHYEtfvDeQbwTQploHUjmODcYHoYLmLBu7H6dLXiDTTys0FJEwlqEjJY+63vBrnEHTuGTJBSqbLKSWIu4fLHLEdDHOqjlaWoFTWZtsti5GS/8AOO9Tp7A0sVB/nm3nBekkeKppZoJZ3PK9zcvYWOenlD3inAUCU9SQsMWSp7nLPZTs+2e18it6XQqW1CCo3NgSQALg3x6Z+UZJUpwxBuQymIw9wu2+/QwRpNSUpISopmqW4UKQlmIsfeQeY9mOzR3rNDMl1qmSlqqcpUFVAHIJWHB7vAA6KZSTgAnDfX5/oQTOSlqkuVAuww1wq3VjYxzLAuulAsOUgsp/eYjDHu/e0a0+oSFk03wWPU9MPjDQRFNqUBdg7Fuj5jSNKqYSRcjLG5HVPVoKXoVAkEMF3SH69CCz3xAi3Qpw4I7tBQlS+sZDP+uz/wCkPkIyAl4/wlSZkxaULVp3BBDkYBFw/LfJb0MJ580ilNkikJy9xv0SfyGIl4LOCyJK1qQma4QqqlIPMOYH3gTbIzviONdw2ZJXRNlkEi2D2cAWza/1jaPSOILSPZ5KmqBUs+ZabkjuI8t4BqBQE2cjN+j9W67bl3j0/i8oy/ZqQliDSp/UTiXt3jzLgEuSZI8VwQxSWsbB0lg/5esc57m70K4txATLOAUpABsCUpsAoCzgNfziIa7xESwpThAA8ms3la0FT+CoWSZCgU5ZSRV5BjzNE+nHg1AAKqTT7uMOoB7G0dLWYFMitavDLhnU4LPt28huxjlUo3ULAD8NvWCeEBjMpLJUGquCQSXGWYsHziLHpvZWtFaAClSWDGq498EbG5Hn84eRWZcsu1RA7HO+YufslqTLnJJAKHIcJqJJDOE2csD3IqiY+zngzwFy+RYSLlgyWqZQUWucxaZHsmiS5C3BdIIAcEvcZuk48oBuiWUpCUICQxUACbH4TjoCOnKRvFF1hRLmFVQBVV7oUousB6iackkMAd+0XuZPpdmCmIw7Av02dj5Pu7UvX8BPieHOcgqqBFgaiSWblsaXDWqEaZqla/hsydNnc5mIlLCPEKbUgsnGANwLCAdZK8JWollKFKl1S3Tdlg1BSftXSRfYkR6ajheolSZidMnxELZKQpN/MgENc3PS/n5ZxKcEgI8OhSSeY5Ln4rcxyxtE7Uu4PozP1TukJlc6qnZ87dWiwcZ0/ikzWRy9Phu4tk2cNtvFbSE/tsuVWECYEImKL0gqG7PZNsbdItcoVBKWATLBKsBwzPjm90d4ertQMxCJclPhFwSKxio0jFmsxv8AxdcrNbw8TEUuRZwW3F2+9v0zSWuV4KpTqK8vtygU3e5PRu+0CyyFUqdiElwQfeBan/SSRtc+snAB4ZrViYqVM98J5SPiHXva/eGfjKSE0hgXCviCh/EkuLAPjr0hHxxDJQse/LubbAgAHruW6QV/WyFlN3SxYb3Fw2zKJ+vWJQfp9YpBKkkS35SxIDH4RmxLZwwvE2mmhSmWopz/AMW6wtXNK0gDCSC7HYWH3/OJZk8m/X7/ANHEQHaeQ5DpKnwBkj+Hqc27R3P8SV7yzTYppU4CSx5aSwO7A5gOXPLAc3KXcFiNwe1xmJZmoSQaiPl9T0/nEBHEOGzGBN6g7pPvDZQAtf8AGO+E6SWVUrSUKIFN8ttfDnz3gbQzyrlqIGx2Po29/WG06W1xcEAA3Bu19rWwR6RUd68qAKJhs/KQOUk2ueoYfrKziEg0cpBL3Z7A2xvDPTa0AeHMFlBi+573+68LdUTJX9pBBKd7Ft8EgtfeMqTf1YP/AFD8lRkOP2hPRPy/nGQ2nCrqmKpSF3pek9gTa2zkxdeDcRRqpS5WqmJBTT4U1TlQJuSol2Fkh3GW7xXeKiWhDZWTyhvm77flEfBkpq8OYpSKsLF2I2I3HcH5x0o9Y9uNN4fAdOhwqlCRUMH91MYh+tmjx/hUlRlBSSAUIqYnNhYDcx7P/SbL8Pg8lLtSlKbdpCxHkHsuSAlg5KQAPP8AkCI5T3N3oTM1CSQZAVLVZwpTgqYAsAAwcE/5m2g7VTwQ+Sbd6jljkmI9Rp0oJsQzpIOxHX6xvQo2LEm/kd/ujdZF6XTpApKmSn4TkqOWTsGuYfcF1qvGQlJNJIZDmkFg6mAvcCzH54TpQtdKUgU5Wss4YG2Ojktm0ej8N0UkJTVIQJjANSkZAYn0Uosz2xiLEp3Jko8Q1qEwoQHJ2Ciq18Yx5QUZQSUhyQkOAO7i3Ttj8qqriiZc2YSAlNQ7MzAukHZawHLliT3hiv2nk+IDUKXU5P8ADLKhi96gPNJABjVRVfaLj5WUoJV4slREwXpLskEEGxpINNrv0Ylf9aJmaRS1mWFoCaCpw6gWUjNizjJ3iH2r0OmWFTDMXUyyFAunxAE1Ju5apRfZwQI8408uZNaUhyVKUwexUQCogdQLxR6PxD+kpK5Ymy3pEyiZLOaFJJC0EHLJI/hrL7R5vOUqfqMqmKUXveycDuQB9Ykl6ZASVFJmNUN0h1DYg2ptY5Yg2jrhRSlSy49yymYdSGPyhKFytGRqZE1SUqlrJS5UwBDsS/u5SXZrje0PeGTiWdmKWNwxp6eZY26mJdLw5EyUmZMUACWIySp3JObsUna4I2jrXSEhYMh2SQwu5cXU56t/4xi88LC9S6VpcAA2Ia9rgedgH84hQg1LYBnqPYEMEv1IBiLXBYLqCnCiMX3Y3jmU9NmBFzU9yfrt92IuCSaBRNBYcvKS5vg/MKVn8orv7MhSwlAMpSEpUCz4y+LufpFi0enEw8yiSezh3Fi5AAbqdo3p+EiZqVA++Jcym/vKAenuKQpvIRADI1BYOA49QWxvg/jDjSaiUJKwUE1G/MCUKANJQ9z5WcOCTsrXIA5ixYYGWPTuI14LJqSp0nIOR5t98RR2gMsvUopWSKVM4Au7gm+0GoQlVRQQopOCCHBsFNkeWz7wnlqJN2c7t+vm+8NZuqZCP3aEquVFIKQrZlDGwx362IJ4ZM2BHMGKT03cOH7QROlKTKBKyAPhdxdmpIsbEO/42UTi1M1LsWIvzAg3x0IIe0MdTrZtCJiXSg2unBydvde4tZu0QFJ0SpoUhaOZKbFjkbKOR/N4Cly0BJSQ6AHCSo1Vb09jmOZnE5hLlagpuVQ3ba1sbX+sB6lBUituc7hw/duvU9og1TI6q/8AKMhTWvvGRRHpkua1XOCSHZ9x38+sEJmV0hAJCSLt9PnA8zVlYISkkYLWA/vENcsLnMWbhnjqRp5S7pUwQkMAA4DhIDFWS9zcxq0j0n+l1DcOQlibkWfaVM6f8dY8Z9klinNwlLemfpHtH9Mqm0QsDzLy7WlrvYx4p7HSCsEDZAPpUAfLMcvLfg645PM01h0ptUT8R6iOtLKpJwwZPXLgnv19REms0pIJawIFPTL26X+sOuE8NTOULsRSVYYYOC9R7W27xvtlrT8IVQlSDUFAlWR7t+Z7D3benWLBM4j4ulrcJo5qQ61EMQ5J3aovdglztEKZgkigABTBi4ZlGlQFqsEvf4QIT63WzPFnlF0qQZVhUKRhmAdgEsSTj5bzE7E6rUpMqepQRTWpIuACyAVKcqqUoFLuN1KN3AisoBFJQTuQVDlJqYAAnAGXGbXhvwv2fXqFAChlK5FzFWJKnJSm4UdiwtZ+9n9neEy0SlKXKE6YCU0AVDkKkk3LUuBtt8mjz/iHDtSmUkzlKCFvS5HMCQ6mdy6lPjbtAujmJQSQBZTVOXa97F2IBuPKL/N0cqbIIVVUlDEEKITQClRSgPUoOSLi5LmIeDf0f1IqUl1EBwS1IcW7qZ3yPm6QrPC+AzNSFFKa0pZzUQA/dwzn+V4r0zUgzbIoQCbdns5y7bx6Z7R6YyKhYOCRQkBLB3NiGatsYSPXzSQ83UkdVXYHBNy3QAPfaLIi56rgpEnw1EpdlB3Jw5SQBkC3TEDcR0FCCGUpg73DA3pPkT5xdBpanq5u59SLef0ibj/CUrlUsCQkFgbl+p3uDGWnlU/VqWXWHdNIJyycP1s3ygeUtQcPcfUde8G8W0ZlLCSXFjfIJH4RzP4XMoStKHSSwI3JOFerjyioBlgvh92D4/RiZelVSiahSrHlLMQRc0kfZ9Ibaj2enyEibMTRekMQ9+t7Bh9IlHFROUhK0h0sE0hn6AsR33eMiu6pS1rBZlPYps56th/JoFXpPEBCgQ2CkXcdRZv1aHHEUJSrlJUh2qAvY2ZwGwPKOtbp0J5kuEzAKQpTk9VVDoQxBY4MAu4epAsuauWoGywlwelQFwe4/wCWcnQz0AmUpMxKrEylpcjLFJIUNrNvvAINLBQ7OcN1T+UEabhoUWa2Um3yvAYvUFkylgpKARSoEEEm5Y9YIl8UNCUi6QGvdvWOale4tlAbKALDpe6WL4O8blvLsgBIN2d/r0iDvh8yUVOomxulOCGPW4O0Fz9TLBaXLNzUSpQHyD2Nnz84UaiYQQCQ5fERy5wZj1iVT/8ArxHU/wCn+cZCnwx1EZGRubw3UT2BniYkYuwdvssHUWzfzhr7LcFmJ1cipRJrQE7hnAZ9rP8AKE3BeJ0pFVvsn8x0/OLp7H6+vW6dLfE9sWBP4RsP/wCmgA6NIOHmHLYQfnnEeO+wAeYzt+7PoxBf0j2L+mIPp5Q/xclhaWc/rtvHi3sLOUJyac0K2fztGPk1Ol04nqgFL8MPXUDlurh+ovEfDpa0yykK5Jj1CxOUvnfYHvEOvmLUqWlgEhVWX2At/pizcOTLm+EqXSlSRWXAAqxypJJfDZ3PSNxkxl8FkGQVlfKlJKl+5hiKyxUaeh6iwN4Ta3WqmSpkmRibSGAYgJYEEBmUokliSwIs5cN+KJWqUmhkS5dJepiqYllM17ADJG7tFP8AaLjDjw3CFygUBSXAWgg7Ui4sXPSNosnsxphLBnrpqlqUgJWWCFJSpSwL0pQGIxuGaGZ9qpOnVqVVpKSJU1BccxmpOA7kBQwLuQTvHmel4mtCVpqYAVU5Sog7jBvf0MLZGoqWgY2O7DYX/XzhB7Hw3WI1RT4SDQXUp0hLkhvV8s4d4b6vicuSPDshJBD+QZgBjJP5RWfZjiUpEuYZTUJSOYmh5l7Ek2G2+wu8IPan2kE2XMU5FLgAEkOSxCSDjlVfd77CE5Sg/bfiEytlTUrRdaAlgkAuGIAuotg9+0KOAzTK8WZ4ZPiDlUfsvcvlioDbbMK5MtUwtcpChfqrpY7O0W7iEslAmWAoCAgOwSkhgSTzYAPzLFo1aGy/aSZLkBaAhTNU4I3IJDFme1xuOsR6f27UgqK5YUoWBAADEBwRckgi1+sV7TpC00hRSo5vkfYKSbgkd87xHqNJMSCaRS/3WjFag7jHEkzElVIUtVlVAWbYNsXJ3gBPE5sgBSVYWzHHUW7NnvAU/WsOYUnbsMgRAdSVkKUzlm3w7lusVF34zxbx9OA37tRdSrqKDkGwwDa+Ri4aKZepLMALlnPVlF/M4hrwziFCVJuDRyKClDLE1MQ7X7XPSNq4pqSnegAum6h3UoKd3O5tGFQeCrwuQ1Ho3U+63YhxjMCa01FK2su5SMPuB0vB2m1ii8ogAmzYF71A+Vm/4iWdo0mSyVMtL+Y7dGc/S0VCoFUpVFlKFykF2ubHuBeDJeqQbsUncfef1e8CcMplq6qO7sx/XVhe8b1QNZyH6hrv027s8KGk6dLl0lvE5SHdmUewGN/SFs3WuLPYk+nT745Ql9w4z0Pb743o1JLukdC/y62iKhnllB2IV8Xn+vvgdCGOSYKmUgWT137n8GiCVLdOwIdx5Hf6fOJRL4wjIDr8/wBesbiYup9H7iv7/wCBi4f0bf8AfabyV/tVGRkaqRa/6Zv+3k//AHP9qY8a/o8/7hP+HM+6NxkY+X6a+Kz63CfMfdDfgf8Abjymf7YyMjc7ZPuL/wDbT/70z/8AhFB9pv7HT/3l/wDtSoyMjpP6yRzMHy/FMQStvL8DGRkBcOC/9jrP8FH++K2f7Kb/AIav90ZGRYUZwT+xT5fiqLhxn/s9H/dm/eI1GQFUR/aS/wC6PuhtrPcR/djIyIFRwfL8IE0fvf5Ff/rGRkFOJ39mn/AP+4wPpve9D/7ZjIyMAef73ofuENNN7uo/uJjcZGqivT8nzMHa73JH9wfcmMjIlEJyfIRvT+8fMRkZEV3K/sT/AIi/9qYV6j4/8v3iNxkQgSMjIyK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2" name="Picture 8" descr="http://upload.wikimedia.org/wikipedia/commons/thumb/5/5c/STS009_Manicouagan.jpg/220px-STS009_Manicouag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6897" y="4825668"/>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0.gstatic.com/images?q=tbn:ANd9GcTnwHtie0wczwoGOHM6GGB2D35Yj9dGq_-00eVe4loh5WHciGTS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289" y="4825668"/>
            <a:ext cx="2032879" cy="23749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myty.cz/image/2013020003/cesky-krat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5060" y="4832541"/>
            <a:ext cx="2998556" cy="201600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2771" y="4886042"/>
            <a:ext cx="1450354" cy="369332"/>
          </a:xfrm>
          <a:prstGeom prst="rect">
            <a:avLst/>
          </a:prstGeom>
          <a:noFill/>
        </p:spPr>
        <p:txBody>
          <a:bodyPr wrap="square" rtlCol="0">
            <a:spAutoFit/>
          </a:bodyPr>
          <a:lstStyle/>
          <a:p>
            <a:r>
              <a:rPr lang="cs-CZ" dirty="0" err="1">
                <a:solidFill>
                  <a:schemeClr val="bg1"/>
                </a:solidFill>
              </a:rPr>
              <a:t>Vredefort</a:t>
            </a:r>
            <a:endParaRPr lang="cs-CZ" dirty="0">
              <a:solidFill>
                <a:schemeClr val="bg1"/>
              </a:solidFill>
            </a:endParaRPr>
          </a:p>
        </p:txBody>
      </p:sp>
      <p:sp>
        <p:nvSpPr>
          <p:cNvPr id="5" name="Obdélník 4"/>
          <p:cNvSpPr/>
          <p:nvPr/>
        </p:nvSpPr>
        <p:spPr>
          <a:xfrm>
            <a:off x="2195736" y="4902602"/>
            <a:ext cx="1633781" cy="369332"/>
          </a:xfrm>
          <a:prstGeom prst="rect">
            <a:avLst/>
          </a:prstGeom>
        </p:spPr>
        <p:txBody>
          <a:bodyPr wrap="none">
            <a:spAutoFit/>
          </a:bodyPr>
          <a:lstStyle/>
          <a:p>
            <a:r>
              <a:rPr lang="en-US" dirty="0">
                <a:solidFill>
                  <a:schemeClr val="bg1"/>
                </a:solidFill>
              </a:rPr>
              <a:t>Manicouagan</a:t>
            </a:r>
            <a:r>
              <a:rPr lang="cs-CZ" dirty="0">
                <a:solidFill>
                  <a:schemeClr val="bg1"/>
                </a:solidFill>
              </a:rPr>
              <a:t> </a:t>
            </a:r>
          </a:p>
        </p:txBody>
      </p:sp>
      <p:sp>
        <p:nvSpPr>
          <p:cNvPr id="6" name="TextovéPole 5"/>
          <p:cNvSpPr txBox="1"/>
          <p:nvPr/>
        </p:nvSpPr>
        <p:spPr>
          <a:xfrm>
            <a:off x="4388469" y="4994274"/>
            <a:ext cx="1981200" cy="369332"/>
          </a:xfrm>
          <a:prstGeom prst="rect">
            <a:avLst/>
          </a:prstGeom>
          <a:noFill/>
        </p:spPr>
        <p:txBody>
          <a:bodyPr wrap="square" rtlCol="0">
            <a:spAutoFit/>
          </a:bodyPr>
          <a:lstStyle/>
          <a:p>
            <a:r>
              <a:rPr lang="cs-CZ" dirty="0">
                <a:solidFill>
                  <a:schemeClr val="bg1"/>
                </a:solidFill>
              </a:rPr>
              <a:t>Arizona, USA</a:t>
            </a:r>
          </a:p>
        </p:txBody>
      </p:sp>
      <p:pic>
        <p:nvPicPr>
          <p:cNvPr id="7" name="Picture 2" descr="Red, rocky landscape from orbit with white dotted circle marking size of crater and line around anomaloua area in center.">
            <a:extLst>
              <a:ext uri="{FF2B5EF4-FFF2-40B4-BE49-F238E27FC236}">
                <a16:creationId xmlns:a16="http://schemas.microsoft.com/office/drawing/2014/main" id="{D2EBE285-9253-46D4-9F6B-E0EC60C2E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2780" y="-7392"/>
            <a:ext cx="2371220" cy="220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03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randombar(horizontal)">
                                      <p:cBhvr>
                                        <p:cTn id="7"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 obrázku může být: text, kde se píše Vedeli jste, že impakt, ktery vytvoril Barringeruv kráter, jen tesne minul turistické centrum kroužku)?">
            <a:extLst>
              <a:ext uri="{FF2B5EF4-FFF2-40B4-BE49-F238E27FC236}">
                <a16:creationId xmlns:a16="http://schemas.microsoft.com/office/drawing/2014/main" id="{A1944AE9-BFE8-41A2-BAA2-00F51FF79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0"/>
            <a:ext cx="7188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Palec nahoru">
            <a:extLst>
              <a:ext uri="{FF2B5EF4-FFF2-40B4-BE49-F238E27FC236}">
                <a16:creationId xmlns:a16="http://schemas.microsoft.com/office/drawing/2014/main" id="{1C8FB79D-43AB-467B-809A-2D6B000D4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628800"/>
            <a:ext cx="1584176" cy="1584176"/>
          </a:xfrm>
          <a:prstGeom prst="rect">
            <a:avLst/>
          </a:prstGeom>
        </p:spPr>
      </p:pic>
    </p:spTree>
    <p:extLst>
      <p:ext uri="{BB962C8B-B14F-4D97-AF65-F5344CB8AC3E}">
        <p14:creationId xmlns:p14="http://schemas.microsoft.com/office/powerpoint/2010/main" val="33726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07504" y="1017487"/>
            <a:ext cx="8856984" cy="1022972"/>
          </a:xfrm>
          <a:prstGeom prst="rect">
            <a:avLst/>
          </a:prstGeom>
        </p:spPr>
        <p:txBody>
          <a:bodyPr wrap="square">
            <a:spAutoFit/>
          </a:bodyPr>
          <a:lstStyle/>
          <a:p>
            <a:pPr>
              <a:lnSpc>
                <a:spcPct val="112000"/>
              </a:lnSpc>
            </a:pPr>
            <a:r>
              <a:rPr lang="cs-CZ" dirty="0">
                <a:latin typeface="+mn-lt"/>
              </a:rPr>
              <a:t>projekty </a:t>
            </a:r>
            <a:r>
              <a:rPr lang="cs-CZ" dirty="0" err="1">
                <a:latin typeface="+mn-lt"/>
              </a:rPr>
              <a:t>Spaceguard</a:t>
            </a:r>
            <a:r>
              <a:rPr lang="cs-CZ" dirty="0">
                <a:latin typeface="+mn-lt"/>
              </a:rPr>
              <a:t>, </a:t>
            </a:r>
            <a:r>
              <a:rPr lang="cs-CZ" dirty="0" err="1">
                <a:latin typeface="+mn-lt"/>
              </a:rPr>
              <a:t>Spacewatch</a:t>
            </a:r>
            <a:r>
              <a:rPr lang="cs-CZ" dirty="0">
                <a:latin typeface="+mn-lt"/>
              </a:rPr>
              <a:t>, NEAT, </a:t>
            </a:r>
          </a:p>
          <a:p>
            <a:pPr>
              <a:lnSpc>
                <a:spcPct val="112000"/>
              </a:lnSpc>
            </a:pPr>
            <a:r>
              <a:rPr lang="cs-CZ" dirty="0">
                <a:latin typeface="+mn-lt"/>
              </a:rPr>
              <a:t>LINEAR, LONEOS, </a:t>
            </a:r>
            <a:r>
              <a:rPr lang="cs-CZ" dirty="0" err="1">
                <a:latin typeface="+mn-lt"/>
              </a:rPr>
              <a:t>Catalina</a:t>
            </a:r>
            <a:r>
              <a:rPr lang="cs-CZ" dirty="0">
                <a:latin typeface="+mn-lt"/>
              </a:rPr>
              <a:t>, JSGA, ADAS, </a:t>
            </a:r>
          </a:p>
          <a:p>
            <a:pPr>
              <a:lnSpc>
                <a:spcPct val="112000"/>
              </a:lnSpc>
            </a:pPr>
            <a:r>
              <a:rPr lang="cs-CZ" dirty="0">
                <a:latin typeface="+mn-lt"/>
              </a:rPr>
              <a:t>(NEO)WISE,...</a:t>
            </a:r>
          </a:p>
        </p:txBody>
      </p:sp>
      <p:sp>
        <p:nvSpPr>
          <p:cNvPr id="4" name="TextovéPole 3"/>
          <p:cNvSpPr txBox="1"/>
          <p:nvPr/>
        </p:nvSpPr>
        <p:spPr>
          <a:xfrm>
            <a:off x="251520" y="231031"/>
            <a:ext cx="7056784" cy="461665"/>
          </a:xfrm>
          <a:prstGeom prst="rect">
            <a:avLst/>
          </a:prstGeom>
          <a:noFill/>
        </p:spPr>
        <p:txBody>
          <a:bodyPr wrap="square" rtlCol="0">
            <a:spAutoFit/>
          </a:bodyPr>
          <a:lstStyle/>
          <a:p>
            <a:r>
              <a:rPr lang="cs-CZ" sz="2400" b="1" dirty="0">
                <a:solidFill>
                  <a:srgbClr val="FF0000"/>
                </a:solidFill>
                <a:effectLst>
                  <a:outerShdw blurRad="38100" dist="38100" dir="2700000" algn="tl">
                    <a:srgbClr val="000000">
                      <a:alpha val="43137"/>
                    </a:srgbClr>
                  </a:outerShdw>
                </a:effectLst>
              </a:rPr>
              <a:t>Střet Země s cizím tělesem – co s tím?</a:t>
            </a:r>
          </a:p>
        </p:txBody>
      </p:sp>
      <p:sp>
        <p:nvSpPr>
          <p:cNvPr id="7" name="TextovéPole 6"/>
          <p:cNvSpPr txBox="1"/>
          <p:nvPr/>
        </p:nvSpPr>
        <p:spPr>
          <a:xfrm>
            <a:off x="3563888" y="3399353"/>
            <a:ext cx="5576622" cy="3445367"/>
          </a:xfrm>
          <a:prstGeom prst="rect">
            <a:avLst/>
          </a:prstGeom>
          <a:noFill/>
        </p:spPr>
        <p:txBody>
          <a:bodyPr wrap="square" rtlCol="0">
            <a:spAutoFit/>
          </a:bodyPr>
          <a:lstStyle/>
          <a:p>
            <a:pPr lvl="1">
              <a:lnSpc>
                <a:spcPct val="112000"/>
              </a:lnSpc>
            </a:pPr>
            <a:r>
              <a:rPr lang="cs-CZ" sz="1600" dirty="0"/>
              <a:t>listopad 2011 – setkání 30 vědců (specialistů na impakty), odborníků na komunikaci, sociální vědy, zákonodárců, novinářů – řešili „co kdyby...“</a:t>
            </a:r>
          </a:p>
          <a:p>
            <a:pPr lvl="1">
              <a:lnSpc>
                <a:spcPct val="112000"/>
              </a:lnSpc>
            </a:pPr>
            <a:endParaRPr lang="cs-CZ" sz="800" dirty="0"/>
          </a:p>
          <a:p>
            <a:pPr lvl="1">
              <a:lnSpc>
                <a:spcPct val="112000"/>
              </a:lnSpc>
            </a:pPr>
            <a:r>
              <a:rPr lang="cs-CZ" dirty="0"/>
              <a:t>- „manuál pro globální katastrofu“ se připravuje</a:t>
            </a:r>
          </a:p>
          <a:p>
            <a:pPr lvl="1">
              <a:lnSpc>
                <a:spcPct val="112000"/>
              </a:lnSpc>
            </a:pPr>
            <a:r>
              <a:rPr lang="cs-CZ" dirty="0">
                <a:cs typeface="Times New Roman" pitchFamily="18" charset="0"/>
              </a:rPr>
              <a:t>- cvičení – scénáře dopadu v rámci </a:t>
            </a:r>
            <a:r>
              <a:rPr lang="cs-CZ" dirty="0" err="1">
                <a:cs typeface="Times New Roman" pitchFamily="18" charset="0"/>
              </a:rPr>
              <a:t>PDCs</a:t>
            </a:r>
            <a:r>
              <a:rPr lang="cs-CZ" dirty="0">
                <a:cs typeface="Times New Roman" pitchFamily="18" charset="0"/>
              </a:rPr>
              <a:t> </a:t>
            </a:r>
            <a:r>
              <a:rPr lang="cs-CZ" sz="1400" dirty="0">
                <a:cs typeface="Times New Roman" pitchFamily="18" charset="0"/>
              </a:rPr>
              <a:t>(</a:t>
            </a:r>
            <a:r>
              <a:rPr lang="cs-CZ" sz="1400" dirty="0" err="1">
                <a:cs typeface="Times New Roman" pitchFamily="18" charset="0"/>
              </a:rPr>
              <a:t>Planetary</a:t>
            </a:r>
            <a:r>
              <a:rPr lang="cs-CZ" sz="1400" dirty="0">
                <a:cs typeface="Times New Roman" pitchFamily="18" charset="0"/>
              </a:rPr>
              <a:t> </a:t>
            </a:r>
            <a:r>
              <a:rPr lang="cs-CZ" sz="1400" dirty="0" err="1">
                <a:cs typeface="Times New Roman" pitchFamily="18" charset="0"/>
              </a:rPr>
              <a:t>Defence</a:t>
            </a:r>
            <a:r>
              <a:rPr lang="cs-CZ" sz="1400" dirty="0">
                <a:cs typeface="Times New Roman" pitchFamily="18" charset="0"/>
              </a:rPr>
              <a:t> </a:t>
            </a:r>
            <a:r>
              <a:rPr lang="cs-CZ" sz="1400" dirty="0" err="1">
                <a:cs typeface="Times New Roman" pitchFamily="18" charset="0"/>
              </a:rPr>
              <a:t>Conferencies</a:t>
            </a:r>
            <a:r>
              <a:rPr lang="cs-CZ" sz="1400" dirty="0">
                <a:cs typeface="Times New Roman" pitchFamily="18" charset="0"/>
              </a:rPr>
              <a:t>) </a:t>
            </a:r>
            <a:r>
              <a:rPr lang="cs-CZ" dirty="0">
                <a:hlinkClick r:id="rId3"/>
              </a:rPr>
              <a:t>https://cneos.jpl.nasa.gov/pd/</a:t>
            </a:r>
            <a:endParaRPr lang="cs-CZ" dirty="0"/>
          </a:p>
          <a:p>
            <a:pPr lvl="1">
              <a:lnSpc>
                <a:spcPct val="112000"/>
              </a:lnSpc>
            </a:pPr>
            <a:r>
              <a:rPr lang="cs-CZ" dirty="0">
                <a:cs typeface="Times New Roman" pitchFamily="18" charset="0"/>
              </a:rPr>
              <a:t>2013 – OSN – vytvoření </a:t>
            </a:r>
            <a:r>
              <a:rPr lang="cs-CZ" dirty="0"/>
              <a:t>International Asteroid </a:t>
            </a:r>
            <a:r>
              <a:rPr lang="cs-CZ" dirty="0" err="1"/>
              <a:t>Warning</a:t>
            </a:r>
            <a:r>
              <a:rPr lang="cs-CZ" dirty="0"/>
              <a:t> Network (IAWN);  </a:t>
            </a:r>
            <a:r>
              <a:rPr lang="cs-CZ" dirty="0">
                <a:hlinkClick r:id="rId4"/>
              </a:rPr>
              <a:t>http://iawn.net/</a:t>
            </a:r>
            <a:r>
              <a:rPr lang="cs-CZ" dirty="0"/>
              <a:t>  </a:t>
            </a:r>
            <a:r>
              <a:rPr lang="cs-CZ" dirty="0">
                <a:cs typeface="Times New Roman" pitchFamily="18" charset="0"/>
              </a:rPr>
              <a:t>skupina </a:t>
            </a:r>
            <a:r>
              <a:rPr lang="en-US" dirty="0"/>
              <a:t>Space Mission Planning </a:t>
            </a:r>
            <a:r>
              <a:rPr lang="cs-CZ" dirty="0"/>
              <a:t>A</a:t>
            </a:r>
            <a:r>
              <a:rPr lang="en-US" dirty="0" err="1"/>
              <a:t>dvisory</a:t>
            </a:r>
            <a:r>
              <a:rPr lang="en-US" dirty="0"/>
              <a:t> Group</a:t>
            </a:r>
            <a:r>
              <a:rPr lang="cs-CZ" dirty="0"/>
              <a:t>, </a:t>
            </a:r>
            <a:r>
              <a:rPr lang="en-US" dirty="0"/>
              <a:t>SMPAG) </a:t>
            </a:r>
            <a:r>
              <a:rPr lang="cs-CZ" dirty="0"/>
              <a:t> </a:t>
            </a:r>
            <a:r>
              <a:rPr lang="cs-CZ" dirty="0">
                <a:hlinkClick r:id="rId5"/>
              </a:rPr>
              <a:t>http://neo.jpl.nasa.gov/risk/</a:t>
            </a:r>
            <a:endParaRPr lang="cs-CZ" dirty="0"/>
          </a:p>
        </p:txBody>
      </p:sp>
      <p:pic>
        <p:nvPicPr>
          <p:cNvPr id="2" name="Obrázek 1">
            <a:extLst>
              <a:ext uri="{FF2B5EF4-FFF2-40B4-BE49-F238E27FC236}">
                <a16:creationId xmlns:a16="http://schemas.microsoft.com/office/drawing/2014/main" id="{647C7821-D4C8-4FCD-A782-809DCCBA8BA4}"/>
              </a:ext>
            </a:extLst>
          </p:cNvPr>
          <p:cNvPicPr>
            <a:picLocks noChangeAspect="1"/>
          </p:cNvPicPr>
          <p:nvPr/>
        </p:nvPicPr>
        <p:blipFill>
          <a:blip r:embed="rId6"/>
          <a:stretch>
            <a:fillRect/>
          </a:stretch>
        </p:blipFill>
        <p:spPr>
          <a:xfrm>
            <a:off x="226193" y="4466940"/>
            <a:ext cx="3545201" cy="2363467"/>
          </a:xfrm>
          <a:prstGeom prst="rect">
            <a:avLst/>
          </a:prstGeom>
        </p:spPr>
      </p:pic>
      <p:pic>
        <p:nvPicPr>
          <p:cNvPr id="5" name="Obrázek 4">
            <a:extLst>
              <a:ext uri="{FF2B5EF4-FFF2-40B4-BE49-F238E27FC236}">
                <a16:creationId xmlns:a16="http://schemas.microsoft.com/office/drawing/2014/main" id="{DB178EDD-2BAD-41F6-BD71-5D7211365663}"/>
              </a:ext>
            </a:extLst>
          </p:cNvPr>
          <p:cNvPicPr>
            <a:picLocks noChangeAspect="1"/>
          </p:cNvPicPr>
          <p:nvPr/>
        </p:nvPicPr>
        <p:blipFill>
          <a:blip r:embed="rId7"/>
          <a:stretch>
            <a:fillRect/>
          </a:stretch>
        </p:blipFill>
        <p:spPr>
          <a:xfrm>
            <a:off x="4673226" y="1196752"/>
            <a:ext cx="4248958" cy="1953544"/>
          </a:xfrm>
          <a:prstGeom prst="rect">
            <a:avLst/>
          </a:prstGeom>
        </p:spPr>
      </p:pic>
      <p:pic>
        <p:nvPicPr>
          <p:cNvPr id="8" name="Obrázek 7">
            <a:extLst>
              <a:ext uri="{FF2B5EF4-FFF2-40B4-BE49-F238E27FC236}">
                <a16:creationId xmlns:a16="http://schemas.microsoft.com/office/drawing/2014/main" id="{6B12F30C-9B41-4C87-9356-C5AEE0AE053A}"/>
              </a:ext>
            </a:extLst>
          </p:cNvPr>
          <p:cNvPicPr>
            <a:picLocks noChangeAspect="1"/>
          </p:cNvPicPr>
          <p:nvPr/>
        </p:nvPicPr>
        <p:blipFill>
          <a:blip r:embed="rId8"/>
          <a:stretch>
            <a:fillRect/>
          </a:stretch>
        </p:blipFill>
        <p:spPr>
          <a:xfrm>
            <a:off x="228600" y="1995828"/>
            <a:ext cx="3542794" cy="2346583"/>
          </a:xfrm>
          <a:prstGeom prst="rect">
            <a:avLst/>
          </a:prstGeom>
        </p:spPr>
      </p:pic>
    </p:spTree>
    <p:extLst>
      <p:ext uri="{BB962C8B-B14F-4D97-AF65-F5344CB8AC3E}">
        <p14:creationId xmlns:p14="http://schemas.microsoft.com/office/powerpoint/2010/main" val="40981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1" dur="500"/>
                                        <p:tgtEl>
                                          <p:spTgt spid="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6709" y="576620"/>
            <a:ext cx="8928992"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i="0" u="none" strike="noStrike" cap="none" normalizeH="0" baseline="0" dirty="0">
                <a:ln>
                  <a:noFill/>
                </a:ln>
                <a:solidFill>
                  <a:schemeClr val="tx1"/>
                </a:solidFill>
                <a:effectLst/>
                <a:latin typeface="+mn-lt"/>
                <a:ea typeface="Times New Roman" pitchFamily="18" charset="0"/>
                <a:cs typeface="Times New Roman" pitchFamily="18" charset="0"/>
              </a:rPr>
              <a:t>NASA (2011) - Zemi může zničit tisícovka blízkých asteroidů</a:t>
            </a:r>
            <a:endParaRPr kumimoji="0" lang="cs-CZ" i="0" u="none" strike="noStrike" cap="none" normalizeH="0" baseline="0" dirty="0">
              <a:ln>
                <a:noFill/>
              </a:ln>
              <a:solidFill>
                <a:schemeClr val="tx1"/>
              </a:solidFill>
              <a:effectLst/>
              <a:latin typeface="+mn-lt"/>
              <a:cs typeface="Arial" pitchFamily="34" charset="0"/>
            </a:endParaRPr>
          </a:p>
          <a:p>
            <a:pPr eaLnBrk="0" hangingPunct="0"/>
            <a:r>
              <a:rPr lang="cs-CZ" b="1" dirty="0">
                <a:latin typeface="+mn-lt"/>
                <a:ea typeface="Times New Roman" pitchFamily="18" charset="0"/>
                <a:cs typeface="Times New Roman" pitchFamily="18" charset="0"/>
              </a:rPr>
              <a:t>ochrana Země - technologicky je možná </a:t>
            </a:r>
            <a:endParaRPr lang="cs-CZ" sz="800" dirty="0">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i="0" u="none" strike="noStrike" cap="none" normalizeH="0" baseline="0" dirty="0">
                <a:ln>
                  <a:noFill/>
                </a:ln>
                <a:solidFill>
                  <a:schemeClr val="tx1"/>
                </a:solidFill>
                <a:effectLst/>
                <a:latin typeface="+mn-lt"/>
                <a:cs typeface="Arial" pitchFamily="34" charset="0"/>
              </a:rPr>
              <a:t>	ale!</a:t>
            </a:r>
          </a:p>
          <a:p>
            <a:pPr marL="0" marR="0" lvl="0" indent="0" algn="l" defTabSz="914400" rtl="0" eaLnBrk="0" fontAlgn="base" latinLnBrk="0" hangingPunct="0">
              <a:lnSpc>
                <a:spcPct val="100000"/>
              </a:lnSpc>
              <a:spcBef>
                <a:spcPct val="0"/>
              </a:spcBef>
              <a:spcAft>
                <a:spcPct val="0"/>
              </a:spcAft>
              <a:buClrTx/>
              <a:buSzTx/>
              <a:buFontTx/>
              <a:buNone/>
              <a:tabLst/>
            </a:pPr>
            <a:endParaRPr lang="cs-CZ" sz="800" dirty="0">
              <a:latin typeface="+mn-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cs-CZ" sz="1600" dirty="0">
                <a:latin typeface="+mn-lt"/>
                <a:cs typeface="Arial" pitchFamily="34" charset="0"/>
              </a:rPr>
              <a:t>předpokládáme dostatek času na přípravu – jenže např. 2008 TC3 – objeveno jen 19 hodin před vstupem do atmosféry – „jen“ velikosti auta, Čeljabinsk 2013 – bez varování!</a:t>
            </a:r>
          </a:p>
          <a:p>
            <a:pPr marL="342900" lvl="0" indent="-342900" eaLnBrk="0" hangingPunct="0">
              <a:buFontTx/>
              <a:buAutoNum type="arabicPeriod"/>
            </a:pPr>
            <a:r>
              <a:rPr lang="cs-CZ" sz="1600" dirty="0">
                <a:latin typeface="+mn-lt"/>
                <a:cs typeface="Arial" pitchFamily="34" charset="0"/>
              </a:rPr>
              <a:t>s pravděpodobností &gt; 99 % další destruktivní NEO vybuchne v atmosféře </a:t>
            </a:r>
            <a:r>
              <a:rPr lang="cs-CZ" sz="1200" dirty="0">
                <a:latin typeface="+mn-lt"/>
                <a:cs typeface="Arial" pitchFamily="34" charset="0"/>
              </a:rPr>
              <a:t>(modely zhoubnosti impaktů v </a:t>
            </a:r>
            <a:r>
              <a:rPr lang="cs-CZ" sz="1200" dirty="0" err="1"/>
              <a:t>Sandia</a:t>
            </a:r>
            <a:r>
              <a:rPr lang="cs-CZ" sz="1200" dirty="0"/>
              <a:t> </a:t>
            </a:r>
            <a:r>
              <a:rPr lang="cs-CZ" sz="1200" dirty="0" err="1"/>
              <a:t>National</a:t>
            </a:r>
            <a:r>
              <a:rPr lang="cs-CZ" sz="1200" dirty="0"/>
              <a:t> </a:t>
            </a:r>
            <a:r>
              <a:rPr lang="cs-CZ" sz="1200" dirty="0" err="1"/>
              <a:t>Laboratories</a:t>
            </a:r>
            <a:r>
              <a:rPr lang="cs-CZ" sz="1200" dirty="0"/>
              <a:t>)</a:t>
            </a:r>
            <a:endParaRPr lang="cs-CZ" sz="1600" dirty="0"/>
          </a:p>
          <a:p>
            <a:pPr marL="342900" lvl="0" indent="-342900" eaLnBrk="0" hangingPunct="0">
              <a:buFontTx/>
              <a:buAutoNum type="arabicPeriod"/>
            </a:pPr>
            <a:r>
              <a:rPr lang="cs-CZ" sz="1600" dirty="0">
                <a:latin typeface="+mn-lt"/>
                <a:cs typeface="Arial" pitchFamily="34" charset="0"/>
              </a:rPr>
              <a:t>každé určení trajektorie s jistou nepřesností, původní projektil přestane být časem nebezpečný a naopak – má veřejnost vědět o všech potenciálních srážkách?</a:t>
            </a:r>
          </a:p>
          <a:p>
            <a:pPr marL="0" marR="0" lvl="0" indent="0" algn="l" defTabSz="914400" rtl="0" eaLnBrk="0" fontAlgn="base" latinLnBrk="0" hangingPunct="0">
              <a:lnSpc>
                <a:spcPct val="100000"/>
              </a:lnSpc>
              <a:spcBef>
                <a:spcPct val="0"/>
              </a:spcBef>
              <a:spcAft>
                <a:spcPct val="0"/>
              </a:spcAft>
              <a:buClrTx/>
              <a:buSzTx/>
              <a:buFontTx/>
              <a:buNone/>
              <a:tabLst/>
            </a:pPr>
            <a:r>
              <a:rPr lang="cs-CZ" dirty="0">
                <a:latin typeface="+mn-l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i="0" u="none" strike="noStrike" cap="none" normalizeH="0" baseline="0" dirty="0">
                <a:ln>
                  <a:noFill/>
                </a:ln>
                <a:solidFill>
                  <a:schemeClr val="tx1"/>
                </a:solidFill>
                <a:effectLst/>
                <a:latin typeface="+mn-lt"/>
                <a:cs typeface="Arial" pitchFamily="34" charset="0"/>
              </a:rPr>
              <a:t>Možnosti ochrany Země:</a:t>
            </a:r>
          </a:p>
          <a:p>
            <a:pPr marL="742950" lvl="1" indent="-285750" eaLnBrk="0" hangingPunct="0">
              <a:buFont typeface="Wingdings" pitchFamily="2" charset="2"/>
              <a:buChar char="ü"/>
            </a:pPr>
            <a:r>
              <a:rPr lang="cs-CZ" dirty="0">
                <a:latin typeface="+mn-lt"/>
                <a:ea typeface="Times New Roman" pitchFamily="18" charset="0"/>
                <a:cs typeface="Times New Roman" pitchFamily="18" charset="0"/>
              </a:rPr>
              <a:t>robotická sonda, která asteroid vychýlí z dráhy (náraz, gravitační traktor...)</a:t>
            </a:r>
          </a:p>
          <a:p>
            <a:pPr marL="742950" lvl="1" indent="-285750" eaLnBrk="0" hangingPunct="0">
              <a:buFont typeface="Wingdings" pitchFamily="2" charset="2"/>
              <a:buChar char="ü"/>
            </a:pPr>
            <a:r>
              <a:rPr lang="cs-CZ" dirty="0">
                <a:latin typeface="+mn-lt"/>
                <a:ea typeface="Times New Roman" pitchFamily="18" charset="0"/>
                <a:cs typeface="Times New Roman" pitchFamily="18" charset="0"/>
              </a:rPr>
              <a:t>vystřelení zneškodňující rakety (jaderné zbraně)</a:t>
            </a:r>
          </a:p>
          <a:p>
            <a:pPr marL="742950" lvl="1" indent="-285750" eaLnBrk="0" hangingPunct="0">
              <a:buFont typeface="Wingdings" pitchFamily="2" charset="2"/>
              <a:buChar char="ü"/>
            </a:pPr>
            <a:r>
              <a:rPr lang="cs-CZ" dirty="0">
                <a:latin typeface="+mn-lt"/>
                <a:ea typeface="Times New Roman" pitchFamily="18" charset="0"/>
                <a:cs typeface="Times New Roman" pitchFamily="18" charset="0"/>
              </a:rPr>
              <a:t>"zrcadlová včela„ - pomocí zrcadel roje družic sluneční svit do jednoho bodu tělesa =&gt; zahřátí, vypařování =&gt; raketový pohon asteroidu</a:t>
            </a:r>
            <a:endParaRPr lang="cs-CZ" dirty="0">
              <a:latin typeface="+mn-lt"/>
              <a:cs typeface="Arial" pitchFamily="34" charset="0"/>
            </a:endParaRPr>
          </a:p>
          <a:p>
            <a:pPr marL="742950" lvl="1" indent="-285750" eaLnBrk="0" hangingPunct="0">
              <a:buFont typeface="Wingdings" pitchFamily="2" charset="2"/>
              <a:buChar char="ü"/>
            </a:pPr>
            <a:r>
              <a:rPr lang="cs-CZ" dirty="0">
                <a:latin typeface="+mn-lt"/>
                <a:ea typeface="Times New Roman" pitchFamily="18" charset="0"/>
                <a:cs typeface="Arial" pitchFamily="34" charset="0"/>
              </a:rPr>
              <a:t>a další</a:t>
            </a:r>
          </a:p>
          <a:p>
            <a:pPr eaLnBrk="0" hangingPunct="0"/>
            <a:endParaRPr lang="cs-CZ" dirty="0">
              <a:latin typeface="+mn-lt"/>
              <a:ea typeface="Times New Roman" pitchFamily="18" charset="0"/>
              <a:cs typeface="Arial" pitchFamily="34" charset="0"/>
            </a:endParaRPr>
          </a:p>
          <a:p>
            <a:pPr eaLnBrk="0" hangingPunct="0"/>
            <a:r>
              <a:rPr lang="cs-CZ" sz="1400" dirty="0">
                <a:latin typeface="+mn-lt"/>
                <a:ea typeface="Times New Roman" pitchFamily="18" charset="0"/>
                <a:cs typeface="Arial" pitchFamily="34" charset="0"/>
              </a:rPr>
              <a:t>USA - </a:t>
            </a:r>
            <a:r>
              <a:rPr lang="cs-CZ" sz="1400" dirty="0" err="1"/>
              <a:t>Planetary</a:t>
            </a:r>
            <a:r>
              <a:rPr lang="cs-CZ" sz="1400" dirty="0"/>
              <a:t> Defense </a:t>
            </a:r>
            <a:r>
              <a:rPr lang="cs-CZ" sz="1400" dirty="0" err="1"/>
              <a:t>Coordination</a:t>
            </a:r>
            <a:r>
              <a:rPr lang="cs-CZ" sz="1400" dirty="0"/>
              <a:t> Office</a:t>
            </a:r>
          </a:p>
          <a:p>
            <a:pPr eaLnBrk="0" hangingPunct="0"/>
            <a:endParaRPr lang="cs-CZ" dirty="0">
              <a:latin typeface="+mn-lt"/>
              <a:ea typeface="Times New Roman" pitchFamily="18" charset="0"/>
              <a:cs typeface="Arial" pitchFamily="34" charset="0"/>
            </a:endParaRPr>
          </a:p>
          <a:p>
            <a:pPr eaLnBrk="0" hangingPunct="0"/>
            <a:r>
              <a:rPr lang="cs-CZ" sz="1400" dirty="0">
                <a:latin typeface="+mn-lt"/>
                <a:ea typeface="Times New Roman" pitchFamily="18" charset="0"/>
                <a:cs typeface="Arial" pitchFamily="34" charset="0"/>
              </a:rPr>
              <a:t>evropský projekt </a:t>
            </a:r>
            <a:r>
              <a:rPr lang="cs-CZ" sz="1400" dirty="0" err="1">
                <a:latin typeface="+mn-lt"/>
                <a:ea typeface="Times New Roman" pitchFamily="18" charset="0"/>
                <a:cs typeface="Arial" pitchFamily="34" charset="0"/>
              </a:rPr>
              <a:t>NEOShield</a:t>
            </a:r>
            <a:r>
              <a:rPr lang="cs-CZ" sz="1400" dirty="0">
                <a:latin typeface="+mn-lt"/>
                <a:ea typeface="Times New Roman" pitchFamily="18" charset="0"/>
                <a:cs typeface="Arial" pitchFamily="34" charset="0"/>
              </a:rPr>
              <a:t> 1,2</a:t>
            </a:r>
          </a:p>
          <a:p>
            <a:pPr eaLnBrk="0" hangingPunct="0"/>
            <a:r>
              <a:rPr lang="cs-CZ" sz="1100" dirty="0">
                <a:latin typeface="+mn-lt"/>
                <a:ea typeface="Times New Roman" pitchFamily="18" charset="0"/>
                <a:cs typeface="Times New Roman" pitchFamily="18" charset="0"/>
                <a:hlinkClick r:id="rId3"/>
              </a:rPr>
              <a:t>http://www.neoshield.eu/</a:t>
            </a:r>
            <a:r>
              <a:rPr lang="cs-CZ" sz="1100" dirty="0">
                <a:latin typeface="+mn-lt"/>
                <a:ea typeface="Times New Roman" pitchFamily="18" charset="0"/>
                <a:cs typeface="Times New Roman" pitchFamily="18" charset="0"/>
              </a:rPr>
              <a:t> </a:t>
            </a:r>
          </a:p>
          <a:p>
            <a:pPr eaLnBrk="0" hangingPunct="0"/>
            <a:r>
              <a:rPr lang="cs-CZ" sz="1100" dirty="0">
                <a:latin typeface="+mn-lt"/>
                <a:ea typeface="Times New Roman" pitchFamily="18" charset="0"/>
                <a:cs typeface="Times New Roman" pitchFamily="18" charset="0"/>
              </a:rPr>
              <a:t>(27.4.2020 virus – neklikat!)</a:t>
            </a:r>
          </a:p>
        </p:txBody>
      </p:sp>
      <p:pic>
        <p:nvPicPr>
          <p:cNvPr id="5" name="Obrázek 2" descr="Popis: Kreslířova představa katastrofického dopadu asteroidu na Ze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836" y="5517232"/>
            <a:ext cx="2852737" cy="1609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51520" y="231031"/>
            <a:ext cx="7056784" cy="461665"/>
          </a:xfrm>
          <a:prstGeom prst="rect">
            <a:avLst/>
          </a:prstGeom>
          <a:noFill/>
        </p:spPr>
        <p:txBody>
          <a:bodyPr wrap="square" rtlCol="0">
            <a:spAutoFit/>
          </a:bodyPr>
          <a:lstStyle/>
          <a:p>
            <a:r>
              <a:rPr lang="cs-CZ" sz="2400" b="1" dirty="0">
                <a:solidFill>
                  <a:srgbClr val="FF0000"/>
                </a:solidFill>
                <a:effectLst>
                  <a:outerShdw blurRad="38100" dist="38100" dir="2700000" algn="tl">
                    <a:srgbClr val="000000">
                      <a:alpha val="43137"/>
                    </a:srgbClr>
                  </a:outerShdw>
                </a:effectLst>
              </a:rPr>
              <a:t>Střet Země s cizím tělesem – co s tím?</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990" y="5008368"/>
            <a:ext cx="2654661" cy="188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3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randombar(horizontal)">
                                      <p:cBhvr>
                                        <p:cTn id="36" dur="500"/>
                                        <p:tgtEl>
                                          <p:spTgt spid="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Effect transition="in" filter="randombar(horizontal)">
                                      <p:cBhvr>
                                        <p:cTn id="41" dur="500"/>
                                        <p:tgtEl>
                                          <p:spTgt spid="2">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46" dur="500"/>
                                        <p:tgtEl>
                                          <p:spTgt spid="2">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Effect transition="in" filter="randombar(horizontal)">
                                      <p:cBhvr>
                                        <p:cTn id="51" dur="500"/>
                                        <p:tgtEl>
                                          <p:spTgt spid="2">
                                            <p:txEl>
                                              <p:pRg st="11" end="11"/>
                                            </p:txEl>
                                          </p:spTgt>
                                        </p:tgtEl>
                                      </p:cBhvr>
                                    </p:animEffect>
                                  </p:childTnLst>
                                </p:cTn>
                              </p:par>
                              <p:par>
                                <p:cTn id="52" presetID="14" presetClass="entr" presetSubtype="10" fill="hold" nodeType="with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randombar(horizontal)">
                                      <p:cBhvr>
                                        <p:cTn id="54" dur="500"/>
                                        <p:tgtEl>
                                          <p:spTgt spid="2050"/>
                                        </p:tgtEl>
                                      </p:cBhvr>
                                    </p:animEffect>
                                  </p:childTnLst>
                                </p:cTn>
                              </p:par>
                            </p:childTnLst>
                          </p:cTn>
                        </p:par>
                        <p:par>
                          <p:cTn id="55" fill="hold">
                            <p:stCondLst>
                              <p:cond delay="500"/>
                            </p:stCondLst>
                            <p:childTnLst>
                              <p:par>
                                <p:cTn id="56" presetID="14" presetClass="entr" presetSubtype="10" fill="hold" nodeType="afterEffect">
                                  <p:stCondLst>
                                    <p:cond delay="0"/>
                                  </p:stCondLst>
                                  <p:childTnLst>
                                    <p:set>
                                      <p:cBhvr>
                                        <p:cTn id="57" dur="1" fill="hold">
                                          <p:stCondLst>
                                            <p:cond delay="0"/>
                                          </p:stCondLst>
                                        </p:cTn>
                                        <p:tgtEl>
                                          <p:spTgt spid="2">
                                            <p:txEl>
                                              <p:pRg st="12" end="12"/>
                                            </p:txEl>
                                          </p:spTgt>
                                        </p:tgtEl>
                                        <p:attrNameLst>
                                          <p:attrName>style.visibility</p:attrName>
                                        </p:attrNameLst>
                                      </p:cBhvr>
                                      <p:to>
                                        <p:strVal val="visible"/>
                                      </p:to>
                                    </p:set>
                                    <p:animEffect transition="in" filter="randombar(horizontal)">
                                      <p:cBhvr>
                                        <p:cTn id="58" dur="500"/>
                                        <p:tgtEl>
                                          <p:spTgt spid="2">
                                            <p:txEl>
                                              <p:pRg st="12" end="12"/>
                                            </p:txEl>
                                          </p:spTgt>
                                        </p:tgtEl>
                                      </p:cBhvr>
                                    </p:animEffect>
                                  </p:childTnLst>
                                </p:cTn>
                              </p:par>
                            </p:childTnLst>
                          </p:cTn>
                        </p:par>
                        <p:par>
                          <p:cTn id="59" fill="hold">
                            <p:stCondLst>
                              <p:cond delay="1000"/>
                            </p:stCondLst>
                            <p:childTnLst>
                              <p:par>
                                <p:cTn id="60" presetID="14" presetClass="entr" presetSubtype="10" fill="hold" nodeType="afterEffect">
                                  <p:stCondLst>
                                    <p:cond delay="0"/>
                                  </p:stCondLst>
                                  <p:childTnLst>
                                    <p:set>
                                      <p:cBhvr>
                                        <p:cTn id="61" dur="1" fill="hold">
                                          <p:stCondLst>
                                            <p:cond delay="0"/>
                                          </p:stCondLst>
                                        </p:cTn>
                                        <p:tgtEl>
                                          <p:spTgt spid="2">
                                            <p:txEl>
                                              <p:pRg st="14" end="14"/>
                                            </p:txEl>
                                          </p:spTgt>
                                        </p:tgtEl>
                                        <p:attrNameLst>
                                          <p:attrName>style.visibility</p:attrName>
                                        </p:attrNameLst>
                                      </p:cBhvr>
                                      <p:to>
                                        <p:strVal val="visible"/>
                                      </p:to>
                                    </p:set>
                                    <p:animEffect transition="in" filter="randombar(horizontal)">
                                      <p:cBhvr>
                                        <p:cTn id="62" dur="500"/>
                                        <p:tgtEl>
                                          <p:spTgt spid="2">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2">
                                            <p:txEl>
                                              <p:pRg st="16" end="16"/>
                                            </p:txEl>
                                          </p:spTgt>
                                        </p:tgtEl>
                                        <p:attrNameLst>
                                          <p:attrName>style.visibility</p:attrName>
                                        </p:attrNameLst>
                                      </p:cBhvr>
                                      <p:to>
                                        <p:strVal val="visible"/>
                                      </p:to>
                                    </p:set>
                                    <p:animEffect transition="in" filter="randombar(horizontal)">
                                      <p:cBhvr>
                                        <p:cTn id="67" dur="500"/>
                                        <p:tgtEl>
                                          <p:spTgt spid="2">
                                            <p:txEl>
                                              <p:pRg st="16" end="16"/>
                                            </p:txEl>
                                          </p:spTgt>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2">
                                            <p:txEl>
                                              <p:pRg st="17" end="17"/>
                                            </p:txEl>
                                          </p:spTgt>
                                        </p:tgtEl>
                                        <p:attrNameLst>
                                          <p:attrName>style.visibility</p:attrName>
                                        </p:attrNameLst>
                                      </p:cBhvr>
                                      <p:to>
                                        <p:strVal val="visible"/>
                                      </p:to>
                                    </p:set>
                                    <p:animEffect transition="in" filter="randombar(horizontal)">
                                      <p:cBhvr>
                                        <p:cTn id="71" dur="500"/>
                                        <p:tgtEl>
                                          <p:spTgt spid="2">
                                            <p:txEl>
                                              <p:pRg st="17" end="17"/>
                                            </p:txEl>
                                          </p:spTgt>
                                        </p:tgtEl>
                                      </p:cBhvr>
                                    </p:animEffect>
                                  </p:childTnLst>
                                </p:cTn>
                              </p:par>
                            </p:childTnLst>
                          </p:cTn>
                        </p:par>
                        <p:par>
                          <p:cTn id="72" fill="hold">
                            <p:stCondLst>
                              <p:cond delay="1000"/>
                            </p:stCondLst>
                            <p:childTnLst>
                              <p:par>
                                <p:cTn id="73" presetID="14" presetClass="entr" presetSubtype="10" fill="hold" nodeType="afterEffect">
                                  <p:stCondLst>
                                    <p:cond delay="0"/>
                                  </p:stCondLst>
                                  <p:childTnLst>
                                    <p:set>
                                      <p:cBhvr>
                                        <p:cTn id="74" dur="1" fill="hold">
                                          <p:stCondLst>
                                            <p:cond delay="0"/>
                                          </p:stCondLst>
                                        </p:cTn>
                                        <p:tgtEl>
                                          <p:spTgt spid="2">
                                            <p:txEl>
                                              <p:pRg st="18" end="18"/>
                                            </p:txEl>
                                          </p:spTgt>
                                        </p:tgtEl>
                                        <p:attrNameLst>
                                          <p:attrName>style.visibility</p:attrName>
                                        </p:attrNameLst>
                                      </p:cBhvr>
                                      <p:to>
                                        <p:strVal val="visible"/>
                                      </p:to>
                                    </p:set>
                                    <p:animEffect transition="in" filter="randombar(horizontal)">
                                      <p:cBhvr>
                                        <p:cTn id="75"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6893</TotalTime>
  <Words>8561</Words>
  <Application>Microsoft Office PowerPoint</Application>
  <PresentationFormat>Předvádění na obrazovce (4:3)</PresentationFormat>
  <Paragraphs>550</Paragraphs>
  <Slides>28</Slides>
  <Notes>20</Notes>
  <HiddenSlides>0</HiddenSlides>
  <MMClips>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28</vt:i4>
      </vt:variant>
    </vt:vector>
  </HeadingPairs>
  <TitlesOfParts>
    <vt:vector size="32" baseType="lpstr">
      <vt:lpstr>Arial</vt:lpstr>
      <vt:lpstr>Calibri</vt:lpstr>
      <vt:lpstr>Wingdings</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user</dc:creator>
  <cp:lastModifiedBy>Miloslav Zejda</cp:lastModifiedBy>
  <cp:revision>250</cp:revision>
  <cp:lastPrinted>2012-05-01T15:10:15Z</cp:lastPrinted>
  <dcterms:created xsi:type="dcterms:W3CDTF">2008-02-24T10:48:03Z</dcterms:created>
  <dcterms:modified xsi:type="dcterms:W3CDTF">2021-05-31T21:43:54Z</dcterms:modified>
</cp:coreProperties>
</file>