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0" r:id="rId8"/>
    <p:sldId id="271" r:id="rId9"/>
    <p:sldId id="262" r:id="rId10"/>
    <p:sldId id="265" r:id="rId11"/>
    <p:sldId id="264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900"/>
    <a:srgbClr val="200E00"/>
    <a:srgbClr val="0432FF"/>
    <a:srgbClr val="0B0403"/>
    <a:srgbClr val="140B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63"/>
  </p:normalViewPr>
  <p:slideViewPr>
    <p:cSldViewPr snapToGrid="0" snapToObjects="1">
      <p:cViewPr varScale="1">
        <p:scale>
          <a:sx n="117" d="100"/>
          <a:sy n="117" d="100"/>
        </p:scale>
        <p:origin x="12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B7EC-B8AC-E54A-BDE0-F04D044904E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2A30-C974-8D40-A066-DB5A30E49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98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B7EC-B8AC-E54A-BDE0-F04D044904E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2A30-C974-8D40-A066-DB5A30E49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1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B7EC-B8AC-E54A-BDE0-F04D044904E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2A30-C974-8D40-A066-DB5A30E49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283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B7EC-B8AC-E54A-BDE0-F04D044904E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2A30-C974-8D40-A066-DB5A30E49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87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B7EC-B8AC-E54A-BDE0-F04D044904E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2A30-C974-8D40-A066-DB5A30E49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511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B7EC-B8AC-E54A-BDE0-F04D044904E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2A30-C974-8D40-A066-DB5A30E49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1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B7EC-B8AC-E54A-BDE0-F04D044904E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2A30-C974-8D40-A066-DB5A30E49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680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B7EC-B8AC-E54A-BDE0-F04D044904E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2A30-C974-8D40-A066-DB5A30E49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3956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B7EC-B8AC-E54A-BDE0-F04D044904E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2A30-C974-8D40-A066-DB5A30E49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087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B7EC-B8AC-E54A-BDE0-F04D044904E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2A30-C974-8D40-A066-DB5A30E49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257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9B7EC-B8AC-E54A-BDE0-F04D044904E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602A30-C974-8D40-A066-DB5A30E49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07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D9B7EC-B8AC-E54A-BDE0-F04D044904E2}" type="datetimeFigureOut">
              <a:rPr lang="en-US" smtClean="0"/>
              <a:t>4/12/21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02A30-C974-8D40-A066-DB5A30E49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269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17/06/relationships/model3d" Target="../media/model3d3.glb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B040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FAC4C3ED-B97C-0C4B-841E-8FDE1440E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0A9DFC-FA84-9843-8EE1-A6C8A8D1B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828" y="5606143"/>
            <a:ext cx="4680857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FF0000"/>
                </a:solidFill>
                <a:latin typeface="+mn-lt"/>
                <a:cs typeface="Mangal" panose="02040503050203030202" pitchFamily="18" charset="0"/>
              </a:rPr>
              <a:t>Red</a:t>
            </a:r>
            <a:br>
              <a:rPr lang="en-US" dirty="0">
                <a:solidFill>
                  <a:srgbClr val="FF0000"/>
                </a:solidFill>
                <a:latin typeface="+mn-lt"/>
                <a:cs typeface="Mangal" panose="02040503050203030202" pitchFamily="18" charset="0"/>
              </a:rPr>
            </a:br>
            <a:r>
              <a:rPr lang="en-US" dirty="0" err="1">
                <a:solidFill>
                  <a:srgbClr val="FF0000"/>
                </a:solidFill>
                <a:latin typeface="+mn-lt"/>
                <a:cs typeface="Mangal" panose="02040503050203030202" pitchFamily="18" charset="0"/>
              </a:rPr>
              <a:t>supergiants</a:t>
            </a:r>
            <a:endParaRPr lang="en-US" dirty="0">
              <a:solidFill>
                <a:srgbClr val="FF0000"/>
              </a:solidFill>
              <a:latin typeface="+mn-lt"/>
              <a:cs typeface="Mangal" panose="02040503050203030202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59C96E-3D44-D14D-8929-AF8668B0B9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828" y="206828"/>
            <a:ext cx="3026229" cy="1143000"/>
          </a:xfrm>
        </p:spPr>
        <p:txBody>
          <a:bodyPr/>
          <a:lstStyle/>
          <a:p>
            <a:pPr algn="l"/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Jacco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van Loon</a:t>
            </a:r>
          </a:p>
          <a:p>
            <a:pPr algn="l"/>
            <a:r>
              <a:rPr lang="en-US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Keele</a:t>
            </a:r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University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80809A-1CC1-2C42-8490-316985BA8ABD}"/>
              </a:ext>
            </a:extLst>
          </p:cNvPr>
          <p:cNvSpPr txBox="1"/>
          <p:nvPr/>
        </p:nvSpPr>
        <p:spPr>
          <a:xfrm>
            <a:off x="7282543" y="6177643"/>
            <a:ext cx="1654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Brno 2021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057FAF27-B427-6F44-910F-395B4E4894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828" y="1349828"/>
            <a:ext cx="2493571" cy="248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41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05907-C5C0-854F-BA58-56DE2D333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821717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Great Dimming of Betelgeuse</a:t>
            </a:r>
          </a:p>
        </p:txBody>
      </p:sp>
      <p:pic>
        <p:nvPicPr>
          <p:cNvPr id="5" name="Picture 4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09B8314B-BC25-DF4C-A4E2-5434DE188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83" y="839972"/>
            <a:ext cx="8697433" cy="36229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981BD9-32D2-3048-9CF1-484B691DDD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65"/>
          <a:stretch/>
        </p:blipFill>
        <p:spPr>
          <a:xfrm>
            <a:off x="0" y="3862628"/>
            <a:ext cx="3051544" cy="3040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A85142D-13A7-1A4A-A743-5CCE813F0D2A}"/>
              </a:ext>
            </a:extLst>
          </p:cNvPr>
          <p:cNvSpPr txBox="1"/>
          <p:nvPr/>
        </p:nvSpPr>
        <p:spPr>
          <a:xfrm>
            <a:off x="2222205" y="6453963"/>
            <a:ext cx="9675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Freytag</a:t>
            </a: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A6F79588-C7CD-5141-A62B-5113994B0ADA}"/>
              </a:ext>
            </a:extLst>
          </p:cNvPr>
          <p:cNvSpPr/>
          <p:nvPr/>
        </p:nvSpPr>
        <p:spPr>
          <a:xfrm>
            <a:off x="2849526" y="1339702"/>
            <a:ext cx="499730" cy="733647"/>
          </a:xfrm>
          <a:prstGeom prst="frame">
            <a:avLst>
              <a:gd name="adj1" fmla="val 1786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52D597E-7C6F-8042-8217-E889AF479166}"/>
              </a:ext>
            </a:extLst>
          </p:cNvPr>
          <p:cNvCxnSpPr>
            <a:stCxn id="9" idx="2"/>
          </p:cNvCxnSpPr>
          <p:nvPr/>
        </p:nvCxnSpPr>
        <p:spPr>
          <a:xfrm flipH="1">
            <a:off x="1977656" y="2073349"/>
            <a:ext cx="1121735" cy="178927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B0EAB80-8EEF-2F4E-90D8-7587B5AC1829}"/>
              </a:ext>
            </a:extLst>
          </p:cNvPr>
          <p:cNvSpPr txBox="1"/>
          <p:nvPr/>
        </p:nvSpPr>
        <p:spPr>
          <a:xfrm>
            <a:off x="1386512" y="2734098"/>
            <a:ext cx="3185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Granulation? (Ren &amp; Jiang 2020)</a:t>
            </a:r>
          </a:p>
        </p:txBody>
      </p:sp>
      <p:pic>
        <p:nvPicPr>
          <p:cNvPr id="14" name="Picture 13" descr="A picture containing candle, light&#10;&#10;Description automatically generated">
            <a:extLst>
              <a:ext uri="{FF2B5EF4-FFF2-40B4-BE49-F238E27FC236}">
                <a16:creationId xmlns:a16="http://schemas.microsoft.com/office/drawing/2014/main" id="{D736DEEB-154D-3241-849F-F1483E567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9767" y="4145971"/>
            <a:ext cx="5966640" cy="2744654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2652E47-61A3-EB4B-9BD2-B76F06FAF501}"/>
              </a:ext>
            </a:extLst>
          </p:cNvPr>
          <p:cNvCxnSpPr>
            <a:cxnSpLocks/>
          </p:cNvCxnSpPr>
          <p:nvPr/>
        </p:nvCxnSpPr>
        <p:spPr>
          <a:xfrm flipV="1">
            <a:off x="4556939" y="1839433"/>
            <a:ext cx="3747089" cy="2306538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FDC9DDE-ABE2-E04B-ABDB-68D5B985CD89}"/>
              </a:ext>
            </a:extLst>
          </p:cNvPr>
          <p:cNvCxnSpPr/>
          <p:nvPr/>
        </p:nvCxnSpPr>
        <p:spPr>
          <a:xfrm flipV="1">
            <a:off x="8515350" y="3615070"/>
            <a:ext cx="0" cy="530901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C30EF0E2-D3E0-C841-A0B5-F43BF7DC2AF7}"/>
              </a:ext>
            </a:extLst>
          </p:cNvPr>
          <p:cNvSpPr txBox="1"/>
          <p:nvPr/>
        </p:nvSpPr>
        <p:spPr>
          <a:xfrm>
            <a:off x="5115147" y="4155173"/>
            <a:ext cx="21158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ESO/SPHERE – </a:t>
            </a:r>
            <a:r>
              <a:rPr lang="en-US" sz="14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Kervella</a:t>
            </a:r>
            <a:endParaRPr lang="en-US" sz="1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40DF16C-84D5-C148-AB31-90CEF5F02145}"/>
              </a:ext>
            </a:extLst>
          </p:cNvPr>
          <p:cNvSpPr txBox="1"/>
          <p:nvPr/>
        </p:nvSpPr>
        <p:spPr>
          <a:xfrm>
            <a:off x="6917737" y="2919764"/>
            <a:ext cx="16795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Dust cloud?</a:t>
            </a:r>
          </a:p>
          <a:p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Convection cell?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18446F-C2AE-444F-B3BD-DB0FC2457EC3}"/>
              </a:ext>
            </a:extLst>
          </p:cNvPr>
          <p:cNvSpPr txBox="1"/>
          <p:nvPr/>
        </p:nvSpPr>
        <p:spPr>
          <a:xfrm>
            <a:off x="7806816" y="1002729"/>
            <a:ext cx="1066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Microsoft Yi Baiti" panose="03000500000000000000" pitchFamily="66" charset="0"/>
                <a:ea typeface="Microsoft Yi Baiti" panose="03000500000000000000" pitchFamily="66" charset="0"/>
              </a:rPr>
              <a:t>precursor?</a:t>
            </a:r>
          </a:p>
        </p:txBody>
      </p:sp>
    </p:spTree>
    <p:extLst>
      <p:ext uri="{BB962C8B-B14F-4D97-AF65-F5344CB8AC3E}">
        <p14:creationId xmlns:p14="http://schemas.microsoft.com/office/powerpoint/2010/main" val="15889572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B18F4457-CA89-B949-88A0-4C15F4427D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85"/>
          <a:stretch/>
        </p:blipFill>
        <p:spPr>
          <a:xfrm>
            <a:off x="-29013" y="4413828"/>
            <a:ext cx="3052800" cy="1976940"/>
          </a:xfrm>
          <a:prstGeom prst="rect">
            <a:avLst/>
          </a:prstGeom>
        </p:spPr>
      </p:pic>
      <p:pic>
        <p:nvPicPr>
          <p:cNvPr id="18" name="Picture 17" descr="A picture containing outdoor object, outdoor, light, star&#10;&#10;Description automatically generated">
            <a:extLst>
              <a:ext uri="{FF2B5EF4-FFF2-40B4-BE49-F238E27FC236}">
                <a16:creationId xmlns:a16="http://schemas.microsoft.com/office/drawing/2014/main" id="{4766ADAF-C5B7-1C42-869A-3664E11D7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289" y="775865"/>
            <a:ext cx="6134817" cy="24779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02BB0EB-B3D3-4142-AF51-9EF83CBD0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47" y="0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Red </a:t>
            </a:r>
            <a:r>
              <a:rPr lang="en-US" dirty="0" err="1">
                <a:solidFill>
                  <a:srgbClr val="FF0000"/>
                </a:solidFill>
              </a:rPr>
              <a:t>supergiants</a:t>
            </a:r>
            <a:r>
              <a:rPr lang="en-US" dirty="0">
                <a:solidFill>
                  <a:srgbClr val="FF0000"/>
                </a:solidFill>
              </a:rPr>
              <a:t> as progenitors of supernovae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1A19DC-4AAC-E54C-B819-DE4107195E9C}"/>
              </a:ext>
            </a:extLst>
          </p:cNvPr>
          <p:cNvSpPr txBox="1"/>
          <p:nvPr/>
        </p:nvSpPr>
        <p:spPr>
          <a:xfrm>
            <a:off x="6158729" y="815899"/>
            <a:ext cx="9662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0ECE29-1CA6-0F44-8580-01BBD9EBF55F}"/>
              </a:ext>
            </a:extLst>
          </p:cNvPr>
          <p:cNvSpPr txBox="1"/>
          <p:nvPr/>
        </p:nvSpPr>
        <p:spPr>
          <a:xfrm>
            <a:off x="5128244" y="815899"/>
            <a:ext cx="882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1987</a:t>
            </a:r>
          </a:p>
        </p:txBody>
      </p:sp>
      <p:pic>
        <p:nvPicPr>
          <p:cNvPr id="9" name="Picture 8" descr="A picture containing worm, outdoor object, light, star&#10;&#10;Description automatically generated">
            <a:extLst>
              <a:ext uri="{FF2B5EF4-FFF2-40B4-BE49-F238E27FC236}">
                <a16:creationId xmlns:a16="http://schemas.microsoft.com/office/drawing/2014/main" id="{DD04EAE1-9F5B-CD40-BC25-2A6211DE7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435" y="1370186"/>
            <a:ext cx="3051302" cy="3051302"/>
          </a:xfrm>
          <a:prstGeom prst="rect">
            <a:avLst/>
          </a:prstGeom>
        </p:spPr>
      </p:pic>
      <p:pic>
        <p:nvPicPr>
          <p:cNvPr id="13" name="Picture 12" descr="A picture containing text, light, red, traffic&#10;&#10;Description automatically generated">
            <a:extLst>
              <a:ext uri="{FF2B5EF4-FFF2-40B4-BE49-F238E27FC236}">
                <a16:creationId xmlns:a16="http://schemas.microsoft.com/office/drawing/2014/main" id="{00B1A578-E29F-4F43-BEE6-27CE5D9401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2867" y="3253850"/>
            <a:ext cx="6135395" cy="362371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CCAAB7F-D4C3-D84F-A951-345B5B210160}"/>
              </a:ext>
            </a:extLst>
          </p:cNvPr>
          <p:cNvSpPr txBox="1"/>
          <p:nvPr/>
        </p:nvSpPr>
        <p:spPr>
          <a:xfrm>
            <a:off x="5094143" y="4757932"/>
            <a:ext cx="2030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Tanaka &amp; </a:t>
            </a:r>
            <a:r>
              <a:rPr lang="en-US" sz="14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Washimi</a:t>
            </a:r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2002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D40161-1200-E64F-8B3C-2CD7AC8B99B2}"/>
              </a:ext>
            </a:extLst>
          </p:cNvPr>
          <p:cNvSpPr txBox="1"/>
          <p:nvPr/>
        </p:nvSpPr>
        <p:spPr>
          <a:xfrm>
            <a:off x="7138646" y="2764434"/>
            <a:ext cx="2019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bg1"/>
                </a:solidFill>
              </a:rPr>
              <a:t>Sanduleak</a:t>
            </a:r>
            <a:r>
              <a:rPr lang="en-US" dirty="0">
                <a:solidFill>
                  <a:schemeClr val="bg1"/>
                </a:solidFill>
              </a:rPr>
              <a:t> -69</a:t>
            </a:r>
            <a:r>
              <a:rPr lang="en-US" baseline="30000" dirty="0">
                <a:solidFill>
                  <a:schemeClr val="bg1"/>
                </a:solidFill>
              </a:rPr>
              <a:t>o</a:t>
            </a:r>
            <a:r>
              <a:rPr lang="en-US" dirty="0">
                <a:solidFill>
                  <a:schemeClr val="bg1"/>
                </a:solidFill>
              </a:rPr>
              <a:t> 202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7DF2DE-DE3A-3F47-BC37-49381A673412}"/>
              </a:ext>
            </a:extLst>
          </p:cNvPr>
          <p:cNvSpPr txBox="1"/>
          <p:nvPr/>
        </p:nvSpPr>
        <p:spPr>
          <a:xfrm>
            <a:off x="3192530" y="2501341"/>
            <a:ext cx="3976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Blue Supergiant !?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BA5D2C-E5E0-1948-8A20-276CF74E2D12}"/>
              </a:ext>
            </a:extLst>
          </p:cNvPr>
          <p:cNvSpPr txBox="1"/>
          <p:nvPr/>
        </p:nvSpPr>
        <p:spPr>
          <a:xfrm>
            <a:off x="987" y="3775157"/>
            <a:ext cx="99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HST Challis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E292C99-8215-954A-BD92-CFD390864920}"/>
              </a:ext>
            </a:extLst>
          </p:cNvPr>
          <p:cNvSpPr txBox="1"/>
          <p:nvPr/>
        </p:nvSpPr>
        <p:spPr>
          <a:xfrm>
            <a:off x="296313" y="5808644"/>
            <a:ext cx="2648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Matsuura + 2011 / many others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D8681F1-05AD-484D-91D9-E9217BDDA0E3}"/>
              </a:ext>
            </a:extLst>
          </p:cNvPr>
          <p:cNvCxnSpPr/>
          <p:nvPr/>
        </p:nvCxnSpPr>
        <p:spPr>
          <a:xfrm flipV="1">
            <a:off x="998473" y="3209227"/>
            <a:ext cx="351862" cy="1702593"/>
          </a:xfrm>
          <a:prstGeom prst="straightConnector1">
            <a:avLst/>
          </a:prstGeom>
          <a:ln w="25400">
            <a:solidFill>
              <a:schemeClr val="accent6">
                <a:lumMod val="40000"/>
                <a:lumOff val="6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E5DCAD5-2177-5140-B9A6-AAD33BC5BAB5}"/>
              </a:ext>
            </a:extLst>
          </p:cNvPr>
          <p:cNvSpPr txBox="1"/>
          <p:nvPr/>
        </p:nvSpPr>
        <p:spPr>
          <a:xfrm flipH="1">
            <a:off x="451402" y="4690827"/>
            <a:ext cx="669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RSG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B6ECC8AB-97D5-9548-93E1-E998D931066A}"/>
              </a:ext>
            </a:extLst>
          </p:cNvPr>
          <p:cNvCxnSpPr/>
          <p:nvPr/>
        </p:nvCxnSpPr>
        <p:spPr>
          <a:xfrm flipH="1" flipV="1">
            <a:off x="1497216" y="2895837"/>
            <a:ext cx="618663" cy="1979656"/>
          </a:xfrm>
          <a:prstGeom prst="straightConnector1">
            <a:avLst/>
          </a:prstGeom>
          <a:ln w="25400">
            <a:solidFill>
              <a:srgbClr val="0070C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49B0F8D-C1B2-154E-824C-D3F400277D5C}"/>
              </a:ext>
            </a:extLst>
          </p:cNvPr>
          <p:cNvSpPr txBox="1"/>
          <p:nvPr/>
        </p:nvSpPr>
        <p:spPr>
          <a:xfrm>
            <a:off x="2094795" y="4644687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SN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46CBEAC5-3733-8140-930A-EB31BBD32F7A}"/>
              </a:ext>
            </a:extLst>
          </p:cNvPr>
          <p:cNvSpPr txBox="1">
            <a:spLocks/>
          </p:cNvSpPr>
          <p:nvPr/>
        </p:nvSpPr>
        <p:spPr>
          <a:xfrm>
            <a:off x="-1" y="6469747"/>
            <a:ext cx="3022289" cy="407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post-red supergiant !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48759B0-9293-D243-B18C-2BC41599F78D}"/>
              </a:ext>
            </a:extLst>
          </p:cNvPr>
          <p:cNvCxnSpPr/>
          <p:nvPr/>
        </p:nvCxnSpPr>
        <p:spPr>
          <a:xfrm>
            <a:off x="105338" y="1509823"/>
            <a:ext cx="1117406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D71FAF41-C96C-A447-89BA-46F5D34BB1E1}"/>
              </a:ext>
            </a:extLst>
          </p:cNvPr>
          <p:cNvSpPr txBox="1"/>
          <p:nvPr/>
        </p:nvSpPr>
        <p:spPr>
          <a:xfrm flipH="1">
            <a:off x="26939" y="1478658"/>
            <a:ext cx="945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0.5 pc</a:t>
            </a:r>
          </a:p>
        </p:txBody>
      </p:sp>
    </p:spTree>
    <p:extLst>
      <p:ext uri="{BB962C8B-B14F-4D97-AF65-F5344CB8AC3E}">
        <p14:creationId xmlns:p14="http://schemas.microsoft.com/office/powerpoint/2010/main" val="325542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  <p:bldP spid="24" grpId="0"/>
      <p:bldP spid="27" grpId="0"/>
      <p:bldP spid="30" grpId="0"/>
      <p:bldP spid="31" grpId="0"/>
      <p:bldP spid="31" grpId="1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B5C78F-D691-4A49-8877-067681988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47" y="0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Red </a:t>
            </a:r>
            <a:r>
              <a:rPr lang="en-US" dirty="0" err="1">
                <a:solidFill>
                  <a:srgbClr val="FF0000"/>
                </a:solidFill>
              </a:rPr>
              <a:t>supergiants</a:t>
            </a:r>
            <a:r>
              <a:rPr lang="en-US" dirty="0">
                <a:solidFill>
                  <a:srgbClr val="FF0000"/>
                </a:solidFill>
              </a:rPr>
              <a:t> as progenitors of neutron stars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710D4EA2-A307-684C-8B94-966982933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437" y="662780"/>
            <a:ext cx="5573971" cy="4094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739401-B592-FC4C-BE08-ABD0D461283B}"/>
              </a:ext>
            </a:extLst>
          </p:cNvPr>
          <p:cNvSpPr txBox="1"/>
          <p:nvPr/>
        </p:nvSpPr>
        <p:spPr>
          <a:xfrm>
            <a:off x="6830752" y="1140897"/>
            <a:ext cx="1722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Hirata + 1987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03360EE-D296-F04A-BF0F-683696851357}"/>
              </a:ext>
            </a:extLst>
          </p:cNvPr>
          <p:cNvSpPr/>
          <p:nvPr/>
        </p:nvSpPr>
        <p:spPr>
          <a:xfrm>
            <a:off x="3540641" y="723429"/>
            <a:ext cx="606056" cy="2480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FC79A0-8676-DC4D-AE15-7DD6230A6A49}"/>
              </a:ext>
            </a:extLst>
          </p:cNvPr>
          <p:cNvSpPr txBox="1"/>
          <p:nvPr/>
        </p:nvSpPr>
        <p:spPr>
          <a:xfrm>
            <a:off x="3442437" y="637929"/>
            <a:ext cx="1286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neutrinos</a:t>
            </a:r>
          </a:p>
        </p:txBody>
      </p:sp>
      <p:pic>
        <p:nvPicPr>
          <p:cNvPr id="11" name="Picture 10" descr="A picture containing worm&#10;&#10;Description automatically generated">
            <a:extLst>
              <a:ext uri="{FF2B5EF4-FFF2-40B4-BE49-F238E27FC236}">
                <a16:creationId xmlns:a16="http://schemas.microsoft.com/office/drawing/2014/main" id="{6AD9E032-B4AF-F242-A64A-0927A3DE1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57" y="1256899"/>
            <a:ext cx="3110711" cy="2368804"/>
          </a:xfrm>
          <a:prstGeom prst="rect">
            <a:avLst/>
          </a:prstGeom>
        </p:spPr>
      </p:pic>
      <p:pic>
        <p:nvPicPr>
          <p:cNvPr id="13" name="Picture 12" descr="A picture containing text, outdoor object, star&#10;&#10;Description automatically generated">
            <a:extLst>
              <a:ext uri="{FF2B5EF4-FFF2-40B4-BE49-F238E27FC236}">
                <a16:creationId xmlns:a16="http://schemas.microsoft.com/office/drawing/2014/main" id="{384ADCDB-A05D-514A-9DBC-E5F299D57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592" y="3694729"/>
            <a:ext cx="3100076" cy="3100076"/>
          </a:xfrm>
          <a:prstGeom prst="rect">
            <a:avLst/>
          </a:prstGeom>
        </p:spPr>
      </p:pic>
      <p:pic>
        <p:nvPicPr>
          <p:cNvPr id="15" name="Picture 14" descr="A picture containing bubble, star&#10;&#10;Description automatically generated">
            <a:extLst>
              <a:ext uri="{FF2B5EF4-FFF2-40B4-BE49-F238E27FC236}">
                <a16:creationId xmlns:a16="http://schemas.microsoft.com/office/drawing/2014/main" id="{224B5DF0-0E24-2043-A1D8-8695F7E577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438" y="4757225"/>
            <a:ext cx="2628754" cy="20375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D3F976-3DAA-A448-A415-B2342530C9FF}"/>
              </a:ext>
            </a:extLst>
          </p:cNvPr>
          <p:cNvSpPr txBox="1"/>
          <p:nvPr/>
        </p:nvSpPr>
        <p:spPr>
          <a:xfrm>
            <a:off x="-62735" y="1277510"/>
            <a:ext cx="1494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Zanardo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+ 2014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5E6B198-CE13-3748-AAC7-1C37D663F4A8}"/>
              </a:ext>
            </a:extLst>
          </p:cNvPr>
          <p:cNvCxnSpPr>
            <a:cxnSpLocks/>
          </p:cNvCxnSpPr>
          <p:nvPr/>
        </p:nvCxnSpPr>
        <p:spPr>
          <a:xfrm flipH="1">
            <a:off x="2189824" y="1743740"/>
            <a:ext cx="468316" cy="653360"/>
          </a:xfrm>
          <a:prstGeom prst="straightConnector1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CBB97AF-AFB6-B14C-8E05-19BABE8F0ED0}"/>
              </a:ext>
            </a:extLst>
          </p:cNvPr>
          <p:cNvSpPr txBox="1"/>
          <p:nvPr/>
        </p:nvSpPr>
        <p:spPr>
          <a:xfrm>
            <a:off x="2404593" y="1394589"/>
            <a:ext cx="7218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here?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155B02-E2DC-6E48-B284-4E9849B7286C}"/>
              </a:ext>
            </a:extLst>
          </p:cNvPr>
          <p:cNvCxnSpPr/>
          <p:nvPr/>
        </p:nvCxnSpPr>
        <p:spPr>
          <a:xfrm flipV="1">
            <a:off x="1562985" y="2441301"/>
            <a:ext cx="109327" cy="2513471"/>
          </a:xfrm>
          <a:prstGeom prst="straightConnector1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C4D9CEEE-F9E4-6F41-852D-DF76B30BCDA5}"/>
              </a:ext>
            </a:extLst>
          </p:cNvPr>
          <p:cNvSpPr txBox="1"/>
          <p:nvPr/>
        </p:nvSpPr>
        <p:spPr>
          <a:xfrm>
            <a:off x="589517" y="4183863"/>
            <a:ext cx="97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or here?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9422866-3749-1348-B053-C5E9969F7257}"/>
              </a:ext>
            </a:extLst>
          </p:cNvPr>
          <p:cNvSpPr txBox="1"/>
          <p:nvPr/>
        </p:nvSpPr>
        <p:spPr>
          <a:xfrm>
            <a:off x="799200" y="5706000"/>
            <a:ext cx="265814" cy="25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89C7955-D00A-794C-9260-E80B9AF489A0}"/>
              </a:ext>
            </a:extLst>
          </p:cNvPr>
          <p:cNvSpPr txBox="1"/>
          <p:nvPr/>
        </p:nvSpPr>
        <p:spPr>
          <a:xfrm>
            <a:off x="349421" y="6465962"/>
            <a:ext cx="12440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Cigan</a:t>
            </a:r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+ 2019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E5E0F6-5E06-AB4E-8E91-AA20E0428E0C}"/>
              </a:ext>
            </a:extLst>
          </p:cNvPr>
          <p:cNvSpPr txBox="1"/>
          <p:nvPr/>
        </p:nvSpPr>
        <p:spPr>
          <a:xfrm>
            <a:off x="3413715" y="4757115"/>
            <a:ext cx="1465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Greco + 2021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FEB1D76-FEC5-4747-8734-A891D99D7D52}"/>
              </a:ext>
            </a:extLst>
          </p:cNvPr>
          <p:cNvSpPr txBox="1"/>
          <p:nvPr/>
        </p:nvSpPr>
        <p:spPr>
          <a:xfrm>
            <a:off x="5316278" y="4781966"/>
            <a:ext cx="637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0.1-8 keV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2B00E0D-7EEF-3E40-B813-5BDE8EF6DCBF}"/>
              </a:ext>
            </a:extLst>
          </p:cNvPr>
          <p:cNvCxnSpPr>
            <a:cxnSpLocks/>
          </p:cNvCxnSpPr>
          <p:nvPr/>
        </p:nvCxnSpPr>
        <p:spPr>
          <a:xfrm flipV="1">
            <a:off x="3996000" y="5817590"/>
            <a:ext cx="804639" cy="648372"/>
          </a:xfrm>
          <a:prstGeom prst="straightConnector1">
            <a:avLst/>
          </a:prstGeom>
          <a:ln w="19050">
            <a:solidFill>
              <a:schemeClr val="accent2">
                <a:lumMod val="20000"/>
                <a:lumOff val="8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BC19433-2E02-644E-B0CE-FA430EEE6563}"/>
              </a:ext>
            </a:extLst>
          </p:cNvPr>
          <p:cNvSpPr txBox="1"/>
          <p:nvPr/>
        </p:nvSpPr>
        <p:spPr>
          <a:xfrm>
            <a:off x="3502012" y="6418089"/>
            <a:ext cx="689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here!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EEF2116C-B17A-BA43-9E9F-E36FBBBF69AA}"/>
              </a:ext>
            </a:extLst>
          </p:cNvPr>
          <p:cNvSpPr txBox="1">
            <a:spLocks/>
          </p:cNvSpPr>
          <p:nvPr/>
        </p:nvSpPr>
        <p:spPr>
          <a:xfrm>
            <a:off x="6195766" y="5450416"/>
            <a:ext cx="2948234" cy="1169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neutrinos (black hole?)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source of dust heating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no pulsar detected</a:t>
            </a:r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F94134-24D5-8C45-9E25-4DA0F92108D0}"/>
              </a:ext>
            </a:extLst>
          </p:cNvPr>
          <p:cNvSpPr txBox="1">
            <a:spLocks/>
          </p:cNvSpPr>
          <p:nvPr/>
        </p:nvSpPr>
        <p:spPr>
          <a:xfrm>
            <a:off x="6195766" y="4811547"/>
            <a:ext cx="2536372" cy="638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evidence?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ABD8998-C580-4A49-92BA-4DF43A9F2303}"/>
              </a:ext>
            </a:extLst>
          </p:cNvPr>
          <p:cNvSpPr txBox="1"/>
          <p:nvPr/>
        </p:nvSpPr>
        <p:spPr>
          <a:xfrm>
            <a:off x="5637418" y="2470392"/>
            <a:ext cx="2806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so: where is the neutron star?</a:t>
            </a:r>
          </a:p>
        </p:txBody>
      </p:sp>
    </p:spTree>
    <p:extLst>
      <p:ext uri="{BB962C8B-B14F-4D97-AF65-F5344CB8AC3E}">
        <p14:creationId xmlns:p14="http://schemas.microsoft.com/office/powerpoint/2010/main" val="342105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3" grpId="0"/>
      <p:bldP spid="24" grpId="0"/>
      <p:bldP spid="25" grpId="0"/>
      <p:bldP spid="26" grpId="0"/>
      <p:bldP spid="27" grpId="0"/>
      <p:bldP spid="32" grpId="0"/>
      <p:bldP spid="34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57F03AC-EAD9-5B49-B88E-DC3CC2219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46" y="0"/>
            <a:ext cx="871737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Red </a:t>
            </a:r>
            <a:r>
              <a:rPr lang="en-US" dirty="0" err="1">
                <a:solidFill>
                  <a:srgbClr val="FF0000"/>
                </a:solidFill>
              </a:rPr>
              <a:t>supergiants</a:t>
            </a:r>
            <a:r>
              <a:rPr lang="en-US" dirty="0">
                <a:solidFill>
                  <a:srgbClr val="FF0000"/>
                </a:solidFill>
              </a:rPr>
              <a:t> as progenitors of supernovae (and possibly black holes)</a:t>
            </a:r>
          </a:p>
        </p:txBody>
      </p:sp>
      <p:pic>
        <p:nvPicPr>
          <p:cNvPr id="6" name="Picture 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6C531BC-3ED5-BB41-BD41-0E756AC3E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727" y="1325563"/>
            <a:ext cx="7687338" cy="2504127"/>
          </a:xfrm>
          <a:prstGeom prst="rect">
            <a:avLst/>
          </a:prstGeom>
        </p:spPr>
      </p:pic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C6C28A12-0AC3-C04A-B918-8B241197E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41" y="3896409"/>
            <a:ext cx="3375766" cy="2806995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7E2C39E8-D429-344E-AB13-A6A1FF191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551" y="1325563"/>
            <a:ext cx="5548868" cy="53778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93994E-3F64-AD4B-B44D-F25C7211CFB8}"/>
              </a:ext>
            </a:extLst>
          </p:cNvPr>
          <p:cNvSpPr txBox="1"/>
          <p:nvPr/>
        </p:nvSpPr>
        <p:spPr>
          <a:xfrm>
            <a:off x="1119078" y="1392282"/>
            <a:ext cx="2351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SN2008bk:   Mattila + 2010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F80EA5-CA3A-3443-95CC-7A14A6A3E1D4}"/>
              </a:ext>
            </a:extLst>
          </p:cNvPr>
          <p:cNvSpPr txBox="1"/>
          <p:nvPr/>
        </p:nvSpPr>
        <p:spPr>
          <a:xfrm>
            <a:off x="5637910" y="5656521"/>
            <a:ext cx="1751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Straniero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F77B9A-72A0-A64E-AF6A-58997269D23D}"/>
              </a:ext>
            </a:extLst>
          </p:cNvPr>
          <p:cNvSpPr txBox="1"/>
          <p:nvPr/>
        </p:nvSpPr>
        <p:spPr>
          <a:xfrm>
            <a:off x="5625947" y="5487244"/>
            <a:ext cx="1751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Smartt 2015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23E1A76-F298-B34C-9FED-8F975ED1AE09}"/>
              </a:ext>
            </a:extLst>
          </p:cNvPr>
          <p:cNvSpPr txBox="1"/>
          <p:nvPr/>
        </p:nvSpPr>
        <p:spPr>
          <a:xfrm>
            <a:off x="487103" y="4014483"/>
            <a:ext cx="22773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Davies &amp;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Beasor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13EDC5-1B44-1C48-A7C4-5BB329C3A920}"/>
              </a:ext>
            </a:extLst>
          </p:cNvPr>
          <p:cNvSpPr txBox="1"/>
          <p:nvPr/>
        </p:nvSpPr>
        <p:spPr>
          <a:xfrm>
            <a:off x="7997678" y="3952928"/>
            <a:ext cx="659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24958E-F432-E845-9CEB-011395A19C66}"/>
              </a:ext>
            </a:extLst>
          </p:cNvPr>
          <p:cNvSpPr txBox="1"/>
          <p:nvPr/>
        </p:nvSpPr>
        <p:spPr>
          <a:xfrm>
            <a:off x="8363171" y="1810703"/>
            <a:ext cx="83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II-L 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941BA5-A9B0-ED41-98C5-86E492F82F97}"/>
              </a:ext>
            </a:extLst>
          </p:cNvPr>
          <p:cNvSpPr txBox="1"/>
          <p:nvPr/>
        </p:nvSpPr>
        <p:spPr>
          <a:xfrm>
            <a:off x="7661754" y="2056988"/>
            <a:ext cx="83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II-b ?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1AC1F5F1-4841-974C-9162-D6FB59980CB4}"/>
              </a:ext>
            </a:extLst>
          </p:cNvPr>
          <p:cNvSpPr/>
          <p:nvPr/>
        </p:nvSpPr>
        <p:spPr>
          <a:xfrm>
            <a:off x="7484987" y="2187160"/>
            <a:ext cx="1088539" cy="2743200"/>
          </a:xfrm>
          <a:custGeom>
            <a:avLst/>
            <a:gdLst>
              <a:gd name="connsiteX0" fmla="*/ 1084521 w 1088539"/>
              <a:gd name="connsiteY0" fmla="*/ 2743200 h 2743200"/>
              <a:gd name="connsiteX1" fmla="*/ 1063256 w 1088539"/>
              <a:gd name="connsiteY1" fmla="*/ 1499190 h 2743200"/>
              <a:gd name="connsiteX2" fmla="*/ 893135 w 1088539"/>
              <a:gd name="connsiteY2" fmla="*/ 861237 h 2743200"/>
              <a:gd name="connsiteX3" fmla="*/ 520995 w 1088539"/>
              <a:gd name="connsiteY3" fmla="*/ 446567 h 2743200"/>
              <a:gd name="connsiteX4" fmla="*/ 0 w 1088539"/>
              <a:gd name="connsiteY4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8539" h="2743200">
                <a:moveTo>
                  <a:pt x="1084521" y="2743200"/>
                </a:moveTo>
                <a:cubicBezTo>
                  <a:pt x="1089837" y="2278025"/>
                  <a:pt x="1095154" y="1812850"/>
                  <a:pt x="1063256" y="1499190"/>
                </a:cubicBezTo>
                <a:cubicBezTo>
                  <a:pt x="1031358" y="1185530"/>
                  <a:pt x="983512" y="1036674"/>
                  <a:pt x="893135" y="861237"/>
                </a:cubicBezTo>
                <a:cubicBezTo>
                  <a:pt x="802758" y="685800"/>
                  <a:pt x="669851" y="590106"/>
                  <a:pt x="520995" y="446567"/>
                </a:cubicBezTo>
                <a:cubicBezTo>
                  <a:pt x="372139" y="303028"/>
                  <a:pt x="186069" y="151514"/>
                  <a:pt x="0" y="0"/>
                </a:cubicBezTo>
              </a:path>
            </a:pathLst>
          </a:cu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F1E95B3-2496-9345-848C-A4360E00917F}"/>
              </a:ext>
            </a:extLst>
          </p:cNvPr>
          <p:cNvSpPr txBox="1"/>
          <p:nvPr/>
        </p:nvSpPr>
        <p:spPr>
          <a:xfrm>
            <a:off x="1355346" y="5013787"/>
            <a:ext cx="833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II-L 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A6D9DB8-7E3D-0D4F-BE19-4D8C5BE16D76}"/>
              </a:ext>
            </a:extLst>
          </p:cNvPr>
          <p:cNvSpPr txBox="1"/>
          <p:nvPr/>
        </p:nvSpPr>
        <p:spPr>
          <a:xfrm>
            <a:off x="1355346" y="5299906"/>
            <a:ext cx="659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II-P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14B9A1D3-9DF5-B24E-8CF0-9B013B869D40}"/>
              </a:ext>
            </a:extLst>
          </p:cNvPr>
          <p:cNvSpPr txBox="1">
            <a:spLocks/>
          </p:cNvSpPr>
          <p:nvPr/>
        </p:nvSpPr>
        <p:spPr>
          <a:xfrm>
            <a:off x="4404720" y="1928830"/>
            <a:ext cx="2536374" cy="648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dust (T</a:t>
            </a:r>
            <a:r>
              <a:rPr lang="en-US" sz="2000" baseline="-25000" dirty="0">
                <a:solidFill>
                  <a:schemeClr val="accent5">
                    <a:lumMod val="50000"/>
                  </a:schemeClr>
                </a:solidFill>
              </a:rPr>
              <a:t>eff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, BC)</a:t>
            </a:r>
          </a:p>
          <a:p>
            <a:pPr>
              <a:lnSpc>
                <a:spcPct val="50000"/>
              </a:lnSpc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matching model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03B1597-E18A-A441-8D7D-2BB977D39191}"/>
              </a:ext>
            </a:extLst>
          </p:cNvPr>
          <p:cNvSpPr txBox="1">
            <a:spLocks/>
          </p:cNvSpPr>
          <p:nvPr/>
        </p:nvSpPr>
        <p:spPr>
          <a:xfrm>
            <a:off x="4404722" y="1325563"/>
            <a:ext cx="2536372" cy="638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complications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E7E62AF-71F3-A949-B9AE-E58615627086}"/>
              </a:ext>
            </a:extLst>
          </p:cNvPr>
          <p:cNvSpPr txBox="1">
            <a:spLocks/>
          </p:cNvSpPr>
          <p:nvPr/>
        </p:nvSpPr>
        <p:spPr>
          <a:xfrm>
            <a:off x="1083192" y="4482938"/>
            <a:ext cx="2536374" cy="64879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50000"/>
              </a:lnSpc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mass loss</a:t>
            </a:r>
          </a:p>
          <a:p>
            <a:pPr>
              <a:lnSpc>
                <a:spcPct val="50000"/>
              </a:lnSpc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binary interaction</a:t>
            </a:r>
          </a:p>
          <a:p>
            <a:pPr>
              <a:lnSpc>
                <a:spcPct val="50000"/>
              </a:lnSpc>
            </a:pPr>
            <a:r>
              <a:rPr lang="en-US" sz="2000" i="1" dirty="0">
                <a:solidFill>
                  <a:schemeClr val="accent5">
                    <a:lumMod val="50000"/>
                  </a:schemeClr>
                </a:solidFill>
              </a:rPr>
              <a:t>when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does it go SN?</a:t>
            </a:r>
          </a:p>
        </p:txBody>
      </p:sp>
    </p:spTree>
    <p:extLst>
      <p:ext uri="{BB962C8B-B14F-4D97-AF65-F5344CB8AC3E}">
        <p14:creationId xmlns:p14="http://schemas.microsoft.com/office/powerpoint/2010/main" val="316836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9" grpId="0" animBg="1"/>
      <p:bldP spid="20" grpId="0"/>
      <p:bldP spid="21" grpId="0"/>
      <p:bldP spid="22" grpId="0"/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04A2-1DDE-D84A-9E1D-C7EABB928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143999" cy="98582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My </a:t>
            </a:r>
            <a:r>
              <a:rPr lang="en-US" dirty="0" err="1">
                <a:solidFill>
                  <a:srgbClr val="FF0000"/>
                </a:solidFill>
              </a:rPr>
              <a:t>favourite</a:t>
            </a:r>
            <a:r>
              <a:rPr lang="en-US" dirty="0">
                <a:solidFill>
                  <a:srgbClr val="FF0000"/>
                </a:solidFill>
              </a:rPr>
              <a:t> RSG: WOH G64 in the LMC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4CD5E666-305A-7149-BF9D-E247EC6BE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24" y="3868017"/>
            <a:ext cx="5966646" cy="2840352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5BEE843-2CF9-AA4D-971E-7F42C1866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073" y="879504"/>
            <a:ext cx="3327853" cy="2701434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C9D307D2-1514-D441-A462-478A26ADF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926" y="879504"/>
            <a:ext cx="2874259" cy="3959561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B358EDDC-EA82-C047-8A2F-81B9B65E0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525" y="879504"/>
            <a:ext cx="2806996" cy="2701434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A620518-8166-8342-ADCC-1A528AFF916F}"/>
              </a:ext>
            </a:extLst>
          </p:cNvPr>
          <p:cNvSpPr/>
          <p:nvPr/>
        </p:nvSpPr>
        <p:spPr>
          <a:xfrm>
            <a:off x="2365200" y="1591200"/>
            <a:ext cx="381600" cy="381600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1E782D-584D-2B45-9032-F676D596AE7E}"/>
              </a:ext>
            </a:extLst>
          </p:cNvPr>
          <p:cNvSpPr txBox="1"/>
          <p:nvPr/>
        </p:nvSpPr>
        <p:spPr>
          <a:xfrm>
            <a:off x="340241" y="3029405"/>
            <a:ext cx="15464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van Loon + 1999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652164-4E21-344D-8BE9-487738E811D2}"/>
              </a:ext>
            </a:extLst>
          </p:cNvPr>
          <p:cNvSpPr txBox="1"/>
          <p:nvPr/>
        </p:nvSpPr>
        <p:spPr>
          <a:xfrm>
            <a:off x="4733039" y="2773916"/>
            <a:ext cx="15363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Goldman + 2017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20E6C6-5F03-3440-9227-EC87574F7910}"/>
              </a:ext>
            </a:extLst>
          </p:cNvPr>
          <p:cNvSpPr txBox="1"/>
          <p:nvPr/>
        </p:nvSpPr>
        <p:spPr>
          <a:xfrm>
            <a:off x="7673055" y="4125432"/>
            <a:ext cx="1378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Marshall + 2004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1E653A-382B-2341-A570-82A5812D2660}"/>
              </a:ext>
            </a:extLst>
          </p:cNvPr>
          <p:cNvSpPr txBox="1"/>
          <p:nvPr/>
        </p:nvSpPr>
        <p:spPr>
          <a:xfrm>
            <a:off x="6677247" y="1065646"/>
            <a:ext cx="1378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van Loon + 1998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B8CC6E-11EA-7F41-9919-29BB09038368}"/>
              </a:ext>
            </a:extLst>
          </p:cNvPr>
          <p:cNvSpPr txBox="1"/>
          <p:nvPr/>
        </p:nvSpPr>
        <p:spPr>
          <a:xfrm>
            <a:off x="6684436" y="3060183"/>
            <a:ext cx="137878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van Loon + 1996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6B9F26-39C9-A640-A710-E4B9795BFDDC}"/>
              </a:ext>
            </a:extLst>
          </p:cNvPr>
          <p:cNvSpPr txBox="1"/>
          <p:nvPr/>
        </p:nvSpPr>
        <p:spPr>
          <a:xfrm>
            <a:off x="660837" y="5888546"/>
            <a:ext cx="1584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Ohnaka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+ (in prep)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66BD0AD-7BD0-2040-B18D-06E48830F0E8}"/>
              </a:ext>
            </a:extLst>
          </p:cNvPr>
          <p:cNvSpPr txBox="1">
            <a:spLocks/>
          </p:cNvSpPr>
          <p:nvPr/>
        </p:nvSpPr>
        <p:spPr>
          <a:xfrm>
            <a:off x="6269374" y="5457718"/>
            <a:ext cx="2739132" cy="116943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where is the dust?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why is it axisymmetric?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will it mimic SN1987A? 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C102A2C7-B86C-464A-82B4-CAAD9B9E0C78}"/>
              </a:ext>
            </a:extLst>
          </p:cNvPr>
          <p:cNvSpPr txBox="1">
            <a:spLocks/>
          </p:cNvSpPr>
          <p:nvPr/>
        </p:nvSpPr>
        <p:spPr>
          <a:xfrm>
            <a:off x="6269374" y="4865237"/>
            <a:ext cx="2536372" cy="638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questions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194E6E3-A47C-0243-BBDA-F7DD567025CD}"/>
              </a:ext>
            </a:extLst>
          </p:cNvPr>
          <p:cNvCxnSpPr/>
          <p:nvPr/>
        </p:nvCxnSpPr>
        <p:spPr>
          <a:xfrm>
            <a:off x="2429607" y="4218799"/>
            <a:ext cx="478466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EBC07BE-F89C-9D40-8EAC-3305897D00E2}"/>
              </a:ext>
            </a:extLst>
          </p:cNvPr>
          <p:cNvSpPr txBox="1"/>
          <p:nvPr/>
        </p:nvSpPr>
        <p:spPr>
          <a:xfrm>
            <a:off x="2288454" y="4228880"/>
            <a:ext cx="7607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2000 au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7355E9E-E23B-1D4B-81F4-CE97B6B568F9}"/>
              </a:ext>
            </a:extLst>
          </p:cNvPr>
          <p:cNvSpPr txBox="1"/>
          <p:nvPr/>
        </p:nvSpPr>
        <p:spPr>
          <a:xfrm>
            <a:off x="3779873" y="5888546"/>
            <a:ext cx="1584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14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Ohnaka</a:t>
            </a:r>
            <a:r>
              <a:rPr lang="en-US" sz="1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+ 2008)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E24CBEF-D14C-944B-A091-494841CE3D4C}"/>
              </a:ext>
            </a:extLst>
          </p:cNvPr>
          <p:cNvCxnSpPr/>
          <p:nvPr/>
        </p:nvCxnSpPr>
        <p:spPr>
          <a:xfrm flipV="1">
            <a:off x="5268431" y="1436945"/>
            <a:ext cx="0" cy="357237"/>
          </a:xfrm>
          <a:prstGeom prst="straightConnector1">
            <a:avLst/>
          </a:prstGeom>
          <a:ln w="2540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0F309DA-2C26-1E4A-9570-27079DFEC955}"/>
              </a:ext>
            </a:extLst>
          </p:cNvPr>
          <p:cNvCxnSpPr>
            <a:cxnSpLocks/>
          </p:cNvCxnSpPr>
          <p:nvPr/>
        </p:nvCxnSpPr>
        <p:spPr>
          <a:xfrm flipH="1" flipV="1">
            <a:off x="4006702" y="1794182"/>
            <a:ext cx="726337" cy="178618"/>
          </a:xfrm>
          <a:prstGeom prst="straightConnector1">
            <a:avLst/>
          </a:prstGeom>
          <a:ln w="2540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F9E7E47-3DCC-3444-86F3-217B8A2E040C}"/>
              </a:ext>
            </a:extLst>
          </p:cNvPr>
          <p:cNvSpPr txBox="1"/>
          <p:nvPr/>
        </p:nvSpPr>
        <p:spPr>
          <a:xfrm>
            <a:off x="4290403" y="1758095"/>
            <a:ext cx="130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7030A0"/>
                </a:solidFill>
              </a:rPr>
              <a:t>how to reconcile?</a:t>
            </a:r>
          </a:p>
        </p:txBody>
      </p:sp>
    </p:spTree>
    <p:extLst>
      <p:ext uri="{BB962C8B-B14F-4D97-AF65-F5344CB8AC3E}">
        <p14:creationId xmlns:p14="http://schemas.microsoft.com/office/powerpoint/2010/main" val="266127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09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0D1AAF97-7BC2-F44E-B3F0-D4441ECFB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051" y="1"/>
            <a:ext cx="6873948" cy="6873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3F7906D-56C9-CE43-9CA1-8923D9A6F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0000"/>
                </a:solidFill>
              </a:rPr>
              <a:t>Děkuji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10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42A75-2960-B64E-8AE8-C5396120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Plan for this seminar: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758C0-EAE4-B44D-A933-95B5B7B3E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53330"/>
            <a:ext cx="8515350" cy="5310755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What are red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supergiants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… and what are not?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Why should we care about red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supergiants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Mass loss from red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supergiants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The peculiar (or typical?) case of Betelgeuse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Red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supergiants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as progenitors of supernovae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My </a:t>
            </a:r>
            <a:r>
              <a:rPr lang="en-US" dirty="0" err="1">
                <a:solidFill>
                  <a:schemeClr val="accent5">
                    <a:lumMod val="50000"/>
                  </a:schemeClr>
                </a:solidFill>
              </a:rPr>
              <a:t>favourite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 red supergiant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Feel free to interrupt! We can discuss binary evolution…</a:t>
            </a:r>
          </a:p>
        </p:txBody>
      </p:sp>
    </p:spTree>
    <p:extLst>
      <p:ext uri="{BB962C8B-B14F-4D97-AF65-F5344CB8AC3E}">
        <p14:creationId xmlns:p14="http://schemas.microsoft.com/office/powerpoint/2010/main" val="1855330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7F12F-A6AA-F34E-A3A0-41A0EB4BB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7628" y="18255"/>
            <a:ext cx="2536372" cy="1059431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What are red </a:t>
            </a:r>
            <a:r>
              <a:rPr lang="en-US" sz="3200" dirty="0" err="1">
                <a:solidFill>
                  <a:srgbClr val="FF0000"/>
                </a:solidFill>
              </a:rPr>
              <a:t>supergiants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3A7B6A-2470-DE49-9D14-D8125F55D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7626" y="1065358"/>
            <a:ext cx="2536373" cy="1527175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Post-OB evolution (“inverse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Henyey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”), core He burning, convective mantle (“inverse Hayashi”)</a:t>
            </a:r>
          </a:p>
        </p:txBody>
      </p:sp>
      <p:pic>
        <p:nvPicPr>
          <p:cNvPr id="7" name="Picture 6" descr="Chart, diagram, scatter chart&#10;&#10;Description automatically generated">
            <a:extLst>
              <a:ext uri="{FF2B5EF4-FFF2-40B4-BE49-F238E27FC236}">
                <a16:creationId xmlns:a16="http://schemas.microsoft.com/office/drawing/2014/main" id="{E89F48B9-92E9-F64D-8FE4-914C5849B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80" y="95736"/>
            <a:ext cx="6462449" cy="66665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AD71EA-E498-FC4F-80C7-DA1EBC8E85E6}"/>
              </a:ext>
            </a:extLst>
          </p:cNvPr>
          <p:cNvSpPr txBox="1"/>
          <p:nvPr/>
        </p:nvSpPr>
        <p:spPr>
          <a:xfrm>
            <a:off x="5815972" y="4691853"/>
            <a:ext cx="685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thelas" panose="02000503000000020003" pitchFamily="2" charset="77"/>
              </a:rPr>
              <a:t>AGB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920CA7-6322-D849-9953-128AE104D540}"/>
              </a:ext>
            </a:extLst>
          </p:cNvPr>
          <p:cNvSpPr txBox="1"/>
          <p:nvPr/>
        </p:nvSpPr>
        <p:spPr>
          <a:xfrm>
            <a:off x="5018872" y="3960399"/>
            <a:ext cx="1404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thelas" panose="02000503000000020003" pitchFamily="2" charset="77"/>
              </a:rPr>
              <a:t>Super-AGB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1680C9-9A21-154E-8656-4BD104B23F08}"/>
              </a:ext>
            </a:extLst>
          </p:cNvPr>
          <p:cNvCxnSpPr/>
          <p:nvPr/>
        </p:nvCxnSpPr>
        <p:spPr>
          <a:xfrm flipH="1">
            <a:off x="5301343" y="2960914"/>
            <a:ext cx="326571" cy="3385457"/>
          </a:xfrm>
          <a:prstGeom prst="line">
            <a:avLst/>
          </a:prstGeom>
          <a:ln w="63500">
            <a:solidFill>
              <a:srgbClr val="7030A0">
                <a:alpha val="5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8060BE4-CAD3-B74D-B489-E742F0464916}"/>
              </a:ext>
            </a:extLst>
          </p:cNvPr>
          <p:cNvSpPr txBox="1"/>
          <p:nvPr/>
        </p:nvSpPr>
        <p:spPr>
          <a:xfrm rot="16582668">
            <a:off x="4680856" y="4691853"/>
            <a:ext cx="1240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thelas" panose="02000503000000020003" pitchFamily="2" charset="77"/>
              </a:rPr>
              <a:t>Cepheids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DD5B96E-922E-6148-AB29-AC5A0D088760}"/>
              </a:ext>
            </a:extLst>
          </p:cNvPr>
          <p:cNvCxnSpPr>
            <a:cxnSpLocks/>
          </p:cNvCxnSpPr>
          <p:nvPr/>
        </p:nvCxnSpPr>
        <p:spPr>
          <a:xfrm flipV="1">
            <a:off x="6102000" y="3429000"/>
            <a:ext cx="141515" cy="146290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BF81FEC6-128B-9D46-AA73-B57D016B16A8}"/>
              </a:ext>
            </a:extLst>
          </p:cNvPr>
          <p:cNvSpPr txBox="1">
            <a:spLocks/>
          </p:cNvSpPr>
          <p:nvPr/>
        </p:nvSpPr>
        <p:spPr>
          <a:xfrm>
            <a:off x="6607627" y="2680198"/>
            <a:ext cx="2536372" cy="8819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… and what are not?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6EFAF27E-358D-7541-8E45-D7C13BD32F45}"/>
              </a:ext>
            </a:extLst>
          </p:cNvPr>
          <p:cNvSpPr txBox="1">
            <a:spLocks/>
          </p:cNvSpPr>
          <p:nvPr/>
        </p:nvSpPr>
        <p:spPr>
          <a:xfrm>
            <a:off x="6607626" y="3565895"/>
            <a:ext cx="2536374" cy="8819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Yellow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SuperGiants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(Blue Loop stars ⇒ post-YSG RSGs?)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07BE16-905A-3045-9D4A-C41733205C44}"/>
              </a:ext>
            </a:extLst>
          </p:cNvPr>
          <p:cNvSpPr txBox="1"/>
          <p:nvPr/>
        </p:nvSpPr>
        <p:spPr>
          <a:xfrm>
            <a:off x="1370838" y="5704948"/>
            <a:ext cx="8156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thelas" panose="02000503000000020003" pitchFamily="2" charset="77"/>
              </a:rPr>
              <a:t>SMC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69AA5A-90D4-D949-91FA-31728CAFE15A}"/>
              </a:ext>
            </a:extLst>
          </p:cNvPr>
          <p:cNvSpPr txBox="1"/>
          <p:nvPr/>
        </p:nvSpPr>
        <p:spPr>
          <a:xfrm>
            <a:off x="145179" y="95736"/>
            <a:ext cx="20412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thelas" panose="02000503000000020003" pitchFamily="2" charset="77"/>
              </a:rPr>
              <a:t>Ramachandran + 2019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2E0D5901-5A19-124D-B02E-4274244DDB87}"/>
              </a:ext>
            </a:extLst>
          </p:cNvPr>
          <p:cNvSpPr txBox="1">
            <a:spLocks/>
          </p:cNvSpPr>
          <p:nvPr/>
        </p:nvSpPr>
        <p:spPr>
          <a:xfrm>
            <a:off x="6607625" y="5557044"/>
            <a:ext cx="2536374" cy="1169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rotation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overshoot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binary interaction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D7EF6E26-1853-F84D-A3EB-7B87FEF037FB}"/>
              </a:ext>
            </a:extLst>
          </p:cNvPr>
          <p:cNvSpPr txBox="1">
            <a:spLocks/>
          </p:cNvSpPr>
          <p:nvPr/>
        </p:nvSpPr>
        <p:spPr>
          <a:xfrm>
            <a:off x="6607628" y="5039645"/>
            <a:ext cx="2536372" cy="638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complications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06B042D6-F4B1-734C-B9E3-5D6D8AEE7829}"/>
              </a:ext>
            </a:extLst>
          </p:cNvPr>
          <p:cNvSpPr txBox="1">
            <a:spLocks/>
          </p:cNvSpPr>
          <p:nvPr/>
        </p:nvSpPr>
        <p:spPr>
          <a:xfrm>
            <a:off x="6607626" y="4016742"/>
            <a:ext cx="2536374" cy="10752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(shell-burning) AGB or super-AGB stars</a:t>
            </a:r>
          </a:p>
        </p:txBody>
      </p:sp>
    </p:spTree>
    <p:extLst>
      <p:ext uri="{BB962C8B-B14F-4D97-AF65-F5344CB8AC3E}">
        <p14:creationId xmlns:p14="http://schemas.microsoft.com/office/powerpoint/2010/main" val="313327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9" grpId="0"/>
      <p:bldP spid="20" grpId="0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C9764-36F6-7C4D-BAF7-77092CDCC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1"/>
            <a:ext cx="7184572" cy="79753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red ⇔ low surface temperature</a:t>
            </a:r>
          </a:p>
        </p:txBody>
      </p:sp>
      <p:pic>
        <p:nvPicPr>
          <p:cNvPr id="5" name="Picture 4" descr="A planet in space&#10;&#10;Description automatically generated with low confidence">
            <a:extLst>
              <a:ext uri="{FF2B5EF4-FFF2-40B4-BE49-F238E27FC236}">
                <a16:creationId xmlns:a16="http://schemas.microsoft.com/office/drawing/2014/main" id="{7E12E1B2-FF95-9748-8A92-CC8DECBA2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9630" y="1273630"/>
            <a:ext cx="5584370" cy="5584370"/>
          </a:xfrm>
          <a:prstGeom prst="rect">
            <a:avLst/>
          </a:prstGeom>
        </p:spPr>
      </p:pic>
      <p:sp>
        <p:nvSpPr>
          <p:cNvPr id="6" name="Doughnut 5">
            <a:extLst>
              <a:ext uri="{FF2B5EF4-FFF2-40B4-BE49-F238E27FC236}">
                <a16:creationId xmlns:a16="http://schemas.microsoft.com/office/drawing/2014/main" id="{2D1C387A-628F-D34E-9A6E-306A5E702CF8}"/>
              </a:ext>
            </a:extLst>
          </p:cNvPr>
          <p:cNvSpPr/>
          <p:nvPr/>
        </p:nvSpPr>
        <p:spPr>
          <a:xfrm>
            <a:off x="5976258" y="4022272"/>
            <a:ext cx="751114" cy="87086"/>
          </a:xfrm>
          <a:prstGeom prst="donut">
            <a:avLst>
              <a:gd name="adj" fmla="val 29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6A8A2-30A1-8E40-BC43-1AE7F8C37869}"/>
              </a:ext>
            </a:extLst>
          </p:cNvPr>
          <p:cNvSpPr txBox="1"/>
          <p:nvPr/>
        </p:nvSpPr>
        <p:spPr>
          <a:xfrm>
            <a:off x="5660562" y="4109358"/>
            <a:ext cx="1404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Earth’s orbit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0B12C0-1813-0444-B03F-19C996A8A9FC}"/>
              </a:ext>
            </a:extLst>
          </p:cNvPr>
          <p:cNvSpPr/>
          <p:nvPr/>
        </p:nvSpPr>
        <p:spPr>
          <a:xfrm>
            <a:off x="3995057" y="6183086"/>
            <a:ext cx="25200" cy="252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907661-A8F2-AA42-8745-26680DF60BCB}"/>
              </a:ext>
            </a:extLst>
          </p:cNvPr>
          <p:cNvSpPr txBox="1"/>
          <p:nvPr/>
        </p:nvSpPr>
        <p:spPr>
          <a:xfrm>
            <a:off x="3559630" y="6477783"/>
            <a:ext cx="18001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Main sequence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AB3B36A-209B-4449-AEFB-366DD43977C2}"/>
              </a:ext>
            </a:extLst>
          </p:cNvPr>
          <p:cNvCxnSpPr>
            <a:cxnSpLocks/>
          </p:cNvCxnSpPr>
          <p:nvPr/>
        </p:nvCxnSpPr>
        <p:spPr>
          <a:xfrm flipV="1">
            <a:off x="4014000" y="6264000"/>
            <a:ext cx="0" cy="262800"/>
          </a:xfrm>
          <a:prstGeom prst="straightConnector1">
            <a:avLst/>
          </a:prstGeom>
          <a:ln w="127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084D9253-D3ED-9542-A81F-E73AADA05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98" y="1238891"/>
            <a:ext cx="5900053" cy="2550151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1B42D180-3E68-144F-A19A-F359CA0022A0}"/>
              </a:ext>
            </a:extLst>
          </p:cNvPr>
          <p:cNvSpPr txBox="1">
            <a:spLocks/>
          </p:cNvSpPr>
          <p:nvPr/>
        </p:nvSpPr>
        <p:spPr>
          <a:xfrm>
            <a:off x="76198" y="4522230"/>
            <a:ext cx="3483432" cy="141048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motions of few–tens km/s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dynamical timescales year(s)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rotation, convection, pulsation, collapse, binary motion, wind…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AE4562D-101A-134B-A1EE-4C018BD9F63E}"/>
              </a:ext>
            </a:extLst>
          </p:cNvPr>
          <p:cNvSpPr txBox="1">
            <a:spLocks/>
          </p:cNvSpPr>
          <p:nvPr/>
        </p:nvSpPr>
        <p:spPr>
          <a:xfrm>
            <a:off x="195943" y="515381"/>
            <a:ext cx="7184572" cy="797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</a:rPr>
              <a:t>supergiant ⇔ low surface gravity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8D1902-8D8F-7F42-95BF-F12496E5A5EA}"/>
              </a:ext>
            </a:extLst>
          </p:cNvPr>
          <p:cNvSpPr txBox="1"/>
          <p:nvPr/>
        </p:nvSpPr>
        <p:spPr>
          <a:xfrm>
            <a:off x="2180810" y="1400780"/>
            <a:ext cx="2998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Elias, </a:t>
            </a:r>
            <a:r>
              <a:rPr lang="en-US" dirty="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Frogel</a:t>
            </a:r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 &amp; </a:t>
            </a:r>
            <a:r>
              <a:rPr lang="en-US" dirty="0" err="1">
                <a:latin typeface="Microsoft Yi Baiti" panose="03000500000000000000" pitchFamily="66" charset="0"/>
                <a:ea typeface="Microsoft Yi Baiti" panose="03000500000000000000" pitchFamily="66" charset="0"/>
              </a:rPr>
              <a:t>Schwering</a:t>
            </a:r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 1986</a:t>
            </a:r>
          </a:p>
          <a:p>
            <a:r>
              <a:rPr lang="en-US" dirty="0">
                <a:latin typeface="Microsoft Yi Baiti" panose="03000500000000000000" pitchFamily="66" charset="0"/>
                <a:ea typeface="Microsoft Yi Baiti" panose="03000500000000000000" pitchFamily="66" charset="0"/>
              </a:rPr>
              <a:t>(WOH G64 in the LMC)</a:t>
            </a:r>
          </a:p>
        </p:txBody>
      </p:sp>
    </p:spTree>
    <p:extLst>
      <p:ext uri="{BB962C8B-B14F-4D97-AF65-F5344CB8AC3E}">
        <p14:creationId xmlns:p14="http://schemas.microsoft.com/office/powerpoint/2010/main" val="2379653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Sphere">
                <a:extLst>
                  <a:ext uri="{FF2B5EF4-FFF2-40B4-BE49-F238E27FC236}">
                    <a16:creationId xmlns:a16="http://schemas.microsoft.com/office/drawing/2014/main" id="{08F77A3C-A139-8949-B59B-2055A4EA9F59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350366234"/>
                  </p:ext>
                </p:extLst>
              </p:nvPr>
            </p:nvGraphicFramePr>
            <p:xfrm>
              <a:off x="342586" y="3416986"/>
              <a:ext cx="3310827" cy="331802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310827" cy="3318027"/>
                    </a:xfrm>
                    <a:prstGeom prst="rect">
                      <a:avLst/>
                    </a:prstGeom>
                  </am3d:spPr>
                  <am3d:camera>
                    <am3d:pos x="0" y="0" z="814691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43146" d="1000000"/>
                    <am3d:preTrans dx="-2" dy="-18000000" dz="3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79950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Sphere">
                <a:extLst>
                  <a:ext uri="{FF2B5EF4-FFF2-40B4-BE49-F238E27FC236}">
                    <a16:creationId xmlns:a16="http://schemas.microsoft.com/office/drawing/2014/main" id="{08F77A3C-A139-8949-B59B-2055A4EA9F5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586" y="3416986"/>
                <a:ext cx="3310827" cy="3318027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E604E17-3E46-A346-88CC-304B3C6FB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276"/>
            <a:ext cx="9144000" cy="71256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Why should we care about red </a:t>
            </a:r>
            <a:r>
              <a:rPr lang="en-US" dirty="0" err="1">
                <a:solidFill>
                  <a:srgbClr val="FF0000"/>
                </a:solidFill>
              </a:rPr>
              <a:t>supergiants</a:t>
            </a:r>
            <a:r>
              <a:rPr lang="en-US" dirty="0">
                <a:solidFill>
                  <a:srgbClr val="FF0000"/>
                </a:solidFill>
              </a:rPr>
              <a:t>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4671295-E484-1845-A87F-5E1DBE01BA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7193838"/>
              </p:ext>
            </p:extLst>
          </p:nvPr>
        </p:nvGraphicFramePr>
        <p:xfrm>
          <a:off x="228599" y="745988"/>
          <a:ext cx="8686801" cy="259461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1770828">
                  <a:extLst>
                    <a:ext uri="{9D8B030D-6E8A-4147-A177-3AD203B41FA5}">
                      <a16:colId xmlns:a16="http://schemas.microsoft.com/office/drawing/2014/main" val="4088621743"/>
                    </a:ext>
                  </a:extLst>
                </a:gridCol>
                <a:gridCol w="2061585">
                  <a:extLst>
                    <a:ext uri="{9D8B030D-6E8A-4147-A177-3AD203B41FA5}">
                      <a16:colId xmlns:a16="http://schemas.microsoft.com/office/drawing/2014/main" val="2124930142"/>
                    </a:ext>
                  </a:extLst>
                </a:gridCol>
                <a:gridCol w="4854388">
                  <a:extLst>
                    <a:ext uri="{9D8B030D-6E8A-4147-A177-3AD203B41FA5}">
                      <a16:colId xmlns:a16="http://schemas.microsoft.com/office/drawing/2014/main" val="663768220"/>
                    </a:ext>
                  </a:extLst>
                </a:gridCol>
              </a:tblGrid>
              <a:tr h="400050">
                <a:tc>
                  <a:txBody>
                    <a:bodyPr/>
                    <a:lstStyle/>
                    <a:p>
                      <a:r>
                        <a:rPr lang="en-US" dirty="0"/>
                        <a:t>Why?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6392236"/>
                  </a:ext>
                </a:extLst>
              </a:tr>
              <a:tr h="569573">
                <a:tc>
                  <a:txBody>
                    <a:bodyPr/>
                    <a:lstStyle/>
                    <a:p>
                      <a:r>
                        <a:rPr lang="en-US" dirty="0"/>
                        <a:t>Tracers of stellar populations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Luminous</a:t>
                      </a:r>
                    </a:p>
                    <a:p>
                      <a:r>
                        <a:rPr lang="en-US" dirty="0"/>
                        <a:t>Peak around 1 </a:t>
                      </a:r>
                      <a:r>
                        <a:rPr lang="en-US" b="0" dirty="0"/>
                        <a:t>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Rare (lifetime few % of main sequence)</a:t>
                      </a:r>
                    </a:p>
                    <a:p>
                      <a:r>
                        <a:rPr lang="en-US" dirty="0"/>
                        <a:t>Complicated analysis (spectrum, variability)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2730270"/>
                  </a:ext>
                </a:extLst>
              </a:tr>
              <a:tr h="569573">
                <a:tc>
                  <a:txBody>
                    <a:bodyPr/>
                    <a:lstStyle/>
                    <a:p>
                      <a:r>
                        <a:rPr lang="en-US" dirty="0"/>
                        <a:t>Feedback on 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Mass return</a:t>
                      </a:r>
                    </a:p>
                    <a:p>
                      <a:r>
                        <a:rPr lang="en-US" dirty="0"/>
                        <a:t>Dust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Energetically unimportant (radiation, mechanical)</a:t>
                      </a:r>
                    </a:p>
                    <a:p>
                      <a:r>
                        <a:rPr lang="en-US" dirty="0"/>
                        <a:t>Relatively little dust ( &lt; 1 % M</a:t>
                      </a:r>
                      <a:r>
                        <a:rPr lang="en-US" baseline="-25000" dirty="0"/>
                        <a:t>⊙</a:t>
                      </a:r>
                      <a:r>
                        <a:rPr lang="en-US" dirty="0"/>
                        <a:t>) may not survive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8646818"/>
                  </a:ext>
                </a:extLst>
              </a:tr>
              <a:tr h="569573">
                <a:tc>
                  <a:txBody>
                    <a:bodyPr/>
                    <a:lstStyle/>
                    <a:p>
                      <a:r>
                        <a:rPr lang="en-US" dirty="0"/>
                        <a:t>Supernovae</a:t>
                      </a:r>
                    </a:p>
                    <a:p>
                      <a:r>
                        <a:rPr lang="en-US" dirty="0"/>
                        <a:t>Neutron stars</a:t>
                      </a:r>
                    </a:p>
                    <a:p>
                      <a:r>
                        <a:rPr lang="en-US" dirty="0"/>
                        <a:t>Black holes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Proven link to </a:t>
                      </a:r>
                      <a:r>
                        <a:rPr lang="en-US" dirty="0" err="1"/>
                        <a:t>SNe</a:t>
                      </a:r>
                      <a:endParaRPr lang="en-US" dirty="0"/>
                    </a:p>
                    <a:p>
                      <a:r>
                        <a:rPr lang="en-US" dirty="0"/>
                        <a:t>Probable link to NSs</a:t>
                      </a:r>
                    </a:p>
                    <a:p>
                      <a:r>
                        <a:rPr lang="en-US" dirty="0"/>
                        <a:t>Possible link to BHs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Limited to &lt; 30–40 M</a:t>
                      </a:r>
                      <a:r>
                        <a:rPr lang="en-US" baseline="-25000" dirty="0"/>
                        <a:t>⊙</a:t>
                      </a:r>
                      <a:endParaRPr lang="en-US" baseline="0" dirty="0"/>
                    </a:p>
                    <a:p>
                      <a:r>
                        <a:rPr lang="en-US" baseline="0" dirty="0"/>
                        <a:t>No warning of imminent SN (?)</a:t>
                      </a:r>
                    </a:p>
                    <a:p>
                      <a:r>
                        <a:rPr lang="en-US" baseline="0" dirty="0"/>
                        <a:t>Link to black holes unproven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783251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F88EB3-D190-0242-978C-402D2DF55354}"/>
                  </a:ext>
                </a:extLst>
              </p:cNvPr>
              <p:cNvSpPr txBox="1"/>
              <p:nvPr/>
            </p:nvSpPr>
            <p:spPr>
              <a:xfrm>
                <a:off x="4338080" y="3429000"/>
                <a:ext cx="4231757" cy="19231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𝑟𝑎𝑚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b="0" dirty="0"/>
              </a:p>
              <a:p>
                <a:endParaRPr lang="en-GB" b="0" dirty="0"/>
              </a:p>
              <a:p>
                <a:pPr algn="ctr"/>
                <a:r>
                  <a:rPr lang="en-GB" b="0" dirty="0"/>
                  <a:t>𝜌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𝑑𝑀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𝑑𝑟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</m:t>
                        </m:r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𝛥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𝑑𝑀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𝑣𝑑𝑡</m:t>
                        </m:r>
                      </m:den>
                    </m:f>
                  </m:oMath>
                </a14:m>
                <a:endParaRPr lang="en-GB" b="0" dirty="0"/>
              </a:p>
              <a:p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𝑟𝑎𝑚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  <m:sSup>
                            <m:sSup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𝛥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</m:e>
                            <m:sup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𝑑𝑀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GB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F88EB3-D190-0242-978C-402D2DF553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080" y="3429000"/>
                <a:ext cx="4231757" cy="19231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B84778A-E559-364A-9991-D281E5753AC4}"/>
              </a:ext>
            </a:extLst>
          </p:cNvPr>
          <p:cNvSpPr txBox="1"/>
          <p:nvPr/>
        </p:nvSpPr>
        <p:spPr>
          <a:xfrm>
            <a:off x="4571999" y="5510309"/>
            <a:ext cx="4231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BSG:  10</a:t>
            </a:r>
            <a:r>
              <a:rPr lang="en-GB" baseline="30000" dirty="0"/>
              <a:t>-6</a:t>
            </a:r>
            <a:r>
              <a:rPr lang="en-GB" dirty="0"/>
              <a:t> M</a:t>
            </a:r>
            <a:r>
              <a:rPr lang="en-US" baseline="-25000" dirty="0"/>
              <a:t> ⊙ </a:t>
            </a:r>
            <a:r>
              <a:rPr lang="en-GB" dirty="0"/>
              <a:t>/</a:t>
            </a:r>
            <a:r>
              <a:rPr lang="en-GB" dirty="0" err="1"/>
              <a:t>yr</a:t>
            </a:r>
            <a:r>
              <a:rPr lang="en-GB" dirty="0"/>
              <a:t>,   10</a:t>
            </a:r>
            <a:r>
              <a:rPr lang="en-GB" baseline="30000" dirty="0"/>
              <a:t>6</a:t>
            </a:r>
            <a:r>
              <a:rPr lang="en-GB" dirty="0"/>
              <a:t> </a:t>
            </a:r>
            <a:r>
              <a:rPr lang="en-GB" dirty="0" err="1"/>
              <a:t>yr</a:t>
            </a:r>
            <a:r>
              <a:rPr lang="en-GB" dirty="0"/>
              <a:t>,   1000 km/s</a:t>
            </a:r>
          </a:p>
          <a:p>
            <a:r>
              <a:rPr lang="en-GB" b="0" dirty="0"/>
              <a:t>RSG:  10</a:t>
            </a:r>
            <a:r>
              <a:rPr lang="en-GB" b="0" baseline="30000" dirty="0"/>
              <a:t>-5</a:t>
            </a:r>
            <a:r>
              <a:rPr lang="en-GB" b="0" dirty="0"/>
              <a:t> M</a:t>
            </a:r>
            <a:r>
              <a:rPr lang="en-US" baseline="-25000" dirty="0"/>
              <a:t> ⊙ </a:t>
            </a:r>
            <a:r>
              <a:rPr lang="en-GB" b="0" dirty="0"/>
              <a:t>/</a:t>
            </a:r>
            <a:r>
              <a:rPr lang="en-GB" b="0" dirty="0" err="1"/>
              <a:t>yr</a:t>
            </a:r>
            <a:r>
              <a:rPr lang="en-GB" b="0" dirty="0"/>
              <a:t>,   10</a:t>
            </a:r>
            <a:r>
              <a:rPr lang="en-GB" b="0" baseline="30000" dirty="0"/>
              <a:t>5</a:t>
            </a:r>
            <a:r>
              <a:rPr lang="en-GB" b="0" dirty="0"/>
              <a:t> </a:t>
            </a:r>
            <a:r>
              <a:rPr lang="en-GB" b="0" dirty="0" err="1"/>
              <a:t>yr</a:t>
            </a:r>
            <a:r>
              <a:rPr lang="en-GB" b="0" dirty="0"/>
              <a:t>,   10 km/s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DA2502-57DF-834D-B5DF-F089CF58273E}"/>
                  </a:ext>
                </a:extLst>
              </p:cNvPr>
              <p:cNvSpPr txBox="1"/>
              <p:nvPr/>
            </p:nvSpPr>
            <p:spPr>
              <a:xfrm>
                <a:off x="4338079" y="6314794"/>
                <a:ext cx="4231757" cy="405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⇒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𝑅𝑆𝐺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𝑝𝑐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𝐵𝑆𝐺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𝑘𝑝𝑐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</m:oMath>
                  </m:oMathPara>
                </a14:m>
                <a:endParaRPr lang="en-GB" b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6DA2502-57DF-834D-B5DF-F089CF5827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079" y="6314794"/>
                <a:ext cx="4231757" cy="405432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1DC3A8C-87E8-164A-BA14-BC905263F36D}"/>
              </a:ext>
            </a:extLst>
          </p:cNvPr>
          <p:cNvSpPr txBox="1"/>
          <p:nvPr/>
        </p:nvSpPr>
        <p:spPr>
          <a:xfrm>
            <a:off x="800623" y="3899454"/>
            <a:ext cx="2430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free expansion: 1 kpc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B4517BA-1E50-9A49-BC3A-1F55A04CD532}"/>
              </a:ext>
            </a:extLst>
          </p:cNvPr>
          <p:cNvSpPr/>
          <p:nvPr/>
        </p:nvSpPr>
        <p:spPr>
          <a:xfrm flipH="1" flipV="1">
            <a:off x="1980000" y="5076000"/>
            <a:ext cx="36000" cy="36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BD6D6CB-9371-EC40-9F69-5E7C2B29516C}"/>
              </a:ext>
            </a:extLst>
          </p:cNvPr>
          <p:cNvSpPr txBox="1"/>
          <p:nvPr/>
        </p:nvSpPr>
        <p:spPr>
          <a:xfrm>
            <a:off x="1684338" y="5338812"/>
            <a:ext cx="6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 pc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1" name="3D Model 20" descr="Cone">
                <a:extLst>
                  <a:ext uri="{FF2B5EF4-FFF2-40B4-BE49-F238E27FC236}">
                    <a16:creationId xmlns:a16="http://schemas.microsoft.com/office/drawing/2014/main" id="{685F3C34-A84B-A941-8B85-6CC493EAC26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5846502"/>
                  </p:ext>
                </p:extLst>
              </p:nvPr>
            </p:nvGraphicFramePr>
            <p:xfrm rot="6351775">
              <a:off x="173715" y="3802044"/>
              <a:ext cx="2134197" cy="2086070"/>
            </p:xfrm>
            <a:graphic>
              <a:graphicData uri="http://schemas.microsoft.com/office/drawing/2017/model3d">
                <am3d:model3d r:embed="rId6">
                  <am3d:spPr>
                    <a:xfrm rot="6351775">
                      <a:off x="0" y="0"/>
                      <a:ext cx="2134197" cy="2086070"/>
                    </a:xfrm>
                    <a:prstGeom prst="rect">
                      <a:avLst/>
                    </a:prstGeom>
                  </am3d:spPr>
                  <am3d:camera>
                    <am3d:pos x="0" y="0" z="79877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04480" d="1000000"/>
                    <am3d:preTrans dx="2" dy="-1692277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462548" ay="70437" az="9536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87276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1" name="3D Model 20" descr="Cone">
                <a:extLst>
                  <a:ext uri="{FF2B5EF4-FFF2-40B4-BE49-F238E27FC236}">
                    <a16:creationId xmlns:a16="http://schemas.microsoft.com/office/drawing/2014/main" id="{685F3C34-A84B-A941-8B85-6CC493EAC2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6351775">
                <a:off x="173715" y="3802044"/>
                <a:ext cx="2134197" cy="208607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38024568-6B3A-9544-92DB-1CF80873C315}"/>
              </a:ext>
            </a:extLst>
          </p:cNvPr>
          <p:cNvSpPr txBox="1"/>
          <p:nvPr/>
        </p:nvSpPr>
        <p:spPr>
          <a:xfrm>
            <a:off x="411088" y="4139973"/>
            <a:ext cx="3173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reality: sweep up ISM: 10 pc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9" name="3D Model 18" descr="Red Torus">
                <a:extLst>
                  <a:ext uri="{FF2B5EF4-FFF2-40B4-BE49-F238E27FC236}">
                    <a16:creationId xmlns:a16="http://schemas.microsoft.com/office/drawing/2014/main" id="{1EB36208-1802-C04D-8F9F-C73F1B1846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20732704"/>
                  </p:ext>
                </p:extLst>
              </p:nvPr>
            </p:nvGraphicFramePr>
            <p:xfrm rot="6119032">
              <a:off x="1671557" y="4832781"/>
              <a:ext cx="677236" cy="522438"/>
            </p:xfrm>
            <a:graphic>
              <a:graphicData uri="http://schemas.microsoft.com/office/drawing/2017/model3d">
                <am3d:model3d r:embed="rId8">
                  <am3d:spPr>
                    <a:xfrm rot="6119032">
                      <a:off x="0" y="0"/>
                      <a:ext cx="677236" cy="522438"/>
                    </a:xfrm>
                    <a:prstGeom prst="rect">
                      <a:avLst/>
                    </a:prstGeom>
                  </am3d:spPr>
                  <am3d:camera>
                    <am3d:pos x="0" y="0" z="6746909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999400" d="1000000"/>
                    <am3d:preTrans dx="-3" dy="-4317043" dz="-4"/>
                    <am3d:scale>
                      <am3d:sx n="1000000" d="1000000"/>
                      <am3d:sy n="1000000" d="1000000"/>
                      <am3d:sz n="1000000" d="1000000"/>
                    </am3d:scale>
                    <am3d:rot ax="2062698" ay="-1512527" az="-974739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9094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3D Model 18" descr="Red Torus">
                <a:extLst>
                  <a:ext uri="{FF2B5EF4-FFF2-40B4-BE49-F238E27FC236}">
                    <a16:creationId xmlns:a16="http://schemas.microsoft.com/office/drawing/2014/main" id="{1EB36208-1802-C04D-8F9F-C73F1B1846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6119032">
                <a:off x="1671557" y="4832781"/>
                <a:ext cx="677236" cy="5224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0" name="3D Model 19" descr="Cone">
                <a:extLst>
                  <a:ext uri="{FF2B5EF4-FFF2-40B4-BE49-F238E27FC236}">
                    <a16:creationId xmlns:a16="http://schemas.microsoft.com/office/drawing/2014/main" id="{4762C01B-5777-B945-92FD-25A5337037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8188709"/>
                  </p:ext>
                </p:extLst>
              </p:nvPr>
            </p:nvGraphicFramePr>
            <p:xfrm rot="16964718">
              <a:off x="1672009" y="4155031"/>
              <a:ext cx="2208980" cy="2234371"/>
            </p:xfrm>
            <a:graphic>
              <a:graphicData uri="http://schemas.microsoft.com/office/drawing/2017/model3d">
                <am3d:model3d r:embed="rId6">
                  <am3d:spPr>
                    <a:xfrm rot="16964718">
                      <a:off x="0" y="0"/>
                      <a:ext cx="2208980" cy="2234371"/>
                    </a:xfrm>
                    <a:prstGeom prst="rect">
                      <a:avLst/>
                    </a:prstGeom>
                  </am3d:spPr>
                  <am3d:camera>
                    <am3d:pos x="0" y="0" z="798770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704480" d="1000000"/>
                    <am3d:preTrans dx="2" dy="-16922770" dz="-2"/>
                    <am3d:scale>
                      <am3d:sx n="1000000" d="1000000"/>
                      <am3d:sy n="1000000" d="1000000"/>
                      <am3d:sz n="1000000" d="1000000"/>
                    </am3d:scale>
                    <am3d:rot ax="-1678820" ay="-1381158" az="704150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345311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0" name="3D Model 19" descr="Cone">
                <a:extLst>
                  <a:ext uri="{FF2B5EF4-FFF2-40B4-BE49-F238E27FC236}">
                    <a16:creationId xmlns:a16="http://schemas.microsoft.com/office/drawing/2014/main" id="{4762C01B-5777-B945-92FD-25A5337037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6964718">
                <a:off x="1672009" y="4155031"/>
                <a:ext cx="2208980" cy="2234371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ED99C92C-2C44-414F-A459-69567A8C05E3}"/>
              </a:ext>
            </a:extLst>
          </p:cNvPr>
          <p:cNvSpPr/>
          <p:nvPr/>
        </p:nvSpPr>
        <p:spPr>
          <a:xfrm flipH="1" flipV="1">
            <a:off x="1980000" y="5076000"/>
            <a:ext cx="36000" cy="360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DC5096-8098-174B-B892-17ED8B870A44}"/>
              </a:ext>
            </a:extLst>
          </p:cNvPr>
          <p:cNvSpPr txBox="1"/>
          <p:nvPr/>
        </p:nvSpPr>
        <p:spPr>
          <a:xfrm>
            <a:off x="2216704" y="4995004"/>
            <a:ext cx="179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post-RSG BSG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256E84-EF05-D440-A683-FEFF0BB95FFB}"/>
              </a:ext>
            </a:extLst>
          </p:cNvPr>
          <p:cNvSpPr txBox="1"/>
          <p:nvPr/>
        </p:nvSpPr>
        <p:spPr>
          <a:xfrm>
            <a:off x="1257201" y="5633393"/>
            <a:ext cx="1517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axisymmetric</a:t>
            </a:r>
          </a:p>
        </p:txBody>
      </p:sp>
    </p:spTree>
    <p:extLst>
      <p:ext uri="{BB962C8B-B14F-4D97-AF65-F5344CB8AC3E}">
        <p14:creationId xmlns:p14="http://schemas.microsoft.com/office/powerpoint/2010/main" val="263055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8" grpId="0" animBg="1"/>
      <p:bldP spid="16" grpId="0"/>
      <p:bldP spid="17" grpId="0"/>
      <p:bldP spid="22" grpId="1" animBg="1"/>
      <p:bldP spid="23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6437C1-D015-7442-8384-97DE4A764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35" y="2573114"/>
            <a:ext cx="4279753" cy="4136030"/>
          </a:xfrm>
          <a:prstGeom prst="rect">
            <a:avLst/>
          </a:prstGeom>
        </p:spPr>
      </p:pic>
      <p:pic>
        <p:nvPicPr>
          <p:cNvPr id="7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45D0EFE4-AF11-FA48-8172-34D9B0AAD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8994" y="725703"/>
            <a:ext cx="3086013" cy="1825156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86719781-C012-114F-B936-958DCEE2F4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1526" y="2639966"/>
            <a:ext cx="4029739" cy="400232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FDC9F8-6F21-5847-AF7E-37F527ACE5A5}"/>
                  </a:ext>
                </a:extLst>
              </p:cNvPr>
              <p:cNvSpPr txBox="1"/>
              <p:nvPr/>
            </p:nvSpPr>
            <p:spPr>
              <a:xfrm>
                <a:off x="232735" y="821899"/>
                <a:ext cx="2796260" cy="5946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i="1" dirty="0">
                    <a:latin typeface="Cambria Math" panose="02040503050406030204" pitchFamily="18" charset="0"/>
                  </a:rPr>
                  <a:t> 		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𝑔𝑑</m:t>
                        </m:r>
                      </m:sub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bSup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sup>
                    </m:sSup>
                    <m:r>
                      <a:rPr lang="en-GB" b="0" i="1" smtClean="0">
                        <a:latin typeface="Cambria Math" panose="02040503050406030204" pitchFamily="18" charset="0"/>
                      </a:rPr>
                      <m:t>  =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</m:oMath>
                </a14:m>
                <a:endParaRPr lang="en-GB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9FDC9F8-6F21-5847-AF7E-37F527ACE5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735" y="821899"/>
                <a:ext cx="2796260" cy="594650"/>
              </a:xfrm>
              <a:prstGeom prst="rect">
                <a:avLst/>
              </a:prstGeom>
              <a:blipFill>
                <a:blip r:embed="rId5"/>
                <a:stretch>
                  <a:fillRect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875AFBF-5C2D-C348-A1D6-2FC514B73A12}"/>
              </a:ext>
            </a:extLst>
          </p:cNvPr>
          <p:cNvCxnSpPr/>
          <p:nvPr/>
        </p:nvCxnSpPr>
        <p:spPr>
          <a:xfrm flipH="1" flipV="1">
            <a:off x="1318437" y="2317898"/>
            <a:ext cx="180754" cy="457200"/>
          </a:xfrm>
          <a:prstGeom prst="straightConnector1">
            <a:avLst/>
          </a:prstGeom>
          <a:ln w="2540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8B52707-CF75-2243-8B9C-E348C2B78784}"/>
              </a:ext>
            </a:extLst>
          </p:cNvPr>
          <p:cNvCxnSpPr>
            <a:cxnSpLocks/>
          </p:cNvCxnSpPr>
          <p:nvPr/>
        </p:nvCxnSpPr>
        <p:spPr>
          <a:xfrm flipV="1">
            <a:off x="2193675" y="2341131"/>
            <a:ext cx="330791" cy="441711"/>
          </a:xfrm>
          <a:prstGeom prst="straightConnector1">
            <a:avLst/>
          </a:prstGeom>
          <a:ln w="2540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FCD6EFD-B7EB-9E42-9B43-4E3663228A1D}"/>
              </a:ext>
            </a:extLst>
          </p:cNvPr>
          <p:cNvCxnSpPr>
            <a:cxnSpLocks/>
          </p:cNvCxnSpPr>
          <p:nvPr/>
        </p:nvCxnSpPr>
        <p:spPr>
          <a:xfrm flipH="1" flipV="1">
            <a:off x="2885453" y="1211526"/>
            <a:ext cx="1835403" cy="406873"/>
          </a:xfrm>
          <a:prstGeom prst="straightConnector1">
            <a:avLst/>
          </a:prstGeom>
          <a:ln w="2540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E9A62D0-0015-1844-82F5-685707D35DAF}"/>
              </a:ext>
            </a:extLst>
          </p:cNvPr>
          <p:cNvCxnSpPr>
            <a:cxnSpLocks/>
          </p:cNvCxnSpPr>
          <p:nvPr/>
        </p:nvCxnSpPr>
        <p:spPr>
          <a:xfrm>
            <a:off x="1459318" y="1414962"/>
            <a:ext cx="171547" cy="605224"/>
          </a:xfrm>
          <a:prstGeom prst="straightConnector1">
            <a:avLst/>
          </a:prstGeom>
          <a:ln w="2540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18D205D-211D-CE49-A5FB-22A3AEE50F64}"/>
                  </a:ext>
                </a:extLst>
              </p:cNvPr>
              <p:cNvSpPr txBox="1"/>
              <p:nvPr/>
            </p:nvSpPr>
            <p:spPr>
              <a:xfrm>
                <a:off x="182847" y="1873909"/>
                <a:ext cx="2796260" cy="5366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i="1" dirty="0">
                    <a:latin typeface="Cambria Math" panose="02040503050406030204" pitchFamily="18" charset="0"/>
                  </a:rPr>
                  <a:t> </a:t>
                </a:r>
                <a:r>
                  <a:rPr lang="en-GB" b="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𝑑𝑀</m:t>
                        </m:r>
                      </m:num>
                      <m:den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en-GB" b="0" i="1" smtClean="0">
                        <a:latin typeface="Cambria Math" panose="02040503050406030204" pitchFamily="18" charset="0"/>
                      </a:rPr>
                      <m:t> = 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𝜏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</m:d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𝑔𝑑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𝑒𝑥𝑝</m:t>
                        </m:r>
                      </m:sub>
                    </m:sSub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f>
                          <m:f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endParaRPr lang="en-GB" b="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18D205D-211D-CE49-A5FB-22A3AEE50F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47" y="1873909"/>
                <a:ext cx="2796260" cy="536685"/>
              </a:xfrm>
              <a:prstGeom prst="rect">
                <a:avLst/>
              </a:prstGeom>
              <a:blipFill>
                <a:blip r:embed="rId6"/>
                <a:stretch>
                  <a:fillRect b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1F361EAF-A879-0F4B-9E29-BA1C18A93FBF}"/>
              </a:ext>
            </a:extLst>
          </p:cNvPr>
          <p:cNvSpPr txBox="1"/>
          <p:nvPr/>
        </p:nvSpPr>
        <p:spPr>
          <a:xfrm>
            <a:off x="4815736" y="771752"/>
            <a:ext cx="1274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Wood + 1992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B86841-84C8-3545-80BD-5E38F8FC5EA1}"/>
              </a:ext>
            </a:extLst>
          </p:cNvPr>
          <p:cNvSpPr txBox="1"/>
          <p:nvPr/>
        </p:nvSpPr>
        <p:spPr>
          <a:xfrm>
            <a:off x="180774" y="1499169"/>
            <a:ext cx="13981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50000"/>
                  </a:schemeClr>
                </a:solidFill>
              </a:rPr>
              <a:t>Marshall + 2004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FEB77F-D86F-0F4B-8543-7A3AB4CF0B9F}"/>
              </a:ext>
            </a:extLst>
          </p:cNvPr>
          <p:cNvSpPr txBox="1"/>
          <p:nvPr/>
        </p:nvSpPr>
        <p:spPr>
          <a:xfrm>
            <a:off x="5480303" y="5778471"/>
            <a:ext cx="1556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Goldman + 2017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80E8A91-D9D1-3447-AD97-81116EC84AA6}"/>
              </a:ext>
            </a:extLst>
          </p:cNvPr>
          <p:cNvSpPr/>
          <p:nvPr/>
        </p:nvSpPr>
        <p:spPr>
          <a:xfrm>
            <a:off x="7421526" y="6539023"/>
            <a:ext cx="45719" cy="1032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7B38F90-E5FA-504F-8DF8-38566778FA42}"/>
              </a:ext>
            </a:extLst>
          </p:cNvPr>
          <p:cNvSpPr txBox="1"/>
          <p:nvPr/>
        </p:nvSpPr>
        <p:spPr>
          <a:xfrm>
            <a:off x="7315200" y="6493700"/>
            <a:ext cx="4784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⦿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E9640F39-4B54-044D-B920-6EB967C75B93}"/>
              </a:ext>
            </a:extLst>
          </p:cNvPr>
          <p:cNvSpPr txBox="1">
            <a:spLocks/>
          </p:cNvSpPr>
          <p:nvPr/>
        </p:nvSpPr>
        <p:spPr>
          <a:xfrm>
            <a:off x="6362497" y="759240"/>
            <a:ext cx="2781503" cy="201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if dusty !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if opacities known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if geometry known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alternatively model atomic line profiles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0A2486F6-71E2-9E4E-BAE3-BE862399C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44" y="0"/>
            <a:ext cx="8835656" cy="85223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Mass loss from red </a:t>
            </a:r>
            <a:r>
              <a:rPr lang="en-US" sz="3600" dirty="0" err="1">
                <a:solidFill>
                  <a:srgbClr val="FF0000"/>
                </a:solidFill>
              </a:rPr>
              <a:t>supergiants</a:t>
            </a:r>
            <a:r>
              <a:rPr lang="en-US" sz="3600" dirty="0">
                <a:solidFill>
                  <a:srgbClr val="FF0000"/>
                </a:solidFill>
              </a:rPr>
              <a:t> – method</a:t>
            </a:r>
          </a:p>
        </p:txBody>
      </p:sp>
    </p:spTree>
    <p:extLst>
      <p:ext uri="{BB962C8B-B14F-4D97-AF65-F5344CB8AC3E}">
        <p14:creationId xmlns:p14="http://schemas.microsoft.com/office/powerpoint/2010/main" val="3718769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  <p:bldP spid="24" grpId="0"/>
      <p:bldP spid="25" grpId="0"/>
      <p:bldP spid="26" grpId="0" animBg="1"/>
      <p:bldP spid="28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B642886-3FCC-574D-9A84-2843578C5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44" y="0"/>
            <a:ext cx="8835656" cy="85223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Mass loss from red </a:t>
            </a:r>
            <a:r>
              <a:rPr lang="en-US" sz="3600" dirty="0" err="1">
                <a:solidFill>
                  <a:srgbClr val="FF0000"/>
                </a:solidFill>
              </a:rPr>
              <a:t>supergiants</a:t>
            </a:r>
            <a:r>
              <a:rPr lang="en-US" sz="3600" dirty="0">
                <a:solidFill>
                  <a:srgbClr val="FF0000"/>
                </a:solidFill>
              </a:rPr>
              <a:t> – results</a:t>
            </a:r>
          </a:p>
        </p:txBody>
      </p:sp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96E3D6A0-B908-CE46-87EE-D9ED52BF8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4832"/>
            <a:ext cx="9144000" cy="3745859"/>
          </a:xfrm>
          <a:prstGeom prst="rect">
            <a:avLst/>
          </a:prstGeom>
        </p:spPr>
      </p:pic>
      <p:pic>
        <p:nvPicPr>
          <p:cNvPr id="11" name="Picture 10" descr="Chart, diagram, scatter chart&#10;&#10;Description automatically generated">
            <a:extLst>
              <a:ext uri="{FF2B5EF4-FFF2-40B4-BE49-F238E27FC236}">
                <a16:creationId xmlns:a16="http://schemas.microsoft.com/office/drawing/2014/main" id="{CC432C35-7166-C240-986B-F11EBDA67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5311" t="1037" r="-235" b="-321"/>
          <a:stretch/>
        </p:blipFill>
        <p:spPr>
          <a:xfrm>
            <a:off x="4860000" y="769260"/>
            <a:ext cx="2358000" cy="5004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4BF81E3-4221-EF41-95AD-CFE282424D03}"/>
              </a:ext>
            </a:extLst>
          </p:cNvPr>
          <p:cNvSpPr/>
          <p:nvPr/>
        </p:nvSpPr>
        <p:spPr>
          <a:xfrm>
            <a:off x="8761228" y="2987749"/>
            <a:ext cx="233916" cy="1169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2CA050-3F2B-2440-AA32-F12F20278DEC}"/>
              </a:ext>
            </a:extLst>
          </p:cNvPr>
          <p:cNvSpPr txBox="1"/>
          <p:nvPr/>
        </p:nvSpPr>
        <p:spPr>
          <a:xfrm>
            <a:off x="8690400" y="2934000"/>
            <a:ext cx="2339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36585F-EC40-A647-A238-14578E2D0356}"/>
              </a:ext>
            </a:extLst>
          </p:cNvPr>
          <p:cNvSpPr txBox="1"/>
          <p:nvPr/>
        </p:nvSpPr>
        <p:spPr>
          <a:xfrm>
            <a:off x="7713628" y="720711"/>
            <a:ext cx="1520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Goldman + 2017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5EFE57-920A-F745-A6DD-C991016D3CDC}"/>
              </a:ext>
            </a:extLst>
          </p:cNvPr>
          <p:cNvSpPr txBox="1"/>
          <p:nvPr/>
        </p:nvSpPr>
        <p:spPr>
          <a:xfrm>
            <a:off x="5673684" y="4286802"/>
            <a:ext cx="15893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 Loon + 1999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F2C4A75E-6D14-5D4F-B03A-0A073A38347A}"/>
              </a:ext>
            </a:extLst>
          </p:cNvPr>
          <p:cNvSpPr txBox="1">
            <a:spLocks/>
          </p:cNvSpPr>
          <p:nvPr/>
        </p:nvSpPr>
        <p:spPr>
          <a:xfrm>
            <a:off x="4860000" y="5773260"/>
            <a:ext cx="3001981" cy="11694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RSG mass loss generally at nuclear burning rate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+ possible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superwind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DB729B0-510D-E14D-8FE9-9F305A524BEB}"/>
                  </a:ext>
                </a:extLst>
              </p:cNvPr>
              <p:cNvSpPr txBox="1"/>
              <p:nvPr/>
            </p:nvSpPr>
            <p:spPr>
              <a:xfrm>
                <a:off x="0" y="4440690"/>
                <a:ext cx="2806996" cy="21555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𝑑𝑀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=−5.0</m:t>
                          </m:r>
                        </m:e>
                      </m:fun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+0.9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+0.75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500</m:t>
                                  </m:r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−0.03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𝑔𝑑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200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DB729B0-510D-E14D-8FE9-9F305A524B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440690"/>
                <a:ext cx="2806996" cy="2155590"/>
              </a:xfrm>
              <a:prstGeom prst="rect">
                <a:avLst/>
              </a:prstGeom>
              <a:blipFill>
                <a:blip r:embed="rId4"/>
                <a:stretch>
                  <a:fillRect b="-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Doughnut 18">
            <a:extLst>
              <a:ext uri="{FF2B5EF4-FFF2-40B4-BE49-F238E27FC236}">
                <a16:creationId xmlns:a16="http://schemas.microsoft.com/office/drawing/2014/main" id="{C901EBBF-A647-DF40-9B39-E5D82618B718}"/>
              </a:ext>
            </a:extLst>
          </p:cNvPr>
          <p:cNvSpPr/>
          <p:nvPr/>
        </p:nvSpPr>
        <p:spPr>
          <a:xfrm>
            <a:off x="1564492" y="4926222"/>
            <a:ext cx="361507" cy="361507"/>
          </a:xfrm>
          <a:prstGeom prst="donut">
            <a:avLst>
              <a:gd name="adj" fmla="val 7252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Doughnut 19">
            <a:extLst>
              <a:ext uri="{FF2B5EF4-FFF2-40B4-BE49-F238E27FC236}">
                <a16:creationId xmlns:a16="http://schemas.microsoft.com/office/drawing/2014/main" id="{9D75CCF0-7CE1-E542-8801-403CB990DE6E}"/>
              </a:ext>
            </a:extLst>
          </p:cNvPr>
          <p:cNvSpPr/>
          <p:nvPr/>
        </p:nvSpPr>
        <p:spPr>
          <a:xfrm>
            <a:off x="1745246" y="5464697"/>
            <a:ext cx="361507" cy="361507"/>
          </a:xfrm>
          <a:prstGeom prst="donut">
            <a:avLst>
              <a:gd name="adj" fmla="val 7252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Cross 20">
            <a:extLst>
              <a:ext uri="{FF2B5EF4-FFF2-40B4-BE49-F238E27FC236}">
                <a16:creationId xmlns:a16="http://schemas.microsoft.com/office/drawing/2014/main" id="{D101D71D-CCED-C74D-82C9-5C54B895BFA6}"/>
              </a:ext>
            </a:extLst>
          </p:cNvPr>
          <p:cNvSpPr/>
          <p:nvPr/>
        </p:nvSpPr>
        <p:spPr>
          <a:xfrm rot="2700000">
            <a:off x="1467718" y="5993818"/>
            <a:ext cx="684000" cy="684000"/>
          </a:xfrm>
          <a:prstGeom prst="plus">
            <a:avLst>
              <a:gd name="adj" fmla="val 47277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871086-9436-1D44-87C6-F0849C2C2E38}"/>
              </a:ext>
            </a:extLst>
          </p:cNvPr>
          <p:cNvSpPr txBox="1"/>
          <p:nvPr/>
        </p:nvSpPr>
        <p:spPr>
          <a:xfrm>
            <a:off x="2319907" y="5863805"/>
            <a:ext cx="1572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no direct metallicity dependence</a:t>
            </a:r>
          </a:p>
        </p:txBody>
      </p:sp>
    </p:spTree>
    <p:extLst>
      <p:ext uri="{BB962C8B-B14F-4D97-AF65-F5344CB8AC3E}">
        <p14:creationId xmlns:p14="http://schemas.microsoft.com/office/powerpoint/2010/main" val="120560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 animBg="1"/>
      <p:bldP spid="20" grpId="0" animBg="1"/>
      <p:bldP spid="21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7A51CA-A671-BB46-9A76-2644F7BD1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344" y="0"/>
            <a:ext cx="8835656" cy="852231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Mass loss from red </a:t>
            </a:r>
            <a:r>
              <a:rPr lang="en-US" sz="3600" dirty="0" err="1">
                <a:solidFill>
                  <a:srgbClr val="FF0000"/>
                </a:solidFill>
              </a:rPr>
              <a:t>supergiants</a:t>
            </a:r>
            <a:r>
              <a:rPr lang="en-US" sz="3600" dirty="0">
                <a:solidFill>
                  <a:srgbClr val="FF0000"/>
                </a:solidFill>
              </a:rPr>
              <a:t> – mechanism?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8A3B5610-25D7-454E-A855-E38313CBF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6490" y="702562"/>
            <a:ext cx="3393252" cy="3393252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471EBDC-6F0C-0A4A-BE86-879B18151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45" y="702561"/>
            <a:ext cx="3500973" cy="3393251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79CD8910-0C85-D94A-A5DD-B0D31B82A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1737" y="3529084"/>
            <a:ext cx="3192268" cy="31162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668D3A-BC99-0C4E-80FA-10C0A404BF79}"/>
              </a:ext>
            </a:extLst>
          </p:cNvPr>
          <p:cNvSpPr txBox="1"/>
          <p:nvPr/>
        </p:nvSpPr>
        <p:spPr>
          <a:xfrm>
            <a:off x="2274465" y="702561"/>
            <a:ext cx="1534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 Loon + 2005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4B1F2F-A26A-E840-9718-E9D7A0E59AD0}"/>
              </a:ext>
            </a:extLst>
          </p:cNvPr>
          <p:cNvSpPr txBox="1"/>
          <p:nvPr/>
        </p:nvSpPr>
        <p:spPr>
          <a:xfrm>
            <a:off x="5991445" y="1478983"/>
            <a:ext cx="1534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Marshall + 2004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1C618D-9BA3-324B-9C2B-E4549E1AC5D8}"/>
              </a:ext>
            </a:extLst>
          </p:cNvPr>
          <p:cNvSpPr txBox="1"/>
          <p:nvPr/>
        </p:nvSpPr>
        <p:spPr>
          <a:xfrm>
            <a:off x="2424010" y="6414950"/>
            <a:ext cx="1534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Goldman + 2017</a:t>
            </a:r>
          </a:p>
        </p:txBody>
      </p:sp>
      <p:sp>
        <p:nvSpPr>
          <p:cNvPr id="14" name="Doughnut 13">
            <a:extLst>
              <a:ext uri="{FF2B5EF4-FFF2-40B4-BE49-F238E27FC236}">
                <a16:creationId xmlns:a16="http://schemas.microsoft.com/office/drawing/2014/main" id="{3BCCA436-277C-DE4A-8883-0EDC555A90D0}"/>
              </a:ext>
            </a:extLst>
          </p:cNvPr>
          <p:cNvSpPr/>
          <p:nvPr/>
        </p:nvSpPr>
        <p:spPr>
          <a:xfrm rot="18958427">
            <a:off x="1407222" y="573793"/>
            <a:ext cx="956931" cy="1512980"/>
          </a:xfrm>
          <a:prstGeom prst="donut">
            <a:avLst>
              <a:gd name="adj" fmla="val 1654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E3A8A0-04D3-634F-B994-DC973B49F0AC}"/>
              </a:ext>
            </a:extLst>
          </p:cNvPr>
          <p:cNvSpPr txBox="1"/>
          <p:nvPr/>
        </p:nvSpPr>
        <p:spPr>
          <a:xfrm>
            <a:off x="4014022" y="890500"/>
            <a:ext cx="1501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pulsation + dust driven mass loss?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695C9BA-1EFF-2741-94C9-A871A23393FE}"/>
              </a:ext>
            </a:extLst>
          </p:cNvPr>
          <p:cNvCxnSpPr/>
          <p:nvPr/>
        </p:nvCxnSpPr>
        <p:spPr>
          <a:xfrm>
            <a:off x="2445488" y="1330283"/>
            <a:ext cx="1506636" cy="0"/>
          </a:xfrm>
          <a:prstGeom prst="straightConnector1">
            <a:avLst/>
          </a:prstGeom>
          <a:ln w="2540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2037158-598D-374A-AFCF-1B689A44FCC9}"/>
              </a:ext>
            </a:extLst>
          </p:cNvPr>
          <p:cNvCxnSpPr>
            <a:cxnSpLocks/>
          </p:cNvCxnSpPr>
          <p:nvPr/>
        </p:nvCxnSpPr>
        <p:spPr>
          <a:xfrm>
            <a:off x="5252235" y="1352165"/>
            <a:ext cx="2274063" cy="1422933"/>
          </a:xfrm>
          <a:prstGeom prst="straightConnector1">
            <a:avLst/>
          </a:prstGeom>
          <a:ln w="2540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0D09C91-5E88-814A-89E7-64A0FEBDB1C3}"/>
                  </a:ext>
                </a:extLst>
              </p:cNvPr>
              <p:cNvSpPr txBox="1"/>
              <p:nvPr/>
            </p:nvSpPr>
            <p:spPr>
              <a:xfrm>
                <a:off x="3277892" y="1796750"/>
                <a:ext cx="2806996" cy="16809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𝑑𝑀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=−5.65</m:t>
                          </m:r>
                        </m:e>
                      </m:fun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+1.05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10</m:t>
                                      </m:r>
                                    </m:e>
                                    <m:sup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</m:func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−6.3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e>
                                    <m:sub>
                                      <m:r>
                                        <a:rPr lang="en-GB" b="0" i="1" smtClean="0">
                                          <a:latin typeface="Cambria Math" panose="02040503050406030204" pitchFamily="18" charset="0"/>
                                        </a:rPr>
                                        <m:t>𝑒𝑓𝑓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3500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0D09C91-5E88-814A-89E7-64A0FEBDB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7892" y="1796750"/>
                <a:ext cx="2806996" cy="1680909"/>
              </a:xfrm>
              <a:prstGeom prst="rect">
                <a:avLst/>
              </a:prstGeom>
              <a:blipFill>
                <a:blip r:embed="rId5"/>
                <a:stretch>
                  <a:fillRect b="-1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181CC848-E16C-234B-BBCB-6FB7332C66EE}"/>
              </a:ext>
            </a:extLst>
          </p:cNvPr>
          <p:cNvSpPr txBox="1"/>
          <p:nvPr/>
        </p:nvSpPr>
        <p:spPr>
          <a:xfrm>
            <a:off x="3744351" y="3529084"/>
            <a:ext cx="1572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no direct metallicity dependence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9902125C-A8D7-A44F-91E9-D3D958A6ECDE}"/>
              </a:ext>
            </a:extLst>
          </p:cNvPr>
          <p:cNvSpPr txBox="1">
            <a:spLocks/>
          </p:cNvSpPr>
          <p:nvPr/>
        </p:nvSpPr>
        <p:spPr>
          <a:xfrm>
            <a:off x="5951732" y="4665070"/>
            <a:ext cx="3192268" cy="2192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Energetically trivial</a:t>
            </a:r>
          </a:p>
          <a:p>
            <a:pPr marL="0" indent="0">
              <a:buNone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cf. when gravity does work: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Roche Lobe overflow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Common Envelope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core collapse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4D2D3E8-A39B-7541-9B49-6A44542C8B59}"/>
              </a:ext>
            </a:extLst>
          </p:cNvPr>
          <p:cNvSpPr txBox="1">
            <a:spLocks/>
          </p:cNvSpPr>
          <p:nvPr/>
        </p:nvSpPr>
        <p:spPr>
          <a:xfrm>
            <a:off x="5951732" y="4071283"/>
            <a:ext cx="2536372" cy="638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FF0000"/>
                </a:solidFill>
              </a:rPr>
              <a:t>closing remark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97126F3-19E1-CE41-80F7-8B9471733E97}"/>
                  </a:ext>
                </a:extLst>
              </p:cNvPr>
              <p:cNvSpPr txBox="1"/>
              <p:nvPr/>
            </p:nvSpPr>
            <p:spPr>
              <a:xfrm>
                <a:off x="3235979" y="5719321"/>
                <a:ext cx="2755466" cy="618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𝑑𝑀</m:t>
                          </m:r>
                        </m:num>
                        <m:den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≲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−5</m:t>
                          </m:r>
                        </m:sup>
                      </m:s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𝑏𝑜𝑙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97126F3-19E1-CE41-80F7-8B9471733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979" y="5719321"/>
                <a:ext cx="2755466" cy="618246"/>
              </a:xfrm>
              <a:prstGeom prst="rect">
                <a:avLst/>
              </a:prstGeom>
              <a:blipFill>
                <a:blip r:embed="rId6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EB65698-E4EF-EE46-A1CD-D56B253428F3}"/>
              </a:ext>
            </a:extLst>
          </p:cNvPr>
          <p:cNvCxnSpPr/>
          <p:nvPr/>
        </p:nvCxnSpPr>
        <p:spPr>
          <a:xfrm flipH="1">
            <a:off x="510363" y="2849526"/>
            <a:ext cx="505546" cy="0"/>
          </a:xfrm>
          <a:prstGeom prst="straightConnector1">
            <a:avLst/>
          </a:prstGeom>
          <a:ln w="2540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993F3D7-9535-9043-9B3A-E4A019EA221E}"/>
                  </a:ext>
                </a:extLst>
              </p:cNvPr>
              <p:cNvSpPr txBox="1"/>
              <p:nvPr/>
            </p:nvSpPr>
            <p:spPr>
              <a:xfrm>
                <a:off x="865425" y="2637204"/>
                <a:ext cx="1345820" cy="3968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𝑔𝑑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993F3D7-9535-9043-9B3A-E4A019EA2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425" y="2637204"/>
                <a:ext cx="1345820" cy="396840"/>
              </a:xfrm>
              <a:prstGeom prst="rect">
                <a:avLst/>
              </a:prstGeom>
              <a:blipFill>
                <a:blip r:embed="rId7"/>
                <a:stretch>
                  <a:fillRect b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Doughnut 27">
            <a:extLst>
              <a:ext uri="{FF2B5EF4-FFF2-40B4-BE49-F238E27FC236}">
                <a16:creationId xmlns:a16="http://schemas.microsoft.com/office/drawing/2014/main" id="{791E870E-10F3-B548-A815-A9483D606D9E}"/>
              </a:ext>
            </a:extLst>
          </p:cNvPr>
          <p:cNvSpPr/>
          <p:nvPr/>
        </p:nvSpPr>
        <p:spPr>
          <a:xfrm>
            <a:off x="665402" y="3071495"/>
            <a:ext cx="1261968" cy="1064552"/>
          </a:xfrm>
          <a:prstGeom prst="donut">
            <a:avLst>
              <a:gd name="adj" fmla="val 1962"/>
            </a:avLst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BD00569-B904-9247-A5FC-CFCAA361FE8C}"/>
              </a:ext>
            </a:extLst>
          </p:cNvPr>
          <p:cNvCxnSpPr>
            <a:cxnSpLocks/>
          </p:cNvCxnSpPr>
          <p:nvPr/>
        </p:nvCxnSpPr>
        <p:spPr>
          <a:xfrm flipH="1">
            <a:off x="936558" y="4114032"/>
            <a:ext cx="158702" cy="529023"/>
          </a:xfrm>
          <a:prstGeom prst="straightConnector1">
            <a:avLst/>
          </a:prstGeom>
          <a:ln w="2540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A465A84-6983-8540-9CB1-0D9042B8877B}"/>
                  </a:ext>
                </a:extLst>
              </p:cNvPr>
              <p:cNvSpPr txBox="1"/>
              <p:nvPr/>
            </p:nvSpPr>
            <p:spPr>
              <a:xfrm>
                <a:off x="140617" y="4665070"/>
                <a:ext cx="2439466" cy="20489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7030A0"/>
                    </a:solidFill>
                  </a:rPr>
                  <a:t>abnormally high </a:t>
                </a:r>
                <a:r>
                  <a:rPr lang="en-US" dirty="0" err="1">
                    <a:solidFill>
                      <a:srgbClr val="7030A0"/>
                    </a:solidFill>
                  </a:rPr>
                  <a:t>r</a:t>
                </a:r>
                <a:r>
                  <a:rPr lang="en-US" baseline="-25000" dirty="0" err="1">
                    <a:solidFill>
                      <a:srgbClr val="7030A0"/>
                    </a:solidFill>
                  </a:rPr>
                  <a:t>gd</a:t>
                </a:r>
                <a:endParaRPr lang="en-US" baseline="-25000" dirty="0">
                  <a:solidFill>
                    <a:srgbClr val="7030A0"/>
                  </a:solidFill>
                </a:endParaRPr>
              </a:p>
              <a:p>
                <a:endParaRPr lang="en-US" dirty="0">
                  <a:solidFill>
                    <a:srgbClr val="7030A0"/>
                  </a:solidFill>
                </a:endParaRPr>
              </a:p>
              <a:p>
                <a:r>
                  <a:rPr lang="en-US" dirty="0" err="1">
                    <a:solidFill>
                      <a:srgbClr val="7030A0"/>
                    </a:solidFill>
                  </a:rPr>
                  <a:t>chromospheric</a:t>
                </a:r>
                <a:r>
                  <a:rPr lang="en-US" dirty="0">
                    <a:solidFill>
                      <a:srgbClr val="7030A0"/>
                    </a:solidFill>
                  </a:rPr>
                  <a:t> driving?</a:t>
                </a:r>
              </a:p>
              <a:p>
                <a:endParaRPr lang="en-US" dirty="0">
                  <a:solidFill>
                    <a:srgbClr val="7030A0"/>
                  </a:solidFill>
                </a:endParaRP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cf.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en-GB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≲</m:t>
                    </m:r>
                    <m:sSup>
                      <m:sSupPr>
                        <m:ctrlP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GB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𝑏𝑜𝑙</m:t>
                        </m:r>
                      </m:sub>
                    </m:sSub>
                  </m:oMath>
                </a14:m>
                <a:endParaRPr lang="en-US" dirty="0">
                  <a:solidFill>
                    <a:srgbClr val="7030A0"/>
                  </a:solidFill>
                </a:endParaRPr>
              </a:p>
              <a:p>
                <a:endParaRPr lang="en-US" dirty="0">
                  <a:solidFill>
                    <a:srgbClr val="7030A0"/>
                  </a:solidFill>
                </a:endParaRP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Judge &amp; </a:t>
                </a:r>
                <a:r>
                  <a:rPr lang="en-US" dirty="0" err="1">
                    <a:solidFill>
                      <a:srgbClr val="7030A0"/>
                    </a:solidFill>
                  </a:rPr>
                  <a:t>Stencel</a:t>
                </a:r>
                <a:r>
                  <a:rPr lang="en-US" dirty="0">
                    <a:solidFill>
                      <a:srgbClr val="7030A0"/>
                    </a:solidFill>
                  </a:rPr>
                  <a:t> 1991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A465A84-6983-8540-9CB1-0D9042B88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617" y="4665070"/>
                <a:ext cx="2439466" cy="2048959"/>
              </a:xfrm>
              <a:prstGeom prst="rect">
                <a:avLst/>
              </a:prstGeom>
              <a:blipFill>
                <a:blip r:embed="rId8"/>
                <a:stretch>
                  <a:fillRect l="-2073" t="-1235" b="-30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9B34AE25-6064-D542-8AAB-ECDB2F059C62}"/>
              </a:ext>
            </a:extLst>
          </p:cNvPr>
          <p:cNvCxnSpPr/>
          <p:nvPr/>
        </p:nvCxnSpPr>
        <p:spPr>
          <a:xfrm flipH="1">
            <a:off x="494914" y="2132316"/>
            <a:ext cx="3233988" cy="0"/>
          </a:xfrm>
          <a:prstGeom prst="straightConnector1">
            <a:avLst/>
          </a:prstGeom>
          <a:ln w="25400">
            <a:solidFill>
              <a:srgbClr val="7030A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084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  <p:bldP spid="15" grpId="0"/>
      <p:bldP spid="22" grpId="0"/>
      <p:bldP spid="23" grpId="0"/>
      <p:bldP spid="24" grpId="0"/>
      <p:bldP spid="27" grpId="0"/>
      <p:bldP spid="28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69A5C-467E-3F49-8A57-58F15C929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12" y="77905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 peculiar (or typical?) case of Betelgeuse</a:t>
            </a:r>
          </a:p>
        </p:txBody>
      </p:sp>
      <p:pic>
        <p:nvPicPr>
          <p:cNvPr id="5" name="Picture 4" descr="A picture containing light, star, outdoor object, rain&#10;&#10;Description automatically generated">
            <a:extLst>
              <a:ext uri="{FF2B5EF4-FFF2-40B4-BE49-F238E27FC236}">
                <a16:creationId xmlns:a16="http://schemas.microsoft.com/office/drawing/2014/main" id="{169C696A-25F9-8343-AFEE-2778063E5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2930" y="798770"/>
            <a:ext cx="5901070" cy="60712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C066C0-4F25-D44B-ADBB-FE505005F9CD}"/>
              </a:ext>
            </a:extLst>
          </p:cNvPr>
          <p:cNvSpPr txBox="1"/>
          <p:nvPr/>
        </p:nvSpPr>
        <p:spPr>
          <a:xfrm>
            <a:off x="5847907" y="6410763"/>
            <a:ext cx="31685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Herschel few pc – </a:t>
            </a:r>
            <a:r>
              <a:rPr lang="en-US" sz="14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Decin</a:t>
            </a:r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2011</a:t>
            </a:r>
          </a:p>
        </p:txBody>
      </p:sp>
      <p:pic>
        <p:nvPicPr>
          <p:cNvPr id="8" name="Picture 7" descr="A picture containing blurry, blur&#10;&#10;Description automatically generated">
            <a:extLst>
              <a:ext uri="{FF2B5EF4-FFF2-40B4-BE49-F238E27FC236}">
                <a16:creationId xmlns:a16="http://schemas.microsoft.com/office/drawing/2014/main" id="{0A4F35CA-C3A0-0F40-8781-F8564DE856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60" r="16279"/>
          <a:stretch/>
        </p:blipFill>
        <p:spPr>
          <a:xfrm>
            <a:off x="-37213" y="1403468"/>
            <a:ext cx="3902148" cy="3683000"/>
          </a:xfrm>
          <a:prstGeom prst="rect">
            <a:avLst/>
          </a:prstGeom>
        </p:spPr>
      </p:pic>
      <p:pic>
        <p:nvPicPr>
          <p:cNvPr id="12" name="Picture 11" descr="A bright light in the dark&#10;&#10;Description automatically generated with medium confidence">
            <a:extLst>
              <a:ext uri="{FF2B5EF4-FFF2-40B4-BE49-F238E27FC236}">
                <a16:creationId xmlns:a16="http://schemas.microsoft.com/office/drawing/2014/main" id="{D790397A-5E98-E14A-8956-ED278AEAF0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241" b="15047"/>
          <a:stretch/>
        </p:blipFill>
        <p:spPr>
          <a:xfrm>
            <a:off x="2583712" y="5062341"/>
            <a:ext cx="2651683" cy="18220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33D0F39-8DD1-6943-BFDD-E62CCEBE662D}"/>
              </a:ext>
            </a:extLst>
          </p:cNvPr>
          <p:cNvSpPr txBox="1"/>
          <p:nvPr/>
        </p:nvSpPr>
        <p:spPr>
          <a:xfrm>
            <a:off x="2621971" y="5086468"/>
            <a:ext cx="31312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ALMA few au – O’Gorman 2017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3E284E-467B-7E47-97DD-E518DE319AC3}"/>
              </a:ext>
            </a:extLst>
          </p:cNvPr>
          <p:cNvSpPr txBox="1"/>
          <p:nvPr/>
        </p:nvSpPr>
        <p:spPr>
          <a:xfrm>
            <a:off x="1731846" y="1475818"/>
            <a:ext cx="20946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ESO/VISIR – </a:t>
            </a:r>
            <a:r>
              <a:rPr lang="en-US" sz="14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Kervella</a:t>
            </a:r>
            <a:r>
              <a:rPr lang="en-US" sz="1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2019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8DEE011-6B99-A04D-B46C-F97DB36B7C43}"/>
              </a:ext>
            </a:extLst>
          </p:cNvPr>
          <p:cNvSpPr txBox="1">
            <a:spLocks/>
          </p:cNvSpPr>
          <p:nvPr/>
        </p:nvSpPr>
        <p:spPr>
          <a:xfrm>
            <a:off x="0" y="5179532"/>
            <a:ext cx="2651683" cy="1611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runaway (whence?)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fast rotator (15 km/s)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not very dusty</a:t>
            </a:r>
          </a:p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chromosphere</a:t>
            </a:r>
          </a:p>
        </p:txBody>
      </p:sp>
    </p:spTree>
    <p:extLst>
      <p:ext uri="{BB962C8B-B14F-4D97-AF65-F5344CB8AC3E}">
        <p14:creationId xmlns:p14="http://schemas.microsoft.com/office/powerpoint/2010/main" val="315108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4039</TotalTime>
  <Words>780</Words>
  <Application>Microsoft Macintosh PowerPoint</Application>
  <PresentationFormat>On-screen Show (4:3)</PresentationFormat>
  <Paragraphs>188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Athelas</vt:lpstr>
      <vt:lpstr>Calibri</vt:lpstr>
      <vt:lpstr>Calibri Light</vt:lpstr>
      <vt:lpstr>Cambria Math</vt:lpstr>
      <vt:lpstr>Microsoft Yi Baiti</vt:lpstr>
      <vt:lpstr>Times New Roman</vt:lpstr>
      <vt:lpstr>Office Theme</vt:lpstr>
      <vt:lpstr>Red supergiants</vt:lpstr>
      <vt:lpstr>Plan for this seminar:</vt:lpstr>
      <vt:lpstr>What are red supergiants?</vt:lpstr>
      <vt:lpstr>red ⇔ low surface temperature</vt:lpstr>
      <vt:lpstr>Why should we care about red supergiants?</vt:lpstr>
      <vt:lpstr>Mass loss from red supergiants – method</vt:lpstr>
      <vt:lpstr>Mass loss from red supergiants – results</vt:lpstr>
      <vt:lpstr>Mass loss from red supergiants – mechanism?</vt:lpstr>
      <vt:lpstr>The peculiar (or typical?) case of Betelgeuse</vt:lpstr>
      <vt:lpstr>The Great Dimming of Betelgeuse</vt:lpstr>
      <vt:lpstr>Red supergiants as progenitors of supernovae</vt:lpstr>
      <vt:lpstr>Red supergiants as progenitors of neutron stars</vt:lpstr>
      <vt:lpstr>Red supergiants as progenitors of supernovae (and possibly black holes)</vt:lpstr>
      <vt:lpstr>My favourite RSG: WOH G64 in the LMC</vt:lpstr>
      <vt:lpstr>Děkuji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supergiants</dc:title>
  <dc:creator>Jacco Van Loon</dc:creator>
  <cp:lastModifiedBy>Jacco Van Loon</cp:lastModifiedBy>
  <cp:revision>101</cp:revision>
  <dcterms:created xsi:type="dcterms:W3CDTF">2021-04-09T14:03:48Z</dcterms:created>
  <dcterms:modified xsi:type="dcterms:W3CDTF">2021-04-12T12:16:12Z</dcterms:modified>
</cp:coreProperties>
</file>