
<file path=[Content_Types].xml><?xml version="1.0" encoding="utf-8"?>
<Types xmlns="http://schemas.openxmlformats.org/package/2006/content-types">
  <Default Extension="avi" ContentType="video/x-msvideo"/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wmf" ContentType="image/x-wmf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4"/>
  </p:sldMasterIdLst>
  <p:notesMasterIdLst>
    <p:notesMasterId r:id="rId41"/>
  </p:notesMasterIdLst>
  <p:handoutMasterIdLst>
    <p:handoutMasterId r:id="rId42"/>
  </p:handoutMasterIdLst>
  <p:sldIdLst>
    <p:sldId id="256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17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DC"/>
    <a:srgbClr val="F01928"/>
    <a:srgbClr val="9100DC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5768" autoAdjust="0"/>
  </p:normalViewPr>
  <p:slideViewPr>
    <p:cSldViewPr snapToGrid="0">
      <p:cViewPr varScale="1">
        <p:scale>
          <a:sx n="61" d="100"/>
          <a:sy n="61" d="100"/>
        </p:scale>
        <p:origin x="64" y="464"/>
      </p:cViewPr>
      <p:guideLst>
        <p:guide orient="horz" pos="1117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180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>
            <a:extLst>
              <a:ext uri="{FF2B5EF4-FFF2-40B4-BE49-F238E27FC236}">
                <a16:creationId xmlns:a16="http://schemas.microsoft.com/office/drawing/2014/main" id="{AB3BB14E-FBD9-4677-94B6-43E421A828A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0A618D2-7C29-413A-8F29-2F92B44BE184}" type="slidenum">
              <a:rPr lang="en-GB" altLang="cs-CZ"/>
              <a:pPr>
                <a:spcBef>
                  <a:spcPct val="0"/>
                </a:spcBef>
              </a:pPr>
              <a:t>2</a:t>
            </a:fld>
            <a:endParaRPr lang="en-GB" altLang="cs-CZ"/>
          </a:p>
        </p:txBody>
      </p:sp>
      <p:sp>
        <p:nvSpPr>
          <p:cNvPr id="55299" name="Rectangle 2">
            <a:extLst>
              <a:ext uri="{FF2B5EF4-FFF2-40B4-BE49-F238E27FC236}">
                <a16:creationId xmlns:a16="http://schemas.microsoft.com/office/drawing/2014/main" id="{A1A2C338-FBED-4FD6-BA0B-32DD4302E39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93700" y="692150"/>
            <a:ext cx="6070600" cy="3416300"/>
          </a:xfrm>
          <a:ln w="12700" cap="flat">
            <a:solidFill>
              <a:schemeClr val="tx1"/>
            </a:solidFill>
          </a:ln>
        </p:spPr>
      </p:sp>
      <p:sp>
        <p:nvSpPr>
          <p:cNvPr id="55300" name="Rectangle 3">
            <a:extLst>
              <a:ext uri="{FF2B5EF4-FFF2-40B4-BE49-F238E27FC236}">
                <a16:creationId xmlns:a16="http://schemas.microsoft.com/office/drawing/2014/main" id="{741031BF-FE4D-4330-A4BF-0A0019048F1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6575"/>
            <a:ext cx="5029200" cy="3849688"/>
          </a:xfrm>
          <a:noFill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pPr eaLnBrk="1" hangingPunct="1"/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27151655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>
            <a:extLst>
              <a:ext uri="{FF2B5EF4-FFF2-40B4-BE49-F238E27FC236}">
                <a16:creationId xmlns:a16="http://schemas.microsoft.com/office/drawing/2014/main" id="{6EC458DC-4247-48EB-AD21-D7DD49E01E5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0EF526B-D077-456D-8AD9-ED28D46246DD}" type="slidenum">
              <a:rPr lang="en-GB" altLang="cs-CZ"/>
              <a:pPr>
                <a:spcBef>
                  <a:spcPct val="0"/>
                </a:spcBef>
              </a:pPr>
              <a:t>25</a:t>
            </a:fld>
            <a:endParaRPr lang="en-GB" altLang="cs-CZ"/>
          </a:p>
        </p:txBody>
      </p:sp>
      <p:sp>
        <p:nvSpPr>
          <p:cNvPr id="81923" name="Rectangle 2">
            <a:extLst>
              <a:ext uri="{FF2B5EF4-FFF2-40B4-BE49-F238E27FC236}">
                <a16:creationId xmlns:a16="http://schemas.microsoft.com/office/drawing/2014/main" id="{CC25DD29-C3C1-4959-96A0-675ACEB5280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1924" name="Rectangle 3">
            <a:extLst>
              <a:ext uri="{FF2B5EF4-FFF2-40B4-BE49-F238E27FC236}">
                <a16:creationId xmlns:a16="http://schemas.microsoft.com/office/drawing/2014/main" id="{CA51C60E-5B30-460E-AC89-29A53B466E8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27413922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>
            <a:extLst>
              <a:ext uri="{FF2B5EF4-FFF2-40B4-BE49-F238E27FC236}">
                <a16:creationId xmlns:a16="http://schemas.microsoft.com/office/drawing/2014/main" id="{56EC61EF-B470-47C6-9B96-EE2E960A5C1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B28FB12-C4D5-4A30-9387-186EEAA2F734}" type="slidenum">
              <a:rPr lang="en-GB" altLang="cs-CZ"/>
              <a:pPr>
                <a:spcBef>
                  <a:spcPct val="0"/>
                </a:spcBef>
              </a:pPr>
              <a:t>29</a:t>
            </a:fld>
            <a:endParaRPr lang="en-GB" altLang="cs-CZ"/>
          </a:p>
        </p:txBody>
      </p:sp>
      <p:sp>
        <p:nvSpPr>
          <p:cNvPr id="83971" name="Rectangle 2">
            <a:extLst>
              <a:ext uri="{FF2B5EF4-FFF2-40B4-BE49-F238E27FC236}">
                <a16:creationId xmlns:a16="http://schemas.microsoft.com/office/drawing/2014/main" id="{A0189FDF-9AA0-45EE-9273-7A56B7BB698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3972" name="Rectangle 3">
            <a:extLst>
              <a:ext uri="{FF2B5EF4-FFF2-40B4-BE49-F238E27FC236}">
                <a16:creationId xmlns:a16="http://schemas.microsoft.com/office/drawing/2014/main" id="{5F6EBC30-1F1F-41E9-8FF1-30326FD3CA7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3570470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>
            <a:extLst>
              <a:ext uri="{FF2B5EF4-FFF2-40B4-BE49-F238E27FC236}">
                <a16:creationId xmlns:a16="http://schemas.microsoft.com/office/drawing/2014/main" id="{DA9E4D5B-4C39-49EE-A887-D343A3307E8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7650683-6C29-4295-BA65-4E2719B65BE4}" type="slidenum">
              <a:rPr lang="en-GB" altLang="cs-CZ"/>
              <a:pPr>
                <a:spcBef>
                  <a:spcPct val="0"/>
                </a:spcBef>
              </a:pPr>
              <a:t>30</a:t>
            </a:fld>
            <a:endParaRPr lang="en-GB" altLang="cs-CZ"/>
          </a:p>
        </p:txBody>
      </p:sp>
      <p:sp>
        <p:nvSpPr>
          <p:cNvPr id="86019" name="Rectangle 2">
            <a:extLst>
              <a:ext uri="{FF2B5EF4-FFF2-40B4-BE49-F238E27FC236}">
                <a16:creationId xmlns:a16="http://schemas.microsoft.com/office/drawing/2014/main" id="{004A94DA-9135-40A2-9425-C0BFDD9CD69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6020" name="Rectangle 3">
            <a:extLst>
              <a:ext uri="{FF2B5EF4-FFF2-40B4-BE49-F238E27FC236}">
                <a16:creationId xmlns:a16="http://schemas.microsoft.com/office/drawing/2014/main" id="{4DC2235A-31EF-4B56-9F3F-E9299D134B5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31008029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>
            <a:extLst>
              <a:ext uri="{FF2B5EF4-FFF2-40B4-BE49-F238E27FC236}">
                <a16:creationId xmlns:a16="http://schemas.microsoft.com/office/drawing/2014/main" id="{A674A13F-27E2-4CED-BEE4-27EFFCC2E63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8236E1-C381-45D8-8C02-3EAAC1DB72EB}" type="slidenum">
              <a:rPr lang="en-GB" altLang="cs-CZ"/>
              <a:pPr>
                <a:spcBef>
                  <a:spcPct val="0"/>
                </a:spcBef>
              </a:pPr>
              <a:t>31</a:t>
            </a:fld>
            <a:endParaRPr lang="en-GB" altLang="cs-CZ"/>
          </a:p>
        </p:txBody>
      </p:sp>
      <p:sp>
        <p:nvSpPr>
          <p:cNvPr id="88067" name="Rectangle 2">
            <a:extLst>
              <a:ext uri="{FF2B5EF4-FFF2-40B4-BE49-F238E27FC236}">
                <a16:creationId xmlns:a16="http://schemas.microsoft.com/office/drawing/2014/main" id="{457ADF5C-E70A-44B2-9413-0EA89FCD690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8068" name="Rectangle 3">
            <a:extLst>
              <a:ext uri="{FF2B5EF4-FFF2-40B4-BE49-F238E27FC236}">
                <a16:creationId xmlns:a16="http://schemas.microsoft.com/office/drawing/2014/main" id="{662475FA-B89D-4E58-98E8-6DE43F1C4B7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2757896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>
            <a:extLst>
              <a:ext uri="{FF2B5EF4-FFF2-40B4-BE49-F238E27FC236}">
                <a16:creationId xmlns:a16="http://schemas.microsoft.com/office/drawing/2014/main" id="{95E1A5D7-3B3D-451C-9A66-A87C532B1EA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DA355A5-7470-46FA-958B-12E5B985F8A2}" type="slidenum">
              <a:rPr lang="en-GB" altLang="cs-CZ"/>
              <a:pPr>
                <a:spcBef>
                  <a:spcPct val="0"/>
                </a:spcBef>
              </a:pPr>
              <a:t>33</a:t>
            </a:fld>
            <a:endParaRPr lang="en-GB" altLang="cs-CZ"/>
          </a:p>
        </p:txBody>
      </p:sp>
      <p:sp>
        <p:nvSpPr>
          <p:cNvPr id="91139" name="Rectangle 2">
            <a:extLst>
              <a:ext uri="{FF2B5EF4-FFF2-40B4-BE49-F238E27FC236}">
                <a16:creationId xmlns:a16="http://schemas.microsoft.com/office/drawing/2014/main" id="{1AFB99D9-AA9A-4504-B437-013C61EA7F7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1140" name="Rectangle 3">
            <a:extLst>
              <a:ext uri="{FF2B5EF4-FFF2-40B4-BE49-F238E27FC236}">
                <a16:creationId xmlns:a16="http://schemas.microsoft.com/office/drawing/2014/main" id="{D901041F-68BB-4DFB-A0F8-DF62AE8841C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35175535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>
            <a:extLst>
              <a:ext uri="{FF2B5EF4-FFF2-40B4-BE49-F238E27FC236}">
                <a16:creationId xmlns:a16="http://schemas.microsoft.com/office/drawing/2014/main" id="{273AE909-15A6-40DE-A246-E6B85969CBA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46F888D-B2A7-4BCC-AEAF-00D28ABBFA0D}" type="slidenum">
              <a:rPr lang="en-GB" altLang="cs-CZ"/>
              <a:pPr>
                <a:spcBef>
                  <a:spcPct val="0"/>
                </a:spcBef>
              </a:pPr>
              <a:t>34</a:t>
            </a:fld>
            <a:endParaRPr lang="en-GB" altLang="cs-CZ"/>
          </a:p>
        </p:txBody>
      </p:sp>
      <p:sp>
        <p:nvSpPr>
          <p:cNvPr id="93187" name="Rectangle 2">
            <a:extLst>
              <a:ext uri="{FF2B5EF4-FFF2-40B4-BE49-F238E27FC236}">
                <a16:creationId xmlns:a16="http://schemas.microsoft.com/office/drawing/2014/main" id="{23CEE802-AF77-4E67-9EFF-237769081DE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3188" name="Rectangle 3">
            <a:extLst>
              <a:ext uri="{FF2B5EF4-FFF2-40B4-BE49-F238E27FC236}">
                <a16:creationId xmlns:a16="http://schemas.microsoft.com/office/drawing/2014/main" id="{123437CC-92AA-478D-A7C9-F54C69C98BA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39234057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>
            <a:extLst>
              <a:ext uri="{FF2B5EF4-FFF2-40B4-BE49-F238E27FC236}">
                <a16:creationId xmlns:a16="http://schemas.microsoft.com/office/drawing/2014/main" id="{B153C36D-834D-4982-A054-6A12AB8C477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EEB5DBC-773B-4852-BF29-E1BCFB173B65}" type="slidenum">
              <a:rPr lang="en-GB" altLang="cs-CZ"/>
              <a:pPr>
                <a:spcBef>
                  <a:spcPct val="0"/>
                </a:spcBef>
              </a:pPr>
              <a:t>35</a:t>
            </a:fld>
            <a:endParaRPr lang="en-GB" altLang="cs-CZ"/>
          </a:p>
        </p:txBody>
      </p:sp>
      <p:sp>
        <p:nvSpPr>
          <p:cNvPr id="95235" name="Rectangle 2">
            <a:extLst>
              <a:ext uri="{FF2B5EF4-FFF2-40B4-BE49-F238E27FC236}">
                <a16:creationId xmlns:a16="http://schemas.microsoft.com/office/drawing/2014/main" id="{36915702-4202-458F-92E1-A239EB379C2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5236" name="Rectangle 3">
            <a:extLst>
              <a:ext uri="{FF2B5EF4-FFF2-40B4-BE49-F238E27FC236}">
                <a16:creationId xmlns:a16="http://schemas.microsoft.com/office/drawing/2014/main" id="{0A13FD8C-8ABD-4A3F-B24C-A6D69E68F99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42456947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>
            <a:extLst>
              <a:ext uri="{FF2B5EF4-FFF2-40B4-BE49-F238E27FC236}">
                <a16:creationId xmlns:a16="http://schemas.microsoft.com/office/drawing/2014/main" id="{064523AC-BCF5-45DC-9ECD-A7988A98F44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91090D8-9859-4775-A20A-72721EFAFD3F}" type="slidenum">
              <a:rPr lang="en-GB" altLang="cs-CZ"/>
              <a:pPr>
                <a:spcBef>
                  <a:spcPct val="0"/>
                </a:spcBef>
              </a:pPr>
              <a:t>36</a:t>
            </a:fld>
            <a:endParaRPr lang="en-GB" altLang="cs-CZ"/>
          </a:p>
        </p:txBody>
      </p:sp>
      <p:sp>
        <p:nvSpPr>
          <p:cNvPr id="97283" name="Rectangle 2">
            <a:extLst>
              <a:ext uri="{FF2B5EF4-FFF2-40B4-BE49-F238E27FC236}">
                <a16:creationId xmlns:a16="http://schemas.microsoft.com/office/drawing/2014/main" id="{1EC86CAC-317D-4E24-B458-68FABDA9D00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7284" name="Rectangle 3">
            <a:extLst>
              <a:ext uri="{FF2B5EF4-FFF2-40B4-BE49-F238E27FC236}">
                <a16:creationId xmlns:a16="http://schemas.microsoft.com/office/drawing/2014/main" id="{7FC90F54-BAA8-4B41-942A-E9740FDE1A6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5393158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>
            <a:extLst>
              <a:ext uri="{FF2B5EF4-FFF2-40B4-BE49-F238E27FC236}">
                <a16:creationId xmlns:a16="http://schemas.microsoft.com/office/drawing/2014/main" id="{4FE69789-AC85-41D6-945E-2F36EB961F3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FD31836-05E0-46E1-8BA7-1DF101A42B2D}" type="slidenum">
              <a:rPr lang="en-GB" altLang="cs-CZ"/>
              <a:pPr>
                <a:spcBef>
                  <a:spcPct val="0"/>
                </a:spcBef>
              </a:pPr>
              <a:t>7</a:t>
            </a:fld>
            <a:endParaRPr lang="en-GB" altLang="cs-CZ"/>
          </a:p>
        </p:txBody>
      </p:sp>
      <p:sp>
        <p:nvSpPr>
          <p:cNvPr id="57347" name="Rectangle 2">
            <a:extLst>
              <a:ext uri="{FF2B5EF4-FFF2-40B4-BE49-F238E27FC236}">
                <a16:creationId xmlns:a16="http://schemas.microsoft.com/office/drawing/2014/main" id="{5BEFB27B-084C-43CA-845D-7F2223F48D7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7348" name="Rectangle 3">
            <a:extLst>
              <a:ext uri="{FF2B5EF4-FFF2-40B4-BE49-F238E27FC236}">
                <a16:creationId xmlns:a16="http://schemas.microsoft.com/office/drawing/2014/main" id="{0D2C203D-6DCD-42D5-85FE-1744373A7C0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32779542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>
            <a:extLst>
              <a:ext uri="{FF2B5EF4-FFF2-40B4-BE49-F238E27FC236}">
                <a16:creationId xmlns:a16="http://schemas.microsoft.com/office/drawing/2014/main" id="{2F2F9BBA-FD2F-4FD2-9236-8A41312621B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D4C58B4-D9C5-462F-BF88-BB752A654B1B}" type="slidenum">
              <a:rPr lang="en-GB" altLang="cs-CZ"/>
              <a:pPr>
                <a:spcBef>
                  <a:spcPct val="0"/>
                </a:spcBef>
              </a:pPr>
              <a:t>9</a:t>
            </a:fld>
            <a:endParaRPr lang="en-GB" altLang="cs-CZ"/>
          </a:p>
        </p:txBody>
      </p:sp>
      <p:sp>
        <p:nvSpPr>
          <p:cNvPr id="59395" name="Rectangle 2">
            <a:extLst>
              <a:ext uri="{FF2B5EF4-FFF2-40B4-BE49-F238E27FC236}">
                <a16:creationId xmlns:a16="http://schemas.microsoft.com/office/drawing/2014/main" id="{C499D666-68C7-449F-8FAF-6593CE8A898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9396" name="Rectangle 3">
            <a:extLst>
              <a:ext uri="{FF2B5EF4-FFF2-40B4-BE49-F238E27FC236}">
                <a16:creationId xmlns:a16="http://schemas.microsoft.com/office/drawing/2014/main" id="{A43E8861-A1C9-4408-9088-A505978433C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453384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>
            <a:extLst>
              <a:ext uri="{FF2B5EF4-FFF2-40B4-BE49-F238E27FC236}">
                <a16:creationId xmlns:a16="http://schemas.microsoft.com/office/drawing/2014/main" id="{1A7389C2-FA57-4709-95E8-F15F4767DEA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98DF30A-776C-4CCA-955C-99A0F508FC85}" type="slidenum">
              <a:rPr lang="en-GB" altLang="cs-CZ"/>
              <a:pPr>
                <a:spcBef>
                  <a:spcPct val="0"/>
                </a:spcBef>
              </a:pPr>
              <a:t>12</a:t>
            </a:fld>
            <a:endParaRPr lang="en-GB" altLang="cs-CZ"/>
          </a:p>
        </p:txBody>
      </p:sp>
      <p:sp>
        <p:nvSpPr>
          <p:cNvPr id="61443" name="Rectangle 2">
            <a:extLst>
              <a:ext uri="{FF2B5EF4-FFF2-40B4-BE49-F238E27FC236}">
                <a16:creationId xmlns:a16="http://schemas.microsoft.com/office/drawing/2014/main" id="{7F1EF64B-CFF2-4FE0-9DDC-496CD78EE24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1444" name="Rectangle 3">
            <a:extLst>
              <a:ext uri="{FF2B5EF4-FFF2-40B4-BE49-F238E27FC236}">
                <a16:creationId xmlns:a16="http://schemas.microsoft.com/office/drawing/2014/main" id="{A5DE18EB-578D-4E4B-80D2-5B925578424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22470879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>
            <a:extLst>
              <a:ext uri="{FF2B5EF4-FFF2-40B4-BE49-F238E27FC236}">
                <a16:creationId xmlns:a16="http://schemas.microsoft.com/office/drawing/2014/main" id="{AD44B122-9102-497A-9F66-E8D6BB482C0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CA58F66-6C76-4586-A126-CAE8FBD218D6}" type="slidenum">
              <a:rPr lang="en-GB" altLang="cs-CZ"/>
              <a:pPr>
                <a:spcBef>
                  <a:spcPct val="0"/>
                </a:spcBef>
              </a:pPr>
              <a:t>13</a:t>
            </a:fld>
            <a:endParaRPr lang="en-GB" altLang="cs-CZ"/>
          </a:p>
        </p:txBody>
      </p:sp>
      <p:sp>
        <p:nvSpPr>
          <p:cNvPr id="63491" name="Rectangle 2">
            <a:extLst>
              <a:ext uri="{FF2B5EF4-FFF2-40B4-BE49-F238E27FC236}">
                <a16:creationId xmlns:a16="http://schemas.microsoft.com/office/drawing/2014/main" id="{EFAE772B-7AE4-40E6-B4C2-CDEE9D0678D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93700" y="692150"/>
            <a:ext cx="6070600" cy="3416300"/>
          </a:xfrm>
          <a:ln w="12700" cap="flat">
            <a:solidFill>
              <a:schemeClr val="tx1"/>
            </a:solidFill>
          </a:ln>
        </p:spPr>
      </p:sp>
      <p:sp>
        <p:nvSpPr>
          <p:cNvPr id="63492" name="Rectangle 3">
            <a:extLst>
              <a:ext uri="{FF2B5EF4-FFF2-40B4-BE49-F238E27FC236}">
                <a16:creationId xmlns:a16="http://schemas.microsoft.com/office/drawing/2014/main" id="{60BB711F-9EA1-497D-8151-6D7E43A97E4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6575"/>
            <a:ext cx="5029200" cy="3849688"/>
          </a:xfrm>
          <a:noFill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pPr eaLnBrk="1" hangingPunct="1"/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29347345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>
            <a:extLst>
              <a:ext uri="{FF2B5EF4-FFF2-40B4-BE49-F238E27FC236}">
                <a16:creationId xmlns:a16="http://schemas.microsoft.com/office/drawing/2014/main" id="{8DD706C7-FE39-4A7E-9577-8639E8B0806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FE6AB75-71AC-42FC-B1B8-A497248D4BDB}" type="slidenum">
              <a:rPr lang="en-GB" altLang="cs-CZ"/>
              <a:pPr>
                <a:spcBef>
                  <a:spcPct val="0"/>
                </a:spcBef>
              </a:pPr>
              <a:t>14</a:t>
            </a:fld>
            <a:endParaRPr lang="en-GB" altLang="cs-CZ"/>
          </a:p>
        </p:txBody>
      </p:sp>
      <p:sp>
        <p:nvSpPr>
          <p:cNvPr id="65539" name="Rectangle 2">
            <a:extLst>
              <a:ext uri="{FF2B5EF4-FFF2-40B4-BE49-F238E27FC236}">
                <a16:creationId xmlns:a16="http://schemas.microsoft.com/office/drawing/2014/main" id="{71E2156B-D4A0-4A02-ACB2-DDECA542693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6575"/>
            <a:ext cx="5029200" cy="3849688"/>
          </a:xfrm>
          <a:noFill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pPr eaLnBrk="1" hangingPunct="1"/>
            <a:endParaRPr lang="en-GB" altLang="cs-CZ"/>
          </a:p>
        </p:txBody>
      </p:sp>
      <p:sp>
        <p:nvSpPr>
          <p:cNvPr id="65540" name="Rectangle 3">
            <a:extLst>
              <a:ext uri="{FF2B5EF4-FFF2-40B4-BE49-F238E27FC236}">
                <a16:creationId xmlns:a16="http://schemas.microsoft.com/office/drawing/2014/main" id="{857001F6-809A-4DA8-8067-2D759023938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93700" y="692150"/>
            <a:ext cx="6070600" cy="3416300"/>
          </a:xfrm>
          <a:ln w="12700" cap="flat">
            <a:solidFill>
              <a:schemeClr val="tx1"/>
            </a:solidFill>
          </a:ln>
        </p:spPr>
      </p:sp>
    </p:spTree>
    <p:extLst>
      <p:ext uri="{BB962C8B-B14F-4D97-AF65-F5344CB8AC3E}">
        <p14:creationId xmlns:p14="http://schemas.microsoft.com/office/powerpoint/2010/main" val="7851957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>
            <a:extLst>
              <a:ext uri="{FF2B5EF4-FFF2-40B4-BE49-F238E27FC236}">
                <a16:creationId xmlns:a16="http://schemas.microsoft.com/office/drawing/2014/main" id="{307C96CC-8858-4B5A-AB1E-3C695A67D8E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D382C6D-3580-4423-82A3-177C3F2A51AD}" type="slidenum">
              <a:rPr lang="en-GB" altLang="cs-CZ"/>
              <a:pPr>
                <a:spcBef>
                  <a:spcPct val="0"/>
                </a:spcBef>
              </a:pPr>
              <a:t>15</a:t>
            </a:fld>
            <a:endParaRPr lang="en-GB" altLang="cs-CZ"/>
          </a:p>
        </p:txBody>
      </p:sp>
      <p:sp>
        <p:nvSpPr>
          <p:cNvPr id="67587" name="Rectangle 2">
            <a:extLst>
              <a:ext uri="{FF2B5EF4-FFF2-40B4-BE49-F238E27FC236}">
                <a16:creationId xmlns:a16="http://schemas.microsoft.com/office/drawing/2014/main" id="{15F3B881-4BD1-45EC-B99F-438B37C341A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7588" name="Rectangle 3">
            <a:extLst>
              <a:ext uri="{FF2B5EF4-FFF2-40B4-BE49-F238E27FC236}">
                <a16:creationId xmlns:a16="http://schemas.microsoft.com/office/drawing/2014/main" id="{61F85E11-030A-48A6-A494-695B79E4A3D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18915199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>
            <a:extLst>
              <a:ext uri="{FF2B5EF4-FFF2-40B4-BE49-F238E27FC236}">
                <a16:creationId xmlns:a16="http://schemas.microsoft.com/office/drawing/2014/main" id="{81B30C04-F2F0-4D14-9529-EC401D7E35B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EE972D2-48F8-4D88-B18B-AF4EA2E706DE}" type="slidenum">
              <a:rPr lang="en-GB" altLang="cs-CZ"/>
              <a:pPr>
                <a:spcBef>
                  <a:spcPct val="0"/>
                </a:spcBef>
              </a:pPr>
              <a:t>16</a:t>
            </a:fld>
            <a:endParaRPr lang="en-GB" altLang="cs-CZ"/>
          </a:p>
        </p:txBody>
      </p:sp>
      <p:sp>
        <p:nvSpPr>
          <p:cNvPr id="69635" name="Rectangle 2">
            <a:extLst>
              <a:ext uri="{FF2B5EF4-FFF2-40B4-BE49-F238E27FC236}">
                <a16:creationId xmlns:a16="http://schemas.microsoft.com/office/drawing/2014/main" id="{802E95A2-9020-4C2A-B882-C570C8BDEAE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9636" name="Rectangle 3">
            <a:extLst>
              <a:ext uri="{FF2B5EF4-FFF2-40B4-BE49-F238E27FC236}">
                <a16:creationId xmlns:a16="http://schemas.microsoft.com/office/drawing/2014/main" id="{C1FE92AA-12A9-468C-AF3B-5D1C7991CB7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9755552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>
            <a:extLst>
              <a:ext uri="{FF2B5EF4-FFF2-40B4-BE49-F238E27FC236}">
                <a16:creationId xmlns:a16="http://schemas.microsoft.com/office/drawing/2014/main" id="{564E882E-5EDD-4DD6-85BC-7CCE265571B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2A1D016-F15C-4C28-965D-E44B692D6D7E}" type="slidenum">
              <a:rPr lang="en-GB" altLang="cs-CZ"/>
              <a:pPr>
                <a:spcBef>
                  <a:spcPct val="0"/>
                </a:spcBef>
              </a:pPr>
              <a:t>24</a:t>
            </a:fld>
            <a:endParaRPr lang="en-GB" altLang="cs-CZ"/>
          </a:p>
        </p:txBody>
      </p:sp>
      <p:sp>
        <p:nvSpPr>
          <p:cNvPr id="79875" name="Rectangle 2">
            <a:extLst>
              <a:ext uri="{FF2B5EF4-FFF2-40B4-BE49-F238E27FC236}">
                <a16:creationId xmlns:a16="http://schemas.microsoft.com/office/drawing/2014/main" id="{49BE2869-F2F7-4CE3-BB2F-CE197284AEA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9876" name="Rectangle 3">
            <a:extLst>
              <a:ext uri="{FF2B5EF4-FFF2-40B4-BE49-F238E27FC236}">
                <a16:creationId xmlns:a16="http://schemas.microsoft.com/office/drawing/2014/main" id="{6BF71CF8-C174-4871-878D-4FCD8AF9F83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8001123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en-GB" noProof="0" dirty="0"/>
              <a:t>Click here to insert title</a:t>
            </a:r>
            <a:endParaRPr lang="cs-CZ" noProof="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46943" cy="1067390"/>
          </a:xfrm>
          <a:prstGeom prst="rect">
            <a:avLst/>
          </a:prstGeom>
        </p:spPr>
      </p:pic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marR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marR="0" lvl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/>
            </a:pPr>
            <a:r>
              <a:rPr lang="en-GB" noProof="0" dirty="0"/>
              <a:t>Click here to insert subtitle</a:t>
            </a:r>
          </a:p>
        </p:txBody>
      </p:sp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images,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19997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6251278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46943" cy="1067390"/>
          </a:xfrm>
          <a:prstGeom prst="rect">
            <a:avLst/>
          </a:prstGeom>
        </p:spPr>
      </p:pic>
      <p:sp>
        <p:nvSpPr>
          <p:cNvPr id="11" name="Nadpis 6">
            <a:extLst>
              <a:ext uri="{FF2B5EF4-FFF2-40B4-BE49-F238E27FC236}">
                <a16:creationId xmlns:a16="http://schemas.microsoft.com/office/drawing/2014/main" id="{210CF170-3CE8-4094-B136-F821606CD8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rgbClr val="0000DC"/>
                </a:solidFill>
              </a:defRPr>
            </a:lvl1pPr>
          </a:lstStyle>
          <a:p>
            <a:r>
              <a:rPr lang="en-GB" noProof="0" dirty="0"/>
              <a:t>Click here to insert title</a:t>
            </a:r>
            <a:endParaRPr lang="cs-CZ" dirty="0"/>
          </a:p>
        </p:txBody>
      </p:sp>
      <p:sp>
        <p:nvSpPr>
          <p:cNvPr id="12" name="Podnadpis 2">
            <a:extLst>
              <a:ext uri="{FF2B5EF4-FFF2-40B4-BE49-F238E27FC236}">
                <a16:creationId xmlns:a16="http://schemas.microsoft.com/office/drawing/2014/main" id="{F805DFF4-9876-466D-A663-D549EEF8195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rgbClr val="0000DC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GB" noProof="0" dirty="0"/>
              <a:t>Click here to insert subtitle</a:t>
            </a:r>
          </a:p>
        </p:txBody>
      </p:sp>
      <p:sp>
        <p:nvSpPr>
          <p:cNvPr id="9" name="Zástupný symbol pro obrázek 7">
            <a:extLst>
              <a:ext uri="{FF2B5EF4-FFF2-40B4-BE49-F238E27FC236}">
                <a16:creationId xmlns:a16="http://schemas.microsoft.com/office/drawing/2014/main" id="{80C21443-92BF-4BF1-9C61-FDB664DC796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en-GB" noProof="0" dirty="0"/>
              <a:t>Click on the icon to insert image</a:t>
            </a:r>
          </a:p>
        </p:txBody>
      </p:sp>
      <p:sp>
        <p:nvSpPr>
          <p:cNvPr id="7" name="Zástupný symbol pro zápatí 1">
            <a:extLst>
              <a:ext uri="{FF2B5EF4-FFF2-40B4-BE49-F238E27FC236}">
                <a16:creationId xmlns:a16="http://schemas.microsoft.com/office/drawing/2014/main" id="{24438A88-1921-4DF2-9F65-459AAE83D1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</p:spTree>
    <p:extLst>
      <p:ext uri="{BB962C8B-B14F-4D97-AF65-F5344CB8AC3E}">
        <p14:creationId xmlns:p14="http://schemas.microsoft.com/office/powerpoint/2010/main" val="21581272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inverse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here to insert title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GB" noProof="0" dirty="0"/>
              <a:t>Click here to insert subtitle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F585A7D-D2A5-48D6-9877-7D43E33E52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868"/>
            <a:ext cx="1546943" cy="1065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 - inverse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here to insert title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GB" noProof="0" dirty="0"/>
              <a:t>Click here to insert subtitle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F585A7D-D2A5-48D6-9877-7D43E33E52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868"/>
            <a:ext cx="1546943" cy="1065653"/>
          </a:xfrm>
          <a:prstGeom prst="rect">
            <a:avLst/>
          </a:prstGeom>
        </p:spPr>
      </p:pic>
      <p:sp>
        <p:nvSpPr>
          <p:cNvPr id="10" name="Zástupný symbol pro obrázek 7">
            <a:extLst>
              <a:ext uri="{FF2B5EF4-FFF2-40B4-BE49-F238E27FC236}">
                <a16:creationId xmlns:a16="http://schemas.microsoft.com/office/drawing/2014/main" id="{05C2E24A-1A94-4B14-B9BB-CA01DE5DD20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on the icon to insert image</a:t>
            </a:r>
          </a:p>
        </p:txBody>
      </p:sp>
      <p:sp>
        <p:nvSpPr>
          <p:cNvPr id="12" name="Zástupný symbol pro zápatí 2">
            <a:extLst>
              <a:ext uri="{FF2B5EF4-FFF2-40B4-BE49-F238E27FC236}">
                <a16:creationId xmlns:a16="http://schemas.microsoft.com/office/drawing/2014/main" id="{CC921DFF-8B97-473C-919A-06F55168BD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</p:spTree>
    <p:extLst>
      <p:ext uri="{BB962C8B-B14F-4D97-AF65-F5344CB8AC3E}">
        <p14:creationId xmlns:p14="http://schemas.microsoft.com/office/powerpoint/2010/main" val="38199248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se slide with image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rázek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here to insert image</a:t>
            </a:r>
          </a:p>
        </p:txBody>
      </p:sp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5419" cy="597600"/>
          </a:xfrm>
          <a:prstGeom prst="rect">
            <a:avLst/>
          </a:prstGeom>
        </p:spPr>
      </p:pic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46E80635-6C5C-49F3-8F11-AD16586CD0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000" y="6040795"/>
            <a:ext cx="8555976" cy="510831"/>
          </a:xfrm>
        </p:spPr>
        <p:txBody>
          <a:bodyPr lIns="0" tIns="0" rIns="0" bIns="0" numCol="1" spcCol="324000">
            <a:noAutofit/>
          </a:bodyPr>
          <a:lstStyle>
            <a:lvl1pPr marL="0" marR="0" indent="0" algn="l" defTabSz="914400" rtl="0" eaLnBrk="1" fontAlgn="base" latinLnBrk="0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 sz="1500" b="0">
                <a:solidFill>
                  <a:schemeClr val="bg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</a:t>
            </a:r>
          </a:p>
        </p:txBody>
      </p:sp>
    </p:spTree>
    <p:extLst>
      <p:ext uri="{BB962C8B-B14F-4D97-AF65-F5344CB8AC3E}">
        <p14:creationId xmlns:p14="http://schemas.microsoft.com/office/powerpoint/2010/main" val="19642117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MED slide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5">
            <a:extLst>
              <a:ext uri="{FF2B5EF4-FFF2-40B4-BE49-F238E27FC236}">
                <a16:creationId xmlns:a16="http://schemas.microsoft.com/office/drawing/2014/main" id="{B05C908F-B8F4-4FC8-A2D7-3536612277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872" y="2014647"/>
            <a:ext cx="4106255" cy="2828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C4DCCB8A-E23F-49B6-A0BE-D9E395C4E7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57242" y="2298933"/>
            <a:ext cx="8712448" cy="226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26516798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54835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here to insert heading</a:t>
            </a:r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390E4E2C-8A81-45F0-A5ED-59F1EE588AF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en-GB" noProof="0" dirty="0"/>
              <a:t>Click here to insert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41448811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Nadpis a 4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609600" y="3938590"/>
            <a:ext cx="53848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7600" y="3938590"/>
            <a:ext cx="53848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>
          <a:xfrm>
            <a:off x="608641" y="6245937"/>
            <a:ext cx="2845440" cy="475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>
          <a:xfrm>
            <a:off x="4166400" y="6245937"/>
            <a:ext cx="3859200" cy="475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>
          <a:xfrm>
            <a:off x="8737921" y="6245937"/>
            <a:ext cx="2845440" cy="475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146863-8C2B-436B-8545-671DEE7C163C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686912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22330397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subheading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Click here to insert subheading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here to insert heading</a:t>
            </a:r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5CA9AC87-D3DE-408C-9471-D419F47483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en-GB" noProof="0" dirty="0"/>
              <a:t>Click here to insert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and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here to insert heading</a:t>
            </a:r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1D440DD4-5185-4C05-8E91-80CB3DC67394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en-GB" noProof="0" dirty="0"/>
              <a:t>Click here to insert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91531ABC-E456-4507-A022-87C2E3C7A2AA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en-GB" noProof="0" dirty="0"/>
              <a:t>Click here to insert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subheading and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Click here to insert subheading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pPr lvl="0"/>
            <a:r>
              <a:rPr lang="en-GB" noProof="0" dirty="0"/>
              <a:t>Click here to insert heading</a:t>
            </a:r>
            <a:endParaRPr lang="cs-CZ" noProof="0" dirty="0"/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Click here to insert subheading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D7707F6E-62D9-4ACE-A33C-A5E15E5CDF75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en-GB" noProof="0" dirty="0"/>
              <a:t>Click here to insert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911B9D34-B8F8-4804-B959-27E40687C897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en-GB" noProof="0" dirty="0"/>
              <a:t>Click here to insert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subheading, 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8DF9A9-CF6E-49C8-A8BC-74FDF24B8C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Click here to insert heading</a:t>
            </a:r>
            <a:endParaRPr lang="cs-CZ" dirty="0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E1D20B9-1A33-484F-AB08-D95E85A9CB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7A2EACA-93F7-4696-A84F-C07E4801CB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45EA606A-B012-497D-A062-93B4C5E7BD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47735" y="2596845"/>
            <a:ext cx="4125465" cy="3208441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8" name="Zástupný symbol pro obrázek 7">
            <a:extLst>
              <a:ext uri="{FF2B5EF4-FFF2-40B4-BE49-F238E27FC236}">
                <a16:creationId xmlns:a16="http://schemas.microsoft.com/office/drawing/2014/main" id="{55454331-9726-47EA-9406-7071E2CA33D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29509" y="1665288"/>
            <a:ext cx="6207791" cy="4139998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en-GB" noProof="0" dirty="0"/>
              <a:t>Click on the icon to insert image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A2E7788A-7319-4B13-B5BD-0D72FA9D7A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1" name="Zástupný symbol pro text 7">
            <a:extLst>
              <a:ext uri="{FF2B5EF4-FFF2-40B4-BE49-F238E27FC236}">
                <a16:creationId xmlns:a16="http://schemas.microsoft.com/office/drawing/2014/main" id="{B0741B4D-1AE5-4AB1-8AD2-5E6FAC7F6F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Click here to insert subheading</a:t>
            </a:r>
          </a:p>
        </p:txBody>
      </p:sp>
    </p:spTree>
    <p:extLst>
      <p:ext uri="{BB962C8B-B14F-4D97-AF65-F5344CB8AC3E}">
        <p14:creationId xmlns:p14="http://schemas.microsoft.com/office/powerpoint/2010/main" val="3832835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subheading and 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440000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719999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8160001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Click here to insert subheading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en-GB" noProof="0" dirty="0"/>
              <a:t>Click here to insert heading</a:t>
            </a:r>
            <a:endParaRPr lang="cs-CZ" dirty="0"/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out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51439ED6-907B-45D9-8FCC-98AE21B3C06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72000" indent="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en-GB" noProof="0" dirty="0"/>
              <a:t>Click here to insert text</a:t>
            </a:r>
          </a:p>
        </p:txBody>
      </p:sp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6" name="Nadpis 12">
            <a:extLst>
              <a:ext uri="{FF2B5EF4-FFF2-40B4-BE49-F238E27FC236}">
                <a16:creationId xmlns:a16="http://schemas.microsoft.com/office/drawing/2014/main" id="{C80D1D37-E5CA-42AD-BE6B-219FAFB546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en-GB" noProof="0" dirty="0"/>
              <a:t>Click here to insert heading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45540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 noProof="0" dirty="0"/>
              <a:t>Click here to insert heading</a:t>
            </a:r>
            <a:endParaRPr lang="cs-CZ" dirty="0"/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/>
            </a:pPr>
            <a:r>
              <a:rPr lang="en-GB" noProof="0" dirty="0"/>
              <a:t>Click here to insert text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85" r:id="rId3"/>
    <p:sldLayoutId id="2147483674" r:id="rId4"/>
    <p:sldLayoutId id="2147483688" r:id="rId5"/>
    <p:sldLayoutId id="2147483698" r:id="rId6"/>
    <p:sldLayoutId id="2147483673" r:id="rId7"/>
    <p:sldLayoutId id="2147483675" r:id="rId8"/>
    <p:sldLayoutId id="2147483695" r:id="rId9"/>
    <p:sldLayoutId id="2147483677" r:id="rId10"/>
    <p:sldLayoutId id="2147483686" r:id="rId11"/>
    <p:sldLayoutId id="2147483697" r:id="rId12"/>
    <p:sldLayoutId id="2147483690" r:id="rId13"/>
    <p:sldLayoutId id="2147483696" r:id="rId14"/>
    <p:sldLayoutId id="2147483694" r:id="rId15"/>
    <p:sldLayoutId id="2147483692" r:id="rId16"/>
    <p:sldLayoutId id="2147483693" r:id="rId17"/>
    <p:sldLayoutId id="2147483699" r:id="rId18"/>
    <p:sldLayoutId id="2147483700" r:id="rId19"/>
    <p:sldLayoutId id="2147483701" r:id="rId20"/>
    <p:sldLayoutId id="2147483702" r:id="rId21"/>
    <p:sldLayoutId id="2147483703" r:id="rId22"/>
  </p:sldLayoutIdLst>
  <p:hf hd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marR="0" indent="0" algn="l" defTabSz="914400" rtl="0" eaLnBrk="1" fontAlgn="base" latinLnBrk="0" hangingPunct="1">
        <a:lnSpc>
          <a:spcPct val="114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tabLst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24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35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27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microsoft.com/office/2007/relationships/media" Target="../media/media12.m4a"/><Relationship Id="rId7" Type="http://schemas.openxmlformats.org/officeDocument/2006/relationships/image" Target="../media/image29.png"/><Relationship Id="rId2" Type="http://schemas.openxmlformats.org/officeDocument/2006/relationships/video" Target="../media/media11.wmv"/><Relationship Id="rId1" Type="http://schemas.microsoft.com/office/2007/relationships/media" Target="../media/media11.wmv"/><Relationship Id="rId6" Type="http://schemas.openxmlformats.org/officeDocument/2006/relationships/image" Target="../media/image28.png"/><Relationship Id="rId5" Type="http://schemas.openxmlformats.org/officeDocument/2006/relationships/slideLayout" Target="../slideLayouts/slideLayout18.xml"/><Relationship Id="rId4" Type="http://schemas.openxmlformats.org/officeDocument/2006/relationships/audio" Target="../media/media12.m4a"/><Relationship Id="rId9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13" Type="http://schemas.openxmlformats.org/officeDocument/2006/relationships/image" Target="../media/image37.jpeg"/><Relationship Id="rId3" Type="http://schemas.microsoft.com/office/2007/relationships/media" Target="../media/media14.m4a"/><Relationship Id="rId7" Type="http://schemas.openxmlformats.org/officeDocument/2006/relationships/image" Target="../media/image31.png"/><Relationship Id="rId12" Type="http://schemas.openxmlformats.org/officeDocument/2006/relationships/image" Target="../media/image36.jpe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35.jpeg"/><Relationship Id="rId5" Type="http://schemas.openxmlformats.org/officeDocument/2006/relationships/slideLayout" Target="../slideLayouts/slideLayout20.xml"/><Relationship Id="rId10" Type="http://schemas.openxmlformats.org/officeDocument/2006/relationships/image" Target="../media/image34.jpeg"/><Relationship Id="rId4" Type="http://schemas.openxmlformats.org/officeDocument/2006/relationships/audio" Target="../media/media14.m4a"/><Relationship Id="rId9" Type="http://schemas.openxmlformats.org/officeDocument/2006/relationships/image" Target="../media/image33.jpeg"/><Relationship Id="rId1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7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39.jpeg"/><Relationship Id="rId5" Type="http://schemas.openxmlformats.org/officeDocument/2006/relationships/image" Target="../media/image38.emf"/><Relationship Id="rId4" Type="http://schemas.openxmlformats.org/officeDocument/2006/relationships/notesSlide" Target="../notesSlides/notesSlide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7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7.pn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48.jpe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47.jpeg"/><Relationship Id="rId5" Type="http://schemas.openxmlformats.org/officeDocument/2006/relationships/image" Target="../media/image46.jpg"/><Relationship Id="rId4" Type="http://schemas.openxmlformats.org/officeDocument/2006/relationships/image" Target="../media/image45.jpg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7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7.pn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microsoft.com/office/2007/relationships/media" Target="../media/media23.m4a"/><Relationship Id="rId7" Type="http://schemas.openxmlformats.org/officeDocument/2006/relationships/image" Target="../media/image7.png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53.jpeg"/><Relationship Id="rId5" Type="http://schemas.openxmlformats.org/officeDocument/2006/relationships/slideLayout" Target="../slideLayouts/slideLayout20.xml"/><Relationship Id="rId4" Type="http://schemas.openxmlformats.org/officeDocument/2006/relationships/audio" Target="../media/media23.m4a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7.png"/><Relationship Id="rId4" Type="http://schemas.openxmlformats.org/officeDocument/2006/relationships/image" Target="../media/image4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7.png"/><Relationship Id="rId5" Type="http://schemas.openxmlformats.org/officeDocument/2006/relationships/image" Target="../media/image56.jpg"/><Relationship Id="rId4" Type="http://schemas.openxmlformats.org/officeDocument/2006/relationships/image" Target="../media/image55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2.xml"/><Relationship Id="rId4" Type="http://schemas.openxmlformats.org/officeDocument/2006/relationships/hyperlink" Target="http://www.mhs5000.com/software.htm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Relationship Id="rId6" Type="http://schemas.openxmlformats.org/officeDocument/2006/relationships/hyperlink" Target="http://www.mhs5000.com/software.htm" TargetMode="External"/><Relationship Id="rId5" Type="http://schemas.openxmlformats.org/officeDocument/2006/relationships/hyperlink" Target="http://www.dititexas.com/page6.html" TargetMode="External"/><Relationship Id="rId4" Type="http://schemas.openxmlformats.org/officeDocument/2006/relationships/image" Target="../media/image59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media" Target="../media/media27.m4a"/><Relationship Id="rId7" Type="http://schemas.openxmlformats.org/officeDocument/2006/relationships/image" Target="../media/image7.png"/><Relationship Id="rId2" Type="http://schemas.openxmlformats.org/officeDocument/2006/relationships/video" Target="../media/media26.avi"/><Relationship Id="rId1" Type="http://schemas.microsoft.com/office/2007/relationships/media" Target="../media/media26.avi"/><Relationship Id="rId6" Type="http://schemas.openxmlformats.org/officeDocument/2006/relationships/image" Target="../media/image60.png"/><Relationship Id="rId5" Type="http://schemas.openxmlformats.org/officeDocument/2006/relationships/slideLayout" Target="../slideLayouts/slideLayout19.xml"/><Relationship Id="rId4" Type="http://schemas.openxmlformats.org/officeDocument/2006/relationships/audio" Target="../media/media27.m4a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7.png"/><Relationship Id="rId5" Type="http://schemas.openxmlformats.org/officeDocument/2006/relationships/image" Target="../media/image62.jpeg"/><Relationship Id="rId4" Type="http://schemas.openxmlformats.org/officeDocument/2006/relationships/image" Target="../media/image61.pn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media" Target="../media/media30.m4a"/><Relationship Id="rId7" Type="http://schemas.openxmlformats.org/officeDocument/2006/relationships/image" Target="../media/image7.png"/><Relationship Id="rId2" Type="http://schemas.openxmlformats.org/officeDocument/2006/relationships/video" Target="../media/media29.avi"/><Relationship Id="rId1" Type="http://schemas.microsoft.com/office/2007/relationships/media" Target="../media/media29.avi"/><Relationship Id="rId6" Type="http://schemas.openxmlformats.org/officeDocument/2006/relationships/image" Target="../media/image63.png"/><Relationship Id="rId5" Type="http://schemas.openxmlformats.org/officeDocument/2006/relationships/slideLayout" Target="../slideLayouts/slideLayout18.xml"/><Relationship Id="rId4" Type="http://schemas.openxmlformats.org/officeDocument/2006/relationships/audio" Target="../media/media30.m4a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65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68.jpeg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notesSlide" Target="../notesSlides/notesSlide13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microsoft.com/office/2007/relationships/media" Target="../media/media34.m4a"/><Relationship Id="rId7" Type="http://schemas.openxmlformats.org/officeDocument/2006/relationships/image" Target="../media/image70.jpeg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6" Type="http://schemas.openxmlformats.org/officeDocument/2006/relationships/image" Target="../media/image69.jpeg"/><Relationship Id="rId5" Type="http://schemas.openxmlformats.org/officeDocument/2006/relationships/slideLayout" Target="../slideLayouts/slideLayout20.xml"/><Relationship Id="rId4" Type="http://schemas.openxmlformats.org/officeDocument/2006/relationships/audio" Target="../media/media34.m4a"/><Relationship Id="rId9" Type="http://schemas.openxmlformats.org/officeDocument/2006/relationships/image" Target="../media/image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7.png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notesSlide" Target="../notesSlides/notesSlide1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7.png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6" Type="http://schemas.openxmlformats.org/officeDocument/2006/relationships/image" Target="../media/image76.jpg"/><Relationship Id="rId5" Type="http://schemas.openxmlformats.org/officeDocument/2006/relationships/image" Target="../media/image75.jpeg"/><Relationship Id="rId4" Type="http://schemas.openxmlformats.org/officeDocument/2006/relationships/notesSlide" Target="../notesSlides/notesSlide1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1.wmf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oleObject" Target="../embeddings/oleObject2.bin"/><Relationship Id="rId5" Type="http://schemas.openxmlformats.org/officeDocument/2006/relationships/image" Target="../media/image10.w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7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4.png"/><Relationship Id="rId5" Type="http://schemas.openxmlformats.org/officeDocument/2006/relationships/image" Target="../media/image13.wmf"/><Relationship Id="rId4" Type="http://schemas.openxmlformats.org/officeDocument/2006/relationships/oleObject" Target="../embeddings/oleObject3.bin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8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7.png"/><Relationship Id="rId5" Type="http://schemas.openxmlformats.org/officeDocument/2006/relationships/image" Target="../media/image19.emf"/><Relationship Id="rId4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microsoft.com/office/2007/relationships/media" Target="../media/media8.m4a"/><Relationship Id="rId1" Type="http://schemas.openxmlformats.org/officeDocument/2006/relationships/audio" Target="NULL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23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6178D330-B66C-744A-9DAE-6FE0275651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sz="1200" b="0" dirty="0"/>
              <a:t>Biofyzikální ústav Lékařské fakulty </a:t>
            </a:r>
            <a:r>
              <a:rPr lang="en-GB" altLang="cs-CZ" sz="1200" b="0" dirty="0"/>
              <a:t>Masaryk</a:t>
            </a:r>
            <a:r>
              <a:rPr lang="cs-CZ" altLang="cs-CZ" sz="1200" b="0" dirty="0"/>
              <a:t>ovy univerzity, </a:t>
            </a:r>
            <a:r>
              <a:rPr lang="en-GB" altLang="cs-CZ" sz="1200" b="0" dirty="0"/>
              <a:t>Brno</a:t>
            </a:r>
            <a:endParaRPr lang="en-GB" noProof="0" dirty="0"/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3CDB8457-0BA6-D54B-A726-511C9A367AE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en-GB" altLang="cs-CZ" noProof="0" smtClean="0"/>
              <a:pPr/>
              <a:t>1</a:t>
            </a:fld>
            <a:endParaRPr lang="en-GB" altLang="cs-CZ" noProof="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23A9B39-6D5B-1149-AF4B-4E9BE32202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4400" dirty="0"/>
              <a:t>Přednášky z lékařské biofyziky</a:t>
            </a:r>
            <a:endParaRPr lang="en-GB" dirty="0"/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57CF0B4A-6B2F-5E47-805C-7758C9BCEB0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altLang="cs-CZ" b="1" dirty="0"/>
              <a:t>Infračervené zobrazení (termografie/termovize)</a:t>
            </a:r>
          </a:p>
          <a:p>
            <a:endParaRPr lang="en-GB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EF296E59-E616-436B-A260-0424673B12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1275" y="3815680"/>
            <a:ext cx="4636409" cy="2664320"/>
          </a:xfrm>
          <a:prstGeom prst="rect">
            <a:avLst/>
          </a:prstGeom>
        </p:spPr>
      </p:pic>
      <p:pic>
        <p:nvPicPr>
          <p:cNvPr id="7" name="Nahraný zvuk">
            <a:hlinkClick r:id="" action="ppaction://media"/>
            <a:extLst>
              <a:ext uri="{FF2B5EF4-FFF2-40B4-BE49-F238E27FC236}">
                <a16:creationId xmlns:a16="http://schemas.microsoft.com/office/drawing/2014/main" id="{515AE1E0-CDB1-4C51-9C02-43A07F7A67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66985" y="378000"/>
            <a:ext cx="609600" cy="508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613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35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Workswell MEDICA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529" y="188641"/>
            <a:ext cx="3841924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00056" y="80630"/>
            <a:ext cx="3397746" cy="2952327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6672064" y="6604072"/>
            <a:ext cx="5616624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900" dirty="0"/>
              <a:t>https://</a:t>
            </a:r>
            <a:r>
              <a:rPr lang="cs-CZ" sz="700" dirty="0"/>
              <a:t>workswell.cz/infrakamera-pro-screening-onemocneni-infekce-nejen-na-letiste</a:t>
            </a:r>
            <a:r>
              <a:rPr lang="cs-CZ" sz="900" dirty="0"/>
              <a:t>/</a:t>
            </a:r>
          </a:p>
        </p:txBody>
      </p:sp>
      <p:pic>
        <p:nvPicPr>
          <p:cNvPr id="3076" name="Picture 4" descr="https://workswell.cz/wp-content/uploads/2020/03/0001_ink_corona_oprava_HEAD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873"/>
          <a:stretch/>
        </p:blipFill>
        <p:spPr bwMode="auto">
          <a:xfrm>
            <a:off x="2423594" y="4731509"/>
            <a:ext cx="4248471" cy="2046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15163" y="3032956"/>
            <a:ext cx="7742693" cy="1872208"/>
          </a:xfrm>
          <a:prstGeom prst="rect">
            <a:avLst/>
          </a:prstGeom>
        </p:spPr>
      </p:pic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8CBE7C6-C31E-4879-9D38-2621F53763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918622" y="37482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089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60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331303" y="76065"/>
            <a:ext cx="6832822" cy="1037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2944" tIns="41472" rIns="82944" bIns="41472" numCol="1" anchor="t" anchorCtr="0" compatLnSpc="1">
            <a:prstTxWarp prst="textNoShape">
              <a:avLst/>
            </a:prstTxWarp>
          </a:bodyPr>
          <a:lstStyle>
            <a:lvl1pPr marL="188913" indent="-188913" algn="l" defTabSz="755650" rtl="0" eaLnBrk="0" fontAlgn="base" hangingPunct="0">
              <a:lnSpc>
                <a:spcPct val="90000"/>
              </a:lnSpc>
              <a:spcBef>
                <a:spcPts val="82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6738" indent="-188913" algn="l" defTabSz="755650" rtl="0" eaLnBrk="0" fontAlgn="base" hangingPunct="0">
              <a:lnSpc>
                <a:spcPct val="90000"/>
              </a:lnSpc>
              <a:spcBef>
                <a:spcPts val="4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44563" indent="-188913" algn="l" defTabSz="755650" rtl="0" eaLnBrk="0" fontAlgn="base" hangingPunct="0">
              <a:lnSpc>
                <a:spcPct val="90000"/>
              </a:lnSpc>
              <a:spcBef>
                <a:spcPts val="4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22388" indent="-188913" algn="l" defTabSz="755650" rtl="0" eaLnBrk="0" fontAlgn="base" hangingPunct="0">
              <a:lnSpc>
                <a:spcPct val="90000"/>
              </a:lnSpc>
              <a:spcBef>
                <a:spcPts val="4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0213" indent="-188913" algn="l" defTabSz="755650" rtl="0" eaLnBrk="0" fontAlgn="base" hangingPunct="0">
              <a:lnSpc>
                <a:spcPct val="90000"/>
              </a:lnSpc>
              <a:spcBef>
                <a:spcPts val="4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9071" indent="-189006" algn="l" defTabSz="756026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57084" indent="-189006" algn="l" defTabSz="756026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35097" indent="-189006" algn="l" defTabSz="756026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13110" indent="-189006" algn="l" defTabSz="756026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altLang="cs-CZ" sz="2800" b="1" dirty="0">
                <a:solidFill>
                  <a:schemeClr val="tx2"/>
                </a:solidFill>
              </a:rPr>
              <a:t>termovizní kontroly na letištích (chřipkové epidemie, nyní covid-19)</a:t>
            </a:r>
          </a:p>
          <a:p>
            <a:endParaRPr lang="cs-CZ" altLang="cs-CZ" sz="1451" dirty="0"/>
          </a:p>
          <a:p>
            <a:endParaRPr lang="cs-CZ" altLang="cs-CZ" sz="1451" dirty="0"/>
          </a:p>
          <a:p>
            <a:endParaRPr lang="cs-CZ" altLang="cs-CZ" sz="1451" dirty="0"/>
          </a:p>
          <a:p>
            <a:endParaRPr lang="cs-CZ" altLang="cs-CZ" sz="1451" dirty="0"/>
          </a:p>
          <a:p>
            <a:endParaRPr lang="cs-CZ" altLang="cs-CZ" sz="1451" dirty="0"/>
          </a:p>
          <a:p>
            <a:endParaRPr lang="cs-CZ" altLang="cs-CZ" sz="1451" dirty="0"/>
          </a:p>
          <a:p>
            <a:endParaRPr lang="cs-CZ" altLang="cs-CZ" sz="1451" dirty="0"/>
          </a:p>
          <a:p>
            <a:endParaRPr lang="cs-CZ" altLang="cs-CZ" sz="1451" dirty="0"/>
          </a:p>
          <a:p>
            <a:pPr>
              <a:buFontTx/>
              <a:buNone/>
            </a:pPr>
            <a:endParaRPr lang="cs-CZ" altLang="cs-CZ" sz="1451" dirty="0">
              <a:solidFill>
                <a:srgbClr val="3366FF"/>
              </a:solidFill>
            </a:endParaRPr>
          </a:p>
        </p:txBody>
      </p:sp>
      <p:pic>
        <p:nvPicPr>
          <p:cNvPr id="8" name="Picture 4" descr="termokamery na letist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042" y="1113183"/>
            <a:ext cx="3502000" cy="2614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SAR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265951" y="270344"/>
            <a:ext cx="4349031" cy="3261773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335" y="3818107"/>
            <a:ext cx="4030482" cy="3022861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8302902" y="5060476"/>
            <a:ext cx="16329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dirty="0"/>
              <a:t>Tchaj-wan </a:t>
            </a:r>
          </a:p>
          <a:p>
            <a:r>
              <a:rPr lang="cs-CZ" sz="1800" dirty="0"/>
              <a:t>Letiště </a:t>
            </a:r>
            <a:r>
              <a:rPr lang="cs-CZ" sz="1800" dirty="0" err="1"/>
              <a:t>Taipei</a:t>
            </a:r>
            <a:r>
              <a:rPr lang="cs-CZ" sz="1800" dirty="0"/>
              <a:t> – 4/2019</a:t>
            </a:r>
          </a:p>
        </p:txBody>
      </p:sp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DDBD7F6-3D36-4DF4-A345-3E145974BDF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486400" y="135076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895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8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fluke">
            <a:extLst>
              <a:ext uri="{FF2B5EF4-FFF2-40B4-BE49-F238E27FC236}">
                <a16:creationId xmlns:a16="http://schemas.microsoft.com/office/drawing/2014/main" id="{B388AA0D-8FEC-4371-87B5-6E1BFEF2D0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1703" y="1325015"/>
            <a:ext cx="1532003" cy="1872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0" name="Text Box 4">
            <a:extLst>
              <a:ext uri="{FF2B5EF4-FFF2-40B4-BE49-F238E27FC236}">
                <a16:creationId xmlns:a16="http://schemas.microsoft.com/office/drawing/2014/main" id="{1085BA5B-9CEC-4176-88E0-F95FCF365C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7884" y="957301"/>
            <a:ext cx="3240087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sz="1600" b="0" dirty="0"/>
              <a:t>FLIR ONE gen 2</a:t>
            </a:r>
          </a:p>
        </p:txBody>
      </p:sp>
      <p:sp>
        <p:nvSpPr>
          <p:cNvPr id="60422" name="Rectangle 6">
            <a:extLst>
              <a:ext uri="{FF2B5EF4-FFF2-40B4-BE49-F238E27FC236}">
                <a16:creationId xmlns:a16="http://schemas.microsoft.com/office/drawing/2014/main" id="{A45CC5D7-4729-436F-B5B3-16FB5398CA9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556590" y="93663"/>
            <a:ext cx="11235193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cs-CZ" altLang="cs-CZ" sz="3200" b="1" dirty="0"/>
              <a:t>Vybavení pro měření IR na Biofyzikálnímu ústavu LF MU</a:t>
            </a:r>
            <a:endParaRPr lang="en-GB" altLang="cs-CZ" sz="3200" b="1" dirty="0"/>
          </a:p>
        </p:txBody>
      </p:sp>
      <p:sp>
        <p:nvSpPr>
          <p:cNvPr id="7" name="Text Box 4">
            <a:extLst>
              <a:ext uri="{FF2B5EF4-FFF2-40B4-BE49-F238E27FC236}">
                <a16:creationId xmlns:a16="http://schemas.microsoft.com/office/drawing/2014/main" id="{1085BA5B-9CEC-4176-88E0-F95FCF365C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58328" y="782236"/>
            <a:ext cx="3240087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sz="1600" b="0" dirty="0"/>
              <a:t>FLIR i7</a:t>
            </a:r>
          </a:p>
        </p:txBody>
      </p:sp>
      <p:pic>
        <p:nvPicPr>
          <p:cNvPr id="5122" name="Picture 2" descr="FLIR Imaging IR Infrared Thermal Camera &amp; Thermal Imager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528" y="4521344"/>
            <a:ext cx="3087916" cy="194195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Termokamera FLIR ONE pro iOS - Apple (CZ)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7983" y="1325015"/>
            <a:ext cx="1872208" cy="187220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Box 4">
            <a:extLst>
              <a:ext uri="{FF2B5EF4-FFF2-40B4-BE49-F238E27FC236}">
                <a16:creationId xmlns:a16="http://schemas.microsoft.com/office/drawing/2014/main" id="{1085BA5B-9CEC-4176-88E0-F95FCF365C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1888" y="972320"/>
            <a:ext cx="3240087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sz="1600" b="0" dirty="0" err="1"/>
              <a:t>Fluke</a:t>
            </a:r>
            <a:r>
              <a:rPr lang="cs-CZ" altLang="cs-CZ" sz="1600" b="0" dirty="0"/>
              <a:t> Ti30</a:t>
            </a:r>
          </a:p>
        </p:txBody>
      </p:sp>
      <p:pic>
        <p:nvPicPr>
          <p:cNvPr id="5126" name="Picture 6" descr="Seek Thermal UQ-EAAX Seek CompactPRO FastFrame - termokamera pro ...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3953" y="1546659"/>
            <a:ext cx="1628229" cy="162822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 Box 4">
            <a:extLst>
              <a:ext uri="{FF2B5EF4-FFF2-40B4-BE49-F238E27FC236}">
                <a16:creationId xmlns:a16="http://schemas.microsoft.com/office/drawing/2014/main" id="{1085BA5B-9CEC-4176-88E0-F95FCF365C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7827" y="1158389"/>
            <a:ext cx="3240087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sz="1600" b="0" dirty="0" err="1"/>
              <a:t>Seek</a:t>
            </a:r>
            <a:r>
              <a:rPr lang="cs-CZ" altLang="cs-CZ" sz="1600" b="0" dirty="0"/>
              <a:t> </a:t>
            </a:r>
            <a:r>
              <a:rPr lang="cs-CZ" altLang="cs-CZ" sz="1600" b="0" dirty="0" err="1"/>
              <a:t>Thermal</a:t>
            </a:r>
            <a:r>
              <a:rPr lang="cs-CZ" altLang="cs-CZ" sz="1600" b="0" dirty="0"/>
              <a:t> </a:t>
            </a:r>
          </a:p>
        </p:txBody>
      </p:sp>
      <p:pic>
        <p:nvPicPr>
          <p:cNvPr id="5128" name="Picture 8" descr="WORKSWELL WIC-640-FUW - WIC-640-FUW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8959" y="4521343"/>
            <a:ext cx="2776437" cy="186946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 Box 4">
            <a:extLst>
              <a:ext uri="{FF2B5EF4-FFF2-40B4-BE49-F238E27FC236}">
                <a16:creationId xmlns:a16="http://schemas.microsoft.com/office/drawing/2014/main" id="{1085BA5B-9CEC-4176-88E0-F95FCF365C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0429" y="3975913"/>
            <a:ext cx="3240087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sz="1600" b="0" dirty="0" err="1"/>
              <a:t>Workswell</a:t>
            </a:r>
            <a:r>
              <a:rPr lang="cs-CZ" altLang="cs-CZ" sz="1600" b="0" dirty="0"/>
              <a:t> WIC-640</a:t>
            </a:r>
          </a:p>
        </p:txBody>
      </p:sp>
      <p:pic>
        <p:nvPicPr>
          <p:cNvPr id="5130" name="Picture 10" descr="Termodiagnostika budov • TERMOBAU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5395" y="1173778"/>
            <a:ext cx="2025952" cy="2025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Infrared calibration sources – Pyrometer calibrations – Ibertronix ...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11" r="19468"/>
          <a:stretch/>
        </p:blipFill>
        <p:spPr bwMode="auto">
          <a:xfrm>
            <a:off x="8414448" y="4091045"/>
            <a:ext cx="2183967" cy="2675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 Box 4">
            <a:extLst>
              <a:ext uri="{FF2B5EF4-FFF2-40B4-BE49-F238E27FC236}">
                <a16:creationId xmlns:a16="http://schemas.microsoft.com/office/drawing/2014/main" id="{74557BF2-E34B-4E1A-A054-F0B215B4CD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62423" y="4017522"/>
            <a:ext cx="3240087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sz="1600" b="0" dirty="0"/>
              <a:t>Kalibrační tzv. černé těleso</a:t>
            </a: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D7AF4FD0-59D6-463C-9998-6449345FC6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1" y="4177014"/>
            <a:ext cx="3240087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sz="1600" b="0" dirty="0"/>
              <a:t>FLIR B200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5C2E6EB-6A7E-41E7-B12B-DE25821995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927743" y="1781909"/>
            <a:ext cx="609600" cy="609600"/>
          </a:xfrm>
          <a:prstGeom prst="rect">
            <a:avLst/>
          </a:prstGeom>
        </p:spPr>
      </p:pic>
      <p:pic>
        <p:nvPicPr>
          <p:cNvPr id="3" name="Nahraný zvuk 2">
            <a:hlinkClick r:id="" action="ppaction://media"/>
            <a:extLst>
              <a:ext uri="{FF2B5EF4-FFF2-40B4-BE49-F238E27FC236}">
                <a16:creationId xmlns:a16="http://schemas.microsoft.com/office/drawing/2014/main" id="{3AAABAB7-682F-4101-9529-52A6181F976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927743" y="2812774"/>
            <a:ext cx="609600" cy="616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053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4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383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3">
            <a:extLst>
              <a:ext uri="{FF2B5EF4-FFF2-40B4-BE49-F238E27FC236}">
                <a16:creationId xmlns:a16="http://schemas.microsoft.com/office/drawing/2014/main" id="{038F72EF-D808-417B-A368-883855ADAA1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49353" y="1431877"/>
            <a:ext cx="7772400" cy="1952625"/>
          </a:xfrm>
          <a:solidFill>
            <a:srgbClr val="339966">
              <a:alpha val="50195"/>
            </a:srgbClr>
          </a:solidFill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cs-CZ" altLang="cs-CZ" sz="2400" b="1" dirty="0"/>
              <a:t>Vysoké teplotní a prostorové rozlišení</a:t>
            </a:r>
            <a:endParaRPr lang="en-GB" altLang="cs-CZ" sz="2400" b="1" dirty="0"/>
          </a:p>
          <a:p>
            <a:pPr eaLnBrk="1" hangingPunct="1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cs-CZ" altLang="cs-CZ" sz="2400" b="1" dirty="0"/>
              <a:t>Rozložení teplot je znázorněno pomocí izoterem</a:t>
            </a:r>
            <a:endParaRPr lang="en-GB" altLang="cs-CZ" sz="2400" b="1" dirty="0"/>
          </a:p>
          <a:p>
            <a:pPr eaLnBrk="1" hangingPunct="1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cs-CZ" altLang="cs-CZ" sz="2400" b="1" dirty="0"/>
              <a:t>Možnost zobrazení teplotních profilů</a:t>
            </a:r>
            <a:endParaRPr lang="en-GB" altLang="cs-CZ" sz="2400" b="1" dirty="0"/>
          </a:p>
          <a:p>
            <a:pPr eaLnBrk="1" hangingPunct="1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cs-CZ" altLang="cs-CZ" sz="2400" b="1" dirty="0"/>
              <a:t>Bezpečné, rychlé a ekonomické vyšetření (žádný spotřební materiál)</a:t>
            </a:r>
            <a:endParaRPr lang="en-GB" altLang="cs-CZ" sz="2400" b="1" dirty="0">
              <a:latin typeface="Times New Roman CE" panose="02020603050405020304" pitchFamily="18" charset="0"/>
            </a:endParaRPr>
          </a:p>
        </p:txBody>
      </p:sp>
      <p:sp>
        <p:nvSpPr>
          <p:cNvPr id="62467" name="Rectangle 4">
            <a:extLst>
              <a:ext uri="{FF2B5EF4-FFF2-40B4-BE49-F238E27FC236}">
                <a16:creationId xmlns:a16="http://schemas.microsoft.com/office/drawing/2014/main" id="{5C2EC7D8-F2E2-4E9F-BF1E-94D99D5D21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4946" y="3933825"/>
            <a:ext cx="8539204" cy="2592388"/>
          </a:xfrm>
          <a:prstGeom prst="rect">
            <a:avLst/>
          </a:prstGeom>
          <a:solidFill>
            <a:srgbClr val="FF0000">
              <a:alpha val="50195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indent="0" eaLnBrk="1" hangingPunct="1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cs-CZ" altLang="cs-CZ" sz="2400" dirty="0"/>
              <a:t>Rozložení povrchové teploty je různé i u zdravých lidí</a:t>
            </a:r>
            <a:endParaRPr lang="en-GB" altLang="cs-CZ" sz="2400" dirty="0"/>
          </a:p>
          <a:p>
            <a:pPr indent="0" eaLnBrk="1" hangingPunct="1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cs-CZ" altLang="cs-CZ" sz="2400" dirty="0"/>
              <a:t>Je výhodné srovnávat teploty symetrických částí těla</a:t>
            </a:r>
            <a:endParaRPr lang="en-GB" altLang="cs-CZ" sz="2400" dirty="0"/>
          </a:p>
          <a:p>
            <a:pPr indent="0" eaLnBrk="1" hangingPunct="1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cs-CZ" altLang="cs-CZ" sz="2400" dirty="0"/>
              <a:t>V rozporu s původním očekáváním nelze použít IR zobrazení jako screeningovou metodu pro zhoubné nádory, např. nádory prsů, protože má velmi nízkou specificitu</a:t>
            </a:r>
            <a:r>
              <a:rPr lang="en-GB" altLang="cs-CZ" sz="2400" dirty="0"/>
              <a:t>.</a:t>
            </a:r>
            <a:endParaRPr lang="en-GB" altLang="cs-CZ" sz="2400" dirty="0">
              <a:latin typeface="Times New Roman CE" panose="02020603050405020304" pitchFamily="18" charset="0"/>
            </a:endParaRPr>
          </a:p>
        </p:txBody>
      </p:sp>
      <p:sp>
        <p:nvSpPr>
          <p:cNvPr id="62468" name="Rectangle 7">
            <a:extLst>
              <a:ext uri="{FF2B5EF4-FFF2-40B4-BE49-F238E27FC236}">
                <a16:creationId xmlns:a16="http://schemas.microsoft.com/office/drawing/2014/main" id="{7B86EF0F-6F54-4B2B-B414-E93E445870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5703" y="238789"/>
            <a:ext cx="10336694" cy="643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wrap="square" lIns="90488" tIns="44450" rIns="90488" bIns="44450" anchor="ctr">
            <a:spAutoFit/>
          </a:bodyPr>
          <a:lstStyle>
            <a:lvl1pPr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cs-CZ" sz="3600" dirty="0">
                <a:solidFill>
                  <a:schemeClr val="tx2"/>
                </a:solidFill>
              </a:rPr>
              <a:t>IR </a:t>
            </a:r>
            <a:r>
              <a:rPr lang="cs-CZ" altLang="cs-CZ" sz="3600" dirty="0">
                <a:solidFill>
                  <a:schemeClr val="tx2"/>
                </a:solidFill>
              </a:rPr>
              <a:t>zobrazení v medicíně</a:t>
            </a:r>
            <a:r>
              <a:rPr lang="en-GB" altLang="cs-CZ" sz="3600" dirty="0">
                <a:solidFill>
                  <a:schemeClr val="tx2"/>
                </a:solidFill>
              </a:rPr>
              <a:t> – v</a:t>
            </a:r>
            <a:r>
              <a:rPr lang="cs-CZ" altLang="cs-CZ" sz="3600" dirty="0" err="1">
                <a:solidFill>
                  <a:schemeClr val="tx2"/>
                </a:solidFill>
              </a:rPr>
              <a:t>ýhody</a:t>
            </a:r>
            <a:r>
              <a:rPr lang="en-GB" altLang="cs-CZ" sz="3600" dirty="0">
                <a:solidFill>
                  <a:schemeClr val="tx2"/>
                </a:solidFill>
              </a:rPr>
              <a:t> a n</a:t>
            </a:r>
            <a:r>
              <a:rPr lang="cs-CZ" altLang="cs-CZ" sz="3600" dirty="0" err="1">
                <a:solidFill>
                  <a:schemeClr val="tx2"/>
                </a:solidFill>
              </a:rPr>
              <a:t>evýhody</a:t>
            </a:r>
            <a:endParaRPr lang="en-GB" altLang="cs-CZ" sz="3600" dirty="0">
              <a:solidFill>
                <a:schemeClr val="tx2"/>
              </a:solidFill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6A9170F-3217-49B9-A503-D6F633DDDF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22657" y="2333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11077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7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>
            <a:extLst>
              <a:ext uri="{FF2B5EF4-FFF2-40B4-BE49-F238E27FC236}">
                <a16:creationId xmlns:a16="http://schemas.microsoft.com/office/drawing/2014/main" id="{CB24FEFC-DBE8-42EC-B3A7-648795616EF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60550" y="258724"/>
            <a:ext cx="7186170" cy="79186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cs-CZ" altLang="cs-CZ" sz="4000" b="1" dirty="0"/>
              <a:t>Klinický význam termografie</a:t>
            </a:r>
            <a:endParaRPr lang="en-GB" altLang="cs-CZ" sz="4000" b="1" dirty="0"/>
          </a:p>
        </p:txBody>
      </p:sp>
      <p:sp>
        <p:nvSpPr>
          <p:cNvPr id="64515" name="Rectangle 3">
            <a:extLst>
              <a:ext uri="{FF2B5EF4-FFF2-40B4-BE49-F238E27FC236}">
                <a16:creationId xmlns:a16="http://schemas.microsoft.com/office/drawing/2014/main" id="{CF83F468-553D-460E-A0FE-47094CEF036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296063" y="1412875"/>
            <a:ext cx="5152445" cy="493226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mar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2000" dirty="0"/>
              <a:t>Metody poskytuje informaci o rozsahu a dynamice jakéhokoliv patologického procesu, který je spojený se změnou teploty.</a:t>
            </a:r>
            <a:r>
              <a:rPr lang="cs-CZ" altLang="cs-CZ" sz="2400" b="1" dirty="0"/>
              <a:t> </a:t>
            </a:r>
          </a:p>
          <a:p>
            <a:pPr mar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2400" b="1" dirty="0"/>
          </a:p>
          <a:p>
            <a:pPr mar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2400" dirty="0"/>
              <a:t>Indikace</a:t>
            </a:r>
          </a:p>
          <a:p>
            <a:pPr marL="623888" lvl="1" indent="-292100" eaLnBrk="1" hangingPunct="1">
              <a:lnSpc>
                <a:spcPct val="100000"/>
              </a:lnSpc>
              <a:spcBef>
                <a:spcPct val="0"/>
              </a:spcBef>
              <a:buClr>
                <a:schemeClr val="tx1"/>
              </a:buClr>
              <a:buFont typeface="Arial" panose="020B0604020202020204" pitchFamily="34" charset="0"/>
              <a:buChar char="-"/>
            </a:pPr>
            <a:r>
              <a:rPr lang="cs-CZ" altLang="cs-CZ" sz="2000" dirty="0"/>
              <a:t>Onemocnění periferních cév</a:t>
            </a:r>
          </a:p>
          <a:p>
            <a:pPr marL="623888" lvl="1" indent="-292100" eaLnBrk="1" hangingPunct="1">
              <a:lnSpc>
                <a:spcPct val="100000"/>
              </a:lnSpc>
              <a:spcBef>
                <a:spcPct val="0"/>
              </a:spcBef>
              <a:buClr>
                <a:schemeClr val="tx1"/>
              </a:buClr>
              <a:buFont typeface="Arial" panose="020B0604020202020204" pitchFamily="34" charset="0"/>
              <a:buChar char="-"/>
            </a:pPr>
            <a:r>
              <a:rPr lang="cs-CZ" altLang="cs-CZ" sz="2000" dirty="0"/>
              <a:t>Nemoci štítné žlázy</a:t>
            </a:r>
          </a:p>
          <a:p>
            <a:pPr marL="623888" lvl="1" indent="-292100" eaLnBrk="1" hangingPunct="1">
              <a:lnSpc>
                <a:spcPct val="100000"/>
              </a:lnSpc>
              <a:spcBef>
                <a:spcPct val="0"/>
              </a:spcBef>
              <a:buClr>
                <a:schemeClr val="tx1"/>
              </a:buClr>
              <a:buFont typeface="Arial" panose="020B0604020202020204" pitchFamily="34" charset="0"/>
              <a:buChar char="-"/>
            </a:pPr>
            <a:r>
              <a:rPr lang="cs-CZ" altLang="cs-CZ" sz="2000" dirty="0"/>
              <a:t>Nemoci lymfatického systému</a:t>
            </a:r>
          </a:p>
          <a:p>
            <a:pPr marL="623888" lvl="1" indent="-292100" eaLnBrk="1" hangingPunct="1">
              <a:lnSpc>
                <a:spcPct val="100000"/>
              </a:lnSpc>
              <a:spcBef>
                <a:spcPct val="0"/>
              </a:spcBef>
              <a:buClr>
                <a:schemeClr val="tx1"/>
              </a:buClr>
              <a:buFont typeface="Arial" panose="020B0604020202020204" pitchFamily="34" charset="0"/>
              <a:buChar char="-"/>
            </a:pPr>
            <a:r>
              <a:rPr lang="cs-CZ" altLang="cs-CZ" sz="2000" dirty="0"/>
              <a:t>Záněty kloubů</a:t>
            </a:r>
          </a:p>
          <a:p>
            <a:pPr marL="623888" lvl="1" indent="-292100" eaLnBrk="1" hangingPunct="1">
              <a:lnSpc>
                <a:spcPct val="100000"/>
              </a:lnSpc>
              <a:spcBef>
                <a:spcPct val="0"/>
              </a:spcBef>
              <a:buClr>
                <a:schemeClr val="tx1"/>
              </a:buClr>
              <a:buFont typeface="Arial" panose="020B0604020202020204" pitchFamily="34" charset="0"/>
              <a:buChar char="-"/>
            </a:pPr>
            <a:r>
              <a:rPr lang="cs-CZ" altLang="cs-CZ" sz="2000" dirty="0"/>
              <a:t>Vymezení spálenin a omrzlin</a:t>
            </a:r>
          </a:p>
          <a:p>
            <a:pPr marL="623888" lvl="1" indent="-292100" eaLnBrk="1" hangingPunct="1">
              <a:lnSpc>
                <a:spcPct val="100000"/>
              </a:lnSpc>
              <a:spcBef>
                <a:spcPct val="0"/>
              </a:spcBef>
              <a:buClr>
                <a:schemeClr val="tx1"/>
              </a:buClr>
              <a:buFont typeface="Arial" panose="020B0604020202020204" pitchFamily="34" charset="0"/>
              <a:buChar char="-"/>
            </a:pPr>
            <a:r>
              <a:rPr lang="cs-CZ" altLang="cs-CZ" sz="2000" dirty="0"/>
              <a:t>Hodnocení krevního zásobení v chirurgii (chirurgie trávícího traktu, plastická chirurgie)</a:t>
            </a:r>
          </a:p>
          <a:p>
            <a:pPr marL="623888" lvl="1" indent="-292100" eaLnBrk="1" hangingPunct="1">
              <a:lnSpc>
                <a:spcPct val="100000"/>
              </a:lnSpc>
              <a:spcBef>
                <a:spcPct val="0"/>
              </a:spcBef>
              <a:buClr>
                <a:schemeClr val="tx1"/>
              </a:buClr>
              <a:buFont typeface="Arial" panose="020B0604020202020204" pitchFamily="34" charset="0"/>
              <a:buChar char="-"/>
            </a:pPr>
            <a:r>
              <a:rPr lang="cs-CZ" altLang="cs-CZ" sz="2000" dirty="0" err="1"/>
              <a:t>Raynaudův</a:t>
            </a:r>
            <a:r>
              <a:rPr lang="cs-CZ" altLang="cs-CZ" sz="2000" dirty="0"/>
              <a:t> syndrom</a:t>
            </a:r>
          </a:p>
        </p:txBody>
      </p:sp>
      <p:sp>
        <p:nvSpPr>
          <p:cNvPr id="64516" name="Rectangle 4">
            <a:extLst>
              <a:ext uri="{FF2B5EF4-FFF2-40B4-BE49-F238E27FC236}">
                <a16:creationId xmlns:a16="http://schemas.microsoft.com/office/drawing/2014/main" id="{71F3F482-AB05-4D69-9AC7-B8412C669C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77878" y="2519363"/>
            <a:ext cx="4557230" cy="2859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wrap="square" lIns="90488" tIns="44450" rIns="90488" bIns="44450">
            <a:spAutoFit/>
          </a:bodyPr>
          <a:lstStyle>
            <a:lvl1pPr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2000" dirty="0"/>
              <a:t>Podmínky zobrazení:</a:t>
            </a:r>
            <a:r>
              <a:rPr lang="cs-CZ" altLang="cs-CZ" sz="2000" b="0" dirty="0"/>
              <a:t> </a:t>
            </a:r>
          </a:p>
          <a:p>
            <a:pPr eaLnBrk="1" hangingPunct="1"/>
            <a:r>
              <a:rPr lang="cs-CZ" altLang="cs-CZ" sz="2000" b="0" dirty="0"/>
              <a:t>Teplota zatemněné místnosti 20 °C</a:t>
            </a:r>
          </a:p>
          <a:p>
            <a:pPr eaLnBrk="1" hangingPunct="1"/>
            <a:r>
              <a:rPr lang="cs-CZ" altLang="cs-CZ" sz="2000" b="0" dirty="0"/>
              <a:t>Aklimatizační doba kolem 20 min.</a:t>
            </a:r>
          </a:p>
          <a:p>
            <a:pPr eaLnBrk="1" hangingPunct="1"/>
            <a:r>
              <a:rPr lang="cs-CZ" altLang="cs-CZ" sz="2000" b="0" dirty="0"/>
              <a:t>Vyšetřovaná část těla musí být v průběhu aklimatizace odhalena.</a:t>
            </a:r>
          </a:p>
          <a:p>
            <a:pPr eaLnBrk="1" hangingPunct="1"/>
            <a:r>
              <a:rPr lang="cs-CZ" altLang="cs-CZ" sz="2000" b="0" dirty="0"/>
              <a:t>Před vyšetřením není dovoleno kouřit, pít alkoholické nápoje, cvičit nebo brát léky, které způsobují vasodilataci nebo vasokonstrikci.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69EE3DE-2719-40BE-8D8F-F883BDD43C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30268" y="3498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14019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6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>
            <a:extLst>
              <a:ext uri="{FF2B5EF4-FFF2-40B4-BE49-F238E27FC236}">
                <a16:creationId xmlns:a16="http://schemas.microsoft.com/office/drawing/2014/main" id="{4A2E5AEC-76BD-4304-8BFB-7A00E2BAC58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626493" y="2713421"/>
            <a:ext cx="7777163" cy="1081088"/>
          </a:xfr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altLang="cs-CZ" b="1" dirty="0"/>
              <a:t>Klinické termogramy</a:t>
            </a:r>
            <a:endParaRPr lang="en-GB" altLang="cs-CZ" b="1" dirty="0"/>
          </a:p>
        </p:txBody>
      </p:sp>
    </p:spTree>
    <p:extLst>
      <p:ext uri="{BB962C8B-B14F-4D97-AF65-F5344CB8AC3E}">
        <p14:creationId xmlns:p14="http://schemas.microsoft.com/office/powerpoint/2010/main" val="18120798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044" name="Rectangle 4">
            <a:extLst>
              <a:ext uri="{FF2B5EF4-FFF2-40B4-BE49-F238E27FC236}">
                <a16:creationId xmlns:a16="http://schemas.microsoft.com/office/drawing/2014/main" id="{1BC1632F-35DA-4832-AFDF-110C09A9F7C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33021" y="433822"/>
            <a:ext cx="3861640" cy="1223963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>
              <a:defRPr/>
            </a:pPr>
            <a:r>
              <a:rPr lang="cs-CZ" sz="3600" b="1" dirty="0"/>
              <a:t>Různé palety </a:t>
            </a:r>
            <a:r>
              <a:rPr lang="cs-CZ" sz="3600" b="1" dirty="0" err="1"/>
              <a:t>pseudobarev</a:t>
            </a:r>
            <a:r>
              <a:rPr lang="en-GB" sz="3600" b="1" dirty="0"/>
              <a:t> </a:t>
            </a:r>
            <a:endParaRPr lang="cs-CZ" sz="36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86885" y="349739"/>
            <a:ext cx="4968552" cy="3711182"/>
          </a:xfrm>
          <a:prstGeom prst="rect">
            <a:avLst/>
          </a:prstGeom>
        </p:spPr>
      </p:pic>
      <p:pic>
        <p:nvPicPr>
          <p:cNvPr id="7" name="obrázek 7">
            <a:extLst>
              <a:ext uri="{FF2B5EF4-FFF2-40B4-BE49-F238E27FC236}">
                <a16:creationId xmlns:a16="http://schemas.microsoft.com/office/drawing/2014/main" id="{0698CC30-8366-47BE-87E1-F0656FA498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5240" y="4283959"/>
            <a:ext cx="6048672" cy="2224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09E47F3-7F36-400C-B89E-847A89745B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98196" y="4498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682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2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Zástupný symbol pro obsah 6"/>
          <p:cNvPicPr>
            <a:picLocks noGrp="1" noChangeAspect="1"/>
          </p:cNvPicPr>
          <p:nvPr>
            <p:ph sz="quarter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9747" y="138979"/>
            <a:ext cx="4390186" cy="3411690"/>
          </a:xfrm>
        </p:spPr>
      </p:pic>
      <p:pic>
        <p:nvPicPr>
          <p:cNvPr id="8" name="Zástupný symbol pro obsah 7"/>
          <p:cNvPicPr>
            <a:picLocks noGrp="1" noChangeAspect="1"/>
          </p:cNvPicPr>
          <p:nvPr>
            <p:ph sz="quarter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3892" y="138980"/>
            <a:ext cx="4400348" cy="3419587"/>
          </a:xfrm>
        </p:spPr>
      </p:pic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2927648" y="3558567"/>
            <a:ext cx="8856984" cy="521171"/>
          </a:xfrm>
        </p:spPr>
        <p:txBody>
          <a:bodyPr/>
          <a:lstStyle/>
          <a:p>
            <a:r>
              <a:rPr lang="cs-CZ" sz="2400" dirty="0"/>
              <a:t>Paréza n. </a:t>
            </a:r>
            <a:r>
              <a:rPr lang="cs-CZ" sz="2400" dirty="0" err="1"/>
              <a:t>ulnaris</a:t>
            </a:r>
            <a:r>
              <a:rPr lang="cs-CZ" sz="2400" dirty="0"/>
              <a:t> – chladový test 3min (nahoře)</a:t>
            </a:r>
          </a:p>
        </p:txBody>
      </p:sp>
      <p:pic>
        <p:nvPicPr>
          <p:cNvPr id="6" name="Obrázek 2">
            <a:extLst>
              <a:ext uri="{FF2B5EF4-FFF2-40B4-BE49-F238E27FC236}">
                <a16:creationId xmlns:a16="http://schemas.microsoft.com/office/drawing/2014/main" id="{128157D5-1BB1-4FC5-94C6-0CD21DF867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08"/>
          <a:stretch/>
        </p:blipFill>
        <p:spPr bwMode="auto">
          <a:xfrm>
            <a:off x="4392734" y="4087636"/>
            <a:ext cx="3702316" cy="2751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482EF584-DE70-4DE7-A553-DB07C7F9C9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79832" y="46536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268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7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Obráze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5457" y="1687320"/>
            <a:ext cx="4644000" cy="3483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5" name="Obrázek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242" y="1687319"/>
            <a:ext cx="4645965" cy="3483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6" name="Text Box 16"/>
          <p:cNvSpPr txBox="1">
            <a:spLocks noChangeArrowheads="1"/>
          </p:cNvSpPr>
          <p:nvPr/>
        </p:nvSpPr>
        <p:spPr bwMode="auto">
          <a:xfrm>
            <a:off x="2439580" y="927448"/>
            <a:ext cx="620354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cs-CZ" altLang="cs-CZ" dirty="0"/>
              <a:t>Zánět v oblasti lůžka nehtu palce (Flir b200)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1174029-F507-497C-8CBD-06CFC2EE94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94657" y="54868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532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809297" y="188640"/>
            <a:ext cx="9285116" cy="757291"/>
          </a:xfrm>
        </p:spPr>
        <p:txBody>
          <a:bodyPr rtlCol="0">
            <a:normAutofit/>
          </a:bodyPr>
          <a:lstStyle/>
          <a:p>
            <a:pPr defTabSz="685791" eaLnBrk="1" fontAlgn="auto" hangingPunct="1">
              <a:spcAft>
                <a:spcPts val="0"/>
              </a:spcAft>
              <a:defRPr/>
            </a:pPr>
            <a:r>
              <a:rPr lang="cs-CZ" altLang="cs-CZ" sz="3600" dirty="0"/>
              <a:t>Před vstupem a po výstupu z </a:t>
            </a:r>
            <a:r>
              <a:rPr lang="cs-CZ" altLang="cs-CZ" sz="3600" dirty="0" err="1"/>
              <a:t>kryokomory</a:t>
            </a:r>
            <a:endParaRPr lang="en-US" altLang="cs-CZ" sz="3600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077570"/>
            <a:ext cx="4572000" cy="34290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1077571"/>
            <a:ext cx="4572000" cy="3429001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983" y="4506211"/>
            <a:ext cx="3135240" cy="2351430"/>
          </a:xfrm>
          <a:prstGeom prst="rect">
            <a:avLst/>
          </a:prstGeom>
        </p:spPr>
      </p:pic>
      <p:pic>
        <p:nvPicPr>
          <p:cNvPr id="50178" name="Picture 2" descr="Výsledek obrázku pro kryokomora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9878" y="4506211"/>
            <a:ext cx="1763572" cy="2351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180" name="Picture 4" descr="Výsledek obrázku pro kryokomora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8161" y="4506211"/>
            <a:ext cx="2613532" cy="2351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77ED3C8-BFBA-4376-B42F-19FD446FB0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15413" y="2414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664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78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3">
            <a:extLst>
              <a:ext uri="{FF2B5EF4-FFF2-40B4-BE49-F238E27FC236}">
                <a16:creationId xmlns:a16="http://schemas.microsoft.com/office/drawing/2014/main" id="{176BBA10-18A8-4B70-B3A5-267C140C527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948833" y="4365104"/>
            <a:ext cx="8231188" cy="2304256"/>
          </a:xfrm>
          <a:solidFill>
            <a:srgbClr val="FF9933">
              <a:alpha val="50195"/>
            </a:srgbClr>
          </a:solidFill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cs-CZ" altLang="cs-CZ" sz="2000" dirty="0"/>
              <a:t>Bezkontaktní termografická metoda je založena na měření infračerveného záření </a:t>
            </a:r>
            <a:r>
              <a:rPr lang="en-GB" altLang="cs-CZ" sz="2000" dirty="0"/>
              <a:t>(IR) emit</a:t>
            </a:r>
            <a:r>
              <a:rPr lang="cs-CZ" altLang="cs-CZ" sz="2000" dirty="0" err="1"/>
              <a:t>ovaného</a:t>
            </a:r>
            <a:r>
              <a:rPr lang="cs-CZ" altLang="cs-CZ" sz="2000" dirty="0"/>
              <a:t> povrchem těla</a:t>
            </a:r>
            <a:r>
              <a:rPr lang="en-GB" altLang="cs-CZ" sz="2000" dirty="0"/>
              <a:t>.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cs-CZ" altLang="cs-CZ" sz="2000" dirty="0"/>
              <a:t>Pro snímání obrazu se používá digitální senzorová technologie</a:t>
            </a:r>
            <a:r>
              <a:rPr lang="en-GB" altLang="cs-CZ" sz="2000" dirty="0"/>
              <a:t>. </a:t>
            </a:r>
            <a:endParaRPr lang="en-US" altLang="cs-CZ" sz="2000" dirty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cs-CZ" altLang="cs-CZ" sz="2000" dirty="0"/>
              <a:t>Vlnové délky IR</a:t>
            </a:r>
            <a:r>
              <a:rPr lang="en-GB" altLang="cs-CZ" sz="2000" dirty="0"/>
              <a:t> 780 nm - 1 mm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en-GB" altLang="cs-CZ" sz="2000" dirty="0"/>
              <a:t>IR </a:t>
            </a:r>
            <a:r>
              <a:rPr lang="cs-CZ" altLang="cs-CZ" sz="2000" dirty="0"/>
              <a:t>bylo poprvé zviditelněno </a:t>
            </a:r>
            <a:r>
              <a:rPr lang="en-GB" altLang="cs-CZ" sz="2000" dirty="0"/>
              <a:t>Holst</a:t>
            </a:r>
            <a:r>
              <a:rPr lang="cs-CZ" altLang="cs-CZ" sz="2000" dirty="0" err="1"/>
              <a:t>em</a:t>
            </a:r>
            <a:r>
              <a:rPr lang="en-GB" altLang="cs-CZ" sz="2000" dirty="0"/>
              <a:t> </a:t>
            </a:r>
            <a:r>
              <a:rPr lang="cs-CZ" altLang="cs-CZ" sz="2000" dirty="0"/>
              <a:t>v r.</a:t>
            </a:r>
            <a:r>
              <a:rPr lang="en-GB" altLang="cs-CZ" sz="2000" dirty="0"/>
              <a:t> 1934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cs-CZ" altLang="cs-CZ" sz="2000" dirty="0"/>
              <a:t>Objeveno </a:t>
            </a:r>
            <a:r>
              <a:rPr lang="en-GB" altLang="cs-CZ" sz="2000" dirty="0" err="1"/>
              <a:t>astronome</a:t>
            </a:r>
            <a:r>
              <a:rPr lang="cs-CZ" altLang="cs-CZ" sz="2000" dirty="0"/>
              <a:t>m</a:t>
            </a:r>
            <a:r>
              <a:rPr lang="en-GB" altLang="cs-CZ" sz="2000" dirty="0"/>
              <a:t> Herschel</a:t>
            </a:r>
            <a:r>
              <a:rPr lang="cs-CZ" altLang="cs-CZ" sz="2000" dirty="0" err="1"/>
              <a:t>em</a:t>
            </a:r>
            <a:r>
              <a:rPr lang="en-GB" altLang="cs-CZ" sz="2000" dirty="0"/>
              <a:t> </a:t>
            </a:r>
            <a:r>
              <a:rPr lang="cs-CZ" altLang="cs-CZ" sz="2000" dirty="0"/>
              <a:t>v r.</a:t>
            </a:r>
            <a:r>
              <a:rPr lang="en-GB" altLang="cs-CZ" sz="2000" dirty="0"/>
              <a:t> 1800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cs-CZ" altLang="cs-CZ" sz="2000" dirty="0"/>
              <a:t>Vlnové délky využívané v termografii</a:t>
            </a:r>
            <a:r>
              <a:rPr lang="en-GB" altLang="cs-CZ" sz="2000" dirty="0"/>
              <a:t> 0</a:t>
            </a:r>
            <a:r>
              <a:rPr lang="cs-CZ" altLang="cs-CZ" sz="2000" dirty="0"/>
              <a:t>,</a:t>
            </a:r>
            <a:r>
              <a:rPr lang="en-GB" altLang="cs-CZ" sz="2000" dirty="0"/>
              <a:t>7 - 14 </a:t>
            </a:r>
            <a:r>
              <a:rPr lang="en-GB" altLang="cs-CZ" sz="2000" dirty="0" err="1"/>
              <a:t>μm</a:t>
            </a:r>
            <a:endParaRPr lang="en-GB" altLang="cs-CZ" sz="2000" dirty="0"/>
          </a:p>
        </p:txBody>
      </p:sp>
      <p:sp>
        <p:nvSpPr>
          <p:cNvPr id="54275" name="Rectangle 9">
            <a:extLst>
              <a:ext uri="{FF2B5EF4-FFF2-40B4-BE49-F238E27FC236}">
                <a16:creationId xmlns:a16="http://schemas.microsoft.com/office/drawing/2014/main" id="{01E14FA6-2517-4DC3-8F75-B8323245EDF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cs-CZ" altLang="cs-CZ" sz="3600" b="1" dirty="0"/>
              <a:t>Co to je infračervené zobrazení a infračervené záření</a:t>
            </a:r>
            <a:r>
              <a:rPr lang="en-GB" altLang="cs-CZ" sz="3600" b="1" dirty="0"/>
              <a:t>?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83632" y="1329201"/>
            <a:ext cx="6048672" cy="2837735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6456040" y="3284985"/>
            <a:ext cx="2287860" cy="2358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10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D25D1C1-361E-4E5D-9394-3967203A4F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77600" y="2714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53015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4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sz="quarter"/>
          </p:nvPr>
        </p:nvSpPr>
        <p:spPr>
          <a:xfrm>
            <a:off x="1733479" y="218045"/>
            <a:ext cx="8229600" cy="777513"/>
          </a:xfrm>
        </p:spPr>
        <p:txBody>
          <a:bodyPr/>
          <a:lstStyle/>
          <a:p>
            <a:r>
              <a:rPr lang="cs-CZ" dirty="0"/>
              <a:t>Termogram horečky u dítěte</a:t>
            </a:r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sz="quarter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15013" y="1508364"/>
            <a:ext cx="4221081" cy="3165810"/>
          </a:xfrm>
        </p:spPr>
      </p:pic>
      <p:pic>
        <p:nvPicPr>
          <p:cNvPr id="8" name="Zástupný symbol pro obsah 7"/>
          <p:cNvPicPr>
            <a:picLocks noGrp="1" noChangeAspect="1"/>
          </p:cNvPicPr>
          <p:nvPr>
            <p:ph sz="quarter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47219" y="1705938"/>
            <a:ext cx="4221079" cy="3165808"/>
          </a:xfrm>
        </p:spPr>
      </p:pic>
      <p:pic>
        <p:nvPicPr>
          <p:cNvPr id="9" name="Zástupný symbol pro obsah 8"/>
          <p:cNvPicPr>
            <a:picLocks noGrp="1" noChangeAspect="1"/>
          </p:cNvPicPr>
          <p:nvPr>
            <p:ph sz="quarter" idx="3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93053" y="2469718"/>
            <a:ext cx="4497205" cy="3372902"/>
          </a:xfrm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3F7B2621-F0DA-4D28-BF4C-B6654FA1D9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34831" y="2032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770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Nadpis 1">
            <a:extLst>
              <a:ext uri="{FF2B5EF4-FFF2-40B4-BE49-F238E27FC236}">
                <a16:creationId xmlns:a16="http://schemas.microsoft.com/office/drawing/2014/main" id="{9B01723D-986E-49B2-89E5-99EA5AD3095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743826" y="304006"/>
            <a:ext cx="5460124" cy="7778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cs-CZ" altLang="cs-CZ" dirty="0"/>
              <a:t>Klinická termografie</a:t>
            </a:r>
          </a:p>
        </p:txBody>
      </p:sp>
      <p:pic>
        <p:nvPicPr>
          <p:cNvPr id="76804" name="Obrázek 3" descr="IR_1835.jpg">
            <a:extLst>
              <a:ext uri="{FF2B5EF4-FFF2-40B4-BE49-F238E27FC236}">
                <a16:creationId xmlns:a16="http://schemas.microsoft.com/office/drawing/2014/main" id="{A9A281AC-9595-48BF-98E9-F1FA687621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2133" y="1491703"/>
            <a:ext cx="4064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5" name="TextovéPole 4">
            <a:extLst>
              <a:ext uri="{FF2B5EF4-FFF2-40B4-BE49-F238E27FC236}">
                <a16:creationId xmlns:a16="http://schemas.microsoft.com/office/drawing/2014/main" id="{69C67C1C-B0AA-4995-9205-9F13BA4F88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6057" y="1581549"/>
            <a:ext cx="3806825" cy="101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2000" dirty="0"/>
              <a:t>Ohřev stentu pomocí </a:t>
            </a:r>
            <a:r>
              <a:rPr lang="cs-CZ" altLang="cs-CZ" sz="2000" dirty="0" err="1"/>
              <a:t>radioablačního</a:t>
            </a:r>
            <a:r>
              <a:rPr lang="cs-CZ" altLang="cs-CZ" sz="2000" dirty="0"/>
              <a:t> zařízení (experiment)</a:t>
            </a:r>
          </a:p>
        </p:txBody>
      </p:sp>
      <p:sp>
        <p:nvSpPr>
          <p:cNvPr id="76806" name="Obdélník 5">
            <a:extLst>
              <a:ext uri="{FF2B5EF4-FFF2-40B4-BE49-F238E27FC236}">
                <a16:creationId xmlns:a16="http://schemas.microsoft.com/office/drawing/2014/main" id="{850D26F7-1232-4946-B1F5-C2C6FDF97D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0" y="5491053"/>
            <a:ext cx="37084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2000" dirty="0"/>
              <a:t>Identifikace části střeva pro resekci (experiment)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D1AC3ED-2AF2-438E-9173-97E8777D29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77752" y="358776"/>
            <a:ext cx="609600" cy="60960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7CD1D0C2-33D4-4613-B521-267F14CB4AB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64476" y="3362062"/>
            <a:ext cx="4013200" cy="3026529"/>
          </a:xfrm>
          <a:prstGeom prst="rect">
            <a:avLst/>
          </a:prstGeom>
        </p:spPr>
      </p:pic>
      <p:cxnSp>
        <p:nvCxnSpPr>
          <p:cNvPr id="4" name="Přímá spojnice 3">
            <a:extLst>
              <a:ext uri="{FF2B5EF4-FFF2-40B4-BE49-F238E27FC236}">
                <a16:creationId xmlns:a16="http://schemas.microsoft.com/office/drawing/2014/main" id="{BE08816A-880B-488C-B55D-101685FE1FA4}"/>
              </a:ext>
            </a:extLst>
          </p:cNvPr>
          <p:cNvCxnSpPr/>
          <p:nvPr/>
        </p:nvCxnSpPr>
        <p:spPr bwMode="auto">
          <a:xfrm>
            <a:off x="8472264" y="4894265"/>
            <a:ext cx="144016" cy="1584176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6" name="Nahraný zvuk 2">
            <a:hlinkClick r:id="" action="ppaction://media"/>
            <a:extLst>
              <a:ext uri="{FF2B5EF4-FFF2-40B4-BE49-F238E27FC236}">
                <a16:creationId xmlns:a16="http://schemas.microsoft.com/office/drawing/2014/main" id="{89972AE7-2EBB-4BC4-8FE2-07B38A9289D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77752" y="13414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840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2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80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Nadpis 1">
            <a:extLst>
              <a:ext uri="{FF2B5EF4-FFF2-40B4-BE49-F238E27FC236}">
                <a16:creationId xmlns:a16="http://schemas.microsoft.com/office/drawing/2014/main" id="{70AA969D-411D-4E90-8ACF-1217CA7E294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981200" y="274638"/>
            <a:ext cx="8229600" cy="6334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cs-CZ" altLang="cs-CZ"/>
              <a:t>Klinická termografie</a:t>
            </a:r>
          </a:p>
        </p:txBody>
      </p:sp>
      <p:pic>
        <p:nvPicPr>
          <p:cNvPr id="77827" name="Obrázek 2">
            <a:extLst>
              <a:ext uri="{FF2B5EF4-FFF2-40B4-BE49-F238E27FC236}">
                <a16:creationId xmlns:a16="http://schemas.microsoft.com/office/drawing/2014/main" id="{0BEF8E65-AA28-43F1-B7CD-CF9F417062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52"/>
          <a:stretch/>
        </p:blipFill>
        <p:spPr bwMode="auto">
          <a:xfrm>
            <a:off x="4007924" y="1196752"/>
            <a:ext cx="4176153" cy="324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8" name="Obdélník 3">
            <a:extLst>
              <a:ext uri="{FF2B5EF4-FFF2-40B4-BE49-F238E27FC236}">
                <a16:creationId xmlns:a16="http://schemas.microsoft.com/office/drawing/2014/main" id="{6BDA826F-A507-48FB-8697-D50AA3295D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4725814"/>
            <a:ext cx="8382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2000" dirty="0">
                <a:solidFill>
                  <a:srgbClr val="000000"/>
                </a:solidFill>
                <a:cs typeface="Times New Roman" panose="02020603050405020304" pitchFamily="18" charset="0"/>
              </a:rPr>
              <a:t>Příklad akutní pacienta s ischemickou chorobou dolních končetin.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48D3AF1-ED69-4C39-AA8E-5C832A8542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04179" y="44280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223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8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78069" y="116632"/>
            <a:ext cx="10247586" cy="1143000"/>
          </a:xfrm>
        </p:spPr>
        <p:txBody>
          <a:bodyPr/>
          <a:lstStyle/>
          <a:p>
            <a:r>
              <a:rPr lang="cs-CZ" sz="2800" dirty="0"/>
              <a:t>Efekt revaskularizace DK pomocí perkutánní </a:t>
            </a:r>
            <a:r>
              <a:rPr lang="cs-CZ" sz="2800" dirty="0" err="1"/>
              <a:t>transluminární</a:t>
            </a:r>
            <a:r>
              <a:rPr lang="cs-CZ" sz="2800" dirty="0"/>
              <a:t> angioplastiky (PTA)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9788" y="1136186"/>
            <a:ext cx="3796070" cy="5703619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7956" y="1097987"/>
            <a:ext cx="3784912" cy="5703619"/>
          </a:xfrm>
          <a:prstGeom prst="rect">
            <a:avLst/>
          </a:prstGeom>
        </p:spPr>
      </p:pic>
      <p:sp>
        <p:nvSpPr>
          <p:cNvPr id="5" name="Šipka doprava 4"/>
          <p:cNvSpPr/>
          <p:nvPr/>
        </p:nvSpPr>
        <p:spPr>
          <a:xfrm>
            <a:off x="5517650" y="3365629"/>
            <a:ext cx="1078514" cy="53421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4000"/>
          </a:p>
        </p:txBody>
      </p:sp>
      <p:sp>
        <p:nvSpPr>
          <p:cNvPr id="6" name="TextovéPole 5"/>
          <p:cNvSpPr txBox="1"/>
          <p:nvPr/>
        </p:nvSpPr>
        <p:spPr>
          <a:xfrm>
            <a:off x="5701808" y="2996952"/>
            <a:ext cx="71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/>
              <a:t>PTA</a:t>
            </a:r>
          </a:p>
        </p:txBody>
      </p:sp>
      <p:pic>
        <p:nvPicPr>
          <p:cNvPr id="7" name="Nahraný zvuk">
            <a:hlinkClick r:id="" action="ppaction://media"/>
            <a:extLst>
              <a:ext uri="{FF2B5EF4-FFF2-40B4-BE49-F238E27FC236}">
                <a16:creationId xmlns:a16="http://schemas.microsoft.com/office/drawing/2014/main" id="{E26BF22F-BC34-4467-9F46-BBE5A0F27A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14538" y="3833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058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4649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 animBg="1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1" name="Picture 4" descr="2">
            <a:extLst>
              <a:ext uri="{FF2B5EF4-FFF2-40B4-BE49-F238E27FC236}">
                <a16:creationId xmlns:a16="http://schemas.microsoft.com/office/drawing/2014/main" id="{66214CF9-CFA2-4166-909B-AA76FC42EB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4948" y="620689"/>
            <a:ext cx="7102105" cy="4705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3" name="Text Box 6">
            <a:extLst>
              <a:ext uri="{FF2B5EF4-FFF2-40B4-BE49-F238E27FC236}">
                <a16:creationId xmlns:a16="http://schemas.microsoft.com/office/drawing/2014/main" id="{CDE7DE68-EB64-492F-9D33-8EBB302C6C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8764" y="6491288"/>
            <a:ext cx="532923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1800" b="0" dirty="0"/>
              <a:t>obrázek:</a:t>
            </a:r>
            <a:r>
              <a:rPr lang="en-GB" altLang="cs-CZ" sz="1800" dirty="0">
                <a:hlinkClick r:id="rId4"/>
              </a:rPr>
              <a:t>www.mhs5000.com/software.htm</a:t>
            </a:r>
            <a:r>
              <a:rPr lang="en-GB" altLang="cs-CZ" sz="1800" b="0" dirty="0"/>
              <a:t>.</a:t>
            </a:r>
            <a:r>
              <a:rPr lang="en-GB" altLang="cs-CZ" sz="1800" b="0" dirty="0">
                <a:solidFill>
                  <a:srgbClr val="00FF99"/>
                </a:solidFill>
              </a:rPr>
              <a:t> 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1C69D7BF-5B9F-472E-90BB-C470E974D2D2}"/>
              </a:ext>
            </a:extLst>
          </p:cNvPr>
          <p:cNvSpPr txBox="1"/>
          <p:nvPr/>
        </p:nvSpPr>
        <p:spPr>
          <a:xfrm>
            <a:off x="2207568" y="5661248"/>
            <a:ext cx="7574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dirty="0"/>
              <a:t>Pomocí termografie lze objektivizovat i některé neurologické nálezy.</a:t>
            </a: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23162055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3" descr="doublebreast">
            <a:extLst>
              <a:ext uri="{FF2B5EF4-FFF2-40B4-BE49-F238E27FC236}">
                <a16:creationId xmlns:a16="http://schemas.microsoft.com/office/drawing/2014/main" id="{AED9FB43-E0D5-471F-9EC1-1BF1D0E422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067" y="1274764"/>
            <a:ext cx="4608512" cy="239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899" name="Picture 4" descr="img26">
            <a:extLst>
              <a:ext uri="{FF2B5EF4-FFF2-40B4-BE49-F238E27FC236}">
                <a16:creationId xmlns:a16="http://schemas.microsoft.com/office/drawing/2014/main" id="{82595C67-DEA2-4806-9CC5-1E1CC0A17D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7957" y="1634798"/>
            <a:ext cx="2635250" cy="302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900" name="Text Box 5">
            <a:extLst>
              <a:ext uri="{FF2B5EF4-FFF2-40B4-BE49-F238E27FC236}">
                <a16:creationId xmlns:a16="http://schemas.microsoft.com/office/drawing/2014/main" id="{359670C8-DD56-456F-9173-D23CB57330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6463" y="4289044"/>
            <a:ext cx="5184775" cy="228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cs-CZ" altLang="cs-CZ" sz="1800" dirty="0"/>
              <a:t>Únavová zlomenina u fotbalisty.</a:t>
            </a:r>
            <a:r>
              <a:rPr lang="en-GB" altLang="cs-CZ" sz="1800" dirty="0"/>
              <a:t> </a:t>
            </a:r>
            <a:br>
              <a:rPr lang="en-GB" altLang="cs-CZ" sz="1800" dirty="0"/>
            </a:br>
            <a:r>
              <a:rPr lang="cs-CZ" altLang="cs-CZ" sz="1800" b="0" dirty="0" err="1"/>
              <a:t>Rtg</a:t>
            </a:r>
            <a:r>
              <a:rPr lang="cs-CZ" altLang="cs-CZ" sz="1800" b="0" dirty="0"/>
              <a:t> vyšetření neukázalo žádnou abnormitu, termografie však dobře korelovala s pacientovými stížnostmi na bolest a poskytla zdůvodnění pro více invazivní scintigrafické vyšetření, které jasně ukázalo únavovou zlomeninu přesně v tom místě, kde byl termografický nález</a:t>
            </a:r>
            <a:r>
              <a:rPr lang="en-GB" altLang="cs-CZ" sz="1800" b="0" dirty="0"/>
              <a:t>.</a:t>
            </a:r>
            <a:r>
              <a:rPr lang="en-GB" altLang="cs-CZ" sz="1800" dirty="0"/>
              <a:t> </a:t>
            </a:r>
          </a:p>
        </p:txBody>
      </p:sp>
      <p:sp>
        <p:nvSpPr>
          <p:cNvPr id="80901" name="Text Box 6">
            <a:extLst>
              <a:ext uri="{FF2B5EF4-FFF2-40B4-BE49-F238E27FC236}">
                <a16:creationId xmlns:a16="http://schemas.microsoft.com/office/drawing/2014/main" id="{6E21DA14-7109-4FB8-A164-3380E82900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45538" y="4783139"/>
            <a:ext cx="324008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altLang="cs-CZ" sz="1800" dirty="0">
                <a:latin typeface="Times New Roman" panose="02020603050405020304" pitchFamily="18" charset="0"/>
                <a:hlinkClick r:id="rId5"/>
              </a:rPr>
              <a:t>www.dititexas.com/page6.html</a:t>
            </a:r>
            <a:endParaRPr lang="en-GB" altLang="cs-CZ" sz="1800" b="0" dirty="0">
              <a:latin typeface="Times New Roman" panose="02020603050405020304" pitchFamily="18" charset="0"/>
            </a:endParaRPr>
          </a:p>
        </p:txBody>
      </p:sp>
      <p:sp>
        <p:nvSpPr>
          <p:cNvPr id="80902" name="Text Box 7">
            <a:extLst>
              <a:ext uri="{FF2B5EF4-FFF2-40B4-BE49-F238E27FC236}">
                <a16:creationId xmlns:a16="http://schemas.microsoft.com/office/drawing/2014/main" id="{1771B60F-C003-4F85-9757-7B07993DE0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067" y="657609"/>
            <a:ext cx="43910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altLang="cs-CZ" sz="1800" dirty="0">
                <a:latin typeface="Times New Roman" panose="02020603050405020304" pitchFamily="18" charset="0"/>
                <a:hlinkClick r:id="rId6"/>
              </a:rPr>
              <a:t>www.mhs5000.com/software.htm</a:t>
            </a:r>
            <a:endParaRPr lang="en-GB" altLang="cs-CZ" sz="1800" b="0" dirty="0">
              <a:latin typeface="Times New Roman" panose="02020603050405020304" pitchFamily="18" charset="0"/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8B9FDF68-611B-4A02-BC5D-A31B9578028F}"/>
              </a:ext>
            </a:extLst>
          </p:cNvPr>
          <p:cNvSpPr txBox="1"/>
          <p:nvPr/>
        </p:nvSpPr>
        <p:spPr>
          <a:xfrm>
            <a:off x="5423338" y="1274764"/>
            <a:ext cx="218615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2000" dirty="0">
                <a:latin typeface="+mn-lt"/>
              </a:rPr>
              <a:t>Starší screeningový termogram s asymetrií teplotní mapy prsů</a:t>
            </a:r>
            <a:endParaRPr lang="en-GB" sz="2000" dirty="0" err="1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638178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703512" y="620688"/>
            <a:ext cx="86596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0" dirty="0"/>
              <a:t>Chladový test prokrvení při anastomóze tlustého střeva – animace - video</a:t>
            </a:r>
          </a:p>
        </p:txBody>
      </p:sp>
      <p:pic>
        <p:nvPicPr>
          <p:cNvPr id="3" name="dynamicka_ischemicka čás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89781" y="1733328"/>
            <a:ext cx="9066735" cy="3574977"/>
          </a:xfrm>
          <a:prstGeom prst="rect">
            <a:avLst/>
          </a:prstGeom>
        </p:spPr>
      </p:pic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B0484648-3299-46FD-886E-3A6C76F7C8C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68230" y="3158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821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9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Zástupný symbol pro obsah 6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47" r="18673"/>
          <a:stretch/>
        </p:blipFill>
        <p:spPr>
          <a:xfrm>
            <a:off x="1991545" y="1775954"/>
            <a:ext cx="3886025" cy="3263504"/>
          </a:xfr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7966" y="1794235"/>
            <a:ext cx="4229954" cy="3287170"/>
          </a:xfrm>
          <a:prstGeom prst="rect">
            <a:avLst/>
          </a:prstGeom>
        </p:spPr>
      </p:pic>
      <p:sp>
        <p:nvSpPr>
          <p:cNvPr id="11" name="Zástupný symbol pro obsah 2"/>
          <p:cNvSpPr txBox="1">
            <a:spLocks/>
          </p:cNvSpPr>
          <p:nvPr/>
        </p:nvSpPr>
        <p:spPr>
          <a:xfrm>
            <a:off x="1809689" y="475503"/>
            <a:ext cx="8572622" cy="994172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2400" dirty="0"/>
              <a:t>Porovnání zobrazení prokrvení metodou barvení </a:t>
            </a:r>
            <a:r>
              <a:rPr lang="cs-CZ" sz="2400" dirty="0" err="1"/>
              <a:t>indocyaninovou</a:t>
            </a:r>
            <a:r>
              <a:rPr lang="cs-CZ" sz="2400" dirty="0"/>
              <a:t> zelení a pomocí termokamery – resekce jícnu</a:t>
            </a:r>
            <a:endParaRPr lang="en-GB" sz="2400" dirty="0"/>
          </a:p>
        </p:txBody>
      </p:sp>
      <p:sp>
        <p:nvSpPr>
          <p:cNvPr id="12" name="Nadpis 1"/>
          <p:cNvSpPr txBox="1">
            <a:spLocks/>
          </p:cNvSpPr>
          <p:nvPr/>
        </p:nvSpPr>
        <p:spPr>
          <a:xfrm>
            <a:off x="1625031" y="647325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2700" dirty="0">
              <a:solidFill>
                <a:srgbClr val="0000E1"/>
              </a:solidFill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BE1BA983-730D-448B-A5AA-F0A567241D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88399" y="53481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759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9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631504" y="692696"/>
            <a:ext cx="8693150" cy="14605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r>
              <a:rPr lang="cs-CZ" sz="3200" b="0" kern="0" dirty="0"/>
              <a:t>Sledování teploty při kauterizaci - animace</a:t>
            </a:r>
          </a:p>
        </p:txBody>
      </p:sp>
      <p:pic>
        <p:nvPicPr>
          <p:cNvPr id="5" name="WIC 640_11-43-38_21-03-2018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422759" y="1728221"/>
            <a:ext cx="5698981" cy="4437083"/>
          </a:xfrm>
          <a:prstGeom prst="rect">
            <a:avLst/>
          </a:prstGeom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09E7386-1FBD-453E-A225-91A0A02C164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85388" y="3878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140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ext Box 2">
            <a:extLst>
              <a:ext uri="{FF2B5EF4-FFF2-40B4-BE49-F238E27FC236}">
                <a16:creationId xmlns:a16="http://schemas.microsoft.com/office/drawing/2014/main" id="{09130381-945A-4017-B033-A8D280501E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1613" y="2208924"/>
            <a:ext cx="8208963" cy="144398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0488" tIns="44450" rIns="90488" bIns="44450">
            <a:spAutoFit/>
          </a:bodyPr>
          <a:lstStyle>
            <a:lvl1pPr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4400" dirty="0">
                <a:solidFill>
                  <a:schemeClr val="tx2"/>
                </a:solidFill>
              </a:rPr>
              <a:t>Použití </a:t>
            </a:r>
            <a:r>
              <a:rPr lang="en-US" altLang="cs-CZ" sz="4400" dirty="0">
                <a:solidFill>
                  <a:schemeClr val="tx2"/>
                </a:solidFill>
              </a:rPr>
              <a:t>IR </a:t>
            </a:r>
            <a:r>
              <a:rPr lang="cs-CZ" altLang="cs-CZ" sz="4400" dirty="0">
                <a:solidFill>
                  <a:schemeClr val="tx2"/>
                </a:solidFill>
              </a:rPr>
              <a:t>kamer v oblasti bezpečnosti aj.</a:t>
            </a:r>
            <a:endParaRPr lang="en-US" altLang="cs-CZ" sz="4400" dirty="0">
              <a:solidFill>
                <a:schemeClr val="tx2"/>
              </a:solidFill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294AA63-1DDE-4DA6-9888-1F86EB725B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23667" y="44983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588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1705" y="2060849"/>
            <a:ext cx="5724525" cy="1647825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4079776" y="4221089"/>
            <a:ext cx="73810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800" dirty="0"/>
              <a:t>IR-A (760 </a:t>
            </a:r>
            <a:r>
              <a:rPr lang="cs-CZ" sz="2800" dirty="0" err="1"/>
              <a:t>nm</a:t>
            </a:r>
            <a:r>
              <a:rPr lang="cs-CZ" sz="2800" dirty="0"/>
              <a:t> – 1,4 </a:t>
            </a:r>
            <a:r>
              <a:rPr lang="el-GR" sz="2800" dirty="0"/>
              <a:t>μ</a:t>
            </a:r>
            <a:r>
              <a:rPr lang="cs-CZ" sz="2800" dirty="0"/>
              <a:t>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800" dirty="0"/>
              <a:t>IR-B  (1,4 – 3 </a:t>
            </a:r>
            <a:r>
              <a:rPr lang="el-GR" sz="2800" dirty="0"/>
              <a:t>μ</a:t>
            </a:r>
            <a:r>
              <a:rPr lang="cs-CZ" sz="2800" dirty="0"/>
              <a:t>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800" dirty="0"/>
              <a:t>IR-C (3 – 1000 </a:t>
            </a:r>
            <a:r>
              <a:rPr lang="el-GR" sz="2800" dirty="0"/>
              <a:t>μ</a:t>
            </a:r>
            <a:r>
              <a:rPr lang="cs-CZ" sz="2800" dirty="0"/>
              <a:t>m)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536139" y="129983"/>
            <a:ext cx="7668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>
                <a:solidFill>
                  <a:schemeClr val="tx2"/>
                </a:solidFill>
              </a:rPr>
              <a:t>Rozdělení </a:t>
            </a:r>
            <a:r>
              <a:rPr lang="cs-CZ" sz="3600" b="1" dirty="0">
                <a:solidFill>
                  <a:schemeClr val="tx2"/>
                </a:solidFill>
                <a:latin typeface="+mn-lt"/>
              </a:rPr>
              <a:t>infračerveného</a:t>
            </a:r>
            <a:r>
              <a:rPr lang="cs-CZ" sz="3600" b="1" dirty="0">
                <a:solidFill>
                  <a:schemeClr val="tx2"/>
                </a:solidFill>
              </a:rPr>
              <a:t> záření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4EB9B6A-B31E-41A7-94B8-CC12ACF77B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73114" y="3326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878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>
            <a:extLst>
              <a:ext uri="{FF2B5EF4-FFF2-40B4-BE49-F238E27FC236}">
                <a16:creationId xmlns:a16="http://schemas.microsoft.com/office/drawing/2014/main" id="{5537492C-67C6-44B4-9CC1-1611DCF8E9A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03890" y="476251"/>
            <a:ext cx="7640035" cy="12874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cs-CZ" altLang="cs-CZ" sz="3600" b="1" dirty="0"/>
              <a:t>Pec propouštějící teplo – kontrola tepelných zařízení</a:t>
            </a:r>
            <a:endParaRPr lang="en-GB" altLang="cs-CZ" sz="3600" b="1" dirty="0"/>
          </a:p>
        </p:txBody>
      </p:sp>
      <p:pic>
        <p:nvPicPr>
          <p:cNvPr id="84995" name="Picture 3" descr="pec">
            <a:extLst>
              <a:ext uri="{FF2B5EF4-FFF2-40B4-BE49-F238E27FC236}">
                <a16:creationId xmlns:a16="http://schemas.microsoft.com/office/drawing/2014/main" id="{ADD65B56-FA16-4B4B-A62A-63EF3FEB9DCB}"/>
              </a:ext>
            </a:extLst>
          </p:cNvPr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7801" y="1916113"/>
            <a:ext cx="3673475" cy="2925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6" name="Picture 4" descr="pecfoto">
            <a:extLst>
              <a:ext uri="{FF2B5EF4-FFF2-40B4-BE49-F238E27FC236}">
                <a16:creationId xmlns:a16="http://schemas.microsoft.com/office/drawing/2014/main" id="{FB9AF32C-2ED2-4C0D-825F-73E00F5F9C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650" y="2906713"/>
            <a:ext cx="3816350" cy="286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89412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>
            <a:extLst>
              <a:ext uri="{FF2B5EF4-FFF2-40B4-BE49-F238E27FC236}">
                <a16:creationId xmlns:a16="http://schemas.microsoft.com/office/drawing/2014/main" id="{F242F946-D9BA-4801-80CC-8EDA681A770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788399" y="313214"/>
            <a:ext cx="9333914" cy="106613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cs-CZ" altLang="cs-CZ" sz="3200" b="1" dirty="0"/>
              <a:t>Přehřátý kabel a další prvky v rozvodné skříni</a:t>
            </a:r>
            <a:endParaRPr lang="en-GB" altLang="cs-CZ" sz="3200" b="1" dirty="0"/>
          </a:p>
        </p:txBody>
      </p:sp>
      <p:pic>
        <p:nvPicPr>
          <p:cNvPr id="87043" name="Picture 3" descr="energetika2">
            <a:extLst>
              <a:ext uri="{FF2B5EF4-FFF2-40B4-BE49-F238E27FC236}">
                <a16:creationId xmlns:a16="http://schemas.microsoft.com/office/drawing/2014/main" id="{C4C5EDC7-4C63-401F-A42F-325FEBCB67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8806" y="1124745"/>
            <a:ext cx="4723259" cy="288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http://bradyinfrared.com/wp-content/uploads/2011/03/electrical-panel-scans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8048" y="3806230"/>
            <a:ext cx="3949700" cy="296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http://upload.wikimedia.org/wikipedia/commons/1/1d/Electrical_fault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599" y="4136046"/>
            <a:ext cx="3899671" cy="2510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6516DA4-757D-45B6-87A7-FB661585F4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098801" y="3132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375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4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Nadpis 1">
            <a:extLst>
              <a:ext uri="{FF2B5EF4-FFF2-40B4-BE49-F238E27FC236}">
                <a16:creationId xmlns:a16="http://schemas.microsoft.com/office/drawing/2014/main" id="{D3E30B15-BDAD-42F8-A5A4-5D8FCA28108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cs-CZ" altLang="cs-CZ"/>
              <a:t>Termografie ve stavebnictví</a:t>
            </a:r>
          </a:p>
        </p:txBody>
      </p:sp>
      <p:pic>
        <p:nvPicPr>
          <p:cNvPr id="89091" name="Picture 2" descr="VÃ½sledek obrÃ¡zku pro thermography of houses">
            <a:extLst>
              <a:ext uri="{FF2B5EF4-FFF2-40B4-BE49-F238E27FC236}">
                <a16:creationId xmlns:a16="http://schemas.microsoft.com/office/drawing/2014/main" id="{E4519452-1F5B-4B59-B18E-2EA53DF8D7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504" y="1268760"/>
            <a:ext cx="4702724" cy="3528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Obrázek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8049" y="1268761"/>
            <a:ext cx="3755699" cy="2817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1" descr="potrubi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9762" y="4154116"/>
            <a:ext cx="2577210" cy="2577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4614041" y="6037239"/>
            <a:ext cx="286857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sz="1600" dirty="0">
                <a:latin typeface="+mn-lt"/>
              </a:rPr>
              <a:t>Vyhledání rozvodů vodovodního potrubí ve zdi</a:t>
            </a:r>
          </a:p>
        </p:txBody>
      </p:sp>
      <p:sp>
        <p:nvSpPr>
          <p:cNvPr id="7" name="TextovéPole 5"/>
          <p:cNvSpPr txBox="1">
            <a:spLocks noChangeArrowheads="1"/>
          </p:cNvSpPr>
          <p:nvPr/>
        </p:nvSpPr>
        <p:spPr bwMode="auto">
          <a:xfrm>
            <a:off x="7378006" y="3809723"/>
            <a:ext cx="485616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cs-CZ" altLang="cs-CZ" sz="1200" b="0" dirty="0">
                <a:solidFill>
                  <a:schemeClr val="bg1"/>
                </a:solidFill>
              </a:rPr>
              <a:t>Nezateplená budova a její tepelné ztráty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7479C53-A386-4F7F-BEEE-8473C07B92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76400" y="236538"/>
            <a:ext cx="609600" cy="609600"/>
          </a:xfrm>
          <a:prstGeom prst="rect">
            <a:avLst/>
          </a:prstGeom>
        </p:spPr>
      </p:pic>
      <p:pic>
        <p:nvPicPr>
          <p:cNvPr id="8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FDA074F-D9EA-4128-8C17-CC53E5E1738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66621" y="6591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811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4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194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>
            <a:extLst>
              <a:ext uri="{FF2B5EF4-FFF2-40B4-BE49-F238E27FC236}">
                <a16:creationId xmlns:a16="http://schemas.microsoft.com/office/drawing/2014/main" id="{D7B4016D-E45E-40EA-8B40-104C1C508BB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774825" y="188913"/>
            <a:ext cx="8642350" cy="14843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cs-CZ" altLang="cs-CZ" sz="4000" b="1" dirty="0"/>
              <a:t>Nízká kvalita izolace teplovodního potrubí v oblasti spojů</a:t>
            </a:r>
            <a:r>
              <a:rPr lang="en-GB" altLang="cs-CZ" sz="4000" b="1" dirty="0"/>
              <a:t> (Fluke)</a:t>
            </a:r>
          </a:p>
        </p:txBody>
      </p:sp>
      <p:pic>
        <p:nvPicPr>
          <p:cNvPr id="90115" name="Picture 3" descr="izolace">
            <a:extLst>
              <a:ext uri="{FF2B5EF4-FFF2-40B4-BE49-F238E27FC236}">
                <a16:creationId xmlns:a16="http://schemas.microsoft.com/office/drawing/2014/main" id="{E4AB445B-5D90-48CF-931F-37E3D4219DFF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651" y="1916114"/>
            <a:ext cx="7415213" cy="44481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16" name="Oval 4">
            <a:extLst>
              <a:ext uri="{FF2B5EF4-FFF2-40B4-BE49-F238E27FC236}">
                <a16:creationId xmlns:a16="http://schemas.microsoft.com/office/drawing/2014/main" id="{8D32B44F-0151-42E9-9101-CA9567344F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40688" y="3500438"/>
            <a:ext cx="1295400" cy="25146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cs-CZ" altLang="cs-CZ" sz="4400"/>
          </a:p>
        </p:txBody>
      </p:sp>
    </p:spTree>
    <p:extLst>
      <p:ext uri="{BB962C8B-B14F-4D97-AF65-F5344CB8AC3E}">
        <p14:creationId xmlns:p14="http://schemas.microsoft.com/office/powerpoint/2010/main" val="391215125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 descr="pracuje">
            <a:extLst>
              <a:ext uri="{FF2B5EF4-FFF2-40B4-BE49-F238E27FC236}">
                <a16:creationId xmlns:a16="http://schemas.microsoft.com/office/drawing/2014/main" id="{0F2FD8B6-CD67-47D9-B3F4-D1B10DA412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6" y="1700213"/>
            <a:ext cx="4284663" cy="2570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3" name="Picture 3" descr="sonofr">
            <a:extLst>
              <a:ext uri="{FF2B5EF4-FFF2-40B4-BE49-F238E27FC236}">
                <a16:creationId xmlns:a16="http://schemas.microsoft.com/office/drawing/2014/main" id="{63BFD00D-1F54-4AF9-AEAD-B3CA61680A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7976" y="3734428"/>
            <a:ext cx="4284662" cy="2570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4" name="Rectangle 4">
            <a:extLst>
              <a:ext uri="{FF2B5EF4-FFF2-40B4-BE49-F238E27FC236}">
                <a16:creationId xmlns:a16="http://schemas.microsoft.com/office/drawing/2014/main" id="{D08EF683-4201-4C27-84E1-DAA63FB0B62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7472855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cs-CZ" altLang="cs-CZ" sz="3600" b="1" dirty="0"/>
              <a:t>Ultrasonografická sonda</a:t>
            </a:r>
            <a:r>
              <a:rPr lang="en-GB" altLang="cs-CZ" sz="3600" b="1" dirty="0"/>
              <a:t> (Fluke)</a:t>
            </a:r>
          </a:p>
        </p:txBody>
      </p:sp>
      <p:sp>
        <p:nvSpPr>
          <p:cNvPr id="92165" name="Text Box 5">
            <a:extLst>
              <a:ext uri="{FF2B5EF4-FFF2-40B4-BE49-F238E27FC236}">
                <a16:creationId xmlns:a16="http://schemas.microsoft.com/office/drawing/2014/main" id="{806E47DF-EC63-4207-A685-BBF15A5420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9289" y="4149726"/>
            <a:ext cx="361473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cs-CZ" altLang="cs-CZ" sz="2400" b="0"/>
              <a:t>Sonda v provozu</a:t>
            </a:r>
            <a:endParaRPr lang="en-GB" altLang="cs-CZ" sz="2400" b="0"/>
          </a:p>
          <a:p>
            <a:pPr algn="ctr" eaLnBrk="1" hangingPunct="1"/>
            <a:r>
              <a:rPr lang="en-GB" altLang="cs-CZ" sz="2400" b="0"/>
              <a:t>28,3 </a:t>
            </a:r>
            <a:r>
              <a:rPr lang="en-GB" altLang="cs-CZ" sz="2400" b="0">
                <a:cs typeface="Times New Roman" panose="02020603050405020304" pitchFamily="18" charset="0"/>
              </a:rPr>
              <a:t>°</a:t>
            </a:r>
            <a:r>
              <a:rPr lang="en-GB" altLang="cs-CZ" sz="2400" b="0"/>
              <a:t>C</a:t>
            </a:r>
          </a:p>
        </p:txBody>
      </p:sp>
      <p:sp>
        <p:nvSpPr>
          <p:cNvPr id="92166" name="Text Box 6">
            <a:extLst>
              <a:ext uri="{FF2B5EF4-FFF2-40B4-BE49-F238E27FC236}">
                <a16:creationId xmlns:a16="http://schemas.microsoft.com/office/drawing/2014/main" id="{4B43ECD0-1DC5-4BC7-B0E8-BEA1A070BD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16725" y="2852739"/>
            <a:ext cx="280828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cs-CZ" altLang="cs-CZ" sz="2400" b="0"/>
              <a:t>Sonda</a:t>
            </a:r>
            <a:r>
              <a:rPr lang="en-GB" altLang="cs-CZ" sz="2400" b="0"/>
              <a:t> „frozen“</a:t>
            </a:r>
          </a:p>
          <a:p>
            <a:pPr algn="ctr" eaLnBrk="1" hangingPunct="1"/>
            <a:r>
              <a:rPr lang="en-GB" altLang="cs-CZ" sz="2400" b="0"/>
              <a:t>26,5 </a:t>
            </a:r>
            <a:r>
              <a:rPr lang="en-GB" altLang="cs-CZ" sz="2400" b="0">
                <a:cs typeface="Times New Roman" panose="02020603050405020304" pitchFamily="18" charset="0"/>
              </a:rPr>
              <a:t>°</a:t>
            </a:r>
            <a:r>
              <a:rPr lang="en-GB" altLang="cs-CZ" sz="2400" b="0"/>
              <a:t>C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363B360D-0A22-4CBB-819F-B2C239DEF9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14690" y="4428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268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946" name="Rectangle 2">
            <a:extLst>
              <a:ext uri="{FF2B5EF4-FFF2-40B4-BE49-F238E27FC236}">
                <a16:creationId xmlns:a16="http://schemas.microsoft.com/office/drawing/2014/main" id="{F994CE5A-A4AB-4422-99AF-3AF6299CF4C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3172" y="274638"/>
            <a:ext cx="9734003" cy="17145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>
              <a:defRPr/>
            </a:pPr>
            <a:r>
              <a:rPr lang="cs-CZ" sz="3200" b="1" dirty="0"/>
              <a:t>Tepelná stopa zanechaná sonografickou sondou na předloktí + ochlazovací účinek kontaktního gelu</a:t>
            </a:r>
            <a:r>
              <a:rPr lang="en-GB" sz="3200" b="1" dirty="0"/>
              <a:t> </a:t>
            </a:r>
            <a:r>
              <a:rPr lang="cs-CZ" sz="3200" b="1" dirty="0"/>
              <a:t>na nártu </a:t>
            </a:r>
            <a:r>
              <a:rPr lang="en-GB" sz="3200" b="1" dirty="0"/>
              <a:t>(Fluke)</a:t>
            </a:r>
            <a:endParaRPr lang="cs-CZ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94211" name="Picture 3" descr="otissk1">
            <a:extLst>
              <a:ext uri="{FF2B5EF4-FFF2-40B4-BE49-F238E27FC236}">
                <a16:creationId xmlns:a16="http://schemas.microsoft.com/office/drawing/2014/main" id="{91119C9C-E38D-47D9-88DD-E56D68A9A5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504" y="2312276"/>
            <a:ext cx="4741570" cy="2845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1187" y="1772816"/>
            <a:ext cx="3582325" cy="4776432"/>
          </a:xfrm>
          <a:prstGeom prst="rect">
            <a:avLst/>
          </a:prstGeom>
        </p:spPr>
      </p:pic>
      <p:sp>
        <p:nvSpPr>
          <p:cNvPr id="5" name="Ovál 4"/>
          <p:cNvSpPr/>
          <p:nvPr/>
        </p:nvSpPr>
        <p:spPr>
          <a:xfrm>
            <a:off x="8311382" y="2696671"/>
            <a:ext cx="1177296" cy="1267721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440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8B8952B-813C-45DE-8A32-FA60DF0CA9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13319" y="63842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651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99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486" name="Rectangle 6">
            <a:extLst>
              <a:ext uri="{FF2B5EF4-FFF2-40B4-BE49-F238E27FC236}">
                <a16:creationId xmlns:a16="http://schemas.microsoft.com/office/drawing/2014/main" id="{4AC469F8-52B8-45FF-AF00-2B01E513C7E0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2348921" y="6097866"/>
            <a:ext cx="451918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1800" dirty="0">
                <a:solidFill>
                  <a:schemeClr val="bg1"/>
                </a:solidFill>
              </a:rPr>
              <a:t>Poslední revize a ozvučení</a:t>
            </a:r>
            <a:r>
              <a:rPr lang="en-GB" altLang="cs-CZ" sz="1800" dirty="0">
                <a:solidFill>
                  <a:schemeClr val="bg1"/>
                </a:solidFill>
              </a:rPr>
              <a:t>: </a:t>
            </a:r>
            <a:r>
              <a:rPr lang="cs-CZ" altLang="cs-CZ" sz="1800" dirty="0">
                <a:solidFill>
                  <a:schemeClr val="bg1"/>
                </a:solidFill>
              </a:rPr>
              <a:t>duben 2020</a:t>
            </a:r>
          </a:p>
        </p:txBody>
      </p:sp>
      <p:sp>
        <p:nvSpPr>
          <p:cNvPr id="404488" name="Rectangle 8">
            <a:extLst>
              <a:ext uri="{FF2B5EF4-FFF2-40B4-BE49-F238E27FC236}">
                <a16:creationId xmlns:a16="http://schemas.microsoft.com/office/drawing/2014/main" id="{71CB1396-4F8F-4949-9BEA-AB6FACE0CD40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-969806" y="2919045"/>
            <a:ext cx="654018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GB" altLang="cs-CZ" sz="2400" b="0" dirty="0">
                <a:solidFill>
                  <a:schemeClr val="tx2"/>
                </a:solidFill>
              </a:rPr>
              <a:t>Auto</a:t>
            </a:r>
            <a:r>
              <a:rPr lang="cs-CZ" altLang="cs-CZ" sz="2400" b="0" dirty="0" err="1">
                <a:solidFill>
                  <a:schemeClr val="tx2"/>
                </a:solidFill>
              </a:rPr>
              <a:t>ři</a:t>
            </a:r>
            <a:r>
              <a:rPr lang="en-GB" altLang="cs-CZ" sz="2400" b="0" dirty="0">
                <a:solidFill>
                  <a:schemeClr val="tx2"/>
                </a:solidFill>
              </a:rPr>
              <a:t>: </a:t>
            </a:r>
            <a:br>
              <a:rPr lang="en-GB" altLang="cs-CZ" sz="2400" b="0" dirty="0">
                <a:solidFill>
                  <a:srgbClr val="DDDDDD"/>
                </a:solidFill>
              </a:rPr>
            </a:br>
            <a:r>
              <a:rPr lang="cs-CZ" altLang="cs-CZ" sz="2400" b="0" dirty="0">
                <a:solidFill>
                  <a:schemeClr val="bg1"/>
                </a:solidFill>
              </a:rPr>
              <a:t>	</a:t>
            </a:r>
            <a:r>
              <a:rPr lang="en-GB" altLang="cs-CZ" sz="2000" dirty="0"/>
              <a:t>Vojtěch Mornstein</a:t>
            </a:r>
            <a:r>
              <a:rPr lang="cs-CZ" altLang="cs-CZ" sz="2000" dirty="0"/>
              <a:t>, Erik Staffa,</a:t>
            </a:r>
            <a:r>
              <a:rPr lang="en-GB" altLang="cs-CZ" sz="2000" dirty="0"/>
              <a:t> </a:t>
            </a:r>
            <a:r>
              <a:rPr lang="cs-CZ" altLang="cs-CZ" sz="2000" dirty="0"/>
              <a:t>Ivo Hrazdira</a:t>
            </a:r>
            <a:endParaRPr lang="cs-CZ" altLang="cs-CZ" sz="2000" dirty="0">
              <a:solidFill>
                <a:schemeClr val="tx2"/>
              </a:solidFill>
            </a:endParaRPr>
          </a:p>
        </p:txBody>
      </p:sp>
      <p:sp>
        <p:nvSpPr>
          <p:cNvPr id="404490" name="Rectangle 10">
            <a:extLst>
              <a:ext uri="{FF2B5EF4-FFF2-40B4-BE49-F238E27FC236}">
                <a16:creationId xmlns:a16="http://schemas.microsoft.com/office/drawing/2014/main" id="{058E3C55-2D3D-4040-B9A0-0479585BEF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77818" y="5208204"/>
            <a:ext cx="474005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1800" dirty="0">
                <a:solidFill>
                  <a:srgbClr val="0000DC"/>
                </a:solidFill>
              </a:rPr>
              <a:t>Poslední revize a ozvučení:</a:t>
            </a:r>
            <a:r>
              <a:rPr lang="cs-CZ" altLang="cs-CZ" sz="1800" dirty="0"/>
              <a:t> březen 2021</a:t>
            </a:r>
          </a:p>
        </p:txBody>
      </p:sp>
    </p:spTree>
    <p:extLst>
      <p:ext uri="{BB962C8B-B14F-4D97-AF65-F5344CB8AC3E}">
        <p14:creationId xmlns:p14="http://schemas.microsoft.com/office/powerpoint/2010/main" val="3405919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1000"/>
                                        <p:tgtEl>
                                          <p:spTgt spid="404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2" presetClass="entr" presetSubtype="1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1" dur="500"/>
                                        <p:tgtEl>
                                          <p:spTgt spid="404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800"/>
                            </p:stCondLst>
                            <p:childTnLst>
                              <p:par>
                                <p:cTn id="13" presetID="12" presetClass="exit" presetSubtype="1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slide(fromTop)">
                                      <p:cBhvr>
                                        <p:cTn id="14" dur="1000"/>
                                        <p:tgtEl>
                                          <p:spTgt spid="4044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4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800"/>
                            </p:stCondLst>
                            <p:childTnLst>
                              <p:par>
                                <p:cTn id="17" presetID="12" presetClass="exit" presetSubtype="1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slide(fromTop)">
                                      <p:cBhvr>
                                        <p:cTn id="18" dur="500"/>
                                        <p:tgtEl>
                                          <p:spTgt spid="4044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4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1" presetID="12" presetClass="entr" presetSubtype="4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500"/>
                                        <p:tgtEl>
                                          <p:spTgt spid="404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4486" grpId="0"/>
      <p:bldP spid="404486" grpId="1"/>
      <p:bldP spid="404488" grpId="0"/>
      <p:bldP spid="404488" grpId="1"/>
      <p:bldP spid="40449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"/>
          <p:cNvSpPr>
            <a:spLocks noGrp="1" noChangeArrowheads="1"/>
          </p:cNvSpPr>
          <p:nvPr>
            <p:ph type="title"/>
          </p:nvPr>
        </p:nvSpPr>
        <p:spPr>
          <a:xfrm>
            <a:off x="1919536" y="260648"/>
            <a:ext cx="8229600" cy="757130"/>
          </a:xfrm>
        </p:spPr>
        <p:txBody>
          <a:bodyPr/>
          <a:lstStyle/>
          <a:p>
            <a:pPr eaLnBrk="1" hangingPunct="1"/>
            <a:r>
              <a:rPr lang="cs-CZ" altLang="cs-CZ" sz="3600" dirty="0"/>
              <a:t>Planckův vyzařovací zákon</a:t>
            </a:r>
            <a:endParaRPr lang="sk-SK" altLang="cs-CZ" sz="3600" dirty="0"/>
          </a:p>
        </p:txBody>
      </p:sp>
      <p:graphicFrame>
        <p:nvGraphicFramePr>
          <p:cNvPr id="22" name="Object 4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21083561"/>
              </p:ext>
            </p:extLst>
          </p:nvPr>
        </p:nvGraphicFramePr>
        <p:xfrm>
          <a:off x="166916" y="1197209"/>
          <a:ext cx="5639455" cy="16246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ovnica" r:id="rId4" imgW="2336800" imgH="673100" progId="Equation.3">
                  <p:embed/>
                </p:oleObj>
              </mc:Choice>
              <mc:Fallback>
                <p:oleObj name="Rovnica" r:id="rId4" imgW="2336800" imgH="673100" progId="Equation.3">
                  <p:embed/>
                  <p:pic>
                    <p:nvPicPr>
                      <p:cNvPr id="22" name="Object 4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6916" y="1197209"/>
                        <a:ext cx="5639455" cy="16246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01845114"/>
              </p:ext>
            </p:extLst>
          </p:nvPr>
        </p:nvGraphicFramePr>
        <p:xfrm>
          <a:off x="1543297" y="3226961"/>
          <a:ext cx="3399094" cy="9609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ovnica" r:id="rId6" imgW="1574800" imgH="431800" progId="Equation.3">
                  <p:embed/>
                </p:oleObj>
              </mc:Choice>
              <mc:Fallback>
                <p:oleObj name="Rovnica" r:id="rId6" imgW="1574800" imgH="431800" progId="Equation.3">
                  <p:embed/>
                  <p:pic>
                    <p:nvPicPr>
                      <p:cNvPr id="23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43297" y="3226961"/>
                        <a:ext cx="3399094" cy="96091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Obdélník 23"/>
          <p:cNvSpPr/>
          <p:nvPr/>
        </p:nvSpPr>
        <p:spPr>
          <a:xfrm>
            <a:off x="2348545" y="5556918"/>
            <a:ext cx="4718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60000" fontAlgn="auto">
              <a:spcAft>
                <a:spcPts val="0"/>
              </a:spcAft>
              <a:buFontTx/>
              <a:buNone/>
              <a:defRPr/>
            </a:pPr>
            <a:r>
              <a:rPr lang="cs-CZ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		</a:t>
            </a:r>
            <a:r>
              <a:rPr lang="cs-CZ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L……… spektrální měrná zářivost</a:t>
            </a:r>
          </a:p>
          <a:p>
            <a:pPr defTabSz="360000" fontAlgn="auto">
              <a:spcAft>
                <a:spcPts val="0"/>
              </a:spcAft>
              <a:buFontTx/>
              <a:buNone/>
              <a:defRPr/>
            </a:pPr>
            <a:r>
              <a:rPr lang="cs-CZ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		h........Planckova konstanta	6,6256 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cs typeface="Arial" charset="0"/>
              </a:rPr>
              <a:t>·</a:t>
            </a:r>
            <a:r>
              <a:rPr lang="cs-CZ" sz="1200" dirty="0">
                <a:solidFill>
                  <a:schemeClr val="tx1">
                    <a:lumMod val="50000"/>
                    <a:lumOff val="50000"/>
                  </a:schemeClr>
                </a:solidFill>
                <a:cs typeface="Arial" charset="0"/>
              </a:rPr>
              <a:t> </a:t>
            </a:r>
            <a:r>
              <a:rPr lang="cs-CZ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10</a:t>
            </a:r>
            <a:r>
              <a:rPr lang="cs-CZ" sz="1200" baseline="30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-34</a:t>
            </a:r>
            <a:r>
              <a:rPr lang="cs-CZ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[J 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cs typeface="Arial" charset="0"/>
              </a:rPr>
              <a:t>·</a:t>
            </a:r>
            <a:r>
              <a:rPr lang="cs-CZ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s]</a:t>
            </a:r>
          </a:p>
          <a:p>
            <a:pPr defTabSz="360000" fontAlgn="auto">
              <a:spcAft>
                <a:spcPts val="0"/>
              </a:spcAft>
              <a:buFontTx/>
              <a:buNone/>
              <a:defRPr/>
            </a:pPr>
            <a:r>
              <a:rPr lang="cs-CZ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		k</a:t>
            </a:r>
            <a:r>
              <a:rPr lang="cs-CZ" sz="1200" baseline="-25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</a:t>
            </a:r>
            <a:r>
              <a:rPr lang="cs-CZ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.......Boltzmannova konstanta	1,3807 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cs typeface="Arial" charset="0"/>
              </a:rPr>
              <a:t>·</a:t>
            </a:r>
            <a:r>
              <a:rPr lang="cs-CZ" sz="1200" dirty="0">
                <a:solidFill>
                  <a:schemeClr val="tx1">
                    <a:lumMod val="50000"/>
                    <a:lumOff val="50000"/>
                  </a:schemeClr>
                </a:solidFill>
                <a:cs typeface="Arial" charset="0"/>
              </a:rPr>
              <a:t> </a:t>
            </a:r>
            <a:r>
              <a:rPr lang="cs-CZ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10</a:t>
            </a:r>
            <a:r>
              <a:rPr lang="cs-CZ" sz="1200" baseline="30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-23</a:t>
            </a:r>
            <a:r>
              <a:rPr lang="cs-CZ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[J 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cs typeface="Arial" charset="0"/>
              </a:rPr>
              <a:t>·</a:t>
            </a:r>
            <a:r>
              <a:rPr lang="cs-CZ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K</a:t>
            </a:r>
            <a:r>
              <a:rPr lang="cs-CZ" sz="1200" baseline="30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-1</a:t>
            </a:r>
            <a:r>
              <a:rPr lang="cs-CZ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]</a:t>
            </a:r>
          </a:p>
          <a:p>
            <a:pPr defTabSz="360000" fontAlgn="auto">
              <a:spcAft>
                <a:spcPts val="0"/>
              </a:spcAft>
              <a:buFontTx/>
              <a:buNone/>
              <a:defRPr/>
            </a:pPr>
            <a:r>
              <a:rPr lang="cs-CZ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		c.........rychlost světla	2,9979 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cs typeface="Arial" charset="0"/>
              </a:rPr>
              <a:t>·</a:t>
            </a:r>
            <a:r>
              <a:rPr lang="cs-CZ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10</a:t>
            </a:r>
            <a:r>
              <a:rPr lang="cs-CZ" sz="1200" baseline="30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8</a:t>
            </a:r>
            <a:r>
              <a:rPr lang="cs-CZ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[m 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cs typeface="Arial" charset="0"/>
              </a:rPr>
              <a:t>·</a:t>
            </a:r>
            <a:r>
              <a:rPr lang="cs-CZ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s</a:t>
            </a:r>
            <a:r>
              <a:rPr lang="cs-CZ" sz="1200" baseline="30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-1</a:t>
            </a:r>
            <a:r>
              <a:rPr lang="cs-CZ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]</a:t>
            </a:r>
          </a:p>
          <a:p>
            <a:pPr defTabSz="360000" fontAlgn="auto">
              <a:spcAft>
                <a:spcPts val="0"/>
              </a:spcAft>
              <a:buFontTx/>
              <a:buNone/>
              <a:defRPr/>
            </a:pPr>
            <a:r>
              <a:rPr lang="cs-CZ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		C</a:t>
            </a:r>
            <a:r>
              <a:rPr lang="cs-CZ" sz="1200" baseline="-25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</a:t>
            </a:r>
            <a:r>
              <a:rPr lang="cs-CZ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......1. vyzařovací konstanta	1,191 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cs typeface="Arial" charset="0"/>
              </a:rPr>
              <a:t>·</a:t>
            </a:r>
            <a:r>
              <a:rPr lang="cs-CZ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10</a:t>
            </a:r>
            <a:r>
              <a:rPr lang="cs-CZ" sz="1200" baseline="30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-16</a:t>
            </a:r>
            <a:r>
              <a:rPr lang="cs-CZ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[W 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cs typeface="Arial" charset="0"/>
              </a:rPr>
              <a:t>·</a:t>
            </a:r>
            <a:r>
              <a:rPr lang="cs-CZ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m</a:t>
            </a:r>
            <a:r>
              <a:rPr lang="cs-CZ" sz="1200" baseline="30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</a:t>
            </a:r>
            <a:r>
              <a:rPr lang="cs-CZ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]</a:t>
            </a:r>
          </a:p>
          <a:p>
            <a:pPr defTabSz="360000" fontAlgn="auto">
              <a:spcAft>
                <a:spcPts val="0"/>
              </a:spcAft>
              <a:buFontTx/>
              <a:buNone/>
              <a:defRPr/>
            </a:pPr>
            <a:r>
              <a:rPr lang="cs-CZ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		C</a:t>
            </a:r>
            <a:r>
              <a:rPr lang="cs-CZ" sz="1200" baseline="-25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</a:t>
            </a:r>
            <a:r>
              <a:rPr lang="cs-CZ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......2. vyzařovací konstanta	1,4388 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cs typeface="Arial" charset="0"/>
              </a:rPr>
              <a:t>·</a:t>
            </a:r>
            <a:r>
              <a:rPr lang="cs-CZ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10</a:t>
            </a:r>
            <a:r>
              <a:rPr lang="cs-CZ" sz="1200" baseline="30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-2</a:t>
            </a:r>
            <a:r>
              <a:rPr lang="cs-CZ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[K 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cs typeface="Arial" charset="0"/>
              </a:rPr>
              <a:t>·</a:t>
            </a:r>
            <a:r>
              <a:rPr lang="cs-CZ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m]</a:t>
            </a:r>
          </a:p>
        </p:txBody>
      </p:sp>
      <p:sp>
        <p:nvSpPr>
          <p:cNvPr id="25" name="Obdélník 24"/>
          <p:cNvSpPr/>
          <p:nvPr/>
        </p:nvSpPr>
        <p:spPr>
          <a:xfrm>
            <a:off x="6385630" y="1309940"/>
            <a:ext cx="531437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90000"/>
              </a:lnSpc>
            </a:pPr>
            <a:r>
              <a:rPr lang="cs-CZ" altLang="cs-CZ" sz="2000" b="0" dirty="0"/>
              <a:t>spektrální měrná zářivost </a:t>
            </a:r>
            <a:r>
              <a:rPr lang="cs-CZ" altLang="cs-CZ" sz="2000" b="0" i="1" dirty="0">
                <a:latin typeface="Times New Roman" panose="02020603050405020304" pitchFamily="18" charset="0"/>
              </a:rPr>
              <a:t>L</a:t>
            </a:r>
            <a:r>
              <a:rPr lang="cs-CZ" altLang="cs-CZ" sz="2000" b="0" dirty="0"/>
              <a:t> (výkon generovaný z jednotky plochy povrchu zdroje na dané vlnové délce do jednotkového prostorového úhlu) při absolutní teplotě zdroje T [K] v energetickém tvaru</a:t>
            </a:r>
          </a:p>
        </p:txBody>
      </p:sp>
      <p:pic>
        <p:nvPicPr>
          <p:cNvPr id="26" name="Picture 9" descr="plancdotextuopraveny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49486" y="3226961"/>
            <a:ext cx="4718400" cy="377448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BC04906-0D03-46BA-A47C-00DB5C7E87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090408" y="2606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08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1919536" y="18864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3200" dirty="0"/>
              <a:t>Stefan-</a:t>
            </a:r>
            <a:r>
              <a:rPr lang="cs-CZ" altLang="cs-CZ" sz="3200" dirty="0" err="1"/>
              <a:t>Boltzmanův</a:t>
            </a:r>
            <a:r>
              <a:rPr lang="cs-CZ" altLang="cs-CZ" sz="3200" dirty="0"/>
              <a:t> zákon</a:t>
            </a:r>
            <a:endParaRPr lang="sk-SK" altLang="cs-CZ" sz="3200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2063552" y="1196753"/>
            <a:ext cx="8229600" cy="4852987"/>
          </a:xfrm>
          <a:prstGeom prst="rect">
            <a:avLst/>
          </a:prstGeom>
        </p:spPr>
        <p:txBody>
          <a:bodyPr>
            <a:normAutofit/>
          </a:bodyPr>
          <a:lstStyle>
            <a:lvl1pPr marL="189006" indent="-189006" algn="l" defTabSz="756026" rtl="0" eaLnBrk="1" latinLnBrk="0" hangingPunct="1">
              <a:lnSpc>
                <a:spcPct val="90000"/>
              </a:lnSpc>
              <a:spcBef>
                <a:spcPts val="827"/>
              </a:spcBef>
              <a:buFont typeface="Arial" panose="020B0604020202020204" pitchFamily="34" charset="0"/>
              <a:buChar char="•"/>
              <a:defRPr sz="23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7019" indent="-189006" algn="l" defTabSz="756026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45032" indent="-189006" algn="l" defTabSz="756026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6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23045" indent="-189006" algn="l" defTabSz="756026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1058" indent="-189006" algn="l" defTabSz="756026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9071" indent="-189006" algn="l" defTabSz="756026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57084" indent="-189006" algn="l" defTabSz="756026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35097" indent="-189006" algn="l" defTabSz="756026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13110" indent="-189006" algn="l" defTabSz="756026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None/>
              <a:defRPr/>
            </a:pPr>
            <a:r>
              <a:rPr lang="cs-CZ" altLang="cs-CZ" sz="2000" b="0" dirty="0"/>
              <a:t>Vyjadřuje intenzitu vyzařování  - „výsledná intenzita vyzařování černého tělesa je úměrná čtvrté mocnině jeho absolutní teploty (T)“: </a:t>
            </a:r>
          </a:p>
          <a:p>
            <a:pPr fontAlgn="auto">
              <a:spcAft>
                <a:spcPts val="0"/>
              </a:spcAft>
              <a:defRPr/>
            </a:pPr>
            <a:endParaRPr lang="cs-CZ" altLang="cs-CZ" sz="2315" b="0" dirty="0"/>
          </a:p>
          <a:p>
            <a:pPr marL="0" indent="0" fontAlgn="auto">
              <a:spcAft>
                <a:spcPts val="0"/>
              </a:spcAft>
              <a:buNone/>
              <a:defRPr/>
            </a:pPr>
            <a:endParaRPr lang="cs-CZ" sz="1800" b="0" i="1" dirty="0"/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cs-CZ" sz="1800" b="0" i="1" dirty="0"/>
              <a:t>							</a:t>
            </a:r>
            <a:r>
              <a:rPr lang="el-GR" sz="1800" b="0" i="1" dirty="0"/>
              <a:t>σ</a:t>
            </a:r>
            <a:r>
              <a:rPr lang="cs-CZ" sz="1800" b="0" i="1" dirty="0"/>
              <a:t> = </a:t>
            </a:r>
            <a:r>
              <a:rPr lang="cs-CZ" sz="1800" b="0" dirty="0"/>
              <a:t>5,6697.10</a:t>
            </a:r>
            <a:r>
              <a:rPr lang="cs-CZ" sz="1800" b="0" baseline="30000" dirty="0"/>
              <a:t>-8</a:t>
            </a:r>
            <a:r>
              <a:rPr lang="cs-CZ" sz="1800" b="0" dirty="0"/>
              <a:t> W.m</a:t>
            </a:r>
            <a:r>
              <a:rPr lang="cs-CZ" sz="1800" b="0" baseline="30000" dirty="0"/>
              <a:t>-2</a:t>
            </a:r>
            <a:r>
              <a:rPr lang="cs-CZ" sz="1800" b="0" dirty="0"/>
              <a:t>.K</a:t>
            </a:r>
            <a:r>
              <a:rPr lang="cs-CZ" sz="1800" b="0" baseline="30000" dirty="0"/>
              <a:t>-4</a:t>
            </a:r>
            <a:endParaRPr lang="cs-CZ" altLang="cs-CZ" sz="1800" b="0" dirty="0"/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cs-CZ" altLang="cs-CZ" sz="2000" b="0" dirty="0"/>
              <a:t>Lze vyjádřit integrací přes celé spektrum vlnových délek Planckova vyzařovacího zákona</a:t>
            </a:r>
          </a:p>
        </p:txBody>
      </p:sp>
      <p:graphicFrame>
        <p:nvGraphicFramePr>
          <p:cNvPr id="6" name="Object 4"/>
          <p:cNvGraphicFramePr>
            <a:graphicFrameLocks noGrp="1" noChangeAspect="1"/>
          </p:cNvGraphicFramePr>
          <p:nvPr>
            <p:ph idx="1"/>
          </p:nvPr>
        </p:nvGraphicFramePr>
        <p:xfrm>
          <a:off x="4215105" y="1916832"/>
          <a:ext cx="3638462" cy="5808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ovnica" r:id="rId4" imgW="1511300" imgH="241300" progId="Equation.3">
                  <p:embed/>
                </p:oleObj>
              </mc:Choice>
              <mc:Fallback>
                <p:oleObj name="Rovnica" r:id="rId4" imgW="1511300" imgH="241300" progId="Equation.3">
                  <p:embed/>
                  <p:pic>
                    <p:nvPicPr>
                      <p:cNvPr id="6" name="Object 4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15105" y="1916832"/>
                        <a:ext cx="3638462" cy="58082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4" descr="boltzma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3119" y="3650904"/>
            <a:ext cx="4202435" cy="3211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3F49A290-8B97-4400-A27C-951D4CF529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58752" y="7940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514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4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436028" y="256753"/>
            <a:ext cx="8229600" cy="609600"/>
          </a:xfrm>
        </p:spPr>
        <p:txBody>
          <a:bodyPr/>
          <a:lstStyle/>
          <a:p>
            <a:pPr eaLnBrk="1" hangingPunct="1"/>
            <a:r>
              <a:rPr lang="cs-CZ" altLang="cs-CZ" sz="3600" dirty="0"/>
              <a:t>Wienův posunovací zákon</a:t>
            </a:r>
            <a:endParaRPr lang="sk-SK" altLang="cs-CZ" sz="3600" dirty="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731520" y="980729"/>
            <a:ext cx="9851665" cy="830997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189006" indent="-189006" algn="l" defTabSz="756026" rtl="0" eaLnBrk="1" latinLnBrk="0" hangingPunct="1">
              <a:lnSpc>
                <a:spcPct val="90000"/>
              </a:lnSpc>
              <a:spcBef>
                <a:spcPts val="827"/>
              </a:spcBef>
              <a:buFont typeface="Arial" panose="020B0604020202020204" pitchFamily="34" charset="0"/>
              <a:buChar char="•"/>
              <a:defRPr sz="23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7019" indent="-189006" algn="l" defTabSz="756026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45032" indent="-189006" algn="l" defTabSz="756026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6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23045" indent="-189006" algn="l" defTabSz="756026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1058" indent="-189006" algn="l" defTabSz="756026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9071" indent="-189006" algn="l" defTabSz="756026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57084" indent="-189006" algn="l" defTabSz="756026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35097" indent="-189006" algn="l" defTabSz="756026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13110" indent="-189006" algn="l" defTabSz="756026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None/>
              <a:defRPr/>
            </a:pPr>
            <a:r>
              <a:rPr lang="cs-CZ" altLang="cs-CZ" sz="1800" b="0" dirty="0"/>
              <a:t>„Maximum spektrální intenzity vyzařování se mění v závislosti na teplotě, odpovídající vlnovou délku lze stanovit vyhledáním lokálního extrému odpovídající funkce“ – tedy, čím je těleso teplejší, tím více vyzařuje na kratších vlnových délkách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ovéPole 8"/>
              <p:cNvSpPr txBox="1"/>
              <p:nvPr/>
            </p:nvSpPr>
            <p:spPr>
              <a:xfrm>
                <a:off x="5562781" y="1751838"/>
                <a:ext cx="1788759" cy="93217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s-CZ" sz="3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sz="3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𝝀</m:t>
                          </m:r>
                        </m:e>
                        <m:sub>
                          <m:r>
                            <a:rPr lang="cs-CZ" sz="3200" b="1" i="1" smtClean="0">
                              <a:latin typeface="Cambria Math" panose="02040503050406030204" pitchFamily="18" charset="0"/>
                            </a:rPr>
                            <m:t>𝒎𝒂𝒙</m:t>
                          </m:r>
                        </m:sub>
                      </m:sSub>
                      <m:r>
                        <a:rPr lang="cs-CZ" sz="32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cs-CZ" sz="32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cs-CZ" sz="32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𝒃</m:t>
                          </m:r>
                        </m:num>
                        <m:den>
                          <m:r>
                            <a:rPr lang="cs-CZ" sz="32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𝑻</m:t>
                          </m:r>
                        </m:den>
                      </m:f>
                    </m:oMath>
                  </m:oMathPara>
                </a14:m>
                <a:endParaRPr lang="cs-CZ" sz="3200" dirty="0"/>
              </a:p>
            </p:txBody>
          </p:sp>
        </mc:Choice>
        <mc:Fallback>
          <p:sp>
            <p:nvSpPr>
              <p:cNvPr id="9" name="TextovéPole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2781" y="1751838"/>
                <a:ext cx="1788759" cy="93217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ovéPole 9"/>
          <p:cNvSpPr txBox="1"/>
          <p:nvPr/>
        </p:nvSpPr>
        <p:spPr>
          <a:xfrm>
            <a:off x="850790" y="2870133"/>
            <a:ext cx="104559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0" i="1" dirty="0"/>
              <a:t>Např. člověk při teplotě 37°C (310 K) vyzařuje nejvíce </a:t>
            </a:r>
            <a:r>
              <a:rPr lang="cs-CZ" sz="1600" b="0" i="1" dirty="0" err="1"/>
              <a:t>emg</a:t>
            </a:r>
            <a:r>
              <a:rPr lang="cs-CZ" sz="1600" b="0" i="1" dirty="0"/>
              <a:t> záření o vlnové délce 9,35 </a:t>
            </a:r>
            <a:r>
              <a:rPr lang="el-GR" sz="1600" b="0" i="1" dirty="0"/>
              <a:t>μ</a:t>
            </a:r>
            <a:r>
              <a:rPr lang="cs-CZ" sz="1600" b="0" i="1" dirty="0"/>
              <a:t>m, což odpovídá IR záření. Slunce, jehož povrch má teplotu asi 5800 K, má maximum spektrální intenzity vyzařování v oblasti viditelné, ale hojně vyzařuje i v oblasti infračervené a ultrafialové.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ovéPole 10"/>
              <p:cNvSpPr txBox="1"/>
              <p:nvPr/>
            </p:nvSpPr>
            <p:spPr>
              <a:xfrm>
                <a:off x="7945429" y="2132242"/>
                <a:ext cx="280831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sz="2000" b="1" i="1" smtClean="0">
                          <a:latin typeface="Cambria Math" panose="02040503050406030204" pitchFamily="18" charset="0"/>
                        </a:rPr>
                        <m:t>𝒃</m:t>
                      </m:r>
                      <m:r>
                        <a:rPr lang="cs-CZ" sz="2000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cs-CZ" sz="2000" b="1" i="1" smtClean="0"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cs-CZ" sz="2000" b="1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cs-CZ" sz="2000" b="1" i="1" smtClean="0">
                          <a:latin typeface="Cambria Math" panose="02040503050406030204" pitchFamily="18" charset="0"/>
                        </a:rPr>
                        <m:t>𝟖𝟗𝟖</m:t>
                      </m:r>
                      <m:r>
                        <a:rPr lang="cs-CZ" sz="2000" b="1" i="1" smtClean="0">
                          <a:latin typeface="Cambria Math" panose="02040503050406030204" pitchFamily="18" charset="0"/>
                        </a:rPr>
                        <m:t>   (</m:t>
                      </m:r>
                      <m:r>
                        <a:rPr lang="cs-CZ" sz="2000" b="1" i="1" smtClean="0">
                          <a:latin typeface="Cambria Math" panose="02040503050406030204" pitchFamily="18" charset="0"/>
                        </a:rPr>
                        <m:t>𝒎𝒎</m:t>
                      </m:r>
                      <m:r>
                        <a:rPr lang="cs-CZ" sz="2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cs-CZ" sz="2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𝑲</m:t>
                      </m:r>
                      <m:r>
                        <a:rPr lang="cs-CZ" sz="2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cs-CZ" sz="4400" i="1" dirty="0"/>
              </a:p>
            </p:txBody>
          </p:sp>
        </mc:Choice>
        <mc:Fallback>
          <p:sp>
            <p:nvSpPr>
              <p:cNvPr id="11" name="TextovéPole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45429" y="2132242"/>
                <a:ext cx="2808312" cy="400110"/>
              </a:xfrm>
              <a:prstGeom prst="rect">
                <a:avLst/>
              </a:prstGeom>
              <a:blipFill>
                <a:blip r:embed="rId5"/>
                <a:stretch>
                  <a:fillRect b="-1846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ovéPole 11"/>
          <p:cNvSpPr txBox="1"/>
          <p:nvPr/>
        </p:nvSpPr>
        <p:spPr>
          <a:xfrm>
            <a:off x="8341473" y="1811726"/>
            <a:ext cx="2016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0" i="1" dirty="0"/>
              <a:t>Wienova konstanta</a:t>
            </a:r>
          </a:p>
        </p:txBody>
      </p:sp>
      <p:sp>
        <p:nvSpPr>
          <p:cNvPr id="13" name="Obdélník 12"/>
          <p:cNvSpPr/>
          <p:nvPr/>
        </p:nvSpPr>
        <p:spPr>
          <a:xfrm>
            <a:off x="850790" y="4317558"/>
            <a:ext cx="105752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fontAlgn="auto">
              <a:spcAft>
                <a:spcPts val="0"/>
              </a:spcAft>
              <a:buNone/>
              <a:defRPr/>
            </a:pPr>
            <a:r>
              <a:rPr lang="cs-CZ" altLang="cs-CZ" sz="1400" b="0" dirty="0"/>
              <a:t>Lze vyjádřit derivací Planckova vyzařovacího zákona:</a:t>
            </a:r>
          </a:p>
        </p:txBody>
      </p:sp>
      <p:pic>
        <p:nvPicPr>
          <p:cNvPr id="14" name="Obrázek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17116" y="3701130"/>
            <a:ext cx="3358614" cy="3144474"/>
          </a:xfrm>
          <a:prstGeom prst="rect">
            <a:avLst/>
          </a:prstGeom>
        </p:spPr>
      </p:pic>
      <p:pic>
        <p:nvPicPr>
          <p:cNvPr id="15" name="Picture 4" descr="wien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2244" y="3851994"/>
            <a:ext cx="3826904" cy="2865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92E05AF-9B36-4356-B892-B2C06BBB43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041896" y="3711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930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14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>
            <a:extLst>
              <a:ext uri="{FF2B5EF4-FFF2-40B4-BE49-F238E27FC236}">
                <a16:creationId xmlns:a16="http://schemas.microsoft.com/office/drawing/2014/main" id="{3E3728CB-BB4D-4C9F-AD95-02FD66C542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00613" y="23193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cs-CZ" altLang="cs-CZ" sz="4400"/>
          </a:p>
        </p:txBody>
      </p:sp>
      <p:sp>
        <p:nvSpPr>
          <p:cNvPr id="289798" name="Text Box 6">
            <a:extLst>
              <a:ext uri="{FF2B5EF4-FFF2-40B4-BE49-F238E27FC236}">
                <a16:creationId xmlns:a16="http://schemas.microsoft.com/office/drawing/2014/main" id="{68ED2EA6-8BF9-45FD-B3B7-609B42053C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0647" y="1268761"/>
            <a:ext cx="8877199" cy="2923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ts val="0"/>
              </a:spcBef>
              <a:buClr>
                <a:schemeClr val="tx1"/>
              </a:buClr>
              <a:buFont typeface="Wingdings" pitchFamily="2" charset="2"/>
              <a:buNone/>
              <a:defRPr/>
            </a:pPr>
            <a:r>
              <a:rPr lang="cs-CZ" sz="2000" b="0" dirty="0"/>
              <a:t>Digitální kamera se sadou pixelových senzorů citlivých na  IR (</a:t>
            </a:r>
            <a:r>
              <a:rPr lang="cs-CZ" sz="2000" b="0" dirty="0" err="1"/>
              <a:t>mikrobolometr</a:t>
            </a:r>
            <a:r>
              <a:rPr lang="cs-CZ" sz="2000" b="0" dirty="0"/>
              <a:t> nebo fotonový detektor).</a:t>
            </a:r>
          </a:p>
          <a:p>
            <a:pPr eaLnBrk="1" hangingPunct="1">
              <a:spcBef>
                <a:spcPts val="0"/>
              </a:spcBef>
              <a:buClr>
                <a:schemeClr val="tx1"/>
              </a:buClr>
              <a:buFont typeface="Wingdings" pitchFamily="2" charset="2"/>
              <a:buNone/>
              <a:defRPr/>
            </a:pPr>
            <a:endParaRPr lang="cs-CZ" sz="2000" b="0" dirty="0"/>
          </a:p>
          <a:p>
            <a:pPr eaLnBrk="1" hangingPunct="1">
              <a:spcBef>
                <a:spcPts val="0"/>
              </a:spcBef>
              <a:buClr>
                <a:schemeClr val="tx1"/>
              </a:buClr>
              <a:buFont typeface="Wingdings" pitchFamily="2" charset="2"/>
              <a:buNone/>
              <a:defRPr/>
            </a:pPr>
            <a:r>
              <a:rPr lang="cs-CZ" sz="2000" b="0" dirty="0" err="1">
                <a:solidFill>
                  <a:srgbClr val="CC3300"/>
                </a:solidFill>
              </a:rPr>
              <a:t>Mikrobolometr</a:t>
            </a:r>
            <a:r>
              <a:rPr lang="cs-CZ" sz="2000" b="0" dirty="0">
                <a:solidFill>
                  <a:srgbClr val="CC3300"/>
                </a:solidFill>
              </a:rPr>
              <a:t> </a:t>
            </a:r>
            <a:r>
              <a:rPr lang="cs-CZ" sz="2000" b="0" dirty="0"/>
              <a:t>je mřížka tepelných senzorů vyrobená z oxidu vanadičného nebo amorfního křemíku, umístěná na odpovídající mřížce křemíku. IR záření o určitém rozsahu vlnových délek dopadá na oxid vanadičný a mění jeho elektrický odpor. Tato změna odporu je měřítkem teploty. Teploty lze znázornit graficky. </a:t>
            </a:r>
            <a:endParaRPr lang="cs-CZ" sz="2000" b="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spcBef>
                <a:spcPct val="20000"/>
              </a:spcBef>
              <a:buClr>
                <a:schemeClr val="tx1"/>
              </a:buClr>
              <a:buFont typeface="Wingdings" pitchFamily="2" charset="2"/>
              <a:buNone/>
              <a:defRPr/>
            </a:pPr>
            <a:endParaRPr lang="cs-CZ" sz="2000" b="0" dirty="0"/>
          </a:p>
        </p:txBody>
      </p:sp>
      <p:sp>
        <p:nvSpPr>
          <p:cNvPr id="56324" name="Rectangle 7">
            <a:extLst>
              <a:ext uri="{FF2B5EF4-FFF2-40B4-BE49-F238E27FC236}">
                <a16:creationId xmlns:a16="http://schemas.microsoft.com/office/drawing/2014/main" id="{8B35A18D-E9B5-4534-8183-FDF44F7FB8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3125" y="205764"/>
            <a:ext cx="5743091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cs-CZ" sz="3600" dirty="0">
                <a:solidFill>
                  <a:schemeClr val="tx2"/>
                </a:solidFill>
              </a:rPr>
              <a:t>Princip</a:t>
            </a:r>
            <a:r>
              <a:rPr lang="cs-CZ" altLang="cs-CZ" sz="3600" dirty="0">
                <a:solidFill>
                  <a:schemeClr val="tx2"/>
                </a:solidFill>
              </a:rPr>
              <a:t> snímání obrazu</a:t>
            </a:r>
            <a:endParaRPr lang="en-GB" altLang="cs-CZ" sz="3600" dirty="0">
              <a:solidFill>
                <a:schemeClr val="tx2"/>
              </a:solidFill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44721" y="3861048"/>
            <a:ext cx="3775584" cy="2744254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4B6A69E9-02FC-44F3-9C9B-D1EFE6A592B5}"/>
              </a:ext>
            </a:extLst>
          </p:cNvPr>
          <p:cNvSpPr txBox="1"/>
          <p:nvPr/>
        </p:nvSpPr>
        <p:spPr>
          <a:xfrm>
            <a:off x="8744367" y="4752638"/>
            <a:ext cx="13334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Příklad převodní jednotky jednoho pixelu</a:t>
            </a:r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3CAFF7C-C709-433F-8ABD-2CBFBEE267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71984" y="32590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999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82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7586" y="359078"/>
            <a:ext cx="5196407" cy="6206962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7337034" y="4670032"/>
            <a:ext cx="3069923" cy="20465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11045" indent="-311045">
              <a:buAutoNum type="alphaUcPeriod"/>
            </a:pPr>
            <a:r>
              <a:rPr lang="cs-CZ" sz="1814" dirty="0"/>
              <a:t>160x120</a:t>
            </a:r>
          </a:p>
          <a:p>
            <a:pPr marL="311045" indent="-311045">
              <a:buAutoNum type="alphaUcPeriod"/>
            </a:pPr>
            <a:r>
              <a:rPr lang="cs-CZ" sz="1814" dirty="0"/>
              <a:t>320x240</a:t>
            </a:r>
          </a:p>
          <a:p>
            <a:pPr marL="311045" indent="-311045">
              <a:buAutoNum type="alphaUcPeriod"/>
            </a:pPr>
            <a:r>
              <a:rPr lang="cs-CZ" sz="1814" dirty="0"/>
              <a:t>640x480</a:t>
            </a:r>
          </a:p>
          <a:p>
            <a:pPr marL="311045" indent="-311045">
              <a:buAutoNum type="alphaUcPeriod"/>
            </a:pPr>
            <a:r>
              <a:rPr lang="cs-CZ" sz="1814" dirty="0"/>
              <a:t>640x512 fotonový </a:t>
            </a:r>
            <a:r>
              <a:rPr lang="cs-CZ" sz="1814" dirty="0" err="1"/>
              <a:t>InSb</a:t>
            </a:r>
            <a:endParaRPr lang="cs-CZ" sz="1814" dirty="0"/>
          </a:p>
          <a:p>
            <a:pPr marL="311045" indent="-311045">
              <a:buAutoNum type="alphaUcPeriod"/>
            </a:pPr>
            <a:r>
              <a:rPr lang="cs-CZ" sz="1814" dirty="0"/>
              <a:t>1344x784 fotonový</a:t>
            </a:r>
          </a:p>
          <a:p>
            <a:pPr marL="311045" indent="-311045">
              <a:buAutoNum type="alphaUcPeriod"/>
            </a:pPr>
            <a:endParaRPr lang="cs-CZ" sz="1814" dirty="0"/>
          </a:p>
          <a:p>
            <a:pPr marL="311045" indent="-311045">
              <a:buAutoNum type="alphaUcPeriod"/>
            </a:pPr>
            <a:endParaRPr lang="cs-CZ" sz="1814" dirty="0"/>
          </a:p>
        </p:txBody>
      </p:sp>
      <p:sp>
        <p:nvSpPr>
          <p:cNvPr id="2" name="TextovéPole 1"/>
          <p:cNvSpPr txBox="1"/>
          <p:nvPr/>
        </p:nvSpPr>
        <p:spPr>
          <a:xfrm>
            <a:off x="7924891" y="620348"/>
            <a:ext cx="22207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Rozlišení termogramů</a:t>
            </a:r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5DEC82D6-D333-43A9-BF67-FE82673D016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402.956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75156" y="3590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291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>
            <a:extLst>
              <a:ext uri="{FF2B5EF4-FFF2-40B4-BE49-F238E27FC236}">
                <a16:creationId xmlns:a16="http://schemas.microsoft.com/office/drawing/2014/main" id="{493A2D09-4B94-4530-8D12-2802F9BDDA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0" y="188914"/>
            <a:ext cx="2298700" cy="244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58371" name="Picture 3">
            <a:extLst>
              <a:ext uri="{FF2B5EF4-FFF2-40B4-BE49-F238E27FC236}">
                <a16:creationId xmlns:a16="http://schemas.microsoft.com/office/drawing/2014/main" id="{6B23FD7D-1DA2-404F-8450-9E16E6ED59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575" y="333376"/>
            <a:ext cx="5486400" cy="96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58372" name="Picture 4">
            <a:extLst>
              <a:ext uri="{FF2B5EF4-FFF2-40B4-BE49-F238E27FC236}">
                <a16:creationId xmlns:a16="http://schemas.microsoft.com/office/drawing/2014/main" id="{C24D908A-B654-428F-81CC-51AB0D8E75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3100" y="2706686"/>
            <a:ext cx="8382000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A9752A2-42A8-4E38-AC36-D3443E6956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062294" y="364602"/>
            <a:ext cx="609600" cy="609600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A04D09C9-ED3D-4FBF-A2B9-C45294B62949}"/>
              </a:ext>
            </a:extLst>
          </p:cNvPr>
          <p:cNvSpPr txBox="1"/>
          <p:nvPr/>
        </p:nvSpPr>
        <p:spPr>
          <a:xfrm>
            <a:off x="437322" y="3021496"/>
            <a:ext cx="241001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2000" dirty="0">
                <a:latin typeface="+mn-lt"/>
              </a:rPr>
              <a:t>Parametry starší termovizní kamery, u modernějších se zvyšuje především maximální frekvence snímků a zmenšují rozměry.</a:t>
            </a:r>
            <a:endParaRPr lang="en-GB" sz="2000" dirty="0" err="1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79644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3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Presentation_MU_EN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sz="2800" dirty="0" err="1" smtClean="0">
            <a:latin typeface="+mn-lt"/>
          </a:defRPr>
        </a:defPPr>
      </a:lstStyle>
    </a:tx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ni-med-prezentace-16-9-en-v10.potx" id="{4809AA62-8658-4889-927F-CCFBD8AEEE2D}" vid="{4A362696-E9B4-4D14-B349-4BDD75ADC317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A8BAC94BA468D488F31B2478A655CDC" ma:contentTypeVersion="0" ma:contentTypeDescription="Create a new document." ma:contentTypeScope="" ma:versionID="95a052b0847fd16805d557ab7f313c05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0967b7be50301903c78f9c39c6fd9af8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BBBC64D6-CE6A-4B8F-9E06-9D36E473AAB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A485512-1CA8-4DFA-AD53-D4AD3EF7AD0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739E6250-3CF2-4C03-8BDB-FC890C3EB9E9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muni-med-prezentace-16-9-en-v10</Template>
  <TotalTime>70</TotalTime>
  <Words>1065</Words>
  <Application>Microsoft Office PowerPoint</Application>
  <PresentationFormat>Širokoúhlá obrazovka</PresentationFormat>
  <Paragraphs>146</Paragraphs>
  <Slides>36</Slides>
  <Notes>17</Notes>
  <HiddenSlides>0</HiddenSlides>
  <MMClips>36</MMClips>
  <ScaleCrop>false</ScaleCrop>
  <HeadingPairs>
    <vt:vector size="8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36</vt:i4>
      </vt:variant>
    </vt:vector>
  </HeadingPairs>
  <TitlesOfParts>
    <vt:vector size="44" baseType="lpstr">
      <vt:lpstr>Arial</vt:lpstr>
      <vt:lpstr>Cambria Math</vt:lpstr>
      <vt:lpstr>Tahoma</vt:lpstr>
      <vt:lpstr>Times New Roman</vt:lpstr>
      <vt:lpstr>Times New Roman CE</vt:lpstr>
      <vt:lpstr>Wingdings</vt:lpstr>
      <vt:lpstr>Presentation_MU_EN</vt:lpstr>
      <vt:lpstr>Rovnica</vt:lpstr>
      <vt:lpstr>Přednášky z lékařské biofyziky</vt:lpstr>
      <vt:lpstr>Co to je infračervené zobrazení a infračervené záření?</vt:lpstr>
      <vt:lpstr>Prezentace aplikace PowerPoint</vt:lpstr>
      <vt:lpstr>Planckův vyzařovací zákon</vt:lpstr>
      <vt:lpstr>Stefan-Boltzmanův zákon</vt:lpstr>
      <vt:lpstr>Wienův posunovací zákon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Vybavení pro měření IR na Biofyzikálnímu ústavu LF MU</vt:lpstr>
      <vt:lpstr>Prezentace aplikace PowerPoint</vt:lpstr>
      <vt:lpstr>Klinický význam termografie</vt:lpstr>
      <vt:lpstr>Klinické termogramy</vt:lpstr>
      <vt:lpstr>Různé palety pseudobarev </vt:lpstr>
      <vt:lpstr>Prezentace aplikace PowerPoint</vt:lpstr>
      <vt:lpstr>Prezentace aplikace PowerPoint</vt:lpstr>
      <vt:lpstr>Před vstupem a po výstupu z kryokomory</vt:lpstr>
      <vt:lpstr>Termogram horečky u dítěte</vt:lpstr>
      <vt:lpstr>Klinická termografie</vt:lpstr>
      <vt:lpstr>Klinická termografie</vt:lpstr>
      <vt:lpstr>Efekt revaskularizace DK pomocí perkutánní transluminární angioplastiky (PTA)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Pec propouštějící teplo – kontrola tepelných zařízení</vt:lpstr>
      <vt:lpstr>Přehřátý kabel a další prvky v rozvodné skříni</vt:lpstr>
      <vt:lpstr>Termografie ve stavebnictví</vt:lpstr>
      <vt:lpstr>Nízká kvalita izolace teplovodního potrubí v oblasti spojů (Fluke)</vt:lpstr>
      <vt:lpstr>Ultrasonografická sonda (Fluke)</vt:lpstr>
      <vt:lpstr>Tepelná stopa zanechaná sonografickou sondou na předloktí + ochlazovací účinek kontaktního gelu na nártu (Fluke)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Přednášky z lékařské biofyziky</dc:title>
  <dc:creator>Vojtěch Mornstein</dc:creator>
  <cp:lastModifiedBy>Vojtěch Mornstein</cp:lastModifiedBy>
  <cp:revision>8</cp:revision>
  <cp:lastPrinted>1601-01-01T00:00:00Z</cp:lastPrinted>
  <dcterms:created xsi:type="dcterms:W3CDTF">2021-03-19T14:57:45Z</dcterms:created>
  <dcterms:modified xsi:type="dcterms:W3CDTF">2021-03-19T16:07:49Z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0x0101008A8BAC94BA468D488F31B2478A655CDC</vt:lpwstr>
  </property>
</Properties>
</file>