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441" r:id="rId2"/>
    <p:sldId id="256" r:id="rId3"/>
    <p:sldId id="543" r:id="rId4"/>
    <p:sldId id="485" r:id="rId5"/>
    <p:sldId id="486" r:id="rId6"/>
    <p:sldId id="518" r:id="rId7"/>
    <p:sldId id="487" r:id="rId8"/>
    <p:sldId id="489" r:id="rId9"/>
    <p:sldId id="544" r:id="rId10"/>
    <p:sldId id="514" r:id="rId11"/>
    <p:sldId id="547" r:id="rId12"/>
    <p:sldId id="548" r:id="rId13"/>
    <p:sldId id="546" r:id="rId14"/>
    <p:sldId id="515" r:id="rId15"/>
    <p:sldId id="488" r:id="rId16"/>
    <p:sldId id="516" r:id="rId17"/>
    <p:sldId id="521" r:id="rId18"/>
    <p:sldId id="561" r:id="rId19"/>
    <p:sldId id="563" r:id="rId20"/>
    <p:sldId id="562" r:id="rId21"/>
    <p:sldId id="564" r:id="rId22"/>
    <p:sldId id="570" r:id="rId23"/>
    <p:sldId id="571" r:id="rId24"/>
    <p:sldId id="558" r:id="rId25"/>
    <p:sldId id="572" r:id="rId26"/>
    <p:sldId id="560" r:id="rId27"/>
    <p:sldId id="525" r:id="rId28"/>
    <p:sldId id="569" r:id="rId29"/>
    <p:sldId id="565" r:id="rId30"/>
    <p:sldId id="566" r:id="rId31"/>
    <p:sldId id="567" r:id="rId32"/>
    <p:sldId id="568" r:id="rId33"/>
    <p:sldId id="517" r:id="rId34"/>
    <p:sldId id="541" r:id="rId35"/>
    <p:sldId id="559" r:id="rId36"/>
    <p:sldId id="510" r:id="rId37"/>
    <p:sldId id="511" r:id="rId38"/>
    <p:sldId id="512" r:id="rId39"/>
    <p:sldId id="531" r:id="rId40"/>
    <p:sldId id="528" r:id="rId41"/>
    <p:sldId id="574" r:id="rId42"/>
    <p:sldId id="533" r:id="rId43"/>
    <p:sldId id="576" r:id="rId44"/>
    <p:sldId id="575" r:id="rId45"/>
    <p:sldId id="534" r:id="rId46"/>
    <p:sldId id="535" r:id="rId47"/>
    <p:sldId id="581" r:id="rId48"/>
    <p:sldId id="532" r:id="rId49"/>
    <p:sldId id="538" r:id="rId50"/>
    <p:sldId id="537" r:id="rId51"/>
    <p:sldId id="539" r:id="rId52"/>
    <p:sldId id="542" r:id="rId53"/>
    <p:sldId id="540" r:id="rId54"/>
    <p:sldId id="520" r:id="rId55"/>
    <p:sldId id="530" r:id="rId56"/>
    <p:sldId id="513" r:id="rId57"/>
    <p:sldId id="526" r:id="rId58"/>
    <p:sldId id="493" r:id="rId59"/>
    <p:sldId id="577" r:id="rId60"/>
    <p:sldId id="509" r:id="rId61"/>
    <p:sldId id="508" r:id="rId62"/>
    <p:sldId id="492" r:id="rId63"/>
    <p:sldId id="507" r:id="rId64"/>
    <p:sldId id="579" r:id="rId65"/>
    <p:sldId id="580" r:id="rId66"/>
    <p:sldId id="578" r:id="rId67"/>
    <p:sldId id="573" r:id="rId6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32B29B1-934F-41E3-B596-FA9B2FC62DA9}">
          <p14:sldIdLst>
            <p14:sldId id="441"/>
            <p14:sldId id="256"/>
            <p14:sldId id="543"/>
            <p14:sldId id="485"/>
            <p14:sldId id="486"/>
            <p14:sldId id="518"/>
            <p14:sldId id="487"/>
            <p14:sldId id="489"/>
            <p14:sldId id="544"/>
            <p14:sldId id="514"/>
            <p14:sldId id="547"/>
            <p14:sldId id="548"/>
            <p14:sldId id="546"/>
            <p14:sldId id="515"/>
            <p14:sldId id="488"/>
            <p14:sldId id="516"/>
            <p14:sldId id="521"/>
            <p14:sldId id="561"/>
            <p14:sldId id="563"/>
            <p14:sldId id="562"/>
            <p14:sldId id="564"/>
            <p14:sldId id="570"/>
            <p14:sldId id="571"/>
            <p14:sldId id="558"/>
            <p14:sldId id="572"/>
            <p14:sldId id="560"/>
            <p14:sldId id="525"/>
            <p14:sldId id="569"/>
            <p14:sldId id="565"/>
            <p14:sldId id="566"/>
            <p14:sldId id="567"/>
            <p14:sldId id="568"/>
            <p14:sldId id="517"/>
            <p14:sldId id="541"/>
          </p14:sldIdLst>
        </p14:section>
        <p14:section name="Oddíl bez názvu" id="{AA9F9BB8-6438-4C2A-A260-C9CB81FBB5AD}">
          <p14:sldIdLst>
            <p14:sldId id="559"/>
            <p14:sldId id="510"/>
            <p14:sldId id="511"/>
            <p14:sldId id="512"/>
            <p14:sldId id="531"/>
            <p14:sldId id="528"/>
            <p14:sldId id="574"/>
            <p14:sldId id="533"/>
            <p14:sldId id="576"/>
            <p14:sldId id="575"/>
            <p14:sldId id="534"/>
            <p14:sldId id="535"/>
            <p14:sldId id="581"/>
            <p14:sldId id="532"/>
            <p14:sldId id="538"/>
            <p14:sldId id="537"/>
            <p14:sldId id="539"/>
            <p14:sldId id="542"/>
            <p14:sldId id="540"/>
            <p14:sldId id="520"/>
            <p14:sldId id="530"/>
            <p14:sldId id="513"/>
            <p14:sldId id="526"/>
            <p14:sldId id="493"/>
            <p14:sldId id="577"/>
            <p14:sldId id="509"/>
            <p14:sldId id="508"/>
            <p14:sldId id="492"/>
            <p14:sldId id="507"/>
            <p14:sldId id="579"/>
            <p14:sldId id="580"/>
            <p14:sldId id="578"/>
            <p14:sldId id="5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260">
          <p15:clr>
            <a:srgbClr val="A4A3A4"/>
          </p15:clr>
        </p15:guide>
        <p15:guide id="4" pos="2412" userDrawn="1">
          <p15:clr>
            <a:srgbClr val="A4A3A4"/>
          </p15:clr>
        </p15:guide>
        <p15:guide id="5" orient="horz" pos="2656" userDrawn="1">
          <p15:clr>
            <a:srgbClr val="A4A3A4"/>
          </p15:clr>
        </p15:guide>
        <p15:guide id="6" orient="horz" pos="26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 showGuides="1">
      <p:cViewPr varScale="1">
        <p:scale>
          <a:sx n="161" d="100"/>
          <a:sy n="161" d="100"/>
        </p:scale>
        <p:origin x="1638" y="144"/>
      </p:cViewPr>
      <p:guideLst>
        <p:guide orient="horz" pos="2183"/>
        <p:guide pos="2880"/>
        <p:guide orient="horz" pos="1260"/>
        <p:guide pos="2412"/>
        <p:guide orient="horz" pos="2656"/>
        <p:guide orient="horz" pos="265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1415B-A2AC-4985-A097-B9D2771B9993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CA2D0-EE27-4159-AD4E-C175FC2492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37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60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99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7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51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233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70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549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4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982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7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631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3FEAC-7CC2-4007-A48B-18AEC7E417A2}" type="datetimeFigureOut">
              <a:rPr lang="en-US" smtClean="0"/>
              <a:pPr/>
              <a:t>2/20/2019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8AAA6-0513-4049-8FBB-8DB4CB6B54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07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23.jpg"/><Relationship Id="rId7" Type="http://schemas.openxmlformats.org/officeDocument/2006/relationships/image" Target="../media/image21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wand.com/cs/Freibursk%C3%A1_univerzita_(N%C4%9Bmecko)" TargetMode="External"/><Relationship Id="rId5" Type="http://schemas.openxmlformats.org/officeDocument/2006/relationships/hyperlink" Target="http://www.wikiwand.com/cs/Ludwig_Zehnder" TargetMode="External"/><Relationship Id="rId4" Type="http://schemas.openxmlformats.org/officeDocument/2006/relationships/hyperlink" Target="http://www.wikiwand.com/cs/Wilhelm_R%C3%B6ntge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hyperlink" Target="http://www.wikiwand.com/cs/Atom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wand.com/cs/Elektron" TargetMode="External"/><Relationship Id="rId5" Type="http://schemas.openxmlformats.org/officeDocument/2006/relationships/hyperlink" Target="http://www.wikiwand.com/cs/Foton" TargetMode="External"/><Relationship Id="rId4" Type="http://schemas.openxmlformats.org/officeDocument/2006/relationships/hyperlink" Target="http://www.wikiwand.com/cs/Z%C3%A1%C5%99en%C3%AD_gama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Elektronvolt" TargetMode="External"/><Relationship Id="rId2" Type="http://schemas.openxmlformats.org/officeDocument/2006/relationships/hyperlink" Target="http://www.wikiwand.com/cs/Line%C3%A1rn%C3%AD_urychlova%C4%8D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wand.com/cs/Radioterapie" TargetMode="External"/><Relationship Id="rId5" Type="http://schemas.openxmlformats.org/officeDocument/2006/relationships/hyperlink" Target="http://www.wikiwand.com/cs/V%C3%BDpo%C4%8Detn%C3%AD_tomografie" TargetMode="External"/><Relationship Id="rId4" Type="http://schemas.openxmlformats.org/officeDocument/2006/relationships/hyperlink" Target="http://www.wikiwand.com/cs/Pozitronov%C3%A1_emisn%C3%AD_tomografie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Anoda" TargetMode="External"/><Relationship Id="rId2" Type="http://schemas.openxmlformats.org/officeDocument/2006/relationships/hyperlink" Target="http://www.wikiwand.com/cs/Foton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yscope.training/legacy/analysis/eds/xraygeneration/characteristic/#term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.cz/rentge-slavi-vice-jak-120-let-jak-se-postupem-casu-zlepsoval-podivejte-se-na-fascinujici-historicke/" TargetMode="External"/><Relationship Id="rId4" Type="http://schemas.openxmlformats.org/officeDocument/2006/relationships/image" Target="../media/image6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.cz/rentge-slavi-vice-jak-120-let-jak-se-postupem-casu-zlepsoval-podivejte-se-na-fascinujici-historicke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g.cz/rentge-slavi-vice-jak-120-let-jak-se-postupem-casu-zlepsoval-podivejte-se-na-fascinujici-historicke/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.cz/rentge-slavi-vice-jak-120-let-jak-se-postupem-casu-zlepsoval-podivejte-se-na-fascinujici-historicke/" TargetMode="Externa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Thomas_Alva_Edison" TargetMode="External"/><Relationship Id="rId7" Type="http://schemas.openxmlformats.org/officeDocument/2006/relationships/hyperlink" Target="http://www.wikiwand.com/cs/Amputace" TargetMode="External"/><Relationship Id="rId2" Type="http://schemas.openxmlformats.org/officeDocument/2006/relationships/hyperlink" Target="http://www.wikiwand.com/cs/189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wand.com/cs/Rakovina" TargetMode="External"/><Relationship Id="rId5" Type="http://schemas.openxmlformats.org/officeDocument/2006/relationships/hyperlink" Target="http://www.wikiwand.com/cs/Sklo" TargetMode="External"/><Relationship Id="rId4" Type="http://schemas.openxmlformats.org/officeDocument/2006/relationships/hyperlink" Target="http://www.wikiwand.com/cs/1903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Chemick%C3%BD_prvek" TargetMode="External"/><Relationship Id="rId2" Type="http://schemas.openxmlformats.org/officeDocument/2006/relationships/hyperlink" Target="http://www.wikiwand.com/cs/Analytick%C3%A1_chemie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wand.com/cs/1895" TargetMode="External"/><Relationship Id="rId2" Type="http://schemas.openxmlformats.org/officeDocument/2006/relationships/hyperlink" Target="http://www.wikiwand.com/cs/28._prosine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hyperlink" Target="http://www.wikiwand.com/cs/W%C3%BCrzbu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20151103_084611.jpg"/>
          <p:cNvPicPr>
            <a:picLocks noChangeAspect="1"/>
          </p:cNvPicPr>
          <p:nvPr/>
        </p:nvPicPr>
        <p:blipFill>
          <a:blip r:embed="rId2" cstate="print"/>
          <a:srcRect l="8116"/>
          <a:stretch>
            <a:fillRect/>
          </a:stretch>
        </p:blipFill>
        <p:spPr>
          <a:xfrm rot="5400000">
            <a:off x="-1982856" y="1982856"/>
            <a:ext cx="6858000" cy="28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3101005" y="1430472"/>
            <a:ext cx="552615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BIOFYZIKÁLNÍ ÚSTAV AVČR</a:t>
            </a:r>
          </a:p>
          <a:p>
            <a:pPr algn="ctr"/>
            <a:r>
              <a:rPr lang="cs-CZ" sz="3300" dirty="0" err="1" smtClean="0"/>
              <a:t>Dpt</a:t>
            </a:r>
            <a:r>
              <a:rPr lang="cs-CZ" sz="3300" dirty="0" smtClean="0"/>
              <a:t>. buněčné biologie a radiobiologie</a:t>
            </a:r>
            <a:endParaRPr lang="en-US" sz="3300" dirty="0"/>
          </a:p>
        </p:txBody>
      </p:sp>
      <p:sp>
        <p:nvSpPr>
          <p:cNvPr id="10" name="Podnadpis 2"/>
          <p:cNvSpPr txBox="1">
            <a:spLocks/>
          </p:cNvSpPr>
          <p:nvPr/>
        </p:nvSpPr>
        <p:spPr>
          <a:xfrm>
            <a:off x="2325755" y="3999599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dirty="0" smtClean="0"/>
              <a:t>Martin Falk</a:t>
            </a:r>
          </a:p>
          <a:p>
            <a:pPr marL="0" indent="0" algn="ctr">
              <a:buNone/>
            </a:pPr>
            <a:r>
              <a:rPr lang="cs-CZ" dirty="0" smtClean="0"/>
              <a:t>(falk@ibp.cz)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230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95937"/>
            <a:ext cx="9144000" cy="75408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/>
              <a:t>Historicky první rentgenový </a:t>
            </a:r>
            <a:r>
              <a:rPr lang="cs-CZ" sz="4000" b="1" dirty="0"/>
              <a:t>snímek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32509" y="1021270"/>
            <a:ext cx="8532421" cy="2119746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000" dirty="0"/>
              <a:t>Roentgen popsal i další vlastnost RTG záření, např. že vyvolává zčernání fotografické desky. </a:t>
            </a:r>
          </a:p>
          <a:p>
            <a:pPr>
              <a:spcBef>
                <a:spcPts val="0"/>
              </a:spcBef>
            </a:pPr>
            <a:r>
              <a:rPr lang="cs-CZ" sz="2000" dirty="0"/>
              <a:t>…a měsíc po svém objevu zhotovil </a:t>
            </a:r>
            <a:r>
              <a:rPr lang="cs-CZ" sz="2000" dirty="0" smtClean="0"/>
              <a:t>(opět náhodou??) historicky </a:t>
            </a:r>
            <a:r>
              <a:rPr lang="cs-CZ" sz="2000" dirty="0"/>
              <a:t>první rentgenový snímek na světě, obraz ruky své manželky s kovovým </a:t>
            </a:r>
            <a:r>
              <a:rPr lang="pl-PL" sz="2000" dirty="0"/>
              <a:t>prstenem na fotografickou desku.</a:t>
            </a:r>
          </a:p>
          <a:p>
            <a:pPr>
              <a:spcBef>
                <a:spcPts val="0"/>
              </a:spcBef>
            </a:pPr>
            <a:r>
              <a:rPr lang="pl-PL" sz="2000" dirty="0"/>
              <a:t>Toto datum je pokládáno za den </a:t>
            </a:r>
            <a:r>
              <a:rPr lang="cs-CZ" sz="2000" dirty="0"/>
              <a:t>zrození nového lékařského oboru – </a:t>
            </a:r>
            <a:r>
              <a:rPr lang="cs-CZ" sz="2000" b="1" dirty="0"/>
              <a:t>radiologie</a:t>
            </a:r>
            <a:r>
              <a:rPr lang="cs-CZ" sz="2000" dirty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9"/>
          <a:stretch/>
        </p:blipFill>
        <p:spPr>
          <a:xfrm>
            <a:off x="3586794" y="2886879"/>
            <a:ext cx="4018978" cy="3705225"/>
          </a:xfrm>
          <a:prstGeom prst="rect">
            <a:avLst/>
          </a:prstGeom>
        </p:spPr>
      </p:pic>
      <p:pic>
        <p:nvPicPr>
          <p:cNvPr id="6" name="Zástupný symbol pro obsah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6"/>
          <a:stretch/>
        </p:blipFill>
        <p:spPr>
          <a:xfrm>
            <a:off x="1217385" y="2885735"/>
            <a:ext cx="2404212" cy="371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9671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7"/>
            <a:ext cx="9143999" cy="763030"/>
          </a:xfrm>
        </p:spPr>
        <p:txBody>
          <a:bodyPr/>
          <a:lstStyle/>
          <a:p>
            <a:pPr algn="ctr"/>
            <a:r>
              <a:rPr lang="cs-CZ" dirty="0" smtClean="0"/>
              <a:t>Historicky první rentgenový snímek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29"/>
          <a:stretch/>
        </p:blipFill>
        <p:spPr>
          <a:xfrm>
            <a:off x="154198" y="1964612"/>
            <a:ext cx="2088188" cy="3223561"/>
          </a:xfrm>
        </p:spPr>
      </p:pic>
      <p:sp>
        <p:nvSpPr>
          <p:cNvPr id="4" name="Obdélník 3"/>
          <p:cNvSpPr/>
          <p:nvPr/>
        </p:nvSpPr>
        <p:spPr>
          <a:xfrm>
            <a:off x="154198" y="5507009"/>
            <a:ext cx="255542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 historic photograph of Roentgen's wife's hand (left) contrasted with a present-day X-ray photograph (right) (source Internet) </a:t>
            </a:r>
            <a:endParaRPr lang="cs-CZ" sz="1100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110" y="1964610"/>
            <a:ext cx="2227473" cy="3203255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01086" y="5507009"/>
            <a:ext cx="45485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i="1" dirty="0"/>
              <a:t>Ruka s prsteny</a:t>
            </a:r>
            <a:r>
              <a:rPr lang="cs-CZ" sz="1100" dirty="0"/>
              <a:t> – jeden z prvních rentgenových snímků </a:t>
            </a:r>
            <a:r>
              <a:rPr lang="cs-CZ" sz="1100" dirty="0">
                <a:hlinkClick r:id="rId4"/>
              </a:rPr>
              <a:t>Wilhelma </a:t>
            </a:r>
            <a:r>
              <a:rPr lang="cs-CZ" sz="1100" dirty="0" err="1">
                <a:hlinkClick r:id="rId4"/>
              </a:rPr>
              <a:t>Röntgena</a:t>
            </a:r>
            <a:r>
              <a:rPr lang="cs-CZ" sz="1100" dirty="0"/>
              <a:t>, na které je ruka jeho ženy (snímek byl pořízen náhodou); pořídil ji 22. prosince 1895 a prezentoval </a:t>
            </a:r>
            <a:r>
              <a:rPr lang="cs-CZ" sz="1100" dirty="0">
                <a:hlinkClick r:id="rId5"/>
              </a:rPr>
              <a:t>profesoru Ludwigu </a:t>
            </a:r>
            <a:r>
              <a:rPr lang="cs-CZ" sz="1100" dirty="0" err="1">
                <a:hlinkClick r:id="rId5"/>
              </a:rPr>
              <a:t>Zehnderovi</a:t>
            </a:r>
            <a:r>
              <a:rPr lang="cs-CZ" sz="1100" dirty="0"/>
              <a:t> z Institutu Fyziky na </a:t>
            </a:r>
            <a:r>
              <a:rPr lang="cs-CZ" sz="1100" dirty="0">
                <a:hlinkClick r:id="rId6"/>
              </a:rPr>
              <a:t>Freiburské univerzitě</a:t>
            </a:r>
            <a:r>
              <a:rPr lang="cs-CZ" sz="1100" dirty="0"/>
              <a:t> 1. ledna 1896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985"/>
          <a:stretch/>
        </p:blipFill>
        <p:spPr>
          <a:xfrm>
            <a:off x="4556985" y="1964611"/>
            <a:ext cx="2118382" cy="320325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9911" y="1953560"/>
            <a:ext cx="2213744" cy="3244750"/>
          </a:xfrm>
          <a:prstGeom prst="rect">
            <a:avLst/>
          </a:prstGeom>
        </p:spPr>
      </p:pic>
      <p:cxnSp>
        <p:nvCxnSpPr>
          <p:cNvPr id="6" name="Přímá spojnice se šipkou 5"/>
          <p:cNvCxnSpPr/>
          <p:nvPr/>
        </p:nvCxnSpPr>
        <p:spPr>
          <a:xfrm flipH="1" flipV="1">
            <a:off x="7873846" y="5281045"/>
            <a:ext cx="5938" cy="2259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1192354" y="5281045"/>
            <a:ext cx="5938" cy="22596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 13"/>
          <p:cNvSpPr/>
          <p:nvPr/>
        </p:nvSpPr>
        <p:spPr>
          <a:xfrm>
            <a:off x="1655815" y="1175246"/>
            <a:ext cx="54905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/>
              <a:t>„To, co vidíme, jsou kosti vaší ruky…“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1698251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679" y="1535217"/>
            <a:ext cx="5522768" cy="3944835"/>
          </a:xfrm>
        </p:spPr>
      </p:pic>
      <p:sp>
        <p:nvSpPr>
          <p:cNvPr id="4" name="Obdélník 3"/>
          <p:cNvSpPr/>
          <p:nvPr/>
        </p:nvSpPr>
        <p:spPr>
          <a:xfrm>
            <a:off x="2487881" y="55383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 historic photograph of Roentgen's wife's hand (left) contrasted with a present-day X-ray photograph (right) (source Internet) </a:t>
            </a:r>
            <a:endParaRPr lang="cs-CZ" dirty="0"/>
          </a:p>
        </p:txBody>
      </p:sp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0" y="264183"/>
            <a:ext cx="9143999" cy="1325563"/>
          </a:xfrm>
        </p:spPr>
        <p:txBody>
          <a:bodyPr/>
          <a:lstStyle/>
          <a:p>
            <a:pPr algn="ctr"/>
            <a:r>
              <a:rPr lang="cs-CZ" dirty="0" smtClean="0"/>
              <a:t>RDG včera a dnes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50066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9072" y="5735142"/>
            <a:ext cx="2573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Wilhelm</a:t>
            </a:r>
            <a:r>
              <a:rPr lang="cs-CZ" b="1" dirty="0" smtClean="0"/>
              <a:t> </a:t>
            </a:r>
            <a:r>
              <a:rPr lang="cs-CZ" b="1" dirty="0" err="1" smtClean="0"/>
              <a:t>Conrad</a:t>
            </a:r>
            <a:r>
              <a:rPr lang="cs-CZ" b="1" dirty="0" smtClean="0"/>
              <a:t> </a:t>
            </a:r>
            <a:r>
              <a:rPr lang="cs-CZ" b="1" dirty="0" err="1" smtClean="0"/>
              <a:t>Röntgen</a:t>
            </a:r>
            <a:endParaRPr lang="cs-CZ" b="1" dirty="0" smtClean="0"/>
          </a:p>
          <a:p>
            <a:r>
              <a:rPr lang="cs-CZ" b="1" dirty="0" smtClean="0"/>
              <a:t>8. listopadu 1895</a:t>
            </a:r>
            <a:endParaRPr lang="cs-CZ" dirty="0"/>
          </a:p>
        </p:txBody>
      </p:sp>
      <p:pic>
        <p:nvPicPr>
          <p:cNvPr id="268300" name="Picture 12" descr="http://vesmir.cz/wp-content/uploads/2016/05/wilhelmront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072" y="1888714"/>
            <a:ext cx="2678834" cy="3788637"/>
          </a:xfrm>
          <a:prstGeom prst="rect">
            <a:avLst/>
          </a:prstGeom>
          <a:noFill/>
        </p:spPr>
      </p:pic>
      <p:pic>
        <p:nvPicPr>
          <p:cNvPr id="26830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3" cstate="print"/>
          <a:srcRect b="14610"/>
          <a:stretch/>
        </p:blipFill>
        <p:spPr bwMode="auto">
          <a:xfrm>
            <a:off x="3652837" y="1680685"/>
            <a:ext cx="4862513" cy="1549404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0375" y="365126"/>
            <a:ext cx="8054975" cy="1363060"/>
          </a:xfrm>
        </p:spPr>
        <p:txBody>
          <a:bodyPr>
            <a:normAutofit/>
          </a:bodyPr>
          <a:lstStyle/>
          <a:p>
            <a:r>
              <a:rPr lang="cs-CZ" sz="3600" dirty="0"/>
              <a:t>Roentgen obdržel za </a:t>
            </a:r>
            <a:r>
              <a:rPr lang="cs-CZ" sz="3600" dirty="0" smtClean="0"/>
              <a:t>objev </a:t>
            </a:r>
            <a:r>
              <a:rPr lang="cs-CZ" sz="3600" dirty="0" err="1" smtClean="0"/>
              <a:t>parsků</a:t>
            </a:r>
            <a:r>
              <a:rPr lang="cs-CZ" sz="3600" dirty="0" smtClean="0"/>
              <a:t> X (RTG) v </a:t>
            </a:r>
            <a:r>
              <a:rPr lang="cs-CZ" sz="3600" dirty="0"/>
              <a:t>roce 1901 </a:t>
            </a:r>
            <a:r>
              <a:rPr lang="cs-CZ" sz="3600" b="1" dirty="0"/>
              <a:t>Nobelovu </a:t>
            </a:r>
            <a:r>
              <a:rPr lang="cs-CZ" sz="3600" b="1" dirty="0" smtClean="0"/>
              <a:t>cenu</a:t>
            </a:r>
            <a:r>
              <a:rPr lang="cs-CZ" sz="3600" dirty="0" smtClean="0"/>
              <a:t> za fyziku</a:t>
            </a:r>
            <a:endParaRPr lang="cs-CZ" sz="360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607" y="3275870"/>
            <a:ext cx="3378530" cy="3378530"/>
          </a:xfrm>
          <a:prstGeom prst="rect">
            <a:avLst/>
          </a:prstGeom>
        </p:spPr>
      </p:pic>
      <p:cxnSp>
        <p:nvCxnSpPr>
          <p:cNvPr id="13" name="Přímá spojnice se šipkou 12"/>
          <p:cNvCxnSpPr/>
          <p:nvPr/>
        </p:nvCxnSpPr>
        <p:spPr>
          <a:xfrm flipV="1">
            <a:off x="5087459" y="2455388"/>
            <a:ext cx="0" cy="113096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39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715449"/>
            <a:ext cx="7886700" cy="798656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Wilhelm Roentgen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roce 1901 získal W. C. </a:t>
            </a:r>
            <a:r>
              <a:rPr lang="cs-CZ" dirty="0" err="1"/>
              <a:t>Röntgen</a:t>
            </a:r>
            <a:r>
              <a:rPr lang="cs-CZ" dirty="0"/>
              <a:t> jako první Nobelovu cenu za fyziku, ale svůj</a:t>
            </a:r>
          </a:p>
          <a:p>
            <a:r>
              <a:rPr lang="cs-CZ" dirty="0"/>
              <a:t>objev nikdy nepatentoval, což umožnilo jeho rychlé rozšíření do praxe. </a:t>
            </a:r>
            <a:endParaRPr lang="cs-CZ" dirty="0" smtClean="0"/>
          </a:p>
          <a:p>
            <a:r>
              <a:rPr lang="cs-CZ" dirty="0" smtClean="0"/>
              <a:t>Zemřel </a:t>
            </a:r>
            <a:r>
              <a:rPr lang="cs-CZ" dirty="0"/>
              <a:t>v </a:t>
            </a:r>
            <a:r>
              <a:rPr lang="cs-CZ" dirty="0" smtClean="0"/>
              <a:t>roce 1923 </a:t>
            </a:r>
            <a:r>
              <a:rPr lang="cs-CZ" dirty="0"/>
              <a:t>v Mnichově zcela bez finančních prostředků</a:t>
            </a:r>
            <a:r>
              <a:rPr lang="cs-CZ" dirty="0" smtClean="0"/>
              <a:t>.</a:t>
            </a:r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41228" y="6177561"/>
            <a:ext cx="388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PATENTUJTE, PATENTUJTE, PATENTUJTE!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367148" y="5716772"/>
            <a:ext cx="268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Okénko Haliny Pawlowské</a:t>
            </a:r>
            <a:endParaRPr lang="cs-CZ" dirty="0"/>
          </a:p>
        </p:txBody>
      </p:sp>
      <p:cxnSp>
        <p:nvCxnSpPr>
          <p:cNvPr id="6" name="Přímá spojnice 5"/>
          <p:cNvCxnSpPr/>
          <p:nvPr/>
        </p:nvCxnSpPr>
        <p:spPr>
          <a:xfrm>
            <a:off x="379263" y="5361709"/>
            <a:ext cx="83431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18138"/>
          <a:stretch/>
        </p:blipFill>
        <p:spPr>
          <a:xfrm>
            <a:off x="741466" y="5470183"/>
            <a:ext cx="1442854" cy="130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46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799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Vznik RTG záření, RENTGENKA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165" y="2847368"/>
            <a:ext cx="3627911" cy="263341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46726" y="5841163"/>
            <a:ext cx="83291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Katodové trubice byly vlastně prvními jednoduchými urychlovači elektronů </a:t>
            </a:r>
            <a:r>
              <a:rPr lang="cs-CZ" dirty="0" smtClean="0"/>
              <a:t>a později se z nich vyvinuly obrazovky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4385" y="1132453"/>
            <a:ext cx="8205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Rentgenka, správně nazývaná </a:t>
            </a:r>
            <a:r>
              <a:rPr lang="cs-CZ" b="1" dirty="0"/>
              <a:t>rentgenová </a:t>
            </a:r>
            <a:r>
              <a:rPr lang="cs-CZ" b="1" dirty="0" smtClean="0"/>
              <a:t>lampa</a:t>
            </a:r>
            <a:r>
              <a:rPr lang="cs-CZ" dirty="0" smtClean="0"/>
              <a:t> (</a:t>
            </a:r>
            <a:r>
              <a:rPr lang="cs-CZ" dirty="0"/>
              <a:t>angl. </a:t>
            </a:r>
            <a:r>
              <a:rPr lang="cs-CZ" i="1" dirty="0"/>
              <a:t>X-</a:t>
            </a:r>
            <a:r>
              <a:rPr lang="cs-CZ" i="1" dirty="0" err="1"/>
              <a:t>ray</a:t>
            </a:r>
            <a:r>
              <a:rPr lang="cs-CZ" i="1" dirty="0"/>
              <a:t> tube</a:t>
            </a:r>
            <a:r>
              <a:rPr lang="cs-CZ" dirty="0"/>
              <a:t>).</a:t>
            </a:r>
            <a:r>
              <a:rPr lang="cs-CZ" dirty="0" smtClean="0"/>
              <a:t> </a:t>
            </a:r>
          </a:p>
          <a:p>
            <a:r>
              <a:rPr lang="cs-CZ" dirty="0" smtClean="0"/>
              <a:t>Obecně - vakuová </a:t>
            </a:r>
            <a:r>
              <a:rPr lang="cs-CZ" dirty="0"/>
              <a:t>elektronka </a:t>
            </a:r>
            <a:endParaRPr lang="cs-CZ" dirty="0" smtClean="0"/>
          </a:p>
          <a:p>
            <a:r>
              <a:rPr lang="cs-CZ" dirty="0" smtClean="0"/>
              <a:t>Zjednodušeně je to </a:t>
            </a:r>
            <a:r>
              <a:rPr lang="cs-CZ" dirty="0"/>
              <a:t>trubice s vakuem uvnitř, jejíž součástí je </a:t>
            </a:r>
            <a:r>
              <a:rPr lang="cs-CZ" dirty="0" smtClean="0"/>
              <a:t>(žhavená) </a:t>
            </a:r>
            <a:r>
              <a:rPr lang="cs-CZ" dirty="0"/>
              <a:t>katoda, která slouží jako zdroj elektronů. Tyto elektrony jsou urychlovány, dopadají na terčík neboli anodu, čímž vzniká rentgenové záření. Rentgenka tedy </a:t>
            </a:r>
            <a:r>
              <a:rPr lang="cs-CZ" b="1" dirty="0"/>
              <a:t>slouží k produkci rentgenového záření</a:t>
            </a:r>
            <a:r>
              <a:rPr lang="cs-CZ" dirty="0"/>
              <a:t>.</a:t>
            </a:r>
          </a:p>
        </p:txBody>
      </p:sp>
      <p:pic>
        <p:nvPicPr>
          <p:cNvPr id="12" name="Obráze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8" y="2912485"/>
            <a:ext cx="4945640" cy="250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59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214044"/>
            <a:ext cx="7886700" cy="5442788"/>
          </a:xfrm>
        </p:spPr>
        <p:txBody>
          <a:bodyPr>
            <a:normAutofit fontScale="77500" lnSpcReduction="20000"/>
          </a:bodyPr>
          <a:lstStyle/>
          <a:p>
            <a:r>
              <a:rPr lang="cs-CZ" dirty="0" err="1"/>
              <a:t>Röntgen</a:t>
            </a:r>
            <a:r>
              <a:rPr lang="cs-CZ" dirty="0"/>
              <a:t> předpokládal, že pronikavé záření vzniká ve zředěném plynu </a:t>
            </a:r>
            <a:r>
              <a:rPr lang="cs-CZ" dirty="0" smtClean="0"/>
              <a:t>katodové trubice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nicméně další </a:t>
            </a:r>
            <a:r>
              <a:rPr lang="cs-CZ" dirty="0"/>
              <a:t>experimenty prokázaly, že </a:t>
            </a:r>
            <a:r>
              <a:rPr lang="cs-CZ" dirty="0" smtClean="0"/>
              <a:t>RTG záření </a:t>
            </a:r>
            <a:r>
              <a:rPr lang="cs-CZ" dirty="0"/>
              <a:t>pochází z anody při </a:t>
            </a:r>
            <a:r>
              <a:rPr lang="cs-CZ" u="sng" dirty="0" smtClean="0"/>
              <a:t>interakci zabrzděných </a:t>
            </a:r>
            <a:r>
              <a:rPr lang="cs-CZ" u="sng" dirty="0"/>
              <a:t>elektronů s materiálem </a:t>
            </a:r>
            <a:r>
              <a:rPr lang="cs-CZ" u="sng" dirty="0" smtClean="0"/>
              <a:t>anody</a:t>
            </a:r>
            <a:r>
              <a:rPr lang="cs-CZ" dirty="0" smtClean="0"/>
              <a:t>.</a:t>
            </a:r>
          </a:p>
          <a:p>
            <a:r>
              <a:rPr lang="cs-CZ" dirty="0" smtClean="0"/>
              <a:t>Zdrojem </a:t>
            </a:r>
            <a:r>
              <a:rPr lang="cs-CZ" dirty="0"/>
              <a:t>rentgenového záření </a:t>
            </a:r>
            <a:r>
              <a:rPr lang="cs-CZ" dirty="0" smtClean="0"/>
              <a:t>není tedy </a:t>
            </a:r>
            <a:r>
              <a:rPr lang="cs-CZ" dirty="0"/>
              <a:t>samotný výboj v plynu, kterým pouze procházejí urychlené elektrony na anodu.</a:t>
            </a:r>
          </a:p>
          <a:p>
            <a:r>
              <a:rPr lang="cs-CZ" dirty="0"/>
              <a:t>Naopak odstranění (vyčerpání) plynu a použití žhavené katody zvýší účinnost </a:t>
            </a:r>
            <a:r>
              <a:rPr lang="cs-CZ" dirty="0" smtClean="0"/>
              <a:t>vzniku RTG záření</a:t>
            </a:r>
            <a:r>
              <a:rPr lang="cs-CZ" dirty="0"/>
              <a:t>, čehož se využívá ve vakuových </a:t>
            </a:r>
            <a:r>
              <a:rPr lang="cs-CZ" dirty="0" smtClean="0"/>
              <a:t>rentgenkách</a:t>
            </a:r>
          </a:p>
          <a:p>
            <a:pPr lvl="1"/>
            <a:r>
              <a:rPr lang="cs-CZ" dirty="0" err="1"/>
              <a:t>Zelektrujeme-li</a:t>
            </a:r>
            <a:r>
              <a:rPr lang="cs-CZ" dirty="0"/>
              <a:t> skleněnou tyč a přiblížíme-li k ní na určitou vzdálenost prst přeskočí elektrická jiskřička</a:t>
            </a:r>
          </a:p>
          <a:p>
            <a:pPr lvl="1"/>
            <a:r>
              <a:rPr lang="cs-CZ" dirty="0"/>
              <a:t>Kdybychom však např. konce drátů pražské osvětlovací sítě přiblížili k sobě, nestane se nám nic podobného. Proč? Poněvadž napětí elektrického proudu je velmi malé </a:t>
            </a:r>
          </a:p>
          <a:p>
            <a:pPr lvl="1"/>
            <a:r>
              <a:rPr lang="cs-CZ" dirty="0"/>
              <a:t>k přeskočení výboje 1 cm dlouhého je zapotřebí napětí asi 25.000 volt. Vzduch totiž klade přechodu elektřiny ohromný odpor, který dá se i při poměrně krátké dráze překonat jen vysokým napětím</a:t>
            </a:r>
          </a:p>
          <a:p>
            <a:pPr lvl="1"/>
            <a:r>
              <a:rPr lang="cs-CZ" dirty="0"/>
              <a:t>Zředíme-li však v rentgence vzduch, elektrický výboj proběhne při stejném napětí mnohem delší dráhu než za normálního </a:t>
            </a:r>
            <a:r>
              <a:rPr lang="cs-CZ" dirty="0" smtClean="0"/>
              <a:t>tlaku</a:t>
            </a: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67990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Vznik RTG záření, RENTGENKA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352461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78962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Rentgenka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83411"/>
            <a:ext cx="7886700" cy="5572707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Z </a:t>
            </a:r>
            <a:r>
              <a:rPr lang="cs-CZ" dirty="0"/>
              <a:t>elektronického </a:t>
            </a:r>
            <a:r>
              <a:rPr lang="cs-CZ" dirty="0" smtClean="0"/>
              <a:t>hlediska je </a:t>
            </a:r>
            <a:r>
              <a:rPr lang="cs-CZ" dirty="0"/>
              <a:t>rentgenka klasická </a:t>
            </a:r>
            <a:r>
              <a:rPr lang="cs-CZ" b="1" dirty="0"/>
              <a:t>dioda</a:t>
            </a:r>
            <a:r>
              <a:rPr lang="cs-CZ" dirty="0"/>
              <a:t> zapojená v obvodu s vysokým napětím cca 20–200 </a:t>
            </a:r>
            <a:r>
              <a:rPr lang="cs-CZ" dirty="0" err="1"/>
              <a:t>kV</a:t>
            </a:r>
            <a:endParaRPr lang="cs-CZ" dirty="0"/>
          </a:p>
          <a:p>
            <a:r>
              <a:rPr lang="cs-CZ" dirty="0" smtClean="0"/>
              <a:t>Žhavená </a:t>
            </a:r>
            <a:r>
              <a:rPr lang="cs-CZ" b="1" dirty="0"/>
              <a:t>katoda</a:t>
            </a:r>
            <a:r>
              <a:rPr lang="cs-CZ" dirty="0"/>
              <a:t> </a:t>
            </a:r>
            <a:r>
              <a:rPr lang="cs-CZ" dirty="0" smtClean="0"/>
              <a:t>(napojená na záporný pól) emituje </a:t>
            </a:r>
            <a:r>
              <a:rPr lang="cs-CZ" dirty="0"/>
              <a:t>elektrony, které jsou urychlovány silným </a:t>
            </a:r>
            <a:r>
              <a:rPr lang="cs-CZ" dirty="0" smtClean="0"/>
              <a:t>elektrickým </a:t>
            </a:r>
            <a:r>
              <a:rPr lang="pl-PL" dirty="0" smtClean="0"/>
              <a:t>polem </a:t>
            </a:r>
            <a:r>
              <a:rPr lang="pl-PL" dirty="0"/>
              <a:t>daným vysokým napětím </a:t>
            </a:r>
            <a:r>
              <a:rPr lang="pl-PL" dirty="0" smtClean="0"/>
              <a:t>mezi </a:t>
            </a:r>
            <a:r>
              <a:rPr lang="pl-PL" dirty="0"/>
              <a:t>katodou a </a:t>
            </a:r>
            <a:r>
              <a:rPr lang="pl-PL" dirty="0" smtClean="0"/>
              <a:t>anodou.</a:t>
            </a:r>
          </a:p>
          <a:p>
            <a:r>
              <a:rPr lang="cs-CZ" b="1" dirty="0"/>
              <a:t>Anoda </a:t>
            </a:r>
            <a:r>
              <a:rPr lang="cs-CZ" dirty="0"/>
              <a:t>(napojená na </a:t>
            </a:r>
            <a:r>
              <a:rPr lang="cs-CZ" dirty="0" smtClean="0"/>
              <a:t>kladný </a:t>
            </a:r>
            <a:r>
              <a:rPr lang="cs-CZ" dirty="0"/>
              <a:t>pól) je zhotovena z těžkého materiálu (nejčastěji z wolframu), který má vysokou elektronovou hustotu, takže dopadající elektrony jsou velkou odpudivou silou prudce brzděny, čímž se podle zákonitostí elektrodynamiky část jejich kinetické energie mění v brzdné elektromagnetické záření, resp. fotony RTG záření.</a:t>
            </a:r>
          </a:p>
          <a:p>
            <a:r>
              <a:rPr lang="pl-PL" dirty="0" smtClean="0"/>
              <a:t>Po </a:t>
            </a:r>
            <a:r>
              <a:rPr lang="pl-PL" dirty="0"/>
              <a:t>dopadu na </a:t>
            </a:r>
            <a:r>
              <a:rPr lang="pl-PL" dirty="0" smtClean="0"/>
              <a:t>anodu tedy pronikají </a:t>
            </a:r>
            <a:r>
              <a:rPr lang="pl-PL" dirty="0"/>
              <a:t>elektrony několika vrstvami </a:t>
            </a:r>
            <a:r>
              <a:rPr lang="pl-PL" dirty="0" smtClean="0"/>
              <a:t>atomů anody a </a:t>
            </a:r>
            <a:r>
              <a:rPr lang="cs-CZ" dirty="0" smtClean="0"/>
              <a:t>prudce se </a:t>
            </a:r>
            <a:r>
              <a:rPr lang="cs-CZ" dirty="0" err="1" smtClean="0"/>
              <a:t>zbržďují</a:t>
            </a:r>
            <a:r>
              <a:rPr lang="cs-CZ" dirty="0" smtClean="0"/>
              <a:t>, dokud </a:t>
            </a:r>
            <a:r>
              <a:rPr lang="cs-CZ" dirty="0"/>
              <a:t>neztratí svou kinetickou </a:t>
            </a:r>
            <a:r>
              <a:rPr lang="cs-CZ" dirty="0" smtClean="0"/>
              <a:t>energii</a:t>
            </a:r>
          </a:p>
          <a:p>
            <a:r>
              <a:rPr lang="cs-CZ" dirty="0" smtClean="0"/>
              <a:t>Většina (99 %) jejich kinetické energie se přemění na teplo. Rentgenka se proto silně ohřívá a musí se chladit</a:t>
            </a:r>
          </a:p>
          <a:p>
            <a:r>
              <a:rPr lang="cs-CZ" dirty="0" smtClean="0"/>
              <a:t>Jen malá část </a:t>
            </a:r>
            <a:r>
              <a:rPr lang="cs-CZ" dirty="0"/>
              <a:t>kinetické </a:t>
            </a:r>
            <a:r>
              <a:rPr lang="cs-CZ" dirty="0" smtClean="0"/>
              <a:t>energie </a:t>
            </a:r>
            <a:r>
              <a:rPr lang="cs-CZ" dirty="0"/>
              <a:t>elektronů </a:t>
            </a:r>
            <a:r>
              <a:rPr lang="cs-CZ" dirty="0" smtClean="0"/>
              <a:t>zachycených anodou se </a:t>
            </a:r>
            <a:r>
              <a:rPr lang="cs-CZ" dirty="0"/>
              <a:t>přemění na </a:t>
            </a:r>
            <a:r>
              <a:rPr lang="cs-CZ" dirty="0" smtClean="0"/>
              <a:t>RTG záření</a:t>
            </a:r>
          </a:p>
          <a:p>
            <a:r>
              <a:rPr lang="cs-CZ" dirty="0" smtClean="0"/>
              <a:t>Vznikající záření RTG je dvojího druhu</a:t>
            </a:r>
          </a:p>
          <a:p>
            <a:pPr lvl="1"/>
            <a:r>
              <a:rPr lang="cs-CZ" sz="3100" b="1" dirty="0" smtClean="0">
                <a:solidFill>
                  <a:srgbClr val="FF0000"/>
                </a:solidFill>
              </a:rPr>
              <a:t>brzdné záření</a:t>
            </a:r>
          </a:p>
          <a:p>
            <a:pPr lvl="1"/>
            <a:r>
              <a:rPr lang="cs-CZ" sz="3100" dirty="0" smtClean="0"/>
              <a:t>a </a:t>
            </a:r>
            <a:r>
              <a:rPr lang="cs-CZ" sz="3100" b="1" dirty="0">
                <a:solidFill>
                  <a:srgbClr val="FF0000"/>
                </a:solidFill>
              </a:rPr>
              <a:t>charakteristické záření </a:t>
            </a:r>
            <a:endParaRPr lang="cs-CZ" sz="3100" b="1" dirty="0" smtClean="0">
              <a:solidFill>
                <a:srgbClr val="FF0000"/>
              </a:solidFill>
            </a:endParaRPr>
          </a:p>
          <a:p>
            <a:r>
              <a:rPr lang="cs-CZ" dirty="0" smtClean="0"/>
              <a:t>RTG záření opouští </a:t>
            </a:r>
            <a:r>
              <a:rPr lang="pl-PL" dirty="0" smtClean="0"/>
              <a:t>anodu </a:t>
            </a:r>
            <a:r>
              <a:rPr lang="pl-PL" dirty="0"/>
              <a:t>a vylétá z trubice ven.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6784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6469"/>
          </a:xfrm>
        </p:spPr>
        <p:txBody>
          <a:bodyPr/>
          <a:lstStyle/>
          <a:p>
            <a:r>
              <a:rPr lang="cs-CZ" b="1" dirty="0"/>
              <a:t>Brzdné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Brzdné RTG záření je převažující typ záření vznikajícího v rentgence. </a:t>
            </a:r>
            <a:endParaRPr lang="cs-CZ" dirty="0" smtClean="0"/>
          </a:p>
          <a:p>
            <a:r>
              <a:rPr lang="cs-CZ" dirty="0" smtClean="0"/>
              <a:t>Vzniká</a:t>
            </a:r>
            <a:r>
              <a:rPr lang="cs-CZ" dirty="0"/>
              <a:t> </a:t>
            </a:r>
            <a:r>
              <a:rPr lang="cs-CZ" dirty="0" smtClean="0"/>
              <a:t>zpomalením </a:t>
            </a:r>
            <a:r>
              <a:rPr lang="cs-CZ" dirty="0"/>
              <a:t>letícího elektronu blízko jádra atomu. Jádro je kladně nabité a </a:t>
            </a:r>
            <a:r>
              <a:rPr lang="cs-CZ" dirty="0" smtClean="0"/>
              <a:t>přitahuje elektron</a:t>
            </a:r>
            <a:r>
              <a:rPr lang="cs-CZ" dirty="0"/>
              <a:t>, který změní směr letu a zpomalí. Rozdíl energie je přeměněn na </a:t>
            </a:r>
            <a:r>
              <a:rPr lang="cs-CZ" dirty="0" smtClean="0"/>
              <a:t>záření různých frekvencí.</a:t>
            </a:r>
          </a:p>
          <a:p>
            <a:r>
              <a:rPr lang="cs-CZ" dirty="0" smtClean="0"/>
              <a:t>Čím </a:t>
            </a:r>
            <a:r>
              <a:rPr lang="cs-CZ" dirty="0"/>
              <a:t>blíže se dostane elektron k jádru a čím větší je jeho </a:t>
            </a:r>
            <a:r>
              <a:rPr lang="cs-CZ" dirty="0" smtClean="0"/>
              <a:t>energie, tím </a:t>
            </a:r>
            <a:r>
              <a:rPr lang="cs-CZ" dirty="0"/>
              <a:t>větší bude energie vznikajícího kvanta RTG záření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Charakteristiky brzdného záření tedy nezáleží na materiálu anody </a:t>
            </a:r>
          </a:p>
        </p:txBody>
      </p:sp>
    </p:spTree>
    <p:extLst>
      <p:ext uri="{BB962C8B-B14F-4D97-AF65-F5344CB8AC3E}">
        <p14:creationId xmlns:p14="http://schemas.microsoft.com/office/powerpoint/2010/main" val="4133326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353" y="1484411"/>
            <a:ext cx="5729303" cy="4602353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786531"/>
            <a:ext cx="7886700" cy="959139"/>
          </a:xfrm>
        </p:spPr>
        <p:txBody>
          <a:bodyPr/>
          <a:lstStyle/>
          <a:p>
            <a:r>
              <a:rPr lang="cs-CZ" b="1" dirty="0"/>
              <a:t>brzdné záření </a:t>
            </a:r>
            <a:r>
              <a:rPr lang="cs-CZ" dirty="0"/>
              <a:t>vzniká</a:t>
            </a:r>
            <a:r>
              <a:rPr lang="cs-CZ" b="1" dirty="0"/>
              <a:t> </a:t>
            </a:r>
            <a:r>
              <a:rPr lang="cs-CZ" dirty="0"/>
              <a:t>následkem</a:t>
            </a:r>
            <a:r>
              <a:rPr lang="cs-CZ" b="1" dirty="0"/>
              <a:t> </a:t>
            </a:r>
            <a:r>
              <a:rPr lang="cs-CZ" dirty="0">
                <a:solidFill>
                  <a:srgbClr val="FF0000"/>
                </a:solidFill>
              </a:rPr>
              <a:t>interakce s polem jádra atomu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6832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190144"/>
            <a:ext cx="9144000" cy="1185015"/>
          </a:xfrm>
        </p:spPr>
        <p:txBody>
          <a:bodyPr>
            <a:normAutofit/>
          </a:bodyPr>
          <a:lstStyle/>
          <a:p>
            <a:r>
              <a:rPr lang="cs-CZ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RADIAČNÍ BIOFYZIKA 1.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1657470" y="5856377"/>
            <a:ext cx="61089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Martin </a:t>
            </a:r>
            <a:r>
              <a:rPr lang="cs-CZ" sz="2000" dirty="0" smtClean="0">
                <a:solidFill>
                  <a:schemeClr val="bg1"/>
                </a:solidFill>
              </a:rPr>
              <a:t>Falk, Biofyzikální ústav AVČR, Brno; </a:t>
            </a:r>
            <a:r>
              <a:rPr lang="cs-CZ" sz="2000" b="1" dirty="0" smtClean="0">
                <a:solidFill>
                  <a:srgbClr val="FF0000"/>
                </a:solidFill>
              </a:rPr>
              <a:t>falk@ibp.cz</a:t>
            </a:r>
          </a:p>
        </p:txBody>
      </p:sp>
      <p:pic>
        <p:nvPicPr>
          <p:cNvPr id="10" name="Picture 2" descr="http://www.spaceflight.nasa.gov/gallery/images/mars/marsactivities/lores/s99_04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95" y="1575058"/>
            <a:ext cx="3563233" cy="1934964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truthernews.files.wordpress.com/2014/11/isis-nuclear-iraq-620x43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6" y="3218219"/>
            <a:ext cx="3559870" cy="249765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s://encrypted-tbn1.gstatic.com/images?q=tbn:ANd9GcQUZtgIsDTX0JVzuYet1Ai3eaMx6hC1Di32gqHrU87dJvBBdBiwfw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86" y="3267681"/>
            <a:ext cx="2868973" cy="244819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nuclear-knowledge.com/wsimages/10_terrorism_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86" y="1575057"/>
            <a:ext cx="2878411" cy="1934965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29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Charakteristické RTG záření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628614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Charakteristické </a:t>
            </a:r>
            <a:r>
              <a:rPr lang="cs-CZ" dirty="0"/>
              <a:t>RTG záření vzniká při srážce letícího elektronu (z </a:t>
            </a:r>
            <a:r>
              <a:rPr lang="cs-CZ" dirty="0" smtClean="0"/>
              <a:t>anody rentgenky</a:t>
            </a:r>
            <a:r>
              <a:rPr lang="cs-CZ" dirty="0"/>
              <a:t>) a elektronu z elektronového obalu atomu na katodě. </a:t>
            </a:r>
            <a:endParaRPr lang="cs-CZ" dirty="0" smtClean="0"/>
          </a:p>
          <a:p>
            <a:r>
              <a:rPr lang="cs-CZ" dirty="0" smtClean="0"/>
              <a:t>Původní elektron je </a:t>
            </a:r>
            <a:r>
              <a:rPr lang="cs-CZ" dirty="0"/>
              <a:t>vyražen ven z </a:t>
            </a:r>
            <a:r>
              <a:rPr lang="cs-CZ" dirty="0" smtClean="0"/>
              <a:t>atomu (ionizace). </a:t>
            </a:r>
            <a:r>
              <a:rPr lang="cs-CZ" dirty="0"/>
              <a:t>Vznikne „díra”, která je ale následně zaplněna </a:t>
            </a:r>
            <a:r>
              <a:rPr lang="cs-CZ" dirty="0" smtClean="0"/>
              <a:t>elektronem z </a:t>
            </a:r>
            <a:r>
              <a:rPr lang="cs-CZ" dirty="0"/>
              <a:t>jedné z hladin vzdálenějších od jádra, </a:t>
            </a:r>
            <a:r>
              <a:rPr lang="cs-CZ" dirty="0" smtClean="0"/>
              <a:t>přičemž </a:t>
            </a:r>
            <a:r>
              <a:rPr lang="cs-CZ" dirty="0"/>
              <a:t>se uvolní značné množství energie </a:t>
            </a:r>
            <a:r>
              <a:rPr lang="cs-CZ" dirty="0" smtClean="0"/>
              <a:t>ve formě </a:t>
            </a:r>
            <a:r>
              <a:rPr lang="cs-CZ" dirty="0"/>
              <a:t>fotonu RTG </a:t>
            </a:r>
            <a:r>
              <a:rPr lang="cs-CZ" dirty="0" smtClean="0"/>
              <a:t>záření.</a:t>
            </a:r>
          </a:p>
          <a:p>
            <a:r>
              <a:rPr lang="cs-CZ" dirty="0" smtClean="0"/>
              <a:t>Energie </a:t>
            </a:r>
            <a:r>
              <a:rPr lang="cs-CZ" dirty="0"/>
              <a:t>záření je rovna energetickému rozdílu mezi </a:t>
            </a:r>
            <a:r>
              <a:rPr lang="cs-CZ" dirty="0" smtClean="0"/>
              <a:t>elektronovými hladinami</a:t>
            </a:r>
            <a:r>
              <a:rPr lang="cs-CZ" dirty="0"/>
              <a:t>, mezi kterými došlo k přeskoku </a:t>
            </a:r>
            <a:r>
              <a:rPr lang="cs-CZ" dirty="0" smtClean="0"/>
              <a:t>elektronu</a:t>
            </a:r>
          </a:p>
          <a:p>
            <a:r>
              <a:rPr lang="cs-CZ" dirty="0" smtClean="0"/>
              <a:t>Energie charakteristického RTG záření tak záleží </a:t>
            </a:r>
            <a:r>
              <a:rPr lang="cs-CZ" dirty="0"/>
              <a:t>na </a:t>
            </a:r>
            <a:r>
              <a:rPr lang="cs-CZ" dirty="0" smtClean="0"/>
              <a:t>materiálu, ze </a:t>
            </a:r>
            <a:r>
              <a:rPr lang="cs-CZ" dirty="0"/>
              <a:t>kterého je anoda </a:t>
            </a:r>
            <a:r>
              <a:rPr lang="cs-CZ" dirty="0" smtClean="0"/>
              <a:t>vyrobena</a:t>
            </a:r>
          </a:p>
          <a:p>
            <a:r>
              <a:rPr lang="cs-CZ" dirty="0" smtClean="0"/>
              <a:t>čím </a:t>
            </a:r>
            <a:r>
              <a:rPr lang="cs-CZ" dirty="0"/>
              <a:t>je protonové číslo kovu anody vyšší, tím vyšší </a:t>
            </a:r>
            <a:r>
              <a:rPr lang="cs-CZ" dirty="0" smtClean="0"/>
              <a:t>je energie </a:t>
            </a:r>
            <a:r>
              <a:rPr lang="cs-CZ" dirty="0"/>
              <a:t>charakteristického záření.</a:t>
            </a:r>
          </a:p>
        </p:txBody>
      </p:sp>
    </p:spTree>
    <p:extLst>
      <p:ext uri="{BB962C8B-B14F-4D97-AF65-F5344CB8AC3E}">
        <p14:creationId xmlns:p14="http://schemas.microsoft.com/office/powerpoint/2010/main" val="158659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63" y="2000250"/>
            <a:ext cx="4789749" cy="4058528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628650" y="786531"/>
            <a:ext cx="7886700" cy="959139"/>
          </a:xfrm>
        </p:spPr>
        <p:txBody>
          <a:bodyPr/>
          <a:lstStyle/>
          <a:p>
            <a:pPr marL="0" indent="0">
              <a:buNone/>
            </a:pPr>
            <a:r>
              <a:rPr lang="cs-CZ" b="1" dirty="0"/>
              <a:t>brzdné záření </a:t>
            </a:r>
            <a:r>
              <a:rPr lang="cs-CZ" dirty="0"/>
              <a:t>vzniká</a:t>
            </a:r>
            <a:r>
              <a:rPr lang="cs-CZ" b="1" dirty="0"/>
              <a:t> </a:t>
            </a:r>
            <a:r>
              <a:rPr lang="cs-CZ" dirty="0"/>
              <a:t>následkem</a:t>
            </a:r>
            <a:r>
              <a:rPr lang="cs-CZ" b="1" dirty="0"/>
              <a:t> </a:t>
            </a:r>
            <a:r>
              <a:rPr lang="cs-CZ" dirty="0">
                <a:solidFill>
                  <a:srgbClr val="FF0000"/>
                </a:solidFill>
              </a:rPr>
              <a:t>interakcí s obalovými elektrony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75210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88721"/>
            <a:ext cx="7886700" cy="4864607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Základní součástí každé rentgenky je </a:t>
            </a:r>
            <a:r>
              <a:rPr lang="cs-CZ" b="1" dirty="0"/>
              <a:t>katoda</a:t>
            </a:r>
            <a:r>
              <a:rPr lang="cs-CZ" dirty="0"/>
              <a:t> a </a:t>
            </a:r>
            <a:r>
              <a:rPr lang="cs-CZ" b="1" dirty="0"/>
              <a:t>anoda</a:t>
            </a:r>
            <a:r>
              <a:rPr lang="cs-CZ" dirty="0"/>
              <a:t>, mezi kterými je udržován elektrický potenciál. Další nepostradatelnou součástí rentgenky je </a:t>
            </a:r>
            <a:r>
              <a:rPr lang="cs-CZ" b="1" dirty="0"/>
              <a:t>rotor</a:t>
            </a:r>
            <a:r>
              <a:rPr lang="cs-CZ" dirty="0"/>
              <a:t> a </a:t>
            </a:r>
            <a:r>
              <a:rPr lang="cs-CZ" b="1" dirty="0"/>
              <a:t>evakuovaná baňka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b="1" dirty="0" smtClean="0"/>
              <a:t>Katoda</a:t>
            </a:r>
            <a:r>
              <a:rPr lang="cs-CZ" dirty="0" smtClean="0"/>
              <a:t> </a:t>
            </a:r>
            <a:r>
              <a:rPr lang="cs-CZ" dirty="0"/>
              <a:t>tvořená spirálovitě navinutým wolframovým vláknem (s příměsí thoria, které zvyšuje efektivitu emise elektronů a prodlužuje životnost katody) o tloušťce 0,2 mm, proto někdy nazývaná katodové vlákno, </a:t>
            </a:r>
            <a:r>
              <a:rPr lang="cs-CZ" b="1" dirty="0"/>
              <a:t>slouží k produkci </a:t>
            </a:r>
            <a:r>
              <a:rPr lang="cs-CZ" b="1" dirty="0" smtClean="0"/>
              <a:t>elektronů</a:t>
            </a:r>
            <a:r>
              <a:rPr lang="cs-CZ" dirty="0" smtClean="0"/>
              <a:t>.</a:t>
            </a:r>
          </a:p>
          <a:p>
            <a:r>
              <a:rPr lang="cs-CZ" dirty="0" smtClean="0"/>
              <a:t>Toto </a:t>
            </a:r>
            <a:r>
              <a:rPr lang="cs-CZ" dirty="0"/>
              <a:t>vlákno je elektricky připojeno ke žhavícímu obvodu. Při průchodu elektrického proudu o velikosti cca 6-8 A žhavícím obvodem, a tedy i katodovým vláknem, dochází vlivem velké teploty </a:t>
            </a:r>
            <a:r>
              <a:rPr lang="cs-CZ" dirty="0" smtClean="0"/>
              <a:t>(2000 °C) k </a:t>
            </a:r>
            <a:r>
              <a:rPr lang="cs-CZ" dirty="0"/>
              <a:t>termoemisi elektronů (Edisonův efekt). </a:t>
            </a:r>
            <a:endParaRPr lang="cs-CZ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847661" y="6363191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http://www.sukupova.cz/rentgenka-a-produkce-rentgenoveho-zareni/</a:t>
            </a:r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28650" y="319407"/>
            <a:ext cx="7886700" cy="695578"/>
          </a:xfrm>
        </p:spPr>
        <p:txBody>
          <a:bodyPr/>
          <a:lstStyle/>
          <a:p>
            <a:r>
              <a:rPr lang="cs-CZ" b="1" dirty="0" smtClean="0"/>
              <a:t>Konstrukce rentgenky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839313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97281"/>
            <a:ext cx="7886700" cy="4864607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Aby </a:t>
            </a:r>
            <a:r>
              <a:rPr lang="cs-CZ" dirty="0"/>
              <a:t>se zabránilo tepelnému zničení anodového terčíku, je potřeba vhodně zvolit materiál anody a taktéž dostatečně odvádět nepotřebné </a:t>
            </a:r>
            <a:r>
              <a:rPr lang="cs-CZ" dirty="0" smtClean="0"/>
              <a:t>teplo.</a:t>
            </a:r>
          </a:p>
          <a:p>
            <a:r>
              <a:rPr lang="cs-CZ" b="1" dirty="0" smtClean="0"/>
              <a:t>Anoda</a:t>
            </a:r>
            <a:r>
              <a:rPr lang="cs-CZ" dirty="0" smtClean="0"/>
              <a:t> </a:t>
            </a:r>
            <a:r>
              <a:rPr lang="cs-CZ" dirty="0"/>
              <a:t>je nejčastěji vyrobena z wolframu, protože wolfram má vysoký bod </a:t>
            </a:r>
            <a:r>
              <a:rPr lang="cs-CZ" dirty="0" smtClean="0"/>
              <a:t>tání.</a:t>
            </a:r>
          </a:p>
          <a:p>
            <a:r>
              <a:rPr lang="cs-CZ" dirty="0" smtClean="0"/>
              <a:t>Wolfram </a:t>
            </a:r>
            <a:r>
              <a:rPr lang="cs-CZ" dirty="0"/>
              <a:t>je vhodný taktéž z toho důvodu, že díky vyššímu atomovému číslu se zvyšuje produkce fotonů rentgenového záření (více dále</a:t>
            </a:r>
            <a:r>
              <a:rPr lang="cs-CZ" dirty="0" smtClean="0"/>
              <a:t>).</a:t>
            </a:r>
          </a:p>
          <a:p>
            <a:r>
              <a:rPr lang="cs-CZ" dirty="0" smtClean="0"/>
              <a:t>Pro </a:t>
            </a:r>
            <a:r>
              <a:rPr lang="cs-CZ" dirty="0"/>
              <a:t>lepší odolnost terčíku se do wolframu přidává přibližně 10 % rhenia. V mamografii se místo wolframového terčíku používá terčík molybdenový a </a:t>
            </a:r>
            <a:r>
              <a:rPr lang="cs-CZ" dirty="0" smtClean="0"/>
              <a:t>rhodiový</a:t>
            </a:r>
          </a:p>
          <a:p>
            <a:r>
              <a:rPr lang="cs-CZ" b="1" dirty="0"/>
              <a:t>Rotační </a:t>
            </a:r>
            <a:r>
              <a:rPr lang="cs-CZ" b="1" dirty="0" smtClean="0"/>
              <a:t>anoda</a:t>
            </a:r>
            <a:r>
              <a:rPr lang="cs-CZ" dirty="0" smtClean="0"/>
              <a:t>. U </a:t>
            </a:r>
            <a:r>
              <a:rPr lang="cs-CZ" dirty="0"/>
              <a:t>rotační anody dopadá svazek elektronů na plošinku terčíku, který však stále rotuje a teplo je tedy rozloženo na větší plochu. To umožňuje větší zatížení rentgenky. Rotační anody jsou s výhodou používány ve většině diagnostických aplikací, protože efektivněji odvádějí teplo a umožňují tak produkci většího množství fotonů potřebných pro prozáření větších objemů, aniž by došlo ke zničení terčíku.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944088" y="6127233"/>
            <a:ext cx="676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http://www.sukupova.cz/rentgenka-a-produkce-rentgenoveho-zareni/</a:t>
            </a: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628650" y="246255"/>
            <a:ext cx="7886700" cy="695578"/>
          </a:xfrm>
        </p:spPr>
        <p:txBody>
          <a:bodyPr/>
          <a:lstStyle/>
          <a:p>
            <a:r>
              <a:rPr lang="cs-CZ" b="1" dirty="0" smtClean="0"/>
              <a:t>Konstrukce rentgenky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980196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066673"/>
            <a:ext cx="7886700" cy="2837815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Evakuovaná baňka</a:t>
            </a:r>
            <a:r>
              <a:rPr lang="cs-CZ" dirty="0"/>
              <a:t> rentgenky, ve které je umístěna katoda i anoda, je obvykle vyrobena ze skla a její hlavní funkcí je udržování vakua v </a:t>
            </a:r>
            <a:r>
              <a:rPr lang="cs-CZ" dirty="0" smtClean="0"/>
              <a:t>trubici.</a:t>
            </a:r>
          </a:p>
          <a:p>
            <a:r>
              <a:rPr lang="cs-CZ" dirty="0" smtClean="0"/>
              <a:t>Baňka </a:t>
            </a:r>
            <a:r>
              <a:rPr lang="cs-CZ" dirty="0"/>
              <a:t>je obtékána olejem, který tak odvádí teplo z rentgenky. Baňka bývá ještě uschována v krytu, jehož součástí je i olovo, které slouží k odstínění nepotřebného </a:t>
            </a:r>
            <a:r>
              <a:rPr lang="cs-CZ" dirty="0" err="1"/>
              <a:t>mimoohniskového</a:t>
            </a:r>
            <a:r>
              <a:rPr lang="cs-CZ" dirty="0"/>
              <a:t> záření </a:t>
            </a:r>
            <a:endParaRPr lang="cs-CZ" dirty="0" smtClean="0"/>
          </a:p>
        </p:txBody>
      </p:sp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628650" y="246255"/>
            <a:ext cx="7886700" cy="695578"/>
          </a:xfrm>
        </p:spPr>
        <p:txBody>
          <a:bodyPr/>
          <a:lstStyle/>
          <a:p>
            <a:r>
              <a:rPr lang="cs-CZ" b="1" dirty="0" smtClean="0"/>
              <a:t>Konstrukce rentgenky</a:t>
            </a:r>
            <a:endParaRPr lang="cs-CZ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670" y="3810218"/>
            <a:ext cx="3556660" cy="257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5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3372776"/>
            <a:ext cx="4762500" cy="2857500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628650" y="1066673"/>
            <a:ext cx="7886700" cy="237147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Uvnitř </a:t>
            </a:r>
            <a:r>
              <a:rPr lang="cs-CZ" dirty="0"/>
              <a:t>evakuované baňky je umístěn taktéž </a:t>
            </a:r>
            <a:r>
              <a:rPr lang="cs-CZ" b="1" dirty="0"/>
              <a:t>rotor</a:t>
            </a:r>
            <a:r>
              <a:rPr lang="cs-CZ" dirty="0"/>
              <a:t>. Rotor je tvořen měděným blokem, na kterém je molybdenová osa pro upevnění terčíku. </a:t>
            </a:r>
            <a:r>
              <a:rPr lang="cs-CZ" b="1" dirty="0"/>
              <a:t>Stator</a:t>
            </a:r>
            <a:r>
              <a:rPr lang="cs-CZ" dirty="0"/>
              <a:t>, tvořený elektromagnety, je umístěn vně evakuované baňky. Stator a rotor tvoří společně indukční motor, kterým je poháněn terčík. Rotační anoda rotuje s frekvencí až </a:t>
            </a:r>
            <a:r>
              <a:rPr lang="cs-CZ" dirty="0" smtClean="0"/>
              <a:t>    10 </a:t>
            </a:r>
            <a:r>
              <a:rPr lang="cs-CZ" dirty="0"/>
              <a:t>000 otáček za minutu</a:t>
            </a: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28650" y="246255"/>
            <a:ext cx="7886700" cy="695578"/>
          </a:xfrm>
        </p:spPr>
        <p:txBody>
          <a:bodyPr/>
          <a:lstStyle/>
          <a:p>
            <a:r>
              <a:rPr lang="cs-CZ" b="1" dirty="0" smtClean="0"/>
              <a:t>Konstrukce rentgenky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250546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8"/>
          <a:stretch/>
        </p:blipFill>
        <p:spPr>
          <a:xfrm>
            <a:off x="291539" y="2535976"/>
            <a:ext cx="4093344" cy="24904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17221" y="5303964"/>
            <a:ext cx="251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Již pokročilejší rentgenka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4475" y="1825625"/>
            <a:ext cx="3487629" cy="4141064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28650" y="246255"/>
            <a:ext cx="7886700" cy="695578"/>
          </a:xfrm>
        </p:spPr>
        <p:txBody>
          <a:bodyPr/>
          <a:lstStyle/>
          <a:p>
            <a:r>
              <a:rPr lang="cs-CZ" b="1" dirty="0" smtClean="0"/>
              <a:t>Konstrukce rentgenky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21302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3132" y="173457"/>
            <a:ext cx="8508671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Elektrické napájení </a:t>
            </a:r>
            <a:r>
              <a:rPr lang="cs-CZ" sz="3200" b="1" dirty="0" smtClean="0"/>
              <a:t>rentgenky a regulace produkce RTG záření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545336"/>
            <a:ext cx="7886700" cy="505663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cs-CZ" dirty="0"/>
              <a:t>Rentgenka, jako elektronický zdroj záření, vyžaduje patřičné elektrické napájení </a:t>
            </a:r>
            <a:r>
              <a:rPr lang="cs-CZ" dirty="0" smtClean="0"/>
              <a:t>dodávající elektrickou </a:t>
            </a:r>
            <a:r>
              <a:rPr lang="cs-CZ" dirty="0"/>
              <a:t>energii generující RTG záření a zajišťující další funkce </a:t>
            </a:r>
            <a:r>
              <a:rPr lang="cs-CZ" dirty="0" smtClean="0"/>
              <a:t>nezbytné pro správný provoz zařízení. Rentgenka má tři základní zdroje napájení: žhavící napětí, anodové napětí, rotace anody</a:t>
            </a:r>
          </a:p>
          <a:p>
            <a:pPr>
              <a:lnSpc>
                <a:spcPct val="120000"/>
              </a:lnSpc>
            </a:pPr>
            <a:r>
              <a:rPr lang="cs-CZ" b="1" dirty="0" smtClean="0">
                <a:solidFill>
                  <a:srgbClr val="FF0000"/>
                </a:solidFill>
              </a:rPr>
              <a:t>Anodové </a:t>
            </a:r>
            <a:r>
              <a:rPr lang="cs-CZ" b="1" dirty="0">
                <a:solidFill>
                  <a:srgbClr val="FF0000"/>
                </a:solidFill>
              </a:rPr>
              <a:t>napětí </a:t>
            </a:r>
            <a:r>
              <a:rPr lang="cs-CZ" b="1" dirty="0"/>
              <a:t>– </a:t>
            </a:r>
            <a:r>
              <a:rPr lang="cs-CZ" dirty="0"/>
              <a:t>určuje maximální i střední energii fotonů výsledného RTG </a:t>
            </a:r>
            <a:r>
              <a:rPr lang="cs-CZ" dirty="0" smtClean="0"/>
              <a:t>záření, tj. jeho </a:t>
            </a:r>
            <a:r>
              <a:rPr lang="cs-CZ" dirty="0"/>
              <a:t>„tvrdost“. V praxi se anodové napětí pohybuje v širokém rozmezí od cca 20 </a:t>
            </a:r>
            <a:r>
              <a:rPr lang="cs-CZ" dirty="0" err="1" smtClean="0"/>
              <a:t>kV</a:t>
            </a:r>
            <a:r>
              <a:rPr lang="cs-CZ" dirty="0"/>
              <a:t> </a:t>
            </a:r>
            <a:r>
              <a:rPr lang="cs-CZ" dirty="0" smtClean="0"/>
              <a:t>do </a:t>
            </a:r>
            <a:r>
              <a:rPr lang="cs-CZ" dirty="0"/>
              <a:t>200 </a:t>
            </a:r>
            <a:r>
              <a:rPr lang="cs-CZ" dirty="0" err="1"/>
              <a:t>kV</a:t>
            </a:r>
            <a:r>
              <a:rPr lang="cs-CZ" dirty="0"/>
              <a:t> (v závislosti na druhu zobrazovaných struktur); nižší napětí = měkčí záření.</a:t>
            </a:r>
          </a:p>
          <a:p>
            <a:pPr>
              <a:lnSpc>
                <a:spcPct val="120000"/>
              </a:lnSpc>
            </a:pPr>
            <a:r>
              <a:rPr lang="cs-CZ" b="1" dirty="0"/>
              <a:t>Anodový proud, expozice </a:t>
            </a:r>
            <a:r>
              <a:rPr lang="cs-CZ" dirty="0"/>
              <a:t>protékající rentgenkou určuje intenzitu RTG </a:t>
            </a:r>
            <a:r>
              <a:rPr lang="cs-CZ" dirty="0" smtClean="0"/>
              <a:t>záření emitovaného rentgenkou. </a:t>
            </a:r>
            <a:r>
              <a:rPr lang="cs-CZ" dirty="0"/>
              <a:t>Lze jej regulovat </a:t>
            </a:r>
            <a:r>
              <a:rPr lang="cs-CZ" dirty="0">
                <a:solidFill>
                  <a:srgbClr val="FF0000"/>
                </a:solidFill>
              </a:rPr>
              <a:t>změnou žhavení katody</a:t>
            </a:r>
            <a:r>
              <a:rPr lang="cs-CZ" dirty="0"/>
              <a:t>, </a:t>
            </a:r>
            <a:r>
              <a:rPr lang="cs-CZ" dirty="0" smtClean="0"/>
              <a:t>žhavicího proudu</a:t>
            </a:r>
            <a:r>
              <a:rPr lang="cs-CZ" dirty="0"/>
              <a:t>, a tím teploty vlákna katody. </a:t>
            </a:r>
            <a:r>
              <a:rPr lang="cs-CZ" u="sng" dirty="0"/>
              <a:t>Při vyšším žhavení vlákna katody je </a:t>
            </a:r>
            <a:r>
              <a:rPr lang="cs-CZ" u="sng" dirty="0" smtClean="0"/>
              <a:t>emitováno více </a:t>
            </a:r>
            <a:r>
              <a:rPr lang="cs-CZ" u="sng" dirty="0"/>
              <a:t>elektronů</a:t>
            </a:r>
            <a:r>
              <a:rPr lang="cs-CZ" dirty="0"/>
              <a:t>, rentgenkou protéká vyšší proud a je vyzařována vyšší intenzita </a:t>
            </a:r>
            <a:r>
              <a:rPr lang="cs-CZ" dirty="0" smtClean="0"/>
              <a:t>RTG záření</a:t>
            </a:r>
            <a:r>
              <a:rPr lang="cs-CZ" dirty="0"/>
              <a:t>. Průměrný proud rentgenkou se pohybuje v rozmezí jednotek mA – až asi </a:t>
            </a:r>
            <a:r>
              <a:rPr lang="cs-CZ" dirty="0" smtClean="0"/>
              <a:t>200 mA</a:t>
            </a:r>
            <a:r>
              <a:rPr lang="cs-CZ" dirty="0"/>
              <a:t>, okamžitý proud může být i podstatně vyšší (v pulzním režimu</a:t>
            </a:r>
            <a:r>
              <a:rPr lang="cs-CZ" dirty="0" smtClean="0"/>
              <a:t>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26866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3132" y="8865"/>
            <a:ext cx="850867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3200" b="1" dirty="0" smtClean="0"/>
              <a:t>Elektrické napájení rentgenky a regulace produkce RTG záření</a:t>
            </a:r>
            <a:endParaRPr lang="cs-CZ" sz="3200" b="1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628650" y="1145972"/>
            <a:ext cx="7886700" cy="566452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u="sng" dirty="0" smtClean="0"/>
              <a:t>Z rentgenodiagnostického hlediska: Celkové množství fotonů RTG záření (expozice) určuje kvalitu RTG snímků </a:t>
            </a:r>
            <a:r>
              <a:rPr lang="cs-CZ" dirty="0" smtClean="0"/>
              <a:t>a též radiační zátěž pacienta.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Kvalita je dána součinem intenzity záření (fluence fotonů/s) a expozičního času T,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je tedy úměrná součinu anodového proudu rentgenkou (mA) a expozičního času (s): </a:t>
            </a:r>
            <a:r>
              <a:rPr lang="cs-CZ" b="1" dirty="0" smtClean="0"/>
              <a:t>„miliampér-sekundy“ </a:t>
            </a:r>
            <a:r>
              <a:rPr lang="cs-CZ" dirty="0" err="1" smtClean="0"/>
              <a:t>mA.s</a:t>
            </a:r>
            <a:r>
              <a:rPr lang="cs-CZ" dirty="0" smtClean="0"/>
              <a:t> = Q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Pro pořizování běžných skiagrafických snímků </a:t>
            </a:r>
          </a:p>
          <a:p>
            <a:pPr lvl="1">
              <a:lnSpc>
                <a:spcPct val="120000"/>
              </a:lnSpc>
            </a:pPr>
            <a:r>
              <a:rPr lang="cs-CZ" dirty="0" smtClean="0"/>
              <a:t>měkkých tkání se používá expozice na rentgence asi 2–6 </a:t>
            </a:r>
            <a:r>
              <a:rPr lang="cs-CZ" dirty="0" err="1" smtClean="0"/>
              <a:t>mAs</a:t>
            </a:r>
            <a:endParaRPr lang="cs-CZ" dirty="0" smtClean="0"/>
          </a:p>
          <a:p>
            <a:pPr lvl="1">
              <a:lnSpc>
                <a:spcPct val="120000"/>
              </a:lnSpc>
            </a:pPr>
            <a:r>
              <a:rPr lang="cs-CZ" dirty="0" smtClean="0"/>
              <a:t>u skeletu cca 20–80 </a:t>
            </a:r>
            <a:r>
              <a:rPr lang="cs-CZ" dirty="0" err="1" smtClean="0"/>
              <a:t>mAs</a:t>
            </a:r>
            <a:r>
              <a:rPr lang="cs-CZ" dirty="0" smtClean="0"/>
              <a:t>, u CT i 200 </a:t>
            </a:r>
            <a:r>
              <a:rPr lang="cs-CZ" dirty="0" err="1" smtClean="0"/>
              <a:t>mAs</a:t>
            </a:r>
            <a:endParaRPr lang="cs-CZ" dirty="0" smtClean="0"/>
          </a:p>
          <a:p>
            <a:pPr>
              <a:lnSpc>
                <a:spcPct val="120000"/>
              </a:lnSpc>
            </a:pPr>
            <a:r>
              <a:rPr lang="cs-CZ" dirty="0" smtClean="0"/>
              <a:t>Trendem u moderních RTG přístrojů schopných pracovat v pulzním režimu s vysokým okamžitým výkonem se pro dosažení požadované expozice (</a:t>
            </a:r>
            <a:r>
              <a:rPr lang="cs-CZ" dirty="0" err="1" smtClean="0"/>
              <a:t>mAs</a:t>
            </a:r>
            <a:r>
              <a:rPr lang="cs-CZ" dirty="0" smtClean="0"/>
              <a:t>) dává přednost vysoké hodnotě proudu (mA) při krátkém expozičním času (s) – snižuje se tím riziko rozmazání snímku pohybem pacienta.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56640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4" y="34934"/>
            <a:ext cx="9045791" cy="678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2711" y="5330"/>
            <a:ext cx="7886700" cy="987651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RADIOBIOLOGIE</a:t>
            </a:r>
            <a:endParaRPr lang="cs-CZ" sz="3600" b="1" dirty="0"/>
          </a:p>
        </p:txBody>
      </p:sp>
      <p:sp>
        <p:nvSpPr>
          <p:cNvPr id="268294" name="AutoShape 6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68296" name="AutoShape 8" descr="http://euroradio.fm/sites/default/files/legacy_articles/old_inline/in_report/public/field/image/2012/03/101911/8812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68298" name="Picture 10" descr="http://image.slidesharecdn.com/anorganika-new07-101109015839-phpapp02/95/hic-06-vyvoj-anorganicke-chemie-50-728.jpg?cb=1317867312"/>
          <p:cNvPicPr>
            <a:picLocks noChangeAspect="1" noChangeArrowheads="1"/>
          </p:cNvPicPr>
          <p:nvPr/>
        </p:nvPicPr>
        <p:blipFill>
          <a:blip r:embed="rId2" cstate="print"/>
          <a:srcRect l="64000" t="20971" r="3136" b="20651"/>
          <a:stretch>
            <a:fillRect/>
          </a:stretch>
        </p:blipFill>
        <p:spPr bwMode="auto">
          <a:xfrm>
            <a:off x="5564981" y="3603733"/>
            <a:ext cx="2300288" cy="306464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326570" y="2479046"/>
            <a:ext cx="35932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Wilhelm</a:t>
            </a:r>
            <a:r>
              <a:rPr lang="cs-CZ" b="1" dirty="0" smtClean="0"/>
              <a:t> </a:t>
            </a:r>
            <a:r>
              <a:rPr lang="cs-CZ" b="1" dirty="0" err="1" smtClean="0"/>
              <a:t>Conrad</a:t>
            </a:r>
            <a:r>
              <a:rPr lang="cs-CZ" b="1" dirty="0" smtClean="0"/>
              <a:t> </a:t>
            </a:r>
            <a:r>
              <a:rPr lang="cs-CZ" b="1" dirty="0" err="1" smtClean="0"/>
              <a:t>Röntgen</a:t>
            </a:r>
            <a:endParaRPr lang="cs-CZ" b="1" dirty="0" smtClean="0"/>
          </a:p>
          <a:p>
            <a:r>
              <a:rPr lang="cs-CZ" b="1" dirty="0" smtClean="0"/>
              <a:t>8. listopadu 1895</a:t>
            </a:r>
          </a:p>
          <a:p>
            <a:r>
              <a:rPr lang="cs-CZ" dirty="0" smtClean="0"/>
              <a:t>„To, co vidíme, jsou kosti vaší ruky…“</a:t>
            </a:r>
            <a:endParaRPr lang="cs-CZ" b="1" dirty="0" smtClean="0"/>
          </a:p>
          <a:p>
            <a:endParaRPr lang="cs-CZ" dirty="0"/>
          </a:p>
        </p:txBody>
      </p:sp>
      <p:pic>
        <p:nvPicPr>
          <p:cNvPr id="268300" name="Picture 12" descr="http://vesmir.cz/wp-content/uploads/2016/05/wilhelmrontg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9088" y="3639453"/>
            <a:ext cx="2133263" cy="3017044"/>
          </a:xfrm>
          <a:prstGeom prst="rect">
            <a:avLst/>
          </a:prstGeom>
          <a:noFill/>
        </p:spPr>
      </p:pic>
      <p:pic>
        <p:nvPicPr>
          <p:cNvPr id="268302" name="Picture 14" descr="Jeden z prvních snímk&amp;uring; paprsku X Wilhelma Röntgena zachycuje levouz ruku v&amp;ecaron;dcovy man&amp;zcaron;elky Anny Berthy Ludwig. Foto: Wilhelm Göntgen, Publiuc Domain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0738" y="3639453"/>
            <a:ext cx="2058624" cy="3014663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4572000" y="2470034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Antoine</a:t>
            </a:r>
            <a:r>
              <a:rPr lang="cs-CZ" b="1" dirty="0" smtClean="0"/>
              <a:t> </a:t>
            </a:r>
            <a:r>
              <a:rPr lang="cs-CZ" b="1" dirty="0" err="1" smtClean="0"/>
              <a:t>Henri</a:t>
            </a:r>
            <a:r>
              <a:rPr lang="cs-CZ" b="1" dirty="0" smtClean="0"/>
              <a:t> Becquerel</a:t>
            </a:r>
          </a:p>
          <a:p>
            <a:r>
              <a:rPr lang="cs-CZ" b="1" dirty="0" smtClean="0"/>
              <a:t>18. května 1896 </a:t>
            </a:r>
          </a:p>
          <a:p>
            <a:r>
              <a:rPr lang="cs-CZ" dirty="0" smtClean="0"/>
              <a:t>1903 – spolu s </a:t>
            </a:r>
            <a:r>
              <a:rPr lang="cs-CZ" dirty="0" err="1" smtClean="0"/>
              <a:t>Pierre</a:t>
            </a:r>
            <a:r>
              <a:rPr lang="cs-CZ" dirty="0" smtClean="0"/>
              <a:t> a Marií Curie - Nobelova cena za fyziku za objev radioaktivity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319541" y="2143020"/>
            <a:ext cx="4236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OBJEV RADIOAKTIVITY a PRVNÍ VÝZKUMY 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6830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1901" y="278606"/>
            <a:ext cx="4862513" cy="1814513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728662" y="692940"/>
            <a:ext cx="238601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Arial" pitchFamily="34" charset="0"/>
              <a:buChar char="•"/>
            </a:pPr>
            <a:r>
              <a:rPr lang="cs-CZ" dirty="0" smtClean="0"/>
              <a:t>výzkum vlivu záření na biologické objekty</a:t>
            </a:r>
          </a:p>
          <a:p>
            <a:pPr marL="179388" indent="-179388">
              <a:buFont typeface="Arial" pitchFamily="34" charset="0"/>
              <a:buChar char="•"/>
            </a:pPr>
            <a:r>
              <a:rPr lang="cs-CZ" dirty="0" smtClean="0"/>
              <a:t>v užším slova smyslu – vliv ionizujícího záření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53119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39993"/>
          <a:stretch/>
        </p:blipFill>
        <p:spPr>
          <a:xfrm>
            <a:off x="0" y="2377"/>
            <a:ext cx="9144000" cy="411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036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b="75783"/>
          <a:stretch/>
        </p:blipFill>
        <p:spPr>
          <a:xfrm>
            <a:off x="0" y="6652"/>
            <a:ext cx="9144000" cy="165755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t="22525" r="36567" b="10679"/>
          <a:stretch/>
        </p:blipFill>
        <p:spPr>
          <a:xfrm>
            <a:off x="1405128" y="1929384"/>
            <a:ext cx="5800344" cy="4572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t="22525" r="98333" b="10679"/>
          <a:stretch/>
        </p:blipFill>
        <p:spPr>
          <a:xfrm>
            <a:off x="7202424" y="1929384"/>
            <a:ext cx="15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81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" y="0"/>
            <a:ext cx="9138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28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8730"/>
          </a:xfrm>
        </p:spPr>
        <p:txBody>
          <a:bodyPr/>
          <a:lstStyle/>
          <a:p>
            <a:r>
              <a:rPr lang="cs-CZ" b="1" dirty="0" smtClean="0"/>
              <a:t>Vlastnosti RTG záření (paprsky X)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80744"/>
            <a:ext cx="7886700" cy="51755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RTG záření je pronikavé elektromagnetické záření o velmi krátkých vlnových délkách 10</a:t>
            </a:r>
            <a:r>
              <a:rPr lang="cs-CZ" baseline="30000" dirty="0"/>
              <a:t>-11 </a:t>
            </a:r>
            <a:r>
              <a:rPr lang="cs-CZ" dirty="0"/>
              <a:t>m to 10</a:t>
            </a:r>
            <a:r>
              <a:rPr lang="cs-CZ" baseline="30000" dirty="0"/>
              <a:t>-8 </a:t>
            </a:r>
            <a:r>
              <a:rPr lang="cs-CZ" dirty="0" smtClean="0"/>
              <a:t>m a </a:t>
            </a:r>
            <a:r>
              <a:rPr lang="cs-CZ" dirty="0"/>
              <a:t>vysokých frekvencích. </a:t>
            </a:r>
            <a:endParaRPr lang="cs-CZ" dirty="0" smtClean="0"/>
          </a:p>
          <a:p>
            <a:r>
              <a:rPr lang="cs-CZ" dirty="0" smtClean="0"/>
              <a:t>prochází </a:t>
            </a:r>
            <a:r>
              <a:rPr lang="cs-CZ" dirty="0"/>
              <a:t>hmotou i vakuem, jeho intenzita slábne se čtvercem vzdálenosti od </a:t>
            </a:r>
            <a:r>
              <a:rPr lang="cs-CZ" dirty="0" smtClean="0"/>
              <a:t>zdroje</a:t>
            </a:r>
          </a:p>
          <a:p>
            <a:r>
              <a:rPr lang="cs-CZ" dirty="0" smtClean="0"/>
              <a:t>šíří </a:t>
            </a:r>
            <a:r>
              <a:rPr lang="cs-CZ" dirty="0"/>
              <a:t>se </a:t>
            </a:r>
            <a:r>
              <a:rPr lang="cs-CZ" dirty="0" smtClean="0"/>
              <a:t>přímočaře</a:t>
            </a:r>
          </a:p>
          <a:p>
            <a:r>
              <a:rPr lang="cs-CZ" dirty="0" smtClean="0"/>
              <a:t>má </a:t>
            </a:r>
            <a:r>
              <a:rPr lang="cs-CZ" dirty="0"/>
              <a:t>ionizační účinky (což znamená, že množství energie, které nese, stačí na uvolnění elektronu z atomu).</a:t>
            </a:r>
          </a:p>
          <a:p>
            <a:r>
              <a:rPr lang="cs-CZ" b="1" dirty="0" smtClean="0"/>
              <a:t>Efekty </a:t>
            </a:r>
            <a:r>
              <a:rPr lang="cs-CZ" b="1" dirty="0"/>
              <a:t>RTG </a:t>
            </a:r>
            <a:r>
              <a:rPr lang="cs-CZ" b="1" dirty="0" smtClean="0"/>
              <a:t>záření:</a:t>
            </a:r>
            <a:endParaRPr lang="cs-CZ" b="1" dirty="0"/>
          </a:p>
          <a:p>
            <a:r>
              <a:rPr lang="cs-CZ" b="1" dirty="0"/>
              <a:t>Luminiscenční efekt. </a:t>
            </a:r>
            <a:r>
              <a:rPr lang="cs-CZ" dirty="0"/>
              <a:t>Rentgenové záření má schopnost přeměnit se na viditelné </a:t>
            </a:r>
            <a:r>
              <a:rPr lang="cs-CZ" dirty="0" smtClean="0"/>
              <a:t>záření, ale </a:t>
            </a:r>
            <a:r>
              <a:rPr lang="cs-CZ" dirty="0"/>
              <a:t>pouze při interakci s určitými látkami.</a:t>
            </a:r>
          </a:p>
          <a:p>
            <a:r>
              <a:rPr lang="cs-CZ" b="1" dirty="0"/>
              <a:t>Fotochemický efekt. </a:t>
            </a:r>
            <a:r>
              <a:rPr lang="cs-CZ" dirty="0"/>
              <a:t>Působením RTG záření na fotografický materiál dochází </a:t>
            </a:r>
            <a:r>
              <a:rPr lang="cs-CZ" dirty="0" smtClean="0"/>
              <a:t>ke </a:t>
            </a:r>
            <a:r>
              <a:rPr lang="en-US" dirty="0" err="1" smtClean="0"/>
              <a:t>změnám</a:t>
            </a:r>
            <a:r>
              <a:rPr lang="en-US" dirty="0" smtClean="0"/>
              <a:t> </a:t>
            </a:r>
            <a:r>
              <a:rPr lang="en-US" dirty="0"/>
              <a:t>v </a:t>
            </a:r>
            <a:r>
              <a:rPr lang="en-US" dirty="0" err="1"/>
              <a:t>jeho</a:t>
            </a:r>
            <a:r>
              <a:rPr lang="en-US" dirty="0"/>
              <a:t> </a:t>
            </a:r>
            <a:r>
              <a:rPr lang="en-US" dirty="0" err="1"/>
              <a:t>chemickém</a:t>
            </a:r>
            <a:r>
              <a:rPr lang="en-US" dirty="0"/>
              <a:t> </a:t>
            </a:r>
            <a:r>
              <a:rPr lang="en-US" dirty="0" err="1"/>
              <a:t>složení</a:t>
            </a:r>
            <a:r>
              <a:rPr lang="en-US" dirty="0"/>
              <a:t>.</a:t>
            </a:r>
          </a:p>
          <a:p>
            <a:r>
              <a:rPr lang="cs-CZ" b="1" dirty="0"/>
              <a:t>Ionizační efekt. </a:t>
            </a:r>
            <a:r>
              <a:rPr lang="cs-CZ" dirty="0"/>
              <a:t>Energie, kterou rentgenové záření nese, je postačující k </a:t>
            </a:r>
            <a:r>
              <a:rPr lang="cs-CZ" dirty="0" smtClean="0"/>
              <a:t>ionizaci atomů </a:t>
            </a:r>
            <a:r>
              <a:rPr lang="cs-CZ" dirty="0"/>
              <a:t>nebo molekul ozářené látky. To znamená, že při působení na elektricky </a:t>
            </a:r>
            <a:r>
              <a:rPr lang="cs-CZ" dirty="0" smtClean="0"/>
              <a:t>neutrální atomy </a:t>
            </a:r>
            <a:r>
              <a:rPr lang="cs-CZ" dirty="0"/>
              <a:t>se z nich stávají elektricky nabité ionty.</a:t>
            </a:r>
          </a:p>
        </p:txBody>
      </p:sp>
    </p:spTree>
    <p:extLst>
      <p:ext uri="{BB962C8B-B14F-4D97-AF65-F5344CB8AC3E}">
        <p14:creationId xmlns:p14="http://schemas.microsoft.com/office/powerpoint/2010/main" val="32366861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1" y="36576"/>
            <a:ext cx="9020091" cy="6765068"/>
          </a:xfrm>
        </p:spPr>
      </p:pic>
    </p:spTree>
    <p:extLst>
      <p:ext uri="{BB962C8B-B14F-4D97-AF65-F5344CB8AC3E}">
        <p14:creationId xmlns:p14="http://schemas.microsoft.com/office/powerpoint/2010/main" val="1773671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Měkké a tvrdé RTG záření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Roentgenovy </a:t>
            </a:r>
            <a:r>
              <a:rPr lang="cs-CZ" dirty="0"/>
              <a:t>t</a:t>
            </a:r>
            <a:r>
              <a:rPr lang="cs-CZ" dirty="0" smtClean="0"/>
              <a:t>rubice </a:t>
            </a:r>
            <a:r>
              <a:rPr lang="cs-CZ" dirty="0"/>
              <a:t>mohou </a:t>
            </a:r>
            <a:r>
              <a:rPr lang="cs-CZ" dirty="0" smtClean="0"/>
              <a:t>být </a:t>
            </a:r>
            <a:r>
              <a:rPr lang="cs-CZ" dirty="0"/>
              <a:t>vyčerpány buď více nebo poněkud </a:t>
            </a:r>
            <a:r>
              <a:rPr lang="cs-CZ" dirty="0" smtClean="0"/>
              <a:t>méně</a:t>
            </a:r>
          </a:p>
          <a:p>
            <a:r>
              <a:rPr lang="cs-CZ" dirty="0" smtClean="0"/>
              <a:t>v </a:t>
            </a:r>
            <a:r>
              <a:rPr lang="cs-CZ" dirty="0"/>
              <a:t>prvním případě </a:t>
            </a:r>
            <a:r>
              <a:rPr lang="cs-CZ" dirty="0" smtClean="0"/>
              <a:t>vzniká tvrdé </a:t>
            </a:r>
            <a:r>
              <a:rPr lang="cs-CZ" dirty="0"/>
              <a:t>RTG záření </a:t>
            </a:r>
            <a:r>
              <a:rPr lang="cs-CZ" dirty="0" smtClean="0"/>
              <a:t>(&lt;0.1 </a:t>
            </a:r>
            <a:r>
              <a:rPr lang="cs-CZ" dirty="0" err="1"/>
              <a:t>nm</a:t>
            </a:r>
            <a:r>
              <a:rPr lang="cs-CZ" dirty="0"/>
              <a:t>)</a:t>
            </a:r>
          </a:p>
          <a:p>
            <a:r>
              <a:rPr lang="cs-CZ" dirty="0" smtClean="0"/>
              <a:t>v </a:t>
            </a:r>
            <a:r>
              <a:rPr lang="cs-CZ" dirty="0"/>
              <a:t>druhém </a:t>
            </a:r>
            <a:r>
              <a:rPr lang="cs-CZ" dirty="0" smtClean="0"/>
              <a:t>měkké RTG záření (&gt;0.1 </a:t>
            </a:r>
            <a:r>
              <a:rPr lang="cs-CZ" dirty="0" err="1" smtClean="0"/>
              <a:t>nm</a:t>
            </a:r>
            <a:r>
              <a:rPr lang="cs-CZ" dirty="0" smtClean="0"/>
              <a:t>)</a:t>
            </a:r>
          </a:p>
          <a:p>
            <a:r>
              <a:rPr lang="cs-CZ" dirty="0" smtClean="0"/>
              <a:t>Měkké RTG trubice: vydávají </a:t>
            </a:r>
            <a:r>
              <a:rPr lang="cs-CZ" dirty="0"/>
              <a:t>paprsky, které jsou </a:t>
            </a:r>
            <a:r>
              <a:rPr lang="cs-CZ" dirty="0" smtClean="0"/>
              <a:t>hustými </a:t>
            </a:r>
            <a:r>
              <a:rPr lang="cs-CZ" dirty="0"/>
              <a:t>tělesy snadno pohlcovány, tak že dávají např. obrázky ruky velmi pěkné, s </a:t>
            </a:r>
            <a:r>
              <a:rPr lang="cs-CZ" dirty="0" smtClean="0"/>
              <a:t>ostře vyznačenými </a:t>
            </a:r>
            <a:r>
              <a:rPr lang="cs-CZ" dirty="0"/>
              <a:t>rozdíly mezi kostmi a </a:t>
            </a:r>
            <a:r>
              <a:rPr lang="cs-CZ" dirty="0" smtClean="0"/>
              <a:t>masem</a:t>
            </a:r>
          </a:p>
          <a:p>
            <a:r>
              <a:rPr lang="cs-CZ" dirty="0" smtClean="0"/>
              <a:t>tvrdé RTG trubice: </a:t>
            </a:r>
            <a:r>
              <a:rPr lang="cs-CZ" dirty="0"/>
              <a:t>vysílají paprsky, které jsou poměrně málo pohlcovány a proto </a:t>
            </a:r>
            <a:r>
              <a:rPr lang="cs-CZ" dirty="0" smtClean="0"/>
              <a:t>nejsou obrazy lidského těla </a:t>
            </a:r>
            <a:r>
              <a:rPr lang="cs-CZ" dirty="0"/>
              <a:t>příliš </a:t>
            </a:r>
            <a:r>
              <a:rPr lang="cs-CZ" dirty="0" smtClean="0"/>
              <a:t>zřetelné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6734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Tvrdé záření RTG vs. záření gama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348" y="4078224"/>
            <a:ext cx="2998694" cy="2039112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8128557">
            <a:off x="569286" y="4256531"/>
            <a:ext cx="3217199" cy="1682496"/>
          </a:xfrm>
          <a:prstGeom prst="rect">
            <a:avLst/>
          </a:prstGeom>
        </p:spPr>
      </p:pic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2850698" y="4686904"/>
            <a:ext cx="1463040" cy="1999488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624457"/>
            <a:ext cx="7886700" cy="2316607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Vlnové </a:t>
            </a:r>
            <a:r>
              <a:rPr lang="cs-CZ" dirty="0"/>
              <a:t>délky nejenergičtější části </a:t>
            </a:r>
            <a:r>
              <a:rPr lang="cs-CZ" dirty="0" smtClean="0"/>
              <a:t>RTG záření se </a:t>
            </a:r>
            <a:r>
              <a:rPr lang="cs-CZ" dirty="0"/>
              <a:t>částečně překrývají s </a:t>
            </a:r>
            <a:r>
              <a:rPr lang="cs-CZ" dirty="0" smtClean="0"/>
              <a:t>vlnovými délkami </a:t>
            </a:r>
            <a:r>
              <a:rPr lang="cs-CZ" dirty="0">
                <a:hlinkClick r:id="rId4"/>
              </a:rPr>
              <a:t>záření </a:t>
            </a:r>
            <a:r>
              <a:rPr lang="cs-CZ" dirty="0" smtClean="0">
                <a:hlinkClick r:id="rId4"/>
              </a:rPr>
              <a:t>gama</a:t>
            </a:r>
            <a:r>
              <a:rPr lang="cs-CZ" dirty="0" smtClean="0"/>
              <a:t>. Rozlišujeme </a:t>
            </a:r>
            <a:r>
              <a:rPr lang="cs-CZ" dirty="0"/>
              <a:t>je </a:t>
            </a:r>
            <a:r>
              <a:rPr lang="cs-CZ" dirty="0" smtClean="0"/>
              <a:t>však podle původu:</a:t>
            </a:r>
          </a:p>
          <a:p>
            <a:r>
              <a:rPr lang="cs-CZ" dirty="0" smtClean="0">
                <a:hlinkClick r:id="rId5" tooltip="Foton"/>
              </a:rPr>
              <a:t>Foton</a:t>
            </a:r>
            <a:r>
              <a:rPr lang="cs-CZ" dirty="0" smtClean="0"/>
              <a:t> </a:t>
            </a:r>
            <a:r>
              <a:rPr lang="cs-CZ" dirty="0"/>
              <a:t>rentgenového záření vzniká při interakcích vysoce energického </a:t>
            </a:r>
            <a:r>
              <a:rPr lang="cs-CZ" dirty="0">
                <a:hlinkClick r:id="rId6"/>
              </a:rPr>
              <a:t>elektronu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dirty="0" smtClean="0"/>
              <a:t>kdežto </a:t>
            </a:r>
            <a:r>
              <a:rPr lang="cs-CZ" dirty="0"/>
              <a:t>záření gama při procesech uvnitř jádra </a:t>
            </a:r>
            <a:r>
              <a:rPr lang="cs-CZ" dirty="0">
                <a:hlinkClick r:id="rId7"/>
              </a:rPr>
              <a:t>atomu</a:t>
            </a:r>
            <a:r>
              <a:rPr lang="cs-CZ" dirty="0" smtClean="0"/>
              <a:t>.</a:t>
            </a:r>
          </a:p>
        </p:txBody>
      </p:sp>
      <p:cxnSp>
        <p:nvCxnSpPr>
          <p:cNvPr id="9" name="Přímá spojnice 8"/>
          <p:cNvCxnSpPr/>
          <p:nvPr/>
        </p:nvCxnSpPr>
        <p:spPr>
          <a:xfrm>
            <a:off x="4970804" y="4160520"/>
            <a:ext cx="0" cy="23408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354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Typy rentgenového záření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94690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Z hlediska vzniku existují dva typy rentgenového záření – tzv. brzdné rentgenové záření a charakteristické rentgenové záření. </a:t>
            </a:r>
          </a:p>
          <a:p>
            <a:r>
              <a:rPr lang="cs-CZ" b="1" dirty="0"/>
              <a:t>Brzdné rentgenové záření</a:t>
            </a:r>
          </a:p>
          <a:p>
            <a:r>
              <a:rPr lang="cs-CZ" dirty="0"/>
              <a:t>Rychle letící elektrony se po dopadu na terč brzdí a dochází ke změně jejich dráhy. Energie, kterou elektrony při průchodu terčem ztratily, se vyzáří ve formě tzv. brzdného </a:t>
            </a:r>
            <a:r>
              <a:rPr lang="cs-CZ" dirty="0" err="1"/>
              <a:t>rentgenova</a:t>
            </a:r>
            <a:r>
              <a:rPr lang="cs-CZ" dirty="0"/>
              <a:t> </a:t>
            </a:r>
            <a:r>
              <a:rPr lang="cs-CZ" dirty="0" smtClean="0"/>
              <a:t>záření.</a:t>
            </a:r>
          </a:p>
          <a:p>
            <a:r>
              <a:rPr lang="cs-CZ" dirty="0" smtClean="0"/>
              <a:t>Toto </a:t>
            </a:r>
            <a:r>
              <a:rPr lang="cs-CZ" dirty="0"/>
              <a:t>záření je charakteristické širokým, spojitým energetickým </a:t>
            </a:r>
            <a:r>
              <a:rPr lang="cs-CZ" dirty="0" smtClean="0"/>
              <a:t>spektrem.</a:t>
            </a:r>
          </a:p>
          <a:p>
            <a:r>
              <a:rPr lang="cs-CZ" dirty="0" smtClean="0"/>
              <a:t>Čím </a:t>
            </a:r>
            <a:r>
              <a:rPr lang="cs-CZ" dirty="0"/>
              <a:t>je větší energie (rychlost) elektronů, tím tvrdší záření </a:t>
            </a:r>
            <a:r>
              <a:rPr lang="cs-CZ" dirty="0" smtClean="0"/>
              <a:t>vzniká.</a:t>
            </a:r>
          </a:p>
          <a:p>
            <a:r>
              <a:rPr lang="cs-CZ" dirty="0" smtClean="0"/>
              <a:t>Energie </a:t>
            </a:r>
            <a:r>
              <a:rPr lang="cs-CZ" dirty="0"/>
              <a:t>brzdného </a:t>
            </a:r>
            <a:r>
              <a:rPr lang="cs-CZ" dirty="0" err="1"/>
              <a:t>rentgenova</a:t>
            </a:r>
            <a:r>
              <a:rPr lang="cs-CZ" dirty="0"/>
              <a:t> záření nezávisí na materiálu terče (např. anody </a:t>
            </a:r>
            <a:r>
              <a:rPr lang="cs-CZ" dirty="0" err="1"/>
              <a:t>rentgenovy</a:t>
            </a:r>
            <a:r>
              <a:rPr lang="cs-CZ" dirty="0"/>
              <a:t> trubice), ale jen na rychlosti elektronů (tedy na velikosti napětí na anodě </a:t>
            </a:r>
            <a:r>
              <a:rPr lang="cs-CZ" dirty="0" err="1"/>
              <a:t>rentgenovy</a:t>
            </a:r>
            <a:r>
              <a:rPr lang="cs-CZ" dirty="0"/>
              <a:t> </a:t>
            </a:r>
            <a:r>
              <a:rPr lang="cs-CZ" dirty="0" smtClean="0"/>
              <a:t>trubice)</a:t>
            </a:r>
          </a:p>
          <a:p>
            <a:r>
              <a:rPr lang="cs-CZ" dirty="0" smtClean="0"/>
              <a:t>Elektrony </a:t>
            </a:r>
            <a:r>
              <a:rPr lang="cs-CZ" dirty="0"/>
              <a:t>ale mohou být urychleny i jiným způsobem – v urychlovačích částic např. v tzv. </a:t>
            </a:r>
            <a:r>
              <a:rPr lang="cs-CZ" dirty="0">
                <a:hlinkClick r:id="rId2" tooltip="Lineární urychlovač"/>
              </a:rPr>
              <a:t>lineárním urychlovači</a:t>
            </a:r>
            <a:r>
              <a:rPr lang="cs-CZ" dirty="0"/>
              <a:t>, betatronu, </a:t>
            </a:r>
            <a:r>
              <a:rPr lang="cs-CZ" dirty="0" err="1"/>
              <a:t>mikrotronu</a:t>
            </a:r>
            <a:r>
              <a:rPr lang="cs-CZ" dirty="0"/>
              <a:t>, u nichž se dosahuje výrazně vyšších energii než u </a:t>
            </a:r>
            <a:r>
              <a:rPr lang="cs-CZ" dirty="0" err="1"/>
              <a:t>rentgenovy</a:t>
            </a:r>
            <a:r>
              <a:rPr lang="cs-CZ" dirty="0"/>
              <a:t> trubice. Energie záření se udává zpravidla v </a:t>
            </a:r>
            <a:r>
              <a:rPr lang="cs-CZ" dirty="0">
                <a:hlinkClick r:id="rId3" tooltip="Elektronvolt"/>
              </a:rPr>
              <a:t>elektronvoltech</a:t>
            </a:r>
            <a:r>
              <a:rPr lang="cs-CZ" dirty="0"/>
              <a:t> (eV). </a:t>
            </a:r>
          </a:p>
          <a:p>
            <a:r>
              <a:rPr lang="cs-CZ" dirty="0"/>
              <a:t>Brzdné záření se používá v lékařské diagnostice (např. </a:t>
            </a:r>
            <a:r>
              <a:rPr lang="cs-CZ" dirty="0">
                <a:hlinkClick r:id="rId4" tooltip="Pozitronová emisní tomografie"/>
              </a:rPr>
              <a:t>PET</a:t>
            </a:r>
            <a:r>
              <a:rPr lang="cs-CZ" dirty="0"/>
              <a:t>, SPECT, </a:t>
            </a:r>
            <a:r>
              <a:rPr lang="cs-CZ" dirty="0">
                <a:hlinkClick r:id="rId5" tooltip="Výpočetní tomografie"/>
              </a:rPr>
              <a:t>CT</a:t>
            </a:r>
            <a:r>
              <a:rPr lang="cs-CZ" dirty="0"/>
              <a:t>), v </a:t>
            </a:r>
            <a:r>
              <a:rPr lang="cs-CZ" dirty="0">
                <a:hlinkClick r:id="rId6"/>
              </a:rPr>
              <a:t>radioterapii</a:t>
            </a:r>
            <a:r>
              <a:rPr lang="cs-CZ" dirty="0"/>
              <a:t> a v průmyslu v defektoskopii.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65295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706753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Charakteristické rentgenové záření</a:t>
            </a:r>
          </a:p>
          <a:p>
            <a:r>
              <a:rPr lang="cs-CZ" dirty="0"/>
              <a:t>Rychle letící elektron v tomto případě odevzdá svou kinetickou energii elektronu vnitřní slupky atomového obalu materiálu anody, až dojde k jeho excitaci nebo ionizaci. Následný návrat do základního energetického stavu je spojen s vyzářením </a:t>
            </a:r>
            <a:r>
              <a:rPr lang="cs-CZ" dirty="0">
                <a:hlinkClick r:id="rId2" tooltip="Foton"/>
              </a:rPr>
              <a:t>fotonu</a:t>
            </a:r>
            <a:r>
              <a:rPr lang="cs-CZ" dirty="0"/>
              <a:t> charakteristického rentgenového záření. </a:t>
            </a:r>
          </a:p>
          <a:p>
            <a:r>
              <a:rPr lang="cs-CZ" dirty="0" smtClean="0"/>
              <a:t>jeho </a:t>
            </a:r>
            <a:r>
              <a:rPr lang="cs-CZ" dirty="0"/>
              <a:t>energie nezávisí na anodovém napětí, ale jen na materiálu </a:t>
            </a:r>
            <a:r>
              <a:rPr lang="cs-CZ" dirty="0" smtClean="0">
                <a:hlinkClick r:id="rId3" tooltip="Anoda"/>
              </a:rPr>
              <a:t>anody</a:t>
            </a:r>
            <a:r>
              <a:rPr lang="cs-CZ" dirty="0" smtClean="0"/>
              <a:t>.</a:t>
            </a:r>
          </a:p>
          <a:p>
            <a:r>
              <a:rPr lang="cs-CZ" dirty="0" smtClean="0"/>
              <a:t>Takové </a:t>
            </a:r>
            <a:r>
              <a:rPr lang="cs-CZ" dirty="0"/>
              <a:t>rentgenové záření je charakteristické pro konkrétní prvek; jeho energie je tím vyšší, čím vyšší je protonové číslo materiálu </a:t>
            </a:r>
            <a:r>
              <a:rPr lang="cs-CZ" dirty="0" smtClean="0"/>
              <a:t>anody.</a:t>
            </a:r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 b="1" dirty="0"/>
              <a:t>Typy rentgenového záření</a:t>
            </a:r>
            <a:br>
              <a:rPr lang="cs-CZ" b="1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16719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Spektrum – většinou si představíme obrázek viditelného světla rozloženého na jednotlivé barvy, červenou, oranžovou, žlutou, zelenou…</a:t>
            </a:r>
            <a:r>
              <a:rPr lang="en-US" dirty="0" smtClean="0"/>
              <a:t> </a:t>
            </a:r>
            <a:r>
              <a:rPr lang="en-US" dirty="0"/>
              <a:t>	 </a:t>
            </a:r>
          </a:p>
          <a:p>
            <a:r>
              <a:rPr lang="cs-CZ" dirty="0" smtClean="0"/>
              <a:t>U RTG záření, které je neviditelné, spektrum představuje graf relativní intenzity záření vynesené proti vlnové délce</a:t>
            </a:r>
            <a:r>
              <a:rPr lang="en-US" dirty="0" smtClean="0"/>
              <a:t>.</a:t>
            </a:r>
            <a:r>
              <a:rPr lang="cs-CZ" dirty="0" smtClean="0"/>
              <a:t> </a:t>
            </a:r>
            <a:r>
              <a:rPr lang="en-US" dirty="0" smtClean="0"/>
              <a:t>(</a:t>
            </a:r>
            <a:r>
              <a:rPr lang="cs-CZ" dirty="0" smtClean="0"/>
              <a:t>totéž lze samozřejmě udělat i pro viditelné světlo</a:t>
            </a:r>
            <a:r>
              <a:rPr lang="en-US" dirty="0" smtClean="0"/>
              <a:t>)</a:t>
            </a: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628650" y="301118"/>
            <a:ext cx="7886700" cy="1325563"/>
          </a:xfrm>
        </p:spPr>
        <p:txBody>
          <a:bodyPr/>
          <a:lstStyle/>
          <a:p>
            <a:r>
              <a:rPr lang="cs-CZ" b="1" dirty="0" smtClean="0"/>
              <a:t>SPEKTRUM RTG záření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59621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2646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ZÁŘENÍ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476" y="365127"/>
            <a:ext cx="5215238" cy="342845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86890" y="4857000"/>
            <a:ext cx="83186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Kromě postulování tří Newtonových zákonů, které ho proslavily, </a:t>
            </a:r>
            <a:r>
              <a:rPr lang="cs-CZ" dirty="0"/>
              <a:t>zabýval </a:t>
            </a:r>
            <a:r>
              <a:rPr lang="cs-CZ" dirty="0" smtClean="0"/>
              <a:t>se Newton také studiem </a:t>
            </a:r>
            <a:r>
              <a:rPr lang="cs-CZ" dirty="0"/>
              <a:t>světla. Používal k tomu různé hranoly a již ve svých 23 </a:t>
            </a:r>
            <a:r>
              <a:rPr lang="cs-CZ" dirty="0" smtClean="0"/>
              <a:t>letech </a:t>
            </a:r>
            <a:r>
              <a:rPr lang="cs-CZ" dirty="0"/>
              <a:t>zjistil, že </a:t>
            </a:r>
            <a:r>
              <a:rPr lang="cs-CZ" b="1" dirty="0"/>
              <a:t>světlo se dá rozložit na barevné spektrum </a:t>
            </a:r>
            <a:r>
              <a:rPr lang="cs-CZ" dirty="0" smtClean="0"/>
              <a:t>(viz obr.). </a:t>
            </a:r>
            <a:r>
              <a:rPr lang="cs-CZ" dirty="0"/>
              <a:t>Dále zjistil, že světelné spektrum se dá zase spojit použitím druhého hranolu. Vymezením se dá získat světlo určité barvy. Newton si představoval světlo jako </a:t>
            </a:r>
            <a:r>
              <a:rPr lang="cs-CZ" b="1" dirty="0"/>
              <a:t>proud částic různé velikosti</a:t>
            </a:r>
            <a:r>
              <a:rPr lang="cs-CZ" dirty="0"/>
              <a:t>. Jestliže narážejí v hranolu na částice stejné hmotnosti, pak nejméně se budou odrážet částice s největší hmotnosti.</a:t>
            </a:r>
          </a:p>
        </p:txBody>
      </p:sp>
      <p:pic>
        <p:nvPicPr>
          <p:cNvPr id="6" name="Picture 18" descr="http://labguide.cz/wp-content/uploads/2015/01/ELEKTROMAGNETICK%C3%89-SPEKTRUM.jpg"/>
          <p:cNvPicPr>
            <a:picLocks noChangeAspect="1" noChangeArrowheads="1"/>
          </p:cNvPicPr>
          <p:nvPr/>
        </p:nvPicPr>
        <p:blipFill rotWithShape="1">
          <a:blip r:embed="rId3" cstate="print"/>
          <a:srcRect t="48611" b="13430"/>
          <a:stretch/>
        </p:blipFill>
        <p:spPr bwMode="auto">
          <a:xfrm>
            <a:off x="1814497" y="3694395"/>
            <a:ext cx="6845095" cy="9695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11653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01118"/>
            <a:ext cx="7886700" cy="1325563"/>
          </a:xfrm>
        </p:spPr>
        <p:txBody>
          <a:bodyPr/>
          <a:lstStyle/>
          <a:p>
            <a:r>
              <a:rPr lang="cs-CZ" b="1" dirty="0" smtClean="0"/>
              <a:t>SPEKTRUM RTG záření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" t="23185" r="3073" b="5573"/>
          <a:stretch/>
        </p:blipFill>
        <p:spPr>
          <a:xfrm>
            <a:off x="0" y="1755648"/>
            <a:ext cx="9164164" cy="3922776"/>
          </a:xfrm>
        </p:spPr>
      </p:pic>
    </p:spTree>
    <p:extLst>
      <p:ext uri="{BB962C8B-B14F-4D97-AF65-F5344CB8AC3E}">
        <p14:creationId xmlns:p14="http://schemas.microsoft.com/office/powerpoint/2010/main" val="686871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29818" y="392558"/>
            <a:ext cx="7886700" cy="1325563"/>
          </a:xfrm>
        </p:spPr>
        <p:txBody>
          <a:bodyPr/>
          <a:lstStyle/>
          <a:p>
            <a:r>
              <a:rPr lang="cs-CZ" b="1" dirty="0" smtClean="0"/>
              <a:t>SPEKTRUM RTG záření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226" y="1453036"/>
            <a:ext cx="5270470" cy="4339903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829818" y="5792939"/>
            <a:ext cx="806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X-ray spectrum of a tungsten anode (without filtering) at tube acceleration voltages of 150 </a:t>
            </a:r>
            <a:r>
              <a:rPr lang="en-US" dirty="0" err="1"/>
              <a:t>kVp</a:t>
            </a:r>
            <a:r>
              <a:rPr lang="en-US" dirty="0"/>
              <a:t> (peak kilo-voltage).</a:t>
            </a:r>
            <a:endParaRPr lang="cs-CZ" dirty="0"/>
          </a:p>
        </p:txBody>
      </p:sp>
      <p:pic>
        <p:nvPicPr>
          <p:cNvPr id="7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7" t="6085" b="50929"/>
          <a:stretch/>
        </p:blipFill>
        <p:spPr>
          <a:xfrm rot="16200000">
            <a:off x="-377685" y="2620233"/>
            <a:ext cx="3217199" cy="1682496"/>
          </a:xfrm>
          <a:prstGeom prst="rect">
            <a:avLst/>
          </a:prstGeom>
        </p:spPr>
      </p:pic>
      <p:pic>
        <p:nvPicPr>
          <p:cNvPr id="8" name="Zástupný symbol pro obsah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t="48915" r="60392"/>
          <a:stretch/>
        </p:blipFill>
        <p:spPr>
          <a:xfrm rot="4307409">
            <a:off x="6611114" y="2461735"/>
            <a:ext cx="1463040" cy="1999488"/>
          </a:xfrm>
          <a:prstGeom prst="rect">
            <a:avLst/>
          </a:prstGeom>
        </p:spPr>
      </p:pic>
      <p:cxnSp>
        <p:nvCxnSpPr>
          <p:cNvPr id="10" name="Přímá spojnice se šipkou 9"/>
          <p:cNvCxnSpPr/>
          <p:nvPr/>
        </p:nvCxnSpPr>
        <p:spPr>
          <a:xfrm flipH="1" flipV="1">
            <a:off x="6164360" y="2454176"/>
            <a:ext cx="931384" cy="4536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>
            <a:off x="2072163" y="4447820"/>
            <a:ext cx="1512285" cy="209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331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7576" y="472994"/>
            <a:ext cx="8095216" cy="1035765"/>
          </a:xfrm>
        </p:spPr>
        <p:txBody>
          <a:bodyPr>
            <a:noAutofit/>
          </a:bodyPr>
          <a:lstStyle/>
          <a:p>
            <a:r>
              <a:rPr lang="en-US" sz="4000" b="1" dirty="0"/>
              <a:t>The graph below shows a typical x-ray spectrum.</a:t>
            </a:r>
            <a:endParaRPr lang="cs-CZ" sz="4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95" y="2933860"/>
            <a:ext cx="7599385" cy="3658963"/>
          </a:xfrm>
        </p:spPr>
      </p:pic>
      <p:sp>
        <p:nvSpPr>
          <p:cNvPr id="6" name="Obdélník 5"/>
          <p:cNvSpPr/>
          <p:nvPr/>
        </p:nvSpPr>
        <p:spPr>
          <a:xfrm>
            <a:off x="2099450" y="2287529"/>
            <a:ext cx="6725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graph can be considered to consist of two parts, a </a:t>
            </a:r>
            <a:r>
              <a:rPr lang="en-US" i="1" dirty="0"/>
              <a:t>continuous spectrum </a:t>
            </a:r>
            <a:r>
              <a:rPr lang="en-US" dirty="0"/>
              <a:t>(the curve) and a </a:t>
            </a:r>
            <a:r>
              <a:rPr lang="en-US" i="1" dirty="0"/>
              <a:t>line spectrum </a:t>
            </a:r>
            <a:r>
              <a:rPr lang="en-US" dirty="0"/>
              <a:t>(the peaks).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22511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4" y="3123636"/>
            <a:ext cx="7043234" cy="3514908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91490" y="301070"/>
            <a:ext cx="7886700" cy="1325563"/>
          </a:xfrm>
        </p:spPr>
        <p:txBody>
          <a:bodyPr/>
          <a:lstStyle/>
          <a:p>
            <a:r>
              <a:rPr lang="cs-CZ" b="1" dirty="0" smtClean="0"/>
              <a:t>BRZDNÉ RTG záření</a:t>
            </a:r>
            <a:endParaRPr lang="cs-CZ" b="1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4760458" y="1455192"/>
            <a:ext cx="3878036" cy="2422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The Continuous Spectrum </a:t>
            </a:r>
            <a:endParaRPr lang="cs-CZ" sz="1800" b="1" dirty="0" smtClean="0"/>
          </a:p>
          <a:p>
            <a:r>
              <a:rPr lang="cs-CZ" sz="1800" dirty="0" err="1">
                <a:hlinkClick r:id="rId3" tooltip="Braking radiation. X-rays produced by slowing down of the primary-beam electrons by the electric field around atomic nuclei in the sample."/>
              </a:rPr>
              <a:t>Bremsstrahlung</a:t>
            </a:r>
            <a:r>
              <a:rPr lang="cs-CZ" sz="1800" dirty="0">
                <a:hlinkClick r:id="rId3" tooltip="Braking radiation. X-rays produced by slowing down of the primary-beam electrons by the electric field around atomic nuclei in the sample."/>
              </a:rPr>
              <a:t> X-</a:t>
            </a:r>
            <a:r>
              <a:rPr lang="cs-CZ" sz="1800" dirty="0" err="1">
                <a:hlinkClick r:id="rId3" tooltip="Braking radiation. X-rays produced by slowing down of the primary-beam electrons by the electric field around atomic nuclei in the sample."/>
              </a:rPr>
              <a:t>rays</a:t>
            </a:r>
            <a:r>
              <a:rPr lang="en-US" sz="1800" dirty="0"/>
              <a:t>	 </a:t>
            </a:r>
          </a:p>
          <a:p>
            <a:r>
              <a:rPr lang="en-US" sz="1800" dirty="0"/>
              <a:t>This part of the spectrum does not depend on what type of metal is used for the target. </a:t>
            </a:r>
            <a:endParaRPr lang="cs-CZ" sz="1800" dirty="0" smtClean="0"/>
          </a:p>
          <a:p>
            <a:r>
              <a:rPr lang="en-US" sz="1800" dirty="0"/>
              <a:t>When a fast moving electron passes close to a nucleus it is deflected as shown below.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147182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913632" y="1974629"/>
            <a:ext cx="49917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Změna směru </a:t>
            </a:r>
            <a:r>
              <a:rPr lang="cs-CZ" sz="2000" dirty="0" smtClean="0">
                <a:sym typeface="Wingdings" panose="05000000000000000000" pitchFamily="2" charset="2"/>
              </a:rPr>
              <a:t> akcelerace elektronu  emise el.-</a:t>
            </a:r>
            <a:r>
              <a:rPr lang="cs-CZ" sz="2000" dirty="0" err="1" smtClean="0">
                <a:sym typeface="Wingdings" panose="05000000000000000000" pitchFamily="2" charset="2"/>
              </a:rPr>
              <a:t>mag</a:t>
            </a:r>
            <a:r>
              <a:rPr lang="cs-CZ" sz="2000" dirty="0" smtClean="0">
                <a:sym typeface="Wingdings" panose="05000000000000000000" pitchFamily="2" charset="2"/>
              </a:rPr>
              <a:t> záření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Pokud akcelerace dostatečná </a:t>
            </a:r>
            <a:r>
              <a:rPr lang="cs-CZ" sz="2000" dirty="0" smtClean="0">
                <a:sym typeface="Wingdings" panose="05000000000000000000" pitchFamily="2" charset="2"/>
              </a:rPr>
              <a:t> </a:t>
            </a:r>
            <a:r>
              <a:rPr lang="cs-CZ" sz="2000" dirty="0" smtClean="0"/>
              <a:t>kvantum uvolněného záření energeticky odpovídá RTG záření</a:t>
            </a:r>
            <a:r>
              <a:rPr lang="en-US" sz="2000" dirty="0" smtClean="0"/>
              <a:t>. </a:t>
            </a:r>
            <a:r>
              <a:rPr lang="en-US" sz="2000" dirty="0" smtClean="0"/>
              <a:t>	 	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Pokud elektron prolétne </a:t>
            </a:r>
            <a:r>
              <a:rPr lang="en-US" sz="2000" dirty="0" smtClean="0">
                <a:solidFill>
                  <a:srgbClr val="FF0000"/>
                </a:solidFill>
              </a:rPr>
              <a:t>v</a:t>
            </a:r>
            <a:r>
              <a:rPr lang="cs-CZ" sz="2000" dirty="0" err="1" smtClean="0">
                <a:solidFill>
                  <a:srgbClr val="FF0000"/>
                </a:solidFill>
              </a:rPr>
              <a:t>elmi</a:t>
            </a:r>
            <a:r>
              <a:rPr lang="cs-CZ" sz="2000" dirty="0" smtClean="0">
                <a:solidFill>
                  <a:srgbClr val="FF0000"/>
                </a:solidFill>
              </a:rPr>
              <a:t> blízko jádra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(</a:t>
            </a:r>
            <a:r>
              <a:rPr lang="cs-CZ" sz="2000" dirty="0" smtClean="0"/>
              <a:t>jako např. elektron e3 na obrázku vlevo) může být jeho kinetická energie uvolněna </a:t>
            </a:r>
            <a:r>
              <a:rPr lang="cs-CZ" sz="2000" dirty="0" smtClean="0">
                <a:solidFill>
                  <a:srgbClr val="FF0000"/>
                </a:solidFill>
              </a:rPr>
              <a:t>v jediném kvantu</a:t>
            </a:r>
            <a:r>
              <a:rPr lang="en-US" sz="2000" dirty="0" smtClean="0"/>
              <a:t> </a:t>
            </a:r>
            <a:r>
              <a:rPr lang="en-US" sz="2000" dirty="0"/>
              <a:t>	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 smtClean="0"/>
              <a:t>Toto je tedy největší možné kvantum předatelné elektrony za daných podmínek a odpovídá </a:t>
            </a:r>
            <a:r>
              <a:rPr lang="cs-CZ" sz="2000" b="1" dirty="0" smtClean="0">
                <a:solidFill>
                  <a:srgbClr val="FF0000"/>
                </a:solidFill>
              </a:rPr>
              <a:t>nejkratší vlnové délce </a:t>
            </a:r>
            <a:r>
              <a:rPr lang="en-US" sz="2000" dirty="0" smtClean="0"/>
              <a:t>emit</a:t>
            </a:r>
            <a:r>
              <a:rPr lang="cs-CZ" sz="2000" dirty="0" err="1" smtClean="0"/>
              <a:t>ovaného</a:t>
            </a:r>
            <a:r>
              <a:rPr lang="cs-CZ" sz="2000" dirty="0" smtClean="0"/>
              <a:t> záření RTG</a:t>
            </a:r>
            <a:r>
              <a:rPr lang="en-US" sz="2000" dirty="0" smtClean="0"/>
              <a:t>  </a:t>
            </a:r>
            <a:r>
              <a:rPr lang="en-US" sz="2000" dirty="0"/>
              <a:t>	 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58072" y="1805738"/>
            <a:ext cx="5846804" cy="3296604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3840480" y="392558"/>
            <a:ext cx="4876038" cy="1325563"/>
          </a:xfrm>
        </p:spPr>
        <p:txBody>
          <a:bodyPr/>
          <a:lstStyle/>
          <a:p>
            <a:r>
              <a:rPr lang="cs-CZ" b="1" dirty="0" smtClean="0"/>
              <a:t>BRZDNÉ RTG záření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440676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97609" y="421336"/>
            <a:ext cx="7886700" cy="5750863"/>
          </a:xfrm>
        </p:spPr>
        <p:txBody>
          <a:bodyPr>
            <a:normAutofit/>
          </a:bodyPr>
          <a:lstStyle/>
          <a:p>
            <a:pPr marL="285750" indent="-285750"/>
            <a:r>
              <a:rPr lang="cs-CZ" b="1" dirty="0" smtClean="0">
                <a:solidFill>
                  <a:srgbClr val="FF0000"/>
                </a:solidFill>
              </a:rPr>
              <a:t>Minimální vlnová délka RTG spektra</a:t>
            </a:r>
            <a:r>
              <a:rPr lang="cs-CZ" dirty="0" smtClean="0"/>
              <a:t> záleží na voltáži urychlovacího napětí:</a:t>
            </a:r>
            <a:endParaRPr lang="cs-CZ" dirty="0"/>
          </a:p>
          <a:p>
            <a:r>
              <a:rPr lang="cs-CZ" dirty="0" smtClean="0"/>
              <a:t>Pokud máme </a:t>
            </a:r>
            <a:r>
              <a:rPr lang="cs-CZ" b="1" dirty="0" smtClean="0"/>
              <a:t>urychlovací napětí</a:t>
            </a:r>
            <a:r>
              <a:rPr lang="en-US" b="1" dirty="0" smtClean="0"/>
              <a:t> V</a:t>
            </a:r>
            <a:r>
              <a:rPr lang="en-US" dirty="0"/>
              <a:t>, </a:t>
            </a:r>
            <a:r>
              <a:rPr lang="cs-CZ" dirty="0" smtClean="0"/>
              <a:t>potom energie E předaná okolí elektronem na anodě je dána vztahem:</a:t>
            </a:r>
            <a:r>
              <a:rPr lang="en-US" dirty="0" smtClean="0"/>
              <a:t> </a:t>
            </a:r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Kde </a:t>
            </a:r>
            <a:r>
              <a:rPr lang="en-US" b="1" dirty="0" smtClean="0"/>
              <a:t>e</a:t>
            </a:r>
            <a:r>
              <a:rPr lang="en-US" dirty="0" smtClean="0"/>
              <a:t> </a:t>
            </a:r>
            <a:r>
              <a:rPr lang="cs-CZ" dirty="0" smtClean="0"/>
              <a:t>je </a:t>
            </a:r>
            <a:r>
              <a:rPr lang="cs-CZ" b="1" dirty="0" smtClean="0"/>
              <a:t>náboj elektronu</a:t>
            </a:r>
            <a:r>
              <a:rPr lang="en-US" dirty="0" smtClean="0"/>
              <a:t> </a:t>
            </a:r>
            <a:r>
              <a:rPr lang="en-US" dirty="0"/>
              <a:t>	 </a:t>
            </a:r>
          </a:p>
          <a:p>
            <a:r>
              <a:rPr lang="cs-CZ" dirty="0" smtClean="0"/>
              <a:t>Pro výpočet minimální vlnové délky</a:t>
            </a:r>
            <a:r>
              <a:rPr lang="en-US" dirty="0" smtClean="0"/>
              <a:t>, </a:t>
            </a:r>
            <a:r>
              <a:rPr lang="en-US" b="1" dirty="0" err="1"/>
              <a:t>λmin</a:t>
            </a:r>
            <a:r>
              <a:rPr lang="en-US" dirty="0"/>
              <a:t>, </a:t>
            </a:r>
            <a:r>
              <a:rPr lang="cs-CZ" dirty="0" smtClean="0"/>
              <a:t>pak platí</a:t>
            </a:r>
            <a:r>
              <a:rPr lang="en-US" dirty="0" smtClean="0"/>
              <a:t> Plan</a:t>
            </a:r>
            <a:r>
              <a:rPr lang="cs-CZ" dirty="0" err="1" smtClean="0"/>
              <a:t>kova</a:t>
            </a:r>
            <a:r>
              <a:rPr lang="cs-CZ" dirty="0" smtClean="0"/>
              <a:t> rovnice pro energii kvanta záření:</a:t>
            </a:r>
          </a:p>
          <a:p>
            <a:endParaRPr lang="cs-CZ" dirty="0" smtClean="0"/>
          </a:p>
          <a:p>
            <a:r>
              <a:rPr lang="cs-CZ" dirty="0" smtClean="0"/>
              <a:t>…a tedy: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23938" name="Picture 2" descr="http://www.saburchill.com/physics/equations_AN/AN_37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2438037"/>
            <a:ext cx="1338028" cy="51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0" name="Picture 4" descr="http://www.saburchill.com/physics/equations_AN/AN_1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589795"/>
            <a:ext cx="1370269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942" name="Picture 6" descr="http://www.saburchill.com/physics/equations_AN/AN_3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5520180"/>
            <a:ext cx="1757168" cy="9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028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152144"/>
            <a:ext cx="7886700" cy="1543555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Elektrony v elektronovém obalu mají určité energie a pohybují se tak na určitých energetických hladinách neboli </a:t>
            </a:r>
            <a:r>
              <a:rPr lang="cs-CZ" b="1" dirty="0" smtClean="0">
                <a:solidFill>
                  <a:srgbClr val="FF0000"/>
                </a:solidFill>
              </a:rPr>
              <a:t>elektronových slupkách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cs-CZ" dirty="0" smtClean="0"/>
              <a:t>Nejblíže k jádru je </a:t>
            </a:r>
            <a:r>
              <a:rPr lang="cs-CZ" b="1" dirty="0" smtClean="0">
                <a:solidFill>
                  <a:srgbClr val="FF0000"/>
                </a:solidFill>
              </a:rPr>
              <a:t>slupka (hladina) </a:t>
            </a:r>
            <a:r>
              <a:rPr lang="en-US" b="1" dirty="0" smtClean="0">
                <a:solidFill>
                  <a:srgbClr val="FF0000"/>
                </a:solidFill>
              </a:rPr>
              <a:t>K</a:t>
            </a:r>
            <a:r>
              <a:rPr lang="en-US" dirty="0" smtClean="0"/>
              <a:t>, </a:t>
            </a:r>
            <a:r>
              <a:rPr lang="cs-CZ" dirty="0" smtClean="0"/>
              <a:t>směrem od jádra pak následovaná </a:t>
            </a:r>
            <a:r>
              <a:rPr lang="cs-CZ" b="1" dirty="0" smtClean="0">
                <a:solidFill>
                  <a:srgbClr val="FF0000"/>
                </a:solidFill>
              </a:rPr>
              <a:t>slupkami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b="1" dirty="0">
                <a:solidFill>
                  <a:srgbClr val="FF0000"/>
                </a:solidFill>
              </a:rPr>
              <a:t>, M, N, O, P </a:t>
            </a:r>
            <a:r>
              <a:rPr lang="en-US" b="1" dirty="0" smtClean="0">
                <a:solidFill>
                  <a:srgbClr val="FF0000"/>
                </a:solidFill>
              </a:rPr>
              <a:t>a Q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cs-CZ" dirty="0"/>
              <a:t>Vyjma slupky K mají všechny další slupky své </a:t>
            </a:r>
            <a:r>
              <a:rPr lang="cs-CZ" b="1" dirty="0" err="1">
                <a:solidFill>
                  <a:srgbClr val="FF0000"/>
                </a:solidFill>
              </a:rPr>
              <a:t>podslupky</a:t>
            </a:r>
            <a:r>
              <a:rPr lang="cs-CZ" dirty="0">
                <a:solidFill>
                  <a:srgbClr val="FF0000"/>
                </a:solidFill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 elektrony v těchto </a:t>
            </a:r>
            <a:r>
              <a:rPr lang="cs-CZ" dirty="0" err="1">
                <a:sym typeface="Wingdings" panose="05000000000000000000" pitchFamily="2" charset="2"/>
              </a:rPr>
              <a:t>podslupkách</a:t>
            </a:r>
            <a:r>
              <a:rPr lang="cs-CZ" dirty="0">
                <a:sym typeface="Wingdings" panose="05000000000000000000" pitchFamily="2" charset="2"/>
              </a:rPr>
              <a:t> se nepatrně liší svými energiemi</a:t>
            </a:r>
            <a:r>
              <a:rPr lang="en-US" dirty="0"/>
              <a:t>. </a:t>
            </a:r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491490" y="301071"/>
            <a:ext cx="7886700" cy="695626"/>
          </a:xfrm>
        </p:spPr>
        <p:txBody>
          <a:bodyPr/>
          <a:lstStyle/>
          <a:p>
            <a:r>
              <a:rPr lang="cs-CZ" b="1" dirty="0" smtClean="0"/>
              <a:t>CHARAKTERISTICKÉ RTG záření</a:t>
            </a:r>
            <a:endParaRPr lang="cs-CZ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9" y="2695699"/>
            <a:ext cx="3838461" cy="383846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72000" y="3235730"/>
            <a:ext cx="44169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Schematický nákres atomu znázorňující jádro obklopené elektronovými slupkami </a:t>
            </a:r>
            <a:r>
              <a:rPr lang="en-US" dirty="0" smtClean="0"/>
              <a:t>K</a:t>
            </a:r>
            <a:r>
              <a:rPr lang="en-US" dirty="0"/>
              <a:t>, L </a:t>
            </a:r>
            <a:r>
              <a:rPr lang="en-US" dirty="0" smtClean="0"/>
              <a:t>a M. </a:t>
            </a:r>
            <a:endParaRPr lang="cs-CZ" dirty="0" smtClean="0"/>
          </a:p>
          <a:p>
            <a:r>
              <a:rPr lang="cs-CZ" b="1" dirty="0" smtClean="0">
                <a:solidFill>
                  <a:srgbClr val="FF0000"/>
                </a:solidFill>
              </a:rPr>
              <a:t>Slupka</a:t>
            </a:r>
            <a:r>
              <a:rPr lang="en-US" b="1" dirty="0" smtClean="0">
                <a:solidFill>
                  <a:srgbClr val="FF0000"/>
                </a:solidFill>
              </a:rPr>
              <a:t> K</a:t>
            </a:r>
            <a:r>
              <a:rPr lang="cs-CZ" dirty="0" smtClean="0"/>
              <a:t> může mít maximálně 2 elektrony</a:t>
            </a:r>
            <a:r>
              <a:rPr lang="en-US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Slupka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má 3 </a:t>
            </a:r>
            <a:r>
              <a:rPr lang="cs-CZ" dirty="0" err="1" smtClean="0"/>
              <a:t>podslupky</a:t>
            </a:r>
            <a:r>
              <a:rPr lang="cs-CZ" dirty="0" smtClean="0"/>
              <a:t> a maximálně </a:t>
            </a:r>
            <a:r>
              <a:rPr lang="cs-CZ" dirty="0"/>
              <a:t>8 e-</a:t>
            </a:r>
            <a:r>
              <a:rPr lang="cs-CZ" b="1" dirty="0">
                <a:solidFill>
                  <a:srgbClr val="FF0000"/>
                </a:solidFill>
              </a:rPr>
              <a:t>Slupka </a:t>
            </a:r>
            <a:r>
              <a:rPr lang="cs-CZ" b="1" dirty="0" smtClean="0">
                <a:solidFill>
                  <a:srgbClr val="FF0000"/>
                </a:solidFill>
              </a:rPr>
              <a:t>M </a:t>
            </a:r>
            <a:r>
              <a:rPr lang="cs-CZ" dirty="0"/>
              <a:t>má </a:t>
            </a:r>
            <a:r>
              <a:rPr lang="cs-CZ" dirty="0" smtClean="0"/>
              <a:t>5 </a:t>
            </a:r>
            <a:r>
              <a:rPr lang="cs-CZ" dirty="0" err="1" smtClean="0"/>
              <a:t>podslupky</a:t>
            </a:r>
            <a:r>
              <a:rPr lang="cs-CZ" dirty="0" smtClean="0"/>
              <a:t> </a:t>
            </a:r>
            <a:r>
              <a:rPr lang="cs-CZ" dirty="0"/>
              <a:t>a maximálně </a:t>
            </a:r>
            <a:r>
              <a:rPr lang="cs-CZ" dirty="0" smtClean="0"/>
              <a:t>18 e-</a:t>
            </a:r>
          </a:p>
          <a:p>
            <a:r>
              <a:rPr lang="cs-CZ" dirty="0" smtClean="0"/>
              <a:t>atd.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6419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628650" y="1152145"/>
            <a:ext cx="7886700" cy="3241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. </a:t>
            </a:r>
            <a:endParaRPr lang="cs-CZ" dirty="0" smtClean="0"/>
          </a:p>
          <a:p>
            <a:r>
              <a:rPr lang="cs-CZ" dirty="0" smtClean="0"/>
              <a:t>Slupka</a:t>
            </a:r>
            <a:r>
              <a:rPr lang="en-US" dirty="0" smtClean="0"/>
              <a:t> L </a:t>
            </a:r>
            <a:r>
              <a:rPr lang="cs-CZ" dirty="0" smtClean="0"/>
              <a:t>má</a:t>
            </a:r>
            <a:r>
              <a:rPr lang="en-US" dirty="0" smtClean="0"/>
              <a:t> </a:t>
            </a:r>
            <a:r>
              <a:rPr lang="cs-CZ" dirty="0" smtClean="0"/>
              <a:t>3 </a:t>
            </a:r>
            <a:r>
              <a:rPr lang="cs-CZ" dirty="0" err="1" smtClean="0"/>
              <a:t>podslupky</a:t>
            </a:r>
            <a:r>
              <a:rPr lang="cs-CZ" dirty="0" smtClean="0"/>
              <a:t>,</a:t>
            </a:r>
            <a:r>
              <a:rPr lang="en-US" dirty="0" smtClean="0"/>
              <a:t> the M shell has five subshells, and so on.</a:t>
            </a:r>
            <a:endParaRPr lang="cs-CZ" dirty="0" smtClean="0"/>
          </a:p>
          <a:p>
            <a:r>
              <a:rPr lang="cs-CZ" dirty="0" smtClean="0"/>
              <a:t>Slupka K má v elektronovém obalu nejvyšší ionizační energii (neboli kritickou ionizační energii)</a:t>
            </a:r>
          </a:p>
          <a:p>
            <a:r>
              <a:rPr lang="cs-CZ" dirty="0" smtClean="0"/>
              <a:t>To znamená, že k odebrání elektronu z této slupky potřebujeme nejvíce energie Čím dále jsou pak další slupky od jádra vzdáleny, tím je ionizační energie nižší</a:t>
            </a:r>
            <a:r>
              <a:rPr lang="en-US" dirty="0" smtClean="0"/>
              <a:t>. </a:t>
            </a:r>
            <a:endParaRPr lang="cs-CZ" dirty="0" smtClean="0"/>
          </a:p>
          <a:p>
            <a:r>
              <a:rPr lang="cs-CZ" dirty="0" smtClean="0"/>
              <a:t>Elektrony na jednotlivých slupkách a </a:t>
            </a:r>
            <a:r>
              <a:rPr lang="cs-CZ" dirty="0" err="1" smtClean="0"/>
              <a:t>podslupkách</a:t>
            </a:r>
            <a:r>
              <a:rPr lang="cs-CZ" dirty="0" smtClean="0"/>
              <a:t> mají tedy své specifické ionizační energie,</a:t>
            </a:r>
          </a:p>
          <a:p>
            <a:r>
              <a:rPr lang="cs-CZ" dirty="0" smtClean="0"/>
              <a:t>… a ty se liší pro různé prvky</a:t>
            </a:r>
            <a:r>
              <a:rPr lang="en-US" dirty="0" smtClean="0"/>
              <a:t>, </a:t>
            </a:r>
            <a:endParaRPr lang="cs-CZ" dirty="0" smtClean="0"/>
          </a:p>
          <a:p>
            <a:r>
              <a:rPr lang="cs-CZ" dirty="0" smtClean="0"/>
              <a:t>Např. pro křemík (Si) je ionizační energie na slupce K </a:t>
            </a:r>
            <a:r>
              <a:rPr lang="en-US" dirty="0" smtClean="0"/>
              <a:t>1.84 keV</a:t>
            </a:r>
            <a:r>
              <a:rPr lang="cs-CZ" dirty="0" smtClean="0"/>
              <a:t>, zatímco pro platinu (</a:t>
            </a:r>
            <a:r>
              <a:rPr lang="cs-CZ" dirty="0" err="1" smtClean="0"/>
              <a:t>Pt</a:t>
            </a:r>
            <a:r>
              <a:rPr lang="cs-CZ" dirty="0" smtClean="0"/>
              <a:t>) tato hodnota činí </a:t>
            </a:r>
            <a:r>
              <a:rPr lang="en-US" dirty="0" smtClean="0"/>
              <a:t>78.4 keV.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91490" y="301071"/>
            <a:ext cx="7886700" cy="695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smtClean="0"/>
              <a:t>CHARAKTERISTICKÉ RTG záření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385185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7" y="4345346"/>
            <a:ext cx="4748023" cy="2350873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28650" y="145670"/>
            <a:ext cx="7886700" cy="1325563"/>
          </a:xfrm>
        </p:spPr>
        <p:txBody>
          <a:bodyPr/>
          <a:lstStyle/>
          <a:p>
            <a:r>
              <a:rPr lang="en-US" b="1" dirty="0"/>
              <a:t>Characteristic </a:t>
            </a:r>
            <a:r>
              <a:rPr lang="cs-CZ" b="1" dirty="0" smtClean="0"/>
              <a:t>RTG, </a:t>
            </a:r>
            <a:r>
              <a:rPr lang="en-US" b="1" dirty="0" smtClean="0"/>
              <a:t>Spectrum</a:t>
            </a:r>
            <a:endParaRPr lang="cs-CZ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4012772"/>
            <a:ext cx="3264408" cy="2731114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1324929"/>
            <a:ext cx="7886700" cy="28264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To explain the existence of these peaks we consider collisions between electrons in the beam (from the cathode) and electrons in low energy orbits in atoms of the </a:t>
            </a:r>
            <a:r>
              <a:rPr lang="en-US" dirty="0" smtClean="0"/>
              <a:t>target.</a:t>
            </a:r>
            <a:endParaRPr lang="cs-CZ" dirty="0" smtClean="0"/>
          </a:p>
          <a:p>
            <a:r>
              <a:rPr lang="en-US" dirty="0" smtClean="0"/>
              <a:t>Line </a:t>
            </a:r>
            <a:r>
              <a:rPr lang="en-US" dirty="0"/>
              <a:t>or Characteristic Spectrum 	 </a:t>
            </a:r>
          </a:p>
          <a:p>
            <a:pPr marL="285750" indent="-285750"/>
            <a:r>
              <a:rPr lang="en-US" dirty="0"/>
              <a:t>The electron in the atom can be excited to a higher energy state by the collision.  </a:t>
            </a:r>
          </a:p>
          <a:p>
            <a:pPr marL="285750" indent="-285750"/>
            <a:r>
              <a:rPr lang="en-US" dirty="0"/>
              <a:t>An electron in the atom can then fall down to the lower energy state which has been made available.</a:t>
            </a:r>
            <a:endParaRPr lang="cs-CZ" dirty="0"/>
          </a:p>
          <a:p>
            <a:r>
              <a:rPr lang="en-US" dirty="0" smtClean="0"/>
              <a:t>The </a:t>
            </a:r>
            <a:r>
              <a:rPr lang="en-US" dirty="0"/>
              <a:t>peaks of intensity occur at wavelengths which depend on the type of metal used for the target</a:t>
            </a:r>
            <a:r>
              <a:rPr lang="en-US" dirty="0" smtClean="0"/>
              <a:t>.</a:t>
            </a:r>
            <a:r>
              <a:rPr lang="en-US" dirty="0"/>
              <a:t>	 </a:t>
            </a:r>
          </a:p>
        </p:txBody>
      </p:sp>
    </p:spTree>
    <p:extLst>
      <p:ext uri="{BB962C8B-B14F-4D97-AF65-F5344CB8AC3E}">
        <p14:creationId xmlns:p14="http://schemas.microsoft.com/office/powerpoint/2010/main" val="820543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0" y="877191"/>
            <a:ext cx="4255266" cy="375881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281742" y="5338739"/>
            <a:ext cx="85805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 electron from the primary beam dislodges an electron from the K shell of a Si atom in the sample. An electron from the L shell fills the vacancy and a Si Kα X-ray is generated. The energy of the X-ray is equal to the ionization energy of the K shell minus the ionization energy of the L shell.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242253" y="718091"/>
            <a:ext cx="462000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production of Characteristic X-rays is a </a:t>
            </a:r>
            <a:r>
              <a:rPr lang="en-US" sz="2000" b="1" dirty="0">
                <a:solidFill>
                  <a:srgbClr val="FF0000"/>
                </a:solidFill>
              </a:rPr>
              <a:t>two-stage </a:t>
            </a:r>
            <a:r>
              <a:rPr lang="en-US" sz="2000" b="1" dirty="0" smtClean="0">
                <a:solidFill>
                  <a:srgbClr val="FF0000"/>
                </a:solidFill>
              </a:rPr>
              <a:t>process</a:t>
            </a:r>
            <a:r>
              <a:rPr lang="en-US" sz="2000" dirty="0" smtClean="0"/>
              <a:t>:</a:t>
            </a:r>
            <a:endParaRPr lang="cs-CZ" sz="2000" dirty="0" smtClean="0"/>
          </a:p>
          <a:p>
            <a:r>
              <a:rPr lang="en-US" sz="2000" b="1" dirty="0" smtClean="0"/>
              <a:t>ionization</a:t>
            </a:r>
            <a:r>
              <a:rPr lang="en-US" sz="2000" dirty="0" smtClean="0"/>
              <a:t> </a:t>
            </a:r>
            <a:r>
              <a:rPr lang="en-US" sz="2000" dirty="0"/>
              <a:t>followed by </a:t>
            </a:r>
            <a:r>
              <a:rPr lang="en-US" sz="2000" b="1" dirty="0"/>
              <a:t>relaxation </a:t>
            </a:r>
            <a:endParaRPr lang="cs-CZ" sz="2000" b="1" dirty="0" smtClean="0"/>
          </a:p>
          <a:p>
            <a:r>
              <a:rPr lang="en-US" sz="2000" dirty="0" smtClean="0"/>
              <a:t>Firstly</a:t>
            </a:r>
            <a:r>
              <a:rPr lang="en-US" sz="2000" dirty="0"/>
              <a:t>, an </a:t>
            </a:r>
            <a:r>
              <a:rPr lang="en-US" sz="2000" b="1" dirty="0"/>
              <a:t>electron is removed </a:t>
            </a:r>
            <a:r>
              <a:rPr lang="en-US" sz="2000" dirty="0"/>
              <a:t>from one of the inner shells of the atom by an electron from the primary beam so that the atom is ionized and in an unstable </a:t>
            </a:r>
            <a:r>
              <a:rPr lang="en-US" sz="2000" dirty="0" smtClean="0"/>
              <a:t>state.</a:t>
            </a:r>
            <a:endParaRPr lang="cs-CZ" sz="2000" dirty="0" smtClean="0"/>
          </a:p>
          <a:p>
            <a:r>
              <a:rPr lang="en-US" sz="2000" dirty="0" smtClean="0"/>
              <a:t>Secondly</a:t>
            </a:r>
            <a:r>
              <a:rPr lang="en-US" sz="2000" dirty="0"/>
              <a:t>, the atom regains stability when an electron from an outer shell </a:t>
            </a:r>
            <a:r>
              <a:rPr lang="en-US" sz="2000" b="1" dirty="0"/>
              <a:t>fills the inner shell vacancy </a:t>
            </a:r>
            <a:r>
              <a:rPr lang="en-US" sz="2000" dirty="0"/>
              <a:t>and an </a:t>
            </a:r>
            <a:r>
              <a:rPr lang="en-US" sz="2000" b="1" dirty="0"/>
              <a:t>X-ray photon is </a:t>
            </a:r>
            <a:r>
              <a:rPr lang="en-US" sz="2000" b="1" dirty="0" smtClean="0"/>
              <a:t>emitted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r>
              <a:rPr lang="en-US" sz="2000" u="sng" dirty="0" smtClean="0"/>
              <a:t>The </a:t>
            </a:r>
            <a:r>
              <a:rPr lang="en-US" sz="2000" u="sng" dirty="0"/>
              <a:t>energy of the emitted X-ray is equal to the difference between the ionization energies of the electrons involved in the transition</a:t>
            </a:r>
            <a:r>
              <a:rPr lang="en-US" sz="2000" dirty="0" smtClean="0"/>
              <a:t>.</a:t>
            </a:r>
            <a:endParaRPr lang="cs-CZ" sz="2000" dirty="0" smtClean="0"/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518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Světlo jako vlnění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683" y="2935860"/>
            <a:ext cx="3468337" cy="3850888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1800" dirty="0" smtClean="0"/>
              <a:t>Vlnové </a:t>
            </a:r>
            <a:r>
              <a:rPr lang="cs-CZ" sz="1800" dirty="0"/>
              <a:t>vlastnosti světla studoval </a:t>
            </a:r>
            <a:r>
              <a:rPr lang="cs-CZ" sz="1800" b="1" dirty="0"/>
              <a:t>Thomas </a:t>
            </a:r>
            <a:r>
              <a:rPr lang="cs-CZ" sz="1800" b="1" dirty="0" err="1"/>
              <a:t>Young</a:t>
            </a:r>
            <a:r>
              <a:rPr lang="cs-CZ" sz="1800" b="1" dirty="0"/>
              <a:t> </a:t>
            </a:r>
            <a:r>
              <a:rPr lang="cs-CZ" sz="1800" dirty="0"/>
              <a:t>na začátku 19. století </a:t>
            </a:r>
            <a:endParaRPr lang="cs-CZ" sz="1800" dirty="0" smtClean="0"/>
          </a:p>
          <a:p>
            <a:r>
              <a:rPr lang="cs-CZ" sz="1800" dirty="0" smtClean="0"/>
              <a:t>Klasický </a:t>
            </a:r>
            <a:r>
              <a:rPr lang="cs-CZ" sz="1800" dirty="0"/>
              <a:t>experiment, v němž světlo prochází dvěma štěrbinami (obr. 5). </a:t>
            </a:r>
            <a:endParaRPr lang="cs-CZ" sz="1800" dirty="0" smtClean="0"/>
          </a:p>
          <a:p>
            <a:r>
              <a:rPr lang="cs-CZ" sz="1800" dirty="0" smtClean="0"/>
              <a:t>Průchod </a:t>
            </a:r>
            <a:r>
              <a:rPr lang="cs-CZ" sz="1800" dirty="0"/>
              <a:t>světla dvěma štěrbinami by měl dát na stínítku součet osvětlení od jednotlivých štěrbin (</a:t>
            </a:r>
            <a:r>
              <a:rPr lang="cs-CZ" sz="1800" dirty="0" smtClean="0"/>
              <a:t>vpravo)</a:t>
            </a:r>
          </a:p>
          <a:p>
            <a:r>
              <a:rPr lang="cs-CZ" sz="1800" dirty="0" smtClean="0"/>
              <a:t>místo </a:t>
            </a:r>
            <a:r>
              <a:rPr lang="cs-CZ" sz="1800" dirty="0"/>
              <a:t>toho </a:t>
            </a:r>
            <a:r>
              <a:rPr lang="cs-CZ" sz="1800" dirty="0" smtClean="0"/>
              <a:t>však pozoroval </a:t>
            </a:r>
            <a:r>
              <a:rPr lang="cs-CZ" sz="1800" dirty="0"/>
              <a:t>interferenční obrazec (obr. </a:t>
            </a:r>
            <a:r>
              <a:rPr lang="cs-CZ" sz="1800" dirty="0" smtClean="0"/>
              <a:t>dole). </a:t>
            </a:r>
          </a:p>
          <a:p>
            <a:r>
              <a:rPr lang="cs-CZ" sz="1800" dirty="0" smtClean="0"/>
              <a:t>Tento </a:t>
            </a:r>
            <a:r>
              <a:rPr lang="cs-CZ" sz="1800" dirty="0"/>
              <a:t>obrazec lze vysvětlit za předpokladu, že se světlo šíří ve formě vlnoploch (jako vlny na hladině rybníka), tj. v každém bodě kde světlo vnikne dochází ke vzniku nové </a:t>
            </a:r>
            <a:r>
              <a:rPr lang="cs-CZ" sz="1800" dirty="0" smtClean="0"/>
              <a:t>vlnoplochy</a:t>
            </a:r>
            <a:r>
              <a:rPr lang="cs-CZ" sz="1800" dirty="0"/>
              <a:t> </a:t>
            </a:r>
            <a:r>
              <a:rPr lang="cs-CZ" sz="1800" dirty="0" smtClean="0">
                <a:sym typeface="Wingdings" panose="05000000000000000000" pitchFamily="2" charset="2"/>
              </a:rPr>
              <a:t> </a:t>
            </a:r>
            <a:r>
              <a:rPr lang="cs-CZ" sz="1800" dirty="0" err="1" smtClean="0">
                <a:sym typeface="Wingdings" panose="05000000000000000000" pitchFamily="2" charset="2"/>
              </a:rPr>
              <a:t>elekrtomagnetické</a:t>
            </a:r>
            <a:r>
              <a:rPr lang="cs-CZ" sz="1800" dirty="0" smtClean="0">
                <a:sym typeface="Wingdings" panose="05000000000000000000" pitchFamily="2" charset="2"/>
              </a:rPr>
              <a:t> vlnění</a:t>
            </a:r>
            <a:endParaRPr lang="cs-CZ" sz="1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204911"/>
            <a:ext cx="2080150" cy="248156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4" y="1093984"/>
            <a:ext cx="4744192" cy="233501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317" y="3429000"/>
            <a:ext cx="4673826" cy="272008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895" y="6216733"/>
            <a:ext cx="2235630" cy="2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01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1921" y="1074420"/>
            <a:ext cx="4937760" cy="56052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When an electron falls to the lower energy level a quantum of radiation is emitted. 	 </a:t>
            </a:r>
          </a:p>
          <a:p>
            <a:r>
              <a:rPr lang="en-US" dirty="0"/>
              <a:t>The energy possessed by this quantum (and therefore its wavelength) depends on the energy difference between the two levels in the atom. 	 </a:t>
            </a:r>
          </a:p>
          <a:p>
            <a:r>
              <a:rPr lang="en-US" dirty="0"/>
              <a:t>This depends on what type of metal it is</a:t>
            </a:r>
            <a:r>
              <a:rPr lang="en-US" dirty="0" smtClean="0"/>
              <a:t>.</a:t>
            </a:r>
            <a:endParaRPr lang="cs-CZ" dirty="0" smtClean="0"/>
          </a:p>
          <a:p>
            <a:r>
              <a:rPr lang="en-US" b="1" dirty="0">
                <a:solidFill>
                  <a:srgbClr val="FF0000"/>
                </a:solidFill>
              </a:rPr>
              <a:t>Moseley's </a:t>
            </a:r>
            <a:r>
              <a:rPr lang="en-US" b="1" dirty="0" smtClean="0">
                <a:solidFill>
                  <a:srgbClr val="FF0000"/>
                </a:solidFill>
              </a:rPr>
              <a:t>law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There is a </a:t>
            </a:r>
            <a:r>
              <a:rPr lang="en-US" b="1" dirty="0"/>
              <a:t>relationship between the </a:t>
            </a:r>
            <a:r>
              <a:rPr lang="en-US" b="1" dirty="0">
                <a:solidFill>
                  <a:srgbClr val="FF0000"/>
                </a:solidFill>
              </a:rPr>
              <a:t>energy of the Characteristic X-ray lines </a:t>
            </a:r>
            <a:r>
              <a:rPr lang="en-US" b="1" dirty="0"/>
              <a:t>for each element and its </a:t>
            </a:r>
            <a:r>
              <a:rPr lang="en-US" b="1" dirty="0">
                <a:solidFill>
                  <a:srgbClr val="FF0000"/>
                </a:solidFill>
              </a:rPr>
              <a:t>atomic number</a:t>
            </a:r>
            <a:r>
              <a:rPr lang="en-US" dirty="0" smtClean="0"/>
              <a:t>:</a:t>
            </a:r>
            <a:endParaRPr lang="cs-CZ" dirty="0" smtClean="0"/>
          </a:p>
          <a:p>
            <a:r>
              <a:rPr lang="en-US" dirty="0" smtClean="0"/>
              <a:t> </a:t>
            </a: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energy</a:t>
            </a:r>
            <a:r>
              <a:rPr lang="en-US" b="1" dirty="0"/>
              <a:t> is proportional to the </a:t>
            </a:r>
            <a:r>
              <a:rPr lang="en-US" b="1" dirty="0">
                <a:solidFill>
                  <a:srgbClr val="FF0000"/>
                </a:solidFill>
              </a:rPr>
              <a:t>square of the atomic number, Z</a:t>
            </a:r>
            <a:r>
              <a:rPr lang="en-US" dirty="0"/>
              <a:t>. </a:t>
            </a:r>
            <a:endParaRPr lang="cs-CZ" dirty="0" smtClean="0"/>
          </a:p>
          <a:p>
            <a:r>
              <a:rPr lang="en-US" dirty="0" smtClean="0"/>
              <a:t>This </a:t>
            </a:r>
            <a:r>
              <a:rPr lang="en-US" dirty="0"/>
              <a:t>means that as the atomic number increases, the Kα X-ray line, for example, will plot at a higher energy in the </a:t>
            </a:r>
            <a:r>
              <a:rPr lang="en-US" dirty="0" smtClean="0"/>
              <a:t>spectrum</a:t>
            </a:r>
            <a:r>
              <a:rPr lang="en-US" dirty="0"/>
              <a:t>. </a:t>
            </a:r>
            <a:r>
              <a:rPr lang="cs-CZ" dirty="0" smtClean="0"/>
              <a:t>(</a:t>
            </a:r>
            <a:r>
              <a:rPr lang="en-US" dirty="0" smtClean="0"/>
              <a:t>This </a:t>
            </a:r>
            <a:r>
              <a:rPr lang="en-US" dirty="0"/>
              <a:t>relationship, known as Moseley’s Law, was discovered by Henry Moseley in </a:t>
            </a:r>
            <a:r>
              <a:rPr lang="en-US" dirty="0" smtClean="0"/>
              <a:t>1913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en-US" b="1" dirty="0" smtClean="0"/>
              <a:t>lines </a:t>
            </a:r>
            <a:r>
              <a:rPr lang="en-US" dirty="0"/>
              <a:t>in the spectrum (the peaks of intensity) are </a:t>
            </a:r>
            <a:r>
              <a:rPr lang="en-US" b="1" dirty="0"/>
              <a:t>named after the energy level to which an electron </a:t>
            </a:r>
            <a:r>
              <a:rPr lang="en-US" b="1" dirty="0" smtClean="0"/>
              <a:t>falls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1" y="1250442"/>
            <a:ext cx="3490809" cy="26266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" t="25745" r="7987" b="13236"/>
          <a:stretch/>
        </p:blipFill>
        <p:spPr>
          <a:xfrm>
            <a:off x="142771" y="4224529"/>
            <a:ext cx="3690741" cy="1911095"/>
          </a:xfrm>
          <a:prstGeom prst="rect">
            <a:avLst/>
          </a:prstGeom>
        </p:spPr>
      </p:pic>
      <p:sp>
        <p:nvSpPr>
          <p:cNvPr id="6" name="Nadpis 1"/>
          <p:cNvSpPr>
            <a:spLocks noGrp="1"/>
          </p:cNvSpPr>
          <p:nvPr>
            <p:ph type="title"/>
          </p:nvPr>
        </p:nvSpPr>
        <p:spPr>
          <a:xfrm>
            <a:off x="820674" y="0"/>
            <a:ext cx="7886700" cy="1325563"/>
          </a:xfrm>
        </p:spPr>
        <p:txBody>
          <a:bodyPr/>
          <a:lstStyle/>
          <a:p>
            <a:r>
              <a:rPr lang="en-US" b="1" dirty="0"/>
              <a:t>Characteristic </a:t>
            </a:r>
            <a:r>
              <a:rPr lang="cs-CZ" b="1" dirty="0" smtClean="0"/>
              <a:t>RTG, </a:t>
            </a:r>
            <a:r>
              <a:rPr lang="en-US" b="1" dirty="0" smtClean="0"/>
              <a:t>Spectrum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64944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15" y="1177264"/>
            <a:ext cx="3848100" cy="321945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3931920" y="322777"/>
            <a:ext cx="499205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each element has specific ionization energies for each subshell, so the </a:t>
            </a:r>
            <a:r>
              <a:rPr lang="en-US" b="1" dirty="0">
                <a:solidFill>
                  <a:srgbClr val="FF0000"/>
                </a:solidFill>
              </a:rPr>
              <a:t>difference between the energies is characteristic of the element </a:t>
            </a:r>
            <a:r>
              <a:rPr lang="en-US" dirty="0"/>
              <a:t>involved in producing the X-ray photon.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/>
              <a:t>Si, the ionization energy of the K shell is 1.84 keV, the ionization energy of the L shell is ~0.10 keV and the ionization energy of the M shell is ~0.01 keV</a:t>
            </a:r>
            <a:r>
              <a:rPr lang="en-US" dirty="0" smtClean="0"/>
              <a:t>.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Characteristic X-ray spectrum for Si shows three spectral lines.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line at low energy (~0.09 keV) results from ionization of the L shell with an electron from the M shell filling the vacancy: E = 0.10 – 0.01 keV. (This line would be at or below the limit of detection for most EDS detectors.)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line at ~1.74 keV results from ionization of the K shell with an electron from the L shell filling the vacancy (E = 1.84 – 0.10 keV), 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whereas </a:t>
            </a:r>
            <a:r>
              <a:rPr lang="en-US" dirty="0"/>
              <a:t>the smaller peak at higher energy (~1.83 keV) results from ionization of the K shell and an electron from the M shell filling the vacancy (E = 1.84 – 0.01 keV).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410411" y="4633416"/>
            <a:ext cx="35215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ideal Characteristic X-ray spectrum for Si. The Characteristic X-ray lines, Kα, Kβ and Lα, have discrete energies.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2171165" y="2272534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</a:t>
            </a:r>
            <a:r>
              <a:rPr lang="cs-CZ" baseline="-25000" dirty="0"/>
              <a:t>K</a:t>
            </a:r>
            <a:r>
              <a:rPr lang="cs-CZ" dirty="0"/>
              <a:t> &gt; E</a:t>
            </a:r>
            <a:r>
              <a:rPr lang="cs-CZ" baseline="-25000" dirty="0"/>
              <a:t>L</a:t>
            </a:r>
            <a:r>
              <a:rPr lang="cs-CZ" dirty="0"/>
              <a:t> &gt; E</a:t>
            </a:r>
            <a:r>
              <a:rPr lang="cs-CZ" baseline="-25000" dirty="0"/>
              <a:t>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7655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777" y="697469"/>
            <a:ext cx="5955937" cy="4351338"/>
          </a:xfrm>
        </p:spPr>
      </p:pic>
      <p:sp>
        <p:nvSpPr>
          <p:cNvPr id="5" name="Obdélník 4"/>
          <p:cNvSpPr/>
          <p:nvPr/>
        </p:nvSpPr>
        <p:spPr>
          <a:xfrm>
            <a:off x="700643" y="5461292"/>
            <a:ext cx="7980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Energy spectra of the x-rays radiated from the metal targets. a Acceleration voltage V a dependence of the x-ray spectra measured for W-target. b Target dependence of the x-ray spectra measured for the </a:t>
            </a:r>
            <a:r>
              <a:rPr lang="en-US" dirty="0" err="1"/>
              <a:t>Ti</a:t>
            </a:r>
            <a:r>
              <a:rPr lang="en-US" dirty="0"/>
              <a:t>, Cu, Mo, and W at V a = 50 kV. </a:t>
            </a:r>
            <a:endParaRPr lang="cs-CZ" dirty="0" smtClean="0"/>
          </a:p>
          <a:p>
            <a:r>
              <a:rPr lang="cs-CZ" dirty="0" err="1" smtClean="0"/>
              <a:t>Kita</a:t>
            </a:r>
            <a:r>
              <a:rPr lang="cs-CZ" dirty="0" smtClean="0"/>
              <a:t> S. et al.</a:t>
            </a:r>
            <a:r>
              <a:rPr lang="en-US" dirty="0"/>
              <a:t> JOURNAL OF APPLIED PHYSICS </a:t>
            </a:r>
            <a:r>
              <a:rPr lang="en-US" b="1" dirty="0"/>
              <a:t>103</a:t>
            </a:r>
            <a:r>
              <a:rPr lang="en-US" dirty="0"/>
              <a:t>, 064505 2008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2578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6723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</a:t>
            </a:r>
            <a:r>
              <a:rPr lang="en-US" dirty="0" err="1" smtClean="0"/>
              <a:t>aming</a:t>
            </a:r>
            <a:r>
              <a:rPr lang="en-US" dirty="0" smtClean="0"/>
              <a:t> </a:t>
            </a:r>
            <a:r>
              <a:rPr lang="en-US" dirty="0"/>
              <a:t>convention for Characteristic X-ray lines is the </a:t>
            </a:r>
            <a:r>
              <a:rPr lang="en-US" b="1" dirty="0"/>
              <a:t>Siegbahn notation</a:t>
            </a:r>
            <a:r>
              <a:rPr lang="en-US" dirty="0"/>
              <a:t>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8" y="1918484"/>
            <a:ext cx="4418012" cy="3695064"/>
          </a:xfrm>
        </p:spPr>
      </p:pic>
      <p:sp>
        <p:nvSpPr>
          <p:cNvPr id="5" name="TextovéPole 4"/>
          <p:cNvSpPr txBox="1"/>
          <p:nvPr/>
        </p:nvSpPr>
        <p:spPr>
          <a:xfrm>
            <a:off x="4572000" y="1536502"/>
            <a:ext cx="42793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first component of the name is the element involved, e.g. </a:t>
            </a:r>
            <a:r>
              <a:rPr lang="en-US" dirty="0" smtClean="0"/>
              <a:t>Si.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second component is the electron shell that was ionized to produce the X-ray, e.g. K, L or </a:t>
            </a:r>
            <a:r>
              <a:rPr lang="en-US" dirty="0" smtClean="0"/>
              <a:t>M.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third component reflects the relative intensity of the line within each shell, e.g. α is the most intense line, followed by β and </a:t>
            </a:r>
            <a:r>
              <a:rPr lang="en-US" dirty="0" smtClean="0"/>
              <a:t>γ.</a:t>
            </a:r>
            <a:endParaRPr lang="cs-C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</a:t>
            </a:r>
            <a:r>
              <a:rPr lang="en-US" dirty="0"/>
              <a:t>lines within each shell make up a family, or series, of lines for that shell, e.g., the K family comprises the Kα and Kβ X-ray 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the Si spectrum, the lowest energy X-ray line is the Si Lα line; the line at 1.74 keV is the Si Kα line and the line at ~1.83 keV is the Si Kβ line.</a:t>
            </a:r>
          </a:p>
        </p:txBody>
      </p:sp>
      <p:sp>
        <p:nvSpPr>
          <p:cNvPr id="6" name="Obdélník 5"/>
          <p:cNvSpPr/>
          <p:nvPr/>
        </p:nvSpPr>
        <p:spPr>
          <a:xfrm>
            <a:off x="1577214" y="6203823"/>
            <a:ext cx="12394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E</a:t>
            </a:r>
            <a:r>
              <a:rPr lang="cs-CZ" baseline="-25000" dirty="0"/>
              <a:t>K</a:t>
            </a:r>
            <a:r>
              <a:rPr lang="cs-CZ" dirty="0"/>
              <a:t> &gt; E</a:t>
            </a:r>
            <a:r>
              <a:rPr lang="cs-CZ" baseline="-25000" dirty="0"/>
              <a:t>L</a:t>
            </a:r>
            <a:r>
              <a:rPr lang="cs-CZ" dirty="0"/>
              <a:t> &gt; E</a:t>
            </a:r>
            <a:r>
              <a:rPr lang="cs-CZ" baseline="-25000" dirty="0"/>
              <a:t>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30766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INTERAKCE RTG záření s hmotou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RTG záření integruje s atomy tkáně dvěma procesy: </a:t>
            </a:r>
            <a:r>
              <a:rPr lang="cs-CZ" b="1" dirty="0"/>
              <a:t>fotoefekt </a:t>
            </a:r>
            <a:r>
              <a:rPr lang="cs-CZ" dirty="0"/>
              <a:t>a </a:t>
            </a:r>
            <a:r>
              <a:rPr lang="cs-CZ" b="1" dirty="0" err="1" smtClean="0"/>
              <a:t>Comptonův</a:t>
            </a:r>
            <a:r>
              <a:rPr lang="cs-CZ" b="1" dirty="0"/>
              <a:t> </a:t>
            </a:r>
            <a:r>
              <a:rPr lang="cs-CZ" b="1" dirty="0" smtClean="0"/>
              <a:t>rozptyl </a:t>
            </a:r>
            <a:r>
              <a:rPr lang="cs-CZ" dirty="0"/>
              <a:t>(tvorba </a:t>
            </a:r>
            <a:r>
              <a:rPr lang="cs-CZ" i="1" dirty="0"/>
              <a:t>elektron-pozitronových párů </a:t>
            </a:r>
            <a:r>
              <a:rPr lang="cs-CZ" dirty="0"/>
              <a:t>zde nenastává vzhledem k nízké </a:t>
            </a:r>
            <a:r>
              <a:rPr lang="cs-CZ" dirty="0" smtClean="0"/>
              <a:t>energii fotonů).</a:t>
            </a:r>
          </a:p>
          <a:p>
            <a:r>
              <a:rPr lang="cs-CZ" dirty="0" smtClean="0"/>
              <a:t>Oba </a:t>
            </a:r>
            <a:r>
              <a:rPr lang="cs-CZ" dirty="0"/>
              <a:t>tyto procesy se podílejí na rozdílné absorpci záření v jednotlivých </a:t>
            </a:r>
            <a:r>
              <a:rPr lang="cs-CZ" dirty="0" smtClean="0"/>
              <a:t>tkáních v </a:t>
            </a:r>
            <a:r>
              <a:rPr lang="cs-CZ" dirty="0"/>
              <a:t>závislosti na tloušťce, hustotě látky a protonovém čísle atomů. </a:t>
            </a:r>
            <a:endParaRPr lang="cs-CZ" dirty="0" smtClean="0"/>
          </a:p>
          <a:p>
            <a:r>
              <a:rPr lang="cs-CZ" dirty="0" smtClean="0"/>
              <a:t>Právě </a:t>
            </a:r>
            <a:r>
              <a:rPr lang="cs-CZ" dirty="0"/>
              <a:t>na této </a:t>
            </a:r>
            <a:r>
              <a:rPr lang="cs-CZ" dirty="0" smtClean="0"/>
              <a:t>rozdílné absorpci </a:t>
            </a:r>
            <a:r>
              <a:rPr lang="cs-CZ" dirty="0"/>
              <a:t>RTG záření v různých tkáních jakož i jejich fyziologických či </a:t>
            </a:r>
            <a:r>
              <a:rPr lang="cs-CZ" dirty="0" smtClean="0"/>
              <a:t>patologických </a:t>
            </a:r>
            <a:r>
              <a:rPr lang="pl-PL" dirty="0" smtClean="0"/>
              <a:t>stavech </a:t>
            </a:r>
            <a:r>
              <a:rPr lang="pl-PL" dirty="0"/>
              <a:t>je založena RTG diagnostika.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19957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" y="1307592"/>
            <a:ext cx="5361333" cy="5193791"/>
          </a:xfrm>
        </p:spPr>
      </p:pic>
      <p:sp>
        <p:nvSpPr>
          <p:cNvPr id="6" name="Obdélník 5"/>
          <p:cNvSpPr/>
          <p:nvPr/>
        </p:nvSpPr>
        <p:spPr>
          <a:xfrm>
            <a:off x="5989982" y="1746848"/>
            <a:ext cx="29377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Possible X-ray photon interaction processes with the matter: (a) photoelectric absorption; (b) Compton scattering; (c) pair production.</a:t>
            </a:r>
            <a:endParaRPr lang="cs-CZ" sz="2800" dirty="0"/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628650" y="127382"/>
            <a:ext cx="7886700" cy="1325563"/>
          </a:xfrm>
        </p:spPr>
        <p:txBody>
          <a:bodyPr/>
          <a:lstStyle/>
          <a:p>
            <a:r>
              <a:rPr lang="cs-CZ" b="1" dirty="0" smtClean="0"/>
              <a:t>INTERAKCE RTG záření s hmotou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13931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-28066"/>
            <a:ext cx="7886700" cy="1325563"/>
          </a:xfrm>
        </p:spPr>
        <p:txBody>
          <a:bodyPr/>
          <a:lstStyle/>
          <a:p>
            <a:r>
              <a:rPr lang="cs-CZ" dirty="0" smtClean="0"/>
              <a:t>DETEKCE RTG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V případě skiagrafie </a:t>
            </a:r>
            <a:r>
              <a:rPr lang="cs-CZ" dirty="0"/>
              <a:t>je vzniklý obraz zaznamenáván na filmový </a:t>
            </a:r>
            <a:r>
              <a:rPr lang="cs-CZ" dirty="0" smtClean="0"/>
              <a:t>materiál.</a:t>
            </a:r>
          </a:p>
          <a:p>
            <a:r>
              <a:rPr lang="cs-CZ" dirty="0" smtClean="0"/>
              <a:t>O </a:t>
            </a:r>
            <a:r>
              <a:rPr lang="cs-CZ" dirty="0"/>
              <a:t>skiaskopii </a:t>
            </a:r>
            <a:r>
              <a:rPr lang="cs-CZ" dirty="0" smtClean="0"/>
              <a:t>mluvíme tehdy</a:t>
            </a:r>
            <a:r>
              <a:rPr lang="cs-CZ" dirty="0"/>
              <a:t>, jestliže je obraz pozorován pouze na stínítku bez trvalého uchování obrazu. </a:t>
            </a:r>
            <a:endParaRPr lang="cs-CZ" dirty="0" smtClean="0"/>
          </a:p>
          <a:p>
            <a:r>
              <a:rPr lang="cs-CZ" dirty="0" smtClean="0"/>
              <a:t>Skiaskopie umožňuje </a:t>
            </a:r>
            <a:r>
              <a:rPr lang="cs-CZ" dirty="0"/>
              <a:t>sledovat pohyby orgánů nebo použitých kontrastních látek v </a:t>
            </a:r>
            <a:r>
              <a:rPr lang="cs-CZ" dirty="0" smtClean="0"/>
              <a:t>těchto orgánech</a:t>
            </a:r>
            <a:r>
              <a:rPr lang="cs-CZ" dirty="0"/>
              <a:t>, případně jejich funkci</a:t>
            </a:r>
            <a:r>
              <a:rPr lang="cs-CZ" dirty="0" smtClean="0"/>
              <a:t>.</a:t>
            </a:r>
          </a:p>
          <a:p>
            <a:r>
              <a:rPr lang="cs-CZ" dirty="0"/>
              <a:t>V současné době u moderních digitálních </a:t>
            </a:r>
            <a:r>
              <a:rPr lang="cs-CZ" dirty="0" smtClean="0"/>
              <a:t>přístrojů </a:t>
            </a:r>
            <a:r>
              <a:rPr lang="cs-CZ" dirty="0"/>
              <a:t>se rozdíl mezi skiagrafií a skiaskopií do značné míry stírá, v počítačovém systému </a:t>
            </a:r>
            <a:r>
              <a:rPr lang="cs-CZ" dirty="0" smtClean="0"/>
              <a:t>lze volit</a:t>
            </a:r>
            <a:r>
              <a:rPr lang="cs-CZ" dirty="0"/>
              <a:t>, zda záznam digitálního obrazu bude statický či dynamický</a:t>
            </a:r>
            <a:r>
              <a:rPr lang="cs-CZ" dirty="0" smtClean="0"/>
              <a:t>.</a:t>
            </a:r>
          </a:p>
          <a:p>
            <a:r>
              <a:rPr lang="cs-CZ" b="1" dirty="0"/>
              <a:t>Fokusace elektronů, ohnisko</a:t>
            </a:r>
          </a:p>
          <a:p>
            <a:r>
              <a:rPr lang="cs-CZ" dirty="0"/>
              <a:t>Rentgenky pro RTG diagnostiku používají fokusaci elektronového svazku do </a:t>
            </a:r>
            <a:r>
              <a:rPr lang="cs-CZ" dirty="0" smtClean="0"/>
              <a:t>ohniska, což </a:t>
            </a:r>
            <a:r>
              <a:rPr lang="cs-CZ" dirty="0"/>
              <a:t>je podmínkou dosažení dobré ostrosti a rozlišení projekčního stínového </a:t>
            </a:r>
            <a:r>
              <a:rPr lang="cs-CZ" dirty="0" smtClean="0"/>
              <a:t>transmisního obrazu </a:t>
            </a:r>
            <a:r>
              <a:rPr lang="cs-CZ" dirty="0"/>
              <a:t>při RTG diagnostice, resp. je zapotřebí, aby svazek X-záření vycházel z </a:t>
            </a:r>
            <a:r>
              <a:rPr lang="cs-CZ" dirty="0" smtClean="0"/>
              <a:t>téměř bodového </a:t>
            </a:r>
            <a:r>
              <a:rPr lang="cs-CZ" dirty="0"/>
              <a:t>zdroje</a:t>
            </a:r>
            <a:r>
              <a:rPr lang="cs-CZ" b="1" dirty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36500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0040" y="27432"/>
            <a:ext cx="8686800" cy="66842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1600" b="1" dirty="0"/>
              <a:t>1. Skiagrafie</a:t>
            </a:r>
          </a:p>
          <a:p>
            <a:pPr>
              <a:lnSpc>
                <a:spcPct val="120000"/>
              </a:lnSpc>
            </a:pPr>
            <a:r>
              <a:rPr lang="cs-CZ" sz="1600" dirty="0"/>
              <a:t>Při prostém RTG snímkování, zvaném skiagrafi</a:t>
            </a:r>
            <a:r>
              <a:rPr lang="cs-CZ" sz="1600" b="1" dirty="0"/>
              <a:t>e</a:t>
            </a:r>
            <a:r>
              <a:rPr lang="cs-CZ" sz="1600" dirty="0"/>
              <a:t>, dopadá RTG záření prošlé </a:t>
            </a:r>
            <a:r>
              <a:rPr lang="cs-CZ" sz="1600" dirty="0" smtClean="0"/>
              <a:t>vyšetřovanou tkání </a:t>
            </a:r>
            <a:r>
              <a:rPr lang="cs-CZ" sz="1600" dirty="0"/>
              <a:t>na fotografický film obsahující halogenidy stříbra (bromid stříbrný</a:t>
            </a:r>
            <a:r>
              <a:rPr lang="cs-CZ" sz="1600" dirty="0" smtClean="0"/>
              <a:t>), v </a:t>
            </a:r>
            <a:r>
              <a:rPr lang="cs-CZ" sz="1600" dirty="0"/>
              <a:t>němž fotochemickou reakcí dochází k uvolňování stříbra z jeho vazby ve sloučenině</a:t>
            </a:r>
          </a:p>
          <a:p>
            <a:pPr>
              <a:lnSpc>
                <a:spcPct val="120000"/>
              </a:lnSpc>
            </a:pPr>
            <a:r>
              <a:rPr lang="cs-CZ" sz="1600" dirty="0"/>
              <a:t>– vzniká latentní obraz, který je při vyvolání ve vývojce zviditelněn pomocí </a:t>
            </a:r>
            <a:r>
              <a:rPr lang="cs-CZ" sz="1600" dirty="0" smtClean="0"/>
              <a:t>hustoty zrníček </a:t>
            </a:r>
            <a:r>
              <a:rPr lang="cs-CZ" sz="1600" dirty="0"/>
              <a:t>koloidního stříbra, zbylý bromid stříbra se rozpustí v ustalovači</a:t>
            </a:r>
            <a:r>
              <a:rPr lang="cs-CZ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cs-CZ" sz="1600" dirty="0" smtClean="0"/>
              <a:t>Hustota</a:t>
            </a:r>
            <a:r>
              <a:rPr lang="cs-CZ" sz="1600" dirty="0"/>
              <a:t> </a:t>
            </a:r>
            <a:r>
              <a:rPr lang="cs-CZ" sz="1600" dirty="0" smtClean="0"/>
              <a:t>zčernání </a:t>
            </a:r>
            <a:r>
              <a:rPr lang="cs-CZ" sz="1600" dirty="0"/>
              <a:t>filmu je úměrná množství prošlého RTG záření. Vzniklý RTG </a:t>
            </a:r>
            <a:r>
              <a:rPr lang="cs-CZ" sz="1600" dirty="0" smtClean="0"/>
              <a:t>fotografický obraz </a:t>
            </a:r>
            <a:r>
              <a:rPr lang="cs-CZ" sz="1600" dirty="0"/>
              <a:t>představuje negativní zobrazení hustoty tkáně: místa s nízkou hustotou (</a:t>
            </a:r>
            <a:r>
              <a:rPr lang="cs-CZ" sz="1600" dirty="0" smtClean="0"/>
              <a:t>měkké tkáně</a:t>
            </a:r>
            <a:r>
              <a:rPr lang="cs-CZ" sz="1600" dirty="0"/>
              <a:t>) mají nižší absorpci, a proto vysoké zčernání, místa s vysokou </a:t>
            </a:r>
            <a:r>
              <a:rPr lang="cs-CZ" sz="1600" dirty="0" err="1"/>
              <a:t>denzitou</a:t>
            </a:r>
            <a:r>
              <a:rPr lang="cs-CZ" sz="1600" dirty="0"/>
              <a:t> (</a:t>
            </a:r>
            <a:r>
              <a:rPr lang="cs-CZ" sz="1600" dirty="0" smtClean="0"/>
              <a:t>např. kosti</a:t>
            </a:r>
            <a:r>
              <a:rPr lang="cs-CZ" sz="1600" dirty="0"/>
              <a:t>) více absorbují RTG záření a jsou proto na filmu zobrazena světlé</a:t>
            </a:r>
            <a:r>
              <a:rPr lang="cs-CZ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cs-CZ" sz="1600" b="1" dirty="0"/>
              <a:t>2. Skiaskopie</a:t>
            </a:r>
          </a:p>
          <a:p>
            <a:pPr>
              <a:lnSpc>
                <a:spcPct val="120000"/>
              </a:lnSpc>
            </a:pPr>
            <a:r>
              <a:rPr lang="cs-CZ" sz="1600" dirty="0"/>
              <a:t>Jako skiaskopi</a:t>
            </a:r>
            <a:r>
              <a:rPr lang="cs-CZ" sz="1600" b="1" dirty="0"/>
              <a:t>e </a:t>
            </a:r>
            <a:r>
              <a:rPr lang="cs-CZ" sz="1600" dirty="0"/>
              <a:t>či </a:t>
            </a:r>
            <a:r>
              <a:rPr lang="cs-CZ" sz="1600" dirty="0" err="1"/>
              <a:t>fluoroskopie</a:t>
            </a:r>
            <a:r>
              <a:rPr lang="cs-CZ" sz="1600" dirty="0"/>
              <a:t> se označuje přímé vizuální pozorování obrazu </a:t>
            </a:r>
            <a:r>
              <a:rPr lang="cs-CZ" sz="1600" dirty="0" smtClean="0"/>
              <a:t>prošlého RTG </a:t>
            </a:r>
            <a:r>
              <a:rPr lang="cs-CZ" sz="1600" dirty="0"/>
              <a:t>záření, původně přímo na fluorescenčním stínítku („štítu“). Přímá </a:t>
            </a:r>
            <a:r>
              <a:rPr lang="cs-CZ" sz="1600" dirty="0" smtClean="0"/>
              <a:t>skiaskopie patřící </a:t>
            </a:r>
            <a:r>
              <a:rPr lang="cs-CZ" sz="1600" dirty="0"/>
              <a:t>dříve k běžnému vyšetření je vzhledem </a:t>
            </a:r>
            <a:r>
              <a:rPr lang="cs-CZ" sz="1600" b="1" dirty="0">
                <a:solidFill>
                  <a:srgbClr val="FF0000"/>
                </a:solidFill>
              </a:rPr>
              <a:t>k vysoké radiační zátěži </a:t>
            </a:r>
            <a:r>
              <a:rPr lang="cs-CZ" sz="1600" b="1" dirty="0" smtClean="0">
                <a:solidFill>
                  <a:srgbClr val="FF0000"/>
                </a:solidFill>
              </a:rPr>
              <a:t>vyšetřujícího rentgenologa </a:t>
            </a:r>
            <a:r>
              <a:rPr lang="cs-CZ" sz="1600" b="1" dirty="0">
                <a:solidFill>
                  <a:srgbClr val="FF0000"/>
                </a:solidFill>
              </a:rPr>
              <a:t>(též pacienta) </a:t>
            </a:r>
            <a:r>
              <a:rPr lang="cs-CZ" sz="1600" dirty="0"/>
              <a:t>využívána v současné době velmi </a:t>
            </a:r>
            <a:r>
              <a:rPr lang="cs-CZ" sz="1600" dirty="0" smtClean="0"/>
              <a:t>sporadicky.</a:t>
            </a:r>
          </a:p>
          <a:p>
            <a:pPr>
              <a:lnSpc>
                <a:spcPct val="120000"/>
              </a:lnSpc>
            </a:pPr>
            <a:r>
              <a:rPr lang="cs-CZ" sz="1600" dirty="0" smtClean="0"/>
              <a:t>Nepřímou</a:t>
            </a:r>
            <a:r>
              <a:rPr lang="cs-CZ" sz="1600" dirty="0"/>
              <a:t> </a:t>
            </a:r>
            <a:r>
              <a:rPr lang="cs-CZ" sz="1600" dirty="0" smtClean="0"/>
              <a:t>skiaskopii </a:t>
            </a:r>
            <a:r>
              <a:rPr lang="cs-CZ" sz="1600" dirty="0"/>
              <a:t>umožňuje zesilovač obrazu s elektronickým snímáním obrazu, nověji </a:t>
            </a:r>
            <a:r>
              <a:rPr lang="cs-CZ" sz="1600" dirty="0" smtClean="0"/>
              <a:t>přímým elektronickým</a:t>
            </a:r>
            <a:r>
              <a:rPr lang="cs-CZ" sz="1600" dirty="0"/>
              <a:t>, digitálním snímáním obrazu. Tato nepřímá skiaskopie je </a:t>
            </a:r>
            <a:r>
              <a:rPr lang="cs-CZ" sz="1600" dirty="0" smtClean="0"/>
              <a:t>výhodná k </a:t>
            </a:r>
            <a:r>
              <a:rPr lang="cs-CZ" sz="1600" dirty="0"/>
              <a:t>vyšetřování dynamických dějů (koronární arteriografie, </a:t>
            </a:r>
            <a:r>
              <a:rPr lang="cs-CZ" sz="1600" dirty="0" err="1"/>
              <a:t>transhepatální</a:t>
            </a:r>
            <a:r>
              <a:rPr lang="cs-CZ" sz="1600" dirty="0"/>
              <a:t> cholangiografie</a:t>
            </a:r>
            <a:r>
              <a:rPr lang="cs-CZ" sz="1600" dirty="0" smtClean="0"/>
              <a:t>...), dále </a:t>
            </a:r>
            <a:r>
              <a:rPr lang="cs-CZ" sz="1600" dirty="0"/>
              <a:t>při intervenčních výkonech, kde je nutná vizuální kontrola a </a:t>
            </a:r>
            <a:r>
              <a:rPr lang="cs-CZ" sz="1600" dirty="0" smtClean="0"/>
              <a:t>navigace při </a:t>
            </a:r>
            <a:r>
              <a:rPr lang="cs-CZ" sz="1600" dirty="0"/>
              <a:t>zavádění různých sond a katétrů, implantaci kardiostimulátorů, koronární </a:t>
            </a:r>
            <a:r>
              <a:rPr lang="cs-CZ" sz="1600" dirty="0" smtClean="0"/>
              <a:t>angioplastice, zavádění </a:t>
            </a:r>
            <a:r>
              <a:rPr lang="cs-CZ" sz="1600" dirty="0"/>
              <a:t>stentů...</a:t>
            </a:r>
          </a:p>
        </p:txBody>
      </p:sp>
    </p:spTree>
    <p:extLst>
      <p:ext uri="{BB962C8B-B14F-4D97-AF65-F5344CB8AC3E}">
        <p14:creationId xmlns:p14="http://schemas.microsoft.com/office/powerpoint/2010/main" val="2068450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52" y="3709095"/>
            <a:ext cx="4043626" cy="269575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06" y="298572"/>
            <a:ext cx="4044072" cy="277958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13" y="352743"/>
            <a:ext cx="3968889" cy="5450834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628729" y="5880457"/>
            <a:ext cx="4396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Pacient při rentgenování hrudi u profesora </a:t>
            </a:r>
            <a:r>
              <a:rPr lang="cs-CZ" sz="1200" dirty="0" err="1"/>
              <a:t>Menarda</a:t>
            </a:r>
            <a:r>
              <a:rPr lang="cs-CZ" sz="1200" dirty="0"/>
              <a:t> v nemocnici </a:t>
            </a:r>
            <a:r>
              <a:rPr lang="cs-CZ" sz="1200" dirty="0" err="1"/>
              <a:t>Cochin</a:t>
            </a:r>
            <a:r>
              <a:rPr lang="cs-CZ" sz="1200" dirty="0"/>
              <a:t> v Paříži roku 1914</a:t>
            </a:r>
            <a:r>
              <a:rPr lang="cs-CZ" sz="1200" dirty="0" smtClean="0"/>
              <a:t>.</a:t>
            </a:r>
            <a:endParaRPr lang="cs-CZ" sz="1200" dirty="0">
              <a:effectLst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249829" y="3128474"/>
            <a:ext cx="42673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Rentgenování hlavy mladé ženy pomocí nového aparátu v Londýně roku 1934. Přístroj se stával dostupnějším, přenosnějším a mohl být tudíž používán prakticky </a:t>
            </a:r>
            <a:r>
              <a:rPr lang="cs-CZ" sz="1000" dirty="0" smtClean="0"/>
              <a:t>kdekoliv</a:t>
            </a:r>
            <a:endParaRPr lang="cs-CZ" sz="1000" dirty="0">
              <a:effectLst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40688" y="6470656"/>
            <a:ext cx="8484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</a:t>
            </a:r>
            <a:r>
              <a:rPr lang="cs-CZ" sz="1050" dirty="0">
                <a:hlinkClick r:id="rId5"/>
              </a:rPr>
              <a:t>https://</a:t>
            </a:r>
            <a:r>
              <a:rPr lang="cs-CZ" sz="1050" dirty="0" smtClean="0">
                <a:hlinkClick r:id="rId5"/>
              </a:rPr>
              <a:t>g.cz/rentge-slavi-vice-jak-120-let-jak-se-postupem-casu-zlepsoval-podivejte-se-na-fascinujici-historicke/</a:t>
            </a:r>
            <a:r>
              <a:rPr lang="cs-CZ" sz="1050" dirty="0" smtClean="0"/>
              <a:t>    </a:t>
            </a:r>
            <a:r>
              <a:rPr lang="cs-CZ" sz="1050" dirty="0" err="1" smtClean="0"/>
              <a:t>Imagno</a:t>
            </a:r>
            <a:r>
              <a:rPr lang="cs-CZ" sz="1050" dirty="0" smtClean="0"/>
              <a:t> </a:t>
            </a:r>
            <a:r>
              <a:rPr lang="cs-CZ" sz="1050" dirty="0"/>
              <a:t>- </a:t>
            </a:r>
            <a:r>
              <a:rPr lang="cs-CZ" sz="1050" dirty="0" err="1"/>
              <a:t>Getty</a:t>
            </a:r>
            <a:r>
              <a:rPr lang="cs-CZ" sz="1050" dirty="0"/>
              <a:t> </a:t>
            </a:r>
            <a:r>
              <a:rPr lang="cs-CZ" sz="1050" dirty="0" err="1"/>
              <a:t>Images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5864649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" y="226738"/>
            <a:ext cx="4141352" cy="486082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46" y="226738"/>
            <a:ext cx="3584858" cy="486082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891208" y="5204200"/>
            <a:ext cx="298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/>
              <a:t>Pacient při rentgenování hrudi u profesora </a:t>
            </a:r>
            <a:r>
              <a:rPr lang="cs-CZ" sz="1600" dirty="0" err="1"/>
              <a:t>Menarda</a:t>
            </a:r>
            <a:r>
              <a:rPr lang="cs-CZ" sz="1600" dirty="0"/>
              <a:t> v nemocnici </a:t>
            </a:r>
            <a:r>
              <a:rPr lang="cs-CZ" sz="1600" dirty="0" err="1"/>
              <a:t>Cochin</a:t>
            </a:r>
            <a:r>
              <a:rPr lang="cs-CZ" sz="1600" dirty="0"/>
              <a:t> v Paříži roku </a:t>
            </a:r>
            <a:r>
              <a:rPr lang="cs-CZ" sz="1600" dirty="0" smtClean="0"/>
              <a:t>1914.</a:t>
            </a:r>
            <a:endParaRPr lang="cs-CZ" sz="1600" dirty="0">
              <a:effectLst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0688" y="6333496"/>
            <a:ext cx="8484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</a:t>
            </a:r>
            <a:r>
              <a:rPr lang="cs-CZ" sz="1050" dirty="0">
                <a:hlinkClick r:id="rId4"/>
              </a:rPr>
              <a:t>https://</a:t>
            </a:r>
            <a:r>
              <a:rPr lang="cs-CZ" sz="1050" dirty="0" smtClean="0">
                <a:hlinkClick r:id="rId4"/>
              </a:rPr>
              <a:t>g.cz/rentge-slavi-vice-jak-120-let-jak-se-postupem-casu-zlepsoval-podivejte-se-na-fascinujici-historicke/</a:t>
            </a:r>
            <a:r>
              <a:rPr lang="cs-CZ" sz="1050" dirty="0" smtClean="0"/>
              <a:t>    </a:t>
            </a:r>
            <a:r>
              <a:rPr lang="cs-CZ" sz="1050" dirty="0" err="1" smtClean="0"/>
              <a:t>Imagno</a:t>
            </a:r>
            <a:r>
              <a:rPr lang="cs-CZ" sz="1050" dirty="0" smtClean="0"/>
              <a:t> </a:t>
            </a:r>
            <a:r>
              <a:rPr lang="cs-CZ" sz="1050" dirty="0"/>
              <a:t>- </a:t>
            </a:r>
            <a:r>
              <a:rPr lang="cs-CZ" sz="1050" dirty="0" err="1"/>
              <a:t>Getty</a:t>
            </a:r>
            <a:r>
              <a:rPr lang="cs-CZ" sz="1050" dirty="0"/>
              <a:t> </a:t>
            </a:r>
            <a:r>
              <a:rPr lang="cs-CZ" sz="1050" dirty="0" err="1"/>
              <a:t>Images</a:t>
            </a:r>
            <a:endParaRPr lang="cs-CZ" sz="105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12360" y="5202974"/>
            <a:ext cx="3705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1896: The first x ray to be used clinically was by two </a:t>
            </a:r>
            <a:r>
              <a:rPr lang="en-US" sz="1600" dirty="0" err="1"/>
              <a:t>british</a:t>
            </a:r>
            <a:r>
              <a:rPr lang="en-US" sz="1600" dirty="0"/>
              <a:t> scientist. The military also used it to located bullets in wounded soldiers.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86184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86994"/>
            <a:ext cx="7886700" cy="64427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Druhy elektromagnetického </a:t>
            </a:r>
            <a:r>
              <a:rPr lang="cs-CZ" b="1" dirty="0" smtClean="0"/>
              <a:t>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28650" y="900195"/>
            <a:ext cx="7886700" cy="220011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Podle vlnové délky či frekvence můžeme rozdělit elektromagnetické vlny na </a:t>
            </a:r>
            <a:r>
              <a:rPr lang="cs-CZ" dirty="0" smtClean="0"/>
              <a:t>několik skupin</a:t>
            </a:r>
          </a:p>
          <a:p>
            <a:r>
              <a:rPr lang="cs-CZ" b="1" dirty="0" smtClean="0"/>
              <a:t>Radiové vlny: </a:t>
            </a:r>
            <a:r>
              <a:rPr lang="cs-CZ" dirty="0" smtClean="0"/>
              <a:t>délkou </a:t>
            </a:r>
            <a:r>
              <a:rPr lang="cs-CZ" dirty="0"/>
              <a:t>odpovídají rozměrům </a:t>
            </a:r>
            <a:r>
              <a:rPr lang="cs-CZ" dirty="0" smtClean="0"/>
              <a:t>fotbalového hřiště </a:t>
            </a:r>
          </a:p>
          <a:p>
            <a:r>
              <a:rPr lang="cs-CZ" b="1" dirty="0" smtClean="0"/>
              <a:t>Mikrovlny</a:t>
            </a:r>
            <a:r>
              <a:rPr lang="cs-CZ" dirty="0" smtClean="0"/>
              <a:t>: (v </a:t>
            </a:r>
            <a:r>
              <a:rPr lang="cs-CZ" dirty="0"/>
              <a:t>mikrovlnné </a:t>
            </a:r>
            <a:r>
              <a:rPr lang="cs-CZ" dirty="0" smtClean="0"/>
              <a:t>troubě) </a:t>
            </a:r>
            <a:r>
              <a:rPr lang="cs-CZ" dirty="0"/>
              <a:t>mají velikost asi </a:t>
            </a:r>
            <a:r>
              <a:rPr lang="cs-CZ" dirty="0" smtClean="0"/>
              <a:t>baseballového míčku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b="1" dirty="0" smtClean="0"/>
              <a:t>Viditelné spektrum</a:t>
            </a:r>
            <a:r>
              <a:rPr lang="cs-CZ" dirty="0" smtClean="0"/>
              <a:t>: vlny rozměrově odpovídají bakteriím</a:t>
            </a:r>
            <a:endParaRPr lang="cs-CZ" dirty="0"/>
          </a:p>
          <a:p>
            <a:r>
              <a:rPr lang="cs-CZ" b="1" dirty="0" smtClean="0"/>
              <a:t>Ionizující záření </a:t>
            </a:r>
            <a:r>
              <a:rPr lang="cs-CZ" dirty="0" smtClean="0"/>
              <a:t>(RTG a gama záření): &lt;velikosti </a:t>
            </a:r>
            <a:r>
              <a:rPr lang="cs-CZ" dirty="0"/>
              <a:t>molekuly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35082" y="450472"/>
            <a:ext cx="3573640" cy="851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391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09" y="86827"/>
            <a:ext cx="4159963" cy="5558197"/>
          </a:xfrm>
        </p:spPr>
      </p:pic>
      <p:sp>
        <p:nvSpPr>
          <p:cNvPr id="5" name="Obdélník 4"/>
          <p:cNvSpPr/>
          <p:nvPr/>
        </p:nvSpPr>
        <p:spPr>
          <a:xfrm>
            <a:off x="210870" y="5645024"/>
            <a:ext cx="3199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Filmová hvězda Judith Allen s radiovým snímkem svých zad kolem roku 1930.</a:t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endParaRPr lang="cs-CZ" sz="1200" dirty="0"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40688" y="6470656"/>
            <a:ext cx="8484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</a:t>
            </a:r>
            <a:r>
              <a:rPr lang="cs-CZ" sz="1050" dirty="0">
                <a:hlinkClick r:id="rId3"/>
              </a:rPr>
              <a:t>https://</a:t>
            </a:r>
            <a:r>
              <a:rPr lang="cs-CZ" sz="1050" dirty="0" smtClean="0">
                <a:hlinkClick r:id="rId3"/>
              </a:rPr>
              <a:t>g.cz/rentge-slavi-vice-jak-120-let-jak-se-postupem-casu-zlepsoval-podivejte-se-na-fascinujici-historicke/</a:t>
            </a:r>
            <a:r>
              <a:rPr lang="cs-CZ" sz="1050" dirty="0" smtClean="0"/>
              <a:t>    </a:t>
            </a:r>
            <a:r>
              <a:rPr lang="cs-CZ" sz="1050" dirty="0" err="1" smtClean="0"/>
              <a:t>Imagno</a:t>
            </a:r>
            <a:r>
              <a:rPr lang="cs-CZ" sz="1050" dirty="0" smtClean="0"/>
              <a:t> </a:t>
            </a:r>
            <a:r>
              <a:rPr lang="cs-CZ" sz="1050" dirty="0"/>
              <a:t>- </a:t>
            </a:r>
            <a:r>
              <a:rPr lang="cs-CZ" sz="1050" dirty="0" err="1"/>
              <a:t>Getty</a:t>
            </a:r>
            <a:r>
              <a:rPr lang="cs-CZ" sz="1050" dirty="0"/>
              <a:t> </a:t>
            </a:r>
            <a:r>
              <a:rPr lang="cs-CZ" sz="1050" dirty="0" err="1"/>
              <a:t>Images</a:t>
            </a:r>
            <a:endParaRPr lang="cs-CZ" sz="105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623" y="86649"/>
            <a:ext cx="4238261" cy="555837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4786791" y="5645024"/>
            <a:ext cx="42382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Muž se ženou demonstrují, jak funguje rentgenové zařízení. To představovalo zázrak moderního lékařství a léčení (1928</a:t>
            </a:r>
            <a:r>
              <a:rPr lang="cs-CZ" sz="1200" dirty="0" smtClean="0"/>
              <a:t>)</a:t>
            </a:r>
            <a:endParaRPr lang="cs-CZ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934124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8130" y="137205"/>
            <a:ext cx="8755558" cy="1325563"/>
          </a:xfrm>
        </p:spPr>
        <p:txBody>
          <a:bodyPr>
            <a:normAutofit/>
          </a:bodyPr>
          <a:lstStyle/>
          <a:p>
            <a:r>
              <a:rPr lang="cs-CZ" sz="2400" b="1" dirty="0"/>
              <a:t>Od 30. let se již rentgenologové začínali chránit od škodlivého záření nošením obleků.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098" y="1459216"/>
            <a:ext cx="3188714" cy="4351338"/>
          </a:xfrm>
        </p:spPr>
      </p:pic>
      <p:sp>
        <p:nvSpPr>
          <p:cNvPr id="5" name="Obdélník 4"/>
          <p:cNvSpPr/>
          <p:nvPr/>
        </p:nvSpPr>
        <p:spPr>
          <a:xfrm>
            <a:off x="1325880" y="5891865"/>
            <a:ext cx="77499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Jeden z výstřelků pocházející z Rentgenového Institutu v německém Frankfurtu z roku 1929. Zvláštní vynález měl umožnit rentgenologovi se dívat skrz přístroj na pacienta a mělo se tak zabránit nadměrnému ozařování lékaře.</a:t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endParaRPr lang="cs-CZ" sz="1200" dirty="0">
              <a:effectLst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0" y="1459216"/>
            <a:ext cx="5581650" cy="406717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78130" y="58918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/>
            </a:r>
            <a:br>
              <a:rPr lang="cs-CZ" sz="1200" dirty="0"/>
            </a:br>
            <a:r>
              <a:rPr lang="cs-CZ" sz="1200" dirty="0"/>
              <a:t/>
            </a:r>
            <a:br>
              <a:rPr lang="cs-CZ" sz="1200" dirty="0"/>
            </a:br>
            <a:endParaRPr lang="cs-CZ" sz="1200" dirty="0">
              <a:effectLst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86690" y="5542093"/>
            <a:ext cx="4161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Westminster, 1934, </a:t>
            </a:r>
            <a:r>
              <a:rPr lang="en-US" dirty="0" err="1"/>
              <a:t>Imagno</a:t>
            </a:r>
            <a:r>
              <a:rPr lang="en-US" dirty="0"/>
              <a:t> - Getty Images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40688" y="6470656"/>
            <a:ext cx="848436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/>
              <a:t>Zdroj: </a:t>
            </a:r>
            <a:r>
              <a:rPr lang="cs-CZ" sz="1050" dirty="0">
                <a:hlinkClick r:id="rId4"/>
              </a:rPr>
              <a:t>https://</a:t>
            </a:r>
            <a:r>
              <a:rPr lang="cs-CZ" sz="1050" dirty="0" smtClean="0">
                <a:hlinkClick r:id="rId4"/>
              </a:rPr>
              <a:t>g.cz/rentge-slavi-vice-jak-120-let-jak-se-postupem-casu-zlepsoval-podivejte-se-na-fascinujici-historicke/</a:t>
            </a:r>
            <a:r>
              <a:rPr lang="cs-CZ" sz="1050" dirty="0" smtClean="0"/>
              <a:t>    </a:t>
            </a:r>
            <a:r>
              <a:rPr lang="cs-CZ" sz="1050" dirty="0" err="1" smtClean="0"/>
              <a:t>Imagno</a:t>
            </a:r>
            <a:r>
              <a:rPr lang="cs-CZ" sz="1050" dirty="0" smtClean="0"/>
              <a:t> </a:t>
            </a:r>
            <a:r>
              <a:rPr lang="cs-CZ" sz="1050" dirty="0"/>
              <a:t>- </a:t>
            </a:r>
            <a:r>
              <a:rPr lang="cs-CZ" sz="1050" dirty="0" err="1"/>
              <a:t>Getty</a:t>
            </a:r>
            <a:r>
              <a:rPr lang="cs-CZ" sz="1050" dirty="0"/>
              <a:t> </a:t>
            </a:r>
            <a:r>
              <a:rPr lang="cs-CZ" sz="1050" dirty="0" err="1"/>
              <a:t>Images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28008216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270347"/>
            <a:ext cx="7886700" cy="823594"/>
          </a:xfrm>
        </p:spPr>
        <p:txBody>
          <a:bodyPr/>
          <a:lstStyle/>
          <a:p>
            <a:r>
              <a:rPr lang="cs-CZ" b="1" dirty="0" smtClean="0"/>
              <a:t>HAZARD s RTG zářením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518922" y="4279391"/>
            <a:ext cx="7886700" cy="2450593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/>
              <a:t>Napsali </a:t>
            </a:r>
            <a:r>
              <a:rPr lang="cs-CZ" dirty="0" smtClean="0"/>
              <a:t>…a </a:t>
            </a:r>
            <a:r>
              <a:rPr lang="cs-CZ" dirty="0"/>
              <a:t>hojné přednášky byly konány, k nimž vábila zejména ta okolnost, že </a:t>
            </a:r>
            <a:r>
              <a:rPr lang="cs-CZ" b="1" dirty="0">
                <a:solidFill>
                  <a:srgbClr val="FF0000"/>
                </a:solidFill>
              </a:rPr>
              <a:t>při pokusech každý mohl spatřiti svou vlastní kostru</a:t>
            </a:r>
            <a:r>
              <a:rPr lang="cs-CZ" dirty="0"/>
              <a:t>, kterážto věc, do té doby naprosto nemožná, zajistila právě celému objevu největší populárnost. </a:t>
            </a:r>
            <a:endParaRPr lang="cs-CZ" dirty="0" smtClean="0"/>
          </a:p>
          <a:p>
            <a:r>
              <a:rPr lang="cs-CZ" dirty="0" smtClean="0"/>
              <a:t>…v </a:t>
            </a:r>
            <a:r>
              <a:rPr lang="cs-CZ" dirty="0"/>
              <a:t>lékařství je neocenitelný, ale nutno na to upozorniti, že vliv jejich na lidské tělo je také v mnohém ohledu škodlivý. Vznikají na př. jejich působením </a:t>
            </a:r>
            <a:r>
              <a:rPr lang="cs-CZ" b="1" dirty="0">
                <a:solidFill>
                  <a:srgbClr val="FF0000"/>
                </a:solidFill>
              </a:rPr>
              <a:t>nebezpečné kožní záněty </a:t>
            </a:r>
            <a:r>
              <a:rPr lang="cs-CZ" dirty="0"/>
              <a:t>a pod., tak že každý, kdo pracuje s těmito paprsky, má hleděti k tomu, aby co nejvíce tělo své před nimi chránil předměty kovovými, nejlépe olověnými, jež velmi nepatrně paprsky tyto propouštějí</a:t>
            </a:r>
            <a:r>
              <a:rPr lang="cs-CZ" dirty="0" smtClean="0"/>
              <a:t>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18" y="1171083"/>
            <a:ext cx="4437126" cy="300286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504689" y="1518351"/>
            <a:ext cx="3191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prof. Dr. Jaroslav Jeništa a inženýr Emil Žižka.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Vydáno péčí redakce populárního technického časopisu VYNÁLEZY A POKROKY.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V Praze tiskem a nákladem F. Šimáčka 1908.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2318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1554" y="90712"/>
            <a:ext cx="4571342" cy="1325563"/>
          </a:xfrm>
        </p:spPr>
        <p:txBody>
          <a:bodyPr>
            <a:normAutofit/>
          </a:bodyPr>
          <a:lstStyle/>
          <a:p>
            <a:r>
              <a:rPr lang="cs-CZ" sz="4000" b="1" dirty="0"/>
              <a:t>HAZARD s RTG zářením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93266" y="1481329"/>
            <a:ext cx="4050134" cy="5102351"/>
          </a:xfrm>
        </p:spPr>
        <p:txBody>
          <a:bodyPr>
            <a:normAutofit fontScale="70000" lnSpcReduction="20000"/>
          </a:bodyPr>
          <a:lstStyle/>
          <a:p>
            <a:r>
              <a:rPr lang="cs-CZ" b="1" dirty="0"/>
              <a:t>Zajímavosti o otevření</a:t>
            </a:r>
          </a:p>
          <a:p>
            <a:r>
              <a:rPr lang="cs-CZ" dirty="0"/>
              <a:t>Ihned po vydání </a:t>
            </a:r>
            <a:r>
              <a:rPr lang="cs-CZ" dirty="0" smtClean="0"/>
              <a:t>Roentgenova článku se objevil obrovský počet </a:t>
            </a:r>
            <a:r>
              <a:rPr lang="cs-CZ" dirty="0"/>
              <a:t>inteligentních podnikatelů, kteří tvrdili, že pomocí x-záření se můžete </a:t>
            </a:r>
            <a:r>
              <a:rPr lang="cs-CZ" b="1" dirty="0">
                <a:solidFill>
                  <a:srgbClr val="FF0000"/>
                </a:solidFill>
              </a:rPr>
              <a:t>podívat do lidské </a:t>
            </a:r>
            <a:r>
              <a:rPr lang="cs-CZ" b="1" dirty="0" smtClean="0">
                <a:solidFill>
                  <a:srgbClr val="FF0000"/>
                </a:solidFill>
              </a:rPr>
              <a:t>duše</a:t>
            </a:r>
            <a:r>
              <a:rPr lang="cs-CZ" dirty="0" smtClean="0"/>
              <a:t>.</a:t>
            </a:r>
          </a:p>
          <a:p>
            <a:r>
              <a:rPr lang="cs-CZ" dirty="0" smtClean="0"/>
              <a:t>Více </a:t>
            </a:r>
            <a:r>
              <a:rPr lang="cs-CZ" dirty="0"/>
              <a:t>světově propagovaných zařízení, údajně </a:t>
            </a:r>
            <a:r>
              <a:rPr lang="cs-CZ" b="1" dirty="0" smtClean="0">
                <a:solidFill>
                  <a:srgbClr val="FF0000"/>
                </a:solidFill>
              </a:rPr>
              <a:t>umožňujících </a:t>
            </a:r>
            <a:r>
              <a:rPr lang="cs-CZ" b="1" dirty="0">
                <a:solidFill>
                  <a:srgbClr val="FF0000"/>
                </a:solidFill>
              </a:rPr>
              <a:t>vidět přes </a:t>
            </a:r>
            <a:r>
              <a:rPr lang="cs-CZ" b="1" dirty="0" smtClean="0">
                <a:solidFill>
                  <a:srgbClr val="FF0000"/>
                </a:solidFill>
              </a:rPr>
              <a:t>oblečení</a:t>
            </a:r>
            <a:r>
              <a:rPr lang="cs-CZ" dirty="0" smtClean="0"/>
              <a:t>.</a:t>
            </a:r>
          </a:p>
          <a:p>
            <a:r>
              <a:rPr lang="cs-CZ" dirty="0" smtClean="0"/>
              <a:t>Například </a:t>
            </a:r>
            <a:r>
              <a:rPr lang="cs-CZ" dirty="0"/>
              <a:t>v USA, Edison nařídil vývoj </a:t>
            </a:r>
            <a:r>
              <a:rPr lang="cs-CZ" b="1" dirty="0">
                <a:solidFill>
                  <a:srgbClr val="FF0000"/>
                </a:solidFill>
              </a:rPr>
              <a:t>dalekohledů </a:t>
            </a:r>
            <a:r>
              <a:rPr lang="cs-CZ" b="1" dirty="0" smtClean="0">
                <a:solidFill>
                  <a:srgbClr val="FF0000"/>
                </a:solidFill>
              </a:rPr>
              <a:t>využívajících </a:t>
            </a:r>
            <a:r>
              <a:rPr lang="cs-CZ" b="1" dirty="0">
                <a:solidFill>
                  <a:srgbClr val="FF0000"/>
                </a:solidFill>
              </a:rPr>
              <a:t>záření</a:t>
            </a:r>
            <a:r>
              <a:rPr lang="cs-CZ" dirty="0"/>
              <a:t>. A ačkoliv tato myšlenka selhala, způsobilo to velmi </a:t>
            </a:r>
            <a:r>
              <a:rPr lang="cs-CZ" dirty="0" smtClean="0"/>
              <a:t>vzrušení.</a:t>
            </a:r>
          </a:p>
          <a:p>
            <a:r>
              <a:rPr lang="cs-CZ" dirty="0" smtClean="0"/>
              <a:t>Obchodníci</a:t>
            </a:r>
            <a:r>
              <a:rPr lang="cs-CZ" dirty="0"/>
              <a:t>, kteří prodávali oblečení, propagovali své </a:t>
            </a:r>
            <a:r>
              <a:rPr lang="cs-CZ" dirty="0" smtClean="0"/>
              <a:t>výrobky tak, že tvrdili</a:t>
            </a:r>
            <a:r>
              <a:rPr lang="cs-CZ" dirty="0"/>
              <a:t>, </a:t>
            </a:r>
            <a:r>
              <a:rPr lang="cs-CZ" b="1" dirty="0">
                <a:solidFill>
                  <a:srgbClr val="FF0000"/>
                </a:solidFill>
              </a:rPr>
              <a:t>že jejich výrobek nedovoluje, aby se paprsky </a:t>
            </a:r>
            <a:r>
              <a:rPr lang="cs-CZ" b="1" dirty="0" smtClean="0">
                <a:solidFill>
                  <a:srgbClr val="FF0000"/>
                </a:solidFill>
              </a:rPr>
              <a:t>skrz šaty dostaly</a:t>
            </a:r>
            <a:r>
              <a:rPr lang="cs-CZ" dirty="0" smtClean="0"/>
              <a:t>, </a:t>
            </a:r>
            <a:r>
              <a:rPr lang="cs-CZ" dirty="0"/>
              <a:t>a ženy se </a:t>
            </a:r>
            <a:r>
              <a:rPr lang="cs-CZ" dirty="0" smtClean="0"/>
              <a:t>tak mohou </a:t>
            </a:r>
            <a:r>
              <a:rPr lang="cs-CZ" dirty="0"/>
              <a:t>cítit v </a:t>
            </a:r>
            <a:r>
              <a:rPr lang="cs-CZ" dirty="0" smtClean="0"/>
              <a:t>bezpečí. Výrazně to zvýšilo </a:t>
            </a:r>
            <a:r>
              <a:rPr lang="cs-CZ" dirty="0"/>
              <a:t>prodej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352" y="460886"/>
            <a:ext cx="447675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2153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Zkoušení obuvi (i dětské) pomocí RTG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31" y="1865376"/>
            <a:ext cx="4124325" cy="45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920" y="1152144"/>
            <a:ext cx="4684593" cy="54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7373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3504" y="365126"/>
            <a:ext cx="8430768" cy="1325563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Zbytečné RDG vyšetření a preventivní </a:t>
            </a:r>
            <a:r>
              <a:rPr lang="cs-CZ" sz="3600" b="1" dirty="0" err="1" smtClean="0"/>
              <a:t>celotělní</a:t>
            </a:r>
            <a:r>
              <a:rPr lang="cs-CZ" sz="3600" b="1" dirty="0" smtClean="0"/>
              <a:t> CT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3504" y="1906702"/>
            <a:ext cx="3385566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současné době dramaticky narůstá počet RDG vyšetření, zejména pomocí CT. </a:t>
            </a:r>
            <a:r>
              <a:rPr lang="cs-CZ" b="1" dirty="0" smtClean="0">
                <a:solidFill>
                  <a:srgbClr val="FF0000"/>
                </a:solidFill>
              </a:rPr>
              <a:t>Často i zcela zbytečná vyšetření…</a:t>
            </a:r>
          </a:p>
          <a:p>
            <a:r>
              <a:rPr lang="cs-CZ" dirty="0" smtClean="0"/>
              <a:t>Zejména v USA velká obliba </a:t>
            </a:r>
            <a:r>
              <a:rPr lang="cs-CZ" b="1" dirty="0" smtClean="0">
                <a:solidFill>
                  <a:srgbClr val="FF0000"/>
                </a:solidFill>
              </a:rPr>
              <a:t>PREVENTIVNÍCH CELOTĚLNÍCH CT!!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2" y="1201896"/>
            <a:ext cx="4133088" cy="505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163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Nepříliš známé riziko RTG záření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Roku </a:t>
            </a:r>
            <a:r>
              <a:rPr lang="cs-CZ" dirty="0">
                <a:hlinkClick r:id="rId2" tooltip="1895"/>
              </a:rPr>
              <a:t>1895</a:t>
            </a:r>
            <a:r>
              <a:rPr lang="cs-CZ" dirty="0"/>
              <a:t> </a:t>
            </a:r>
            <a:r>
              <a:rPr lang="cs-CZ" dirty="0">
                <a:hlinkClick r:id="rId3" tooltip="Thomas Alva Edison"/>
              </a:rPr>
              <a:t>Thomas Alva Edison</a:t>
            </a:r>
            <a:r>
              <a:rPr lang="cs-CZ" dirty="0"/>
              <a:t> </a:t>
            </a:r>
            <a:r>
              <a:rPr lang="cs-CZ" dirty="0" smtClean="0"/>
              <a:t>vyvinul </a:t>
            </a:r>
            <a:r>
              <a:rPr lang="cs-CZ" dirty="0" err="1" smtClean="0"/>
              <a:t>fluoroskop</a:t>
            </a:r>
            <a:r>
              <a:rPr lang="cs-CZ" dirty="0"/>
              <a:t>, který </a:t>
            </a:r>
            <a:r>
              <a:rPr lang="cs-CZ" dirty="0" smtClean="0"/>
              <a:t>se </a:t>
            </a:r>
            <a:r>
              <a:rPr lang="cs-CZ" dirty="0"/>
              <a:t>stal standardem lékařských vyšetření rentgenovým zářením.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Přesto </a:t>
            </a:r>
            <a:r>
              <a:rPr lang="cs-CZ" dirty="0"/>
              <a:t>Edison ukončil výzkum záření roku </a:t>
            </a:r>
            <a:r>
              <a:rPr lang="cs-CZ" dirty="0">
                <a:hlinkClick r:id="rId4"/>
              </a:rPr>
              <a:t>1903</a:t>
            </a:r>
            <a:r>
              <a:rPr lang="cs-CZ" dirty="0"/>
              <a:t>, potom, co zemřel </a:t>
            </a:r>
            <a:r>
              <a:rPr lang="cs-CZ" dirty="0" err="1"/>
              <a:t>Clarence</a:t>
            </a:r>
            <a:r>
              <a:rPr lang="cs-CZ" dirty="0"/>
              <a:t> </a:t>
            </a:r>
            <a:r>
              <a:rPr lang="cs-CZ" dirty="0" err="1"/>
              <a:t>Madison</a:t>
            </a:r>
            <a:r>
              <a:rPr lang="cs-CZ" dirty="0"/>
              <a:t> </a:t>
            </a:r>
            <a:r>
              <a:rPr lang="cs-CZ" dirty="0" err="1"/>
              <a:t>Dally</a:t>
            </a:r>
            <a:r>
              <a:rPr lang="cs-CZ" dirty="0"/>
              <a:t>, jeden z jeho foukačů </a:t>
            </a:r>
            <a:r>
              <a:rPr lang="cs-CZ" dirty="0">
                <a:hlinkClick r:id="rId5"/>
              </a:rPr>
              <a:t>skla</a:t>
            </a:r>
            <a:r>
              <a:rPr lang="cs-CZ" dirty="0"/>
              <a:t>. 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Dally</a:t>
            </a:r>
            <a:r>
              <a:rPr lang="cs-CZ" dirty="0" smtClean="0"/>
              <a:t> </a:t>
            </a:r>
            <a:r>
              <a:rPr lang="cs-CZ" b="1" dirty="0">
                <a:solidFill>
                  <a:srgbClr val="FF0000"/>
                </a:solidFill>
              </a:rPr>
              <a:t>zkoušel trubice na své ruce</a:t>
            </a:r>
            <a:r>
              <a:rPr lang="cs-CZ" dirty="0"/>
              <a:t>, čímž si přivodil jejich </a:t>
            </a:r>
            <a:r>
              <a:rPr lang="cs-CZ" b="1" dirty="0">
                <a:solidFill>
                  <a:srgbClr val="FF0000"/>
                </a:solidFill>
                <a:hlinkClick r:id="rId6"/>
              </a:rPr>
              <a:t>rakovinu</a:t>
            </a:r>
            <a:r>
              <a:rPr lang="cs-CZ" dirty="0"/>
              <a:t>. Obě ruce mu byly </a:t>
            </a:r>
            <a:r>
              <a:rPr lang="cs-CZ" dirty="0">
                <a:hlinkClick r:id="rId7"/>
              </a:rPr>
              <a:t>amputovány</a:t>
            </a:r>
            <a:r>
              <a:rPr lang="cs-CZ" dirty="0"/>
              <a:t> v marné snaze ho zachránit.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8388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Další využití RTG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Rentgenové záření je též využíváno v </a:t>
            </a:r>
            <a:r>
              <a:rPr lang="cs-CZ" dirty="0">
                <a:hlinkClick r:id="rId2"/>
              </a:rPr>
              <a:t>analytické chemii</a:t>
            </a:r>
            <a:r>
              <a:rPr lang="cs-CZ" dirty="0"/>
              <a:t>. Částice látky jsou ionizovány rentgenovým zářením. Vzniklé sekundární rentgenové záření, které je charakteristické pro </a:t>
            </a:r>
            <a:r>
              <a:rPr lang="cs-CZ" dirty="0">
                <a:hlinkClick r:id="rId3" tooltip="Chemický prvek"/>
              </a:rPr>
              <a:t>prvky</a:t>
            </a:r>
            <a:r>
              <a:rPr lang="cs-CZ" dirty="0"/>
              <a:t>, je analyzováno detektorem a přiřazeno konkrétním prvkům, ze kterých se analyzovaná látka skládá. Tato analytická metoda se nazývá </a:t>
            </a:r>
            <a:r>
              <a:rPr lang="cs-CZ" dirty="0" err="1"/>
              <a:t>rentgenfluorescenční</a:t>
            </a:r>
            <a:r>
              <a:rPr lang="cs-CZ" dirty="0"/>
              <a:t> spektroskopie. </a:t>
            </a:r>
            <a:endParaRPr lang="cs-CZ" dirty="0" smtClean="0"/>
          </a:p>
          <a:p>
            <a:r>
              <a:rPr lang="cs-CZ" dirty="0" smtClean="0"/>
              <a:t>Rentgenoskopie atd.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0664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8871" y="278471"/>
            <a:ext cx="4110943" cy="656152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IONIZUJÍCÍ ZÁŘENÍ</a:t>
            </a:r>
            <a:endParaRPr lang="cs-CZ" sz="32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88871" y="1140032"/>
            <a:ext cx="4026477" cy="517764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Jak je zřejmé z vlastního pojmenování, ionizující záření definujeme jako záření, jehož kvanta mají dostatečnou energii k ionizaci </a:t>
            </a:r>
            <a:r>
              <a:rPr lang="cs-CZ" dirty="0" smtClean="0"/>
              <a:t>atomů</a:t>
            </a:r>
          </a:p>
          <a:p>
            <a:r>
              <a:rPr lang="cs-CZ" dirty="0" smtClean="0"/>
              <a:t>tj</a:t>
            </a:r>
            <a:r>
              <a:rPr lang="cs-CZ" dirty="0"/>
              <a:t>. odtržení elektronu z jejich elektronového obalu. </a:t>
            </a:r>
            <a:endParaRPr lang="cs-CZ" dirty="0" smtClean="0"/>
          </a:p>
          <a:p>
            <a:r>
              <a:rPr lang="cs-CZ" dirty="0" smtClean="0"/>
              <a:t>Minimální </a:t>
            </a:r>
            <a:r>
              <a:rPr lang="cs-CZ" dirty="0"/>
              <a:t>energie potřebná k ionizaci ve vodném prostředí (cytoplazma) je </a:t>
            </a:r>
            <a:r>
              <a:rPr lang="cs-CZ" b="1" dirty="0"/>
              <a:t>33 </a:t>
            </a:r>
            <a:r>
              <a:rPr lang="cs-CZ" b="1" dirty="0" err="1"/>
              <a:t>eV</a:t>
            </a:r>
            <a:r>
              <a:rPr lang="cs-CZ" dirty="0" err="1" smtClean="0"/>
              <a:t>.</a:t>
            </a:r>
            <a:endParaRPr lang="cs-CZ" dirty="0" smtClean="0"/>
          </a:p>
          <a:p>
            <a:r>
              <a:rPr lang="cs-CZ" dirty="0" smtClean="0"/>
              <a:t>To </a:t>
            </a:r>
            <a:r>
              <a:rPr lang="cs-CZ" dirty="0"/>
              <a:t>odpovídá záření s kratší vlnovou délkou, než přísluší ultrafialovému záření, přibližně </a:t>
            </a:r>
            <a:r>
              <a:rPr lang="cs-CZ" b="1" dirty="0"/>
              <a:t>&lt;40 </a:t>
            </a:r>
            <a:r>
              <a:rPr lang="cs-CZ" b="1" dirty="0" err="1" smtClean="0"/>
              <a:t>nm</a:t>
            </a:r>
            <a:r>
              <a:rPr lang="cs-CZ" dirty="0" smtClean="0"/>
              <a:t>.</a:t>
            </a:r>
          </a:p>
          <a:p>
            <a:r>
              <a:rPr lang="cs-CZ" dirty="0" smtClean="0"/>
              <a:t>Vztah </a:t>
            </a:r>
            <a:r>
              <a:rPr lang="cs-CZ" dirty="0"/>
              <a:t>mezi energií fotonu a vlnovou délkou je dán rovnicí </a:t>
            </a:r>
            <a:endParaRPr lang="cs-CZ" dirty="0" smtClean="0"/>
          </a:p>
          <a:p>
            <a:r>
              <a:rPr lang="cs-CZ" b="1" dirty="0" smtClean="0"/>
              <a:t>E </a:t>
            </a:r>
            <a:r>
              <a:rPr lang="cs-CZ" b="1" dirty="0"/>
              <a:t>= h*f = </a:t>
            </a:r>
            <a:r>
              <a:rPr lang="cs-CZ" b="1" dirty="0" smtClean="0"/>
              <a:t>h*c/λ</a:t>
            </a:r>
          </a:p>
          <a:p>
            <a:r>
              <a:rPr lang="cs-CZ" dirty="0" smtClean="0"/>
              <a:t>kde E </a:t>
            </a:r>
            <a:r>
              <a:rPr lang="cs-CZ" dirty="0"/>
              <a:t>= energie fotonu, f = frekvence, h = Planckova konstanta a λ = vlnová délka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50" y="682831"/>
            <a:ext cx="3343230" cy="56882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70944" y="278471"/>
            <a:ext cx="1697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Vlnová délka </a:t>
            </a:r>
            <a:r>
              <a:rPr lang="en-US" dirty="0" smtClean="0"/>
              <a:t>[</a:t>
            </a:r>
            <a:r>
              <a:rPr lang="cs-CZ" dirty="0" smtClean="0">
                <a:latin typeface="Symbol" panose="05050102010706020507" pitchFamily="18" charset="2"/>
              </a:rPr>
              <a:t>l</a:t>
            </a:r>
            <a:r>
              <a:rPr lang="en-US" dirty="0" smtClean="0"/>
              <a:t>]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20032" y="278471"/>
            <a:ext cx="126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Druh záření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136566" y="665927"/>
            <a:ext cx="3692484" cy="1768518"/>
          </a:xfrm>
          <a:prstGeom prst="rect">
            <a:avLst/>
          </a:prstGeom>
          <a:solidFill>
            <a:srgbClr val="FF0000">
              <a:alpha val="7059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87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33" y="0"/>
            <a:ext cx="7886700" cy="1009403"/>
          </a:xfrm>
        </p:spPr>
        <p:txBody>
          <a:bodyPr/>
          <a:lstStyle/>
          <a:p>
            <a:r>
              <a:rPr lang="cs-CZ" dirty="0" smtClean="0"/>
              <a:t>Objev ionizujícího záření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32" y="897056"/>
            <a:ext cx="5694962" cy="3443369"/>
          </a:xfrm>
        </p:spPr>
        <p:txBody>
          <a:bodyPr>
            <a:normAutofit fontScale="55000" lnSpcReduction="20000"/>
          </a:bodyPr>
          <a:lstStyle/>
          <a:p>
            <a:r>
              <a:rPr lang="cs-CZ" dirty="0" smtClean="0"/>
              <a:t>Den-D: 8. listopad 1895, Místo-M: Universita </a:t>
            </a:r>
            <a:r>
              <a:rPr lang="cs-CZ" dirty="0"/>
              <a:t>ve </a:t>
            </a:r>
            <a:r>
              <a:rPr lang="cs-CZ" dirty="0" err="1" smtClean="0"/>
              <a:t>Würzburgu</a:t>
            </a:r>
            <a:r>
              <a:rPr lang="cs-CZ" dirty="0"/>
              <a:t>, </a:t>
            </a:r>
            <a:endParaRPr lang="cs-CZ" dirty="0" smtClean="0"/>
          </a:p>
          <a:p>
            <a:r>
              <a:rPr lang="cs-CZ" b="1" dirty="0" smtClean="0"/>
              <a:t>Wilhelm </a:t>
            </a:r>
            <a:r>
              <a:rPr lang="cs-CZ" b="1" dirty="0"/>
              <a:t>Roentgen </a:t>
            </a:r>
            <a:endParaRPr lang="cs-CZ" b="1" dirty="0" smtClean="0"/>
          </a:p>
          <a:p>
            <a:r>
              <a:rPr lang="cs-CZ" dirty="0" smtClean="0"/>
              <a:t>Experimentoval s</a:t>
            </a:r>
            <a:r>
              <a:rPr lang="cs-CZ" dirty="0"/>
              <a:t> katodovými paprsky v temné </a:t>
            </a:r>
            <a:r>
              <a:rPr lang="cs-CZ" dirty="0" smtClean="0"/>
              <a:t>komoře</a:t>
            </a:r>
          </a:p>
          <a:p>
            <a:r>
              <a:rPr lang="cs-CZ" dirty="0" smtClean="0"/>
              <a:t>zkoumal světélkující </a:t>
            </a:r>
            <a:r>
              <a:rPr lang="cs-CZ" dirty="0"/>
              <a:t>fluorescenční </a:t>
            </a:r>
            <a:r>
              <a:rPr lang="cs-CZ" dirty="0" smtClean="0"/>
              <a:t>stínítko (pokryté fluorescenční látkou, obyčejně </a:t>
            </a:r>
            <a:r>
              <a:rPr lang="cs-CZ" dirty="0"/>
              <a:t>kyanidem </a:t>
            </a:r>
            <a:r>
              <a:rPr lang="cs-CZ" dirty="0" err="1"/>
              <a:t>platičitobarnatým</a:t>
            </a:r>
            <a:r>
              <a:rPr lang="cs-CZ" dirty="0" smtClean="0"/>
              <a:t>), ve kterém byla fluorescence indukována katodovými paprsky, jež </a:t>
            </a:r>
            <a:r>
              <a:rPr lang="cs-CZ" dirty="0"/>
              <a:t>vznikaly po </a:t>
            </a:r>
            <a:r>
              <a:rPr lang="cs-CZ" dirty="0" smtClean="0"/>
              <a:t>dopadu </a:t>
            </a:r>
            <a:r>
              <a:rPr lang="cs-CZ" dirty="0"/>
              <a:t>elektronů na antikatodu ve vakuové trubici </a:t>
            </a:r>
            <a:r>
              <a:rPr lang="cs-CZ" dirty="0" smtClean="0"/>
              <a:t>(viz dále).</a:t>
            </a:r>
          </a:p>
          <a:p>
            <a:r>
              <a:rPr lang="cs-CZ" dirty="0" smtClean="0"/>
              <a:t>Zjistil</a:t>
            </a:r>
            <a:r>
              <a:rPr lang="cs-CZ" dirty="0"/>
              <a:t>, že fluorescence nemizí ani při zaclonění trubice černým </a:t>
            </a:r>
            <a:r>
              <a:rPr lang="cs-CZ" dirty="0" smtClean="0"/>
              <a:t>papírem, ani když mezi trubici a stínítko vložil tlustou knihu; stínítko fluoreskovalo </a:t>
            </a:r>
            <a:r>
              <a:rPr lang="pl-PL" dirty="0" smtClean="0"/>
              <a:t>i </a:t>
            </a:r>
            <a:r>
              <a:rPr lang="pl-PL" dirty="0"/>
              <a:t>na vzdálenost 2 metrů</a:t>
            </a:r>
            <a:r>
              <a:rPr lang="cs-CZ" dirty="0" smtClean="0"/>
              <a:t> </a:t>
            </a:r>
          </a:p>
          <a:p>
            <a:r>
              <a:rPr lang="cs-CZ" dirty="0"/>
              <a:t>Když </a:t>
            </a:r>
            <a:r>
              <a:rPr lang="cs-CZ" dirty="0" smtClean="0"/>
              <a:t>poté vkládal mezi </a:t>
            </a:r>
            <a:r>
              <a:rPr lang="cs-CZ" dirty="0"/>
              <a:t>lampu a stínítko další různé předměty, zjistil, že jimi paprsky X procházejí různě </a:t>
            </a:r>
            <a:r>
              <a:rPr lang="cs-CZ" dirty="0" smtClean="0"/>
              <a:t>intenzivně. Teprve </a:t>
            </a:r>
            <a:r>
              <a:rPr lang="cs-CZ" dirty="0"/>
              <a:t>když mezi trubici a stínítko umístil kovový předmět, na stínítku se ukázal stín </a:t>
            </a:r>
          </a:p>
          <a:p>
            <a:r>
              <a:rPr lang="cs-CZ" dirty="0" smtClean="0"/>
              <a:t>Jednou takto vložil mezi </a:t>
            </a:r>
            <a:r>
              <a:rPr lang="cs-CZ" dirty="0"/>
              <a:t>lampu a stínítko </a:t>
            </a:r>
            <a:r>
              <a:rPr lang="cs-CZ" b="1" dirty="0"/>
              <a:t>NÁHODOU</a:t>
            </a:r>
            <a:r>
              <a:rPr lang="cs-CZ" dirty="0"/>
              <a:t> svou </a:t>
            </a:r>
            <a:r>
              <a:rPr lang="cs-CZ" dirty="0" smtClean="0"/>
              <a:t>ruku          a </a:t>
            </a:r>
            <a:r>
              <a:rPr lang="cs-CZ" dirty="0"/>
              <a:t>uviděl ke svému velkému překvapení kosti prstů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5" name="Picture 12" descr="http://vesmir.cz/wp-content/uploads/2016/05/wilhelmront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2087" y="365126"/>
            <a:ext cx="2133263" cy="3017044"/>
          </a:xfrm>
          <a:prstGeom prst="rect">
            <a:avLst/>
          </a:prstGeom>
          <a:noFill/>
        </p:spPr>
      </p:pic>
      <p:grpSp>
        <p:nvGrpSpPr>
          <p:cNvPr id="9" name="Skupina 8"/>
          <p:cNvGrpSpPr/>
          <p:nvPr/>
        </p:nvGrpSpPr>
        <p:grpSpPr>
          <a:xfrm>
            <a:off x="6615797" y="4216400"/>
            <a:ext cx="1665839" cy="2254172"/>
            <a:chOff x="2327464" y="1184992"/>
            <a:chExt cx="3349041" cy="4531839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7464" y="1184992"/>
              <a:ext cx="3349041" cy="4531839"/>
            </a:xfrm>
            <a:prstGeom prst="rect">
              <a:avLst/>
            </a:prstGeom>
          </p:spPr>
        </p:pic>
        <p:sp>
          <p:nvSpPr>
            <p:cNvPr id="8" name="Ovál 7"/>
            <p:cNvSpPr/>
            <p:nvPr/>
          </p:nvSpPr>
          <p:spPr>
            <a:xfrm>
              <a:off x="3751860" y="4132860"/>
              <a:ext cx="154380" cy="15438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/>
          <p:cNvSpPr txBox="1"/>
          <p:nvPr/>
        </p:nvSpPr>
        <p:spPr>
          <a:xfrm>
            <a:off x="6723334" y="5313360"/>
            <a:ext cx="1106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Würzburg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04"/>
          <a:stretch/>
        </p:blipFill>
        <p:spPr>
          <a:xfrm>
            <a:off x="962931" y="4340425"/>
            <a:ext cx="4636284" cy="2333537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095" y="109176"/>
            <a:ext cx="2831010" cy="416230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507475" y="3429000"/>
            <a:ext cx="2177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Wilhelm </a:t>
            </a:r>
            <a:r>
              <a:rPr lang="cs-CZ" b="1" dirty="0" smtClean="0">
                <a:solidFill>
                  <a:schemeClr val="bg1"/>
                </a:solidFill>
              </a:rPr>
              <a:t>Roentgen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1845-1923, </a:t>
            </a:r>
            <a:r>
              <a:rPr lang="cs-CZ" b="1" dirty="0" err="1" smtClean="0">
                <a:solidFill>
                  <a:schemeClr val="bg1"/>
                </a:solidFill>
              </a:rPr>
              <a:t>Germany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224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151370"/>
            <a:ext cx="7886700" cy="822406"/>
          </a:xfrm>
        </p:spPr>
        <p:txBody>
          <a:bodyPr/>
          <a:lstStyle/>
          <a:p>
            <a:r>
              <a:rPr lang="cs-CZ" dirty="0"/>
              <a:t>Objev ionizujícího záření</a:t>
            </a: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379263" y="695177"/>
            <a:ext cx="8218467" cy="464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400" dirty="0" smtClean="0"/>
          </a:p>
          <a:p>
            <a:r>
              <a:rPr lang="cs-CZ" sz="3400" dirty="0"/>
              <a:t>Usoudil, že se jedná o </a:t>
            </a:r>
            <a:r>
              <a:rPr lang="cs-CZ" sz="3400" dirty="0" smtClean="0"/>
              <a:t>neviditelné </a:t>
            </a:r>
            <a:r>
              <a:rPr lang="cs-CZ" sz="3400" dirty="0"/>
              <a:t>záření, </a:t>
            </a:r>
            <a:r>
              <a:rPr lang="cs-CZ" sz="3400" dirty="0" smtClean="0"/>
              <a:t>které vzhledem k jeho neznámé </a:t>
            </a:r>
            <a:r>
              <a:rPr lang="cs-CZ" sz="3400" dirty="0"/>
              <a:t>povaze </a:t>
            </a:r>
            <a:r>
              <a:rPr lang="cs-CZ" sz="3400" dirty="0" smtClean="0"/>
              <a:t>pojmenoval podle matematického symbolu pro něco neznámého jako </a:t>
            </a:r>
            <a:r>
              <a:rPr lang="cs-CZ" sz="3400" b="1" dirty="0" smtClean="0"/>
              <a:t>PAPRSKY X</a:t>
            </a:r>
            <a:r>
              <a:rPr lang="cs-CZ" sz="3400" dirty="0" smtClean="0"/>
              <a:t>. V  </a:t>
            </a:r>
            <a:r>
              <a:rPr lang="cs-CZ" sz="3400" dirty="0"/>
              <a:t>roce 1896 </a:t>
            </a:r>
            <a:r>
              <a:rPr lang="cs-CZ" sz="3400" dirty="0" smtClean="0"/>
              <a:t>byly na </a:t>
            </a:r>
            <a:r>
              <a:rPr lang="cs-CZ" sz="3400" dirty="0"/>
              <a:t>jeho počest pojmenované </a:t>
            </a:r>
            <a:r>
              <a:rPr lang="cs-CZ" sz="3400" dirty="0" smtClean="0"/>
              <a:t>na rentgenové paprsky.</a:t>
            </a:r>
            <a:endParaRPr lang="cs-CZ" sz="3400" dirty="0"/>
          </a:p>
          <a:p>
            <a:r>
              <a:rPr lang="cs-CZ" sz="3400" dirty="0" smtClean="0"/>
              <a:t>Pojmenování </a:t>
            </a:r>
            <a:r>
              <a:rPr lang="cs-CZ" sz="3400" b="1" dirty="0" smtClean="0"/>
              <a:t>X-</a:t>
            </a:r>
            <a:r>
              <a:rPr lang="cs-CZ" sz="3400" b="1" dirty="0" err="1" smtClean="0"/>
              <a:t>Rays</a:t>
            </a:r>
            <a:r>
              <a:rPr lang="cs-CZ" sz="3400" dirty="0" smtClean="0"/>
              <a:t>  se dodnes užívá </a:t>
            </a:r>
            <a:r>
              <a:rPr lang="cs-CZ" sz="3400" dirty="0"/>
              <a:t>v anglosaské </a:t>
            </a:r>
            <a:r>
              <a:rPr lang="cs-CZ" sz="3400" dirty="0" smtClean="0"/>
              <a:t>literatuře, u nás se většinou upřednostňuje název </a:t>
            </a:r>
            <a:r>
              <a:rPr lang="pl-PL" sz="3400" b="1" dirty="0" smtClean="0"/>
              <a:t>RTG záření</a:t>
            </a:r>
            <a:r>
              <a:rPr lang="pl-PL" sz="3400" dirty="0" smtClean="0"/>
              <a:t>.</a:t>
            </a:r>
          </a:p>
          <a:p>
            <a:r>
              <a:rPr lang="cs-CZ" sz="3400" dirty="0" smtClean="0"/>
              <a:t>Během </a:t>
            </a:r>
            <a:r>
              <a:rPr lang="cs-CZ" sz="3400" dirty="0"/>
              <a:t>dvou měsíců publikoval pečlivý popis výsledků svého výzkumu. </a:t>
            </a:r>
            <a:r>
              <a:rPr lang="cs-CZ" sz="3400" dirty="0">
                <a:hlinkClick r:id="rId2"/>
              </a:rPr>
              <a:t>28. prosince</a:t>
            </a:r>
            <a:r>
              <a:rPr lang="cs-CZ" sz="3400" dirty="0"/>
              <a:t> </a:t>
            </a:r>
            <a:r>
              <a:rPr lang="cs-CZ" sz="3400" dirty="0">
                <a:hlinkClick r:id="rId3"/>
              </a:rPr>
              <a:t>1895</a:t>
            </a:r>
            <a:r>
              <a:rPr lang="cs-CZ" sz="3400" dirty="0"/>
              <a:t> napsal předběžnou zprávu „</a:t>
            </a:r>
            <a:r>
              <a:rPr lang="cs-CZ" sz="3400" i="1" dirty="0"/>
              <a:t>O novém druhu paprsků</a:t>
            </a:r>
            <a:r>
              <a:rPr lang="cs-CZ" sz="3400" dirty="0"/>
              <a:t>“. Poslal ji do žurnálu </a:t>
            </a:r>
            <a:r>
              <a:rPr lang="cs-CZ" sz="3400" dirty="0" err="1">
                <a:hlinkClick r:id="rId4" tooltip="Würzburg"/>
              </a:rPr>
              <a:t>Würzburgské</a:t>
            </a:r>
            <a:r>
              <a:rPr lang="cs-CZ" sz="3400" dirty="0"/>
              <a:t> lékařské </a:t>
            </a:r>
            <a:r>
              <a:rPr lang="cs-CZ" sz="3400" dirty="0" smtClean="0"/>
              <a:t>společnosti.</a:t>
            </a:r>
          </a:p>
          <a:p>
            <a:r>
              <a:rPr lang="cs-CZ" sz="3400" dirty="0" smtClean="0"/>
              <a:t>Nebýt </a:t>
            </a:r>
            <a:r>
              <a:rPr lang="cs-CZ" sz="3400" dirty="0"/>
              <a:t>však zakrytí výbojové trubice černým papírem (světélkování trubice </a:t>
            </a:r>
            <a:r>
              <a:rPr lang="cs-CZ" sz="3400" dirty="0" smtClean="0"/>
              <a:t>narušovalo </a:t>
            </a:r>
            <a:r>
              <a:rPr lang="cs-CZ" sz="3400" dirty="0"/>
              <a:t>jeho experiment) a </a:t>
            </a:r>
            <a:r>
              <a:rPr lang="cs-CZ" sz="3400" u="sng" dirty="0"/>
              <a:t>náhodného</a:t>
            </a:r>
            <a:r>
              <a:rPr lang="cs-CZ" sz="3400" dirty="0"/>
              <a:t> stínu na světélkujícím stínítku, nebyl by možná Roentgen vkládal mezi trubici a stínítko různé předměty (včetně své ruky). Dělal by dál zajímavé pokusy s katodovými trubicemi stejně jako desítky dalších experimentátorů v té době, ale nové pronikavé záření by asi nenašel (ostatně, toto X-záření ve stejné době nezávisle objevili </a:t>
            </a:r>
            <a:r>
              <a:rPr lang="cs-CZ" sz="3400" dirty="0" err="1"/>
              <a:t>H.Jackson</a:t>
            </a:r>
            <a:r>
              <a:rPr lang="cs-CZ" sz="3400" dirty="0"/>
              <a:t> a </a:t>
            </a:r>
            <a:r>
              <a:rPr lang="cs-CZ" sz="3400" dirty="0" err="1"/>
              <a:t>A.A.Campbell-Swinton</a:t>
            </a:r>
            <a:r>
              <a:rPr lang="cs-CZ" sz="3400" dirty="0" smtClean="0"/>
              <a:t>).</a:t>
            </a:r>
          </a:p>
          <a:p>
            <a:r>
              <a:rPr lang="cs-CZ" sz="3400" dirty="0"/>
              <a:t>Objev byl natolik překvapivý, že ho </a:t>
            </a:r>
            <a:r>
              <a:rPr lang="cs-CZ" sz="3400" dirty="0" err="1"/>
              <a:t>jeprve</a:t>
            </a:r>
            <a:r>
              <a:rPr lang="cs-CZ" sz="3400" dirty="0"/>
              <a:t> odmítali i slovutní vědci (např. Kelvin). Překvapen byl i sám Roentgen, který proto pronesl „I </a:t>
            </a:r>
            <a:r>
              <a:rPr lang="cs-CZ" sz="3400" dirty="0" err="1"/>
              <a:t>did</a:t>
            </a:r>
            <a:r>
              <a:rPr lang="cs-CZ" sz="3400" dirty="0"/>
              <a:t> not </a:t>
            </a:r>
            <a:r>
              <a:rPr lang="cs-CZ" sz="3400" dirty="0" err="1"/>
              <a:t>think</a:t>
            </a:r>
            <a:r>
              <a:rPr lang="cs-CZ" sz="3400" dirty="0"/>
              <a:t>, I </a:t>
            </a:r>
            <a:r>
              <a:rPr lang="cs-CZ" sz="3400" dirty="0" err="1"/>
              <a:t>investigated</a:t>
            </a:r>
            <a:r>
              <a:rPr lang="cs-CZ" sz="3400" dirty="0"/>
              <a:t>“ (tedy něco ve smyslu „Nevymyslel jsem to, ale objevil)</a:t>
            </a:r>
          </a:p>
          <a:p>
            <a:r>
              <a:rPr lang="cs-CZ" sz="3400" dirty="0" smtClean="0"/>
              <a:t>Ve skutečnosti k objevu rentgenového záření přispělo mnoho </a:t>
            </a:r>
            <a:r>
              <a:rPr lang="cs-CZ" sz="3400" dirty="0"/>
              <a:t>významných vědců jako Ivan </a:t>
            </a:r>
            <a:r>
              <a:rPr lang="cs-CZ" sz="3400" dirty="0" err="1"/>
              <a:t>Pului</a:t>
            </a:r>
            <a:r>
              <a:rPr lang="cs-CZ" sz="3400" dirty="0"/>
              <a:t>, sir William </a:t>
            </a:r>
            <a:r>
              <a:rPr lang="cs-CZ" sz="3400" dirty="0" err="1"/>
              <a:t>Crookes</a:t>
            </a:r>
            <a:r>
              <a:rPr lang="cs-CZ" sz="3400" dirty="0"/>
              <a:t>, Johann Wilhelm </a:t>
            </a:r>
            <a:r>
              <a:rPr lang="cs-CZ" sz="3400" dirty="0" err="1"/>
              <a:t>Hittorf</a:t>
            </a:r>
            <a:r>
              <a:rPr lang="cs-CZ" sz="3400" dirty="0"/>
              <a:t>, Eugene </a:t>
            </a:r>
            <a:r>
              <a:rPr lang="cs-CZ" sz="3400" dirty="0" err="1"/>
              <a:t>Goldstein</a:t>
            </a:r>
            <a:r>
              <a:rPr lang="cs-CZ" sz="3400" dirty="0"/>
              <a:t>, Heinrich Hertz, Philipp </a:t>
            </a:r>
            <a:r>
              <a:rPr lang="cs-CZ" sz="3400" dirty="0" err="1"/>
              <a:t>Lenard</a:t>
            </a:r>
            <a:r>
              <a:rPr lang="cs-CZ" sz="3400" dirty="0"/>
              <a:t>, Hermann von </a:t>
            </a:r>
            <a:r>
              <a:rPr lang="cs-CZ" sz="3400" dirty="0" err="1"/>
              <a:t>Helmholtz</a:t>
            </a:r>
            <a:r>
              <a:rPr lang="cs-CZ" sz="3400" dirty="0"/>
              <a:t>, Nikola Tesla, Thomas Alva Edison, Charles </a:t>
            </a:r>
            <a:r>
              <a:rPr lang="cs-CZ" sz="3400" dirty="0" err="1"/>
              <a:t>Glover</a:t>
            </a:r>
            <a:r>
              <a:rPr lang="cs-CZ" sz="3400" dirty="0"/>
              <a:t> </a:t>
            </a:r>
            <a:r>
              <a:rPr lang="cs-CZ" sz="3400" dirty="0" err="1"/>
              <a:t>Barkla</a:t>
            </a:r>
            <a:r>
              <a:rPr lang="cs-CZ" sz="3400" dirty="0"/>
              <a:t> a Wilhelm </a:t>
            </a:r>
            <a:r>
              <a:rPr lang="cs-CZ" sz="3400" dirty="0" err="1"/>
              <a:t>Conrad</a:t>
            </a:r>
            <a:r>
              <a:rPr lang="cs-CZ" sz="3400" dirty="0"/>
              <a:t> </a:t>
            </a:r>
            <a:r>
              <a:rPr lang="cs-CZ" sz="3400" dirty="0" err="1"/>
              <a:t>Röntgen</a:t>
            </a:r>
            <a:r>
              <a:rPr lang="cs-CZ" sz="3400" dirty="0" smtClean="0"/>
              <a:t>.</a:t>
            </a:r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0" r="18138"/>
          <a:stretch/>
        </p:blipFill>
        <p:spPr>
          <a:xfrm>
            <a:off x="741466" y="5470183"/>
            <a:ext cx="1442854" cy="130888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3341228" y="6177561"/>
            <a:ext cx="2786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NEVYMÝŠLEJTE, BÁDEJTE ;-)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367148" y="5716772"/>
            <a:ext cx="268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Okénko Haliny Pawlowské</a:t>
            </a:r>
            <a:endParaRPr lang="cs-CZ" dirty="0"/>
          </a:p>
        </p:txBody>
      </p:sp>
      <p:cxnSp>
        <p:nvCxnSpPr>
          <p:cNvPr id="14" name="Přímá spojnice 13"/>
          <p:cNvCxnSpPr/>
          <p:nvPr/>
        </p:nvCxnSpPr>
        <p:spPr>
          <a:xfrm>
            <a:off x="379263" y="5361709"/>
            <a:ext cx="834316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34754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8233</TotalTime>
  <Words>4903</Words>
  <Application>Microsoft Office PowerPoint</Application>
  <PresentationFormat>Předvádění na obrazovce (4:3)</PresentationFormat>
  <Paragraphs>316</Paragraphs>
  <Slides>67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3" baseType="lpstr">
      <vt:lpstr>Arial</vt:lpstr>
      <vt:lpstr>Calibri</vt:lpstr>
      <vt:lpstr>Calibri Light</vt:lpstr>
      <vt:lpstr>Symbol</vt:lpstr>
      <vt:lpstr>Wingdings</vt:lpstr>
      <vt:lpstr>Motiv Office</vt:lpstr>
      <vt:lpstr>Prezentace aplikace PowerPoint</vt:lpstr>
      <vt:lpstr>RADIAČNÍ BIOFYZIKA 1.</vt:lpstr>
      <vt:lpstr>RADIOBIOLOGIE</vt:lpstr>
      <vt:lpstr>ZÁŘENÍ</vt:lpstr>
      <vt:lpstr>Světlo jako vlnění  </vt:lpstr>
      <vt:lpstr>Druhy elektromagnetického záření</vt:lpstr>
      <vt:lpstr>IONIZUJÍCÍ ZÁŘENÍ</vt:lpstr>
      <vt:lpstr>Objev ionizujícího záření</vt:lpstr>
      <vt:lpstr>Objev ionizujícího záření</vt:lpstr>
      <vt:lpstr>Historicky první rentgenový snímek</vt:lpstr>
      <vt:lpstr>Historicky první rentgenový snímek</vt:lpstr>
      <vt:lpstr>RDG včera a dnes</vt:lpstr>
      <vt:lpstr>Roentgen obdržel za objev parsků X (RTG) v roce 1901 Nobelovu cenu za fyziku</vt:lpstr>
      <vt:lpstr>Wilhelm Roentgen  </vt:lpstr>
      <vt:lpstr>Vznik RTG záření, RENTGENKA</vt:lpstr>
      <vt:lpstr>Vznik RTG záření, RENTGENKA</vt:lpstr>
      <vt:lpstr>Rentgenka</vt:lpstr>
      <vt:lpstr>Brzdné RTG záření</vt:lpstr>
      <vt:lpstr>Prezentace aplikace PowerPoint</vt:lpstr>
      <vt:lpstr>Charakteristické RTG záření</vt:lpstr>
      <vt:lpstr>Prezentace aplikace PowerPoint</vt:lpstr>
      <vt:lpstr>Konstrukce rentgenky</vt:lpstr>
      <vt:lpstr>Konstrukce rentgenky</vt:lpstr>
      <vt:lpstr>Konstrukce rentgenky</vt:lpstr>
      <vt:lpstr>Konstrukce rentgenky</vt:lpstr>
      <vt:lpstr>Konstrukce rentgenky</vt:lpstr>
      <vt:lpstr>Elektrické napájení rentgenky a regulace produkce RTG záření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Vlastnosti RTG záření (paprsky X)</vt:lpstr>
      <vt:lpstr>Prezentace aplikace PowerPoint</vt:lpstr>
      <vt:lpstr>Měkké a tvrdé RTG záření</vt:lpstr>
      <vt:lpstr>Tvrdé záření RTG vs. záření gama</vt:lpstr>
      <vt:lpstr>Typy rentgenového záření </vt:lpstr>
      <vt:lpstr>Typy rentgenového záření </vt:lpstr>
      <vt:lpstr>SPEKTRUM RTG záření</vt:lpstr>
      <vt:lpstr>SPEKTRUM RTG záření</vt:lpstr>
      <vt:lpstr>SPEKTRUM RTG záření</vt:lpstr>
      <vt:lpstr>The graph below shows a typical x-ray spectrum.</vt:lpstr>
      <vt:lpstr>BRZDNÉ RTG záření</vt:lpstr>
      <vt:lpstr>BRZDNÉ RTG záření</vt:lpstr>
      <vt:lpstr>Prezentace aplikace PowerPoint</vt:lpstr>
      <vt:lpstr>CHARAKTERISTICKÉ RTG záření</vt:lpstr>
      <vt:lpstr>Prezentace aplikace PowerPoint</vt:lpstr>
      <vt:lpstr>Characteristic RTG, Spectrum</vt:lpstr>
      <vt:lpstr>Prezentace aplikace PowerPoint</vt:lpstr>
      <vt:lpstr>Characteristic RTG, Spectrum</vt:lpstr>
      <vt:lpstr>Prezentace aplikace PowerPoint</vt:lpstr>
      <vt:lpstr>Prezentace aplikace PowerPoint</vt:lpstr>
      <vt:lpstr>Naming convention for Characteristic X-ray lines is the Siegbahn notation.</vt:lpstr>
      <vt:lpstr>INTERAKCE RTG záření s hmotou</vt:lpstr>
      <vt:lpstr>INTERAKCE RTG záření s hmotou</vt:lpstr>
      <vt:lpstr>DETEKCE RTG</vt:lpstr>
      <vt:lpstr>Prezentace aplikace PowerPoint</vt:lpstr>
      <vt:lpstr>Prezentace aplikace PowerPoint</vt:lpstr>
      <vt:lpstr>Prezentace aplikace PowerPoint</vt:lpstr>
      <vt:lpstr>Prezentace aplikace PowerPoint</vt:lpstr>
      <vt:lpstr>Od 30. let se již rentgenologové začínali chránit od škodlivého záření nošením obleků.</vt:lpstr>
      <vt:lpstr>HAZARD s RTG zářením</vt:lpstr>
      <vt:lpstr>HAZARD s RTG zářením</vt:lpstr>
      <vt:lpstr>Zkoušení obuvi (i dětské) pomocí RTG</vt:lpstr>
      <vt:lpstr>Zbytečné RDG vyšetření a preventivní celotělní CT</vt:lpstr>
      <vt:lpstr>Nepříliš známé riziko RTG záření</vt:lpstr>
      <vt:lpstr>Další využití RTG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Účinky různých druhů ionizujícího záření na buňku a možnosti jejich cílené modifikace.</dc:title>
  <dc:creator>Martin Falk</dc:creator>
  <cp:lastModifiedBy>REVIEWER1</cp:lastModifiedBy>
  <cp:revision>647</cp:revision>
  <dcterms:created xsi:type="dcterms:W3CDTF">2016-05-05T08:03:31Z</dcterms:created>
  <dcterms:modified xsi:type="dcterms:W3CDTF">2019-02-20T07:57:09Z</dcterms:modified>
</cp:coreProperties>
</file>