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9"/>
  </p:notesMasterIdLst>
  <p:sldIdLst>
    <p:sldId id="718" r:id="rId2"/>
    <p:sldId id="441" r:id="rId3"/>
    <p:sldId id="721" r:id="rId4"/>
    <p:sldId id="623" r:id="rId5"/>
    <p:sldId id="622" r:id="rId6"/>
    <p:sldId id="621" r:id="rId7"/>
    <p:sldId id="769" r:id="rId8"/>
    <p:sldId id="256" r:id="rId9"/>
    <p:sldId id="719" r:id="rId10"/>
    <p:sldId id="765" r:id="rId11"/>
    <p:sldId id="720" r:id="rId12"/>
    <p:sldId id="616" r:id="rId13"/>
    <p:sldId id="617" r:id="rId14"/>
    <p:sldId id="767" r:id="rId15"/>
    <p:sldId id="724" r:id="rId16"/>
    <p:sldId id="723" r:id="rId17"/>
    <p:sldId id="770" r:id="rId18"/>
    <p:sldId id="776" r:id="rId19"/>
    <p:sldId id="777" r:id="rId20"/>
    <p:sldId id="771" r:id="rId21"/>
    <p:sldId id="485" r:id="rId22"/>
    <p:sldId id="486" r:id="rId23"/>
    <p:sldId id="626" r:id="rId24"/>
    <p:sldId id="518" r:id="rId25"/>
    <p:sldId id="625" r:id="rId26"/>
    <p:sldId id="487" r:id="rId27"/>
    <p:sldId id="725" r:id="rId28"/>
    <p:sldId id="726" r:id="rId29"/>
    <p:sldId id="620" r:id="rId30"/>
    <p:sldId id="728" r:id="rId31"/>
    <p:sldId id="729" r:id="rId32"/>
    <p:sldId id="727" r:id="rId33"/>
    <p:sldId id="489" r:id="rId34"/>
    <p:sldId id="628" r:id="rId35"/>
    <p:sldId id="629" r:id="rId36"/>
    <p:sldId id="630" r:id="rId37"/>
    <p:sldId id="631" r:id="rId38"/>
    <p:sldId id="606" r:id="rId39"/>
    <p:sldId id="653" r:id="rId40"/>
    <p:sldId id="778" r:id="rId41"/>
    <p:sldId id="544" r:id="rId42"/>
    <p:sldId id="779" r:id="rId43"/>
    <p:sldId id="654" r:id="rId44"/>
    <p:sldId id="636" r:id="rId45"/>
    <p:sldId id="652" r:id="rId46"/>
    <p:sldId id="515" r:id="rId47"/>
    <p:sldId id="608" r:id="rId48"/>
    <p:sldId id="488" r:id="rId49"/>
    <p:sldId id="516" r:id="rId50"/>
    <p:sldId id="563" r:id="rId51"/>
    <p:sldId id="561" r:id="rId52"/>
    <p:sldId id="753" r:id="rId53"/>
    <p:sldId id="732" r:id="rId54"/>
    <p:sldId id="564" r:id="rId55"/>
    <p:sldId id="562" r:id="rId56"/>
    <p:sldId id="735" r:id="rId57"/>
    <p:sldId id="521" r:id="rId58"/>
    <p:sldId id="657" r:id="rId59"/>
    <p:sldId id="571" r:id="rId60"/>
    <p:sldId id="558" r:id="rId61"/>
    <p:sldId id="570" r:id="rId62"/>
    <p:sldId id="731" r:id="rId63"/>
    <p:sldId id="565" r:id="rId64"/>
    <p:sldId id="566" r:id="rId65"/>
    <p:sldId id="567" r:id="rId66"/>
    <p:sldId id="568" r:id="rId67"/>
    <p:sldId id="659" r:id="rId68"/>
    <p:sldId id="660" r:id="rId69"/>
    <p:sldId id="661" r:id="rId70"/>
    <p:sldId id="662" r:id="rId71"/>
    <p:sldId id="738" r:id="rId72"/>
    <p:sldId id="762" r:id="rId73"/>
    <p:sldId id="754" r:id="rId74"/>
    <p:sldId id="740" r:id="rId75"/>
    <p:sldId id="758" r:id="rId76"/>
    <p:sldId id="759" r:id="rId77"/>
    <p:sldId id="669" r:id="rId78"/>
    <p:sldId id="670" r:id="rId79"/>
    <p:sldId id="761" r:id="rId80"/>
    <p:sldId id="745" r:id="rId81"/>
    <p:sldId id="746" r:id="rId82"/>
    <p:sldId id="747" r:id="rId83"/>
    <p:sldId id="668" r:id="rId84"/>
    <p:sldId id="763" r:id="rId85"/>
    <p:sldId id="760" r:id="rId86"/>
    <p:sldId id="749" r:id="rId87"/>
    <p:sldId id="751" r:id="rId88"/>
    <p:sldId id="530" r:id="rId89"/>
    <p:sldId id="752" r:id="rId90"/>
    <p:sldId id="517" r:id="rId91"/>
    <p:sldId id="737" r:id="rId92"/>
    <p:sldId id="559" r:id="rId93"/>
    <p:sldId id="614" r:id="rId94"/>
    <p:sldId id="510" r:id="rId95"/>
    <p:sldId id="722" r:id="rId96"/>
    <p:sldId id="766" r:id="rId97"/>
    <p:sldId id="768" r:id="rId9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32B29B1-934F-41E3-B596-FA9B2FC62DA9}">
          <p14:sldIdLst>
            <p14:sldId id="718"/>
            <p14:sldId id="441"/>
            <p14:sldId id="721"/>
            <p14:sldId id="623"/>
            <p14:sldId id="622"/>
            <p14:sldId id="621"/>
            <p14:sldId id="769"/>
            <p14:sldId id="256"/>
            <p14:sldId id="719"/>
            <p14:sldId id="765"/>
            <p14:sldId id="720"/>
          </p14:sldIdLst>
        </p14:section>
        <p14:section name="Oddíl bez názvu" id="{3153DEB6-4638-42F9-A497-9667A217A9FE}">
          <p14:sldIdLst>
            <p14:sldId id="616"/>
            <p14:sldId id="617"/>
            <p14:sldId id="767"/>
            <p14:sldId id="724"/>
            <p14:sldId id="723"/>
            <p14:sldId id="770"/>
            <p14:sldId id="776"/>
            <p14:sldId id="777"/>
            <p14:sldId id="771"/>
            <p14:sldId id="485"/>
            <p14:sldId id="486"/>
            <p14:sldId id="626"/>
            <p14:sldId id="518"/>
            <p14:sldId id="625"/>
            <p14:sldId id="487"/>
            <p14:sldId id="725"/>
            <p14:sldId id="726"/>
            <p14:sldId id="620"/>
            <p14:sldId id="728"/>
            <p14:sldId id="729"/>
            <p14:sldId id="727"/>
            <p14:sldId id="489"/>
            <p14:sldId id="628"/>
            <p14:sldId id="629"/>
            <p14:sldId id="630"/>
            <p14:sldId id="631"/>
            <p14:sldId id="606"/>
            <p14:sldId id="653"/>
            <p14:sldId id="778"/>
            <p14:sldId id="544"/>
            <p14:sldId id="779"/>
            <p14:sldId id="654"/>
            <p14:sldId id="636"/>
            <p14:sldId id="652"/>
            <p14:sldId id="515"/>
            <p14:sldId id="608"/>
            <p14:sldId id="488"/>
            <p14:sldId id="516"/>
            <p14:sldId id="563"/>
            <p14:sldId id="561"/>
            <p14:sldId id="753"/>
            <p14:sldId id="732"/>
            <p14:sldId id="564"/>
            <p14:sldId id="562"/>
            <p14:sldId id="735"/>
            <p14:sldId id="521"/>
            <p14:sldId id="657"/>
            <p14:sldId id="571"/>
            <p14:sldId id="558"/>
            <p14:sldId id="570"/>
            <p14:sldId id="731"/>
            <p14:sldId id="565"/>
            <p14:sldId id="566"/>
            <p14:sldId id="567"/>
            <p14:sldId id="568"/>
            <p14:sldId id="659"/>
            <p14:sldId id="660"/>
            <p14:sldId id="661"/>
            <p14:sldId id="662"/>
            <p14:sldId id="738"/>
            <p14:sldId id="762"/>
            <p14:sldId id="754"/>
            <p14:sldId id="740"/>
            <p14:sldId id="758"/>
            <p14:sldId id="759"/>
            <p14:sldId id="669"/>
            <p14:sldId id="670"/>
            <p14:sldId id="761"/>
            <p14:sldId id="745"/>
            <p14:sldId id="746"/>
            <p14:sldId id="747"/>
            <p14:sldId id="668"/>
            <p14:sldId id="763"/>
            <p14:sldId id="760"/>
            <p14:sldId id="749"/>
            <p14:sldId id="751"/>
          </p14:sldIdLst>
        </p14:section>
        <p14:section name="Oddíl bez názvu" id="{AA9F9BB8-6438-4C2A-A260-C9CB81FBB5AD}">
          <p14:sldIdLst>
            <p14:sldId id="530"/>
            <p14:sldId id="752"/>
            <p14:sldId id="517"/>
            <p14:sldId id="737"/>
            <p14:sldId id="559"/>
            <p14:sldId id="614"/>
            <p14:sldId id="510"/>
            <p14:sldId id="722"/>
            <p14:sldId id="766"/>
            <p14:sldId id="7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253" userDrawn="1">
          <p15:clr>
            <a:srgbClr val="A4A3A4"/>
          </p15:clr>
        </p15:guide>
        <p15:guide id="4" pos="6063" userDrawn="1">
          <p15:clr>
            <a:srgbClr val="A4A3A4"/>
          </p15:clr>
        </p15:guide>
        <p15:guide id="5" orient="horz" pos="3158" userDrawn="1">
          <p15:clr>
            <a:srgbClr val="A4A3A4"/>
          </p15:clr>
        </p15:guide>
        <p15:guide id="6" orient="horz" pos="2704" userDrawn="1">
          <p15:clr>
            <a:srgbClr val="A4A3A4"/>
          </p15:clr>
        </p15:guide>
        <p15:guide id="7" orient="horz" pos="1988">
          <p15:clr>
            <a:srgbClr val="A4A3A4"/>
          </p15:clr>
        </p15:guide>
        <p15:guide id="8" orient="horz" pos="34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228"/>
        <p:guide pos="3840"/>
        <p:guide orient="horz" pos="1253"/>
        <p:guide pos="6063"/>
        <p:guide orient="horz" pos="3158"/>
        <p:guide orient="horz" pos="2704"/>
        <p:guide orient="horz" pos="1988"/>
        <p:guide orient="horz" pos="34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svg"/><Relationship Id="rId3" Type="http://schemas.openxmlformats.org/officeDocument/2006/relationships/image" Target="../media/image189.png"/><Relationship Id="rId7" Type="http://schemas.openxmlformats.org/officeDocument/2006/relationships/image" Target="../media/image199.png"/><Relationship Id="rId2" Type="http://schemas.openxmlformats.org/officeDocument/2006/relationships/image" Target="../media/image195.svg"/><Relationship Id="rId1" Type="http://schemas.openxmlformats.org/officeDocument/2006/relationships/image" Target="../media/image187.png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196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srkp.cz" TargetMode="External"/><Relationship Id="rId1" Type="http://schemas.openxmlformats.org/officeDocument/2006/relationships/hyperlink" Target="http://www.srkp.cz/" TargetMode="Externa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svg"/><Relationship Id="rId2" Type="http://schemas.openxmlformats.org/officeDocument/2006/relationships/image" Target="../media/image130.png"/><Relationship Id="rId1" Type="http://schemas.openxmlformats.org/officeDocument/2006/relationships/hyperlink" Target="http://www.wikiwand.com/cs/Anoda" TargetMode="External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3" Type="http://schemas.openxmlformats.org/officeDocument/2006/relationships/image" Target="../media/image146.png"/><Relationship Id="rId7" Type="http://schemas.openxmlformats.org/officeDocument/2006/relationships/image" Target="../media/image130.png"/><Relationship Id="rId12" Type="http://schemas.openxmlformats.org/officeDocument/2006/relationships/image" Target="../media/image153.svg"/><Relationship Id="rId2" Type="http://schemas.openxmlformats.org/officeDocument/2006/relationships/image" Target="../media/image145.svg"/><Relationship Id="rId1" Type="http://schemas.openxmlformats.org/officeDocument/2006/relationships/image" Target="../media/image144.png"/><Relationship Id="rId6" Type="http://schemas.openxmlformats.org/officeDocument/2006/relationships/image" Target="../media/image149.svg"/><Relationship Id="rId11" Type="http://schemas.openxmlformats.org/officeDocument/2006/relationships/image" Target="../media/image152.png"/><Relationship Id="rId5" Type="http://schemas.openxmlformats.org/officeDocument/2006/relationships/image" Target="../media/image148.png"/><Relationship Id="rId10" Type="http://schemas.openxmlformats.org/officeDocument/2006/relationships/image" Target="../media/image151.svg"/><Relationship Id="rId4" Type="http://schemas.openxmlformats.org/officeDocument/2006/relationships/image" Target="../media/image147.svg"/><Relationship Id="rId9" Type="http://schemas.openxmlformats.org/officeDocument/2006/relationships/image" Target="../media/image150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sv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188.svg"/><Relationship Id="rId1" Type="http://schemas.openxmlformats.org/officeDocument/2006/relationships/image" Target="../media/image187.png"/><Relationship Id="rId6" Type="http://schemas.openxmlformats.org/officeDocument/2006/relationships/image" Target="../media/image192.svg"/><Relationship Id="rId5" Type="http://schemas.openxmlformats.org/officeDocument/2006/relationships/image" Target="../media/image191.png"/><Relationship Id="rId4" Type="http://schemas.openxmlformats.org/officeDocument/2006/relationships/image" Target="../media/image190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svg"/><Relationship Id="rId3" Type="http://schemas.openxmlformats.org/officeDocument/2006/relationships/image" Target="../media/image189.png"/><Relationship Id="rId7" Type="http://schemas.openxmlformats.org/officeDocument/2006/relationships/image" Target="../media/image199.png"/><Relationship Id="rId2" Type="http://schemas.openxmlformats.org/officeDocument/2006/relationships/image" Target="../media/image195.svg"/><Relationship Id="rId1" Type="http://schemas.openxmlformats.org/officeDocument/2006/relationships/image" Target="../media/image187.png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196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rkp.cz/" TargetMode="External"/><Relationship Id="rId1" Type="http://schemas.openxmlformats.org/officeDocument/2006/relationships/hyperlink" Target="https://www.facebook.com/srkp.cz" TargetMode="External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wand.com/cs/Anoda" TargetMode="External"/><Relationship Id="rId2" Type="http://schemas.openxmlformats.org/officeDocument/2006/relationships/image" Target="../media/image131.svg"/><Relationship Id="rId1" Type="http://schemas.openxmlformats.org/officeDocument/2006/relationships/image" Target="../media/image130.png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3" Type="http://schemas.openxmlformats.org/officeDocument/2006/relationships/image" Target="../media/image146.png"/><Relationship Id="rId7" Type="http://schemas.openxmlformats.org/officeDocument/2006/relationships/image" Target="../media/image130.png"/><Relationship Id="rId12" Type="http://schemas.openxmlformats.org/officeDocument/2006/relationships/image" Target="../media/image153.svg"/><Relationship Id="rId2" Type="http://schemas.openxmlformats.org/officeDocument/2006/relationships/image" Target="../media/image145.svg"/><Relationship Id="rId1" Type="http://schemas.openxmlformats.org/officeDocument/2006/relationships/image" Target="../media/image144.png"/><Relationship Id="rId6" Type="http://schemas.openxmlformats.org/officeDocument/2006/relationships/image" Target="../media/image149.svg"/><Relationship Id="rId11" Type="http://schemas.openxmlformats.org/officeDocument/2006/relationships/image" Target="../media/image152.png"/><Relationship Id="rId5" Type="http://schemas.openxmlformats.org/officeDocument/2006/relationships/image" Target="../media/image148.png"/><Relationship Id="rId10" Type="http://schemas.openxmlformats.org/officeDocument/2006/relationships/image" Target="../media/image151.svg"/><Relationship Id="rId4" Type="http://schemas.openxmlformats.org/officeDocument/2006/relationships/image" Target="../media/image147.svg"/><Relationship Id="rId9" Type="http://schemas.openxmlformats.org/officeDocument/2006/relationships/image" Target="../media/image150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sv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188.svg"/><Relationship Id="rId1" Type="http://schemas.openxmlformats.org/officeDocument/2006/relationships/image" Target="../media/image187.png"/><Relationship Id="rId6" Type="http://schemas.openxmlformats.org/officeDocument/2006/relationships/image" Target="../media/image192.svg"/><Relationship Id="rId5" Type="http://schemas.openxmlformats.org/officeDocument/2006/relationships/image" Target="../media/image191.png"/><Relationship Id="rId4" Type="http://schemas.openxmlformats.org/officeDocument/2006/relationships/image" Target="../media/image19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4AB6C8-562E-4A7C-BD22-1CABF7B8EC0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D635F7-8090-41D0-A96A-B86C734729F3}">
      <dgm:prSet custT="1"/>
      <dgm:spPr/>
      <dgm:t>
        <a:bodyPr/>
        <a:lstStyle/>
        <a:p>
          <a:pPr algn="r"/>
          <a:r>
            <a:rPr lang="cs-CZ" sz="2000" dirty="0"/>
            <a:t>Základní charakteristikou IZ                            a jeho interakcemi s hmotou</a:t>
          </a:r>
          <a:endParaRPr lang="en-US" sz="2000" dirty="0"/>
        </a:p>
      </dgm:t>
    </dgm:pt>
    <dgm:pt modelId="{6C43828D-7045-417F-A483-B1F5C4D51176}" type="parTrans" cxnId="{BBECAD84-1CD9-49F1-9FA7-6F4D488048BC}">
      <dgm:prSet/>
      <dgm:spPr/>
      <dgm:t>
        <a:bodyPr/>
        <a:lstStyle/>
        <a:p>
          <a:endParaRPr lang="en-US"/>
        </a:p>
      </dgm:t>
    </dgm:pt>
    <dgm:pt modelId="{B5252108-54EF-4157-9E7F-5F2BCD198E68}" type="sibTrans" cxnId="{BBECAD84-1CD9-49F1-9FA7-6F4D488048BC}">
      <dgm:prSet/>
      <dgm:spPr>
        <a:ln>
          <a:solidFill>
            <a:schemeClr val="accent1">
              <a:lumMod val="75000"/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13D957D0-DD6A-48A0-BBE1-4FA32309261E}">
      <dgm:prSet custT="1"/>
      <dgm:spPr/>
      <dgm:t>
        <a:bodyPr/>
        <a:lstStyle/>
        <a:p>
          <a:pPr algn="r"/>
          <a:r>
            <a:rPr lang="cs-CZ" sz="2000" dirty="0"/>
            <a:t>Vlivem IZ na biologické systémy, </a:t>
          </a:r>
        </a:p>
        <a:p>
          <a:pPr algn="r"/>
          <a:r>
            <a:rPr lang="cs-CZ" sz="2000" dirty="0"/>
            <a:t>vztahem mezi fyzikálními parametry IZ a jeho biologickými účinky</a:t>
          </a:r>
          <a:endParaRPr lang="en-US" sz="2000" dirty="0"/>
        </a:p>
      </dgm:t>
    </dgm:pt>
    <dgm:pt modelId="{058CCD23-5BF8-41CC-BD44-7DEF7439E10F}" type="parTrans" cxnId="{9326A701-EE2B-4734-BA6E-E0442E469640}">
      <dgm:prSet/>
      <dgm:spPr/>
      <dgm:t>
        <a:bodyPr/>
        <a:lstStyle/>
        <a:p>
          <a:endParaRPr lang="en-US"/>
        </a:p>
      </dgm:t>
    </dgm:pt>
    <dgm:pt modelId="{67923F95-B3AC-4039-B389-0955FAF9C9E2}" type="sibTrans" cxnId="{9326A701-EE2B-4734-BA6E-E0442E469640}">
      <dgm:prSet/>
      <dgm:spPr>
        <a:ln>
          <a:solidFill>
            <a:schemeClr val="accent1">
              <a:lumMod val="75000"/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45CB4AB1-DD71-4572-B3A7-53BEED2B3A79}">
      <dgm:prSet custT="1"/>
      <dgm:spPr/>
      <dgm:t>
        <a:bodyPr/>
        <a:lstStyle/>
        <a:p>
          <a:pPr algn="ctr"/>
          <a:r>
            <a:rPr lang="cs-CZ" sz="2000" dirty="0"/>
            <a:t>Využitím IZ                                                                        a Radiační ochranou</a:t>
          </a:r>
          <a:endParaRPr lang="en-US" sz="2000" dirty="0"/>
        </a:p>
      </dgm:t>
    </dgm:pt>
    <dgm:pt modelId="{FB31A759-F7E7-4044-9993-B22BD6239509}" type="parTrans" cxnId="{A992CBCC-DCD5-400F-9FFC-AEC00C98637D}">
      <dgm:prSet/>
      <dgm:spPr/>
      <dgm:t>
        <a:bodyPr/>
        <a:lstStyle/>
        <a:p>
          <a:endParaRPr lang="en-US"/>
        </a:p>
      </dgm:t>
    </dgm:pt>
    <dgm:pt modelId="{6149FA4B-9BAF-4928-BCA8-4EBEC89CC978}" type="sibTrans" cxnId="{A992CBCC-DCD5-400F-9FFC-AEC00C98637D}">
      <dgm:prSet/>
      <dgm:spPr>
        <a:ln>
          <a:solidFill>
            <a:schemeClr val="accent1">
              <a:lumMod val="75000"/>
              <a:alpha val="90000"/>
            </a:schemeClr>
          </a:solidFill>
        </a:ln>
      </dgm:spPr>
      <dgm:t>
        <a:bodyPr/>
        <a:lstStyle/>
        <a:p>
          <a:endParaRPr lang="en-US"/>
        </a:p>
      </dgm:t>
    </dgm:pt>
    <dgm:pt modelId="{1014C59B-7F88-415A-BD8D-80E0BC00694D}">
      <dgm:prSet custT="1"/>
      <dgm:spPr/>
      <dgm:t>
        <a:bodyPr/>
        <a:lstStyle/>
        <a:p>
          <a:pPr algn="ctr"/>
          <a:r>
            <a:rPr lang="cs-CZ" sz="2000" dirty="0"/>
            <a:t>částicové / jaderné / kvantové fyziky</a:t>
          </a:r>
          <a:endParaRPr lang="en-US" sz="2000" dirty="0"/>
        </a:p>
      </dgm:t>
    </dgm:pt>
    <dgm:pt modelId="{11B44FBD-DFF1-4D1C-A71D-16C31BEC285B}" type="parTrans" cxnId="{078FF9F7-BC91-4A71-822F-B340C1E11230}">
      <dgm:prSet/>
      <dgm:spPr/>
      <dgm:t>
        <a:bodyPr/>
        <a:lstStyle/>
        <a:p>
          <a:endParaRPr lang="en-US"/>
        </a:p>
      </dgm:t>
    </dgm:pt>
    <dgm:pt modelId="{0964319C-A428-469A-A834-0B125C77CFF0}" type="sibTrans" cxnId="{078FF9F7-BC91-4A71-822F-B340C1E11230}">
      <dgm:prSet/>
      <dgm:spPr/>
      <dgm:t>
        <a:bodyPr/>
        <a:lstStyle/>
        <a:p>
          <a:endParaRPr lang="en-US"/>
        </a:p>
      </dgm:t>
    </dgm:pt>
    <dgm:pt modelId="{519C0E7C-153A-4FCE-9A40-E836EA2F3DC3}">
      <dgm:prSet custT="1"/>
      <dgm:spPr/>
    </dgm:pt>
    <dgm:pt modelId="{CC608B61-A5CC-47D4-9023-FDCEE1309471}" type="parTrans" cxnId="{F4A750ED-FC59-48AE-8A35-35B6438A5479}">
      <dgm:prSet/>
      <dgm:spPr/>
      <dgm:t>
        <a:bodyPr/>
        <a:lstStyle/>
        <a:p>
          <a:endParaRPr lang="en-US"/>
        </a:p>
      </dgm:t>
    </dgm:pt>
    <dgm:pt modelId="{ADB5164F-3C6B-4B8A-A8A9-253BAE9842C6}" type="sibTrans" cxnId="{F4A750ED-FC59-48AE-8A35-35B6438A5479}">
      <dgm:prSet/>
      <dgm:spPr/>
      <dgm:t>
        <a:bodyPr/>
        <a:lstStyle/>
        <a:p>
          <a:endParaRPr lang="en-US"/>
        </a:p>
      </dgm:t>
    </dgm:pt>
    <dgm:pt modelId="{DE38CB9D-318A-4575-8398-97B1DC094DCF}">
      <dgm:prSet custT="1"/>
      <dgm:spPr>
        <a:noFill/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pPr algn="ctr"/>
          <a:r>
            <a:rPr lang="cs-CZ" sz="2000" dirty="0">
              <a:solidFill>
                <a:schemeClr val="tx1"/>
              </a:solidFill>
            </a:rPr>
            <a:t>NUTNO ZABROUSIT DO MNOHA OBORŮ</a:t>
          </a:r>
        </a:p>
        <a:p>
          <a:pPr algn="ctr"/>
          <a:r>
            <a:rPr lang="cs-CZ" sz="2000" dirty="0">
              <a:solidFill>
                <a:schemeClr val="tx1"/>
              </a:solidFill>
            </a:rPr>
            <a:t>nejedná se však o přednášku z:</a:t>
          </a:r>
          <a:endParaRPr lang="en-US" sz="2000" dirty="0">
            <a:solidFill>
              <a:schemeClr val="tx1"/>
            </a:solidFill>
          </a:endParaRPr>
        </a:p>
      </dgm:t>
    </dgm:pt>
    <dgm:pt modelId="{A49A4AA1-FEBF-4536-969E-DEDE17515E48}" type="parTrans" cxnId="{183F01EB-899F-4035-9595-45C33BDC6B57}">
      <dgm:prSet/>
      <dgm:spPr/>
      <dgm:t>
        <a:bodyPr/>
        <a:lstStyle/>
        <a:p>
          <a:endParaRPr lang="cs-CZ"/>
        </a:p>
      </dgm:t>
    </dgm:pt>
    <dgm:pt modelId="{8D7371FC-85F3-440F-9305-AF80CCF668FC}" type="sibTrans" cxnId="{183F01EB-899F-4035-9595-45C33BDC6B57}">
      <dgm:prSet/>
      <dgm:spPr>
        <a:ln>
          <a:solidFill>
            <a:schemeClr val="accent1">
              <a:lumMod val="75000"/>
              <a:alpha val="90000"/>
            </a:schemeClr>
          </a:solidFill>
        </a:ln>
      </dgm:spPr>
      <dgm:t>
        <a:bodyPr/>
        <a:lstStyle/>
        <a:p>
          <a:endParaRPr lang="cs-CZ"/>
        </a:p>
      </dgm:t>
    </dgm:pt>
    <dgm:pt modelId="{1A60A735-0FFC-4292-A442-4204605B3BE7}" type="pres">
      <dgm:prSet presAssocID="{714AB6C8-562E-4A7C-BD22-1CABF7B8EC07}" presName="outerComposite" presStyleCnt="0">
        <dgm:presLayoutVars>
          <dgm:chMax val="5"/>
          <dgm:dir/>
          <dgm:resizeHandles val="exact"/>
        </dgm:presLayoutVars>
      </dgm:prSet>
      <dgm:spPr/>
    </dgm:pt>
    <dgm:pt modelId="{1C6EA454-2F0C-45C1-A01E-A2D60B8AB3A6}" type="pres">
      <dgm:prSet presAssocID="{714AB6C8-562E-4A7C-BD22-1CABF7B8EC07}" presName="dummyMaxCanvas" presStyleCnt="0">
        <dgm:presLayoutVars/>
      </dgm:prSet>
      <dgm:spPr/>
    </dgm:pt>
    <dgm:pt modelId="{E2AE17DF-57BB-4DBB-9CB8-BC87B023E9A9}" type="pres">
      <dgm:prSet presAssocID="{714AB6C8-562E-4A7C-BD22-1CABF7B8EC07}" presName="FiveNodes_1" presStyleLbl="node1" presStyleIdx="0" presStyleCnt="5" custScaleY="71886" custLinFactNeighborX="3104" custLinFactNeighborY="-14987">
        <dgm:presLayoutVars>
          <dgm:bulletEnabled val="1"/>
        </dgm:presLayoutVars>
      </dgm:prSet>
      <dgm:spPr/>
    </dgm:pt>
    <dgm:pt modelId="{32CA0BD3-010D-4607-907F-1B0DDDBC455D}" type="pres">
      <dgm:prSet presAssocID="{714AB6C8-562E-4A7C-BD22-1CABF7B8EC07}" presName="FiveNodes_2" presStyleLbl="node1" presStyleIdx="1" presStyleCnt="5" custLinFactNeighborX="2134" custLinFactNeighborY="-30247">
        <dgm:presLayoutVars>
          <dgm:bulletEnabled val="1"/>
        </dgm:presLayoutVars>
      </dgm:prSet>
      <dgm:spPr/>
    </dgm:pt>
    <dgm:pt modelId="{2A6AEEE3-E465-46E8-8D20-84A37AE03FC1}" type="pres">
      <dgm:prSet presAssocID="{714AB6C8-562E-4A7C-BD22-1CABF7B8EC07}" presName="FiveNodes_3" presStyleLbl="node1" presStyleIdx="2" presStyleCnt="5" custScaleY="70469" custLinFactNeighborY="-45652">
        <dgm:presLayoutVars>
          <dgm:bulletEnabled val="1"/>
        </dgm:presLayoutVars>
      </dgm:prSet>
      <dgm:spPr/>
    </dgm:pt>
    <dgm:pt modelId="{43AED6FF-133A-4F1C-9A4B-27E10DED715C}" type="pres">
      <dgm:prSet presAssocID="{714AB6C8-562E-4A7C-BD22-1CABF7B8EC07}" presName="FiveNodes_4" presStyleLbl="node1" presStyleIdx="3" presStyleCnt="5" custLinFactNeighborY="-46465">
        <dgm:presLayoutVars>
          <dgm:bulletEnabled val="1"/>
        </dgm:presLayoutVars>
      </dgm:prSet>
      <dgm:spPr/>
    </dgm:pt>
    <dgm:pt modelId="{0CB77418-5CCD-4526-B528-6BBD16C00B6C}" type="pres">
      <dgm:prSet presAssocID="{714AB6C8-562E-4A7C-BD22-1CABF7B8EC07}" presName="FiveNodes_5" presStyleLbl="node1" presStyleIdx="4" presStyleCnt="5" custLinFactNeighborX="-2522" custLinFactNeighborY="-43932">
        <dgm:presLayoutVars>
          <dgm:bulletEnabled val="1"/>
        </dgm:presLayoutVars>
      </dgm:prSet>
      <dgm:spPr/>
    </dgm:pt>
    <dgm:pt modelId="{79B37A69-7379-4C0B-A6FA-4669C769003F}" type="pres">
      <dgm:prSet presAssocID="{714AB6C8-562E-4A7C-BD22-1CABF7B8EC07}" presName="FiveConn_1-2" presStyleLbl="fgAccFollowNode1" presStyleIdx="0" presStyleCnt="4" custLinFactNeighborY="-47984">
        <dgm:presLayoutVars>
          <dgm:bulletEnabled val="1"/>
        </dgm:presLayoutVars>
      </dgm:prSet>
      <dgm:spPr/>
    </dgm:pt>
    <dgm:pt modelId="{094AE2AC-82CE-414B-89EA-48CD29ADD28C}" type="pres">
      <dgm:prSet presAssocID="{714AB6C8-562E-4A7C-BD22-1CABF7B8EC07}" presName="FiveConn_2-3" presStyleLbl="fgAccFollowNode1" presStyleIdx="1" presStyleCnt="4" custLinFactNeighborY="-51480">
        <dgm:presLayoutVars>
          <dgm:bulletEnabled val="1"/>
        </dgm:presLayoutVars>
      </dgm:prSet>
      <dgm:spPr/>
    </dgm:pt>
    <dgm:pt modelId="{ECE70906-3142-4749-B142-54D97CC62D38}" type="pres">
      <dgm:prSet presAssocID="{714AB6C8-562E-4A7C-BD22-1CABF7B8EC07}" presName="FiveConn_3-4" presStyleLbl="fgAccFollowNode1" presStyleIdx="2" presStyleCnt="4" custScaleY="100000" custLinFactNeighborX="-28169" custLinFactNeighborY="-71875">
        <dgm:presLayoutVars>
          <dgm:bulletEnabled val="1"/>
        </dgm:presLayoutVars>
      </dgm:prSet>
      <dgm:spPr/>
    </dgm:pt>
    <dgm:pt modelId="{0AE6CA1A-3A27-4DD6-8819-11D2C1664E7F}" type="pres">
      <dgm:prSet presAssocID="{714AB6C8-562E-4A7C-BD22-1CABF7B8EC07}" presName="FiveConn_4-5" presStyleLbl="fgAccFollowNode1" presStyleIdx="3" presStyleCnt="4" custLinFactNeighborX="-18629" custLinFactNeighborY="-50017">
        <dgm:presLayoutVars>
          <dgm:bulletEnabled val="1"/>
        </dgm:presLayoutVars>
      </dgm:prSet>
      <dgm:spPr/>
    </dgm:pt>
    <dgm:pt modelId="{3735BD3B-2B90-4FCE-BB25-05F97341EAE2}" type="pres">
      <dgm:prSet presAssocID="{714AB6C8-562E-4A7C-BD22-1CABF7B8EC07}" presName="FiveNodes_1_text" presStyleLbl="node1" presStyleIdx="4" presStyleCnt="5">
        <dgm:presLayoutVars>
          <dgm:bulletEnabled val="1"/>
        </dgm:presLayoutVars>
      </dgm:prSet>
      <dgm:spPr/>
    </dgm:pt>
    <dgm:pt modelId="{E5B27F55-D8CF-456B-83B2-A7E8F917DAC9}" type="pres">
      <dgm:prSet presAssocID="{714AB6C8-562E-4A7C-BD22-1CABF7B8EC07}" presName="FiveNodes_2_text" presStyleLbl="node1" presStyleIdx="4" presStyleCnt="5">
        <dgm:presLayoutVars>
          <dgm:bulletEnabled val="1"/>
        </dgm:presLayoutVars>
      </dgm:prSet>
      <dgm:spPr/>
    </dgm:pt>
    <dgm:pt modelId="{B292E669-AD5C-4C92-BBCB-4AB1CE8769B5}" type="pres">
      <dgm:prSet presAssocID="{714AB6C8-562E-4A7C-BD22-1CABF7B8EC07}" presName="FiveNodes_3_text" presStyleLbl="node1" presStyleIdx="4" presStyleCnt="5">
        <dgm:presLayoutVars>
          <dgm:bulletEnabled val="1"/>
        </dgm:presLayoutVars>
      </dgm:prSet>
      <dgm:spPr/>
    </dgm:pt>
    <dgm:pt modelId="{9081E7C3-2A72-4425-B858-83941CF789EF}" type="pres">
      <dgm:prSet presAssocID="{714AB6C8-562E-4A7C-BD22-1CABF7B8EC07}" presName="FiveNodes_4_text" presStyleLbl="node1" presStyleIdx="4" presStyleCnt="5">
        <dgm:presLayoutVars>
          <dgm:bulletEnabled val="1"/>
        </dgm:presLayoutVars>
      </dgm:prSet>
      <dgm:spPr/>
    </dgm:pt>
    <dgm:pt modelId="{323A3D8A-2043-4010-81A4-80E7DE5B2556}" type="pres">
      <dgm:prSet presAssocID="{714AB6C8-562E-4A7C-BD22-1CABF7B8EC07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9326A701-EE2B-4734-BA6E-E0442E469640}" srcId="{714AB6C8-562E-4A7C-BD22-1CABF7B8EC07}" destId="{13D957D0-DD6A-48A0-BBE1-4FA32309261E}" srcOrd="1" destOrd="0" parTransId="{058CCD23-5BF8-41CC-BD44-7DEF7439E10F}" sibTransId="{67923F95-B3AC-4039-B389-0955FAF9C9E2}"/>
    <dgm:cxn modelId="{FDA16104-884B-4A4A-B26E-FA556E33F79D}" type="presOf" srcId="{45CB4AB1-DD71-4572-B3A7-53BEED2B3A79}" destId="{B292E669-AD5C-4C92-BBCB-4AB1CE8769B5}" srcOrd="1" destOrd="0" presId="urn:microsoft.com/office/officeart/2005/8/layout/vProcess5"/>
    <dgm:cxn modelId="{55E53F0B-7552-40DF-BFC6-483603B8A3FC}" type="presOf" srcId="{DE38CB9D-318A-4575-8398-97B1DC094DCF}" destId="{9081E7C3-2A72-4425-B858-83941CF789EF}" srcOrd="1" destOrd="0" presId="urn:microsoft.com/office/officeart/2005/8/layout/vProcess5"/>
    <dgm:cxn modelId="{C5E4FF15-BE67-4C6E-8062-B9D8F24D6D78}" type="presOf" srcId="{25D635F7-8090-41D0-A96A-B86C734729F3}" destId="{E2AE17DF-57BB-4DBB-9CB8-BC87B023E9A9}" srcOrd="0" destOrd="0" presId="urn:microsoft.com/office/officeart/2005/8/layout/vProcess5"/>
    <dgm:cxn modelId="{2DD6B248-AA0D-4C90-BBF0-FDC8A0D0D8C2}" type="presOf" srcId="{B5252108-54EF-4157-9E7F-5F2BCD198E68}" destId="{79B37A69-7379-4C0B-A6FA-4669C769003F}" srcOrd="0" destOrd="0" presId="urn:microsoft.com/office/officeart/2005/8/layout/vProcess5"/>
    <dgm:cxn modelId="{E3E9C354-08A5-4970-ACC7-BE5A56F4CA05}" type="presOf" srcId="{67923F95-B3AC-4039-B389-0955FAF9C9E2}" destId="{094AE2AC-82CE-414B-89EA-48CD29ADD28C}" srcOrd="0" destOrd="0" presId="urn:microsoft.com/office/officeart/2005/8/layout/vProcess5"/>
    <dgm:cxn modelId="{1265E554-3469-4894-A39D-FA500A8276F3}" type="presOf" srcId="{DE38CB9D-318A-4575-8398-97B1DC094DCF}" destId="{43AED6FF-133A-4F1C-9A4B-27E10DED715C}" srcOrd="0" destOrd="0" presId="urn:microsoft.com/office/officeart/2005/8/layout/vProcess5"/>
    <dgm:cxn modelId="{73135F78-E021-49E8-A261-434BDEBF893A}" type="presOf" srcId="{13D957D0-DD6A-48A0-BBE1-4FA32309261E}" destId="{E5B27F55-D8CF-456B-83B2-A7E8F917DAC9}" srcOrd="1" destOrd="0" presId="urn:microsoft.com/office/officeart/2005/8/layout/vProcess5"/>
    <dgm:cxn modelId="{1C85D681-6800-4008-8A6B-9BB63B4FE9CF}" type="presOf" srcId="{1014C59B-7F88-415A-BD8D-80E0BC00694D}" destId="{323A3D8A-2043-4010-81A4-80E7DE5B2556}" srcOrd="1" destOrd="0" presId="urn:microsoft.com/office/officeart/2005/8/layout/vProcess5"/>
    <dgm:cxn modelId="{BBECAD84-1CD9-49F1-9FA7-6F4D488048BC}" srcId="{714AB6C8-562E-4A7C-BD22-1CABF7B8EC07}" destId="{25D635F7-8090-41D0-A96A-B86C734729F3}" srcOrd="0" destOrd="0" parTransId="{6C43828D-7045-417F-A483-B1F5C4D51176}" sibTransId="{B5252108-54EF-4157-9E7F-5F2BCD198E68}"/>
    <dgm:cxn modelId="{7E0B0D89-7016-4233-95B4-D70A69F6D358}" type="presOf" srcId="{45CB4AB1-DD71-4572-B3A7-53BEED2B3A79}" destId="{2A6AEEE3-E465-46E8-8D20-84A37AE03FC1}" srcOrd="0" destOrd="0" presId="urn:microsoft.com/office/officeart/2005/8/layout/vProcess5"/>
    <dgm:cxn modelId="{34699E8A-BC2B-423D-BB5A-9B219420640B}" type="presOf" srcId="{8D7371FC-85F3-440F-9305-AF80CCF668FC}" destId="{0AE6CA1A-3A27-4DD6-8819-11D2C1664E7F}" srcOrd="0" destOrd="0" presId="urn:microsoft.com/office/officeart/2005/8/layout/vProcess5"/>
    <dgm:cxn modelId="{23F374B8-62F9-407F-BB7B-AEAC15538535}" type="presOf" srcId="{25D635F7-8090-41D0-A96A-B86C734729F3}" destId="{3735BD3B-2B90-4FCE-BB25-05F97341EAE2}" srcOrd="1" destOrd="0" presId="urn:microsoft.com/office/officeart/2005/8/layout/vProcess5"/>
    <dgm:cxn modelId="{8FFD0FBD-31BC-4E7B-9D64-BD5813DFFD41}" type="presOf" srcId="{714AB6C8-562E-4A7C-BD22-1CABF7B8EC07}" destId="{1A60A735-0FFC-4292-A442-4204605B3BE7}" srcOrd="0" destOrd="0" presId="urn:microsoft.com/office/officeart/2005/8/layout/vProcess5"/>
    <dgm:cxn modelId="{A992CBCC-DCD5-400F-9FFC-AEC00C98637D}" srcId="{714AB6C8-562E-4A7C-BD22-1CABF7B8EC07}" destId="{45CB4AB1-DD71-4572-B3A7-53BEED2B3A79}" srcOrd="2" destOrd="0" parTransId="{FB31A759-F7E7-4044-9993-B22BD6239509}" sibTransId="{6149FA4B-9BAF-4928-BCA8-4EBEC89CC978}"/>
    <dgm:cxn modelId="{4F556ECE-CE0C-4ECF-BB3C-47BC05BD2F90}" type="presOf" srcId="{13D957D0-DD6A-48A0-BBE1-4FA32309261E}" destId="{32CA0BD3-010D-4607-907F-1B0DDDBC455D}" srcOrd="0" destOrd="0" presId="urn:microsoft.com/office/officeart/2005/8/layout/vProcess5"/>
    <dgm:cxn modelId="{183F01EB-899F-4035-9595-45C33BDC6B57}" srcId="{714AB6C8-562E-4A7C-BD22-1CABF7B8EC07}" destId="{DE38CB9D-318A-4575-8398-97B1DC094DCF}" srcOrd="3" destOrd="0" parTransId="{A49A4AA1-FEBF-4536-969E-DEDE17515E48}" sibTransId="{8D7371FC-85F3-440F-9305-AF80CCF668FC}"/>
    <dgm:cxn modelId="{F4A750ED-FC59-48AE-8A35-35B6438A5479}" srcId="{714AB6C8-562E-4A7C-BD22-1CABF7B8EC07}" destId="{519C0E7C-153A-4FCE-9A40-E836EA2F3DC3}" srcOrd="5" destOrd="0" parTransId="{CC608B61-A5CC-47D4-9023-FDCEE1309471}" sibTransId="{ADB5164F-3C6B-4B8A-A8A9-253BAE9842C6}"/>
    <dgm:cxn modelId="{078FF9F7-BC91-4A71-822F-B340C1E11230}" srcId="{714AB6C8-562E-4A7C-BD22-1CABF7B8EC07}" destId="{1014C59B-7F88-415A-BD8D-80E0BC00694D}" srcOrd="4" destOrd="0" parTransId="{11B44FBD-DFF1-4D1C-A71D-16C31BEC285B}" sibTransId="{0964319C-A428-469A-A834-0B125C77CFF0}"/>
    <dgm:cxn modelId="{526CB7F8-61B9-43BA-9644-48443AD70552}" type="presOf" srcId="{1014C59B-7F88-415A-BD8D-80E0BC00694D}" destId="{0CB77418-5CCD-4526-B528-6BBD16C00B6C}" srcOrd="0" destOrd="0" presId="urn:microsoft.com/office/officeart/2005/8/layout/vProcess5"/>
    <dgm:cxn modelId="{FD8C73FA-0C48-4958-B7D5-1E0176FF7FD6}" type="presOf" srcId="{6149FA4B-9BAF-4928-BCA8-4EBEC89CC978}" destId="{ECE70906-3142-4749-B142-54D97CC62D38}" srcOrd="0" destOrd="0" presId="urn:microsoft.com/office/officeart/2005/8/layout/vProcess5"/>
    <dgm:cxn modelId="{69912DBF-6546-4961-B57C-3FA04B15FBD5}" type="presParOf" srcId="{1A60A735-0FFC-4292-A442-4204605B3BE7}" destId="{1C6EA454-2F0C-45C1-A01E-A2D60B8AB3A6}" srcOrd="0" destOrd="0" presId="urn:microsoft.com/office/officeart/2005/8/layout/vProcess5"/>
    <dgm:cxn modelId="{B70E14E1-99C9-4057-8B85-FC7D6B7B7929}" type="presParOf" srcId="{1A60A735-0FFC-4292-A442-4204605B3BE7}" destId="{E2AE17DF-57BB-4DBB-9CB8-BC87B023E9A9}" srcOrd="1" destOrd="0" presId="urn:microsoft.com/office/officeart/2005/8/layout/vProcess5"/>
    <dgm:cxn modelId="{AABBE78C-C2CC-4E14-B49A-2CC50F2A517D}" type="presParOf" srcId="{1A60A735-0FFC-4292-A442-4204605B3BE7}" destId="{32CA0BD3-010D-4607-907F-1B0DDDBC455D}" srcOrd="2" destOrd="0" presId="urn:microsoft.com/office/officeart/2005/8/layout/vProcess5"/>
    <dgm:cxn modelId="{412703E0-34DA-403F-9263-15473553DEBB}" type="presParOf" srcId="{1A60A735-0FFC-4292-A442-4204605B3BE7}" destId="{2A6AEEE3-E465-46E8-8D20-84A37AE03FC1}" srcOrd="3" destOrd="0" presId="urn:microsoft.com/office/officeart/2005/8/layout/vProcess5"/>
    <dgm:cxn modelId="{4F5BA41E-C13E-4255-82E5-AA5F6A6136A2}" type="presParOf" srcId="{1A60A735-0FFC-4292-A442-4204605B3BE7}" destId="{43AED6FF-133A-4F1C-9A4B-27E10DED715C}" srcOrd="4" destOrd="0" presId="urn:microsoft.com/office/officeart/2005/8/layout/vProcess5"/>
    <dgm:cxn modelId="{357C9A51-935F-4C54-AFE9-D45B1A78B28A}" type="presParOf" srcId="{1A60A735-0FFC-4292-A442-4204605B3BE7}" destId="{0CB77418-5CCD-4526-B528-6BBD16C00B6C}" srcOrd="5" destOrd="0" presId="urn:microsoft.com/office/officeart/2005/8/layout/vProcess5"/>
    <dgm:cxn modelId="{DD6B0723-88AD-4B65-810B-E9C3F644BD1C}" type="presParOf" srcId="{1A60A735-0FFC-4292-A442-4204605B3BE7}" destId="{79B37A69-7379-4C0B-A6FA-4669C769003F}" srcOrd="6" destOrd="0" presId="urn:microsoft.com/office/officeart/2005/8/layout/vProcess5"/>
    <dgm:cxn modelId="{12CC1C19-B923-4C5E-8C7E-EDFE2E8C5F8C}" type="presParOf" srcId="{1A60A735-0FFC-4292-A442-4204605B3BE7}" destId="{094AE2AC-82CE-414B-89EA-48CD29ADD28C}" srcOrd="7" destOrd="0" presId="urn:microsoft.com/office/officeart/2005/8/layout/vProcess5"/>
    <dgm:cxn modelId="{8CBBC79D-AA41-4DBD-B8B7-CAFD8EE5EA11}" type="presParOf" srcId="{1A60A735-0FFC-4292-A442-4204605B3BE7}" destId="{ECE70906-3142-4749-B142-54D97CC62D38}" srcOrd="8" destOrd="0" presId="urn:microsoft.com/office/officeart/2005/8/layout/vProcess5"/>
    <dgm:cxn modelId="{EDFD36AB-2B9B-410E-9AB1-E95C1E81F7B2}" type="presParOf" srcId="{1A60A735-0FFC-4292-A442-4204605B3BE7}" destId="{0AE6CA1A-3A27-4DD6-8819-11D2C1664E7F}" srcOrd="9" destOrd="0" presId="urn:microsoft.com/office/officeart/2005/8/layout/vProcess5"/>
    <dgm:cxn modelId="{09F35A62-9A64-4B9A-9B7D-3871B288EB3B}" type="presParOf" srcId="{1A60A735-0FFC-4292-A442-4204605B3BE7}" destId="{3735BD3B-2B90-4FCE-BB25-05F97341EAE2}" srcOrd="10" destOrd="0" presId="urn:microsoft.com/office/officeart/2005/8/layout/vProcess5"/>
    <dgm:cxn modelId="{AE23330D-7EBC-4FA1-99CF-C14F05FDB6ED}" type="presParOf" srcId="{1A60A735-0FFC-4292-A442-4204605B3BE7}" destId="{E5B27F55-D8CF-456B-83B2-A7E8F917DAC9}" srcOrd="11" destOrd="0" presId="urn:microsoft.com/office/officeart/2005/8/layout/vProcess5"/>
    <dgm:cxn modelId="{F1E8E9BA-AB80-4190-934D-935BFB2E34F1}" type="presParOf" srcId="{1A60A735-0FFC-4292-A442-4204605B3BE7}" destId="{B292E669-AD5C-4C92-BBCB-4AB1CE8769B5}" srcOrd="12" destOrd="0" presId="urn:microsoft.com/office/officeart/2005/8/layout/vProcess5"/>
    <dgm:cxn modelId="{A6586A46-E7C7-42DD-A658-8769418C2761}" type="presParOf" srcId="{1A60A735-0FFC-4292-A442-4204605B3BE7}" destId="{9081E7C3-2A72-4425-B858-83941CF789EF}" srcOrd="13" destOrd="0" presId="urn:microsoft.com/office/officeart/2005/8/layout/vProcess5"/>
    <dgm:cxn modelId="{A3795682-DB70-48E6-AC9F-0AF84FAAD36F}" type="presParOf" srcId="{1A60A735-0FFC-4292-A442-4204605B3BE7}" destId="{323A3D8A-2043-4010-81A4-80E7DE5B2556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EEB9F1A-6AD3-422F-9C93-AED2757C8E6D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6844D9-F081-44B4-978B-727AF67F401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Cílené poškozování DNA za účelem studia uspořádání buněčného jádra a mechanizmů základních buněčných procesů</a:t>
          </a:r>
          <a:endParaRPr lang="en-US"/>
        </a:p>
      </dgm:t>
    </dgm:pt>
    <dgm:pt modelId="{8CD7ECBD-67C5-4212-B3A4-AB9D0EBDC5A8}" type="parTrans" cxnId="{843FC7DE-1B1A-4FFB-81F5-5F696C759319}">
      <dgm:prSet/>
      <dgm:spPr/>
      <dgm:t>
        <a:bodyPr/>
        <a:lstStyle/>
        <a:p>
          <a:endParaRPr lang="en-US"/>
        </a:p>
      </dgm:t>
    </dgm:pt>
    <dgm:pt modelId="{C0FC54E6-A43C-4A69-81E8-BDC4C0641466}" type="sibTrans" cxnId="{843FC7DE-1B1A-4FFB-81F5-5F696C75931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0AA32D6-A242-4D8B-9DE9-5C5A754FCD9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Studium karcinogeneze</a:t>
          </a:r>
          <a:endParaRPr lang="en-US"/>
        </a:p>
      </dgm:t>
    </dgm:pt>
    <dgm:pt modelId="{1ED968DA-7397-4F14-8C33-F0D39E92AE6D}" type="parTrans" cxnId="{6DC14204-638D-43CF-B63F-EB818FCBCF94}">
      <dgm:prSet/>
      <dgm:spPr/>
      <dgm:t>
        <a:bodyPr/>
        <a:lstStyle/>
        <a:p>
          <a:endParaRPr lang="en-US"/>
        </a:p>
      </dgm:t>
    </dgm:pt>
    <dgm:pt modelId="{123030CE-63D9-4265-93B2-5F6C45A1BC0B}" type="sibTrans" cxnId="{6DC14204-638D-43CF-B63F-EB818FCBCF9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5B1FF04-68D5-4D90-B429-A70C3C7E4D2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Výzkum vesmíru</a:t>
          </a:r>
          <a:endParaRPr lang="en-US" dirty="0"/>
        </a:p>
      </dgm:t>
    </dgm:pt>
    <dgm:pt modelId="{08336CF8-38DA-4BA6-B2F8-968F548EDA54}" type="parTrans" cxnId="{4C03C33A-6BDA-4B0E-90B2-4F536D621BC2}">
      <dgm:prSet/>
      <dgm:spPr/>
      <dgm:t>
        <a:bodyPr/>
        <a:lstStyle/>
        <a:p>
          <a:endParaRPr lang="en-US"/>
        </a:p>
      </dgm:t>
    </dgm:pt>
    <dgm:pt modelId="{8814AC7E-CCC7-4AD9-85AD-44AB68F5948A}" type="sibTrans" cxnId="{4C03C33A-6BDA-4B0E-90B2-4F536D621BC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ACFB756-EBB0-4362-A1F5-D37F77591630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Mutageneze rostlin (šlechtitelství), …</a:t>
          </a:r>
          <a:endParaRPr lang="en-US"/>
        </a:p>
      </dgm:t>
    </dgm:pt>
    <dgm:pt modelId="{6278379A-6395-4748-8B27-271DFE19D9E6}" type="parTrans" cxnId="{A6D364B2-429F-4743-BBB6-1CC132BDD96D}">
      <dgm:prSet/>
      <dgm:spPr/>
      <dgm:t>
        <a:bodyPr/>
        <a:lstStyle/>
        <a:p>
          <a:endParaRPr lang="en-US"/>
        </a:p>
      </dgm:t>
    </dgm:pt>
    <dgm:pt modelId="{4EE1EE2B-6D20-49CC-98EB-613595137749}" type="sibTrans" cxnId="{A6D364B2-429F-4743-BBB6-1CC132BDD96D}">
      <dgm:prSet/>
      <dgm:spPr/>
      <dgm:t>
        <a:bodyPr/>
        <a:lstStyle/>
        <a:p>
          <a:endParaRPr lang="en-US"/>
        </a:p>
      </dgm:t>
    </dgm:pt>
    <dgm:pt modelId="{FA6590F0-7AFE-4E5E-A8B3-3140AE7D9A06}" type="pres">
      <dgm:prSet presAssocID="{6EEB9F1A-6AD3-422F-9C93-AED2757C8E6D}" presName="root" presStyleCnt="0">
        <dgm:presLayoutVars>
          <dgm:dir/>
          <dgm:resizeHandles val="exact"/>
        </dgm:presLayoutVars>
      </dgm:prSet>
      <dgm:spPr/>
    </dgm:pt>
    <dgm:pt modelId="{216BA2BF-99C6-482A-8965-68E4F14C71AA}" type="pres">
      <dgm:prSet presAssocID="{6EEB9F1A-6AD3-422F-9C93-AED2757C8E6D}" presName="container" presStyleCnt="0">
        <dgm:presLayoutVars>
          <dgm:dir/>
          <dgm:resizeHandles val="exact"/>
        </dgm:presLayoutVars>
      </dgm:prSet>
      <dgm:spPr/>
    </dgm:pt>
    <dgm:pt modelId="{0492728B-9FFF-4675-AF72-80B36585FB96}" type="pres">
      <dgm:prSet presAssocID="{BE6844D9-F081-44B4-978B-727AF67F4016}" presName="compNode" presStyleCnt="0"/>
      <dgm:spPr/>
    </dgm:pt>
    <dgm:pt modelId="{0AB62224-4989-41EB-8F63-7154C2EDB2E5}" type="pres">
      <dgm:prSet presAssocID="{BE6844D9-F081-44B4-978B-727AF67F4016}" presName="iconBgRect" presStyleLbl="bgShp" presStyleIdx="0" presStyleCnt="4"/>
      <dgm:spPr/>
    </dgm:pt>
    <dgm:pt modelId="{E43F0158-94A4-4A94-8D65-D59D9DEE3D3C}" type="pres">
      <dgm:prSet presAssocID="{BE6844D9-F081-44B4-978B-727AF67F401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482D6DAA-2B4F-42C1-B1D8-F1DA3515CC44}" type="pres">
      <dgm:prSet presAssocID="{BE6844D9-F081-44B4-978B-727AF67F4016}" presName="spaceRect" presStyleCnt="0"/>
      <dgm:spPr/>
    </dgm:pt>
    <dgm:pt modelId="{FAB09729-D744-4358-84A2-D3ED7095F45A}" type="pres">
      <dgm:prSet presAssocID="{BE6844D9-F081-44B4-978B-727AF67F4016}" presName="textRect" presStyleLbl="revTx" presStyleIdx="0" presStyleCnt="4">
        <dgm:presLayoutVars>
          <dgm:chMax val="1"/>
          <dgm:chPref val="1"/>
        </dgm:presLayoutVars>
      </dgm:prSet>
      <dgm:spPr/>
    </dgm:pt>
    <dgm:pt modelId="{2A1A6F58-E809-4701-AF84-525BEE31ADE8}" type="pres">
      <dgm:prSet presAssocID="{C0FC54E6-A43C-4A69-81E8-BDC4C0641466}" presName="sibTrans" presStyleLbl="sibTrans2D1" presStyleIdx="0" presStyleCnt="0"/>
      <dgm:spPr/>
    </dgm:pt>
    <dgm:pt modelId="{641AFEFE-5A40-4791-AB1F-785C81D70DAC}" type="pres">
      <dgm:prSet presAssocID="{70AA32D6-A242-4D8B-9DE9-5C5A754FCD9B}" presName="compNode" presStyleCnt="0"/>
      <dgm:spPr/>
    </dgm:pt>
    <dgm:pt modelId="{7C614468-4EAD-4FF7-BC44-E5050E532F36}" type="pres">
      <dgm:prSet presAssocID="{70AA32D6-A242-4D8B-9DE9-5C5A754FCD9B}" presName="iconBgRect" presStyleLbl="bgShp" presStyleIdx="1" presStyleCnt="4"/>
      <dgm:spPr/>
    </dgm:pt>
    <dgm:pt modelId="{D9153B98-A89B-4C54-9D4C-016DD9F62C05}" type="pres">
      <dgm:prSet presAssocID="{70AA32D6-A242-4D8B-9DE9-5C5A754FCD9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nihy"/>
        </a:ext>
      </dgm:extLst>
    </dgm:pt>
    <dgm:pt modelId="{B5FD8D7C-55F9-44C5-8D7F-20D5B6453310}" type="pres">
      <dgm:prSet presAssocID="{70AA32D6-A242-4D8B-9DE9-5C5A754FCD9B}" presName="spaceRect" presStyleCnt="0"/>
      <dgm:spPr/>
    </dgm:pt>
    <dgm:pt modelId="{8CC9300D-4C4D-48CE-A118-8AB8F00569E1}" type="pres">
      <dgm:prSet presAssocID="{70AA32D6-A242-4D8B-9DE9-5C5A754FCD9B}" presName="textRect" presStyleLbl="revTx" presStyleIdx="1" presStyleCnt="4">
        <dgm:presLayoutVars>
          <dgm:chMax val="1"/>
          <dgm:chPref val="1"/>
        </dgm:presLayoutVars>
      </dgm:prSet>
      <dgm:spPr/>
    </dgm:pt>
    <dgm:pt modelId="{2B4497E8-9D64-4071-8C42-26C1E440ECBB}" type="pres">
      <dgm:prSet presAssocID="{123030CE-63D9-4265-93B2-5F6C45A1BC0B}" presName="sibTrans" presStyleLbl="sibTrans2D1" presStyleIdx="0" presStyleCnt="0"/>
      <dgm:spPr/>
    </dgm:pt>
    <dgm:pt modelId="{7F5FA30B-0FA4-4ECC-9EE0-2B70B88C2D69}" type="pres">
      <dgm:prSet presAssocID="{B5B1FF04-68D5-4D90-B429-A70C3C7E4D25}" presName="compNode" presStyleCnt="0"/>
      <dgm:spPr/>
    </dgm:pt>
    <dgm:pt modelId="{8BAD17A1-CC56-4BE8-A223-0A33E811084B}" type="pres">
      <dgm:prSet presAssocID="{B5B1FF04-68D5-4D90-B429-A70C3C7E4D25}" presName="iconBgRect" presStyleLbl="bgShp" presStyleIdx="2" presStyleCnt="4"/>
      <dgm:spPr/>
    </dgm:pt>
    <dgm:pt modelId="{50A7DC81-F7C6-48BE-8515-535E3FD39B9F}" type="pres">
      <dgm:prSet presAssocID="{B5B1FF04-68D5-4D90-B429-A70C3C7E4D2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lar system"/>
        </a:ext>
      </dgm:extLst>
    </dgm:pt>
    <dgm:pt modelId="{CB372839-66BD-4E3B-BAC2-1447BA3ECF36}" type="pres">
      <dgm:prSet presAssocID="{B5B1FF04-68D5-4D90-B429-A70C3C7E4D25}" presName="spaceRect" presStyleCnt="0"/>
      <dgm:spPr/>
    </dgm:pt>
    <dgm:pt modelId="{82089B77-EB82-4386-AF65-5AD9E901DFEC}" type="pres">
      <dgm:prSet presAssocID="{B5B1FF04-68D5-4D90-B429-A70C3C7E4D25}" presName="textRect" presStyleLbl="revTx" presStyleIdx="2" presStyleCnt="4">
        <dgm:presLayoutVars>
          <dgm:chMax val="1"/>
          <dgm:chPref val="1"/>
        </dgm:presLayoutVars>
      </dgm:prSet>
      <dgm:spPr/>
    </dgm:pt>
    <dgm:pt modelId="{F67BECD9-5B02-44C4-B93D-8FCA7BE123AB}" type="pres">
      <dgm:prSet presAssocID="{8814AC7E-CCC7-4AD9-85AD-44AB68F5948A}" presName="sibTrans" presStyleLbl="sibTrans2D1" presStyleIdx="0" presStyleCnt="0"/>
      <dgm:spPr/>
    </dgm:pt>
    <dgm:pt modelId="{396A973D-2FE4-4435-849B-63DC7631BF8E}" type="pres">
      <dgm:prSet presAssocID="{8ACFB756-EBB0-4362-A1F5-D37F77591630}" presName="compNode" presStyleCnt="0"/>
      <dgm:spPr/>
    </dgm:pt>
    <dgm:pt modelId="{E0A06A08-BD95-41C7-9721-33FB5EE7698F}" type="pres">
      <dgm:prSet presAssocID="{8ACFB756-EBB0-4362-A1F5-D37F77591630}" presName="iconBgRect" presStyleLbl="bgShp" presStyleIdx="3" presStyleCnt="4"/>
      <dgm:spPr/>
    </dgm:pt>
    <dgm:pt modelId="{61940E99-3804-4CDE-BC80-162117044A8D}" type="pres">
      <dgm:prSet presAssocID="{8ACFB756-EBB0-4362-A1F5-D37F7759163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bliny"/>
        </a:ext>
      </dgm:extLst>
    </dgm:pt>
    <dgm:pt modelId="{6A30AEE6-8238-44F5-95B2-FFDF6E77C1E1}" type="pres">
      <dgm:prSet presAssocID="{8ACFB756-EBB0-4362-A1F5-D37F77591630}" presName="spaceRect" presStyleCnt="0"/>
      <dgm:spPr/>
    </dgm:pt>
    <dgm:pt modelId="{680D0EA0-B045-4541-B9ED-35116EEAEB75}" type="pres">
      <dgm:prSet presAssocID="{8ACFB756-EBB0-4362-A1F5-D37F7759163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DC14204-638D-43CF-B63F-EB818FCBCF94}" srcId="{6EEB9F1A-6AD3-422F-9C93-AED2757C8E6D}" destId="{70AA32D6-A242-4D8B-9DE9-5C5A754FCD9B}" srcOrd="1" destOrd="0" parTransId="{1ED968DA-7397-4F14-8C33-F0D39E92AE6D}" sibTransId="{123030CE-63D9-4265-93B2-5F6C45A1BC0B}"/>
    <dgm:cxn modelId="{6E0D540C-AA1E-4651-87D4-473463B5B477}" type="presOf" srcId="{C0FC54E6-A43C-4A69-81E8-BDC4C0641466}" destId="{2A1A6F58-E809-4701-AF84-525BEE31ADE8}" srcOrd="0" destOrd="0" presId="urn:microsoft.com/office/officeart/2018/2/layout/IconCircleList"/>
    <dgm:cxn modelId="{0D0AAB23-C1D3-4236-B2E1-E4F2B7C1AAA1}" type="presOf" srcId="{B5B1FF04-68D5-4D90-B429-A70C3C7E4D25}" destId="{82089B77-EB82-4386-AF65-5AD9E901DFEC}" srcOrd="0" destOrd="0" presId="urn:microsoft.com/office/officeart/2018/2/layout/IconCircleList"/>
    <dgm:cxn modelId="{4C03C33A-6BDA-4B0E-90B2-4F536D621BC2}" srcId="{6EEB9F1A-6AD3-422F-9C93-AED2757C8E6D}" destId="{B5B1FF04-68D5-4D90-B429-A70C3C7E4D25}" srcOrd="2" destOrd="0" parTransId="{08336CF8-38DA-4BA6-B2F8-968F548EDA54}" sibTransId="{8814AC7E-CCC7-4AD9-85AD-44AB68F5948A}"/>
    <dgm:cxn modelId="{93316249-CB5F-453E-A136-CA0E965A9BB6}" type="presOf" srcId="{8814AC7E-CCC7-4AD9-85AD-44AB68F5948A}" destId="{F67BECD9-5B02-44C4-B93D-8FCA7BE123AB}" srcOrd="0" destOrd="0" presId="urn:microsoft.com/office/officeart/2018/2/layout/IconCircleList"/>
    <dgm:cxn modelId="{9BF16C53-E4D9-4C99-95AB-37023A63EAF5}" type="presOf" srcId="{123030CE-63D9-4265-93B2-5F6C45A1BC0B}" destId="{2B4497E8-9D64-4071-8C42-26C1E440ECBB}" srcOrd="0" destOrd="0" presId="urn:microsoft.com/office/officeart/2018/2/layout/IconCircleList"/>
    <dgm:cxn modelId="{5669068C-3A82-43C9-91B1-DFC02B2653FA}" type="presOf" srcId="{8ACFB756-EBB0-4362-A1F5-D37F77591630}" destId="{680D0EA0-B045-4541-B9ED-35116EEAEB75}" srcOrd="0" destOrd="0" presId="urn:microsoft.com/office/officeart/2018/2/layout/IconCircleList"/>
    <dgm:cxn modelId="{EDE3B69A-5707-4132-AA8B-1B6AB966D1BA}" type="presOf" srcId="{70AA32D6-A242-4D8B-9DE9-5C5A754FCD9B}" destId="{8CC9300D-4C4D-48CE-A118-8AB8F00569E1}" srcOrd="0" destOrd="0" presId="urn:microsoft.com/office/officeart/2018/2/layout/IconCircleList"/>
    <dgm:cxn modelId="{A6D364B2-429F-4743-BBB6-1CC132BDD96D}" srcId="{6EEB9F1A-6AD3-422F-9C93-AED2757C8E6D}" destId="{8ACFB756-EBB0-4362-A1F5-D37F77591630}" srcOrd="3" destOrd="0" parTransId="{6278379A-6395-4748-8B27-271DFE19D9E6}" sibTransId="{4EE1EE2B-6D20-49CC-98EB-613595137749}"/>
    <dgm:cxn modelId="{C34B12B4-9591-4F34-B0C3-F9F7479EB046}" type="presOf" srcId="{BE6844D9-F081-44B4-978B-727AF67F4016}" destId="{FAB09729-D744-4358-84A2-D3ED7095F45A}" srcOrd="0" destOrd="0" presId="urn:microsoft.com/office/officeart/2018/2/layout/IconCircleList"/>
    <dgm:cxn modelId="{843FC7DE-1B1A-4FFB-81F5-5F696C759319}" srcId="{6EEB9F1A-6AD3-422F-9C93-AED2757C8E6D}" destId="{BE6844D9-F081-44B4-978B-727AF67F4016}" srcOrd="0" destOrd="0" parTransId="{8CD7ECBD-67C5-4212-B3A4-AB9D0EBDC5A8}" sibTransId="{C0FC54E6-A43C-4A69-81E8-BDC4C0641466}"/>
    <dgm:cxn modelId="{FFD282E8-3680-42F7-AE60-62AEB460066E}" type="presOf" srcId="{6EEB9F1A-6AD3-422F-9C93-AED2757C8E6D}" destId="{FA6590F0-7AFE-4E5E-A8B3-3140AE7D9A06}" srcOrd="0" destOrd="0" presId="urn:microsoft.com/office/officeart/2018/2/layout/IconCircleList"/>
    <dgm:cxn modelId="{B9FFA5AC-7138-4A64-B519-AE7DF909DEA8}" type="presParOf" srcId="{FA6590F0-7AFE-4E5E-A8B3-3140AE7D9A06}" destId="{216BA2BF-99C6-482A-8965-68E4F14C71AA}" srcOrd="0" destOrd="0" presId="urn:microsoft.com/office/officeart/2018/2/layout/IconCircleList"/>
    <dgm:cxn modelId="{67E13B18-46DA-488B-A1BE-AD7204B8F6A3}" type="presParOf" srcId="{216BA2BF-99C6-482A-8965-68E4F14C71AA}" destId="{0492728B-9FFF-4675-AF72-80B36585FB96}" srcOrd="0" destOrd="0" presId="urn:microsoft.com/office/officeart/2018/2/layout/IconCircleList"/>
    <dgm:cxn modelId="{FF932ADB-9477-4686-83C8-EEA38AA9E71E}" type="presParOf" srcId="{0492728B-9FFF-4675-AF72-80B36585FB96}" destId="{0AB62224-4989-41EB-8F63-7154C2EDB2E5}" srcOrd="0" destOrd="0" presId="urn:microsoft.com/office/officeart/2018/2/layout/IconCircleList"/>
    <dgm:cxn modelId="{24DDC757-00F3-46D3-9A89-F0AA702CD341}" type="presParOf" srcId="{0492728B-9FFF-4675-AF72-80B36585FB96}" destId="{E43F0158-94A4-4A94-8D65-D59D9DEE3D3C}" srcOrd="1" destOrd="0" presId="urn:microsoft.com/office/officeart/2018/2/layout/IconCircleList"/>
    <dgm:cxn modelId="{139F3A87-9E04-4BB1-B1E1-6D0B26E53635}" type="presParOf" srcId="{0492728B-9FFF-4675-AF72-80B36585FB96}" destId="{482D6DAA-2B4F-42C1-B1D8-F1DA3515CC44}" srcOrd="2" destOrd="0" presId="urn:microsoft.com/office/officeart/2018/2/layout/IconCircleList"/>
    <dgm:cxn modelId="{C3F191BD-54F3-4999-968F-5B857A1151BD}" type="presParOf" srcId="{0492728B-9FFF-4675-AF72-80B36585FB96}" destId="{FAB09729-D744-4358-84A2-D3ED7095F45A}" srcOrd="3" destOrd="0" presId="urn:microsoft.com/office/officeart/2018/2/layout/IconCircleList"/>
    <dgm:cxn modelId="{2CB1E0E8-841A-4A84-A3B7-1A69E2C8EA97}" type="presParOf" srcId="{216BA2BF-99C6-482A-8965-68E4F14C71AA}" destId="{2A1A6F58-E809-4701-AF84-525BEE31ADE8}" srcOrd="1" destOrd="0" presId="urn:microsoft.com/office/officeart/2018/2/layout/IconCircleList"/>
    <dgm:cxn modelId="{4BBBFE87-1EC7-448A-81E0-C7F278610E52}" type="presParOf" srcId="{216BA2BF-99C6-482A-8965-68E4F14C71AA}" destId="{641AFEFE-5A40-4791-AB1F-785C81D70DAC}" srcOrd="2" destOrd="0" presId="urn:microsoft.com/office/officeart/2018/2/layout/IconCircleList"/>
    <dgm:cxn modelId="{530FEA9C-3EFF-47F9-B4E5-796FCD309D6A}" type="presParOf" srcId="{641AFEFE-5A40-4791-AB1F-785C81D70DAC}" destId="{7C614468-4EAD-4FF7-BC44-E5050E532F36}" srcOrd="0" destOrd="0" presId="urn:microsoft.com/office/officeart/2018/2/layout/IconCircleList"/>
    <dgm:cxn modelId="{CD903C9E-A9A6-48DA-BB09-95218B0925F3}" type="presParOf" srcId="{641AFEFE-5A40-4791-AB1F-785C81D70DAC}" destId="{D9153B98-A89B-4C54-9D4C-016DD9F62C05}" srcOrd="1" destOrd="0" presId="urn:microsoft.com/office/officeart/2018/2/layout/IconCircleList"/>
    <dgm:cxn modelId="{762DB8DC-3E0F-4D56-9F1C-EB0B3790ABBE}" type="presParOf" srcId="{641AFEFE-5A40-4791-AB1F-785C81D70DAC}" destId="{B5FD8D7C-55F9-44C5-8D7F-20D5B6453310}" srcOrd="2" destOrd="0" presId="urn:microsoft.com/office/officeart/2018/2/layout/IconCircleList"/>
    <dgm:cxn modelId="{27BD1E91-3F3A-4B77-A7FB-D30875E69A35}" type="presParOf" srcId="{641AFEFE-5A40-4791-AB1F-785C81D70DAC}" destId="{8CC9300D-4C4D-48CE-A118-8AB8F00569E1}" srcOrd="3" destOrd="0" presId="urn:microsoft.com/office/officeart/2018/2/layout/IconCircleList"/>
    <dgm:cxn modelId="{20AFB4CE-9102-4048-A8B3-C30E9519C3BE}" type="presParOf" srcId="{216BA2BF-99C6-482A-8965-68E4F14C71AA}" destId="{2B4497E8-9D64-4071-8C42-26C1E440ECBB}" srcOrd="3" destOrd="0" presId="urn:microsoft.com/office/officeart/2018/2/layout/IconCircleList"/>
    <dgm:cxn modelId="{77FDDEA6-B128-4639-90D0-45BA3585369A}" type="presParOf" srcId="{216BA2BF-99C6-482A-8965-68E4F14C71AA}" destId="{7F5FA30B-0FA4-4ECC-9EE0-2B70B88C2D69}" srcOrd="4" destOrd="0" presId="urn:microsoft.com/office/officeart/2018/2/layout/IconCircleList"/>
    <dgm:cxn modelId="{64B11D64-B73F-4E01-A8E3-88FDF71808B7}" type="presParOf" srcId="{7F5FA30B-0FA4-4ECC-9EE0-2B70B88C2D69}" destId="{8BAD17A1-CC56-4BE8-A223-0A33E811084B}" srcOrd="0" destOrd="0" presId="urn:microsoft.com/office/officeart/2018/2/layout/IconCircleList"/>
    <dgm:cxn modelId="{16AC5344-F96D-4137-A6EF-D4EDA69753FF}" type="presParOf" srcId="{7F5FA30B-0FA4-4ECC-9EE0-2B70B88C2D69}" destId="{50A7DC81-F7C6-48BE-8515-535E3FD39B9F}" srcOrd="1" destOrd="0" presId="urn:microsoft.com/office/officeart/2018/2/layout/IconCircleList"/>
    <dgm:cxn modelId="{F7D1CF9B-F721-42FA-928B-9534F48F9B2F}" type="presParOf" srcId="{7F5FA30B-0FA4-4ECC-9EE0-2B70B88C2D69}" destId="{CB372839-66BD-4E3B-BAC2-1447BA3ECF36}" srcOrd="2" destOrd="0" presId="urn:microsoft.com/office/officeart/2018/2/layout/IconCircleList"/>
    <dgm:cxn modelId="{298FC96A-0422-41C5-B0A6-78472532AF67}" type="presParOf" srcId="{7F5FA30B-0FA4-4ECC-9EE0-2B70B88C2D69}" destId="{82089B77-EB82-4386-AF65-5AD9E901DFEC}" srcOrd="3" destOrd="0" presId="urn:microsoft.com/office/officeart/2018/2/layout/IconCircleList"/>
    <dgm:cxn modelId="{52EE1BE6-309A-498B-9E46-281F957B9EF3}" type="presParOf" srcId="{216BA2BF-99C6-482A-8965-68E4F14C71AA}" destId="{F67BECD9-5B02-44C4-B93D-8FCA7BE123AB}" srcOrd="5" destOrd="0" presId="urn:microsoft.com/office/officeart/2018/2/layout/IconCircleList"/>
    <dgm:cxn modelId="{5DAADED6-6F67-4539-83CC-1088CC2C50B9}" type="presParOf" srcId="{216BA2BF-99C6-482A-8965-68E4F14C71AA}" destId="{396A973D-2FE4-4435-849B-63DC7631BF8E}" srcOrd="6" destOrd="0" presId="urn:microsoft.com/office/officeart/2018/2/layout/IconCircleList"/>
    <dgm:cxn modelId="{DC768D5D-701F-4C6E-B727-29D2B6C6A284}" type="presParOf" srcId="{396A973D-2FE4-4435-849B-63DC7631BF8E}" destId="{E0A06A08-BD95-41C7-9721-33FB5EE7698F}" srcOrd="0" destOrd="0" presId="urn:microsoft.com/office/officeart/2018/2/layout/IconCircleList"/>
    <dgm:cxn modelId="{0425090A-0D97-4E52-A2D4-E18C63C446F2}" type="presParOf" srcId="{396A973D-2FE4-4435-849B-63DC7631BF8E}" destId="{61940E99-3804-4CDE-BC80-162117044A8D}" srcOrd="1" destOrd="0" presId="urn:microsoft.com/office/officeart/2018/2/layout/IconCircleList"/>
    <dgm:cxn modelId="{B188D650-F9A2-427A-8A8B-E07AECB1B315}" type="presParOf" srcId="{396A973D-2FE4-4435-849B-63DC7631BF8E}" destId="{6A30AEE6-8238-44F5-95B2-FFDF6E77C1E1}" srcOrd="2" destOrd="0" presId="urn:microsoft.com/office/officeart/2018/2/layout/IconCircleList"/>
    <dgm:cxn modelId="{95E1E010-CC39-41EA-89B6-55AE183C90D2}" type="presParOf" srcId="{396A973D-2FE4-4435-849B-63DC7631BF8E}" destId="{680D0EA0-B045-4541-B9ED-35116EEAEB75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314102-5107-4131-8D29-3D18871A9ABE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5919B3-BFCE-49B7-832D-AD88A4A5C568}">
      <dgm:prSet/>
      <dgm:spPr/>
      <dgm:t>
        <a:bodyPr/>
        <a:lstStyle/>
        <a:p>
          <a:r>
            <a:rPr lang="cs-CZ" dirty="0"/>
            <a:t>základ</a:t>
          </a:r>
          <a:endParaRPr lang="en-US" dirty="0"/>
        </a:p>
      </dgm:t>
    </dgm:pt>
    <dgm:pt modelId="{1E5DEF01-047E-4AAA-8706-C56FAED5164E}" type="parTrans" cxnId="{EE472711-DD9A-4EC6-B9B7-4529399BDDFF}">
      <dgm:prSet/>
      <dgm:spPr/>
      <dgm:t>
        <a:bodyPr/>
        <a:lstStyle/>
        <a:p>
          <a:endParaRPr lang="en-US"/>
        </a:p>
      </dgm:t>
    </dgm:pt>
    <dgm:pt modelId="{9DE03A14-B668-4844-8F63-59BA4E38ADFD}" type="sibTrans" cxnId="{EE472711-DD9A-4EC6-B9B7-4529399BDDFF}">
      <dgm:prSet/>
      <dgm:spPr/>
      <dgm:t>
        <a:bodyPr/>
        <a:lstStyle/>
        <a:p>
          <a:endParaRPr lang="en-US"/>
        </a:p>
      </dgm:t>
    </dgm:pt>
    <dgm:pt modelId="{ABEF23F8-43A4-4DD3-9873-BDA0AEC4FCAA}">
      <dgm:prSet/>
      <dgm:spPr/>
      <dgm:t>
        <a:bodyPr/>
        <a:lstStyle/>
        <a:p>
          <a:r>
            <a:rPr lang="cs-CZ" dirty="0"/>
            <a:t>případně </a:t>
          </a:r>
          <a:endParaRPr lang="en-US" dirty="0"/>
        </a:p>
      </dgm:t>
    </dgm:pt>
    <dgm:pt modelId="{BE2F21A1-616E-4F56-A2CF-721B01B7FF8C}" type="parTrans" cxnId="{A9AB2EF9-88E2-47E5-B2EE-BF970249FA8E}">
      <dgm:prSet/>
      <dgm:spPr/>
      <dgm:t>
        <a:bodyPr/>
        <a:lstStyle/>
        <a:p>
          <a:endParaRPr lang="en-US"/>
        </a:p>
      </dgm:t>
    </dgm:pt>
    <dgm:pt modelId="{40E5D1DB-8630-4462-8E5E-12B9682DA955}" type="sibTrans" cxnId="{A9AB2EF9-88E2-47E5-B2EE-BF970249FA8E}">
      <dgm:prSet/>
      <dgm:spPr/>
      <dgm:t>
        <a:bodyPr/>
        <a:lstStyle/>
        <a:p>
          <a:endParaRPr lang="en-US"/>
        </a:p>
      </dgm:t>
    </dgm:pt>
    <dgm:pt modelId="{E0ACE07F-AE7E-423B-8DEB-216BCC3A91DB}">
      <dgm:prSet custT="1"/>
      <dgm:spPr/>
      <dgm:t>
        <a:bodyPr/>
        <a:lstStyle/>
        <a:p>
          <a:r>
            <a:rPr lang="cs-CZ" sz="1800" dirty="0"/>
            <a:t>Koupit si knihu ---------------------------------------------------------&gt;</a:t>
          </a:r>
          <a:endParaRPr lang="en-US" sz="1800" dirty="0"/>
        </a:p>
      </dgm:t>
    </dgm:pt>
    <dgm:pt modelId="{7DD85693-1E36-435A-AE36-F929D4BDCF42}" type="parTrans" cxnId="{230753AC-9849-4E0B-91D2-FD6C0F1AF442}">
      <dgm:prSet/>
      <dgm:spPr/>
      <dgm:t>
        <a:bodyPr/>
        <a:lstStyle/>
        <a:p>
          <a:endParaRPr lang="en-US"/>
        </a:p>
      </dgm:t>
    </dgm:pt>
    <dgm:pt modelId="{4C9BAE57-EC97-4E70-8F43-3173C13833C9}" type="sibTrans" cxnId="{230753AC-9849-4E0B-91D2-FD6C0F1AF442}">
      <dgm:prSet/>
      <dgm:spPr/>
      <dgm:t>
        <a:bodyPr/>
        <a:lstStyle/>
        <a:p>
          <a:endParaRPr lang="en-US"/>
        </a:p>
      </dgm:t>
    </dgm:pt>
    <dgm:pt modelId="{927DBEE8-9C13-4F5D-969E-082D4A85B284}">
      <dgm:prSet/>
      <dgm:spPr/>
      <dgm:t>
        <a:bodyPr/>
        <a:lstStyle/>
        <a:p>
          <a:r>
            <a:rPr lang="cs-CZ" dirty="0"/>
            <a:t>plus</a:t>
          </a:r>
          <a:endParaRPr lang="en-US" dirty="0"/>
        </a:p>
      </dgm:t>
    </dgm:pt>
    <dgm:pt modelId="{E5CFEF27-4D8E-4743-A4BC-FB9E4F6E9A33}" type="parTrans" cxnId="{EA36EFEE-E8B8-4597-8817-C20A686E5D38}">
      <dgm:prSet/>
      <dgm:spPr/>
      <dgm:t>
        <a:bodyPr/>
        <a:lstStyle/>
        <a:p>
          <a:endParaRPr lang="en-US"/>
        </a:p>
      </dgm:t>
    </dgm:pt>
    <dgm:pt modelId="{BDB7A4B4-9ABF-4A2A-8768-945222ACD3ED}" type="sibTrans" cxnId="{EA36EFEE-E8B8-4597-8817-C20A686E5D38}">
      <dgm:prSet/>
      <dgm:spPr/>
      <dgm:t>
        <a:bodyPr/>
        <a:lstStyle/>
        <a:p>
          <a:endParaRPr lang="en-US"/>
        </a:p>
      </dgm:t>
    </dgm:pt>
    <dgm:pt modelId="{32A79DA3-4385-41E1-968E-D54768A4F77A}">
      <dgm:prSet custT="1"/>
      <dgm:spPr/>
      <dgm:t>
        <a:bodyPr/>
        <a:lstStyle/>
        <a:p>
          <a:r>
            <a:rPr lang="cs-CZ" sz="1800" dirty="0"/>
            <a:t>zpracovat rešerši na jedno z výše uvedených témat dle výběru a jeho diskuse v rámci úvodu jedné z přednášek)</a:t>
          </a:r>
          <a:endParaRPr lang="en-US" sz="1800" dirty="0"/>
        </a:p>
      </dgm:t>
    </dgm:pt>
    <dgm:pt modelId="{1A048B3B-F00B-4ED0-BA92-71904279F9CD}" type="parTrans" cxnId="{402398C9-648F-4967-845B-5D4C87B7949D}">
      <dgm:prSet/>
      <dgm:spPr/>
      <dgm:t>
        <a:bodyPr/>
        <a:lstStyle/>
        <a:p>
          <a:endParaRPr lang="en-US"/>
        </a:p>
      </dgm:t>
    </dgm:pt>
    <dgm:pt modelId="{512AB9FC-1AB4-44A7-8635-828916FE5AE7}" type="sibTrans" cxnId="{402398C9-648F-4967-845B-5D4C87B7949D}">
      <dgm:prSet/>
      <dgm:spPr/>
      <dgm:t>
        <a:bodyPr/>
        <a:lstStyle/>
        <a:p>
          <a:endParaRPr lang="en-US"/>
        </a:p>
      </dgm:t>
    </dgm:pt>
    <dgm:pt modelId="{978593CB-1A87-429C-9E8E-89968D0B4CD1}">
      <dgm:prSet/>
      <dgm:spPr/>
      <dgm:t>
        <a:bodyPr/>
        <a:lstStyle/>
        <a:p>
          <a:r>
            <a:rPr lang="cs-CZ" dirty="0"/>
            <a:t>Velké plus 1</a:t>
          </a:r>
          <a:endParaRPr lang="en-US" dirty="0"/>
        </a:p>
      </dgm:t>
    </dgm:pt>
    <dgm:pt modelId="{EEA19180-4AEF-4AB6-BFFD-F5FD4A9CEBEB}" type="parTrans" cxnId="{63DA119B-A351-48E7-8CFA-4AF0A29B3DBB}">
      <dgm:prSet/>
      <dgm:spPr/>
      <dgm:t>
        <a:bodyPr/>
        <a:lstStyle/>
        <a:p>
          <a:endParaRPr lang="en-US"/>
        </a:p>
      </dgm:t>
    </dgm:pt>
    <dgm:pt modelId="{23B42E8F-F38A-4900-82CD-ECA78B38F97B}" type="sibTrans" cxnId="{63DA119B-A351-48E7-8CFA-4AF0A29B3DBB}">
      <dgm:prSet/>
      <dgm:spPr/>
      <dgm:t>
        <a:bodyPr/>
        <a:lstStyle/>
        <a:p>
          <a:endParaRPr lang="en-US"/>
        </a:p>
      </dgm:t>
    </dgm:pt>
    <dgm:pt modelId="{186B238F-19E2-42FD-8202-C216A3434E94}">
      <dgm:prSet custT="1"/>
      <dgm:spPr/>
      <dgm:t>
        <a:bodyPr/>
        <a:lstStyle/>
        <a:p>
          <a:r>
            <a:rPr lang="cs-CZ" sz="1400" dirty="0"/>
            <a:t>Přihlásit se k Bc./Mgr. práci na DCBR IBP Brno</a:t>
          </a:r>
        </a:p>
        <a:p>
          <a:r>
            <a:rPr lang="cs-CZ" sz="1400" dirty="0"/>
            <a:t>stát se členem Společnosti radiobiologie a krizového plánování ČLS JEP; </a:t>
          </a:r>
          <a:r>
            <a:rPr lang="cs-CZ" sz="1400" dirty="0" err="1"/>
            <a:t>Societas</a:t>
          </a:r>
          <a:r>
            <a:rPr lang="cs-CZ" sz="1400" dirty="0"/>
            <a:t> </a:t>
          </a:r>
          <a:r>
            <a:rPr lang="cs-CZ" sz="1400" dirty="0" err="1"/>
            <a:t>Radiobiologiae</a:t>
          </a:r>
          <a:r>
            <a:rPr lang="cs-CZ" sz="1400" dirty="0"/>
            <a:t> et </a:t>
          </a:r>
          <a:r>
            <a:rPr lang="cs-CZ" sz="1400" dirty="0" err="1"/>
            <a:t>Crisium</a:t>
          </a:r>
          <a:r>
            <a:rPr lang="cs-CZ" sz="1400" dirty="0"/>
            <a:t> </a:t>
          </a:r>
          <a:r>
            <a:rPr lang="cs-CZ" sz="1400" dirty="0" err="1"/>
            <a:t>Dispensationi</a:t>
          </a:r>
          <a:r>
            <a:rPr lang="cs-CZ" sz="1400" dirty="0"/>
            <a:t> </a:t>
          </a:r>
          <a:r>
            <a:rPr lang="cs-CZ" sz="1400" dirty="0" err="1"/>
            <a:t>Colendis</a:t>
          </a:r>
          <a:r>
            <a:rPr lang="cs-CZ" sz="1400" dirty="0"/>
            <a:t>; </a:t>
          </a:r>
          <a:r>
            <a:rPr lang="cs-CZ" sz="1400" dirty="0">
              <a:hlinkClick xmlns:r="http://schemas.openxmlformats.org/officeDocument/2006/relationships" r:id="rId1"/>
            </a:rPr>
            <a:t>www.srkp.cz</a:t>
          </a:r>
          <a:endParaRPr lang="en-US" sz="1400" dirty="0"/>
        </a:p>
      </dgm:t>
    </dgm:pt>
    <dgm:pt modelId="{60DFC06B-5125-453D-9A0D-C0E162B023E8}" type="parTrans" cxnId="{9E951E74-BA2F-4FFC-9849-19388A05D190}">
      <dgm:prSet/>
      <dgm:spPr/>
      <dgm:t>
        <a:bodyPr/>
        <a:lstStyle/>
        <a:p>
          <a:endParaRPr lang="en-US"/>
        </a:p>
      </dgm:t>
    </dgm:pt>
    <dgm:pt modelId="{264DBA97-8713-46B2-8C7D-46D7886D859A}" type="sibTrans" cxnId="{9E951E74-BA2F-4FFC-9849-19388A05D190}">
      <dgm:prSet/>
      <dgm:spPr/>
      <dgm:t>
        <a:bodyPr/>
        <a:lstStyle/>
        <a:p>
          <a:endParaRPr lang="en-US"/>
        </a:p>
      </dgm:t>
    </dgm:pt>
    <dgm:pt modelId="{C7BB48BC-430B-4614-B5C2-8496CBEA1FFB}">
      <dgm:prSet/>
      <dgm:spPr/>
      <dgm:t>
        <a:bodyPr/>
        <a:lstStyle/>
        <a:p>
          <a:r>
            <a:rPr lang="cs-CZ" dirty="0"/>
            <a:t>Velké plus 2</a:t>
          </a:r>
          <a:endParaRPr lang="en-US" dirty="0"/>
        </a:p>
      </dgm:t>
    </dgm:pt>
    <dgm:pt modelId="{697073AC-E025-4F17-999C-B459EF788DBB}" type="parTrans" cxnId="{B59BC320-8BF9-4303-A238-86A91DE1670A}">
      <dgm:prSet/>
      <dgm:spPr/>
      <dgm:t>
        <a:bodyPr/>
        <a:lstStyle/>
        <a:p>
          <a:endParaRPr lang="en-US"/>
        </a:p>
      </dgm:t>
    </dgm:pt>
    <dgm:pt modelId="{AD2F3E36-4DD2-4636-B744-F7F279FE6987}" type="sibTrans" cxnId="{B59BC320-8BF9-4303-A238-86A91DE1670A}">
      <dgm:prSet/>
      <dgm:spPr/>
      <dgm:t>
        <a:bodyPr/>
        <a:lstStyle/>
        <a:p>
          <a:endParaRPr lang="en-US"/>
        </a:p>
      </dgm:t>
    </dgm:pt>
    <dgm:pt modelId="{071EA97F-B895-4D49-A978-EC2DEDFA595B}">
      <dgm:prSet/>
      <dgm:spPr/>
      <dgm:t>
        <a:bodyPr/>
        <a:lstStyle/>
        <a:p>
          <a:endParaRPr lang="en-US" sz="1100" dirty="0"/>
        </a:p>
      </dgm:t>
    </dgm:pt>
    <dgm:pt modelId="{31CE2613-6AFB-4FCE-987C-2D74D275467A}" type="parTrans" cxnId="{CBDC4AF6-579F-4362-BF54-EAEC10D4072E}">
      <dgm:prSet/>
      <dgm:spPr/>
      <dgm:t>
        <a:bodyPr/>
        <a:lstStyle/>
        <a:p>
          <a:endParaRPr lang="en-US"/>
        </a:p>
      </dgm:t>
    </dgm:pt>
    <dgm:pt modelId="{D5BEF7D8-CA12-442F-9B74-5273B488FEBA}" type="sibTrans" cxnId="{CBDC4AF6-579F-4362-BF54-EAEC10D4072E}">
      <dgm:prSet/>
      <dgm:spPr/>
      <dgm:t>
        <a:bodyPr/>
        <a:lstStyle/>
        <a:p>
          <a:endParaRPr lang="en-US"/>
        </a:p>
      </dgm:t>
    </dgm:pt>
    <dgm:pt modelId="{C8C1C26C-D338-4A29-AA94-9D4AF4DB5586}">
      <dgm:prSet/>
      <dgm:spPr/>
      <dgm:t>
        <a:bodyPr/>
        <a:lstStyle/>
        <a:p>
          <a:endParaRPr lang="cs-CZ" sz="1100" dirty="0"/>
        </a:p>
      </dgm:t>
    </dgm:pt>
    <dgm:pt modelId="{9994DC4B-94F3-4AD1-B5AB-6DF91A791235}" type="parTrans" cxnId="{E4206809-F3F4-472C-B277-D3E7E820FEE7}">
      <dgm:prSet/>
      <dgm:spPr/>
      <dgm:t>
        <a:bodyPr/>
        <a:lstStyle/>
        <a:p>
          <a:endParaRPr lang="cs-CZ"/>
        </a:p>
      </dgm:t>
    </dgm:pt>
    <dgm:pt modelId="{C634B63B-C80B-45FF-AC14-4D77D4B0D030}" type="sibTrans" cxnId="{E4206809-F3F4-472C-B277-D3E7E820FEE7}">
      <dgm:prSet/>
      <dgm:spPr/>
      <dgm:t>
        <a:bodyPr/>
        <a:lstStyle/>
        <a:p>
          <a:endParaRPr lang="cs-CZ"/>
        </a:p>
      </dgm:t>
    </dgm:pt>
    <dgm:pt modelId="{D7ED05CD-770F-4CAD-8F00-84A823CCC906}">
      <dgm:prSet custT="1"/>
      <dgm:spPr/>
      <dgm:t>
        <a:bodyPr/>
        <a:lstStyle/>
        <a:p>
          <a:r>
            <a:rPr lang="cs-CZ" sz="1800" dirty="0"/>
            <a:t>Projít závěrečným testem (asi 40 otázek, </a:t>
          </a:r>
          <a:r>
            <a:rPr lang="cs-CZ" sz="1800" dirty="0" err="1"/>
            <a:t>multiple-choice</a:t>
          </a:r>
          <a:r>
            <a:rPr lang="cs-CZ" sz="1800" dirty="0"/>
            <a:t>, formou kolokvia)</a:t>
          </a:r>
          <a:endParaRPr lang="en-US" sz="1800" dirty="0"/>
        </a:p>
      </dgm:t>
    </dgm:pt>
    <dgm:pt modelId="{4C92873B-0F18-40C0-A17C-33AC5AF38809}" type="parTrans" cxnId="{00786511-C69E-4149-BB6A-A6F5CB8B09C5}">
      <dgm:prSet/>
      <dgm:spPr/>
      <dgm:t>
        <a:bodyPr/>
        <a:lstStyle/>
        <a:p>
          <a:endParaRPr lang="cs-CZ"/>
        </a:p>
      </dgm:t>
    </dgm:pt>
    <dgm:pt modelId="{DE8146B0-70C1-4110-9B07-89E13A8D7363}" type="sibTrans" cxnId="{00786511-C69E-4149-BB6A-A6F5CB8B09C5}">
      <dgm:prSet/>
      <dgm:spPr/>
      <dgm:t>
        <a:bodyPr/>
        <a:lstStyle/>
        <a:p>
          <a:endParaRPr lang="cs-CZ"/>
        </a:p>
      </dgm:t>
    </dgm:pt>
    <dgm:pt modelId="{8EB22D59-2FB8-4760-AC93-95671380D831}">
      <dgm:prSet custT="1"/>
      <dgm:spPr/>
      <dgm:t>
        <a:bodyPr/>
        <a:lstStyle/>
        <a:p>
          <a:r>
            <a:rPr lang="cs-CZ" sz="1800" dirty="0"/>
            <a:t>Alespoň 10 lajků na </a:t>
          </a:r>
          <a:r>
            <a:rPr lang="cs-CZ" sz="1800" dirty="0">
              <a:hlinkClick xmlns:r="http://schemas.openxmlformats.org/officeDocument/2006/relationships" r:id="rId2"/>
            </a:rPr>
            <a:t>https://www.facebook.com/srkp.cz</a:t>
          </a:r>
          <a:r>
            <a:rPr lang="cs-CZ" sz="1800" dirty="0"/>
            <a:t> (což ale nevyvazuje z povinnosti koupit si knihu) </a:t>
          </a:r>
          <a:endParaRPr lang="en-US" sz="1800" dirty="0"/>
        </a:p>
      </dgm:t>
    </dgm:pt>
    <dgm:pt modelId="{C2095FD9-3A49-41AA-B5D5-18063580601E}" type="parTrans" cxnId="{40771E56-9596-4DEA-90B0-04BB2A515F89}">
      <dgm:prSet/>
      <dgm:spPr/>
      <dgm:t>
        <a:bodyPr/>
        <a:lstStyle/>
        <a:p>
          <a:endParaRPr lang="cs-CZ"/>
        </a:p>
      </dgm:t>
    </dgm:pt>
    <dgm:pt modelId="{0BB55CAB-E79F-4B7F-9773-1394E587DFF6}" type="sibTrans" cxnId="{40771E56-9596-4DEA-90B0-04BB2A515F89}">
      <dgm:prSet/>
      <dgm:spPr/>
      <dgm:t>
        <a:bodyPr/>
        <a:lstStyle/>
        <a:p>
          <a:endParaRPr lang="cs-CZ"/>
        </a:p>
      </dgm:t>
    </dgm:pt>
    <dgm:pt modelId="{0A2D7ABF-282F-4F9A-8351-50AB0F59B666}" type="pres">
      <dgm:prSet presAssocID="{DC314102-5107-4131-8D29-3D18871A9ABE}" presName="Name0" presStyleCnt="0">
        <dgm:presLayoutVars>
          <dgm:dir/>
          <dgm:animLvl val="lvl"/>
          <dgm:resizeHandles val="exact"/>
        </dgm:presLayoutVars>
      </dgm:prSet>
      <dgm:spPr/>
    </dgm:pt>
    <dgm:pt modelId="{3644873B-AFEA-47B0-981C-230ACDCBB9CE}" type="pres">
      <dgm:prSet presAssocID="{C7BB48BC-430B-4614-B5C2-8496CBEA1FFB}" presName="boxAndChildren" presStyleCnt="0"/>
      <dgm:spPr/>
    </dgm:pt>
    <dgm:pt modelId="{588B511C-3A0B-4144-B234-52D94CEDB1BC}" type="pres">
      <dgm:prSet presAssocID="{C7BB48BC-430B-4614-B5C2-8496CBEA1FFB}" presName="parentTextBox" presStyleLbl="alignNode1" presStyleIdx="0" presStyleCnt="5"/>
      <dgm:spPr/>
    </dgm:pt>
    <dgm:pt modelId="{1BBCD1A1-E7BF-4C68-8E8D-1450DC8EB4E1}" type="pres">
      <dgm:prSet presAssocID="{C7BB48BC-430B-4614-B5C2-8496CBEA1FFB}" presName="descendantBox" presStyleLbl="bgAccFollowNode1" presStyleIdx="0" presStyleCnt="5"/>
      <dgm:spPr/>
    </dgm:pt>
    <dgm:pt modelId="{AE002E47-B230-4422-B832-825C6CDC6DDE}" type="pres">
      <dgm:prSet presAssocID="{23B42E8F-F38A-4900-82CD-ECA78B38F97B}" presName="sp" presStyleCnt="0"/>
      <dgm:spPr/>
    </dgm:pt>
    <dgm:pt modelId="{BE33B6C0-087F-4F86-8CD6-D108CDE43297}" type="pres">
      <dgm:prSet presAssocID="{978593CB-1A87-429C-9E8E-89968D0B4CD1}" presName="arrowAndChildren" presStyleCnt="0"/>
      <dgm:spPr/>
    </dgm:pt>
    <dgm:pt modelId="{3278A9D1-DE5D-495E-9A1E-EE89E0058008}" type="pres">
      <dgm:prSet presAssocID="{978593CB-1A87-429C-9E8E-89968D0B4CD1}" presName="parentTextArrow" presStyleLbl="node1" presStyleIdx="0" presStyleCnt="0"/>
      <dgm:spPr/>
    </dgm:pt>
    <dgm:pt modelId="{5B13C0B0-6034-431A-A212-4411FD152213}" type="pres">
      <dgm:prSet presAssocID="{978593CB-1A87-429C-9E8E-89968D0B4CD1}" presName="arrow" presStyleLbl="alignNode1" presStyleIdx="1" presStyleCnt="5"/>
      <dgm:spPr/>
    </dgm:pt>
    <dgm:pt modelId="{66FDA3AD-F94E-46D8-8ABB-72061868BC6E}" type="pres">
      <dgm:prSet presAssocID="{978593CB-1A87-429C-9E8E-89968D0B4CD1}" presName="descendantArrow" presStyleLbl="bgAccFollowNode1" presStyleIdx="1" presStyleCnt="5"/>
      <dgm:spPr/>
    </dgm:pt>
    <dgm:pt modelId="{F42089F0-89BD-4131-B2B9-546EF7888D5C}" type="pres">
      <dgm:prSet presAssocID="{BDB7A4B4-9ABF-4A2A-8768-945222ACD3ED}" presName="sp" presStyleCnt="0"/>
      <dgm:spPr/>
    </dgm:pt>
    <dgm:pt modelId="{3A08CF3F-83F1-4EC9-9C1E-4A4A815BE0F1}" type="pres">
      <dgm:prSet presAssocID="{927DBEE8-9C13-4F5D-969E-082D4A85B284}" presName="arrowAndChildren" presStyleCnt="0"/>
      <dgm:spPr/>
    </dgm:pt>
    <dgm:pt modelId="{ED591EB7-2991-4232-B0B2-F4B76FDA70C0}" type="pres">
      <dgm:prSet presAssocID="{927DBEE8-9C13-4F5D-969E-082D4A85B284}" presName="parentTextArrow" presStyleLbl="node1" presStyleIdx="0" presStyleCnt="0"/>
      <dgm:spPr/>
    </dgm:pt>
    <dgm:pt modelId="{FD1A980F-C245-4021-BD11-863C47CD74BB}" type="pres">
      <dgm:prSet presAssocID="{927DBEE8-9C13-4F5D-969E-082D4A85B284}" presName="arrow" presStyleLbl="alignNode1" presStyleIdx="2" presStyleCnt="5"/>
      <dgm:spPr/>
    </dgm:pt>
    <dgm:pt modelId="{4C7D165D-0D3B-476A-BDB6-C6573ED34F31}" type="pres">
      <dgm:prSet presAssocID="{927DBEE8-9C13-4F5D-969E-082D4A85B284}" presName="descendantArrow" presStyleLbl="bgAccFollowNode1" presStyleIdx="2" presStyleCnt="5"/>
      <dgm:spPr/>
    </dgm:pt>
    <dgm:pt modelId="{CFD7BAD3-8C93-4B06-948F-D53B4C871F22}" type="pres">
      <dgm:prSet presAssocID="{40E5D1DB-8630-4462-8E5E-12B9682DA955}" presName="sp" presStyleCnt="0"/>
      <dgm:spPr/>
    </dgm:pt>
    <dgm:pt modelId="{E47901D7-1AD2-4860-9AD7-0DDFCD98C1C9}" type="pres">
      <dgm:prSet presAssocID="{ABEF23F8-43A4-4DD3-9873-BDA0AEC4FCAA}" presName="arrowAndChildren" presStyleCnt="0"/>
      <dgm:spPr/>
    </dgm:pt>
    <dgm:pt modelId="{F4FE792A-D174-4EAC-ABED-35CFB559E753}" type="pres">
      <dgm:prSet presAssocID="{ABEF23F8-43A4-4DD3-9873-BDA0AEC4FCAA}" presName="parentTextArrow" presStyleLbl="node1" presStyleIdx="0" presStyleCnt="0"/>
      <dgm:spPr/>
    </dgm:pt>
    <dgm:pt modelId="{0AACAD95-0614-4A46-97AE-F3E9B5C5FFA8}" type="pres">
      <dgm:prSet presAssocID="{ABEF23F8-43A4-4DD3-9873-BDA0AEC4FCAA}" presName="arrow" presStyleLbl="alignNode1" presStyleIdx="3" presStyleCnt="5"/>
      <dgm:spPr/>
    </dgm:pt>
    <dgm:pt modelId="{8A2181AA-B3D7-434E-8A41-B94590BC5C26}" type="pres">
      <dgm:prSet presAssocID="{ABEF23F8-43A4-4DD3-9873-BDA0AEC4FCAA}" presName="descendantArrow" presStyleLbl="bgAccFollowNode1" presStyleIdx="3" presStyleCnt="5"/>
      <dgm:spPr/>
    </dgm:pt>
    <dgm:pt modelId="{878A0990-F39A-4297-BA11-6B11CFF85E96}" type="pres">
      <dgm:prSet presAssocID="{9DE03A14-B668-4844-8F63-59BA4E38ADFD}" presName="sp" presStyleCnt="0"/>
      <dgm:spPr/>
    </dgm:pt>
    <dgm:pt modelId="{211A712F-2403-4AFD-A566-8A01DABDE020}" type="pres">
      <dgm:prSet presAssocID="{4F5919B3-BFCE-49B7-832D-AD88A4A5C568}" presName="arrowAndChildren" presStyleCnt="0"/>
      <dgm:spPr/>
    </dgm:pt>
    <dgm:pt modelId="{E83D8494-D93A-40D1-AEC1-9E0118551500}" type="pres">
      <dgm:prSet presAssocID="{4F5919B3-BFCE-49B7-832D-AD88A4A5C568}" presName="parentTextArrow" presStyleLbl="node1" presStyleIdx="0" presStyleCnt="0"/>
      <dgm:spPr/>
    </dgm:pt>
    <dgm:pt modelId="{E66E475D-D7C3-4389-A12C-9CE0F8DDC35A}" type="pres">
      <dgm:prSet presAssocID="{4F5919B3-BFCE-49B7-832D-AD88A4A5C568}" presName="arrow" presStyleLbl="alignNode1" presStyleIdx="4" presStyleCnt="5"/>
      <dgm:spPr/>
    </dgm:pt>
    <dgm:pt modelId="{29E8F23D-CBA5-4467-A3A7-A45C890859F5}" type="pres">
      <dgm:prSet presAssocID="{4F5919B3-BFCE-49B7-832D-AD88A4A5C568}" presName="descendantArrow" presStyleLbl="bgAccFollowNode1" presStyleIdx="4" presStyleCnt="5"/>
      <dgm:spPr/>
    </dgm:pt>
  </dgm:ptLst>
  <dgm:cxnLst>
    <dgm:cxn modelId="{7A36C002-BDDD-4B4F-AF57-8A5AA428D3D0}" type="presOf" srcId="{ABEF23F8-43A4-4DD3-9873-BDA0AEC4FCAA}" destId="{0AACAD95-0614-4A46-97AE-F3E9B5C5FFA8}" srcOrd="1" destOrd="0" presId="urn:microsoft.com/office/officeart/2016/7/layout/VerticalDownArrowProcess"/>
    <dgm:cxn modelId="{E4206809-F3F4-472C-B277-D3E7E820FEE7}" srcId="{4F5919B3-BFCE-49B7-832D-AD88A4A5C568}" destId="{C8C1C26C-D338-4A29-AA94-9D4AF4DB5586}" srcOrd="0" destOrd="0" parTransId="{9994DC4B-94F3-4AD1-B5AB-6DF91A791235}" sibTransId="{C634B63B-C80B-45FF-AC14-4D77D4B0D030}"/>
    <dgm:cxn modelId="{EE472711-DD9A-4EC6-B9B7-4529399BDDFF}" srcId="{DC314102-5107-4131-8D29-3D18871A9ABE}" destId="{4F5919B3-BFCE-49B7-832D-AD88A4A5C568}" srcOrd="0" destOrd="0" parTransId="{1E5DEF01-047E-4AAA-8706-C56FAED5164E}" sibTransId="{9DE03A14-B668-4844-8F63-59BA4E38ADFD}"/>
    <dgm:cxn modelId="{00786511-C69E-4149-BB6A-A6F5CB8B09C5}" srcId="{4F5919B3-BFCE-49B7-832D-AD88A4A5C568}" destId="{D7ED05CD-770F-4CAD-8F00-84A823CCC906}" srcOrd="1" destOrd="0" parTransId="{4C92873B-0F18-40C0-A17C-33AC5AF38809}" sibTransId="{DE8146B0-70C1-4110-9B07-89E13A8D7363}"/>
    <dgm:cxn modelId="{2BC1A117-940E-4A16-9461-877D44AA0B87}" type="presOf" srcId="{4F5919B3-BFCE-49B7-832D-AD88A4A5C568}" destId="{E83D8494-D93A-40D1-AEC1-9E0118551500}" srcOrd="0" destOrd="0" presId="urn:microsoft.com/office/officeart/2016/7/layout/VerticalDownArrowProcess"/>
    <dgm:cxn modelId="{B59BC320-8BF9-4303-A238-86A91DE1670A}" srcId="{DC314102-5107-4131-8D29-3D18871A9ABE}" destId="{C7BB48BC-430B-4614-B5C2-8496CBEA1FFB}" srcOrd="4" destOrd="0" parTransId="{697073AC-E025-4F17-999C-B459EF788DBB}" sibTransId="{AD2F3E36-4DD2-4636-B744-F7F279FE6987}"/>
    <dgm:cxn modelId="{AF5B5A5D-6020-4661-9B0F-F4184900E3C0}" type="presOf" srcId="{978593CB-1A87-429C-9E8E-89968D0B4CD1}" destId="{3278A9D1-DE5D-495E-9A1E-EE89E0058008}" srcOrd="0" destOrd="0" presId="urn:microsoft.com/office/officeart/2016/7/layout/VerticalDownArrowProcess"/>
    <dgm:cxn modelId="{9670C560-B68B-4913-BF33-0BDD8DAD533F}" type="presOf" srcId="{E0ACE07F-AE7E-423B-8DEB-216BCC3A91DB}" destId="{8A2181AA-B3D7-434E-8A41-B94590BC5C26}" srcOrd="0" destOrd="0" presId="urn:microsoft.com/office/officeart/2016/7/layout/VerticalDownArrowProcess"/>
    <dgm:cxn modelId="{7EAA3964-9336-4913-9B96-7D216CACC1A0}" type="presOf" srcId="{C8C1C26C-D338-4A29-AA94-9D4AF4DB5586}" destId="{29E8F23D-CBA5-4467-A3A7-A45C890859F5}" srcOrd="0" destOrd="0" presId="urn:microsoft.com/office/officeart/2016/7/layout/VerticalDownArrowProcess"/>
    <dgm:cxn modelId="{C30AF564-0B31-45E3-A084-D4045BFF394A}" type="presOf" srcId="{927DBEE8-9C13-4F5D-969E-082D4A85B284}" destId="{FD1A980F-C245-4021-BD11-863C47CD74BB}" srcOrd="1" destOrd="0" presId="urn:microsoft.com/office/officeart/2016/7/layout/VerticalDownArrowProcess"/>
    <dgm:cxn modelId="{2013894E-1E6E-4415-945C-150C20EA003F}" type="presOf" srcId="{927DBEE8-9C13-4F5D-969E-082D4A85B284}" destId="{ED591EB7-2991-4232-B0B2-F4B76FDA70C0}" srcOrd="0" destOrd="0" presId="urn:microsoft.com/office/officeart/2016/7/layout/VerticalDownArrowProcess"/>
    <dgm:cxn modelId="{9E951E74-BA2F-4FFC-9849-19388A05D190}" srcId="{978593CB-1A87-429C-9E8E-89968D0B4CD1}" destId="{186B238F-19E2-42FD-8202-C216A3434E94}" srcOrd="0" destOrd="0" parTransId="{60DFC06B-5125-453D-9A0D-C0E162B023E8}" sibTransId="{264DBA97-8713-46B2-8C7D-46D7886D859A}"/>
    <dgm:cxn modelId="{6CA9EA74-CF60-4E9E-9C3E-529A5D8C09DD}" type="presOf" srcId="{D7ED05CD-770F-4CAD-8F00-84A823CCC906}" destId="{29E8F23D-CBA5-4467-A3A7-A45C890859F5}" srcOrd="0" destOrd="1" presId="urn:microsoft.com/office/officeart/2016/7/layout/VerticalDownArrowProcess"/>
    <dgm:cxn modelId="{40771E56-9596-4DEA-90B0-04BB2A515F89}" srcId="{C7BB48BC-430B-4614-B5C2-8496CBEA1FFB}" destId="{8EB22D59-2FB8-4760-AC93-95671380D831}" srcOrd="1" destOrd="0" parTransId="{C2095FD9-3A49-41AA-B5D5-18063580601E}" sibTransId="{0BB55CAB-E79F-4B7F-9773-1394E587DFF6}"/>
    <dgm:cxn modelId="{85A74788-64B9-41A6-BF75-87CB86AF47EC}" type="presOf" srcId="{32A79DA3-4385-41E1-968E-D54768A4F77A}" destId="{4C7D165D-0D3B-476A-BDB6-C6573ED34F31}" srcOrd="0" destOrd="0" presId="urn:microsoft.com/office/officeart/2016/7/layout/VerticalDownArrowProcess"/>
    <dgm:cxn modelId="{63DA119B-A351-48E7-8CFA-4AF0A29B3DBB}" srcId="{DC314102-5107-4131-8D29-3D18871A9ABE}" destId="{978593CB-1A87-429C-9E8E-89968D0B4CD1}" srcOrd="3" destOrd="0" parTransId="{EEA19180-4AEF-4AB6-BFFD-F5FD4A9CEBEB}" sibTransId="{23B42E8F-F38A-4900-82CD-ECA78B38F97B}"/>
    <dgm:cxn modelId="{230753AC-9849-4E0B-91D2-FD6C0F1AF442}" srcId="{ABEF23F8-43A4-4DD3-9873-BDA0AEC4FCAA}" destId="{E0ACE07F-AE7E-423B-8DEB-216BCC3A91DB}" srcOrd="0" destOrd="0" parTransId="{7DD85693-1E36-435A-AE36-F929D4BDCF42}" sibTransId="{4C9BAE57-EC97-4E70-8F43-3173C13833C9}"/>
    <dgm:cxn modelId="{81B00CAE-04D1-439E-A257-BF0C02BFFE53}" type="presOf" srcId="{C7BB48BC-430B-4614-B5C2-8496CBEA1FFB}" destId="{588B511C-3A0B-4144-B234-52D94CEDB1BC}" srcOrd="0" destOrd="0" presId="urn:microsoft.com/office/officeart/2016/7/layout/VerticalDownArrowProcess"/>
    <dgm:cxn modelId="{B02DBBB1-0B35-4AE6-A724-7FEE7AECCD34}" type="presOf" srcId="{186B238F-19E2-42FD-8202-C216A3434E94}" destId="{66FDA3AD-F94E-46D8-8ABB-72061868BC6E}" srcOrd="0" destOrd="0" presId="urn:microsoft.com/office/officeart/2016/7/layout/VerticalDownArrowProcess"/>
    <dgm:cxn modelId="{26A4F6C0-5B06-4EDF-AF36-85F059FCB13D}" type="presOf" srcId="{8EB22D59-2FB8-4760-AC93-95671380D831}" destId="{1BBCD1A1-E7BF-4C68-8E8D-1450DC8EB4E1}" srcOrd="0" destOrd="1" presId="urn:microsoft.com/office/officeart/2016/7/layout/VerticalDownArrowProcess"/>
    <dgm:cxn modelId="{B2EF07C4-78DA-4FA5-A9F8-1172405F3774}" type="presOf" srcId="{071EA97F-B895-4D49-A978-EC2DEDFA595B}" destId="{1BBCD1A1-E7BF-4C68-8E8D-1450DC8EB4E1}" srcOrd="0" destOrd="0" presId="urn:microsoft.com/office/officeart/2016/7/layout/VerticalDownArrowProcess"/>
    <dgm:cxn modelId="{402398C9-648F-4967-845B-5D4C87B7949D}" srcId="{927DBEE8-9C13-4F5D-969E-082D4A85B284}" destId="{32A79DA3-4385-41E1-968E-D54768A4F77A}" srcOrd="0" destOrd="0" parTransId="{1A048B3B-F00B-4ED0-BA92-71904279F9CD}" sibTransId="{512AB9FC-1AB4-44A7-8635-828916FE5AE7}"/>
    <dgm:cxn modelId="{72DB2ACA-926C-4F2D-829F-C28F0C7016B2}" type="presOf" srcId="{ABEF23F8-43A4-4DD3-9873-BDA0AEC4FCAA}" destId="{F4FE792A-D174-4EAC-ABED-35CFB559E753}" srcOrd="0" destOrd="0" presId="urn:microsoft.com/office/officeart/2016/7/layout/VerticalDownArrowProcess"/>
    <dgm:cxn modelId="{71E141CE-0BA1-45E2-8E41-84A16FE8C883}" type="presOf" srcId="{4F5919B3-BFCE-49B7-832D-AD88A4A5C568}" destId="{E66E475D-D7C3-4389-A12C-9CE0F8DDC35A}" srcOrd="1" destOrd="0" presId="urn:microsoft.com/office/officeart/2016/7/layout/VerticalDownArrowProcess"/>
    <dgm:cxn modelId="{0F2D2AED-6646-4451-9967-025A056877C0}" type="presOf" srcId="{DC314102-5107-4131-8D29-3D18871A9ABE}" destId="{0A2D7ABF-282F-4F9A-8351-50AB0F59B666}" srcOrd="0" destOrd="0" presId="urn:microsoft.com/office/officeart/2016/7/layout/VerticalDownArrowProcess"/>
    <dgm:cxn modelId="{EA36EFEE-E8B8-4597-8817-C20A686E5D38}" srcId="{DC314102-5107-4131-8D29-3D18871A9ABE}" destId="{927DBEE8-9C13-4F5D-969E-082D4A85B284}" srcOrd="2" destOrd="0" parTransId="{E5CFEF27-4D8E-4743-A4BC-FB9E4F6E9A33}" sibTransId="{BDB7A4B4-9ABF-4A2A-8768-945222ACD3ED}"/>
    <dgm:cxn modelId="{C68AF0F3-4482-4FCF-A27D-A1C6EF5FCAF0}" type="presOf" srcId="{978593CB-1A87-429C-9E8E-89968D0B4CD1}" destId="{5B13C0B0-6034-431A-A212-4411FD152213}" srcOrd="1" destOrd="0" presId="urn:microsoft.com/office/officeart/2016/7/layout/VerticalDownArrowProcess"/>
    <dgm:cxn modelId="{CBDC4AF6-579F-4362-BF54-EAEC10D4072E}" srcId="{C7BB48BC-430B-4614-B5C2-8496CBEA1FFB}" destId="{071EA97F-B895-4D49-A978-EC2DEDFA595B}" srcOrd="0" destOrd="0" parTransId="{31CE2613-6AFB-4FCE-987C-2D74D275467A}" sibTransId="{D5BEF7D8-CA12-442F-9B74-5273B488FEBA}"/>
    <dgm:cxn modelId="{A9AB2EF9-88E2-47E5-B2EE-BF970249FA8E}" srcId="{DC314102-5107-4131-8D29-3D18871A9ABE}" destId="{ABEF23F8-43A4-4DD3-9873-BDA0AEC4FCAA}" srcOrd="1" destOrd="0" parTransId="{BE2F21A1-616E-4F56-A2CF-721B01B7FF8C}" sibTransId="{40E5D1DB-8630-4462-8E5E-12B9682DA955}"/>
    <dgm:cxn modelId="{2158841E-CC1A-4A57-B3D5-C1DBD9F9DEBA}" type="presParOf" srcId="{0A2D7ABF-282F-4F9A-8351-50AB0F59B666}" destId="{3644873B-AFEA-47B0-981C-230ACDCBB9CE}" srcOrd="0" destOrd="0" presId="urn:microsoft.com/office/officeart/2016/7/layout/VerticalDownArrowProcess"/>
    <dgm:cxn modelId="{C54BD86F-6024-4A7E-A16D-3671BD637357}" type="presParOf" srcId="{3644873B-AFEA-47B0-981C-230ACDCBB9CE}" destId="{588B511C-3A0B-4144-B234-52D94CEDB1BC}" srcOrd="0" destOrd="0" presId="urn:microsoft.com/office/officeart/2016/7/layout/VerticalDownArrowProcess"/>
    <dgm:cxn modelId="{49E58FCA-52E6-4AF7-A4A2-BA328E6D5090}" type="presParOf" srcId="{3644873B-AFEA-47B0-981C-230ACDCBB9CE}" destId="{1BBCD1A1-E7BF-4C68-8E8D-1450DC8EB4E1}" srcOrd="1" destOrd="0" presId="urn:microsoft.com/office/officeart/2016/7/layout/VerticalDownArrowProcess"/>
    <dgm:cxn modelId="{9F8B9113-8829-4F63-939A-3C01EC912FB1}" type="presParOf" srcId="{0A2D7ABF-282F-4F9A-8351-50AB0F59B666}" destId="{AE002E47-B230-4422-B832-825C6CDC6DDE}" srcOrd="1" destOrd="0" presId="urn:microsoft.com/office/officeart/2016/7/layout/VerticalDownArrowProcess"/>
    <dgm:cxn modelId="{28E5F870-06F6-4879-8A11-E835863FE960}" type="presParOf" srcId="{0A2D7ABF-282F-4F9A-8351-50AB0F59B666}" destId="{BE33B6C0-087F-4F86-8CD6-D108CDE43297}" srcOrd="2" destOrd="0" presId="urn:microsoft.com/office/officeart/2016/7/layout/VerticalDownArrowProcess"/>
    <dgm:cxn modelId="{2BC18111-50F0-43DA-8A83-7810EE2CF138}" type="presParOf" srcId="{BE33B6C0-087F-4F86-8CD6-D108CDE43297}" destId="{3278A9D1-DE5D-495E-9A1E-EE89E0058008}" srcOrd="0" destOrd="0" presId="urn:microsoft.com/office/officeart/2016/7/layout/VerticalDownArrowProcess"/>
    <dgm:cxn modelId="{921CDFD8-F918-47F3-9D5E-F596677F8AA1}" type="presParOf" srcId="{BE33B6C0-087F-4F86-8CD6-D108CDE43297}" destId="{5B13C0B0-6034-431A-A212-4411FD152213}" srcOrd="1" destOrd="0" presId="urn:microsoft.com/office/officeart/2016/7/layout/VerticalDownArrowProcess"/>
    <dgm:cxn modelId="{36AA887D-629C-4A2A-BABA-67EFF2DAF8D4}" type="presParOf" srcId="{BE33B6C0-087F-4F86-8CD6-D108CDE43297}" destId="{66FDA3AD-F94E-46D8-8ABB-72061868BC6E}" srcOrd="2" destOrd="0" presId="urn:microsoft.com/office/officeart/2016/7/layout/VerticalDownArrowProcess"/>
    <dgm:cxn modelId="{9D74A375-4B1A-45AD-AF55-BBA2345C68ED}" type="presParOf" srcId="{0A2D7ABF-282F-4F9A-8351-50AB0F59B666}" destId="{F42089F0-89BD-4131-B2B9-546EF7888D5C}" srcOrd="3" destOrd="0" presId="urn:microsoft.com/office/officeart/2016/7/layout/VerticalDownArrowProcess"/>
    <dgm:cxn modelId="{E201A7DC-5352-4D92-92D2-9C84B60B12DE}" type="presParOf" srcId="{0A2D7ABF-282F-4F9A-8351-50AB0F59B666}" destId="{3A08CF3F-83F1-4EC9-9C1E-4A4A815BE0F1}" srcOrd="4" destOrd="0" presId="urn:microsoft.com/office/officeart/2016/7/layout/VerticalDownArrowProcess"/>
    <dgm:cxn modelId="{41F78BCB-4042-41EA-906F-C0B4582E3C69}" type="presParOf" srcId="{3A08CF3F-83F1-4EC9-9C1E-4A4A815BE0F1}" destId="{ED591EB7-2991-4232-B0B2-F4B76FDA70C0}" srcOrd="0" destOrd="0" presId="urn:microsoft.com/office/officeart/2016/7/layout/VerticalDownArrowProcess"/>
    <dgm:cxn modelId="{DD4EC878-0E8F-4094-8ED8-3DB045064C93}" type="presParOf" srcId="{3A08CF3F-83F1-4EC9-9C1E-4A4A815BE0F1}" destId="{FD1A980F-C245-4021-BD11-863C47CD74BB}" srcOrd="1" destOrd="0" presId="urn:microsoft.com/office/officeart/2016/7/layout/VerticalDownArrowProcess"/>
    <dgm:cxn modelId="{F81A9198-78CB-490E-BBE1-3FA887E4BC5B}" type="presParOf" srcId="{3A08CF3F-83F1-4EC9-9C1E-4A4A815BE0F1}" destId="{4C7D165D-0D3B-476A-BDB6-C6573ED34F31}" srcOrd="2" destOrd="0" presId="urn:microsoft.com/office/officeart/2016/7/layout/VerticalDownArrowProcess"/>
    <dgm:cxn modelId="{44CC64F9-903B-459D-9E42-BE2E437BFA3E}" type="presParOf" srcId="{0A2D7ABF-282F-4F9A-8351-50AB0F59B666}" destId="{CFD7BAD3-8C93-4B06-948F-D53B4C871F22}" srcOrd="5" destOrd="0" presId="urn:microsoft.com/office/officeart/2016/7/layout/VerticalDownArrowProcess"/>
    <dgm:cxn modelId="{DE2FB3F8-AE07-443B-860D-2D09D5E8D235}" type="presParOf" srcId="{0A2D7ABF-282F-4F9A-8351-50AB0F59B666}" destId="{E47901D7-1AD2-4860-9AD7-0DDFCD98C1C9}" srcOrd="6" destOrd="0" presId="urn:microsoft.com/office/officeart/2016/7/layout/VerticalDownArrowProcess"/>
    <dgm:cxn modelId="{1DC7546E-1B50-4463-90D7-9D47FC91536B}" type="presParOf" srcId="{E47901D7-1AD2-4860-9AD7-0DDFCD98C1C9}" destId="{F4FE792A-D174-4EAC-ABED-35CFB559E753}" srcOrd="0" destOrd="0" presId="urn:microsoft.com/office/officeart/2016/7/layout/VerticalDownArrowProcess"/>
    <dgm:cxn modelId="{B12003F3-3CDE-431F-8A17-03507F7BE7EB}" type="presParOf" srcId="{E47901D7-1AD2-4860-9AD7-0DDFCD98C1C9}" destId="{0AACAD95-0614-4A46-97AE-F3E9B5C5FFA8}" srcOrd="1" destOrd="0" presId="urn:microsoft.com/office/officeart/2016/7/layout/VerticalDownArrowProcess"/>
    <dgm:cxn modelId="{F21BA809-2641-4003-915B-BF9F8DF9B047}" type="presParOf" srcId="{E47901D7-1AD2-4860-9AD7-0DDFCD98C1C9}" destId="{8A2181AA-B3D7-434E-8A41-B94590BC5C26}" srcOrd="2" destOrd="0" presId="urn:microsoft.com/office/officeart/2016/7/layout/VerticalDownArrowProcess"/>
    <dgm:cxn modelId="{3C729BCE-DDE3-4D07-8F87-E0EEE655E98E}" type="presParOf" srcId="{0A2D7ABF-282F-4F9A-8351-50AB0F59B666}" destId="{878A0990-F39A-4297-BA11-6B11CFF85E96}" srcOrd="7" destOrd="0" presId="urn:microsoft.com/office/officeart/2016/7/layout/VerticalDownArrowProcess"/>
    <dgm:cxn modelId="{4CB94203-05A0-4A36-B336-9A6F30D76BB9}" type="presParOf" srcId="{0A2D7ABF-282F-4F9A-8351-50AB0F59B666}" destId="{211A712F-2403-4AFD-A566-8A01DABDE020}" srcOrd="8" destOrd="0" presId="urn:microsoft.com/office/officeart/2016/7/layout/VerticalDownArrowProcess"/>
    <dgm:cxn modelId="{F72DA642-8D2B-40B8-A398-84020EEEAC35}" type="presParOf" srcId="{211A712F-2403-4AFD-A566-8A01DABDE020}" destId="{E83D8494-D93A-40D1-AEC1-9E0118551500}" srcOrd="0" destOrd="0" presId="urn:microsoft.com/office/officeart/2016/7/layout/VerticalDownArrowProcess"/>
    <dgm:cxn modelId="{F5DA3C91-E08F-45FE-92F6-3BFDCFC0E9AC}" type="presParOf" srcId="{211A712F-2403-4AFD-A566-8A01DABDE020}" destId="{E66E475D-D7C3-4389-A12C-9CE0F8DDC35A}" srcOrd="1" destOrd="0" presId="urn:microsoft.com/office/officeart/2016/7/layout/VerticalDownArrowProcess"/>
    <dgm:cxn modelId="{2A6EB316-8B84-4C36-9C84-536A31C5F149}" type="presParOf" srcId="{211A712F-2403-4AFD-A566-8A01DABDE020}" destId="{29E8F23D-CBA5-4467-A3A7-A45C890859F5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0C92DE-50CF-490E-872B-EAE55CC3EE4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9C3A91-63A6-485B-BD02-32FA8E6BE1DA}">
      <dgm:prSet custT="1"/>
      <dgm:spPr/>
      <dgm:t>
        <a:bodyPr/>
        <a:lstStyle/>
        <a:p>
          <a:r>
            <a:rPr lang="cs-CZ" sz="1800" dirty="0"/>
            <a:t>Jak je zřejmé z vlastního pojmenování, ionizující záření definujeme jako záření, jehož </a:t>
          </a:r>
          <a:r>
            <a:rPr lang="cs-CZ" sz="1800" b="1" dirty="0">
              <a:solidFill>
                <a:srgbClr val="FF0000"/>
              </a:solidFill>
            </a:rPr>
            <a:t>kvanta mají dostatečnou energii k ionizaci atomů</a:t>
          </a:r>
          <a:endParaRPr lang="en-US" sz="1800" b="1" dirty="0">
            <a:solidFill>
              <a:srgbClr val="FF0000"/>
            </a:solidFill>
          </a:endParaRPr>
        </a:p>
      </dgm:t>
    </dgm:pt>
    <dgm:pt modelId="{880E74A0-24A0-4FE3-831B-16F8BA80FB63}" type="parTrans" cxnId="{A3BFEC20-E8AB-4EA4-BDCB-C1DA4A963BDE}">
      <dgm:prSet/>
      <dgm:spPr/>
      <dgm:t>
        <a:bodyPr/>
        <a:lstStyle/>
        <a:p>
          <a:endParaRPr lang="en-US"/>
        </a:p>
      </dgm:t>
    </dgm:pt>
    <dgm:pt modelId="{398ED754-B2C3-403E-8BEA-FD7BCED5B603}" type="sibTrans" cxnId="{A3BFEC20-E8AB-4EA4-BDCB-C1DA4A963BDE}">
      <dgm:prSet/>
      <dgm:spPr/>
      <dgm:t>
        <a:bodyPr/>
        <a:lstStyle/>
        <a:p>
          <a:endParaRPr lang="en-US"/>
        </a:p>
      </dgm:t>
    </dgm:pt>
    <dgm:pt modelId="{7B193234-7FE1-4A65-959D-BD10D0BE48F2}">
      <dgm:prSet custT="1"/>
      <dgm:spPr/>
      <dgm:t>
        <a:bodyPr/>
        <a:lstStyle/>
        <a:p>
          <a:r>
            <a:rPr lang="cs-CZ" sz="1800" b="1" dirty="0">
              <a:solidFill>
                <a:srgbClr val="FF0000"/>
              </a:solidFill>
            </a:rPr>
            <a:t>tj. odtržení elektronu z jejich elektronového obalu</a:t>
          </a:r>
          <a:r>
            <a:rPr lang="cs-CZ" sz="1800" dirty="0"/>
            <a:t>. </a:t>
          </a:r>
          <a:endParaRPr lang="en-US" sz="1800" dirty="0"/>
        </a:p>
      </dgm:t>
    </dgm:pt>
    <dgm:pt modelId="{0336F32B-6FC7-43CD-9071-A1346BE730A4}" type="parTrans" cxnId="{7BE9ABEB-3E27-4075-8F18-78ABA63D3CB0}">
      <dgm:prSet/>
      <dgm:spPr/>
      <dgm:t>
        <a:bodyPr/>
        <a:lstStyle/>
        <a:p>
          <a:endParaRPr lang="en-US"/>
        </a:p>
      </dgm:t>
    </dgm:pt>
    <dgm:pt modelId="{B47610E5-D6DA-4474-A3D1-25701ACAA10A}" type="sibTrans" cxnId="{7BE9ABEB-3E27-4075-8F18-78ABA63D3CB0}">
      <dgm:prSet/>
      <dgm:spPr/>
      <dgm:t>
        <a:bodyPr/>
        <a:lstStyle/>
        <a:p>
          <a:endParaRPr lang="en-US"/>
        </a:p>
      </dgm:t>
    </dgm:pt>
    <dgm:pt modelId="{3A94AF8B-CF60-41E1-B7E2-6DA64E5794D3}">
      <dgm:prSet custT="1"/>
      <dgm:spPr/>
      <dgm:t>
        <a:bodyPr/>
        <a:lstStyle/>
        <a:p>
          <a:r>
            <a:rPr lang="cs-CZ" sz="1800" dirty="0"/>
            <a:t>Minimální energie potřebná k ionizaci ve vodném prostředí (cytoplazma) je  </a:t>
          </a:r>
          <a:r>
            <a:rPr lang="cs-CZ" sz="1800" b="1" dirty="0">
              <a:solidFill>
                <a:srgbClr val="FF0000"/>
              </a:solidFill>
            </a:rPr>
            <a:t>E&gt;33 </a:t>
          </a:r>
          <a:r>
            <a:rPr lang="cs-CZ" sz="1800" b="1" dirty="0" err="1">
              <a:solidFill>
                <a:srgbClr val="FF0000"/>
              </a:solidFill>
            </a:rPr>
            <a:t>eV</a:t>
          </a:r>
          <a:r>
            <a:rPr lang="cs-CZ" sz="1800" dirty="0" err="1"/>
            <a:t>.</a:t>
          </a:r>
          <a:endParaRPr lang="en-US" sz="1800" dirty="0"/>
        </a:p>
      </dgm:t>
    </dgm:pt>
    <dgm:pt modelId="{9A66EDA6-B712-4470-B4A5-782114F8304E}" type="parTrans" cxnId="{02146D4B-5D9C-40A2-BE16-2A187DFA34D2}">
      <dgm:prSet/>
      <dgm:spPr/>
      <dgm:t>
        <a:bodyPr/>
        <a:lstStyle/>
        <a:p>
          <a:endParaRPr lang="en-US"/>
        </a:p>
      </dgm:t>
    </dgm:pt>
    <dgm:pt modelId="{9C7E5434-4416-47CA-8D90-E3381EB4143E}" type="sibTrans" cxnId="{02146D4B-5D9C-40A2-BE16-2A187DFA34D2}">
      <dgm:prSet/>
      <dgm:spPr/>
      <dgm:t>
        <a:bodyPr/>
        <a:lstStyle/>
        <a:p>
          <a:endParaRPr lang="en-US"/>
        </a:p>
      </dgm:t>
    </dgm:pt>
    <dgm:pt modelId="{5E7040EB-97C7-4F8D-96B7-5921D2C67CD9}">
      <dgm:prSet custT="1"/>
      <dgm:spPr/>
      <dgm:t>
        <a:bodyPr/>
        <a:lstStyle/>
        <a:p>
          <a:r>
            <a:rPr lang="cs-CZ" sz="1800" dirty="0"/>
            <a:t>To odpovídá záření s kratší vlnovou délkou, než UV, přibližně </a:t>
          </a:r>
          <a:r>
            <a:rPr lang="cs-CZ" sz="1800" b="1" dirty="0">
              <a:solidFill>
                <a:srgbClr val="FF0000"/>
              </a:solidFill>
            </a:rPr>
            <a:t>l&lt;40 </a:t>
          </a:r>
          <a:r>
            <a:rPr lang="cs-CZ" sz="1800" b="1" dirty="0" err="1">
              <a:solidFill>
                <a:srgbClr val="FF0000"/>
              </a:solidFill>
            </a:rPr>
            <a:t>nm</a:t>
          </a:r>
          <a:r>
            <a:rPr lang="cs-CZ" sz="1800" dirty="0"/>
            <a:t>.</a:t>
          </a:r>
          <a:endParaRPr lang="en-US" sz="1800" dirty="0"/>
        </a:p>
      </dgm:t>
    </dgm:pt>
    <dgm:pt modelId="{13AAD293-18E2-4C4C-84DC-509948F01523}" type="parTrans" cxnId="{6D6CC570-48A2-465D-B270-60A129CCA2F3}">
      <dgm:prSet/>
      <dgm:spPr/>
      <dgm:t>
        <a:bodyPr/>
        <a:lstStyle/>
        <a:p>
          <a:endParaRPr lang="en-US"/>
        </a:p>
      </dgm:t>
    </dgm:pt>
    <dgm:pt modelId="{29286839-C2F9-4DC0-8C6F-17EAA3F11D56}" type="sibTrans" cxnId="{6D6CC570-48A2-465D-B270-60A129CCA2F3}">
      <dgm:prSet/>
      <dgm:spPr/>
      <dgm:t>
        <a:bodyPr/>
        <a:lstStyle/>
        <a:p>
          <a:endParaRPr lang="en-US"/>
        </a:p>
      </dgm:t>
    </dgm:pt>
    <dgm:pt modelId="{7BA552A4-6647-44AE-AEF8-B7BC56E0D1B5}" type="pres">
      <dgm:prSet presAssocID="{1F0C92DE-50CF-490E-872B-EAE55CC3EE40}" presName="linear" presStyleCnt="0">
        <dgm:presLayoutVars>
          <dgm:animLvl val="lvl"/>
          <dgm:resizeHandles val="exact"/>
        </dgm:presLayoutVars>
      </dgm:prSet>
      <dgm:spPr/>
    </dgm:pt>
    <dgm:pt modelId="{F66A2B73-02C3-44A6-A89B-A909C0E6810C}" type="pres">
      <dgm:prSet presAssocID="{0A9C3A91-63A6-485B-BD02-32FA8E6BE1D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6CCD962-29D4-413E-ADEE-2BC200CEBE20}" type="pres">
      <dgm:prSet presAssocID="{398ED754-B2C3-403E-8BEA-FD7BCED5B603}" presName="spacer" presStyleCnt="0"/>
      <dgm:spPr/>
    </dgm:pt>
    <dgm:pt modelId="{60CC3AF0-61D0-4373-A70E-8FB4650E469F}" type="pres">
      <dgm:prSet presAssocID="{7B193234-7FE1-4A65-959D-BD10D0BE48F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4A3EC42-2542-4BE7-BF93-33777EB23507}" type="pres">
      <dgm:prSet presAssocID="{B47610E5-D6DA-4474-A3D1-25701ACAA10A}" presName="spacer" presStyleCnt="0"/>
      <dgm:spPr/>
    </dgm:pt>
    <dgm:pt modelId="{CF679655-1799-4359-8064-A12EC57576D1}" type="pres">
      <dgm:prSet presAssocID="{3A94AF8B-CF60-41E1-B7E2-6DA64E5794D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5123ED8-C4A0-4204-B8FE-5D8E832FD391}" type="pres">
      <dgm:prSet presAssocID="{9C7E5434-4416-47CA-8D90-E3381EB4143E}" presName="spacer" presStyleCnt="0"/>
      <dgm:spPr/>
    </dgm:pt>
    <dgm:pt modelId="{9FED66DE-0424-4144-B163-F9DAB32970DE}" type="pres">
      <dgm:prSet presAssocID="{5E7040EB-97C7-4F8D-96B7-5921D2C67CD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F3EEF00-195C-49AE-9ECE-C26B7E13B6C1}" type="presOf" srcId="{3A94AF8B-CF60-41E1-B7E2-6DA64E5794D3}" destId="{CF679655-1799-4359-8064-A12EC57576D1}" srcOrd="0" destOrd="0" presId="urn:microsoft.com/office/officeart/2005/8/layout/vList2"/>
    <dgm:cxn modelId="{85A1600E-3819-463D-940C-C74901879252}" type="presOf" srcId="{5E7040EB-97C7-4F8D-96B7-5921D2C67CD9}" destId="{9FED66DE-0424-4144-B163-F9DAB32970DE}" srcOrd="0" destOrd="0" presId="urn:microsoft.com/office/officeart/2005/8/layout/vList2"/>
    <dgm:cxn modelId="{A3BFEC20-E8AB-4EA4-BDCB-C1DA4A963BDE}" srcId="{1F0C92DE-50CF-490E-872B-EAE55CC3EE40}" destId="{0A9C3A91-63A6-485B-BD02-32FA8E6BE1DA}" srcOrd="0" destOrd="0" parTransId="{880E74A0-24A0-4FE3-831B-16F8BA80FB63}" sibTransId="{398ED754-B2C3-403E-8BEA-FD7BCED5B603}"/>
    <dgm:cxn modelId="{15BDCB26-91FF-48D4-9180-8040D482820B}" type="presOf" srcId="{7B193234-7FE1-4A65-959D-BD10D0BE48F2}" destId="{60CC3AF0-61D0-4373-A70E-8FB4650E469F}" srcOrd="0" destOrd="0" presId="urn:microsoft.com/office/officeart/2005/8/layout/vList2"/>
    <dgm:cxn modelId="{00EAC22A-EEE3-433F-BE5E-57759BCE85AC}" type="presOf" srcId="{1F0C92DE-50CF-490E-872B-EAE55CC3EE40}" destId="{7BA552A4-6647-44AE-AEF8-B7BC56E0D1B5}" srcOrd="0" destOrd="0" presId="urn:microsoft.com/office/officeart/2005/8/layout/vList2"/>
    <dgm:cxn modelId="{FF87415B-E648-4310-B36B-2CBFEEB8C0AE}" type="presOf" srcId="{0A9C3A91-63A6-485B-BD02-32FA8E6BE1DA}" destId="{F66A2B73-02C3-44A6-A89B-A909C0E6810C}" srcOrd="0" destOrd="0" presId="urn:microsoft.com/office/officeart/2005/8/layout/vList2"/>
    <dgm:cxn modelId="{02146D4B-5D9C-40A2-BE16-2A187DFA34D2}" srcId="{1F0C92DE-50CF-490E-872B-EAE55CC3EE40}" destId="{3A94AF8B-CF60-41E1-B7E2-6DA64E5794D3}" srcOrd="2" destOrd="0" parTransId="{9A66EDA6-B712-4470-B4A5-782114F8304E}" sibTransId="{9C7E5434-4416-47CA-8D90-E3381EB4143E}"/>
    <dgm:cxn modelId="{6D6CC570-48A2-465D-B270-60A129CCA2F3}" srcId="{1F0C92DE-50CF-490E-872B-EAE55CC3EE40}" destId="{5E7040EB-97C7-4F8D-96B7-5921D2C67CD9}" srcOrd="3" destOrd="0" parTransId="{13AAD293-18E2-4C4C-84DC-509948F01523}" sibTransId="{29286839-C2F9-4DC0-8C6F-17EAA3F11D56}"/>
    <dgm:cxn modelId="{7BE9ABEB-3E27-4075-8F18-78ABA63D3CB0}" srcId="{1F0C92DE-50CF-490E-872B-EAE55CC3EE40}" destId="{7B193234-7FE1-4A65-959D-BD10D0BE48F2}" srcOrd="1" destOrd="0" parTransId="{0336F32B-6FC7-43CD-9071-A1346BE730A4}" sibTransId="{B47610E5-D6DA-4474-A3D1-25701ACAA10A}"/>
    <dgm:cxn modelId="{5E17A211-7DB7-4819-A38C-BA828B129C89}" type="presParOf" srcId="{7BA552A4-6647-44AE-AEF8-B7BC56E0D1B5}" destId="{F66A2B73-02C3-44A6-A89B-A909C0E6810C}" srcOrd="0" destOrd="0" presId="urn:microsoft.com/office/officeart/2005/8/layout/vList2"/>
    <dgm:cxn modelId="{262959A6-86FA-43BF-A710-DFB378D664CE}" type="presParOf" srcId="{7BA552A4-6647-44AE-AEF8-B7BC56E0D1B5}" destId="{26CCD962-29D4-413E-ADEE-2BC200CEBE20}" srcOrd="1" destOrd="0" presId="urn:microsoft.com/office/officeart/2005/8/layout/vList2"/>
    <dgm:cxn modelId="{C5D4DD71-37FD-4DA8-B14A-36F5A3E2BDED}" type="presParOf" srcId="{7BA552A4-6647-44AE-AEF8-B7BC56E0D1B5}" destId="{60CC3AF0-61D0-4373-A70E-8FB4650E469F}" srcOrd="2" destOrd="0" presId="urn:microsoft.com/office/officeart/2005/8/layout/vList2"/>
    <dgm:cxn modelId="{E5616968-E2D6-4F7E-A0FD-FC6FE847412A}" type="presParOf" srcId="{7BA552A4-6647-44AE-AEF8-B7BC56E0D1B5}" destId="{74A3EC42-2542-4BE7-BF93-33777EB23507}" srcOrd="3" destOrd="0" presId="urn:microsoft.com/office/officeart/2005/8/layout/vList2"/>
    <dgm:cxn modelId="{E778B135-BB23-460E-B5CB-4CA39C21BCBE}" type="presParOf" srcId="{7BA552A4-6647-44AE-AEF8-B7BC56E0D1B5}" destId="{CF679655-1799-4359-8064-A12EC57576D1}" srcOrd="4" destOrd="0" presId="urn:microsoft.com/office/officeart/2005/8/layout/vList2"/>
    <dgm:cxn modelId="{7AC48350-0F2B-4C2A-82B4-FA8DD659CF7B}" type="presParOf" srcId="{7BA552A4-6647-44AE-AEF8-B7BC56E0D1B5}" destId="{95123ED8-C4A0-4204-B8FE-5D8E832FD391}" srcOrd="5" destOrd="0" presId="urn:microsoft.com/office/officeart/2005/8/layout/vList2"/>
    <dgm:cxn modelId="{67AE1B57-E907-4B61-AFD6-E48E55EBE9AB}" type="presParOf" srcId="{7BA552A4-6647-44AE-AEF8-B7BC56E0D1B5}" destId="{9FED66DE-0424-4144-B163-F9DAB32970D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E47B8E-852D-48A4-85B1-81B74DC95DFC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9EB7B5-D175-4368-93B1-277AD77750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/>
            <a:t>Den-D:</a:t>
          </a:r>
          <a:r>
            <a:rPr lang="cs-CZ" sz="1800" dirty="0"/>
            <a:t> 8. listopad 1895, podvečer </a:t>
          </a:r>
          <a:endParaRPr lang="en-US" sz="1800" dirty="0"/>
        </a:p>
      </dgm:t>
    </dgm:pt>
    <dgm:pt modelId="{3F8C5D3C-AEDC-4B51-8934-18A240DF3FBE}" type="parTrans" cxnId="{6944B69D-DCC8-452C-A55E-DD6BBB486F43}">
      <dgm:prSet/>
      <dgm:spPr/>
      <dgm:t>
        <a:bodyPr/>
        <a:lstStyle/>
        <a:p>
          <a:endParaRPr lang="en-US"/>
        </a:p>
      </dgm:t>
    </dgm:pt>
    <dgm:pt modelId="{F74C79A2-7A51-4D02-B176-B649E25BF5A0}" type="sibTrans" cxnId="{6944B69D-DCC8-452C-A55E-DD6BBB486F43}">
      <dgm:prSet/>
      <dgm:spPr/>
      <dgm:t>
        <a:bodyPr/>
        <a:lstStyle/>
        <a:p>
          <a:endParaRPr lang="en-US"/>
        </a:p>
      </dgm:t>
    </dgm:pt>
    <dgm:pt modelId="{C87C551D-CD11-4452-BA67-082E2F2588B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/>
            <a:t>Místo-M:</a:t>
          </a:r>
          <a:r>
            <a:rPr lang="cs-CZ" sz="1800" dirty="0"/>
            <a:t> Universita ve </a:t>
          </a:r>
          <a:r>
            <a:rPr lang="cs-CZ" sz="1800" dirty="0" err="1"/>
            <a:t>Würzburgu</a:t>
          </a:r>
          <a:r>
            <a:rPr lang="cs-CZ" sz="1800" dirty="0"/>
            <a:t>, </a:t>
          </a:r>
          <a:endParaRPr lang="en-US" sz="1800" dirty="0"/>
        </a:p>
      </dgm:t>
    </dgm:pt>
    <dgm:pt modelId="{6D7642B3-9649-4D01-89B2-11B118655361}" type="parTrans" cxnId="{94685B08-A1FF-4C53-B4E5-B2A0B108E71D}">
      <dgm:prSet/>
      <dgm:spPr/>
      <dgm:t>
        <a:bodyPr/>
        <a:lstStyle/>
        <a:p>
          <a:endParaRPr lang="en-US"/>
        </a:p>
      </dgm:t>
    </dgm:pt>
    <dgm:pt modelId="{DEF74438-4144-43C2-9F10-C8C3A1D5D012}" type="sibTrans" cxnId="{94685B08-A1FF-4C53-B4E5-B2A0B108E71D}">
      <dgm:prSet/>
      <dgm:spPr/>
      <dgm:t>
        <a:bodyPr/>
        <a:lstStyle/>
        <a:p>
          <a:endParaRPr lang="en-US"/>
        </a:p>
      </dgm:t>
    </dgm:pt>
    <dgm:pt modelId="{83E4EC5F-8DE5-4FF7-AF36-70D090FA9C9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/>
            <a:t>Wilhelm Roentgen </a:t>
          </a:r>
          <a:endParaRPr lang="en-US" sz="1800" dirty="0"/>
        </a:p>
      </dgm:t>
    </dgm:pt>
    <dgm:pt modelId="{68E3C20D-3588-4E22-B88A-E25D190F594B}" type="parTrans" cxnId="{CECC81E7-4B30-491D-BB3F-34C331E7BE2F}">
      <dgm:prSet/>
      <dgm:spPr/>
      <dgm:t>
        <a:bodyPr/>
        <a:lstStyle/>
        <a:p>
          <a:endParaRPr lang="en-US"/>
        </a:p>
      </dgm:t>
    </dgm:pt>
    <dgm:pt modelId="{B95E3EF1-CB17-4286-B895-57003C1DA0A1}" type="sibTrans" cxnId="{CECC81E7-4B30-491D-BB3F-34C331E7BE2F}">
      <dgm:prSet/>
      <dgm:spPr/>
      <dgm:t>
        <a:bodyPr/>
        <a:lstStyle/>
        <a:p>
          <a:endParaRPr lang="en-US"/>
        </a:p>
      </dgm:t>
    </dgm:pt>
    <dgm:pt modelId="{667B3E5D-974A-412B-8F02-3F4ADB2D6B3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dirty="0"/>
            <a:t>Experimentoval s katodovými paprsky v temné komoře</a:t>
          </a:r>
          <a:endParaRPr lang="en-US" sz="1800" dirty="0"/>
        </a:p>
      </dgm:t>
    </dgm:pt>
    <dgm:pt modelId="{3FAF7D25-3E09-4DFB-BA89-453BDF8F9304}" type="parTrans" cxnId="{558A116F-8415-4919-8675-6B4EA58FE7CA}">
      <dgm:prSet/>
      <dgm:spPr/>
      <dgm:t>
        <a:bodyPr/>
        <a:lstStyle/>
        <a:p>
          <a:endParaRPr lang="en-US"/>
        </a:p>
      </dgm:t>
    </dgm:pt>
    <dgm:pt modelId="{0614FBFF-75D5-48F3-8A99-F74AE0A067B0}" type="sibTrans" cxnId="{558A116F-8415-4919-8675-6B4EA58FE7CA}">
      <dgm:prSet/>
      <dgm:spPr/>
      <dgm:t>
        <a:bodyPr/>
        <a:lstStyle/>
        <a:p>
          <a:endParaRPr lang="en-US"/>
        </a:p>
      </dgm:t>
    </dgm:pt>
    <dgm:pt modelId="{AA542432-BFE9-4952-B608-C586A1F0A3A0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800" dirty="0"/>
        </a:p>
      </dgm:t>
    </dgm:pt>
    <dgm:pt modelId="{FC004E12-6A12-4BAD-983F-7B37EDDABFA9}" type="parTrans" cxnId="{96D6A427-4A08-42A1-94FF-83D95AC80060}">
      <dgm:prSet/>
      <dgm:spPr/>
      <dgm:t>
        <a:bodyPr/>
        <a:lstStyle/>
        <a:p>
          <a:endParaRPr lang="en-US"/>
        </a:p>
      </dgm:t>
    </dgm:pt>
    <dgm:pt modelId="{71AF1C7A-D0A2-429B-B1FE-5C365EE49F58}" type="sibTrans" cxnId="{96D6A427-4A08-42A1-94FF-83D95AC80060}">
      <dgm:prSet/>
      <dgm:spPr/>
      <dgm:t>
        <a:bodyPr/>
        <a:lstStyle/>
        <a:p>
          <a:endParaRPr lang="en-US"/>
        </a:p>
      </dgm:t>
    </dgm:pt>
    <dgm:pt modelId="{5059C267-CEC1-4507-9208-75C511311944}" type="pres">
      <dgm:prSet presAssocID="{F4E47B8E-852D-48A4-85B1-81B74DC95DFC}" presName="root" presStyleCnt="0">
        <dgm:presLayoutVars>
          <dgm:dir/>
          <dgm:resizeHandles val="exact"/>
        </dgm:presLayoutVars>
      </dgm:prSet>
      <dgm:spPr/>
    </dgm:pt>
    <dgm:pt modelId="{89AFF1D9-E2D9-44D4-AD9D-943E1E7D2829}" type="pres">
      <dgm:prSet presAssocID="{139EB7B5-D175-4368-93B1-277AD7775092}" presName="compNode" presStyleCnt="0"/>
      <dgm:spPr/>
    </dgm:pt>
    <dgm:pt modelId="{7AD0762F-D96E-4D93-AE30-5E2AA40B4076}" type="pres">
      <dgm:prSet presAssocID="{139EB7B5-D175-4368-93B1-277AD7775092}" presName="bgRect" presStyleLbl="bgShp" presStyleIdx="0" presStyleCnt="5"/>
      <dgm:spPr/>
    </dgm:pt>
    <dgm:pt modelId="{90EF8478-29F0-4EF4-84A4-7D840FD2CE5E}" type="pres">
      <dgm:prSet presAssocID="{139EB7B5-D175-4368-93B1-277AD777509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dík se souvislou výplní"/>
        </a:ext>
      </dgm:extLst>
    </dgm:pt>
    <dgm:pt modelId="{8F5D059A-4894-4615-A14D-E71C5BCEF183}" type="pres">
      <dgm:prSet presAssocID="{139EB7B5-D175-4368-93B1-277AD7775092}" presName="spaceRect" presStyleCnt="0"/>
      <dgm:spPr/>
    </dgm:pt>
    <dgm:pt modelId="{07743BBF-4494-4C24-8530-CE6AC741B4B8}" type="pres">
      <dgm:prSet presAssocID="{139EB7B5-D175-4368-93B1-277AD7775092}" presName="parTx" presStyleLbl="revTx" presStyleIdx="0" presStyleCnt="5">
        <dgm:presLayoutVars>
          <dgm:chMax val="0"/>
          <dgm:chPref val="0"/>
        </dgm:presLayoutVars>
      </dgm:prSet>
      <dgm:spPr/>
    </dgm:pt>
    <dgm:pt modelId="{F01E5EA4-80A3-4F03-8885-A4C203143CB8}" type="pres">
      <dgm:prSet presAssocID="{F74C79A2-7A51-4D02-B176-B649E25BF5A0}" presName="sibTrans" presStyleCnt="0"/>
      <dgm:spPr/>
    </dgm:pt>
    <dgm:pt modelId="{BF620DB3-D379-4B76-A2A5-7B38F6942D5E}" type="pres">
      <dgm:prSet presAssocID="{C87C551D-CD11-4452-BA67-082E2F2588B7}" presName="compNode" presStyleCnt="0"/>
      <dgm:spPr/>
    </dgm:pt>
    <dgm:pt modelId="{42E9EE08-0154-46A9-A1DD-9B4D25FE5122}" type="pres">
      <dgm:prSet presAssocID="{C87C551D-CD11-4452-BA67-082E2F2588B7}" presName="bgRect" presStyleLbl="bgShp" presStyleIdx="1" presStyleCnt="5"/>
      <dgm:spPr/>
    </dgm:pt>
    <dgm:pt modelId="{A8AD31C0-A7D4-4087-92AB-B47EC5F4ED4F}" type="pres">
      <dgm:prSet presAssocID="{C87C551D-CD11-4452-BA67-082E2F2588B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lóbus: Afrika a Evropa se souvislou výplní"/>
        </a:ext>
      </dgm:extLst>
    </dgm:pt>
    <dgm:pt modelId="{0F495482-D8CC-428B-8C8F-72C0F7C4389D}" type="pres">
      <dgm:prSet presAssocID="{C87C551D-CD11-4452-BA67-082E2F2588B7}" presName="spaceRect" presStyleCnt="0"/>
      <dgm:spPr/>
    </dgm:pt>
    <dgm:pt modelId="{37C6DC15-6431-4084-9B44-07D5D9BE2CC4}" type="pres">
      <dgm:prSet presAssocID="{C87C551D-CD11-4452-BA67-082E2F2588B7}" presName="parTx" presStyleLbl="revTx" presStyleIdx="1" presStyleCnt="5">
        <dgm:presLayoutVars>
          <dgm:chMax val="0"/>
          <dgm:chPref val="0"/>
        </dgm:presLayoutVars>
      </dgm:prSet>
      <dgm:spPr/>
    </dgm:pt>
    <dgm:pt modelId="{B6B4156A-85C0-49AC-8817-2E468FAA9634}" type="pres">
      <dgm:prSet presAssocID="{DEF74438-4144-43C2-9F10-C8C3A1D5D012}" presName="sibTrans" presStyleCnt="0"/>
      <dgm:spPr/>
    </dgm:pt>
    <dgm:pt modelId="{1D143BAD-63D5-4C92-B407-AA411D088C18}" type="pres">
      <dgm:prSet presAssocID="{83E4EC5F-8DE5-4FF7-AF36-70D090FA9C95}" presName="compNode" presStyleCnt="0"/>
      <dgm:spPr/>
    </dgm:pt>
    <dgm:pt modelId="{5D27F5A8-5A9A-47D0-95EF-3AF53E59FA61}" type="pres">
      <dgm:prSet presAssocID="{83E4EC5F-8DE5-4FF7-AF36-70D090FA9C95}" presName="bgRect" presStyleLbl="bgShp" presStyleIdx="2" presStyleCnt="5"/>
      <dgm:spPr/>
    </dgm:pt>
    <dgm:pt modelId="{EA3C91CC-F15F-4595-9074-622E8270C06E}" type="pres">
      <dgm:prSet presAssocID="{83E4EC5F-8DE5-4FF7-AF36-70D090FA9C9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mělá inteligence se souvislou výplní"/>
        </a:ext>
      </dgm:extLst>
    </dgm:pt>
    <dgm:pt modelId="{6E44A2E6-7E04-4A9F-ACA9-C2BB7695A224}" type="pres">
      <dgm:prSet presAssocID="{83E4EC5F-8DE5-4FF7-AF36-70D090FA9C95}" presName="spaceRect" presStyleCnt="0"/>
      <dgm:spPr/>
    </dgm:pt>
    <dgm:pt modelId="{79993EAE-A59C-4095-BD5C-EBB5799B465D}" type="pres">
      <dgm:prSet presAssocID="{83E4EC5F-8DE5-4FF7-AF36-70D090FA9C95}" presName="parTx" presStyleLbl="revTx" presStyleIdx="2" presStyleCnt="5">
        <dgm:presLayoutVars>
          <dgm:chMax val="0"/>
          <dgm:chPref val="0"/>
        </dgm:presLayoutVars>
      </dgm:prSet>
      <dgm:spPr/>
    </dgm:pt>
    <dgm:pt modelId="{BFE5E8DA-8FA5-4D38-80B3-E11CAAF69FEA}" type="pres">
      <dgm:prSet presAssocID="{B95E3EF1-CB17-4286-B895-57003C1DA0A1}" presName="sibTrans" presStyleCnt="0"/>
      <dgm:spPr/>
    </dgm:pt>
    <dgm:pt modelId="{6FC1D14B-C027-4D6D-8A34-4C8D7B9C3C6C}" type="pres">
      <dgm:prSet presAssocID="{667B3E5D-974A-412B-8F02-3F4ADB2D6B3A}" presName="compNode" presStyleCnt="0"/>
      <dgm:spPr/>
    </dgm:pt>
    <dgm:pt modelId="{08F106BD-585D-4E0F-BE27-DCC32E3F3ACD}" type="pres">
      <dgm:prSet presAssocID="{667B3E5D-974A-412B-8F02-3F4ADB2D6B3A}" presName="bgRect" presStyleLbl="bgShp" presStyleIdx="3" presStyleCnt="5"/>
      <dgm:spPr/>
    </dgm:pt>
    <dgm:pt modelId="{D56C4397-522D-4149-B48E-194181E4B999}" type="pres">
      <dgm:prSet presAssocID="{667B3E5D-974A-412B-8F02-3F4ADB2D6B3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kumavky obrys"/>
        </a:ext>
      </dgm:extLst>
    </dgm:pt>
    <dgm:pt modelId="{312727F3-C8B3-4B38-BA45-094F18BFBCEF}" type="pres">
      <dgm:prSet presAssocID="{667B3E5D-974A-412B-8F02-3F4ADB2D6B3A}" presName="spaceRect" presStyleCnt="0"/>
      <dgm:spPr/>
    </dgm:pt>
    <dgm:pt modelId="{A13BDB61-E260-40B3-90B5-A83B3AA7A1E2}" type="pres">
      <dgm:prSet presAssocID="{667B3E5D-974A-412B-8F02-3F4ADB2D6B3A}" presName="parTx" presStyleLbl="revTx" presStyleIdx="3" presStyleCnt="5">
        <dgm:presLayoutVars>
          <dgm:chMax val="0"/>
          <dgm:chPref val="0"/>
        </dgm:presLayoutVars>
      </dgm:prSet>
      <dgm:spPr/>
    </dgm:pt>
    <dgm:pt modelId="{8E2819BA-426D-41C6-92C3-3584AC324210}" type="pres">
      <dgm:prSet presAssocID="{0614FBFF-75D5-48F3-8A99-F74AE0A067B0}" presName="sibTrans" presStyleCnt="0"/>
      <dgm:spPr/>
    </dgm:pt>
    <dgm:pt modelId="{310D8803-8705-4DEA-8C1C-68E600CE3BDE}" type="pres">
      <dgm:prSet presAssocID="{AA542432-BFE9-4952-B608-C586A1F0A3A0}" presName="compNode" presStyleCnt="0"/>
      <dgm:spPr/>
    </dgm:pt>
    <dgm:pt modelId="{506C5AF7-668A-47B6-8F6C-7EE83FF4FC98}" type="pres">
      <dgm:prSet presAssocID="{AA542432-BFE9-4952-B608-C586A1F0A3A0}" presName="bgRect" presStyleLbl="bgShp" presStyleIdx="4" presStyleCnt="5"/>
      <dgm:spPr/>
    </dgm:pt>
    <dgm:pt modelId="{A9473713-D7B9-48B7-BB89-B0F9C6406A21}" type="pres">
      <dgm:prSet presAssocID="{AA542432-BFE9-4952-B608-C586A1F0A3A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kroskop"/>
        </a:ext>
      </dgm:extLst>
    </dgm:pt>
    <dgm:pt modelId="{C8BE4388-D456-44C0-9AF0-22098E1D84D7}" type="pres">
      <dgm:prSet presAssocID="{AA542432-BFE9-4952-B608-C586A1F0A3A0}" presName="spaceRect" presStyleCnt="0"/>
      <dgm:spPr/>
    </dgm:pt>
    <dgm:pt modelId="{A8FD9B07-E900-461F-B1F4-E72F959B5CF5}" type="pres">
      <dgm:prSet presAssocID="{AA542432-BFE9-4952-B608-C586A1F0A3A0}" presName="parTx" presStyleLbl="revTx" presStyleIdx="4" presStyleCnt="5" custScaleX="123650" custScaleY="132135">
        <dgm:presLayoutVars>
          <dgm:chMax val="0"/>
          <dgm:chPref val="0"/>
        </dgm:presLayoutVars>
      </dgm:prSet>
      <dgm:spPr/>
    </dgm:pt>
  </dgm:ptLst>
  <dgm:cxnLst>
    <dgm:cxn modelId="{94685B08-A1FF-4C53-B4E5-B2A0B108E71D}" srcId="{F4E47B8E-852D-48A4-85B1-81B74DC95DFC}" destId="{C87C551D-CD11-4452-BA67-082E2F2588B7}" srcOrd="1" destOrd="0" parTransId="{6D7642B3-9649-4D01-89B2-11B118655361}" sibTransId="{DEF74438-4144-43C2-9F10-C8C3A1D5D012}"/>
    <dgm:cxn modelId="{96D6A427-4A08-42A1-94FF-83D95AC80060}" srcId="{F4E47B8E-852D-48A4-85B1-81B74DC95DFC}" destId="{AA542432-BFE9-4952-B608-C586A1F0A3A0}" srcOrd="4" destOrd="0" parTransId="{FC004E12-6A12-4BAD-983F-7B37EDDABFA9}" sibTransId="{71AF1C7A-D0A2-429B-B1FE-5C365EE49F58}"/>
    <dgm:cxn modelId="{2A5C5437-0B7E-4014-A008-0EC55C41308A}" type="presOf" srcId="{667B3E5D-974A-412B-8F02-3F4ADB2D6B3A}" destId="{A13BDB61-E260-40B3-90B5-A83B3AA7A1E2}" srcOrd="0" destOrd="0" presId="urn:microsoft.com/office/officeart/2018/2/layout/IconVerticalSolidList"/>
    <dgm:cxn modelId="{4D18575B-25B2-46BD-A8E6-C16BFA1B426E}" type="presOf" srcId="{83E4EC5F-8DE5-4FF7-AF36-70D090FA9C95}" destId="{79993EAE-A59C-4095-BD5C-EBB5799B465D}" srcOrd="0" destOrd="0" presId="urn:microsoft.com/office/officeart/2018/2/layout/IconVerticalSolidList"/>
    <dgm:cxn modelId="{CFE21F44-A839-4B41-B5C2-FE069D8EE187}" type="presOf" srcId="{F4E47B8E-852D-48A4-85B1-81B74DC95DFC}" destId="{5059C267-CEC1-4507-9208-75C511311944}" srcOrd="0" destOrd="0" presId="urn:microsoft.com/office/officeart/2018/2/layout/IconVerticalSolidList"/>
    <dgm:cxn modelId="{558A116F-8415-4919-8675-6B4EA58FE7CA}" srcId="{F4E47B8E-852D-48A4-85B1-81B74DC95DFC}" destId="{667B3E5D-974A-412B-8F02-3F4ADB2D6B3A}" srcOrd="3" destOrd="0" parTransId="{3FAF7D25-3E09-4DFB-BA89-453BDF8F9304}" sibTransId="{0614FBFF-75D5-48F3-8A99-F74AE0A067B0}"/>
    <dgm:cxn modelId="{27FF0D8C-0749-4360-BCD1-F3A6622D9BCA}" type="presOf" srcId="{AA542432-BFE9-4952-B608-C586A1F0A3A0}" destId="{A8FD9B07-E900-461F-B1F4-E72F959B5CF5}" srcOrd="0" destOrd="0" presId="urn:microsoft.com/office/officeart/2018/2/layout/IconVerticalSolidList"/>
    <dgm:cxn modelId="{836A508C-E6F1-4EE6-AF30-6F1C869C4625}" type="presOf" srcId="{139EB7B5-D175-4368-93B1-277AD7775092}" destId="{07743BBF-4494-4C24-8530-CE6AC741B4B8}" srcOrd="0" destOrd="0" presId="urn:microsoft.com/office/officeart/2018/2/layout/IconVerticalSolidList"/>
    <dgm:cxn modelId="{6944B69D-DCC8-452C-A55E-DD6BBB486F43}" srcId="{F4E47B8E-852D-48A4-85B1-81B74DC95DFC}" destId="{139EB7B5-D175-4368-93B1-277AD7775092}" srcOrd="0" destOrd="0" parTransId="{3F8C5D3C-AEDC-4B51-8934-18A240DF3FBE}" sibTransId="{F74C79A2-7A51-4D02-B176-B649E25BF5A0}"/>
    <dgm:cxn modelId="{BC027FE6-A3CC-4646-9C8B-35C3BD00DA00}" type="presOf" srcId="{C87C551D-CD11-4452-BA67-082E2F2588B7}" destId="{37C6DC15-6431-4084-9B44-07D5D9BE2CC4}" srcOrd="0" destOrd="0" presId="urn:microsoft.com/office/officeart/2018/2/layout/IconVerticalSolidList"/>
    <dgm:cxn modelId="{CECC81E7-4B30-491D-BB3F-34C331E7BE2F}" srcId="{F4E47B8E-852D-48A4-85B1-81B74DC95DFC}" destId="{83E4EC5F-8DE5-4FF7-AF36-70D090FA9C95}" srcOrd="2" destOrd="0" parTransId="{68E3C20D-3588-4E22-B88A-E25D190F594B}" sibTransId="{B95E3EF1-CB17-4286-B895-57003C1DA0A1}"/>
    <dgm:cxn modelId="{6B0D57F7-29C9-4D74-8BEE-F92CD9F541EF}" type="presParOf" srcId="{5059C267-CEC1-4507-9208-75C511311944}" destId="{89AFF1D9-E2D9-44D4-AD9D-943E1E7D2829}" srcOrd="0" destOrd="0" presId="urn:microsoft.com/office/officeart/2018/2/layout/IconVerticalSolidList"/>
    <dgm:cxn modelId="{5A118387-E737-4CB2-9B09-4487D34897D5}" type="presParOf" srcId="{89AFF1D9-E2D9-44D4-AD9D-943E1E7D2829}" destId="{7AD0762F-D96E-4D93-AE30-5E2AA40B4076}" srcOrd="0" destOrd="0" presId="urn:microsoft.com/office/officeart/2018/2/layout/IconVerticalSolidList"/>
    <dgm:cxn modelId="{0EFC9A2D-84CC-4AC8-A2D5-8C527468E513}" type="presParOf" srcId="{89AFF1D9-E2D9-44D4-AD9D-943E1E7D2829}" destId="{90EF8478-29F0-4EF4-84A4-7D840FD2CE5E}" srcOrd="1" destOrd="0" presId="urn:microsoft.com/office/officeart/2018/2/layout/IconVerticalSolidList"/>
    <dgm:cxn modelId="{723D336D-B3DE-461D-A2B5-9103676C5902}" type="presParOf" srcId="{89AFF1D9-E2D9-44D4-AD9D-943E1E7D2829}" destId="{8F5D059A-4894-4615-A14D-E71C5BCEF183}" srcOrd="2" destOrd="0" presId="urn:microsoft.com/office/officeart/2018/2/layout/IconVerticalSolidList"/>
    <dgm:cxn modelId="{9C41C393-03C7-4EC1-80F8-551CA7BF720E}" type="presParOf" srcId="{89AFF1D9-E2D9-44D4-AD9D-943E1E7D2829}" destId="{07743BBF-4494-4C24-8530-CE6AC741B4B8}" srcOrd="3" destOrd="0" presId="urn:microsoft.com/office/officeart/2018/2/layout/IconVerticalSolidList"/>
    <dgm:cxn modelId="{64CBEBCF-0A1C-4024-A90F-1E25152FDE02}" type="presParOf" srcId="{5059C267-CEC1-4507-9208-75C511311944}" destId="{F01E5EA4-80A3-4F03-8885-A4C203143CB8}" srcOrd="1" destOrd="0" presId="urn:microsoft.com/office/officeart/2018/2/layout/IconVerticalSolidList"/>
    <dgm:cxn modelId="{ECA06D29-3EF7-471B-A887-6843222A0540}" type="presParOf" srcId="{5059C267-CEC1-4507-9208-75C511311944}" destId="{BF620DB3-D379-4B76-A2A5-7B38F6942D5E}" srcOrd="2" destOrd="0" presId="urn:microsoft.com/office/officeart/2018/2/layout/IconVerticalSolidList"/>
    <dgm:cxn modelId="{12C4C5DB-0BB7-4944-8A86-D5B6F89FEA7F}" type="presParOf" srcId="{BF620DB3-D379-4B76-A2A5-7B38F6942D5E}" destId="{42E9EE08-0154-46A9-A1DD-9B4D25FE5122}" srcOrd="0" destOrd="0" presId="urn:microsoft.com/office/officeart/2018/2/layout/IconVerticalSolidList"/>
    <dgm:cxn modelId="{FF75DA73-43D8-4FE0-9433-50C8F36F269C}" type="presParOf" srcId="{BF620DB3-D379-4B76-A2A5-7B38F6942D5E}" destId="{A8AD31C0-A7D4-4087-92AB-B47EC5F4ED4F}" srcOrd="1" destOrd="0" presId="urn:microsoft.com/office/officeart/2018/2/layout/IconVerticalSolidList"/>
    <dgm:cxn modelId="{5FF773AF-10CB-4110-A60B-6D81774C6180}" type="presParOf" srcId="{BF620DB3-D379-4B76-A2A5-7B38F6942D5E}" destId="{0F495482-D8CC-428B-8C8F-72C0F7C4389D}" srcOrd="2" destOrd="0" presId="urn:microsoft.com/office/officeart/2018/2/layout/IconVerticalSolidList"/>
    <dgm:cxn modelId="{9AAEBA6F-BA0B-46FF-BCBB-1BB1446DA1D2}" type="presParOf" srcId="{BF620DB3-D379-4B76-A2A5-7B38F6942D5E}" destId="{37C6DC15-6431-4084-9B44-07D5D9BE2CC4}" srcOrd="3" destOrd="0" presId="urn:microsoft.com/office/officeart/2018/2/layout/IconVerticalSolidList"/>
    <dgm:cxn modelId="{37D5E9F0-054F-47DB-AAD2-BA72D8330BB2}" type="presParOf" srcId="{5059C267-CEC1-4507-9208-75C511311944}" destId="{B6B4156A-85C0-49AC-8817-2E468FAA9634}" srcOrd="3" destOrd="0" presId="urn:microsoft.com/office/officeart/2018/2/layout/IconVerticalSolidList"/>
    <dgm:cxn modelId="{F8A88844-477B-4987-A386-AA76ABA7CBF6}" type="presParOf" srcId="{5059C267-CEC1-4507-9208-75C511311944}" destId="{1D143BAD-63D5-4C92-B407-AA411D088C18}" srcOrd="4" destOrd="0" presId="urn:microsoft.com/office/officeart/2018/2/layout/IconVerticalSolidList"/>
    <dgm:cxn modelId="{92975262-FADF-4635-8ACE-29A0B82DA752}" type="presParOf" srcId="{1D143BAD-63D5-4C92-B407-AA411D088C18}" destId="{5D27F5A8-5A9A-47D0-95EF-3AF53E59FA61}" srcOrd="0" destOrd="0" presId="urn:microsoft.com/office/officeart/2018/2/layout/IconVerticalSolidList"/>
    <dgm:cxn modelId="{8AF19EDD-6A63-4208-BCBD-3A63822C9263}" type="presParOf" srcId="{1D143BAD-63D5-4C92-B407-AA411D088C18}" destId="{EA3C91CC-F15F-4595-9074-622E8270C06E}" srcOrd="1" destOrd="0" presId="urn:microsoft.com/office/officeart/2018/2/layout/IconVerticalSolidList"/>
    <dgm:cxn modelId="{6C7A9EB8-D770-4394-8F07-F43044AA30C4}" type="presParOf" srcId="{1D143BAD-63D5-4C92-B407-AA411D088C18}" destId="{6E44A2E6-7E04-4A9F-ACA9-C2BB7695A224}" srcOrd="2" destOrd="0" presId="urn:microsoft.com/office/officeart/2018/2/layout/IconVerticalSolidList"/>
    <dgm:cxn modelId="{332E8B9D-9996-47F4-978C-128DD7D3BDE4}" type="presParOf" srcId="{1D143BAD-63D5-4C92-B407-AA411D088C18}" destId="{79993EAE-A59C-4095-BD5C-EBB5799B465D}" srcOrd="3" destOrd="0" presId="urn:microsoft.com/office/officeart/2018/2/layout/IconVerticalSolidList"/>
    <dgm:cxn modelId="{5255C734-8A67-456D-A576-A2C41F3FB506}" type="presParOf" srcId="{5059C267-CEC1-4507-9208-75C511311944}" destId="{BFE5E8DA-8FA5-4D38-80B3-E11CAAF69FEA}" srcOrd="5" destOrd="0" presId="urn:microsoft.com/office/officeart/2018/2/layout/IconVerticalSolidList"/>
    <dgm:cxn modelId="{B3255C48-AA17-48B2-8416-E156C2CF8151}" type="presParOf" srcId="{5059C267-CEC1-4507-9208-75C511311944}" destId="{6FC1D14B-C027-4D6D-8A34-4C8D7B9C3C6C}" srcOrd="6" destOrd="0" presId="urn:microsoft.com/office/officeart/2018/2/layout/IconVerticalSolidList"/>
    <dgm:cxn modelId="{2FC3733D-193A-4E91-B5A6-B2D5B19FD572}" type="presParOf" srcId="{6FC1D14B-C027-4D6D-8A34-4C8D7B9C3C6C}" destId="{08F106BD-585D-4E0F-BE27-DCC32E3F3ACD}" srcOrd="0" destOrd="0" presId="urn:microsoft.com/office/officeart/2018/2/layout/IconVerticalSolidList"/>
    <dgm:cxn modelId="{CDA32540-367D-4619-839F-2EEB759A5BA1}" type="presParOf" srcId="{6FC1D14B-C027-4D6D-8A34-4C8D7B9C3C6C}" destId="{D56C4397-522D-4149-B48E-194181E4B999}" srcOrd="1" destOrd="0" presId="urn:microsoft.com/office/officeart/2018/2/layout/IconVerticalSolidList"/>
    <dgm:cxn modelId="{AF657BED-BA98-4D19-80E1-BF511DABC5E5}" type="presParOf" srcId="{6FC1D14B-C027-4D6D-8A34-4C8D7B9C3C6C}" destId="{312727F3-C8B3-4B38-BA45-094F18BFBCEF}" srcOrd="2" destOrd="0" presId="urn:microsoft.com/office/officeart/2018/2/layout/IconVerticalSolidList"/>
    <dgm:cxn modelId="{CF23C6A4-C747-4115-A9E6-24B5ABBD21DF}" type="presParOf" srcId="{6FC1D14B-C027-4D6D-8A34-4C8D7B9C3C6C}" destId="{A13BDB61-E260-40B3-90B5-A83B3AA7A1E2}" srcOrd="3" destOrd="0" presId="urn:microsoft.com/office/officeart/2018/2/layout/IconVerticalSolidList"/>
    <dgm:cxn modelId="{D3E86C4E-107D-4F7A-804E-097C347F50FA}" type="presParOf" srcId="{5059C267-CEC1-4507-9208-75C511311944}" destId="{8E2819BA-426D-41C6-92C3-3584AC324210}" srcOrd="7" destOrd="0" presId="urn:microsoft.com/office/officeart/2018/2/layout/IconVerticalSolidList"/>
    <dgm:cxn modelId="{C5457191-9A66-44FC-B5BD-C6E18264C2CB}" type="presParOf" srcId="{5059C267-CEC1-4507-9208-75C511311944}" destId="{310D8803-8705-4DEA-8C1C-68E600CE3BDE}" srcOrd="8" destOrd="0" presId="urn:microsoft.com/office/officeart/2018/2/layout/IconVerticalSolidList"/>
    <dgm:cxn modelId="{753A120D-959E-4626-BE38-5615F3EE1766}" type="presParOf" srcId="{310D8803-8705-4DEA-8C1C-68E600CE3BDE}" destId="{506C5AF7-668A-47B6-8F6C-7EE83FF4FC98}" srcOrd="0" destOrd="0" presId="urn:microsoft.com/office/officeart/2018/2/layout/IconVerticalSolidList"/>
    <dgm:cxn modelId="{B65AF7F2-4388-4685-894D-8158DC7F6C3C}" type="presParOf" srcId="{310D8803-8705-4DEA-8C1C-68E600CE3BDE}" destId="{A9473713-D7B9-48B7-BB89-B0F9C6406A21}" srcOrd="1" destOrd="0" presId="urn:microsoft.com/office/officeart/2018/2/layout/IconVerticalSolidList"/>
    <dgm:cxn modelId="{491C9759-B6A9-416E-AA90-340C3021C320}" type="presParOf" srcId="{310D8803-8705-4DEA-8C1C-68E600CE3BDE}" destId="{C8BE4388-D456-44C0-9AF0-22098E1D84D7}" srcOrd="2" destOrd="0" presId="urn:microsoft.com/office/officeart/2018/2/layout/IconVerticalSolidList"/>
    <dgm:cxn modelId="{85F75116-57A7-4497-9568-102E42BA8C2F}" type="presParOf" srcId="{310D8803-8705-4DEA-8C1C-68E600CE3BDE}" destId="{A8FD9B07-E900-461F-B1F4-E72F959B5CF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E7ACA1-CECA-4FDC-8934-A6CDBC4370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9E71C1-1FFF-4530-8BC2-E0C03F43A8E1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/>
          <a:r>
            <a:rPr lang="cs-CZ" sz="2200" dirty="0"/>
            <a:t>Pojmenování </a:t>
          </a:r>
          <a:r>
            <a:rPr lang="cs-CZ" sz="2200" b="1" dirty="0">
              <a:solidFill>
                <a:srgbClr val="FF0000"/>
              </a:solidFill>
            </a:rPr>
            <a:t>X-</a:t>
          </a:r>
          <a:r>
            <a:rPr lang="cs-CZ" sz="2200" b="1" dirty="0" err="1">
              <a:solidFill>
                <a:srgbClr val="FF0000"/>
              </a:solidFill>
            </a:rPr>
            <a:t>Rays</a:t>
          </a:r>
          <a:r>
            <a:rPr lang="cs-CZ" sz="2200" dirty="0"/>
            <a:t>  se dodnes užívá v anglosaské literatuře, u nás se většinou upřednostňuje název </a:t>
          </a:r>
          <a:r>
            <a:rPr lang="pl-PL" sz="2200" b="1" dirty="0">
              <a:solidFill>
                <a:srgbClr val="FF0000"/>
              </a:solidFill>
            </a:rPr>
            <a:t>RTG záření</a:t>
          </a:r>
          <a:r>
            <a:rPr lang="pl-PL" sz="2200" dirty="0"/>
            <a:t>.</a:t>
          </a:r>
          <a:endParaRPr lang="en-US" sz="2200" dirty="0"/>
        </a:p>
      </dgm:t>
    </dgm:pt>
    <dgm:pt modelId="{31805B6B-C8A8-46C4-AA8E-87442C6D08F9}" type="parTrans" cxnId="{B84F03A3-37D7-481E-963B-C13E131A1D76}">
      <dgm:prSet/>
      <dgm:spPr/>
      <dgm:t>
        <a:bodyPr/>
        <a:lstStyle/>
        <a:p>
          <a:endParaRPr lang="en-US"/>
        </a:p>
      </dgm:t>
    </dgm:pt>
    <dgm:pt modelId="{F210A0A9-A4A2-477B-B1AC-A8530D07D5B6}" type="sibTrans" cxnId="{B84F03A3-37D7-481E-963B-C13E131A1D76}">
      <dgm:prSet/>
      <dgm:spPr/>
      <dgm:t>
        <a:bodyPr/>
        <a:lstStyle/>
        <a:p>
          <a:endParaRPr lang="en-US"/>
        </a:p>
      </dgm:t>
    </dgm:pt>
    <dgm:pt modelId="{2ECA798C-28F8-4B5E-9F42-5B60E484D865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/>
          <a:r>
            <a:rPr lang="cs-CZ" sz="2200" dirty="0"/>
            <a:t>Během dvou měsíců publikoval pečlivý popis výsledků svého výzkumu. </a:t>
          </a:r>
          <a:r>
            <a:rPr lang="cs-CZ" sz="2200" b="1" dirty="0"/>
            <a:t>28.12.1895 napsal předběžnou </a:t>
          </a:r>
          <a:r>
            <a:rPr lang="cs-CZ" sz="2200" b="1" dirty="0">
              <a:solidFill>
                <a:srgbClr val="FF0000"/>
              </a:solidFill>
            </a:rPr>
            <a:t>zprávu „O novém druhu paprsků“</a:t>
          </a:r>
          <a:r>
            <a:rPr lang="cs-CZ" sz="2200" b="1" dirty="0"/>
            <a:t>. </a:t>
          </a:r>
          <a:r>
            <a:rPr lang="cs-CZ" sz="2200" dirty="0"/>
            <a:t>Poslal ji do žurnálu </a:t>
          </a:r>
          <a:r>
            <a:rPr lang="cs-CZ" sz="2200" dirty="0" err="1"/>
            <a:t>Würzburgské</a:t>
          </a:r>
          <a:r>
            <a:rPr lang="cs-CZ" sz="2200" dirty="0"/>
            <a:t> lékařské společnosti.</a:t>
          </a:r>
          <a:endParaRPr lang="en-US" sz="2200" dirty="0"/>
        </a:p>
      </dgm:t>
    </dgm:pt>
    <dgm:pt modelId="{D517EA72-195C-49D5-AF10-7B6F1DBE21F7}" type="parTrans" cxnId="{C524D141-B461-4BDC-9567-CBA476D1BB2E}">
      <dgm:prSet/>
      <dgm:spPr/>
      <dgm:t>
        <a:bodyPr/>
        <a:lstStyle/>
        <a:p>
          <a:endParaRPr lang="en-US"/>
        </a:p>
      </dgm:t>
    </dgm:pt>
    <dgm:pt modelId="{CAB3710A-CB61-41CF-8DDA-F6A3A217BD95}" type="sibTrans" cxnId="{C524D141-B461-4BDC-9567-CBA476D1BB2E}">
      <dgm:prSet/>
      <dgm:spPr/>
      <dgm:t>
        <a:bodyPr/>
        <a:lstStyle/>
        <a:p>
          <a:endParaRPr lang="en-US"/>
        </a:p>
      </dgm:t>
    </dgm:pt>
    <dgm:pt modelId="{A6578D9D-1B1C-4701-9053-0C30286E7207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/>
          <a:r>
            <a:rPr lang="cs-CZ" sz="2200" dirty="0"/>
            <a:t>Objev byl natolik překvapivý, že ho nejprve odmítali i slovutní vědci (např. Kelvin). Překvapen byl       i sám Roentgen, který proto pronesl </a:t>
          </a:r>
          <a:r>
            <a:rPr lang="cs-CZ" sz="2200" b="1" dirty="0">
              <a:solidFill>
                <a:srgbClr val="FF0000"/>
              </a:solidFill>
            </a:rPr>
            <a:t>„I </a:t>
          </a:r>
          <a:r>
            <a:rPr lang="cs-CZ" sz="2200" b="1" dirty="0" err="1">
              <a:solidFill>
                <a:srgbClr val="FF0000"/>
              </a:solidFill>
            </a:rPr>
            <a:t>did</a:t>
          </a:r>
          <a:r>
            <a:rPr lang="cs-CZ" sz="2200" b="1" dirty="0">
              <a:solidFill>
                <a:srgbClr val="FF0000"/>
              </a:solidFill>
            </a:rPr>
            <a:t> not </a:t>
          </a:r>
          <a:r>
            <a:rPr lang="cs-CZ" sz="2200" b="1" dirty="0" err="1">
              <a:solidFill>
                <a:srgbClr val="FF0000"/>
              </a:solidFill>
            </a:rPr>
            <a:t>think</a:t>
          </a:r>
          <a:r>
            <a:rPr lang="cs-CZ" sz="2200" b="1" dirty="0">
              <a:solidFill>
                <a:srgbClr val="FF0000"/>
              </a:solidFill>
            </a:rPr>
            <a:t>, I </a:t>
          </a:r>
          <a:r>
            <a:rPr lang="cs-CZ" sz="2200" b="1" dirty="0" err="1">
              <a:solidFill>
                <a:srgbClr val="FF0000"/>
              </a:solidFill>
            </a:rPr>
            <a:t>investigated</a:t>
          </a:r>
          <a:r>
            <a:rPr lang="cs-CZ" sz="2200" b="1" dirty="0">
              <a:solidFill>
                <a:srgbClr val="FF0000"/>
              </a:solidFill>
            </a:rPr>
            <a:t>“</a:t>
          </a:r>
          <a:r>
            <a:rPr lang="cs-CZ" sz="2200" b="1" dirty="0"/>
            <a:t> </a:t>
          </a:r>
          <a:r>
            <a:rPr lang="cs-CZ" sz="2200" dirty="0"/>
            <a:t>(tedy něco ve smyslu „Nevymyslel jsem to, ale objevil)</a:t>
          </a:r>
          <a:endParaRPr lang="en-US" sz="2200" dirty="0"/>
        </a:p>
      </dgm:t>
    </dgm:pt>
    <dgm:pt modelId="{C16A4892-6509-4576-A92F-3BB94D30B385}" type="parTrans" cxnId="{27AA6F34-C3A7-41E5-8BEB-3364D4E727D2}">
      <dgm:prSet/>
      <dgm:spPr/>
      <dgm:t>
        <a:bodyPr/>
        <a:lstStyle/>
        <a:p>
          <a:endParaRPr lang="en-US"/>
        </a:p>
      </dgm:t>
    </dgm:pt>
    <dgm:pt modelId="{688020C1-33DB-4F6D-B7D3-A62970BF8AF8}" type="sibTrans" cxnId="{27AA6F34-C3A7-41E5-8BEB-3364D4E727D2}">
      <dgm:prSet/>
      <dgm:spPr/>
      <dgm:t>
        <a:bodyPr/>
        <a:lstStyle/>
        <a:p>
          <a:endParaRPr lang="en-US"/>
        </a:p>
      </dgm:t>
    </dgm:pt>
    <dgm:pt modelId="{C43E6085-857A-4893-B5F8-B811C879D9DE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pPr algn="ctr"/>
          <a:r>
            <a:rPr lang="cs-CZ" sz="2200" dirty="0"/>
            <a:t>Ve skutečnosti k objevu rentgenového záření přispělo mnoho významných vědců jako </a:t>
          </a:r>
          <a:r>
            <a:rPr lang="cs-CZ" sz="2200" b="1" dirty="0">
              <a:solidFill>
                <a:srgbClr val="FF0000"/>
              </a:solidFill>
            </a:rPr>
            <a:t>Ivan </a:t>
          </a:r>
          <a:r>
            <a:rPr lang="cs-CZ" sz="2200" b="1" dirty="0" err="1">
              <a:solidFill>
                <a:srgbClr val="FF0000"/>
              </a:solidFill>
            </a:rPr>
            <a:t>Pului</a:t>
          </a:r>
          <a:r>
            <a:rPr lang="cs-CZ" sz="2200" dirty="0"/>
            <a:t>, sir William </a:t>
          </a:r>
          <a:r>
            <a:rPr lang="cs-CZ" sz="2200" u="sng" dirty="0" err="1"/>
            <a:t>Crookes</a:t>
          </a:r>
          <a:r>
            <a:rPr lang="cs-CZ" sz="2200" dirty="0"/>
            <a:t>, Johann Wilhelm </a:t>
          </a:r>
          <a:r>
            <a:rPr lang="cs-CZ" sz="2200" u="sng" dirty="0" err="1"/>
            <a:t>Hittorf</a:t>
          </a:r>
          <a:r>
            <a:rPr lang="cs-CZ" sz="2200" dirty="0"/>
            <a:t>, Eugene </a:t>
          </a:r>
          <a:r>
            <a:rPr lang="cs-CZ" sz="2200" u="sng" dirty="0"/>
            <a:t>Goldstein</a:t>
          </a:r>
          <a:r>
            <a:rPr lang="cs-CZ" sz="2200" dirty="0"/>
            <a:t>, Heinrich </a:t>
          </a:r>
          <a:r>
            <a:rPr lang="cs-CZ" sz="2200" u="sng" dirty="0"/>
            <a:t>Hertz</a:t>
          </a:r>
          <a:r>
            <a:rPr lang="cs-CZ" sz="2200" dirty="0"/>
            <a:t>, Philipp </a:t>
          </a:r>
          <a:r>
            <a:rPr lang="cs-CZ" sz="2200" u="sng" dirty="0" err="1"/>
            <a:t>Lenard</a:t>
          </a:r>
          <a:r>
            <a:rPr lang="cs-CZ" sz="2200" dirty="0"/>
            <a:t>, Hermann von </a:t>
          </a:r>
          <a:r>
            <a:rPr lang="cs-CZ" sz="2200" u="sng" dirty="0" err="1"/>
            <a:t>Helmholtz</a:t>
          </a:r>
          <a:r>
            <a:rPr lang="cs-CZ" sz="2200" dirty="0"/>
            <a:t>, Nikola </a:t>
          </a:r>
          <a:r>
            <a:rPr lang="cs-CZ" sz="2200" u="sng" dirty="0"/>
            <a:t>Tesla</a:t>
          </a:r>
          <a:r>
            <a:rPr lang="cs-CZ" sz="2200" dirty="0"/>
            <a:t>, Thomas Alva </a:t>
          </a:r>
          <a:r>
            <a:rPr lang="cs-CZ" sz="2200" u="sng" dirty="0"/>
            <a:t>Edison</a:t>
          </a:r>
          <a:r>
            <a:rPr lang="cs-CZ" sz="2200" dirty="0"/>
            <a:t>, Charles </a:t>
          </a:r>
          <a:r>
            <a:rPr lang="cs-CZ" sz="2200" dirty="0" err="1"/>
            <a:t>Glover</a:t>
          </a:r>
          <a:r>
            <a:rPr lang="cs-CZ" sz="2200" dirty="0"/>
            <a:t> </a:t>
          </a:r>
          <a:r>
            <a:rPr lang="cs-CZ" sz="2200" u="sng" dirty="0" err="1"/>
            <a:t>Barkla</a:t>
          </a:r>
          <a:r>
            <a:rPr lang="cs-CZ" sz="2200" dirty="0"/>
            <a:t> a </a:t>
          </a:r>
          <a:r>
            <a:rPr lang="cs-CZ" sz="2200" b="1" dirty="0">
              <a:solidFill>
                <a:srgbClr val="FF0000"/>
              </a:solidFill>
            </a:rPr>
            <a:t>Wilhelm </a:t>
          </a:r>
          <a:r>
            <a:rPr lang="cs-CZ" sz="2200" b="1" dirty="0" err="1">
              <a:solidFill>
                <a:srgbClr val="FF0000"/>
              </a:solidFill>
            </a:rPr>
            <a:t>Conrad</a:t>
          </a:r>
          <a:r>
            <a:rPr lang="cs-CZ" sz="2200" b="1" dirty="0">
              <a:solidFill>
                <a:srgbClr val="FF0000"/>
              </a:solidFill>
            </a:rPr>
            <a:t> </a:t>
          </a:r>
          <a:r>
            <a:rPr lang="cs-CZ" sz="2200" b="1" dirty="0" err="1">
              <a:solidFill>
                <a:srgbClr val="FF0000"/>
              </a:solidFill>
            </a:rPr>
            <a:t>Röntgen</a:t>
          </a:r>
          <a:r>
            <a:rPr lang="cs-CZ" sz="2200" dirty="0"/>
            <a:t>.</a:t>
          </a:r>
          <a:endParaRPr lang="en-US" sz="2200" dirty="0"/>
        </a:p>
      </dgm:t>
    </dgm:pt>
    <dgm:pt modelId="{458D4E4E-C3BD-478E-86BD-56CE25DCA5CB}" type="parTrans" cxnId="{33663435-408B-44A1-9A65-49CE2CAAA892}">
      <dgm:prSet/>
      <dgm:spPr/>
      <dgm:t>
        <a:bodyPr/>
        <a:lstStyle/>
        <a:p>
          <a:endParaRPr lang="en-US"/>
        </a:p>
      </dgm:t>
    </dgm:pt>
    <dgm:pt modelId="{5D412DAC-59CE-4734-9FC0-942F17F3EB29}" type="sibTrans" cxnId="{33663435-408B-44A1-9A65-49CE2CAAA892}">
      <dgm:prSet/>
      <dgm:spPr/>
      <dgm:t>
        <a:bodyPr/>
        <a:lstStyle/>
        <a:p>
          <a:endParaRPr lang="en-US"/>
        </a:p>
      </dgm:t>
    </dgm:pt>
    <dgm:pt modelId="{0AEE842A-6042-4591-A462-0981D3E24FD1}" type="pres">
      <dgm:prSet presAssocID="{92E7ACA1-CECA-4FDC-8934-A6CDBC43700D}" presName="linear" presStyleCnt="0">
        <dgm:presLayoutVars>
          <dgm:animLvl val="lvl"/>
          <dgm:resizeHandles val="exact"/>
        </dgm:presLayoutVars>
      </dgm:prSet>
      <dgm:spPr/>
    </dgm:pt>
    <dgm:pt modelId="{5F353C32-61A8-4128-8DA3-36B8FEE9615E}" type="pres">
      <dgm:prSet presAssocID="{B49E71C1-1FFF-4530-8BC2-E0C03F43A8E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BBAC19F-F23D-41A5-8A62-688FDD91EC82}" type="pres">
      <dgm:prSet presAssocID="{F210A0A9-A4A2-477B-B1AC-A8530D07D5B6}" presName="spacer" presStyleCnt="0"/>
      <dgm:spPr/>
    </dgm:pt>
    <dgm:pt modelId="{97E491DF-5955-43CE-AB6D-AD0E559E1897}" type="pres">
      <dgm:prSet presAssocID="{2ECA798C-28F8-4B5E-9F42-5B60E484D86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3B49B9F-5D14-417E-B032-7AFC905BF627}" type="pres">
      <dgm:prSet presAssocID="{CAB3710A-CB61-41CF-8DDA-F6A3A217BD95}" presName="spacer" presStyleCnt="0"/>
      <dgm:spPr/>
    </dgm:pt>
    <dgm:pt modelId="{9C9030B5-05C1-4C1D-86C7-1832453E96AE}" type="pres">
      <dgm:prSet presAssocID="{A6578D9D-1B1C-4701-9053-0C30286E720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16AC815-4AD6-4053-8F53-0E1FB853E101}" type="pres">
      <dgm:prSet presAssocID="{688020C1-33DB-4F6D-B7D3-A62970BF8AF8}" presName="spacer" presStyleCnt="0"/>
      <dgm:spPr/>
    </dgm:pt>
    <dgm:pt modelId="{9E82177A-61A4-4C5F-ADD9-9945949EF2CF}" type="pres">
      <dgm:prSet presAssocID="{C43E6085-857A-4893-B5F8-B811C879D9D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7AA6F34-C3A7-41E5-8BEB-3364D4E727D2}" srcId="{92E7ACA1-CECA-4FDC-8934-A6CDBC43700D}" destId="{A6578D9D-1B1C-4701-9053-0C30286E7207}" srcOrd="2" destOrd="0" parTransId="{C16A4892-6509-4576-A92F-3BB94D30B385}" sibTransId="{688020C1-33DB-4F6D-B7D3-A62970BF8AF8}"/>
    <dgm:cxn modelId="{33663435-408B-44A1-9A65-49CE2CAAA892}" srcId="{92E7ACA1-CECA-4FDC-8934-A6CDBC43700D}" destId="{C43E6085-857A-4893-B5F8-B811C879D9DE}" srcOrd="3" destOrd="0" parTransId="{458D4E4E-C3BD-478E-86BD-56CE25DCA5CB}" sibTransId="{5D412DAC-59CE-4734-9FC0-942F17F3EB29}"/>
    <dgm:cxn modelId="{C524D141-B461-4BDC-9567-CBA476D1BB2E}" srcId="{92E7ACA1-CECA-4FDC-8934-A6CDBC43700D}" destId="{2ECA798C-28F8-4B5E-9F42-5B60E484D865}" srcOrd="1" destOrd="0" parTransId="{D517EA72-195C-49D5-AF10-7B6F1DBE21F7}" sibTransId="{CAB3710A-CB61-41CF-8DDA-F6A3A217BD95}"/>
    <dgm:cxn modelId="{7B176F96-6730-4550-A337-6ECCB7A4396F}" type="presOf" srcId="{A6578D9D-1B1C-4701-9053-0C30286E7207}" destId="{9C9030B5-05C1-4C1D-86C7-1832453E96AE}" srcOrd="0" destOrd="0" presId="urn:microsoft.com/office/officeart/2005/8/layout/vList2"/>
    <dgm:cxn modelId="{B84F03A3-37D7-481E-963B-C13E131A1D76}" srcId="{92E7ACA1-CECA-4FDC-8934-A6CDBC43700D}" destId="{B49E71C1-1FFF-4530-8BC2-E0C03F43A8E1}" srcOrd="0" destOrd="0" parTransId="{31805B6B-C8A8-46C4-AA8E-87442C6D08F9}" sibTransId="{F210A0A9-A4A2-477B-B1AC-A8530D07D5B6}"/>
    <dgm:cxn modelId="{0229BFBB-85AA-404F-8DBB-03C2FD44B544}" type="presOf" srcId="{C43E6085-857A-4893-B5F8-B811C879D9DE}" destId="{9E82177A-61A4-4C5F-ADD9-9945949EF2CF}" srcOrd="0" destOrd="0" presId="urn:microsoft.com/office/officeart/2005/8/layout/vList2"/>
    <dgm:cxn modelId="{702D53E3-7AF8-4F58-AF67-F30871382A01}" type="presOf" srcId="{B49E71C1-1FFF-4530-8BC2-E0C03F43A8E1}" destId="{5F353C32-61A8-4128-8DA3-36B8FEE9615E}" srcOrd="0" destOrd="0" presId="urn:microsoft.com/office/officeart/2005/8/layout/vList2"/>
    <dgm:cxn modelId="{FCE1F5EC-37B0-4C67-8E43-84639C1AE6E8}" type="presOf" srcId="{92E7ACA1-CECA-4FDC-8934-A6CDBC43700D}" destId="{0AEE842A-6042-4591-A462-0981D3E24FD1}" srcOrd="0" destOrd="0" presId="urn:microsoft.com/office/officeart/2005/8/layout/vList2"/>
    <dgm:cxn modelId="{DDBA3CFC-0FC2-43C1-86B4-B0854726E657}" type="presOf" srcId="{2ECA798C-28F8-4B5E-9F42-5B60E484D865}" destId="{97E491DF-5955-43CE-AB6D-AD0E559E1897}" srcOrd="0" destOrd="0" presId="urn:microsoft.com/office/officeart/2005/8/layout/vList2"/>
    <dgm:cxn modelId="{907BCC1F-E47F-471E-B15F-7B290E30527F}" type="presParOf" srcId="{0AEE842A-6042-4591-A462-0981D3E24FD1}" destId="{5F353C32-61A8-4128-8DA3-36B8FEE9615E}" srcOrd="0" destOrd="0" presId="urn:microsoft.com/office/officeart/2005/8/layout/vList2"/>
    <dgm:cxn modelId="{826A668E-F746-4D96-BE17-72A3C69A125E}" type="presParOf" srcId="{0AEE842A-6042-4591-A462-0981D3E24FD1}" destId="{2BBAC19F-F23D-41A5-8A62-688FDD91EC82}" srcOrd="1" destOrd="0" presId="urn:microsoft.com/office/officeart/2005/8/layout/vList2"/>
    <dgm:cxn modelId="{02792843-BC6B-4EDA-BBB3-E5E20906FBD8}" type="presParOf" srcId="{0AEE842A-6042-4591-A462-0981D3E24FD1}" destId="{97E491DF-5955-43CE-AB6D-AD0E559E1897}" srcOrd="2" destOrd="0" presId="urn:microsoft.com/office/officeart/2005/8/layout/vList2"/>
    <dgm:cxn modelId="{1BFE3B66-6BFA-4F9C-A8DA-EBB576AB34D1}" type="presParOf" srcId="{0AEE842A-6042-4591-A462-0981D3E24FD1}" destId="{83B49B9F-5D14-417E-B032-7AFC905BF627}" srcOrd="3" destOrd="0" presId="urn:microsoft.com/office/officeart/2005/8/layout/vList2"/>
    <dgm:cxn modelId="{53A7AFEF-D249-4320-B89D-699D3AA813E3}" type="presParOf" srcId="{0AEE842A-6042-4591-A462-0981D3E24FD1}" destId="{9C9030B5-05C1-4C1D-86C7-1832453E96AE}" srcOrd="4" destOrd="0" presId="urn:microsoft.com/office/officeart/2005/8/layout/vList2"/>
    <dgm:cxn modelId="{BD0F0F66-D981-4459-8D8A-51229AB1D597}" type="presParOf" srcId="{0AEE842A-6042-4591-A462-0981D3E24FD1}" destId="{416AC815-4AD6-4053-8F53-0E1FB853E101}" srcOrd="5" destOrd="0" presId="urn:microsoft.com/office/officeart/2005/8/layout/vList2"/>
    <dgm:cxn modelId="{5819B9B3-295B-4A1F-9688-ACC9B42D2821}" type="presParOf" srcId="{0AEE842A-6042-4591-A462-0981D3E24FD1}" destId="{9E82177A-61A4-4C5F-ADD9-9945949EF2C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D7409C-E126-40C3-A794-E9A3702C7B6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76500C-BFF6-47FA-9628-CDEAB9DCF262}">
      <dgm:prSet/>
      <dgm:spPr/>
      <dgm:t>
        <a:bodyPr/>
        <a:lstStyle/>
        <a:p>
          <a:r>
            <a:rPr lang="cs-CZ" dirty="0"/>
            <a:t>Charakteristické RTG záření vzniká při srážce letícího e- (z katody rentgenky) a e- z elektronového obalu atomu na anodě. </a:t>
          </a:r>
          <a:endParaRPr lang="en-US" dirty="0"/>
        </a:p>
      </dgm:t>
    </dgm:pt>
    <dgm:pt modelId="{BF9FD91E-45ED-48E9-8899-E3B6811CA1FE}" type="parTrans" cxnId="{3DF252B0-274F-40DB-8574-20FE6CD627D1}">
      <dgm:prSet/>
      <dgm:spPr/>
      <dgm:t>
        <a:bodyPr/>
        <a:lstStyle/>
        <a:p>
          <a:endParaRPr lang="en-US"/>
        </a:p>
      </dgm:t>
    </dgm:pt>
    <dgm:pt modelId="{DFCCC44A-8A8C-45C8-B1CF-0701E5212BCD}" type="sibTrans" cxnId="{3DF252B0-274F-40DB-8574-20FE6CD627D1}">
      <dgm:prSet/>
      <dgm:spPr/>
      <dgm:t>
        <a:bodyPr/>
        <a:lstStyle/>
        <a:p>
          <a:endParaRPr lang="en-US"/>
        </a:p>
      </dgm:t>
    </dgm:pt>
    <dgm:pt modelId="{E26ED09C-6570-4D1E-A852-6432FACA3919}">
      <dgm:prSet/>
      <dgm:spPr/>
      <dgm:t>
        <a:bodyPr/>
        <a:lstStyle/>
        <a:p>
          <a:r>
            <a:rPr lang="cs-CZ"/>
            <a:t>Původní e- je vyražen ven z atomu (ionizace). Vznikne „díra”, která je ale následně zaplněna e- z jedné z hladin vzdálenějších od jádra, přičemž se uvolní značné množství energie ve formě fotonu RTG záření.</a:t>
          </a:r>
          <a:endParaRPr lang="en-US"/>
        </a:p>
      </dgm:t>
    </dgm:pt>
    <dgm:pt modelId="{74310115-8FF8-4D2D-BA13-DFD14430D13B}" type="parTrans" cxnId="{0670E814-37CC-4B8E-891B-3CEA6B051D59}">
      <dgm:prSet/>
      <dgm:spPr/>
      <dgm:t>
        <a:bodyPr/>
        <a:lstStyle/>
        <a:p>
          <a:endParaRPr lang="en-US"/>
        </a:p>
      </dgm:t>
    </dgm:pt>
    <dgm:pt modelId="{FB7DA4C5-DCA8-47FB-BBBC-C9DAE8CD3894}" type="sibTrans" cxnId="{0670E814-37CC-4B8E-891B-3CEA6B051D59}">
      <dgm:prSet/>
      <dgm:spPr/>
      <dgm:t>
        <a:bodyPr/>
        <a:lstStyle/>
        <a:p>
          <a:endParaRPr lang="en-US"/>
        </a:p>
      </dgm:t>
    </dgm:pt>
    <dgm:pt modelId="{2ADEE2FB-4D5F-4AB7-8846-98A6F0958D6F}">
      <dgm:prSet/>
      <dgm:spPr/>
      <dgm:t>
        <a:bodyPr/>
        <a:lstStyle/>
        <a:p>
          <a:r>
            <a:rPr lang="cs-CZ"/>
            <a:t>Energie záření je rovna energetickému rozdílu mezi elektronovými hladinami, mezi kterými došlo k přeskoku elektronu</a:t>
          </a:r>
          <a:endParaRPr lang="en-US"/>
        </a:p>
      </dgm:t>
    </dgm:pt>
    <dgm:pt modelId="{123EF40E-700B-45DF-A1EF-54EC480DD2C9}" type="parTrans" cxnId="{15ED5202-1B77-4098-A2A1-4CE5390EA981}">
      <dgm:prSet/>
      <dgm:spPr/>
      <dgm:t>
        <a:bodyPr/>
        <a:lstStyle/>
        <a:p>
          <a:endParaRPr lang="en-US"/>
        </a:p>
      </dgm:t>
    </dgm:pt>
    <dgm:pt modelId="{617054D6-B373-4BAE-B7F1-22A501A61F1D}" type="sibTrans" cxnId="{15ED5202-1B77-4098-A2A1-4CE5390EA981}">
      <dgm:prSet/>
      <dgm:spPr/>
      <dgm:t>
        <a:bodyPr/>
        <a:lstStyle/>
        <a:p>
          <a:endParaRPr lang="en-US"/>
        </a:p>
      </dgm:t>
    </dgm:pt>
    <dgm:pt modelId="{01895740-BB34-4EE8-8615-D6AF7C0C3A77}">
      <dgm:prSet/>
      <dgm:spPr/>
      <dgm:t>
        <a:bodyPr/>
        <a:lstStyle/>
        <a:p>
          <a:r>
            <a:rPr lang="cs-CZ" u="sng"/>
            <a:t>Energie charakteristického RTG záření tak záleží na materiálu, ze kterého je anoda vyrobena </a:t>
          </a:r>
          <a:r>
            <a:rPr lang="cs-CZ"/>
            <a:t>(e- mají specifickou E dle konfigurace e- obalu)</a:t>
          </a:r>
          <a:endParaRPr lang="en-US"/>
        </a:p>
      </dgm:t>
    </dgm:pt>
    <dgm:pt modelId="{C3967C7F-5BF0-4894-8A1A-4550632EA04C}" type="parTrans" cxnId="{6775E486-FEF1-4578-A9E4-0946FD6B259F}">
      <dgm:prSet/>
      <dgm:spPr/>
      <dgm:t>
        <a:bodyPr/>
        <a:lstStyle/>
        <a:p>
          <a:endParaRPr lang="en-US"/>
        </a:p>
      </dgm:t>
    </dgm:pt>
    <dgm:pt modelId="{1D9A7FE8-DFB9-4A66-A6AF-4BABC0A73A70}" type="sibTrans" cxnId="{6775E486-FEF1-4578-A9E4-0946FD6B259F}">
      <dgm:prSet/>
      <dgm:spPr/>
      <dgm:t>
        <a:bodyPr/>
        <a:lstStyle/>
        <a:p>
          <a:endParaRPr lang="en-US"/>
        </a:p>
      </dgm:t>
    </dgm:pt>
    <dgm:pt modelId="{0969964C-E7F7-4BDC-BA85-31AB978525B0}">
      <dgm:prSet/>
      <dgm:spPr/>
      <dgm:t>
        <a:bodyPr/>
        <a:lstStyle/>
        <a:p>
          <a:r>
            <a:rPr lang="cs-CZ" u="sng"/>
            <a:t>čím je protonové číslo (</a:t>
          </a:r>
          <a:r>
            <a:rPr lang="cs-CZ" i="1" u="sng"/>
            <a:t>Z</a:t>
          </a:r>
          <a:r>
            <a:rPr lang="cs-CZ" u="sng"/>
            <a:t>) kovu anody vyšší, tím vyšší je energie charakteristického záření</a:t>
          </a:r>
          <a:r>
            <a:rPr lang="cs-CZ"/>
            <a:t>.</a:t>
          </a:r>
          <a:endParaRPr lang="en-US"/>
        </a:p>
      </dgm:t>
    </dgm:pt>
    <dgm:pt modelId="{8E71BD8D-7AEF-4560-9B6A-BD5069D66FFF}" type="parTrans" cxnId="{2FADBA7C-BCB2-4A16-8194-E2B44AAA1F7A}">
      <dgm:prSet/>
      <dgm:spPr/>
      <dgm:t>
        <a:bodyPr/>
        <a:lstStyle/>
        <a:p>
          <a:endParaRPr lang="en-US"/>
        </a:p>
      </dgm:t>
    </dgm:pt>
    <dgm:pt modelId="{DF03DFA6-8CAB-4F93-BE5B-6A8EBDEE1FDE}" type="sibTrans" cxnId="{2FADBA7C-BCB2-4A16-8194-E2B44AAA1F7A}">
      <dgm:prSet/>
      <dgm:spPr/>
      <dgm:t>
        <a:bodyPr/>
        <a:lstStyle/>
        <a:p>
          <a:endParaRPr lang="en-US"/>
        </a:p>
      </dgm:t>
    </dgm:pt>
    <dgm:pt modelId="{D70478E4-2DD0-4AC8-874D-D26001959359}" type="pres">
      <dgm:prSet presAssocID="{8DD7409C-E126-40C3-A794-E9A3702C7B60}" presName="linear" presStyleCnt="0">
        <dgm:presLayoutVars>
          <dgm:animLvl val="lvl"/>
          <dgm:resizeHandles val="exact"/>
        </dgm:presLayoutVars>
      </dgm:prSet>
      <dgm:spPr/>
    </dgm:pt>
    <dgm:pt modelId="{1FF43CE9-374F-4C2F-BB83-A98AA37C1B00}" type="pres">
      <dgm:prSet presAssocID="{2476500C-BFF6-47FA-9628-CDEAB9DCF26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96C36EE-61B0-49EB-A515-204C6D246494}" type="pres">
      <dgm:prSet presAssocID="{DFCCC44A-8A8C-45C8-B1CF-0701E5212BCD}" presName="spacer" presStyleCnt="0"/>
      <dgm:spPr/>
    </dgm:pt>
    <dgm:pt modelId="{30E9E45C-E360-4C5C-AA46-A8D70F43BD8E}" type="pres">
      <dgm:prSet presAssocID="{E26ED09C-6570-4D1E-A852-6432FACA391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74C1C14-DA75-4540-A84B-04730DD1B431}" type="pres">
      <dgm:prSet presAssocID="{FB7DA4C5-DCA8-47FB-BBBC-C9DAE8CD3894}" presName="spacer" presStyleCnt="0"/>
      <dgm:spPr/>
    </dgm:pt>
    <dgm:pt modelId="{96A239AF-C9B4-46A2-AC7B-910C450BF268}" type="pres">
      <dgm:prSet presAssocID="{2ADEE2FB-4D5F-4AB7-8846-98A6F0958D6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52B8CD2-D23D-4507-B197-1BA64DECB5B9}" type="pres">
      <dgm:prSet presAssocID="{617054D6-B373-4BAE-B7F1-22A501A61F1D}" presName="spacer" presStyleCnt="0"/>
      <dgm:spPr/>
    </dgm:pt>
    <dgm:pt modelId="{4E3C2C98-3FA2-4271-AB83-2BEC59E2805F}" type="pres">
      <dgm:prSet presAssocID="{01895740-BB34-4EE8-8615-D6AF7C0C3A7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4744B6D-5AE1-4802-94CC-49CECB0A0A35}" type="pres">
      <dgm:prSet presAssocID="{1D9A7FE8-DFB9-4A66-A6AF-4BABC0A73A70}" presName="spacer" presStyleCnt="0"/>
      <dgm:spPr/>
    </dgm:pt>
    <dgm:pt modelId="{651D9844-A090-4D57-9C8C-714658793B96}" type="pres">
      <dgm:prSet presAssocID="{0969964C-E7F7-4BDC-BA85-31AB978525B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5ED5202-1B77-4098-A2A1-4CE5390EA981}" srcId="{8DD7409C-E126-40C3-A794-E9A3702C7B60}" destId="{2ADEE2FB-4D5F-4AB7-8846-98A6F0958D6F}" srcOrd="2" destOrd="0" parTransId="{123EF40E-700B-45DF-A1EF-54EC480DD2C9}" sibTransId="{617054D6-B373-4BAE-B7F1-22A501A61F1D}"/>
    <dgm:cxn modelId="{0670E814-37CC-4B8E-891B-3CEA6B051D59}" srcId="{8DD7409C-E126-40C3-A794-E9A3702C7B60}" destId="{E26ED09C-6570-4D1E-A852-6432FACA3919}" srcOrd="1" destOrd="0" parTransId="{74310115-8FF8-4D2D-BA13-DFD14430D13B}" sibTransId="{FB7DA4C5-DCA8-47FB-BBBC-C9DAE8CD3894}"/>
    <dgm:cxn modelId="{9C92391A-D2BA-4ADE-95EE-CA3D092631C8}" type="presOf" srcId="{0969964C-E7F7-4BDC-BA85-31AB978525B0}" destId="{651D9844-A090-4D57-9C8C-714658793B96}" srcOrd="0" destOrd="0" presId="urn:microsoft.com/office/officeart/2005/8/layout/vList2"/>
    <dgm:cxn modelId="{6664FE25-8C86-4168-9D13-FCCC5FA77490}" type="presOf" srcId="{2476500C-BFF6-47FA-9628-CDEAB9DCF262}" destId="{1FF43CE9-374F-4C2F-BB83-A98AA37C1B00}" srcOrd="0" destOrd="0" presId="urn:microsoft.com/office/officeart/2005/8/layout/vList2"/>
    <dgm:cxn modelId="{4517FE30-527E-49BA-9C21-F797F3028782}" type="presOf" srcId="{01895740-BB34-4EE8-8615-D6AF7C0C3A77}" destId="{4E3C2C98-3FA2-4271-AB83-2BEC59E2805F}" srcOrd="0" destOrd="0" presId="urn:microsoft.com/office/officeart/2005/8/layout/vList2"/>
    <dgm:cxn modelId="{8C184569-FBAF-482E-B49D-FECA0FA1F033}" type="presOf" srcId="{E26ED09C-6570-4D1E-A852-6432FACA3919}" destId="{30E9E45C-E360-4C5C-AA46-A8D70F43BD8E}" srcOrd="0" destOrd="0" presId="urn:microsoft.com/office/officeart/2005/8/layout/vList2"/>
    <dgm:cxn modelId="{352E8055-AF6A-4D03-9F84-847DA7F34F9A}" type="presOf" srcId="{2ADEE2FB-4D5F-4AB7-8846-98A6F0958D6F}" destId="{96A239AF-C9B4-46A2-AC7B-910C450BF268}" srcOrd="0" destOrd="0" presId="urn:microsoft.com/office/officeart/2005/8/layout/vList2"/>
    <dgm:cxn modelId="{5BF39A56-0D10-4646-B43D-8E8B51A198A4}" type="presOf" srcId="{8DD7409C-E126-40C3-A794-E9A3702C7B60}" destId="{D70478E4-2DD0-4AC8-874D-D26001959359}" srcOrd="0" destOrd="0" presId="urn:microsoft.com/office/officeart/2005/8/layout/vList2"/>
    <dgm:cxn modelId="{2FADBA7C-BCB2-4A16-8194-E2B44AAA1F7A}" srcId="{8DD7409C-E126-40C3-A794-E9A3702C7B60}" destId="{0969964C-E7F7-4BDC-BA85-31AB978525B0}" srcOrd="4" destOrd="0" parTransId="{8E71BD8D-7AEF-4560-9B6A-BD5069D66FFF}" sibTransId="{DF03DFA6-8CAB-4F93-BE5B-6A8EBDEE1FDE}"/>
    <dgm:cxn modelId="{6775E486-FEF1-4578-A9E4-0946FD6B259F}" srcId="{8DD7409C-E126-40C3-A794-E9A3702C7B60}" destId="{01895740-BB34-4EE8-8615-D6AF7C0C3A77}" srcOrd="3" destOrd="0" parTransId="{C3967C7F-5BF0-4894-8A1A-4550632EA04C}" sibTransId="{1D9A7FE8-DFB9-4A66-A6AF-4BABC0A73A70}"/>
    <dgm:cxn modelId="{3DF252B0-274F-40DB-8574-20FE6CD627D1}" srcId="{8DD7409C-E126-40C3-A794-E9A3702C7B60}" destId="{2476500C-BFF6-47FA-9628-CDEAB9DCF262}" srcOrd="0" destOrd="0" parTransId="{BF9FD91E-45ED-48E9-8899-E3B6811CA1FE}" sibTransId="{DFCCC44A-8A8C-45C8-B1CF-0701E5212BCD}"/>
    <dgm:cxn modelId="{862F44CA-8327-4D8D-B8B4-A4FF6F02DF37}" type="presParOf" srcId="{D70478E4-2DD0-4AC8-874D-D26001959359}" destId="{1FF43CE9-374F-4C2F-BB83-A98AA37C1B00}" srcOrd="0" destOrd="0" presId="urn:microsoft.com/office/officeart/2005/8/layout/vList2"/>
    <dgm:cxn modelId="{152AEDC1-7819-4575-B6D2-313F928F229D}" type="presParOf" srcId="{D70478E4-2DD0-4AC8-874D-D26001959359}" destId="{196C36EE-61B0-49EB-A515-204C6D246494}" srcOrd="1" destOrd="0" presId="urn:microsoft.com/office/officeart/2005/8/layout/vList2"/>
    <dgm:cxn modelId="{4854EF9D-E815-4D95-9324-52853BE971EF}" type="presParOf" srcId="{D70478E4-2DD0-4AC8-874D-D26001959359}" destId="{30E9E45C-E360-4C5C-AA46-A8D70F43BD8E}" srcOrd="2" destOrd="0" presId="urn:microsoft.com/office/officeart/2005/8/layout/vList2"/>
    <dgm:cxn modelId="{1E5CD13D-C1BF-43A6-A962-D92FD5A3CAB3}" type="presParOf" srcId="{D70478E4-2DD0-4AC8-874D-D26001959359}" destId="{574C1C14-DA75-4540-A84B-04730DD1B431}" srcOrd="3" destOrd="0" presId="urn:microsoft.com/office/officeart/2005/8/layout/vList2"/>
    <dgm:cxn modelId="{5ABD2BF1-AB3E-45E0-B581-2F8FC64D1CFB}" type="presParOf" srcId="{D70478E4-2DD0-4AC8-874D-D26001959359}" destId="{96A239AF-C9B4-46A2-AC7B-910C450BF268}" srcOrd="4" destOrd="0" presId="urn:microsoft.com/office/officeart/2005/8/layout/vList2"/>
    <dgm:cxn modelId="{70D45846-4CD1-4124-A5CF-386561C539F4}" type="presParOf" srcId="{D70478E4-2DD0-4AC8-874D-D26001959359}" destId="{352B8CD2-D23D-4507-B197-1BA64DECB5B9}" srcOrd="5" destOrd="0" presId="urn:microsoft.com/office/officeart/2005/8/layout/vList2"/>
    <dgm:cxn modelId="{8216F376-EEFC-4F64-8274-3B9FD5E5FD7B}" type="presParOf" srcId="{D70478E4-2DD0-4AC8-874D-D26001959359}" destId="{4E3C2C98-3FA2-4271-AB83-2BEC59E2805F}" srcOrd="6" destOrd="0" presId="urn:microsoft.com/office/officeart/2005/8/layout/vList2"/>
    <dgm:cxn modelId="{7ABA3C72-4BBF-446D-964C-2776B338E6E7}" type="presParOf" srcId="{D70478E4-2DD0-4AC8-874D-D26001959359}" destId="{94744B6D-5AE1-4802-94CC-49CECB0A0A35}" srcOrd="7" destOrd="0" presId="urn:microsoft.com/office/officeart/2005/8/layout/vList2"/>
    <dgm:cxn modelId="{BA0A3A92-B112-4D12-90CA-B723A3ADC0C8}" type="presParOf" srcId="{D70478E4-2DD0-4AC8-874D-D26001959359}" destId="{651D9844-A090-4D57-9C8C-714658793B9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3EF1CAE-5931-4147-B10C-2CB7ADA0E6D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DD1453-D6DA-428D-97F9-669CFDDAA18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jeho energie </a:t>
          </a:r>
          <a:r>
            <a:rPr lang="cs-CZ" b="1"/>
            <a:t>nezávisí na anodovém napětí</a:t>
          </a:r>
          <a:r>
            <a:rPr lang="cs-CZ"/>
            <a:t>, ale jen na materiálu </a:t>
          </a:r>
          <a:r>
            <a:rPr lang="cs-CZ">
              <a:hlinkClick xmlns:r="http://schemas.openxmlformats.org/officeDocument/2006/relationships" r:id="rId1"/>
            </a:rPr>
            <a:t>anody</a:t>
          </a:r>
          <a:r>
            <a:rPr lang="cs-CZ"/>
            <a:t>.</a:t>
          </a:r>
          <a:endParaRPr lang="en-US"/>
        </a:p>
      </dgm:t>
    </dgm:pt>
    <dgm:pt modelId="{6F4BC91B-2F1A-492A-840D-84694FF3E176}" type="parTrans" cxnId="{61995237-27F8-4937-8036-C99DD66F31C7}">
      <dgm:prSet/>
      <dgm:spPr/>
      <dgm:t>
        <a:bodyPr/>
        <a:lstStyle/>
        <a:p>
          <a:endParaRPr lang="en-US"/>
        </a:p>
      </dgm:t>
    </dgm:pt>
    <dgm:pt modelId="{89F48542-F8CB-4AB5-BFBF-BB1E3292F399}" type="sibTrans" cxnId="{61995237-27F8-4937-8036-C99DD66F31C7}">
      <dgm:prSet/>
      <dgm:spPr/>
      <dgm:t>
        <a:bodyPr/>
        <a:lstStyle/>
        <a:p>
          <a:endParaRPr lang="en-US"/>
        </a:p>
      </dgm:t>
    </dgm:pt>
    <dgm:pt modelId="{F0791618-950B-410C-9045-D32EDA83229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Takové rentgenové záření je charakteristické pro konkrétní prvek; jeho </a:t>
          </a:r>
          <a:r>
            <a:rPr lang="cs-CZ" b="1"/>
            <a:t>energie je tím vyšší, čím vyšší je protonové číslo materiálu anody</a:t>
          </a:r>
          <a:r>
            <a:rPr lang="cs-CZ"/>
            <a:t>.</a:t>
          </a:r>
          <a:endParaRPr lang="en-US"/>
        </a:p>
      </dgm:t>
    </dgm:pt>
    <dgm:pt modelId="{29B66771-8A7D-42EC-A684-33A4490F2B91}" type="parTrans" cxnId="{6FC18AD2-A022-448B-829A-83132D0726DA}">
      <dgm:prSet/>
      <dgm:spPr/>
      <dgm:t>
        <a:bodyPr/>
        <a:lstStyle/>
        <a:p>
          <a:endParaRPr lang="en-US"/>
        </a:p>
      </dgm:t>
    </dgm:pt>
    <dgm:pt modelId="{F6C02B71-4E3F-4B7D-90E8-75890813AA8C}" type="sibTrans" cxnId="{6FC18AD2-A022-448B-829A-83132D0726DA}">
      <dgm:prSet/>
      <dgm:spPr/>
      <dgm:t>
        <a:bodyPr/>
        <a:lstStyle/>
        <a:p>
          <a:endParaRPr lang="en-US"/>
        </a:p>
      </dgm:t>
    </dgm:pt>
    <dgm:pt modelId="{84D7F15B-FFAA-4410-8C54-1240203AF1A6}" type="pres">
      <dgm:prSet presAssocID="{E3EF1CAE-5931-4147-B10C-2CB7ADA0E6D8}" presName="root" presStyleCnt="0">
        <dgm:presLayoutVars>
          <dgm:dir/>
          <dgm:resizeHandles val="exact"/>
        </dgm:presLayoutVars>
      </dgm:prSet>
      <dgm:spPr/>
    </dgm:pt>
    <dgm:pt modelId="{3B2BAB18-852A-4688-A249-832BBB76601C}" type="pres">
      <dgm:prSet presAssocID="{10DD1453-D6DA-428D-97F9-669CFDDAA182}" presName="compNode" presStyleCnt="0"/>
      <dgm:spPr/>
    </dgm:pt>
    <dgm:pt modelId="{278559EC-B10A-4C1A-91AB-EC685562FB4E}" type="pres">
      <dgm:prSet presAssocID="{10DD1453-D6DA-428D-97F9-669CFDDAA182}" presName="bgRect" presStyleLbl="bgShp" presStyleIdx="0" presStyleCnt="2" custScaleY="121201"/>
      <dgm:spPr/>
    </dgm:pt>
    <dgm:pt modelId="{DB3B9D76-1A65-4977-BB23-53F25558B0F1}" type="pres">
      <dgm:prSet presAssocID="{10DD1453-D6DA-428D-97F9-669CFDDAA182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F719222F-A07E-4114-B121-D8B2226D052F}" type="pres">
      <dgm:prSet presAssocID="{10DD1453-D6DA-428D-97F9-669CFDDAA182}" presName="spaceRect" presStyleCnt="0"/>
      <dgm:spPr/>
    </dgm:pt>
    <dgm:pt modelId="{906D2441-B14A-4F4C-A761-C33ABBB349F9}" type="pres">
      <dgm:prSet presAssocID="{10DD1453-D6DA-428D-97F9-669CFDDAA182}" presName="parTx" presStyleLbl="revTx" presStyleIdx="0" presStyleCnt="2">
        <dgm:presLayoutVars>
          <dgm:chMax val="0"/>
          <dgm:chPref val="0"/>
        </dgm:presLayoutVars>
      </dgm:prSet>
      <dgm:spPr/>
    </dgm:pt>
    <dgm:pt modelId="{E886FCD4-C9BE-4634-BEB8-54554E35D398}" type="pres">
      <dgm:prSet presAssocID="{89F48542-F8CB-4AB5-BFBF-BB1E3292F399}" presName="sibTrans" presStyleCnt="0"/>
      <dgm:spPr/>
    </dgm:pt>
    <dgm:pt modelId="{2F13CBE2-A988-4706-8A2A-B7DF36D4A262}" type="pres">
      <dgm:prSet presAssocID="{F0791618-950B-410C-9045-D32EDA83229F}" presName="compNode" presStyleCnt="0"/>
      <dgm:spPr/>
    </dgm:pt>
    <dgm:pt modelId="{DC580B34-4A60-421E-B935-811D63426C9E}" type="pres">
      <dgm:prSet presAssocID="{F0791618-950B-410C-9045-D32EDA83229F}" presName="bgRect" presStyleLbl="bgShp" presStyleIdx="1" presStyleCnt="2"/>
      <dgm:spPr/>
    </dgm:pt>
    <dgm:pt modelId="{BB84240C-B0C3-4ED7-A0AB-0BE08CB4D3D5}" type="pres">
      <dgm:prSet presAssocID="{F0791618-950B-410C-9045-D32EDA83229F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ědec"/>
        </a:ext>
      </dgm:extLst>
    </dgm:pt>
    <dgm:pt modelId="{4F69E28F-8983-4854-87D4-88A9835A6B19}" type="pres">
      <dgm:prSet presAssocID="{F0791618-950B-410C-9045-D32EDA83229F}" presName="spaceRect" presStyleCnt="0"/>
      <dgm:spPr/>
    </dgm:pt>
    <dgm:pt modelId="{EB1B1006-6A21-4667-8546-05185CD97CAA}" type="pres">
      <dgm:prSet presAssocID="{F0791618-950B-410C-9045-D32EDA83229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9F5BAF05-DDDC-459D-BBAB-B6CEC96EE163}" type="presOf" srcId="{E3EF1CAE-5931-4147-B10C-2CB7ADA0E6D8}" destId="{84D7F15B-FFAA-4410-8C54-1240203AF1A6}" srcOrd="0" destOrd="0" presId="urn:microsoft.com/office/officeart/2018/2/layout/IconVerticalSolidList"/>
    <dgm:cxn modelId="{61995237-27F8-4937-8036-C99DD66F31C7}" srcId="{E3EF1CAE-5931-4147-B10C-2CB7ADA0E6D8}" destId="{10DD1453-D6DA-428D-97F9-669CFDDAA182}" srcOrd="0" destOrd="0" parTransId="{6F4BC91B-2F1A-492A-840D-84694FF3E176}" sibTransId="{89F48542-F8CB-4AB5-BFBF-BB1E3292F399}"/>
    <dgm:cxn modelId="{97313661-0C19-4877-96D2-16EE907854FB}" type="presOf" srcId="{10DD1453-D6DA-428D-97F9-669CFDDAA182}" destId="{906D2441-B14A-4F4C-A761-C33ABBB349F9}" srcOrd="0" destOrd="0" presId="urn:microsoft.com/office/officeart/2018/2/layout/IconVerticalSolidList"/>
    <dgm:cxn modelId="{6FC18AD2-A022-448B-829A-83132D0726DA}" srcId="{E3EF1CAE-5931-4147-B10C-2CB7ADA0E6D8}" destId="{F0791618-950B-410C-9045-D32EDA83229F}" srcOrd="1" destOrd="0" parTransId="{29B66771-8A7D-42EC-A684-33A4490F2B91}" sibTransId="{F6C02B71-4E3F-4B7D-90E8-75890813AA8C}"/>
    <dgm:cxn modelId="{97C1E1D7-8417-469D-8EE8-C18E0DA16B2B}" type="presOf" srcId="{F0791618-950B-410C-9045-D32EDA83229F}" destId="{EB1B1006-6A21-4667-8546-05185CD97CAA}" srcOrd="0" destOrd="0" presId="urn:microsoft.com/office/officeart/2018/2/layout/IconVerticalSolidList"/>
    <dgm:cxn modelId="{1C9C254F-132C-44BA-8971-D006FFD58178}" type="presParOf" srcId="{84D7F15B-FFAA-4410-8C54-1240203AF1A6}" destId="{3B2BAB18-852A-4688-A249-832BBB76601C}" srcOrd="0" destOrd="0" presId="urn:microsoft.com/office/officeart/2018/2/layout/IconVerticalSolidList"/>
    <dgm:cxn modelId="{25B87CAA-2726-461C-8EAD-836C1B6A81BD}" type="presParOf" srcId="{3B2BAB18-852A-4688-A249-832BBB76601C}" destId="{278559EC-B10A-4C1A-91AB-EC685562FB4E}" srcOrd="0" destOrd="0" presId="urn:microsoft.com/office/officeart/2018/2/layout/IconVerticalSolidList"/>
    <dgm:cxn modelId="{304F1EA8-A4B2-4525-AB56-455F81DAD2BA}" type="presParOf" srcId="{3B2BAB18-852A-4688-A249-832BBB76601C}" destId="{DB3B9D76-1A65-4977-BB23-53F25558B0F1}" srcOrd="1" destOrd="0" presId="urn:microsoft.com/office/officeart/2018/2/layout/IconVerticalSolidList"/>
    <dgm:cxn modelId="{CC6266C1-42B7-4699-8CB6-F642AA6A0D38}" type="presParOf" srcId="{3B2BAB18-852A-4688-A249-832BBB76601C}" destId="{F719222F-A07E-4114-B121-D8B2226D052F}" srcOrd="2" destOrd="0" presId="urn:microsoft.com/office/officeart/2018/2/layout/IconVerticalSolidList"/>
    <dgm:cxn modelId="{22CFA48B-C847-49F0-ACCA-CA93C9754B35}" type="presParOf" srcId="{3B2BAB18-852A-4688-A249-832BBB76601C}" destId="{906D2441-B14A-4F4C-A761-C33ABBB349F9}" srcOrd="3" destOrd="0" presId="urn:microsoft.com/office/officeart/2018/2/layout/IconVerticalSolidList"/>
    <dgm:cxn modelId="{25B8D181-222F-47C3-85E3-5F5872F552E0}" type="presParOf" srcId="{84D7F15B-FFAA-4410-8C54-1240203AF1A6}" destId="{E886FCD4-C9BE-4634-BEB8-54554E35D398}" srcOrd="1" destOrd="0" presId="urn:microsoft.com/office/officeart/2018/2/layout/IconVerticalSolidList"/>
    <dgm:cxn modelId="{9AA7369B-065E-44C4-BAC0-778F81696B0E}" type="presParOf" srcId="{84D7F15B-FFAA-4410-8C54-1240203AF1A6}" destId="{2F13CBE2-A988-4706-8A2A-B7DF36D4A262}" srcOrd="2" destOrd="0" presId="urn:microsoft.com/office/officeart/2018/2/layout/IconVerticalSolidList"/>
    <dgm:cxn modelId="{B93653A6-398E-44A3-A8B4-EC4B73772C6C}" type="presParOf" srcId="{2F13CBE2-A988-4706-8A2A-B7DF36D4A262}" destId="{DC580B34-4A60-421E-B935-811D63426C9E}" srcOrd="0" destOrd="0" presId="urn:microsoft.com/office/officeart/2018/2/layout/IconVerticalSolidList"/>
    <dgm:cxn modelId="{A334C09B-30C9-48F5-9E00-C3D41FFF83EA}" type="presParOf" srcId="{2F13CBE2-A988-4706-8A2A-B7DF36D4A262}" destId="{BB84240C-B0C3-4ED7-A0AB-0BE08CB4D3D5}" srcOrd="1" destOrd="0" presId="urn:microsoft.com/office/officeart/2018/2/layout/IconVerticalSolidList"/>
    <dgm:cxn modelId="{F6C5E006-783E-4DD7-A26A-C9CAE00A3DC9}" type="presParOf" srcId="{2F13CBE2-A988-4706-8A2A-B7DF36D4A262}" destId="{4F69E28F-8983-4854-87D4-88A9835A6B19}" srcOrd="2" destOrd="0" presId="urn:microsoft.com/office/officeart/2018/2/layout/IconVerticalSolidList"/>
    <dgm:cxn modelId="{AD1E46C4-FB16-4B6E-A2A9-F66826B4910D}" type="presParOf" srcId="{2F13CBE2-A988-4706-8A2A-B7DF36D4A262}" destId="{EB1B1006-6A21-4667-8546-05185CD97CA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B6B1BB-17A8-40E5-A08C-58E20B589CB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3566A9-A785-41BF-B2E7-3F940465D11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Určuje urychlení (energii) emitovaných e- při dopadu na anodu,</a:t>
          </a:r>
          <a:endParaRPr lang="en-US"/>
        </a:p>
      </dgm:t>
    </dgm:pt>
    <dgm:pt modelId="{9C3361F5-C8F8-4D81-B6E2-A61DEAE2DACE}" type="parTrans" cxnId="{F53F42F4-D982-4C6C-A4F1-DBC7EB881F1C}">
      <dgm:prSet/>
      <dgm:spPr/>
      <dgm:t>
        <a:bodyPr/>
        <a:lstStyle/>
        <a:p>
          <a:endParaRPr lang="en-US"/>
        </a:p>
      </dgm:t>
    </dgm:pt>
    <dgm:pt modelId="{52CD3F95-E697-48B5-B9BB-66FAABEDA54C}" type="sibTrans" cxnId="{F53F42F4-D982-4C6C-A4F1-DBC7EB881F1C}">
      <dgm:prSet/>
      <dgm:spPr/>
      <dgm:t>
        <a:bodyPr/>
        <a:lstStyle/>
        <a:p>
          <a:endParaRPr lang="en-US"/>
        </a:p>
      </dgm:t>
    </dgm:pt>
    <dgm:pt modelId="{A86A9A42-8DF6-4E8E-B500-9B186E2CD50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Tudíž i maximální a střední energii fotonů výsledného RTG záření (jeho „tvrdost“)</a:t>
          </a:r>
          <a:endParaRPr lang="en-US"/>
        </a:p>
      </dgm:t>
    </dgm:pt>
    <dgm:pt modelId="{06B4A88B-B4A3-4290-A410-569CD5AE0ED1}" type="parTrans" cxnId="{C707208D-60B1-4A59-9D63-7F8D53B6AB14}">
      <dgm:prSet/>
      <dgm:spPr/>
      <dgm:t>
        <a:bodyPr/>
        <a:lstStyle/>
        <a:p>
          <a:endParaRPr lang="en-US"/>
        </a:p>
      </dgm:t>
    </dgm:pt>
    <dgm:pt modelId="{6B221D55-E783-4EF3-9B9E-EF67C67F810D}" type="sibTrans" cxnId="{C707208D-60B1-4A59-9D63-7F8D53B6AB14}">
      <dgm:prSet/>
      <dgm:spPr/>
      <dgm:t>
        <a:bodyPr/>
        <a:lstStyle/>
        <a:p>
          <a:endParaRPr lang="en-US"/>
        </a:p>
      </dgm:t>
    </dgm:pt>
    <dgm:pt modelId="{9B4AC62D-F2D3-4AE6-88E0-20F9A1BA595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Zvyšuje produkci (kvantitu) fotonů X (díky „vyšší“ interakci e- s anodou, nikoliv díky vyšší produkci e- na katodě)</a:t>
          </a:r>
          <a:endParaRPr lang="en-US"/>
        </a:p>
      </dgm:t>
    </dgm:pt>
    <dgm:pt modelId="{4D185D05-0479-49D6-BB6A-5F1627D02363}" type="parTrans" cxnId="{17150E27-CB96-4B31-92C4-C544AF60A625}">
      <dgm:prSet/>
      <dgm:spPr/>
      <dgm:t>
        <a:bodyPr/>
        <a:lstStyle/>
        <a:p>
          <a:endParaRPr lang="en-US"/>
        </a:p>
      </dgm:t>
    </dgm:pt>
    <dgm:pt modelId="{A9CB8453-C2B4-478A-8A9C-52F6071CDA3D}" type="sibTrans" cxnId="{17150E27-CB96-4B31-92C4-C544AF60A625}">
      <dgm:prSet/>
      <dgm:spPr/>
      <dgm:t>
        <a:bodyPr/>
        <a:lstStyle/>
        <a:p>
          <a:endParaRPr lang="en-US"/>
        </a:p>
      </dgm:t>
    </dgm:pt>
    <dgm:pt modelId="{DD7576C4-BA94-4B34-818A-196E76ABE0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Při dostatečném napětí se objevuje specifické záření X (charakteristické píky)</a:t>
          </a:r>
          <a:endParaRPr lang="en-US"/>
        </a:p>
      </dgm:t>
    </dgm:pt>
    <dgm:pt modelId="{9167B5CC-8604-41B6-B856-D7E9327D9B0F}" type="parTrans" cxnId="{FA53B3DD-3811-4A58-AF02-3714AD886128}">
      <dgm:prSet/>
      <dgm:spPr/>
      <dgm:t>
        <a:bodyPr/>
        <a:lstStyle/>
        <a:p>
          <a:endParaRPr lang="en-US"/>
        </a:p>
      </dgm:t>
    </dgm:pt>
    <dgm:pt modelId="{ED6F25FF-C889-42AC-A6E8-D52F12C230F4}" type="sibTrans" cxnId="{FA53B3DD-3811-4A58-AF02-3714AD886128}">
      <dgm:prSet/>
      <dgm:spPr/>
      <dgm:t>
        <a:bodyPr/>
        <a:lstStyle/>
        <a:p>
          <a:endParaRPr lang="en-US"/>
        </a:p>
      </dgm:t>
    </dgm:pt>
    <dgm:pt modelId="{9A8AA2DB-14EA-40E6-AE14-2A1EC1694DE8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Rostoucí napětí </a:t>
          </a:r>
          <a:r>
            <a:rPr lang="cs-CZ">
              <a:sym typeface="Wingdings" panose="05000000000000000000" pitchFamily="2" charset="2"/>
            </a:rPr>
            <a:t></a:t>
          </a:r>
          <a:r>
            <a:rPr lang="cs-CZ"/>
            <a:t> nižší kontrast snímků</a:t>
          </a:r>
          <a:endParaRPr lang="en-US"/>
        </a:p>
      </dgm:t>
    </dgm:pt>
    <dgm:pt modelId="{02C28EC7-C430-4AA4-9B42-C38626A86506}" type="parTrans" cxnId="{66767818-6866-4CEC-B1CA-C142A6D70B7E}">
      <dgm:prSet/>
      <dgm:spPr/>
      <dgm:t>
        <a:bodyPr/>
        <a:lstStyle/>
        <a:p>
          <a:endParaRPr lang="en-US"/>
        </a:p>
      </dgm:t>
    </dgm:pt>
    <dgm:pt modelId="{8FA0BCEF-0078-43B2-9C11-7BD03C1A48C5}" type="sibTrans" cxnId="{66767818-6866-4CEC-B1CA-C142A6D70B7E}">
      <dgm:prSet/>
      <dgm:spPr/>
      <dgm:t>
        <a:bodyPr/>
        <a:lstStyle/>
        <a:p>
          <a:endParaRPr lang="en-US"/>
        </a:p>
      </dgm:t>
    </dgm:pt>
    <dgm:pt modelId="{FAE21B6E-49C1-4F4B-B377-57A4FBFC56F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 praxi se anodové napětí pohybuje v širokém rozmezí od cca 20 kV do 200 kV (v závislosti na druhu zobrazovaných struktur); nižší napětí = měkčí záření.</a:t>
          </a:r>
          <a:endParaRPr lang="en-US"/>
        </a:p>
      </dgm:t>
    </dgm:pt>
    <dgm:pt modelId="{701F6B6A-C171-4423-8E18-883F64CDA6B5}" type="parTrans" cxnId="{67B9ABD7-36BB-4CD7-A46E-4677E442C263}">
      <dgm:prSet/>
      <dgm:spPr/>
      <dgm:t>
        <a:bodyPr/>
        <a:lstStyle/>
        <a:p>
          <a:endParaRPr lang="en-US"/>
        </a:p>
      </dgm:t>
    </dgm:pt>
    <dgm:pt modelId="{BF371B27-F814-4C62-8715-FFC5FC32365E}" type="sibTrans" cxnId="{67B9ABD7-36BB-4CD7-A46E-4677E442C263}">
      <dgm:prSet/>
      <dgm:spPr/>
      <dgm:t>
        <a:bodyPr/>
        <a:lstStyle/>
        <a:p>
          <a:endParaRPr lang="en-US"/>
        </a:p>
      </dgm:t>
    </dgm:pt>
    <dgm:pt modelId="{180B6E2D-CEC5-487F-86A9-AA2B777F08D0}" type="pres">
      <dgm:prSet presAssocID="{9EB6B1BB-17A8-40E5-A08C-58E20B589CB8}" presName="root" presStyleCnt="0">
        <dgm:presLayoutVars>
          <dgm:dir/>
          <dgm:resizeHandles val="exact"/>
        </dgm:presLayoutVars>
      </dgm:prSet>
      <dgm:spPr/>
    </dgm:pt>
    <dgm:pt modelId="{01D6B833-0993-4DCB-BAB6-33E4CA8B5902}" type="pres">
      <dgm:prSet presAssocID="{893566A9-A785-41BF-B2E7-3F940465D11F}" presName="compNode" presStyleCnt="0"/>
      <dgm:spPr/>
    </dgm:pt>
    <dgm:pt modelId="{45133CB7-D3F5-4E1B-BF2C-0B56514A7DBB}" type="pres">
      <dgm:prSet presAssocID="{893566A9-A785-41BF-B2E7-3F940465D11F}" presName="bgRect" presStyleLbl="bgShp" presStyleIdx="0" presStyleCnt="6"/>
      <dgm:spPr/>
    </dgm:pt>
    <dgm:pt modelId="{8E2F5B1E-AED4-4406-A8B0-C2307CF6B4A0}" type="pres">
      <dgm:prSet presAssocID="{893566A9-A785-41BF-B2E7-3F940465D11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ýbuch"/>
        </a:ext>
      </dgm:extLst>
    </dgm:pt>
    <dgm:pt modelId="{B5C24AB9-7587-4791-9055-D5E23E08563D}" type="pres">
      <dgm:prSet presAssocID="{893566A9-A785-41BF-B2E7-3F940465D11F}" presName="spaceRect" presStyleCnt="0"/>
      <dgm:spPr/>
    </dgm:pt>
    <dgm:pt modelId="{6B570CCD-B137-4FC6-B5D0-C8FE380C5701}" type="pres">
      <dgm:prSet presAssocID="{893566A9-A785-41BF-B2E7-3F940465D11F}" presName="parTx" presStyleLbl="revTx" presStyleIdx="0" presStyleCnt="6">
        <dgm:presLayoutVars>
          <dgm:chMax val="0"/>
          <dgm:chPref val="0"/>
        </dgm:presLayoutVars>
      </dgm:prSet>
      <dgm:spPr/>
    </dgm:pt>
    <dgm:pt modelId="{66717C3C-78BA-4CBD-90B7-0004A98C4815}" type="pres">
      <dgm:prSet presAssocID="{52CD3F95-E697-48B5-B9BB-66FAABEDA54C}" presName="sibTrans" presStyleCnt="0"/>
      <dgm:spPr/>
    </dgm:pt>
    <dgm:pt modelId="{DC53AF27-47A2-46CE-8C75-20D80E390027}" type="pres">
      <dgm:prSet presAssocID="{A86A9A42-8DF6-4E8E-B500-9B186E2CD502}" presName="compNode" presStyleCnt="0"/>
      <dgm:spPr/>
    </dgm:pt>
    <dgm:pt modelId="{33015F77-12BE-471D-97CB-EA8C36B30759}" type="pres">
      <dgm:prSet presAssocID="{A86A9A42-8DF6-4E8E-B500-9B186E2CD502}" presName="bgRect" presStyleLbl="bgShp" presStyleIdx="1" presStyleCnt="6"/>
      <dgm:spPr/>
    </dgm:pt>
    <dgm:pt modelId="{81E1B277-56C7-4D3B-B71F-DC62441A9551}" type="pres">
      <dgm:prSet presAssocID="{A86A9A42-8DF6-4E8E-B500-9B186E2CD50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dioaktivní"/>
        </a:ext>
      </dgm:extLst>
    </dgm:pt>
    <dgm:pt modelId="{91753E1D-3DCF-4D3B-8E5D-7562DD3A3F97}" type="pres">
      <dgm:prSet presAssocID="{A86A9A42-8DF6-4E8E-B500-9B186E2CD502}" presName="spaceRect" presStyleCnt="0"/>
      <dgm:spPr/>
    </dgm:pt>
    <dgm:pt modelId="{58CFC496-3812-4BE0-93A8-C7F6619CBF4F}" type="pres">
      <dgm:prSet presAssocID="{A86A9A42-8DF6-4E8E-B500-9B186E2CD502}" presName="parTx" presStyleLbl="revTx" presStyleIdx="1" presStyleCnt="6">
        <dgm:presLayoutVars>
          <dgm:chMax val="0"/>
          <dgm:chPref val="0"/>
        </dgm:presLayoutVars>
      </dgm:prSet>
      <dgm:spPr/>
    </dgm:pt>
    <dgm:pt modelId="{87BC1E8B-D630-4EF5-B5D7-3345DF3149A9}" type="pres">
      <dgm:prSet presAssocID="{6B221D55-E783-4EF3-9B9E-EF67C67F810D}" presName="sibTrans" presStyleCnt="0"/>
      <dgm:spPr/>
    </dgm:pt>
    <dgm:pt modelId="{66A8FCC8-A577-46E5-A540-AEE091FDF2B8}" type="pres">
      <dgm:prSet presAssocID="{9B4AC62D-F2D3-4AE6-88E0-20F9A1BA5959}" presName="compNode" presStyleCnt="0"/>
      <dgm:spPr/>
    </dgm:pt>
    <dgm:pt modelId="{5AD10A69-4623-4D59-A343-ACE67D300028}" type="pres">
      <dgm:prSet presAssocID="{9B4AC62D-F2D3-4AE6-88E0-20F9A1BA5959}" presName="bgRect" presStyleLbl="bgShp" presStyleIdx="2" presStyleCnt="6"/>
      <dgm:spPr/>
    </dgm:pt>
    <dgm:pt modelId="{83D5E832-F91F-4CBA-9560-915D7E48D54D}" type="pres">
      <dgm:prSet presAssocID="{9B4AC62D-F2D3-4AE6-88E0-20F9A1BA5959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a zdraví"/>
        </a:ext>
      </dgm:extLst>
    </dgm:pt>
    <dgm:pt modelId="{4194DDCA-8AB7-4F51-A672-3E2C93C5E3E7}" type="pres">
      <dgm:prSet presAssocID="{9B4AC62D-F2D3-4AE6-88E0-20F9A1BA5959}" presName="spaceRect" presStyleCnt="0"/>
      <dgm:spPr/>
    </dgm:pt>
    <dgm:pt modelId="{131D2AA3-F2F8-467F-A75A-018CD7122BEB}" type="pres">
      <dgm:prSet presAssocID="{9B4AC62D-F2D3-4AE6-88E0-20F9A1BA5959}" presName="parTx" presStyleLbl="revTx" presStyleIdx="2" presStyleCnt="6">
        <dgm:presLayoutVars>
          <dgm:chMax val="0"/>
          <dgm:chPref val="0"/>
        </dgm:presLayoutVars>
      </dgm:prSet>
      <dgm:spPr/>
    </dgm:pt>
    <dgm:pt modelId="{EB3999A0-2C55-4635-B540-B6CF8FB58F99}" type="pres">
      <dgm:prSet presAssocID="{A9CB8453-C2B4-478A-8A9C-52F6071CDA3D}" presName="sibTrans" presStyleCnt="0"/>
      <dgm:spPr/>
    </dgm:pt>
    <dgm:pt modelId="{37C69C1B-101A-4C86-A4C4-23D76E0FDF6F}" type="pres">
      <dgm:prSet presAssocID="{DD7576C4-BA94-4B34-818A-196E76ABE0A4}" presName="compNode" presStyleCnt="0"/>
      <dgm:spPr/>
    </dgm:pt>
    <dgm:pt modelId="{AA316309-6774-4AC3-B642-CD13CA9E8DF9}" type="pres">
      <dgm:prSet presAssocID="{DD7576C4-BA94-4B34-818A-196E76ABE0A4}" presName="bgRect" presStyleLbl="bgShp" presStyleIdx="3" presStyleCnt="6"/>
      <dgm:spPr/>
    </dgm:pt>
    <dgm:pt modelId="{4797B9E4-6164-43F0-B6E0-5CFDF1E24433}" type="pres">
      <dgm:prSet presAssocID="{DD7576C4-BA94-4B34-818A-196E76ABE0A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652A8413-8D01-4E0F-9648-D3D751DD5B5D}" type="pres">
      <dgm:prSet presAssocID="{DD7576C4-BA94-4B34-818A-196E76ABE0A4}" presName="spaceRect" presStyleCnt="0"/>
      <dgm:spPr/>
    </dgm:pt>
    <dgm:pt modelId="{F26BDECB-43F8-4BA4-B77C-D10183A74CA6}" type="pres">
      <dgm:prSet presAssocID="{DD7576C4-BA94-4B34-818A-196E76ABE0A4}" presName="parTx" presStyleLbl="revTx" presStyleIdx="3" presStyleCnt="6">
        <dgm:presLayoutVars>
          <dgm:chMax val="0"/>
          <dgm:chPref val="0"/>
        </dgm:presLayoutVars>
      </dgm:prSet>
      <dgm:spPr/>
    </dgm:pt>
    <dgm:pt modelId="{382835F5-4343-4B0A-8C46-48F07B91CDC4}" type="pres">
      <dgm:prSet presAssocID="{ED6F25FF-C889-42AC-A6E8-D52F12C230F4}" presName="sibTrans" presStyleCnt="0"/>
      <dgm:spPr/>
    </dgm:pt>
    <dgm:pt modelId="{A665617C-6EB4-4B4B-8CD4-D74984E33550}" type="pres">
      <dgm:prSet presAssocID="{9A8AA2DB-14EA-40E6-AE14-2A1EC1694DE8}" presName="compNode" presStyleCnt="0"/>
      <dgm:spPr/>
    </dgm:pt>
    <dgm:pt modelId="{B802641A-C9C5-41BF-8BB2-66280B85FD7C}" type="pres">
      <dgm:prSet presAssocID="{9A8AA2DB-14EA-40E6-AE14-2A1EC1694DE8}" presName="bgRect" presStyleLbl="bgShp" presStyleIdx="4" presStyleCnt="6"/>
      <dgm:spPr/>
    </dgm:pt>
    <dgm:pt modelId="{E93C8ABB-761C-410C-A03B-8D492E4EBDD8}" type="pres">
      <dgm:prSet presAssocID="{9A8AA2DB-14EA-40E6-AE14-2A1EC1694DE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0F85D4FB-8D01-4DC0-A5C8-4394BE04CCF5}" type="pres">
      <dgm:prSet presAssocID="{9A8AA2DB-14EA-40E6-AE14-2A1EC1694DE8}" presName="spaceRect" presStyleCnt="0"/>
      <dgm:spPr/>
    </dgm:pt>
    <dgm:pt modelId="{306635C2-828F-4DC6-8A2B-5D0C15CB3219}" type="pres">
      <dgm:prSet presAssocID="{9A8AA2DB-14EA-40E6-AE14-2A1EC1694DE8}" presName="parTx" presStyleLbl="revTx" presStyleIdx="4" presStyleCnt="6">
        <dgm:presLayoutVars>
          <dgm:chMax val="0"/>
          <dgm:chPref val="0"/>
        </dgm:presLayoutVars>
      </dgm:prSet>
      <dgm:spPr/>
    </dgm:pt>
    <dgm:pt modelId="{21647FB7-CBAF-4D8D-B6BA-607C1BE65921}" type="pres">
      <dgm:prSet presAssocID="{8FA0BCEF-0078-43B2-9C11-7BD03C1A48C5}" presName="sibTrans" presStyleCnt="0"/>
      <dgm:spPr/>
    </dgm:pt>
    <dgm:pt modelId="{39AA879C-B385-4F72-B858-E7260704EBC9}" type="pres">
      <dgm:prSet presAssocID="{FAE21B6E-49C1-4F4B-B377-57A4FBFC56F9}" presName="compNode" presStyleCnt="0"/>
      <dgm:spPr/>
    </dgm:pt>
    <dgm:pt modelId="{FCDF57A2-00DA-4E91-A668-0DE0F8C3FF72}" type="pres">
      <dgm:prSet presAssocID="{FAE21B6E-49C1-4F4B-B377-57A4FBFC56F9}" presName="bgRect" presStyleLbl="bgShp" presStyleIdx="5" presStyleCnt="6"/>
      <dgm:spPr/>
    </dgm:pt>
    <dgm:pt modelId="{0462A2EA-3359-4168-A167-F99A07F3352C}" type="pres">
      <dgm:prSet presAssocID="{FAE21B6E-49C1-4F4B-B377-57A4FBFC56F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dpojeno"/>
        </a:ext>
      </dgm:extLst>
    </dgm:pt>
    <dgm:pt modelId="{DF46E4FB-1F86-48D3-ADC8-7F283A981C4E}" type="pres">
      <dgm:prSet presAssocID="{FAE21B6E-49C1-4F4B-B377-57A4FBFC56F9}" presName="spaceRect" presStyleCnt="0"/>
      <dgm:spPr/>
    </dgm:pt>
    <dgm:pt modelId="{F9C7C824-B335-4303-AD32-9E5BF3FC04D8}" type="pres">
      <dgm:prSet presAssocID="{FAE21B6E-49C1-4F4B-B377-57A4FBFC56F9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66767818-6866-4CEC-B1CA-C142A6D70B7E}" srcId="{9EB6B1BB-17A8-40E5-A08C-58E20B589CB8}" destId="{9A8AA2DB-14EA-40E6-AE14-2A1EC1694DE8}" srcOrd="4" destOrd="0" parTransId="{02C28EC7-C430-4AA4-9B42-C38626A86506}" sibTransId="{8FA0BCEF-0078-43B2-9C11-7BD03C1A48C5}"/>
    <dgm:cxn modelId="{CF232824-83F7-44B7-AF3D-039164201A32}" type="presOf" srcId="{9B4AC62D-F2D3-4AE6-88E0-20F9A1BA5959}" destId="{131D2AA3-F2F8-467F-A75A-018CD7122BEB}" srcOrd="0" destOrd="0" presId="urn:microsoft.com/office/officeart/2018/2/layout/IconVerticalSolidList"/>
    <dgm:cxn modelId="{17150E27-CB96-4B31-92C4-C544AF60A625}" srcId="{9EB6B1BB-17A8-40E5-A08C-58E20B589CB8}" destId="{9B4AC62D-F2D3-4AE6-88E0-20F9A1BA5959}" srcOrd="2" destOrd="0" parTransId="{4D185D05-0479-49D6-BB6A-5F1627D02363}" sibTransId="{A9CB8453-C2B4-478A-8A9C-52F6071CDA3D}"/>
    <dgm:cxn modelId="{C707208D-60B1-4A59-9D63-7F8D53B6AB14}" srcId="{9EB6B1BB-17A8-40E5-A08C-58E20B589CB8}" destId="{A86A9A42-8DF6-4E8E-B500-9B186E2CD502}" srcOrd="1" destOrd="0" parTransId="{06B4A88B-B4A3-4290-A410-569CD5AE0ED1}" sibTransId="{6B221D55-E783-4EF3-9B9E-EF67C67F810D}"/>
    <dgm:cxn modelId="{5E213B94-7C50-45F0-8738-161C68E6B452}" type="presOf" srcId="{FAE21B6E-49C1-4F4B-B377-57A4FBFC56F9}" destId="{F9C7C824-B335-4303-AD32-9E5BF3FC04D8}" srcOrd="0" destOrd="0" presId="urn:microsoft.com/office/officeart/2018/2/layout/IconVerticalSolidList"/>
    <dgm:cxn modelId="{07FF91C5-0A29-443C-AE01-407691E57C2F}" type="presOf" srcId="{893566A9-A785-41BF-B2E7-3F940465D11F}" destId="{6B570CCD-B137-4FC6-B5D0-C8FE380C5701}" srcOrd="0" destOrd="0" presId="urn:microsoft.com/office/officeart/2018/2/layout/IconVerticalSolidList"/>
    <dgm:cxn modelId="{5DFA48D1-1401-4AA6-951D-7276658B0EBE}" type="presOf" srcId="{A86A9A42-8DF6-4E8E-B500-9B186E2CD502}" destId="{58CFC496-3812-4BE0-93A8-C7F6619CBF4F}" srcOrd="0" destOrd="0" presId="urn:microsoft.com/office/officeart/2018/2/layout/IconVerticalSolidList"/>
    <dgm:cxn modelId="{34A69ED3-05F6-4554-BD88-C93183577AEF}" type="presOf" srcId="{DD7576C4-BA94-4B34-818A-196E76ABE0A4}" destId="{F26BDECB-43F8-4BA4-B77C-D10183A74CA6}" srcOrd="0" destOrd="0" presId="urn:microsoft.com/office/officeart/2018/2/layout/IconVerticalSolidList"/>
    <dgm:cxn modelId="{0C1160D7-7DC4-4777-AEE5-9767AFBEF09F}" type="presOf" srcId="{9EB6B1BB-17A8-40E5-A08C-58E20B589CB8}" destId="{180B6E2D-CEC5-487F-86A9-AA2B777F08D0}" srcOrd="0" destOrd="0" presId="urn:microsoft.com/office/officeart/2018/2/layout/IconVerticalSolidList"/>
    <dgm:cxn modelId="{67B9ABD7-36BB-4CD7-A46E-4677E442C263}" srcId="{9EB6B1BB-17A8-40E5-A08C-58E20B589CB8}" destId="{FAE21B6E-49C1-4F4B-B377-57A4FBFC56F9}" srcOrd="5" destOrd="0" parTransId="{701F6B6A-C171-4423-8E18-883F64CDA6B5}" sibTransId="{BF371B27-F814-4C62-8715-FFC5FC32365E}"/>
    <dgm:cxn modelId="{FA53B3DD-3811-4A58-AF02-3714AD886128}" srcId="{9EB6B1BB-17A8-40E5-A08C-58E20B589CB8}" destId="{DD7576C4-BA94-4B34-818A-196E76ABE0A4}" srcOrd="3" destOrd="0" parTransId="{9167B5CC-8604-41B6-B856-D7E9327D9B0F}" sibTransId="{ED6F25FF-C889-42AC-A6E8-D52F12C230F4}"/>
    <dgm:cxn modelId="{0729B1EF-B02F-460C-A7FA-221FAAB6477F}" type="presOf" srcId="{9A8AA2DB-14EA-40E6-AE14-2A1EC1694DE8}" destId="{306635C2-828F-4DC6-8A2B-5D0C15CB3219}" srcOrd="0" destOrd="0" presId="urn:microsoft.com/office/officeart/2018/2/layout/IconVerticalSolidList"/>
    <dgm:cxn modelId="{F53F42F4-D982-4C6C-A4F1-DBC7EB881F1C}" srcId="{9EB6B1BB-17A8-40E5-A08C-58E20B589CB8}" destId="{893566A9-A785-41BF-B2E7-3F940465D11F}" srcOrd="0" destOrd="0" parTransId="{9C3361F5-C8F8-4D81-B6E2-A61DEAE2DACE}" sibTransId="{52CD3F95-E697-48B5-B9BB-66FAABEDA54C}"/>
    <dgm:cxn modelId="{C2FB80BF-5FE0-49CD-A233-4E801DEA104C}" type="presParOf" srcId="{180B6E2D-CEC5-487F-86A9-AA2B777F08D0}" destId="{01D6B833-0993-4DCB-BAB6-33E4CA8B5902}" srcOrd="0" destOrd="0" presId="urn:microsoft.com/office/officeart/2018/2/layout/IconVerticalSolidList"/>
    <dgm:cxn modelId="{A98225B8-D99C-4CCB-A448-8F9BDC595387}" type="presParOf" srcId="{01D6B833-0993-4DCB-BAB6-33E4CA8B5902}" destId="{45133CB7-D3F5-4E1B-BF2C-0B56514A7DBB}" srcOrd="0" destOrd="0" presId="urn:microsoft.com/office/officeart/2018/2/layout/IconVerticalSolidList"/>
    <dgm:cxn modelId="{580FFD33-4520-4F01-8BAB-457620F4A814}" type="presParOf" srcId="{01D6B833-0993-4DCB-BAB6-33E4CA8B5902}" destId="{8E2F5B1E-AED4-4406-A8B0-C2307CF6B4A0}" srcOrd="1" destOrd="0" presId="urn:microsoft.com/office/officeart/2018/2/layout/IconVerticalSolidList"/>
    <dgm:cxn modelId="{319BFED2-85F6-49AC-A4A2-23C9FB72DE44}" type="presParOf" srcId="{01D6B833-0993-4DCB-BAB6-33E4CA8B5902}" destId="{B5C24AB9-7587-4791-9055-D5E23E08563D}" srcOrd="2" destOrd="0" presId="urn:microsoft.com/office/officeart/2018/2/layout/IconVerticalSolidList"/>
    <dgm:cxn modelId="{EE004D0F-5190-40BA-B7DC-F5A9E2786030}" type="presParOf" srcId="{01D6B833-0993-4DCB-BAB6-33E4CA8B5902}" destId="{6B570CCD-B137-4FC6-B5D0-C8FE380C5701}" srcOrd="3" destOrd="0" presId="urn:microsoft.com/office/officeart/2018/2/layout/IconVerticalSolidList"/>
    <dgm:cxn modelId="{186AFA19-CF21-454F-A718-FC2CC1356E5A}" type="presParOf" srcId="{180B6E2D-CEC5-487F-86A9-AA2B777F08D0}" destId="{66717C3C-78BA-4CBD-90B7-0004A98C4815}" srcOrd="1" destOrd="0" presId="urn:microsoft.com/office/officeart/2018/2/layout/IconVerticalSolidList"/>
    <dgm:cxn modelId="{59F2D466-5CA7-4218-9830-C7882A87B796}" type="presParOf" srcId="{180B6E2D-CEC5-487F-86A9-AA2B777F08D0}" destId="{DC53AF27-47A2-46CE-8C75-20D80E390027}" srcOrd="2" destOrd="0" presId="urn:microsoft.com/office/officeart/2018/2/layout/IconVerticalSolidList"/>
    <dgm:cxn modelId="{EB83BB07-46EC-4153-B4AD-5851AAFA7903}" type="presParOf" srcId="{DC53AF27-47A2-46CE-8C75-20D80E390027}" destId="{33015F77-12BE-471D-97CB-EA8C36B30759}" srcOrd="0" destOrd="0" presId="urn:microsoft.com/office/officeart/2018/2/layout/IconVerticalSolidList"/>
    <dgm:cxn modelId="{21BF2304-ECDC-4FD2-BF7A-F3948B99DD98}" type="presParOf" srcId="{DC53AF27-47A2-46CE-8C75-20D80E390027}" destId="{81E1B277-56C7-4D3B-B71F-DC62441A9551}" srcOrd="1" destOrd="0" presId="urn:microsoft.com/office/officeart/2018/2/layout/IconVerticalSolidList"/>
    <dgm:cxn modelId="{2BF9B5EF-B514-456C-8584-871988EC944D}" type="presParOf" srcId="{DC53AF27-47A2-46CE-8C75-20D80E390027}" destId="{91753E1D-3DCF-4D3B-8E5D-7562DD3A3F97}" srcOrd="2" destOrd="0" presId="urn:microsoft.com/office/officeart/2018/2/layout/IconVerticalSolidList"/>
    <dgm:cxn modelId="{066EF808-3282-48AA-818A-505E0CAA983A}" type="presParOf" srcId="{DC53AF27-47A2-46CE-8C75-20D80E390027}" destId="{58CFC496-3812-4BE0-93A8-C7F6619CBF4F}" srcOrd="3" destOrd="0" presId="urn:microsoft.com/office/officeart/2018/2/layout/IconVerticalSolidList"/>
    <dgm:cxn modelId="{381E65F5-38E3-4426-8E88-1D67E395D18C}" type="presParOf" srcId="{180B6E2D-CEC5-487F-86A9-AA2B777F08D0}" destId="{87BC1E8B-D630-4EF5-B5D7-3345DF3149A9}" srcOrd="3" destOrd="0" presId="urn:microsoft.com/office/officeart/2018/2/layout/IconVerticalSolidList"/>
    <dgm:cxn modelId="{3E3EB99B-6449-47E8-8D22-BA0C7732A297}" type="presParOf" srcId="{180B6E2D-CEC5-487F-86A9-AA2B777F08D0}" destId="{66A8FCC8-A577-46E5-A540-AEE091FDF2B8}" srcOrd="4" destOrd="0" presId="urn:microsoft.com/office/officeart/2018/2/layout/IconVerticalSolidList"/>
    <dgm:cxn modelId="{4F97C0E9-6CB3-40F3-B492-E0D0F11BAB6E}" type="presParOf" srcId="{66A8FCC8-A577-46E5-A540-AEE091FDF2B8}" destId="{5AD10A69-4623-4D59-A343-ACE67D300028}" srcOrd="0" destOrd="0" presId="urn:microsoft.com/office/officeart/2018/2/layout/IconVerticalSolidList"/>
    <dgm:cxn modelId="{0955270D-7B55-4601-963B-22661951D34F}" type="presParOf" srcId="{66A8FCC8-A577-46E5-A540-AEE091FDF2B8}" destId="{83D5E832-F91F-4CBA-9560-915D7E48D54D}" srcOrd="1" destOrd="0" presId="urn:microsoft.com/office/officeart/2018/2/layout/IconVerticalSolidList"/>
    <dgm:cxn modelId="{85B377B1-F2DA-4CAC-BC8A-BFAD500AEFB9}" type="presParOf" srcId="{66A8FCC8-A577-46E5-A540-AEE091FDF2B8}" destId="{4194DDCA-8AB7-4F51-A672-3E2C93C5E3E7}" srcOrd="2" destOrd="0" presId="urn:microsoft.com/office/officeart/2018/2/layout/IconVerticalSolidList"/>
    <dgm:cxn modelId="{92AB38E0-C05D-455B-A8CF-E392412241E7}" type="presParOf" srcId="{66A8FCC8-A577-46E5-A540-AEE091FDF2B8}" destId="{131D2AA3-F2F8-467F-A75A-018CD7122BEB}" srcOrd="3" destOrd="0" presId="urn:microsoft.com/office/officeart/2018/2/layout/IconVerticalSolidList"/>
    <dgm:cxn modelId="{9367EC7F-1C25-4234-8D7B-B67CE70C1914}" type="presParOf" srcId="{180B6E2D-CEC5-487F-86A9-AA2B777F08D0}" destId="{EB3999A0-2C55-4635-B540-B6CF8FB58F99}" srcOrd="5" destOrd="0" presId="urn:microsoft.com/office/officeart/2018/2/layout/IconVerticalSolidList"/>
    <dgm:cxn modelId="{CBF3352C-36EC-4485-8091-597F1A428A89}" type="presParOf" srcId="{180B6E2D-CEC5-487F-86A9-AA2B777F08D0}" destId="{37C69C1B-101A-4C86-A4C4-23D76E0FDF6F}" srcOrd="6" destOrd="0" presId="urn:microsoft.com/office/officeart/2018/2/layout/IconVerticalSolidList"/>
    <dgm:cxn modelId="{E2DDC124-EDBE-4171-8631-EA042821B3B9}" type="presParOf" srcId="{37C69C1B-101A-4C86-A4C4-23D76E0FDF6F}" destId="{AA316309-6774-4AC3-B642-CD13CA9E8DF9}" srcOrd="0" destOrd="0" presId="urn:microsoft.com/office/officeart/2018/2/layout/IconVerticalSolidList"/>
    <dgm:cxn modelId="{421561CD-03EA-4C19-B45D-97704363B116}" type="presParOf" srcId="{37C69C1B-101A-4C86-A4C4-23D76E0FDF6F}" destId="{4797B9E4-6164-43F0-B6E0-5CFDF1E24433}" srcOrd="1" destOrd="0" presId="urn:microsoft.com/office/officeart/2018/2/layout/IconVerticalSolidList"/>
    <dgm:cxn modelId="{AE649E28-403B-4A5E-AFA6-F678AE072AE1}" type="presParOf" srcId="{37C69C1B-101A-4C86-A4C4-23D76E0FDF6F}" destId="{652A8413-8D01-4E0F-9648-D3D751DD5B5D}" srcOrd="2" destOrd="0" presId="urn:microsoft.com/office/officeart/2018/2/layout/IconVerticalSolidList"/>
    <dgm:cxn modelId="{A4EBF27E-FA60-4157-8E53-7510344864AE}" type="presParOf" srcId="{37C69C1B-101A-4C86-A4C4-23D76E0FDF6F}" destId="{F26BDECB-43F8-4BA4-B77C-D10183A74CA6}" srcOrd="3" destOrd="0" presId="urn:microsoft.com/office/officeart/2018/2/layout/IconVerticalSolidList"/>
    <dgm:cxn modelId="{04C599D6-DE35-4AF7-9B3D-8F7E2AEA04C7}" type="presParOf" srcId="{180B6E2D-CEC5-487F-86A9-AA2B777F08D0}" destId="{382835F5-4343-4B0A-8C46-48F07B91CDC4}" srcOrd="7" destOrd="0" presId="urn:microsoft.com/office/officeart/2018/2/layout/IconVerticalSolidList"/>
    <dgm:cxn modelId="{7770C91A-98C3-4F95-8D73-35B182141E65}" type="presParOf" srcId="{180B6E2D-CEC5-487F-86A9-AA2B777F08D0}" destId="{A665617C-6EB4-4B4B-8CD4-D74984E33550}" srcOrd="8" destOrd="0" presId="urn:microsoft.com/office/officeart/2018/2/layout/IconVerticalSolidList"/>
    <dgm:cxn modelId="{587635D3-3756-4BF0-A897-865BDCE54C58}" type="presParOf" srcId="{A665617C-6EB4-4B4B-8CD4-D74984E33550}" destId="{B802641A-C9C5-41BF-8BB2-66280B85FD7C}" srcOrd="0" destOrd="0" presId="urn:microsoft.com/office/officeart/2018/2/layout/IconVerticalSolidList"/>
    <dgm:cxn modelId="{FC573DD7-E953-454A-875F-5601E1D0BCB4}" type="presParOf" srcId="{A665617C-6EB4-4B4B-8CD4-D74984E33550}" destId="{E93C8ABB-761C-410C-A03B-8D492E4EBDD8}" srcOrd="1" destOrd="0" presId="urn:microsoft.com/office/officeart/2018/2/layout/IconVerticalSolidList"/>
    <dgm:cxn modelId="{4A74E142-CA03-4619-9284-388916883D3B}" type="presParOf" srcId="{A665617C-6EB4-4B4B-8CD4-D74984E33550}" destId="{0F85D4FB-8D01-4DC0-A5C8-4394BE04CCF5}" srcOrd="2" destOrd="0" presId="urn:microsoft.com/office/officeart/2018/2/layout/IconVerticalSolidList"/>
    <dgm:cxn modelId="{3CF68D0C-B87E-418A-A8E0-814CE3536ABB}" type="presParOf" srcId="{A665617C-6EB4-4B4B-8CD4-D74984E33550}" destId="{306635C2-828F-4DC6-8A2B-5D0C15CB3219}" srcOrd="3" destOrd="0" presId="urn:microsoft.com/office/officeart/2018/2/layout/IconVerticalSolidList"/>
    <dgm:cxn modelId="{9D8D13C8-99C7-46EE-BC02-B90305E7FBCF}" type="presParOf" srcId="{180B6E2D-CEC5-487F-86A9-AA2B777F08D0}" destId="{21647FB7-CBAF-4D8D-B6BA-607C1BE65921}" srcOrd="9" destOrd="0" presId="urn:microsoft.com/office/officeart/2018/2/layout/IconVerticalSolidList"/>
    <dgm:cxn modelId="{41F9A82E-CB47-4B31-B4D4-6AFDF04AEDA2}" type="presParOf" srcId="{180B6E2D-CEC5-487F-86A9-AA2B777F08D0}" destId="{39AA879C-B385-4F72-B858-E7260704EBC9}" srcOrd="10" destOrd="0" presId="urn:microsoft.com/office/officeart/2018/2/layout/IconVerticalSolidList"/>
    <dgm:cxn modelId="{4E8277DC-667D-4006-B1D9-32ED647C75A6}" type="presParOf" srcId="{39AA879C-B385-4F72-B858-E7260704EBC9}" destId="{FCDF57A2-00DA-4E91-A668-0DE0F8C3FF72}" srcOrd="0" destOrd="0" presId="urn:microsoft.com/office/officeart/2018/2/layout/IconVerticalSolidList"/>
    <dgm:cxn modelId="{4FBACEF0-B299-4B16-8D90-13AF61B7A7F5}" type="presParOf" srcId="{39AA879C-B385-4F72-B858-E7260704EBC9}" destId="{0462A2EA-3359-4168-A167-F99A07F3352C}" srcOrd="1" destOrd="0" presId="urn:microsoft.com/office/officeart/2018/2/layout/IconVerticalSolidList"/>
    <dgm:cxn modelId="{7150D5AB-14DA-4E6A-BF36-DBDBA1F052C1}" type="presParOf" srcId="{39AA879C-B385-4F72-B858-E7260704EBC9}" destId="{DF46E4FB-1F86-48D3-ADC8-7F283A981C4E}" srcOrd="2" destOrd="0" presId="urn:microsoft.com/office/officeart/2018/2/layout/IconVerticalSolidList"/>
    <dgm:cxn modelId="{04FC146C-37D7-4B07-BE83-6C6CD9193442}" type="presParOf" srcId="{39AA879C-B385-4F72-B858-E7260704EBC9}" destId="{F9C7C824-B335-4303-AD32-9E5BF3FC04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EEB9F1A-6AD3-422F-9C93-AED2757C8E6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6844D9-F081-44B4-978B-727AF67F401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/>
            <a:t>Cílené poškozování DNA za účelem studia uspořádání buněčného jádra                           a mechanizmů základních buněčných procesů</a:t>
          </a:r>
          <a:endParaRPr lang="en-US" sz="2000" dirty="0"/>
        </a:p>
      </dgm:t>
    </dgm:pt>
    <dgm:pt modelId="{8CD7ECBD-67C5-4212-B3A4-AB9D0EBDC5A8}" type="parTrans" cxnId="{843FC7DE-1B1A-4FFB-81F5-5F696C759319}">
      <dgm:prSet/>
      <dgm:spPr/>
      <dgm:t>
        <a:bodyPr/>
        <a:lstStyle/>
        <a:p>
          <a:endParaRPr lang="en-US"/>
        </a:p>
      </dgm:t>
    </dgm:pt>
    <dgm:pt modelId="{C0FC54E6-A43C-4A69-81E8-BDC4C0641466}" type="sibTrans" cxnId="{843FC7DE-1B1A-4FFB-81F5-5F696C75931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0AA32D6-A242-4D8B-9DE9-5C5A754FCD9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/>
            <a:t>Studium karcinogeneze</a:t>
          </a:r>
          <a:endParaRPr lang="en-US" sz="2000" dirty="0"/>
        </a:p>
      </dgm:t>
    </dgm:pt>
    <dgm:pt modelId="{1ED968DA-7397-4F14-8C33-F0D39E92AE6D}" type="parTrans" cxnId="{6DC14204-638D-43CF-B63F-EB818FCBCF94}">
      <dgm:prSet/>
      <dgm:spPr/>
      <dgm:t>
        <a:bodyPr/>
        <a:lstStyle/>
        <a:p>
          <a:endParaRPr lang="en-US"/>
        </a:p>
      </dgm:t>
    </dgm:pt>
    <dgm:pt modelId="{123030CE-63D9-4265-93B2-5F6C45A1BC0B}" type="sibTrans" cxnId="{6DC14204-638D-43CF-B63F-EB818FCBCF9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ACFB756-EBB0-4362-A1F5-D37F7759163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/>
            <a:t>Mutageneze rostlin (šlechtitelství), …</a:t>
          </a:r>
          <a:endParaRPr lang="en-US" sz="2000" dirty="0"/>
        </a:p>
      </dgm:t>
    </dgm:pt>
    <dgm:pt modelId="{6278379A-6395-4748-8B27-271DFE19D9E6}" type="parTrans" cxnId="{A6D364B2-429F-4743-BBB6-1CC132BDD96D}">
      <dgm:prSet/>
      <dgm:spPr/>
      <dgm:t>
        <a:bodyPr/>
        <a:lstStyle/>
        <a:p>
          <a:endParaRPr lang="en-US"/>
        </a:p>
      </dgm:t>
    </dgm:pt>
    <dgm:pt modelId="{4EE1EE2B-6D20-49CC-98EB-613595137749}" type="sibTrans" cxnId="{A6D364B2-429F-4743-BBB6-1CC132BDD96D}">
      <dgm:prSet/>
      <dgm:spPr/>
      <dgm:t>
        <a:bodyPr/>
        <a:lstStyle/>
        <a:p>
          <a:endParaRPr lang="en-US"/>
        </a:p>
      </dgm:t>
    </dgm:pt>
    <dgm:pt modelId="{9AE5D512-F10B-4281-8757-697C3AABD15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/>
            <a:t>Struktura proteinů, nukleových kyselin, …</a:t>
          </a:r>
        </a:p>
      </dgm:t>
    </dgm:pt>
    <dgm:pt modelId="{3558578A-4D29-4CBB-8C5C-1D307C16ED19}" type="parTrans" cxnId="{55312EB5-AFFA-4DC7-86D9-60B0EC7AA753}">
      <dgm:prSet/>
      <dgm:spPr/>
      <dgm:t>
        <a:bodyPr/>
        <a:lstStyle/>
        <a:p>
          <a:endParaRPr lang="cs-CZ"/>
        </a:p>
      </dgm:t>
    </dgm:pt>
    <dgm:pt modelId="{B816454D-2436-43C1-B7AE-B626A84A275D}" type="sibTrans" cxnId="{55312EB5-AFFA-4DC7-86D9-60B0EC7AA753}">
      <dgm:prSet/>
      <dgm:spPr/>
      <dgm:t>
        <a:bodyPr/>
        <a:lstStyle/>
        <a:p>
          <a:endParaRPr lang="cs-CZ"/>
        </a:p>
      </dgm:t>
    </dgm:pt>
    <dgm:pt modelId="{2E0D6ABC-5B58-4C1B-AE9F-C3A709D273E1}" type="pres">
      <dgm:prSet presAssocID="{6EEB9F1A-6AD3-422F-9C93-AED2757C8E6D}" presName="root" presStyleCnt="0">
        <dgm:presLayoutVars>
          <dgm:dir/>
          <dgm:resizeHandles val="exact"/>
        </dgm:presLayoutVars>
      </dgm:prSet>
      <dgm:spPr/>
    </dgm:pt>
    <dgm:pt modelId="{D4C92486-13C6-4614-A231-03175440A50F}" type="pres">
      <dgm:prSet presAssocID="{BE6844D9-F081-44B4-978B-727AF67F4016}" presName="compNode" presStyleCnt="0"/>
      <dgm:spPr/>
    </dgm:pt>
    <dgm:pt modelId="{1BBB7EA5-3057-41F8-8A6D-5D89EE47BF4C}" type="pres">
      <dgm:prSet presAssocID="{BE6844D9-F081-44B4-978B-727AF67F4016}" presName="bgRect" presStyleLbl="bgShp" presStyleIdx="0" presStyleCnt="4" custScaleY="229071"/>
      <dgm:spPr/>
    </dgm:pt>
    <dgm:pt modelId="{F7215D8D-4B78-4C42-9DD3-63C1255DF217}" type="pres">
      <dgm:prSet presAssocID="{BE6844D9-F081-44B4-978B-727AF67F401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92B461E0-5F69-42B7-904B-79C3CBCEF9AF}" type="pres">
      <dgm:prSet presAssocID="{BE6844D9-F081-44B4-978B-727AF67F4016}" presName="spaceRect" presStyleCnt="0"/>
      <dgm:spPr/>
    </dgm:pt>
    <dgm:pt modelId="{E2D3EA0B-EA31-4694-9C34-00072E607B87}" type="pres">
      <dgm:prSet presAssocID="{BE6844D9-F081-44B4-978B-727AF67F4016}" presName="parTx" presStyleLbl="revTx" presStyleIdx="0" presStyleCnt="4" custScaleY="107549">
        <dgm:presLayoutVars>
          <dgm:chMax val="0"/>
          <dgm:chPref val="0"/>
        </dgm:presLayoutVars>
      </dgm:prSet>
      <dgm:spPr/>
    </dgm:pt>
    <dgm:pt modelId="{4FE01700-B379-4072-9AFC-AA127008CEF9}" type="pres">
      <dgm:prSet presAssocID="{C0FC54E6-A43C-4A69-81E8-BDC4C0641466}" presName="sibTrans" presStyleCnt="0"/>
      <dgm:spPr/>
    </dgm:pt>
    <dgm:pt modelId="{68B3FC40-1552-4B0A-B138-47D6E17BA333}" type="pres">
      <dgm:prSet presAssocID="{70AA32D6-A242-4D8B-9DE9-5C5A754FCD9B}" presName="compNode" presStyleCnt="0"/>
      <dgm:spPr/>
    </dgm:pt>
    <dgm:pt modelId="{500AB1F6-A00E-4C68-A0F2-C4E78D0BD440}" type="pres">
      <dgm:prSet presAssocID="{70AA32D6-A242-4D8B-9DE9-5C5A754FCD9B}" presName="bgRect" presStyleLbl="bgShp" presStyleIdx="1" presStyleCnt="4"/>
      <dgm:spPr/>
    </dgm:pt>
    <dgm:pt modelId="{36BAE6A9-10AD-4176-A67E-72E2F41F59CC}" type="pres">
      <dgm:prSet presAssocID="{70AA32D6-A242-4D8B-9DE9-5C5A754FCD9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nihy"/>
        </a:ext>
      </dgm:extLst>
    </dgm:pt>
    <dgm:pt modelId="{3F5497AE-FFCD-435C-B954-8BD1E2588978}" type="pres">
      <dgm:prSet presAssocID="{70AA32D6-A242-4D8B-9DE9-5C5A754FCD9B}" presName="spaceRect" presStyleCnt="0"/>
      <dgm:spPr/>
    </dgm:pt>
    <dgm:pt modelId="{2016B775-D316-4F1C-9F38-150A48B68259}" type="pres">
      <dgm:prSet presAssocID="{70AA32D6-A242-4D8B-9DE9-5C5A754FCD9B}" presName="parTx" presStyleLbl="revTx" presStyleIdx="1" presStyleCnt="4">
        <dgm:presLayoutVars>
          <dgm:chMax val="0"/>
          <dgm:chPref val="0"/>
        </dgm:presLayoutVars>
      </dgm:prSet>
      <dgm:spPr/>
    </dgm:pt>
    <dgm:pt modelId="{C2C8457A-6E28-4D0B-8650-3E083508BD5A}" type="pres">
      <dgm:prSet presAssocID="{123030CE-63D9-4265-93B2-5F6C45A1BC0B}" presName="sibTrans" presStyleCnt="0"/>
      <dgm:spPr/>
    </dgm:pt>
    <dgm:pt modelId="{7C2222B8-9DBC-4727-8C6D-2D2E099A847B}" type="pres">
      <dgm:prSet presAssocID="{8ACFB756-EBB0-4362-A1F5-D37F77591630}" presName="compNode" presStyleCnt="0"/>
      <dgm:spPr/>
    </dgm:pt>
    <dgm:pt modelId="{40E406D9-AB78-46EF-BC8F-3007B4DC9C9D}" type="pres">
      <dgm:prSet presAssocID="{8ACFB756-EBB0-4362-A1F5-D37F77591630}" presName="bgRect" presStyleLbl="bgShp" presStyleIdx="2" presStyleCnt="4"/>
      <dgm:spPr/>
    </dgm:pt>
    <dgm:pt modelId="{65C7576A-3953-493B-8EFB-7802B183A08E}" type="pres">
      <dgm:prSet presAssocID="{8ACFB756-EBB0-4362-A1F5-D37F7759163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4000" b="-4000"/>
          </a:stretch>
        </a:blipFill>
      </dgm:spPr>
      <dgm:extLst>
        <a:ext uri="{E40237B7-FDA0-4F09-8148-C483321AD2D9}">
          <dgm14:cNvPr xmlns:dgm14="http://schemas.microsoft.com/office/drawing/2010/diagram" id="0" name="" descr="Jablko se souvislou výplní"/>
        </a:ext>
      </dgm:extLst>
    </dgm:pt>
    <dgm:pt modelId="{7671C4AE-282C-45AC-B921-7F6ACBB3C06C}" type="pres">
      <dgm:prSet presAssocID="{8ACFB756-EBB0-4362-A1F5-D37F77591630}" presName="spaceRect" presStyleCnt="0"/>
      <dgm:spPr/>
    </dgm:pt>
    <dgm:pt modelId="{79494A8C-7413-40E2-8C83-35D2A47FF1F3}" type="pres">
      <dgm:prSet presAssocID="{8ACFB756-EBB0-4362-A1F5-D37F77591630}" presName="parTx" presStyleLbl="revTx" presStyleIdx="2" presStyleCnt="4">
        <dgm:presLayoutVars>
          <dgm:chMax val="0"/>
          <dgm:chPref val="0"/>
        </dgm:presLayoutVars>
      </dgm:prSet>
      <dgm:spPr/>
    </dgm:pt>
    <dgm:pt modelId="{CD33CC17-9EFF-4178-9DE8-EC8D8816027B}" type="pres">
      <dgm:prSet presAssocID="{4EE1EE2B-6D20-49CC-98EB-613595137749}" presName="sibTrans" presStyleCnt="0"/>
      <dgm:spPr/>
    </dgm:pt>
    <dgm:pt modelId="{04D73265-5A4E-4E2B-9D1A-D7949930D70F}" type="pres">
      <dgm:prSet presAssocID="{9AE5D512-F10B-4281-8757-697C3AABD15B}" presName="compNode" presStyleCnt="0"/>
      <dgm:spPr/>
    </dgm:pt>
    <dgm:pt modelId="{5EBEF067-5929-4862-A626-3CF5D945D13D}" type="pres">
      <dgm:prSet presAssocID="{9AE5D512-F10B-4281-8757-697C3AABD15B}" presName="bgRect" presStyleLbl="bgShp" presStyleIdx="3" presStyleCnt="4"/>
      <dgm:spPr/>
    </dgm:pt>
    <dgm:pt modelId="{71D0E2DC-7F56-4A9E-8305-2960097DA0B3}" type="pres">
      <dgm:prSet presAssocID="{9AE5D512-F10B-4281-8757-697C3AABD15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4000" b="-4000"/>
          </a:stretch>
        </a:blipFill>
      </dgm:spPr>
      <dgm:extLst>
        <a:ext uri="{E40237B7-FDA0-4F09-8148-C483321AD2D9}">
          <dgm14:cNvPr xmlns:dgm14="http://schemas.microsoft.com/office/drawing/2010/diagram" id="0" name="" descr="Atom se souvislou výplní"/>
        </a:ext>
      </dgm:extLst>
    </dgm:pt>
    <dgm:pt modelId="{8D56E607-F017-4DDF-BD84-74C10103FB56}" type="pres">
      <dgm:prSet presAssocID="{9AE5D512-F10B-4281-8757-697C3AABD15B}" presName="spaceRect" presStyleCnt="0"/>
      <dgm:spPr/>
    </dgm:pt>
    <dgm:pt modelId="{493F5363-F08F-4B6F-AA7E-1F5502BA250D}" type="pres">
      <dgm:prSet presAssocID="{9AE5D512-F10B-4281-8757-697C3AABD15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DC14204-638D-43CF-B63F-EB818FCBCF94}" srcId="{6EEB9F1A-6AD3-422F-9C93-AED2757C8E6D}" destId="{70AA32D6-A242-4D8B-9DE9-5C5A754FCD9B}" srcOrd="1" destOrd="0" parTransId="{1ED968DA-7397-4F14-8C33-F0D39E92AE6D}" sibTransId="{123030CE-63D9-4265-93B2-5F6C45A1BC0B}"/>
    <dgm:cxn modelId="{299B453C-91E2-49EF-AE9E-81EE0FD3F09F}" type="presOf" srcId="{9AE5D512-F10B-4281-8757-697C3AABD15B}" destId="{493F5363-F08F-4B6F-AA7E-1F5502BA250D}" srcOrd="0" destOrd="0" presId="urn:microsoft.com/office/officeart/2018/2/layout/IconVerticalSolidList"/>
    <dgm:cxn modelId="{B7923686-57FA-4DF5-B8C4-6BA205F0384B}" type="presOf" srcId="{8ACFB756-EBB0-4362-A1F5-D37F77591630}" destId="{79494A8C-7413-40E2-8C83-35D2A47FF1F3}" srcOrd="0" destOrd="0" presId="urn:microsoft.com/office/officeart/2018/2/layout/IconVerticalSolidList"/>
    <dgm:cxn modelId="{A6D364B2-429F-4743-BBB6-1CC132BDD96D}" srcId="{6EEB9F1A-6AD3-422F-9C93-AED2757C8E6D}" destId="{8ACFB756-EBB0-4362-A1F5-D37F77591630}" srcOrd="2" destOrd="0" parTransId="{6278379A-6395-4748-8B27-271DFE19D9E6}" sibTransId="{4EE1EE2B-6D20-49CC-98EB-613595137749}"/>
    <dgm:cxn modelId="{55312EB5-AFFA-4DC7-86D9-60B0EC7AA753}" srcId="{6EEB9F1A-6AD3-422F-9C93-AED2757C8E6D}" destId="{9AE5D512-F10B-4281-8757-697C3AABD15B}" srcOrd="3" destOrd="0" parTransId="{3558578A-4D29-4CBB-8C5C-1D307C16ED19}" sibTransId="{B816454D-2436-43C1-B7AE-B626A84A275D}"/>
    <dgm:cxn modelId="{004D70B8-662C-4E5A-8860-2BF769A19825}" type="presOf" srcId="{6EEB9F1A-6AD3-422F-9C93-AED2757C8E6D}" destId="{2E0D6ABC-5B58-4C1B-AE9F-C3A709D273E1}" srcOrd="0" destOrd="0" presId="urn:microsoft.com/office/officeart/2018/2/layout/IconVerticalSolidList"/>
    <dgm:cxn modelId="{CD177BC0-EFAB-4733-96B0-071D51DB8E32}" type="presOf" srcId="{70AA32D6-A242-4D8B-9DE9-5C5A754FCD9B}" destId="{2016B775-D316-4F1C-9F38-150A48B68259}" srcOrd="0" destOrd="0" presId="urn:microsoft.com/office/officeart/2018/2/layout/IconVerticalSolidList"/>
    <dgm:cxn modelId="{C352E6C6-D172-4E3D-AC8B-E24A40B81CE3}" type="presOf" srcId="{BE6844D9-F081-44B4-978B-727AF67F4016}" destId="{E2D3EA0B-EA31-4694-9C34-00072E607B87}" srcOrd="0" destOrd="0" presId="urn:microsoft.com/office/officeart/2018/2/layout/IconVerticalSolidList"/>
    <dgm:cxn modelId="{843FC7DE-1B1A-4FFB-81F5-5F696C759319}" srcId="{6EEB9F1A-6AD3-422F-9C93-AED2757C8E6D}" destId="{BE6844D9-F081-44B4-978B-727AF67F4016}" srcOrd="0" destOrd="0" parTransId="{8CD7ECBD-67C5-4212-B3A4-AB9D0EBDC5A8}" sibTransId="{C0FC54E6-A43C-4A69-81E8-BDC4C0641466}"/>
    <dgm:cxn modelId="{9A2D04FA-0D36-462E-BE22-20D5F0090169}" type="presParOf" srcId="{2E0D6ABC-5B58-4C1B-AE9F-C3A709D273E1}" destId="{D4C92486-13C6-4614-A231-03175440A50F}" srcOrd="0" destOrd="0" presId="urn:microsoft.com/office/officeart/2018/2/layout/IconVerticalSolidList"/>
    <dgm:cxn modelId="{DFCB557E-056E-4700-B0A8-4C5B213EB1FF}" type="presParOf" srcId="{D4C92486-13C6-4614-A231-03175440A50F}" destId="{1BBB7EA5-3057-41F8-8A6D-5D89EE47BF4C}" srcOrd="0" destOrd="0" presId="urn:microsoft.com/office/officeart/2018/2/layout/IconVerticalSolidList"/>
    <dgm:cxn modelId="{FC558B95-B551-4303-BCD6-85BEEEBEC5F0}" type="presParOf" srcId="{D4C92486-13C6-4614-A231-03175440A50F}" destId="{F7215D8D-4B78-4C42-9DD3-63C1255DF217}" srcOrd="1" destOrd="0" presId="urn:microsoft.com/office/officeart/2018/2/layout/IconVerticalSolidList"/>
    <dgm:cxn modelId="{27AD7A36-9471-4949-AF12-0B4721A27280}" type="presParOf" srcId="{D4C92486-13C6-4614-A231-03175440A50F}" destId="{92B461E0-5F69-42B7-904B-79C3CBCEF9AF}" srcOrd="2" destOrd="0" presId="urn:microsoft.com/office/officeart/2018/2/layout/IconVerticalSolidList"/>
    <dgm:cxn modelId="{B0130D0B-ED83-41BE-8356-3D25AD7EB3BB}" type="presParOf" srcId="{D4C92486-13C6-4614-A231-03175440A50F}" destId="{E2D3EA0B-EA31-4694-9C34-00072E607B87}" srcOrd="3" destOrd="0" presId="urn:microsoft.com/office/officeart/2018/2/layout/IconVerticalSolidList"/>
    <dgm:cxn modelId="{FDFEE8D0-1DCE-450A-A300-34DA9ECDA6C8}" type="presParOf" srcId="{2E0D6ABC-5B58-4C1B-AE9F-C3A709D273E1}" destId="{4FE01700-B379-4072-9AFC-AA127008CEF9}" srcOrd="1" destOrd="0" presId="urn:microsoft.com/office/officeart/2018/2/layout/IconVerticalSolidList"/>
    <dgm:cxn modelId="{A17142E8-314A-4643-AED5-B96A895E46FF}" type="presParOf" srcId="{2E0D6ABC-5B58-4C1B-AE9F-C3A709D273E1}" destId="{68B3FC40-1552-4B0A-B138-47D6E17BA333}" srcOrd="2" destOrd="0" presId="urn:microsoft.com/office/officeart/2018/2/layout/IconVerticalSolidList"/>
    <dgm:cxn modelId="{D31A2229-1634-469A-ABEA-B132930F0330}" type="presParOf" srcId="{68B3FC40-1552-4B0A-B138-47D6E17BA333}" destId="{500AB1F6-A00E-4C68-A0F2-C4E78D0BD440}" srcOrd="0" destOrd="0" presId="urn:microsoft.com/office/officeart/2018/2/layout/IconVerticalSolidList"/>
    <dgm:cxn modelId="{5EAA2B9B-30F6-4349-8178-6B2B6356F5A7}" type="presParOf" srcId="{68B3FC40-1552-4B0A-B138-47D6E17BA333}" destId="{36BAE6A9-10AD-4176-A67E-72E2F41F59CC}" srcOrd="1" destOrd="0" presId="urn:microsoft.com/office/officeart/2018/2/layout/IconVerticalSolidList"/>
    <dgm:cxn modelId="{0A9C40B1-78C1-4AAB-AF5C-E148F3F7E51B}" type="presParOf" srcId="{68B3FC40-1552-4B0A-B138-47D6E17BA333}" destId="{3F5497AE-FFCD-435C-B954-8BD1E2588978}" srcOrd="2" destOrd="0" presId="urn:microsoft.com/office/officeart/2018/2/layout/IconVerticalSolidList"/>
    <dgm:cxn modelId="{F24C18F9-0ABB-4D1E-AB4C-0B7F01756E70}" type="presParOf" srcId="{68B3FC40-1552-4B0A-B138-47D6E17BA333}" destId="{2016B775-D316-4F1C-9F38-150A48B68259}" srcOrd="3" destOrd="0" presId="urn:microsoft.com/office/officeart/2018/2/layout/IconVerticalSolidList"/>
    <dgm:cxn modelId="{33B42DAA-6F27-456B-81A3-67CAFF6AD1ED}" type="presParOf" srcId="{2E0D6ABC-5B58-4C1B-AE9F-C3A709D273E1}" destId="{C2C8457A-6E28-4D0B-8650-3E083508BD5A}" srcOrd="3" destOrd="0" presId="urn:microsoft.com/office/officeart/2018/2/layout/IconVerticalSolidList"/>
    <dgm:cxn modelId="{278A1B12-9A59-426F-986F-F307C8830955}" type="presParOf" srcId="{2E0D6ABC-5B58-4C1B-AE9F-C3A709D273E1}" destId="{7C2222B8-9DBC-4727-8C6D-2D2E099A847B}" srcOrd="4" destOrd="0" presId="urn:microsoft.com/office/officeart/2018/2/layout/IconVerticalSolidList"/>
    <dgm:cxn modelId="{1B9BDFC5-A2AC-442F-BA8B-07D8793913E9}" type="presParOf" srcId="{7C2222B8-9DBC-4727-8C6D-2D2E099A847B}" destId="{40E406D9-AB78-46EF-BC8F-3007B4DC9C9D}" srcOrd="0" destOrd="0" presId="urn:microsoft.com/office/officeart/2018/2/layout/IconVerticalSolidList"/>
    <dgm:cxn modelId="{7351102B-13B2-4BAC-BBB1-B5B8CE058535}" type="presParOf" srcId="{7C2222B8-9DBC-4727-8C6D-2D2E099A847B}" destId="{65C7576A-3953-493B-8EFB-7802B183A08E}" srcOrd="1" destOrd="0" presId="urn:microsoft.com/office/officeart/2018/2/layout/IconVerticalSolidList"/>
    <dgm:cxn modelId="{3DAE8778-2B5A-4C75-83AC-1DC1E230FB9E}" type="presParOf" srcId="{7C2222B8-9DBC-4727-8C6D-2D2E099A847B}" destId="{7671C4AE-282C-45AC-B921-7F6ACBB3C06C}" srcOrd="2" destOrd="0" presId="urn:microsoft.com/office/officeart/2018/2/layout/IconVerticalSolidList"/>
    <dgm:cxn modelId="{36F9DD49-0A36-4179-B097-F321E279A37F}" type="presParOf" srcId="{7C2222B8-9DBC-4727-8C6D-2D2E099A847B}" destId="{79494A8C-7413-40E2-8C83-35D2A47FF1F3}" srcOrd="3" destOrd="0" presId="urn:microsoft.com/office/officeart/2018/2/layout/IconVerticalSolidList"/>
    <dgm:cxn modelId="{1044DB32-8183-49CD-8C13-57B33221C202}" type="presParOf" srcId="{2E0D6ABC-5B58-4C1B-AE9F-C3A709D273E1}" destId="{CD33CC17-9EFF-4178-9DE8-EC8D8816027B}" srcOrd="5" destOrd="0" presId="urn:microsoft.com/office/officeart/2018/2/layout/IconVerticalSolidList"/>
    <dgm:cxn modelId="{14F56195-6706-43AC-A98B-5A2DEF024BE6}" type="presParOf" srcId="{2E0D6ABC-5B58-4C1B-AE9F-C3A709D273E1}" destId="{04D73265-5A4E-4E2B-9D1A-D7949930D70F}" srcOrd="6" destOrd="0" presId="urn:microsoft.com/office/officeart/2018/2/layout/IconVerticalSolidList"/>
    <dgm:cxn modelId="{C82CDE65-9BA6-4080-8084-7C67E9D3B7C7}" type="presParOf" srcId="{04D73265-5A4E-4E2B-9D1A-D7949930D70F}" destId="{5EBEF067-5929-4862-A626-3CF5D945D13D}" srcOrd="0" destOrd="0" presId="urn:microsoft.com/office/officeart/2018/2/layout/IconVerticalSolidList"/>
    <dgm:cxn modelId="{70128759-14B0-451A-B394-E48FD3593A22}" type="presParOf" srcId="{04D73265-5A4E-4E2B-9D1A-D7949930D70F}" destId="{71D0E2DC-7F56-4A9E-8305-2960097DA0B3}" srcOrd="1" destOrd="0" presId="urn:microsoft.com/office/officeart/2018/2/layout/IconVerticalSolidList"/>
    <dgm:cxn modelId="{FD32B5F8-0AD5-4AE6-9C57-54348D51A4A1}" type="presParOf" srcId="{04D73265-5A4E-4E2B-9D1A-D7949930D70F}" destId="{8D56E607-F017-4DDF-BD84-74C10103FB56}" srcOrd="2" destOrd="0" presId="urn:microsoft.com/office/officeart/2018/2/layout/IconVerticalSolidList"/>
    <dgm:cxn modelId="{66D35D94-BE8E-438E-BE93-971D60C73AEE}" type="presParOf" srcId="{04D73265-5A4E-4E2B-9D1A-D7949930D70F}" destId="{493F5363-F08F-4B6F-AA7E-1F5502BA250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E17DF-57BB-4DBB-9CB8-BC87B023E9A9}">
      <dsp:nvSpPr>
        <dsp:cNvPr id="0" name=""/>
        <dsp:cNvSpPr/>
      </dsp:nvSpPr>
      <dsp:spPr>
        <a:xfrm>
          <a:off x="157652" y="0"/>
          <a:ext cx="5079003" cy="7307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Základní charakteristikou IZ                            a jeho interakcemi s hmotou</a:t>
          </a:r>
          <a:endParaRPr lang="en-US" sz="2000" kern="1200" dirty="0"/>
        </a:p>
      </dsp:txBody>
      <dsp:txXfrm>
        <a:off x="179056" y="21404"/>
        <a:ext cx="3879808" cy="687988"/>
      </dsp:txXfrm>
    </dsp:sp>
    <dsp:sp modelId="{32CA0BD3-010D-4607-907F-1B0DDDBC455D}">
      <dsp:nvSpPr>
        <dsp:cNvPr id="0" name=""/>
        <dsp:cNvSpPr/>
      </dsp:nvSpPr>
      <dsp:spPr>
        <a:xfrm>
          <a:off x="487662" y="850307"/>
          <a:ext cx="5079003" cy="10166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Vlivem IZ na biologické systémy, 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vztahem mezi fyzikálními parametry IZ a jeho biologickými účinky</a:t>
          </a:r>
          <a:endParaRPr lang="en-US" sz="2000" kern="1200" dirty="0"/>
        </a:p>
      </dsp:txBody>
      <dsp:txXfrm>
        <a:off x="517437" y="880082"/>
        <a:ext cx="3979384" cy="957054"/>
      </dsp:txXfrm>
    </dsp:sp>
    <dsp:sp modelId="{2A6AEEE3-E465-46E8-8D20-84A37AE03FC1}">
      <dsp:nvSpPr>
        <dsp:cNvPr id="0" name=""/>
        <dsp:cNvSpPr/>
      </dsp:nvSpPr>
      <dsp:spPr>
        <a:xfrm>
          <a:off x="758552" y="2001605"/>
          <a:ext cx="5079003" cy="7163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Využitím IZ                                                                        a Radiační ochranou</a:t>
          </a:r>
          <a:endParaRPr lang="en-US" sz="2000" kern="1200" dirty="0"/>
        </a:p>
      </dsp:txBody>
      <dsp:txXfrm>
        <a:off x="779534" y="2022587"/>
        <a:ext cx="3996970" cy="674427"/>
      </dsp:txXfrm>
    </dsp:sp>
    <dsp:sp modelId="{43AED6FF-133A-4F1C-9A4B-27E10DED715C}">
      <dsp:nvSpPr>
        <dsp:cNvPr id="0" name=""/>
        <dsp:cNvSpPr/>
      </dsp:nvSpPr>
      <dsp:spPr>
        <a:xfrm>
          <a:off x="1137828" y="3001033"/>
          <a:ext cx="5079003" cy="101660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NUTNO ZABROUSIT DO MNOHA OBORŮ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nejedná se však o přednášku z: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1167603" y="3030808"/>
        <a:ext cx="3979384" cy="957054"/>
      </dsp:txXfrm>
    </dsp:sp>
    <dsp:sp modelId="{0CB77418-5CCD-4526-B528-6BBD16C00B6C}">
      <dsp:nvSpPr>
        <dsp:cNvPr id="0" name=""/>
        <dsp:cNvSpPr/>
      </dsp:nvSpPr>
      <dsp:spPr>
        <a:xfrm>
          <a:off x="1389012" y="4184583"/>
          <a:ext cx="5079003" cy="10166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částicové / jaderné / kvantové fyziky</a:t>
          </a:r>
          <a:endParaRPr lang="en-US" sz="2000" kern="1200" dirty="0"/>
        </a:p>
      </dsp:txBody>
      <dsp:txXfrm>
        <a:off x="1418787" y="4214358"/>
        <a:ext cx="3979384" cy="957054"/>
      </dsp:txXfrm>
    </dsp:sp>
    <dsp:sp modelId="{79B37A69-7379-4C0B-A6FA-4669C769003F}">
      <dsp:nvSpPr>
        <dsp:cNvPr id="0" name=""/>
        <dsp:cNvSpPr/>
      </dsp:nvSpPr>
      <dsp:spPr>
        <a:xfrm>
          <a:off x="4418210" y="425611"/>
          <a:ext cx="660792" cy="66079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566888" y="425611"/>
        <a:ext cx="363436" cy="497246"/>
      </dsp:txXfrm>
    </dsp:sp>
    <dsp:sp modelId="{094AE2AC-82CE-414B-89EA-48CD29ADD28C}">
      <dsp:nvSpPr>
        <dsp:cNvPr id="0" name=""/>
        <dsp:cNvSpPr/>
      </dsp:nvSpPr>
      <dsp:spPr>
        <a:xfrm>
          <a:off x="4797487" y="1560309"/>
          <a:ext cx="660792" cy="66079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946165" y="1560309"/>
        <a:ext cx="363436" cy="497246"/>
      </dsp:txXfrm>
    </dsp:sp>
    <dsp:sp modelId="{ECE70906-3142-4749-B142-54D97CC62D38}">
      <dsp:nvSpPr>
        <dsp:cNvPr id="0" name=""/>
        <dsp:cNvSpPr/>
      </dsp:nvSpPr>
      <dsp:spPr>
        <a:xfrm>
          <a:off x="4990624" y="2566396"/>
          <a:ext cx="660792" cy="66079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139302" y="2566396"/>
        <a:ext cx="363436" cy="497246"/>
      </dsp:txXfrm>
    </dsp:sp>
    <dsp:sp modelId="{0AE6CA1A-3A27-4DD6-8819-11D2C1664E7F}">
      <dsp:nvSpPr>
        <dsp:cNvPr id="0" name=""/>
        <dsp:cNvSpPr/>
      </dsp:nvSpPr>
      <dsp:spPr>
        <a:xfrm>
          <a:off x="5432940" y="3879928"/>
          <a:ext cx="660792" cy="66079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000" kern="1200"/>
        </a:p>
      </dsp:txBody>
      <dsp:txXfrm>
        <a:off x="5581618" y="3879928"/>
        <a:ext cx="363436" cy="4972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B62224-4989-41EB-8F63-7154C2EDB2E5}">
      <dsp:nvSpPr>
        <dsp:cNvPr id="0" name=""/>
        <dsp:cNvSpPr/>
      </dsp:nvSpPr>
      <dsp:spPr>
        <a:xfrm>
          <a:off x="11740" y="497257"/>
          <a:ext cx="763709" cy="7637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3F0158-94A4-4A94-8D65-D59D9DEE3D3C}">
      <dsp:nvSpPr>
        <dsp:cNvPr id="0" name=""/>
        <dsp:cNvSpPr/>
      </dsp:nvSpPr>
      <dsp:spPr>
        <a:xfrm>
          <a:off x="172119" y="657636"/>
          <a:ext cx="442951" cy="4429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B09729-D744-4358-84A2-D3ED7095F45A}">
      <dsp:nvSpPr>
        <dsp:cNvPr id="0" name=""/>
        <dsp:cNvSpPr/>
      </dsp:nvSpPr>
      <dsp:spPr>
        <a:xfrm>
          <a:off x="939101" y="497257"/>
          <a:ext cx="1800171" cy="763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Cílené poškozování DNA za účelem studia uspořádání buněčného jádra a mechanizmů základních buněčných procesů</a:t>
          </a:r>
          <a:endParaRPr lang="en-US" sz="1100" kern="1200"/>
        </a:p>
      </dsp:txBody>
      <dsp:txXfrm>
        <a:off x="939101" y="497257"/>
        <a:ext cx="1800171" cy="763709"/>
      </dsp:txXfrm>
    </dsp:sp>
    <dsp:sp modelId="{7C614468-4EAD-4FF7-BC44-E5050E532F36}">
      <dsp:nvSpPr>
        <dsp:cNvPr id="0" name=""/>
        <dsp:cNvSpPr/>
      </dsp:nvSpPr>
      <dsp:spPr>
        <a:xfrm>
          <a:off x="3052939" y="497257"/>
          <a:ext cx="763709" cy="7637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153B98-A89B-4C54-9D4C-016DD9F62C05}">
      <dsp:nvSpPr>
        <dsp:cNvPr id="0" name=""/>
        <dsp:cNvSpPr/>
      </dsp:nvSpPr>
      <dsp:spPr>
        <a:xfrm>
          <a:off x="3213318" y="657636"/>
          <a:ext cx="442951" cy="4429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9300D-4C4D-48CE-A118-8AB8F00569E1}">
      <dsp:nvSpPr>
        <dsp:cNvPr id="0" name=""/>
        <dsp:cNvSpPr/>
      </dsp:nvSpPr>
      <dsp:spPr>
        <a:xfrm>
          <a:off x="3980300" y="497257"/>
          <a:ext cx="1800171" cy="763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Studium karcinogeneze</a:t>
          </a:r>
          <a:endParaRPr lang="en-US" sz="1100" kern="1200"/>
        </a:p>
      </dsp:txBody>
      <dsp:txXfrm>
        <a:off x="3980300" y="497257"/>
        <a:ext cx="1800171" cy="763709"/>
      </dsp:txXfrm>
    </dsp:sp>
    <dsp:sp modelId="{8BAD17A1-CC56-4BE8-A223-0A33E811084B}">
      <dsp:nvSpPr>
        <dsp:cNvPr id="0" name=""/>
        <dsp:cNvSpPr/>
      </dsp:nvSpPr>
      <dsp:spPr>
        <a:xfrm>
          <a:off x="11740" y="1777507"/>
          <a:ext cx="763709" cy="7637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7DC81-F7C6-48BE-8515-535E3FD39B9F}">
      <dsp:nvSpPr>
        <dsp:cNvPr id="0" name=""/>
        <dsp:cNvSpPr/>
      </dsp:nvSpPr>
      <dsp:spPr>
        <a:xfrm>
          <a:off x="172119" y="1937886"/>
          <a:ext cx="442951" cy="4429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89B77-EB82-4386-AF65-5AD9E901DFEC}">
      <dsp:nvSpPr>
        <dsp:cNvPr id="0" name=""/>
        <dsp:cNvSpPr/>
      </dsp:nvSpPr>
      <dsp:spPr>
        <a:xfrm>
          <a:off x="939101" y="1777507"/>
          <a:ext cx="1800171" cy="763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Výzkum vesmíru</a:t>
          </a:r>
          <a:endParaRPr lang="en-US" sz="1100" kern="1200" dirty="0"/>
        </a:p>
      </dsp:txBody>
      <dsp:txXfrm>
        <a:off x="939101" y="1777507"/>
        <a:ext cx="1800171" cy="763709"/>
      </dsp:txXfrm>
    </dsp:sp>
    <dsp:sp modelId="{E0A06A08-BD95-41C7-9721-33FB5EE7698F}">
      <dsp:nvSpPr>
        <dsp:cNvPr id="0" name=""/>
        <dsp:cNvSpPr/>
      </dsp:nvSpPr>
      <dsp:spPr>
        <a:xfrm>
          <a:off x="3052939" y="1777507"/>
          <a:ext cx="763709" cy="7637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940E99-3804-4CDE-BC80-162117044A8D}">
      <dsp:nvSpPr>
        <dsp:cNvPr id="0" name=""/>
        <dsp:cNvSpPr/>
      </dsp:nvSpPr>
      <dsp:spPr>
        <a:xfrm>
          <a:off x="3213318" y="1937886"/>
          <a:ext cx="442951" cy="4429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D0EA0-B045-4541-B9ED-35116EEAEB75}">
      <dsp:nvSpPr>
        <dsp:cNvPr id="0" name=""/>
        <dsp:cNvSpPr/>
      </dsp:nvSpPr>
      <dsp:spPr>
        <a:xfrm>
          <a:off x="3980300" y="1777507"/>
          <a:ext cx="1800171" cy="763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Mutageneze rostlin (šlechtitelství), …</a:t>
          </a:r>
          <a:endParaRPr lang="en-US" sz="1100" kern="1200"/>
        </a:p>
      </dsp:txBody>
      <dsp:txXfrm>
        <a:off x="3980300" y="1777507"/>
        <a:ext cx="1800171" cy="7637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B511C-3A0B-4144-B234-52D94CEDB1BC}">
      <dsp:nvSpPr>
        <dsp:cNvPr id="0" name=""/>
        <dsp:cNvSpPr/>
      </dsp:nvSpPr>
      <dsp:spPr>
        <a:xfrm>
          <a:off x="0" y="4370135"/>
          <a:ext cx="1933575" cy="7169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516" tIns="177800" rIns="137516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Velké plus 2</a:t>
          </a:r>
          <a:endParaRPr lang="en-US" sz="2500" kern="1200" dirty="0"/>
        </a:p>
      </dsp:txBody>
      <dsp:txXfrm>
        <a:off x="0" y="4370135"/>
        <a:ext cx="1933575" cy="716957"/>
      </dsp:txXfrm>
    </dsp:sp>
    <dsp:sp modelId="{1BBCD1A1-E7BF-4C68-8E8D-1450DC8EB4E1}">
      <dsp:nvSpPr>
        <dsp:cNvPr id="0" name=""/>
        <dsp:cNvSpPr/>
      </dsp:nvSpPr>
      <dsp:spPr>
        <a:xfrm>
          <a:off x="1933574" y="4370135"/>
          <a:ext cx="5800725" cy="71695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666" tIns="228600" rIns="117666" bIns="2286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Alespoň 10 lajků na </a:t>
          </a:r>
          <a:r>
            <a:rPr lang="cs-CZ" sz="1800" kern="1200" dirty="0">
              <a:hlinkClick xmlns:r="http://schemas.openxmlformats.org/officeDocument/2006/relationships" r:id="rId1"/>
            </a:rPr>
            <a:t>https://www.facebook.com/srkp.cz</a:t>
          </a:r>
          <a:r>
            <a:rPr lang="cs-CZ" sz="1800" kern="1200" dirty="0"/>
            <a:t> (což ale nevyvazuje z povinnosti koupit si knihu) </a:t>
          </a:r>
          <a:endParaRPr lang="en-US" sz="1800" kern="1200" dirty="0"/>
        </a:p>
      </dsp:txBody>
      <dsp:txXfrm>
        <a:off x="1933574" y="4370135"/>
        <a:ext cx="5800725" cy="716957"/>
      </dsp:txXfrm>
    </dsp:sp>
    <dsp:sp modelId="{5B13C0B0-6034-431A-A212-4411FD152213}">
      <dsp:nvSpPr>
        <dsp:cNvPr id="0" name=""/>
        <dsp:cNvSpPr/>
      </dsp:nvSpPr>
      <dsp:spPr>
        <a:xfrm rot="10800000">
          <a:off x="0" y="3278209"/>
          <a:ext cx="1933575" cy="110267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516" tIns="177800" rIns="137516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Velké plus 1</a:t>
          </a:r>
          <a:endParaRPr lang="en-US" sz="2500" kern="1200" dirty="0"/>
        </a:p>
      </dsp:txBody>
      <dsp:txXfrm rot="-10800000">
        <a:off x="0" y="3278209"/>
        <a:ext cx="1933575" cy="716741"/>
      </dsp:txXfrm>
    </dsp:sp>
    <dsp:sp modelId="{66FDA3AD-F94E-46D8-8ABB-72061868BC6E}">
      <dsp:nvSpPr>
        <dsp:cNvPr id="0" name=""/>
        <dsp:cNvSpPr/>
      </dsp:nvSpPr>
      <dsp:spPr>
        <a:xfrm>
          <a:off x="1933574" y="3278209"/>
          <a:ext cx="5800725" cy="71674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666" tIns="177800" rIns="117666" bIns="17780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Přihlásit se k Bc./Mgr. práci na DCBR IBP Brno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stát se členem Společnosti radiobiologie a krizového plánování ČLS JEP; </a:t>
          </a:r>
          <a:r>
            <a:rPr lang="cs-CZ" sz="1400" kern="1200" dirty="0" err="1"/>
            <a:t>Societas</a:t>
          </a:r>
          <a:r>
            <a:rPr lang="cs-CZ" sz="1400" kern="1200" dirty="0"/>
            <a:t> </a:t>
          </a:r>
          <a:r>
            <a:rPr lang="cs-CZ" sz="1400" kern="1200" dirty="0" err="1"/>
            <a:t>Radiobiologiae</a:t>
          </a:r>
          <a:r>
            <a:rPr lang="cs-CZ" sz="1400" kern="1200" dirty="0"/>
            <a:t> et </a:t>
          </a:r>
          <a:r>
            <a:rPr lang="cs-CZ" sz="1400" kern="1200" dirty="0" err="1"/>
            <a:t>Crisium</a:t>
          </a:r>
          <a:r>
            <a:rPr lang="cs-CZ" sz="1400" kern="1200" dirty="0"/>
            <a:t> </a:t>
          </a:r>
          <a:r>
            <a:rPr lang="cs-CZ" sz="1400" kern="1200" dirty="0" err="1"/>
            <a:t>Dispensationi</a:t>
          </a:r>
          <a:r>
            <a:rPr lang="cs-CZ" sz="1400" kern="1200" dirty="0"/>
            <a:t> </a:t>
          </a:r>
          <a:r>
            <a:rPr lang="cs-CZ" sz="1400" kern="1200" dirty="0" err="1"/>
            <a:t>Colendis</a:t>
          </a:r>
          <a:r>
            <a:rPr lang="cs-CZ" sz="1400" kern="1200" dirty="0"/>
            <a:t>; </a:t>
          </a:r>
          <a:r>
            <a:rPr lang="cs-CZ" sz="1400" kern="1200" dirty="0">
              <a:hlinkClick xmlns:r="http://schemas.openxmlformats.org/officeDocument/2006/relationships" r:id="rId2"/>
            </a:rPr>
            <a:t>www.srkp.cz</a:t>
          </a:r>
          <a:endParaRPr lang="en-US" sz="1400" kern="1200" dirty="0"/>
        </a:p>
      </dsp:txBody>
      <dsp:txXfrm>
        <a:off x="1933574" y="3278209"/>
        <a:ext cx="5800725" cy="716741"/>
      </dsp:txXfrm>
    </dsp:sp>
    <dsp:sp modelId="{FD1A980F-C245-4021-BD11-863C47CD74BB}">
      <dsp:nvSpPr>
        <dsp:cNvPr id="0" name=""/>
        <dsp:cNvSpPr/>
      </dsp:nvSpPr>
      <dsp:spPr>
        <a:xfrm rot="10800000">
          <a:off x="0" y="2186283"/>
          <a:ext cx="1933575" cy="110267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516" tIns="177800" rIns="137516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plus</a:t>
          </a:r>
          <a:endParaRPr lang="en-US" sz="2500" kern="1200" dirty="0"/>
        </a:p>
      </dsp:txBody>
      <dsp:txXfrm rot="-10800000">
        <a:off x="0" y="2186283"/>
        <a:ext cx="1933575" cy="716741"/>
      </dsp:txXfrm>
    </dsp:sp>
    <dsp:sp modelId="{4C7D165D-0D3B-476A-BDB6-C6573ED34F31}">
      <dsp:nvSpPr>
        <dsp:cNvPr id="0" name=""/>
        <dsp:cNvSpPr/>
      </dsp:nvSpPr>
      <dsp:spPr>
        <a:xfrm>
          <a:off x="1933574" y="2186283"/>
          <a:ext cx="5800725" cy="71674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666" tIns="228600" rIns="117666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zpracovat rešerši na jedno z výše uvedených témat dle výběru a jeho diskuse v rámci úvodu jedné z přednášek)</a:t>
          </a:r>
          <a:endParaRPr lang="en-US" sz="1800" kern="1200" dirty="0"/>
        </a:p>
      </dsp:txBody>
      <dsp:txXfrm>
        <a:off x="1933574" y="2186283"/>
        <a:ext cx="5800725" cy="716741"/>
      </dsp:txXfrm>
    </dsp:sp>
    <dsp:sp modelId="{0AACAD95-0614-4A46-97AE-F3E9B5C5FFA8}">
      <dsp:nvSpPr>
        <dsp:cNvPr id="0" name=""/>
        <dsp:cNvSpPr/>
      </dsp:nvSpPr>
      <dsp:spPr>
        <a:xfrm rot="10800000">
          <a:off x="0" y="1094358"/>
          <a:ext cx="1933575" cy="110267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516" tIns="177800" rIns="137516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případně </a:t>
          </a:r>
          <a:endParaRPr lang="en-US" sz="2500" kern="1200" dirty="0"/>
        </a:p>
      </dsp:txBody>
      <dsp:txXfrm rot="-10800000">
        <a:off x="0" y="1094358"/>
        <a:ext cx="1933575" cy="716741"/>
      </dsp:txXfrm>
    </dsp:sp>
    <dsp:sp modelId="{8A2181AA-B3D7-434E-8A41-B94590BC5C26}">
      <dsp:nvSpPr>
        <dsp:cNvPr id="0" name=""/>
        <dsp:cNvSpPr/>
      </dsp:nvSpPr>
      <dsp:spPr>
        <a:xfrm>
          <a:off x="1933574" y="1094358"/>
          <a:ext cx="5800725" cy="71674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666" tIns="228600" rIns="117666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Koupit si knihu ---------------------------------------------------------&gt;</a:t>
          </a:r>
          <a:endParaRPr lang="en-US" sz="1800" kern="1200" dirty="0"/>
        </a:p>
      </dsp:txBody>
      <dsp:txXfrm>
        <a:off x="1933574" y="1094358"/>
        <a:ext cx="5800725" cy="716741"/>
      </dsp:txXfrm>
    </dsp:sp>
    <dsp:sp modelId="{E66E475D-D7C3-4389-A12C-9CE0F8DDC35A}">
      <dsp:nvSpPr>
        <dsp:cNvPr id="0" name=""/>
        <dsp:cNvSpPr/>
      </dsp:nvSpPr>
      <dsp:spPr>
        <a:xfrm rot="10800000">
          <a:off x="0" y="2432"/>
          <a:ext cx="1933575" cy="110267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516" tIns="177800" rIns="137516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základ</a:t>
          </a:r>
          <a:endParaRPr lang="en-US" sz="2500" kern="1200" dirty="0"/>
        </a:p>
      </dsp:txBody>
      <dsp:txXfrm rot="-10800000">
        <a:off x="0" y="2432"/>
        <a:ext cx="1933575" cy="716741"/>
      </dsp:txXfrm>
    </dsp:sp>
    <dsp:sp modelId="{29E8F23D-CBA5-4467-A3A7-A45C890859F5}">
      <dsp:nvSpPr>
        <dsp:cNvPr id="0" name=""/>
        <dsp:cNvSpPr/>
      </dsp:nvSpPr>
      <dsp:spPr>
        <a:xfrm>
          <a:off x="1933574" y="2432"/>
          <a:ext cx="5800725" cy="71674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666" tIns="228600" rIns="117666" bIns="2286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1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Projít závěrečným testem (asi 40 otázek, </a:t>
          </a:r>
          <a:r>
            <a:rPr lang="cs-CZ" sz="1800" kern="1200" dirty="0" err="1"/>
            <a:t>multiple-choice</a:t>
          </a:r>
          <a:r>
            <a:rPr lang="cs-CZ" sz="1800" kern="1200" dirty="0"/>
            <a:t>, formou kolokvia)</a:t>
          </a:r>
          <a:endParaRPr lang="en-US" sz="1800" kern="1200" dirty="0"/>
        </a:p>
      </dsp:txBody>
      <dsp:txXfrm>
        <a:off x="1933574" y="2432"/>
        <a:ext cx="5800725" cy="7167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A2B73-02C3-44A6-A89B-A909C0E6810C}">
      <dsp:nvSpPr>
        <dsp:cNvPr id="0" name=""/>
        <dsp:cNvSpPr/>
      </dsp:nvSpPr>
      <dsp:spPr>
        <a:xfrm>
          <a:off x="0" y="1300"/>
          <a:ext cx="7188778" cy="6746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Jak je zřejmé z vlastního pojmenování, ionizující záření definujeme jako záření, jehož </a:t>
          </a:r>
          <a:r>
            <a:rPr lang="cs-CZ" sz="1800" b="1" kern="1200" dirty="0">
              <a:solidFill>
                <a:srgbClr val="FF0000"/>
              </a:solidFill>
            </a:rPr>
            <a:t>kvanta mají dostatečnou energii k ionizaci atomů</a:t>
          </a:r>
          <a:endParaRPr lang="en-US" sz="1800" b="1" kern="1200" dirty="0">
            <a:solidFill>
              <a:srgbClr val="FF0000"/>
            </a:solidFill>
          </a:endParaRPr>
        </a:p>
      </dsp:txBody>
      <dsp:txXfrm>
        <a:off x="32935" y="34235"/>
        <a:ext cx="7122908" cy="608799"/>
      </dsp:txXfrm>
    </dsp:sp>
    <dsp:sp modelId="{60CC3AF0-61D0-4373-A70E-8FB4650E469F}">
      <dsp:nvSpPr>
        <dsp:cNvPr id="0" name=""/>
        <dsp:cNvSpPr/>
      </dsp:nvSpPr>
      <dsp:spPr>
        <a:xfrm>
          <a:off x="0" y="689582"/>
          <a:ext cx="7188778" cy="6746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rgbClr val="FF0000"/>
              </a:solidFill>
            </a:rPr>
            <a:t>tj. odtržení elektronu z jejich elektronového obalu</a:t>
          </a:r>
          <a:r>
            <a:rPr lang="cs-CZ" sz="1800" kern="1200" dirty="0"/>
            <a:t>. </a:t>
          </a:r>
          <a:endParaRPr lang="en-US" sz="1800" kern="1200" dirty="0"/>
        </a:p>
      </dsp:txBody>
      <dsp:txXfrm>
        <a:off x="32935" y="722517"/>
        <a:ext cx="7122908" cy="608799"/>
      </dsp:txXfrm>
    </dsp:sp>
    <dsp:sp modelId="{CF679655-1799-4359-8064-A12EC57576D1}">
      <dsp:nvSpPr>
        <dsp:cNvPr id="0" name=""/>
        <dsp:cNvSpPr/>
      </dsp:nvSpPr>
      <dsp:spPr>
        <a:xfrm>
          <a:off x="0" y="1377864"/>
          <a:ext cx="7188778" cy="6746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Minimální energie potřebná k ionizaci ve vodném prostředí (cytoplazma) je  </a:t>
          </a:r>
          <a:r>
            <a:rPr lang="cs-CZ" sz="1800" b="1" kern="1200" dirty="0">
              <a:solidFill>
                <a:srgbClr val="FF0000"/>
              </a:solidFill>
            </a:rPr>
            <a:t>E&gt;33 </a:t>
          </a:r>
          <a:r>
            <a:rPr lang="cs-CZ" sz="1800" b="1" kern="1200" dirty="0" err="1">
              <a:solidFill>
                <a:srgbClr val="FF0000"/>
              </a:solidFill>
            </a:rPr>
            <a:t>eV</a:t>
          </a:r>
          <a:r>
            <a:rPr lang="cs-CZ" sz="1800" kern="1200" dirty="0" err="1"/>
            <a:t>.</a:t>
          </a:r>
          <a:endParaRPr lang="en-US" sz="1800" kern="1200" dirty="0"/>
        </a:p>
      </dsp:txBody>
      <dsp:txXfrm>
        <a:off x="32935" y="1410799"/>
        <a:ext cx="7122908" cy="608799"/>
      </dsp:txXfrm>
    </dsp:sp>
    <dsp:sp modelId="{9FED66DE-0424-4144-B163-F9DAB32970DE}">
      <dsp:nvSpPr>
        <dsp:cNvPr id="0" name=""/>
        <dsp:cNvSpPr/>
      </dsp:nvSpPr>
      <dsp:spPr>
        <a:xfrm>
          <a:off x="0" y="2066146"/>
          <a:ext cx="7188778" cy="6746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To odpovídá záření s kratší vlnovou délkou, než UV, přibližně </a:t>
          </a:r>
          <a:r>
            <a:rPr lang="cs-CZ" sz="1800" b="1" kern="1200" dirty="0">
              <a:solidFill>
                <a:srgbClr val="FF0000"/>
              </a:solidFill>
            </a:rPr>
            <a:t>l&lt;40 </a:t>
          </a:r>
          <a:r>
            <a:rPr lang="cs-CZ" sz="1800" b="1" kern="1200" dirty="0" err="1">
              <a:solidFill>
                <a:srgbClr val="FF0000"/>
              </a:solidFill>
            </a:rPr>
            <a:t>nm</a:t>
          </a:r>
          <a:r>
            <a:rPr lang="cs-CZ" sz="1800" kern="1200" dirty="0"/>
            <a:t>.</a:t>
          </a:r>
          <a:endParaRPr lang="en-US" sz="1800" kern="1200" dirty="0"/>
        </a:p>
      </dsp:txBody>
      <dsp:txXfrm>
        <a:off x="32935" y="2099081"/>
        <a:ext cx="7122908" cy="6087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0762F-D96E-4D93-AE30-5E2AA40B4076}">
      <dsp:nvSpPr>
        <dsp:cNvPr id="0" name=""/>
        <dsp:cNvSpPr/>
      </dsp:nvSpPr>
      <dsp:spPr>
        <a:xfrm>
          <a:off x="-578357" y="13364"/>
          <a:ext cx="10289958" cy="8923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EF8478-29F0-4EF4-84A4-7D840FD2CE5E}">
      <dsp:nvSpPr>
        <dsp:cNvPr id="0" name=""/>
        <dsp:cNvSpPr/>
      </dsp:nvSpPr>
      <dsp:spPr>
        <a:xfrm>
          <a:off x="-308432" y="214135"/>
          <a:ext cx="490773" cy="4907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743BBF-4494-4C24-8530-CE6AC741B4B8}">
      <dsp:nvSpPr>
        <dsp:cNvPr id="0" name=""/>
        <dsp:cNvSpPr/>
      </dsp:nvSpPr>
      <dsp:spPr>
        <a:xfrm>
          <a:off x="452266" y="13364"/>
          <a:ext cx="9257317" cy="892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437" tIns="94437" rIns="94437" bIns="9443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Den-D:</a:t>
          </a:r>
          <a:r>
            <a:rPr lang="cs-CZ" sz="1800" kern="1200" dirty="0"/>
            <a:t> 8. listopad 1895, podvečer </a:t>
          </a:r>
          <a:endParaRPr lang="en-US" sz="1800" kern="1200" dirty="0"/>
        </a:p>
      </dsp:txBody>
      <dsp:txXfrm>
        <a:off x="452266" y="13364"/>
        <a:ext cx="9257317" cy="892315"/>
      </dsp:txXfrm>
    </dsp:sp>
    <dsp:sp modelId="{42E9EE08-0154-46A9-A1DD-9B4D25FE5122}">
      <dsp:nvSpPr>
        <dsp:cNvPr id="0" name=""/>
        <dsp:cNvSpPr/>
      </dsp:nvSpPr>
      <dsp:spPr>
        <a:xfrm>
          <a:off x="-578357" y="1128758"/>
          <a:ext cx="10289958" cy="8923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AD31C0-A7D4-4087-92AB-B47EC5F4ED4F}">
      <dsp:nvSpPr>
        <dsp:cNvPr id="0" name=""/>
        <dsp:cNvSpPr/>
      </dsp:nvSpPr>
      <dsp:spPr>
        <a:xfrm>
          <a:off x="-308432" y="1329529"/>
          <a:ext cx="490773" cy="4907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C6DC15-6431-4084-9B44-07D5D9BE2CC4}">
      <dsp:nvSpPr>
        <dsp:cNvPr id="0" name=""/>
        <dsp:cNvSpPr/>
      </dsp:nvSpPr>
      <dsp:spPr>
        <a:xfrm>
          <a:off x="452266" y="1128758"/>
          <a:ext cx="9257317" cy="892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437" tIns="94437" rIns="94437" bIns="9443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Místo-M:</a:t>
          </a:r>
          <a:r>
            <a:rPr lang="cs-CZ" sz="1800" kern="1200" dirty="0"/>
            <a:t> Universita ve </a:t>
          </a:r>
          <a:r>
            <a:rPr lang="cs-CZ" sz="1800" kern="1200" dirty="0" err="1"/>
            <a:t>Würzburgu</a:t>
          </a:r>
          <a:r>
            <a:rPr lang="cs-CZ" sz="1800" kern="1200" dirty="0"/>
            <a:t>, </a:t>
          </a:r>
          <a:endParaRPr lang="en-US" sz="1800" kern="1200" dirty="0"/>
        </a:p>
      </dsp:txBody>
      <dsp:txXfrm>
        <a:off x="452266" y="1128758"/>
        <a:ext cx="9257317" cy="892315"/>
      </dsp:txXfrm>
    </dsp:sp>
    <dsp:sp modelId="{5D27F5A8-5A9A-47D0-95EF-3AF53E59FA61}">
      <dsp:nvSpPr>
        <dsp:cNvPr id="0" name=""/>
        <dsp:cNvSpPr/>
      </dsp:nvSpPr>
      <dsp:spPr>
        <a:xfrm>
          <a:off x="-578357" y="2244152"/>
          <a:ext cx="10289958" cy="8923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3C91CC-F15F-4595-9074-622E8270C06E}">
      <dsp:nvSpPr>
        <dsp:cNvPr id="0" name=""/>
        <dsp:cNvSpPr/>
      </dsp:nvSpPr>
      <dsp:spPr>
        <a:xfrm>
          <a:off x="-308432" y="2444923"/>
          <a:ext cx="490773" cy="4907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993EAE-A59C-4095-BD5C-EBB5799B465D}">
      <dsp:nvSpPr>
        <dsp:cNvPr id="0" name=""/>
        <dsp:cNvSpPr/>
      </dsp:nvSpPr>
      <dsp:spPr>
        <a:xfrm>
          <a:off x="452266" y="2244152"/>
          <a:ext cx="9257317" cy="892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437" tIns="94437" rIns="94437" bIns="9443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Wilhelm Roentgen </a:t>
          </a:r>
          <a:endParaRPr lang="en-US" sz="1800" kern="1200" dirty="0"/>
        </a:p>
      </dsp:txBody>
      <dsp:txXfrm>
        <a:off x="452266" y="2244152"/>
        <a:ext cx="9257317" cy="892315"/>
      </dsp:txXfrm>
    </dsp:sp>
    <dsp:sp modelId="{08F106BD-585D-4E0F-BE27-DCC32E3F3ACD}">
      <dsp:nvSpPr>
        <dsp:cNvPr id="0" name=""/>
        <dsp:cNvSpPr/>
      </dsp:nvSpPr>
      <dsp:spPr>
        <a:xfrm>
          <a:off x="-578357" y="3359547"/>
          <a:ext cx="10289958" cy="8923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6C4397-522D-4149-B48E-194181E4B999}">
      <dsp:nvSpPr>
        <dsp:cNvPr id="0" name=""/>
        <dsp:cNvSpPr/>
      </dsp:nvSpPr>
      <dsp:spPr>
        <a:xfrm>
          <a:off x="-308432" y="3560318"/>
          <a:ext cx="490773" cy="49077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3BDB61-E260-40B3-90B5-A83B3AA7A1E2}">
      <dsp:nvSpPr>
        <dsp:cNvPr id="0" name=""/>
        <dsp:cNvSpPr/>
      </dsp:nvSpPr>
      <dsp:spPr>
        <a:xfrm>
          <a:off x="452266" y="3359547"/>
          <a:ext cx="9257317" cy="892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437" tIns="94437" rIns="94437" bIns="9443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Experimentoval s katodovými paprsky v temné komoře</a:t>
          </a:r>
          <a:endParaRPr lang="en-US" sz="1800" kern="1200" dirty="0"/>
        </a:p>
      </dsp:txBody>
      <dsp:txXfrm>
        <a:off x="452266" y="3359547"/>
        <a:ext cx="9257317" cy="892315"/>
      </dsp:txXfrm>
    </dsp:sp>
    <dsp:sp modelId="{506C5AF7-668A-47B6-8F6C-7EE83FF4FC98}">
      <dsp:nvSpPr>
        <dsp:cNvPr id="0" name=""/>
        <dsp:cNvSpPr/>
      </dsp:nvSpPr>
      <dsp:spPr>
        <a:xfrm>
          <a:off x="-514304" y="4618314"/>
          <a:ext cx="10289958" cy="8923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473713-D7B9-48B7-BB89-B0F9C6406A21}">
      <dsp:nvSpPr>
        <dsp:cNvPr id="0" name=""/>
        <dsp:cNvSpPr/>
      </dsp:nvSpPr>
      <dsp:spPr>
        <a:xfrm>
          <a:off x="-244378" y="4819085"/>
          <a:ext cx="490773" cy="49077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FD9B07-E900-461F-B1F4-E72F959B5CF5}">
      <dsp:nvSpPr>
        <dsp:cNvPr id="0" name=""/>
        <dsp:cNvSpPr/>
      </dsp:nvSpPr>
      <dsp:spPr>
        <a:xfrm>
          <a:off x="-578357" y="4474941"/>
          <a:ext cx="11446673" cy="1179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437" tIns="94437" rIns="94437" bIns="9443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-578357" y="4474941"/>
        <a:ext cx="11446673" cy="11790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53C32-61A8-4128-8DA3-36B8FEE9615E}">
      <dsp:nvSpPr>
        <dsp:cNvPr id="0" name=""/>
        <dsp:cNvSpPr/>
      </dsp:nvSpPr>
      <dsp:spPr>
        <a:xfrm>
          <a:off x="0" y="676"/>
          <a:ext cx="11641392" cy="1434957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Pojmenování </a:t>
          </a:r>
          <a:r>
            <a:rPr lang="cs-CZ" sz="2200" b="1" kern="1200" dirty="0">
              <a:solidFill>
                <a:srgbClr val="FF0000"/>
              </a:solidFill>
            </a:rPr>
            <a:t>X-</a:t>
          </a:r>
          <a:r>
            <a:rPr lang="cs-CZ" sz="2200" b="1" kern="1200" dirty="0" err="1">
              <a:solidFill>
                <a:srgbClr val="FF0000"/>
              </a:solidFill>
            </a:rPr>
            <a:t>Rays</a:t>
          </a:r>
          <a:r>
            <a:rPr lang="cs-CZ" sz="2200" kern="1200" dirty="0"/>
            <a:t>  se dodnes užívá v anglosaské literatuře, u nás se většinou upřednostňuje název </a:t>
          </a:r>
          <a:r>
            <a:rPr lang="pl-PL" sz="2200" b="1" kern="1200" dirty="0">
              <a:solidFill>
                <a:srgbClr val="FF0000"/>
              </a:solidFill>
            </a:rPr>
            <a:t>RTG záření</a:t>
          </a:r>
          <a:r>
            <a:rPr lang="pl-PL" sz="2200" kern="1200" dirty="0"/>
            <a:t>.</a:t>
          </a:r>
          <a:endParaRPr lang="en-US" sz="2200" kern="1200" dirty="0"/>
        </a:p>
      </dsp:txBody>
      <dsp:txXfrm>
        <a:off x="70049" y="70725"/>
        <a:ext cx="11501294" cy="1294859"/>
      </dsp:txXfrm>
    </dsp:sp>
    <dsp:sp modelId="{97E491DF-5955-43CE-AB6D-AD0E559E1897}">
      <dsp:nvSpPr>
        <dsp:cNvPr id="0" name=""/>
        <dsp:cNvSpPr/>
      </dsp:nvSpPr>
      <dsp:spPr>
        <a:xfrm>
          <a:off x="0" y="1448824"/>
          <a:ext cx="11641392" cy="1434957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Během dvou měsíců publikoval pečlivý popis výsledků svého výzkumu. </a:t>
          </a:r>
          <a:r>
            <a:rPr lang="cs-CZ" sz="2200" b="1" kern="1200" dirty="0"/>
            <a:t>28.12.1895 napsal předběžnou </a:t>
          </a:r>
          <a:r>
            <a:rPr lang="cs-CZ" sz="2200" b="1" kern="1200" dirty="0">
              <a:solidFill>
                <a:srgbClr val="FF0000"/>
              </a:solidFill>
            </a:rPr>
            <a:t>zprávu „O novém druhu paprsků“</a:t>
          </a:r>
          <a:r>
            <a:rPr lang="cs-CZ" sz="2200" b="1" kern="1200" dirty="0"/>
            <a:t>. </a:t>
          </a:r>
          <a:r>
            <a:rPr lang="cs-CZ" sz="2200" kern="1200" dirty="0"/>
            <a:t>Poslal ji do žurnálu </a:t>
          </a:r>
          <a:r>
            <a:rPr lang="cs-CZ" sz="2200" kern="1200" dirty="0" err="1"/>
            <a:t>Würzburgské</a:t>
          </a:r>
          <a:r>
            <a:rPr lang="cs-CZ" sz="2200" kern="1200" dirty="0"/>
            <a:t> lékařské společnosti.</a:t>
          </a:r>
          <a:endParaRPr lang="en-US" sz="2200" kern="1200" dirty="0"/>
        </a:p>
      </dsp:txBody>
      <dsp:txXfrm>
        <a:off x="70049" y="1518873"/>
        <a:ext cx="11501294" cy="1294859"/>
      </dsp:txXfrm>
    </dsp:sp>
    <dsp:sp modelId="{9C9030B5-05C1-4C1D-86C7-1832453E96AE}">
      <dsp:nvSpPr>
        <dsp:cNvPr id="0" name=""/>
        <dsp:cNvSpPr/>
      </dsp:nvSpPr>
      <dsp:spPr>
        <a:xfrm>
          <a:off x="0" y="2896971"/>
          <a:ext cx="11641392" cy="1434957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Objev byl natolik překvapivý, že ho nejprve odmítali i slovutní vědci (např. Kelvin). Překvapen byl       i sám Roentgen, který proto pronesl </a:t>
          </a:r>
          <a:r>
            <a:rPr lang="cs-CZ" sz="2200" b="1" kern="1200" dirty="0">
              <a:solidFill>
                <a:srgbClr val="FF0000"/>
              </a:solidFill>
            </a:rPr>
            <a:t>„I </a:t>
          </a:r>
          <a:r>
            <a:rPr lang="cs-CZ" sz="2200" b="1" kern="1200" dirty="0" err="1">
              <a:solidFill>
                <a:srgbClr val="FF0000"/>
              </a:solidFill>
            </a:rPr>
            <a:t>did</a:t>
          </a:r>
          <a:r>
            <a:rPr lang="cs-CZ" sz="2200" b="1" kern="1200" dirty="0">
              <a:solidFill>
                <a:srgbClr val="FF0000"/>
              </a:solidFill>
            </a:rPr>
            <a:t> not </a:t>
          </a:r>
          <a:r>
            <a:rPr lang="cs-CZ" sz="2200" b="1" kern="1200" dirty="0" err="1">
              <a:solidFill>
                <a:srgbClr val="FF0000"/>
              </a:solidFill>
            </a:rPr>
            <a:t>think</a:t>
          </a:r>
          <a:r>
            <a:rPr lang="cs-CZ" sz="2200" b="1" kern="1200" dirty="0">
              <a:solidFill>
                <a:srgbClr val="FF0000"/>
              </a:solidFill>
            </a:rPr>
            <a:t>, I </a:t>
          </a:r>
          <a:r>
            <a:rPr lang="cs-CZ" sz="2200" b="1" kern="1200" dirty="0" err="1">
              <a:solidFill>
                <a:srgbClr val="FF0000"/>
              </a:solidFill>
            </a:rPr>
            <a:t>investigated</a:t>
          </a:r>
          <a:r>
            <a:rPr lang="cs-CZ" sz="2200" b="1" kern="1200" dirty="0">
              <a:solidFill>
                <a:srgbClr val="FF0000"/>
              </a:solidFill>
            </a:rPr>
            <a:t>“</a:t>
          </a:r>
          <a:r>
            <a:rPr lang="cs-CZ" sz="2200" b="1" kern="1200" dirty="0"/>
            <a:t> </a:t>
          </a:r>
          <a:r>
            <a:rPr lang="cs-CZ" sz="2200" kern="1200" dirty="0"/>
            <a:t>(tedy něco ve smyslu „Nevymyslel jsem to, ale objevil)</a:t>
          </a:r>
          <a:endParaRPr lang="en-US" sz="2200" kern="1200" dirty="0"/>
        </a:p>
      </dsp:txBody>
      <dsp:txXfrm>
        <a:off x="70049" y="2967020"/>
        <a:ext cx="11501294" cy="1294859"/>
      </dsp:txXfrm>
    </dsp:sp>
    <dsp:sp modelId="{9E82177A-61A4-4C5F-ADD9-9945949EF2CF}">
      <dsp:nvSpPr>
        <dsp:cNvPr id="0" name=""/>
        <dsp:cNvSpPr/>
      </dsp:nvSpPr>
      <dsp:spPr>
        <a:xfrm>
          <a:off x="0" y="4345119"/>
          <a:ext cx="11641392" cy="1434957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Ve skutečnosti k objevu rentgenového záření přispělo mnoho významných vědců jako </a:t>
          </a:r>
          <a:r>
            <a:rPr lang="cs-CZ" sz="2200" b="1" kern="1200" dirty="0">
              <a:solidFill>
                <a:srgbClr val="FF0000"/>
              </a:solidFill>
            </a:rPr>
            <a:t>Ivan </a:t>
          </a:r>
          <a:r>
            <a:rPr lang="cs-CZ" sz="2200" b="1" kern="1200" dirty="0" err="1">
              <a:solidFill>
                <a:srgbClr val="FF0000"/>
              </a:solidFill>
            </a:rPr>
            <a:t>Pului</a:t>
          </a:r>
          <a:r>
            <a:rPr lang="cs-CZ" sz="2200" kern="1200" dirty="0"/>
            <a:t>, sir William </a:t>
          </a:r>
          <a:r>
            <a:rPr lang="cs-CZ" sz="2200" u="sng" kern="1200" dirty="0" err="1"/>
            <a:t>Crookes</a:t>
          </a:r>
          <a:r>
            <a:rPr lang="cs-CZ" sz="2200" kern="1200" dirty="0"/>
            <a:t>, Johann Wilhelm </a:t>
          </a:r>
          <a:r>
            <a:rPr lang="cs-CZ" sz="2200" u="sng" kern="1200" dirty="0" err="1"/>
            <a:t>Hittorf</a:t>
          </a:r>
          <a:r>
            <a:rPr lang="cs-CZ" sz="2200" kern="1200" dirty="0"/>
            <a:t>, Eugene </a:t>
          </a:r>
          <a:r>
            <a:rPr lang="cs-CZ" sz="2200" u="sng" kern="1200" dirty="0"/>
            <a:t>Goldstein</a:t>
          </a:r>
          <a:r>
            <a:rPr lang="cs-CZ" sz="2200" kern="1200" dirty="0"/>
            <a:t>, Heinrich </a:t>
          </a:r>
          <a:r>
            <a:rPr lang="cs-CZ" sz="2200" u="sng" kern="1200" dirty="0"/>
            <a:t>Hertz</a:t>
          </a:r>
          <a:r>
            <a:rPr lang="cs-CZ" sz="2200" kern="1200" dirty="0"/>
            <a:t>, Philipp </a:t>
          </a:r>
          <a:r>
            <a:rPr lang="cs-CZ" sz="2200" u="sng" kern="1200" dirty="0" err="1"/>
            <a:t>Lenard</a:t>
          </a:r>
          <a:r>
            <a:rPr lang="cs-CZ" sz="2200" kern="1200" dirty="0"/>
            <a:t>, Hermann von </a:t>
          </a:r>
          <a:r>
            <a:rPr lang="cs-CZ" sz="2200" u="sng" kern="1200" dirty="0" err="1"/>
            <a:t>Helmholtz</a:t>
          </a:r>
          <a:r>
            <a:rPr lang="cs-CZ" sz="2200" kern="1200" dirty="0"/>
            <a:t>, Nikola </a:t>
          </a:r>
          <a:r>
            <a:rPr lang="cs-CZ" sz="2200" u="sng" kern="1200" dirty="0"/>
            <a:t>Tesla</a:t>
          </a:r>
          <a:r>
            <a:rPr lang="cs-CZ" sz="2200" kern="1200" dirty="0"/>
            <a:t>, Thomas Alva </a:t>
          </a:r>
          <a:r>
            <a:rPr lang="cs-CZ" sz="2200" u="sng" kern="1200" dirty="0"/>
            <a:t>Edison</a:t>
          </a:r>
          <a:r>
            <a:rPr lang="cs-CZ" sz="2200" kern="1200" dirty="0"/>
            <a:t>, Charles </a:t>
          </a:r>
          <a:r>
            <a:rPr lang="cs-CZ" sz="2200" kern="1200" dirty="0" err="1"/>
            <a:t>Glover</a:t>
          </a:r>
          <a:r>
            <a:rPr lang="cs-CZ" sz="2200" kern="1200" dirty="0"/>
            <a:t> </a:t>
          </a:r>
          <a:r>
            <a:rPr lang="cs-CZ" sz="2200" u="sng" kern="1200" dirty="0" err="1"/>
            <a:t>Barkla</a:t>
          </a:r>
          <a:r>
            <a:rPr lang="cs-CZ" sz="2200" kern="1200" dirty="0"/>
            <a:t> a </a:t>
          </a:r>
          <a:r>
            <a:rPr lang="cs-CZ" sz="2200" b="1" kern="1200" dirty="0">
              <a:solidFill>
                <a:srgbClr val="FF0000"/>
              </a:solidFill>
            </a:rPr>
            <a:t>Wilhelm </a:t>
          </a:r>
          <a:r>
            <a:rPr lang="cs-CZ" sz="2200" b="1" kern="1200" dirty="0" err="1">
              <a:solidFill>
                <a:srgbClr val="FF0000"/>
              </a:solidFill>
            </a:rPr>
            <a:t>Conrad</a:t>
          </a:r>
          <a:r>
            <a:rPr lang="cs-CZ" sz="2200" b="1" kern="1200" dirty="0">
              <a:solidFill>
                <a:srgbClr val="FF0000"/>
              </a:solidFill>
            </a:rPr>
            <a:t> </a:t>
          </a:r>
          <a:r>
            <a:rPr lang="cs-CZ" sz="2200" b="1" kern="1200" dirty="0" err="1">
              <a:solidFill>
                <a:srgbClr val="FF0000"/>
              </a:solidFill>
            </a:rPr>
            <a:t>Röntgen</a:t>
          </a:r>
          <a:r>
            <a:rPr lang="cs-CZ" sz="2200" kern="1200" dirty="0"/>
            <a:t>.</a:t>
          </a:r>
          <a:endParaRPr lang="en-US" sz="2200" kern="1200" dirty="0"/>
        </a:p>
      </dsp:txBody>
      <dsp:txXfrm>
        <a:off x="70049" y="4415168"/>
        <a:ext cx="11501294" cy="12948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F43CE9-374F-4C2F-BB83-A98AA37C1B00}">
      <dsp:nvSpPr>
        <dsp:cNvPr id="0" name=""/>
        <dsp:cNvSpPr/>
      </dsp:nvSpPr>
      <dsp:spPr>
        <a:xfrm>
          <a:off x="0" y="446751"/>
          <a:ext cx="6238875" cy="895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Charakteristické RTG záření vzniká při srážce letícího e- (z katody rentgenky) a e- z elektronového obalu atomu na anodě. </a:t>
          </a:r>
          <a:endParaRPr lang="en-US" sz="1600" kern="1200" dirty="0"/>
        </a:p>
      </dsp:txBody>
      <dsp:txXfrm>
        <a:off x="43693" y="490444"/>
        <a:ext cx="6151489" cy="807664"/>
      </dsp:txXfrm>
    </dsp:sp>
    <dsp:sp modelId="{30E9E45C-E360-4C5C-AA46-A8D70F43BD8E}">
      <dsp:nvSpPr>
        <dsp:cNvPr id="0" name=""/>
        <dsp:cNvSpPr/>
      </dsp:nvSpPr>
      <dsp:spPr>
        <a:xfrm>
          <a:off x="0" y="1387881"/>
          <a:ext cx="6238875" cy="895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Původní e- je vyražen ven z atomu (ionizace). Vznikne „díra”, která je ale následně zaplněna e- z jedné z hladin vzdálenějších od jádra, přičemž se uvolní značné množství energie ve formě fotonu RTG záření.</a:t>
          </a:r>
          <a:endParaRPr lang="en-US" sz="1600" kern="1200"/>
        </a:p>
      </dsp:txBody>
      <dsp:txXfrm>
        <a:off x="43693" y="1431574"/>
        <a:ext cx="6151489" cy="807664"/>
      </dsp:txXfrm>
    </dsp:sp>
    <dsp:sp modelId="{96A239AF-C9B4-46A2-AC7B-910C450BF268}">
      <dsp:nvSpPr>
        <dsp:cNvPr id="0" name=""/>
        <dsp:cNvSpPr/>
      </dsp:nvSpPr>
      <dsp:spPr>
        <a:xfrm>
          <a:off x="0" y="2329012"/>
          <a:ext cx="6238875" cy="895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Energie záření je rovna energetickému rozdílu mezi elektronovými hladinami, mezi kterými došlo k přeskoku elektronu</a:t>
          </a:r>
          <a:endParaRPr lang="en-US" sz="1600" kern="1200"/>
        </a:p>
      </dsp:txBody>
      <dsp:txXfrm>
        <a:off x="43693" y="2372705"/>
        <a:ext cx="6151489" cy="807664"/>
      </dsp:txXfrm>
    </dsp:sp>
    <dsp:sp modelId="{4E3C2C98-3FA2-4271-AB83-2BEC59E2805F}">
      <dsp:nvSpPr>
        <dsp:cNvPr id="0" name=""/>
        <dsp:cNvSpPr/>
      </dsp:nvSpPr>
      <dsp:spPr>
        <a:xfrm>
          <a:off x="0" y="3270141"/>
          <a:ext cx="6238875" cy="895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u="sng" kern="1200"/>
            <a:t>Energie charakteristického RTG záření tak záleží na materiálu, ze kterého je anoda vyrobena </a:t>
          </a:r>
          <a:r>
            <a:rPr lang="cs-CZ" sz="1600" kern="1200"/>
            <a:t>(e- mají specifickou E dle konfigurace e- obalu)</a:t>
          </a:r>
          <a:endParaRPr lang="en-US" sz="1600" kern="1200"/>
        </a:p>
      </dsp:txBody>
      <dsp:txXfrm>
        <a:off x="43693" y="3313834"/>
        <a:ext cx="6151489" cy="807664"/>
      </dsp:txXfrm>
    </dsp:sp>
    <dsp:sp modelId="{651D9844-A090-4D57-9C8C-714658793B96}">
      <dsp:nvSpPr>
        <dsp:cNvPr id="0" name=""/>
        <dsp:cNvSpPr/>
      </dsp:nvSpPr>
      <dsp:spPr>
        <a:xfrm>
          <a:off x="0" y="4211272"/>
          <a:ext cx="6238875" cy="895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u="sng" kern="1200"/>
            <a:t>čím je protonové číslo (</a:t>
          </a:r>
          <a:r>
            <a:rPr lang="cs-CZ" sz="1600" i="1" u="sng" kern="1200"/>
            <a:t>Z</a:t>
          </a:r>
          <a:r>
            <a:rPr lang="cs-CZ" sz="1600" u="sng" kern="1200"/>
            <a:t>) kovu anody vyšší, tím vyšší je energie charakteristického záření</a:t>
          </a:r>
          <a:r>
            <a:rPr lang="cs-CZ" sz="1600" kern="1200"/>
            <a:t>.</a:t>
          </a:r>
          <a:endParaRPr lang="en-US" sz="1600" kern="1200"/>
        </a:p>
      </dsp:txBody>
      <dsp:txXfrm>
        <a:off x="43693" y="4254965"/>
        <a:ext cx="6151489" cy="8076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559EC-B10A-4C1A-91AB-EC685562FB4E}">
      <dsp:nvSpPr>
        <dsp:cNvPr id="0" name=""/>
        <dsp:cNvSpPr/>
      </dsp:nvSpPr>
      <dsp:spPr>
        <a:xfrm>
          <a:off x="0" y="642805"/>
          <a:ext cx="10484529" cy="178828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3B9D76-1A65-4977-BB23-53F25558B0F1}">
      <dsp:nvSpPr>
        <dsp:cNvPr id="0" name=""/>
        <dsp:cNvSpPr/>
      </dsp:nvSpPr>
      <dsp:spPr>
        <a:xfrm>
          <a:off x="446329" y="1131192"/>
          <a:ext cx="811507" cy="8115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D2441-B14A-4F4C-A761-C33ABBB349F9}">
      <dsp:nvSpPr>
        <dsp:cNvPr id="0" name=""/>
        <dsp:cNvSpPr/>
      </dsp:nvSpPr>
      <dsp:spPr>
        <a:xfrm>
          <a:off x="1704166" y="799212"/>
          <a:ext cx="8780362" cy="1475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154" tIns="156154" rIns="156154" bIns="15615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jeho energie </a:t>
          </a:r>
          <a:r>
            <a:rPr lang="cs-CZ" sz="2500" b="1" kern="1200"/>
            <a:t>nezávisí na anodovém napětí</a:t>
          </a:r>
          <a:r>
            <a:rPr lang="cs-CZ" sz="2500" kern="1200"/>
            <a:t>, ale jen na materiálu </a:t>
          </a:r>
          <a:r>
            <a:rPr lang="cs-CZ" sz="2500" kern="1200">
              <a:hlinkClick xmlns:r="http://schemas.openxmlformats.org/officeDocument/2006/relationships" r:id="rId3"/>
            </a:rPr>
            <a:t>anody</a:t>
          </a:r>
          <a:r>
            <a:rPr lang="cs-CZ" sz="2500" kern="1200"/>
            <a:t>.</a:t>
          </a:r>
          <a:endParaRPr lang="en-US" sz="2500" kern="1200"/>
        </a:p>
      </dsp:txBody>
      <dsp:txXfrm>
        <a:off x="1704166" y="799212"/>
        <a:ext cx="8780362" cy="1475469"/>
      </dsp:txXfrm>
    </dsp:sp>
    <dsp:sp modelId="{DC580B34-4A60-421E-B935-811D63426C9E}">
      <dsp:nvSpPr>
        <dsp:cNvPr id="0" name=""/>
        <dsp:cNvSpPr/>
      </dsp:nvSpPr>
      <dsp:spPr>
        <a:xfrm>
          <a:off x="0" y="2799955"/>
          <a:ext cx="10484529" cy="14754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4240C-B0C3-4ED7-A0AB-0BE08CB4D3D5}">
      <dsp:nvSpPr>
        <dsp:cNvPr id="0" name=""/>
        <dsp:cNvSpPr/>
      </dsp:nvSpPr>
      <dsp:spPr>
        <a:xfrm>
          <a:off x="446329" y="3131936"/>
          <a:ext cx="811507" cy="81150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B1006-6A21-4667-8546-05185CD97CAA}">
      <dsp:nvSpPr>
        <dsp:cNvPr id="0" name=""/>
        <dsp:cNvSpPr/>
      </dsp:nvSpPr>
      <dsp:spPr>
        <a:xfrm>
          <a:off x="1704166" y="2799955"/>
          <a:ext cx="8780362" cy="1475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154" tIns="156154" rIns="156154" bIns="15615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Takové rentgenové záření je charakteristické pro konkrétní prvek; jeho </a:t>
          </a:r>
          <a:r>
            <a:rPr lang="cs-CZ" sz="2500" b="1" kern="1200"/>
            <a:t>energie je tím vyšší, čím vyšší je protonové číslo materiálu anody</a:t>
          </a:r>
          <a:r>
            <a:rPr lang="cs-CZ" sz="2500" kern="1200"/>
            <a:t>.</a:t>
          </a:r>
          <a:endParaRPr lang="en-US" sz="2500" kern="1200"/>
        </a:p>
      </dsp:txBody>
      <dsp:txXfrm>
        <a:off x="1704166" y="2799955"/>
        <a:ext cx="8780362" cy="14754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33CB7-D3F5-4E1B-BF2C-0B56514A7DBB}">
      <dsp:nvSpPr>
        <dsp:cNvPr id="0" name=""/>
        <dsp:cNvSpPr/>
      </dsp:nvSpPr>
      <dsp:spPr>
        <a:xfrm>
          <a:off x="0" y="1693"/>
          <a:ext cx="10963276" cy="7218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2F5B1E-AED4-4406-A8B0-C2307CF6B4A0}">
      <dsp:nvSpPr>
        <dsp:cNvPr id="0" name=""/>
        <dsp:cNvSpPr/>
      </dsp:nvSpPr>
      <dsp:spPr>
        <a:xfrm>
          <a:off x="218345" y="164099"/>
          <a:ext cx="396991" cy="3969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70CCD-B137-4FC6-B5D0-C8FE380C5701}">
      <dsp:nvSpPr>
        <dsp:cNvPr id="0" name=""/>
        <dsp:cNvSpPr/>
      </dsp:nvSpPr>
      <dsp:spPr>
        <a:xfrm>
          <a:off x="833683" y="1693"/>
          <a:ext cx="10129592" cy="721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91" tIns="76391" rIns="76391" bIns="763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Určuje urychlení (energii) emitovaných e- při dopadu na anodu,</a:t>
          </a:r>
          <a:endParaRPr lang="en-US" sz="1800" kern="1200"/>
        </a:p>
      </dsp:txBody>
      <dsp:txXfrm>
        <a:off x="833683" y="1693"/>
        <a:ext cx="10129592" cy="721803"/>
      </dsp:txXfrm>
    </dsp:sp>
    <dsp:sp modelId="{33015F77-12BE-471D-97CB-EA8C36B30759}">
      <dsp:nvSpPr>
        <dsp:cNvPr id="0" name=""/>
        <dsp:cNvSpPr/>
      </dsp:nvSpPr>
      <dsp:spPr>
        <a:xfrm>
          <a:off x="0" y="903948"/>
          <a:ext cx="10963276" cy="7218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1B277-56C7-4D3B-B71F-DC62441A9551}">
      <dsp:nvSpPr>
        <dsp:cNvPr id="0" name=""/>
        <dsp:cNvSpPr/>
      </dsp:nvSpPr>
      <dsp:spPr>
        <a:xfrm>
          <a:off x="218345" y="1066354"/>
          <a:ext cx="396991" cy="3969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CFC496-3812-4BE0-93A8-C7F6619CBF4F}">
      <dsp:nvSpPr>
        <dsp:cNvPr id="0" name=""/>
        <dsp:cNvSpPr/>
      </dsp:nvSpPr>
      <dsp:spPr>
        <a:xfrm>
          <a:off x="833683" y="903948"/>
          <a:ext cx="10129592" cy="721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91" tIns="76391" rIns="76391" bIns="763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Tudíž i maximální a střední energii fotonů výsledného RTG záření (jeho „tvrdost“)</a:t>
          </a:r>
          <a:endParaRPr lang="en-US" sz="1800" kern="1200"/>
        </a:p>
      </dsp:txBody>
      <dsp:txXfrm>
        <a:off x="833683" y="903948"/>
        <a:ext cx="10129592" cy="721803"/>
      </dsp:txXfrm>
    </dsp:sp>
    <dsp:sp modelId="{5AD10A69-4623-4D59-A343-ACE67D300028}">
      <dsp:nvSpPr>
        <dsp:cNvPr id="0" name=""/>
        <dsp:cNvSpPr/>
      </dsp:nvSpPr>
      <dsp:spPr>
        <a:xfrm>
          <a:off x="0" y="1806202"/>
          <a:ext cx="10963276" cy="7218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5E832-F91F-4CBA-9560-915D7E48D54D}">
      <dsp:nvSpPr>
        <dsp:cNvPr id="0" name=""/>
        <dsp:cNvSpPr/>
      </dsp:nvSpPr>
      <dsp:spPr>
        <a:xfrm>
          <a:off x="218345" y="1968608"/>
          <a:ext cx="396991" cy="3969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1D2AA3-F2F8-467F-A75A-018CD7122BEB}">
      <dsp:nvSpPr>
        <dsp:cNvPr id="0" name=""/>
        <dsp:cNvSpPr/>
      </dsp:nvSpPr>
      <dsp:spPr>
        <a:xfrm>
          <a:off x="833683" y="1806202"/>
          <a:ext cx="10129592" cy="721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91" tIns="76391" rIns="76391" bIns="763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Zvyšuje produkci (kvantitu) fotonů X (díky „vyšší“ interakci e- s anodou, nikoliv díky vyšší produkci e- na katodě)</a:t>
          </a:r>
          <a:endParaRPr lang="en-US" sz="1800" kern="1200"/>
        </a:p>
      </dsp:txBody>
      <dsp:txXfrm>
        <a:off x="833683" y="1806202"/>
        <a:ext cx="10129592" cy="721803"/>
      </dsp:txXfrm>
    </dsp:sp>
    <dsp:sp modelId="{AA316309-6774-4AC3-B642-CD13CA9E8DF9}">
      <dsp:nvSpPr>
        <dsp:cNvPr id="0" name=""/>
        <dsp:cNvSpPr/>
      </dsp:nvSpPr>
      <dsp:spPr>
        <a:xfrm>
          <a:off x="0" y="2708457"/>
          <a:ext cx="10963276" cy="7218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97B9E4-6164-43F0-B6E0-5CFDF1E24433}">
      <dsp:nvSpPr>
        <dsp:cNvPr id="0" name=""/>
        <dsp:cNvSpPr/>
      </dsp:nvSpPr>
      <dsp:spPr>
        <a:xfrm>
          <a:off x="218345" y="2870863"/>
          <a:ext cx="396991" cy="3969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BDECB-43F8-4BA4-B77C-D10183A74CA6}">
      <dsp:nvSpPr>
        <dsp:cNvPr id="0" name=""/>
        <dsp:cNvSpPr/>
      </dsp:nvSpPr>
      <dsp:spPr>
        <a:xfrm>
          <a:off x="833683" y="2708457"/>
          <a:ext cx="10129592" cy="721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91" tIns="76391" rIns="76391" bIns="763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Při dostatečném napětí se objevuje specifické záření X (charakteristické píky)</a:t>
          </a:r>
          <a:endParaRPr lang="en-US" sz="1800" kern="1200"/>
        </a:p>
      </dsp:txBody>
      <dsp:txXfrm>
        <a:off x="833683" y="2708457"/>
        <a:ext cx="10129592" cy="721803"/>
      </dsp:txXfrm>
    </dsp:sp>
    <dsp:sp modelId="{B802641A-C9C5-41BF-8BB2-66280B85FD7C}">
      <dsp:nvSpPr>
        <dsp:cNvPr id="0" name=""/>
        <dsp:cNvSpPr/>
      </dsp:nvSpPr>
      <dsp:spPr>
        <a:xfrm>
          <a:off x="0" y="3610711"/>
          <a:ext cx="10963276" cy="7218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3C8ABB-761C-410C-A03B-8D492E4EBDD8}">
      <dsp:nvSpPr>
        <dsp:cNvPr id="0" name=""/>
        <dsp:cNvSpPr/>
      </dsp:nvSpPr>
      <dsp:spPr>
        <a:xfrm>
          <a:off x="218345" y="3773117"/>
          <a:ext cx="396991" cy="3969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6635C2-828F-4DC6-8A2B-5D0C15CB3219}">
      <dsp:nvSpPr>
        <dsp:cNvPr id="0" name=""/>
        <dsp:cNvSpPr/>
      </dsp:nvSpPr>
      <dsp:spPr>
        <a:xfrm>
          <a:off x="833683" y="3610711"/>
          <a:ext cx="10129592" cy="721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91" tIns="76391" rIns="76391" bIns="763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Rostoucí napětí </a:t>
          </a:r>
          <a:r>
            <a:rPr lang="cs-CZ" sz="1800" kern="1200">
              <a:sym typeface="Wingdings" panose="05000000000000000000" pitchFamily="2" charset="2"/>
            </a:rPr>
            <a:t></a:t>
          </a:r>
          <a:r>
            <a:rPr lang="cs-CZ" sz="1800" kern="1200"/>
            <a:t> nižší kontrast snímků</a:t>
          </a:r>
          <a:endParaRPr lang="en-US" sz="1800" kern="1200"/>
        </a:p>
      </dsp:txBody>
      <dsp:txXfrm>
        <a:off x="833683" y="3610711"/>
        <a:ext cx="10129592" cy="721803"/>
      </dsp:txXfrm>
    </dsp:sp>
    <dsp:sp modelId="{FCDF57A2-00DA-4E91-A668-0DE0F8C3FF72}">
      <dsp:nvSpPr>
        <dsp:cNvPr id="0" name=""/>
        <dsp:cNvSpPr/>
      </dsp:nvSpPr>
      <dsp:spPr>
        <a:xfrm>
          <a:off x="0" y="4512966"/>
          <a:ext cx="10963276" cy="7218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2A2EA-3359-4168-A167-F99A07F3352C}">
      <dsp:nvSpPr>
        <dsp:cNvPr id="0" name=""/>
        <dsp:cNvSpPr/>
      </dsp:nvSpPr>
      <dsp:spPr>
        <a:xfrm>
          <a:off x="218345" y="4675372"/>
          <a:ext cx="396991" cy="39699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C7C824-B335-4303-AD32-9E5BF3FC04D8}">
      <dsp:nvSpPr>
        <dsp:cNvPr id="0" name=""/>
        <dsp:cNvSpPr/>
      </dsp:nvSpPr>
      <dsp:spPr>
        <a:xfrm>
          <a:off x="833683" y="4512966"/>
          <a:ext cx="10129592" cy="721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91" tIns="76391" rIns="76391" bIns="763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V praxi se anodové napětí pohybuje v širokém rozmezí od cca 20 kV do 200 kV (v závislosti na druhu zobrazovaných struktur); nižší napětí = měkčí záření.</a:t>
          </a:r>
          <a:endParaRPr lang="en-US" sz="1800" kern="1200"/>
        </a:p>
      </dsp:txBody>
      <dsp:txXfrm>
        <a:off x="833683" y="4512966"/>
        <a:ext cx="10129592" cy="7218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BB7EA5-3057-41F8-8A6D-5D89EE47BF4C}">
      <dsp:nvSpPr>
        <dsp:cNvPr id="0" name=""/>
        <dsp:cNvSpPr/>
      </dsp:nvSpPr>
      <dsp:spPr>
        <a:xfrm>
          <a:off x="0" y="239215"/>
          <a:ext cx="9505058" cy="7564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15D8D-4B78-4C42-9DD3-63C1255DF217}">
      <dsp:nvSpPr>
        <dsp:cNvPr id="0" name=""/>
        <dsp:cNvSpPr/>
      </dsp:nvSpPr>
      <dsp:spPr>
        <a:xfrm>
          <a:off x="99894" y="526633"/>
          <a:ext cx="195528" cy="181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D3EA0B-EA31-4694-9C34-00072E607B87}">
      <dsp:nvSpPr>
        <dsp:cNvPr id="0" name=""/>
        <dsp:cNvSpPr/>
      </dsp:nvSpPr>
      <dsp:spPr>
        <a:xfrm>
          <a:off x="395318" y="431606"/>
          <a:ext cx="8987685" cy="590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11" tIns="58111" rIns="58111" bIns="5811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Cílené poškozování DNA za účelem studia uspořádání buněčného jádra                           a mechanizmů základních buněčných procesů</a:t>
          </a:r>
          <a:endParaRPr lang="en-US" sz="2000" kern="1200" dirty="0"/>
        </a:p>
      </dsp:txBody>
      <dsp:txXfrm>
        <a:off x="395318" y="431606"/>
        <a:ext cx="8987685" cy="590532"/>
      </dsp:txXfrm>
    </dsp:sp>
    <dsp:sp modelId="{500AB1F6-A00E-4C68-A0F2-C4E78D0BD440}">
      <dsp:nvSpPr>
        <dsp:cNvPr id="0" name=""/>
        <dsp:cNvSpPr/>
      </dsp:nvSpPr>
      <dsp:spPr>
        <a:xfrm>
          <a:off x="0" y="1159409"/>
          <a:ext cx="9505058" cy="3302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BAE6A9-10AD-4176-A67E-72E2F41F59CC}">
      <dsp:nvSpPr>
        <dsp:cNvPr id="0" name=""/>
        <dsp:cNvSpPr/>
      </dsp:nvSpPr>
      <dsp:spPr>
        <a:xfrm>
          <a:off x="99894" y="1233711"/>
          <a:ext cx="195528" cy="181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6B775-D316-4F1C-9F38-150A48B68259}">
      <dsp:nvSpPr>
        <dsp:cNvPr id="0" name=""/>
        <dsp:cNvSpPr/>
      </dsp:nvSpPr>
      <dsp:spPr>
        <a:xfrm>
          <a:off x="395318" y="1159409"/>
          <a:ext cx="8987685" cy="549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11" tIns="58111" rIns="58111" bIns="5811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Studium karcinogeneze</a:t>
          </a:r>
          <a:endParaRPr lang="en-US" sz="2000" kern="1200" dirty="0"/>
        </a:p>
      </dsp:txBody>
      <dsp:txXfrm>
        <a:off x="395318" y="1159409"/>
        <a:ext cx="8987685" cy="549082"/>
      </dsp:txXfrm>
    </dsp:sp>
    <dsp:sp modelId="{40E406D9-AB78-46EF-BC8F-3007B4DC9C9D}">
      <dsp:nvSpPr>
        <dsp:cNvPr id="0" name=""/>
        <dsp:cNvSpPr/>
      </dsp:nvSpPr>
      <dsp:spPr>
        <a:xfrm>
          <a:off x="0" y="1845762"/>
          <a:ext cx="9505058" cy="3302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7576A-3953-493B-8EFB-7802B183A08E}">
      <dsp:nvSpPr>
        <dsp:cNvPr id="0" name=""/>
        <dsp:cNvSpPr/>
      </dsp:nvSpPr>
      <dsp:spPr>
        <a:xfrm>
          <a:off x="99894" y="1920064"/>
          <a:ext cx="195528" cy="181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494A8C-7413-40E2-8C83-35D2A47FF1F3}">
      <dsp:nvSpPr>
        <dsp:cNvPr id="0" name=""/>
        <dsp:cNvSpPr/>
      </dsp:nvSpPr>
      <dsp:spPr>
        <a:xfrm>
          <a:off x="395318" y="1845762"/>
          <a:ext cx="8987685" cy="549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11" tIns="58111" rIns="58111" bIns="5811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Mutageneze rostlin (šlechtitelství), …</a:t>
          </a:r>
          <a:endParaRPr lang="en-US" sz="2000" kern="1200" dirty="0"/>
        </a:p>
      </dsp:txBody>
      <dsp:txXfrm>
        <a:off x="395318" y="1845762"/>
        <a:ext cx="8987685" cy="549082"/>
      </dsp:txXfrm>
    </dsp:sp>
    <dsp:sp modelId="{5EBEF067-5929-4862-A626-3CF5D945D13D}">
      <dsp:nvSpPr>
        <dsp:cNvPr id="0" name=""/>
        <dsp:cNvSpPr/>
      </dsp:nvSpPr>
      <dsp:spPr>
        <a:xfrm>
          <a:off x="0" y="2532116"/>
          <a:ext cx="9505058" cy="3302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D0E2DC-7F56-4A9E-8305-2960097DA0B3}">
      <dsp:nvSpPr>
        <dsp:cNvPr id="0" name=""/>
        <dsp:cNvSpPr/>
      </dsp:nvSpPr>
      <dsp:spPr>
        <a:xfrm>
          <a:off x="99894" y="2606417"/>
          <a:ext cx="195528" cy="1816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3F5363-F08F-4B6F-AA7E-1F5502BA250D}">
      <dsp:nvSpPr>
        <dsp:cNvPr id="0" name=""/>
        <dsp:cNvSpPr/>
      </dsp:nvSpPr>
      <dsp:spPr>
        <a:xfrm>
          <a:off x="395318" y="2532116"/>
          <a:ext cx="8987685" cy="549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111" tIns="58111" rIns="58111" bIns="5811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Struktura proteinů, nukleových kyselin, …</a:t>
          </a:r>
        </a:p>
      </dsp:txBody>
      <dsp:txXfrm>
        <a:off x="395318" y="2532116"/>
        <a:ext cx="8987685" cy="549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1415B-A2AC-4985-A097-B9D2771B9993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CA2D0-EE27-4159-AD4E-C175FC2492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3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A46BF-BA51-48CA-B22B-46A324C63313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624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A46BF-BA51-48CA-B22B-46A324C63313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160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A46BF-BA51-48CA-B22B-46A324C6331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277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A46BF-BA51-48CA-B22B-46A324C6331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05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6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99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37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36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36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14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51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3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70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4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4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8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31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3FEAC-7CC2-4007-A48B-18AEC7E417A2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Layout" Target="../diagrams/layout2.xml"/><Relationship Id="rId7" Type="http://schemas.openxmlformats.org/officeDocument/2006/relationships/image" Target="../media/image3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62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0.jpeg"/><Relationship Id="rId7" Type="http://schemas.openxmlformats.org/officeDocument/2006/relationships/image" Target="../media/image7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diagramLayout" Target="../diagrams/layout4.xml"/><Relationship Id="rId7" Type="http://schemas.openxmlformats.org/officeDocument/2006/relationships/image" Target="../media/image9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Cherchez_la_femme" TargetMode="Externa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s://www.psanci.cz/literatura_autor.php?id=6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wand.com/cs/Pozitronov%C3%A1_emisn%C3%AD_tomografie" TargetMode="External"/><Relationship Id="rId2" Type="http://schemas.openxmlformats.org/officeDocument/2006/relationships/hyperlink" Target="http://www.wikiwand.com/cs/Line%C3%A1rn%C3%AD_urychlova%C4%8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gif"/><Relationship Id="rId5" Type="http://schemas.openxmlformats.org/officeDocument/2006/relationships/hyperlink" Target="http://www.wikiwand.com/cs/Radioterapie" TargetMode="External"/><Relationship Id="rId4" Type="http://schemas.openxmlformats.org/officeDocument/2006/relationships/hyperlink" Target="http://www.wikiwand.com/cs/V%C3%BDpo%C4%8Detn%C3%AD_tomografie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8.png"/><Relationship Id="rId4" Type="http://schemas.openxmlformats.org/officeDocument/2006/relationships/oleObject" Target="../embeddings/oleObject3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29.em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image" Target="../media/image18.jpeg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17.jpeg"/><Relationship Id="rId4" Type="http://schemas.openxmlformats.org/officeDocument/2006/relationships/image" Target="../media/image13.gif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emf"/><Relationship Id="rId4" Type="http://schemas.openxmlformats.org/officeDocument/2006/relationships/image" Target="../media/image141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36.png"/><Relationship Id="rId7" Type="http://schemas.openxmlformats.org/officeDocument/2006/relationships/image" Target="../media/image158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ikiwand.com/cs/Z%C3%A1%C5%99en%C3%AD_gama" TargetMode="Externa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5.emf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11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microsoft.com/office/2007/relationships/diagramDrawing" Target="../diagrams/drawing9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9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5.emf"/><Relationship Id="rId7" Type="http://schemas.openxmlformats.org/officeDocument/2006/relationships/diagramLayout" Target="../diagrams/layout10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11" Type="http://schemas.openxmlformats.org/officeDocument/2006/relationships/image" Target="../media/image201.jpeg"/><Relationship Id="rId5" Type="http://schemas.microsoft.com/office/2007/relationships/hdphoto" Target="../media/hdphoto1.wdp"/><Relationship Id="rId10" Type="http://schemas.microsoft.com/office/2007/relationships/diagramDrawing" Target="../diagrams/drawing10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Radiační biofyzika </a:t>
            </a:r>
            <a:r>
              <a:rPr lang="cs-CZ" b="1" dirty="0">
                <a:latin typeface="MingLiU_HKSCS-ExtB" panose="02020500000000000000" pitchFamily="18" charset="-120"/>
                <a:ea typeface="MingLiU_HKSCS-ExtB" panose="02020500000000000000" pitchFamily="18" charset="-120"/>
              </a:rPr>
              <a:t>~</a:t>
            </a:r>
            <a:r>
              <a:rPr lang="cs-CZ" b="1" dirty="0"/>
              <a:t> radiobiologie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63780" y="1926209"/>
            <a:ext cx="334899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cs-CZ" sz="4000" dirty="0"/>
              <a:t>Přednáška 1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4000" dirty="0"/>
              <a:t>2022</a:t>
            </a:r>
          </a:p>
          <a:p>
            <a:pPr marL="0" indent="0" algn="ctr">
              <a:lnSpc>
                <a:spcPct val="150000"/>
              </a:lnSpc>
              <a:buNone/>
            </a:pPr>
            <a:endParaRPr lang="cs-CZ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9904" y="1441395"/>
            <a:ext cx="3739609" cy="47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8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, bezobratlí, hvězda, lupenonožci&#10;&#10;Popis byl vytvořen automaticky">
            <a:extLst>
              <a:ext uri="{FF2B5EF4-FFF2-40B4-BE49-F238E27FC236}">
                <a16:creationId xmlns:a16="http://schemas.microsoft.com/office/drawing/2014/main" id="{C792EF9E-C516-447E-BDFB-0F158FA831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" r="915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8" name="Obrázek 17" descr="Obsah obrázku text&#10;&#10;Popis byl vytvořen automaticky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19360" r="-1" b="9925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2" name="Obrázek 11" descr="Obsah obrázku text, monitor, hvězda, nastavit&#10;&#10;Popis byl vytvořen automaticky">
            <a:extLst>
              <a:ext uri="{FF2B5EF4-FFF2-40B4-BE49-F238E27FC236}">
                <a16:creationId xmlns:a16="http://schemas.microsoft.com/office/drawing/2014/main" id="{85CC71A2-30F0-4984-B947-DE03224C37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15" r="2" b="18904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88" name="Freeform: Shape 58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" name="Freeform: Shape 60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448055" y="1322315"/>
            <a:ext cx="29876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  <a:spcAft>
                <a:spcPts val="600"/>
              </a:spcAft>
            </a:pPr>
            <a:r>
              <a:rPr lang="en-US" sz="2800" b="1" dirty="0" err="1">
                <a:latin typeface="Amasis MT Pro Black" panose="020B0604020202020204" pitchFamily="18" charset="-18"/>
                <a:ea typeface="+mn-ea"/>
                <a:cs typeface="+mn-cs"/>
              </a:rPr>
              <a:t>Ionizující</a:t>
            </a:r>
            <a:r>
              <a:rPr lang="en-US" sz="2800" b="1" dirty="0">
                <a:latin typeface="Amasis MT Pro Black" panose="020B0604020202020204" pitchFamily="18" charset="-18"/>
                <a:ea typeface="+mn-ea"/>
                <a:cs typeface="+mn-cs"/>
              </a:rPr>
              <a:t> </a:t>
            </a:r>
            <a:r>
              <a:rPr lang="cs-CZ" sz="2800" b="1" dirty="0">
                <a:latin typeface="Amasis MT Pro Black" panose="020B0604020202020204" pitchFamily="18" charset="-18"/>
                <a:ea typeface="+mn-ea"/>
                <a:cs typeface="+mn-cs"/>
              </a:rPr>
              <a:t>  </a:t>
            </a:r>
            <a:r>
              <a:rPr lang="en-US" sz="2800" b="1" dirty="0" err="1">
                <a:latin typeface="Amasis MT Pro Black" panose="020B0604020202020204" pitchFamily="18" charset="-18"/>
                <a:ea typeface="+mn-ea"/>
                <a:cs typeface="+mn-cs"/>
              </a:rPr>
              <a:t>záření</a:t>
            </a:r>
            <a:r>
              <a:rPr lang="en-US" sz="2800" b="1" dirty="0">
                <a:latin typeface="Amasis MT Pro Black" panose="020B0604020202020204" pitchFamily="18" charset="-18"/>
                <a:ea typeface="+mn-ea"/>
                <a:cs typeface="+mn-cs"/>
              </a:rPr>
              <a:t> </a:t>
            </a:r>
            <a:r>
              <a:rPr lang="en-US" sz="2800" b="1" dirty="0" err="1">
                <a:latin typeface="Amasis MT Pro Black" panose="020B0604020202020204" pitchFamily="18" charset="-18"/>
                <a:ea typeface="+mn-ea"/>
                <a:cs typeface="+mn-cs"/>
              </a:rPr>
              <a:t>jako</a:t>
            </a:r>
            <a:r>
              <a:rPr lang="en-US" sz="2800" b="1" dirty="0">
                <a:latin typeface="Amasis MT Pro Black" panose="020B0604020202020204" pitchFamily="18" charset="-18"/>
                <a:ea typeface="+mn-ea"/>
                <a:cs typeface="+mn-cs"/>
              </a:rPr>
              <a:t> </a:t>
            </a:r>
            <a:r>
              <a:rPr lang="en-US" sz="2800" b="1" dirty="0" err="1">
                <a:latin typeface="Amasis MT Pro Black" panose="020B0604020202020204" pitchFamily="18" charset="-18"/>
                <a:ea typeface="+mn-ea"/>
                <a:cs typeface="+mn-cs"/>
              </a:rPr>
              <a:t>experimentální</a:t>
            </a:r>
            <a:r>
              <a:rPr lang="en-US" sz="2800" b="1" dirty="0">
                <a:latin typeface="Amasis MT Pro Black" panose="020B0604020202020204" pitchFamily="18" charset="-18"/>
                <a:ea typeface="+mn-ea"/>
                <a:cs typeface="+mn-cs"/>
              </a:rPr>
              <a:t> </a:t>
            </a:r>
            <a:r>
              <a:rPr lang="en-US" sz="2800" b="1" dirty="0" err="1">
                <a:latin typeface="Amasis MT Pro Black" panose="020B0604020202020204" pitchFamily="18" charset="-18"/>
                <a:ea typeface="+mn-ea"/>
                <a:cs typeface="+mn-cs"/>
              </a:rPr>
              <a:t>nástroj</a:t>
            </a: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48055" y="3632831"/>
            <a:ext cx="2880009" cy="3238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37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Od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vesmírných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dálav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až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 do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nitra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buněčného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cs typeface="Aharoni" panose="02010803020104030203" pitchFamily="2" charset="-79"/>
              </a:rPr>
              <a:t>nanokosmu</a:t>
            </a:r>
            <a:endParaRPr lang="en-US" sz="2800" b="1" dirty="0">
              <a:solidFill>
                <a:srgbClr val="C00000"/>
              </a:solidFill>
              <a:latin typeface="Amasis MT Pro Medium" panose="02040604050005020304" pitchFamily="18" charset="-18"/>
              <a:cs typeface="Aharoni" panose="02010803020104030203" pitchFamily="2" charset="-79"/>
            </a:endParaRPr>
          </a:p>
        </p:txBody>
      </p:sp>
      <p:pic>
        <p:nvPicPr>
          <p:cNvPr id="11" name="Obrázek 10" descr="Obsah obrázku text, černá, bílá, velká činka&#10;&#10;Popis byl vytvořen automaticky">
            <a:extLst>
              <a:ext uri="{FF2B5EF4-FFF2-40B4-BE49-F238E27FC236}">
                <a16:creationId xmlns:a16="http://schemas.microsoft.com/office/drawing/2014/main" id="{445CB191-6A6C-4113-BA1E-82FD46BD0B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4" b="15600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1538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74BAD7-F0FC-4719-A31F-1ABDB621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6459" y="274320"/>
            <a:ext cx="6836927" cy="935878"/>
          </a:xfrm>
        </p:spPr>
        <p:txBody>
          <a:bodyPr>
            <a:normAutofit/>
          </a:bodyPr>
          <a:lstStyle/>
          <a:p>
            <a:r>
              <a:rPr lang="cs-CZ" b="1" dirty="0"/>
              <a:t>Čím se budeme zabývat?</a:t>
            </a:r>
          </a:p>
        </p:txBody>
      </p:sp>
      <p:graphicFrame>
        <p:nvGraphicFramePr>
          <p:cNvPr id="17" name="Zástupný symbol pro obsah 2">
            <a:extLst>
              <a:ext uri="{FF2B5EF4-FFF2-40B4-BE49-F238E27FC236}">
                <a16:creationId xmlns:a16="http://schemas.microsoft.com/office/drawing/2014/main" id="{0CE87CA4-8336-4735-B9AE-9135A5DADA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382153"/>
              </p:ext>
            </p:extLst>
          </p:nvPr>
        </p:nvGraphicFramePr>
        <p:xfrm>
          <a:off x="-1" y="1210197"/>
          <a:ext cx="6596109" cy="5647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7" cstate="print"/>
          <a:srcRect t="2348"/>
          <a:stretch/>
        </p:blipFill>
        <p:spPr>
          <a:xfrm>
            <a:off x="6660455" y="1"/>
            <a:ext cx="5531545" cy="68579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65C9CF1-1E22-4D1B-A46B-7A0330BF1110}"/>
              </a:ext>
            </a:extLst>
          </p:cNvPr>
          <p:cNvSpPr txBox="1"/>
          <p:nvPr/>
        </p:nvSpPr>
        <p:spPr>
          <a:xfrm>
            <a:off x="518160" y="5406677"/>
            <a:ext cx="6078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b="1" dirty="0">
                <a:solidFill>
                  <a:srgbClr val="C0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94083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4000" b="1">
                <a:solidFill>
                  <a:srgbClr val="FFFFFF"/>
                </a:solidFill>
              </a:rPr>
              <a:t>Orientační sylabus – část 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6080" y="1622744"/>
            <a:ext cx="11562079" cy="5113335"/>
          </a:xfrm>
        </p:spPr>
        <p:txBody>
          <a:bodyPr anchor="ctr">
            <a:normAutofit fontScale="92500" lnSpcReduction="20000"/>
          </a:bodyPr>
          <a:lstStyle/>
          <a:p>
            <a:r>
              <a:rPr lang="cs-CZ" sz="2000" b="1" u="sng" dirty="0"/>
              <a:t>Vlastnosti a zdroje ionizujícího záření, jeho interakce s hmotou, ochrana před IZ</a:t>
            </a:r>
          </a:p>
          <a:p>
            <a:r>
              <a:rPr lang="cs-CZ" sz="2000" dirty="0"/>
              <a:t>Úvod – Radiobiologie a její náplň v kontextu dějin</a:t>
            </a:r>
          </a:p>
          <a:p>
            <a:r>
              <a:rPr lang="cs-CZ" sz="2000" dirty="0"/>
              <a:t>Vlastnosti elektromagnetického záření, základní vlastnosti ionizujícího záření (IZ), objev </a:t>
            </a:r>
            <a:r>
              <a:rPr lang="cs-CZ" sz="2000" dirty="0" err="1"/>
              <a:t>Rentgenova</a:t>
            </a:r>
            <a:r>
              <a:rPr lang="cs-CZ" sz="2000" dirty="0"/>
              <a:t> záření, rentgenka, základní aplikace v medicíně a některé další aplikace</a:t>
            </a:r>
          </a:p>
          <a:p>
            <a:r>
              <a:rPr lang="cs-CZ" sz="2000" dirty="0"/>
              <a:t>Objev přirozené radioaktivity, záření gama, stavba atomu, elementární částice, typy ionizujícího záření, rozpadové řady</a:t>
            </a:r>
          </a:p>
          <a:p>
            <a:r>
              <a:rPr lang="cs-CZ" sz="2000" dirty="0"/>
              <a:t>Interakce různých typů ionizujícího záření s hmotou</a:t>
            </a:r>
          </a:p>
          <a:p>
            <a:r>
              <a:rPr lang="cs-CZ" sz="2000" dirty="0"/>
              <a:t>Základní veličiny (ve radiační biofyzice, dosimetrii a radiační ochraně)</a:t>
            </a:r>
          </a:p>
          <a:p>
            <a:r>
              <a:rPr lang="cs-CZ" sz="2000" dirty="0"/>
              <a:t>Základy radiační ochrany, vnější ozáření, vnitřní kontaminace, biogenní radionuklidy</a:t>
            </a:r>
          </a:p>
          <a:p>
            <a:r>
              <a:rPr lang="cs-CZ" sz="2000" dirty="0"/>
              <a:t>Přírodní a umělé zdroje IZ, radon, terestriální a kosmické záření, IZ v diagnostice a radioterapii, průměrné absorbované dávky IR v běžném životě a při specifických činnostech</a:t>
            </a:r>
          </a:p>
          <a:p>
            <a:r>
              <a:rPr lang="cs-CZ" sz="2000" b="1" u="sng" dirty="0"/>
              <a:t>Účinky IZ na úrovni tkání a organizmů: </a:t>
            </a:r>
          </a:p>
          <a:p>
            <a:r>
              <a:rPr lang="cs-CZ" sz="2000" dirty="0"/>
              <a:t>Deterministické a stochastické účinky IZ, akutní nemoc z ozáření (ARS)</a:t>
            </a:r>
          </a:p>
          <a:p>
            <a:r>
              <a:rPr lang="cs-CZ" sz="2000" dirty="0"/>
              <a:t>účinky nízkých dávek IZ, hypersenzitivita, </a:t>
            </a:r>
            <a:r>
              <a:rPr lang="cs-CZ" sz="2000" dirty="0" err="1"/>
              <a:t>hormeze</a:t>
            </a:r>
            <a:r>
              <a:rPr lang="cs-CZ" sz="2000" dirty="0"/>
              <a:t>, tkáně citlivé a rezistentní k deterministickým a stochastickým účinkům, časné a pozdní účinky, somatické a gametické účinky, </a:t>
            </a:r>
            <a:r>
              <a:rPr lang="cs-CZ" sz="2000" dirty="0" err="1"/>
              <a:t>radiosenzitivita</a:t>
            </a:r>
            <a:r>
              <a:rPr lang="cs-CZ" sz="2000" dirty="0"/>
              <a:t> různých organizmů</a:t>
            </a:r>
          </a:p>
          <a:p>
            <a:r>
              <a:rPr lang="cs-CZ" sz="2000" dirty="0"/>
              <a:t>Jaderné havárie: Černobyl, </a:t>
            </a:r>
            <a:r>
              <a:rPr lang="cs-CZ" sz="2000" dirty="0" err="1"/>
              <a:t>Fukushima</a:t>
            </a:r>
            <a:r>
              <a:rPr lang="cs-CZ" sz="2000" dirty="0"/>
              <a:t>, </a:t>
            </a:r>
            <a:r>
              <a:rPr lang="cs-CZ" sz="2000" dirty="0" err="1"/>
              <a:t>Three</a:t>
            </a:r>
            <a:r>
              <a:rPr lang="cs-CZ" sz="2000" dirty="0"/>
              <a:t> Mile Island, </a:t>
            </a:r>
            <a:r>
              <a:rPr lang="cs-CZ" sz="2000" dirty="0" err="1"/>
              <a:t>Majak</a:t>
            </a:r>
            <a:r>
              <a:rPr lang="cs-CZ" sz="2000" dirty="0"/>
              <a:t>, Jaslovské Bohunice, …, klasifikace jaderných havárií, plynoucí poznatky a ponaučení pro radiobiologii a radiační ochranu</a:t>
            </a:r>
            <a:br>
              <a:rPr lang="cs-CZ" sz="800" dirty="0"/>
            </a:b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3788267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rgbClr val="FFFFFF"/>
                </a:solidFill>
              </a:rPr>
              <a:t>Orientační sylabus – část 2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13360" y="1717040"/>
            <a:ext cx="11856719" cy="5008880"/>
          </a:xfrm>
        </p:spPr>
        <p:txBody>
          <a:bodyPr anchor="ctr">
            <a:noAutofit/>
          </a:bodyPr>
          <a:lstStyle/>
          <a:p>
            <a:pPr>
              <a:spcBef>
                <a:spcPts val="700"/>
              </a:spcBef>
            </a:pPr>
            <a:r>
              <a:rPr lang="cs-CZ" sz="1750" b="1" u="sng" dirty="0"/>
              <a:t>Účinky záření na buněčné úrovni:</a:t>
            </a:r>
          </a:p>
          <a:p>
            <a:pPr>
              <a:spcBef>
                <a:spcPts val="700"/>
              </a:spcBef>
            </a:pPr>
            <a:r>
              <a:rPr lang="cs-CZ" sz="1750" dirty="0"/>
              <a:t>Přímý a nepřímý účinek ionizujícího záření, lineární přenos energie (LET), IZ s nízkým a vysokým LET, základy radiační chemie</a:t>
            </a:r>
          </a:p>
          <a:p>
            <a:pPr>
              <a:spcBef>
                <a:spcPts val="700"/>
              </a:spcBef>
            </a:pPr>
            <a:r>
              <a:rPr lang="cs-CZ" sz="1750" dirty="0"/>
              <a:t>Buňka, stavba buňky, radiační poškození proteinů, lipidů, RNA a DNA; funkce a radiační poškození membrán a buněčných organel</a:t>
            </a:r>
          </a:p>
          <a:p>
            <a:pPr>
              <a:spcBef>
                <a:spcPts val="700"/>
              </a:spcBef>
            </a:pPr>
            <a:r>
              <a:rPr lang="cs-CZ" sz="1750" dirty="0"/>
              <a:t>DNA jakožto kritický cíl pro ionizující záření, struktura buněčného jádra, chromatinu a DNA</a:t>
            </a:r>
          </a:p>
          <a:p>
            <a:pPr>
              <a:spcBef>
                <a:spcPts val="700"/>
              </a:spcBef>
            </a:pPr>
            <a:r>
              <a:rPr lang="cs-CZ" sz="1750" dirty="0"/>
              <a:t>Chromozómy, karyotyp člověka, chromozomální a chromatidové aberace (translokace, delece, inverze), vliv LET na charakter poškození chromozómů</a:t>
            </a:r>
          </a:p>
          <a:p>
            <a:pPr>
              <a:spcBef>
                <a:spcPts val="700"/>
              </a:spcBef>
            </a:pPr>
            <a:r>
              <a:rPr lang="cs-CZ" sz="1750" dirty="0" err="1"/>
              <a:t>Biodosimetrie</a:t>
            </a:r>
            <a:r>
              <a:rPr lang="cs-CZ" sz="1750" dirty="0"/>
              <a:t> pro krizové události </a:t>
            </a:r>
          </a:p>
          <a:p>
            <a:pPr>
              <a:spcBef>
                <a:spcPts val="700"/>
              </a:spcBef>
            </a:pPr>
            <a:r>
              <a:rPr lang="cs-CZ" sz="1750" dirty="0"/>
              <a:t>Radiační poškození DNA na molekulární úrovni – typy radiačních lézí DNA, mutageneze, IZ s nízkým a vysokým LET – </a:t>
            </a:r>
            <a:r>
              <a:rPr lang="cs-CZ" sz="1750" dirty="0" err="1"/>
              <a:t>mikrodosimetrie</a:t>
            </a:r>
            <a:r>
              <a:rPr lang="cs-CZ" sz="1750" dirty="0"/>
              <a:t>, vztah mezi LET a relativní biologickou účinností IZ (RBE)</a:t>
            </a:r>
          </a:p>
          <a:p>
            <a:pPr>
              <a:spcBef>
                <a:spcPts val="700"/>
              </a:spcBef>
            </a:pPr>
            <a:r>
              <a:rPr lang="cs-CZ" sz="1750" dirty="0"/>
              <a:t>Cytoplasmatické účinky IZ – </a:t>
            </a:r>
            <a:r>
              <a:rPr lang="cs-CZ" sz="1750" dirty="0" err="1"/>
              <a:t>bystander</a:t>
            </a:r>
            <a:r>
              <a:rPr lang="cs-CZ" sz="1750" dirty="0"/>
              <a:t> </a:t>
            </a:r>
            <a:r>
              <a:rPr lang="cs-CZ" sz="1750" dirty="0" err="1"/>
              <a:t>effect</a:t>
            </a:r>
            <a:endParaRPr lang="cs-CZ" sz="1750" dirty="0"/>
          </a:p>
          <a:p>
            <a:pPr>
              <a:spcBef>
                <a:spcPts val="700"/>
              </a:spcBef>
            </a:pPr>
            <a:r>
              <a:rPr lang="cs-CZ" sz="1750" dirty="0"/>
              <a:t>Karcinogeneze, klonální expanze, </a:t>
            </a:r>
            <a:r>
              <a:rPr lang="cs-CZ" sz="1750" dirty="0" err="1"/>
              <a:t>chromothripsis</a:t>
            </a:r>
            <a:r>
              <a:rPr lang="cs-CZ" sz="1750" dirty="0"/>
              <a:t>, </a:t>
            </a:r>
            <a:r>
              <a:rPr lang="cs-CZ" sz="1750" dirty="0" err="1"/>
              <a:t>protoonkogeny</a:t>
            </a:r>
            <a:r>
              <a:rPr lang="cs-CZ" sz="1750" dirty="0"/>
              <a:t> a nádorové supresory, onkogeny, solidní nádory a leukémie</a:t>
            </a:r>
          </a:p>
          <a:p>
            <a:pPr>
              <a:spcBef>
                <a:spcPts val="700"/>
              </a:spcBef>
            </a:pPr>
            <a:r>
              <a:rPr lang="cs-CZ" sz="1750" dirty="0"/>
              <a:t>Buněčný cyklus ve vztahu k </a:t>
            </a:r>
            <a:r>
              <a:rPr lang="cs-CZ" sz="1750" dirty="0" err="1"/>
              <a:t>radiorezistenci</a:t>
            </a:r>
            <a:r>
              <a:rPr lang="cs-CZ" sz="1750" dirty="0"/>
              <a:t>, reparaci DNA a karcinogenezi; transkripce a replikace DNA, typy buněčné smrti – apoptóza, nekróza, mitotická smrt, </a:t>
            </a:r>
            <a:r>
              <a:rPr lang="cs-CZ" sz="1750" dirty="0" err="1"/>
              <a:t>autofagie</a:t>
            </a:r>
            <a:endParaRPr lang="cs-CZ" sz="1750" dirty="0"/>
          </a:p>
          <a:p>
            <a:pPr>
              <a:spcBef>
                <a:spcPts val="700"/>
              </a:spcBef>
            </a:pPr>
            <a:r>
              <a:rPr lang="cs-CZ" sz="1750" dirty="0"/>
              <a:t>Reparační mechanizmy DNA – základní reparační dráhy BER, NER, zejména pak NHEJ, HR a alternativní reparační dráhy </a:t>
            </a:r>
            <a:r>
              <a:rPr lang="cs-CZ" sz="1750" dirty="0" err="1"/>
              <a:t>dvouřetězcových</a:t>
            </a:r>
            <a:r>
              <a:rPr lang="cs-CZ" sz="1750" dirty="0"/>
              <a:t> zlomů DNA, bodové mutace a </a:t>
            </a:r>
            <a:r>
              <a:rPr lang="cs-CZ" sz="1750" dirty="0" err="1"/>
              <a:t>epimutací</a:t>
            </a:r>
            <a:endParaRPr lang="cs-CZ" sz="1750" dirty="0"/>
          </a:p>
        </p:txBody>
      </p:sp>
    </p:spTree>
    <p:extLst>
      <p:ext uri="{BB962C8B-B14F-4D97-AF65-F5344CB8AC3E}">
        <p14:creationId xmlns:p14="http://schemas.microsoft.com/office/powerpoint/2010/main" val="4076622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</a:rPr>
              <a:t>Orientační sylabus – část 3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13360" y="1717040"/>
            <a:ext cx="11856719" cy="5008880"/>
          </a:xfrm>
        </p:spPr>
        <p:txBody>
          <a:bodyPr anchor="ctr">
            <a:noAutofit/>
          </a:bodyPr>
          <a:lstStyle/>
          <a:p>
            <a:r>
              <a:rPr lang="cs-CZ" sz="1800" b="1" u="sng" dirty="0"/>
              <a:t>Aplikace IZ – radiodiagnostika a radioterapie</a:t>
            </a:r>
          </a:p>
          <a:p>
            <a:r>
              <a:rPr lang="cs-CZ" sz="1800" dirty="0"/>
              <a:t>Princip radioterapie – odpověď normálních a nádorových buněk na ozáření, zevní terapie, frakcionované ozařování, moderní přístupy v radioterapii, </a:t>
            </a:r>
            <a:r>
              <a:rPr lang="cs-CZ" sz="1800" dirty="0" err="1"/>
              <a:t>brachyterapie</a:t>
            </a:r>
            <a:r>
              <a:rPr lang="cs-CZ" sz="1800" dirty="0"/>
              <a:t>, </a:t>
            </a:r>
            <a:r>
              <a:rPr lang="cs-CZ" sz="1800" dirty="0" err="1"/>
              <a:t>boron-capture</a:t>
            </a:r>
            <a:r>
              <a:rPr lang="cs-CZ" sz="1800" dirty="0"/>
              <a:t> </a:t>
            </a:r>
            <a:r>
              <a:rPr lang="cs-CZ" sz="1800" dirty="0" err="1"/>
              <a:t>therapy</a:t>
            </a:r>
            <a:endParaRPr lang="cs-CZ" sz="1800" dirty="0"/>
          </a:p>
          <a:p>
            <a:r>
              <a:rPr lang="cs-CZ" sz="1800" dirty="0"/>
              <a:t>Hadronová terapie – protony a urychlené těžké ionty s vysokým LET (též v souvislosti s kosmickými lety), fyzikální výhody</a:t>
            </a:r>
          </a:p>
          <a:p>
            <a:r>
              <a:rPr lang="cs-CZ" sz="1800" dirty="0" err="1"/>
              <a:t>Radiorezistence</a:t>
            </a:r>
            <a:r>
              <a:rPr lang="cs-CZ" sz="1800" dirty="0"/>
              <a:t> nádorů – hypoxie, kyslíkový efekt (OER), genetické faktory (např. mutace p53), selekce </a:t>
            </a:r>
            <a:r>
              <a:rPr lang="cs-CZ" sz="1800" dirty="0" err="1"/>
              <a:t>radiorezistentních</a:t>
            </a:r>
            <a:r>
              <a:rPr lang="cs-CZ" sz="1800" dirty="0"/>
              <a:t> klonů</a:t>
            </a:r>
          </a:p>
          <a:p>
            <a:r>
              <a:rPr lang="cs-CZ" sz="1800" dirty="0"/>
              <a:t>Možnosti </a:t>
            </a:r>
            <a:r>
              <a:rPr lang="cs-CZ" sz="1800" dirty="0" err="1"/>
              <a:t>radioprotekce</a:t>
            </a:r>
            <a:r>
              <a:rPr lang="cs-CZ" sz="1800" dirty="0"/>
              <a:t> normálních buněk a </a:t>
            </a:r>
            <a:r>
              <a:rPr lang="cs-CZ" sz="1800" dirty="0" err="1"/>
              <a:t>radisenzitizace</a:t>
            </a:r>
            <a:r>
              <a:rPr lang="cs-CZ" sz="1800" dirty="0"/>
              <a:t> nádorových buněk – chemické (</a:t>
            </a:r>
            <a:r>
              <a:rPr lang="cs-CZ" sz="1800" dirty="0" err="1"/>
              <a:t>amifostin</a:t>
            </a:r>
            <a:r>
              <a:rPr lang="cs-CZ" sz="1800" dirty="0"/>
              <a:t>), biologické (inhibitory reparace DNA, </a:t>
            </a:r>
            <a:r>
              <a:rPr lang="cs-CZ" sz="1800" dirty="0" err="1"/>
              <a:t>imunomodulátory</a:t>
            </a:r>
            <a:r>
              <a:rPr lang="cs-CZ" sz="1800" dirty="0"/>
              <a:t>, apod.), a fyzikální </a:t>
            </a:r>
          </a:p>
          <a:p>
            <a:r>
              <a:rPr lang="cs-CZ" sz="1800" b="1" u="sng" dirty="0"/>
              <a:t>Nemedicínské aplikace IZ</a:t>
            </a:r>
          </a:p>
          <a:p>
            <a:r>
              <a:rPr lang="cs-CZ" sz="1800" dirty="0"/>
              <a:t>Elektronová mikroskopie a další výzkumné metody</a:t>
            </a:r>
          </a:p>
          <a:p>
            <a:r>
              <a:rPr lang="cs-CZ" sz="1800" dirty="0"/>
              <a:t>Atomové elektrárny </a:t>
            </a:r>
          </a:p>
          <a:p>
            <a:r>
              <a:rPr lang="cs-CZ" sz="1800" dirty="0"/>
              <a:t>Atomové zbraně</a:t>
            </a:r>
          </a:p>
          <a:p>
            <a:r>
              <a:rPr lang="cs-CZ" sz="1800" b="1" u="sng" dirty="0"/>
              <a:t>Metody v radiobiologickém výzkumu</a:t>
            </a:r>
          </a:p>
          <a:p>
            <a:r>
              <a:rPr lang="cs-CZ" sz="1800" b="1" u="sng" dirty="0"/>
              <a:t>Aktuální témata v radiobiologii (+ představení výzkumu DBBR AVČR Brno, M Falk)</a:t>
            </a:r>
            <a:endParaRPr lang="cs-CZ" sz="1750" dirty="0"/>
          </a:p>
        </p:txBody>
      </p:sp>
    </p:spTree>
    <p:extLst>
      <p:ext uri="{BB962C8B-B14F-4D97-AF65-F5344CB8AC3E}">
        <p14:creationId xmlns:p14="http://schemas.microsoft.com/office/powerpoint/2010/main" val="3022019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Zástupný symbol pro obsah 2">
            <a:extLst>
              <a:ext uri="{FF2B5EF4-FFF2-40B4-BE49-F238E27FC236}">
                <a16:creationId xmlns:a16="http://schemas.microsoft.com/office/drawing/2014/main" id="{0F27C56E-B712-4ED7-8CE6-6F0B7029EB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1460637"/>
              </p:ext>
            </p:extLst>
          </p:nvPr>
        </p:nvGraphicFramePr>
        <p:xfrm>
          <a:off x="838200" y="1286509"/>
          <a:ext cx="7734300" cy="5089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Nadpis 3"/>
          <p:cNvSpPr txBox="1">
            <a:spLocks noGrp="1"/>
          </p:cNvSpPr>
          <p:nvPr>
            <p:ph type="title"/>
          </p:nvPr>
        </p:nvSpPr>
        <p:spPr>
          <a:xfrm>
            <a:off x="838200" y="353193"/>
            <a:ext cx="5073633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Jak získat KOLOKVIUM</a:t>
            </a:r>
            <a:endParaRPr lang="en-US" b="1" dirty="0"/>
          </a:p>
        </p:txBody>
      </p:sp>
      <p:pic>
        <p:nvPicPr>
          <p:cNvPr id="5" name="Obrázek 4" descr="Obsah obrázku text&#10;&#10;Popis byl vytvořen automaticky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343" y="292100"/>
            <a:ext cx="2183457" cy="31369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print"/>
          <a:srcRect r="75120"/>
          <a:stretch/>
        </p:blipFill>
        <p:spPr>
          <a:xfrm>
            <a:off x="9476748" y="3892231"/>
            <a:ext cx="1750051" cy="1334903"/>
          </a:xfrm>
          <a:prstGeom prst="rect">
            <a:avLst/>
          </a:prstGeom>
        </p:spPr>
      </p:pic>
      <p:pic>
        <p:nvPicPr>
          <p:cNvPr id="7" name="Obrázek 6" descr="Obsah obrázku text, klipart&#10;&#10;Popis byl vytvořen automaticky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99" y="5364480"/>
            <a:ext cx="3200401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59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5" y="1493701"/>
            <a:ext cx="3483465" cy="5004577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8AE60E42-A89C-415D-BA3F-5A31F9E77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0" t="4869" r="1435" b="6289"/>
          <a:stretch/>
        </p:blipFill>
        <p:spPr>
          <a:xfrm rot="5400000">
            <a:off x="7431936" y="2237364"/>
            <a:ext cx="5155657" cy="357977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3A97585-3A88-4774-86DB-EF31BC6C00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13" b="3732"/>
          <a:stretch/>
        </p:blipFill>
        <p:spPr>
          <a:xfrm rot="5400000">
            <a:off x="3474671" y="2289141"/>
            <a:ext cx="5025414" cy="3492229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93EFA273-C987-444D-9C1C-B0698E8590FF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Basic Literature</a:t>
            </a:r>
            <a:r>
              <a:rPr lang="cs-CZ" b="1" dirty="0">
                <a:solidFill>
                  <a:schemeClr val="bg1"/>
                </a:solidFill>
              </a:rPr>
              <a:t>: </a:t>
            </a:r>
            <a:br>
              <a:rPr lang="en-US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E6CB8131-F7DD-49A8-A5B9-90DEC31F8079}"/>
              </a:ext>
            </a:extLst>
          </p:cNvPr>
          <p:cNvCxnSpPr/>
          <p:nvPr/>
        </p:nvCxnSpPr>
        <p:spPr>
          <a:xfrm>
            <a:off x="0" y="1206228"/>
            <a:ext cx="121920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59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Obrázek 59" descr="Obsah obrázku text&#10;&#10;Popis byl vytvořen automaticky">
            <a:extLst>
              <a:ext uri="{FF2B5EF4-FFF2-40B4-BE49-F238E27FC236}">
                <a16:creationId xmlns:a16="http://schemas.microsoft.com/office/drawing/2014/main" id="{8592CA95-D46D-446D-A99F-13BDE2A453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6725" r="2640" b="5450"/>
          <a:stretch/>
        </p:blipFill>
        <p:spPr>
          <a:xfrm rot="5400000">
            <a:off x="7628184" y="2194231"/>
            <a:ext cx="4749582" cy="3357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" name="Obrázek 62" descr="Obsah obrázku text&#10;&#10;Popis byl vytvořen automaticky">
            <a:extLst>
              <a:ext uri="{FF2B5EF4-FFF2-40B4-BE49-F238E27FC236}">
                <a16:creationId xmlns:a16="http://schemas.microsoft.com/office/drawing/2014/main" id="{9BA0B01F-0A2C-4916-B5BA-C232D82A55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t="6034" b="7504"/>
          <a:stretch/>
        </p:blipFill>
        <p:spPr>
          <a:xfrm rot="5400000">
            <a:off x="3780337" y="2174426"/>
            <a:ext cx="4709974" cy="3357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A346EA38-FF25-410C-B9EA-2F505489D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4" y="1497433"/>
            <a:ext cx="3576573" cy="4750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6" name="Nadpis 1">
            <a:extLst>
              <a:ext uri="{FF2B5EF4-FFF2-40B4-BE49-F238E27FC236}">
                <a16:creationId xmlns:a16="http://schemas.microsoft.com/office/drawing/2014/main" id="{BBFA56CF-C5B5-4501-B68E-E64D0376B77F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Basic Literature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dirty="0" err="1">
                <a:solidFill>
                  <a:schemeClr val="bg1"/>
                </a:solidFill>
              </a:rPr>
              <a:t>optional</a:t>
            </a:r>
            <a:r>
              <a:rPr lang="cs-CZ" b="1" dirty="0">
                <a:solidFill>
                  <a:schemeClr val="bg1"/>
                </a:solidFill>
              </a:rPr>
              <a:t>): </a:t>
            </a:r>
            <a:br>
              <a:rPr lang="en-US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721CDF0E-D6EA-432E-8B0D-F5188F3E1182}"/>
              </a:ext>
            </a:extLst>
          </p:cNvPr>
          <p:cNvCxnSpPr/>
          <p:nvPr/>
        </p:nvCxnSpPr>
        <p:spPr>
          <a:xfrm>
            <a:off x="0" y="1206228"/>
            <a:ext cx="121920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301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4F2E99-7413-4EC3-8A55-D3D0E839D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Literature (optional):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Cell Response to IR, DNA Damage and Repair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0E3A0EB-AFA5-47CF-B8BE-CEE03EFFC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10792"/>
          <a:stretch/>
        </p:blipFill>
        <p:spPr>
          <a:xfrm>
            <a:off x="1958" y="2178996"/>
            <a:ext cx="12190042" cy="4426085"/>
          </a:xfrm>
          <a:prstGeom prst="rect">
            <a:avLst/>
          </a:prstGeom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6D40F4E9-43BE-4752-A67B-32072E399972}"/>
              </a:ext>
            </a:extLst>
          </p:cNvPr>
          <p:cNvCxnSpPr/>
          <p:nvPr/>
        </p:nvCxnSpPr>
        <p:spPr>
          <a:xfrm>
            <a:off x="0" y="2130361"/>
            <a:ext cx="121920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688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4F2E99-7413-4EC3-8A55-D3D0E839D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Literature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dirty="0" err="1">
                <a:solidFill>
                  <a:schemeClr val="bg1"/>
                </a:solidFill>
              </a:rPr>
              <a:t>optional</a:t>
            </a:r>
            <a:r>
              <a:rPr lang="cs-CZ" b="1" dirty="0">
                <a:solidFill>
                  <a:schemeClr val="bg1"/>
                </a:solidFill>
              </a:rPr>
              <a:t>):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Cell Biology, </a:t>
            </a:r>
            <a:r>
              <a:rPr lang="cs-CZ" dirty="0" err="1">
                <a:solidFill>
                  <a:schemeClr val="bg1"/>
                </a:solidFill>
              </a:rPr>
              <a:t>Cancer</a:t>
            </a:r>
            <a:r>
              <a:rPr lang="cs-CZ" dirty="0">
                <a:solidFill>
                  <a:schemeClr val="bg1"/>
                </a:solidFill>
              </a:rPr>
              <a:t> Biology and </a:t>
            </a:r>
            <a:r>
              <a:rPr lang="cs-CZ" dirty="0" err="1">
                <a:solidFill>
                  <a:schemeClr val="bg1"/>
                </a:solidFill>
              </a:rPr>
              <a:t>Radiation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Physics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B7905776-9609-4B5F-97C1-63ABEAAE4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51" r="37904" b="7001"/>
          <a:stretch/>
        </p:blipFill>
        <p:spPr>
          <a:xfrm>
            <a:off x="188069" y="2486784"/>
            <a:ext cx="5709836" cy="37529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115FB20-9364-4A00-AECC-A27EFB47E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78" t="5936" b="7601"/>
          <a:stretch/>
        </p:blipFill>
        <p:spPr>
          <a:xfrm rot="5400000">
            <a:off x="5833554" y="3127846"/>
            <a:ext cx="3391912" cy="2470826"/>
          </a:xfrm>
          <a:prstGeom prst="rect">
            <a:avLst/>
          </a:prstGeom>
        </p:spPr>
      </p:pic>
      <p:pic>
        <p:nvPicPr>
          <p:cNvPr id="9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BC0E2FCA-4AAE-4D3F-BBD5-817878DD58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60" t="11476" r="8777" b="7821"/>
          <a:stretch/>
        </p:blipFill>
        <p:spPr>
          <a:xfrm>
            <a:off x="9085183" y="2607416"/>
            <a:ext cx="2626469" cy="3511686"/>
          </a:xfrm>
          <a:prstGeom prst="rect">
            <a:avLst/>
          </a:prstGeom>
        </p:spPr>
      </p:pic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1AEBB29C-8FCA-4E2E-8D42-A3AF3D37670D}"/>
              </a:ext>
            </a:extLst>
          </p:cNvPr>
          <p:cNvCxnSpPr/>
          <p:nvPr/>
        </p:nvCxnSpPr>
        <p:spPr>
          <a:xfrm>
            <a:off x="0" y="2130361"/>
            <a:ext cx="121920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77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20151103_084611.jpg"/>
          <p:cNvPicPr>
            <a:picLocks noChangeAspect="1"/>
          </p:cNvPicPr>
          <p:nvPr/>
        </p:nvPicPr>
        <p:blipFill>
          <a:blip r:embed="rId2" cstate="print"/>
          <a:srcRect l="8116"/>
          <a:stretch>
            <a:fillRect/>
          </a:stretch>
        </p:blipFill>
        <p:spPr>
          <a:xfrm rot="5400000">
            <a:off x="-1982857" y="1982856"/>
            <a:ext cx="6858000" cy="28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4625006" y="1430472"/>
            <a:ext cx="552615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BIOFYZIKÁLNÍ ÚSTAV AVČR</a:t>
            </a:r>
          </a:p>
          <a:p>
            <a:pPr algn="ctr"/>
            <a:r>
              <a:rPr lang="cs-CZ" sz="3300" dirty="0" err="1"/>
              <a:t>Dpt</a:t>
            </a:r>
            <a:r>
              <a:rPr lang="cs-CZ" sz="3300" dirty="0"/>
              <a:t>. buněčné biologie                 a radiobiologie</a:t>
            </a:r>
            <a:endParaRPr lang="en-US" sz="3300" dirty="0"/>
          </a:p>
        </p:txBody>
      </p:sp>
      <p:sp>
        <p:nvSpPr>
          <p:cNvPr id="10" name="Podnadpis 2"/>
          <p:cNvSpPr txBox="1">
            <a:spLocks/>
          </p:cNvSpPr>
          <p:nvPr/>
        </p:nvSpPr>
        <p:spPr>
          <a:xfrm>
            <a:off x="3849755" y="3999599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dirty="0"/>
              <a:t>Doc. RNDr. Martin Falk, Ph.D.</a:t>
            </a:r>
          </a:p>
          <a:p>
            <a:pPr marL="0" indent="0" algn="ctr">
              <a:buNone/>
            </a:pPr>
            <a:r>
              <a:rPr lang="cs-CZ" dirty="0"/>
              <a:t>(falk@ibp.cz)</a:t>
            </a:r>
            <a:endParaRPr lang="en-US" dirty="0"/>
          </a:p>
        </p:txBody>
      </p:sp>
      <p:sp>
        <p:nvSpPr>
          <p:cNvPr id="2" name="TextovéPole 1"/>
          <p:cNvSpPr txBox="1"/>
          <p:nvPr/>
        </p:nvSpPr>
        <p:spPr>
          <a:xfrm>
            <a:off x="6226736" y="570268"/>
            <a:ext cx="21040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Kontakt: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/>
          <a:srcRect r="75120"/>
          <a:stretch/>
        </p:blipFill>
        <p:spPr>
          <a:xfrm>
            <a:off x="9660463" y="2474202"/>
            <a:ext cx="1880797" cy="14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30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EDF3793-70AE-4788-A651-4AF7A3A48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cs-CZ" b="1" dirty="0" err="1">
                <a:solidFill>
                  <a:schemeClr val="bg1"/>
                </a:solidFill>
              </a:rPr>
              <a:t>Literature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dirty="0" err="1">
                <a:solidFill>
                  <a:schemeClr val="bg1"/>
                </a:solidFill>
              </a:rPr>
              <a:t>optional</a:t>
            </a:r>
            <a:r>
              <a:rPr lang="cs-CZ" b="1" dirty="0">
                <a:solidFill>
                  <a:schemeClr val="bg1"/>
                </a:solidFill>
              </a:rPr>
              <a:t>):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cs-CZ" dirty="0" err="1">
                <a:solidFill>
                  <a:schemeClr val="bg1"/>
                </a:solidFill>
              </a:rPr>
              <a:t>History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CVs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etc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8DB91E80-F0CD-4D4E-AE87-E6E2FF4B65FD}"/>
              </a:ext>
            </a:extLst>
          </p:cNvPr>
          <p:cNvCxnSpPr/>
          <p:nvPr/>
        </p:nvCxnSpPr>
        <p:spPr>
          <a:xfrm>
            <a:off x="0" y="2178996"/>
            <a:ext cx="12192000" cy="0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ek 9" descr="Obsah obrázku text, elektronika&#10;&#10;Popis byl vytvořen automaticky">
            <a:extLst>
              <a:ext uri="{FF2B5EF4-FFF2-40B4-BE49-F238E27FC236}">
                <a16:creationId xmlns:a16="http://schemas.microsoft.com/office/drawing/2014/main" id="{8F023C6D-7479-4219-A5E7-0C84C15153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7930" r="1962" b="9350"/>
          <a:stretch/>
        </p:blipFill>
        <p:spPr>
          <a:xfrm rot="5400000">
            <a:off x="7562443" y="3179790"/>
            <a:ext cx="3955919" cy="2670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7D24D8D-EAB5-486A-8802-B909339A98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1" t="8751" b="7508"/>
          <a:stretch/>
        </p:blipFill>
        <p:spPr>
          <a:xfrm rot="5400000">
            <a:off x="197439" y="3146914"/>
            <a:ext cx="3955917" cy="2735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ek 11" descr="Obsah obrázku text, interiér&#10;&#10;Popis byl vytvořen automaticky">
            <a:extLst>
              <a:ext uri="{FF2B5EF4-FFF2-40B4-BE49-F238E27FC236}">
                <a16:creationId xmlns:a16="http://schemas.microsoft.com/office/drawing/2014/main" id="{8BEF7313-292B-49CA-8D74-34063EAE39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6121" r="3064" b="10138"/>
          <a:stretch/>
        </p:blipFill>
        <p:spPr>
          <a:xfrm rot="5400000">
            <a:off x="3825862" y="3146913"/>
            <a:ext cx="3955919" cy="273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9665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6559" y="91189"/>
            <a:ext cx="5019674" cy="1288794"/>
          </a:xfrm>
        </p:spPr>
        <p:txBody>
          <a:bodyPr>
            <a:normAutofit fontScale="90000"/>
          </a:bodyPr>
          <a:lstStyle/>
          <a:p>
            <a:r>
              <a:rPr lang="cs-CZ" dirty="0"/>
              <a:t>Duální povaha ZÁŘENÍ</a:t>
            </a:r>
            <a:br>
              <a:rPr lang="cs-CZ" dirty="0"/>
            </a:br>
            <a:r>
              <a:rPr lang="cs-CZ" sz="1600" dirty="0"/>
              <a:t>(podrobněji později)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0762" y="1714773"/>
            <a:ext cx="5215238" cy="342845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46559" y="5237775"/>
            <a:ext cx="11058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Kromě postulování tří Newtonových zákonů, které ho proslavily, zabýval se Newton také studiem světla. Používal        k tomu různé hranoly a již ve svých 23 letech zjistil, že </a:t>
            </a:r>
            <a:r>
              <a:rPr lang="cs-CZ" b="1" dirty="0"/>
              <a:t>světlo se dá rozložit na barevné spektrum </a:t>
            </a:r>
            <a:r>
              <a:rPr lang="cs-CZ" dirty="0"/>
              <a:t>(viz obr.). Dále zjistil, že světelné spektrum se dá zase spojit použitím druhého hranolu. Vymezením se dá získat světlo určité barvy. Newton si představoval světlo jako </a:t>
            </a:r>
            <a:r>
              <a:rPr lang="cs-CZ" b="1" dirty="0"/>
              <a:t>proud částic různé velikosti</a:t>
            </a:r>
            <a:r>
              <a:rPr lang="cs-CZ" dirty="0"/>
              <a:t>. Jestliže narážejí v hranolu na částice stejné hmotnosti, pak nejméně se budou odrážet částice s největší hmotností.</a:t>
            </a:r>
          </a:p>
        </p:txBody>
      </p:sp>
      <p:pic>
        <p:nvPicPr>
          <p:cNvPr id="6" name="Picture 18" descr="http://labguide.cz/wp-content/uploads/2015/01/ELEKTROMAGNETICK%C3%89-SPEKTRUM.jpg"/>
          <p:cNvPicPr>
            <a:picLocks noChangeAspect="1" noChangeArrowheads="1"/>
          </p:cNvPicPr>
          <p:nvPr/>
        </p:nvPicPr>
        <p:blipFill rotWithShape="1">
          <a:blip r:embed="rId3" cstate="print"/>
          <a:srcRect l="10457" t="48611" r="9261" b="13430"/>
          <a:stretch/>
        </p:blipFill>
        <p:spPr bwMode="auto">
          <a:xfrm>
            <a:off x="7039897" y="4363306"/>
            <a:ext cx="4906298" cy="865663"/>
          </a:xfrm>
          <a:prstGeom prst="rect">
            <a:avLst/>
          </a:prstGeom>
          <a:noFill/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746559" y="1004718"/>
            <a:ext cx="4239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1. Světlo jako částice </a:t>
            </a:r>
            <a:br>
              <a:rPr lang="cs-CZ" dirty="0"/>
            </a:br>
            <a:endParaRPr lang="cs-CZ" dirty="0"/>
          </a:p>
        </p:txBody>
      </p:sp>
      <p:pic>
        <p:nvPicPr>
          <p:cNvPr id="7" name="Obrázek 6" descr="Obsah obrázku přenosný počítač, počítač, interiér, tmavé&#10;&#10;Popis byl vytvořen automaticky">
            <a:extLst>
              <a:ext uri="{FF2B5EF4-FFF2-40B4-BE49-F238E27FC236}">
                <a16:creationId xmlns:a16="http://schemas.microsoft.com/office/drawing/2014/main" id="{5AFCFB89-7C6A-45F6-AF9F-C5FE9C04C9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257" y="281304"/>
            <a:ext cx="3409950" cy="175602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F477774-5D9E-41B3-B15F-01B5DAE2C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257" y="2143041"/>
            <a:ext cx="34099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65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19550" y="279402"/>
            <a:ext cx="7123725" cy="1325563"/>
          </a:xfrm>
        </p:spPr>
        <p:txBody>
          <a:bodyPr/>
          <a:lstStyle/>
          <a:p>
            <a:r>
              <a:rPr lang="cs-CZ" dirty="0"/>
              <a:t>2. Světlo jako vlnění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2450" y="3393742"/>
            <a:ext cx="6525305" cy="32684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800" dirty="0"/>
              <a:t>Vlnové vlastnosti světla studoval </a:t>
            </a:r>
            <a:r>
              <a:rPr lang="cs-CZ" sz="1800" b="1" dirty="0">
                <a:solidFill>
                  <a:srgbClr val="FF0000"/>
                </a:solidFill>
              </a:rPr>
              <a:t>Thomas </a:t>
            </a:r>
            <a:r>
              <a:rPr lang="cs-CZ" sz="1800" b="1" dirty="0" err="1">
                <a:solidFill>
                  <a:srgbClr val="FF0000"/>
                </a:solidFill>
              </a:rPr>
              <a:t>Young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na začátku             19. století </a:t>
            </a:r>
          </a:p>
          <a:p>
            <a:r>
              <a:rPr lang="cs-CZ" sz="1800" dirty="0"/>
              <a:t>Klasický experiment, v němž světlo prochází dvěma štěrbinami (obr. 5). </a:t>
            </a:r>
          </a:p>
          <a:p>
            <a:r>
              <a:rPr lang="cs-CZ" sz="1800" dirty="0"/>
              <a:t>Průchod světla dvěma štěrbinami by měl dát na stínítku součet osvětlení od jednotlivých štěrbin (vpravo)</a:t>
            </a:r>
          </a:p>
          <a:p>
            <a:r>
              <a:rPr lang="cs-CZ" sz="1800" dirty="0"/>
              <a:t>místo toho však pozoroval interferenční obrazec (obr. dole). </a:t>
            </a:r>
          </a:p>
          <a:p>
            <a:r>
              <a:rPr lang="cs-CZ" sz="1800" dirty="0"/>
              <a:t>Tento obrazec lze vysvětlit za předpokladu, že se světlo šíří ve formě vlnoploch (jako vlny na hladině rybníka), tj. v každém bodě kde světlo vnikne dochází ke vzniku nové vlnoplochy </a:t>
            </a:r>
            <a:r>
              <a:rPr lang="cs-CZ" sz="1800" dirty="0">
                <a:sym typeface="Wingdings" panose="05000000000000000000" pitchFamily="2" charset="2"/>
              </a:rPr>
              <a:t> </a:t>
            </a:r>
            <a:r>
              <a:rPr lang="cs-CZ" sz="1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elekrtomagnetické</a:t>
            </a:r>
            <a:r>
              <a:rPr lang="cs-CZ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 vlnění</a:t>
            </a:r>
            <a:endParaRPr lang="cs-CZ" sz="1800" b="1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072" y="557542"/>
            <a:ext cx="2080150" cy="24815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4483" y="1082814"/>
            <a:ext cx="4744192" cy="23350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7756" y="3449021"/>
            <a:ext cx="4673826" cy="272008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32037" y="6397709"/>
            <a:ext cx="2235630" cy="26449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41" y="1172970"/>
            <a:ext cx="3873787" cy="204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10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611" y="1817688"/>
            <a:ext cx="5249286" cy="39830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7"/>
          <a:stretch/>
        </p:blipFill>
        <p:spPr>
          <a:xfrm>
            <a:off x="5210175" y="1527746"/>
            <a:ext cx="2096548" cy="34855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/>
          <a:srcRect r="51020"/>
          <a:stretch/>
        </p:blipFill>
        <p:spPr>
          <a:xfrm>
            <a:off x="7691627" y="194373"/>
            <a:ext cx="4299585" cy="2994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ovéPole 13"/>
          <p:cNvSpPr txBox="1"/>
          <p:nvPr/>
        </p:nvSpPr>
        <p:spPr>
          <a:xfrm>
            <a:off x="6034754" y="2279904"/>
            <a:ext cx="1007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 = </a:t>
            </a:r>
            <a:r>
              <a:rPr lang="cs-CZ" dirty="0" err="1"/>
              <a:t>konst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/>
          <a:srcRect l="51506"/>
          <a:stretch/>
        </p:blipFill>
        <p:spPr>
          <a:xfrm>
            <a:off x="7712962" y="3500438"/>
            <a:ext cx="4256913" cy="299440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Přímá spojnice se šipkou 12"/>
          <p:cNvCxnSpPr/>
          <p:nvPr/>
        </p:nvCxnSpPr>
        <p:spPr>
          <a:xfrm flipV="1">
            <a:off x="7205091" y="4362450"/>
            <a:ext cx="1510284" cy="29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V="1">
            <a:off x="6287517" y="1989138"/>
            <a:ext cx="1510284" cy="29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962025" y="438540"/>
            <a:ext cx="5737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Frekvence vs. Vlnová délka</a:t>
            </a:r>
          </a:p>
        </p:txBody>
      </p:sp>
    </p:spTree>
    <p:extLst>
      <p:ext uri="{BB962C8B-B14F-4D97-AF65-F5344CB8AC3E}">
        <p14:creationId xmlns:p14="http://schemas.microsoft.com/office/powerpoint/2010/main" val="224799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186995"/>
            <a:ext cx="7886700" cy="64427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Druhy elektromagnetického záření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2650" y="900195"/>
            <a:ext cx="7886700" cy="220011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Podle vlnové délky či frekvence můžeme rozdělit elektromagnetické vlny na několik skupin</a:t>
            </a:r>
          </a:p>
          <a:p>
            <a:r>
              <a:rPr lang="cs-CZ" b="1" dirty="0"/>
              <a:t>Radiové vlny: </a:t>
            </a:r>
            <a:r>
              <a:rPr lang="cs-CZ" dirty="0"/>
              <a:t>délkou odpovídají rozměrům fotbalového hřiště </a:t>
            </a:r>
          </a:p>
          <a:p>
            <a:r>
              <a:rPr lang="cs-CZ" b="1" dirty="0"/>
              <a:t>Mikrovlny</a:t>
            </a:r>
            <a:r>
              <a:rPr lang="cs-CZ" dirty="0"/>
              <a:t>: (v mikrovlnné troubě) mají velikost asi baseballového míčku, </a:t>
            </a:r>
          </a:p>
          <a:p>
            <a:r>
              <a:rPr lang="cs-CZ" b="1" dirty="0"/>
              <a:t>Viditelné spektrum</a:t>
            </a:r>
            <a:r>
              <a:rPr lang="cs-CZ" dirty="0"/>
              <a:t>: vlny rozměrově odpovídají bakteriím</a:t>
            </a:r>
          </a:p>
          <a:p>
            <a:r>
              <a:rPr lang="cs-CZ" b="1" dirty="0"/>
              <a:t>Ionizující záření </a:t>
            </a:r>
            <a:r>
              <a:rPr lang="cs-CZ" dirty="0"/>
              <a:t>(RTG a gama záření): &lt;velikosti molekuly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259082" y="450473"/>
            <a:ext cx="3573640" cy="851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39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241" y="395288"/>
            <a:ext cx="8096250" cy="469582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488869" y="5491163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/>
              <a:t>h</a:t>
            </a:r>
            <a:r>
              <a:rPr lang="pt-BR" dirty="0"/>
              <a:t> = 4,135 667 696…×10</a:t>
            </a:r>
            <a:r>
              <a:rPr lang="pt-BR" baseline="30000" dirty="0"/>
              <a:t>−15</a:t>
            </a:r>
            <a:r>
              <a:rPr lang="pt-BR" dirty="0"/>
              <a:t> eV Hz</a:t>
            </a:r>
            <a:r>
              <a:rPr lang="pt-BR" baseline="30000" dirty="0"/>
              <a:t>-1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5277414" y="11307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Vztah mezi energií fotonu a vlnovou délkou je dán rovnicí </a:t>
            </a:r>
          </a:p>
        </p:txBody>
      </p:sp>
      <p:sp>
        <p:nvSpPr>
          <p:cNvPr id="7" name="Obdélník 6"/>
          <p:cNvSpPr/>
          <p:nvPr/>
        </p:nvSpPr>
        <p:spPr>
          <a:xfrm>
            <a:off x="7488869" y="5203134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/>
              <a:t>h</a:t>
            </a:r>
            <a:r>
              <a:rPr lang="pt-BR" dirty="0"/>
              <a:t> = </a:t>
            </a:r>
            <a:r>
              <a:rPr lang="pt-BR" b="1" dirty="0"/>
              <a:t>6,62607015×10</a:t>
            </a:r>
            <a:r>
              <a:rPr lang="pt-BR" b="1" baseline="30000" dirty="0"/>
              <a:t>−34</a:t>
            </a:r>
            <a:r>
              <a:rPr lang="pt-BR" b="1" dirty="0"/>
              <a:t> J⋅s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/>
          <a:srcRect l="12467" t="74404" r="56978"/>
          <a:stretch/>
        </p:blipFill>
        <p:spPr>
          <a:xfrm>
            <a:off x="3956106" y="5030552"/>
            <a:ext cx="2642616" cy="159200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6409A65-E2CC-4012-A5C1-809BD28A2054}"/>
              </a:ext>
            </a:extLst>
          </p:cNvPr>
          <p:cNvSpPr txBox="1"/>
          <p:nvPr/>
        </p:nvSpPr>
        <p:spPr>
          <a:xfrm>
            <a:off x="369013" y="622901"/>
            <a:ext cx="24835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err="1">
                <a:solidFill>
                  <a:srgbClr val="FF0000"/>
                </a:solidFill>
              </a:rPr>
              <a:t>Energy</a:t>
            </a:r>
            <a:r>
              <a:rPr lang="cs-CZ" sz="4800" b="1" dirty="0">
                <a:solidFill>
                  <a:srgbClr val="FF0000"/>
                </a:solidFill>
              </a:rPr>
              <a:t> </a:t>
            </a:r>
            <a:r>
              <a:rPr lang="cs-CZ" sz="4800" b="1" dirty="0" err="1">
                <a:solidFill>
                  <a:srgbClr val="FF0000"/>
                </a:solidFill>
              </a:rPr>
              <a:t>of</a:t>
            </a:r>
            <a:r>
              <a:rPr lang="cs-CZ" sz="4800" b="1" dirty="0">
                <a:solidFill>
                  <a:srgbClr val="FF0000"/>
                </a:solidFill>
              </a:rPr>
              <a:t> </a:t>
            </a:r>
            <a:r>
              <a:rPr lang="cs-CZ" sz="4800" b="1" dirty="0" err="1">
                <a:solidFill>
                  <a:srgbClr val="FF0000"/>
                </a:solidFill>
              </a:rPr>
              <a:t>radiation</a:t>
            </a:r>
            <a:endParaRPr lang="cs-CZ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80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Zástupný symbol pro obsah 2">
            <a:extLst>
              <a:ext uri="{FF2B5EF4-FFF2-40B4-BE49-F238E27FC236}">
                <a16:creationId xmlns:a16="http://schemas.microsoft.com/office/drawing/2014/main" id="{1996BA46-0BEB-4933-82CF-2171AC57F8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550739"/>
              </p:ext>
            </p:extLst>
          </p:nvPr>
        </p:nvGraphicFramePr>
        <p:xfrm>
          <a:off x="4584122" y="3768725"/>
          <a:ext cx="7188778" cy="2742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361" y="396463"/>
            <a:ext cx="3664842" cy="623548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57635" y="119463"/>
            <a:ext cx="1697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Vlnová délka </a:t>
            </a:r>
            <a:r>
              <a:rPr lang="en-US" dirty="0"/>
              <a:t>[</a:t>
            </a:r>
            <a:r>
              <a:rPr lang="cs-CZ" dirty="0">
                <a:latin typeface="Symbol" panose="05050102010706020507" pitchFamily="18" charset="2"/>
              </a:rPr>
              <a:t>l</a:t>
            </a:r>
            <a:r>
              <a:rPr lang="en-US" dirty="0"/>
              <a:t>]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71415" y="119463"/>
            <a:ext cx="1269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Druh záření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508909" y="443075"/>
            <a:ext cx="3692484" cy="1721386"/>
          </a:xfrm>
          <a:prstGeom prst="rect">
            <a:avLst/>
          </a:prstGeom>
          <a:solidFill>
            <a:srgbClr val="FF0000">
              <a:alpha val="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11" y="706438"/>
            <a:ext cx="5588000" cy="2794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3950" y="304129"/>
            <a:ext cx="6686550" cy="656152"/>
          </a:xfrm>
        </p:spPr>
        <p:txBody>
          <a:bodyPr>
            <a:normAutofit/>
          </a:bodyPr>
          <a:lstStyle/>
          <a:p>
            <a:r>
              <a:rPr lang="cs-CZ" sz="4000" b="1" dirty="0"/>
              <a:t>IONIZUJÍCÍ ZÁŘENÍ - Definice</a:t>
            </a:r>
          </a:p>
        </p:txBody>
      </p:sp>
    </p:spTree>
    <p:extLst>
      <p:ext uri="{BB962C8B-B14F-4D97-AF65-F5344CB8AC3E}">
        <p14:creationId xmlns:p14="http://schemas.microsoft.com/office/powerpoint/2010/main" val="1878876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4" name="AutoShape 6" descr="http://euroradio.fm/sites/default/files/legacy_articles/old_inline/in_report/public/field/image/2012/03/101911/8812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8296" name="AutoShape 8" descr="http://euroradio.fm/sites/default/files/legacy_articles/old_inline/in_report/public/field/image/2012/03/101911/8812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68306" name="Picture 18" descr="http://labguide.cz/wp-content/uploads/2015/01/ELEKTROMAGNETICK%C3%89-SPEKTRUM.jpg"/>
          <p:cNvPicPr>
            <a:picLocks noChangeAspect="1" noChangeArrowheads="1"/>
          </p:cNvPicPr>
          <p:nvPr/>
        </p:nvPicPr>
        <p:blipFill rotWithShape="1">
          <a:blip r:embed="rId2" cstate="print"/>
          <a:srcRect b="14610"/>
          <a:stretch/>
        </p:blipFill>
        <p:spPr bwMode="auto">
          <a:xfrm>
            <a:off x="6481763" y="1090135"/>
            <a:ext cx="4862513" cy="1549404"/>
          </a:xfrm>
          <a:prstGeom prst="rect">
            <a:avLst/>
          </a:prstGeom>
          <a:noFill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524624" y="5243368"/>
            <a:ext cx="5372101" cy="1363060"/>
          </a:xfrm>
        </p:spPr>
        <p:txBody>
          <a:bodyPr>
            <a:normAutofit/>
          </a:bodyPr>
          <a:lstStyle/>
          <a:p>
            <a:r>
              <a:rPr lang="cs-CZ" sz="2400" dirty="0"/>
              <a:t>Roentgen obdržel za objev </a:t>
            </a:r>
            <a:r>
              <a:rPr lang="cs-CZ" sz="2400" dirty="0" err="1"/>
              <a:t>parsků</a:t>
            </a:r>
            <a:r>
              <a:rPr lang="cs-CZ" sz="2400" dirty="0"/>
              <a:t> X (RTG) v roce 1901 vůbec první </a:t>
            </a:r>
            <a:r>
              <a:rPr lang="cs-CZ" sz="2400" b="1" dirty="0"/>
              <a:t>Nobelovu cenu</a:t>
            </a:r>
            <a:r>
              <a:rPr lang="cs-CZ" sz="2400" dirty="0"/>
              <a:t> za fyziku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170" y="2755472"/>
            <a:ext cx="2583007" cy="2583007"/>
          </a:xfrm>
          <a:prstGeom prst="rect">
            <a:avLst/>
          </a:prstGeom>
        </p:spPr>
      </p:pic>
      <p:cxnSp>
        <p:nvCxnSpPr>
          <p:cNvPr id="13" name="Přímá spojnice se šipkou 12"/>
          <p:cNvCxnSpPr/>
          <p:nvPr/>
        </p:nvCxnSpPr>
        <p:spPr>
          <a:xfrm flipV="1">
            <a:off x="7916384" y="1864838"/>
            <a:ext cx="0" cy="11309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0" y="37978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OBJEV RADIOAKTIVITY A IONIZUJÍCÍ ZÁŘENÍ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018320" y="1269295"/>
            <a:ext cx="47235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/>
              <a:t>Wilhelm</a:t>
            </a:r>
            <a:r>
              <a:rPr lang="cs-CZ" sz="2400" b="1" dirty="0"/>
              <a:t> </a:t>
            </a:r>
            <a:r>
              <a:rPr lang="cs-CZ" sz="2400" b="1" dirty="0" err="1"/>
              <a:t>Conrad</a:t>
            </a:r>
            <a:r>
              <a:rPr lang="cs-CZ" sz="2400" b="1" dirty="0"/>
              <a:t> </a:t>
            </a:r>
            <a:r>
              <a:rPr lang="cs-CZ" sz="2400" b="1" dirty="0" err="1"/>
              <a:t>Röntgen</a:t>
            </a:r>
            <a:endParaRPr lang="cs-CZ" sz="2400" b="1" dirty="0"/>
          </a:p>
          <a:p>
            <a:r>
              <a:rPr lang="cs-CZ" sz="2400" b="1" dirty="0"/>
              <a:t>8. listopadu 1895</a:t>
            </a:r>
          </a:p>
          <a:p>
            <a:r>
              <a:rPr lang="cs-CZ" sz="2400" dirty="0"/>
              <a:t>„To, co vidíme, jsou kosti vaší ruky…“</a:t>
            </a:r>
            <a:endParaRPr lang="cs-CZ" sz="2400" b="1" dirty="0"/>
          </a:p>
          <a:p>
            <a:endParaRPr lang="cs-CZ" sz="2400" dirty="0"/>
          </a:p>
        </p:txBody>
      </p:sp>
      <p:pic>
        <p:nvPicPr>
          <p:cNvPr id="14" name="Picture 12" descr="http://vesmir.cz/wp-content/uploads/2016/05/wilhelmrontg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846" y="2605881"/>
            <a:ext cx="2693232" cy="3809000"/>
          </a:xfrm>
          <a:prstGeom prst="rect">
            <a:avLst/>
          </a:prstGeom>
          <a:noFill/>
        </p:spPr>
      </p:pic>
      <p:pic>
        <p:nvPicPr>
          <p:cNvPr id="15" name="Picture 14" descr="Jeden z prvních snímk&amp;uring; paprsku X Wilhelma Röntgena zachycuje levouz ruku v&amp;ecaron;dcovy man&amp;zcaron;elky Anny Berthy Ludwig. Foto: Wilhelm Göntgen, Publiuc Domain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9916" y="2608886"/>
            <a:ext cx="2599001" cy="3805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5465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20FDFD2-19AF-4124-A49A-BAC0929B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656"/>
          <a:stretch/>
        </p:blipFill>
        <p:spPr>
          <a:xfrm>
            <a:off x="20" y="1"/>
            <a:ext cx="6088360" cy="3333749"/>
          </a:xfrm>
          <a:custGeom>
            <a:avLst/>
            <a:gdLst/>
            <a:ahLst/>
            <a:cxnLst/>
            <a:rect l="l" t="t" r="r" b="b"/>
            <a:pathLst>
              <a:path w="6088380" h="3333749">
                <a:moveTo>
                  <a:pt x="0" y="0"/>
                </a:moveTo>
                <a:lnTo>
                  <a:pt x="6088380" y="0"/>
                </a:lnTo>
                <a:lnTo>
                  <a:pt x="6088380" y="2202180"/>
                </a:lnTo>
                <a:lnTo>
                  <a:pt x="5913795" y="3333749"/>
                </a:lnTo>
                <a:lnTo>
                  <a:pt x="0" y="3333749"/>
                </a:lnTo>
                <a:close/>
              </a:path>
            </a:pathLst>
          </a:cu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r="18489"/>
          <a:stretch/>
        </p:blipFill>
        <p:spPr>
          <a:xfrm>
            <a:off x="20" y="3524252"/>
            <a:ext cx="6088360" cy="3333748"/>
          </a:xfrm>
          <a:custGeom>
            <a:avLst/>
            <a:gdLst/>
            <a:ahLst/>
            <a:cxnLst/>
            <a:rect l="l" t="t" r="r" b="b"/>
            <a:pathLst>
              <a:path w="6088380" h="3333748">
                <a:moveTo>
                  <a:pt x="0" y="0"/>
                </a:moveTo>
                <a:lnTo>
                  <a:pt x="5884403" y="0"/>
                </a:lnTo>
                <a:lnTo>
                  <a:pt x="5882640" y="11428"/>
                </a:lnTo>
                <a:lnTo>
                  <a:pt x="5562600" y="1931668"/>
                </a:lnTo>
                <a:lnTo>
                  <a:pt x="6088380" y="3333748"/>
                </a:lnTo>
                <a:lnTo>
                  <a:pt x="0" y="3333748"/>
                </a:lnTo>
                <a:close/>
              </a:path>
            </a:pathLst>
          </a:custGeom>
        </p:spPr>
      </p:pic>
      <p:grpSp>
        <p:nvGrpSpPr>
          <p:cNvPr id="35" name="Group 10">
            <a:extLst>
              <a:ext uri="{FF2B5EF4-FFF2-40B4-BE49-F238E27FC236}">
                <a16:creationId xmlns:a16="http://schemas.microsoft.com/office/drawing/2014/main" id="{7F6F6FC6-9A5F-4E14-8105-15D94914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70" y="544"/>
            <a:ext cx="874716" cy="6857455"/>
            <a:chOff x="5395370" y="544"/>
            <a:chExt cx="874716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CFA6DA-C89C-4BD9-A659-4E35D789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12">
              <a:extLst>
                <a:ext uri="{FF2B5EF4-FFF2-40B4-BE49-F238E27FC236}">
                  <a16:creationId xmlns:a16="http://schemas.microsoft.com/office/drawing/2014/main" id="{868AC5BD-C02C-4D96-813D-3C9ABB388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Obdélník 1"/>
          <p:cNvSpPr/>
          <p:nvPr/>
        </p:nvSpPr>
        <p:spPr>
          <a:xfrm>
            <a:off x="6853825" y="1992750"/>
            <a:ext cx="4391024" cy="268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bg1">
                    <a:alpha val="80000"/>
                  </a:schemeClr>
                </a:solidFill>
              </a:rPr>
              <a:t>The first Nobel Prize in Physics in 1901. His was the first of more than 20 Nobel Prizes awarded for research related to radioactivity in the 20th century.</a:t>
            </a:r>
            <a:endParaRPr lang="en-US" sz="36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65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4" name="AutoShape 6" descr="http://euroradio.fm/sites/default/files/legacy_articles/old_inline/in_report/public/field/image/2012/03/101911/8812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8296" name="AutoShape 8" descr="http://euroradio.fm/sites/default/files/legacy_articles/old_inline/in_report/public/field/image/2012/03/101911/8812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68298" name="Picture 10" descr="http://image.slidesharecdn.com/anorganika-new07-101109015839-phpapp02/95/hic-06-vyvoj-anorganicke-chemie-50-728.jpg?cb=1317867312"/>
          <p:cNvPicPr>
            <a:picLocks noChangeAspect="1" noChangeArrowheads="1"/>
          </p:cNvPicPr>
          <p:nvPr/>
        </p:nvPicPr>
        <p:blipFill>
          <a:blip r:embed="rId2" cstate="print"/>
          <a:srcRect l="64000" t="20971" r="3136" b="20651"/>
          <a:stretch>
            <a:fillRect/>
          </a:stretch>
        </p:blipFill>
        <p:spPr bwMode="auto">
          <a:xfrm>
            <a:off x="1679575" y="2623859"/>
            <a:ext cx="2979294" cy="3969280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443435" y="1026119"/>
            <a:ext cx="31284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Antoine</a:t>
            </a:r>
            <a:r>
              <a:rPr lang="cs-CZ" sz="2800" b="1" dirty="0"/>
              <a:t> </a:t>
            </a:r>
            <a:r>
              <a:rPr lang="cs-CZ" sz="2800" b="1" dirty="0" err="1"/>
              <a:t>Henri</a:t>
            </a:r>
            <a:r>
              <a:rPr lang="cs-CZ" sz="2800" b="1" dirty="0"/>
              <a:t> Becquerel</a:t>
            </a:r>
          </a:p>
          <a:p>
            <a:r>
              <a:rPr lang="cs-CZ" sz="2800" b="1" dirty="0"/>
              <a:t>18. května </a:t>
            </a:r>
            <a:r>
              <a:rPr lang="cs-CZ" sz="2800" b="1" dirty="0">
                <a:solidFill>
                  <a:srgbClr val="FF0000"/>
                </a:solidFill>
              </a:rPr>
              <a:t>1896</a:t>
            </a:r>
            <a:r>
              <a:rPr lang="cs-CZ" sz="2800" b="1" dirty="0"/>
              <a:t>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0" y="37978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OBJEV PŘIROZENÉ RADIOAKTIVITY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19" y="2656229"/>
            <a:ext cx="2776562" cy="390454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352799" y="1175227"/>
            <a:ext cx="75342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1903</a:t>
            </a:r>
            <a:r>
              <a:rPr lang="cs-CZ" sz="2800" dirty="0"/>
              <a:t> – spolu s </a:t>
            </a:r>
            <a:r>
              <a:rPr lang="cs-CZ" sz="2800" b="1" dirty="0" err="1"/>
              <a:t>Pierre</a:t>
            </a:r>
            <a:r>
              <a:rPr lang="cs-CZ" sz="2800" b="1" dirty="0"/>
              <a:t> a Marií Curie </a:t>
            </a:r>
            <a:r>
              <a:rPr lang="cs-CZ" sz="2800" dirty="0"/>
              <a:t>- Nobelova cena za fyziku za objev radioaktivity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9200" y="1818030"/>
            <a:ext cx="2981324" cy="250674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4324776"/>
            <a:ext cx="2981324" cy="223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52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079" y="651285"/>
            <a:ext cx="11566328" cy="155160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 cstate="print">
            <a:lum contrast="40000"/>
          </a:blip>
          <a:srcRect l="10278" t="1840" r="11005" b="2871"/>
          <a:stretch/>
        </p:blipFill>
        <p:spPr>
          <a:xfrm>
            <a:off x="10440211" y="2154271"/>
            <a:ext cx="1313234" cy="1585609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0860" t="2385" r="11006"/>
          <a:stretch/>
        </p:blipFill>
        <p:spPr>
          <a:xfrm>
            <a:off x="10449938" y="3827429"/>
            <a:ext cx="1303507" cy="1628498"/>
          </a:xfrm>
          <a:prstGeom prst="rect">
            <a:avLst/>
          </a:prstGeom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838200" y="24580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Radiační biofyzika </a:t>
            </a:r>
            <a:r>
              <a:rPr lang="cs-CZ" b="1" dirty="0">
                <a:latin typeface="MingLiU_HKSCS-ExtB" panose="02020500000000000000" pitchFamily="18" charset="-120"/>
                <a:ea typeface="MingLiU_HKSCS-ExtB" panose="02020500000000000000" pitchFamily="18" charset="-120"/>
              </a:rPr>
              <a:t>~</a:t>
            </a:r>
            <a:r>
              <a:rPr lang="cs-CZ" b="1" dirty="0"/>
              <a:t> radiobiologie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1704513" y="3332542"/>
            <a:ext cx="7746833" cy="261827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sz="3200" dirty="0"/>
              <a:t>a) studium interakcí ionizujícího záření (IZ)                      		s biologickými systémy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3200" dirty="0"/>
              <a:t>b) biologických efektů ionizujícího záření</a:t>
            </a:r>
          </a:p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3248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s://www.epa.gov/sites/production/files/2019-02/sample_time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821" y="174624"/>
            <a:ext cx="6324600" cy="4010026"/>
          </a:xfrm>
          <a:prstGeom prst="rect">
            <a:avLst/>
          </a:prstGeom>
          <a:noFill/>
        </p:spPr>
      </p:pic>
      <p:pic>
        <p:nvPicPr>
          <p:cNvPr id="5" name="Picture 10" descr="http://image.slidesharecdn.com/anorganika-new07-101109015839-phpapp02/95/hic-06-vyvoj-anorganicke-chemie-50-728.jpg?cb=1317867312"/>
          <p:cNvPicPr/>
          <p:nvPr/>
        </p:nvPicPr>
        <p:blipFill>
          <a:blip r:embed="rId3" cstate="print"/>
          <a:srcRect l="71204" t="23718" r="9249" b="43363"/>
          <a:stretch/>
        </p:blipFill>
        <p:spPr>
          <a:xfrm>
            <a:off x="2840386" y="4351088"/>
            <a:ext cx="1596177" cy="2016224"/>
          </a:xfrm>
          <a:prstGeom prst="rect">
            <a:avLst/>
          </a:prstGeom>
          <a:ln>
            <a:noFill/>
          </a:ln>
        </p:spPr>
      </p:pic>
      <p:pic>
        <p:nvPicPr>
          <p:cNvPr id="6" name="Picture 2" descr="Image result for objev přirozené radioaktiv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6569" y="4351088"/>
            <a:ext cx="1341706" cy="2016224"/>
          </a:xfrm>
          <a:prstGeom prst="rect">
            <a:avLst/>
          </a:prstGeom>
          <a:noFill/>
        </p:spPr>
      </p:pic>
      <p:pic>
        <p:nvPicPr>
          <p:cNvPr id="7" name="Picture 4" descr="Image result for pierre cur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4721" y="4351088"/>
            <a:ext cx="1639278" cy="2016224"/>
          </a:xfrm>
          <a:prstGeom prst="rect">
            <a:avLst/>
          </a:prstGeom>
          <a:noFill/>
        </p:spPr>
      </p:pic>
      <p:pic>
        <p:nvPicPr>
          <p:cNvPr id="160776" name="Picture 8" descr="Wilhelm Conrad Röntgen (1845 – 1923)"/>
          <p:cNvPicPr>
            <a:picLocks noChangeAspect="1" noChangeArrowheads="1"/>
          </p:cNvPicPr>
          <p:nvPr/>
        </p:nvPicPr>
        <p:blipFill>
          <a:blip r:embed="rId6" cstate="print"/>
          <a:srcRect l="20806" t="3704" r="11572" b="25926"/>
          <a:stretch>
            <a:fillRect/>
          </a:stretch>
        </p:blipFill>
        <p:spPr bwMode="auto">
          <a:xfrm>
            <a:off x="896169" y="4351089"/>
            <a:ext cx="1368152" cy="1999607"/>
          </a:xfrm>
          <a:prstGeom prst="rect">
            <a:avLst/>
          </a:prstGeom>
          <a:noFill/>
        </p:spPr>
      </p:pic>
      <p:cxnSp>
        <p:nvCxnSpPr>
          <p:cNvPr id="13" name="Přímá spojovací čára 12"/>
          <p:cNvCxnSpPr/>
          <p:nvPr/>
        </p:nvCxnSpPr>
        <p:spPr>
          <a:xfrm flipH="1">
            <a:off x="1469877" y="2190848"/>
            <a:ext cx="792088" cy="2088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2428875" y="2181225"/>
            <a:ext cx="1123950" cy="2095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2438400" y="2190750"/>
            <a:ext cx="2600325" cy="2057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2477989" y="2190848"/>
            <a:ext cx="4176464" cy="2088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ipsa 23"/>
          <p:cNvSpPr/>
          <p:nvPr/>
        </p:nvSpPr>
        <p:spPr>
          <a:xfrm>
            <a:off x="2189957" y="2103209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2357419" y="2103209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3754418" y="6367312"/>
            <a:ext cx="2942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1903 Nobelova cena za fyziku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print"/>
          <a:srcRect l="16296" t="14040" r="18517" b="5731"/>
          <a:stretch>
            <a:fillRect/>
          </a:stretch>
        </p:blipFill>
        <p:spPr bwMode="auto">
          <a:xfrm>
            <a:off x="7967861" y="1304330"/>
            <a:ext cx="374441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ovéPole 27"/>
          <p:cNvSpPr txBox="1"/>
          <p:nvPr/>
        </p:nvSpPr>
        <p:spPr>
          <a:xfrm>
            <a:off x="7678639" y="4519974"/>
            <a:ext cx="43228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Marie Curie</a:t>
            </a:r>
          </a:p>
          <a:p>
            <a:r>
              <a:rPr lang="cs-CZ" sz="2400" dirty="0"/>
              <a:t>První žena oceněná Nobelovou cenou</a:t>
            </a:r>
          </a:p>
          <a:p>
            <a:r>
              <a:rPr lang="cs-CZ" sz="2400" dirty="0"/>
              <a:t>Původně měl být ale oceněn jen Becquerel a </a:t>
            </a:r>
            <a:r>
              <a:rPr lang="cs-CZ" sz="2400" dirty="0" err="1"/>
              <a:t>Pierre</a:t>
            </a:r>
            <a:r>
              <a:rPr lang="cs-CZ" sz="2400" dirty="0"/>
              <a:t> Curie!!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464122" y="6358020"/>
            <a:ext cx="297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1901 vůbec první NB za fyziku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44" y="212129"/>
            <a:ext cx="1014764" cy="101476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687" y="189904"/>
            <a:ext cx="1014764" cy="1014764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619" y="174624"/>
            <a:ext cx="1014764" cy="101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18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5"/>
          <p:cNvSpPr/>
          <p:nvPr/>
        </p:nvSpPr>
        <p:spPr>
          <a:xfrm>
            <a:off x="2135560" y="2230126"/>
            <a:ext cx="279308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b="1" spc="-1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1903: Nobelova cena za fyziku za objev radioaktivity</a:t>
            </a:r>
            <a:r>
              <a:rPr lang="cs-CZ" spc="-1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, spolu s </a:t>
            </a:r>
            <a:r>
              <a:rPr lang="cs-CZ" spc="-1" dirty="0" err="1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Pierrem</a:t>
            </a:r>
            <a:r>
              <a:rPr lang="cs-CZ" spc="-1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 a A.H. Becquerelem</a:t>
            </a:r>
            <a:endParaRPr lang="cs-CZ" spc="-1" dirty="0"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149506" name="Picture 2" descr="Image result for objev přirozené radioaktiv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1884" y="1268761"/>
            <a:ext cx="2088232" cy="3138053"/>
          </a:xfrm>
          <a:prstGeom prst="rect">
            <a:avLst/>
          </a:prstGeom>
          <a:noFill/>
        </p:spPr>
      </p:pic>
      <p:pic>
        <p:nvPicPr>
          <p:cNvPr id="10" name="Picture 8" descr="Image result for ester ledecká"/>
          <p:cNvPicPr>
            <a:picLocks noChangeAspect="1" noChangeArrowheads="1"/>
          </p:cNvPicPr>
          <p:nvPr/>
        </p:nvPicPr>
        <p:blipFill>
          <a:blip r:embed="rId3" cstate="print"/>
          <a:srcRect l="20400" r="11201"/>
          <a:stretch>
            <a:fillRect/>
          </a:stretch>
        </p:blipFill>
        <p:spPr bwMode="auto">
          <a:xfrm>
            <a:off x="7248128" y="404664"/>
            <a:ext cx="1728192" cy="1600200"/>
          </a:xfrm>
          <a:prstGeom prst="rect">
            <a:avLst/>
          </a:prstGeom>
          <a:noFill/>
        </p:spPr>
      </p:pic>
      <p:sp>
        <p:nvSpPr>
          <p:cNvPr id="11" name="Obdélník 10"/>
          <p:cNvSpPr/>
          <p:nvPr/>
        </p:nvSpPr>
        <p:spPr>
          <a:xfrm>
            <a:off x="7320136" y="2228672"/>
            <a:ext cx="3347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-1" dirty="0">
                <a:solidFill>
                  <a:srgbClr val="000000"/>
                </a:solidFill>
                <a:latin typeface="Calibri Light"/>
              </a:rPr>
              <a:t>1911</a:t>
            </a:r>
            <a:r>
              <a:rPr lang="cs-CZ" b="1" spc="-1" dirty="0">
                <a:solidFill>
                  <a:srgbClr val="000000"/>
                </a:solidFill>
                <a:latin typeface="Calibri Light"/>
              </a:rPr>
              <a:t>: druhá Nobelova cena, nyní za chemii,  </a:t>
            </a:r>
            <a:r>
              <a:rPr lang="cs-CZ" spc="-1" dirty="0">
                <a:solidFill>
                  <a:srgbClr val="000000"/>
                </a:solidFill>
                <a:latin typeface="Calibri Light"/>
              </a:rPr>
              <a:t>za izolaci radia a objev polonia, plus další objevy ohledně radioaktivity</a:t>
            </a:r>
            <a:endParaRPr lang="cs-CZ" dirty="0"/>
          </a:p>
        </p:txBody>
      </p:sp>
      <p:pic>
        <p:nvPicPr>
          <p:cNvPr id="41986" name="Picture 2" descr="Image result for stupně vítězů"/>
          <p:cNvPicPr>
            <a:picLocks noChangeAspect="1" noChangeArrowheads="1"/>
          </p:cNvPicPr>
          <p:nvPr/>
        </p:nvPicPr>
        <p:blipFill>
          <a:blip r:embed="rId4" cstate="print"/>
          <a:srcRect t="57309" b="13427"/>
          <a:stretch>
            <a:fillRect/>
          </a:stretch>
        </p:blipFill>
        <p:spPr bwMode="auto">
          <a:xfrm>
            <a:off x="1689270" y="4149080"/>
            <a:ext cx="8958193" cy="2708920"/>
          </a:xfrm>
          <a:prstGeom prst="rect">
            <a:avLst/>
          </a:prstGeom>
          <a:noFill/>
        </p:spPr>
      </p:pic>
      <p:sp>
        <p:nvSpPr>
          <p:cNvPr id="41988" name="AutoShape 4" descr="Image result for nobel priz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990" name="AutoShape 6" descr="Nobe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992" name="AutoShape 8" descr="Nobe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994" name="AutoShape 10" descr="https://thumbs-prod.si-cdn.com/ujA2lYbjQIcMAAFCbwEa6GVVKIc=/800x600/filters:no_upscale():focal(515x296:516x297)/https://public-media.si-cdn.com/filer/40/8a/408acbae-404f-4f17-8e49-b3099699e1d6/efkeyb-wr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996" name="Picture 12" descr="Image result for nobel priz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7848" y="3861049"/>
            <a:ext cx="1368152" cy="1343277"/>
          </a:xfrm>
          <a:prstGeom prst="rect">
            <a:avLst/>
          </a:prstGeom>
          <a:noFill/>
        </p:spPr>
      </p:pic>
      <p:pic>
        <p:nvPicPr>
          <p:cNvPr id="18" name="Picture 12" descr="Image result for nobel priz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6040" y="3861049"/>
            <a:ext cx="1368152" cy="1343277"/>
          </a:xfrm>
          <a:prstGeom prst="rect">
            <a:avLst/>
          </a:prstGeom>
          <a:noFill/>
        </p:spPr>
      </p:pic>
      <p:sp>
        <p:nvSpPr>
          <p:cNvPr id="19" name="TextovéPole 18"/>
          <p:cNvSpPr txBox="1"/>
          <p:nvPr/>
        </p:nvSpPr>
        <p:spPr>
          <a:xfrm>
            <a:off x="2279576" y="260648"/>
            <a:ext cx="4968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Fenomenální Marie Curie-</a:t>
            </a:r>
            <a:r>
              <a:rPr lang="cs-CZ" sz="3200" dirty="0" err="1"/>
              <a:t>Sklodowska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25987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0532" name="Rectangle 70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0530" name="Picture 2" descr="Image result for rentgenka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20973" y="1415272"/>
            <a:ext cx="3438815" cy="1736601"/>
          </a:xfrm>
          <a:prstGeom prst="rect">
            <a:avLst/>
          </a:prstGeom>
          <a:noFill/>
        </p:spPr>
      </p:pic>
      <p:pic>
        <p:nvPicPr>
          <p:cNvPr id="5" name="Picture 12" descr="http://vesmir.cz/wp-content/uploads/2016/05/wilhelmrontgen.jpg"/>
          <p:cNvPicPr/>
          <p:nvPr/>
        </p:nvPicPr>
        <p:blipFill>
          <a:blip r:embed="rId3" cstate="print"/>
          <a:stretch/>
        </p:blipFill>
        <p:spPr>
          <a:xfrm>
            <a:off x="4930011" y="643467"/>
            <a:ext cx="2319341" cy="3280212"/>
          </a:xfrm>
          <a:prstGeom prst="rect">
            <a:avLst/>
          </a:prstGeom>
        </p:spPr>
      </p:pic>
      <p:pic>
        <p:nvPicPr>
          <p:cNvPr id="6" name="Picture 14" descr="Jeden z prvních snímk&amp;uring; paprsku X Wilhelma Röntgena zachycuje levouz ruku v&amp;ecaron;dcovy man&amp;zcaron;elky Anny Berthy Ludwig. Foto: Wilhelm Göntgen, Publiuc Domain."/>
          <p:cNvPicPr/>
          <p:nvPr/>
        </p:nvPicPr>
        <p:blipFill>
          <a:blip r:embed="rId4" cstate="print"/>
          <a:stretch/>
        </p:blipFill>
        <p:spPr>
          <a:xfrm>
            <a:off x="8718351" y="643467"/>
            <a:ext cx="2239959" cy="3280212"/>
          </a:xfrm>
          <a:prstGeom prst="rect">
            <a:avLst/>
          </a:prstGeom>
        </p:spPr>
      </p:pic>
      <p:sp>
        <p:nvSpPr>
          <p:cNvPr id="150533" name="Rectangle 72">
            <a:extLst>
              <a:ext uri="{FF2B5EF4-FFF2-40B4-BE49-F238E27FC236}">
                <a16:creationId xmlns:a16="http://schemas.microsoft.com/office/drawing/2014/main" id="{23D97D8B-CFC5-431A-AA32-93C4522A6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stomShape 6"/>
          <p:cNvSpPr/>
          <p:nvPr/>
        </p:nvSpPr>
        <p:spPr>
          <a:xfrm>
            <a:off x="969264" y="4535424"/>
            <a:ext cx="3685032" cy="14996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spc="-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LESSON I: The Discovery of X-Rays, X-Rays</a:t>
            </a:r>
            <a:endParaRPr lang="en-US" sz="3400" spc="-1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ustomShape 4"/>
          <p:cNvSpPr/>
          <p:nvPr/>
        </p:nvSpPr>
        <p:spPr>
          <a:xfrm>
            <a:off x="5074920" y="4535423"/>
            <a:ext cx="4930626" cy="15861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spc="-1">
                <a:solidFill>
                  <a:schemeClr val="bg1"/>
                </a:solidFill>
              </a:rPr>
              <a:t>Wilhelm Conrad Röntgen</a:t>
            </a:r>
            <a:endParaRPr lang="en-US" sz="2000" spc="-1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spc="-1">
                <a:solidFill>
                  <a:schemeClr val="bg1"/>
                </a:solidFill>
              </a:rPr>
              <a:t>8. listopadu 1895</a:t>
            </a:r>
            <a:endParaRPr lang="en-US" sz="2000" spc="-1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-1">
                <a:solidFill>
                  <a:schemeClr val="bg1"/>
                </a:solidFill>
              </a:rPr>
              <a:t>„To, co vidíme, jsou kosti vaší ruky…“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spc="-1">
              <a:solidFill>
                <a:schemeClr val="bg1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91EAA54-AC0A-4AEF-ACE5-B1DD3DC8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821439"/>
            <a:ext cx="1128382" cy="847206"/>
            <a:chOff x="8183879" y="1000124"/>
            <a:chExt cx="1562267" cy="1172973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57EE6F04-B543-44E1-BA29-3DD44C5AE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D5559A4F-CFAC-4ECC-B04A-670D559B9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7312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8368" y="46974"/>
            <a:ext cx="7886700" cy="1009403"/>
          </a:xfrm>
        </p:spPr>
        <p:txBody>
          <a:bodyPr/>
          <a:lstStyle/>
          <a:p>
            <a:r>
              <a:rPr lang="cs-CZ" dirty="0"/>
              <a:t>Objev ionizujícího záření</a:t>
            </a:r>
          </a:p>
        </p:txBody>
      </p:sp>
      <p:graphicFrame>
        <p:nvGraphicFramePr>
          <p:cNvPr id="18" name="Zástupný symbol pro obsah 2">
            <a:extLst>
              <a:ext uri="{FF2B5EF4-FFF2-40B4-BE49-F238E27FC236}">
                <a16:creationId xmlns:a16="http://schemas.microsoft.com/office/drawing/2014/main" id="{B55D38B1-A032-467F-A266-60E9F70FAF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2139278"/>
              </p:ext>
            </p:extLst>
          </p:nvPr>
        </p:nvGraphicFramePr>
        <p:xfrm>
          <a:off x="1330912" y="964544"/>
          <a:ext cx="10289958" cy="5667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Skupina 8"/>
          <p:cNvGrpSpPr/>
          <p:nvPr/>
        </p:nvGrpSpPr>
        <p:grpSpPr>
          <a:xfrm>
            <a:off x="6822621" y="849686"/>
            <a:ext cx="1665839" cy="2254172"/>
            <a:chOff x="2327464" y="1184992"/>
            <a:chExt cx="3349041" cy="4531839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464" y="1184992"/>
              <a:ext cx="3349041" cy="4531839"/>
            </a:xfrm>
            <a:prstGeom prst="rect">
              <a:avLst/>
            </a:prstGeom>
          </p:spPr>
        </p:pic>
        <p:sp>
          <p:nvSpPr>
            <p:cNvPr id="8" name="Ovál 7"/>
            <p:cNvSpPr/>
            <p:nvPr/>
          </p:nvSpPr>
          <p:spPr>
            <a:xfrm>
              <a:off x="3751860" y="4132860"/>
              <a:ext cx="154380" cy="1543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6879618" y="1946646"/>
            <a:ext cx="1106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Würzburg</a:t>
            </a:r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89186" y="538156"/>
            <a:ext cx="2442542" cy="359115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8737808" y="3322101"/>
            <a:ext cx="2177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Wilhelm Roentgen</a:t>
            </a:r>
          </a:p>
          <a:p>
            <a:r>
              <a:rPr lang="cs-CZ" b="1" dirty="0">
                <a:solidFill>
                  <a:schemeClr val="bg1"/>
                </a:solidFill>
              </a:rPr>
              <a:t>1845-1923, </a:t>
            </a:r>
            <a:r>
              <a:rPr lang="cs-CZ" b="1" dirty="0" err="1">
                <a:solidFill>
                  <a:schemeClr val="bg1"/>
                </a:solidFill>
              </a:rPr>
              <a:t>Germany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428C196-D30E-4F73-A540-0309E61965C6}"/>
              </a:ext>
            </a:extLst>
          </p:cNvPr>
          <p:cNvSpPr txBox="1"/>
          <p:nvPr/>
        </p:nvSpPr>
        <p:spPr>
          <a:xfrm>
            <a:off x="1811045" y="5537243"/>
            <a:ext cx="9050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cs-CZ" sz="1800" dirty="0"/>
              <a:t>zkoumal světélkující fluorescenční stínítko (pokryté fluorescenční látkou, obyčejně </a:t>
            </a:r>
            <a:r>
              <a:rPr lang="cs-CZ" sz="1800" b="1" dirty="0"/>
              <a:t>kyanidem </a:t>
            </a:r>
            <a:r>
              <a:rPr lang="cs-CZ" sz="1800" b="1" dirty="0" err="1"/>
              <a:t>platičitobarnatým</a:t>
            </a:r>
            <a:r>
              <a:rPr lang="cs-CZ" sz="1800" dirty="0"/>
              <a:t>), ve kterém byla fluorescence indukována katodovými paprsky, jež vznikaly po dopadu elektronů na antikatodu ve vakuové trubici (viz dále).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82224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y2mate.com - elektricky_proud_v_plynech_dwMrHsGrV2A_360p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89176" y="127976"/>
            <a:ext cx="8266176" cy="6199068"/>
          </a:xfrm>
          <a:ln>
            <a:solidFill>
              <a:schemeClr val="bg1"/>
            </a:solidFill>
          </a:ln>
        </p:spPr>
      </p:pic>
      <p:grpSp>
        <p:nvGrpSpPr>
          <p:cNvPr id="14" name="Skupina 13"/>
          <p:cNvGrpSpPr/>
          <p:nvPr/>
        </p:nvGrpSpPr>
        <p:grpSpPr>
          <a:xfrm>
            <a:off x="1857756" y="5458968"/>
            <a:ext cx="4137661" cy="868076"/>
            <a:chOff x="256031" y="131637"/>
            <a:chExt cx="7828865" cy="1896947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5" cstate="print"/>
            <a:srcRect l="47981" t="5154" r="2132" b="48947"/>
            <a:stretch/>
          </p:blipFill>
          <p:spPr>
            <a:xfrm>
              <a:off x="256031" y="157230"/>
              <a:ext cx="3236977" cy="1871354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6" cstate="print"/>
            <a:srcRect l="4915" t="41512" r="59805" b="5822"/>
            <a:stretch/>
          </p:blipFill>
          <p:spPr>
            <a:xfrm>
              <a:off x="3538728" y="131637"/>
              <a:ext cx="2022270" cy="1896947"/>
            </a:xfrm>
            <a:prstGeom prst="rect">
              <a:avLst/>
            </a:prstGeom>
          </p:spPr>
        </p:pic>
        <p:pic>
          <p:nvPicPr>
            <p:cNvPr id="13" name="Obrázek 12"/>
            <p:cNvPicPr>
              <a:picLocks noChangeAspect="1"/>
            </p:cNvPicPr>
            <p:nvPr/>
          </p:nvPicPr>
          <p:blipFill rotWithShape="1">
            <a:blip r:embed="rId7" cstate="print"/>
            <a:srcRect l="54075" t="58722" r="13066" b="2237"/>
            <a:stretch/>
          </p:blipFill>
          <p:spPr>
            <a:xfrm>
              <a:off x="5615863" y="184967"/>
              <a:ext cx="2469033" cy="1843385"/>
            </a:xfrm>
            <a:prstGeom prst="rect">
              <a:avLst/>
            </a:prstGeom>
          </p:spPr>
        </p:pic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79498" y="1"/>
            <a:ext cx="78867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Co předcházelo objevu paprsků X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401299" y="2207776"/>
            <a:ext cx="12241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Každý správný fyzik tehdy zkoumal katodové výboje v plynech (katodové paprsky)</a:t>
            </a:r>
          </a:p>
        </p:txBody>
      </p:sp>
    </p:spTree>
    <p:extLst>
      <p:ext uri="{BB962C8B-B14F-4D97-AF65-F5344CB8AC3E}">
        <p14:creationId xmlns:p14="http://schemas.microsoft.com/office/powerpoint/2010/main" val="72990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Vznik katodového zářené (e-/sklo)</a:t>
            </a:r>
          </a:p>
        </p:txBody>
      </p:sp>
      <p:pic>
        <p:nvPicPr>
          <p:cNvPr id="4" name="y2mate.com - rayos_catodicos_1dPv5WKBz9k_360p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76325" y="1690690"/>
            <a:ext cx="7735888" cy="4351338"/>
          </a:xfrm>
          <a:ln>
            <a:solidFill>
              <a:schemeClr val="bg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9300932" y="1027908"/>
            <a:ext cx="242647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Po odsátí trubice na vysoké vakuum mizí katodové paprsky, avšak začíná zelenožlutě svítit sklo v okolí anody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Charakteristiky záření (barva) nezávislé na náplni trubice</a:t>
            </a:r>
          </a:p>
        </p:txBody>
      </p:sp>
    </p:spTree>
    <p:extLst>
      <p:ext uri="{BB962C8B-B14F-4D97-AF65-F5344CB8AC3E}">
        <p14:creationId xmlns:p14="http://schemas.microsoft.com/office/powerpoint/2010/main" val="322869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0"/>
          <a:stretch/>
        </p:blipFill>
        <p:spPr>
          <a:xfrm>
            <a:off x="3895725" y="0"/>
            <a:ext cx="5687568" cy="374767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1726" y="1027906"/>
            <a:ext cx="2619486" cy="1325563"/>
          </a:xfrm>
        </p:spPr>
        <p:txBody>
          <a:bodyPr/>
          <a:lstStyle/>
          <a:p>
            <a:r>
              <a:rPr lang="cs-CZ" b="1" dirty="0" err="1">
                <a:hlinkClick r:id="rId3"/>
              </a:rPr>
              <a:t>Cherchez</a:t>
            </a:r>
            <a:r>
              <a:rPr lang="cs-CZ" b="1" dirty="0">
                <a:hlinkClick r:id="rId3"/>
              </a:rPr>
              <a:t> la femme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0576" y="3381374"/>
            <a:ext cx="11134724" cy="343852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Ze záhadných (neznámých důvodů zakryl výbojovou trubici                   černým papírem</a:t>
            </a:r>
          </a:p>
          <a:p>
            <a:r>
              <a:rPr lang="cs-CZ" dirty="0"/>
              <a:t>Možná její světélkování narušovalo experiment, možná v tom měla prsty jeho manželka ;-)</a:t>
            </a:r>
          </a:p>
          <a:p>
            <a:r>
              <a:rPr lang="cs-CZ" dirty="0"/>
              <a:t>Každopádně sehrála hlavní roli náhoda, díky níž se objevilo světélkování/ stín na NEUKLIZENÉM světélkujícím stínítku… (Flemingovi zplesnivěly kultury na penicilin, objev přirození radioaktivity – opět náhoda ;-) )</a:t>
            </a:r>
          </a:p>
          <a:p>
            <a:r>
              <a:rPr lang="cs-CZ" dirty="0"/>
              <a:t>Nebýt této události, nebyl by asi Roentgen vkládal mezi trubici a stínítko různé předměty (včetně své ruky). Dělal by dál zajímavé pokusy s katodovými trubicemi stejně jako desítky dalších experimentátorů v té době, ale nové pronikavé záření by asi neobjevil (ostatně, toto X-záření ve stejné době nezávisle objevili </a:t>
            </a:r>
            <a:r>
              <a:rPr lang="cs-CZ" dirty="0" err="1"/>
              <a:t>H.Jackson</a:t>
            </a:r>
            <a:r>
              <a:rPr lang="cs-CZ" dirty="0"/>
              <a:t>                    a </a:t>
            </a:r>
            <a:r>
              <a:rPr lang="cs-CZ" dirty="0" err="1"/>
              <a:t>A.A.Campbell-Swinton</a:t>
            </a:r>
            <a:r>
              <a:rPr lang="cs-CZ" dirty="0"/>
              <a:t>, stejně tak jako ukrajinský vědec působící Praze - </a:t>
            </a:r>
            <a:r>
              <a:rPr lang="cs-CZ" b="1" dirty="0">
                <a:solidFill>
                  <a:srgbClr val="FF0000"/>
                </a:solidFill>
              </a:rPr>
              <a:t>Ivan </a:t>
            </a:r>
            <a:r>
              <a:rPr lang="cs-CZ" b="1" dirty="0" err="1">
                <a:solidFill>
                  <a:srgbClr val="FF0000"/>
                </a:solidFill>
              </a:rPr>
              <a:t>Pului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41839" y="2237441"/>
            <a:ext cx="1556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Mrs. Roentgen</a:t>
            </a:r>
          </a:p>
        </p:txBody>
      </p:sp>
    </p:spTree>
    <p:extLst>
      <p:ext uri="{BB962C8B-B14F-4D97-AF65-F5344CB8AC3E}">
        <p14:creationId xmlns:p14="http://schemas.microsoft.com/office/powerpoint/2010/main" val="1396108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614139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18161"/>
            <a:ext cx="6054571" cy="6880196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56410" y="732268"/>
            <a:ext cx="5129784" cy="5393463"/>
          </a:xfrm>
        </p:spPr>
        <p:txBody>
          <a:bodyPr>
            <a:noAutofit/>
          </a:bodyPr>
          <a:lstStyle/>
          <a:p>
            <a:r>
              <a:rPr lang="cs-CZ" dirty="0"/>
              <a:t>Zjistil, že </a:t>
            </a:r>
            <a:r>
              <a:rPr lang="cs-CZ" dirty="0">
                <a:solidFill>
                  <a:srgbClr val="FF0000"/>
                </a:solidFill>
              </a:rPr>
              <a:t>fluorescence nemizí ani při zaclonění trubice černým papírem</a:t>
            </a:r>
            <a:r>
              <a:rPr lang="cs-CZ" dirty="0"/>
              <a:t>, ani když mezi trubici a stínítko vložil tlustou knihu; stínítko fluoreskovalo </a:t>
            </a:r>
            <a:r>
              <a:rPr lang="pl-PL" dirty="0"/>
              <a:t>i na vzdálenost 2 metrů</a:t>
            </a:r>
            <a:r>
              <a:rPr lang="cs-CZ" dirty="0"/>
              <a:t> </a:t>
            </a:r>
          </a:p>
          <a:p>
            <a:r>
              <a:rPr lang="cs-CZ" dirty="0"/>
              <a:t>Když poté vkládal mezi lampu a stínítko další různé předměty, zjistil, že jimi </a:t>
            </a:r>
            <a:r>
              <a:rPr lang="cs-CZ" dirty="0">
                <a:solidFill>
                  <a:srgbClr val="FF0000"/>
                </a:solidFill>
              </a:rPr>
              <a:t>paprsky X procházejí různě intenzivně</a:t>
            </a:r>
            <a:r>
              <a:rPr lang="cs-CZ" dirty="0"/>
              <a:t>. Teprve když mezi trubici a stínítko umístil kovový předmět, na stínítku se ukázal stín </a:t>
            </a:r>
          </a:p>
        </p:txBody>
      </p:sp>
    </p:spTree>
    <p:extLst>
      <p:ext uri="{BB962C8B-B14F-4D97-AF65-F5344CB8AC3E}">
        <p14:creationId xmlns:p14="http://schemas.microsoft.com/office/powerpoint/2010/main" val="2066982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8800" y="197962"/>
            <a:ext cx="11329849" cy="1325563"/>
          </a:xfrm>
        </p:spPr>
        <p:txBody>
          <a:bodyPr/>
          <a:lstStyle/>
          <a:p>
            <a:r>
              <a:rPr lang="en-US" b="1" dirty="0"/>
              <a:t>“I Have Seen My Death”</a:t>
            </a:r>
            <a:br>
              <a:rPr lang="cs-CZ" b="1" dirty="0"/>
            </a:br>
            <a:r>
              <a:rPr lang="cs-CZ" b="1" dirty="0"/>
              <a:t>				</a:t>
            </a:r>
            <a:r>
              <a:rPr lang="cs-CZ" dirty="0"/>
              <a:t>aneb</a:t>
            </a:r>
            <a:r>
              <a:rPr lang="cs-CZ" b="1" dirty="0"/>
              <a:t> </a:t>
            </a:r>
            <a:r>
              <a:rPr lang="cs-CZ" dirty="0"/>
              <a:t>Mrs. Roentgen podruhé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8801" y="1697638"/>
            <a:ext cx="11214448" cy="227965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sz="2400" dirty="0"/>
              <a:t>Jednou takto vložil mezi lampu a stínítko </a:t>
            </a:r>
            <a:r>
              <a:rPr lang="cs-CZ" sz="2400" b="1" dirty="0"/>
              <a:t>NÁHODOU</a:t>
            </a:r>
            <a:r>
              <a:rPr lang="cs-CZ" sz="2400" dirty="0"/>
              <a:t> svou ruku a uviděl ke svému velkému překvapení kosti prstů.</a:t>
            </a:r>
          </a:p>
          <a:p>
            <a:pPr>
              <a:lnSpc>
                <a:spcPct val="120000"/>
              </a:lnSpc>
            </a:pPr>
            <a:endParaRPr lang="cs-CZ" sz="2400" dirty="0"/>
          </a:p>
          <a:p>
            <a:pPr>
              <a:lnSpc>
                <a:spcPct val="120000"/>
              </a:lnSpc>
            </a:pPr>
            <a:endParaRPr lang="cs-CZ" sz="2400" dirty="0"/>
          </a:p>
          <a:p>
            <a:pPr>
              <a:lnSpc>
                <a:spcPct val="120000"/>
              </a:lnSpc>
            </a:pPr>
            <a:endParaRPr lang="cs-CZ" sz="2400" dirty="0"/>
          </a:p>
          <a:p>
            <a:pPr>
              <a:lnSpc>
                <a:spcPct val="120000"/>
              </a:lnSpc>
            </a:pPr>
            <a:endParaRPr lang="cs-CZ" sz="2400" dirty="0"/>
          </a:p>
          <a:p>
            <a:pPr>
              <a:lnSpc>
                <a:spcPct val="120000"/>
              </a:lnSpc>
            </a:pPr>
            <a:endParaRPr lang="cs-CZ" sz="2400" dirty="0"/>
          </a:p>
          <a:p>
            <a:pPr>
              <a:lnSpc>
                <a:spcPct val="120000"/>
              </a:lnSpc>
            </a:pP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4"/>
          <a:stretch/>
        </p:blipFill>
        <p:spPr>
          <a:xfrm>
            <a:off x="1757440" y="2837463"/>
            <a:ext cx="4636284" cy="2333537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>
            <a:off x="5353050" y="5921931"/>
            <a:ext cx="1828800" cy="1"/>
          </a:xfrm>
          <a:prstGeom prst="straightConnector1">
            <a:avLst/>
          </a:prstGeom>
          <a:ln w="2444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9"/>
          <a:stretch/>
        </p:blipFill>
        <p:spPr>
          <a:xfrm>
            <a:off x="7306776" y="2442048"/>
            <a:ext cx="4636473" cy="4274513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28800" y="5550367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Podruhé už raději požádal o ruku svou manželku ;-)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894409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431256" y="5574975"/>
            <a:ext cx="66389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Anny </a:t>
            </a:r>
            <a:r>
              <a:rPr lang="cs-CZ" dirty="0" err="1"/>
              <a:t>Berthy</a:t>
            </a:r>
            <a:r>
              <a:rPr lang="cs-CZ" dirty="0"/>
              <a:t>. Na rozdíl od svého muže ji obraz kostí se snubním prstenem příliš nenadchl; údajně jej velice překvapila a zklamala, když prohlásila: </a:t>
            </a:r>
            <a:r>
              <a:rPr lang="cs-CZ" i="1" dirty="0"/>
              <a:t>„Viděla jsem vlastní smrt.“</a:t>
            </a:r>
            <a:endParaRPr lang="cs-CZ" dirty="0"/>
          </a:p>
        </p:txBody>
      </p:sp>
      <p:pic>
        <p:nvPicPr>
          <p:cNvPr id="7" name="Zástupný symbol pro obsah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56"/>
          <a:stretch/>
        </p:blipFill>
        <p:spPr>
          <a:xfrm>
            <a:off x="8750718" y="1687272"/>
            <a:ext cx="2424863" cy="3745467"/>
          </a:xfrm>
          <a:prstGeom prst="rect">
            <a:avLst/>
          </a:prstGeom>
        </p:spPr>
      </p:pic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780186" y="1174750"/>
            <a:ext cx="4372839" cy="38385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/>
              <a:t>Roentgen popsal i další vlastnost RTG záření, např. že </a:t>
            </a:r>
            <a:r>
              <a:rPr lang="cs-CZ" sz="2400" b="1" dirty="0">
                <a:solidFill>
                  <a:srgbClr val="FF0000"/>
                </a:solidFill>
              </a:rPr>
              <a:t>vyvolává zčernání fotografické desky</a:t>
            </a:r>
            <a:r>
              <a:rPr lang="cs-CZ" sz="2400" b="1" dirty="0"/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/>
              <a:t>…a měsíc po svém objevu zhotovil (opět náhodou??) </a:t>
            </a:r>
            <a:r>
              <a:rPr lang="cs-CZ" sz="2400" b="1" dirty="0">
                <a:solidFill>
                  <a:srgbClr val="FF0000"/>
                </a:solidFill>
              </a:rPr>
              <a:t>historicky první rentgenový snímek </a:t>
            </a:r>
            <a:r>
              <a:rPr lang="cs-CZ" sz="2400" dirty="0"/>
              <a:t>na světě, obraz ruky své manželky s kovovým </a:t>
            </a:r>
            <a:r>
              <a:rPr lang="pl-PL" sz="2400" dirty="0"/>
              <a:t>prstenem na fotografickou desku.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dirty="0"/>
              <a:t>Toto datum je pokládáno za den </a:t>
            </a:r>
            <a:r>
              <a:rPr lang="cs-CZ" sz="2400" dirty="0"/>
              <a:t>zrození nového lékařského oboru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	</a:t>
            </a:r>
            <a:r>
              <a:rPr lang="cs-CZ" sz="4000" dirty="0">
                <a:solidFill>
                  <a:srgbClr val="FF0000"/>
                </a:solidFill>
              </a:rPr>
              <a:t>– </a:t>
            </a:r>
            <a:r>
              <a:rPr lang="cs-CZ" sz="4000" b="1" dirty="0">
                <a:solidFill>
                  <a:srgbClr val="FF0000"/>
                </a:solidFill>
              </a:rPr>
              <a:t>radiologie</a:t>
            </a:r>
            <a:r>
              <a:rPr lang="cs-CZ" sz="4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Obdélník 8"/>
          <p:cNvSpPr/>
          <p:nvPr/>
        </p:nvSpPr>
        <p:spPr>
          <a:xfrm>
            <a:off x="8382684" y="1227136"/>
            <a:ext cx="3160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/>
              <a:t>Anna </a:t>
            </a:r>
            <a:r>
              <a:rPr lang="cs-CZ" i="1" dirty="0" err="1"/>
              <a:t>Bertha</a:t>
            </a:r>
            <a:r>
              <a:rPr lang="cs-CZ" i="1" dirty="0"/>
              <a:t> (Ludwig) Roentgen</a:t>
            </a:r>
            <a:endParaRPr lang="cs-CZ" dirty="0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1524000" y="329288"/>
            <a:ext cx="9144000" cy="75408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/>
              <a:t>Historicky první rentgenový snímek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5572125" y="1746842"/>
            <a:ext cx="2952750" cy="36263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5267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5449" y="149721"/>
            <a:ext cx="4151317" cy="623236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19244" y="6382081"/>
            <a:ext cx="754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Falk et al., </a:t>
            </a:r>
            <a:r>
              <a:rPr lang="en-US" dirty="0"/>
              <a:t>Critical Reviews in Eukaryotic Gene Expression, 24(3):205-223 (2014)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95819" y="4073758"/>
            <a:ext cx="3044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Radiačně vyvolané procesy zahrnují fyzikální, chemické, biologické a medicínské fenomény pokrývající extrémní škálu časových a prostorových dimenzí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66419" y="388190"/>
            <a:ext cx="32649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Multidisciplinární charakter a komplexita zkoumaných dějů: Problém a krása „radiobiologie“ zároveň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667725" y="681839"/>
            <a:ext cx="747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Fyzika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654992" y="1680091"/>
            <a:ext cx="171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Fyzikální chemie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654992" y="2896569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Chemie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667725" y="5554757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Medicína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709150" y="3717271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Biologie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9090829" y="308926"/>
            <a:ext cx="958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(10</a:t>
            </a:r>
            <a:r>
              <a:rPr lang="cs-CZ" baseline="30000" dirty="0">
                <a:solidFill>
                  <a:srgbClr val="FF0000"/>
                </a:solidFill>
              </a:rPr>
              <a:t>-18</a:t>
            </a:r>
            <a:r>
              <a:rPr lang="cs-CZ" dirty="0">
                <a:solidFill>
                  <a:srgbClr val="FF0000"/>
                </a:solidFill>
              </a:rPr>
              <a:t> s) 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9053468" y="5867914"/>
            <a:ext cx="2310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(minuty až desítky let) </a:t>
            </a:r>
          </a:p>
        </p:txBody>
      </p:sp>
    </p:spTree>
    <p:extLst>
      <p:ext uri="{BB962C8B-B14F-4D97-AF65-F5344CB8AC3E}">
        <p14:creationId xmlns:p14="http://schemas.microsoft.com/office/powerpoint/2010/main" val="2232042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82BD70C-C4A0-46C4-9518-A731098B4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79E9D7-5888-4E86-86BA-A4C15353B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94652"/>
            <a:ext cx="5319433" cy="58995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600" dirty="0">
                <a:solidFill>
                  <a:schemeClr val="bg1"/>
                </a:solidFill>
              </a:rPr>
              <a:t>Roentgenovy paprsky nemohly představovat vystupující katodové záření – to jen velmi omezený dosah (cca. 2 cm) i při využití </a:t>
            </a:r>
            <a:r>
              <a:rPr lang="cs-CZ" sz="2600" dirty="0" err="1">
                <a:solidFill>
                  <a:schemeClr val="bg1"/>
                </a:solidFill>
              </a:rPr>
              <a:t>Lenardova</a:t>
            </a:r>
            <a:r>
              <a:rPr lang="cs-CZ" sz="2600" dirty="0">
                <a:solidFill>
                  <a:schemeClr val="bg1"/>
                </a:solidFill>
              </a:rPr>
              <a:t> okénka v trubici.</a:t>
            </a:r>
            <a:br>
              <a:rPr lang="cs-CZ" sz="2600" dirty="0">
                <a:solidFill>
                  <a:schemeClr val="bg1"/>
                </a:solidFill>
              </a:rPr>
            </a:br>
            <a:br>
              <a:rPr lang="cs-CZ" sz="2600" dirty="0">
                <a:solidFill>
                  <a:schemeClr val="bg1"/>
                </a:solidFill>
              </a:rPr>
            </a:br>
            <a:r>
              <a:rPr lang="cs-CZ" sz="2600" dirty="0">
                <a:solidFill>
                  <a:schemeClr val="bg1"/>
                </a:solidFill>
              </a:rPr>
              <a:t>Usoudil proto, že se jedná o </a:t>
            </a:r>
            <a:r>
              <a:rPr lang="cs-CZ" sz="2600" u="sng" dirty="0">
                <a:solidFill>
                  <a:schemeClr val="bg1"/>
                </a:solidFill>
              </a:rPr>
              <a:t>neviditelné záření, které vzhledem k jeho neznámé povaze pojmenoval podle matematického symbolu pro něco neznámého jako </a:t>
            </a:r>
            <a:r>
              <a:rPr lang="cs-CZ" sz="2600" b="1" dirty="0">
                <a:solidFill>
                  <a:srgbClr val="FF0000"/>
                </a:solidFill>
              </a:rPr>
              <a:t>PAPRSKY X</a:t>
            </a:r>
            <a:r>
              <a:rPr lang="cs-CZ" sz="2600" dirty="0">
                <a:solidFill>
                  <a:schemeClr val="bg1"/>
                </a:solidFill>
              </a:rPr>
              <a:t>.</a:t>
            </a:r>
            <a:br>
              <a:rPr lang="cs-CZ" sz="2600" dirty="0">
                <a:solidFill>
                  <a:schemeClr val="bg1"/>
                </a:solidFill>
              </a:rPr>
            </a:br>
            <a:br>
              <a:rPr lang="cs-CZ" sz="2600" dirty="0">
                <a:solidFill>
                  <a:schemeClr val="bg1"/>
                </a:solidFill>
              </a:rPr>
            </a:br>
            <a:r>
              <a:rPr lang="cs-CZ" sz="2600" dirty="0">
                <a:solidFill>
                  <a:schemeClr val="bg1"/>
                </a:solidFill>
              </a:rPr>
              <a:t>V  roce 1896 byly na jeho počest pojmenované na rentgenové paprsky.</a:t>
            </a:r>
            <a:br>
              <a:rPr lang="cs-CZ" sz="2600" dirty="0">
                <a:solidFill>
                  <a:schemeClr val="bg1"/>
                </a:solidFill>
              </a:rPr>
            </a:br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39B74A45-BDDD-4892-B8C0-B290C0944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79352" cy="6374535"/>
          </a:xfrm>
          <a:custGeom>
            <a:avLst/>
            <a:gdLst>
              <a:gd name="connsiteX0" fmla="*/ 609861 w 5379352"/>
              <a:gd name="connsiteY0" fmla="*/ 6374535 h 6374535"/>
              <a:gd name="connsiteX1" fmla="*/ 3449004 w 5379352"/>
              <a:gd name="connsiteY1" fmla="*/ 6374535 h 6374535"/>
              <a:gd name="connsiteX2" fmla="*/ 3628245 w 5379352"/>
              <a:gd name="connsiteY2" fmla="*/ 6288190 h 6374535"/>
              <a:gd name="connsiteX3" fmla="*/ 5379352 w 5379352"/>
              <a:gd name="connsiteY3" fmla="*/ 3346018 h 6374535"/>
              <a:gd name="connsiteX4" fmla="*/ 2033334 w 5379352"/>
              <a:gd name="connsiteY4" fmla="*/ 0 h 6374535"/>
              <a:gd name="connsiteX5" fmla="*/ 129310 w 5379352"/>
              <a:gd name="connsiteY5" fmla="*/ 594192 h 6374535"/>
              <a:gd name="connsiteX6" fmla="*/ 0 w 5379352"/>
              <a:gd name="connsiteY6" fmla="*/ 692103 h 6374535"/>
              <a:gd name="connsiteX7" fmla="*/ 0 w 5379352"/>
              <a:gd name="connsiteY7" fmla="*/ 5999934 h 6374535"/>
              <a:gd name="connsiteX8" fmla="*/ 129311 w 5379352"/>
              <a:gd name="connsiteY8" fmla="*/ 6097845 h 6374535"/>
              <a:gd name="connsiteX9" fmla="*/ 367831 w 5379352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79352" h="6374535">
                <a:moveTo>
                  <a:pt x="609861" y="6374535"/>
                </a:moveTo>
                <a:lnTo>
                  <a:pt x="3449004" y="6374535"/>
                </a:lnTo>
                <a:lnTo>
                  <a:pt x="3628245" y="6288190"/>
                </a:lnTo>
                <a:cubicBezTo>
                  <a:pt x="4671283" y="5721578"/>
                  <a:pt x="5379352" y="4616487"/>
                  <a:pt x="5379352" y="3346018"/>
                </a:cubicBezTo>
                <a:cubicBezTo>
                  <a:pt x="5379352" y="1498063"/>
                  <a:pt x="3881289" y="0"/>
                  <a:pt x="2033334" y="0"/>
                </a:cubicBezTo>
                <a:cubicBezTo>
                  <a:pt x="1325914" y="0"/>
                  <a:pt x="669769" y="219535"/>
                  <a:pt x="129310" y="594192"/>
                </a:cubicBezTo>
                <a:lnTo>
                  <a:pt x="0" y="692103"/>
                </a:lnTo>
                <a:lnTo>
                  <a:pt x="0" y="5999934"/>
                </a:lnTo>
                <a:lnTo>
                  <a:pt x="129311" y="6097845"/>
                </a:lnTo>
                <a:cubicBezTo>
                  <a:pt x="206519" y="6151367"/>
                  <a:pt x="286089" y="6201724"/>
                  <a:pt x="367831" y="6248727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516C73E-9465-4C9E-9B86-9E58FB326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9" y="0"/>
            <a:ext cx="5210147" cy="6210629"/>
          </a:xfrm>
          <a:custGeom>
            <a:avLst/>
            <a:gdLst>
              <a:gd name="connsiteX0" fmla="*/ 1058223 w 5210147"/>
              <a:gd name="connsiteY0" fmla="*/ 0 h 6210629"/>
              <a:gd name="connsiteX1" fmla="*/ 3003078 w 5210147"/>
              <a:gd name="connsiteY1" fmla="*/ 0 h 6210629"/>
              <a:gd name="connsiteX2" fmla="*/ 3266657 w 5210147"/>
              <a:gd name="connsiteY2" fmla="*/ 96471 h 6210629"/>
              <a:gd name="connsiteX3" fmla="*/ 5210147 w 5210147"/>
              <a:gd name="connsiteY3" fmla="*/ 3028517 h 6210629"/>
              <a:gd name="connsiteX4" fmla="*/ 2028035 w 5210147"/>
              <a:gd name="connsiteY4" fmla="*/ 6210629 h 6210629"/>
              <a:gd name="connsiteX5" fmla="*/ 3916 w 5210147"/>
              <a:gd name="connsiteY5" fmla="*/ 5483989 h 6210629"/>
              <a:gd name="connsiteX6" fmla="*/ 0 w 5210147"/>
              <a:gd name="connsiteY6" fmla="*/ 5480430 h 6210629"/>
              <a:gd name="connsiteX7" fmla="*/ 0 w 5210147"/>
              <a:gd name="connsiteY7" fmla="*/ 576603 h 6210629"/>
              <a:gd name="connsiteX8" fmla="*/ 3916 w 5210147"/>
              <a:gd name="connsiteY8" fmla="*/ 573044 h 6210629"/>
              <a:gd name="connsiteX9" fmla="*/ 933918 w 5210147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10147" h="6210629">
                <a:moveTo>
                  <a:pt x="1058223" y="0"/>
                </a:moveTo>
                <a:lnTo>
                  <a:pt x="3003078" y="0"/>
                </a:lnTo>
                <a:lnTo>
                  <a:pt x="3266657" y="96471"/>
                </a:lnTo>
                <a:cubicBezTo>
                  <a:pt x="4408765" y="579542"/>
                  <a:pt x="5210147" y="1710443"/>
                  <a:pt x="5210147" y="3028517"/>
                </a:cubicBezTo>
                <a:cubicBezTo>
                  <a:pt x="5210147" y="4785949"/>
                  <a:pt x="3785467" y="6210629"/>
                  <a:pt x="2028035" y="6210629"/>
                </a:cubicBezTo>
                <a:cubicBezTo>
                  <a:pt x="1259159" y="6210629"/>
                  <a:pt x="553973" y="5937936"/>
                  <a:pt x="3916" y="5483989"/>
                </a:cubicBezTo>
                <a:lnTo>
                  <a:pt x="0" y="5480430"/>
                </a:lnTo>
                <a:lnTo>
                  <a:pt x="0" y="576603"/>
                </a:lnTo>
                <a:lnTo>
                  <a:pt x="3916" y="573044"/>
                </a:lnTo>
                <a:cubicBezTo>
                  <a:pt x="278945" y="346070"/>
                  <a:pt x="592755" y="164410"/>
                  <a:pt x="933918" y="39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K10 Passage of electricity through gases">
            <a:extLst>
              <a:ext uri="{FF2B5EF4-FFF2-40B4-BE49-F238E27FC236}">
                <a16:creationId xmlns:a16="http://schemas.microsoft.com/office/drawing/2014/main" id="{8A3D199A-7F00-416B-BD49-EE817D38E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1125" y="197550"/>
            <a:ext cx="1699364" cy="551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CF50E311-D03A-4D10-AA46-2441C8DAC0AC}"/>
              </a:ext>
            </a:extLst>
          </p:cNvPr>
          <p:cNvSpPr txBox="1">
            <a:spLocks/>
          </p:cNvSpPr>
          <p:nvPr/>
        </p:nvSpPr>
        <p:spPr>
          <a:xfrm>
            <a:off x="4651847" y="236168"/>
            <a:ext cx="7886700" cy="822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>
                <a:solidFill>
                  <a:schemeClr val="bg1"/>
                </a:solidFill>
              </a:rPr>
              <a:t>X-Rays: Objev ionizujícího záření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57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182404"/>
            <a:ext cx="7886700" cy="822406"/>
          </a:xfrm>
        </p:spPr>
        <p:txBody>
          <a:bodyPr/>
          <a:lstStyle/>
          <a:p>
            <a:r>
              <a:rPr lang="cs-CZ" b="1" dirty="0"/>
              <a:t>X-</a:t>
            </a:r>
            <a:r>
              <a:rPr lang="cs-CZ" b="1" dirty="0" err="1"/>
              <a:t>Rays</a:t>
            </a:r>
            <a:r>
              <a:rPr lang="cs-CZ" b="1" dirty="0"/>
              <a:t>: Objev ionizujícího záření</a:t>
            </a:r>
          </a:p>
        </p:txBody>
      </p:sp>
      <p:graphicFrame>
        <p:nvGraphicFramePr>
          <p:cNvPr id="10" name="Zástupný symbol pro obsah 2">
            <a:extLst>
              <a:ext uri="{FF2B5EF4-FFF2-40B4-BE49-F238E27FC236}">
                <a16:creationId xmlns:a16="http://schemas.microsoft.com/office/drawing/2014/main" id="{1EB670CB-D8B8-40D3-8235-873E694C97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1835090"/>
              </p:ext>
            </p:extLst>
          </p:nvPr>
        </p:nvGraphicFramePr>
        <p:xfrm>
          <a:off x="255640" y="943897"/>
          <a:ext cx="11641392" cy="5780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3475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4654670-39AD-4A90-9C27-9E00403202C7}"/>
              </a:ext>
            </a:extLst>
          </p:cNvPr>
          <p:cNvSpPr txBox="1"/>
          <p:nvPr/>
        </p:nvSpPr>
        <p:spPr>
          <a:xfrm>
            <a:off x="123825" y="167957"/>
            <a:ext cx="5784415" cy="6566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Ivan </a:t>
            </a:r>
            <a:r>
              <a:rPr lang="en-US" sz="3200" b="1" dirty="0" err="1"/>
              <a:t>Pului</a:t>
            </a:r>
            <a:r>
              <a:rPr lang="en-US" sz="3200" b="1" dirty="0"/>
              <a:t> </a:t>
            </a:r>
            <a:endParaRPr lang="cs-CZ" sz="32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(2 February 1845 – 31 January 1918) was a Ukrainian physicist and inventor, who has been championed as an early developer of the use of X-rays for medical imaging. His contributions were largely neglected until the end of the 20th century.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He served as the </a:t>
            </a:r>
            <a:r>
              <a:rPr lang="en-US" sz="2000" b="1" dirty="0">
                <a:solidFill>
                  <a:srgbClr val="FF0000"/>
                </a:solidFill>
              </a:rPr>
              <a:t>rector of the Higher Technical School in Prague (German part) </a:t>
            </a:r>
            <a:r>
              <a:rPr lang="en-US" sz="2000" dirty="0"/>
              <a:t>in 1888–1889. </a:t>
            </a:r>
            <a:r>
              <a:rPr lang="en-US" sz="2000" dirty="0" err="1"/>
              <a:t>Puluj</a:t>
            </a:r>
            <a:r>
              <a:rPr lang="en-US" sz="2000" dirty="0"/>
              <a:t> also worked as a state adviser on electrical engineering for Bohemian and Moravian local governments.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 addition he completed a translation of the Bible into the Ukrainian language.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effectLst/>
              </a:rPr>
              <a:t>Approximately one month prior to W. Roentgen, I.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Puljuj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officially informs about the effect of ionizing actions of X-rays </a:t>
            </a:r>
            <a:r>
              <a:rPr lang="en-US" sz="2000" dirty="0">
                <a:effectLst/>
              </a:rPr>
              <a:t>on the rests of gas in vacuum tubes, having shown experimentally.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While </a:t>
            </a:r>
            <a:r>
              <a:rPr lang="en-US" sz="2000" b="1" dirty="0" err="1">
                <a:solidFill>
                  <a:srgbClr val="FF0000"/>
                </a:solidFill>
              </a:rPr>
              <a:t>Puluj's</a:t>
            </a:r>
            <a:r>
              <a:rPr lang="en-US" sz="2000" b="1" dirty="0">
                <a:solidFill>
                  <a:srgbClr val="FF0000"/>
                </a:solidFill>
              </a:rPr>
              <a:t> finding were essentially X-rays, he reported his results 6 weeks after Wilhelm Conrad </a:t>
            </a:r>
            <a:r>
              <a:rPr lang="en-US" sz="2000" b="1" dirty="0" err="1">
                <a:solidFill>
                  <a:srgbClr val="FF0000"/>
                </a:solidFill>
              </a:rPr>
              <a:t>Röntgen</a:t>
            </a:r>
            <a:r>
              <a:rPr lang="en-US" sz="2000" dirty="0"/>
              <a:t> published his,[5] and can not be credited with the discovery of X-rays. </a:t>
            </a:r>
          </a:p>
        </p:txBody>
      </p:sp>
      <p:sp>
        <p:nvSpPr>
          <p:cNvPr id="35" name="Rectangle 17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9E3118-DCC7-482E-BC83-550020D06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83" y="321734"/>
            <a:ext cx="1674166" cy="2739814"/>
          </a:xfrm>
          <a:prstGeom prst="rect">
            <a:avLst/>
          </a:prstGeom>
        </p:spPr>
      </p:pic>
      <p:sp>
        <p:nvSpPr>
          <p:cNvPr id="37" name="Rectangle 23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 descr="Obsah obrázku text, osoba, muž, oblek&#10;&#10;Popis byl vytvořen automaticky">
            <a:extLst>
              <a:ext uri="{FF2B5EF4-FFF2-40B4-BE49-F238E27FC236}">
                <a16:creationId xmlns:a16="http://schemas.microsoft.com/office/drawing/2014/main" id="{AB458C32-6083-49A1-9330-0CAC2867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945" y="321734"/>
            <a:ext cx="1821976" cy="273981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AD2BEA7-6F6A-4CE4-BA53-2320A664E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995" y="3796452"/>
            <a:ext cx="3922009" cy="25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39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270" y="285419"/>
            <a:ext cx="7387220" cy="1323439"/>
          </a:xfrm>
        </p:spPr>
        <p:txBody>
          <a:bodyPr anchor="t">
            <a:no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Zasedání společnosti lékařů              a přírodovědců </a:t>
            </a:r>
            <a:r>
              <a:rPr lang="cs-CZ" sz="4000" dirty="0">
                <a:solidFill>
                  <a:schemeClr val="bg1"/>
                </a:solidFill>
                <a:sym typeface="Wingdings" panose="05000000000000000000" pitchFamily="2" charset="2"/>
              </a:rPr>
              <a:t> RENTGENOVY paprsky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1609" y="2162426"/>
            <a:ext cx="6934200" cy="2862288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Již v lednu příštího roku (23.1.1896) byl Roentgen pozván na zasedání společnosti lékařů a přírodovědců, kde zhotovil </a:t>
            </a:r>
            <a:r>
              <a:rPr lang="cs-CZ" u="sng" dirty="0">
                <a:solidFill>
                  <a:schemeClr val="bg1">
                    <a:alpha val="80000"/>
                  </a:schemeClr>
                </a:solidFill>
              </a:rPr>
              <a:t>fotografický snímek ruky tehdy významného anatoma </a:t>
            </a:r>
            <a:r>
              <a:rPr lang="cs-CZ" b="1" dirty="0">
                <a:solidFill>
                  <a:srgbClr val="FF0000">
                    <a:alpha val="80000"/>
                  </a:srgbClr>
                </a:solidFill>
              </a:rPr>
              <a:t>Rudolfa Alberta </a:t>
            </a:r>
            <a:r>
              <a:rPr lang="cs-CZ" b="1" i="1" dirty="0">
                <a:solidFill>
                  <a:srgbClr val="FF0000">
                    <a:alpha val="80000"/>
                  </a:srgbClr>
                </a:solidFill>
              </a:rPr>
              <a:t>von </a:t>
            </a:r>
            <a:r>
              <a:rPr lang="cs-CZ" b="1" i="1" dirty="0" err="1">
                <a:solidFill>
                  <a:srgbClr val="FF0000">
                    <a:alpha val="80000"/>
                  </a:srgbClr>
                </a:solidFill>
              </a:rPr>
              <a:t>Köllikera</a:t>
            </a:r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. </a:t>
            </a:r>
          </a:p>
          <a:p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Ten potom navrhl, nadšen tím co viděl a za mohutné podpory publika, </a:t>
            </a:r>
            <a:r>
              <a:rPr lang="cs-CZ" b="1" dirty="0">
                <a:solidFill>
                  <a:srgbClr val="FF0000">
                    <a:alpha val="80000"/>
                  </a:srgbClr>
                </a:solidFill>
              </a:rPr>
              <a:t>aby se paprsky X nazvali rentgenovými</a:t>
            </a:r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. Návrh byl přijat s velkým nadšením. Paprsky rychle nabyly obrovského významu ve vědeckém výzkumu, technice i lékařství.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" r="-2" b="1347"/>
          <a:stretch/>
        </p:blipFill>
        <p:spPr>
          <a:xfrm>
            <a:off x="7668829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567636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38200" y="448721"/>
            <a:ext cx="4707671" cy="1225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Experimenter in 1890s examining his hand with fluoroscope.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4"/>
          <p:cNvSpPr/>
          <p:nvPr/>
        </p:nvSpPr>
        <p:spPr>
          <a:xfrm>
            <a:off x="897769" y="1909192"/>
            <a:ext cx="4586513" cy="364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Taking an X-ray image with early Crookes tube apparatus, late 1800s. The Crookes tube is visible in center.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standing man is viewing his hand with a </a:t>
            </a:r>
            <a:r>
              <a:rPr lang="en-US" sz="2000" b="1" dirty="0">
                <a:solidFill>
                  <a:srgbClr val="C00000"/>
                </a:solidFill>
              </a:rPr>
              <a:t>fluoroscope screen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seated man is taking a </a:t>
            </a:r>
            <a:r>
              <a:rPr lang="en-US" sz="2000" b="1" dirty="0">
                <a:solidFill>
                  <a:srgbClr val="C00000"/>
                </a:solidFill>
              </a:rPr>
              <a:t>radiograph</a:t>
            </a:r>
            <a:r>
              <a:rPr lang="en-US" sz="2000" dirty="0">
                <a:solidFill>
                  <a:schemeClr val="bg1"/>
                </a:solidFill>
              </a:rPr>
              <a:t> of his hand by placing it on a photographic plate.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C00000"/>
                </a:solidFill>
              </a:rPr>
              <a:t>No precautions against radiation exposure are taken</a:t>
            </a:r>
            <a:r>
              <a:rPr lang="en-US" sz="2000" dirty="0">
                <a:solidFill>
                  <a:schemeClr val="bg1"/>
                </a:solidFill>
              </a:rPr>
              <a:t>; its hazards were not known at the time.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8" r="15591" b="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2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495925" y="2940457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dirty="0"/>
              <a:t>To není Faustova jizba a duše zde nevchází v prokletí,</a:t>
            </a:r>
            <a:br>
              <a:rPr lang="cs-CZ" sz="2800" dirty="0"/>
            </a:br>
            <a:r>
              <a:rPr lang="cs-CZ" sz="2800" dirty="0"/>
              <a:t>to je Roentgenův přístroj s magickou krásou XX. století</a:t>
            </a:r>
          </a:p>
        </p:txBody>
      </p:sp>
      <p:sp>
        <p:nvSpPr>
          <p:cNvPr id="3" name="Obdélník 2"/>
          <p:cNvSpPr/>
          <p:nvPr/>
        </p:nvSpPr>
        <p:spPr>
          <a:xfrm>
            <a:off x="5247111" y="1925209"/>
            <a:ext cx="4927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>
                <a:hlinkClick r:id="rId2"/>
              </a:rPr>
              <a:t>Jiří Wolker</a:t>
            </a:r>
            <a:r>
              <a:rPr lang="cs-CZ" sz="3600" b="1" dirty="0"/>
              <a:t> : U roentgenu</a:t>
            </a:r>
          </a:p>
        </p:txBody>
      </p:sp>
      <p:sp>
        <p:nvSpPr>
          <p:cNvPr id="4" name="Obdélník 3"/>
          <p:cNvSpPr/>
          <p:nvPr/>
        </p:nvSpPr>
        <p:spPr>
          <a:xfrm>
            <a:off x="5495925" y="5327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https://www.psanci.cz/literatura_dilo.php?id=331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77" y="1925209"/>
            <a:ext cx="3412205" cy="4543425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524001" y="264184"/>
            <a:ext cx="914399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Paprsky X v poezii – mystičnost                 a fascinace</a:t>
            </a:r>
          </a:p>
        </p:txBody>
      </p:sp>
    </p:spTree>
    <p:extLst>
      <p:ext uri="{BB962C8B-B14F-4D97-AF65-F5344CB8AC3E}">
        <p14:creationId xmlns:p14="http://schemas.microsoft.com/office/powerpoint/2010/main" val="28517044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73640" y="367881"/>
            <a:ext cx="6140449" cy="661720"/>
          </a:xfrm>
        </p:spPr>
        <p:txBody>
          <a:bodyPr anchor="t">
            <a:normAutofit fontScale="90000"/>
          </a:bodyPr>
          <a:lstStyle/>
          <a:p>
            <a:r>
              <a:rPr lang="cs-CZ" sz="3700" b="1" dirty="0">
                <a:solidFill>
                  <a:schemeClr val="bg1"/>
                </a:solidFill>
              </a:rPr>
              <a:t>Wilhelm Roentgen - zajímavosti </a:t>
            </a:r>
            <a:br>
              <a:rPr lang="cs-CZ" sz="3700" b="1" dirty="0">
                <a:solidFill>
                  <a:schemeClr val="bg1"/>
                </a:solidFill>
              </a:rPr>
            </a:br>
            <a:endParaRPr lang="cs-CZ" sz="3700" dirty="0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r="6321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99026" y="1397481"/>
            <a:ext cx="6873874" cy="5092637"/>
          </a:xfrm>
        </p:spPr>
        <p:txBody>
          <a:bodyPr>
            <a:noAutofit/>
          </a:bodyPr>
          <a:lstStyle/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Jako jediný díky své plachosti a skromnosti </a:t>
            </a:r>
            <a:r>
              <a:rPr lang="cs-CZ" sz="2200" dirty="0">
                <a:solidFill>
                  <a:srgbClr val="FF0000">
                    <a:alpha val="80000"/>
                  </a:srgbClr>
                </a:solidFill>
              </a:rPr>
              <a:t>nepřednesl nobelovskou přednášku</a:t>
            </a:r>
          </a:p>
          <a:p>
            <a:r>
              <a:rPr lang="cs-CZ" sz="2200" dirty="0">
                <a:solidFill>
                  <a:srgbClr val="FF0000">
                    <a:alpha val="80000"/>
                  </a:srgbClr>
                </a:solidFill>
              </a:rPr>
              <a:t>objev nikdy nepatentoval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, což umožnilo jeho rychlé rozšíření do praxe. Kategoricky odmítal také všechny firemní nabídky k jeho komerčnímu využití. Zastával názor, že dílo vykonané na univerzitní půdě s pomocí veřejných prostředků by mělo sloužit zdarma úplně všem: proto dobrovolně odevzdal svůj vynález veškerému lidstvu.</a:t>
            </a:r>
          </a:p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také </a:t>
            </a:r>
            <a:r>
              <a:rPr lang="cs-CZ" sz="2200" dirty="0">
                <a:solidFill>
                  <a:srgbClr val="FF0000">
                    <a:alpha val="80000"/>
                  </a:srgbClr>
                </a:solidFill>
              </a:rPr>
              <a:t>odmítl povýšení do šlechtického stavu 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(jakožto pomíjivé)</a:t>
            </a:r>
          </a:p>
          <a:p>
            <a:r>
              <a:rPr lang="cs-CZ" sz="2200" dirty="0">
                <a:solidFill>
                  <a:srgbClr val="FF0000">
                    <a:alpha val="80000"/>
                  </a:srgbClr>
                </a:solidFill>
              </a:rPr>
              <a:t>Zemřel zcela bez finančních prostředků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.</a:t>
            </a:r>
          </a:p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zemřel v 77 letech (v roce 1923) v Mnichově </a:t>
            </a:r>
            <a:r>
              <a:rPr lang="cs-CZ" sz="2200" dirty="0">
                <a:solidFill>
                  <a:srgbClr val="FF0000">
                    <a:alpha val="80000"/>
                  </a:srgbClr>
                </a:solidFill>
              </a:rPr>
              <a:t>na leukémii 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v důsledku dlouhodobého ozáření jako chudý a osamělý člověk</a:t>
            </a:r>
          </a:p>
          <a:p>
            <a:endParaRPr lang="cs-CZ" sz="22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46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078" y="204667"/>
            <a:ext cx="4394200" cy="1323439"/>
          </a:xfrm>
        </p:spPr>
        <p:txBody>
          <a:bodyPr anchor="t">
            <a:normAutofit/>
          </a:bodyPr>
          <a:lstStyle/>
          <a:p>
            <a:r>
              <a:rPr lang="cs-CZ" sz="4000" dirty="0" err="1">
                <a:solidFill>
                  <a:schemeClr val="bg1"/>
                </a:solidFill>
              </a:rPr>
              <a:t>Röntgenův</a:t>
            </a:r>
            <a:r>
              <a:rPr lang="cs-CZ" sz="4000" dirty="0">
                <a:solidFill>
                  <a:schemeClr val="bg1"/>
                </a:solidFill>
              </a:rPr>
              <a:t> názor na badatelskou práci: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1474" y="1554377"/>
            <a:ext cx="5057775" cy="47500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b="1" i="1" dirty="0">
                <a:solidFill>
                  <a:srgbClr val="C00000">
                    <a:alpha val="80000"/>
                  </a:srgbClr>
                </a:solidFill>
              </a:rPr>
              <a:t>„Experiment je nejmocnější          a nejspolehlivější pákou, již můžeme na přírodě vynutit její tajemství; musí vždy být nejvyšší instancí při rozhodování otázky, zda lze nějakou hypotézu uznat, nebo zavrhnout. 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bg1">
                    <a:alpha val="80000"/>
                  </a:schemeClr>
                </a:solidFill>
              </a:rPr>
              <a:t>Každý jev je třeba co nejpřesněji pozorovat    a popsat ve všech jednotlivostech a teprve potom se člověk může odvážit podat nějaké vysvětlení.“</a:t>
            </a:r>
            <a:endParaRPr lang="cs-CZ" dirty="0">
              <a:solidFill>
                <a:schemeClr val="bg1">
                  <a:alpha val="80000"/>
                </a:schemeClr>
              </a:solidFill>
            </a:endParaRPr>
          </a:p>
          <a:p>
            <a:endParaRPr lang="cs-CZ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6" r="1" b="13493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96609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365127"/>
            <a:ext cx="9144000" cy="67990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Vznik RTG záření, RENTGENKA</a:t>
            </a:r>
          </a:p>
        </p:txBody>
      </p:sp>
      <p:sp>
        <p:nvSpPr>
          <p:cNvPr id="8" name="Obdélník 7"/>
          <p:cNvSpPr/>
          <p:nvPr/>
        </p:nvSpPr>
        <p:spPr>
          <a:xfrm>
            <a:off x="857249" y="5841164"/>
            <a:ext cx="11058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Katodové trubice byly vlastně </a:t>
            </a:r>
            <a:r>
              <a:rPr lang="cs-CZ" b="1" u="sng" dirty="0">
                <a:solidFill>
                  <a:srgbClr val="C00000"/>
                </a:solidFill>
              </a:rPr>
              <a:t>prvními jednoduchými urychlovači elektronů </a:t>
            </a:r>
            <a:r>
              <a:rPr lang="cs-CZ" dirty="0"/>
              <a:t>a </a:t>
            </a:r>
            <a:r>
              <a:rPr lang="cs-CZ" b="1" dirty="0">
                <a:solidFill>
                  <a:srgbClr val="C00000"/>
                </a:solidFill>
              </a:rPr>
              <a:t>později se z nich vyvinuly obrazovky     </a:t>
            </a:r>
            <a:r>
              <a:rPr lang="cs-CZ" dirty="0"/>
              <a:t>(v jisté formě slouží i dnes jako zdroj e- pro urychlovače)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6274" y="1132453"/>
            <a:ext cx="11058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Rentgenka</a:t>
            </a:r>
            <a:r>
              <a:rPr lang="cs-CZ" dirty="0"/>
              <a:t>, správně nazývaná </a:t>
            </a:r>
            <a:r>
              <a:rPr lang="cs-CZ" b="1" dirty="0"/>
              <a:t>rentgenová lampa</a:t>
            </a:r>
            <a:r>
              <a:rPr lang="cs-CZ" dirty="0"/>
              <a:t> (angl. </a:t>
            </a:r>
            <a:r>
              <a:rPr lang="cs-CZ" i="1" dirty="0"/>
              <a:t>X-</a:t>
            </a:r>
            <a:r>
              <a:rPr lang="cs-CZ" i="1" dirty="0" err="1"/>
              <a:t>ray</a:t>
            </a:r>
            <a:r>
              <a:rPr lang="cs-CZ" i="1" dirty="0"/>
              <a:t> tube</a:t>
            </a:r>
            <a:r>
              <a:rPr lang="cs-CZ" dirty="0"/>
              <a:t>). </a:t>
            </a:r>
          </a:p>
          <a:p>
            <a:r>
              <a:rPr lang="cs-CZ" dirty="0"/>
              <a:t>Obecně - vakuová elektronka </a:t>
            </a:r>
          </a:p>
          <a:p>
            <a:r>
              <a:rPr lang="cs-CZ" dirty="0"/>
              <a:t>Zjednodušeně je to trubice s vakuem uvnitř, jejíž součástí je (žhavená) katoda, která slouží jako zdroj elektronů. Tyto elektrony jsou urychlovány, dopadají na terčík neboli anodu, čímž vzniká rentgenové záření. Rentgenka tedy </a:t>
            </a:r>
            <a:r>
              <a:rPr lang="cs-CZ" b="1" dirty="0"/>
              <a:t>slouží     k produkci rentgenového záření</a:t>
            </a:r>
            <a:r>
              <a:rPr lang="cs-CZ" dirty="0"/>
              <a:t>.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68" y="2912485"/>
            <a:ext cx="4945640" cy="25031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529" y="2643251"/>
            <a:ext cx="4051246" cy="30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599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00898" y="-204121"/>
            <a:ext cx="7152046" cy="1676603"/>
          </a:xfrm>
        </p:spPr>
        <p:txBody>
          <a:bodyPr>
            <a:normAutofit/>
          </a:bodyPr>
          <a:lstStyle/>
          <a:p>
            <a:r>
              <a:rPr lang="cs-CZ" b="1" dirty="0"/>
              <a:t>Vznik RTG záření, RENTGENKA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7005" y="1323974"/>
            <a:ext cx="6586489" cy="53244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cs-CZ" sz="3100" dirty="0" err="1"/>
              <a:t>Röntgen</a:t>
            </a:r>
            <a:r>
              <a:rPr lang="cs-CZ" sz="3100" dirty="0"/>
              <a:t> předpokládal, že pronikavé záření vzniká ve zředěném plynu katodové trubice, </a:t>
            </a:r>
          </a:p>
          <a:p>
            <a:pPr>
              <a:lnSpc>
                <a:spcPct val="120000"/>
              </a:lnSpc>
            </a:pPr>
            <a:r>
              <a:rPr lang="cs-CZ" sz="3100" dirty="0"/>
              <a:t>nicméně další experimenty prokázaly, že RTG záření pochází z anody při </a:t>
            </a:r>
            <a:r>
              <a:rPr lang="cs-CZ" sz="3100" u="sng" dirty="0"/>
              <a:t>interakci zabrzděných elektronů         s materiálem anody</a:t>
            </a:r>
            <a:r>
              <a:rPr lang="cs-CZ" sz="3100" dirty="0"/>
              <a:t>.</a:t>
            </a:r>
          </a:p>
          <a:p>
            <a:pPr>
              <a:lnSpc>
                <a:spcPct val="120000"/>
              </a:lnSpc>
            </a:pPr>
            <a:r>
              <a:rPr lang="cs-CZ" sz="3100" b="1" dirty="0">
                <a:solidFill>
                  <a:srgbClr val="C00000"/>
                </a:solidFill>
              </a:rPr>
              <a:t>Zdrojem rentgenového záření není tedy samotný výboj v plynu, kterým pouze procházejí urychlené elektrony na anodu.</a:t>
            </a:r>
          </a:p>
          <a:p>
            <a:pPr>
              <a:lnSpc>
                <a:spcPct val="120000"/>
              </a:lnSpc>
            </a:pPr>
            <a:r>
              <a:rPr lang="cs-CZ" sz="3100" u="sng" dirty="0"/>
              <a:t>Naopak odstranění (vyčerpání) plynu a použití žhavené katody zvýší účinnost vzniku RTG záření</a:t>
            </a:r>
            <a:r>
              <a:rPr lang="cs-CZ" sz="3100" dirty="0"/>
              <a:t>, čehož se využívá ve vakuových rentgenkách</a:t>
            </a:r>
          </a:p>
          <a:p>
            <a:pPr lvl="1">
              <a:lnSpc>
                <a:spcPct val="120000"/>
              </a:lnSpc>
            </a:pPr>
            <a:r>
              <a:rPr lang="cs-CZ" sz="1700" dirty="0"/>
              <a:t>k přeskočení výboje 1 cm dlouhého je zapotřebí napětí asi 25.000 volt. Vzduch totiž klade přechodu elektřiny ohromný odpor, který dá se i při poměrně krátké dráze překonat jen vysokým napětím</a:t>
            </a:r>
          </a:p>
          <a:p>
            <a:pPr lvl="1">
              <a:lnSpc>
                <a:spcPct val="120000"/>
              </a:lnSpc>
            </a:pPr>
            <a:r>
              <a:rPr lang="cs-CZ" sz="1700" dirty="0"/>
              <a:t>Zředíme-li však v rentgence vzduch, elektrický výboj proběhne při stejném napětí mnohem delší dráhu než za normálního tlaku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889FFB6D-03D3-44AC-BBAA-FA8A286C9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"/>
            <a:ext cx="4639056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" r="-1" b="1877"/>
          <a:stretch/>
        </p:blipFill>
        <p:spPr>
          <a:xfrm>
            <a:off x="8193023" y="640082"/>
            <a:ext cx="3359313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35246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0367" y="390923"/>
            <a:ext cx="7758733" cy="593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378989" y="317616"/>
            <a:ext cx="4220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RADIOBIOLOGIE: nejen komplexita, ale i variabilita biologických systémů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335980" y="6386323"/>
            <a:ext cx="754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Falk et al., </a:t>
            </a:r>
            <a:r>
              <a:rPr lang="en-US" dirty="0"/>
              <a:t>Critical Reviews in Eukaryotic Gene Expression, 24(3):205-223 (2014)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990" y="3165063"/>
            <a:ext cx="3595006" cy="316410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78989" y="1492840"/>
            <a:ext cx="3711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Některé zásadní otázky RB tak stále zůstávají nezodpovězené</a:t>
            </a:r>
          </a:p>
          <a:p>
            <a:r>
              <a:rPr lang="cs-CZ" dirty="0"/>
              <a:t>v současné době máme ale mnohem dokonalejší technologie k jejich zodpovězení</a:t>
            </a:r>
          </a:p>
        </p:txBody>
      </p:sp>
    </p:spTree>
    <p:extLst>
      <p:ext uri="{BB962C8B-B14F-4D97-AF65-F5344CB8AC3E}">
        <p14:creationId xmlns:p14="http://schemas.microsoft.com/office/powerpoint/2010/main" val="19052581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3742" y="1389162"/>
            <a:ext cx="5729303" cy="4602353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90687" y="525273"/>
            <a:ext cx="8810625" cy="9591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600">
                <a:solidFill>
                  <a:srgbClr val="FF0000"/>
                </a:solidFill>
              </a:rPr>
              <a:t>Interakce urychlených e- s polem jádra atomu</a:t>
            </a:r>
          </a:p>
          <a:p>
            <a:pPr marL="0" indent="0">
              <a:buNone/>
            </a:pPr>
            <a:r>
              <a:rPr lang="cs-CZ" sz="3600">
                <a:solidFill>
                  <a:srgbClr val="FF0000"/>
                </a:solidFill>
              </a:rPr>
              <a:t> 			</a:t>
            </a:r>
            <a:r>
              <a:rPr lang="cs-CZ" sz="3600">
                <a:solidFill>
                  <a:srgbClr val="FF0000"/>
                </a:solidFill>
                <a:sym typeface="Wingdings" panose="05000000000000000000" pitchFamily="2" charset="2"/>
              </a:rPr>
              <a:t> brzdné záření</a:t>
            </a:r>
            <a:endParaRPr lang="cs-CZ" sz="3600"/>
          </a:p>
          <a:p>
            <a:pPr marL="0" indent="0">
              <a:buNone/>
            </a:pPr>
            <a:endParaRPr lang="cs-CZ" sz="36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7" y="1848388"/>
            <a:ext cx="4360280" cy="420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320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2500" y="0"/>
            <a:ext cx="6254496" cy="1828800"/>
          </a:xfrm>
        </p:spPr>
        <p:txBody>
          <a:bodyPr>
            <a:normAutofit/>
          </a:bodyPr>
          <a:lstStyle/>
          <a:p>
            <a:r>
              <a:rPr lang="cs-CZ" b="1" dirty="0"/>
              <a:t>Brzdné RTG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6724" y="1443688"/>
            <a:ext cx="6740271" cy="5030724"/>
          </a:xfrm>
        </p:spPr>
        <p:txBody>
          <a:bodyPr>
            <a:noAutofit/>
          </a:bodyPr>
          <a:lstStyle/>
          <a:p>
            <a:r>
              <a:rPr lang="cs-CZ" sz="2600" dirty="0"/>
              <a:t>Brzdné RTG záření je </a:t>
            </a:r>
            <a:r>
              <a:rPr lang="cs-CZ" sz="2600" b="1" dirty="0">
                <a:solidFill>
                  <a:srgbClr val="C00000"/>
                </a:solidFill>
              </a:rPr>
              <a:t>převažující typ</a:t>
            </a:r>
            <a:r>
              <a:rPr lang="cs-CZ" sz="2600" b="1" dirty="0"/>
              <a:t> </a:t>
            </a:r>
            <a:r>
              <a:rPr lang="cs-CZ" sz="2600" dirty="0"/>
              <a:t>záření vznikajícího v rentgence. </a:t>
            </a:r>
          </a:p>
          <a:p>
            <a:r>
              <a:rPr lang="cs-CZ" sz="2600" dirty="0"/>
              <a:t>Vzniká </a:t>
            </a:r>
            <a:r>
              <a:rPr lang="cs-CZ" sz="2600" b="1" dirty="0">
                <a:solidFill>
                  <a:srgbClr val="C00000"/>
                </a:solidFill>
              </a:rPr>
              <a:t>zpomalením letícího elektronu blízko jádra atomu</a:t>
            </a:r>
            <a:r>
              <a:rPr lang="cs-CZ" sz="2600" dirty="0"/>
              <a:t>. </a:t>
            </a:r>
            <a:r>
              <a:rPr lang="cs-CZ" sz="2600" u="sng" dirty="0"/>
              <a:t>Jádro je kladně nabité a přitahuje elektron, který změní směr letu a zpomalí. Rozdíl energie je přeměněn na záření různých frekvencí</a:t>
            </a:r>
            <a:r>
              <a:rPr lang="cs-CZ" sz="2600" dirty="0"/>
              <a:t>.</a:t>
            </a:r>
          </a:p>
          <a:p>
            <a:r>
              <a:rPr lang="cs-CZ" sz="2600" b="1" dirty="0">
                <a:solidFill>
                  <a:srgbClr val="C00000"/>
                </a:solidFill>
              </a:rPr>
              <a:t>Čím blíže se dostane elektron k jádru a čím větší je jeho energie, tím větší bude energie vznikajícího kvanta RTG záření</a:t>
            </a:r>
            <a:r>
              <a:rPr lang="cs-CZ" sz="2600" dirty="0"/>
              <a:t>.</a:t>
            </a:r>
          </a:p>
          <a:p>
            <a:r>
              <a:rPr lang="cs-CZ" sz="2600" b="1" dirty="0"/>
              <a:t>Charakteristiky brzdného záření tedy </a:t>
            </a:r>
            <a:r>
              <a:rPr lang="cs-CZ" sz="2600" b="1" dirty="0">
                <a:solidFill>
                  <a:srgbClr val="C00000"/>
                </a:solidFill>
              </a:rPr>
              <a:t>nezáleží na materiálu anody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41353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26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21609" y="421337"/>
            <a:ext cx="7960616" cy="5750863"/>
          </a:xfrm>
        </p:spPr>
        <p:txBody>
          <a:bodyPr>
            <a:normAutofit/>
          </a:bodyPr>
          <a:lstStyle/>
          <a:p>
            <a:pPr marL="285750" indent="-285750"/>
            <a:r>
              <a:rPr lang="cs-CZ" b="1" dirty="0">
                <a:solidFill>
                  <a:srgbClr val="FF0000"/>
                </a:solidFill>
              </a:rPr>
              <a:t>Minimální vlnová délka (maximální energie) RTG spektra</a:t>
            </a:r>
            <a:r>
              <a:rPr lang="cs-CZ" dirty="0"/>
              <a:t> záleží na voltáži urychlovacího napětí:</a:t>
            </a:r>
          </a:p>
          <a:p>
            <a:r>
              <a:rPr lang="cs-CZ" dirty="0"/>
              <a:t>Pokud máme </a:t>
            </a:r>
            <a:r>
              <a:rPr lang="cs-CZ" b="1" dirty="0"/>
              <a:t>urychlovací napětí</a:t>
            </a:r>
            <a:r>
              <a:rPr lang="en-US" b="1" dirty="0"/>
              <a:t> V</a:t>
            </a:r>
            <a:r>
              <a:rPr lang="en-US" dirty="0"/>
              <a:t>, </a:t>
            </a:r>
            <a:r>
              <a:rPr lang="cs-CZ" dirty="0"/>
              <a:t>potom energie E předaná okolí elektronem na anodě je dána vztahem:</a:t>
            </a:r>
            <a:r>
              <a:rPr lang="en-US" dirty="0"/>
              <a:t> </a:t>
            </a:r>
            <a:endParaRPr lang="cs-CZ" dirty="0"/>
          </a:p>
          <a:p>
            <a:endParaRPr lang="cs-CZ" dirty="0"/>
          </a:p>
          <a:p>
            <a:r>
              <a:rPr lang="cs-CZ" dirty="0"/>
              <a:t>Kde </a:t>
            </a:r>
            <a:r>
              <a:rPr lang="en-US" b="1" dirty="0"/>
              <a:t>e</a:t>
            </a:r>
            <a:r>
              <a:rPr lang="en-US" dirty="0"/>
              <a:t> </a:t>
            </a:r>
            <a:r>
              <a:rPr lang="cs-CZ" dirty="0"/>
              <a:t>je </a:t>
            </a:r>
            <a:r>
              <a:rPr lang="cs-CZ" b="1" dirty="0"/>
              <a:t>náboj elektronu</a:t>
            </a:r>
            <a:r>
              <a:rPr lang="en-US" dirty="0"/>
              <a:t> 	 </a:t>
            </a:r>
          </a:p>
          <a:p>
            <a:r>
              <a:rPr lang="cs-CZ" dirty="0"/>
              <a:t>Pro výpočet minimální vlnové délky</a:t>
            </a:r>
            <a:r>
              <a:rPr lang="en-US" dirty="0"/>
              <a:t>, </a:t>
            </a:r>
            <a:r>
              <a:rPr lang="en-US" b="1" dirty="0" err="1"/>
              <a:t>λmin</a:t>
            </a:r>
            <a:r>
              <a:rPr lang="en-US" dirty="0"/>
              <a:t>, </a:t>
            </a:r>
            <a:r>
              <a:rPr lang="cs-CZ" dirty="0"/>
              <a:t>pak platí</a:t>
            </a:r>
            <a:r>
              <a:rPr lang="en-US" dirty="0"/>
              <a:t> Plan</a:t>
            </a:r>
            <a:r>
              <a:rPr lang="cs-CZ" dirty="0" err="1"/>
              <a:t>kova</a:t>
            </a:r>
            <a:r>
              <a:rPr lang="cs-CZ" dirty="0"/>
              <a:t> rovnice pro energii kvanta záření:</a:t>
            </a:r>
          </a:p>
          <a:p>
            <a:endParaRPr lang="cs-CZ" dirty="0"/>
          </a:p>
          <a:p>
            <a:r>
              <a:rPr lang="cs-CZ" dirty="0"/>
              <a:t>…a tedy:</a:t>
            </a:r>
          </a:p>
          <a:p>
            <a:endParaRPr lang="cs-CZ" dirty="0"/>
          </a:p>
        </p:txBody>
      </p:sp>
      <p:pic>
        <p:nvPicPr>
          <p:cNvPr id="423938" name="Picture 2" descr="http://www.saburchill.com/physics/equations_AN/AN_37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438037"/>
            <a:ext cx="1338028" cy="5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940" name="Picture 4" descr="http://www.saburchill.com/physics/equations_AN/AN_1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6" y="4589795"/>
            <a:ext cx="1370269" cy="9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942" name="Picture 6" descr="http://www.saburchill.com/physics/equations_AN/AN_38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520180"/>
            <a:ext cx="1757168" cy="9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86203" y="2090564"/>
            <a:ext cx="349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/>
              <a:t>maximal</a:t>
            </a:r>
            <a:r>
              <a:rPr lang="cs-CZ" b="1" dirty="0"/>
              <a:t> </a:t>
            </a:r>
            <a:r>
              <a:rPr lang="cs-CZ" b="1" dirty="0" err="1"/>
              <a:t>energy</a:t>
            </a:r>
            <a:r>
              <a:rPr lang="cs-CZ" b="1" dirty="0"/>
              <a:t> </a:t>
            </a:r>
            <a:r>
              <a:rPr lang="cs-CZ" b="1" dirty="0" err="1"/>
              <a:t>at</a:t>
            </a:r>
            <a:r>
              <a:rPr lang="cs-CZ" b="1" dirty="0"/>
              <a:t> a keV = tube </a:t>
            </a:r>
            <a:r>
              <a:rPr lang="cs-CZ" b="1" dirty="0" err="1"/>
              <a:t>kV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585928" y="6380041"/>
            <a:ext cx="6076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average energy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= </a:t>
            </a:r>
            <a:r>
              <a:rPr lang="cs-CZ" b="1" dirty="0" err="1">
                <a:solidFill>
                  <a:srgbClr val="FF0000"/>
                </a:solidFill>
              </a:rPr>
              <a:t>about</a:t>
            </a:r>
            <a:r>
              <a:rPr lang="en-US" b="1" dirty="0">
                <a:solidFill>
                  <a:srgbClr val="FF0000"/>
                </a:solidFill>
              </a:rPr>
              <a:t> 1/3 of the maximum energy.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9675" y="4422775"/>
            <a:ext cx="21526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3724" y="5286458"/>
            <a:ext cx="443865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90287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73931"/>
            <a:ext cx="3629025" cy="132556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Brzdné RTG záření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7687" y="2809875"/>
            <a:ext cx="11096625" cy="3467100"/>
          </a:xfrm>
        </p:spPr>
        <p:txBody>
          <a:bodyPr>
            <a:normAutofit/>
          </a:bodyPr>
          <a:lstStyle/>
          <a:p>
            <a:r>
              <a:rPr lang="cs-CZ" dirty="0"/>
              <a:t>Energie brzdného </a:t>
            </a:r>
            <a:r>
              <a:rPr lang="cs-CZ" dirty="0" err="1"/>
              <a:t>rentgenova</a:t>
            </a:r>
            <a:r>
              <a:rPr lang="cs-CZ" dirty="0"/>
              <a:t> záření nezávisí na materiálu terče (např. anody </a:t>
            </a:r>
            <a:r>
              <a:rPr lang="cs-CZ" dirty="0" err="1"/>
              <a:t>rentgenovy</a:t>
            </a:r>
            <a:r>
              <a:rPr lang="cs-CZ" dirty="0"/>
              <a:t> trubice), ale jen na rychlosti elektronů (tedy na velikosti napětí na anodě </a:t>
            </a:r>
            <a:r>
              <a:rPr lang="cs-CZ" dirty="0" err="1"/>
              <a:t>rentgenovy</a:t>
            </a:r>
            <a:r>
              <a:rPr lang="cs-CZ" dirty="0"/>
              <a:t> trubice)</a:t>
            </a:r>
          </a:p>
          <a:p>
            <a:r>
              <a:rPr lang="cs-CZ" dirty="0"/>
              <a:t>Elektrony ale mohou být urychleny i jiným způsobem – v urychlovačích částic např. v tzv. </a:t>
            </a:r>
            <a:r>
              <a:rPr lang="cs-CZ" dirty="0">
                <a:hlinkClick r:id="rId2" tooltip="Lineární urychlovač"/>
              </a:rPr>
              <a:t>lineárním urychlovači</a:t>
            </a:r>
            <a:r>
              <a:rPr lang="cs-CZ" dirty="0"/>
              <a:t>, betatronu, </a:t>
            </a:r>
            <a:r>
              <a:rPr lang="cs-CZ" dirty="0" err="1"/>
              <a:t>mikrotronu</a:t>
            </a:r>
            <a:r>
              <a:rPr lang="cs-CZ" dirty="0"/>
              <a:t>, u nichž se dosahuje výrazně vyšších energii než u </a:t>
            </a:r>
            <a:r>
              <a:rPr lang="cs-CZ" dirty="0" err="1"/>
              <a:t>rentgenovy</a:t>
            </a:r>
            <a:r>
              <a:rPr lang="cs-CZ" dirty="0"/>
              <a:t> trubice. </a:t>
            </a:r>
          </a:p>
          <a:p>
            <a:r>
              <a:rPr lang="cs-CZ" dirty="0"/>
              <a:t>Brzdné záření se používá v lékařské diagnostice (např. </a:t>
            </a:r>
            <a:r>
              <a:rPr lang="cs-CZ" dirty="0">
                <a:hlinkClick r:id="rId3" tooltip="Pozitronová emisní tomografie"/>
              </a:rPr>
              <a:t>PET</a:t>
            </a:r>
            <a:r>
              <a:rPr lang="cs-CZ" dirty="0"/>
              <a:t>, SPECT, </a:t>
            </a:r>
            <a:r>
              <a:rPr lang="cs-CZ" dirty="0">
                <a:hlinkClick r:id="rId4" tooltip="Výpočetní tomografie"/>
              </a:rPr>
              <a:t>CT</a:t>
            </a:r>
            <a:r>
              <a:rPr lang="cs-CZ" dirty="0"/>
              <a:t>),         v </a:t>
            </a:r>
            <a:r>
              <a:rPr lang="cs-CZ" dirty="0">
                <a:hlinkClick r:id="rId5"/>
              </a:rPr>
              <a:t>radioterapii</a:t>
            </a:r>
            <a:r>
              <a:rPr lang="cs-CZ" dirty="0"/>
              <a:t> a v průmyslu v defektoskopii.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466725"/>
            <a:ext cx="68580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436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5999" y="2390774"/>
            <a:ext cx="4789749" cy="4058528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1690687" y="525273"/>
            <a:ext cx="8810625" cy="959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600" dirty="0">
                <a:solidFill>
                  <a:srgbClr val="FF0000"/>
                </a:solidFill>
              </a:rPr>
              <a:t>Interakce urychlených e- s e- atomových obalů na vnitřních slupkách (K, L, M)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3600" dirty="0">
                <a:solidFill>
                  <a:srgbClr val="FF0000"/>
                </a:solidFill>
              </a:rPr>
              <a:t> 			</a:t>
            </a:r>
            <a:r>
              <a:rPr lang="cs-CZ" sz="3600" dirty="0">
                <a:solidFill>
                  <a:srgbClr val="FF0000"/>
                </a:solidFill>
                <a:sym typeface="Wingdings" panose="05000000000000000000" pitchFamily="2" charset="2"/>
              </a:rPr>
              <a:t> charakteristické RTG záření</a:t>
            </a:r>
            <a:endParaRPr lang="cs-CZ" sz="3600" dirty="0"/>
          </a:p>
          <a:p>
            <a:pPr marL="0" indent="0">
              <a:buFont typeface="Arial" panose="020B0604020202020204" pitchFamily="34" charset="0"/>
              <a:buNone/>
            </a:pPr>
            <a:endParaRPr lang="cs-CZ" sz="3600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161625"/>
              </p:ext>
            </p:extLst>
          </p:nvPr>
        </p:nvGraphicFramePr>
        <p:xfrm>
          <a:off x="677068" y="2675376"/>
          <a:ext cx="4906963" cy="348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Rastrový obrázek" r:id="rId4" imgW="4907160" imgH="3489840" progId="PBrush">
                  <p:embed/>
                </p:oleObj>
              </mc:Choice>
              <mc:Fallback>
                <p:oleObj name="Rastrový obrázek" r:id="rId4" imgW="4907160" imgH="3489840" progId="PBrush">
                  <p:embed/>
                  <p:pic>
                    <p:nvPicPr>
                      <p:cNvPr id="7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068" y="2675376"/>
                        <a:ext cx="4906963" cy="348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52100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96144"/>
            <a:ext cx="12192000" cy="939798"/>
          </a:xfrm>
        </p:spPr>
        <p:txBody>
          <a:bodyPr/>
          <a:lstStyle/>
          <a:p>
            <a:pPr algn="ctr"/>
            <a:r>
              <a:rPr lang="cs-CZ" b="1" dirty="0"/>
              <a:t>Charakteristické RTG záření</a:t>
            </a:r>
          </a:p>
        </p:txBody>
      </p:sp>
      <p:graphicFrame>
        <p:nvGraphicFramePr>
          <p:cNvPr id="13" name="Zástupný symbol pro obsah 2">
            <a:extLst>
              <a:ext uri="{FF2B5EF4-FFF2-40B4-BE49-F238E27FC236}">
                <a16:creationId xmlns:a16="http://schemas.microsoft.com/office/drawing/2014/main" id="{D516BF71-6261-4B2F-9EF1-2D1E9FB2CF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294618"/>
              </p:ext>
            </p:extLst>
          </p:nvPr>
        </p:nvGraphicFramePr>
        <p:xfrm>
          <a:off x="325176" y="1181101"/>
          <a:ext cx="6238875" cy="5553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0138" y="1333728"/>
            <a:ext cx="4789749" cy="405852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467053" y="5734084"/>
            <a:ext cx="3903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↑Z(anoda) </a:t>
            </a:r>
            <a:r>
              <a:rPr lang="cs-CZ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cs-CZ" sz="2800" b="1" dirty="0">
                <a:solidFill>
                  <a:srgbClr val="FF0000"/>
                </a:solidFill>
              </a:rPr>
              <a:t> ↑E(</a:t>
            </a:r>
            <a:r>
              <a:rPr lang="cs-CZ" sz="2800" b="1" dirty="0" err="1">
                <a:solidFill>
                  <a:srgbClr val="FF0000"/>
                </a:solidFill>
              </a:rPr>
              <a:t>RTG</a:t>
            </a:r>
            <a:r>
              <a:rPr lang="cs-CZ" sz="2800" b="1" baseline="-25000" dirty="0" err="1">
                <a:solidFill>
                  <a:srgbClr val="FF0000"/>
                </a:solidFill>
              </a:rPr>
              <a:t>ch</a:t>
            </a:r>
            <a:r>
              <a:rPr lang="cs-CZ" sz="28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590878" y="4005263"/>
            <a:ext cx="338695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E(</a:t>
            </a:r>
            <a:r>
              <a:rPr lang="cs-CZ" sz="2800" b="1" dirty="0" err="1">
                <a:solidFill>
                  <a:srgbClr val="FF0000"/>
                </a:solidFill>
              </a:rPr>
              <a:t>RTG</a:t>
            </a:r>
            <a:r>
              <a:rPr lang="cs-CZ" sz="2800" b="1" baseline="-25000" dirty="0" err="1">
                <a:solidFill>
                  <a:srgbClr val="FF0000"/>
                </a:solidFill>
              </a:rPr>
              <a:t>ch</a:t>
            </a:r>
            <a:r>
              <a:rPr lang="cs-CZ" sz="2800" b="1" dirty="0">
                <a:solidFill>
                  <a:srgbClr val="FF0000"/>
                </a:solidFill>
              </a:rPr>
              <a:t>) = E(e2)-E(e1)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 flipV="1">
            <a:off x="6667500" y="4667250"/>
            <a:ext cx="1771650" cy="4286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599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id="{DFDD602A-7A3A-4652-A824-7795E72F81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8835500"/>
              </p:ext>
            </p:extLst>
          </p:nvPr>
        </p:nvGraphicFramePr>
        <p:xfrm>
          <a:off x="985421" y="1402672"/>
          <a:ext cx="10484529" cy="4918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/>
          <a:lstStyle/>
          <a:p>
            <a:r>
              <a:rPr lang="cs-CZ" b="1" dirty="0"/>
              <a:t>Charakteristické rentgenové záření</a:t>
            </a:r>
          </a:p>
        </p:txBody>
      </p:sp>
    </p:spTree>
    <p:extLst>
      <p:ext uri="{BB962C8B-B14F-4D97-AF65-F5344CB8AC3E}">
        <p14:creationId xmlns:p14="http://schemas.microsoft.com/office/powerpoint/2010/main" val="32714534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250" y="459579"/>
            <a:ext cx="7886700" cy="578962"/>
          </a:xfrm>
        </p:spPr>
        <p:txBody>
          <a:bodyPr>
            <a:normAutofit fontScale="90000"/>
          </a:bodyPr>
          <a:lstStyle/>
          <a:p>
            <a:r>
              <a:rPr lang="cs-CZ" dirty="0"/>
              <a:t>Rentgenka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91118"/>
            <a:ext cx="3781425" cy="2426551"/>
          </a:xfrm>
        </p:spPr>
        <p:txBody>
          <a:bodyPr>
            <a:normAutofit lnSpcReduction="10000"/>
          </a:bodyPr>
          <a:lstStyle/>
          <a:p>
            <a:r>
              <a:rPr lang="cs-CZ" sz="1800" dirty="0"/>
              <a:t>Z elektronického hlediska je rentgenka klasická </a:t>
            </a:r>
            <a:r>
              <a:rPr lang="cs-CZ" sz="1800" b="1" dirty="0"/>
              <a:t>dioda</a:t>
            </a:r>
            <a:r>
              <a:rPr lang="cs-CZ" sz="1800" dirty="0"/>
              <a:t> zapojená   v obvodu s vysokým napětím            cca 20–200 </a:t>
            </a:r>
            <a:r>
              <a:rPr lang="cs-CZ" sz="1800" dirty="0" err="1"/>
              <a:t>kV</a:t>
            </a:r>
            <a:endParaRPr lang="cs-CZ" sz="1800" dirty="0"/>
          </a:p>
          <a:p>
            <a:r>
              <a:rPr lang="cs-CZ" sz="1800" dirty="0"/>
              <a:t>Žhavená </a:t>
            </a:r>
            <a:r>
              <a:rPr lang="cs-CZ" sz="1800" b="1" dirty="0"/>
              <a:t>katoda</a:t>
            </a:r>
            <a:r>
              <a:rPr lang="cs-CZ" sz="1800" dirty="0"/>
              <a:t> (napojená na záporný pól) emituje elektrony, které jsou urychlovány silným elektrickým </a:t>
            </a:r>
            <a:r>
              <a:rPr lang="pl-PL" sz="1800" dirty="0"/>
              <a:t>polem daným vysokým napětím mezi katodou a anodou.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45" y="459579"/>
            <a:ext cx="6674445" cy="33781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622805" y="3970246"/>
            <a:ext cx="109463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Anoda </a:t>
            </a:r>
            <a:r>
              <a:rPr lang="cs-CZ" dirty="0"/>
              <a:t>(napojená na kladný pól) je zhotovena </a:t>
            </a:r>
            <a:r>
              <a:rPr lang="cs-CZ" dirty="0">
                <a:solidFill>
                  <a:srgbClr val="FF0000"/>
                </a:solidFill>
              </a:rPr>
              <a:t>z těžkého materiálu (nejčastěji z wolframu), </a:t>
            </a:r>
            <a:r>
              <a:rPr lang="cs-CZ" dirty="0"/>
              <a:t>který má vysokou elektronovou hustotu, takže dopadající elektrony jsou velkou odpudivou silou prudce brzděny, čímž se podle zákonitostí elektrodynamiky část jejich kinetické energie mění v brzdné elektromagnetické záření, resp. fotony RTG záření.</a:t>
            </a:r>
          </a:p>
          <a:p>
            <a:r>
              <a:rPr lang="pl-PL" dirty="0"/>
              <a:t>Po dopadu na anodu tedy pronikají elektrony několika vrstvami atomů anody a </a:t>
            </a:r>
            <a:r>
              <a:rPr lang="cs-CZ" dirty="0"/>
              <a:t>prudce se </a:t>
            </a:r>
            <a:r>
              <a:rPr lang="cs-CZ" dirty="0" err="1"/>
              <a:t>zbržďují</a:t>
            </a:r>
            <a:r>
              <a:rPr lang="cs-CZ" dirty="0"/>
              <a:t>, dokud neztratí svou kinetickou energii</a:t>
            </a:r>
          </a:p>
          <a:p>
            <a:r>
              <a:rPr lang="cs-CZ" dirty="0"/>
              <a:t>Většina </a:t>
            </a:r>
            <a:r>
              <a:rPr lang="cs-CZ" dirty="0">
                <a:solidFill>
                  <a:srgbClr val="FF0000"/>
                </a:solidFill>
              </a:rPr>
              <a:t>(99 %) jejich kinetické energie se přemění na teplo</a:t>
            </a:r>
            <a:r>
              <a:rPr lang="cs-CZ" dirty="0"/>
              <a:t>. Rentgenka se proto silně ohřívá a musí se chladit</a:t>
            </a:r>
          </a:p>
          <a:p>
            <a:r>
              <a:rPr lang="cs-CZ" dirty="0"/>
              <a:t>Jen malá část kinetické energie elektronů zachycených anodou se přemění na RTG záření</a:t>
            </a:r>
          </a:p>
          <a:p>
            <a:r>
              <a:rPr lang="cs-CZ" dirty="0"/>
              <a:t>RTG záření opouští </a:t>
            </a:r>
            <a:r>
              <a:rPr lang="pl-PL" dirty="0"/>
              <a:t>anodu a vylétá z trubice ven.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67840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636" y="4355312"/>
            <a:ext cx="2731008" cy="181051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5" y="4457677"/>
            <a:ext cx="2743200" cy="1666875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5000" y="1056376"/>
            <a:ext cx="8524875" cy="4864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/>
              <a:t>Katoda</a:t>
            </a:r>
            <a:r>
              <a:rPr lang="cs-CZ" sz="2400" dirty="0"/>
              <a:t> tvořená spirálovitě navinutým </a:t>
            </a:r>
            <a:r>
              <a:rPr lang="cs-CZ" sz="2400" dirty="0" err="1"/>
              <a:t>tungdtenovým</a:t>
            </a:r>
            <a:r>
              <a:rPr lang="cs-CZ" sz="2400" dirty="0"/>
              <a:t>/wolframovým vláknem (s příměsí thoria, které zvyšuje efektivitu emise elektronů a prodlužuje životnost katody) o tloušťce 0,2 mm, proto někdy nazývaná katodové vlákno, </a:t>
            </a:r>
            <a:r>
              <a:rPr lang="cs-CZ" sz="2400" b="1" dirty="0"/>
              <a:t>slouží k produkci elektronů</a:t>
            </a:r>
            <a:r>
              <a:rPr lang="cs-CZ" sz="2400" dirty="0"/>
              <a:t>.</a:t>
            </a:r>
          </a:p>
          <a:p>
            <a:r>
              <a:rPr lang="cs-CZ" sz="2400" dirty="0"/>
              <a:t>Toto vlákno je elektricky připojeno </a:t>
            </a:r>
            <a:r>
              <a:rPr lang="cs-CZ" sz="2400" dirty="0">
                <a:solidFill>
                  <a:srgbClr val="FF0000"/>
                </a:solidFill>
              </a:rPr>
              <a:t>ke žhavícímu obvodu</a:t>
            </a:r>
            <a:r>
              <a:rPr lang="cs-CZ" sz="2400" dirty="0"/>
              <a:t>. Při průchodu elektrického proudu o velikosti cca 6-8 A žhavícím obvodem, a tedy i katodovým vláknem, </a:t>
            </a:r>
            <a:r>
              <a:rPr lang="cs-CZ" sz="2400" dirty="0">
                <a:solidFill>
                  <a:srgbClr val="FF0000"/>
                </a:solidFill>
              </a:rPr>
              <a:t>dochází vlivem velké teploty (2000 °C) k termoemisi elektronů (Edisonův efekt).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371662" y="6363191"/>
            <a:ext cx="676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http://www.sukupova.cz/rentgenka-a-produkce-rentgenoveho-zareni/</a:t>
            </a: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2152650" y="319407"/>
            <a:ext cx="7886700" cy="695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/>
              <a:t>Konstrukce rentgenky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898125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2650" y="1097281"/>
            <a:ext cx="7886700" cy="230314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Aby se zabránilo tepelnému zničení anodového terčíku, je potřeba vhodně zvolit materiál anody a taktéž dostatečně odvádět nepotřebné teplo.</a:t>
            </a:r>
          </a:p>
          <a:p>
            <a:r>
              <a:rPr lang="cs-CZ" b="1" dirty="0"/>
              <a:t>Anoda</a:t>
            </a:r>
            <a:r>
              <a:rPr lang="cs-CZ" dirty="0"/>
              <a:t> je nejčastěji vyrobena z </a:t>
            </a:r>
            <a:r>
              <a:rPr lang="cs-CZ" dirty="0">
                <a:solidFill>
                  <a:srgbClr val="FF0000"/>
                </a:solidFill>
              </a:rPr>
              <a:t>wolframu</a:t>
            </a:r>
            <a:r>
              <a:rPr lang="cs-CZ" dirty="0"/>
              <a:t>, protože wolfram má </a:t>
            </a:r>
            <a:r>
              <a:rPr lang="cs-CZ" dirty="0">
                <a:solidFill>
                  <a:srgbClr val="FF0000"/>
                </a:solidFill>
              </a:rPr>
              <a:t>vysoký bod tání</a:t>
            </a:r>
            <a:r>
              <a:rPr lang="cs-CZ" dirty="0"/>
              <a:t>.</a:t>
            </a:r>
          </a:p>
          <a:p>
            <a:r>
              <a:rPr lang="cs-CZ" dirty="0"/>
              <a:t>Wolfram je vhodný taktéž z toho důvodu, že díky </a:t>
            </a:r>
            <a:r>
              <a:rPr lang="cs-CZ" dirty="0">
                <a:solidFill>
                  <a:srgbClr val="FF0000"/>
                </a:solidFill>
              </a:rPr>
              <a:t>vyššímu atomovému číslu </a:t>
            </a:r>
            <a:r>
              <a:rPr lang="cs-CZ" dirty="0"/>
              <a:t>se zvyšuje produkce fotonů rentgenového záření (více dále).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468089" y="6212958"/>
            <a:ext cx="676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http://www.sukupova.cz/rentgenka-a-produkce-rentgenoveho-zareni/</a:t>
            </a: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2152650" y="246255"/>
            <a:ext cx="7886700" cy="695578"/>
          </a:xfrm>
        </p:spPr>
        <p:txBody>
          <a:bodyPr/>
          <a:lstStyle/>
          <a:p>
            <a:r>
              <a:rPr lang="cs-CZ" b="1" dirty="0"/>
              <a:t>Konstrukce rentgenky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788" y="3086100"/>
            <a:ext cx="4012787" cy="301942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125469" y="3384423"/>
            <a:ext cx="3199007" cy="3104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Pro lepší odolnost terčíku se do wolframu přidává přibližně 10 % rhenia. 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 mamografii se místo wolframového terčíku používá terčík molybdenový a rhodiový </a:t>
            </a:r>
            <a:r>
              <a:rPr lang="cs-CZ" sz="2200" dirty="0">
                <a:sym typeface="Wingdings" panose="05000000000000000000" pitchFamily="2" charset="2"/>
              </a:rPr>
              <a:t> poté měď pro co nejúčinnější odvod tepla</a:t>
            </a:r>
            <a:endParaRPr lang="cs-CZ" sz="2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8019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7400" y="-101598"/>
            <a:ext cx="7886700" cy="1325563"/>
          </a:xfrm>
        </p:spPr>
        <p:txBody>
          <a:bodyPr/>
          <a:lstStyle/>
          <a:p>
            <a:r>
              <a:rPr lang="cs-CZ" dirty="0"/>
              <a:t>Etapy a cíle radiační biofyziky/RB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16913"/>
          <a:stretch/>
        </p:blipFill>
        <p:spPr>
          <a:xfrm>
            <a:off x="1780270" y="1981200"/>
            <a:ext cx="8661255" cy="3860292"/>
          </a:xfrm>
          <a:prstGeom prst="rect">
            <a:avLst/>
          </a:prstGeo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3" cstate="print"/>
          <a:srcRect b="82882"/>
          <a:stretch/>
        </p:blipFill>
        <p:spPr>
          <a:xfrm>
            <a:off x="3027044" y="5857673"/>
            <a:ext cx="8661255" cy="79533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80245" y="1169341"/>
            <a:ext cx="1208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I. etapa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833843" y="1182366"/>
            <a:ext cx="150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II. etapa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37944" y="1169341"/>
            <a:ext cx="150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III. etapa</a:t>
            </a:r>
          </a:p>
        </p:txBody>
      </p:sp>
      <p:cxnSp>
        <p:nvCxnSpPr>
          <p:cNvPr id="9" name="Přímá spojnice 8"/>
          <p:cNvCxnSpPr/>
          <p:nvPr/>
        </p:nvCxnSpPr>
        <p:spPr>
          <a:xfrm>
            <a:off x="2988944" y="1631006"/>
            <a:ext cx="0" cy="1817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7334250" y="1413197"/>
            <a:ext cx="19240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392" y="5417035"/>
            <a:ext cx="733058" cy="1072931"/>
          </a:xfrm>
          <a:prstGeom prst="rect">
            <a:avLst/>
          </a:prstGeom>
        </p:spPr>
      </p:pic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350405"/>
              </p:ext>
            </p:extLst>
          </p:nvPr>
        </p:nvGraphicFramePr>
        <p:xfrm>
          <a:off x="973241" y="3022833"/>
          <a:ext cx="711617" cy="850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Rastrový obrázek" r:id="rId5" imgW="1676520" imgH="2004120" progId="PBrush">
                  <p:embed/>
                </p:oleObj>
              </mc:Choice>
              <mc:Fallback>
                <p:oleObj name="Rastrový obrázek" r:id="rId5" imgW="1676520" imgH="2004120" progId="PBrush">
                  <p:embed/>
                  <p:pic>
                    <p:nvPicPr>
                      <p:cNvPr id="14" name="Objek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241" y="3022833"/>
                        <a:ext cx="711617" cy="8504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400" y="2239359"/>
            <a:ext cx="1200820" cy="1717373"/>
          </a:xfrm>
          <a:prstGeom prst="rect">
            <a:avLst/>
          </a:prstGeom>
        </p:spPr>
      </p:pic>
      <p:pic>
        <p:nvPicPr>
          <p:cNvPr id="17" name="Picture 2" descr="http://www.spaceflight.nasa.gov/gallery/images/mars/marsactivities/lores/s99_041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456" y="1026935"/>
            <a:ext cx="1771894" cy="96220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truthernews.files.wordpress.com/2014/11/isis-nuclear-iraq-620x43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772" y="4788176"/>
            <a:ext cx="1268344" cy="88988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encrypted-tbn1.gstatic.com/images?q=tbn:ANd9GcQUZtgIsDTX0JVzuYet1Ai3eaMx6hC1Di32gqHrU87dJvBBdBiwfw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797" y="4441271"/>
            <a:ext cx="1425060" cy="121605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67" y="1754045"/>
            <a:ext cx="1178225" cy="785483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0" r="9448"/>
          <a:stretch/>
        </p:blipFill>
        <p:spPr>
          <a:xfrm>
            <a:off x="527624" y="5097752"/>
            <a:ext cx="1010559" cy="922603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17" y="1135800"/>
            <a:ext cx="1701532" cy="956099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51" y="1651025"/>
            <a:ext cx="1753074" cy="751317"/>
          </a:xfrm>
          <a:prstGeom prst="rect">
            <a:avLst/>
          </a:prstGeom>
        </p:spPr>
      </p:pic>
      <p:graphicFrame>
        <p:nvGraphicFramePr>
          <p:cNvPr id="25" name="Objek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7898780"/>
              </p:ext>
            </p:extLst>
          </p:nvPr>
        </p:nvGraphicFramePr>
        <p:xfrm>
          <a:off x="736695" y="2135693"/>
          <a:ext cx="1184711" cy="726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Rastrový obrázek" r:id="rId15" imgW="7803000" imgH="4785480" progId="PBrush">
                  <p:embed/>
                </p:oleObj>
              </mc:Choice>
              <mc:Fallback>
                <p:oleObj name="Rastrový obrázek" r:id="rId15" imgW="7803000" imgH="4785480" progId="PBrush">
                  <p:embed/>
                  <p:pic>
                    <p:nvPicPr>
                      <p:cNvPr id="25" name="Objek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695" y="2135693"/>
                        <a:ext cx="1184711" cy="7264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/>
        </p:blipFill>
        <p:spPr>
          <a:xfrm>
            <a:off x="527624" y="4065477"/>
            <a:ext cx="1252646" cy="75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435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0551" y="1228599"/>
            <a:ext cx="10887074" cy="2837815"/>
          </a:xfrm>
        </p:spPr>
        <p:txBody>
          <a:bodyPr>
            <a:normAutofit/>
          </a:bodyPr>
          <a:lstStyle/>
          <a:p>
            <a:r>
              <a:rPr lang="cs-CZ" sz="2400" b="1" dirty="0"/>
              <a:t>Evakuovaná baňka</a:t>
            </a:r>
            <a:r>
              <a:rPr lang="cs-CZ" sz="2400" dirty="0"/>
              <a:t> rentgenky, ve které je umístěna katoda i anoda, je obvykle vyrobena ze skla a její hlavní funkcí je udržování vakua v trubici.</a:t>
            </a:r>
          </a:p>
          <a:p>
            <a:r>
              <a:rPr lang="cs-CZ" sz="2400" dirty="0"/>
              <a:t>Baňka je obtékána olejem, který tak odvádí teplo z rentgenky. Baňka bývá ještě uschována v krytu, jehož součástí je i olovo, které slouží k odstínění nepotřebného </a:t>
            </a:r>
            <a:r>
              <a:rPr lang="cs-CZ" sz="2400" dirty="0" err="1"/>
              <a:t>mimoohniskového</a:t>
            </a:r>
            <a:r>
              <a:rPr lang="cs-CZ" sz="2400" dirty="0"/>
              <a:t> záření 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0" y="246255"/>
            <a:ext cx="12192000" cy="695578"/>
          </a:xfrm>
        </p:spPr>
        <p:txBody>
          <a:bodyPr/>
          <a:lstStyle/>
          <a:p>
            <a:pPr algn="ctr"/>
            <a:r>
              <a:rPr lang="cs-CZ" b="1" dirty="0"/>
              <a:t>Konstrukce rentgenky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5350" y="2954728"/>
            <a:ext cx="4495800" cy="325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56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00350" y="1477566"/>
            <a:ext cx="8248650" cy="687703"/>
          </a:xfrm>
        </p:spPr>
        <p:txBody>
          <a:bodyPr>
            <a:normAutofit/>
          </a:bodyPr>
          <a:lstStyle/>
          <a:p>
            <a:r>
              <a:rPr lang="cs-CZ" dirty="0"/>
              <a:t>Rotor, případně rotuje celá rentgenka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857326" y="6098188"/>
            <a:ext cx="676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http://www.sukupova.cz/rentgenka-a-produkce-rentgenoveho-zareni/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23912" y="321575"/>
            <a:ext cx="10906125" cy="69557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99% E urychlených e- = Q </a:t>
            </a:r>
            <a:r>
              <a:rPr lang="cs-CZ" b="1" dirty="0">
                <a:sym typeface="Wingdings" panose="05000000000000000000" pitchFamily="2" charset="2"/>
              </a:rPr>
              <a:t> nutné účinné chlazení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5486" y="2872823"/>
            <a:ext cx="4122903" cy="2985543"/>
          </a:xfrm>
          <a:prstGeom prst="rect">
            <a:avLst/>
          </a:prstGeom>
        </p:spPr>
      </p:pic>
      <p:pic>
        <p:nvPicPr>
          <p:cNvPr id="7" name="Zástupný symbol pro obsah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8"/>
          <a:stretch/>
        </p:blipFill>
        <p:spPr>
          <a:xfrm>
            <a:off x="1528811" y="2886522"/>
            <a:ext cx="4093344" cy="2490413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>
          <a:xfrm>
            <a:off x="4438650" y="2190750"/>
            <a:ext cx="0" cy="5842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7781925" y="2206671"/>
            <a:ext cx="0" cy="5842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3132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125" y="48945"/>
            <a:ext cx="10515600" cy="1325563"/>
          </a:xfrm>
        </p:spPr>
        <p:txBody>
          <a:bodyPr/>
          <a:lstStyle/>
          <a:p>
            <a:r>
              <a:rPr lang="cs-CZ" b="1" dirty="0"/>
              <a:t>Generace a některé typy rentgenek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6528" y="1260365"/>
            <a:ext cx="7505700" cy="43767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Rentgenky se studenou katodou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Rentgenky se žhavenou katodou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Rentgenky se žhavenou katodou a rotující anodou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Rentgenky s žhavenou katodou rotující celé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62741" t="36389" r="6091" b="34846"/>
          <a:stretch/>
        </p:blipFill>
        <p:spPr>
          <a:xfrm>
            <a:off x="8261532" y="1199362"/>
            <a:ext cx="3330394" cy="2306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04"/>
          <a:stretch/>
        </p:blipFill>
        <p:spPr>
          <a:xfrm>
            <a:off x="463370" y="4117182"/>
            <a:ext cx="3843829" cy="22669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/>
          <a:srcRect l="1821" t="26445" r="71825" b="23527"/>
          <a:stretch/>
        </p:blipFill>
        <p:spPr>
          <a:xfrm rot="5400000">
            <a:off x="4891087" y="3609975"/>
            <a:ext cx="2409825" cy="34242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/>
          <a:srcRect l="41141" t="17639" r="2160" b="19009"/>
          <a:stretch/>
        </p:blipFill>
        <p:spPr>
          <a:xfrm>
            <a:off x="8272459" y="3767534"/>
            <a:ext cx="3358869" cy="28163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8299631" y="1200560"/>
            <a:ext cx="603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/>
              <a:t>1.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86902" y="4084479"/>
            <a:ext cx="652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/>
              <a:t>2.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916683" y="4074954"/>
            <a:ext cx="652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/>
              <a:t>3.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272459" y="3701683"/>
            <a:ext cx="652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33585337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l="62741" t="36389" r="6091" b="34846"/>
          <a:stretch/>
        </p:blipFill>
        <p:spPr>
          <a:xfrm>
            <a:off x="5800726" y="3694870"/>
            <a:ext cx="4410075" cy="30542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/>
          <a:srcRect l="18411" t="12956" r="24518" b="65014"/>
          <a:stretch/>
        </p:blipFill>
        <p:spPr>
          <a:xfrm>
            <a:off x="1792882" y="1190625"/>
            <a:ext cx="8417919" cy="24384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/>
          <a:srcRect b="87044"/>
          <a:stretch/>
        </p:blipFill>
        <p:spPr>
          <a:xfrm>
            <a:off x="1573106" y="149234"/>
            <a:ext cx="9045791" cy="87946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t="82273" r="36732"/>
          <a:stretch/>
        </p:blipFill>
        <p:spPr>
          <a:xfrm>
            <a:off x="1782654" y="3695700"/>
            <a:ext cx="5723046" cy="120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021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5607" y="177874"/>
            <a:ext cx="8626618" cy="64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036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b="75783"/>
          <a:stretch/>
        </p:blipFill>
        <p:spPr>
          <a:xfrm>
            <a:off x="1524000" y="159052"/>
            <a:ext cx="9144000" cy="16575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t="22525" r="36567" b="10679"/>
          <a:stretch/>
        </p:blipFill>
        <p:spPr>
          <a:xfrm>
            <a:off x="2929128" y="1929384"/>
            <a:ext cx="5800344" cy="4572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/>
          <a:srcRect t="22525" r="98333" b="10679"/>
          <a:stretch/>
        </p:blipFill>
        <p:spPr>
          <a:xfrm>
            <a:off x="8726424" y="1929384"/>
            <a:ext cx="152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813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b="82778"/>
          <a:stretch/>
        </p:blipFill>
        <p:spPr>
          <a:xfrm>
            <a:off x="1526551" y="295275"/>
            <a:ext cx="9138898" cy="11811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t="20972" r="60527" b="22361"/>
          <a:stretch/>
        </p:blipFill>
        <p:spPr>
          <a:xfrm>
            <a:off x="1698001" y="1989138"/>
            <a:ext cx="3607424" cy="38862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/>
          <a:srcRect l="41141" t="17639" r="2160" b="12500"/>
          <a:stretch/>
        </p:blipFill>
        <p:spPr>
          <a:xfrm>
            <a:off x="5791201" y="1724024"/>
            <a:ext cx="5181601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28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cs-CZ" sz="3700" b="1">
                <a:solidFill>
                  <a:schemeClr val="bg1"/>
                </a:solidFill>
              </a:rPr>
              <a:t>REGULACE PRODUKCE RTG NA RENTGENCE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92667" y="2398957"/>
            <a:ext cx="9406666" cy="3526144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Rentgenka má tři základní zdroje napájení: </a:t>
            </a:r>
          </a:p>
          <a:p>
            <a:pPr marL="1428750" lvl="2" indent="-514350">
              <a:buFont typeface="+mj-lt"/>
              <a:buAutoNum type="arabicPeriod"/>
            </a:pPr>
            <a:r>
              <a:rPr lang="cs-CZ" sz="3600" dirty="0">
                <a:solidFill>
                  <a:schemeClr val="bg1"/>
                </a:solidFill>
              </a:rPr>
              <a:t>Žhavící (katodové) napětí</a:t>
            </a:r>
          </a:p>
          <a:p>
            <a:pPr marL="1428750" lvl="2" indent="-514350">
              <a:buFont typeface="+mj-lt"/>
              <a:buAutoNum type="arabicPeriod"/>
            </a:pPr>
            <a:r>
              <a:rPr lang="cs-CZ" sz="3600" dirty="0">
                <a:solidFill>
                  <a:schemeClr val="bg1"/>
                </a:solidFill>
              </a:rPr>
              <a:t>anodové napětí</a:t>
            </a:r>
          </a:p>
          <a:p>
            <a:pPr marL="1428750" lvl="2" indent="-514350">
              <a:buFont typeface="+mj-lt"/>
              <a:buAutoNum type="arabicPeriod"/>
            </a:pPr>
            <a:r>
              <a:rPr lang="cs-CZ" sz="3600" dirty="0">
                <a:solidFill>
                  <a:schemeClr val="bg1"/>
                </a:solidFill>
              </a:rPr>
              <a:t>Zdroj pro rotaci anody</a:t>
            </a:r>
          </a:p>
          <a:p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101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7133" y="173458"/>
            <a:ext cx="8508671" cy="1325563"/>
          </a:xfrm>
        </p:spPr>
        <p:txBody>
          <a:bodyPr>
            <a:normAutofit/>
          </a:bodyPr>
          <a:lstStyle/>
          <a:p>
            <a:pPr algn="ctr"/>
            <a:r>
              <a:rPr lang="cs-CZ" b="1"/>
              <a:t>Anodové napětí</a:t>
            </a:r>
            <a:endParaRPr lang="cs-CZ" b="1" dirty="0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F5978010-FE90-4E08-8664-A2539868A18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6749" y="1440561"/>
          <a:ext cx="10963276" cy="523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38426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559" y="353252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Anodové napětí</a:t>
            </a:r>
            <a:br>
              <a:rPr lang="cs-CZ" b="1" dirty="0">
                <a:solidFill>
                  <a:srgbClr val="FF0000"/>
                </a:solidFill>
              </a:rPr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32" y="1048812"/>
            <a:ext cx="7672927" cy="500538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9" y="3008512"/>
            <a:ext cx="4012787" cy="30194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Zaoblený obdélník 2"/>
          <p:cNvSpPr/>
          <p:nvPr/>
        </p:nvSpPr>
        <p:spPr>
          <a:xfrm>
            <a:off x="1305996" y="3305762"/>
            <a:ext cx="1504950" cy="9715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/>
          <p:cNvCxnSpPr/>
          <p:nvPr/>
        </p:nvCxnSpPr>
        <p:spPr>
          <a:xfrm>
            <a:off x="6480331" y="2082273"/>
            <a:ext cx="0" cy="3171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6289831" y="3034773"/>
            <a:ext cx="0" cy="22193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6080281" y="4034898"/>
            <a:ext cx="0" cy="1371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7918606" y="4892148"/>
            <a:ext cx="295275" cy="282577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9449369" y="4892147"/>
            <a:ext cx="295275" cy="282577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10966606" y="4892146"/>
            <a:ext cx="295275" cy="282577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7794783" y="4536032"/>
            <a:ext cx="82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E</a:t>
            </a:r>
            <a:r>
              <a:rPr lang="cs-CZ" b="1" baseline="-25000" dirty="0" err="1">
                <a:solidFill>
                  <a:srgbClr val="FF0000"/>
                </a:solidFill>
              </a:rPr>
              <a:t>max</a:t>
            </a:r>
            <a:r>
              <a:rPr lang="cs-CZ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9325096" y="4536032"/>
            <a:ext cx="82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E</a:t>
            </a:r>
            <a:r>
              <a:rPr lang="cs-CZ" b="1" baseline="-25000" dirty="0" err="1">
                <a:solidFill>
                  <a:srgbClr val="FF0000"/>
                </a:solidFill>
              </a:rPr>
              <a:t>max</a:t>
            </a:r>
            <a:r>
              <a:rPr lang="cs-CZ" b="1" dirty="0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0786311" y="4502175"/>
            <a:ext cx="82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E</a:t>
            </a:r>
            <a:r>
              <a:rPr lang="cs-CZ" b="1" baseline="-25000" dirty="0" err="1">
                <a:solidFill>
                  <a:srgbClr val="FF0000"/>
                </a:solidFill>
              </a:rPr>
              <a:t>max</a:t>
            </a:r>
            <a:r>
              <a:rPr lang="cs-CZ" b="1" dirty="0">
                <a:solidFill>
                  <a:srgbClr val="FF0000"/>
                </a:solidFill>
              </a:rPr>
              <a:t>(3)</a:t>
            </a:r>
          </a:p>
        </p:txBody>
      </p:sp>
      <p:pic>
        <p:nvPicPr>
          <p:cNvPr id="105476" name="Picture 4" descr="5-Runners-Share-Their-Morning-Routines-Rachel – BĚŽEC+"/>
          <p:cNvPicPr>
            <a:picLocks noChangeAspect="1" noChangeArrowheads="1"/>
          </p:cNvPicPr>
          <p:nvPr/>
        </p:nvPicPr>
        <p:blipFill>
          <a:blip r:embed="rId4" cstate="print"/>
          <a:srcRect l="14008" r="43675"/>
          <a:stretch>
            <a:fillRect/>
          </a:stretch>
        </p:blipFill>
        <p:spPr bwMode="auto">
          <a:xfrm>
            <a:off x="5680570" y="535665"/>
            <a:ext cx="789574" cy="1171114"/>
          </a:xfrm>
          <a:prstGeom prst="rect">
            <a:avLst/>
          </a:prstGeom>
          <a:noFill/>
        </p:spPr>
      </p:pic>
      <p:pic>
        <p:nvPicPr>
          <p:cNvPr id="105478" name="Picture 6" descr="old-man-walking-with-a-cane-underwood-archives.jpg (712×900) | Old man  walking, Old man with cane, Walking with a ca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559503" y="540319"/>
            <a:ext cx="925395" cy="1169741"/>
          </a:xfrm>
          <a:prstGeom prst="rect">
            <a:avLst/>
          </a:prstGeom>
          <a:noFill/>
        </p:spPr>
      </p:pic>
      <p:pic>
        <p:nvPicPr>
          <p:cNvPr id="105480" name="Picture 8" descr="horse-racing-2714846_960_720 - Coolzine"/>
          <p:cNvPicPr>
            <a:picLocks noChangeAspect="1" noChangeArrowheads="1"/>
          </p:cNvPicPr>
          <p:nvPr/>
        </p:nvPicPr>
        <p:blipFill>
          <a:blip r:embed="rId6" cstate="print"/>
          <a:srcRect l="37429" t="26392" r="19965"/>
          <a:stretch>
            <a:fillRect/>
          </a:stretch>
        </p:blipFill>
        <p:spPr bwMode="auto">
          <a:xfrm>
            <a:off x="6648527" y="540279"/>
            <a:ext cx="1009150" cy="1162310"/>
          </a:xfrm>
          <a:prstGeom prst="rect">
            <a:avLst/>
          </a:prstGeom>
          <a:noFill/>
        </p:spPr>
      </p:pic>
      <p:pic>
        <p:nvPicPr>
          <p:cNvPr id="105482" name="Picture 10" descr="Here Is The Difference Between 4 Major Racing Series - Business Insid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899" y="560782"/>
            <a:ext cx="1812114" cy="1138611"/>
          </a:xfrm>
          <a:prstGeom prst="rect">
            <a:avLst/>
          </a:prstGeom>
          <a:noFill/>
        </p:spPr>
      </p:pic>
      <p:pic>
        <p:nvPicPr>
          <p:cNvPr id="105484" name="Picture 12" descr="Japan confirms F-35A fighter jet crashed; remaining aircraft still ground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61817" y="552152"/>
            <a:ext cx="1724385" cy="1149590"/>
          </a:xfrm>
          <a:prstGeom prst="rect">
            <a:avLst/>
          </a:prstGeom>
          <a:noFill/>
        </p:spPr>
      </p:pic>
      <p:sp>
        <p:nvSpPr>
          <p:cNvPr id="21" name="TextovéPole 20"/>
          <p:cNvSpPr txBox="1"/>
          <p:nvPr/>
        </p:nvSpPr>
        <p:spPr>
          <a:xfrm>
            <a:off x="237507" y="1435140"/>
            <a:ext cx="38691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/>
              <a:t>Určuje urychlení emitovaných e-</a:t>
            </a:r>
          </a:p>
          <a:p>
            <a:r>
              <a:rPr lang="cs-CZ" sz="2200" dirty="0"/>
              <a:t>tzn., jejich energii </a:t>
            </a:r>
          </a:p>
          <a:p>
            <a:r>
              <a:rPr lang="cs-CZ" sz="2200" dirty="0"/>
              <a:t>a následně tvrdost RTG záření</a:t>
            </a:r>
          </a:p>
        </p:txBody>
      </p:sp>
      <p:cxnSp>
        <p:nvCxnSpPr>
          <p:cNvPr id="22" name="Přímá spojovací šipka 21"/>
          <p:cNvCxnSpPr/>
          <p:nvPr/>
        </p:nvCxnSpPr>
        <p:spPr>
          <a:xfrm>
            <a:off x="7077694" y="6282060"/>
            <a:ext cx="1579418" cy="0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746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F0F87C-8D92-4E43-AA2C-61776F9D7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26"/>
            <a:ext cx="12192000" cy="1325563"/>
          </a:xfrm>
        </p:spPr>
        <p:txBody>
          <a:bodyPr/>
          <a:lstStyle/>
          <a:p>
            <a:pPr algn="ctr"/>
            <a:r>
              <a:rPr lang="cs-CZ" dirty="0"/>
              <a:t>HISTORY OF RADIATION BIOPHYSICS</a:t>
            </a:r>
          </a:p>
        </p:txBody>
      </p:sp>
      <p:pic>
        <p:nvPicPr>
          <p:cNvPr id="8" name="Obrázek 7" descr="Obsah obrázku text, spirálová pružina&#10;&#10;Popis byl vytvořen automaticky">
            <a:extLst>
              <a:ext uri="{FF2B5EF4-FFF2-40B4-BE49-F238E27FC236}">
                <a16:creationId xmlns:a16="http://schemas.microsoft.com/office/drawing/2014/main" id="{11A731E9-5FFE-4C87-B66B-A4B78E783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7946" y="1881086"/>
            <a:ext cx="4062514" cy="4062514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77D1FDA-D354-4F2C-8300-C2F75008506F}"/>
              </a:ext>
            </a:extLst>
          </p:cNvPr>
          <p:cNvSpPr/>
          <p:nvPr/>
        </p:nvSpPr>
        <p:spPr>
          <a:xfrm>
            <a:off x="7884999" y="5457217"/>
            <a:ext cx="564204" cy="515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" name="Obrázek 9" descr="Obsah obrázku text, spirálová pružina&#10;&#10;Popis byl vytvořen automaticky">
            <a:extLst>
              <a:ext uri="{FF2B5EF4-FFF2-40B4-BE49-F238E27FC236}">
                <a16:creationId xmlns:a16="http://schemas.microsoft.com/office/drawing/2014/main" id="{5FF43704-3517-4723-BD84-DDEC00F90C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7" t="-1038" r="39167" b="88107"/>
          <a:stretch/>
        </p:blipFill>
        <p:spPr>
          <a:xfrm rot="17650263">
            <a:off x="8130848" y="1716055"/>
            <a:ext cx="593388" cy="52529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47C32C5-B13F-49A4-B823-DB80C5836003}"/>
              </a:ext>
            </a:extLst>
          </p:cNvPr>
          <p:cNvSpPr txBox="1"/>
          <p:nvPr/>
        </p:nvSpPr>
        <p:spPr>
          <a:xfrm>
            <a:off x="6177065" y="5933059"/>
            <a:ext cx="481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Clinically</a:t>
            </a:r>
            <a:r>
              <a:rPr lang="cs-CZ" dirty="0"/>
              <a:t> </a:t>
            </a:r>
            <a:r>
              <a:rPr lang="cs-CZ" dirty="0" err="1"/>
              <a:t>manifested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effects</a:t>
            </a:r>
            <a:r>
              <a:rPr lang="cs-CZ" dirty="0"/>
              <a:t> on </a:t>
            </a:r>
            <a:r>
              <a:rPr lang="cs-CZ" dirty="0" err="1"/>
              <a:t>individuals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63FC765-838B-4910-9272-C14602073502}"/>
              </a:ext>
            </a:extLst>
          </p:cNvPr>
          <p:cNvSpPr txBox="1"/>
          <p:nvPr/>
        </p:nvSpPr>
        <p:spPr>
          <a:xfrm>
            <a:off x="9225592" y="2505670"/>
            <a:ext cx="2509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Statistical</a:t>
            </a:r>
            <a:r>
              <a:rPr lang="cs-CZ" dirty="0"/>
              <a:t> </a:t>
            </a:r>
            <a:r>
              <a:rPr lang="cs-CZ" dirty="0" err="1"/>
              <a:t>studies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</a:t>
            </a:r>
            <a:r>
              <a:rPr lang="cs-CZ" dirty="0" err="1"/>
              <a:t>effects</a:t>
            </a:r>
            <a:r>
              <a:rPr lang="cs-CZ" dirty="0"/>
              <a:t> on </a:t>
            </a:r>
            <a:r>
              <a:rPr lang="cs-CZ" dirty="0" err="1"/>
              <a:t>irradiated</a:t>
            </a:r>
            <a:r>
              <a:rPr lang="cs-CZ" dirty="0"/>
              <a:t> </a:t>
            </a:r>
            <a:r>
              <a:rPr lang="cs-CZ" dirty="0" err="1"/>
              <a:t>populations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838F731-6868-486A-84B2-D0D75B49B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61" y="1853632"/>
            <a:ext cx="3865830" cy="386583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6BEE7DB2-CBBE-4EBC-B3C0-175331295D53}"/>
              </a:ext>
            </a:extLst>
          </p:cNvPr>
          <p:cNvSpPr txBox="1"/>
          <p:nvPr/>
        </p:nvSpPr>
        <p:spPr>
          <a:xfrm>
            <a:off x="2231313" y="5943600"/>
            <a:ext cx="3040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r>
              <a:rPr lang="cs-CZ" dirty="0"/>
              <a:t>1895 </a:t>
            </a:r>
            <a:r>
              <a:rPr lang="cs-CZ" dirty="0" err="1"/>
              <a:t>The</a:t>
            </a:r>
            <a:r>
              <a:rPr lang="cs-CZ" dirty="0"/>
              <a:t> Discovery </a:t>
            </a:r>
            <a:r>
              <a:rPr lang="cs-CZ" dirty="0" err="1"/>
              <a:t>of</a:t>
            </a:r>
            <a:r>
              <a:rPr lang="cs-CZ" dirty="0"/>
              <a:t> X-</a:t>
            </a:r>
            <a:r>
              <a:rPr lang="cs-CZ" dirty="0" err="1"/>
              <a:t>rays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3F078D6-CD8F-491A-95A0-906AFCC5C04E}"/>
              </a:ext>
            </a:extLst>
          </p:cNvPr>
          <p:cNvSpPr txBox="1"/>
          <p:nvPr/>
        </p:nvSpPr>
        <p:spPr>
          <a:xfrm>
            <a:off x="344804" y="4571994"/>
            <a:ext cx="2733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radiodiagnostic</a:t>
            </a:r>
            <a:r>
              <a:rPr lang="cs-CZ" dirty="0"/>
              <a:t> and </a:t>
            </a:r>
            <a:r>
              <a:rPr lang="cs-CZ" dirty="0" err="1"/>
              <a:t>radiatherapeutic</a:t>
            </a:r>
            <a:r>
              <a:rPr lang="cs-CZ" dirty="0"/>
              <a:t> </a:t>
            </a:r>
            <a:r>
              <a:rPr lang="cs-CZ" dirty="0" err="1"/>
              <a:t>attempts</a:t>
            </a:r>
            <a:r>
              <a:rPr lang="cs-CZ" dirty="0"/>
              <a:t> on </a:t>
            </a:r>
            <a:r>
              <a:rPr lang="cs-CZ" dirty="0" err="1"/>
              <a:t>empirical</a:t>
            </a:r>
            <a:r>
              <a:rPr lang="cs-CZ" dirty="0"/>
              <a:t> </a:t>
            </a:r>
            <a:r>
              <a:rPr lang="cs-CZ" dirty="0" err="1"/>
              <a:t>basis</a:t>
            </a:r>
            <a:endParaRPr lang="cs-CZ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6DD68F7-8881-4478-A65D-F2D8A54E3883}"/>
              </a:ext>
            </a:extLst>
          </p:cNvPr>
          <p:cNvSpPr txBox="1"/>
          <p:nvPr/>
        </p:nvSpPr>
        <p:spPr>
          <a:xfrm>
            <a:off x="4627814" y="4001968"/>
            <a:ext cx="2354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Discovery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atomic</a:t>
            </a:r>
            <a:r>
              <a:rPr lang="cs-CZ" dirty="0"/>
              <a:t> bomb, </a:t>
            </a:r>
            <a:r>
              <a:rPr lang="cs-CZ" dirty="0" err="1"/>
              <a:t>Hiroshima</a:t>
            </a:r>
            <a:r>
              <a:rPr lang="cs-CZ" dirty="0"/>
              <a:t>, Nagasaki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4ED9263-C292-4A4B-AC5A-7A821FE886B9}"/>
              </a:ext>
            </a:extLst>
          </p:cNvPr>
          <p:cNvSpPr txBox="1"/>
          <p:nvPr/>
        </p:nvSpPr>
        <p:spPr>
          <a:xfrm>
            <a:off x="9761491" y="4000144"/>
            <a:ext cx="221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(</a:t>
            </a:r>
            <a:r>
              <a:rPr lang="cs-CZ" dirty="0" err="1"/>
              <a:t>heamatopoiesis</a:t>
            </a:r>
            <a:r>
              <a:rPr lang="cs-CZ" dirty="0"/>
              <a:t>), Animal </a:t>
            </a:r>
            <a:r>
              <a:rPr lang="cs-CZ" dirty="0" err="1"/>
              <a:t>experiments</a:t>
            </a:r>
            <a:endParaRPr lang="cs-CZ" dirty="0"/>
          </a:p>
          <a:p>
            <a:endParaRPr lang="cs-CZ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5DFBC24-7190-4966-8F50-B00891795EDF}"/>
              </a:ext>
            </a:extLst>
          </p:cNvPr>
          <p:cNvSpPr txBox="1"/>
          <p:nvPr/>
        </p:nvSpPr>
        <p:spPr>
          <a:xfrm>
            <a:off x="389264" y="2384869"/>
            <a:ext cx="1802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Atomic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 </a:t>
            </a:r>
            <a:r>
              <a:rPr lang="en-US" dirty="0"/>
              <a:t>&amp;</a:t>
            </a:r>
            <a:r>
              <a:rPr lang="cs-CZ" dirty="0"/>
              <a:t> </a:t>
            </a:r>
            <a:r>
              <a:rPr lang="cs-CZ" dirty="0" err="1"/>
              <a:t>nuclear</a:t>
            </a:r>
            <a:r>
              <a:rPr lang="cs-CZ" dirty="0"/>
              <a:t> </a:t>
            </a:r>
            <a:r>
              <a:rPr lang="cs-CZ" dirty="0" err="1"/>
              <a:t>powerplant</a:t>
            </a:r>
            <a:r>
              <a:rPr lang="cs-CZ" dirty="0"/>
              <a:t> </a:t>
            </a:r>
            <a:r>
              <a:rPr lang="cs-CZ" dirty="0" err="1"/>
              <a:t>disasters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C3578BE-0A1B-4750-88B7-C243ED4AAD6E}"/>
              </a:ext>
            </a:extLst>
          </p:cNvPr>
          <p:cNvSpPr txBox="1"/>
          <p:nvPr/>
        </p:nvSpPr>
        <p:spPr>
          <a:xfrm>
            <a:off x="4199851" y="1509151"/>
            <a:ext cx="2069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Personalized</a:t>
            </a:r>
            <a:r>
              <a:rPr lang="cs-CZ" dirty="0"/>
              <a:t> </a:t>
            </a:r>
            <a:r>
              <a:rPr lang="cs-CZ" dirty="0" err="1"/>
              <a:t>radiotherapy</a:t>
            </a:r>
            <a:r>
              <a:rPr lang="cs-CZ" dirty="0"/>
              <a:t>,</a:t>
            </a:r>
          </a:p>
          <a:p>
            <a:r>
              <a:rPr lang="cs-CZ" dirty="0"/>
              <a:t> 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9DF54CE-9F13-4F41-BDD5-709E1E4DC1B6}"/>
              </a:ext>
            </a:extLst>
          </p:cNvPr>
          <p:cNvSpPr txBox="1"/>
          <p:nvPr/>
        </p:nvSpPr>
        <p:spPr>
          <a:xfrm>
            <a:off x="5054328" y="2624649"/>
            <a:ext cx="206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Radioprotection</a:t>
            </a: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3F008A5-9028-450A-BE4F-29DA54355099}"/>
              </a:ext>
            </a:extLst>
          </p:cNvPr>
          <p:cNvSpPr txBox="1"/>
          <p:nvPr/>
        </p:nvSpPr>
        <p:spPr>
          <a:xfrm>
            <a:off x="4930759" y="3352772"/>
            <a:ext cx="206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Mutagenesis</a:t>
            </a:r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538A771-F1DA-4698-B491-B7E3D2793A06}"/>
              </a:ext>
            </a:extLst>
          </p:cNvPr>
          <p:cNvSpPr txBox="1"/>
          <p:nvPr/>
        </p:nvSpPr>
        <p:spPr>
          <a:xfrm>
            <a:off x="7131081" y="1130819"/>
            <a:ext cx="4062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Cellular</a:t>
            </a:r>
            <a:r>
              <a:rPr lang="cs-CZ" dirty="0"/>
              <a:t> and </a:t>
            </a:r>
            <a:r>
              <a:rPr lang="cs-CZ" dirty="0" err="1"/>
              <a:t>molecular</a:t>
            </a:r>
            <a:r>
              <a:rPr lang="cs-CZ" dirty="0"/>
              <a:t> </a:t>
            </a:r>
            <a:r>
              <a:rPr lang="cs-CZ" dirty="0" err="1"/>
              <a:t>research</a:t>
            </a:r>
            <a:r>
              <a:rPr lang="cs-CZ" dirty="0"/>
              <a:t>, </a:t>
            </a:r>
            <a:r>
              <a:rPr lang="cs-CZ" dirty="0" err="1"/>
              <a:t>principles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radiation</a:t>
            </a:r>
            <a:r>
              <a:rPr lang="cs-CZ" dirty="0"/>
              <a:t> </a:t>
            </a:r>
            <a:r>
              <a:rPr lang="cs-CZ" dirty="0" err="1"/>
              <a:t>damage</a:t>
            </a:r>
            <a:r>
              <a:rPr lang="cs-CZ" dirty="0"/>
              <a:t> and cell response 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90D3C9E0-1062-49BC-B2F1-D4AD76FD9100}"/>
              </a:ext>
            </a:extLst>
          </p:cNvPr>
          <p:cNvSpPr txBox="1"/>
          <p:nvPr/>
        </p:nvSpPr>
        <p:spPr>
          <a:xfrm>
            <a:off x="344804" y="3954330"/>
            <a:ext cx="207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Particle</a:t>
            </a:r>
            <a:r>
              <a:rPr lang="cs-CZ" dirty="0"/>
              <a:t> </a:t>
            </a:r>
            <a:r>
              <a:rPr lang="cs-CZ" dirty="0" err="1"/>
              <a:t>accelerators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42433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10079" y="192323"/>
            <a:ext cx="6191251" cy="1325563"/>
          </a:xfrm>
        </p:spPr>
        <p:txBody>
          <a:bodyPr>
            <a:normAutofit/>
          </a:bodyPr>
          <a:lstStyle/>
          <a:p>
            <a:pPr algn="ctr"/>
            <a:r>
              <a:rPr kumimoji="0" lang="cs-CZ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Katodový proud 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žhavení katody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lang="cs-CZ" sz="2800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23875" y="1364361"/>
            <a:ext cx="7172325" cy="521741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dirty="0"/>
              <a:t>(+ čas expozice) určuje </a:t>
            </a:r>
            <a:r>
              <a:rPr lang="cs-CZ" dirty="0">
                <a:solidFill>
                  <a:srgbClr val="FF0000"/>
                </a:solidFill>
              </a:rPr>
              <a:t>intenzitu termoemise e- na katodě</a:t>
            </a:r>
          </a:p>
          <a:p>
            <a:pPr>
              <a:lnSpc>
                <a:spcPct val="120000"/>
              </a:lnSpc>
            </a:pPr>
            <a:r>
              <a:rPr lang="cs-CZ" dirty="0">
                <a:solidFill>
                  <a:srgbClr val="FF0000"/>
                </a:solidFill>
              </a:rPr>
              <a:t>a následně intenzitu RTG záření emitovaného rentgenkou</a:t>
            </a:r>
            <a:endParaRPr lang="cs-CZ" dirty="0"/>
          </a:p>
          <a:p>
            <a:pPr>
              <a:lnSpc>
                <a:spcPct val="120000"/>
              </a:lnSpc>
            </a:pPr>
            <a:r>
              <a:rPr lang="cs-CZ" dirty="0">
                <a:solidFill>
                  <a:srgbClr val="FF0000"/>
                </a:solidFill>
              </a:rPr>
              <a:t>Zvyšuje se expozice (kvalita) snímků</a:t>
            </a:r>
          </a:p>
          <a:p>
            <a:pPr>
              <a:lnSpc>
                <a:spcPct val="120000"/>
              </a:lnSpc>
            </a:pPr>
            <a:r>
              <a:rPr lang="cs-CZ" dirty="0"/>
              <a:t>Průměrný proud rentgenkou se pohybuje                  v rozmezí jednotek mA – až asi 200 mA, okamžitý proud může být i podstatně vyšší     (v pulzním režimu).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808" y="3070645"/>
            <a:ext cx="3708071" cy="31518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296" y="394119"/>
            <a:ext cx="3557078" cy="2676526"/>
          </a:xfrm>
          <a:prstGeom prst="rect">
            <a:avLst/>
          </a:prstGeom>
        </p:spPr>
      </p:pic>
      <p:sp>
        <p:nvSpPr>
          <p:cNvPr id="8" name="Zaoblený obdélník 7"/>
          <p:cNvSpPr/>
          <p:nvPr/>
        </p:nvSpPr>
        <p:spPr>
          <a:xfrm>
            <a:off x="8267700" y="1423616"/>
            <a:ext cx="703900" cy="8612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7612083" y="3522993"/>
            <a:ext cx="0" cy="1490332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9606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69375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Spektrum – většinou si představíme obrázek viditelného světla rozloženého na jednotlivé barvy, červenou, oranžovou, žlutou, zelenou…</a:t>
            </a:r>
            <a:r>
              <a:rPr lang="en-US" dirty="0"/>
              <a:t> 	 </a:t>
            </a:r>
          </a:p>
          <a:p>
            <a:r>
              <a:rPr lang="cs-CZ" dirty="0"/>
              <a:t>U RTG záření, které je neviditelné, spektrum představuje graf relativní intenzity záření vynesené proti vlnové délce</a:t>
            </a:r>
            <a:r>
              <a:rPr lang="en-US" dirty="0"/>
              <a:t>.</a:t>
            </a:r>
            <a:r>
              <a:rPr lang="cs-CZ" dirty="0"/>
              <a:t> </a:t>
            </a:r>
            <a:r>
              <a:rPr lang="en-US" dirty="0"/>
              <a:t>(</a:t>
            </a:r>
            <a:r>
              <a:rPr lang="cs-CZ" dirty="0"/>
              <a:t>totéž lze samozřejmě udělat i pro viditelné světlo</a:t>
            </a:r>
            <a:r>
              <a:rPr lang="en-US" dirty="0"/>
              <a:t>)</a:t>
            </a:r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0" y="301119"/>
            <a:ext cx="121920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C00000"/>
                </a:solidFill>
              </a:rPr>
              <a:t>SPEKTRA RTG záření</a:t>
            </a:r>
          </a:p>
        </p:txBody>
      </p:sp>
      <p:pic>
        <p:nvPicPr>
          <p:cNvPr id="138242" name="Picture 2" descr="Characteristic and Continuous X-rays | Properties | Solved Proble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4110" y="3740737"/>
            <a:ext cx="2692872" cy="2196935"/>
          </a:xfrm>
          <a:prstGeom prst="rect">
            <a:avLst/>
          </a:prstGeom>
          <a:noFill/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190" y="3845318"/>
            <a:ext cx="2340146" cy="197976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495803" y="6092042"/>
            <a:ext cx="141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Vlnová délka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097116" y="6090063"/>
            <a:ext cx="89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Energie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427517" y="4366994"/>
            <a:ext cx="1438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Relativní frekvence</a:t>
            </a:r>
          </a:p>
        </p:txBody>
      </p:sp>
    </p:spTree>
    <p:extLst>
      <p:ext uri="{BB962C8B-B14F-4D97-AF65-F5344CB8AC3E}">
        <p14:creationId xmlns:p14="http://schemas.microsoft.com/office/powerpoint/2010/main" val="17596213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28" y="3068997"/>
            <a:ext cx="4748023" cy="2350873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90648" y="478180"/>
            <a:ext cx="10747169" cy="1325563"/>
          </a:xfrm>
        </p:spPr>
        <p:txBody>
          <a:bodyPr/>
          <a:lstStyle/>
          <a:p>
            <a:r>
              <a:rPr lang="cs-CZ" b="1" dirty="0"/>
              <a:t>Ve spektrech </a:t>
            </a:r>
            <a:br>
              <a:rPr lang="cs-CZ" b="1" dirty="0"/>
            </a:br>
            <a:r>
              <a:rPr lang="cs-CZ" b="1" dirty="0"/>
              <a:t>pozor na energii versus vlnovou délku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2736422"/>
            <a:ext cx="3264408" cy="2731114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2731324" y="2980706"/>
            <a:ext cx="617517" cy="7362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7693230" y="2835315"/>
            <a:ext cx="617517" cy="7362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8403771" y="3155950"/>
            <a:ext cx="617517" cy="73627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2179122" y="3215325"/>
            <a:ext cx="617517" cy="73627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0543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0" y="131309"/>
            <a:ext cx="121920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C00000"/>
                </a:solidFill>
              </a:rPr>
              <a:t>SPEKTRA RTG záření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26" y="1453037"/>
            <a:ext cx="5270470" cy="433990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353819" y="5792940"/>
            <a:ext cx="8069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X-ray spectrum of a tungsten anode (without filtering) at tube acceleration voltages of 150 </a:t>
            </a:r>
            <a:r>
              <a:rPr lang="en-US" dirty="0" err="1"/>
              <a:t>kVp</a:t>
            </a:r>
            <a:r>
              <a:rPr lang="en-US" dirty="0"/>
              <a:t> (peak kilo-voltage).</a:t>
            </a:r>
            <a:endParaRPr lang="cs-CZ" dirty="0"/>
          </a:p>
        </p:txBody>
      </p:sp>
      <p:pic>
        <p:nvPicPr>
          <p:cNvPr id="7" name="Zástupný symbol pro obsah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7" t="6085" b="50929"/>
          <a:stretch/>
        </p:blipFill>
        <p:spPr>
          <a:xfrm rot="16200000">
            <a:off x="1146316" y="2620233"/>
            <a:ext cx="3217199" cy="1682496"/>
          </a:xfrm>
          <a:prstGeom prst="rect">
            <a:avLst/>
          </a:prstGeom>
        </p:spPr>
      </p:pic>
      <p:pic>
        <p:nvPicPr>
          <p:cNvPr id="8" name="Zástupný symbol pro obsah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48915" r="60392"/>
          <a:stretch/>
        </p:blipFill>
        <p:spPr>
          <a:xfrm rot="4307409">
            <a:off x="8135114" y="2461735"/>
            <a:ext cx="1463040" cy="1999488"/>
          </a:xfrm>
          <a:prstGeom prst="rect">
            <a:avLst/>
          </a:prstGeom>
        </p:spPr>
      </p:pic>
      <p:cxnSp>
        <p:nvCxnSpPr>
          <p:cNvPr id="10" name="Přímá spojnice se šipkou 9"/>
          <p:cNvCxnSpPr/>
          <p:nvPr/>
        </p:nvCxnSpPr>
        <p:spPr>
          <a:xfrm flipH="1" flipV="1">
            <a:off x="7688360" y="2454176"/>
            <a:ext cx="931384" cy="4536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3596164" y="4447820"/>
            <a:ext cx="1512285" cy="209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3997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2040452" y="476994"/>
            <a:ext cx="8111095" cy="5805294"/>
            <a:chOff x="1513918" y="298863"/>
            <a:chExt cx="9164357" cy="6559137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9606" y="302391"/>
              <a:ext cx="4821817" cy="2712272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 cstate="print"/>
            <a:srcRect l="25283" t="47412" r="27033"/>
            <a:stretch/>
          </p:blipFill>
          <p:spPr>
            <a:xfrm>
              <a:off x="6300354" y="298863"/>
              <a:ext cx="4377921" cy="2715800"/>
            </a:xfrm>
            <a:prstGeom prst="rect">
              <a:avLst/>
            </a:prstGeom>
          </p:spPr>
        </p:pic>
        <p:pic>
          <p:nvPicPr>
            <p:cNvPr id="7" name="Zástupný symbol pro obsah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9" t="23185" r="3073" b="5573"/>
            <a:stretch/>
          </p:blipFill>
          <p:spPr>
            <a:xfrm>
              <a:off x="1513918" y="2935224"/>
              <a:ext cx="9164164" cy="3922776"/>
            </a:xfrm>
            <a:prstGeom prst="rect">
              <a:avLst/>
            </a:prstGeom>
          </p:spPr>
        </p:pic>
      </p:grpSp>
      <p:sp>
        <p:nvSpPr>
          <p:cNvPr id="9" name="Obdélník 8"/>
          <p:cNvSpPr/>
          <p:nvPr/>
        </p:nvSpPr>
        <p:spPr>
          <a:xfrm>
            <a:off x="2066306" y="475013"/>
            <a:ext cx="8075221" cy="5783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6096000" y="1650670"/>
            <a:ext cx="510638" cy="0"/>
          </a:xfrm>
          <a:prstGeom prst="straightConnector1">
            <a:avLst/>
          </a:prstGeom>
          <a:ln w="1206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>
            <a:off x="6614556" y="3275611"/>
            <a:ext cx="750125" cy="655121"/>
          </a:xfrm>
          <a:prstGeom prst="straightConnector1">
            <a:avLst/>
          </a:prstGeom>
          <a:ln w="1206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1972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400550" y="2196411"/>
            <a:ext cx="73437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Změna směru </a:t>
            </a:r>
            <a:r>
              <a:rPr lang="cs-CZ" sz="2400" dirty="0">
                <a:sym typeface="Wingdings" panose="05000000000000000000" pitchFamily="2" charset="2"/>
              </a:rPr>
              <a:t> akcelerace elektronu                            emise el.-</a:t>
            </a:r>
            <a:r>
              <a:rPr lang="cs-CZ" sz="2400" dirty="0" err="1">
                <a:sym typeface="Wingdings" panose="05000000000000000000" pitchFamily="2" charset="2"/>
              </a:rPr>
              <a:t>mag</a:t>
            </a:r>
            <a:r>
              <a:rPr lang="cs-CZ" sz="2400" dirty="0">
                <a:sym typeface="Wingdings" panose="05000000000000000000" pitchFamily="2" charset="2"/>
              </a:rPr>
              <a:t> záření</a:t>
            </a:r>
            <a:r>
              <a:rPr lang="en-US" sz="2400" dirty="0"/>
              <a:t>.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Pokud akcelerace dostatečná </a:t>
            </a:r>
            <a:r>
              <a:rPr lang="cs-CZ" sz="2400" dirty="0">
                <a:sym typeface="Wingdings" panose="05000000000000000000" pitchFamily="2" charset="2"/>
              </a:rPr>
              <a:t> </a:t>
            </a:r>
            <a:r>
              <a:rPr lang="cs-CZ" sz="2400" dirty="0"/>
              <a:t>kvantum uvolněného záření energeticky odpovídá RTG záření</a:t>
            </a:r>
            <a:r>
              <a:rPr lang="en-US" sz="2400" dirty="0"/>
              <a:t>. 	 	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Pokud elektron prolétne </a:t>
            </a:r>
            <a:r>
              <a:rPr lang="en-US" sz="2400" dirty="0">
                <a:solidFill>
                  <a:srgbClr val="FF0000"/>
                </a:solidFill>
              </a:rPr>
              <a:t>v</a:t>
            </a:r>
            <a:r>
              <a:rPr lang="cs-CZ" sz="2400" dirty="0" err="1">
                <a:solidFill>
                  <a:srgbClr val="FF0000"/>
                </a:solidFill>
              </a:rPr>
              <a:t>elmi</a:t>
            </a:r>
            <a:r>
              <a:rPr lang="cs-CZ" sz="2400" dirty="0">
                <a:solidFill>
                  <a:srgbClr val="FF0000"/>
                </a:solidFill>
              </a:rPr>
              <a:t> blízko jádra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(</a:t>
            </a:r>
            <a:r>
              <a:rPr lang="cs-CZ" sz="2400" dirty="0"/>
              <a:t>jako např. elektron e3 na obrázku vlevo) může být jeho kinetická energie uvolněna </a:t>
            </a:r>
            <a:r>
              <a:rPr lang="cs-CZ" sz="2400" dirty="0">
                <a:solidFill>
                  <a:srgbClr val="FF0000"/>
                </a:solidFill>
              </a:rPr>
              <a:t>v jediném kvantu</a:t>
            </a:r>
            <a:r>
              <a:rPr lang="en-US" sz="2400" dirty="0"/>
              <a:t> 	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Toto je tedy největší možné kvantum předatelné elektrony za daných podmínek a odpovídá </a:t>
            </a:r>
            <a:r>
              <a:rPr lang="cs-CZ" sz="2400" b="1" dirty="0">
                <a:solidFill>
                  <a:srgbClr val="FF0000"/>
                </a:solidFill>
              </a:rPr>
              <a:t>nejkratší vlnové délce </a:t>
            </a:r>
            <a:r>
              <a:rPr lang="en-US" sz="2400" dirty="0"/>
              <a:t>emit</a:t>
            </a:r>
            <a:r>
              <a:rPr lang="cs-CZ" sz="2400" dirty="0" err="1"/>
              <a:t>ovaného</a:t>
            </a:r>
            <a:r>
              <a:rPr lang="cs-CZ" sz="2400" dirty="0"/>
              <a:t> záření RTG</a:t>
            </a:r>
            <a:r>
              <a:rPr lang="en-US" sz="2400" dirty="0"/>
              <a:t>  	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77097" y="1888648"/>
            <a:ext cx="5846804" cy="3296604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3924300" y="392559"/>
            <a:ext cx="6316218" cy="1325563"/>
          </a:xfrm>
        </p:spPr>
        <p:txBody>
          <a:bodyPr/>
          <a:lstStyle/>
          <a:p>
            <a:r>
              <a:rPr lang="cs-CZ" b="1" dirty="0"/>
              <a:t>BRZDNÉ RTG záření – energetické spektrum</a:t>
            </a:r>
          </a:p>
        </p:txBody>
      </p:sp>
    </p:spTree>
    <p:extLst>
      <p:ext uri="{BB962C8B-B14F-4D97-AF65-F5344CB8AC3E}">
        <p14:creationId xmlns:p14="http://schemas.microsoft.com/office/powerpoint/2010/main" val="25502515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Brzdné záření – předchozí slide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Elektron e3: </a:t>
            </a:r>
            <a:r>
              <a:rPr lang="cs-CZ" dirty="0"/>
              <a:t>Elektron ztratí veškerou svou energii již při první kolizi</a:t>
            </a:r>
            <a:r>
              <a:rPr lang="en-US" dirty="0"/>
              <a:t>, </a:t>
            </a:r>
            <a:r>
              <a:rPr lang="cs-CZ" dirty="0"/>
              <a:t>jeho celková energie se přemění na kinetickou energii fotonu E =</a:t>
            </a:r>
            <a:r>
              <a:rPr lang="en-US" dirty="0"/>
              <a:t> </a:t>
            </a:r>
            <a:r>
              <a:rPr lang="en-US" dirty="0" err="1"/>
              <a:t>hf</a:t>
            </a:r>
            <a:r>
              <a:rPr lang="en-US" baseline="-25000" dirty="0" err="1"/>
              <a:t>max</a:t>
            </a:r>
            <a:r>
              <a:rPr lang="cs-CZ" baseline="-25000" dirty="0"/>
              <a:t> </a:t>
            </a:r>
            <a:endParaRPr lang="cs-CZ" dirty="0"/>
          </a:p>
          <a:p>
            <a:r>
              <a:rPr lang="en-US" dirty="0"/>
              <a:t>The </a:t>
            </a:r>
            <a:r>
              <a:rPr lang="en-US" dirty="0" err="1"/>
              <a:t>λ</a:t>
            </a:r>
            <a:r>
              <a:rPr lang="en-US" baseline="-25000" dirty="0" err="1"/>
              <a:t>min</a:t>
            </a:r>
            <a:r>
              <a:rPr lang="en-US" dirty="0"/>
              <a:t> corresponds to </a:t>
            </a:r>
            <a:r>
              <a:rPr lang="en-US" dirty="0" err="1"/>
              <a:t>f</a:t>
            </a:r>
            <a:r>
              <a:rPr lang="en-US" baseline="-25000" dirty="0" err="1"/>
              <a:t>max</a:t>
            </a:r>
            <a:r>
              <a:rPr lang="en-US" dirty="0"/>
              <a:t>. </a:t>
            </a:r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Elektron e1 a e2: </a:t>
            </a:r>
            <a:r>
              <a:rPr lang="cs-CZ" dirty="0"/>
              <a:t>Pro velkou energii elektronů neztratí většina z nich svou energii při první kolizi, ale při různém počtu kolizí </a:t>
            </a:r>
            <a:r>
              <a:rPr lang="cs-CZ" dirty="0">
                <a:sym typeface="Wingdings" panose="05000000000000000000" pitchFamily="2" charset="2"/>
              </a:rPr>
              <a:t> různé vlnové délky fotonů X delší než </a:t>
            </a:r>
            <a:r>
              <a:rPr lang="en-US" dirty="0" err="1"/>
              <a:t>λ</a:t>
            </a:r>
            <a:r>
              <a:rPr lang="en-US" baseline="-25000" dirty="0" err="1"/>
              <a:t>min</a:t>
            </a:r>
            <a:r>
              <a:rPr lang="cs-CZ" baseline="-25000" dirty="0"/>
              <a:t> </a:t>
            </a:r>
            <a:r>
              <a:rPr lang="cs-CZ" dirty="0"/>
              <a:t>a energie menší než </a:t>
            </a:r>
            <a:r>
              <a:rPr lang="cs-CZ" dirty="0" err="1"/>
              <a:t>E</a:t>
            </a:r>
            <a:r>
              <a:rPr lang="cs-CZ" baseline="-25000" dirty="0" err="1"/>
              <a:t>max</a:t>
            </a:r>
            <a:r>
              <a:rPr lang="cs-CZ" dirty="0"/>
              <a:t>.</a:t>
            </a:r>
          </a:p>
          <a:p>
            <a:r>
              <a:rPr lang="cs-CZ" b="1" dirty="0">
                <a:solidFill>
                  <a:srgbClr val="FF0000"/>
                </a:solidFill>
              </a:rPr>
              <a:t>Spektrum je proto kontinuální</a:t>
            </a:r>
          </a:p>
        </p:txBody>
      </p:sp>
    </p:spTree>
    <p:extLst>
      <p:ext uri="{BB962C8B-B14F-4D97-AF65-F5344CB8AC3E}">
        <p14:creationId xmlns:p14="http://schemas.microsoft.com/office/powerpoint/2010/main" val="1462890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242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232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8141" y="1152144"/>
            <a:ext cx="11447812" cy="21244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dirty="0"/>
              <a:t>Elektrony v elektronovém obalu mají určité energie a pohybují se tak na určitých energetických hladinách neboli </a:t>
            </a:r>
            <a:r>
              <a:rPr lang="cs-CZ" sz="2000" b="1" dirty="0">
                <a:solidFill>
                  <a:srgbClr val="FF0000"/>
                </a:solidFill>
              </a:rPr>
              <a:t>elektronových slupkách</a:t>
            </a:r>
            <a:r>
              <a:rPr lang="en-US" sz="2000" dirty="0"/>
              <a:t>. </a:t>
            </a: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Nejblíže k jádru je </a:t>
            </a:r>
            <a:r>
              <a:rPr lang="cs-CZ" sz="2000" b="1" dirty="0">
                <a:solidFill>
                  <a:srgbClr val="FF0000"/>
                </a:solidFill>
              </a:rPr>
              <a:t>slupka (hladina) </a:t>
            </a:r>
            <a:r>
              <a:rPr lang="en-US" sz="2000" b="1" dirty="0">
                <a:solidFill>
                  <a:srgbClr val="FF0000"/>
                </a:solidFill>
              </a:rPr>
              <a:t>K</a:t>
            </a:r>
            <a:r>
              <a:rPr lang="en-US" sz="2000" dirty="0"/>
              <a:t>, </a:t>
            </a:r>
            <a:r>
              <a:rPr lang="cs-CZ" sz="2000" dirty="0"/>
              <a:t>směrem od jádra pak následovaná </a:t>
            </a:r>
            <a:r>
              <a:rPr lang="cs-CZ" sz="2000" b="1" dirty="0">
                <a:solidFill>
                  <a:srgbClr val="FF0000"/>
                </a:solidFill>
              </a:rPr>
              <a:t>slupkami </a:t>
            </a:r>
            <a:r>
              <a:rPr lang="en-US" sz="2000" b="1" dirty="0">
                <a:solidFill>
                  <a:srgbClr val="FF0000"/>
                </a:solidFill>
              </a:rPr>
              <a:t>L, M, N, O, P a Q</a:t>
            </a:r>
            <a:r>
              <a:rPr lang="en-US" sz="2000" dirty="0"/>
              <a:t>.</a:t>
            </a: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Vyjma slupky K mají všechny další slupky své </a:t>
            </a:r>
            <a:r>
              <a:rPr lang="cs-CZ" sz="2000" b="1" dirty="0" err="1">
                <a:solidFill>
                  <a:srgbClr val="FF0000"/>
                </a:solidFill>
              </a:rPr>
              <a:t>podslupky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>
                <a:sym typeface="Wingdings" panose="05000000000000000000" pitchFamily="2" charset="2"/>
              </a:rPr>
              <a:t> elektrony v těchto </a:t>
            </a:r>
            <a:r>
              <a:rPr lang="cs-CZ" sz="2000" dirty="0" err="1">
                <a:sym typeface="Wingdings" panose="05000000000000000000" pitchFamily="2" charset="2"/>
              </a:rPr>
              <a:t>podslupkách</a:t>
            </a:r>
            <a:r>
              <a:rPr lang="cs-CZ" sz="2000" dirty="0">
                <a:sym typeface="Wingdings" panose="05000000000000000000" pitchFamily="2" charset="2"/>
              </a:rPr>
              <a:t> se nepatrně liší svými energiemi</a:t>
            </a:r>
            <a:r>
              <a:rPr lang="en-US" sz="2000" dirty="0"/>
              <a:t>. </a:t>
            </a: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015490" y="301071"/>
            <a:ext cx="7886700" cy="695626"/>
          </a:xfrm>
        </p:spPr>
        <p:txBody>
          <a:bodyPr/>
          <a:lstStyle/>
          <a:p>
            <a:r>
              <a:rPr lang="cs-CZ" b="1" dirty="0"/>
              <a:t>CHARAKTERISTICKÉ RTG záření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767" y="3190999"/>
            <a:ext cx="3496927" cy="349692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096000" y="3521752"/>
            <a:ext cx="57739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b="1" dirty="0"/>
              <a:t>Schematický nákres atomu znázorňující jádro obklopené elektronovými slupkami </a:t>
            </a:r>
            <a:r>
              <a:rPr lang="en-US" sz="2000" b="1" dirty="0"/>
              <a:t>K, L a M. </a:t>
            </a:r>
            <a:endParaRPr lang="cs-CZ" sz="2000" b="1" dirty="0"/>
          </a:p>
          <a:p>
            <a:pPr>
              <a:spcAft>
                <a:spcPts val="1200"/>
              </a:spcAft>
            </a:pPr>
            <a:r>
              <a:rPr lang="cs-CZ" sz="2000" b="1" dirty="0">
                <a:solidFill>
                  <a:srgbClr val="FF0000"/>
                </a:solidFill>
              </a:rPr>
              <a:t>Slupka</a:t>
            </a:r>
            <a:r>
              <a:rPr lang="en-US" sz="2000" b="1" dirty="0">
                <a:solidFill>
                  <a:srgbClr val="FF0000"/>
                </a:solidFill>
              </a:rPr>
              <a:t> K</a:t>
            </a:r>
            <a:r>
              <a:rPr lang="cs-CZ" sz="2000" dirty="0"/>
              <a:t> může mít maximálně 2 e-</a:t>
            </a:r>
          </a:p>
          <a:p>
            <a:pPr>
              <a:spcAft>
                <a:spcPts val="1200"/>
              </a:spcAft>
            </a:pPr>
            <a:r>
              <a:rPr lang="cs-CZ" sz="2000" b="1" dirty="0">
                <a:solidFill>
                  <a:srgbClr val="FF0000"/>
                </a:solidFill>
              </a:rPr>
              <a:t>Slupka </a:t>
            </a:r>
            <a:r>
              <a:rPr lang="en-US" sz="2000" b="1" dirty="0">
                <a:solidFill>
                  <a:srgbClr val="FF0000"/>
                </a:solidFill>
              </a:rPr>
              <a:t>L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má 3 </a:t>
            </a:r>
            <a:r>
              <a:rPr lang="cs-CZ" sz="2000" dirty="0" err="1"/>
              <a:t>podslupky</a:t>
            </a:r>
            <a:r>
              <a:rPr lang="cs-CZ" sz="2000" dirty="0"/>
              <a:t> a maximálně 8 e-</a:t>
            </a:r>
          </a:p>
          <a:p>
            <a:pPr>
              <a:spcAft>
                <a:spcPts val="1200"/>
              </a:spcAft>
            </a:pPr>
            <a:r>
              <a:rPr lang="cs-CZ" sz="2000" b="1" dirty="0">
                <a:solidFill>
                  <a:srgbClr val="FF0000"/>
                </a:solidFill>
              </a:rPr>
              <a:t>Slupka M </a:t>
            </a:r>
            <a:r>
              <a:rPr lang="cs-CZ" sz="2000" dirty="0"/>
              <a:t>má 5 </a:t>
            </a:r>
            <a:r>
              <a:rPr lang="cs-CZ" sz="2000" dirty="0" err="1"/>
              <a:t>podslupek</a:t>
            </a:r>
            <a:r>
              <a:rPr lang="cs-CZ" sz="2000" dirty="0"/>
              <a:t> a maximálně 18 e-</a:t>
            </a:r>
          </a:p>
          <a:p>
            <a:pPr>
              <a:spcAft>
                <a:spcPts val="1200"/>
              </a:spcAft>
            </a:pPr>
            <a:r>
              <a:rPr lang="cs-CZ" sz="2000" dirty="0"/>
              <a:t>atd.</a:t>
            </a:r>
          </a:p>
        </p:txBody>
      </p:sp>
    </p:spTree>
    <p:extLst>
      <p:ext uri="{BB962C8B-B14F-4D97-AF65-F5344CB8AC3E}">
        <p14:creationId xmlns:p14="http://schemas.microsoft.com/office/powerpoint/2010/main" val="2016419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7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8" descr="http://nuclear-knowledge.com/wsimages/10_terrorism_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6" b="-2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truthernews.files.wordpress.com/2014/11/isis-nuclear-iraq-620x43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" r="180" b="-2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encrypted-tbn1.gstatic.com/images?q=tbn:ANd9GcQUZtgIsDTX0JVzuYet1Ai3eaMx6hC1Di32gqHrU87dJvBBdBiwf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2" r="1" b="1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2" name="Freeform: Shape 19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21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b="1" dirty="0" err="1">
                <a:latin typeface="Amasis MT Pro Black" panose="020B0604020202020204" pitchFamily="18" charset="-18"/>
                <a:ea typeface="+mn-ea"/>
                <a:cs typeface="+mn-cs"/>
              </a:rPr>
              <a:t>Nové</a:t>
            </a:r>
            <a:r>
              <a:rPr lang="en-US" sz="2800" b="1" dirty="0">
                <a:latin typeface="Amasis MT Pro Black" panose="020B0604020202020204" pitchFamily="18" charset="-18"/>
                <a:ea typeface="+mn-ea"/>
                <a:cs typeface="+mn-cs"/>
              </a:rPr>
              <a:t> </a:t>
            </a:r>
            <a:r>
              <a:rPr lang="en-US" sz="2800" b="1" dirty="0" err="1">
                <a:latin typeface="Amasis MT Pro Black" panose="020B0604020202020204" pitchFamily="18" charset="-18"/>
                <a:ea typeface="+mn-ea"/>
                <a:cs typeface="+mn-cs"/>
              </a:rPr>
              <a:t>výzvy</a:t>
            </a:r>
            <a:r>
              <a:rPr lang="en-US" sz="2800" b="1" dirty="0">
                <a:latin typeface="Amasis MT Pro Black" panose="020B0604020202020204" pitchFamily="18" charset="-18"/>
                <a:ea typeface="+mn-ea"/>
                <a:cs typeface="+mn-cs"/>
              </a:rPr>
              <a:t> + </a:t>
            </a:r>
            <a:r>
              <a:rPr lang="en-US" sz="2800" b="1" dirty="0" err="1">
                <a:latin typeface="Amasis MT Pro Black" panose="020B0604020202020204" pitchFamily="18" charset="-18"/>
                <a:ea typeface="+mn-ea"/>
                <a:cs typeface="+mn-cs"/>
              </a:rPr>
              <a:t>nové</a:t>
            </a:r>
            <a:r>
              <a:rPr lang="en-US" sz="2800" b="1" dirty="0">
                <a:latin typeface="Amasis MT Pro Black" panose="020B0604020202020204" pitchFamily="18" charset="-18"/>
                <a:ea typeface="+mn-ea"/>
                <a:cs typeface="+mn-cs"/>
              </a:rPr>
              <a:t> </a:t>
            </a:r>
            <a:r>
              <a:rPr lang="en-US" sz="2800" b="1" dirty="0" err="1">
                <a:latin typeface="Amasis MT Pro Black" panose="020B0604020202020204" pitchFamily="18" charset="-18"/>
                <a:ea typeface="+mn-ea"/>
                <a:cs typeface="+mn-cs"/>
              </a:rPr>
              <a:t>metody</a:t>
            </a:r>
            <a:r>
              <a:rPr lang="en-US" sz="2800" b="1" dirty="0">
                <a:latin typeface="Amasis MT Pro Black" panose="020B0604020202020204" pitchFamily="18" charset="-18"/>
                <a:ea typeface="+mn-ea"/>
                <a:cs typeface="+mn-cs"/>
              </a:rPr>
              <a:t> = RENESANCE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IZ: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neskutečně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užitečné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i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velmi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nebezpečné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přičemž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ho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nemůžeme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vnímat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našimi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smysly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endParaRPr lang="cs-CZ" sz="2800" b="1" dirty="0">
              <a:solidFill>
                <a:srgbClr val="C00000"/>
              </a:solidFill>
              <a:latin typeface="Amasis MT Pro Medium" panose="02040604050005020304" pitchFamily="18" charset="-18"/>
              <a:ea typeface="+mn-ea"/>
              <a:cs typeface="Aharoni" panose="02010803020104030203" pitchFamily="2" charset="-79"/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endParaRPr lang="cs-CZ" sz="2800" b="1" dirty="0">
              <a:solidFill>
                <a:srgbClr val="C00000"/>
              </a:solidFill>
              <a:latin typeface="Amasis MT Pro Medium" panose="02040604050005020304" pitchFamily="18" charset="-18"/>
              <a:ea typeface="+mn-ea"/>
              <a:cs typeface="Aharoni" panose="02010803020104030203" pitchFamily="2" charset="-79"/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–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málokterý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fenomén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proto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ve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společnosti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vyvolává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tak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rozporuplné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emoce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jako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právě</a:t>
            </a:r>
            <a:r>
              <a:rPr lang="en-US" sz="2800" b="1" dirty="0">
                <a:solidFill>
                  <a:srgbClr val="C00000"/>
                </a:solidFill>
                <a:latin typeface="Amasis MT Pro Medium" panose="02040604050005020304" pitchFamily="18" charset="-18"/>
                <a:ea typeface="+mn-ea"/>
                <a:cs typeface="Aharoni" panose="02010803020104030203" pitchFamily="2" charset="-79"/>
              </a:rPr>
              <a:t> IZ</a:t>
            </a:r>
          </a:p>
        </p:txBody>
      </p:sp>
      <p:pic>
        <p:nvPicPr>
          <p:cNvPr id="10" name="Picture 2" descr="http://www.spaceflight.nasa.gov/gallery/images/mars/marsactivities/lores/s99_041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r="22428" b="-2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2939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2152650" y="1152145"/>
            <a:ext cx="7886700" cy="54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Slupka </a:t>
            </a:r>
            <a:r>
              <a:rPr lang="cs-CZ" b="1" dirty="0">
                <a:solidFill>
                  <a:srgbClr val="FF0000"/>
                </a:solidFill>
              </a:rPr>
              <a:t>K</a:t>
            </a:r>
            <a:r>
              <a:rPr lang="cs-CZ" dirty="0"/>
              <a:t> má v elektronovém obalu </a:t>
            </a:r>
            <a:r>
              <a:rPr lang="cs-CZ" b="1" dirty="0">
                <a:solidFill>
                  <a:srgbClr val="FF0000"/>
                </a:solidFill>
              </a:rPr>
              <a:t>nejvyšší ionizační energii </a:t>
            </a:r>
            <a:r>
              <a:rPr lang="cs-CZ" dirty="0"/>
              <a:t>(neboli kritickou ionizační energii)</a:t>
            </a:r>
          </a:p>
          <a:p>
            <a:r>
              <a:rPr lang="cs-CZ" dirty="0"/>
              <a:t>To znamená, že k odebrání elektronu z této slupky potřebujeme nejvíce energie</a:t>
            </a:r>
          </a:p>
          <a:p>
            <a:r>
              <a:rPr lang="cs-CZ" b="1" dirty="0"/>
              <a:t>Čím dále jsou pak další slupky od jádra </a:t>
            </a:r>
            <a:r>
              <a:rPr lang="cs-CZ" dirty="0"/>
              <a:t>vzdáleny, </a:t>
            </a:r>
            <a:r>
              <a:rPr lang="cs-CZ" b="1" dirty="0"/>
              <a:t>tím je ionizační energie nižší</a:t>
            </a:r>
            <a:r>
              <a:rPr lang="en-US" dirty="0"/>
              <a:t>. </a:t>
            </a:r>
            <a:endParaRPr lang="cs-CZ" dirty="0"/>
          </a:p>
          <a:p>
            <a:r>
              <a:rPr lang="cs-CZ" dirty="0"/>
              <a:t>Elektrony na jednotlivých slupkách a </a:t>
            </a:r>
            <a:r>
              <a:rPr lang="cs-CZ" dirty="0" err="1"/>
              <a:t>podslupkách</a:t>
            </a:r>
            <a:r>
              <a:rPr lang="cs-CZ" dirty="0"/>
              <a:t> mají tedy své specifické ionizační energie,</a:t>
            </a:r>
          </a:p>
          <a:p>
            <a:r>
              <a:rPr lang="cs-CZ" dirty="0"/>
              <a:t>… a ty se </a:t>
            </a:r>
            <a:r>
              <a:rPr lang="cs-CZ" b="1" dirty="0">
                <a:solidFill>
                  <a:srgbClr val="FF0000"/>
                </a:solidFill>
              </a:rPr>
              <a:t>liší pro různé prvky</a:t>
            </a:r>
            <a:r>
              <a:rPr lang="en-US" dirty="0"/>
              <a:t>, </a:t>
            </a:r>
            <a:endParaRPr lang="cs-CZ" dirty="0"/>
          </a:p>
          <a:p>
            <a:r>
              <a:rPr lang="cs-CZ" dirty="0"/>
              <a:t>Např. pro křemík (Si) je ionizační energie na slupce K </a:t>
            </a:r>
            <a:r>
              <a:rPr lang="en-US" dirty="0"/>
              <a:t>1.84 keV</a:t>
            </a:r>
            <a:r>
              <a:rPr lang="cs-CZ" dirty="0"/>
              <a:t>, zatímco pro platinu (</a:t>
            </a:r>
            <a:r>
              <a:rPr lang="cs-CZ" dirty="0" err="1"/>
              <a:t>Pt</a:t>
            </a:r>
            <a:r>
              <a:rPr lang="cs-CZ" dirty="0"/>
              <a:t>) tato hodnota činí </a:t>
            </a:r>
            <a:r>
              <a:rPr lang="en-US" dirty="0"/>
              <a:t>78.4 keV.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015490" y="301071"/>
            <a:ext cx="7886700" cy="695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/>
              <a:t>CHARAKTERISTICKÉ RTG záření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385185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1" y="973863"/>
            <a:ext cx="6414635" cy="566626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868884" y="279851"/>
            <a:ext cx="6894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 electron from the primary beam dislodges an electron from the K shell of a Si atom in the sample. An electron from the L shell fills the vacancy and a Si Kα X-ray is generated. The energy of the X-ray is equal to the ionization energy of the K shell minus the ionization energy of the L shell.</a:t>
            </a:r>
            <a:endParaRPr lang="cs-CZ" dirty="0"/>
          </a:p>
        </p:txBody>
      </p:sp>
      <p:pic>
        <p:nvPicPr>
          <p:cNvPr id="130050" name="Picture 2" descr="The Open Door Web Site : IB Physics : ATOMIC and NUCLEAR PHYSICS : X-RAY  SPEC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3882" y="4102595"/>
            <a:ext cx="4886325" cy="2419351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53143" y="285008"/>
            <a:ext cx="2305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/>
              <a:t>PŘÍKLAD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24" y="1560777"/>
            <a:ext cx="3133923" cy="23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3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2411" y="1252728"/>
            <a:ext cx="5381501" cy="544495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/>
              <a:t>There is a </a:t>
            </a:r>
            <a:r>
              <a:rPr lang="en-US" sz="2400" b="1" dirty="0"/>
              <a:t>relationship between the </a:t>
            </a:r>
            <a:r>
              <a:rPr lang="en-US" sz="2400" b="1" dirty="0">
                <a:solidFill>
                  <a:srgbClr val="FF0000"/>
                </a:solidFill>
              </a:rPr>
              <a:t>energy of the </a:t>
            </a:r>
            <a:r>
              <a:rPr lang="cs-CZ" sz="2400" b="1" dirty="0">
                <a:solidFill>
                  <a:srgbClr val="FF0000"/>
                </a:solidFill>
              </a:rPr>
              <a:t>c</a:t>
            </a:r>
            <a:r>
              <a:rPr lang="en-US" sz="2400" b="1" dirty="0" err="1">
                <a:solidFill>
                  <a:srgbClr val="FF0000"/>
                </a:solidFill>
              </a:rPr>
              <a:t>haracteristic</a:t>
            </a:r>
            <a:r>
              <a:rPr lang="en-US" sz="2400" b="1" dirty="0">
                <a:solidFill>
                  <a:srgbClr val="FF0000"/>
                </a:solidFill>
              </a:rPr>
              <a:t> X-ray lines </a:t>
            </a:r>
            <a:r>
              <a:rPr lang="en-US" sz="2400" b="1" dirty="0"/>
              <a:t>for each element and its </a:t>
            </a:r>
            <a:r>
              <a:rPr lang="en-US" sz="2400" b="1" dirty="0">
                <a:solidFill>
                  <a:srgbClr val="FF0000"/>
                </a:solidFill>
              </a:rPr>
              <a:t>atomic number</a:t>
            </a:r>
            <a:r>
              <a:rPr lang="cs-CZ" sz="2400" b="1" dirty="0">
                <a:solidFill>
                  <a:srgbClr val="FF0000"/>
                </a:solidFill>
              </a:rPr>
              <a:t> (</a:t>
            </a:r>
            <a:r>
              <a:rPr lang="en-US" sz="2400" b="1" dirty="0">
                <a:solidFill>
                  <a:srgbClr val="FF0000"/>
                </a:solidFill>
              </a:rPr>
              <a:t>Z</a:t>
            </a:r>
            <a:r>
              <a:rPr lang="cs-CZ" sz="2400" b="1" dirty="0">
                <a:solidFill>
                  <a:srgbClr val="FF0000"/>
                </a:solidFill>
              </a:rPr>
              <a:t>)</a:t>
            </a:r>
            <a:r>
              <a:rPr lang="en-US" sz="2400" dirty="0"/>
              <a:t>:</a:t>
            </a:r>
            <a:endParaRPr lang="cs-CZ" sz="24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cs-CZ" sz="3600" b="1" dirty="0">
                <a:solidFill>
                  <a:srgbClr val="C00000"/>
                </a:solidFill>
              </a:rPr>
              <a:t>E </a:t>
            </a:r>
            <a:r>
              <a:rPr lang="cs-CZ" sz="3600" dirty="0">
                <a:solidFill>
                  <a:srgbClr val="C00000"/>
                </a:solidFill>
              </a:rPr>
              <a:t>∝ </a:t>
            </a:r>
            <a:r>
              <a:rPr lang="en-US" sz="3600" b="1" dirty="0">
                <a:solidFill>
                  <a:srgbClr val="C00000"/>
                </a:solidFill>
              </a:rPr>
              <a:t>Z</a:t>
            </a:r>
            <a:r>
              <a:rPr lang="cs-CZ" sz="3600" b="1" baseline="30000" dirty="0">
                <a:solidFill>
                  <a:srgbClr val="C00000"/>
                </a:solidFill>
              </a:rPr>
              <a:t>2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endParaRPr lang="cs-CZ" sz="360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/>
              <a:t>This means that as the atomic number increases, the Kα X-ray line, for example, will plot at a higher energy in the spectrum. </a:t>
            </a:r>
            <a:r>
              <a:rPr lang="cs-CZ" sz="2400" dirty="0"/>
              <a:t>(</a:t>
            </a:r>
            <a:r>
              <a:rPr lang="en-US" sz="2400" dirty="0"/>
              <a:t>This relationship, known as Moseley’s Law, was discovered by Henry Moseley in 1913</a:t>
            </a:r>
            <a:r>
              <a:rPr lang="cs-CZ" sz="2400" dirty="0"/>
              <a:t>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en-US" sz="2400" b="1" dirty="0"/>
              <a:t>lines </a:t>
            </a:r>
            <a:r>
              <a:rPr lang="en-US" sz="2400" dirty="0"/>
              <a:t>in the spectrum (the peaks of intensity) are </a:t>
            </a:r>
            <a:r>
              <a:rPr lang="en-US" sz="2400" b="1" dirty="0"/>
              <a:t>named after the energy level to which an electron falls</a:t>
            </a:r>
            <a:endParaRPr lang="cs-CZ" sz="2400" dirty="0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2344674" y="1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Moseley's law</a:t>
            </a:r>
            <a:r>
              <a:rPr lang="cs-CZ" b="1" dirty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9026" name="Picture 2" descr="Characteristic X-Ray - an overview | ScienceDirect Top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042431"/>
            <a:ext cx="5671103" cy="5346494"/>
          </a:xfrm>
          <a:prstGeom prst="rect">
            <a:avLst/>
          </a:prstGeom>
          <a:noFill/>
        </p:spPr>
      </p:pic>
      <p:sp>
        <p:nvSpPr>
          <p:cNvPr id="129028" name="AutoShape 4" descr="{\displaystyle \surd v\varpropto Z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9030" name="AutoShape 6" descr="{\displaystyle \surd v\varpropto Z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9032" name="AutoShape 8" descr="{\displaystyle \surd v\varpropto Z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2316444" y="2710400"/>
            <a:ext cx="1574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>
                <a:solidFill>
                  <a:srgbClr val="C00000"/>
                </a:solidFill>
              </a:rPr>
              <a:t>1/λ</a:t>
            </a:r>
            <a:r>
              <a:rPr lang="cs-CZ" sz="3200" b="1" dirty="0">
                <a:solidFill>
                  <a:srgbClr val="C00000"/>
                </a:solidFill>
              </a:rPr>
              <a:t> </a:t>
            </a:r>
            <a:r>
              <a:rPr lang="el-GR" sz="3200" b="1" dirty="0">
                <a:solidFill>
                  <a:srgbClr val="C00000"/>
                </a:solidFill>
              </a:rPr>
              <a:t>∝</a:t>
            </a:r>
            <a:r>
              <a:rPr lang="cs-CZ" sz="3200" b="1" dirty="0">
                <a:solidFill>
                  <a:srgbClr val="C00000"/>
                </a:solidFill>
              </a:rPr>
              <a:t> Z</a:t>
            </a:r>
            <a:r>
              <a:rPr lang="cs-CZ" sz="3200" b="1" baseline="30000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64944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7842"/>
            <a:ext cx="12177142" cy="684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899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78" y="697469"/>
            <a:ext cx="5955937" cy="4351338"/>
          </a:xfrm>
        </p:spPr>
      </p:pic>
      <p:sp>
        <p:nvSpPr>
          <p:cNvPr id="5" name="Obdélník 4"/>
          <p:cNvSpPr/>
          <p:nvPr/>
        </p:nvSpPr>
        <p:spPr>
          <a:xfrm>
            <a:off x="2224644" y="5461293"/>
            <a:ext cx="79802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Energy spectra of the x-rays radiated from the metal targets.</a:t>
            </a:r>
            <a:endParaRPr lang="cs-CZ" dirty="0"/>
          </a:p>
          <a:p>
            <a:r>
              <a:rPr lang="en-US" dirty="0"/>
              <a:t> a Acceleration voltage V a dependence of the x-ray spectra measured for W-target. b Target dependence of the x-ray spectra measured for the </a:t>
            </a:r>
            <a:r>
              <a:rPr lang="en-US" dirty="0" err="1"/>
              <a:t>Ti</a:t>
            </a:r>
            <a:r>
              <a:rPr lang="en-US" dirty="0"/>
              <a:t>, Cu, Mo, and W at V a = 50 kV. </a:t>
            </a:r>
            <a:r>
              <a:rPr lang="cs-CZ" dirty="0"/>
              <a:t>(</a:t>
            </a:r>
            <a:r>
              <a:rPr lang="cs-CZ" dirty="0" err="1"/>
              <a:t>Kita</a:t>
            </a:r>
            <a:r>
              <a:rPr lang="cs-CZ" dirty="0"/>
              <a:t> S. et al.</a:t>
            </a:r>
            <a:r>
              <a:rPr lang="en-US" dirty="0"/>
              <a:t> JOURNAL OF APPLIED PHYSICS </a:t>
            </a:r>
            <a:r>
              <a:rPr lang="en-US" b="1" dirty="0"/>
              <a:t>103</a:t>
            </a:r>
            <a:r>
              <a:rPr lang="en-US" dirty="0"/>
              <a:t>, 064505 2008</a:t>
            </a:r>
            <a:r>
              <a:rPr lang="cs-CZ" dirty="0"/>
              <a:t>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279289" y="363711"/>
            <a:ext cx="237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Různé materiály anody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332778" y="361950"/>
            <a:ext cx="256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Různá urychlovací napětí</a:t>
            </a:r>
          </a:p>
        </p:txBody>
      </p:sp>
    </p:spTree>
    <p:extLst>
      <p:ext uri="{BB962C8B-B14F-4D97-AF65-F5344CB8AC3E}">
        <p14:creationId xmlns:p14="http://schemas.microsoft.com/office/powerpoint/2010/main" val="10832578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84" y="434182"/>
            <a:ext cx="3337316" cy="282336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910" y="434181"/>
            <a:ext cx="3337315" cy="28367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84" y="3796507"/>
            <a:ext cx="3337316" cy="282336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909" y="3796506"/>
            <a:ext cx="3337316" cy="282336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124200" y="249515"/>
            <a:ext cx="1957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Urychlovací napětí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867525" y="249515"/>
            <a:ext cx="223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Žhavící proud katody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953057" y="3611839"/>
            <a:ext cx="237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Různé materiály anody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620764" y="3572549"/>
            <a:ext cx="2801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/>
              <a:t>Filtrace nízkoenergetických fotonů</a:t>
            </a:r>
          </a:p>
        </p:txBody>
      </p:sp>
    </p:spTree>
    <p:extLst>
      <p:ext uri="{BB962C8B-B14F-4D97-AF65-F5344CB8AC3E}">
        <p14:creationId xmlns:p14="http://schemas.microsoft.com/office/powerpoint/2010/main" val="21461655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39" y="1322654"/>
            <a:ext cx="3848100" cy="321945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432171" y="821542"/>
            <a:ext cx="625314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each element has specific ionization energies for each subshell, so the </a:t>
            </a:r>
            <a:r>
              <a:rPr lang="en-US" b="1" dirty="0">
                <a:solidFill>
                  <a:srgbClr val="FF0000"/>
                </a:solidFill>
              </a:rPr>
              <a:t>difference between the energies is characteristic of the element </a:t>
            </a:r>
            <a:r>
              <a:rPr lang="en-US" dirty="0"/>
              <a:t>involved in producing the X-ray photon. 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Si, the ionization energy of the K shell is 1.84 keV, the ionization energy of the L shell is ~0.10 keV and the ionization energy of the M shell is ~0.01 keV.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Characteristic X-ray spectrum for Si shows three spectral lines. 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line at low energy (~0.09 keV) results from ionization of the L shell with an electron from the M shell filling the vacancy: E = 0.10 – 0.01 keV. (This line would be at or below the limit of detection for most EDS detectors.) 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line at ~1.74 keV results from ionization of the K shell with an electron from the L shell filling the vacancy (E = 1.84 – 0.10 keV), 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whereas the smaller peak at higher energy (~1.83 keV) results from ionization of the K shell and an electron from the M shell filling the vacancy (E = 1.84 – 0.01 keV).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008136" y="4778807"/>
            <a:ext cx="3521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ideal Characteristic X-ray spectrum for Si. The Characteristic X-ray lines, Kα, Kβ and Lα, have discrete energies.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2768889" y="2417924"/>
            <a:ext cx="1239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E</a:t>
            </a:r>
            <a:r>
              <a:rPr lang="cs-CZ" baseline="-25000" dirty="0"/>
              <a:t>K</a:t>
            </a:r>
            <a:r>
              <a:rPr lang="cs-CZ" dirty="0"/>
              <a:t> &gt; E</a:t>
            </a:r>
            <a:r>
              <a:rPr lang="cs-CZ" baseline="-25000" dirty="0"/>
              <a:t>L</a:t>
            </a:r>
            <a:r>
              <a:rPr lang="cs-CZ" dirty="0"/>
              <a:t> &gt; E</a:t>
            </a:r>
            <a:r>
              <a:rPr lang="cs-CZ" baseline="-25000" dirty="0"/>
              <a:t>M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53143" y="285008"/>
            <a:ext cx="2305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/>
              <a:t>PŘÍKLAD</a:t>
            </a:r>
          </a:p>
        </p:txBody>
      </p:sp>
    </p:spTree>
    <p:extLst>
      <p:ext uri="{BB962C8B-B14F-4D97-AF65-F5344CB8AC3E}">
        <p14:creationId xmlns:p14="http://schemas.microsoft.com/office/powerpoint/2010/main" val="12976551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3305" y="19099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N</a:t>
            </a:r>
            <a:r>
              <a:rPr lang="en-US" dirty="0" err="1"/>
              <a:t>aming</a:t>
            </a:r>
            <a:r>
              <a:rPr lang="en-US" dirty="0"/>
              <a:t> convention for Characteristic X-ray lines is the </a:t>
            </a:r>
            <a:r>
              <a:rPr lang="en-US" b="1" dirty="0"/>
              <a:t>Siegbahn notation</a:t>
            </a:r>
            <a:r>
              <a:rPr lang="en-US" dirty="0"/>
              <a:t>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88" y="1918484"/>
            <a:ext cx="4418012" cy="3695064"/>
          </a:xfrm>
        </p:spPr>
      </p:pic>
      <p:sp>
        <p:nvSpPr>
          <p:cNvPr id="5" name="TextovéPole 4"/>
          <p:cNvSpPr txBox="1"/>
          <p:nvPr/>
        </p:nvSpPr>
        <p:spPr>
          <a:xfrm>
            <a:off x="6096000" y="1536502"/>
            <a:ext cx="42793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first component of the name is the </a:t>
            </a:r>
            <a:r>
              <a:rPr lang="en-US" dirty="0">
                <a:solidFill>
                  <a:srgbClr val="FF0000"/>
                </a:solidFill>
              </a:rPr>
              <a:t>element</a:t>
            </a:r>
            <a:r>
              <a:rPr lang="en-US" dirty="0"/>
              <a:t> involved, e.g. Si.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second component is the </a:t>
            </a:r>
            <a:r>
              <a:rPr lang="en-US" dirty="0">
                <a:solidFill>
                  <a:srgbClr val="FF0000"/>
                </a:solidFill>
              </a:rPr>
              <a:t>electron shell that was ionized </a:t>
            </a:r>
            <a:r>
              <a:rPr lang="en-US" dirty="0"/>
              <a:t>to produce the X-ray, e.g. K, L or M.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third component reflects the relative intensity of the line within each shell, e.g. </a:t>
            </a:r>
            <a:r>
              <a:rPr lang="en-US" dirty="0">
                <a:solidFill>
                  <a:srgbClr val="FF0000"/>
                </a:solidFill>
              </a:rPr>
              <a:t>α</a:t>
            </a:r>
            <a:r>
              <a:rPr lang="en-US" dirty="0"/>
              <a:t> is the most intense line, followed by </a:t>
            </a:r>
            <a:r>
              <a:rPr lang="en-US" dirty="0">
                <a:solidFill>
                  <a:srgbClr val="FF0000"/>
                </a:solidFill>
              </a:rPr>
              <a:t>β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γ.</a:t>
            </a:r>
            <a:endParaRPr lang="cs-CZ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lines within each shell make up a </a:t>
            </a:r>
            <a:r>
              <a:rPr lang="en-US" dirty="0">
                <a:solidFill>
                  <a:srgbClr val="FF0000"/>
                </a:solidFill>
              </a:rPr>
              <a:t>family, or series, of lines </a:t>
            </a:r>
            <a:r>
              <a:rPr lang="en-US" dirty="0"/>
              <a:t>for that shell, e.g., the K family comprises the Kα and Kβ X-ray lines.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the Si spectrum, the lowest energy X-ray line is the </a:t>
            </a:r>
            <a:r>
              <a:rPr lang="en-US" dirty="0">
                <a:solidFill>
                  <a:srgbClr val="FF0000"/>
                </a:solidFill>
              </a:rPr>
              <a:t>Si Lα</a:t>
            </a:r>
            <a:r>
              <a:rPr lang="en-US" dirty="0"/>
              <a:t> line; the line at 1.74 keV is the </a:t>
            </a:r>
            <a:r>
              <a:rPr lang="en-US" dirty="0">
                <a:solidFill>
                  <a:srgbClr val="FF0000"/>
                </a:solidFill>
              </a:rPr>
              <a:t>Si Kα </a:t>
            </a:r>
            <a:r>
              <a:rPr lang="en-US" dirty="0"/>
              <a:t>line and the line at ~1.83 keV is the </a:t>
            </a:r>
            <a:r>
              <a:rPr lang="en-US" dirty="0">
                <a:solidFill>
                  <a:srgbClr val="FF0000"/>
                </a:solidFill>
              </a:rPr>
              <a:t>Si Kβ </a:t>
            </a:r>
            <a:r>
              <a:rPr lang="en-US" dirty="0"/>
              <a:t>line.</a:t>
            </a:r>
          </a:p>
        </p:txBody>
      </p:sp>
      <p:sp>
        <p:nvSpPr>
          <p:cNvPr id="6" name="Obdélník 5"/>
          <p:cNvSpPr/>
          <p:nvPr/>
        </p:nvSpPr>
        <p:spPr>
          <a:xfrm>
            <a:off x="3101214" y="6203823"/>
            <a:ext cx="1239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E</a:t>
            </a:r>
            <a:r>
              <a:rPr lang="cs-CZ" baseline="-25000" dirty="0"/>
              <a:t>K</a:t>
            </a:r>
            <a:r>
              <a:rPr lang="cs-CZ" dirty="0"/>
              <a:t> &gt; E</a:t>
            </a:r>
            <a:r>
              <a:rPr lang="cs-CZ" baseline="-25000" dirty="0"/>
              <a:t>L</a:t>
            </a:r>
            <a:r>
              <a:rPr lang="cs-CZ" dirty="0"/>
              <a:t> &gt; E</a:t>
            </a:r>
            <a:r>
              <a:rPr lang="cs-CZ" baseline="-25000" dirty="0"/>
              <a:t>M</a:t>
            </a:r>
            <a:endParaRPr lang="cs-CZ" dirty="0"/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4733925" y="5229226"/>
            <a:ext cx="1428750" cy="3843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653143" y="285008"/>
            <a:ext cx="2305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/>
              <a:t>PŘÍKLAD</a:t>
            </a:r>
          </a:p>
        </p:txBody>
      </p:sp>
    </p:spTree>
    <p:extLst>
      <p:ext uri="{BB962C8B-B14F-4D97-AF65-F5344CB8AC3E}">
        <p14:creationId xmlns:p14="http://schemas.microsoft.com/office/powerpoint/2010/main" val="24730766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10" y="1307593"/>
            <a:ext cx="5361333" cy="5193791"/>
          </a:xfrm>
        </p:spPr>
      </p:pic>
      <p:sp>
        <p:nvSpPr>
          <p:cNvPr id="6" name="Obdélník 5"/>
          <p:cNvSpPr/>
          <p:nvPr/>
        </p:nvSpPr>
        <p:spPr>
          <a:xfrm>
            <a:off x="7622471" y="1989138"/>
            <a:ext cx="40050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Possible X-ray photon interaction processes with the matter: </a:t>
            </a:r>
            <a:endParaRPr lang="cs-CZ" sz="2800" dirty="0"/>
          </a:p>
          <a:p>
            <a:pPr marL="514350" indent="-514350">
              <a:buAutoNum type="alphaLcParenBoth"/>
            </a:pPr>
            <a:r>
              <a:rPr lang="en-US" sz="2800" dirty="0">
                <a:solidFill>
                  <a:srgbClr val="C00000"/>
                </a:solidFill>
              </a:rPr>
              <a:t>photoelectric absorption</a:t>
            </a:r>
            <a:r>
              <a:rPr lang="cs-CZ" sz="2800" dirty="0">
                <a:solidFill>
                  <a:srgbClr val="C00000"/>
                </a:solidFill>
              </a:rPr>
              <a:t> (fotoefekt)</a:t>
            </a:r>
            <a:r>
              <a:rPr lang="en-US" sz="2800" dirty="0"/>
              <a:t>; </a:t>
            </a:r>
            <a:endParaRPr lang="cs-CZ" sz="2800" dirty="0"/>
          </a:p>
          <a:p>
            <a:pPr marL="514350" indent="-514350">
              <a:buAutoNum type="alphaLcParenBoth"/>
            </a:pPr>
            <a:r>
              <a:rPr lang="en-US" sz="2800" dirty="0"/>
              <a:t>Compton scattering; </a:t>
            </a:r>
            <a:endParaRPr lang="cs-CZ" sz="2800" dirty="0"/>
          </a:p>
          <a:p>
            <a:pPr marL="514350" indent="-514350">
              <a:buAutoNum type="alphaLcParenBoth"/>
            </a:pPr>
            <a:r>
              <a:rPr lang="en-US" sz="2800" dirty="0"/>
              <a:t>pair production.</a:t>
            </a:r>
            <a:endParaRPr lang="cs-CZ" sz="2800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152650" y="127383"/>
            <a:ext cx="7886700" cy="1325563"/>
          </a:xfrm>
        </p:spPr>
        <p:txBody>
          <a:bodyPr/>
          <a:lstStyle/>
          <a:p>
            <a:r>
              <a:rPr lang="cs-CZ" b="1" dirty="0"/>
              <a:t>INTERAKCE RTG záření s hmotou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876301" y="2060388"/>
            <a:ext cx="138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X </a:t>
            </a:r>
            <a:r>
              <a:rPr lang="cs-CZ" dirty="0" err="1"/>
              <a:t>ray</a:t>
            </a:r>
            <a:r>
              <a:rPr lang="cs-CZ" dirty="0"/>
              <a:t> </a:t>
            </a:r>
            <a:r>
              <a:rPr lang="cs-CZ" dirty="0" err="1"/>
              <a:t>photon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56160" y="3673455"/>
            <a:ext cx="138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X </a:t>
            </a:r>
            <a:r>
              <a:rPr lang="cs-CZ" dirty="0" err="1"/>
              <a:t>ray</a:t>
            </a:r>
            <a:r>
              <a:rPr lang="cs-CZ" dirty="0"/>
              <a:t> </a:t>
            </a:r>
            <a:r>
              <a:rPr lang="cs-CZ" dirty="0" err="1"/>
              <a:t>photon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869376" y="3923268"/>
            <a:ext cx="138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X </a:t>
            </a:r>
            <a:r>
              <a:rPr lang="cs-CZ" dirty="0" err="1"/>
              <a:t>ray</a:t>
            </a:r>
            <a:r>
              <a:rPr lang="cs-CZ" dirty="0"/>
              <a:t> </a:t>
            </a:r>
            <a:r>
              <a:rPr lang="cs-CZ" dirty="0" err="1"/>
              <a:t>photon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39315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INTERAKCE RTG záření s hmotou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3839" y="1989138"/>
            <a:ext cx="9208324" cy="4351338"/>
          </a:xfrm>
        </p:spPr>
        <p:txBody>
          <a:bodyPr>
            <a:normAutofit/>
          </a:bodyPr>
          <a:lstStyle/>
          <a:p>
            <a:r>
              <a:rPr lang="cs-CZ" dirty="0"/>
              <a:t>RTG záření integruje s atomy tkáně dvěma procesy: </a:t>
            </a:r>
            <a:r>
              <a:rPr lang="cs-CZ" b="1" dirty="0">
                <a:solidFill>
                  <a:srgbClr val="C00000"/>
                </a:solidFill>
              </a:rPr>
              <a:t>fotoefekt</a:t>
            </a:r>
            <a:r>
              <a:rPr lang="cs-CZ" b="1" dirty="0"/>
              <a:t> </a:t>
            </a:r>
            <a:r>
              <a:rPr lang="cs-CZ" dirty="0"/>
              <a:t>a </a:t>
            </a:r>
            <a:r>
              <a:rPr lang="cs-CZ" b="1" dirty="0" err="1">
                <a:solidFill>
                  <a:srgbClr val="C00000"/>
                </a:solidFill>
              </a:rPr>
              <a:t>Comptonův</a:t>
            </a:r>
            <a:r>
              <a:rPr lang="cs-CZ" b="1" dirty="0">
                <a:solidFill>
                  <a:srgbClr val="C00000"/>
                </a:solidFill>
              </a:rPr>
              <a:t> rozptyl </a:t>
            </a:r>
            <a:r>
              <a:rPr lang="cs-CZ" dirty="0"/>
              <a:t>(tvorba </a:t>
            </a:r>
            <a:r>
              <a:rPr lang="cs-CZ" i="1" dirty="0"/>
              <a:t>elektron-pozitronových párů </a:t>
            </a:r>
            <a:r>
              <a:rPr lang="cs-CZ" dirty="0"/>
              <a:t>zde nenastává vzhledem k nízké energii fotonů).</a:t>
            </a:r>
          </a:p>
          <a:p>
            <a:r>
              <a:rPr lang="cs-CZ" dirty="0"/>
              <a:t>Oba tyto procesy se podílejí na rozdílné absorpci záření v jednotlivých tkáních </a:t>
            </a:r>
            <a:r>
              <a:rPr lang="cs-CZ" u="sng" dirty="0"/>
              <a:t>v závislosti na tloušťce, hustotě látky a protonovém čísle atomů</a:t>
            </a:r>
            <a:r>
              <a:rPr lang="cs-CZ" dirty="0"/>
              <a:t>. </a:t>
            </a:r>
          </a:p>
          <a:p>
            <a:r>
              <a:rPr lang="cs-CZ" dirty="0"/>
              <a:t>Právě na této rozdílné absorpci RTG záření v různých tkáních jakož i jejich fyziologických či patologických </a:t>
            </a:r>
            <a:r>
              <a:rPr lang="pl-PL" dirty="0"/>
              <a:t>stavech je založena RTG diagnostika.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957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1821" y="4004732"/>
            <a:ext cx="6465287" cy="13242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/>
              <a:t>Jen málo fenoménů vyvolává tak silné a protichůdné emoce jako IZ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B0BD37-87F5-4DDB-B767-20FA06048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4" y="321733"/>
            <a:ext cx="4129237" cy="606001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r="4575"/>
          <a:stretch/>
        </p:blipFill>
        <p:spPr>
          <a:xfrm>
            <a:off x="317633" y="577090"/>
            <a:ext cx="4084151" cy="549484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DFE5C4E-0B5D-4AB5-9877-3993F84A3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811469" y="321733"/>
            <a:ext cx="3375479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38" y="1054520"/>
            <a:ext cx="2804299" cy="178774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048CCE-094B-4948-B61B-DE627F176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8508682" y="321733"/>
            <a:ext cx="3375478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ek 3" descr="Obsah obrázku text, příslušenství, vektorová grafika&#10;&#10;Popis byl vytvořen automaticky">
            <a:extLst>
              <a:ext uri="{FF2B5EF4-FFF2-40B4-BE49-F238E27FC236}">
                <a16:creationId xmlns:a16="http://schemas.microsoft.com/office/drawing/2014/main" id="{426937A9-627C-4DB1-AF8A-8ED0BA2DE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688" y="628649"/>
            <a:ext cx="2512788" cy="263948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B48934-4796-4249-B64C-EE2375977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541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68730"/>
          </a:xfrm>
        </p:spPr>
        <p:txBody>
          <a:bodyPr/>
          <a:lstStyle/>
          <a:p>
            <a:r>
              <a:rPr lang="cs-CZ" b="1" dirty="0"/>
              <a:t>Vlastnosti RTG záření (paprsky X)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6750" y="1380744"/>
            <a:ext cx="10953750" cy="517550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RTG záření je pronikavé elektromagnetické záření o velmi krátkých vlnových délkách </a:t>
            </a:r>
            <a:r>
              <a:rPr lang="cs-CZ" dirty="0">
                <a:solidFill>
                  <a:srgbClr val="C00000"/>
                </a:solidFill>
              </a:rPr>
              <a:t>10</a:t>
            </a:r>
            <a:r>
              <a:rPr lang="cs-CZ" baseline="30000" dirty="0">
                <a:solidFill>
                  <a:srgbClr val="C00000"/>
                </a:solidFill>
              </a:rPr>
              <a:t>-11 </a:t>
            </a:r>
            <a:r>
              <a:rPr lang="cs-CZ" dirty="0">
                <a:solidFill>
                  <a:srgbClr val="C00000"/>
                </a:solidFill>
              </a:rPr>
              <a:t>m to 10</a:t>
            </a:r>
            <a:r>
              <a:rPr lang="cs-CZ" baseline="30000" dirty="0">
                <a:solidFill>
                  <a:srgbClr val="C00000"/>
                </a:solidFill>
              </a:rPr>
              <a:t>-8 </a:t>
            </a:r>
            <a:r>
              <a:rPr lang="cs-CZ" dirty="0">
                <a:solidFill>
                  <a:srgbClr val="C00000"/>
                </a:solidFill>
              </a:rPr>
              <a:t>m (0.01 – 10 </a:t>
            </a:r>
            <a:r>
              <a:rPr lang="cs-CZ" dirty="0" err="1">
                <a:solidFill>
                  <a:srgbClr val="C00000"/>
                </a:solidFill>
              </a:rPr>
              <a:t>nm</a:t>
            </a:r>
            <a:r>
              <a:rPr lang="cs-CZ" dirty="0">
                <a:solidFill>
                  <a:srgbClr val="C00000"/>
                </a:solidFill>
              </a:rPr>
              <a:t>) </a:t>
            </a:r>
            <a:r>
              <a:rPr lang="cs-CZ" dirty="0"/>
              <a:t>a vysokých frekvencích. </a:t>
            </a:r>
          </a:p>
          <a:p>
            <a:r>
              <a:rPr lang="cs-CZ" dirty="0"/>
              <a:t>prochází hmotou i vakuem, jeho intenzita </a:t>
            </a:r>
            <a:r>
              <a:rPr lang="cs-CZ" dirty="0">
                <a:solidFill>
                  <a:srgbClr val="C00000"/>
                </a:solidFill>
              </a:rPr>
              <a:t>slábne se čtvercem vzdálenosti </a:t>
            </a:r>
            <a:r>
              <a:rPr lang="cs-CZ" dirty="0"/>
              <a:t>od zdroje</a:t>
            </a:r>
          </a:p>
          <a:p>
            <a:r>
              <a:rPr lang="cs-CZ" dirty="0"/>
              <a:t>šíří se přímočaře</a:t>
            </a:r>
          </a:p>
          <a:p>
            <a:r>
              <a:rPr lang="cs-CZ" dirty="0">
                <a:solidFill>
                  <a:srgbClr val="C00000"/>
                </a:solidFill>
              </a:rPr>
              <a:t>má ionizační účinky </a:t>
            </a:r>
            <a:r>
              <a:rPr lang="cs-CZ" dirty="0"/>
              <a:t>(což znamená, že množství energie, které nese, stačí na uvolnění elektronu z atomu).</a:t>
            </a:r>
          </a:p>
          <a:p>
            <a:pPr>
              <a:buNone/>
            </a:pPr>
            <a:r>
              <a:rPr lang="cs-CZ" b="1" dirty="0"/>
              <a:t>Efekty RTG záření:</a:t>
            </a:r>
          </a:p>
          <a:p>
            <a:r>
              <a:rPr lang="cs-CZ" b="1" dirty="0"/>
              <a:t>Luminiscenční efekt. </a:t>
            </a:r>
            <a:r>
              <a:rPr lang="cs-CZ" dirty="0"/>
              <a:t>Rentgenové záření má schopnost přeměnit se na viditelné záření, ale pouze při interakci s určitými látkami.</a:t>
            </a:r>
          </a:p>
          <a:p>
            <a:r>
              <a:rPr lang="cs-CZ" b="1" dirty="0"/>
              <a:t>Fotochemický efekt. </a:t>
            </a:r>
            <a:r>
              <a:rPr lang="cs-CZ" dirty="0"/>
              <a:t>Působením RTG záření na fotografický materiál dochází ke </a:t>
            </a:r>
            <a:r>
              <a:rPr lang="en-US" dirty="0" err="1"/>
              <a:t>změnám</a:t>
            </a:r>
            <a:r>
              <a:rPr lang="en-US" dirty="0"/>
              <a:t> v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chemickém</a:t>
            </a:r>
            <a:r>
              <a:rPr lang="en-US" dirty="0"/>
              <a:t> </a:t>
            </a:r>
            <a:r>
              <a:rPr lang="en-US" dirty="0" err="1"/>
              <a:t>složení</a:t>
            </a:r>
            <a:r>
              <a:rPr lang="en-US" dirty="0"/>
              <a:t>.</a:t>
            </a:r>
          </a:p>
          <a:p>
            <a:r>
              <a:rPr lang="cs-CZ" b="1" dirty="0"/>
              <a:t>Ionizační efekt. </a:t>
            </a:r>
            <a:r>
              <a:rPr lang="cs-CZ" dirty="0"/>
              <a:t>Energie, kterou rentgenové záření nese, je postačující k ionizaci atomů nebo molekul ozářené látky. To znamená, že při působení na elektricky neutrální atomy se z nich stávají elektricky nabité ionty.</a:t>
            </a:r>
          </a:p>
        </p:txBody>
      </p:sp>
    </p:spTree>
    <p:extLst>
      <p:ext uri="{BB962C8B-B14F-4D97-AF65-F5344CB8AC3E}">
        <p14:creationId xmlns:p14="http://schemas.microsoft.com/office/powerpoint/2010/main" val="32366861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75" y="1077219"/>
            <a:ext cx="6534150" cy="490061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28650" y="5977831"/>
            <a:ext cx="11315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 technician takes </a:t>
            </a:r>
            <a:r>
              <a:rPr lang="en-US" dirty="0">
                <a:solidFill>
                  <a:srgbClr val="C00000"/>
                </a:solidFill>
              </a:rPr>
              <a:t>an X-ray fluoroscope </a:t>
            </a:r>
            <a:r>
              <a:rPr lang="en-US" dirty="0"/>
              <a:t>of a female patient. Fluoroscope exams delivered much more radiation exposures than modern X-rays. (National Cancer Institute, public domain)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762125" y="0"/>
            <a:ext cx="8705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Just Months After Its Discovery, the X-Ray Was in Use in War</a:t>
            </a:r>
          </a:p>
        </p:txBody>
      </p:sp>
    </p:spTree>
    <p:extLst>
      <p:ext uri="{BB962C8B-B14F-4D97-AF65-F5344CB8AC3E}">
        <p14:creationId xmlns:p14="http://schemas.microsoft.com/office/powerpoint/2010/main" val="2410968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Měkké a tvrdé RTG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Roentgenovy trubice mohou být vyčerpány buď více nebo poněkud méně</a:t>
            </a:r>
          </a:p>
          <a:p>
            <a:r>
              <a:rPr lang="cs-CZ" dirty="0"/>
              <a:t>v prvním případě </a:t>
            </a:r>
            <a:r>
              <a:rPr lang="cs-CZ" b="1" dirty="0">
                <a:solidFill>
                  <a:srgbClr val="C00000"/>
                </a:solidFill>
              </a:rPr>
              <a:t>(vysoké vakuum) vzniká tvrdé RTG </a:t>
            </a:r>
            <a:r>
              <a:rPr lang="cs-CZ" dirty="0"/>
              <a:t>záření (&lt;0.1 </a:t>
            </a:r>
            <a:r>
              <a:rPr lang="cs-CZ" dirty="0" err="1"/>
              <a:t>nm</a:t>
            </a:r>
            <a:r>
              <a:rPr lang="cs-CZ" dirty="0"/>
              <a:t>)</a:t>
            </a:r>
          </a:p>
          <a:p>
            <a:r>
              <a:rPr lang="cs-CZ" dirty="0"/>
              <a:t>v druhém případě </a:t>
            </a:r>
            <a:r>
              <a:rPr lang="cs-CZ" b="1" dirty="0">
                <a:solidFill>
                  <a:srgbClr val="C00000"/>
                </a:solidFill>
              </a:rPr>
              <a:t>(nižší vakuum) měkké RTG </a:t>
            </a:r>
            <a:r>
              <a:rPr lang="cs-CZ" dirty="0"/>
              <a:t>záření (&gt;0.1 </a:t>
            </a:r>
            <a:r>
              <a:rPr lang="cs-CZ" dirty="0" err="1"/>
              <a:t>nm</a:t>
            </a:r>
            <a:r>
              <a:rPr lang="cs-CZ" dirty="0"/>
              <a:t>)</a:t>
            </a:r>
          </a:p>
          <a:p>
            <a:r>
              <a:rPr lang="cs-CZ" b="1" u="sng" dirty="0"/>
              <a:t>Měkké RTG trubice</a:t>
            </a:r>
            <a:r>
              <a:rPr lang="cs-CZ" dirty="0"/>
              <a:t>: vydávají paprsky, které jsou hustými tělesy snadno pohlcovány, tak že dávají např. obrázky ruky velmi pěkné,          s ostře vyznačenými rozdíly mezi kostmi a masem</a:t>
            </a:r>
          </a:p>
          <a:p>
            <a:r>
              <a:rPr lang="cs-CZ" b="1" u="sng" dirty="0"/>
              <a:t>tvrdé RTG trubice</a:t>
            </a:r>
            <a:r>
              <a:rPr lang="cs-CZ" dirty="0"/>
              <a:t>: vysílají paprsky, které jsou poměrně málo pohlcovány a proto nejsou obrazy lidského těla příliš zřetelné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67345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344" y="161925"/>
            <a:ext cx="11985311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853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Tvrdé záření RTG vs. záření gama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848" y="4078224"/>
            <a:ext cx="2998694" cy="2039112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7" t="6085" b="50929"/>
          <a:stretch/>
        </p:blipFill>
        <p:spPr>
          <a:xfrm rot="8128557">
            <a:off x="1855787" y="4256531"/>
            <a:ext cx="3217199" cy="1682496"/>
          </a:xfrm>
          <a:prstGeom prst="rect">
            <a:avLst/>
          </a:prstGeom>
        </p:spPr>
      </p:pic>
      <p:pic>
        <p:nvPicPr>
          <p:cNvPr id="7" name="Zástupný symbol pro obsah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48915" r="60392"/>
          <a:stretch/>
        </p:blipFill>
        <p:spPr>
          <a:xfrm rot="4307409">
            <a:off x="4137198" y="4686904"/>
            <a:ext cx="1463040" cy="1999488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096" y="1398827"/>
            <a:ext cx="11257807" cy="231660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cs-CZ" dirty="0"/>
              <a:t>Vlnové délky nejenergičtější části RTG záření se částečně překrývají s vlnovými délkami </a:t>
            </a:r>
            <a:r>
              <a:rPr lang="cs-CZ" dirty="0">
                <a:hlinkClick r:id="rId4"/>
              </a:rPr>
              <a:t>záření gama</a:t>
            </a:r>
            <a:r>
              <a:rPr lang="cs-CZ" dirty="0"/>
              <a:t>. RTG a gama záření není rozlišováno podle energie (častá chyba vyučovaná na středních školách)</a:t>
            </a:r>
          </a:p>
          <a:p>
            <a:pPr>
              <a:lnSpc>
                <a:spcPct val="120000"/>
              </a:lnSpc>
            </a:pPr>
            <a:r>
              <a:rPr lang="cs-CZ" b="1" dirty="0">
                <a:solidFill>
                  <a:srgbClr val="C00000"/>
                </a:solidFill>
              </a:rPr>
              <a:t>Rozlišujeme je však podle původu</a:t>
            </a:r>
            <a:r>
              <a:rPr lang="cs-CZ" dirty="0"/>
              <a:t>:</a:t>
            </a:r>
          </a:p>
          <a:p>
            <a:pPr>
              <a:lnSpc>
                <a:spcPct val="120000"/>
              </a:lnSpc>
            </a:pPr>
            <a:r>
              <a:rPr lang="cs-CZ" dirty="0"/>
              <a:t>RTG: vzniká v elektronovém obalu atomu (excitace/ionizace </a:t>
            </a:r>
            <a:r>
              <a:rPr lang="cs-CZ" dirty="0">
                <a:sym typeface="Wingdings" pitchFamily="2" charset="2"/>
              </a:rPr>
              <a:t> </a:t>
            </a:r>
            <a:r>
              <a:rPr lang="cs-CZ" dirty="0" err="1">
                <a:sym typeface="Wingdings" pitchFamily="2" charset="2"/>
              </a:rPr>
              <a:t>deexcitace</a:t>
            </a:r>
            <a:r>
              <a:rPr lang="cs-CZ" dirty="0">
                <a:sym typeface="Wingdings" pitchFamily="2" charset="2"/>
              </a:rPr>
              <a:t> s emisí RTG fotonu)</a:t>
            </a:r>
            <a:r>
              <a:rPr lang="cs-CZ" dirty="0"/>
              <a:t>, </a:t>
            </a:r>
          </a:p>
          <a:p>
            <a:pPr>
              <a:lnSpc>
                <a:spcPct val="120000"/>
              </a:lnSpc>
            </a:pPr>
            <a:r>
              <a:rPr lang="cs-CZ" dirty="0"/>
              <a:t>záření gama: vzniká následkem </a:t>
            </a:r>
            <a:r>
              <a:rPr lang="cs-CZ" dirty="0" err="1"/>
              <a:t>deexcitace</a:t>
            </a:r>
            <a:r>
              <a:rPr lang="cs-CZ" dirty="0"/>
              <a:t> atomového jádra</a:t>
            </a:r>
          </a:p>
        </p:txBody>
      </p:sp>
      <p:cxnSp>
        <p:nvCxnSpPr>
          <p:cNvPr id="9" name="Přímá spojnice 8"/>
          <p:cNvCxnSpPr/>
          <p:nvPr/>
        </p:nvCxnSpPr>
        <p:spPr>
          <a:xfrm>
            <a:off x="6257304" y="4160520"/>
            <a:ext cx="0" cy="234086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982881" y="4290050"/>
            <a:ext cx="80663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800" b="1" dirty="0"/>
              <a:t>X</a:t>
            </a:r>
            <a:endParaRPr lang="cs-CZ" sz="8800" dirty="0"/>
          </a:p>
        </p:txBody>
      </p:sp>
      <p:sp>
        <p:nvSpPr>
          <p:cNvPr id="10" name="Obdélník 9"/>
          <p:cNvSpPr/>
          <p:nvPr/>
        </p:nvSpPr>
        <p:spPr>
          <a:xfrm>
            <a:off x="10398030" y="3984893"/>
            <a:ext cx="6495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800" b="1" dirty="0">
                <a:latin typeface="Symbol" pitchFamily="18" charset="2"/>
              </a:rPr>
              <a:t>g</a:t>
            </a:r>
            <a:endParaRPr lang="cs-CZ" sz="8800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543544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 cstate="print">
            <a:lum contrast="40000"/>
          </a:blip>
          <a:srcRect l="10278" t="1840" r="11005" b="2871"/>
          <a:stretch/>
        </p:blipFill>
        <p:spPr>
          <a:xfrm>
            <a:off x="10501171" y="2696561"/>
            <a:ext cx="1313234" cy="1585609"/>
          </a:xfrm>
          <a:prstGeom prst="rect">
            <a:avLst/>
          </a:prstGeom>
        </p:spPr>
      </p:pic>
      <p:pic>
        <p:nvPicPr>
          <p:cNvPr id="18" name="Obrázek 17" descr="Obsah obrázku text&#10;&#10;Popis byl vytvořen automaticky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0860" t="2385" r="11006"/>
          <a:stretch/>
        </p:blipFill>
        <p:spPr>
          <a:xfrm>
            <a:off x="10510898" y="4369719"/>
            <a:ext cx="1303507" cy="1628498"/>
          </a:xfrm>
          <a:prstGeom prst="rect">
            <a:avLst/>
          </a:prstGeom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0" y="224444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Ionizující záření jako experimentální nástroj</a:t>
            </a:r>
            <a:b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endParaRPr kumimoji="0" lang="cs-CZ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graphicFrame>
        <p:nvGraphicFramePr>
          <p:cNvPr id="20" name="Zástupný symbol pro obsah 2">
            <a:extLst>
              <a:ext uri="{FF2B5EF4-FFF2-40B4-BE49-F238E27FC236}">
                <a16:creationId xmlns:a16="http://schemas.microsoft.com/office/drawing/2014/main" id="{959BD662-BCD8-4942-A5DA-DDD85E78F6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4076" y="3190240"/>
          <a:ext cx="9505058" cy="3320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60EE61C8-69A2-4E02-B365-4F080B12A5F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2039" y="1193575"/>
            <a:ext cx="11566328" cy="155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0647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 cstate="print">
            <a:lum contrast="40000"/>
          </a:blip>
          <a:srcRect l="10278" t="1840" r="11005" b="2871"/>
          <a:stretch/>
        </p:blipFill>
        <p:spPr>
          <a:xfrm>
            <a:off x="10440211" y="2401921"/>
            <a:ext cx="1313234" cy="1585609"/>
          </a:xfrm>
          <a:prstGeom prst="rect">
            <a:avLst/>
          </a:prstGeom>
        </p:spPr>
      </p:pic>
      <p:pic>
        <p:nvPicPr>
          <p:cNvPr id="18" name="Obrázek 17" descr="Obsah obrázku text&#10;&#10;Popis byl vytvořen automaticky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0860" t="2385" r="11006"/>
          <a:stretch/>
        </p:blipFill>
        <p:spPr>
          <a:xfrm>
            <a:off x="10449938" y="4075079"/>
            <a:ext cx="1303507" cy="1628498"/>
          </a:xfrm>
          <a:prstGeom prst="rect">
            <a:avLst/>
          </a:prstGeom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0" y="13335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Ionizující záření jako experimentální nástroj</a:t>
            </a:r>
            <a:b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</a:br>
            <a:endParaRPr kumimoji="0" lang="cs-CZ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graphicFrame>
        <p:nvGraphicFramePr>
          <p:cNvPr id="20" name="Zástupný symbol pro obsah 2">
            <a:extLst>
              <a:ext uri="{FF2B5EF4-FFF2-40B4-BE49-F238E27FC236}">
                <a16:creationId xmlns:a16="http://schemas.microsoft.com/office/drawing/2014/main" id="{959BD662-BCD8-4942-A5DA-DDD85E78F6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57725" y="3543300"/>
          <a:ext cx="5792213" cy="3038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171079" y="2569794"/>
            <a:ext cx="8948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 buněčného </a:t>
            </a:r>
            <a:r>
              <a:rPr kumimoji="0" lang="cs-CZ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nanokosmu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 vesmírné dálavy</a:t>
            </a:r>
          </a:p>
        </p:txBody>
      </p:sp>
      <p:pic>
        <p:nvPicPr>
          <p:cNvPr id="3" name="Obrázek 2" descr="Obsah obrázku objekt v exteriéru, hvězda&#10;&#10;Popis byl vytvořen automaticky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8" r="14564"/>
          <a:stretch/>
        </p:blipFill>
        <p:spPr>
          <a:xfrm>
            <a:off x="171079" y="3265488"/>
            <a:ext cx="4391025" cy="349567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0EE61C8-69A2-4E02-B365-4F080B12A5FA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1079" y="898935"/>
            <a:ext cx="11566328" cy="155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9189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2C32C4-2F9D-40D6-9085-512D9E5DF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3165E52-EA83-4CDF-94BE-DA4F77CCB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1" y="717232"/>
            <a:ext cx="1739582" cy="21638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3F84BB5-AD17-4330-9E9B-B9B929159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453" y="2150955"/>
            <a:ext cx="4535112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2277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21941</TotalTime>
  <Words>5942</Words>
  <Application>Microsoft Office PowerPoint</Application>
  <PresentationFormat>Širokoúhlá obrazovka</PresentationFormat>
  <Paragraphs>457</Paragraphs>
  <Slides>97</Slides>
  <Notes>4</Notes>
  <HiddenSlides>0</HiddenSlides>
  <MMClips>2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97</vt:i4>
      </vt:variant>
    </vt:vector>
  </HeadingPairs>
  <TitlesOfParts>
    <vt:vector size="107" baseType="lpstr">
      <vt:lpstr>MingLiU_HKSCS-ExtB</vt:lpstr>
      <vt:lpstr>Amasis MT Pro Black</vt:lpstr>
      <vt:lpstr>Amasis MT Pro Medium</vt:lpstr>
      <vt:lpstr>Arial</vt:lpstr>
      <vt:lpstr>Calibri</vt:lpstr>
      <vt:lpstr>Calibri Light</vt:lpstr>
      <vt:lpstr>Symbol</vt:lpstr>
      <vt:lpstr>Wingdings</vt:lpstr>
      <vt:lpstr>Motiv Office</vt:lpstr>
      <vt:lpstr>Rastrový obrázek</vt:lpstr>
      <vt:lpstr>Radiační biofyzika ~ radiobiologie </vt:lpstr>
      <vt:lpstr>Prezentace aplikace PowerPoint</vt:lpstr>
      <vt:lpstr>Prezentace aplikace PowerPoint</vt:lpstr>
      <vt:lpstr>Prezentace aplikace PowerPoint</vt:lpstr>
      <vt:lpstr>Prezentace aplikace PowerPoint</vt:lpstr>
      <vt:lpstr>Etapy a cíle radiační biofyziky/RB</vt:lpstr>
      <vt:lpstr>HISTORY OF RADIATION BIOPHYSICS</vt:lpstr>
      <vt:lpstr>Nové výzvy + nové metody = RENESANCE</vt:lpstr>
      <vt:lpstr>Jen málo fenoménů vyvolává tak silné a protichůdné emoce jako IZ</vt:lpstr>
      <vt:lpstr>Prezentace aplikace PowerPoint</vt:lpstr>
      <vt:lpstr>Čím se budeme zabývat?</vt:lpstr>
      <vt:lpstr>Orientační sylabus – část 1</vt:lpstr>
      <vt:lpstr>Orientační sylabus – část 2</vt:lpstr>
      <vt:lpstr>Orientační sylabus – část 3</vt:lpstr>
      <vt:lpstr>Jak získat KOLOKVIUM</vt:lpstr>
      <vt:lpstr>Literatura</vt:lpstr>
      <vt:lpstr>Prezentace aplikace PowerPoint</vt:lpstr>
      <vt:lpstr>Literature (optional):  Cell Response to IR, DNA Damage and Repair</vt:lpstr>
      <vt:lpstr>Literature (optional):  Cell Biology, Cancer Biology and Radiation Physics</vt:lpstr>
      <vt:lpstr>Literature (optional):  History, CVs etc.</vt:lpstr>
      <vt:lpstr>Duální povaha ZÁŘENÍ (podrobněji později)</vt:lpstr>
      <vt:lpstr>2. Světlo jako vlnění  </vt:lpstr>
      <vt:lpstr>Prezentace aplikace PowerPoint</vt:lpstr>
      <vt:lpstr>Druhy elektromagnetického záření</vt:lpstr>
      <vt:lpstr>Prezentace aplikace PowerPoint</vt:lpstr>
      <vt:lpstr>IONIZUJÍCÍ ZÁŘENÍ - Definice</vt:lpstr>
      <vt:lpstr>Roentgen obdržel za objev parsků X (RTG) v roce 1901 vůbec první Nobelovu cenu za fyziku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Objev ionizujícího záření</vt:lpstr>
      <vt:lpstr>Co předcházelo objevu paprsků X</vt:lpstr>
      <vt:lpstr>Vznik katodového zářené (e-/sklo)</vt:lpstr>
      <vt:lpstr>Cherchez la femme</vt:lpstr>
      <vt:lpstr>Prezentace aplikace PowerPoint</vt:lpstr>
      <vt:lpstr>“I Have Seen My Death”     aneb Mrs. Roentgen podruhé</vt:lpstr>
      <vt:lpstr>Historicky první rentgenový snímek</vt:lpstr>
      <vt:lpstr>Roentgenovy paprsky nemohly představovat vystupující katodové záření – to jen velmi omezený dosah (cca. 2 cm) i při využití Lenardova okénka v trubici.  Usoudil proto, že se jedná o neviditelné záření, které vzhledem k jeho neznámé povaze pojmenoval podle matematického symbolu pro něco neznámého jako PAPRSKY X.  V  roce 1896 byly na jeho počest pojmenované na rentgenové paprsky. </vt:lpstr>
      <vt:lpstr>X-Rays: Objev ionizujícího záření</vt:lpstr>
      <vt:lpstr>Prezentace aplikace PowerPoint</vt:lpstr>
      <vt:lpstr>Zasedání společnosti lékařů              a přírodovědců  RENTGENOVY paprsky</vt:lpstr>
      <vt:lpstr>Prezentace aplikace PowerPoint</vt:lpstr>
      <vt:lpstr>Prezentace aplikace PowerPoint</vt:lpstr>
      <vt:lpstr>Wilhelm Roentgen - zajímavosti  </vt:lpstr>
      <vt:lpstr>Röntgenův názor na badatelskou práci:</vt:lpstr>
      <vt:lpstr>Vznik RTG záření, RENTGENKA</vt:lpstr>
      <vt:lpstr>Vznik RTG záření, RENTGENKA</vt:lpstr>
      <vt:lpstr>Prezentace aplikace PowerPoint</vt:lpstr>
      <vt:lpstr>Brzdné RTG záření</vt:lpstr>
      <vt:lpstr>Prezentace aplikace PowerPoint</vt:lpstr>
      <vt:lpstr>Brzdné RTG záření </vt:lpstr>
      <vt:lpstr>Prezentace aplikace PowerPoint</vt:lpstr>
      <vt:lpstr>Charakteristické RTG záření</vt:lpstr>
      <vt:lpstr>Charakteristické rentgenové záření</vt:lpstr>
      <vt:lpstr>Rentgenka</vt:lpstr>
      <vt:lpstr>Prezentace aplikace PowerPoint</vt:lpstr>
      <vt:lpstr>Konstrukce rentgenky</vt:lpstr>
      <vt:lpstr>Konstrukce rentgenky</vt:lpstr>
      <vt:lpstr>99% E urychlených e- = Q  nutné účinné chlazení</vt:lpstr>
      <vt:lpstr>Generace a některé typy rentgenek</vt:lpstr>
      <vt:lpstr>Prezentace aplikace PowerPoint</vt:lpstr>
      <vt:lpstr>Prezentace aplikace PowerPoint</vt:lpstr>
      <vt:lpstr>Prezentace aplikace PowerPoint</vt:lpstr>
      <vt:lpstr>Prezentace aplikace PowerPoint</vt:lpstr>
      <vt:lpstr>REGULACE PRODUKCE RTG NA RENTGENCE</vt:lpstr>
      <vt:lpstr>Anodové napětí</vt:lpstr>
      <vt:lpstr>Anodové napětí </vt:lpstr>
      <vt:lpstr>Katodový proud (žhavení katody)</vt:lpstr>
      <vt:lpstr>SPEKTRA RTG záření</vt:lpstr>
      <vt:lpstr>Ve spektrech  pozor na energii versus vlnovou délku</vt:lpstr>
      <vt:lpstr>SPEKTRA RTG záření</vt:lpstr>
      <vt:lpstr>Prezentace aplikace PowerPoint</vt:lpstr>
      <vt:lpstr>BRZDNÉ RTG záření – energetické spektrum</vt:lpstr>
      <vt:lpstr>Brzdné záření – předchozí slide</vt:lpstr>
      <vt:lpstr>Prezentace aplikace PowerPoint</vt:lpstr>
      <vt:lpstr>Prezentace aplikace PowerPoint</vt:lpstr>
      <vt:lpstr>CHARAKTERISTICKÉ RTG záření</vt:lpstr>
      <vt:lpstr>Prezentace aplikace PowerPoint</vt:lpstr>
      <vt:lpstr>Prezentace aplikace PowerPoint</vt:lpstr>
      <vt:lpstr>Moseley's law:</vt:lpstr>
      <vt:lpstr>Prezentace aplikace PowerPoint</vt:lpstr>
      <vt:lpstr>Prezentace aplikace PowerPoint</vt:lpstr>
      <vt:lpstr>Prezentace aplikace PowerPoint</vt:lpstr>
      <vt:lpstr>Prezentace aplikace PowerPoint</vt:lpstr>
      <vt:lpstr>Naming convention for Characteristic X-ray lines is the Siegbahn notation.</vt:lpstr>
      <vt:lpstr>INTERAKCE RTG záření s hmotou</vt:lpstr>
      <vt:lpstr>INTERAKCE RTG záření s hmotou</vt:lpstr>
      <vt:lpstr>Vlastnosti RTG záření (paprsky X)</vt:lpstr>
      <vt:lpstr>Prezentace aplikace PowerPoint</vt:lpstr>
      <vt:lpstr>Měkké a tvrdé RTG záření</vt:lpstr>
      <vt:lpstr>Prezentace aplikace PowerPoint</vt:lpstr>
      <vt:lpstr>Tvrdé záření RTG vs. záření gama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Účinky různých druhů ionizujícího záření na buňku a možnosti jejich cílené modifikace.</dc:title>
  <dc:creator>Martin Falk</dc:creator>
  <cp:lastModifiedBy>Martin Falk</cp:lastModifiedBy>
  <cp:revision>844</cp:revision>
  <dcterms:created xsi:type="dcterms:W3CDTF">2016-05-05T08:03:31Z</dcterms:created>
  <dcterms:modified xsi:type="dcterms:W3CDTF">2022-02-17T07:40:15Z</dcterms:modified>
</cp:coreProperties>
</file>