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09"/>
  </p:notesMasterIdLst>
  <p:sldIdLst>
    <p:sldId id="718" r:id="rId3"/>
    <p:sldId id="530" r:id="rId4"/>
    <p:sldId id="752" r:id="rId5"/>
    <p:sldId id="517" r:id="rId6"/>
    <p:sldId id="559" r:id="rId7"/>
    <p:sldId id="614" r:id="rId8"/>
    <p:sldId id="510" r:id="rId9"/>
    <p:sldId id="886" r:id="rId10"/>
    <p:sldId id="737" r:id="rId11"/>
    <p:sldId id="850" r:id="rId12"/>
    <p:sldId id="765" r:id="rId13"/>
    <p:sldId id="766" r:id="rId14"/>
    <p:sldId id="767" r:id="rId15"/>
    <p:sldId id="768" r:id="rId16"/>
    <p:sldId id="770" r:id="rId17"/>
    <p:sldId id="771" r:id="rId18"/>
    <p:sldId id="845" r:id="rId19"/>
    <p:sldId id="772" r:id="rId20"/>
    <p:sldId id="773" r:id="rId21"/>
    <p:sldId id="774" r:id="rId22"/>
    <p:sldId id="769" r:id="rId23"/>
    <p:sldId id="782" r:id="rId24"/>
    <p:sldId id="783" r:id="rId25"/>
    <p:sldId id="784" r:id="rId26"/>
    <p:sldId id="785" r:id="rId27"/>
    <p:sldId id="786" r:id="rId28"/>
    <p:sldId id="787" r:id="rId29"/>
    <p:sldId id="789" r:id="rId30"/>
    <p:sldId id="884" r:id="rId31"/>
    <p:sldId id="846" r:id="rId32"/>
    <p:sldId id="840" r:id="rId33"/>
    <p:sldId id="839" r:id="rId34"/>
    <p:sldId id="841" r:id="rId35"/>
    <p:sldId id="843" r:id="rId36"/>
    <p:sldId id="842" r:id="rId37"/>
    <p:sldId id="844" r:id="rId38"/>
    <p:sldId id="790" r:id="rId39"/>
    <p:sldId id="792" r:id="rId40"/>
    <p:sldId id="847" r:id="rId41"/>
    <p:sldId id="788" r:id="rId42"/>
    <p:sldId id="796" r:id="rId43"/>
    <p:sldId id="838" r:id="rId44"/>
    <p:sldId id="793" r:id="rId45"/>
    <p:sldId id="885" r:id="rId46"/>
    <p:sldId id="797" r:id="rId47"/>
    <p:sldId id="795" r:id="rId48"/>
    <p:sldId id="827" r:id="rId49"/>
    <p:sldId id="887" r:id="rId50"/>
    <p:sldId id="832" r:id="rId51"/>
    <p:sldId id="889" r:id="rId52"/>
    <p:sldId id="828" r:id="rId53"/>
    <p:sldId id="829" r:id="rId54"/>
    <p:sldId id="801" r:id="rId55"/>
    <p:sldId id="799" r:id="rId56"/>
    <p:sldId id="831" r:id="rId57"/>
    <p:sldId id="798" r:id="rId58"/>
    <p:sldId id="800" r:id="rId59"/>
    <p:sldId id="808" r:id="rId60"/>
    <p:sldId id="803" r:id="rId61"/>
    <p:sldId id="804" r:id="rId62"/>
    <p:sldId id="805" r:id="rId63"/>
    <p:sldId id="890" r:id="rId64"/>
    <p:sldId id="806" r:id="rId65"/>
    <p:sldId id="807" r:id="rId66"/>
    <p:sldId id="833" r:id="rId67"/>
    <p:sldId id="809" r:id="rId68"/>
    <p:sldId id="834" r:id="rId69"/>
    <p:sldId id="810" r:id="rId70"/>
    <p:sldId id="814" r:id="rId71"/>
    <p:sldId id="815" r:id="rId72"/>
    <p:sldId id="816" r:id="rId73"/>
    <p:sldId id="888" r:id="rId74"/>
    <p:sldId id="836" r:id="rId75"/>
    <p:sldId id="848" r:id="rId76"/>
    <p:sldId id="849" r:id="rId77"/>
    <p:sldId id="851" r:id="rId78"/>
    <p:sldId id="891" r:id="rId79"/>
    <p:sldId id="852" r:id="rId80"/>
    <p:sldId id="853" r:id="rId81"/>
    <p:sldId id="881" r:id="rId82"/>
    <p:sldId id="854" r:id="rId83"/>
    <p:sldId id="874" r:id="rId84"/>
    <p:sldId id="882" r:id="rId85"/>
    <p:sldId id="857" r:id="rId86"/>
    <p:sldId id="877" r:id="rId87"/>
    <p:sldId id="875" r:id="rId88"/>
    <p:sldId id="858" r:id="rId89"/>
    <p:sldId id="859" r:id="rId90"/>
    <p:sldId id="860" r:id="rId91"/>
    <p:sldId id="878" r:id="rId92"/>
    <p:sldId id="876" r:id="rId93"/>
    <p:sldId id="861" r:id="rId94"/>
    <p:sldId id="866" r:id="rId95"/>
    <p:sldId id="867" r:id="rId96"/>
    <p:sldId id="892" r:id="rId97"/>
    <p:sldId id="862" r:id="rId98"/>
    <p:sldId id="863" r:id="rId99"/>
    <p:sldId id="864" r:id="rId100"/>
    <p:sldId id="868" r:id="rId101"/>
    <p:sldId id="869" r:id="rId102"/>
    <p:sldId id="883" r:id="rId103"/>
    <p:sldId id="870" r:id="rId104"/>
    <p:sldId id="871" r:id="rId105"/>
    <p:sldId id="872" r:id="rId106"/>
    <p:sldId id="873" r:id="rId107"/>
    <p:sldId id="879" r:id="rId10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632B29B1-934F-41E3-B596-FA9B2FC62DA9}">
          <p14:sldIdLst>
            <p14:sldId id="718"/>
            <p14:sldId id="530"/>
            <p14:sldId id="752"/>
            <p14:sldId id="517"/>
            <p14:sldId id="559"/>
            <p14:sldId id="614"/>
            <p14:sldId id="510"/>
            <p14:sldId id="886"/>
            <p14:sldId id="737"/>
            <p14:sldId id="850"/>
          </p14:sldIdLst>
        </p14:section>
        <p14:section name="Oddíl bez názvu" id="{AA9F9BB8-6438-4C2A-A260-C9CB81FBB5AD}">
          <p14:sldIdLst>
            <p14:sldId id="765"/>
            <p14:sldId id="766"/>
            <p14:sldId id="767"/>
            <p14:sldId id="768"/>
            <p14:sldId id="770"/>
            <p14:sldId id="771"/>
            <p14:sldId id="845"/>
            <p14:sldId id="772"/>
            <p14:sldId id="773"/>
            <p14:sldId id="774"/>
            <p14:sldId id="769"/>
            <p14:sldId id="782"/>
            <p14:sldId id="783"/>
            <p14:sldId id="784"/>
            <p14:sldId id="785"/>
            <p14:sldId id="786"/>
            <p14:sldId id="787"/>
            <p14:sldId id="789"/>
            <p14:sldId id="884"/>
            <p14:sldId id="846"/>
            <p14:sldId id="840"/>
            <p14:sldId id="839"/>
            <p14:sldId id="841"/>
            <p14:sldId id="843"/>
            <p14:sldId id="842"/>
            <p14:sldId id="844"/>
            <p14:sldId id="790"/>
            <p14:sldId id="792"/>
            <p14:sldId id="847"/>
            <p14:sldId id="788"/>
            <p14:sldId id="796"/>
            <p14:sldId id="838"/>
            <p14:sldId id="793"/>
            <p14:sldId id="885"/>
            <p14:sldId id="797"/>
            <p14:sldId id="795"/>
            <p14:sldId id="827"/>
            <p14:sldId id="887"/>
            <p14:sldId id="832"/>
            <p14:sldId id="889"/>
            <p14:sldId id="828"/>
            <p14:sldId id="829"/>
            <p14:sldId id="801"/>
            <p14:sldId id="799"/>
            <p14:sldId id="831"/>
            <p14:sldId id="798"/>
            <p14:sldId id="800"/>
            <p14:sldId id="808"/>
            <p14:sldId id="803"/>
            <p14:sldId id="804"/>
            <p14:sldId id="805"/>
            <p14:sldId id="890"/>
            <p14:sldId id="806"/>
            <p14:sldId id="807"/>
            <p14:sldId id="833"/>
            <p14:sldId id="809"/>
            <p14:sldId id="834"/>
            <p14:sldId id="810"/>
            <p14:sldId id="814"/>
            <p14:sldId id="815"/>
            <p14:sldId id="816"/>
            <p14:sldId id="888"/>
            <p14:sldId id="836"/>
            <p14:sldId id="848"/>
            <p14:sldId id="849"/>
            <p14:sldId id="851"/>
            <p14:sldId id="891"/>
            <p14:sldId id="852"/>
            <p14:sldId id="853"/>
            <p14:sldId id="881"/>
            <p14:sldId id="854"/>
            <p14:sldId id="874"/>
            <p14:sldId id="882"/>
            <p14:sldId id="857"/>
            <p14:sldId id="877"/>
            <p14:sldId id="875"/>
            <p14:sldId id="858"/>
            <p14:sldId id="859"/>
            <p14:sldId id="860"/>
            <p14:sldId id="878"/>
            <p14:sldId id="876"/>
            <p14:sldId id="861"/>
            <p14:sldId id="866"/>
            <p14:sldId id="867"/>
            <p14:sldId id="892"/>
            <p14:sldId id="862"/>
            <p14:sldId id="863"/>
            <p14:sldId id="864"/>
            <p14:sldId id="868"/>
            <p14:sldId id="869"/>
            <p14:sldId id="883"/>
            <p14:sldId id="870"/>
            <p14:sldId id="871"/>
            <p14:sldId id="872"/>
            <p14:sldId id="873"/>
            <p14:sldId id="879"/>
          </p14:sldIdLst>
        </p14:section>
      </p14:sectionLst>
    </p:ext>
    <p:ext uri="{EFAFB233-063F-42B5-8137-9DF3F51BA10A}">
      <p15:sldGuideLst xmlns:p15="http://schemas.microsoft.com/office/powerpoint/2012/main">
        <p15:guide id="1" orient="horz" pos="2251" userDrawn="1">
          <p15:clr>
            <a:srgbClr val="A4A3A4"/>
          </p15:clr>
        </p15:guide>
        <p15:guide id="2" pos="3840" userDrawn="1">
          <p15:clr>
            <a:srgbClr val="A4A3A4"/>
          </p15:clr>
        </p15:guide>
        <p15:guide id="3" orient="horz" pos="1230" userDrawn="1">
          <p15:clr>
            <a:srgbClr val="A4A3A4"/>
          </p15:clr>
        </p15:guide>
        <p15:guide id="4" pos="6063" userDrawn="1">
          <p15:clr>
            <a:srgbClr val="A4A3A4"/>
          </p15:clr>
        </p15:guide>
        <p15:guide id="5" orient="horz" pos="3158" userDrawn="1">
          <p15:clr>
            <a:srgbClr val="A4A3A4"/>
          </p15:clr>
        </p15:guide>
        <p15:guide id="6" orient="horz" pos="2704" userDrawn="1">
          <p15:clr>
            <a:srgbClr val="A4A3A4"/>
          </p15:clr>
        </p15:guide>
        <p15:guide id="7" orient="horz" pos="2001" userDrawn="1">
          <p15:clr>
            <a:srgbClr val="A4A3A4"/>
          </p15:clr>
        </p15:guide>
        <p15:guide id="8" orient="horz" pos="340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59" d="100"/>
          <a:sy n="159" d="100"/>
        </p:scale>
        <p:origin x="300" y="132"/>
      </p:cViewPr>
      <p:guideLst>
        <p:guide orient="horz" pos="2251"/>
        <p:guide pos="3840"/>
        <p:guide orient="horz" pos="1230"/>
        <p:guide pos="6063"/>
        <p:guide orient="horz" pos="3158"/>
        <p:guide orient="horz" pos="2704"/>
        <p:guide orient="horz" pos="2001"/>
        <p:guide orient="horz" pos="340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C071E5-864A-4004-A34E-F79842EEF3F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9E52465-9A0E-4631-BA25-B7B151A1306D}">
      <dgm:prSet custT="1"/>
      <dgm:spPr/>
      <dgm:t>
        <a:bodyPr/>
        <a:lstStyle/>
        <a:p>
          <a:r>
            <a:rPr lang="cs-CZ" sz="2000" dirty="0"/>
            <a:t>Henri Becquerel i Pierre a Marie Curie i někteří další si postupně povšimli, že když si chtěně či nechtěně přiložili skleněnou rádium ke kůži, pocítili pálení a došlo k těžce a dlouho se hojícímu spálení podobnému silnému spálení od Slunce</a:t>
          </a:r>
          <a:endParaRPr lang="en-US" sz="2000" dirty="0"/>
        </a:p>
      </dgm:t>
    </dgm:pt>
    <dgm:pt modelId="{2715F06C-13B5-4931-80E5-57E5C2A0C0F6}" type="parTrans" cxnId="{D075AE12-9734-45E6-843F-ACD449115211}">
      <dgm:prSet/>
      <dgm:spPr/>
      <dgm:t>
        <a:bodyPr/>
        <a:lstStyle/>
        <a:p>
          <a:endParaRPr lang="en-US"/>
        </a:p>
      </dgm:t>
    </dgm:pt>
    <dgm:pt modelId="{9BB508C8-BA7D-4DCC-8D62-3E90C31FE6BF}" type="sibTrans" cxnId="{D075AE12-9734-45E6-843F-ACD449115211}">
      <dgm:prSet/>
      <dgm:spPr/>
      <dgm:t>
        <a:bodyPr/>
        <a:lstStyle/>
        <a:p>
          <a:endParaRPr lang="en-US"/>
        </a:p>
      </dgm:t>
    </dgm:pt>
    <dgm:pt modelId="{B1A43731-3A2C-41E4-8987-0FD222402926}">
      <dgm:prSet custT="1"/>
      <dgm:spPr/>
      <dgm:t>
        <a:bodyPr/>
        <a:lstStyle/>
        <a:p>
          <a:r>
            <a:rPr lang="cs-CZ" sz="2000" dirty="0"/>
            <a:t>Tehdy se nádory léčily vypalováním, a tak zde byl jen krůček k nápadu využít rádium pro terapii nádorů</a:t>
          </a:r>
          <a:endParaRPr lang="en-US" sz="2000" dirty="0"/>
        </a:p>
      </dgm:t>
    </dgm:pt>
    <dgm:pt modelId="{9D07B216-BB18-45CB-97FF-9D0A971DD1A8}" type="parTrans" cxnId="{E2FD81E0-5F30-4188-8950-03EF30BB7A20}">
      <dgm:prSet/>
      <dgm:spPr/>
      <dgm:t>
        <a:bodyPr/>
        <a:lstStyle/>
        <a:p>
          <a:endParaRPr lang="en-US"/>
        </a:p>
      </dgm:t>
    </dgm:pt>
    <dgm:pt modelId="{CD0B2A86-DC12-4979-B992-5704D1976E1D}" type="sibTrans" cxnId="{E2FD81E0-5F30-4188-8950-03EF30BB7A20}">
      <dgm:prSet/>
      <dgm:spPr/>
      <dgm:t>
        <a:bodyPr/>
        <a:lstStyle/>
        <a:p>
          <a:endParaRPr lang="en-US"/>
        </a:p>
      </dgm:t>
    </dgm:pt>
    <dgm:pt modelId="{BB3ECEE0-1FC7-4FDC-AF30-8611F6D0F180}">
      <dgm:prSet custT="1"/>
      <dgm:spPr/>
      <dgm:t>
        <a:bodyPr/>
        <a:lstStyle/>
        <a:p>
          <a:r>
            <a:rPr lang="cs-CZ" sz="2000" dirty="0"/>
            <a:t>Skleněné nádoby s rádiem všité do bandáží se přímo přikládaly k nádorům</a:t>
          </a:r>
          <a:endParaRPr lang="en-US" sz="2000" dirty="0"/>
        </a:p>
      </dgm:t>
    </dgm:pt>
    <dgm:pt modelId="{6FE704DF-6417-4F02-9D8B-944E9F0834DA}" type="parTrans" cxnId="{88E31834-B1F9-4710-96FA-083E74432678}">
      <dgm:prSet/>
      <dgm:spPr/>
      <dgm:t>
        <a:bodyPr/>
        <a:lstStyle/>
        <a:p>
          <a:endParaRPr lang="en-US"/>
        </a:p>
      </dgm:t>
    </dgm:pt>
    <dgm:pt modelId="{06D41EF2-82BA-4F4F-A258-878EC3DBB557}" type="sibTrans" cxnId="{88E31834-B1F9-4710-96FA-083E74432678}">
      <dgm:prSet/>
      <dgm:spPr/>
      <dgm:t>
        <a:bodyPr/>
        <a:lstStyle/>
        <a:p>
          <a:endParaRPr lang="en-US"/>
        </a:p>
      </dgm:t>
    </dgm:pt>
    <dgm:pt modelId="{4F3B9377-D5ED-4F02-A841-EEF1F0D53FC9}">
      <dgm:prSet custT="1"/>
      <dgm:spPr/>
      <dgm:t>
        <a:bodyPr/>
        <a:lstStyle/>
        <a:p>
          <a:r>
            <a:rPr lang="cs-CZ" sz="2000" dirty="0"/>
            <a:t>Radium ale velice drahé: 1 g </a:t>
          </a:r>
          <a:r>
            <a:rPr lang="cs-CZ" sz="2000" dirty="0" err="1"/>
            <a:t>Ra</a:t>
          </a:r>
          <a:r>
            <a:rPr lang="cs-CZ" sz="2000" dirty="0"/>
            <a:t> = 7 tun uranové rudy (1908 – 1 g Au = 66 centů, 1 g </a:t>
          </a:r>
          <a:r>
            <a:rPr lang="cs-CZ" sz="2000" dirty="0" err="1"/>
            <a:t>Ra</a:t>
          </a:r>
          <a:r>
            <a:rPr lang="cs-CZ" sz="2000" dirty="0"/>
            <a:t> = 88 tis USD)</a:t>
          </a:r>
          <a:endParaRPr lang="en-US" sz="2000" dirty="0"/>
        </a:p>
      </dgm:t>
    </dgm:pt>
    <dgm:pt modelId="{7871ADFA-51F7-4242-8832-841B4C624D30}" type="parTrans" cxnId="{68CC3D2D-50E6-4081-A9E2-6E60E75B18D9}">
      <dgm:prSet/>
      <dgm:spPr/>
      <dgm:t>
        <a:bodyPr/>
        <a:lstStyle/>
        <a:p>
          <a:endParaRPr lang="en-US"/>
        </a:p>
      </dgm:t>
    </dgm:pt>
    <dgm:pt modelId="{3DEA3597-B14C-4BE5-A10E-9543235266A8}" type="sibTrans" cxnId="{68CC3D2D-50E6-4081-A9E2-6E60E75B18D9}">
      <dgm:prSet/>
      <dgm:spPr/>
      <dgm:t>
        <a:bodyPr/>
        <a:lstStyle/>
        <a:p>
          <a:endParaRPr lang="en-US"/>
        </a:p>
      </dgm:t>
    </dgm:pt>
    <dgm:pt modelId="{681CB23A-DCFA-4488-8ECD-3E4EC8DB3A9F}" type="pres">
      <dgm:prSet presAssocID="{9CC071E5-864A-4004-A34E-F79842EEF3F6}" presName="vert0" presStyleCnt="0">
        <dgm:presLayoutVars>
          <dgm:dir/>
          <dgm:animOne val="branch"/>
          <dgm:animLvl val="lvl"/>
        </dgm:presLayoutVars>
      </dgm:prSet>
      <dgm:spPr/>
    </dgm:pt>
    <dgm:pt modelId="{DA525874-F9DD-4BD1-9CA9-226189A9C7D8}" type="pres">
      <dgm:prSet presAssocID="{E9E52465-9A0E-4631-BA25-B7B151A1306D}" presName="thickLine" presStyleLbl="alignNode1" presStyleIdx="0" presStyleCnt="4"/>
      <dgm:spPr/>
    </dgm:pt>
    <dgm:pt modelId="{9143E6C8-504F-40BF-9F7B-75D3EE45F35F}" type="pres">
      <dgm:prSet presAssocID="{E9E52465-9A0E-4631-BA25-B7B151A1306D}" presName="horz1" presStyleCnt="0"/>
      <dgm:spPr/>
    </dgm:pt>
    <dgm:pt modelId="{AD35FD85-E2C7-433C-A4D4-2028241052A8}" type="pres">
      <dgm:prSet presAssocID="{E9E52465-9A0E-4631-BA25-B7B151A1306D}" presName="tx1" presStyleLbl="revTx" presStyleIdx="0" presStyleCnt="4"/>
      <dgm:spPr/>
    </dgm:pt>
    <dgm:pt modelId="{AF6D5F31-DE7C-4742-899C-512CF0ED7720}" type="pres">
      <dgm:prSet presAssocID="{E9E52465-9A0E-4631-BA25-B7B151A1306D}" presName="vert1" presStyleCnt="0"/>
      <dgm:spPr/>
    </dgm:pt>
    <dgm:pt modelId="{D96C8CC0-2952-4BCE-A8C2-B3DABF29C30E}" type="pres">
      <dgm:prSet presAssocID="{B1A43731-3A2C-41E4-8987-0FD222402926}" presName="thickLine" presStyleLbl="alignNode1" presStyleIdx="1" presStyleCnt="4"/>
      <dgm:spPr/>
    </dgm:pt>
    <dgm:pt modelId="{CCD33494-4310-413A-BF37-FCD6F5667557}" type="pres">
      <dgm:prSet presAssocID="{B1A43731-3A2C-41E4-8987-0FD222402926}" presName="horz1" presStyleCnt="0"/>
      <dgm:spPr/>
    </dgm:pt>
    <dgm:pt modelId="{F23E23CA-C3B1-4FF2-944A-513F58195EB9}" type="pres">
      <dgm:prSet presAssocID="{B1A43731-3A2C-41E4-8987-0FD222402926}" presName="tx1" presStyleLbl="revTx" presStyleIdx="1" presStyleCnt="4"/>
      <dgm:spPr/>
    </dgm:pt>
    <dgm:pt modelId="{9109D158-677F-42C2-9F3F-48AE638F5F72}" type="pres">
      <dgm:prSet presAssocID="{B1A43731-3A2C-41E4-8987-0FD222402926}" presName="vert1" presStyleCnt="0"/>
      <dgm:spPr/>
    </dgm:pt>
    <dgm:pt modelId="{D481CB68-4D59-4D67-A3D0-2FC8A129362C}" type="pres">
      <dgm:prSet presAssocID="{BB3ECEE0-1FC7-4FDC-AF30-8611F6D0F180}" presName="thickLine" presStyleLbl="alignNode1" presStyleIdx="2" presStyleCnt="4"/>
      <dgm:spPr/>
    </dgm:pt>
    <dgm:pt modelId="{433E23F8-5C5A-4558-B375-08C08F892796}" type="pres">
      <dgm:prSet presAssocID="{BB3ECEE0-1FC7-4FDC-AF30-8611F6D0F180}" presName="horz1" presStyleCnt="0"/>
      <dgm:spPr/>
    </dgm:pt>
    <dgm:pt modelId="{29B05CD0-C99F-4F32-AAC4-AC6E6F5C52CD}" type="pres">
      <dgm:prSet presAssocID="{BB3ECEE0-1FC7-4FDC-AF30-8611F6D0F180}" presName="tx1" presStyleLbl="revTx" presStyleIdx="2" presStyleCnt="4"/>
      <dgm:spPr/>
    </dgm:pt>
    <dgm:pt modelId="{D5C6EA86-A26A-471A-9B79-02C48424EC77}" type="pres">
      <dgm:prSet presAssocID="{BB3ECEE0-1FC7-4FDC-AF30-8611F6D0F180}" presName="vert1" presStyleCnt="0"/>
      <dgm:spPr/>
    </dgm:pt>
    <dgm:pt modelId="{653A1977-870F-4A01-9ACD-F011BE1B51E4}" type="pres">
      <dgm:prSet presAssocID="{4F3B9377-D5ED-4F02-A841-EEF1F0D53FC9}" presName="thickLine" presStyleLbl="alignNode1" presStyleIdx="3" presStyleCnt="4"/>
      <dgm:spPr/>
    </dgm:pt>
    <dgm:pt modelId="{1F65DA58-5111-4258-8F83-7D263E924EDD}" type="pres">
      <dgm:prSet presAssocID="{4F3B9377-D5ED-4F02-A841-EEF1F0D53FC9}" presName="horz1" presStyleCnt="0"/>
      <dgm:spPr/>
    </dgm:pt>
    <dgm:pt modelId="{345E63AC-7716-465B-9AE2-85B6D3AF8B91}" type="pres">
      <dgm:prSet presAssocID="{4F3B9377-D5ED-4F02-A841-EEF1F0D53FC9}" presName="tx1" presStyleLbl="revTx" presStyleIdx="3" presStyleCnt="4"/>
      <dgm:spPr/>
    </dgm:pt>
    <dgm:pt modelId="{AE3BE32E-7BEC-4CA5-B507-B7F518A3146D}" type="pres">
      <dgm:prSet presAssocID="{4F3B9377-D5ED-4F02-A841-EEF1F0D53FC9}" presName="vert1" presStyleCnt="0"/>
      <dgm:spPr/>
    </dgm:pt>
  </dgm:ptLst>
  <dgm:cxnLst>
    <dgm:cxn modelId="{20BE5B07-AA8A-407D-B6EF-DBBE32A4E704}" type="presOf" srcId="{4F3B9377-D5ED-4F02-A841-EEF1F0D53FC9}" destId="{345E63AC-7716-465B-9AE2-85B6D3AF8B91}" srcOrd="0" destOrd="0" presId="urn:microsoft.com/office/officeart/2008/layout/LinedList"/>
    <dgm:cxn modelId="{D075AE12-9734-45E6-843F-ACD449115211}" srcId="{9CC071E5-864A-4004-A34E-F79842EEF3F6}" destId="{E9E52465-9A0E-4631-BA25-B7B151A1306D}" srcOrd="0" destOrd="0" parTransId="{2715F06C-13B5-4931-80E5-57E5C2A0C0F6}" sibTransId="{9BB508C8-BA7D-4DCC-8D62-3E90C31FE6BF}"/>
    <dgm:cxn modelId="{7EE09F29-3282-4FC8-80C0-1E217558C02F}" type="presOf" srcId="{B1A43731-3A2C-41E4-8987-0FD222402926}" destId="{F23E23CA-C3B1-4FF2-944A-513F58195EB9}" srcOrd="0" destOrd="0" presId="urn:microsoft.com/office/officeart/2008/layout/LinedList"/>
    <dgm:cxn modelId="{68CC3D2D-50E6-4081-A9E2-6E60E75B18D9}" srcId="{9CC071E5-864A-4004-A34E-F79842EEF3F6}" destId="{4F3B9377-D5ED-4F02-A841-EEF1F0D53FC9}" srcOrd="3" destOrd="0" parTransId="{7871ADFA-51F7-4242-8832-841B4C624D30}" sibTransId="{3DEA3597-B14C-4BE5-A10E-9543235266A8}"/>
    <dgm:cxn modelId="{88E31834-B1F9-4710-96FA-083E74432678}" srcId="{9CC071E5-864A-4004-A34E-F79842EEF3F6}" destId="{BB3ECEE0-1FC7-4FDC-AF30-8611F6D0F180}" srcOrd="2" destOrd="0" parTransId="{6FE704DF-6417-4F02-9D8B-944E9F0834DA}" sibTransId="{06D41EF2-82BA-4F4F-A258-878EC3DBB557}"/>
    <dgm:cxn modelId="{71C3A780-A04B-4312-8A63-240167F545F4}" type="presOf" srcId="{E9E52465-9A0E-4631-BA25-B7B151A1306D}" destId="{AD35FD85-E2C7-433C-A4D4-2028241052A8}" srcOrd="0" destOrd="0" presId="urn:microsoft.com/office/officeart/2008/layout/LinedList"/>
    <dgm:cxn modelId="{69481A8A-AD15-4574-8C47-62FC182AAB27}" type="presOf" srcId="{9CC071E5-864A-4004-A34E-F79842EEF3F6}" destId="{681CB23A-DCFA-4488-8ECD-3E4EC8DB3A9F}" srcOrd="0" destOrd="0" presId="urn:microsoft.com/office/officeart/2008/layout/LinedList"/>
    <dgm:cxn modelId="{E2FD81E0-5F30-4188-8950-03EF30BB7A20}" srcId="{9CC071E5-864A-4004-A34E-F79842EEF3F6}" destId="{B1A43731-3A2C-41E4-8987-0FD222402926}" srcOrd="1" destOrd="0" parTransId="{9D07B216-BB18-45CB-97FF-9D0A971DD1A8}" sibTransId="{CD0B2A86-DC12-4979-B992-5704D1976E1D}"/>
    <dgm:cxn modelId="{EC3658E8-03EA-4597-B551-F63A924CF32B}" type="presOf" srcId="{BB3ECEE0-1FC7-4FDC-AF30-8611F6D0F180}" destId="{29B05CD0-C99F-4F32-AAC4-AC6E6F5C52CD}" srcOrd="0" destOrd="0" presId="urn:microsoft.com/office/officeart/2008/layout/LinedList"/>
    <dgm:cxn modelId="{5B6B9C4E-D482-422E-ABF3-619060386BCA}" type="presParOf" srcId="{681CB23A-DCFA-4488-8ECD-3E4EC8DB3A9F}" destId="{DA525874-F9DD-4BD1-9CA9-226189A9C7D8}" srcOrd="0" destOrd="0" presId="urn:microsoft.com/office/officeart/2008/layout/LinedList"/>
    <dgm:cxn modelId="{97822F7E-DECD-4611-B745-149E6797BF8F}" type="presParOf" srcId="{681CB23A-DCFA-4488-8ECD-3E4EC8DB3A9F}" destId="{9143E6C8-504F-40BF-9F7B-75D3EE45F35F}" srcOrd="1" destOrd="0" presId="urn:microsoft.com/office/officeart/2008/layout/LinedList"/>
    <dgm:cxn modelId="{7B868695-0051-4A9D-B267-1823818B74E5}" type="presParOf" srcId="{9143E6C8-504F-40BF-9F7B-75D3EE45F35F}" destId="{AD35FD85-E2C7-433C-A4D4-2028241052A8}" srcOrd="0" destOrd="0" presId="urn:microsoft.com/office/officeart/2008/layout/LinedList"/>
    <dgm:cxn modelId="{8085F2C3-F9BA-431B-8CB8-E40D4E66DBA9}" type="presParOf" srcId="{9143E6C8-504F-40BF-9F7B-75D3EE45F35F}" destId="{AF6D5F31-DE7C-4742-899C-512CF0ED7720}" srcOrd="1" destOrd="0" presId="urn:microsoft.com/office/officeart/2008/layout/LinedList"/>
    <dgm:cxn modelId="{7F52223C-8396-4E8F-A659-01B1416363A2}" type="presParOf" srcId="{681CB23A-DCFA-4488-8ECD-3E4EC8DB3A9F}" destId="{D96C8CC0-2952-4BCE-A8C2-B3DABF29C30E}" srcOrd="2" destOrd="0" presId="urn:microsoft.com/office/officeart/2008/layout/LinedList"/>
    <dgm:cxn modelId="{2F62B47A-CAC1-406F-8186-9D5B51F68ED5}" type="presParOf" srcId="{681CB23A-DCFA-4488-8ECD-3E4EC8DB3A9F}" destId="{CCD33494-4310-413A-BF37-FCD6F5667557}" srcOrd="3" destOrd="0" presId="urn:microsoft.com/office/officeart/2008/layout/LinedList"/>
    <dgm:cxn modelId="{AC00BC11-7359-443E-94C9-349D93054484}" type="presParOf" srcId="{CCD33494-4310-413A-BF37-FCD6F5667557}" destId="{F23E23CA-C3B1-4FF2-944A-513F58195EB9}" srcOrd="0" destOrd="0" presId="urn:microsoft.com/office/officeart/2008/layout/LinedList"/>
    <dgm:cxn modelId="{A75423EF-7B4C-4AC3-8827-8324A4958C73}" type="presParOf" srcId="{CCD33494-4310-413A-BF37-FCD6F5667557}" destId="{9109D158-677F-42C2-9F3F-48AE638F5F72}" srcOrd="1" destOrd="0" presId="urn:microsoft.com/office/officeart/2008/layout/LinedList"/>
    <dgm:cxn modelId="{032ED4DA-F209-4939-9930-283DD179BA70}" type="presParOf" srcId="{681CB23A-DCFA-4488-8ECD-3E4EC8DB3A9F}" destId="{D481CB68-4D59-4D67-A3D0-2FC8A129362C}" srcOrd="4" destOrd="0" presId="urn:microsoft.com/office/officeart/2008/layout/LinedList"/>
    <dgm:cxn modelId="{FF7DC152-09A1-410A-9C14-0E3A4193C5FA}" type="presParOf" srcId="{681CB23A-DCFA-4488-8ECD-3E4EC8DB3A9F}" destId="{433E23F8-5C5A-4558-B375-08C08F892796}" srcOrd="5" destOrd="0" presId="urn:microsoft.com/office/officeart/2008/layout/LinedList"/>
    <dgm:cxn modelId="{B66616D2-AB0A-426C-B511-C59605478322}" type="presParOf" srcId="{433E23F8-5C5A-4558-B375-08C08F892796}" destId="{29B05CD0-C99F-4F32-AAC4-AC6E6F5C52CD}" srcOrd="0" destOrd="0" presId="urn:microsoft.com/office/officeart/2008/layout/LinedList"/>
    <dgm:cxn modelId="{97477981-A9F8-422F-8DE4-FC86E30D908F}" type="presParOf" srcId="{433E23F8-5C5A-4558-B375-08C08F892796}" destId="{D5C6EA86-A26A-471A-9B79-02C48424EC77}" srcOrd="1" destOrd="0" presId="urn:microsoft.com/office/officeart/2008/layout/LinedList"/>
    <dgm:cxn modelId="{735A405B-E692-4ED7-BFA1-8D0F23FF93DD}" type="presParOf" srcId="{681CB23A-DCFA-4488-8ECD-3E4EC8DB3A9F}" destId="{653A1977-870F-4A01-9ACD-F011BE1B51E4}" srcOrd="6" destOrd="0" presId="urn:microsoft.com/office/officeart/2008/layout/LinedList"/>
    <dgm:cxn modelId="{47335618-7A1C-4AC7-8892-A740A9C00CD3}" type="presParOf" srcId="{681CB23A-DCFA-4488-8ECD-3E4EC8DB3A9F}" destId="{1F65DA58-5111-4258-8F83-7D263E924EDD}" srcOrd="7" destOrd="0" presId="urn:microsoft.com/office/officeart/2008/layout/LinedList"/>
    <dgm:cxn modelId="{555CA815-AE6E-49C5-87D0-06B17A514171}" type="presParOf" srcId="{1F65DA58-5111-4258-8F83-7D263E924EDD}" destId="{345E63AC-7716-465B-9AE2-85B6D3AF8B91}" srcOrd="0" destOrd="0" presId="urn:microsoft.com/office/officeart/2008/layout/LinedList"/>
    <dgm:cxn modelId="{258894AD-17B8-4242-B61B-D6D99DDC3B26}" type="presParOf" srcId="{1F65DA58-5111-4258-8F83-7D263E924EDD}" destId="{AE3BE32E-7BEC-4CA5-B507-B7F518A3146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25874-F9DD-4BD1-9CA9-226189A9C7D8}">
      <dsp:nvSpPr>
        <dsp:cNvPr id="0" name=""/>
        <dsp:cNvSpPr/>
      </dsp:nvSpPr>
      <dsp:spPr>
        <a:xfrm>
          <a:off x="0" y="0"/>
          <a:ext cx="705394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AD35FD85-E2C7-433C-A4D4-2028241052A8}">
      <dsp:nvSpPr>
        <dsp:cNvPr id="0" name=""/>
        <dsp:cNvSpPr/>
      </dsp:nvSpPr>
      <dsp:spPr>
        <a:xfrm>
          <a:off x="0" y="0"/>
          <a:ext cx="7053942" cy="1396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kern="1200" dirty="0"/>
            <a:t>Henri Becquerel i Pierre a Marie Curie i někteří další si postupně povšimli, že když si chtěně či nechtěně přiložili skleněnou rádium ke kůži, pocítili pálení a došlo k těžce a dlouho se hojícímu spálení podobnému silnému spálení od Slunce</a:t>
          </a:r>
          <a:endParaRPr lang="en-US" sz="2000" kern="1200" dirty="0"/>
        </a:p>
      </dsp:txBody>
      <dsp:txXfrm>
        <a:off x="0" y="0"/>
        <a:ext cx="7053942" cy="1396751"/>
      </dsp:txXfrm>
    </dsp:sp>
    <dsp:sp modelId="{D96C8CC0-2952-4BCE-A8C2-B3DABF29C30E}">
      <dsp:nvSpPr>
        <dsp:cNvPr id="0" name=""/>
        <dsp:cNvSpPr/>
      </dsp:nvSpPr>
      <dsp:spPr>
        <a:xfrm>
          <a:off x="0" y="1396751"/>
          <a:ext cx="705394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F23E23CA-C3B1-4FF2-944A-513F58195EB9}">
      <dsp:nvSpPr>
        <dsp:cNvPr id="0" name=""/>
        <dsp:cNvSpPr/>
      </dsp:nvSpPr>
      <dsp:spPr>
        <a:xfrm>
          <a:off x="0" y="1396751"/>
          <a:ext cx="7053942" cy="1396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kern="1200" dirty="0"/>
            <a:t>Tehdy se nádory léčily vypalováním, a tak zde byl jen krůček k nápadu využít rádium pro terapii nádorů</a:t>
          </a:r>
          <a:endParaRPr lang="en-US" sz="2000" kern="1200" dirty="0"/>
        </a:p>
      </dsp:txBody>
      <dsp:txXfrm>
        <a:off x="0" y="1396751"/>
        <a:ext cx="7053942" cy="1396751"/>
      </dsp:txXfrm>
    </dsp:sp>
    <dsp:sp modelId="{D481CB68-4D59-4D67-A3D0-2FC8A129362C}">
      <dsp:nvSpPr>
        <dsp:cNvPr id="0" name=""/>
        <dsp:cNvSpPr/>
      </dsp:nvSpPr>
      <dsp:spPr>
        <a:xfrm>
          <a:off x="0" y="2793502"/>
          <a:ext cx="705394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29B05CD0-C99F-4F32-AAC4-AC6E6F5C52CD}">
      <dsp:nvSpPr>
        <dsp:cNvPr id="0" name=""/>
        <dsp:cNvSpPr/>
      </dsp:nvSpPr>
      <dsp:spPr>
        <a:xfrm>
          <a:off x="0" y="2793502"/>
          <a:ext cx="7053942" cy="1396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kern="1200" dirty="0"/>
            <a:t>Skleněné nádoby s rádiem všité do bandáží se přímo přikládaly k nádorům</a:t>
          </a:r>
          <a:endParaRPr lang="en-US" sz="2000" kern="1200" dirty="0"/>
        </a:p>
      </dsp:txBody>
      <dsp:txXfrm>
        <a:off x="0" y="2793502"/>
        <a:ext cx="7053942" cy="1396751"/>
      </dsp:txXfrm>
    </dsp:sp>
    <dsp:sp modelId="{653A1977-870F-4A01-9ACD-F011BE1B51E4}">
      <dsp:nvSpPr>
        <dsp:cNvPr id="0" name=""/>
        <dsp:cNvSpPr/>
      </dsp:nvSpPr>
      <dsp:spPr>
        <a:xfrm>
          <a:off x="0" y="4190253"/>
          <a:ext cx="705394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345E63AC-7716-465B-9AE2-85B6D3AF8B91}">
      <dsp:nvSpPr>
        <dsp:cNvPr id="0" name=""/>
        <dsp:cNvSpPr/>
      </dsp:nvSpPr>
      <dsp:spPr>
        <a:xfrm>
          <a:off x="0" y="4190253"/>
          <a:ext cx="7053942" cy="1396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kern="1200" dirty="0"/>
            <a:t>Radium ale velice drahé: 1 g </a:t>
          </a:r>
          <a:r>
            <a:rPr lang="cs-CZ" sz="2000" kern="1200" dirty="0" err="1"/>
            <a:t>Ra</a:t>
          </a:r>
          <a:r>
            <a:rPr lang="cs-CZ" sz="2000" kern="1200" dirty="0"/>
            <a:t> = 7 tun uranové rudy (1908 – 1 g Au = 66 centů, 1 g </a:t>
          </a:r>
          <a:r>
            <a:rPr lang="cs-CZ" sz="2000" kern="1200" dirty="0" err="1"/>
            <a:t>Ra</a:t>
          </a:r>
          <a:r>
            <a:rPr lang="cs-CZ" sz="2000" kern="1200" dirty="0"/>
            <a:t> = 88 tis USD)</a:t>
          </a:r>
          <a:endParaRPr lang="en-US" sz="2000" kern="1200" dirty="0"/>
        </a:p>
      </dsp:txBody>
      <dsp:txXfrm>
        <a:off x="0" y="4190253"/>
        <a:ext cx="7053942" cy="139675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1415B-A2AC-4985-A097-B9D2771B9993}" type="datetimeFigureOut">
              <a:rPr lang="en-US" smtClean="0"/>
              <a:pPr/>
              <a:t>2/24/2022</a:t>
            </a:fld>
            <a:endParaRPr lang="en-US"/>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CA2D0-EE27-4159-AD4E-C175FC2492F7}" type="slidenum">
              <a:rPr lang="en-US" smtClean="0"/>
              <a:pPr/>
              <a:t>‹#›</a:t>
            </a:fld>
            <a:endParaRPr lang="en-US"/>
          </a:p>
        </p:txBody>
      </p:sp>
    </p:spTree>
    <p:extLst>
      <p:ext uri="{BB962C8B-B14F-4D97-AF65-F5344CB8AC3E}">
        <p14:creationId xmlns:p14="http://schemas.microsoft.com/office/powerpoint/2010/main" val="3723137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48E5F061-5163-4BB5-9048-CE6B436C5892}" type="slidenum">
              <a:rPr lang="cs-CZ" smtClean="0"/>
              <a:pPr/>
              <a:t>30</a:t>
            </a:fld>
            <a:endParaRPr lang="cs-CZ"/>
          </a:p>
        </p:txBody>
      </p:sp>
    </p:spTree>
    <p:extLst>
      <p:ext uri="{BB962C8B-B14F-4D97-AF65-F5344CB8AC3E}">
        <p14:creationId xmlns:p14="http://schemas.microsoft.com/office/powerpoint/2010/main" val="3918636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7F33FEAC-7CC2-4007-A48B-18AEC7E417A2}" type="datetimeFigureOut">
              <a:rPr lang="en-US" smtClean="0"/>
              <a:pPr/>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346906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F33FEAC-7CC2-4007-A48B-18AEC7E417A2}" type="datetimeFigureOut">
              <a:rPr lang="en-US" smtClean="0"/>
              <a:pPr/>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3288399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F33FEAC-7CC2-4007-A48B-18AEC7E417A2}" type="datetimeFigureOut">
              <a:rPr lang="en-US" smtClean="0"/>
              <a:pPr/>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1912037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6" name="PlaceHolder 2"/>
          <p:cNvSpPr>
            <a:spLocks noGrp="1"/>
          </p:cNvSpPr>
          <p:nvPr>
            <p:ph type="subTitle"/>
          </p:nvPr>
        </p:nvSpPr>
        <p:spPr>
          <a:xfrm>
            <a:off x="838080" y="1825560"/>
            <a:ext cx="10515360" cy="4350960"/>
          </a:xfrm>
          <a:prstGeom prst="rect">
            <a:avLst/>
          </a:prstGeom>
        </p:spPr>
        <p:txBody>
          <a:bodyPr lIns="0" tIns="0" rIns="0" bIns="0" anchor="ctr">
            <a:noAutofit/>
          </a:bodyPr>
          <a:lstStyle/>
          <a:p>
            <a:pPr algn="ctr"/>
            <a:endParaRPr lang="cs-CZ" sz="3200" b="0" strike="noStrike" spc="-1">
              <a:latin typeface="Arial"/>
            </a:endParaRPr>
          </a:p>
        </p:txBody>
      </p:sp>
    </p:spTree>
    <p:extLst>
      <p:ext uri="{BB962C8B-B14F-4D97-AF65-F5344CB8AC3E}">
        <p14:creationId xmlns:p14="http://schemas.microsoft.com/office/powerpoint/2010/main" val="2261140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47" name="PlaceHolder 2"/>
          <p:cNvSpPr>
            <a:spLocks noGrp="1"/>
          </p:cNvSpPr>
          <p:nvPr>
            <p:ph type="subTitle"/>
          </p:nvPr>
        </p:nvSpPr>
        <p:spPr>
          <a:xfrm>
            <a:off x="838080" y="1825560"/>
            <a:ext cx="10515360" cy="4350960"/>
          </a:xfrm>
          <a:prstGeom prst="rect">
            <a:avLst/>
          </a:prstGeom>
        </p:spPr>
        <p:txBody>
          <a:bodyPr lIns="0" tIns="0" rIns="0" bIns="0" anchor="ctr">
            <a:noAutofit/>
          </a:bodyPr>
          <a:lstStyle/>
          <a:p>
            <a:pPr algn="ctr"/>
            <a:endParaRPr lang="cs-CZ"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49" name="PlaceHolder 2"/>
          <p:cNvSpPr>
            <a:spLocks noGrp="1"/>
          </p:cNvSpPr>
          <p:nvPr>
            <p:ph type="body"/>
          </p:nvPr>
        </p:nvSpPr>
        <p:spPr>
          <a:xfrm>
            <a:off x="838080" y="1825560"/>
            <a:ext cx="10515360" cy="4350960"/>
          </a:xfrm>
          <a:prstGeom prst="rect">
            <a:avLst/>
          </a:prstGeom>
        </p:spPr>
        <p:txBody>
          <a:bodyPr lIns="0" tIns="0" rIns="0" bIns="0">
            <a:normAutofit/>
          </a:bodyPr>
          <a:lstStyle/>
          <a:p>
            <a:endParaRPr lang="cs-CZ" sz="28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51" name="PlaceHolder 2"/>
          <p:cNvSpPr>
            <a:spLocks noGrp="1"/>
          </p:cNvSpPr>
          <p:nvPr>
            <p:ph type="body"/>
          </p:nvPr>
        </p:nvSpPr>
        <p:spPr>
          <a:xfrm>
            <a:off x="838080" y="1825560"/>
            <a:ext cx="5131200" cy="435096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52" name="PlaceHolder 3"/>
          <p:cNvSpPr>
            <a:spLocks noGrp="1"/>
          </p:cNvSpPr>
          <p:nvPr>
            <p:ph type="body"/>
          </p:nvPr>
        </p:nvSpPr>
        <p:spPr>
          <a:xfrm>
            <a:off x="6226560" y="1825560"/>
            <a:ext cx="5131200" cy="4350960"/>
          </a:xfrm>
          <a:prstGeom prst="rect">
            <a:avLst/>
          </a:prstGeom>
        </p:spPr>
        <p:txBody>
          <a:bodyPr lIns="0" tIns="0" rIns="0" bIns="0">
            <a:normAutofit/>
          </a:bodyPr>
          <a:lstStyle/>
          <a:p>
            <a:endParaRPr lang="cs-CZ" sz="28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360" cy="6144120"/>
          </a:xfrm>
          <a:prstGeom prst="rect">
            <a:avLst/>
          </a:prstGeom>
        </p:spPr>
        <p:txBody>
          <a:bodyPr lIns="0" tIns="0" rIns="0" bIns="0" anchor="ctr">
            <a:noAutofit/>
          </a:bodyPr>
          <a:lstStyle/>
          <a:p>
            <a:pPr algn="ctr"/>
            <a:endParaRPr lang="cs-CZ"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56" name="PlaceHolder 2"/>
          <p:cNvSpPr>
            <a:spLocks noGrp="1"/>
          </p:cNvSpPr>
          <p:nvPr>
            <p:ph type="body"/>
          </p:nvPr>
        </p:nvSpPr>
        <p:spPr>
          <a:xfrm>
            <a:off x="83808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57" name="PlaceHolder 3"/>
          <p:cNvSpPr>
            <a:spLocks noGrp="1"/>
          </p:cNvSpPr>
          <p:nvPr>
            <p:ph type="body"/>
          </p:nvPr>
        </p:nvSpPr>
        <p:spPr>
          <a:xfrm>
            <a:off x="6226560" y="1825560"/>
            <a:ext cx="5131200" cy="435096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58" name="PlaceHolder 4"/>
          <p:cNvSpPr>
            <a:spLocks noGrp="1"/>
          </p:cNvSpPr>
          <p:nvPr>
            <p:ph type="body"/>
          </p:nvPr>
        </p:nvSpPr>
        <p:spPr>
          <a:xfrm>
            <a:off x="838080" y="409824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F33FEAC-7CC2-4007-A48B-18AEC7E417A2}" type="datetimeFigureOut">
              <a:rPr lang="en-US" smtClean="0"/>
              <a:pPr/>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1853151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60" name="PlaceHolder 2"/>
          <p:cNvSpPr>
            <a:spLocks noGrp="1"/>
          </p:cNvSpPr>
          <p:nvPr>
            <p:ph type="body"/>
          </p:nvPr>
        </p:nvSpPr>
        <p:spPr>
          <a:xfrm>
            <a:off x="838080" y="1825560"/>
            <a:ext cx="5131200" cy="435096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61" name="PlaceHolder 3"/>
          <p:cNvSpPr>
            <a:spLocks noGrp="1"/>
          </p:cNvSpPr>
          <p:nvPr>
            <p:ph type="body"/>
          </p:nvPr>
        </p:nvSpPr>
        <p:spPr>
          <a:xfrm>
            <a:off x="622656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62" name="PlaceHolder 4"/>
          <p:cNvSpPr>
            <a:spLocks noGrp="1"/>
          </p:cNvSpPr>
          <p:nvPr>
            <p:ph type="body"/>
          </p:nvPr>
        </p:nvSpPr>
        <p:spPr>
          <a:xfrm>
            <a:off x="6226560" y="409824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64" name="PlaceHolder 2"/>
          <p:cNvSpPr>
            <a:spLocks noGrp="1"/>
          </p:cNvSpPr>
          <p:nvPr>
            <p:ph type="body"/>
          </p:nvPr>
        </p:nvSpPr>
        <p:spPr>
          <a:xfrm>
            <a:off x="83808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65" name="PlaceHolder 3"/>
          <p:cNvSpPr>
            <a:spLocks noGrp="1"/>
          </p:cNvSpPr>
          <p:nvPr>
            <p:ph type="body"/>
          </p:nvPr>
        </p:nvSpPr>
        <p:spPr>
          <a:xfrm>
            <a:off x="622656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66" name="PlaceHolder 4"/>
          <p:cNvSpPr>
            <a:spLocks noGrp="1"/>
          </p:cNvSpPr>
          <p:nvPr>
            <p:ph type="body"/>
          </p:nvPr>
        </p:nvSpPr>
        <p:spPr>
          <a:xfrm>
            <a:off x="838080" y="4098240"/>
            <a:ext cx="1051536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68" name="PlaceHolder 2"/>
          <p:cNvSpPr>
            <a:spLocks noGrp="1"/>
          </p:cNvSpPr>
          <p:nvPr>
            <p:ph type="body"/>
          </p:nvPr>
        </p:nvSpPr>
        <p:spPr>
          <a:xfrm>
            <a:off x="838080" y="1825560"/>
            <a:ext cx="1051536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69" name="PlaceHolder 3"/>
          <p:cNvSpPr>
            <a:spLocks noGrp="1"/>
          </p:cNvSpPr>
          <p:nvPr>
            <p:ph type="body"/>
          </p:nvPr>
        </p:nvSpPr>
        <p:spPr>
          <a:xfrm>
            <a:off x="838080" y="4098240"/>
            <a:ext cx="1051536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71" name="PlaceHolder 2"/>
          <p:cNvSpPr>
            <a:spLocks noGrp="1"/>
          </p:cNvSpPr>
          <p:nvPr>
            <p:ph type="body"/>
          </p:nvPr>
        </p:nvSpPr>
        <p:spPr>
          <a:xfrm>
            <a:off x="83808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2" name="PlaceHolder 3"/>
          <p:cNvSpPr>
            <a:spLocks noGrp="1"/>
          </p:cNvSpPr>
          <p:nvPr>
            <p:ph type="body"/>
          </p:nvPr>
        </p:nvSpPr>
        <p:spPr>
          <a:xfrm>
            <a:off x="622656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3" name="PlaceHolder 4"/>
          <p:cNvSpPr>
            <a:spLocks noGrp="1"/>
          </p:cNvSpPr>
          <p:nvPr>
            <p:ph type="body"/>
          </p:nvPr>
        </p:nvSpPr>
        <p:spPr>
          <a:xfrm>
            <a:off x="838080" y="409824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4" name="PlaceHolder 5"/>
          <p:cNvSpPr>
            <a:spLocks noGrp="1"/>
          </p:cNvSpPr>
          <p:nvPr>
            <p:ph type="body"/>
          </p:nvPr>
        </p:nvSpPr>
        <p:spPr>
          <a:xfrm>
            <a:off x="6226560" y="409824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76" name="PlaceHolder 2"/>
          <p:cNvSpPr>
            <a:spLocks noGrp="1"/>
          </p:cNvSpPr>
          <p:nvPr>
            <p:ph type="body"/>
          </p:nvPr>
        </p:nvSpPr>
        <p:spPr>
          <a:xfrm>
            <a:off x="838080" y="182556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7" name="PlaceHolder 3"/>
          <p:cNvSpPr>
            <a:spLocks noGrp="1"/>
          </p:cNvSpPr>
          <p:nvPr>
            <p:ph type="body"/>
          </p:nvPr>
        </p:nvSpPr>
        <p:spPr>
          <a:xfrm>
            <a:off x="4393440" y="182556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8" name="PlaceHolder 4"/>
          <p:cNvSpPr>
            <a:spLocks noGrp="1"/>
          </p:cNvSpPr>
          <p:nvPr>
            <p:ph type="body"/>
          </p:nvPr>
        </p:nvSpPr>
        <p:spPr>
          <a:xfrm>
            <a:off x="7948320" y="182556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9" name="PlaceHolder 5"/>
          <p:cNvSpPr>
            <a:spLocks noGrp="1"/>
          </p:cNvSpPr>
          <p:nvPr>
            <p:ph type="body"/>
          </p:nvPr>
        </p:nvSpPr>
        <p:spPr>
          <a:xfrm>
            <a:off x="838080" y="409824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80" name="PlaceHolder 6"/>
          <p:cNvSpPr>
            <a:spLocks noGrp="1"/>
          </p:cNvSpPr>
          <p:nvPr>
            <p:ph type="body"/>
          </p:nvPr>
        </p:nvSpPr>
        <p:spPr>
          <a:xfrm>
            <a:off x="4393440" y="409824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81" name="PlaceHolder 7"/>
          <p:cNvSpPr>
            <a:spLocks noGrp="1"/>
          </p:cNvSpPr>
          <p:nvPr>
            <p:ph type="body"/>
          </p:nvPr>
        </p:nvSpPr>
        <p:spPr>
          <a:xfrm>
            <a:off x="7948320" y="409824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7F33FEAC-7CC2-4007-A48B-18AEC7E417A2}" type="datetimeFigureOut">
              <a:rPr lang="en-US" smtClean="0"/>
              <a:pPr/>
              <a:t>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1958233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7F33FEAC-7CC2-4007-A48B-18AEC7E417A2}" type="datetimeFigureOut">
              <a:rPr lang="en-US" smtClean="0"/>
              <a:pPr/>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1974370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839789"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Content Placeholder 5"/>
          <p:cNvSpPr>
            <a:spLocks noGrp="1"/>
          </p:cNvSpPr>
          <p:nvPr>
            <p:ph sz="quarter" idx="4"/>
          </p:nvPr>
        </p:nvSpPr>
        <p:spPr>
          <a:xfrm>
            <a:off x="6172201"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7F33FEAC-7CC2-4007-A48B-18AEC7E417A2}" type="datetimeFigureOut">
              <a:rPr lang="en-US" smtClean="0"/>
              <a:pPr/>
              <a:t>2/24/2022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3185549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7F33FEAC-7CC2-4007-A48B-18AEC7E417A2}" type="datetimeFigureOut">
              <a:rPr lang="en-US" smtClean="0"/>
              <a:pPr/>
              <a:t>2/24/2022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3878241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3FEAC-7CC2-4007-A48B-18AEC7E417A2}" type="datetimeFigureOut">
              <a:rPr lang="en-US" smtClean="0"/>
              <a:pPr/>
              <a:t>2/24/2022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320798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7F33FEAC-7CC2-4007-A48B-18AEC7E417A2}" type="datetimeFigureOut">
              <a:rPr lang="en-US" smtClean="0"/>
              <a:pPr/>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9078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7F33FEAC-7CC2-4007-A48B-18AEC7E417A2}" type="datetimeFigureOut">
              <a:rPr lang="en-US" smtClean="0"/>
              <a:pPr/>
              <a:t>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4204631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33FEAC-7CC2-4007-A48B-18AEC7E417A2}" type="datetimeFigureOut">
              <a:rPr lang="en-US" smtClean="0"/>
              <a:pPr/>
              <a:t>2/24/2022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8AAA6-0513-4049-8FBB-8DB4CB6B5496}" type="slidenum">
              <a:rPr lang="en-US" smtClean="0"/>
              <a:pPr/>
              <a:t>‹#›</a:t>
            </a:fld>
            <a:endParaRPr lang="en-US"/>
          </a:p>
        </p:txBody>
      </p:sp>
    </p:spTree>
    <p:extLst>
      <p:ext uri="{BB962C8B-B14F-4D97-AF65-F5344CB8AC3E}">
        <p14:creationId xmlns:p14="http://schemas.microsoft.com/office/powerpoint/2010/main" val="3553107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360" cy="1325160"/>
          </a:xfrm>
          <a:prstGeom prst="rect">
            <a:avLst/>
          </a:prstGeom>
        </p:spPr>
        <p:txBody>
          <a:bodyPr anchor="ctr">
            <a:noAutofit/>
          </a:bodyPr>
          <a:lstStyle/>
          <a:p>
            <a:pPr>
              <a:lnSpc>
                <a:spcPct val="90000"/>
              </a:lnSpc>
            </a:pPr>
            <a:r>
              <a:rPr lang="cs-CZ" sz="4400" b="0" strike="noStrike" spc="-1">
                <a:solidFill>
                  <a:srgbClr val="000000"/>
                </a:solidFill>
                <a:latin typeface="Calibri Light"/>
              </a:rPr>
              <a:t>Kliknutím lze upravit styl.</a:t>
            </a:r>
            <a:endParaRPr lang="cs-CZ" sz="4400" b="0" strike="noStrike" spc="-1">
              <a:solidFill>
                <a:srgbClr val="000000"/>
              </a:solidFill>
              <a:latin typeface="Calibri"/>
            </a:endParaRPr>
          </a:p>
        </p:txBody>
      </p:sp>
      <p:sp>
        <p:nvSpPr>
          <p:cNvPr id="42" name="PlaceHolder 2"/>
          <p:cNvSpPr>
            <a:spLocks noGrp="1"/>
          </p:cNvSpPr>
          <p:nvPr>
            <p:ph type="body"/>
          </p:nvPr>
        </p:nvSpPr>
        <p:spPr>
          <a:xfrm>
            <a:off x="838080" y="1825560"/>
            <a:ext cx="10515360" cy="4350960"/>
          </a:xfrm>
          <a:prstGeom prst="rect">
            <a:avLst/>
          </a:prstGeom>
        </p:spPr>
        <p:txBody>
          <a:bodyPr>
            <a:noAutofit/>
          </a:bodyPr>
          <a:lstStyle/>
          <a:p>
            <a:pPr marL="228600" indent="-228240">
              <a:lnSpc>
                <a:spcPct val="90000"/>
              </a:lnSpc>
              <a:spcBef>
                <a:spcPts val="1001"/>
              </a:spcBef>
              <a:buClr>
                <a:srgbClr val="000000"/>
              </a:buClr>
              <a:buFont typeface="Arial"/>
              <a:buChar char="•"/>
            </a:pPr>
            <a:r>
              <a:rPr lang="cs-CZ" sz="2800" b="0" strike="noStrike" spc="-1">
                <a:solidFill>
                  <a:srgbClr val="000000"/>
                </a:solidFill>
                <a:latin typeface="Calibri"/>
              </a:rPr>
              <a:t>Kliknutím lze upravit styly předlohy textu.</a:t>
            </a:r>
          </a:p>
          <a:p>
            <a:pPr marL="685800" lvl="1" indent="-228240">
              <a:lnSpc>
                <a:spcPct val="90000"/>
              </a:lnSpc>
              <a:spcBef>
                <a:spcPts val="499"/>
              </a:spcBef>
              <a:buClr>
                <a:srgbClr val="000000"/>
              </a:buClr>
              <a:buFont typeface="Arial"/>
              <a:buChar char="•"/>
            </a:pPr>
            <a:r>
              <a:rPr lang="cs-CZ" sz="2400" b="0" strike="noStrike" spc="-1">
                <a:solidFill>
                  <a:srgbClr val="000000"/>
                </a:solidFill>
                <a:latin typeface="Calibri"/>
              </a:rPr>
              <a:t>Druhá úroveň</a:t>
            </a:r>
          </a:p>
          <a:p>
            <a:pPr marL="1143000" lvl="2" indent="-228240">
              <a:lnSpc>
                <a:spcPct val="90000"/>
              </a:lnSpc>
              <a:spcBef>
                <a:spcPts val="499"/>
              </a:spcBef>
              <a:buClr>
                <a:srgbClr val="000000"/>
              </a:buClr>
              <a:buFont typeface="Arial"/>
              <a:buChar char="•"/>
            </a:pPr>
            <a:r>
              <a:rPr lang="cs-CZ" sz="2000" b="0" strike="noStrike" spc="-1">
                <a:solidFill>
                  <a:srgbClr val="000000"/>
                </a:solidFill>
                <a:latin typeface="Calibri"/>
              </a:rPr>
              <a:t>Třetí úroveň</a:t>
            </a:r>
          </a:p>
          <a:p>
            <a:pPr marL="1600200" lvl="3" indent="-228240">
              <a:lnSpc>
                <a:spcPct val="90000"/>
              </a:lnSpc>
              <a:spcBef>
                <a:spcPts val="499"/>
              </a:spcBef>
              <a:buClr>
                <a:srgbClr val="000000"/>
              </a:buClr>
              <a:buFont typeface="Arial"/>
              <a:buChar char="•"/>
            </a:pPr>
            <a:r>
              <a:rPr lang="cs-CZ" sz="1800" b="0" strike="noStrike" spc="-1">
                <a:solidFill>
                  <a:srgbClr val="000000"/>
                </a:solidFill>
                <a:latin typeface="Calibri"/>
              </a:rPr>
              <a:t>Čtvrtá úroveň</a:t>
            </a:r>
          </a:p>
          <a:p>
            <a:pPr marL="2057400" lvl="4" indent="-228240">
              <a:lnSpc>
                <a:spcPct val="90000"/>
              </a:lnSpc>
              <a:spcBef>
                <a:spcPts val="499"/>
              </a:spcBef>
              <a:buClr>
                <a:srgbClr val="000000"/>
              </a:buClr>
              <a:buFont typeface="Arial"/>
              <a:buChar char="•"/>
            </a:pPr>
            <a:r>
              <a:rPr lang="cs-CZ" sz="1800" b="0" strike="noStrike" spc="-1">
                <a:solidFill>
                  <a:srgbClr val="000000"/>
                </a:solidFill>
                <a:latin typeface="Calibri"/>
              </a:rPr>
              <a:t>Pátá úroveň</a:t>
            </a:r>
          </a:p>
        </p:txBody>
      </p:sp>
      <p:sp>
        <p:nvSpPr>
          <p:cNvPr id="43" name="PlaceHolder 3"/>
          <p:cNvSpPr>
            <a:spLocks noGrp="1"/>
          </p:cNvSpPr>
          <p:nvPr>
            <p:ph type="dt"/>
          </p:nvPr>
        </p:nvSpPr>
        <p:spPr>
          <a:xfrm>
            <a:off x="838080" y="6356520"/>
            <a:ext cx="2742720" cy="364680"/>
          </a:xfrm>
          <a:prstGeom prst="rect">
            <a:avLst/>
          </a:prstGeom>
        </p:spPr>
        <p:txBody>
          <a:bodyPr anchor="ctr">
            <a:noAutofit/>
          </a:bodyPr>
          <a:lstStyle/>
          <a:p>
            <a:fld id="{FB8E1FDD-2E1A-4677-B80D-B5442ACB60D9}" type="datetime">
              <a:rPr lang="cs-CZ" sz="1200" spc="-1">
                <a:solidFill>
                  <a:srgbClr val="8B8B8B"/>
                </a:solidFill>
                <a:latin typeface="Calibri"/>
              </a:rPr>
              <a:pPr/>
              <a:t>24.2.2022</a:t>
            </a:fld>
            <a:endParaRPr lang="cs-CZ" sz="1200" spc="-1">
              <a:solidFill>
                <a:prstClr val="black"/>
              </a:solidFill>
              <a:latin typeface="Times New Roman"/>
            </a:endParaRPr>
          </a:p>
        </p:txBody>
      </p:sp>
      <p:sp>
        <p:nvSpPr>
          <p:cNvPr id="44" name="PlaceHolder 4"/>
          <p:cNvSpPr>
            <a:spLocks noGrp="1"/>
          </p:cNvSpPr>
          <p:nvPr>
            <p:ph type="ftr"/>
          </p:nvPr>
        </p:nvSpPr>
        <p:spPr>
          <a:xfrm>
            <a:off x="4038720" y="6356520"/>
            <a:ext cx="4114560" cy="364680"/>
          </a:xfrm>
          <a:prstGeom prst="rect">
            <a:avLst/>
          </a:prstGeom>
        </p:spPr>
        <p:txBody>
          <a:bodyPr anchor="ctr">
            <a:noAutofit/>
          </a:bodyPr>
          <a:lstStyle/>
          <a:p>
            <a:endParaRPr lang="cs-CZ" sz="2400" spc="-1">
              <a:solidFill>
                <a:prstClr val="black"/>
              </a:solidFill>
              <a:latin typeface="Times New Roman"/>
            </a:endParaRPr>
          </a:p>
        </p:txBody>
      </p:sp>
      <p:sp>
        <p:nvSpPr>
          <p:cNvPr id="45" name="PlaceHolder 5"/>
          <p:cNvSpPr>
            <a:spLocks noGrp="1"/>
          </p:cNvSpPr>
          <p:nvPr>
            <p:ph type="sldNum"/>
          </p:nvPr>
        </p:nvSpPr>
        <p:spPr>
          <a:xfrm>
            <a:off x="8610720" y="6356520"/>
            <a:ext cx="2742720" cy="364680"/>
          </a:xfrm>
          <a:prstGeom prst="rect">
            <a:avLst/>
          </a:prstGeom>
        </p:spPr>
        <p:txBody>
          <a:bodyPr anchor="ctr">
            <a:noAutofit/>
          </a:bodyPr>
          <a:lstStyle/>
          <a:p>
            <a:pPr algn="r"/>
            <a:fld id="{1B0FD882-93D3-46D6-83EE-C95F12722C3A}" type="slidenum">
              <a:rPr lang="cs-CZ" sz="1200" spc="-1">
                <a:solidFill>
                  <a:srgbClr val="8B8B8B"/>
                </a:solidFill>
                <a:latin typeface="Calibri"/>
              </a:rPr>
              <a:pPr algn="r"/>
              <a:t>‹#›</a:t>
            </a:fld>
            <a:endParaRPr lang="cs-CZ" sz="1200" spc="-1">
              <a:solidFill>
                <a:prstClr val="black"/>
              </a:solidFill>
              <a:latin typeface="Times New Roman"/>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g"/><Relationship Id="rId1" Type="http://schemas.openxmlformats.org/officeDocument/2006/relationships/slideLayout" Target="../slideLayouts/slideLayout13.xml"/><Relationship Id="rId5" Type="http://schemas.openxmlformats.org/officeDocument/2006/relationships/image" Target="../media/image59.jpeg"/><Relationship Id="rId4" Type="http://schemas.openxmlformats.org/officeDocument/2006/relationships/image" Target="../media/image186.jpeg"/></Relationships>
</file>

<file path=ppt/slides/_rels/slide10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2.emf"/><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7.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5.jpeg"/><Relationship Id="rId7" Type="http://schemas.openxmlformats.org/officeDocument/2006/relationships/image" Target="../media/image74.jpg"/><Relationship Id="rId2" Type="http://schemas.openxmlformats.org/officeDocument/2006/relationships/image" Target="../media/image71.jpeg"/><Relationship Id="rId1" Type="http://schemas.openxmlformats.org/officeDocument/2006/relationships/slideLayout" Target="../slideLayouts/slideLayout14.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67.jpeg"/><Relationship Id="rId9" Type="http://schemas.openxmlformats.org/officeDocument/2006/relationships/image" Target="../media/image76.jpg"/></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4.xml"/><Relationship Id="rId4" Type="http://schemas.openxmlformats.org/officeDocument/2006/relationships/hyperlink" Target="https://en.wikipedia.org/wiki/U.S._Amateur"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4.xml"/><Relationship Id="rId4" Type="http://schemas.openxmlformats.org/officeDocument/2006/relationships/image" Target="../media/image114.jpeg"/></Relationships>
</file>

<file path=ppt/slides/_rels/slide6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13.xml"/><Relationship Id="rId4" Type="http://schemas.openxmlformats.org/officeDocument/2006/relationships/image" Target="../media/image117.jpg"/></Relationships>
</file>

<file path=ppt/slides/_rels/slide6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www.wikiwand.com/cs/Z%C3%A1%C5%99en%C3%AD_gama"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125.jpeg"/><Relationship Id="rId1" Type="http://schemas.openxmlformats.org/officeDocument/2006/relationships/slideLayout" Target="../slideLayouts/slideLayout13.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 Id="rId9" Type="http://schemas.openxmlformats.org/officeDocument/2006/relationships/image" Target="../media/image132.jpeg"/></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3.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jp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jp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3.xml"/><Relationship Id="rId4" Type="http://schemas.openxmlformats.org/officeDocument/2006/relationships/image" Target="../media/image149.jpeg"/></Relationships>
</file>

<file path=ppt/slides/_rels/slide8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4.xml"/><Relationship Id="rId4" Type="http://schemas.openxmlformats.org/officeDocument/2006/relationships/image" Target="../media/image154.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14.xml"/><Relationship Id="rId4" Type="http://schemas.openxmlformats.org/officeDocument/2006/relationships/image" Target="../media/image160.jpeg"/></Relationships>
</file>

<file path=ppt/slides/_rels/slide9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g"/><Relationship Id="rId1" Type="http://schemas.openxmlformats.org/officeDocument/2006/relationships/slideLayout" Target="../slideLayouts/slideLayout13.xml"/><Relationship Id="rId6" Type="http://schemas.openxmlformats.org/officeDocument/2006/relationships/image" Target="../media/image166.jpg"/><Relationship Id="rId5" Type="http://schemas.openxmlformats.org/officeDocument/2006/relationships/image" Target="../media/image165.png"/><Relationship Id="rId4" Type="http://schemas.openxmlformats.org/officeDocument/2006/relationships/image" Target="../media/image161.jpeg"/></Relationships>
</file>

<file path=ppt/slides/_rels/slide93.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6.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Radiační biofyzika </a:t>
            </a:r>
            <a:r>
              <a:rPr lang="cs-CZ" b="1" dirty="0">
                <a:latin typeface="MingLiU_HKSCS-ExtB" panose="02020500000000000000" pitchFamily="18" charset="-120"/>
                <a:ea typeface="MingLiU_HKSCS-ExtB" panose="02020500000000000000" pitchFamily="18" charset="-120"/>
              </a:rPr>
              <a:t>~</a:t>
            </a:r>
            <a:r>
              <a:rPr lang="cs-CZ" b="1" dirty="0"/>
              <a:t> radiobiologie</a:t>
            </a:r>
            <a:br>
              <a:rPr lang="cs-CZ" b="1" dirty="0"/>
            </a:br>
            <a:endParaRPr lang="cs-CZ" b="1" dirty="0"/>
          </a:p>
        </p:txBody>
      </p:sp>
      <p:sp>
        <p:nvSpPr>
          <p:cNvPr id="3" name="Zástupný symbol pro obsah 2"/>
          <p:cNvSpPr>
            <a:spLocks noGrp="1"/>
          </p:cNvSpPr>
          <p:nvPr>
            <p:ph idx="1"/>
          </p:nvPr>
        </p:nvSpPr>
        <p:spPr>
          <a:xfrm>
            <a:off x="2263780" y="1926209"/>
            <a:ext cx="3348990" cy="4351338"/>
          </a:xfrm>
        </p:spPr>
        <p:txBody>
          <a:bodyPr>
            <a:normAutofit/>
          </a:bodyPr>
          <a:lstStyle/>
          <a:p>
            <a:pPr marL="0" indent="0" algn="ctr">
              <a:lnSpc>
                <a:spcPct val="150000"/>
              </a:lnSpc>
              <a:buNone/>
            </a:pPr>
            <a:r>
              <a:rPr lang="cs-CZ" sz="4000" dirty="0"/>
              <a:t>Přednáška 2</a:t>
            </a:r>
          </a:p>
          <a:p>
            <a:pPr marL="0" indent="0" algn="ctr">
              <a:lnSpc>
                <a:spcPct val="150000"/>
              </a:lnSpc>
              <a:buNone/>
            </a:pPr>
            <a:r>
              <a:rPr lang="cs-CZ" sz="4000" dirty="0"/>
              <a:t>2022</a:t>
            </a:r>
          </a:p>
          <a:p>
            <a:pPr marL="0" indent="0" algn="ctr">
              <a:lnSpc>
                <a:spcPct val="150000"/>
              </a:lnSpc>
              <a:buNone/>
            </a:pPr>
            <a:endParaRPr lang="cs-CZ" sz="4000" dirty="0"/>
          </a:p>
        </p:txBody>
      </p:sp>
      <p:pic>
        <p:nvPicPr>
          <p:cNvPr id="5" name="Obrázek 4"/>
          <p:cNvPicPr>
            <a:picLocks noChangeAspect="1"/>
          </p:cNvPicPr>
          <p:nvPr/>
        </p:nvPicPr>
        <p:blipFill>
          <a:blip r:embed="rId2" cstate="print"/>
          <a:stretch>
            <a:fillRect/>
          </a:stretch>
        </p:blipFill>
        <p:spPr>
          <a:xfrm>
            <a:off x="5939904" y="1441395"/>
            <a:ext cx="3739609" cy="4735569"/>
          </a:xfrm>
          <a:prstGeom prst="rect">
            <a:avLst/>
          </a:prstGeom>
        </p:spPr>
      </p:pic>
    </p:spTree>
    <p:extLst>
      <p:ext uri="{BB962C8B-B14F-4D97-AF65-F5344CB8AC3E}">
        <p14:creationId xmlns:p14="http://schemas.microsoft.com/office/powerpoint/2010/main" val="4207688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4" descr="https://upload.wikimedia.org/wikipedia/commons/thumb/e/e3/Technic_of_roentgenotherapy_to_treat_epitheleoma_of_the_face_-_1915.jpg/325px-Technic_of_roentgenotherapy_to_treat_epitheleoma_of_the_face_-_1915.jpg"/>
          <p:cNvPicPr/>
          <p:nvPr/>
        </p:nvPicPr>
        <p:blipFill>
          <a:blip r:embed="rId2" cstate="print"/>
          <a:stretch/>
        </p:blipFill>
        <p:spPr>
          <a:xfrm>
            <a:off x="601208" y="1319314"/>
            <a:ext cx="4538847" cy="5256793"/>
          </a:xfrm>
          <a:prstGeom prst="rect">
            <a:avLst/>
          </a:prstGeom>
          <a:ln w="19050">
            <a:solidFill>
              <a:schemeClr val="bg1"/>
            </a:solidFill>
          </a:ln>
        </p:spPr>
      </p:pic>
      <p:sp>
        <p:nvSpPr>
          <p:cNvPr id="6" name="Obdélník 5"/>
          <p:cNvSpPr/>
          <p:nvPr/>
        </p:nvSpPr>
        <p:spPr>
          <a:xfrm>
            <a:off x="601208" y="5525500"/>
            <a:ext cx="4538847" cy="1050607"/>
          </a:xfrm>
          <a:prstGeom prst="rect">
            <a:avLst/>
          </a:prstGeom>
          <a:solidFill>
            <a:srgbClr val="000000">
              <a:alpha val="50000"/>
            </a:srgbClr>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rPr>
              <a:t>X-ray apparatus used for treatment of </a:t>
            </a:r>
            <a:r>
              <a:rPr kumimoji="0" lang="en-US" sz="1400" b="0" i="0" u="none" strike="noStrike" kern="1200" cap="none" spc="0" normalizeH="0" baseline="0" noProof="0" err="1">
                <a:ln>
                  <a:noFill/>
                </a:ln>
                <a:solidFill>
                  <a:srgbClr val="FFFFFF"/>
                </a:solidFill>
                <a:effectLst/>
                <a:uLnTx/>
                <a:uFillTx/>
                <a:latin typeface="Arial"/>
              </a:rPr>
              <a:t>epithelioma</a:t>
            </a:r>
            <a:r>
              <a:rPr kumimoji="0" lang="en-US" sz="1400" b="0" i="0" u="none" strike="noStrike" kern="1200" cap="none" spc="0" normalizeH="0" baseline="0" noProof="0">
                <a:ln>
                  <a:noFill/>
                </a:ln>
                <a:solidFill>
                  <a:srgbClr val="FFFFFF"/>
                </a:solidFill>
                <a:effectLst/>
                <a:uLnTx/>
                <a:uFillTx/>
                <a:latin typeface="Arial"/>
              </a:rPr>
              <a:t> of the face, 1915. The tube is in a localizing shield, and a perforated sheet of metal is securely fashioned to the surface by adhesive plaster</a:t>
            </a:r>
            <a:endParaRPr kumimoji="0" lang="cs-CZ" sz="1400" b="0" i="0" u="none" strike="noStrike" kern="1200" cap="none" spc="0" normalizeH="0" baseline="0" noProof="0">
              <a:ln>
                <a:noFill/>
              </a:ln>
              <a:solidFill>
                <a:srgbClr val="FFFFFF"/>
              </a:solidFill>
              <a:effectLst/>
              <a:uLnTx/>
              <a:uFillTx/>
              <a:latin typeface="Arial"/>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4950" y="1319314"/>
            <a:ext cx="6463393" cy="5256793"/>
          </a:xfrm>
          <a:prstGeom prst="rect">
            <a:avLst/>
          </a:prstGeom>
          <a:ln w="19050">
            <a:solidFill>
              <a:schemeClr val="bg1"/>
            </a:solidFill>
          </a:ln>
        </p:spPr>
      </p:pic>
      <p:sp>
        <p:nvSpPr>
          <p:cNvPr id="9" name="Obdélník 8"/>
          <p:cNvSpPr/>
          <p:nvPr/>
        </p:nvSpPr>
        <p:spPr>
          <a:xfrm>
            <a:off x="5314950" y="5525500"/>
            <a:ext cx="6463393" cy="1050607"/>
          </a:xfrm>
          <a:prstGeom prst="rect">
            <a:avLst/>
          </a:prstGeom>
          <a:solidFill>
            <a:srgbClr val="000000">
              <a:alpha val="50000"/>
            </a:srgbClr>
          </a:solidFill>
          <a:ln>
            <a:noFill/>
          </a:ln>
        </p:spPr>
        <p:txBody>
          <a:bodyPr wrap="square"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rPr>
              <a:t>X-ray treatment of tuberculosis in 1910 </a:t>
            </a:r>
            <a:endParaRPr kumimoji="0" lang="cs-CZ" sz="2800" b="0" i="0" u="none" strike="noStrike" kern="1200" cap="none" spc="0" normalizeH="0" baseline="0" noProof="0" dirty="0">
              <a:ln>
                <a:noFill/>
              </a:ln>
              <a:solidFill>
                <a:srgbClr val="FFFFFF"/>
              </a:solidFill>
              <a:effectLst/>
              <a:uLnTx/>
              <a:uFillTx/>
              <a:latin typeface="Arial"/>
            </a:endParaRPr>
          </a:p>
        </p:txBody>
      </p:sp>
      <p:sp>
        <p:nvSpPr>
          <p:cNvPr id="3" name="Podnadpis 2"/>
          <p:cNvSpPr>
            <a:spLocks noGrp="1"/>
          </p:cNvSpPr>
          <p:nvPr>
            <p:ph type="subTitle"/>
          </p:nvPr>
        </p:nvSpPr>
        <p:spPr>
          <a:xfrm>
            <a:off x="838199" y="410442"/>
            <a:ext cx="10515599" cy="420624"/>
          </a:xfrm>
        </p:spPr>
        <p:txBody>
          <a:bodyPr vert="horz" lIns="91440" tIns="45720" rIns="91440" bIns="45720" rtlCol="0">
            <a:noAutofit/>
          </a:bodyPr>
          <a:lstStyle/>
          <a:p>
            <a:pPr algn="ctr" rtl="0">
              <a:lnSpc>
                <a:spcPct val="90000"/>
              </a:lnSpc>
              <a:spcBef>
                <a:spcPts val="1000"/>
              </a:spcBef>
            </a:pPr>
            <a:r>
              <a:rPr lang="en-US" sz="4000" kern="1200" dirty="0" err="1">
                <a:solidFill>
                  <a:schemeClr val="bg1"/>
                </a:solidFill>
                <a:latin typeface="+mn-lt"/>
                <a:ea typeface="+mn-ea"/>
                <a:cs typeface="+mn-cs"/>
              </a:rPr>
              <a:t>Radioterapie</a:t>
            </a:r>
            <a:r>
              <a:rPr lang="en-US" sz="4000" kern="1200" dirty="0">
                <a:solidFill>
                  <a:schemeClr val="bg1"/>
                </a:solidFill>
                <a:latin typeface="+mn-lt"/>
                <a:ea typeface="+mn-ea"/>
                <a:cs typeface="+mn-cs"/>
              </a:rPr>
              <a:t> </a:t>
            </a:r>
            <a:r>
              <a:rPr lang="en-US" sz="4000" kern="1200" dirty="0" err="1">
                <a:solidFill>
                  <a:schemeClr val="bg1"/>
                </a:solidFill>
                <a:latin typeface="+mn-lt"/>
                <a:ea typeface="+mn-ea"/>
                <a:cs typeface="+mn-cs"/>
              </a:rPr>
              <a:t>paprsky</a:t>
            </a:r>
            <a:r>
              <a:rPr lang="en-US" sz="4000" kern="1200" dirty="0">
                <a:solidFill>
                  <a:schemeClr val="bg1"/>
                </a:solidFill>
                <a:latin typeface="+mn-lt"/>
                <a:ea typeface="+mn-ea"/>
                <a:cs typeface="+mn-cs"/>
              </a:rPr>
              <a:t> X</a:t>
            </a:r>
          </a:p>
        </p:txBody>
      </p:sp>
    </p:spTree>
    <p:extLst>
      <p:ext uri="{BB962C8B-B14F-4D97-AF65-F5344CB8AC3E}">
        <p14:creationId xmlns:p14="http://schemas.microsoft.com/office/powerpoint/2010/main" val="24264535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extShape 1"/>
          <p:cNvSpPr txBox="1"/>
          <p:nvPr/>
        </p:nvSpPr>
        <p:spPr>
          <a:xfrm>
            <a:off x="323760" y="292851"/>
            <a:ext cx="7886520" cy="1325160"/>
          </a:xfrm>
          <a:prstGeom prst="rect">
            <a:avLst/>
          </a:prstGeom>
          <a:noFill/>
          <a:ln>
            <a:noFill/>
          </a:ln>
        </p:spPr>
        <p:txBody>
          <a:bodyPr anchor="ctr">
            <a:noAutofit/>
          </a:bodyPr>
          <a:lstStyle/>
          <a:p>
            <a:pPr>
              <a:lnSpc>
                <a:spcPct val="90000"/>
              </a:lnSpc>
            </a:pPr>
            <a:r>
              <a:rPr lang="cs-CZ" sz="4400" b="1" spc="-1" dirty="0">
                <a:solidFill>
                  <a:srgbClr val="000000"/>
                </a:solidFill>
                <a:latin typeface="Calibri Light"/>
              </a:rPr>
              <a:t>CESTA K ATOMOVÉ BOMBĚ</a:t>
            </a:r>
            <a:endParaRPr lang="cs-CZ" sz="4400" spc="-1" dirty="0">
              <a:solidFill>
                <a:srgbClr val="000000"/>
              </a:solidFill>
              <a:latin typeface="Calibri"/>
            </a:endParaRPr>
          </a:p>
        </p:txBody>
      </p:sp>
      <p:sp>
        <p:nvSpPr>
          <p:cNvPr id="397" name="TextShape 2"/>
          <p:cNvSpPr txBox="1"/>
          <p:nvPr/>
        </p:nvSpPr>
        <p:spPr>
          <a:xfrm>
            <a:off x="444080" y="1278857"/>
            <a:ext cx="6365798" cy="4350960"/>
          </a:xfrm>
          <a:prstGeom prst="rect">
            <a:avLst/>
          </a:prstGeom>
          <a:noFill/>
          <a:ln>
            <a:noFill/>
          </a:ln>
        </p:spPr>
        <p:txBody>
          <a:bodyPr>
            <a:normAutofit fontScale="97500"/>
          </a:bodyPr>
          <a:lstStyle/>
          <a:p>
            <a:pPr marL="228600" indent="-228240">
              <a:lnSpc>
                <a:spcPct val="90000"/>
              </a:lnSpc>
              <a:spcBef>
                <a:spcPts val="1001"/>
              </a:spcBef>
              <a:buClr>
                <a:srgbClr val="000000"/>
              </a:buClr>
              <a:buFont typeface="Arial"/>
              <a:buChar char="•"/>
            </a:pPr>
            <a:r>
              <a:rPr lang="cs-CZ" sz="2400" b="1" spc="-1" dirty="0" err="1">
                <a:solidFill>
                  <a:srgbClr val="000000"/>
                </a:solidFill>
                <a:latin typeface="Calibri"/>
              </a:rPr>
              <a:t>Szilard</a:t>
            </a:r>
            <a:r>
              <a:rPr lang="cs-CZ" sz="2400" b="1" spc="-1" dirty="0">
                <a:solidFill>
                  <a:srgbClr val="000000"/>
                </a:solidFill>
                <a:latin typeface="Calibri"/>
              </a:rPr>
              <a:t> nyní ví, že uran může vytvořit bombu         a Němci vědí, jak to udělat</a:t>
            </a:r>
          </a:p>
          <a:p>
            <a:pPr marL="228600" indent="-228240">
              <a:lnSpc>
                <a:spcPct val="90000"/>
              </a:lnSpc>
              <a:spcBef>
                <a:spcPts val="1001"/>
              </a:spcBef>
              <a:buClr>
                <a:srgbClr val="000000"/>
              </a:buClr>
              <a:buFont typeface="Arial"/>
              <a:buChar char="•"/>
            </a:pPr>
            <a:r>
              <a:rPr lang="cs-CZ" sz="2400" spc="-1" dirty="0">
                <a:solidFill>
                  <a:srgbClr val="000000"/>
                </a:solidFill>
                <a:latin typeface="Calibri"/>
              </a:rPr>
              <a:t>Okupace Československa – </a:t>
            </a:r>
            <a:r>
              <a:rPr lang="cs-CZ" sz="2400" b="1" spc="-1" dirty="0">
                <a:solidFill>
                  <a:srgbClr val="FF0000"/>
                </a:solidFill>
                <a:latin typeface="Calibri"/>
              </a:rPr>
              <a:t>nyní má Hitler přístup k jedinému nalezišti uranu v Evropě</a:t>
            </a:r>
            <a:r>
              <a:rPr lang="cs-CZ" sz="2400" spc="-1" dirty="0">
                <a:solidFill>
                  <a:srgbClr val="000000"/>
                </a:solidFill>
                <a:latin typeface="Calibri"/>
              </a:rPr>
              <a:t> (U je ještě více i v Německu, tenkrát ale nebyl objeven)</a:t>
            </a:r>
          </a:p>
          <a:p>
            <a:pPr marL="228600" indent="-228240">
              <a:lnSpc>
                <a:spcPct val="90000"/>
              </a:lnSpc>
              <a:spcBef>
                <a:spcPts val="1001"/>
              </a:spcBef>
              <a:buClr>
                <a:srgbClr val="000000"/>
              </a:buClr>
              <a:buFont typeface="Arial"/>
              <a:buChar char="•"/>
            </a:pPr>
            <a:r>
              <a:rPr lang="cs-CZ" sz="2400" spc="-1" dirty="0">
                <a:solidFill>
                  <a:srgbClr val="000000"/>
                </a:solidFill>
                <a:latin typeface="Calibri"/>
              </a:rPr>
              <a:t>Kdyby Němci měli atomovou bombu první, vyhráli by válku. </a:t>
            </a:r>
            <a:r>
              <a:rPr lang="cs-CZ" sz="2400" u="sng" spc="-1" dirty="0" err="1">
                <a:solidFill>
                  <a:srgbClr val="000000"/>
                </a:solidFill>
                <a:latin typeface="Calibri"/>
              </a:rPr>
              <a:t>Szilard</a:t>
            </a:r>
            <a:r>
              <a:rPr lang="cs-CZ" sz="2400" u="sng" spc="-1" dirty="0">
                <a:solidFill>
                  <a:srgbClr val="000000"/>
                </a:solidFill>
                <a:latin typeface="Calibri"/>
              </a:rPr>
              <a:t> proto přes Alberta Einsteina apeluje na presidenta Franklina </a:t>
            </a:r>
            <a:r>
              <a:rPr lang="cs-CZ" sz="2400" u="sng" spc="-1" dirty="0" err="1">
                <a:solidFill>
                  <a:srgbClr val="000000"/>
                </a:solidFill>
                <a:latin typeface="Calibri"/>
              </a:rPr>
              <a:t>Roosvelta</a:t>
            </a:r>
            <a:r>
              <a:rPr lang="cs-CZ" sz="2400" spc="-1" dirty="0">
                <a:solidFill>
                  <a:srgbClr val="000000"/>
                </a:solidFill>
                <a:latin typeface="Calibri"/>
              </a:rPr>
              <a:t>, aby USA začaly s vývojem atomové bomby</a:t>
            </a: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0505" y="492263"/>
            <a:ext cx="4977064" cy="3775195"/>
          </a:xfrm>
          <a:prstGeom prst="rect">
            <a:avLst/>
          </a:prstGeom>
        </p:spPr>
      </p:pic>
      <p:sp>
        <p:nvSpPr>
          <p:cNvPr id="6" name="TextShape 2"/>
          <p:cNvSpPr txBox="1"/>
          <p:nvPr/>
        </p:nvSpPr>
        <p:spPr>
          <a:xfrm>
            <a:off x="444080" y="4596754"/>
            <a:ext cx="11455156" cy="2019069"/>
          </a:xfrm>
          <a:prstGeom prst="rect">
            <a:avLst/>
          </a:prstGeom>
          <a:noFill/>
          <a:ln>
            <a:noFill/>
          </a:ln>
        </p:spPr>
        <p:txBody>
          <a:bodyPr>
            <a:normAutofit fontScale="90000"/>
          </a:bodyPr>
          <a:lstStyle/>
          <a:p>
            <a:pPr marL="228600" indent="-228240">
              <a:lnSpc>
                <a:spcPct val="90000"/>
              </a:lnSpc>
              <a:spcBef>
                <a:spcPts val="1001"/>
              </a:spcBef>
              <a:buClr>
                <a:srgbClr val="000000"/>
              </a:buClr>
              <a:buFont typeface="Arial"/>
              <a:buChar char="•"/>
            </a:pPr>
            <a:r>
              <a:rPr lang="cs-CZ" sz="2400" spc="-1" dirty="0">
                <a:solidFill>
                  <a:srgbClr val="000000"/>
                </a:solidFill>
                <a:latin typeface="Calibri"/>
              </a:rPr>
              <a:t>Albert Einstein byl v té době nejznámějším vědcem na světě, ale myšlenka na atomovou bombu ho nikdy předtím nenapadla. Nyní měl však také ihned jasno a byl vyděšen. </a:t>
            </a:r>
            <a:r>
              <a:rPr lang="cs-CZ" sz="2400" u="sng" spc="-1" dirty="0">
                <a:solidFill>
                  <a:srgbClr val="000000"/>
                </a:solidFill>
                <a:latin typeface="Calibri"/>
              </a:rPr>
              <a:t>Podepsal proto </a:t>
            </a:r>
            <a:r>
              <a:rPr lang="cs-CZ" sz="2400" u="sng" spc="-1" dirty="0" err="1">
                <a:solidFill>
                  <a:srgbClr val="000000"/>
                </a:solidFill>
                <a:latin typeface="Calibri"/>
              </a:rPr>
              <a:t>Szilardův</a:t>
            </a:r>
            <a:r>
              <a:rPr lang="cs-CZ" sz="2400" u="sng" spc="-1" dirty="0">
                <a:solidFill>
                  <a:srgbClr val="000000"/>
                </a:solidFill>
                <a:latin typeface="Calibri"/>
              </a:rPr>
              <a:t> dopis </a:t>
            </a:r>
            <a:r>
              <a:rPr lang="cs-CZ" sz="2400" u="sng" spc="-1" dirty="0" err="1">
                <a:solidFill>
                  <a:srgbClr val="000000"/>
                </a:solidFill>
                <a:latin typeface="Calibri"/>
              </a:rPr>
              <a:t>Roosveltovi</a:t>
            </a:r>
            <a:r>
              <a:rPr lang="cs-CZ" sz="2400" u="sng" spc="-1" dirty="0">
                <a:solidFill>
                  <a:srgbClr val="000000"/>
                </a:solidFill>
                <a:latin typeface="Calibri"/>
              </a:rPr>
              <a:t>, kde ho varovali, že Německo patrně vyvíjí uranovou bombu</a:t>
            </a:r>
          </a:p>
          <a:p>
            <a:pPr marL="228600" indent="-228240">
              <a:lnSpc>
                <a:spcPct val="90000"/>
              </a:lnSpc>
              <a:spcBef>
                <a:spcPts val="1001"/>
              </a:spcBef>
              <a:buClr>
                <a:srgbClr val="000000"/>
              </a:buClr>
              <a:buFont typeface="Arial"/>
              <a:buChar char="•"/>
            </a:pPr>
            <a:r>
              <a:rPr lang="cs-CZ" sz="2400" b="1" spc="-1" dirty="0" err="1">
                <a:solidFill>
                  <a:srgbClr val="FF0000"/>
                </a:solidFill>
                <a:latin typeface="Calibri"/>
              </a:rPr>
              <a:t>Roosvelt</a:t>
            </a:r>
            <a:r>
              <a:rPr lang="cs-CZ" sz="2400" b="1" spc="-1" dirty="0">
                <a:solidFill>
                  <a:srgbClr val="FF0000"/>
                </a:solidFill>
                <a:latin typeface="Calibri"/>
              </a:rPr>
              <a:t> ihned nařídil aby USA začaly urychleně pracovat na uranové bombě</a:t>
            </a:r>
          </a:p>
          <a:p>
            <a:pPr marL="228600" indent="-228240">
              <a:lnSpc>
                <a:spcPct val="90000"/>
              </a:lnSpc>
              <a:spcBef>
                <a:spcPts val="1001"/>
              </a:spcBef>
              <a:buClr>
                <a:srgbClr val="000000"/>
              </a:buClr>
              <a:buFont typeface="Arial"/>
              <a:buChar char="•"/>
            </a:pPr>
            <a:r>
              <a:rPr lang="cs-CZ" sz="3600" b="1" spc="-1" dirty="0">
                <a:solidFill>
                  <a:srgbClr val="FF0000"/>
                </a:solidFill>
                <a:latin typeface="Calibri"/>
                <a:sym typeface="Wingdings" panose="05000000000000000000" pitchFamily="2" charset="2"/>
              </a:rPr>
              <a:t> PROJECT MANHATTAN</a:t>
            </a:r>
            <a:endParaRPr lang="cs-CZ" sz="3600" b="1" spc="-1" dirty="0">
              <a:solidFill>
                <a:srgbClr val="FF0000"/>
              </a:solidFill>
              <a:latin typeface="Calibri"/>
            </a:endParaRPr>
          </a:p>
        </p:txBody>
      </p:sp>
    </p:spTree>
    <p:extLst>
      <p:ext uri="{BB962C8B-B14F-4D97-AF65-F5344CB8AC3E}">
        <p14:creationId xmlns:p14="http://schemas.microsoft.com/office/powerpoint/2010/main" val="18848421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srcRect l="11600" t="7654" r="3107" b="1286"/>
          <a:stretch/>
        </p:blipFill>
        <p:spPr>
          <a:xfrm>
            <a:off x="669638" y="333041"/>
            <a:ext cx="10606091" cy="6208295"/>
          </a:xfrm>
          <a:prstGeom prst="rect">
            <a:avLst/>
          </a:prstGeom>
        </p:spPr>
      </p:pic>
    </p:spTree>
    <p:extLst>
      <p:ext uri="{BB962C8B-B14F-4D97-AF65-F5344CB8AC3E}">
        <p14:creationId xmlns:p14="http://schemas.microsoft.com/office/powerpoint/2010/main" val="1284524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8" name="TextShape 1"/>
          <p:cNvSpPr txBox="1"/>
          <p:nvPr/>
        </p:nvSpPr>
        <p:spPr>
          <a:xfrm>
            <a:off x="804672" y="640263"/>
            <a:ext cx="5157216" cy="2429508"/>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600" b="1" kern="1200" spc="-1" dirty="0">
                <a:solidFill>
                  <a:schemeClr val="tx1"/>
                </a:solidFill>
                <a:latin typeface="+mj-lt"/>
                <a:ea typeface="+mj-ea"/>
                <a:cs typeface="+mj-cs"/>
              </a:rPr>
              <a:t>ATOMOVÝ DŽIN BYL VYPUŠTĚN Z LÁHVE</a:t>
            </a:r>
            <a:br>
              <a:rPr lang="en-US" sz="3600" kern="1200" dirty="0">
                <a:solidFill>
                  <a:schemeClr val="tx1"/>
                </a:solidFill>
                <a:latin typeface="+mj-lt"/>
                <a:ea typeface="+mj-ea"/>
                <a:cs typeface="+mj-cs"/>
              </a:rPr>
            </a:br>
            <a:r>
              <a:rPr lang="en-US" sz="3600" b="1" kern="1200" spc="-1" dirty="0">
                <a:solidFill>
                  <a:schemeClr val="tx1"/>
                </a:solidFill>
                <a:latin typeface="+mj-lt"/>
                <a:ea typeface="+mj-ea"/>
                <a:cs typeface="+mj-cs"/>
              </a:rPr>
              <a:t>a </a:t>
            </a:r>
            <a:r>
              <a:rPr lang="en-US" sz="3600" b="1" kern="1200" spc="-1" dirty="0" err="1">
                <a:solidFill>
                  <a:schemeClr val="tx1"/>
                </a:solidFill>
                <a:latin typeface="+mj-lt"/>
                <a:ea typeface="+mj-ea"/>
                <a:cs typeface="+mj-cs"/>
              </a:rPr>
              <a:t>už</a:t>
            </a:r>
            <a:r>
              <a:rPr lang="en-US" sz="3600" b="1" kern="1200" spc="-1" dirty="0">
                <a:solidFill>
                  <a:schemeClr val="tx1"/>
                </a:solidFill>
                <a:latin typeface="+mj-lt"/>
                <a:ea typeface="+mj-ea"/>
                <a:cs typeface="+mj-cs"/>
              </a:rPr>
              <a:t> se do </a:t>
            </a:r>
            <a:r>
              <a:rPr lang="en-US" sz="3600" b="1" kern="1200" spc="-1" dirty="0" err="1">
                <a:solidFill>
                  <a:schemeClr val="tx1"/>
                </a:solidFill>
                <a:latin typeface="+mj-lt"/>
                <a:ea typeface="+mj-ea"/>
                <a:cs typeface="+mj-cs"/>
              </a:rPr>
              <a:t>ní</a:t>
            </a:r>
            <a:r>
              <a:rPr lang="en-US" sz="3600" b="1" kern="1200" spc="-1" dirty="0">
                <a:solidFill>
                  <a:schemeClr val="tx1"/>
                </a:solidFill>
                <a:latin typeface="+mj-lt"/>
                <a:ea typeface="+mj-ea"/>
                <a:cs typeface="+mj-cs"/>
              </a:rPr>
              <a:t> </a:t>
            </a:r>
            <a:r>
              <a:rPr lang="en-US" sz="3600" b="1" kern="1200" spc="-1" dirty="0" err="1">
                <a:solidFill>
                  <a:schemeClr val="tx1"/>
                </a:solidFill>
                <a:latin typeface="+mj-lt"/>
                <a:ea typeface="+mj-ea"/>
                <a:cs typeface="+mj-cs"/>
              </a:rPr>
              <a:t>nikdy</a:t>
            </a:r>
            <a:r>
              <a:rPr lang="en-US" sz="3600" b="1" kern="1200" spc="-1" dirty="0">
                <a:solidFill>
                  <a:schemeClr val="tx1"/>
                </a:solidFill>
                <a:latin typeface="+mj-lt"/>
                <a:ea typeface="+mj-ea"/>
                <a:cs typeface="+mj-cs"/>
              </a:rPr>
              <a:t> </a:t>
            </a:r>
            <a:r>
              <a:rPr lang="en-US" sz="3600" b="1" kern="1200" spc="-1" dirty="0" err="1">
                <a:solidFill>
                  <a:schemeClr val="tx1"/>
                </a:solidFill>
                <a:latin typeface="+mj-lt"/>
                <a:ea typeface="+mj-ea"/>
                <a:cs typeface="+mj-cs"/>
              </a:rPr>
              <a:t>nevrátí</a:t>
            </a:r>
            <a:r>
              <a:rPr lang="en-US" sz="3600" b="1" kern="1200" spc="-1" dirty="0">
                <a:solidFill>
                  <a:schemeClr val="tx1"/>
                </a:solidFill>
                <a:latin typeface="+mj-lt"/>
                <a:ea typeface="+mj-ea"/>
                <a:cs typeface="+mj-cs"/>
              </a:rPr>
              <a:t>…</a:t>
            </a:r>
            <a:endParaRPr lang="en-US" sz="3600" kern="1200" spc="-1" dirty="0">
              <a:solidFill>
                <a:schemeClr val="tx1"/>
              </a:solidFill>
              <a:latin typeface="+mj-lt"/>
              <a:ea typeface="+mj-ea"/>
              <a:cs typeface="+mj-cs"/>
            </a:endParaRPr>
          </a:p>
        </p:txBody>
      </p:sp>
      <p:sp>
        <p:nvSpPr>
          <p:cNvPr id="4" name="Obdélník 3"/>
          <p:cNvSpPr/>
          <p:nvPr/>
        </p:nvSpPr>
        <p:spPr>
          <a:xfrm>
            <a:off x="804672" y="3429000"/>
            <a:ext cx="5157216" cy="2156323"/>
          </a:xfrm>
          <a:prstGeom prst="rect">
            <a:avLst/>
          </a:prstGeom>
        </p:spPr>
        <p:txBody>
          <a:bodyPr vert="horz" lIns="91440" tIns="45720" rIns="91440" bIns="45720" rtlCol="0">
            <a:normAutofit/>
          </a:bodyPr>
          <a:lstStyle/>
          <a:p>
            <a:pPr>
              <a:lnSpc>
                <a:spcPct val="90000"/>
              </a:lnSpc>
              <a:spcBef>
                <a:spcPts val="1001"/>
              </a:spcBef>
              <a:buClr>
                <a:srgbClr val="000000"/>
              </a:buClr>
            </a:pPr>
            <a:r>
              <a:rPr lang="en-US" sz="3200" spc="-1" dirty="0" err="1"/>
              <a:t>Radioaktivita</a:t>
            </a:r>
            <a:r>
              <a:rPr lang="en-US" sz="3200" spc="-1" dirty="0"/>
              <a:t>, </a:t>
            </a:r>
            <a:r>
              <a:rPr lang="en-US" sz="3200" spc="-1" dirty="0" err="1"/>
              <a:t>není</a:t>
            </a:r>
            <a:r>
              <a:rPr lang="en-US" sz="3200" spc="-1" dirty="0"/>
              <a:t> z </a:t>
            </a:r>
            <a:r>
              <a:rPr lang="en-US" sz="3200" spc="-1" dirty="0" err="1"/>
              <a:t>těch</a:t>
            </a:r>
            <a:r>
              <a:rPr lang="en-US" sz="3200" spc="-1" dirty="0"/>
              <a:t> </a:t>
            </a:r>
            <a:r>
              <a:rPr lang="en-US" sz="3200" spc="-1" dirty="0" err="1"/>
              <a:t>džinů</a:t>
            </a:r>
            <a:r>
              <a:rPr lang="en-US" sz="3200" spc="-1" dirty="0"/>
              <a:t>, </a:t>
            </a:r>
            <a:r>
              <a:rPr lang="en-US" sz="3200" spc="-1" dirty="0" err="1"/>
              <a:t>které</a:t>
            </a:r>
            <a:r>
              <a:rPr lang="en-US" sz="3200" spc="-1" dirty="0"/>
              <a:t> </a:t>
            </a:r>
            <a:r>
              <a:rPr lang="en-US" sz="3200" spc="-1" dirty="0" err="1"/>
              <a:t>jde</a:t>
            </a:r>
            <a:r>
              <a:rPr lang="en-US" sz="3200" spc="-1" dirty="0"/>
              <a:t> </a:t>
            </a:r>
            <a:r>
              <a:rPr lang="en-US" sz="3200" spc="-1" dirty="0" err="1"/>
              <a:t>snadno</a:t>
            </a:r>
            <a:r>
              <a:rPr lang="en-US" sz="3200" spc="-1" dirty="0"/>
              <a:t> </a:t>
            </a:r>
            <a:r>
              <a:rPr lang="en-US" sz="3200" spc="-1" dirty="0" err="1"/>
              <a:t>vyvolat</a:t>
            </a:r>
            <a:r>
              <a:rPr lang="en-US" sz="3200" spc="-1" dirty="0"/>
              <a:t> a </a:t>
            </a:r>
            <a:r>
              <a:rPr lang="en-US" sz="3200" spc="-1" dirty="0" err="1"/>
              <a:t>stejně</a:t>
            </a:r>
            <a:r>
              <a:rPr lang="en-US" sz="3200" spc="-1" dirty="0"/>
              <a:t> </a:t>
            </a:r>
            <a:r>
              <a:rPr lang="en-US" sz="3200" spc="-1" dirty="0" err="1"/>
              <a:t>snadno</a:t>
            </a:r>
            <a:r>
              <a:rPr lang="en-US" sz="3200" spc="-1" dirty="0"/>
              <a:t> </a:t>
            </a:r>
            <a:r>
              <a:rPr lang="en-US" sz="3200" spc="-1" dirty="0" err="1"/>
              <a:t>také</a:t>
            </a:r>
            <a:r>
              <a:rPr lang="en-US" sz="3200" spc="-1" dirty="0"/>
              <a:t> </a:t>
            </a:r>
            <a:r>
              <a:rPr lang="en-US" sz="3200" spc="-1" dirty="0" err="1"/>
              <a:t>zapudit</a:t>
            </a:r>
            <a:r>
              <a:rPr lang="en-US" sz="3200" spc="-1" dirty="0"/>
              <a:t> </a:t>
            </a:r>
            <a:r>
              <a:rPr lang="en-US" sz="3200" spc="-1" dirty="0" err="1"/>
              <a:t>zpět</a:t>
            </a:r>
            <a:r>
              <a:rPr lang="en-US" sz="3200" spc="-1" dirty="0"/>
              <a:t> do </a:t>
            </a:r>
            <a:r>
              <a:rPr lang="en-US" sz="3200" spc="-1" dirty="0" err="1"/>
              <a:t>láhve</a:t>
            </a:r>
            <a:r>
              <a:rPr lang="en-US" sz="3200" spc="-1" dirty="0"/>
              <a:t>. </a:t>
            </a:r>
          </a:p>
        </p:txBody>
      </p:sp>
      <p:pic>
        <p:nvPicPr>
          <p:cNvPr id="399" name="Zástupný symbol pro obsah 4"/>
          <p:cNvPicPr/>
          <p:nvPr/>
        </p:nvPicPr>
        <p:blipFill>
          <a:blip r:embed="rId2" cstate="print"/>
          <a:stretch/>
        </p:blipFill>
        <p:spPr>
          <a:xfrm>
            <a:off x="7904802" y="484632"/>
            <a:ext cx="2866643" cy="5733287"/>
          </a:xfrm>
          <a:prstGeom prst="rect">
            <a:avLst/>
          </a:prstGeom>
        </p:spPr>
      </p:pic>
    </p:spTree>
    <p:extLst>
      <p:ext uri="{BB962C8B-B14F-4D97-AF65-F5344CB8AC3E}">
        <p14:creationId xmlns:p14="http://schemas.microsoft.com/office/powerpoint/2010/main" val="321339204"/>
      </p:ext>
    </p:extLst>
  </p:cSld>
  <p:clrMapOvr>
    <a:overrideClrMapping bg1="dk1" tx1="lt1" bg2="dk2"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05" name="Rectangle 87">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0" name="TextShape 1"/>
          <p:cNvSpPr txBox="1"/>
          <p:nvPr/>
        </p:nvSpPr>
        <p:spPr>
          <a:xfrm>
            <a:off x="6303638" y="188559"/>
            <a:ext cx="4929556" cy="74521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kern="1200" spc="-1" dirty="0">
                <a:solidFill>
                  <a:schemeClr val="tx1"/>
                </a:solidFill>
                <a:latin typeface="+mj-lt"/>
                <a:ea typeface="+mj-ea"/>
                <a:cs typeface="+mj-cs"/>
              </a:rPr>
              <a:t>Project Manhattan</a:t>
            </a:r>
            <a:endParaRPr lang="en-US" sz="4000" kern="1200" spc="-1" dirty="0">
              <a:solidFill>
                <a:schemeClr val="tx1"/>
              </a:solidFill>
              <a:latin typeface="+mj-lt"/>
              <a:ea typeface="+mj-ea"/>
              <a:cs typeface="+mj-cs"/>
            </a:endParaRPr>
          </a:p>
        </p:txBody>
      </p:sp>
      <p:pic>
        <p:nvPicPr>
          <p:cNvPr id="402" name="Picture 22" descr="https://upload.wikimedia.org/wikipedia/commons/5/50/Exercise_Desert_Rock_I_%28Buster-Jangle_Dog%29_002.jpg"/>
          <p:cNvPicPr/>
          <p:nvPr/>
        </p:nvPicPr>
        <p:blipFill rotWithShape="1">
          <a:blip r:embed="rId2" cstate="print"/>
          <a:srcRect t="24675" r="-2" b="-2"/>
          <a:stretch/>
        </p:blipFill>
        <p:spPr>
          <a:xfrm>
            <a:off x="491148" y="343454"/>
            <a:ext cx="4853685" cy="2934000"/>
          </a:xfrm>
          <a:prstGeom prst="rect">
            <a:avLst/>
          </a:prstGeom>
        </p:spPr>
      </p:pic>
      <p:pic>
        <p:nvPicPr>
          <p:cNvPr id="401" name="Zástupný symbol pro obsah 5"/>
          <p:cNvPicPr/>
          <p:nvPr/>
        </p:nvPicPr>
        <p:blipFill rotWithShape="1">
          <a:blip r:embed="rId3" cstate="print"/>
          <a:srcRect t="650" r="-2" b="8705"/>
          <a:stretch/>
        </p:blipFill>
        <p:spPr>
          <a:xfrm>
            <a:off x="491148" y="3597883"/>
            <a:ext cx="4853685" cy="2936699"/>
          </a:xfrm>
          <a:prstGeom prst="rect">
            <a:avLst/>
          </a:prstGeom>
        </p:spPr>
      </p:pic>
      <p:cxnSp>
        <p:nvCxnSpPr>
          <p:cNvPr id="406" name="Straight Connector 89">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3598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03" name="CustomShape 2"/>
          <p:cNvSpPr/>
          <p:nvPr/>
        </p:nvSpPr>
        <p:spPr>
          <a:xfrm>
            <a:off x="6095999" y="1110343"/>
            <a:ext cx="5932713" cy="3538094"/>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Autofit/>
          </a:bodyPr>
          <a:lstStyle/>
          <a:p>
            <a:pPr marL="179388" indent="-228600">
              <a:lnSpc>
                <a:spcPct val="90000"/>
              </a:lnSpc>
              <a:spcAft>
                <a:spcPts val="600"/>
              </a:spcAft>
              <a:buFont typeface="Arial" panose="020B0604020202020204" pitchFamily="34" charset="0"/>
              <a:buChar char="•"/>
            </a:pPr>
            <a:r>
              <a:rPr lang="en-US" sz="2000" spc="-1" dirty="0" err="1"/>
              <a:t>Vybudováno</a:t>
            </a:r>
            <a:r>
              <a:rPr lang="en-US" sz="2000" spc="-1" dirty="0"/>
              <a:t> </a:t>
            </a:r>
            <a:r>
              <a:rPr lang="en-US" sz="2000" spc="-1" dirty="0" err="1"/>
              <a:t>městečko</a:t>
            </a:r>
            <a:r>
              <a:rPr lang="en-US" sz="2000" spc="-1" dirty="0"/>
              <a:t> v </a:t>
            </a:r>
            <a:r>
              <a:rPr lang="en-US" sz="2000" spc="-1" dirty="0" err="1"/>
              <a:t>poušti</a:t>
            </a:r>
            <a:r>
              <a:rPr lang="en-US" sz="2000" spc="-1" dirty="0"/>
              <a:t> v </a:t>
            </a:r>
            <a:r>
              <a:rPr lang="en-US" sz="2000" spc="-1" dirty="0" err="1"/>
              <a:t>Novém</a:t>
            </a:r>
            <a:r>
              <a:rPr lang="en-US" sz="2000" spc="-1" dirty="0"/>
              <a:t> </a:t>
            </a:r>
            <a:r>
              <a:rPr lang="en-US" sz="2000" spc="-1" dirty="0" err="1"/>
              <a:t>Mexiku</a:t>
            </a:r>
            <a:r>
              <a:rPr lang="en-US" sz="2000" spc="-1" dirty="0"/>
              <a:t>               - </a:t>
            </a:r>
            <a:r>
              <a:rPr lang="en-US" sz="2000" b="1" spc="-1" dirty="0"/>
              <a:t>Los Alamos</a:t>
            </a:r>
          </a:p>
          <a:p>
            <a:pPr marL="179388" indent="-228600">
              <a:lnSpc>
                <a:spcPct val="90000"/>
              </a:lnSpc>
              <a:spcAft>
                <a:spcPts val="600"/>
              </a:spcAft>
              <a:buFont typeface="Arial" panose="020B0604020202020204" pitchFamily="34" charset="0"/>
              <a:buChar char="•"/>
            </a:pPr>
            <a:r>
              <a:rPr lang="en-US" sz="2000" spc="-1" dirty="0" err="1"/>
              <a:t>Vynaloženy</a:t>
            </a:r>
            <a:r>
              <a:rPr lang="en-US" sz="2000" spc="-1" dirty="0"/>
              <a:t> 2 </a:t>
            </a:r>
            <a:r>
              <a:rPr lang="en-US" sz="2000" spc="-1" dirty="0" err="1"/>
              <a:t>mld</a:t>
            </a:r>
            <a:r>
              <a:rPr lang="en-US" sz="2000" spc="-1" dirty="0"/>
              <a:t> USD a </a:t>
            </a:r>
            <a:r>
              <a:rPr lang="en-US" sz="2000" spc="-1" dirty="0" err="1"/>
              <a:t>povoláni</a:t>
            </a:r>
            <a:r>
              <a:rPr lang="en-US" sz="2000" spc="-1" dirty="0"/>
              <a:t> </a:t>
            </a:r>
            <a:r>
              <a:rPr lang="en-US" sz="2000" spc="-1" dirty="0" err="1"/>
              <a:t>nejvýznamnější</a:t>
            </a:r>
            <a:r>
              <a:rPr lang="en-US" sz="2000" spc="-1" dirty="0"/>
              <a:t> </a:t>
            </a:r>
            <a:r>
              <a:rPr lang="en-US" sz="2000" spc="-1" dirty="0" err="1"/>
              <a:t>vědci</a:t>
            </a:r>
            <a:r>
              <a:rPr lang="en-US" sz="2000" spc="-1" dirty="0"/>
              <a:t>. </a:t>
            </a:r>
            <a:r>
              <a:rPr lang="en-US" sz="2000" spc="-1" dirty="0" err="1"/>
              <a:t>Tenkrát</a:t>
            </a:r>
            <a:r>
              <a:rPr lang="en-US" sz="2000" spc="-1" dirty="0"/>
              <a:t> </a:t>
            </a:r>
            <a:r>
              <a:rPr lang="en-US" sz="2000" spc="-1" dirty="0" err="1"/>
              <a:t>zde</a:t>
            </a:r>
            <a:r>
              <a:rPr lang="en-US" sz="2000" spc="-1" dirty="0"/>
              <a:t> </a:t>
            </a:r>
            <a:r>
              <a:rPr lang="en-US" sz="2000" spc="-1" dirty="0" err="1"/>
              <a:t>největší</a:t>
            </a:r>
            <a:r>
              <a:rPr lang="en-US" sz="2000" spc="-1" dirty="0"/>
              <a:t> </a:t>
            </a:r>
            <a:r>
              <a:rPr lang="en-US" sz="2000" spc="-1" dirty="0" err="1"/>
              <a:t>koncentrace</a:t>
            </a:r>
            <a:r>
              <a:rPr lang="en-US" sz="2000" spc="-1" dirty="0"/>
              <a:t> </a:t>
            </a:r>
            <a:r>
              <a:rPr lang="en-US" sz="2000" spc="-1" dirty="0" err="1"/>
              <a:t>nositelů</a:t>
            </a:r>
            <a:r>
              <a:rPr lang="en-US" sz="2000" spc="-1" dirty="0"/>
              <a:t> </a:t>
            </a:r>
            <a:r>
              <a:rPr lang="en-US" sz="2000" spc="-1" dirty="0" err="1"/>
              <a:t>Nobelovy</a:t>
            </a:r>
            <a:r>
              <a:rPr lang="en-US" sz="2000" spc="-1" dirty="0"/>
              <a:t> </a:t>
            </a:r>
            <a:r>
              <a:rPr lang="en-US" sz="2000" spc="-1" dirty="0" err="1"/>
              <a:t>ceny</a:t>
            </a:r>
            <a:r>
              <a:rPr lang="en-US" sz="2000" spc="-1" dirty="0"/>
              <a:t>.</a:t>
            </a:r>
          </a:p>
          <a:p>
            <a:pPr marL="179388" indent="-228600">
              <a:lnSpc>
                <a:spcPct val="90000"/>
              </a:lnSpc>
              <a:spcAft>
                <a:spcPts val="600"/>
              </a:spcAft>
              <a:buFont typeface="Arial" panose="020B0604020202020204" pitchFamily="34" charset="0"/>
              <a:buChar char="•"/>
            </a:pPr>
            <a:r>
              <a:rPr lang="en-US" sz="2000" b="1" spc="-1" dirty="0">
                <a:solidFill>
                  <a:srgbClr val="FF0000"/>
                </a:solidFill>
              </a:rPr>
              <a:t>1921 Robert Oppenheimer </a:t>
            </a:r>
            <a:r>
              <a:rPr lang="en-US" sz="2000" spc="-1" dirty="0">
                <a:solidFill>
                  <a:srgbClr val="FF0000"/>
                </a:solidFill>
              </a:rPr>
              <a:t>– </a:t>
            </a:r>
            <a:r>
              <a:rPr lang="en-US" sz="2000" spc="-1" dirty="0" err="1">
                <a:solidFill>
                  <a:srgbClr val="FF0000"/>
                </a:solidFill>
              </a:rPr>
              <a:t>navštívil</a:t>
            </a:r>
            <a:r>
              <a:rPr lang="en-US" sz="2000" spc="-1" dirty="0">
                <a:solidFill>
                  <a:srgbClr val="FF0000"/>
                </a:solidFill>
              </a:rPr>
              <a:t> </a:t>
            </a:r>
            <a:r>
              <a:rPr lang="en-US" sz="2000" spc="-1" dirty="0" err="1">
                <a:solidFill>
                  <a:srgbClr val="FF0000"/>
                </a:solidFill>
              </a:rPr>
              <a:t>Jáchymovské</a:t>
            </a:r>
            <a:r>
              <a:rPr lang="en-US" sz="2000" spc="-1" dirty="0">
                <a:solidFill>
                  <a:srgbClr val="FF0000"/>
                </a:solidFill>
              </a:rPr>
              <a:t> </a:t>
            </a:r>
            <a:r>
              <a:rPr lang="en-US" sz="2000" spc="-1" dirty="0" err="1">
                <a:solidFill>
                  <a:srgbClr val="FF0000"/>
                </a:solidFill>
              </a:rPr>
              <a:t>lázně</a:t>
            </a:r>
            <a:r>
              <a:rPr lang="en-US" sz="2000" spc="-1" dirty="0"/>
              <a:t>, </a:t>
            </a:r>
            <a:r>
              <a:rPr lang="en-US" sz="2000" u="sng" spc="-1" dirty="0" err="1"/>
              <a:t>fascinovala</a:t>
            </a:r>
            <a:r>
              <a:rPr lang="en-US" sz="2000" u="sng" spc="-1" dirty="0"/>
              <a:t> ho </a:t>
            </a:r>
            <a:r>
              <a:rPr lang="en-US" sz="2000" u="sng" spc="-1" dirty="0" err="1"/>
              <a:t>uranová</a:t>
            </a:r>
            <a:r>
              <a:rPr lang="en-US" sz="2000" u="sng" spc="-1" dirty="0"/>
              <a:t> </a:t>
            </a:r>
            <a:r>
              <a:rPr lang="en-US" sz="2000" u="sng" spc="-1" dirty="0" err="1"/>
              <a:t>ruda</a:t>
            </a:r>
            <a:endParaRPr lang="en-US" sz="2000" u="sng" spc="-1" dirty="0"/>
          </a:p>
          <a:p>
            <a:pPr marL="179388" indent="-228600">
              <a:lnSpc>
                <a:spcPct val="90000"/>
              </a:lnSpc>
              <a:spcAft>
                <a:spcPts val="600"/>
              </a:spcAft>
              <a:buFont typeface="Arial" panose="020B0604020202020204" pitchFamily="34" charset="0"/>
              <a:buChar char="•"/>
            </a:pPr>
            <a:r>
              <a:rPr lang="en-US" sz="2000" b="1" spc="-1" dirty="0">
                <a:solidFill>
                  <a:srgbClr val="FF0000"/>
                </a:solidFill>
              </a:rPr>
              <a:t>O 21 let (1942) </a:t>
            </a:r>
            <a:r>
              <a:rPr lang="en-US" sz="2000" b="1" spc="-1" dirty="0" err="1">
                <a:solidFill>
                  <a:srgbClr val="FF0000"/>
                </a:solidFill>
              </a:rPr>
              <a:t>později</a:t>
            </a:r>
            <a:r>
              <a:rPr lang="en-US" sz="2000" b="1" spc="-1" dirty="0">
                <a:solidFill>
                  <a:srgbClr val="FF0000"/>
                </a:solidFill>
              </a:rPr>
              <a:t> </a:t>
            </a:r>
            <a:r>
              <a:rPr lang="en-US" sz="2000" b="1" spc="-1" dirty="0" err="1">
                <a:solidFill>
                  <a:srgbClr val="FF0000"/>
                </a:solidFill>
              </a:rPr>
              <a:t>učinil</a:t>
            </a:r>
            <a:r>
              <a:rPr lang="en-US" sz="2000" b="1" spc="-1" dirty="0">
                <a:solidFill>
                  <a:srgbClr val="FF0000"/>
                </a:solidFill>
              </a:rPr>
              <a:t> z </a:t>
            </a:r>
            <a:r>
              <a:rPr lang="en-US" sz="2000" b="1" spc="-1" dirty="0" err="1">
                <a:solidFill>
                  <a:srgbClr val="FF0000"/>
                </a:solidFill>
              </a:rPr>
              <a:t>uranu</a:t>
            </a:r>
            <a:r>
              <a:rPr lang="en-US" sz="2000" b="1" spc="-1" dirty="0">
                <a:solidFill>
                  <a:srgbClr val="FF0000"/>
                </a:solidFill>
              </a:rPr>
              <a:t> </a:t>
            </a:r>
            <a:r>
              <a:rPr lang="en-US" sz="2000" b="1" spc="-1" dirty="0" err="1">
                <a:solidFill>
                  <a:srgbClr val="FF0000"/>
                </a:solidFill>
              </a:rPr>
              <a:t>nejděsivější</a:t>
            </a:r>
            <a:r>
              <a:rPr lang="en-US" sz="2000" b="1" spc="-1" dirty="0">
                <a:solidFill>
                  <a:srgbClr val="FF0000"/>
                </a:solidFill>
              </a:rPr>
              <a:t> </a:t>
            </a:r>
            <a:r>
              <a:rPr lang="en-US" sz="2000" b="1" spc="-1" dirty="0" err="1">
                <a:solidFill>
                  <a:srgbClr val="FF0000"/>
                </a:solidFill>
              </a:rPr>
              <a:t>horninu</a:t>
            </a:r>
            <a:r>
              <a:rPr lang="en-US" sz="2000" b="1" spc="-1" dirty="0">
                <a:solidFill>
                  <a:srgbClr val="FF0000"/>
                </a:solidFill>
              </a:rPr>
              <a:t> </a:t>
            </a:r>
            <a:r>
              <a:rPr lang="en-US" sz="2000" b="1" spc="-1" dirty="0" err="1">
                <a:solidFill>
                  <a:srgbClr val="FF0000"/>
                </a:solidFill>
              </a:rPr>
              <a:t>na</a:t>
            </a:r>
            <a:r>
              <a:rPr lang="en-US" sz="2000" b="1" spc="-1" dirty="0">
                <a:solidFill>
                  <a:srgbClr val="FF0000"/>
                </a:solidFill>
              </a:rPr>
              <a:t> </a:t>
            </a:r>
            <a:r>
              <a:rPr lang="en-US" sz="2000" b="1" spc="-1" dirty="0" err="1">
                <a:solidFill>
                  <a:srgbClr val="FF0000"/>
                </a:solidFill>
              </a:rPr>
              <a:t>světě</a:t>
            </a:r>
            <a:r>
              <a:rPr lang="en-US" sz="2000" b="1" spc="-1" dirty="0">
                <a:solidFill>
                  <a:srgbClr val="FF0000"/>
                </a:solidFill>
              </a:rPr>
              <a:t> – </a:t>
            </a:r>
            <a:r>
              <a:rPr lang="en-US" sz="2000" b="1" spc="-1" dirty="0" err="1">
                <a:solidFill>
                  <a:srgbClr val="FF0000"/>
                </a:solidFill>
              </a:rPr>
              <a:t>udělal</a:t>
            </a:r>
            <a:r>
              <a:rPr lang="en-US" sz="2000" b="1" spc="-1" dirty="0">
                <a:solidFill>
                  <a:srgbClr val="FF0000"/>
                </a:solidFill>
              </a:rPr>
              <a:t> z </a:t>
            </a:r>
            <a:r>
              <a:rPr lang="en-US" sz="2000" b="1" spc="-1" dirty="0" err="1">
                <a:solidFill>
                  <a:srgbClr val="FF0000"/>
                </a:solidFill>
              </a:rPr>
              <a:t>něj</a:t>
            </a:r>
            <a:r>
              <a:rPr lang="en-US" sz="2000" b="1" spc="-1" dirty="0">
                <a:solidFill>
                  <a:srgbClr val="FF0000"/>
                </a:solidFill>
              </a:rPr>
              <a:t> </a:t>
            </a:r>
            <a:r>
              <a:rPr lang="en-US" sz="2000" b="1" spc="-1" dirty="0" err="1">
                <a:solidFill>
                  <a:srgbClr val="FF0000"/>
                </a:solidFill>
              </a:rPr>
              <a:t>atomovou</a:t>
            </a:r>
            <a:r>
              <a:rPr lang="en-US" sz="2000" b="1" spc="-1" dirty="0">
                <a:solidFill>
                  <a:srgbClr val="FF0000"/>
                </a:solidFill>
              </a:rPr>
              <a:t> </a:t>
            </a:r>
            <a:r>
              <a:rPr lang="en-US" sz="2000" b="1" spc="-1" dirty="0" err="1">
                <a:solidFill>
                  <a:srgbClr val="FF0000"/>
                </a:solidFill>
              </a:rPr>
              <a:t>bombu</a:t>
            </a:r>
            <a:endParaRPr lang="en-US" sz="2000" b="1" spc="-1" dirty="0">
              <a:solidFill>
                <a:srgbClr val="FF0000"/>
              </a:solidFill>
            </a:endParaRPr>
          </a:p>
          <a:p>
            <a:pPr marL="179388" indent="-228600">
              <a:lnSpc>
                <a:spcPct val="90000"/>
              </a:lnSpc>
              <a:spcAft>
                <a:spcPts val="600"/>
              </a:spcAft>
              <a:buFont typeface="Arial" panose="020B0604020202020204" pitchFamily="34" charset="0"/>
              <a:buChar char="•"/>
            </a:pPr>
            <a:r>
              <a:rPr lang="en-US" sz="2000" spc="-1" dirty="0" err="1"/>
              <a:t>Byl</a:t>
            </a:r>
            <a:r>
              <a:rPr lang="en-US" sz="2000" spc="-1" dirty="0"/>
              <a:t> to </a:t>
            </a:r>
            <a:r>
              <a:rPr lang="en-US" sz="2000" spc="-1" dirty="0" err="1"/>
              <a:t>fyzik</a:t>
            </a:r>
            <a:r>
              <a:rPr lang="en-US" sz="2000" spc="-1" dirty="0"/>
              <a:t> se </a:t>
            </a:r>
            <a:r>
              <a:rPr lang="en-US" sz="2000" spc="-1" dirty="0" err="1"/>
              <a:t>slabostí</a:t>
            </a:r>
            <a:r>
              <a:rPr lang="en-US" sz="2000" spc="-1" dirty="0"/>
              <a:t> pro Martini, </a:t>
            </a:r>
            <a:r>
              <a:rPr lang="en-US" sz="2000" spc="-1" dirty="0" err="1"/>
              <a:t>ženy</a:t>
            </a:r>
            <a:r>
              <a:rPr lang="en-US" sz="2000" spc="-1" dirty="0"/>
              <a:t> a </a:t>
            </a:r>
            <a:r>
              <a:rPr lang="en-US" sz="2000" spc="-1" dirty="0" err="1"/>
              <a:t>dávnou</a:t>
            </a:r>
            <a:r>
              <a:rPr lang="en-US" sz="2000" spc="-1" dirty="0"/>
              <a:t> </a:t>
            </a:r>
            <a:r>
              <a:rPr lang="en-US" sz="2000" spc="-1" dirty="0" err="1"/>
              <a:t>indickou</a:t>
            </a:r>
            <a:r>
              <a:rPr lang="en-US" sz="2000" spc="-1" dirty="0"/>
              <a:t> </a:t>
            </a:r>
            <a:r>
              <a:rPr lang="en-US" sz="2000" spc="-1" dirty="0" err="1"/>
              <a:t>poezii</a:t>
            </a:r>
            <a:endParaRPr lang="en-US" sz="2000" spc="-1" dirty="0"/>
          </a:p>
          <a:p>
            <a:pPr marL="179388" indent="-228600">
              <a:lnSpc>
                <a:spcPct val="90000"/>
              </a:lnSpc>
              <a:spcAft>
                <a:spcPts val="600"/>
              </a:spcAft>
              <a:buFont typeface="Arial" panose="020B0604020202020204" pitchFamily="34" charset="0"/>
              <a:buChar char="•"/>
            </a:pPr>
            <a:r>
              <a:rPr lang="en-US" sz="2000" spc="-1" dirty="0" err="1"/>
              <a:t>Německo</a:t>
            </a:r>
            <a:r>
              <a:rPr lang="en-US" sz="2000" spc="-1" dirty="0"/>
              <a:t> </a:t>
            </a:r>
            <a:r>
              <a:rPr lang="en-US" sz="2000" spc="-1" dirty="0" err="1"/>
              <a:t>kapitulovalo</a:t>
            </a:r>
            <a:r>
              <a:rPr lang="en-US" sz="2000" spc="-1" dirty="0"/>
              <a:t> </a:t>
            </a:r>
            <a:r>
              <a:rPr lang="en-US" sz="2000" spc="-1" dirty="0" err="1"/>
              <a:t>ještě</a:t>
            </a:r>
            <a:r>
              <a:rPr lang="en-US" sz="2000" spc="-1" dirty="0"/>
              <a:t> </a:t>
            </a:r>
            <a:r>
              <a:rPr lang="en-US" sz="2000" spc="-1" dirty="0" err="1"/>
              <a:t>před</a:t>
            </a:r>
            <a:r>
              <a:rPr lang="en-US" sz="2000" spc="-1" dirty="0"/>
              <a:t> </a:t>
            </a:r>
            <a:r>
              <a:rPr lang="en-US" sz="2000" spc="-1" dirty="0" err="1"/>
              <a:t>dokončením</a:t>
            </a:r>
            <a:r>
              <a:rPr lang="en-US" sz="2000" spc="-1" dirty="0"/>
              <a:t> </a:t>
            </a:r>
            <a:r>
              <a:rPr lang="en-US" sz="2000" spc="-1" dirty="0" err="1"/>
              <a:t>bomby</a:t>
            </a:r>
            <a:r>
              <a:rPr lang="en-US" sz="2000" spc="-1" dirty="0"/>
              <a:t> – USA </a:t>
            </a:r>
            <a:r>
              <a:rPr lang="en-US" sz="2000" spc="-1" dirty="0" err="1"/>
              <a:t>zadržely</a:t>
            </a:r>
            <a:r>
              <a:rPr lang="en-US" sz="2000" spc="-1" dirty="0"/>
              <a:t> </a:t>
            </a:r>
            <a:r>
              <a:rPr lang="en-US" sz="2000" spc="-1" dirty="0" err="1"/>
              <a:t>německé</a:t>
            </a:r>
            <a:r>
              <a:rPr lang="en-US" sz="2000" spc="-1" dirty="0"/>
              <a:t> </a:t>
            </a:r>
            <a:r>
              <a:rPr lang="en-US" sz="2000" spc="-1" dirty="0" err="1"/>
              <a:t>fyziky</a:t>
            </a:r>
            <a:r>
              <a:rPr lang="en-US" sz="2000" spc="-1" dirty="0"/>
              <a:t> – </a:t>
            </a:r>
            <a:r>
              <a:rPr lang="en-US" sz="2000" spc="-1" dirty="0" err="1"/>
              <a:t>též</a:t>
            </a:r>
            <a:r>
              <a:rPr lang="en-US" sz="2000" spc="-1" dirty="0"/>
              <a:t> Otto </a:t>
            </a:r>
            <a:r>
              <a:rPr lang="en-US" sz="2000" spc="-1" dirty="0" err="1"/>
              <a:t>Hahna</a:t>
            </a:r>
            <a:r>
              <a:rPr lang="en-US" sz="2000" spc="-1" dirty="0"/>
              <a:t>.</a:t>
            </a:r>
          </a:p>
          <a:p>
            <a:pPr marL="179388" indent="-228600">
              <a:lnSpc>
                <a:spcPct val="90000"/>
              </a:lnSpc>
              <a:spcAft>
                <a:spcPts val="600"/>
              </a:spcAft>
              <a:buFont typeface="Arial" panose="020B0604020202020204" pitchFamily="34" charset="0"/>
              <a:buChar char="•"/>
            </a:pPr>
            <a:r>
              <a:rPr lang="en-US" sz="2000" spc="-1" dirty="0" err="1"/>
              <a:t>Zjistilo</a:t>
            </a:r>
            <a:r>
              <a:rPr lang="en-US" sz="2000" spc="-1" dirty="0"/>
              <a:t> se, </a:t>
            </a:r>
            <a:r>
              <a:rPr lang="en-US" sz="2000" spc="-1" dirty="0" err="1"/>
              <a:t>že</a:t>
            </a:r>
            <a:r>
              <a:rPr lang="en-US" sz="2000" spc="-1" dirty="0"/>
              <a:t> </a:t>
            </a:r>
            <a:r>
              <a:rPr lang="en-US" sz="2000" spc="-1" dirty="0" err="1"/>
              <a:t>Německo</a:t>
            </a:r>
            <a:r>
              <a:rPr lang="en-US" sz="2000" spc="-1" dirty="0"/>
              <a:t> s </a:t>
            </a:r>
            <a:r>
              <a:rPr lang="en-US" sz="2000" spc="-1" dirty="0" err="1"/>
              <a:t>vývojem</a:t>
            </a:r>
            <a:r>
              <a:rPr lang="en-US" sz="2000" spc="-1" dirty="0"/>
              <a:t> </a:t>
            </a:r>
            <a:r>
              <a:rPr lang="en-US" sz="2000" spc="-1" dirty="0" err="1"/>
              <a:t>bomby</a:t>
            </a:r>
            <a:r>
              <a:rPr lang="en-US" sz="2000" spc="-1" dirty="0"/>
              <a:t> </a:t>
            </a:r>
            <a:r>
              <a:rPr lang="en-US" sz="2000" spc="-1" dirty="0" err="1"/>
              <a:t>vlastně</a:t>
            </a:r>
            <a:r>
              <a:rPr lang="en-US" sz="2000" spc="-1" dirty="0"/>
              <a:t> </a:t>
            </a:r>
            <a:r>
              <a:rPr lang="en-US" sz="2000" spc="-1" dirty="0" err="1"/>
              <a:t>nikam</a:t>
            </a:r>
            <a:r>
              <a:rPr lang="en-US" sz="2000" spc="-1" dirty="0"/>
              <a:t> </a:t>
            </a:r>
            <a:r>
              <a:rPr lang="en-US" sz="2000" spc="-1" dirty="0" err="1"/>
              <a:t>nepokročilo</a:t>
            </a:r>
            <a:endParaRPr lang="en-US" sz="2000" spc="-1" dirty="0"/>
          </a:p>
        </p:txBody>
      </p:sp>
    </p:spTree>
    <p:extLst>
      <p:ext uri="{BB962C8B-B14F-4D97-AF65-F5344CB8AC3E}">
        <p14:creationId xmlns:p14="http://schemas.microsoft.com/office/powerpoint/2010/main" val="3046456574"/>
      </p:ext>
    </p:extLst>
  </p:cSld>
  <p:clrMapOvr>
    <a:overrideClrMapping bg1="dk1" tx1="lt1" bg2="dk2"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4" name="TextShape 1"/>
          <p:cNvSpPr txBox="1"/>
          <p:nvPr/>
        </p:nvSpPr>
        <p:spPr>
          <a:xfrm>
            <a:off x="838200" y="4669978"/>
            <a:ext cx="4391024" cy="11737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500" b="1" kern="1200" spc="-1">
                <a:solidFill>
                  <a:schemeClr val="bg1"/>
                </a:solidFill>
                <a:latin typeface="+mj-lt"/>
                <a:ea typeface="+mj-ea"/>
                <a:cs typeface="+mj-cs"/>
              </a:rPr>
              <a:t>Louis Slotin</a:t>
            </a:r>
            <a:br>
              <a:rPr lang="en-US" sz="2500" kern="1200">
                <a:solidFill>
                  <a:schemeClr val="bg1"/>
                </a:solidFill>
                <a:latin typeface="+mj-lt"/>
                <a:ea typeface="+mj-ea"/>
                <a:cs typeface="+mj-cs"/>
              </a:rPr>
            </a:br>
            <a:r>
              <a:rPr lang="en-US" sz="2500" kern="1200" spc="-1">
                <a:solidFill>
                  <a:schemeClr val="bg1"/>
                </a:solidFill>
                <a:latin typeface="+mj-lt"/>
                <a:ea typeface="+mj-ea"/>
                <a:cs typeface="+mj-cs"/>
              </a:rPr>
              <a:t>Tahání draka za ocas "tickling the dragon's tail"</a:t>
            </a:r>
          </a:p>
        </p:txBody>
      </p:sp>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l="25104" r="6512"/>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405" name="Zástupný symbol pro obsah 7"/>
          <p:cNvPicPr/>
          <p:nvPr/>
        </p:nvPicPr>
        <p:blipFill rotWithShape="1">
          <a:blip r:embed="rId3" cstate="print"/>
          <a:srcRect t="12831" r="-4" b="-4"/>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406" name="Obrázek 9"/>
          <p:cNvPicPr/>
          <p:nvPr/>
        </p:nvPicPr>
        <p:blipFill rotWithShape="1">
          <a:blip r:embed="rId4" cstate="print"/>
          <a:srcRect l="26645"/>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94" name="Group 93">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95" name="Freeform: Shape 94">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07" name="CustomShape 2"/>
          <p:cNvSpPr/>
          <p:nvPr/>
        </p:nvSpPr>
        <p:spPr>
          <a:xfrm>
            <a:off x="5495698" y="4286159"/>
            <a:ext cx="6429828" cy="2245269"/>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Autofit/>
          </a:bodyPr>
          <a:lstStyle/>
          <a:p>
            <a:pPr marL="342900" indent="-228600">
              <a:lnSpc>
                <a:spcPct val="90000"/>
              </a:lnSpc>
              <a:spcAft>
                <a:spcPts val="600"/>
              </a:spcAft>
              <a:buFont typeface="Arial" panose="020B0604020202020204" pitchFamily="34" charset="0"/>
              <a:buChar char="•"/>
            </a:pPr>
            <a:r>
              <a:rPr lang="en-US" sz="2200" spc="-1" dirty="0">
                <a:solidFill>
                  <a:schemeClr val="bg1">
                    <a:alpha val="80000"/>
                  </a:schemeClr>
                </a:solidFill>
              </a:rPr>
              <a:t>Na </a:t>
            </a:r>
            <a:r>
              <a:rPr lang="en-US" sz="2200" spc="-1" dirty="0" err="1">
                <a:solidFill>
                  <a:schemeClr val="bg1">
                    <a:alpha val="80000"/>
                  </a:schemeClr>
                </a:solidFill>
              </a:rPr>
              <a:t>projektu</a:t>
            </a:r>
            <a:r>
              <a:rPr lang="en-US" sz="2200" spc="-1" dirty="0">
                <a:solidFill>
                  <a:schemeClr val="bg1">
                    <a:alpha val="80000"/>
                  </a:schemeClr>
                </a:solidFill>
              </a:rPr>
              <a:t> se </a:t>
            </a:r>
            <a:r>
              <a:rPr lang="en-US" sz="2200" spc="-1" dirty="0" err="1">
                <a:solidFill>
                  <a:schemeClr val="bg1">
                    <a:alpha val="80000"/>
                  </a:schemeClr>
                </a:solidFill>
              </a:rPr>
              <a:t>podílel</a:t>
            </a:r>
            <a:r>
              <a:rPr lang="en-US" sz="2200" spc="-1" dirty="0">
                <a:solidFill>
                  <a:schemeClr val="bg1">
                    <a:alpha val="80000"/>
                  </a:schemeClr>
                </a:solidFill>
              </a:rPr>
              <a:t> </a:t>
            </a:r>
            <a:r>
              <a:rPr lang="en-US" sz="2200" spc="-1" dirty="0" err="1">
                <a:solidFill>
                  <a:schemeClr val="bg1">
                    <a:alpha val="80000"/>
                  </a:schemeClr>
                </a:solidFill>
              </a:rPr>
              <a:t>i</a:t>
            </a:r>
            <a:r>
              <a:rPr lang="en-US" sz="2200" spc="-1" dirty="0">
                <a:solidFill>
                  <a:schemeClr val="bg1">
                    <a:alpha val="80000"/>
                  </a:schemeClr>
                </a:solidFill>
              </a:rPr>
              <a:t> </a:t>
            </a:r>
            <a:r>
              <a:rPr lang="en-US" sz="2200" spc="-1" dirty="0" err="1">
                <a:solidFill>
                  <a:schemeClr val="bg1">
                    <a:alpha val="80000"/>
                  </a:schemeClr>
                </a:solidFill>
              </a:rPr>
              <a:t>mladý</a:t>
            </a:r>
            <a:r>
              <a:rPr lang="en-US" sz="2200" spc="-1" dirty="0">
                <a:solidFill>
                  <a:schemeClr val="bg1">
                    <a:alpha val="80000"/>
                  </a:schemeClr>
                </a:solidFill>
              </a:rPr>
              <a:t> </a:t>
            </a:r>
            <a:r>
              <a:rPr lang="en-US" sz="2200" spc="-1" dirty="0" err="1">
                <a:solidFill>
                  <a:schemeClr val="bg1">
                    <a:alpha val="80000"/>
                  </a:schemeClr>
                </a:solidFill>
              </a:rPr>
              <a:t>vědec</a:t>
            </a:r>
            <a:r>
              <a:rPr lang="en-US" sz="2200" spc="-1" dirty="0">
                <a:solidFill>
                  <a:schemeClr val="bg1">
                    <a:alpha val="80000"/>
                  </a:schemeClr>
                </a:solidFill>
              </a:rPr>
              <a:t> </a:t>
            </a:r>
            <a:r>
              <a:rPr lang="en-US" sz="2200" b="1" spc="-1" dirty="0">
                <a:solidFill>
                  <a:schemeClr val="bg1">
                    <a:alpha val="80000"/>
                  </a:schemeClr>
                </a:solidFill>
              </a:rPr>
              <a:t>Louis </a:t>
            </a:r>
            <a:r>
              <a:rPr lang="en-US" sz="2200" b="1" spc="-1" dirty="0" err="1">
                <a:solidFill>
                  <a:schemeClr val="bg1">
                    <a:alpha val="80000"/>
                  </a:schemeClr>
                </a:solidFill>
              </a:rPr>
              <a:t>Slotin</a:t>
            </a:r>
            <a:r>
              <a:rPr lang="en-US" sz="2200" spc="-1" dirty="0">
                <a:solidFill>
                  <a:schemeClr val="bg1">
                    <a:alpha val="80000"/>
                  </a:schemeClr>
                </a:solidFill>
              </a:rPr>
              <a:t>. </a:t>
            </a:r>
            <a:r>
              <a:rPr lang="en-US" sz="2200" spc="-1" dirty="0" err="1">
                <a:solidFill>
                  <a:schemeClr val="bg1">
                    <a:alpha val="80000"/>
                  </a:schemeClr>
                </a:solidFill>
              </a:rPr>
              <a:t>Již</a:t>
            </a:r>
            <a:r>
              <a:rPr lang="en-US" sz="2200" spc="-1" dirty="0">
                <a:solidFill>
                  <a:schemeClr val="bg1">
                    <a:alpha val="80000"/>
                  </a:schemeClr>
                </a:solidFill>
              </a:rPr>
              <a:t> </a:t>
            </a:r>
            <a:r>
              <a:rPr lang="en-US" sz="2200" spc="-1" dirty="0" err="1">
                <a:solidFill>
                  <a:schemeClr val="bg1">
                    <a:alpha val="80000"/>
                  </a:schemeClr>
                </a:solidFill>
              </a:rPr>
              <a:t>předtím</a:t>
            </a:r>
            <a:r>
              <a:rPr lang="en-US" sz="2200" spc="-1" dirty="0">
                <a:solidFill>
                  <a:schemeClr val="bg1">
                    <a:alpha val="80000"/>
                  </a:schemeClr>
                </a:solidFill>
              </a:rPr>
              <a:t> </a:t>
            </a:r>
            <a:r>
              <a:rPr lang="en-US" sz="2200" spc="-1" dirty="0" err="1">
                <a:solidFill>
                  <a:schemeClr val="bg1">
                    <a:alpha val="80000"/>
                  </a:schemeClr>
                </a:solidFill>
              </a:rPr>
              <a:t>pracoval</a:t>
            </a:r>
            <a:r>
              <a:rPr lang="en-US" sz="2200" spc="-1" dirty="0">
                <a:solidFill>
                  <a:schemeClr val="bg1">
                    <a:alpha val="80000"/>
                  </a:schemeClr>
                </a:solidFill>
              </a:rPr>
              <a:t> </a:t>
            </a:r>
            <a:r>
              <a:rPr lang="en-US" sz="2200" spc="-1" dirty="0" err="1">
                <a:solidFill>
                  <a:schemeClr val="bg1">
                    <a:alpha val="80000"/>
                  </a:schemeClr>
                </a:solidFill>
              </a:rPr>
              <a:t>na</a:t>
            </a:r>
            <a:r>
              <a:rPr lang="en-US" sz="2200" spc="-1" dirty="0">
                <a:solidFill>
                  <a:schemeClr val="bg1">
                    <a:alpha val="80000"/>
                  </a:schemeClr>
                </a:solidFill>
              </a:rPr>
              <a:t> </a:t>
            </a:r>
            <a:r>
              <a:rPr lang="en-US" sz="2200" spc="-1" dirty="0" err="1">
                <a:solidFill>
                  <a:schemeClr val="bg1">
                    <a:alpha val="80000"/>
                  </a:schemeClr>
                </a:solidFill>
              </a:rPr>
              <a:t>stavbě</a:t>
            </a:r>
            <a:r>
              <a:rPr lang="en-US" sz="2200" spc="-1" dirty="0">
                <a:solidFill>
                  <a:schemeClr val="bg1">
                    <a:alpha val="80000"/>
                  </a:schemeClr>
                </a:solidFill>
              </a:rPr>
              <a:t> </a:t>
            </a:r>
            <a:r>
              <a:rPr lang="en-US" sz="2200" spc="-1" dirty="0" err="1">
                <a:solidFill>
                  <a:schemeClr val="bg1">
                    <a:alpha val="80000"/>
                  </a:schemeClr>
                </a:solidFill>
              </a:rPr>
              <a:t>prvního</a:t>
            </a:r>
            <a:r>
              <a:rPr lang="en-US" sz="2200" spc="-1" dirty="0">
                <a:solidFill>
                  <a:schemeClr val="bg1">
                    <a:alpha val="80000"/>
                  </a:schemeClr>
                </a:solidFill>
              </a:rPr>
              <a:t> </a:t>
            </a:r>
            <a:r>
              <a:rPr lang="en-US" sz="2200" spc="-1" dirty="0" err="1">
                <a:solidFill>
                  <a:schemeClr val="bg1">
                    <a:alpha val="80000"/>
                  </a:schemeClr>
                </a:solidFill>
              </a:rPr>
              <a:t>funkčního</a:t>
            </a:r>
            <a:r>
              <a:rPr lang="en-US" sz="2200" spc="-1" dirty="0">
                <a:solidFill>
                  <a:schemeClr val="bg1">
                    <a:alpha val="80000"/>
                  </a:schemeClr>
                </a:solidFill>
              </a:rPr>
              <a:t> </a:t>
            </a:r>
            <a:r>
              <a:rPr lang="en-US" sz="2200" spc="-1" dirty="0" err="1">
                <a:solidFill>
                  <a:schemeClr val="bg1">
                    <a:alpha val="80000"/>
                  </a:schemeClr>
                </a:solidFill>
              </a:rPr>
              <a:t>jaderného</a:t>
            </a:r>
            <a:r>
              <a:rPr lang="en-US" sz="2200" spc="-1" dirty="0">
                <a:solidFill>
                  <a:schemeClr val="bg1">
                    <a:alpha val="80000"/>
                  </a:schemeClr>
                </a:solidFill>
              </a:rPr>
              <a:t> </a:t>
            </a:r>
            <a:r>
              <a:rPr lang="en-US" sz="2200" spc="-1" dirty="0" err="1">
                <a:solidFill>
                  <a:schemeClr val="bg1">
                    <a:alpha val="80000"/>
                  </a:schemeClr>
                </a:solidFill>
              </a:rPr>
              <a:t>reaktoru</a:t>
            </a:r>
            <a:r>
              <a:rPr lang="en-US" sz="2200" spc="-1" dirty="0">
                <a:solidFill>
                  <a:schemeClr val="bg1">
                    <a:alpha val="80000"/>
                  </a:schemeClr>
                </a:solidFill>
              </a:rPr>
              <a:t> </a:t>
            </a:r>
          </a:p>
          <a:p>
            <a:pPr marL="342900" indent="-228600">
              <a:lnSpc>
                <a:spcPct val="90000"/>
              </a:lnSpc>
              <a:spcAft>
                <a:spcPts val="600"/>
              </a:spcAft>
              <a:buFont typeface="Arial" panose="020B0604020202020204" pitchFamily="34" charset="0"/>
              <a:buChar char="•"/>
            </a:pPr>
            <a:r>
              <a:rPr lang="en-US" sz="2200" spc="-1" dirty="0" err="1">
                <a:solidFill>
                  <a:schemeClr val="bg1">
                    <a:alpha val="80000"/>
                  </a:schemeClr>
                </a:solidFill>
              </a:rPr>
              <a:t>Hledání</a:t>
            </a:r>
            <a:r>
              <a:rPr lang="en-US" sz="2200" spc="-1" dirty="0">
                <a:solidFill>
                  <a:schemeClr val="bg1">
                    <a:alpha val="80000"/>
                  </a:schemeClr>
                </a:solidFill>
              </a:rPr>
              <a:t> </a:t>
            </a:r>
            <a:r>
              <a:rPr lang="en-US" sz="2200" spc="-1" dirty="0" err="1">
                <a:solidFill>
                  <a:schemeClr val="bg1">
                    <a:alpha val="80000"/>
                  </a:schemeClr>
                </a:solidFill>
              </a:rPr>
              <a:t>kritického</a:t>
            </a:r>
            <a:r>
              <a:rPr lang="en-US" sz="2200" spc="-1" dirty="0">
                <a:solidFill>
                  <a:schemeClr val="bg1">
                    <a:alpha val="80000"/>
                  </a:schemeClr>
                </a:solidFill>
              </a:rPr>
              <a:t> </a:t>
            </a:r>
            <a:r>
              <a:rPr lang="en-US" sz="2200" spc="-1" dirty="0" err="1">
                <a:solidFill>
                  <a:schemeClr val="bg1">
                    <a:alpha val="80000"/>
                  </a:schemeClr>
                </a:solidFill>
              </a:rPr>
              <a:t>množství</a:t>
            </a:r>
            <a:r>
              <a:rPr lang="en-US" sz="2200" spc="-1" dirty="0">
                <a:solidFill>
                  <a:schemeClr val="bg1">
                    <a:alpha val="80000"/>
                  </a:schemeClr>
                </a:solidFill>
              </a:rPr>
              <a:t> </a:t>
            </a:r>
            <a:r>
              <a:rPr lang="en-US" sz="2200" spc="-1" dirty="0" err="1">
                <a:solidFill>
                  <a:schemeClr val="bg1">
                    <a:alpha val="80000"/>
                  </a:schemeClr>
                </a:solidFill>
              </a:rPr>
              <a:t>jaderného</a:t>
            </a:r>
            <a:r>
              <a:rPr lang="en-US" sz="2200" spc="-1" dirty="0">
                <a:solidFill>
                  <a:schemeClr val="bg1">
                    <a:alpha val="80000"/>
                  </a:schemeClr>
                </a:solidFill>
              </a:rPr>
              <a:t> </a:t>
            </a:r>
            <a:r>
              <a:rPr lang="en-US" sz="2200" spc="-1" dirty="0" err="1">
                <a:solidFill>
                  <a:schemeClr val="bg1">
                    <a:alpha val="80000"/>
                  </a:schemeClr>
                </a:solidFill>
              </a:rPr>
              <a:t>materiálu</a:t>
            </a:r>
            <a:r>
              <a:rPr lang="en-US" sz="2200" spc="-1" dirty="0">
                <a:solidFill>
                  <a:schemeClr val="bg1">
                    <a:alpha val="80000"/>
                  </a:schemeClr>
                </a:solidFill>
              </a:rPr>
              <a:t> a </a:t>
            </a:r>
            <a:r>
              <a:rPr lang="en-US" sz="2200" spc="-1" dirty="0" err="1">
                <a:solidFill>
                  <a:schemeClr val="bg1">
                    <a:alpha val="80000"/>
                  </a:schemeClr>
                </a:solidFill>
              </a:rPr>
              <a:t>studování</a:t>
            </a:r>
            <a:r>
              <a:rPr lang="en-US" sz="2200" spc="-1" dirty="0">
                <a:solidFill>
                  <a:schemeClr val="bg1">
                    <a:alpha val="80000"/>
                  </a:schemeClr>
                </a:solidFill>
              </a:rPr>
              <a:t> </a:t>
            </a:r>
            <a:r>
              <a:rPr lang="en-US" sz="2200" spc="-1" dirty="0" err="1">
                <a:solidFill>
                  <a:schemeClr val="bg1">
                    <a:alpha val="80000"/>
                  </a:schemeClr>
                </a:solidFill>
              </a:rPr>
              <a:t>reakcí</a:t>
            </a:r>
            <a:r>
              <a:rPr lang="en-US" sz="2200" spc="-1" dirty="0">
                <a:solidFill>
                  <a:schemeClr val="bg1">
                    <a:alpha val="80000"/>
                  </a:schemeClr>
                </a:solidFill>
              </a:rPr>
              <a:t> </a:t>
            </a:r>
            <a:r>
              <a:rPr lang="en-US" sz="2200" spc="-1" dirty="0" err="1">
                <a:solidFill>
                  <a:schemeClr val="bg1">
                    <a:alpha val="80000"/>
                  </a:schemeClr>
                </a:solidFill>
              </a:rPr>
              <a:t>přibližováním</a:t>
            </a:r>
            <a:r>
              <a:rPr lang="en-US" sz="2200" spc="-1" dirty="0">
                <a:solidFill>
                  <a:schemeClr val="bg1">
                    <a:alpha val="80000"/>
                  </a:schemeClr>
                </a:solidFill>
              </a:rPr>
              <a:t> </a:t>
            </a:r>
            <a:r>
              <a:rPr lang="en-US" sz="2200" spc="-1" dirty="0" err="1">
                <a:solidFill>
                  <a:schemeClr val="bg1">
                    <a:alpha val="80000"/>
                  </a:schemeClr>
                </a:solidFill>
              </a:rPr>
              <a:t>hemisfér</a:t>
            </a:r>
            <a:r>
              <a:rPr lang="en-US" sz="2200" spc="-1" dirty="0">
                <a:solidFill>
                  <a:schemeClr val="bg1">
                    <a:alpha val="80000"/>
                  </a:schemeClr>
                </a:solidFill>
              </a:rPr>
              <a:t> s </a:t>
            </a:r>
            <a:r>
              <a:rPr lang="en-US" sz="2200" spc="-1" dirty="0" err="1">
                <a:solidFill>
                  <a:schemeClr val="bg1">
                    <a:alpha val="80000"/>
                  </a:schemeClr>
                </a:solidFill>
              </a:rPr>
              <a:t>podkritickým</a:t>
            </a:r>
            <a:r>
              <a:rPr lang="en-US" sz="2200" spc="-1" dirty="0">
                <a:solidFill>
                  <a:schemeClr val="bg1">
                    <a:alpha val="80000"/>
                  </a:schemeClr>
                </a:solidFill>
              </a:rPr>
              <a:t> </a:t>
            </a:r>
            <a:r>
              <a:rPr lang="en-US" sz="2200" spc="-1" dirty="0" err="1">
                <a:solidFill>
                  <a:schemeClr val="bg1">
                    <a:alpha val="80000"/>
                  </a:schemeClr>
                </a:solidFill>
              </a:rPr>
              <a:t>množstvím</a:t>
            </a:r>
            <a:r>
              <a:rPr lang="en-US" sz="2200" spc="-1" dirty="0">
                <a:solidFill>
                  <a:schemeClr val="bg1">
                    <a:alpha val="80000"/>
                  </a:schemeClr>
                </a:solidFill>
              </a:rPr>
              <a:t> k </a:t>
            </a:r>
            <a:r>
              <a:rPr lang="en-US" sz="2200" spc="-1" dirty="0" err="1">
                <a:solidFill>
                  <a:schemeClr val="bg1">
                    <a:alpha val="80000"/>
                  </a:schemeClr>
                </a:solidFill>
              </a:rPr>
              <a:t>sobě</a:t>
            </a:r>
            <a:r>
              <a:rPr lang="en-US" sz="2200" spc="-1" dirty="0">
                <a:solidFill>
                  <a:schemeClr val="bg1">
                    <a:alpha val="80000"/>
                  </a:schemeClr>
                </a:solidFill>
              </a:rPr>
              <a:t> </a:t>
            </a:r>
            <a:r>
              <a:rPr lang="cs-CZ" sz="2200" spc="-1" dirty="0">
                <a:solidFill>
                  <a:schemeClr val="bg1">
                    <a:alpha val="80000"/>
                  </a:schemeClr>
                </a:solidFill>
              </a:rPr>
              <a:t>         </a:t>
            </a:r>
            <a:r>
              <a:rPr lang="en-US" sz="2200" spc="-1" dirty="0">
                <a:solidFill>
                  <a:schemeClr val="bg1">
                    <a:alpha val="80000"/>
                  </a:schemeClr>
                </a:solidFill>
              </a:rPr>
              <a:t>s </a:t>
            </a:r>
            <a:r>
              <a:rPr lang="en-US" sz="2200" spc="-1" dirty="0" err="1">
                <a:solidFill>
                  <a:schemeClr val="bg1">
                    <a:alpha val="80000"/>
                  </a:schemeClr>
                </a:solidFill>
              </a:rPr>
              <a:t>pomocí</a:t>
            </a:r>
            <a:r>
              <a:rPr lang="en-US" sz="2200" spc="-1" dirty="0">
                <a:solidFill>
                  <a:schemeClr val="bg1">
                    <a:alpha val="80000"/>
                  </a:schemeClr>
                </a:solidFill>
              </a:rPr>
              <a:t> </a:t>
            </a:r>
            <a:r>
              <a:rPr lang="en-US" sz="2200" spc="-1" dirty="0" err="1">
                <a:solidFill>
                  <a:schemeClr val="bg1">
                    <a:alpha val="80000"/>
                  </a:schemeClr>
                </a:solidFill>
              </a:rPr>
              <a:t>šroubováku</a:t>
            </a:r>
            <a:endParaRPr lang="en-US" sz="2200" spc="-1" dirty="0">
              <a:solidFill>
                <a:schemeClr val="bg1">
                  <a:alpha val="80000"/>
                </a:schemeClr>
              </a:solidFill>
            </a:endParaRPr>
          </a:p>
        </p:txBody>
      </p:sp>
    </p:spTree>
    <p:extLst>
      <p:ext uri="{BB962C8B-B14F-4D97-AF65-F5344CB8AC3E}">
        <p14:creationId xmlns:p14="http://schemas.microsoft.com/office/powerpoint/2010/main" val="10953882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98">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0" name="TextShape 2"/>
          <p:cNvSpPr txBox="1"/>
          <p:nvPr/>
        </p:nvSpPr>
        <p:spPr>
          <a:xfrm>
            <a:off x="510396" y="150406"/>
            <a:ext cx="5451492" cy="13449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kern="1200" spc="-1" dirty="0">
                <a:solidFill>
                  <a:schemeClr val="tx1"/>
                </a:solidFill>
                <a:latin typeface="+mj-lt"/>
                <a:ea typeface="+mj-ea"/>
                <a:cs typeface="+mj-cs"/>
              </a:rPr>
              <a:t>Louis </a:t>
            </a:r>
            <a:r>
              <a:rPr lang="en-US" sz="2800" b="1" kern="1200" spc="-1" dirty="0" err="1">
                <a:solidFill>
                  <a:schemeClr val="tx1"/>
                </a:solidFill>
                <a:latin typeface="+mj-lt"/>
                <a:ea typeface="+mj-ea"/>
                <a:cs typeface="+mj-cs"/>
              </a:rPr>
              <a:t>Slotin</a:t>
            </a:r>
            <a:br>
              <a:rPr lang="en-US" sz="2800" b="1" kern="1200" dirty="0">
                <a:solidFill>
                  <a:schemeClr val="tx1"/>
                </a:solidFill>
                <a:latin typeface="+mj-lt"/>
                <a:ea typeface="+mj-ea"/>
                <a:cs typeface="+mj-cs"/>
              </a:rPr>
            </a:br>
            <a:r>
              <a:rPr lang="en-US" sz="2800" b="1" kern="1200" spc="-1" dirty="0" err="1">
                <a:solidFill>
                  <a:schemeClr val="tx1"/>
                </a:solidFill>
                <a:latin typeface="+mj-lt"/>
                <a:ea typeface="+mj-ea"/>
                <a:cs typeface="+mj-cs"/>
              </a:rPr>
              <a:t>Tahání</a:t>
            </a:r>
            <a:r>
              <a:rPr lang="en-US" sz="2800" b="1" kern="1200" spc="-1" dirty="0">
                <a:solidFill>
                  <a:schemeClr val="tx1"/>
                </a:solidFill>
                <a:latin typeface="+mj-lt"/>
                <a:ea typeface="+mj-ea"/>
                <a:cs typeface="+mj-cs"/>
              </a:rPr>
              <a:t> </a:t>
            </a:r>
            <a:r>
              <a:rPr lang="en-US" sz="2800" b="1" kern="1200" spc="-1" dirty="0" err="1">
                <a:solidFill>
                  <a:schemeClr val="tx1"/>
                </a:solidFill>
                <a:latin typeface="+mj-lt"/>
                <a:ea typeface="+mj-ea"/>
                <a:cs typeface="+mj-cs"/>
              </a:rPr>
              <a:t>draka</a:t>
            </a:r>
            <a:r>
              <a:rPr lang="en-US" sz="2800" b="1" kern="1200" spc="-1" dirty="0">
                <a:solidFill>
                  <a:schemeClr val="tx1"/>
                </a:solidFill>
                <a:latin typeface="+mj-lt"/>
                <a:ea typeface="+mj-ea"/>
                <a:cs typeface="+mj-cs"/>
              </a:rPr>
              <a:t> za ocas "tickling the dragon's tail"</a:t>
            </a:r>
          </a:p>
        </p:txBody>
      </p:sp>
      <p:sp>
        <p:nvSpPr>
          <p:cNvPr id="408" name="TextShape 1"/>
          <p:cNvSpPr txBox="1"/>
          <p:nvPr/>
        </p:nvSpPr>
        <p:spPr>
          <a:xfrm>
            <a:off x="238614" y="1542494"/>
            <a:ext cx="5857385" cy="4869191"/>
          </a:xfrm>
          <a:prstGeom prst="rect">
            <a:avLst/>
          </a:prstGeom>
        </p:spPr>
        <p:txBody>
          <a:bodyPr vert="horz" lIns="91440" tIns="45720" rIns="91440" bIns="45720" rtlCol="0">
            <a:noAutofit/>
          </a:bodyPr>
          <a:lstStyle/>
          <a:p>
            <a:pPr marL="228600" indent="-228600">
              <a:spcBef>
                <a:spcPts val="1200"/>
              </a:spcBef>
              <a:buClr>
                <a:srgbClr val="FF0000"/>
              </a:buClr>
              <a:buFont typeface="Arial" panose="020B0604020202020204" pitchFamily="34" charset="0"/>
              <a:buChar char="•"/>
            </a:pPr>
            <a:r>
              <a:rPr lang="en-US" spc="-1" dirty="0" err="1"/>
              <a:t>Jednou</a:t>
            </a:r>
            <a:r>
              <a:rPr lang="en-US" spc="-1" dirty="0"/>
              <a:t> </a:t>
            </a:r>
            <a:r>
              <a:rPr lang="en-US" spc="-1" dirty="0" err="1">
                <a:solidFill>
                  <a:srgbClr val="FF0000"/>
                </a:solidFill>
              </a:rPr>
              <a:t>Louisovi</a:t>
            </a:r>
            <a:r>
              <a:rPr lang="en-US" spc="-1" dirty="0">
                <a:solidFill>
                  <a:srgbClr val="FF0000"/>
                </a:solidFill>
              </a:rPr>
              <a:t> </a:t>
            </a:r>
            <a:r>
              <a:rPr lang="en-US" spc="-1" dirty="0" err="1">
                <a:solidFill>
                  <a:srgbClr val="FF0000"/>
                </a:solidFill>
              </a:rPr>
              <a:t>Slotinovi</a:t>
            </a:r>
            <a:r>
              <a:rPr lang="en-US" spc="-1" dirty="0">
                <a:solidFill>
                  <a:srgbClr val="FF0000"/>
                </a:solidFill>
              </a:rPr>
              <a:t> </a:t>
            </a:r>
            <a:r>
              <a:rPr lang="en-US" spc="-1" dirty="0" err="1">
                <a:solidFill>
                  <a:srgbClr val="FF0000"/>
                </a:solidFill>
              </a:rPr>
              <a:t>šroubovák</a:t>
            </a:r>
            <a:r>
              <a:rPr lang="en-US" spc="-1" dirty="0">
                <a:solidFill>
                  <a:srgbClr val="FF0000"/>
                </a:solidFill>
              </a:rPr>
              <a:t> </a:t>
            </a:r>
            <a:r>
              <a:rPr lang="en-US" spc="-1" dirty="0" err="1">
                <a:solidFill>
                  <a:srgbClr val="FF0000"/>
                </a:solidFill>
              </a:rPr>
              <a:t>sklouzl</a:t>
            </a:r>
            <a:r>
              <a:rPr lang="en-US" spc="-1" dirty="0">
                <a:solidFill>
                  <a:srgbClr val="FF0000"/>
                </a:solidFill>
              </a:rPr>
              <a:t> a </a:t>
            </a:r>
            <a:r>
              <a:rPr lang="en-US" spc="-1" dirty="0" err="1">
                <a:solidFill>
                  <a:srgbClr val="FF0000"/>
                </a:solidFill>
              </a:rPr>
              <a:t>obě</a:t>
            </a:r>
            <a:r>
              <a:rPr lang="en-US" spc="-1" dirty="0">
                <a:solidFill>
                  <a:srgbClr val="FF0000"/>
                </a:solidFill>
              </a:rPr>
              <a:t> </a:t>
            </a:r>
            <a:r>
              <a:rPr lang="en-US" spc="-1" dirty="0" err="1">
                <a:solidFill>
                  <a:srgbClr val="FF0000"/>
                </a:solidFill>
              </a:rPr>
              <a:t>hemisféry</a:t>
            </a:r>
            <a:r>
              <a:rPr lang="en-US" spc="-1" dirty="0">
                <a:solidFill>
                  <a:srgbClr val="FF0000"/>
                </a:solidFill>
              </a:rPr>
              <a:t> se </a:t>
            </a:r>
            <a:r>
              <a:rPr lang="en-US" spc="-1" dirty="0" err="1">
                <a:solidFill>
                  <a:srgbClr val="FF0000"/>
                </a:solidFill>
              </a:rPr>
              <a:t>na</a:t>
            </a:r>
            <a:r>
              <a:rPr lang="en-US" spc="-1" dirty="0">
                <a:solidFill>
                  <a:srgbClr val="FF0000"/>
                </a:solidFill>
              </a:rPr>
              <a:t> </a:t>
            </a:r>
            <a:r>
              <a:rPr lang="en-US" spc="-1" dirty="0" err="1">
                <a:solidFill>
                  <a:srgbClr val="FF0000"/>
                </a:solidFill>
              </a:rPr>
              <a:t>chvíli</a:t>
            </a:r>
            <a:r>
              <a:rPr lang="en-US" spc="-1" dirty="0">
                <a:solidFill>
                  <a:srgbClr val="FF0000"/>
                </a:solidFill>
              </a:rPr>
              <a:t> </a:t>
            </a:r>
            <a:r>
              <a:rPr lang="en-US" spc="-1" dirty="0" err="1">
                <a:solidFill>
                  <a:srgbClr val="FF0000"/>
                </a:solidFill>
              </a:rPr>
              <a:t>zcela</a:t>
            </a:r>
            <a:r>
              <a:rPr lang="en-US" spc="-1" dirty="0">
                <a:solidFill>
                  <a:srgbClr val="FF0000"/>
                </a:solidFill>
              </a:rPr>
              <a:t> </a:t>
            </a:r>
            <a:r>
              <a:rPr lang="en-US" spc="-1" dirty="0" err="1">
                <a:solidFill>
                  <a:srgbClr val="FF0000"/>
                </a:solidFill>
              </a:rPr>
              <a:t>spojily</a:t>
            </a:r>
            <a:r>
              <a:rPr lang="en-US" spc="-1" dirty="0"/>
              <a:t>, </a:t>
            </a:r>
            <a:r>
              <a:rPr lang="en-US" spc="-1" dirty="0" err="1"/>
              <a:t>než</a:t>
            </a:r>
            <a:r>
              <a:rPr lang="en-US" spc="-1" dirty="0"/>
              <a:t> je </a:t>
            </a:r>
            <a:r>
              <a:rPr lang="en-US" spc="-1" dirty="0" err="1"/>
              <a:t>Slotin</a:t>
            </a:r>
            <a:r>
              <a:rPr lang="en-US" spc="-1" dirty="0"/>
              <a:t> </a:t>
            </a:r>
            <a:r>
              <a:rPr lang="en-US" spc="-1" dirty="0" err="1"/>
              <a:t>rychle</a:t>
            </a:r>
            <a:r>
              <a:rPr lang="en-US" spc="-1" dirty="0"/>
              <a:t> </a:t>
            </a:r>
            <a:r>
              <a:rPr lang="en-US" spc="-1" dirty="0" err="1"/>
              <a:t>odtrhl</a:t>
            </a:r>
            <a:r>
              <a:rPr lang="en-US" spc="-1" dirty="0"/>
              <a:t>. </a:t>
            </a:r>
            <a:r>
              <a:rPr lang="en-US" spc="-1" dirty="0" err="1"/>
              <a:t>Tím</a:t>
            </a:r>
            <a:r>
              <a:rPr lang="en-US" spc="-1" dirty="0"/>
              <a:t> </a:t>
            </a:r>
            <a:r>
              <a:rPr lang="en-US" spc="-1" dirty="0" err="1"/>
              <a:t>zachránil</a:t>
            </a:r>
            <a:r>
              <a:rPr lang="en-US" spc="-1" dirty="0"/>
              <a:t> </a:t>
            </a:r>
            <a:r>
              <a:rPr lang="en-US" spc="-1" dirty="0" err="1"/>
              <a:t>spoustu</a:t>
            </a:r>
            <a:r>
              <a:rPr lang="en-US" spc="-1" dirty="0"/>
              <a:t> </a:t>
            </a:r>
            <a:r>
              <a:rPr lang="en-US" spc="-1" dirty="0" err="1"/>
              <a:t>lidí</a:t>
            </a:r>
            <a:r>
              <a:rPr lang="en-US" spc="-1" dirty="0"/>
              <a:t>, </a:t>
            </a:r>
            <a:r>
              <a:rPr lang="en-US" spc="-1" dirty="0" err="1"/>
              <a:t>sám</a:t>
            </a:r>
            <a:r>
              <a:rPr lang="en-US" spc="-1" dirty="0"/>
              <a:t> </a:t>
            </a:r>
            <a:r>
              <a:rPr lang="en-US" spc="-1" dirty="0" err="1"/>
              <a:t>byl</a:t>
            </a:r>
            <a:r>
              <a:rPr lang="en-US" spc="-1" dirty="0"/>
              <a:t> </a:t>
            </a:r>
            <a:r>
              <a:rPr lang="en-US" spc="-1" dirty="0" err="1"/>
              <a:t>však</a:t>
            </a:r>
            <a:r>
              <a:rPr lang="en-US" spc="-1" dirty="0"/>
              <a:t> </a:t>
            </a:r>
            <a:r>
              <a:rPr lang="en-US" spc="-1" dirty="0" err="1"/>
              <a:t>exponován</a:t>
            </a:r>
            <a:r>
              <a:rPr lang="en-US" spc="-1" dirty="0"/>
              <a:t> </a:t>
            </a:r>
            <a:r>
              <a:rPr lang="en-US" spc="-1" dirty="0" err="1"/>
              <a:t>smrtelné</a:t>
            </a:r>
            <a:r>
              <a:rPr lang="en-US" spc="-1" dirty="0"/>
              <a:t> </a:t>
            </a:r>
            <a:r>
              <a:rPr lang="en-US" spc="-1" dirty="0" err="1"/>
              <a:t>dávce</a:t>
            </a:r>
            <a:r>
              <a:rPr lang="en-US" spc="-1" dirty="0"/>
              <a:t> </a:t>
            </a:r>
            <a:r>
              <a:rPr lang="en-US" spc="-1" dirty="0" err="1"/>
              <a:t>neutronů</a:t>
            </a:r>
            <a:r>
              <a:rPr lang="en-US" spc="-1" dirty="0"/>
              <a:t> a </a:t>
            </a:r>
            <a:r>
              <a:rPr lang="en-US" spc="-1" dirty="0" err="1"/>
              <a:t>záření</a:t>
            </a:r>
            <a:r>
              <a:rPr lang="en-US" spc="-1" dirty="0"/>
              <a:t> </a:t>
            </a:r>
            <a:r>
              <a:rPr lang="en-US" spc="-1" dirty="0" err="1"/>
              <a:t>gama</a:t>
            </a:r>
            <a:endParaRPr lang="en-US" spc="-1" dirty="0"/>
          </a:p>
          <a:p>
            <a:pPr marL="228600" indent="-228600">
              <a:spcBef>
                <a:spcPts val="1200"/>
              </a:spcBef>
              <a:buClr>
                <a:srgbClr val="FF0000"/>
              </a:buClr>
              <a:buFont typeface="Arial" panose="020B0604020202020204" pitchFamily="34" charset="0"/>
              <a:buChar char="•"/>
            </a:pPr>
            <a:r>
              <a:rPr lang="en-US" spc="-1" dirty="0"/>
              <a:t>Po </a:t>
            </a:r>
            <a:r>
              <a:rPr lang="en-US" spc="-1" dirty="0" err="1"/>
              <a:t>přílišném</a:t>
            </a:r>
            <a:r>
              <a:rPr lang="en-US" spc="-1" dirty="0"/>
              <a:t> </a:t>
            </a:r>
            <a:r>
              <a:rPr lang="en-US" spc="-1" dirty="0" err="1"/>
              <a:t>přiblížení</a:t>
            </a:r>
            <a:r>
              <a:rPr lang="en-US" spc="-1" dirty="0"/>
              <a:t> </a:t>
            </a:r>
            <a:r>
              <a:rPr lang="en-US" spc="-1" dirty="0" err="1"/>
              <a:t>kovových</a:t>
            </a:r>
            <a:r>
              <a:rPr lang="en-US" spc="-1" dirty="0"/>
              <a:t> </a:t>
            </a:r>
            <a:r>
              <a:rPr lang="en-US" spc="-1" dirty="0" err="1"/>
              <a:t>hemisfér</a:t>
            </a:r>
            <a:r>
              <a:rPr lang="en-US" spc="-1" dirty="0"/>
              <a:t> v </a:t>
            </a:r>
            <a:r>
              <a:rPr lang="en-US" spc="-1" dirty="0" err="1"/>
              <a:t>jejichž</a:t>
            </a:r>
            <a:r>
              <a:rPr lang="en-US" spc="-1" dirty="0"/>
              <a:t> </a:t>
            </a:r>
            <a:r>
              <a:rPr lang="en-US" spc="-1" dirty="0" err="1"/>
              <a:t>středu</a:t>
            </a:r>
            <a:r>
              <a:rPr lang="en-US" spc="-1" dirty="0"/>
              <a:t> </a:t>
            </a:r>
            <a:r>
              <a:rPr lang="en-US" spc="-1" dirty="0" err="1"/>
              <a:t>byla</a:t>
            </a:r>
            <a:r>
              <a:rPr lang="en-US" spc="-1" dirty="0"/>
              <a:t> </a:t>
            </a:r>
            <a:r>
              <a:rPr lang="en-US" spc="-1" dirty="0" err="1"/>
              <a:t>umístěna</a:t>
            </a:r>
            <a:r>
              <a:rPr lang="en-US" spc="-1" dirty="0"/>
              <a:t> </a:t>
            </a:r>
            <a:r>
              <a:rPr lang="en-US" spc="-1" dirty="0" err="1"/>
              <a:t>podkritická</a:t>
            </a:r>
            <a:r>
              <a:rPr lang="en-US" spc="-1" dirty="0"/>
              <a:t> </a:t>
            </a:r>
            <a:r>
              <a:rPr lang="en-US" spc="-1" dirty="0" err="1"/>
              <a:t>množství</a:t>
            </a:r>
            <a:r>
              <a:rPr lang="en-US" spc="-1" dirty="0"/>
              <a:t> </a:t>
            </a:r>
            <a:r>
              <a:rPr lang="en-US" spc="-1" dirty="0" err="1"/>
              <a:t>plutonia</a:t>
            </a:r>
            <a:r>
              <a:rPr lang="en-US" spc="-1" dirty="0"/>
              <a:t> </a:t>
            </a:r>
            <a:r>
              <a:rPr lang="en-US" spc="-1" dirty="0" err="1">
                <a:solidFill>
                  <a:srgbClr val="FF0000"/>
                </a:solidFill>
              </a:rPr>
              <a:t>došlo</a:t>
            </a:r>
            <a:r>
              <a:rPr lang="en-US" spc="-1" dirty="0">
                <a:solidFill>
                  <a:srgbClr val="FF0000"/>
                </a:solidFill>
              </a:rPr>
              <a:t> </a:t>
            </a:r>
            <a:r>
              <a:rPr lang="en-US" spc="-1" dirty="0" err="1">
                <a:solidFill>
                  <a:srgbClr val="FF0000"/>
                </a:solidFill>
              </a:rPr>
              <a:t>ke</a:t>
            </a:r>
            <a:r>
              <a:rPr lang="en-US" spc="-1" dirty="0">
                <a:solidFill>
                  <a:srgbClr val="FF0000"/>
                </a:solidFill>
              </a:rPr>
              <a:t> </a:t>
            </a:r>
            <a:r>
              <a:rPr lang="en-US" spc="-1" dirty="0" err="1">
                <a:solidFill>
                  <a:srgbClr val="FF0000"/>
                </a:solidFill>
              </a:rPr>
              <a:t>krátké</a:t>
            </a:r>
            <a:r>
              <a:rPr lang="en-US" spc="-1" dirty="0">
                <a:solidFill>
                  <a:srgbClr val="FF0000"/>
                </a:solidFill>
              </a:rPr>
              <a:t> </a:t>
            </a:r>
            <a:r>
              <a:rPr lang="en-US" spc="-1" dirty="0" err="1">
                <a:solidFill>
                  <a:srgbClr val="FF0000"/>
                </a:solidFill>
              </a:rPr>
              <a:t>řetězové</a:t>
            </a:r>
            <a:r>
              <a:rPr lang="en-US" spc="-1" dirty="0">
                <a:solidFill>
                  <a:srgbClr val="FF0000"/>
                </a:solidFill>
              </a:rPr>
              <a:t> </a:t>
            </a:r>
            <a:r>
              <a:rPr lang="en-US" spc="-1" dirty="0" err="1">
                <a:solidFill>
                  <a:srgbClr val="FF0000"/>
                </a:solidFill>
              </a:rPr>
              <a:t>reakci</a:t>
            </a:r>
            <a:endParaRPr lang="en-US" spc="-1" dirty="0">
              <a:solidFill>
                <a:srgbClr val="FF0000"/>
              </a:solidFill>
            </a:endParaRPr>
          </a:p>
          <a:p>
            <a:pPr marL="228600" indent="-228600">
              <a:spcBef>
                <a:spcPts val="1200"/>
              </a:spcBef>
              <a:buClr>
                <a:srgbClr val="FF0000"/>
              </a:buClr>
              <a:buFont typeface="Arial" panose="020B0604020202020204" pitchFamily="34" charset="0"/>
              <a:buChar char="•"/>
            </a:pPr>
            <a:r>
              <a:rPr lang="en-US" spc="-1" dirty="0" err="1"/>
              <a:t>Laboratoř</a:t>
            </a:r>
            <a:r>
              <a:rPr lang="en-US" spc="-1" dirty="0"/>
              <a:t> </a:t>
            </a:r>
            <a:r>
              <a:rPr lang="en-US" spc="-1" dirty="0" err="1"/>
              <a:t>osvítil</a:t>
            </a:r>
            <a:r>
              <a:rPr lang="en-US" spc="-1" dirty="0"/>
              <a:t> </a:t>
            </a:r>
            <a:r>
              <a:rPr lang="en-US" spc="-1" dirty="0" err="1"/>
              <a:t>modrý</a:t>
            </a:r>
            <a:r>
              <a:rPr lang="en-US" spc="-1" dirty="0"/>
              <a:t> </a:t>
            </a:r>
            <a:r>
              <a:rPr lang="en-US" spc="-1" dirty="0" err="1"/>
              <a:t>záblesk</a:t>
            </a:r>
            <a:r>
              <a:rPr lang="en-US" spc="-1" dirty="0"/>
              <a:t> a </a:t>
            </a:r>
            <a:r>
              <a:rPr lang="en-US" spc="-1" dirty="0" err="1"/>
              <a:t>radiace</a:t>
            </a:r>
            <a:r>
              <a:rPr lang="en-US" spc="-1" dirty="0"/>
              <a:t> </a:t>
            </a:r>
            <a:r>
              <a:rPr lang="en-US" spc="-1" dirty="0" err="1"/>
              <a:t>vystoupala</a:t>
            </a:r>
            <a:r>
              <a:rPr lang="en-US" spc="-1" dirty="0"/>
              <a:t> </a:t>
            </a:r>
            <a:r>
              <a:rPr lang="en-US" spc="-1" dirty="0" err="1"/>
              <a:t>nad</a:t>
            </a:r>
            <a:r>
              <a:rPr lang="en-US" spc="-1" dirty="0"/>
              <a:t> </a:t>
            </a:r>
            <a:r>
              <a:rPr lang="en-US" spc="-1" dirty="0" err="1"/>
              <a:t>kritické</a:t>
            </a:r>
            <a:r>
              <a:rPr lang="en-US" spc="-1" dirty="0"/>
              <a:t> </a:t>
            </a:r>
            <a:r>
              <a:rPr lang="en-US" spc="-1" dirty="0" err="1"/>
              <a:t>hodnoty</a:t>
            </a:r>
            <a:r>
              <a:rPr lang="en-US" spc="-1" dirty="0"/>
              <a:t>. </a:t>
            </a:r>
          </a:p>
          <a:p>
            <a:pPr marL="228600" indent="-228600">
              <a:spcBef>
                <a:spcPts val="1200"/>
              </a:spcBef>
              <a:buClr>
                <a:srgbClr val="FF0000"/>
              </a:buClr>
              <a:buFont typeface="Arial" panose="020B0604020202020204" pitchFamily="34" charset="0"/>
              <a:buChar char="•"/>
            </a:pPr>
            <a:r>
              <a:rPr lang="en-US" spc="-1" dirty="0" err="1"/>
              <a:t>Slotin</a:t>
            </a:r>
            <a:r>
              <a:rPr lang="en-US" spc="-1" dirty="0"/>
              <a:t> </a:t>
            </a:r>
            <a:r>
              <a:rPr lang="en-US" spc="-1" dirty="0" err="1"/>
              <a:t>následně</a:t>
            </a:r>
            <a:r>
              <a:rPr lang="en-US" spc="-1" dirty="0"/>
              <a:t> </a:t>
            </a:r>
            <a:r>
              <a:rPr lang="en-US" spc="-1" dirty="0" err="1"/>
              <a:t>zakreslil</a:t>
            </a:r>
            <a:r>
              <a:rPr lang="en-US" spc="-1" dirty="0"/>
              <a:t> </a:t>
            </a:r>
            <a:r>
              <a:rPr lang="en-US" spc="-1" dirty="0" err="1"/>
              <a:t>pozice</a:t>
            </a:r>
            <a:r>
              <a:rPr lang="en-US" spc="-1" dirty="0"/>
              <a:t> </a:t>
            </a:r>
            <a:r>
              <a:rPr lang="en-US" spc="-1" dirty="0" err="1"/>
              <a:t>jednotlivých</a:t>
            </a:r>
            <a:r>
              <a:rPr lang="en-US" spc="-1" dirty="0"/>
              <a:t> </a:t>
            </a:r>
            <a:r>
              <a:rPr lang="en-US" spc="-1" dirty="0" err="1"/>
              <a:t>pracovníků</a:t>
            </a:r>
            <a:r>
              <a:rPr lang="en-US" spc="-1" dirty="0"/>
              <a:t> pro </a:t>
            </a:r>
            <a:r>
              <a:rPr lang="en-US" spc="-1" dirty="0" err="1"/>
              <a:t>odhad</a:t>
            </a:r>
            <a:r>
              <a:rPr lang="en-US" spc="-1" dirty="0"/>
              <a:t> </a:t>
            </a:r>
            <a:r>
              <a:rPr lang="en-US" spc="-1" dirty="0" err="1"/>
              <a:t>jejich</a:t>
            </a:r>
            <a:r>
              <a:rPr lang="en-US" spc="-1" dirty="0"/>
              <a:t> </a:t>
            </a:r>
            <a:r>
              <a:rPr lang="en-US" spc="-1" dirty="0" err="1"/>
              <a:t>ozáření</a:t>
            </a:r>
            <a:endParaRPr lang="en-US" spc="-1" dirty="0"/>
          </a:p>
          <a:p>
            <a:pPr marL="228600" indent="-228600">
              <a:spcBef>
                <a:spcPts val="1200"/>
              </a:spcBef>
              <a:buClr>
                <a:srgbClr val="FF0000"/>
              </a:buClr>
              <a:buFont typeface="Arial" panose="020B0604020202020204" pitchFamily="34" charset="0"/>
              <a:buChar char="•"/>
            </a:pPr>
            <a:r>
              <a:rPr lang="en-US" i="1" spc="-1" dirty="0">
                <a:solidFill>
                  <a:srgbClr val="FF0000"/>
                </a:solidFill>
              </a:rPr>
              <a:t>„</a:t>
            </a:r>
            <a:r>
              <a:rPr lang="en-US" i="1" spc="-1" dirty="0" err="1">
                <a:solidFill>
                  <a:srgbClr val="FF0000"/>
                </a:solidFill>
              </a:rPr>
              <a:t>Vy</a:t>
            </a:r>
            <a:r>
              <a:rPr lang="en-US" i="1" spc="-1" dirty="0">
                <a:solidFill>
                  <a:srgbClr val="FF0000"/>
                </a:solidFill>
              </a:rPr>
              <a:t> </a:t>
            </a:r>
            <a:r>
              <a:rPr lang="en-US" i="1" spc="-1" dirty="0" err="1">
                <a:solidFill>
                  <a:srgbClr val="FF0000"/>
                </a:solidFill>
              </a:rPr>
              <a:t>budete</a:t>
            </a:r>
            <a:r>
              <a:rPr lang="en-US" i="1" spc="-1" dirty="0">
                <a:solidFill>
                  <a:srgbClr val="FF0000"/>
                </a:solidFill>
              </a:rPr>
              <a:t> O. K., ale </a:t>
            </a:r>
            <a:r>
              <a:rPr lang="en-US" i="1" spc="-1" dirty="0" err="1">
                <a:solidFill>
                  <a:srgbClr val="FF0000"/>
                </a:solidFill>
              </a:rPr>
              <a:t>já</a:t>
            </a:r>
            <a:r>
              <a:rPr lang="en-US" i="1" spc="-1" dirty="0">
                <a:solidFill>
                  <a:srgbClr val="FF0000"/>
                </a:solidFill>
              </a:rPr>
              <a:t> </a:t>
            </a:r>
            <a:r>
              <a:rPr lang="en-US" i="1" spc="-1" dirty="0" err="1">
                <a:solidFill>
                  <a:srgbClr val="FF0000"/>
                </a:solidFill>
              </a:rPr>
              <a:t>jsem</a:t>
            </a:r>
            <a:r>
              <a:rPr lang="en-US" i="1" spc="-1" dirty="0">
                <a:solidFill>
                  <a:srgbClr val="FF0000"/>
                </a:solidFill>
              </a:rPr>
              <a:t> </a:t>
            </a:r>
            <a:r>
              <a:rPr lang="en-US" i="1" spc="-1" dirty="0" err="1">
                <a:solidFill>
                  <a:srgbClr val="FF0000"/>
                </a:solidFill>
              </a:rPr>
              <a:t>nejspíš</a:t>
            </a:r>
            <a:r>
              <a:rPr lang="en-US" i="1" spc="-1" dirty="0">
                <a:solidFill>
                  <a:srgbClr val="FF0000"/>
                </a:solidFill>
              </a:rPr>
              <a:t> </a:t>
            </a:r>
            <a:r>
              <a:rPr lang="en-US" i="1" spc="-1" dirty="0" err="1">
                <a:solidFill>
                  <a:srgbClr val="FF0000"/>
                </a:solidFill>
              </a:rPr>
              <a:t>vyřízený</a:t>
            </a:r>
            <a:r>
              <a:rPr lang="en-US" i="1" spc="-1" dirty="0">
                <a:solidFill>
                  <a:srgbClr val="FF0000"/>
                </a:solidFill>
              </a:rPr>
              <a:t>,“ </a:t>
            </a:r>
            <a:r>
              <a:rPr lang="en-US" i="1" spc="-1" dirty="0" err="1"/>
              <a:t>řekl</a:t>
            </a:r>
            <a:r>
              <a:rPr lang="en-US" i="1" spc="-1" dirty="0"/>
              <a:t> </a:t>
            </a:r>
            <a:r>
              <a:rPr lang="en-US" i="1" spc="-1" dirty="0" err="1"/>
              <a:t>obraceje</a:t>
            </a:r>
            <a:r>
              <a:rPr lang="en-US" i="1" spc="-1" dirty="0"/>
              <a:t> se k </a:t>
            </a:r>
            <a:r>
              <a:rPr lang="en-US" i="1" spc="-1" dirty="0" err="1"/>
              <a:t>ostatním</a:t>
            </a:r>
            <a:r>
              <a:rPr lang="en-US" i="1" spc="-1" dirty="0"/>
              <a:t> </a:t>
            </a:r>
            <a:r>
              <a:rPr lang="en-US" i="1" spc="-1" dirty="0" err="1"/>
              <a:t>vyděšeným</a:t>
            </a:r>
            <a:r>
              <a:rPr lang="en-US" i="1" spc="-1" dirty="0"/>
              <a:t> </a:t>
            </a:r>
            <a:r>
              <a:rPr lang="en-US" i="1" spc="-1" dirty="0" err="1"/>
              <a:t>vědcům</a:t>
            </a:r>
            <a:r>
              <a:rPr lang="en-US" i="1" spc="-1" dirty="0"/>
              <a:t>. </a:t>
            </a:r>
            <a:r>
              <a:rPr lang="en-US" spc="-1" dirty="0" err="1"/>
              <a:t>Měl</a:t>
            </a:r>
            <a:r>
              <a:rPr lang="en-US" spc="-1" dirty="0"/>
              <a:t> </a:t>
            </a:r>
            <a:r>
              <a:rPr lang="en-US" spc="-1" dirty="0" err="1"/>
              <a:t>bohužel</a:t>
            </a:r>
            <a:r>
              <a:rPr lang="en-US" spc="-1" dirty="0"/>
              <a:t> </a:t>
            </a:r>
            <a:r>
              <a:rPr lang="en-US" spc="-1" dirty="0" err="1"/>
              <a:t>pravdu</a:t>
            </a:r>
            <a:r>
              <a:rPr lang="en-US" spc="-1" dirty="0"/>
              <a:t>, za </a:t>
            </a:r>
            <a:r>
              <a:rPr lang="en-US" spc="-1" dirty="0" err="1"/>
              <a:t>pouhých</a:t>
            </a:r>
            <a:r>
              <a:rPr lang="en-US" spc="-1" dirty="0"/>
              <a:t> </a:t>
            </a:r>
            <a:r>
              <a:rPr lang="en-US" spc="-1" dirty="0" err="1"/>
              <a:t>devět</a:t>
            </a:r>
            <a:r>
              <a:rPr lang="en-US" spc="-1" dirty="0"/>
              <a:t> </a:t>
            </a:r>
            <a:r>
              <a:rPr lang="en-US" spc="-1" dirty="0" err="1"/>
              <a:t>dní</a:t>
            </a:r>
            <a:r>
              <a:rPr lang="en-US" spc="-1" dirty="0"/>
              <a:t> v </a:t>
            </a:r>
            <a:r>
              <a:rPr lang="en-US" spc="-1" dirty="0" err="1"/>
              <a:t>nemocnici</a:t>
            </a:r>
            <a:r>
              <a:rPr lang="en-US" spc="-1" dirty="0"/>
              <a:t> </a:t>
            </a:r>
            <a:r>
              <a:rPr lang="en-US" spc="-1" dirty="0" err="1"/>
              <a:t>zemřel</a:t>
            </a:r>
            <a:r>
              <a:rPr lang="en-US" spc="-1" dirty="0"/>
              <a:t>.</a:t>
            </a:r>
          </a:p>
        </p:txBody>
      </p:sp>
      <p:pic>
        <p:nvPicPr>
          <p:cNvPr id="409" name="Obrázek 3"/>
          <p:cNvPicPr/>
          <p:nvPr/>
        </p:nvPicPr>
        <p:blipFill>
          <a:blip r:embed="rId2" cstate="print"/>
          <a:stretch/>
        </p:blipFill>
        <p:spPr>
          <a:xfrm>
            <a:off x="6994643" y="484632"/>
            <a:ext cx="4686961" cy="5733287"/>
          </a:xfrm>
          <a:prstGeom prst="rect">
            <a:avLst/>
          </a:prstGeom>
        </p:spPr>
      </p:pic>
    </p:spTree>
    <p:extLst>
      <p:ext uri="{BB962C8B-B14F-4D97-AF65-F5344CB8AC3E}">
        <p14:creationId xmlns:p14="http://schemas.microsoft.com/office/powerpoint/2010/main" val="2712687463"/>
      </p:ext>
    </p:extLst>
  </p:cSld>
  <p:clrMapOvr>
    <a:overrideClrMapping bg1="dk1" tx1="lt1" bg2="dk2"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Obrázek 6"/>
          <p:cNvPicPr/>
          <p:nvPr/>
        </p:nvPicPr>
        <p:blipFill>
          <a:blip r:embed="rId2" cstate="print"/>
          <a:srcRect l="33068" t="10336" r="3079" b="29690"/>
          <a:stretch/>
        </p:blipFill>
        <p:spPr>
          <a:xfrm>
            <a:off x="2372160" y="365040"/>
            <a:ext cx="7706520" cy="6058800"/>
          </a:xfrm>
          <a:prstGeom prst="rect">
            <a:avLst/>
          </a:prstGeom>
          <a:ln>
            <a:noFill/>
          </a:ln>
        </p:spPr>
      </p:pic>
      <p:sp>
        <p:nvSpPr>
          <p:cNvPr id="391" name="TextShape 1"/>
          <p:cNvSpPr txBox="1"/>
          <p:nvPr/>
        </p:nvSpPr>
        <p:spPr>
          <a:xfrm>
            <a:off x="1984800" y="225000"/>
            <a:ext cx="7886520" cy="1325160"/>
          </a:xfrm>
          <a:prstGeom prst="rect">
            <a:avLst/>
          </a:prstGeom>
          <a:noFill/>
          <a:ln>
            <a:noFill/>
          </a:ln>
        </p:spPr>
        <p:txBody>
          <a:bodyPr anchor="ctr">
            <a:noAutofit/>
          </a:bodyPr>
          <a:lstStyle/>
          <a:p>
            <a:pPr>
              <a:lnSpc>
                <a:spcPct val="90000"/>
              </a:lnSpc>
            </a:pPr>
            <a:r>
              <a:rPr lang="cs-CZ" sz="4400" spc="-1">
                <a:solidFill>
                  <a:srgbClr val="000000"/>
                </a:solidFill>
                <a:latin typeface="Calibri Light"/>
              </a:rPr>
              <a:t>Řetězová štěpná reakce</a:t>
            </a:r>
            <a:endParaRPr lang="cs-CZ" sz="4400" spc="-1">
              <a:solidFill>
                <a:srgbClr val="000000"/>
              </a:solidFill>
              <a:latin typeface="Calibri"/>
            </a:endParaRPr>
          </a:p>
        </p:txBody>
      </p:sp>
    </p:spTree>
    <p:extLst>
      <p:ext uri="{BB962C8B-B14F-4D97-AF65-F5344CB8AC3E}">
        <p14:creationId xmlns:p14="http://schemas.microsoft.com/office/powerpoint/2010/main" val="726722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1" name="Obrázek 13"/>
          <p:cNvPicPr/>
          <p:nvPr/>
        </p:nvPicPr>
        <p:blipFill>
          <a:blip r:embed="rId2" cstate="print"/>
          <a:stretch/>
        </p:blipFill>
        <p:spPr>
          <a:xfrm rot="16200000">
            <a:off x="-703800" y="1046580"/>
            <a:ext cx="6608880" cy="4662240"/>
          </a:xfrm>
          <a:prstGeom prst="rect">
            <a:avLst/>
          </a:prstGeom>
          <a:ln>
            <a:noFill/>
          </a:ln>
        </p:spPr>
      </p:pic>
      <p:sp>
        <p:nvSpPr>
          <p:cNvPr id="212" name="TextShape 1"/>
          <p:cNvSpPr txBox="1"/>
          <p:nvPr/>
        </p:nvSpPr>
        <p:spPr>
          <a:xfrm>
            <a:off x="914400" y="330840"/>
            <a:ext cx="10362720" cy="1184760"/>
          </a:xfrm>
          <a:prstGeom prst="rect">
            <a:avLst/>
          </a:prstGeom>
          <a:noFill/>
          <a:ln>
            <a:noFill/>
          </a:ln>
        </p:spPr>
        <p:txBody>
          <a:bodyPr anchor="b">
            <a:normAutofit lnSpcReduction="10000"/>
          </a:bodyPr>
          <a:lstStyle/>
          <a:p>
            <a:pPr algn="ctr">
              <a:lnSpc>
                <a:spcPct val="90000"/>
              </a:lnSpc>
            </a:pPr>
            <a:r>
              <a:rPr lang="cs-CZ" sz="4000" b="1" strike="noStrike" spc="-1">
                <a:solidFill>
                  <a:srgbClr val="F4B183"/>
                </a:solidFill>
                <a:latin typeface="Calibri Light"/>
              </a:rPr>
              <a:t>Radiační biofyzika 2</a:t>
            </a:r>
            <a:br/>
            <a:r>
              <a:rPr lang="cs-CZ" sz="4000" b="1" strike="noStrike" spc="-1">
                <a:solidFill>
                  <a:srgbClr val="F4B183"/>
                </a:solidFill>
                <a:latin typeface="Calibri Light"/>
              </a:rPr>
              <a:t>Objev přirozené radioaktivity a další vývoj </a:t>
            </a:r>
            <a:endParaRPr lang="cs-CZ" sz="4000" b="0" strike="noStrike" spc="-1">
              <a:solidFill>
                <a:srgbClr val="000000"/>
              </a:solidFill>
              <a:latin typeface="Calibri"/>
            </a:endParaRPr>
          </a:p>
        </p:txBody>
      </p:sp>
      <p:sp>
        <p:nvSpPr>
          <p:cNvPr id="213" name="CustomShape 2"/>
          <p:cNvSpPr/>
          <p:nvPr/>
        </p:nvSpPr>
        <p:spPr>
          <a:xfrm>
            <a:off x="3855360" y="1589040"/>
            <a:ext cx="76238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cs-CZ" sz="1800" b="0" strike="noStrike" spc="-1">
                <a:solidFill>
                  <a:srgbClr val="FFFFFF"/>
                </a:solidFill>
                <a:latin typeface="Calibri"/>
              </a:rPr>
              <a:t>Martin Falk, falk-at-ibp.cz, Biofyzikální ústav AVČR, Brno</a:t>
            </a:r>
            <a:endParaRPr lang="cs-CZ" sz="1800" b="0" strike="noStrike" spc="-1">
              <a:latin typeface="Arial"/>
            </a:endParaRPr>
          </a:p>
        </p:txBody>
      </p:sp>
      <p:pic>
        <p:nvPicPr>
          <p:cNvPr id="214" name="Picture 8" descr="http://nuclear-knowledge.com/wsimages/10_terrorism_01.jpg"/>
          <p:cNvPicPr/>
          <p:nvPr/>
        </p:nvPicPr>
        <p:blipFill>
          <a:blip r:embed="rId3" cstate="print"/>
          <a:stretch/>
        </p:blipFill>
        <p:spPr>
          <a:xfrm>
            <a:off x="5102880" y="2427840"/>
            <a:ext cx="3605280" cy="1817640"/>
          </a:xfrm>
          <a:prstGeom prst="rect">
            <a:avLst/>
          </a:prstGeom>
          <a:ln>
            <a:solidFill>
              <a:schemeClr val="bg1"/>
            </a:solidFill>
          </a:ln>
        </p:spPr>
      </p:pic>
      <p:pic>
        <p:nvPicPr>
          <p:cNvPr id="215" name="Obrázek 14"/>
          <p:cNvPicPr/>
          <p:nvPr/>
        </p:nvPicPr>
        <p:blipFill>
          <a:blip r:embed="rId4" cstate="print"/>
          <a:stretch/>
        </p:blipFill>
        <p:spPr>
          <a:xfrm>
            <a:off x="5102880" y="4110840"/>
            <a:ext cx="5394720" cy="2269080"/>
          </a:xfrm>
          <a:prstGeom prst="rect">
            <a:avLst/>
          </a:prstGeom>
          <a:ln>
            <a:solidFill>
              <a:schemeClr val="bg1"/>
            </a:solidFill>
          </a:ln>
        </p:spPr>
      </p:pic>
      <p:pic>
        <p:nvPicPr>
          <p:cNvPr id="216" name="Obrázek 15"/>
          <p:cNvPicPr/>
          <p:nvPr/>
        </p:nvPicPr>
        <p:blipFill>
          <a:blip r:embed="rId5" cstate="print"/>
          <a:srcRect l="50753" t="10388" r="15181" b="14806"/>
          <a:stretch/>
        </p:blipFill>
        <p:spPr>
          <a:xfrm>
            <a:off x="8211360" y="2421360"/>
            <a:ext cx="3609120" cy="3958560"/>
          </a:xfrm>
          <a:prstGeom prst="rect">
            <a:avLst/>
          </a:prstGeom>
          <a:ln>
            <a:solidFill>
              <a:schemeClr val="bg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A87EA4E9-DFD6-45D4-965D-8A79984EF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4293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Nadpis 1"/>
          <p:cNvSpPr txBox="1">
            <a:spLocks/>
          </p:cNvSpPr>
          <p:nvPr/>
        </p:nvSpPr>
        <p:spPr>
          <a:xfrm>
            <a:off x="847344" y="300504"/>
            <a:ext cx="10506456" cy="180350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cs-CZ" sz="3900" b="1" spc="-1" dirty="0">
                <a:solidFill>
                  <a:schemeClr val="bg1"/>
                </a:solidFill>
                <a:latin typeface="+mj-lt"/>
                <a:ea typeface="+mj-ea"/>
                <a:cs typeface="+mj-cs"/>
              </a:rPr>
              <a:t>18. května 1896, Antoine Henri Becquerel</a:t>
            </a:r>
          </a:p>
          <a:p>
            <a:pPr marL="0" marR="0" lvl="0" indent="0" algn="ctr" fontAlgn="auto">
              <a:lnSpc>
                <a:spcPts val="6700"/>
              </a:lnSpc>
              <a:spcBef>
                <a:spcPct val="0"/>
              </a:spcBef>
              <a:spcAft>
                <a:spcPts val="600"/>
              </a:spcAft>
              <a:buClrTx/>
              <a:buSzTx/>
              <a:tabLst/>
              <a:defRPr/>
            </a:pPr>
            <a:r>
              <a:rPr lang="cs-CZ" sz="6000" b="1" spc="-1" dirty="0">
                <a:solidFill>
                  <a:schemeClr val="bg1"/>
                </a:solidFill>
                <a:latin typeface="+mj-lt"/>
                <a:ea typeface="+mj-ea"/>
                <a:cs typeface="+mj-cs"/>
              </a:rPr>
              <a:t>Objev přirozené radioaktivity</a:t>
            </a:r>
          </a:p>
        </p:txBody>
      </p:sp>
      <p:pic>
        <p:nvPicPr>
          <p:cNvPr id="3" name="Obrázek 2" descr="Obsah obrázku text&#10;&#10;Popis byl vytvořen automaticky">
            <a:extLst>
              <a:ext uri="{FF2B5EF4-FFF2-40B4-BE49-F238E27FC236}">
                <a16:creationId xmlns:a16="http://schemas.microsoft.com/office/drawing/2014/main" id="{D6001162-F127-42F7-8DAC-0BD09AB6A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352" y="2698029"/>
            <a:ext cx="4326677" cy="3461342"/>
          </a:xfrm>
          <a:prstGeom prst="rect">
            <a:avLst/>
          </a:prstGeom>
        </p:spPr>
      </p:pic>
      <p:pic>
        <p:nvPicPr>
          <p:cNvPr id="220" name="Picture 10" descr="http://image.slidesharecdn.com/anorganika-new07-101109015839-phpapp02/95/hic-06-vyvoj-anorganicke-chemie-50-728.jpg?cb=1317867312"/>
          <p:cNvPicPr/>
          <p:nvPr/>
        </p:nvPicPr>
        <p:blipFill>
          <a:blip r:embed="rId3" cstate="print"/>
          <a:srcRect l="64002" t="20975" r="3136" b="20656"/>
          <a:stretch/>
        </p:blipFill>
        <p:spPr>
          <a:xfrm>
            <a:off x="1658971" y="2811437"/>
            <a:ext cx="2598334" cy="3461343"/>
          </a:xfrm>
          <a:prstGeom prst="rect">
            <a:avLst/>
          </a:prstGeom>
        </p:spPr>
      </p:pic>
      <p:sp>
        <p:nvSpPr>
          <p:cNvPr id="218" name="CustomShape 2"/>
          <p:cNvSpPr/>
          <p:nvPr/>
        </p:nvSpPr>
        <p:spPr>
          <a:xfrm>
            <a:off x="207360" y="-144360"/>
            <a:ext cx="406080" cy="304560"/>
          </a:xfrm>
          <a:prstGeom prst="rect">
            <a:avLst/>
          </a:prstGeom>
          <a:noFill/>
          <a:ln>
            <a:noFill/>
          </a:ln>
        </p:spPr>
        <p:style>
          <a:lnRef idx="0">
            <a:scrgbClr r="0" g="0" b="0"/>
          </a:lnRef>
          <a:fillRef idx="0">
            <a:scrgbClr r="0" g="0" b="0"/>
          </a:fillRef>
          <a:effectRef idx="0">
            <a:scrgbClr r="0" g="0" b="0"/>
          </a:effectRef>
          <a:fontRef idx="minor"/>
        </p:style>
      </p:sp>
      <p:sp>
        <p:nvSpPr>
          <p:cNvPr id="219" name="CustomShape 3"/>
          <p:cNvSpPr/>
          <p:nvPr/>
        </p:nvSpPr>
        <p:spPr>
          <a:xfrm>
            <a:off x="207360" y="-144360"/>
            <a:ext cx="406080" cy="304560"/>
          </a:xfrm>
          <a:prstGeom prst="rect">
            <a:avLst/>
          </a:prstGeom>
          <a:noFill/>
          <a:ln>
            <a:noFill/>
          </a:ln>
        </p:spPr>
        <p:style>
          <a:lnRef idx="0">
            <a:scrgbClr r="0" g="0" b="0"/>
          </a:lnRef>
          <a:fillRef idx="0">
            <a:scrgbClr r="0" g="0" b="0"/>
          </a:fillRef>
          <a:effectRef idx="0">
            <a:scrgbClr r="0" g="0" b="0"/>
          </a:effectRef>
          <a:fontRef idx="minor"/>
        </p:style>
      </p:sp>
      <p:pic>
        <p:nvPicPr>
          <p:cNvPr id="7" name="Obrázek 6">
            <a:extLst>
              <a:ext uri="{FF2B5EF4-FFF2-40B4-BE49-F238E27FC236}">
                <a16:creationId xmlns:a16="http://schemas.microsoft.com/office/drawing/2014/main" id="{13A215AB-5833-4C68-9C08-1A09E38FD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971" y="5943600"/>
            <a:ext cx="2689411" cy="914400"/>
          </a:xfrm>
          <a:prstGeom prst="rect">
            <a:avLst/>
          </a:prstGeom>
        </p:spPr>
      </p:pic>
      <p:sp>
        <p:nvSpPr>
          <p:cNvPr id="29" name="TextovéPole 28">
            <a:extLst>
              <a:ext uri="{FF2B5EF4-FFF2-40B4-BE49-F238E27FC236}">
                <a16:creationId xmlns:a16="http://schemas.microsoft.com/office/drawing/2014/main" id="{E1E6EEF6-7108-41A4-903D-1639064E081A}"/>
              </a:ext>
            </a:extLst>
          </p:cNvPr>
          <p:cNvSpPr txBox="1"/>
          <p:nvPr/>
        </p:nvSpPr>
        <p:spPr>
          <a:xfrm>
            <a:off x="1579140" y="2486143"/>
            <a:ext cx="2757996" cy="369332"/>
          </a:xfrm>
          <a:prstGeom prst="rect">
            <a:avLst/>
          </a:prstGeom>
          <a:noFill/>
        </p:spPr>
        <p:txBody>
          <a:bodyPr wrap="square">
            <a:spAutoFit/>
          </a:bodyPr>
          <a:lstStyle/>
          <a:p>
            <a:r>
              <a:rPr lang="cs-CZ"/>
              <a:t>(1852/12/15 - 1908/08/25)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4" descr="Jeden z prvních snímk&amp;uring; paprsku X Wilhelma Röntgena zachycuje levouz ruku v&amp;ecaron;dcovy man&amp;zcaron;elky Anny Berthy Ludwig. Foto: Wilhelm Göntgen, Publiuc Domain."/>
          <p:cNvPicPr/>
          <p:nvPr/>
        </p:nvPicPr>
        <p:blipFill rotWithShape="1">
          <a:blip r:embed="rId2" cstate="print">
            <a:alphaModFix amt="40000"/>
          </a:blip>
          <a:srcRect t="30862" b="13719"/>
          <a:stretch/>
        </p:blipFill>
        <p:spPr>
          <a:xfrm>
            <a:off x="20" y="10"/>
            <a:ext cx="8450297" cy="6857990"/>
          </a:xfrm>
          <a:prstGeom prst="rect">
            <a:avLst/>
          </a:prstGeom>
        </p:spPr>
      </p:pic>
      <p:sp>
        <p:nvSpPr>
          <p:cNvPr id="6" name="TextShape 1"/>
          <p:cNvSpPr txBox="1"/>
          <p:nvPr/>
        </p:nvSpPr>
        <p:spPr>
          <a:xfrm>
            <a:off x="838201" y="365125"/>
            <a:ext cx="5251316" cy="16276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strike="noStrike" kern="1200" spc="-1">
                <a:solidFill>
                  <a:srgbClr val="FFFFFF"/>
                </a:solidFill>
                <a:latin typeface="+mj-lt"/>
                <a:ea typeface="+mj-ea"/>
                <a:cs typeface="+mj-cs"/>
              </a:rPr>
              <a:t>Inspirace pro Becquerelův objev</a:t>
            </a:r>
            <a:endParaRPr lang="en-US" sz="4400" b="0" strike="noStrike" kern="1200" spc="-1">
              <a:solidFill>
                <a:srgbClr val="FFFFFF"/>
              </a:solidFill>
              <a:latin typeface="+mj-lt"/>
              <a:ea typeface="+mj-ea"/>
              <a:cs typeface="+mj-cs"/>
            </a:endParaRPr>
          </a:p>
        </p:txBody>
      </p:sp>
      <p:sp>
        <p:nvSpPr>
          <p:cNvPr id="7" name="Obdélník 6"/>
          <p:cNvSpPr/>
          <p:nvPr/>
        </p:nvSpPr>
        <p:spPr>
          <a:xfrm>
            <a:off x="489750" y="1992761"/>
            <a:ext cx="5962785" cy="4569964"/>
          </a:xfrm>
          <a:prstGeom prst="rect">
            <a:avLst/>
          </a:prstGeom>
        </p:spPr>
        <p:txBody>
          <a:bodyPr vert="horz" lIns="91440" tIns="45720" rIns="91440" bIns="45720" rtlCol="0">
            <a:noAutofit/>
          </a:bodyPr>
          <a:lstStyle/>
          <a:p>
            <a:pPr>
              <a:lnSpc>
                <a:spcPct val="90000"/>
              </a:lnSpc>
              <a:spcBef>
                <a:spcPts val="1001"/>
              </a:spcBef>
              <a:buClr>
                <a:srgbClr val="FFFFFF"/>
              </a:buClr>
            </a:pPr>
            <a:r>
              <a:rPr lang="en-US" sz="2400" b="1" strike="noStrike" spc="-1" dirty="0">
                <a:solidFill>
                  <a:srgbClr val="C00000"/>
                </a:solidFill>
              </a:rPr>
              <a:t>1. FASCINACE OBJEVEM „MAGICKÝCH“ PAPRSKŮ X </a:t>
            </a:r>
          </a:p>
          <a:p>
            <a:pPr marL="228600" indent="-228600">
              <a:lnSpc>
                <a:spcPct val="90000"/>
              </a:lnSpc>
              <a:spcBef>
                <a:spcPts val="1001"/>
              </a:spcBef>
              <a:buClr>
                <a:srgbClr val="FFFFFF"/>
              </a:buClr>
              <a:buFont typeface="Arial" panose="020B0604020202020204" pitchFamily="34" charset="0"/>
              <a:buChar char="•"/>
            </a:pPr>
            <a:r>
              <a:rPr lang="en-US" sz="2000" b="0" strike="noStrike" spc="-1" dirty="0">
                <a:solidFill>
                  <a:srgbClr val="FFFFFF"/>
                </a:solidFill>
              </a:rPr>
              <a:t>Wilhelm Conrad </a:t>
            </a:r>
            <a:r>
              <a:rPr lang="en-US" sz="2000" b="0" strike="noStrike" spc="-1" dirty="0" err="1">
                <a:solidFill>
                  <a:srgbClr val="FFFFFF"/>
                </a:solidFill>
              </a:rPr>
              <a:t>Röntgen</a:t>
            </a:r>
            <a:r>
              <a:rPr lang="en-US" sz="2000" b="0" strike="noStrike" spc="-1" dirty="0">
                <a:solidFill>
                  <a:srgbClr val="FFFFFF"/>
                </a:solidFill>
              </a:rPr>
              <a:t> </a:t>
            </a:r>
            <a:r>
              <a:rPr lang="en-US" sz="2000" b="0" strike="noStrike" spc="-1" dirty="0" err="1">
                <a:solidFill>
                  <a:srgbClr val="FFFFFF"/>
                </a:solidFill>
              </a:rPr>
              <a:t>krátce</a:t>
            </a:r>
            <a:r>
              <a:rPr lang="en-US" sz="2000" b="0" strike="noStrike" spc="-1" dirty="0">
                <a:solidFill>
                  <a:srgbClr val="FFFFFF"/>
                </a:solidFill>
              </a:rPr>
              <a:t> </a:t>
            </a:r>
            <a:r>
              <a:rPr lang="en-US" sz="2000" b="0" strike="noStrike" spc="-1" dirty="0" err="1">
                <a:solidFill>
                  <a:srgbClr val="FFFFFF"/>
                </a:solidFill>
              </a:rPr>
              <a:t>předtím</a:t>
            </a:r>
            <a:r>
              <a:rPr lang="en-US" sz="2000" b="0" strike="noStrike" spc="-1" dirty="0">
                <a:solidFill>
                  <a:srgbClr val="FFFFFF"/>
                </a:solidFill>
              </a:rPr>
              <a:t> </a:t>
            </a:r>
            <a:r>
              <a:rPr lang="en-US" sz="2000" b="0" strike="noStrike" spc="-1" dirty="0" err="1">
                <a:solidFill>
                  <a:srgbClr val="FFFFFF"/>
                </a:solidFill>
              </a:rPr>
              <a:t>zjistil</a:t>
            </a:r>
            <a:r>
              <a:rPr lang="en-US" sz="2000" b="0" strike="noStrike" spc="-1" dirty="0">
                <a:solidFill>
                  <a:srgbClr val="FFFFFF"/>
                </a:solidFill>
              </a:rPr>
              <a:t>, </a:t>
            </a:r>
            <a:r>
              <a:rPr lang="en-US" sz="2000" b="0" strike="noStrike" spc="-1" dirty="0" err="1">
                <a:solidFill>
                  <a:srgbClr val="FFFFFF"/>
                </a:solidFill>
              </a:rPr>
              <a:t>že</a:t>
            </a:r>
            <a:r>
              <a:rPr lang="en-US" sz="2000" b="0" strike="noStrike" spc="-1" dirty="0">
                <a:solidFill>
                  <a:srgbClr val="FFFFFF"/>
                </a:solidFill>
              </a:rPr>
              <a:t> </a:t>
            </a:r>
            <a:r>
              <a:rPr lang="en-US" sz="2000" b="0" strike="noStrike" spc="-1" dirty="0" err="1">
                <a:solidFill>
                  <a:srgbClr val="FFFFFF"/>
                </a:solidFill>
              </a:rPr>
              <a:t>záření</a:t>
            </a:r>
            <a:r>
              <a:rPr lang="en-US" sz="2000" b="0" strike="noStrike" spc="-1" dirty="0">
                <a:solidFill>
                  <a:srgbClr val="FFFFFF"/>
                </a:solidFill>
              </a:rPr>
              <a:t> </a:t>
            </a:r>
            <a:r>
              <a:rPr lang="en-US" sz="2000" b="0" strike="noStrike" spc="-1" dirty="0" err="1">
                <a:solidFill>
                  <a:srgbClr val="FFFFFF"/>
                </a:solidFill>
              </a:rPr>
              <a:t>vznikající</a:t>
            </a:r>
            <a:r>
              <a:rPr lang="en-US" sz="2000" b="0" strike="noStrike" spc="-1" dirty="0">
                <a:solidFill>
                  <a:srgbClr val="FFFFFF"/>
                </a:solidFill>
              </a:rPr>
              <a:t> </a:t>
            </a:r>
            <a:r>
              <a:rPr lang="en-US" sz="2000" b="0" strike="noStrike" spc="-1" dirty="0" err="1">
                <a:solidFill>
                  <a:srgbClr val="FFFFFF"/>
                </a:solidFill>
              </a:rPr>
              <a:t>při</a:t>
            </a:r>
            <a:r>
              <a:rPr lang="en-US" sz="2000" b="0" strike="noStrike" spc="-1" dirty="0">
                <a:solidFill>
                  <a:srgbClr val="FFFFFF"/>
                </a:solidFill>
              </a:rPr>
              <a:t> </a:t>
            </a:r>
            <a:r>
              <a:rPr lang="en-US" sz="2000" b="0" strike="noStrike" spc="-1" dirty="0" err="1">
                <a:solidFill>
                  <a:srgbClr val="FFFFFF"/>
                </a:solidFill>
              </a:rPr>
              <a:t>průchodu</a:t>
            </a:r>
            <a:r>
              <a:rPr lang="en-US" sz="2000" b="0" strike="noStrike" spc="-1" dirty="0">
                <a:solidFill>
                  <a:srgbClr val="FFFFFF"/>
                </a:solidFill>
              </a:rPr>
              <a:t> </a:t>
            </a:r>
            <a:r>
              <a:rPr lang="en-US" sz="2000" b="0" strike="noStrike" spc="-1" dirty="0" err="1">
                <a:solidFill>
                  <a:srgbClr val="FFFFFF"/>
                </a:solidFill>
              </a:rPr>
              <a:t>elektronů</a:t>
            </a:r>
            <a:r>
              <a:rPr lang="en-US" sz="2000" b="0" strike="noStrike" spc="-1" dirty="0">
                <a:solidFill>
                  <a:srgbClr val="FFFFFF"/>
                </a:solidFill>
              </a:rPr>
              <a:t> </a:t>
            </a:r>
            <a:r>
              <a:rPr lang="en-US" sz="2000" b="0" strike="noStrike" spc="-1" dirty="0" err="1">
                <a:solidFill>
                  <a:srgbClr val="FFFFFF"/>
                </a:solidFill>
              </a:rPr>
              <a:t>vakuovou</a:t>
            </a:r>
            <a:r>
              <a:rPr lang="en-US" sz="2000" b="0" strike="noStrike" spc="-1" dirty="0">
                <a:solidFill>
                  <a:srgbClr val="FFFFFF"/>
                </a:solidFill>
              </a:rPr>
              <a:t> </a:t>
            </a:r>
            <a:r>
              <a:rPr lang="en-US" sz="2000" b="0" strike="noStrike" spc="-1" dirty="0" err="1">
                <a:solidFill>
                  <a:srgbClr val="FFFFFF"/>
                </a:solidFill>
              </a:rPr>
              <a:t>trubicí</a:t>
            </a:r>
            <a:r>
              <a:rPr lang="en-US" sz="2000" b="0" strike="noStrike" spc="-1" dirty="0">
                <a:solidFill>
                  <a:srgbClr val="FFFFFF"/>
                </a:solidFill>
              </a:rPr>
              <a:t> </a:t>
            </a:r>
            <a:r>
              <a:rPr lang="en-US" sz="2000" b="0" strike="noStrike" spc="-1" dirty="0" err="1">
                <a:solidFill>
                  <a:srgbClr val="FFFFFF"/>
                </a:solidFill>
              </a:rPr>
              <a:t>dokáže</a:t>
            </a:r>
            <a:r>
              <a:rPr lang="en-US" sz="2000" b="0" strike="noStrike" spc="-1" dirty="0">
                <a:solidFill>
                  <a:srgbClr val="FFFFFF"/>
                </a:solidFill>
              </a:rPr>
              <a:t> </a:t>
            </a:r>
            <a:r>
              <a:rPr lang="en-US" sz="2000" b="0" strike="noStrike" spc="-1" dirty="0" err="1">
                <a:solidFill>
                  <a:srgbClr val="FFFFFF"/>
                </a:solidFill>
              </a:rPr>
              <a:t>pronikat</a:t>
            </a:r>
            <a:r>
              <a:rPr lang="en-US" sz="2000" b="0" strike="noStrike" spc="-1" dirty="0">
                <a:solidFill>
                  <a:srgbClr val="FFFFFF"/>
                </a:solidFill>
              </a:rPr>
              <a:t> </a:t>
            </a:r>
            <a:r>
              <a:rPr lang="en-US" sz="2000" b="0" strike="noStrike" spc="-1" dirty="0" err="1">
                <a:solidFill>
                  <a:srgbClr val="FFFFFF"/>
                </a:solidFill>
              </a:rPr>
              <a:t>pevnými</a:t>
            </a:r>
            <a:r>
              <a:rPr lang="en-US" sz="2000" b="0" strike="noStrike" spc="-1" dirty="0">
                <a:solidFill>
                  <a:srgbClr val="FFFFFF"/>
                </a:solidFill>
              </a:rPr>
              <a:t> </a:t>
            </a:r>
            <a:r>
              <a:rPr lang="en-US" sz="2000" b="0" strike="noStrike" spc="-1" dirty="0" err="1">
                <a:solidFill>
                  <a:srgbClr val="FFFFFF"/>
                </a:solidFill>
              </a:rPr>
              <a:t>látkami</a:t>
            </a:r>
            <a:r>
              <a:rPr lang="en-US" sz="2000" b="0" strike="noStrike" spc="-1" dirty="0">
                <a:solidFill>
                  <a:srgbClr val="FFFFFF"/>
                </a:solidFill>
              </a:rPr>
              <a:t> a </a:t>
            </a:r>
            <a:r>
              <a:rPr lang="en-US" sz="2000" b="0" strike="noStrike" spc="-1" dirty="0" err="1">
                <a:solidFill>
                  <a:srgbClr val="FFFFFF"/>
                </a:solidFill>
              </a:rPr>
              <a:t>zanechávat</a:t>
            </a:r>
            <a:r>
              <a:rPr lang="en-US" sz="2000" b="0" strike="noStrike" spc="-1" dirty="0">
                <a:solidFill>
                  <a:srgbClr val="FFFFFF"/>
                </a:solidFill>
              </a:rPr>
              <a:t> </a:t>
            </a:r>
            <a:r>
              <a:rPr lang="en-US" sz="2000" b="0" strike="noStrike" spc="-1" dirty="0" err="1">
                <a:solidFill>
                  <a:srgbClr val="FFFFFF"/>
                </a:solidFill>
              </a:rPr>
              <a:t>stopy</a:t>
            </a:r>
            <a:r>
              <a:rPr lang="en-US" sz="2000" b="0" strike="noStrike" spc="-1" dirty="0">
                <a:solidFill>
                  <a:srgbClr val="FFFFFF"/>
                </a:solidFill>
              </a:rPr>
              <a:t> </a:t>
            </a:r>
            <a:r>
              <a:rPr lang="en-US" sz="2000" b="0" strike="noStrike" spc="-1" dirty="0" err="1">
                <a:solidFill>
                  <a:srgbClr val="FFFFFF"/>
                </a:solidFill>
              </a:rPr>
              <a:t>na</a:t>
            </a:r>
            <a:r>
              <a:rPr lang="en-US" sz="2000" b="0" strike="noStrike" spc="-1" dirty="0">
                <a:solidFill>
                  <a:srgbClr val="FFFFFF"/>
                </a:solidFill>
              </a:rPr>
              <a:t> </a:t>
            </a:r>
            <a:r>
              <a:rPr lang="en-US" sz="2000" b="0" strike="noStrike" spc="-1" dirty="0" err="1">
                <a:solidFill>
                  <a:srgbClr val="FFFFFF"/>
                </a:solidFill>
              </a:rPr>
              <a:t>fotografické</a:t>
            </a:r>
            <a:r>
              <a:rPr lang="en-US" sz="2000" b="0" strike="noStrike" spc="-1" dirty="0">
                <a:solidFill>
                  <a:srgbClr val="FFFFFF"/>
                </a:solidFill>
              </a:rPr>
              <a:t> </a:t>
            </a:r>
            <a:r>
              <a:rPr lang="en-US" sz="2000" b="0" strike="noStrike" spc="-1" dirty="0" err="1">
                <a:solidFill>
                  <a:srgbClr val="FFFFFF"/>
                </a:solidFill>
              </a:rPr>
              <a:t>desce</a:t>
            </a:r>
            <a:r>
              <a:rPr lang="en-US" sz="2000" b="0" strike="noStrike" spc="-1" dirty="0">
                <a:solidFill>
                  <a:srgbClr val="FFFFFF"/>
                </a:solidFill>
              </a:rPr>
              <a:t>, </a:t>
            </a:r>
            <a:r>
              <a:rPr lang="en-US" sz="2000" b="0" strike="noStrike" spc="-1" dirty="0" err="1">
                <a:solidFill>
                  <a:srgbClr val="FFFFFF"/>
                </a:solidFill>
              </a:rPr>
              <a:t>stejně</a:t>
            </a:r>
            <a:r>
              <a:rPr lang="en-US" sz="2000" b="0" strike="noStrike" spc="-1" dirty="0">
                <a:solidFill>
                  <a:srgbClr val="FFFFFF"/>
                </a:solidFill>
              </a:rPr>
              <a:t> </a:t>
            </a:r>
            <a:r>
              <a:rPr lang="en-US" sz="2000" b="0" strike="noStrike" spc="-1" dirty="0" err="1">
                <a:solidFill>
                  <a:srgbClr val="FFFFFF"/>
                </a:solidFill>
              </a:rPr>
              <a:t>jako</a:t>
            </a:r>
            <a:r>
              <a:rPr lang="en-US" sz="2000" b="0" strike="noStrike" spc="-1" dirty="0">
                <a:solidFill>
                  <a:srgbClr val="FFFFFF"/>
                </a:solidFill>
              </a:rPr>
              <a:t> </a:t>
            </a:r>
            <a:r>
              <a:rPr lang="en-US" sz="2000" b="0" strike="noStrike" spc="-1" dirty="0" err="1">
                <a:solidFill>
                  <a:srgbClr val="FFFFFF"/>
                </a:solidFill>
              </a:rPr>
              <a:t>obyčejné</a:t>
            </a:r>
            <a:r>
              <a:rPr lang="en-US" sz="2000" b="0" strike="noStrike" spc="-1" dirty="0">
                <a:solidFill>
                  <a:srgbClr val="FFFFFF"/>
                </a:solidFill>
              </a:rPr>
              <a:t> </a:t>
            </a:r>
            <a:r>
              <a:rPr lang="en-US" sz="2000" b="0" strike="noStrike" spc="-1" dirty="0" err="1">
                <a:solidFill>
                  <a:srgbClr val="FFFFFF"/>
                </a:solidFill>
              </a:rPr>
              <a:t>světlo</a:t>
            </a:r>
            <a:r>
              <a:rPr lang="en-US" sz="2000" b="0" strike="noStrike" spc="-1" dirty="0">
                <a:solidFill>
                  <a:srgbClr val="FFFFFF"/>
                </a:solidFill>
              </a:rPr>
              <a:t>. </a:t>
            </a:r>
            <a:r>
              <a:rPr lang="en-US" sz="2000" b="0" strike="noStrike" spc="-1" dirty="0" err="1">
                <a:solidFill>
                  <a:srgbClr val="FFFFFF"/>
                </a:solidFill>
              </a:rPr>
              <a:t>Snímek</a:t>
            </a:r>
            <a:r>
              <a:rPr lang="en-US" sz="2000" b="0" strike="noStrike" spc="-1" dirty="0">
                <a:solidFill>
                  <a:srgbClr val="FFFFFF"/>
                </a:solidFill>
              </a:rPr>
              <a:t> </a:t>
            </a:r>
            <a:r>
              <a:rPr lang="en-US" sz="2000" b="0" strike="noStrike" spc="-1" dirty="0" err="1">
                <a:solidFill>
                  <a:srgbClr val="FFFFFF"/>
                </a:solidFill>
              </a:rPr>
              <a:t>kostí</a:t>
            </a:r>
            <a:r>
              <a:rPr lang="en-US" sz="2000" b="0" strike="noStrike" spc="-1" dirty="0">
                <a:solidFill>
                  <a:srgbClr val="FFFFFF"/>
                </a:solidFill>
              </a:rPr>
              <a:t> </a:t>
            </a:r>
            <a:r>
              <a:rPr lang="en-US" sz="2000" b="0" strike="noStrike" spc="-1" dirty="0" err="1">
                <a:solidFill>
                  <a:srgbClr val="FFFFFF"/>
                </a:solidFill>
              </a:rPr>
              <a:t>ruky</a:t>
            </a:r>
            <a:r>
              <a:rPr lang="en-US" sz="2000" b="0" strike="noStrike" spc="-1" dirty="0">
                <a:solidFill>
                  <a:srgbClr val="FFFFFF"/>
                </a:solidFill>
              </a:rPr>
              <a:t> </a:t>
            </a:r>
            <a:r>
              <a:rPr lang="en-US" sz="2000" b="0" strike="noStrike" spc="-1" dirty="0" err="1">
                <a:solidFill>
                  <a:srgbClr val="FFFFFF"/>
                </a:solidFill>
              </a:rPr>
              <a:t>i</a:t>
            </a:r>
            <a:r>
              <a:rPr lang="en-US" sz="2000" b="0" strike="noStrike" spc="-1" dirty="0">
                <a:solidFill>
                  <a:srgbClr val="FFFFFF"/>
                </a:solidFill>
              </a:rPr>
              <a:t> s </a:t>
            </a:r>
            <a:r>
              <a:rPr lang="en-US" sz="2000" b="0" strike="noStrike" spc="-1" dirty="0" err="1">
                <a:solidFill>
                  <a:srgbClr val="FFFFFF"/>
                </a:solidFill>
              </a:rPr>
              <a:t>kovovým</a:t>
            </a:r>
            <a:r>
              <a:rPr lang="en-US" sz="2000" b="0" strike="noStrike" spc="-1" dirty="0">
                <a:solidFill>
                  <a:srgbClr val="FFFFFF"/>
                </a:solidFill>
              </a:rPr>
              <a:t> </a:t>
            </a:r>
            <a:r>
              <a:rPr lang="en-US" sz="2000" b="0" strike="noStrike" spc="-1" dirty="0" err="1">
                <a:solidFill>
                  <a:srgbClr val="FFFFFF"/>
                </a:solidFill>
              </a:rPr>
              <a:t>prstenem</a:t>
            </a:r>
            <a:r>
              <a:rPr lang="en-US" sz="2000" b="0" strike="noStrike" spc="-1" dirty="0">
                <a:solidFill>
                  <a:srgbClr val="FFFFFF"/>
                </a:solidFill>
              </a:rPr>
              <a:t> </a:t>
            </a:r>
            <a:r>
              <a:rPr lang="en-US" sz="2000" b="0" strike="noStrike" spc="-1" dirty="0" err="1">
                <a:solidFill>
                  <a:srgbClr val="FFFFFF"/>
                </a:solidFill>
              </a:rPr>
              <a:t>jeho</a:t>
            </a:r>
            <a:r>
              <a:rPr lang="en-US" sz="2000" b="0" strike="noStrike" spc="-1" dirty="0">
                <a:solidFill>
                  <a:srgbClr val="FFFFFF"/>
                </a:solidFill>
              </a:rPr>
              <a:t> </a:t>
            </a:r>
            <a:r>
              <a:rPr lang="en-US" sz="2000" b="0" strike="noStrike" spc="-1" dirty="0" err="1">
                <a:solidFill>
                  <a:srgbClr val="FFFFFF"/>
                </a:solidFill>
              </a:rPr>
              <a:t>manželky</a:t>
            </a:r>
            <a:r>
              <a:rPr lang="en-US" sz="2000" b="0" strike="noStrike" spc="-1" dirty="0">
                <a:solidFill>
                  <a:srgbClr val="FFFFFF"/>
                </a:solidFill>
              </a:rPr>
              <a:t> </a:t>
            </a:r>
            <a:r>
              <a:rPr lang="en-US" sz="2000" b="0" strike="noStrike" spc="-1" dirty="0" err="1">
                <a:solidFill>
                  <a:srgbClr val="FFFFFF"/>
                </a:solidFill>
              </a:rPr>
              <a:t>obletěl</a:t>
            </a:r>
            <a:r>
              <a:rPr lang="en-US" sz="2000" b="0" strike="noStrike" spc="-1" dirty="0">
                <a:solidFill>
                  <a:srgbClr val="FFFFFF"/>
                </a:solidFill>
              </a:rPr>
              <a:t> </a:t>
            </a:r>
            <a:r>
              <a:rPr lang="en-US" sz="2000" b="0" strike="noStrike" spc="-1" dirty="0" err="1">
                <a:solidFill>
                  <a:srgbClr val="FFFFFF"/>
                </a:solidFill>
              </a:rPr>
              <a:t>svět</a:t>
            </a:r>
            <a:r>
              <a:rPr lang="en-US" sz="2000" b="0" strike="noStrike" spc="-1" dirty="0">
                <a:solidFill>
                  <a:srgbClr val="FFFFFF"/>
                </a:solidFill>
              </a:rPr>
              <a:t> a </a:t>
            </a:r>
            <a:r>
              <a:rPr lang="en-US" sz="2000" b="0" strike="noStrike" spc="-1" dirty="0" err="1">
                <a:solidFill>
                  <a:srgbClr val="FFFFFF"/>
                </a:solidFill>
              </a:rPr>
              <a:t>uvedl</a:t>
            </a:r>
            <a:r>
              <a:rPr lang="en-US" sz="2000" b="0" strike="noStrike" spc="-1" dirty="0">
                <a:solidFill>
                  <a:srgbClr val="FFFFFF"/>
                </a:solidFill>
              </a:rPr>
              <a:t> </a:t>
            </a:r>
            <a:r>
              <a:rPr lang="en-US" sz="2000" b="0" strike="noStrike" spc="-1" dirty="0" err="1">
                <a:solidFill>
                  <a:srgbClr val="FFFFFF"/>
                </a:solidFill>
              </a:rPr>
              <a:t>vědce</a:t>
            </a:r>
            <a:r>
              <a:rPr lang="en-US" sz="2000" b="0" strike="noStrike" spc="-1" dirty="0">
                <a:solidFill>
                  <a:srgbClr val="FFFFFF"/>
                </a:solidFill>
              </a:rPr>
              <a:t> do </a:t>
            </a:r>
            <a:r>
              <a:rPr lang="en-US" sz="2000" b="0" strike="noStrike" spc="-1" dirty="0" err="1">
                <a:solidFill>
                  <a:srgbClr val="FFFFFF"/>
                </a:solidFill>
              </a:rPr>
              <a:t>varu</a:t>
            </a:r>
            <a:r>
              <a:rPr lang="en-US" sz="2000" b="0" strike="noStrike" spc="-1" dirty="0">
                <a:solidFill>
                  <a:srgbClr val="FFFFFF"/>
                </a:solidFill>
              </a:rPr>
              <a:t>. </a:t>
            </a:r>
            <a:r>
              <a:rPr lang="en-US" sz="2000" b="0" strike="noStrike" spc="-1" dirty="0" err="1">
                <a:solidFill>
                  <a:srgbClr val="FFFFFF"/>
                </a:solidFill>
              </a:rPr>
              <a:t>Záření</a:t>
            </a:r>
            <a:r>
              <a:rPr lang="en-US" sz="2000" b="0" strike="noStrike" spc="-1" dirty="0">
                <a:solidFill>
                  <a:srgbClr val="FFFFFF"/>
                </a:solidFill>
              </a:rPr>
              <a:t>, </a:t>
            </a:r>
            <a:r>
              <a:rPr lang="en-US" sz="2000" b="0" strike="noStrike" spc="-1" dirty="0" err="1">
                <a:solidFill>
                  <a:srgbClr val="FFFFFF"/>
                </a:solidFill>
              </a:rPr>
              <a:t>které</a:t>
            </a:r>
            <a:r>
              <a:rPr lang="en-US" sz="2000" b="0" strike="noStrike" spc="-1" dirty="0">
                <a:solidFill>
                  <a:srgbClr val="FFFFFF"/>
                </a:solidFill>
              </a:rPr>
              <a:t> </a:t>
            </a:r>
            <a:r>
              <a:rPr lang="en-US" sz="2000" b="0" strike="noStrike" spc="-1" dirty="0" err="1">
                <a:solidFill>
                  <a:srgbClr val="FFFFFF"/>
                </a:solidFill>
              </a:rPr>
              <a:t>dokáže</a:t>
            </a:r>
            <a:r>
              <a:rPr lang="en-US" sz="2000" b="0" strike="noStrike" spc="-1" dirty="0">
                <a:solidFill>
                  <a:srgbClr val="FFFFFF"/>
                </a:solidFill>
              </a:rPr>
              <a:t> </a:t>
            </a:r>
            <a:r>
              <a:rPr lang="en-US" sz="2000" b="0" strike="noStrike" spc="-1" dirty="0" err="1">
                <a:solidFill>
                  <a:srgbClr val="FFFFFF"/>
                </a:solidFill>
              </a:rPr>
              <a:t>zobrazovat</a:t>
            </a:r>
            <a:r>
              <a:rPr lang="en-US" sz="2000" b="0" strike="noStrike" spc="-1" dirty="0">
                <a:solidFill>
                  <a:srgbClr val="FFFFFF"/>
                </a:solidFill>
              </a:rPr>
              <a:t> </a:t>
            </a:r>
            <a:r>
              <a:rPr lang="en-US" sz="2000" b="0" strike="noStrike" spc="-1" dirty="0" err="1">
                <a:solidFill>
                  <a:srgbClr val="FFFFFF"/>
                </a:solidFill>
              </a:rPr>
              <a:t>věci</a:t>
            </a:r>
            <a:r>
              <a:rPr lang="en-US" sz="2000" b="0" strike="noStrike" spc="-1" dirty="0">
                <a:solidFill>
                  <a:srgbClr val="FFFFFF"/>
                </a:solidFill>
              </a:rPr>
              <a:t> </a:t>
            </a:r>
            <a:r>
              <a:rPr lang="en-US" sz="2000" b="0" strike="noStrike" spc="-1" dirty="0" err="1">
                <a:solidFill>
                  <a:srgbClr val="FFFFFF"/>
                </a:solidFill>
              </a:rPr>
              <a:t>dosud</a:t>
            </a:r>
            <a:r>
              <a:rPr lang="en-US" sz="2000" b="0" strike="noStrike" spc="-1" dirty="0">
                <a:solidFill>
                  <a:srgbClr val="FFFFFF"/>
                </a:solidFill>
              </a:rPr>
              <a:t> </a:t>
            </a:r>
            <a:r>
              <a:rPr lang="en-US" sz="2000" b="0" strike="noStrike" spc="-1" dirty="0" err="1">
                <a:solidFill>
                  <a:srgbClr val="FFFFFF"/>
                </a:solidFill>
              </a:rPr>
              <a:t>neviditelné</a:t>
            </a:r>
            <a:r>
              <a:rPr lang="en-US" sz="2000" b="0" strike="noStrike" spc="-1" dirty="0">
                <a:solidFill>
                  <a:srgbClr val="FFFFFF"/>
                </a:solidFill>
              </a:rPr>
              <a:t>!</a:t>
            </a:r>
          </a:p>
          <a:p>
            <a:pPr marL="228600" indent="-228600">
              <a:lnSpc>
                <a:spcPct val="90000"/>
              </a:lnSpc>
              <a:spcBef>
                <a:spcPts val="1001"/>
              </a:spcBef>
              <a:buClr>
                <a:srgbClr val="FFFFFF"/>
              </a:buClr>
              <a:buFont typeface="Arial" panose="020B0604020202020204" pitchFamily="34" charset="0"/>
              <a:buChar char="•"/>
            </a:pPr>
            <a:r>
              <a:rPr lang="en-US" sz="2000" b="0" strike="noStrike" spc="-1" dirty="0">
                <a:solidFill>
                  <a:srgbClr val="FFFFFF"/>
                </a:solidFill>
              </a:rPr>
              <a:t>20. </a:t>
            </a:r>
            <a:r>
              <a:rPr lang="en-US" sz="2000" b="0" strike="noStrike" spc="-1" dirty="0" err="1">
                <a:solidFill>
                  <a:srgbClr val="FFFFFF"/>
                </a:solidFill>
              </a:rPr>
              <a:t>února</a:t>
            </a:r>
            <a:r>
              <a:rPr lang="en-US" sz="2000" b="0" strike="noStrike" spc="-1" dirty="0">
                <a:solidFill>
                  <a:srgbClr val="FFFFFF"/>
                </a:solidFill>
              </a:rPr>
              <a:t> 1895. </a:t>
            </a:r>
            <a:r>
              <a:rPr lang="en-US" sz="2000" b="0" strike="noStrike" spc="-1" dirty="0" err="1">
                <a:solidFill>
                  <a:srgbClr val="FFFFFF"/>
                </a:solidFill>
              </a:rPr>
              <a:t>Jako</a:t>
            </a:r>
            <a:r>
              <a:rPr lang="en-US" sz="2000" b="0" strike="noStrike" spc="-1" dirty="0">
                <a:solidFill>
                  <a:srgbClr val="FFFFFF"/>
                </a:solidFill>
              </a:rPr>
              <a:t> </a:t>
            </a:r>
            <a:r>
              <a:rPr lang="en-US" sz="2000" b="0" strike="noStrike" spc="-1" dirty="0" err="1">
                <a:solidFill>
                  <a:srgbClr val="FFFFFF"/>
                </a:solidFill>
              </a:rPr>
              <a:t>řádný</a:t>
            </a:r>
            <a:r>
              <a:rPr lang="en-US" sz="2000" b="0" strike="noStrike" spc="-1" dirty="0">
                <a:solidFill>
                  <a:srgbClr val="FFFFFF"/>
                </a:solidFill>
              </a:rPr>
              <a:t> </a:t>
            </a:r>
            <a:r>
              <a:rPr lang="en-US" sz="2000" b="0" strike="noStrike" spc="-1" dirty="0" err="1">
                <a:solidFill>
                  <a:srgbClr val="FFFFFF"/>
                </a:solidFill>
              </a:rPr>
              <a:t>člen</a:t>
            </a:r>
            <a:r>
              <a:rPr lang="en-US" sz="2000" b="0" strike="noStrike" spc="-1" dirty="0">
                <a:solidFill>
                  <a:srgbClr val="FFFFFF"/>
                </a:solidFill>
              </a:rPr>
              <a:t> </a:t>
            </a:r>
            <a:r>
              <a:rPr lang="en-US" sz="2000" b="0" strike="noStrike" spc="-1" dirty="0" err="1">
                <a:solidFill>
                  <a:srgbClr val="FFFFFF"/>
                </a:solidFill>
              </a:rPr>
              <a:t>francouzské</a:t>
            </a:r>
            <a:r>
              <a:rPr lang="en-US" sz="2000" b="0" strike="noStrike" spc="-1" dirty="0">
                <a:solidFill>
                  <a:srgbClr val="FFFFFF"/>
                </a:solidFill>
              </a:rPr>
              <a:t> Akademie </a:t>
            </a:r>
            <a:r>
              <a:rPr lang="en-US" sz="2000" b="0" strike="noStrike" spc="-1" dirty="0" err="1">
                <a:solidFill>
                  <a:srgbClr val="FFFFFF"/>
                </a:solidFill>
              </a:rPr>
              <a:t>věd</a:t>
            </a:r>
            <a:r>
              <a:rPr lang="en-US" sz="2000" b="0" strike="noStrike" spc="-1" dirty="0">
                <a:solidFill>
                  <a:srgbClr val="FFFFFF"/>
                </a:solidFill>
              </a:rPr>
              <a:t> se Becquerel </a:t>
            </a:r>
            <a:r>
              <a:rPr lang="en-US" sz="2000" b="0" strike="noStrike" spc="-1" dirty="0" err="1">
                <a:solidFill>
                  <a:srgbClr val="FFFFFF"/>
                </a:solidFill>
              </a:rPr>
              <a:t>spořádaně</a:t>
            </a:r>
            <a:r>
              <a:rPr lang="en-US" sz="2000" b="0" strike="noStrike" spc="-1" dirty="0">
                <a:solidFill>
                  <a:srgbClr val="FFFFFF"/>
                </a:solidFill>
              </a:rPr>
              <a:t> </a:t>
            </a:r>
            <a:r>
              <a:rPr lang="en-US" sz="2000" b="0" strike="noStrike" spc="-1" dirty="0" err="1">
                <a:solidFill>
                  <a:srgbClr val="FFFFFF"/>
                </a:solidFill>
              </a:rPr>
              <a:t>dostavil</a:t>
            </a:r>
            <a:r>
              <a:rPr lang="en-US" sz="2000" b="0" strike="noStrike" spc="-1" dirty="0">
                <a:solidFill>
                  <a:srgbClr val="FFFFFF"/>
                </a:solidFill>
              </a:rPr>
              <a:t> </a:t>
            </a:r>
            <a:r>
              <a:rPr lang="en-US" sz="2000" b="0" strike="noStrike" spc="-1" dirty="0" err="1">
                <a:solidFill>
                  <a:srgbClr val="FFFFFF"/>
                </a:solidFill>
              </a:rPr>
              <a:t>na</a:t>
            </a:r>
            <a:r>
              <a:rPr lang="en-US" sz="2000" b="0" strike="noStrike" spc="-1" dirty="0">
                <a:solidFill>
                  <a:srgbClr val="FFFFFF"/>
                </a:solidFill>
              </a:rPr>
              <a:t> </a:t>
            </a:r>
            <a:r>
              <a:rPr lang="en-US" sz="2000" b="0" strike="noStrike" spc="-1" dirty="0" err="1">
                <a:solidFill>
                  <a:srgbClr val="FFFFFF"/>
                </a:solidFill>
              </a:rPr>
              <a:t>zasedání</a:t>
            </a:r>
            <a:r>
              <a:rPr lang="en-US" sz="2000" b="0" strike="noStrike" spc="-1" dirty="0">
                <a:solidFill>
                  <a:srgbClr val="FFFFFF"/>
                </a:solidFill>
              </a:rPr>
              <a:t> </a:t>
            </a:r>
            <a:r>
              <a:rPr lang="en-US" sz="2000" b="0" strike="noStrike" spc="-1" dirty="0" err="1">
                <a:solidFill>
                  <a:srgbClr val="FFFFFF"/>
                </a:solidFill>
              </a:rPr>
              <a:t>této</a:t>
            </a:r>
            <a:r>
              <a:rPr lang="en-US" sz="2000" b="0" strike="noStrike" spc="-1" dirty="0">
                <a:solidFill>
                  <a:srgbClr val="FFFFFF"/>
                </a:solidFill>
              </a:rPr>
              <a:t> </a:t>
            </a:r>
            <a:r>
              <a:rPr lang="en-US" sz="2000" b="0" strike="noStrike" spc="-1" dirty="0" err="1">
                <a:solidFill>
                  <a:srgbClr val="FFFFFF"/>
                </a:solidFill>
              </a:rPr>
              <a:t>ctihodné</a:t>
            </a:r>
            <a:r>
              <a:rPr lang="en-US" sz="2000" b="0" strike="noStrike" spc="-1" dirty="0">
                <a:solidFill>
                  <a:srgbClr val="FFFFFF"/>
                </a:solidFill>
              </a:rPr>
              <a:t> </a:t>
            </a:r>
            <a:r>
              <a:rPr lang="en-US" sz="2000" b="0" strike="noStrike" spc="-1" dirty="0" err="1">
                <a:solidFill>
                  <a:srgbClr val="FFFFFF"/>
                </a:solidFill>
              </a:rPr>
              <a:t>instituce</a:t>
            </a:r>
            <a:r>
              <a:rPr lang="en-US" sz="2000" b="0" strike="noStrike" spc="-1" dirty="0">
                <a:solidFill>
                  <a:srgbClr val="FFFFFF"/>
                </a:solidFill>
              </a:rPr>
              <a:t>, aby </a:t>
            </a:r>
            <a:r>
              <a:rPr lang="en-US" sz="2000" b="0" strike="noStrike" spc="-1" dirty="0" err="1">
                <a:solidFill>
                  <a:srgbClr val="FFFFFF"/>
                </a:solidFill>
              </a:rPr>
              <a:t>tu</a:t>
            </a:r>
            <a:r>
              <a:rPr lang="en-US" sz="2000" b="0" strike="noStrike" spc="-1" dirty="0">
                <a:solidFill>
                  <a:srgbClr val="FFFFFF"/>
                </a:solidFill>
              </a:rPr>
              <a:t> </a:t>
            </a:r>
            <a:r>
              <a:rPr lang="en-US" sz="2000" b="0" strike="noStrike" spc="-1" dirty="0" err="1">
                <a:solidFill>
                  <a:srgbClr val="FFFFFF"/>
                </a:solidFill>
              </a:rPr>
              <a:t>vyslechl</a:t>
            </a:r>
            <a:r>
              <a:rPr lang="en-US" sz="2000" b="0" strike="noStrike" spc="-1" dirty="0">
                <a:solidFill>
                  <a:srgbClr val="FFFFFF"/>
                </a:solidFill>
              </a:rPr>
              <a:t> </a:t>
            </a:r>
            <a:r>
              <a:rPr lang="en-US" sz="2000" b="0" strike="noStrike" spc="-1" dirty="0" err="1">
                <a:solidFill>
                  <a:srgbClr val="FFFFFF"/>
                </a:solidFill>
              </a:rPr>
              <a:t>přednášku</a:t>
            </a:r>
            <a:r>
              <a:rPr lang="en-US" sz="2000" b="0" strike="noStrike" spc="-1" dirty="0">
                <a:solidFill>
                  <a:srgbClr val="FFFFFF"/>
                </a:solidFill>
              </a:rPr>
              <a:t> </a:t>
            </a:r>
            <a:r>
              <a:rPr lang="en-US" sz="2000" b="0" strike="noStrike" spc="-1" dirty="0" err="1">
                <a:solidFill>
                  <a:srgbClr val="FFFFFF"/>
                </a:solidFill>
              </a:rPr>
              <a:t>svého</a:t>
            </a:r>
            <a:r>
              <a:rPr lang="en-US" sz="2000" b="0" strike="noStrike" spc="-1" dirty="0">
                <a:solidFill>
                  <a:srgbClr val="FFFFFF"/>
                </a:solidFill>
              </a:rPr>
              <a:t> </a:t>
            </a:r>
            <a:r>
              <a:rPr lang="en-US" sz="2000" b="0" strike="noStrike" spc="-1" dirty="0" err="1">
                <a:solidFill>
                  <a:srgbClr val="FFFFFF"/>
                </a:solidFill>
              </a:rPr>
              <a:t>kolegy</a:t>
            </a:r>
            <a:r>
              <a:rPr lang="en-US" sz="2000" b="0" strike="noStrike" spc="-1" dirty="0">
                <a:solidFill>
                  <a:srgbClr val="FFFFFF"/>
                </a:solidFill>
              </a:rPr>
              <a:t> a </a:t>
            </a:r>
            <a:r>
              <a:rPr lang="en-US" sz="2000" b="0" strike="noStrike" spc="-1" dirty="0" err="1">
                <a:solidFill>
                  <a:srgbClr val="FFFFFF"/>
                </a:solidFill>
              </a:rPr>
              <a:t>přítele</a:t>
            </a:r>
            <a:r>
              <a:rPr lang="en-US" sz="2000" b="0" strike="noStrike" spc="-1" dirty="0">
                <a:solidFill>
                  <a:srgbClr val="FFFFFF"/>
                </a:solidFill>
              </a:rPr>
              <a:t> </a:t>
            </a:r>
            <a:r>
              <a:rPr lang="en-US" sz="2000" b="0" strike="noStrike" spc="-1" dirty="0" err="1">
                <a:solidFill>
                  <a:srgbClr val="FFFFFF"/>
                </a:solidFill>
              </a:rPr>
              <a:t>jeho</a:t>
            </a:r>
            <a:r>
              <a:rPr lang="en-US" sz="2000" b="0" strike="noStrike" spc="-1" dirty="0">
                <a:solidFill>
                  <a:srgbClr val="FFFFFF"/>
                </a:solidFill>
              </a:rPr>
              <a:t> </a:t>
            </a:r>
            <a:r>
              <a:rPr lang="en-US" sz="2000" b="0" strike="noStrike" spc="-1" dirty="0" err="1">
                <a:solidFill>
                  <a:srgbClr val="FFFFFF"/>
                </a:solidFill>
              </a:rPr>
              <a:t>otce</a:t>
            </a:r>
            <a:r>
              <a:rPr lang="en-US" sz="2000" b="0" strike="noStrike" spc="-1" dirty="0">
                <a:solidFill>
                  <a:srgbClr val="FFFFFF"/>
                </a:solidFill>
              </a:rPr>
              <a:t> </a:t>
            </a:r>
            <a:r>
              <a:rPr lang="en-US" sz="2000" b="0" strike="noStrike" spc="-1" dirty="0" err="1">
                <a:solidFill>
                  <a:srgbClr val="FFFFFF"/>
                </a:solidFill>
              </a:rPr>
              <a:t>Henriho</a:t>
            </a:r>
            <a:r>
              <a:rPr lang="en-US" sz="2000" b="0" strike="noStrike" spc="-1" dirty="0">
                <a:solidFill>
                  <a:srgbClr val="FFFFFF"/>
                </a:solidFill>
              </a:rPr>
              <a:t> </a:t>
            </a:r>
            <a:r>
              <a:rPr lang="en-US" sz="2000" b="0" strike="noStrike" spc="-1" dirty="0" err="1">
                <a:solidFill>
                  <a:srgbClr val="FFFFFF"/>
                </a:solidFill>
              </a:rPr>
              <a:t>Poincarého</a:t>
            </a:r>
            <a:r>
              <a:rPr lang="en-US" sz="2000" b="0" strike="noStrike" spc="-1" dirty="0">
                <a:solidFill>
                  <a:srgbClr val="FFFFFF"/>
                </a:solidFill>
              </a:rPr>
              <a:t> o </a:t>
            </a:r>
            <a:r>
              <a:rPr lang="en-US" sz="2000" b="0" strike="noStrike" spc="-1" dirty="0" err="1">
                <a:solidFill>
                  <a:srgbClr val="FFFFFF"/>
                </a:solidFill>
              </a:rPr>
              <a:t>Röntgenových</a:t>
            </a:r>
            <a:r>
              <a:rPr lang="en-US" sz="2000" b="0" strike="noStrike" spc="-1" dirty="0">
                <a:solidFill>
                  <a:srgbClr val="FFFFFF"/>
                </a:solidFill>
              </a:rPr>
              <a:t> </a:t>
            </a:r>
            <a:r>
              <a:rPr lang="en-US" sz="2000" b="0" strike="noStrike" spc="-1" dirty="0" err="1">
                <a:solidFill>
                  <a:srgbClr val="FFFFFF"/>
                </a:solidFill>
              </a:rPr>
              <a:t>pokusech</a:t>
            </a:r>
            <a:r>
              <a:rPr lang="en-US" sz="2000" b="0" strike="noStrike" spc="-1" dirty="0">
                <a:solidFill>
                  <a:srgbClr val="FFFFFF"/>
                </a:solidFill>
              </a:rPr>
              <a:t> s </a:t>
            </a:r>
            <a:r>
              <a:rPr lang="en-US" sz="2000" b="0" strike="noStrike" spc="-1" dirty="0" err="1">
                <a:solidFill>
                  <a:srgbClr val="FFFFFF"/>
                </a:solidFill>
              </a:rPr>
              <a:t>katodovými</a:t>
            </a:r>
            <a:r>
              <a:rPr lang="en-US" sz="2000" b="0" strike="noStrike" spc="-1" dirty="0">
                <a:solidFill>
                  <a:srgbClr val="FFFFFF"/>
                </a:solidFill>
              </a:rPr>
              <a:t> </a:t>
            </a:r>
            <a:r>
              <a:rPr lang="en-US" sz="2000" b="0" strike="noStrike" spc="-1" dirty="0" err="1">
                <a:solidFill>
                  <a:srgbClr val="FFFFFF"/>
                </a:solidFill>
              </a:rPr>
              <a:t>paprsky</a:t>
            </a:r>
            <a:r>
              <a:rPr lang="en-US" sz="2000" b="0" strike="noStrike" spc="-1" dirty="0">
                <a:solidFill>
                  <a:srgbClr val="FFFFFF"/>
                </a:solidFill>
              </a:rPr>
              <a:t>.</a:t>
            </a:r>
          </a:p>
        </p:txBody>
      </p:sp>
      <p:pic>
        <p:nvPicPr>
          <p:cNvPr id="4" name="Picture 12" descr="http://vesmir.cz/wp-content/uploads/2016/05/wilhelmrontgen.jpg"/>
          <p:cNvPicPr/>
          <p:nvPr/>
        </p:nvPicPr>
        <p:blipFill rotWithShape="1">
          <a:blip r:embed="rId3" cstate="print"/>
          <a:srcRect t="629" r="2" b="18049"/>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p:cNvSpPr txBox="1"/>
          <p:nvPr/>
        </p:nvSpPr>
        <p:spPr>
          <a:xfrm>
            <a:off x="0" y="145572"/>
            <a:ext cx="12192000" cy="836712"/>
          </a:xfrm>
          <a:prstGeom prst="rect">
            <a:avLst/>
          </a:prstGeom>
          <a:noFill/>
          <a:ln>
            <a:noFill/>
          </a:ln>
        </p:spPr>
        <p:txBody>
          <a:bodyPr anchor="ctr">
            <a:normAutofit fontScale="95500"/>
          </a:bodyPr>
          <a:lstStyle/>
          <a:p>
            <a:pPr algn="ctr">
              <a:lnSpc>
                <a:spcPct val="90000"/>
              </a:lnSpc>
            </a:pPr>
            <a:r>
              <a:rPr lang="cs-CZ" sz="3600" b="1" strike="noStrike" spc="-1" dirty="0">
                <a:latin typeface="Calibri Light"/>
              </a:rPr>
              <a:t>Další inspirace pro </a:t>
            </a:r>
            <a:r>
              <a:rPr lang="cs-CZ" sz="3600" b="1" strike="noStrike" spc="-1" dirty="0" err="1">
                <a:latin typeface="Calibri Light"/>
              </a:rPr>
              <a:t>Becquerelův</a:t>
            </a:r>
            <a:r>
              <a:rPr lang="cs-CZ" sz="3600" b="1" strike="noStrike" spc="-1" dirty="0">
                <a:latin typeface="Calibri Light"/>
              </a:rPr>
              <a:t> objev</a:t>
            </a:r>
            <a:endParaRPr lang="cs-CZ" sz="3600" b="0" strike="noStrike" spc="-1" dirty="0">
              <a:latin typeface="Calibri"/>
            </a:endParaRPr>
          </a:p>
        </p:txBody>
      </p:sp>
      <p:sp>
        <p:nvSpPr>
          <p:cNvPr id="7" name="Obdélník 6"/>
          <p:cNvSpPr/>
          <p:nvPr/>
        </p:nvSpPr>
        <p:spPr>
          <a:xfrm>
            <a:off x="1109709" y="812394"/>
            <a:ext cx="10668830" cy="978729"/>
          </a:xfrm>
          <a:prstGeom prst="rect">
            <a:avLst/>
          </a:prstGeom>
        </p:spPr>
        <p:txBody>
          <a:bodyPr wrap="square">
            <a:spAutoFit/>
          </a:bodyPr>
          <a:lstStyle/>
          <a:p>
            <a:pPr marL="228600" indent="-228240">
              <a:lnSpc>
                <a:spcPct val="120000"/>
              </a:lnSpc>
              <a:spcBef>
                <a:spcPts val="1001"/>
              </a:spcBef>
              <a:buClr>
                <a:srgbClr val="FFFFFF"/>
              </a:buClr>
              <a:buFont typeface="Arial"/>
              <a:buChar char="•"/>
            </a:pPr>
            <a:r>
              <a:rPr lang="cs-CZ" sz="2400" spc="-1" dirty="0">
                <a:solidFill>
                  <a:srgbClr val="FF0000"/>
                </a:solidFill>
              </a:rPr>
              <a:t>EXPERIMENTY světélkování látek ve slunečním světle JEHO </a:t>
            </a:r>
            <a:r>
              <a:rPr lang="cs-CZ" sz="2400" b="0" strike="noStrike" spc="-1" dirty="0">
                <a:solidFill>
                  <a:srgbClr val="FF0000"/>
                </a:solidFill>
                <a:latin typeface="Calibri"/>
              </a:rPr>
              <a:t>OTCE.</a:t>
            </a:r>
            <a:r>
              <a:rPr lang="cs-CZ" sz="2400" b="0" strike="noStrike" spc="-1" dirty="0">
                <a:latin typeface="Calibri"/>
              </a:rPr>
              <a:t>                                   (</a:t>
            </a:r>
            <a:r>
              <a:rPr lang="cs-CZ" sz="2400" b="0" strike="noStrike" spc="-1" dirty="0" err="1">
                <a:latin typeface="Calibri"/>
              </a:rPr>
              <a:t>otecm</a:t>
            </a:r>
            <a:r>
              <a:rPr lang="cs-CZ" sz="2400" b="0" strike="noStrike" spc="-1" dirty="0">
                <a:latin typeface="Calibri"/>
              </a:rPr>
              <a:t> H.B. </a:t>
            </a:r>
            <a:r>
              <a:rPr lang="cs-CZ" sz="2400" spc="-1" dirty="0">
                <a:latin typeface="Calibri"/>
              </a:rPr>
              <a:t>byl </a:t>
            </a:r>
            <a:r>
              <a:rPr lang="cs-CZ" sz="2400" b="0" strike="noStrike" spc="-1" dirty="0">
                <a:latin typeface="Calibri"/>
              </a:rPr>
              <a:t>Alexandre Edmond Becquerel, 1820-1891, též významný fyzik)</a:t>
            </a:r>
            <a:r>
              <a:rPr lang="cs-CZ" sz="2400" b="0" strike="noStrike" spc="-1" dirty="0">
                <a:solidFill>
                  <a:srgbClr val="FFFFFF"/>
                </a:solidFill>
                <a:latin typeface="Calibri"/>
              </a:rPr>
              <a:t> </a:t>
            </a:r>
            <a:endParaRPr lang="cs-CZ" sz="2400" b="0" strike="noStrike" spc="-1" dirty="0">
              <a:solidFill>
                <a:srgbClr val="000000"/>
              </a:solidFill>
              <a:latin typeface="Calibri"/>
            </a:endParaRPr>
          </a:p>
        </p:txBody>
      </p:sp>
      <p:pic>
        <p:nvPicPr>
          <p:cNvPr id="8" name="Picture 1"/>
          <p:cNvPicPr>
            <a:picLocks noChangeAspect="1" noChangeArrowheads="1"/>
          </p:cNvPicPr>
          <p:nvPr/>
        </p:nvPicPr>
        <p:blipFill>
          <a:blip r:embed="rId2" cstate="print"/>
          <a:srcRect b="3549"/>
          <a:stretch>
            <a:fillRect/>
          </a:stretch>
        </p:blipFill>
        <p:spPr bwMode="auto">
          <a:xfrm>
            <a:off x="565672" y="3850945"/>
            <a:ext cx="5935356" cy="2817431"/>
          </a:xfrm>
          <a:prstGeom prst="rect">
            <a:avLst/>
          </a:prstGeom>
          <a:noFill/>
          <a:ln w="9525">
            <a:noFill/>
            <a:miter lim="800000"/>
            <a:headEnd/>
            <a:tailEnd/>
          </a:ln>
        </p:spPr>
      </p:pic>
      <p:sp>
        <p:nvSpPr>
          <p:cNvPr id="9" name="TextovéPole 8">
            <a:extLst>
              <a:ext uri="{FF2B5EF4-FFF2-40B4-BE49-F238E27FC236}">
                <a16:creationId xmlns:a16="http://schemas.microsoft.com/office/drawing/2014/main" id="{EFE340AE-3EC6-4F57-B0DA-0DB3B639A828}"/>
              </a:ext>
            </a:extLst>
          </p:cNvPr>
          <p:cNvSpPr txBox="1"/>
          <p:nvPr/>
        </p:nvSpPr>
        <p:spPr>
          <a:xfrm>
            <a:off x="6789382" y="2140527"/>
            <a:ext cx="4605290" cy="4154984"/>
          </a:xfrm>
          <a:prstGeom prst="rect">
            <a:avLst/>
          </a:prstGeom>
          <a:noFill/>
        </p:spPr>
        <p:txBody>
          <a:bodyPr wrap="square">
            <a:spAutoFit/>
          </a:bodyPr>
          <a:lstStyle/>
          <a:p>
            <a:r>
              <a:rPr lang="en-US" sz="2400" dirty="0"/>
              <a:t>Becquerel learned that in Roentgen’s tubes the X rays arose from the fluorescent spot where a beam of cathode rays played on the glass wall. Thus a natural, if perhaps not plausible, inference arose that the visible light and invisible X rays might be produced by the same mechanism and that X rays might accompany all luminescence.</a:t>
            </a:r>
            <a:endParaRPr lang="cs-CZ" sz="2400" dirty="0"/>
          </a:p>
        </p:txBody>
      </p:sp>
      <p:pic>
        <p:nvPicPr>
          <p:cNvPr id="4" name="Obrázek 3" descr="Obsah obrázku zeď, interiér, světlo&#10;&#10;Popis byl vytvořen automaticky">
            <a:extLst>
              <a:ext uri="{FF2B5EF4-FFF2-40B4-BE49-F238E27FC236}">
                <a16:creationId xmlns:a16="http://schemas.microsoft.com/office/drawing/2014/main" id="{6C29803B-2BD7-4EEC-9F80-7054435FFDA2}"/>
              </a:ext>
            </a:extLst>
          </p:cNvPr>
          <p:cNvPicPr>
            <a:picLocks noChangeAspect="1"/>
          </p:cNvPicPr>
          <p:nvPr/>
        </p:nvPicPr>
        <p:blipFill rotWithShape="1">
          <a:blip r:embed="rId3">
            <a:extLst>
              <a:ext uri="{28A0092B-C50C-407E-A947-70E740481C1C}">
                <a14:useLocalDpi xmlns:a14="http://schemas.microsoft.com/office/drawing/2010/main" val="0"/>
              </a:ext>
            </a:extLst>
          </a:blip>
          <a:srcRect t="55808" b="12995"/>
          <a:stretch/>
        </p:blipFill>
        <p:spPr>
          <a:xfrm>
            <a:off x="565672" y="1881562"/>
            <a:ext cx="5935356" cy="193655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90"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9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71" name="CustomShape 3"/>
          <p:cNvSpPr/>
          <p:nvPr/>
        </p:nvSpPr>
        <p:spPr>
          <a:xfrm>
            <a:off x="957008" y="1675430"/>
            <a:ext cx="3262567" cy="4511095"/>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2800" b="0" strike="noStrike" spc="-1" dirty="0" err="1"/>
              <a:t>Uranové</a:t>
            </a:r>
            <a:r>
              <a:rPr lang="en-US" sz="2800" b="0" strike="noStrike" spc="-1" dirty="0"/>
              <a:t> soli a </a:t>
            </a:r>
            <a:r>
              <a:rPr lang="en-US" sz="2800" b="0" strike="noStrike" spc="-1" dirty="0" err="1"/>
              <a:t>sklo</a:t>
            </a:r>
            <a:r>
              <a:rPr lang="en-US" sz="2800" b="0" strike="noStrike" spc="-1" dirty="0"/>
              <a:t> pod UV-</a:t>
            </a:r>
            <a:r>
              <a:rPr lang="en-US" sz="2800" b="0" strike="noStrike" spc="-1" dirty="0" err="1"/>
              <a:t>světlem</a:t>
            </a:r>
            <a:r>
              <a:rPr lang="en-US" sz="2800" b="0" strike="noStrike" spc="-1" dirty="0"/>
              <a:t> </a:t>
            </a:r>
            <a:r>
              <a:rPr lang="en-US" sz="2800" b="0" strike="noStrike" spc="-1" dirty="0" err="1"/>
              <a:t>světélkují</a:t>
            </a:r>
            <a:r>
              <a:rPr lang="en-US" sz="2800" b="0" strike="noStrike" spc="-1" dirty="0"/>
              <a:t> </a:t>
            </a:r>
            <a:r>
              <a:rPr lang="en-US" sz="2800" b="0" strike="noStrike" spc="-1" dirty="0" err="1"/>
              <a:t>podobně</a:t>
            </a:r>
            <a:r>
              <a:rPr lang="en-US" sz="2800" b="0" strike="noStrike" spc="-1" dirty="0"/>
              <a:t> </a:t>
            </a:r>
            <a:r>
              <a:rPr lang="en-US" sz="2800" b="0" strike="noStrike" spc="-1" dirty="0" err="1"/>
              <a:t>jako</a:t>
            </a:r>
            <a:r>
              <a:rPr lang="en-US" sz="2800" b="0" strike="noStrike" spc="-1" dirty="0"/>
              <a:t> </a:t>
            </a:r>
            <a:r>
              <a:rPr lang="en-US" sz="2800" b="0" strike="noStrike" spc="-1" dirty="0" err="1"/>
              <a:t>katodový</a:t>
            </a:r>
            <a:r>
              <a:rPr lang="en-US" sz="2800" b="0" strike="noStrike" spc="-1" dirty="0"/>
              <a:t> </a:t>
            </a:r>
            <a:r>
              <a:rPr lang="en-US" sz="2800" b="0" strike="noStrike" spc="-1" dirty="0" err="1"/>
              <a:t>konec</a:t>
            </a:r>
            <a:r>
              <a:rPr lang="en-US" sz="2800" b="0" strike="noStrike" spc="-1" dirty="0"/>
              <a:t> </a:t>
            </a:r>
            <a:r>
              <a:rPr lang="en-US" sz="2800" b="0" strike="noStrike" spc="-1" dirty="0" err="1"/>
              <a:t>trubice</a:t>
            </a:r>
            <a:r>
              <a:rPr lang="en-US" sz="2800" b="0" strike="noStrike" spc="-1" dirty="0"/>
              <a:t> </a:t>
            </a:r>
            <a:r>
              <a:rPr lang="en-US" sz="2800" b="0" strike="noStrike" spc="-1" dirty="0" err="1"/>
              <a:t>emitující</a:t>
            </a:r>
            <a:r>
              <a:rPr lang="en-US" sz="2800" b="0" strike="noStrike" spc="-1" dirty="0"/>
              <a:t> </a:t>
            </a:r>
            <a:r>
              <a:rPr lang="en-US" sz="2800" b="0" strike="noStrike" spc="-1" dirty="0" err="1"/>
              <a:t>paprsky</a:t>
            </a:r>
            <a:r>
              <a:rPr lang="en-US" sz="2800" b="0" strike="noStrike" spc="-1" dirty="0"/>
              <a:t> X, </a:t>
            </a:r>
            <a:endParaRPr lang="cs-CZ" sz="2800" b="0" strike="noStrike" spc="-1" dirty="0"/>
          </a:p>
          <a:p>
            <a:pPr indent="-228600">
              <a:lnSpc>
                <a:spcPct val="90000"/>
              </a:lnSpc>
              <a:spcAft>
                <a:spcPts val="600"/>
              </a:spcAft>
              <a:buFont typeface="Arial" panose="020B0604020202020204" pitchFamily="34" charset="0"/>
              <a:buChar char="•"/>
            </a:pPr>
            <a:r>
              <a:rPr lang="en-US" sz="2800" b="0" strike="noStrike" spc="-1" dirty="0"/>
              <a:t>to H. B. </a:t>
            </a:r>
            <a:r>
              <a:rPr lang="en-US" sz="2800" b="0" strike="noStrike" spc="-1" dirty="0" err="1"/>
              <a:t>fascinovalo</a:t>
            </a:r>
            <a:r>
              <a:rPr lang="en-US" sz="2800" b="0" strike="noStrike" spc="-1" dirty="0"/>
              <a:t> a </a:t>
            </a:r>
            <a:r>
              <a:rPr lang="en-US" sz="2800" b="0" strike="noStrike" spc="-1" dirty="0" err="1"/>
              <a:t>dovedlo</a:t>
            </a:r>
            <a:r>
              <a:rPr lang="en-US" sz="2800" b="0" strike="noStrike" spc="-1" dirty="0"/>
              <a:t> ho to k </a:t>
            </a:r>
            <a:r>
              <a:rPr lang="en-US" sz="2800" b="0" strike="noStrike" spc="-1" dirty="0" err="1"/>
              <a:t>vykonání</a:t>
            </a:r>
            <a:r>
              <a:rPr lang="en-US" sz="2800" b="0" strike="noStrike" spc="-1" dirty="0"/>
              <a:t> </a:t>
            </a:r>
            <a:r>
              <a:rPr lang="en-US" sz="2800" b="0" strike="noStrike" spc="-1" dirty="0" err="1"/>
              <a:t>převratného</a:t>
            </a:r>
            <a:r>
              <a:rPr lang="en-US" sz="2800" b="0" strike="noStrike" spc="-1" dirty="0"/>
              <a:t> </a:t>
            </a:r>
            <a:r>
              <a:rPr lang="en-US" sz="2800" b="0" strike="noStrike" spc="-1" dirty="0" err="1"/>
              <a:t>experimentu</a:t>
            </a:r>
            <a:r>
              <a:rPr lang="en-US" sz="2800" b="0" strike="noStrike" spc="-1" dirty="0"/>
              <a:t>…</a:t>
            </a:r>
          </a:p>
        </p:txBody>
      </p:sp>
      <p:pic>
        <p:nvPicPr>
          <p:cNvPr id="273" name="Obrázek 7"/>
          <p:cNvPicPr/>
          <p:nvPr/>
        </p:nvPicPr>
        <p:blipFill rotWithShape="1">
          <a:blip r:embed="rId2" cstate="print"/>
          <a:srcRect r="40843" b="-1"/>
          <a:stretch/>
        </p:blipFill>
        <p:spPr>
          <a:xfrm rot="16200000">
            <a:off x="4811222" y="-174258"/>
            <a:ext cx="3383280" cy="3731799"/>
          </a:xfrm>
          <a:prstGeom prst="rect">
            <a:avLst/>
          </a:prstGeom>
        </p:spPr>
      </p:pic>
      <p:pic>
        <p:nvPicPr>
          <p:cNvPr id="274" name="Obrázek 4"/>
          <p:cNvPicPr/>
          <p:nvPr/>
        </p:nvPicPr>
        <p:blipFill rotWithShape="1">
          <a:blip r:embed="rId3" cstate="print"/>
          <a:srcRect l="13405" r="13244"/>
          <a:stretch/>
        </p:blipFill>
        <p:spPr>
          <a:xfrm>
            <a:off x="8460201" y="10"/>
            <a:ext cx="3731799" cy="3383270"/>
          </a:xfrm>
          <a:prstGeom prst="rect">
            <a:avLst/>
          </a:prstGeom>
        </p:spPr>
      </p:pic>
      <p:pic>
        <p:nvPicPr>
          <p:cNvPr id="9" name="Obrázek 8" descr="Obsah obrázku zeď, interiér, světlo&#10;&#10;Popis byl vytvořen automaticky">
            <a:extLst>
              <a:ext uri="{FF2B5EF4-FFF2-40B4-BE49-F238E27FC236}">
                <a16:creationId xmlns:a16="http://schemas.microsoft.com/office/drawing/2014/main" id="{36048891-345F-40C4-9558-F75689A0C845}"/>
              </a:ext>
            </a:extLst>
          </p:cNvPr>
          <p:cNvPicPr>
            <a:picLocks noChangeAspect="1"/>
          </p:cNvPicPr>
          <p:nvPr/>
        </p:nvPicPr>
        <p:blipFill rotWithShape="1">
          <a:blip r:embed="rId4">
            <a:extLst>
              <a:ext uri="{28A0092B-C50C-407E-A947-70E740481C1C}">
                <a14:useLocalDpi xmlns:a14="http://schemas.microsoft.com/office/drawing/2010/main" val="0"/>
              </a:ext>
            </a:extLst>
          </a:blip>
          <a:srcRect l="13342" t="51958" r="-1" b="12196"/>
          <a:stretch/>
        </p:blipFill>
        <p:spPr>
          <a:xfrm>
            <a:off x="4636962" y="3480899"/>
            <a:ext cx="7555037" cy="32723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extShape 1"/>
          <p:cNvSpPr txBox="1"/>
          <p:nvPr/>
        </p:nvSpPr>
        <p:spPr>
          <a:xfrm>
            <a:off x="717758" y="322790"/>
            <a:ext cx="8487360" cy="720080"/>
          </a:xfrm>
          <a:prstGeom prst="rect">
            <a:avLst/>
          </a:prstGeom>
          <a:noFill/>
          <a:ln>
            <a:noFill/>
          </a:ln>
        </p:spPr>
        <p:txBody>
          <a:bodyPr anchor="ctr">
            <a:normAutofit fontScale="95500"/>
          </a:bodyPr>
          <a:lstStyle/>
          <a:p>
            <a:pPr>
              <a:lnSpc>
                <a:spcPct val="90000"/>
              </a:lnSpc>
            </a:pPr>
            <a:r>
              <a:rPr lang="cs-CZ" sz="4400" b="1" strike="noStrike" spc="-1" dirty="0">
                <a:solidFill>
                  <a:srgbClr val="000000"/>
                </a:solidFill>
                <a:latin typeface="Calibri Light"/>
              </a:rPr>
              <a:t>URAN</a:t>
            </a:r>
            <a:r>
              <a:rPr lang="cs-CZ" sz="4400" b="0" strike="noStrike" spc="-1" dirty="0">
                <a:solidFill>
                  <a:srgbClr val="000000"/>
                </a:solidFill>
                <a:latin typeface="Calibri Light"/>
              </a:rPr>
              <a:t> – </a:t>
            </a:r>
            <a:endParaRPr lang="cs-CZ" sz="4400" b="0" strike="noStrike" spc="-1" dirty="0">
              <a:solidFill>
                <a:srgbClr val="000000"/>
              </a:solidFill>
              <a:latin typeface="Calibri"/>
            </a:endParaRPr>
          </a:p>
        </p:txBody>
      </p:sp>
      <p:sp>
        <p:nvSpPr>
          <p:cNvPr id="236" name="TextShape 2"/>
          <p:cNvSpPr txBox="1"/>
          <p:nvPr/>
        </p:nvSpPr>
        <p:spPr>
          <a:xfrm>
            <a:off x="1427520" y="2389680"/>
            <a:ext cx="9572640" cy="73152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cs-CZ" sz="1000" b="0" strike="noStrike" spc="-1">
                <a:solidFill>
                  <a:srgbClr val="000000"/>
                </a:solidFill>
                <a:latin typeface="Calibri"/>
              </a:rPr>
              <a:t> </a:t>
            </a:r>
          </a:p>
        </p:txBody>
      </p:sp>
      <p:pic>
        <p:nvPicPr>
          <p:cNvPr id="237" name="Obrázek 4"/>
          <p:cNvPicPr/>
          <p:nvPr/>
        </p:nvPicPr>
        <p:blipFill>
          <a:blip r:embed="rId2" cstate="print"/>
          <a:stretch/>
        </p:blipFill>
        <p:spPr>
          <a:xfrm>
            <a:off x="5432544" y="3228480"/>
            <a:ext cx="5651040" cy="3390480"/>
          </a:xfrm>
          <a:prstGeom prst="rect">
            <a:avLst/>
          </a:prstGeom>
          <a:ln>
            <a:noFill/>
          </a:ln>
        </p:spPr>
      </p:pic>
      <p:pic>
        <p:nvPicPr>
          <p:cNvPr id="238" name="Obrázek 5"/>
          <p:cNvPicPr/>
          <p:nvPr/>
        </p:nvPicPr>
        <p:blipFill>
          <a:blip r:embed="rId3" cstate="print"/>
          <a:stretch/>
        </p:blipFill>
        <p:spPr>
          <a:xfrm>
            <a:off x="911424" y="3228480"/>
            <a:ext cx="4520640" cy="3390480"/>
          </a:xfrm>
          <a:prstGeom prst="rect">
            <a:avLst/>
          </a:prstGeom>
          <a:ln>
            <a:noFill/>
          </a:ln>
        </p:spPr>
      </p:pic>
      <p:pic>
        <p:nvPicPr>
          <p:cNvPr id="239" name="Obrázek 7"/>
          <p:cNvPicPr/>
          <p:nvPr/>
        </p:nvPicPr>
        <p:blipFill>
          <a:blip r:embed="rId4" cstate="print"/>
          <a:stretch/>
        </p:blipFill>
        <p:spPr>
          <a:xfrm>
            <a:off x="9190079" y="260648"/>
            <a:ext cx="2922240" cy="2104200"/>
          </a:xfrm>
          <a:prstGeom prst="rect">
            <a:avLst/>
          </a:prstGeom>
          <a:ln>
            <a:noFill/>
          </a:ln>
        </p:spPr>
      </p:pic>
      <p:sp>
        <p:nvSpPr>
          <p:cNvPr id="240" name="CustomShape 3"/>
          <p:cNvSpPr/>
          <p:nvPr/>
        </p:nvSpPr>
        <p:spPr>
          <a:xfrm>
            <a:off x="3553287" y="1864911"/>
            <a:ext cx="6687569" cy="1706760"/>
          </a:xfrm>
          <a:prstGeom prst="rect">
            <a:avLst/>
          </a:prstGeom>
          <a:noFill/>
          <a:ln>
            <a:noFill/>
          </a:ln>
        </p:spPr>
        <p:style>
          <a:lnRef idx="0">
            <a:scrgbClr r="0" g="0" b="0"/>
          </a:lnRef>
          <a:fillRef idx="0">
            <a:scrgbClr r="0" g="0" b="0"/>
          </a:fillRef>
          <a:effectRef idx="0">
            <a:scrgbClr r="0" g="0" b="0"/>
          </a:effectRef>
          <a:fontRef idx="minor"/>
        </p:style>
        <p:txBody>
          <a:bodyPr>
            <a:normAutofit/>
          </a:bodyPr>
          <a:lstStyle/>
          <a:p>
            <a:pPr>
              <a:lnSpc>
                <a:spcPct val="90000"/>
              </a:lnSpc>
              <a:spcBef>
                <a:spcPts val="1001"/>
              </a:spcBef>
            </a:pPr>
            <a:endParaRPr lang="cs-CZ" b="0" strike="noStrike" spc="-1" dirty="0">
              <a:latin typeface="Arial"/>
            </a:endParaRPr>
          </a:p>
          <a:p>
            <a:pPr>
              <a:lnSpc>
                <a:spcPct val="90000"/>
              </a:lnSpc>
              <a:spcBef>
                <a:spcPts val="1001"/>
              </a:spcBef>
            </a:pPr>
            <a:r>
              <a:rPr lang="cs-CZ" b="1" strike="noStrike" spc="-1" dirty="0">
                <a:solidFill>
                  <a:srgbClr val="000000"/>
                </a:solidFill>
                <a:latin typeface="Calibri"/>
              </a:rPr>
              <a:t>Protonové číslo:</a:t>
            </a:r>
            <a:r>
              <a:rPr lang="cs-CZ" b="0" strike="noStrike" spc="-1" dirty="0">
                <a:solidFill>
                  <a:srgbClr val="000000"/>
                </a:solidFill>
                <a:latin typeface="Calibri"/>
              </a:rPr>
              <a:t> 92, </a:t>
            </a:r>
            <a:r>
              <a:rPr lang="cs-CZ" b="1" strike="noStrike" spc="-1" dirty="0">
                <a:solidFill>
                  <a:srgbClr val="000000"/>
                </a:solidFill>
                <a:latin typeface="Calibri"/>
              </a:rPr>
              <a:t>Teplota tání:</a:t>
            </a:r>
            <a:r>
              <a:rPr lang="cs-CZ" b="0" strike="noStrike" spc="-1" dirty="0">
                <a:solidFill>
                  <a:srgbClr val="000000"/>
                </a:solidFill>
                <a:latin typeface="Calibri"/>
              </a:rPr>
              <a:t> 1 130 °C, </a:t>
            </a:r>
            <a:r>
              <a:rPr lang="cs-CZ" b="1" strike="noStrike" spc="-1" dirty="0">
                <a:solidFill>
                  <a:srgbClr val="000000"/>
                </a:solidFill>
                <a:latin typeface="Calibri"/>
              </a:rPr>
              <a:t>Teplota varu:</a:t>
            </a:r>
            <a:r>
              <a:rPr lang="cs-CZ" b="0" strike="noStrike" spc="-1" dirty="0">
                <a:solidFill>
                  <a:srgbClr val="000000"/>
                </a:solidFill>
                <a:latin typeface="Calibri"/>
              </a:rPr>
              <a:t> 3 900 °C, </a:t>
            </a:r>
            <a:r>
              <a:rPr lang="cs-CZ" b="1" strike="noStrike" spc="-1" dirty="0">
                <a:solidFill>
                  <a:srgbClr val="000000"/>
                </a:solidFill>
                <a:latin typeface="Calibri"/>
              </a:rPr>
              <a:t>Molární hmotnost:</a:t>
            </a:r>
            <a:r>
              <a:rPr lang="cs-CZ" b="0" strike="noStrike" spc="-1" dirty="0">
                <a:solidFill>
                  <a:srgbClr val="000000"/>
                </a:solidFill>
                <a:latin typeface="Calibri"/>
              </a:rPr>
              <a:t> 238,03 g·mol</a:t>
            </a:r>
            <a:r>
              <a:rPr lang="cs-CZ" b="0" strike="noStrike" spc="-1" baseline="30000" dirty="0">
                <a:solidFill>
                  <a:srgbClr val="000000"/>
                </a:solidFill>
                <a:latin typeface="Calibri"/>
              </a:rPr>
              <a:t>-1</a:t>
            </a:r>
            <a:r>
              <a:rPr lang="cs-CZ" b="0" strike="noStrike" spc="-1" dirty="0">
                <a:solidFill>
                  <a:srgbClr val="000000"/>
                </a:solidFill>
                <a:latin typeface="Calibri"/>
              </a:rPr>
              <a:t>, </a:t>
            </a:r>
            <a:r>
              <a:rPr lang="cs-CZ" b="1" strike="noStrike" spc="-1" dirty="0">
                <a:solidFill>
                  <a:srgbClr val="000000"/>
                </a:solidFill>
                <a:latin typeface="Calibri"/>
              </a:rPr>
              <a:t>Hustota:</a:t>
            </a:r>
            <a:r>
              <a:rPr lang="cs-CZ" b="0" strike="noStrike" spc="-1" dirty="0">
                <a:solidFill>
                  <a:srgbClr val="000000"/>
                </a:solidFill>
                <a:latin typeface="Calibri"/>
              </a:rPr>
              <a:t> 19 050 kg·m</a:t>
            </a:r>
            <a:r>
              <a:rPr lang="cs-CZ" b="0" strike="noStrike" spc="-1" baseline="30000" dirty="0">
                <a:solidFill>
                  <a:srgbClr val="000000"/>
                </a:solidFill>
                <a:latin typeface="Calibri"/>
              </a:rPr>
              <a:t>-3 </a:t>
            </a:r>
            <a:endParaRPr lang="cs-CZ" b="0" strike="noStrike" spc="-1" dirty="0">
              <a:latin typeface="Arial"/>
            </a:endParaRPr>
          </a:p>
          <a:p>
            <a:pPr>
              <a:lnSpc>
                <a:spcPct val="90000"/>
              </a:lnSpc>
              <a:spcBef>
                <a:spcPts val="1001"/>
              </a:spcBef>
            </a:pPr>
            <a:endParaRPr lang="cs-CZ" b="0" strike="noStrike" spc="-1" dirty="0">
              <a:latin typeface="Arial"/>
            </a:endParaRPr>
          </a:p>
        </p:txBody>
      </p:sp>
      <p:sp>
        <p:nvSpPr>
          <p:cNvPr id="241" name="CustomShape 4"/>
          <p:cNvSpPr/>
          <p:nvPr/>
        </p:nvSpPr>
        <p:spPr>
          <a:xfrm>
            <a:off x="3478243" y="414575"/>
            <a:ext cx="5786880" cy="156820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179388" indent="-179388">
              <a:lnSpc>
                <a:spcPct val="100000"/>
              </a:lnSpc>
              <a:buFont typeface="Arial" pitchFamily="34" charset="0"/>
              <a:buChar char="•"/>
            </a:pPr>
            <a:r>
              <a:rPr lang="cs-CZ" sz="2400" b="1" spc="-1" dirty="0">
                <a:solidFill>
                  <a:srgbClr val="FF0000"/>
                </a:solidFill>
                <a:latin typeface="Calibri"/>
              </a:rPr>
              <a:t>nejtěžší přirozeně se vyskytující prvek na Zemi (Z=92)</a:t>
            </a:r>
          </a:p>
          <a:p>
            <a:pPr marL="179388" indent="-179388">
              <a:lnSpc>
                <a:spcPct val="100000"/>
              </a:lnSpc>
              <a:buFont typeface="Arial" pitchFamily="34" charset="0"/>
              <a:buChar char="•"/>
            </a:pPr>
            <a:r>
              <a:rPr lang="cs-CZ" sz="2400" b="1" strike="noStrike" spc="-1" dirty="0">
                <a:solidFill>
                  <a:srgbClr val="FF0000"/>
                </a:solidFill>
                <a:latin typeface="Calibri"/>
              </a:rPr>
              <a:t>prvek s „nakumulovanou silou supernov“</a:t>
            </a:r>
            <a:endParaRPr lang="cs-CZ" sz="2400" b="1" strike="noStrike" spc="-1" dirty="0">
              <a:solidFill>
                <a:srgbClr val="FF0000"/>
              </a:solidFill>
              <a:latin typeface="Arial"/>
            </a:endParaRPr>
          </a:p>
          <a:p>
            <a:pPr marL="179388" indent="-179388">
              <a:lnSpc>
                <a:spcPct val="100000"/>
              </a:lnSpc>
              <a:buFont typeface="Arial" pitchFamily="34" charset="0"/>
              <a:buChar char="•"/>
            </a:pPr>
            <a:r>
              <a:rPr lang="cs-CZ" sz="2400" b="1" strike="noStrike" spc="-1" dirty="0">
                <a:solidFill>
                  <a:srgbClr val="FF0000"/>
                </a:solidFill>
                <a:latin typeface="Calibri"/>
              </a:rPr>
              <a:t>objev U změnil svět od základu</a:t>
            </a:r>
            <a:endParaRPr lang="cs-CZ" sz="2400" b="1" strike="noStrike" spc="-1" dirty="0">
              <a:solidFill>
                <a:srgbClr val="FF0000"/>
              </a:solidFill>
              <a:latin typeface="Arial"/>
            </a:endParaRPr>
          </a:p>
        </p:txBody>
      </p:sp>
      <p:sp>
        <p:nvSpPr>
          <p:cNvPr id="10" name="TextovéPole 9">
            <a:extLst>
              <a:ext uri="{FF2B5EF4-FFF2-40B4-BE49-F238E27FC236}">
                <a16:creationId xmlns:a16="http://schemas.microsoft.com/office/drawing/2014/main" id="{3A5544B9-310F-47CE-BEC1-FF32C1E1C64A}"/>
              </a:ext>
            </a:extLst>
          </p:cNvPr>
          <p:cNvSpPr txBox="1"/>
          <p:nvPr/>
        </p:nvSpPr>
        <p:spPr>
          <a:xfrm>
            <a:off x="743741" y="980728"/>
            <a:ext cx="2809546" cy="2031325"/>
          </a:xfrm>
          <a:prstGeom prst="rect">
            <a:avLst/>
          </a:prstGeom>
          <a:noFill/>
        </p:spPr>
        <p:txBody>
          <a:bodyPr wrap="square">
            <a:spAutoFit/>
          </a:bodyPr>
          <a:lstStyle/>
          <a:p>
            <a:r>
              <a:rPr lang="cs-CZ" dirty="0"/>
              <a:t>Roku 1789 objevil německý chemik a lékárník </a:t>
            </a:r>
            <a:r>
              <a:rPr lang="cs-CZ" b="1" dirty="0">
                <a:solidFill>
                  <a:srgbClr val="FF0000"/>
                </a:solidFill>
              </a:rPr>
              <a:t>Martin Heinrich </a:t>
            </a:r>
            <a:r>
              <a:rPr lang="cs-CZ" b="1" dirty="0" err="1">
                <a:solidFill>
                  <a:srgbClr val="FF0000"/>
                </a:solidFill>
              </a:rPr>
              <a:t>Klaproth</a:t>
            </a:r>
            <a:r>
              <a:rPr lang="cs-CZ" b="1" dirty="0">
                <a:solidFill>
                  <a:srgbClr val="FF0000"/>
                </a:solidFill>
              </a:rPr>
              <a:t> </a:t>
            </a:r>
            <a:r>
              <a:rPr lang="cs-CZ" dirty="0"/>
              <a:t>novou rudu. Vymyslel si pro ni název uran podle planety, objevené právě v tomto desetiletí.</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95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4" name="TextShape 1"/>
          <p:cNvSpPr txBox="1"/>
          <p:nvPr/>
        </p:nvSpPr>
        <p:spPr>
          <a:xfrm>
            <a:off x="524256" y="491260"/>
            <a:ext cx="6594189" cy="162521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strike="noStrike" kern="1200" spc="-1">
                <a:solidFill>
                  <a:srgbClr val="FFFFFF"/>
                </a:solidFill>
                <a:latin typeface="+mj-lt"/>
                <a:ea typeface="+mj-ea"/>
                <a:cs typeface="+mj-cs"/>
              </a:rPr>
              <a:t>Izolace URANU</a:t>
            </a:r>
            <a:endParaRPr lang="en-US" sz="4400" b="0" strike="noStrike" kern="1200" spc="-1">
              <a:solidFill>
                <a:srgbClr val="FFFFFF"/>
              </a:solidFill>
              <a:latin typeface="+mj-lt"/>
              <a:ea typeface="+mj-ea"/>
              <a:cs typeface="+mj-cs"/>
            </a:endParaRPr>
          </a:p>
        </p:txBody>
      </p:sp>
      <p:pic>
        <p:nvPicPr>
          <p:cNvPr id="267" name="Obrázek 6"/>
          <p:cNvPicPr/>
          <p:nvPr/>
        </p:nvPicPr>
        <p:blipFill rotWithShape="1">
          <a:blip r:embed="rId2" cstate="print"/>
          <a:srcRect b="10521"/>
          <a:stretch/>
        </p:blipFill>
        <p:spPr>
          <a:xfrm>
            <a:off x="327546" y="2454903"/>
            <a:ext cx="3442801" cy="4080254"/>
          </a:xfrm>
          <a:prstGeom prst="rect">
            <a:avLst/>
          </a:prstGeom>
        </p:spPr>
      </p:pic>
      <p:pic>
        <p:nvPicPr>
          <p:cNvPr id="266" name="Obrázek 5"/>
          <p:cNvPicPr/>
          <p:nvPr/>
        </p:nvPicPr>
        <p:blipFill rotWithShape="1">
          <a:blip r:embed="rId3" cstate="print"/>
          <a:srcRect l="15623" r="-3" b="-3"/>
          <a:stretch/>
        </p:blipFill>
        <p:spPr>
          <a:xfrm>
            <a:off x="3942260" y="2454901"/>
            <a:ext cx="3442803" cy="4080255"/>
          </a:xfrm>
          <a:prstGeom prst="rect">
            <a:avLst/>
          </a:prstGeom>
        </p:spPr>
      </p:pic>
      <p:sp>
        <p:nvSpPr>
          <p:cNvPr id="82" name="Rectangle 8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5" name="TextShape 2"/>
          <p:cNvSpPr txBox="1"/>
          <p:nvPr/>
        </p:nvSpPr>
        <p:spPr>
          <a:xfrm>
            <a:off x="7957973" y="763523"/>
            <a:ext cx="3511296" cy="5330952"/>
          </a:xfrm>
          <a:prstGeom prst="rect">
            <a:avLst/>
          </a:prstGeom>
        </p:spPr>
        <p:txBody>
          <a:bodyPr vert="horz" lIns="91440" tIns="45720" rIns="91440" bIns="45720" rtlCol="0" anchor="ctr">
            <a:noAutofit/>
          </a:bodyPr>
          <a:lstStyle/>
          <a:p>
            <a:pPr marL="228600" indent="-228600">
              <a:lnSpc>
                <a:spcPct val="90000"/>
              </a:lnSpc>
              <a:spcBef>
                <a:spcPts val="1001"/>
              </a:spcBef>
              <a:buClr>
                <a:srgbClr val="FFFFFF"/>
              </a:buClr>
              <a:buFont typeface="Arial" panose="020B0604020202020204" pitchFamily="34" charset="0"/>
              <a:buChar char="•"/>
            </a:pPr>
            <a:r>
              <a:rPr lang="en-US" sz="2600" b="1" strike="noStrike" spc="-1" dirty="0">
                <a:solidFill>
                  <a:srgbClr val="FFFFFF"/>
                </a:solidFill>
              </a:rPr>
              <a:t>Eugène-Melchior </a:t>
            </a:r>
            <a:r>
              <a:rPr lang="en-US" sz="2600" b="1" strike="noStrike" spc="-1" dirty="0" err="1">
                <a:solidFill>
                  <a:srgbClr val="FFFFFF"/>
                </a:solidFill>
              </a:rPr>
              <a:t>Péligot</a:t>
            </a:r>
            <a:r>
              <a:rPr lang="en-US" sz="2600" b="1" strike="noStrike" spc="-1" dirty="0">
                <a:solidFill>
                  <a:srgbClr val="FFFFFF"/>
                </a:solidFill>
              </a:rPr>
              <a:t>                    </a:t>
            </a:r>
            <a:r>
              <a:rPr lang="en-US" sz="2600" b="0" strike="noStrike" spc="-1" dirty="0">
                <a:solidFill>
                  <a:srgbClr val="FFFFFF"/>
                </a:solidFill>
              </a:rPr>
              <a:t> (1811–1890, </a:t>
            </a:r>
            <a:r>
              <a:rPr lang="en-US" sz="2600" b="0" strike="noStrike" spc="-1" dirty="0" err="1">
                <a:solidFill>
                  <a:srgbClr val="FFFFFF"/>
                </a:solidFill>
              </a:rPr>
              <a:t>Paříž</a:t>
            </a:r>
            <a:r>
              <a:rPr lang="en-US" sz="2600" b="0" strike="noStrike" spc="-1" dirty="0">
                <a:solidFill>
                  <a:srgbClr val="FFFFFF"/>
                </a:solidFill>
              </a:rPr>
              <a:t>)</a:t>
            </a:r>
          </a:p>
          <a:p>
            <a:pPr marL="228600" indent="-228600">
              <a:lnSpc>
                <a:spcPct val="90000"/>
              </a:lnSpc>
              <a:spcBef>
                <a:spcPts val="1001"/>
              </a:spcBef>
              <a:buClr>
                <a:srgbClr val="FFFFFF"/>
              </a:buClr>
              <a:buFont typeface="Arial" panose="020B0604020202020204" pitchFamily="34" charset="0"/>
              <a:buChar char="•"/>
            </a:pPr>
            <a:r>
              <a:rPr lang="en-US" sz="2600" b="0" strike="noStrike" spc="-1" dirty="0" err="1">
                <a:solidFill>
                  <a:srgbClr val="FFFFFF"/>
                </a:solidFill>
              </a:rPr>
              <a:t>francouzský</a:t>
            </a:r>
            <a:r>
              <a:rPr lang="en-US" sz="2600" b="0" strike="noStrike" spc="-1" dirty="0">
                <a:solidFill>
                  <a:srgbClr val="FFFFFF"/>
                </a:solidFill>
              </a:rPr>
              <a:t> </a:t>
            </a:r>
            <a:r>
              <a:rPr lang="en-US" sz="2600" b="0" strike="noStrike" spc="-1" dirty="0" err="1">
                <a:solidFill>
                  <a:srgbClr val="FFFFFF"/>
                </a:solidFill>
              </a:rPr>
              <a:t>chemik</a:t>
            </a:r>
            <a:endParaRPr lang="en-US" sz="2600" b="0" strike="noStrike" spc="-1" dirty="0">
              <a:solidFill>
                <a:srgbClr val="FFFFFF"/>
              </a:solidFill>
            </a:endParaRPr>
          </a:p>
          <a:p>
            <a:pPr marL="228600" indent="-228600">
              <a:lnSpc>
                <a:spcPct val="90000"/>
              </a:lnSpc>
              <a:spcBef>
                <a:spcPts val="1001"/>
              </a:spcBef>
              <a:buClr>
                <a:srgbClr val="FFFFFF"/>
              </a:buClr>
              <a:buFont typeface="Arial" panose="020B0604020202020204" pitchFamily="34" charset="0"/>
              <a:buChar char="•"/>
            </a:pPr>
            <a:r>
              <a:rPr lang="en-US" sz="2600" b="0" strike="noStrike" spc="-1" dirty="0">
                <a:solidFill>
                  <a:srgbClr val="FFFFFF"/>
                </a:solidFill>
              </a:rPr>
              <a:t>1841 </a:t>
            </a:r>
            <a:r>
              <a:rPr lang="en-US" sz="2600" b="0" strike="noStrike" spc="-1" dirty="0" err="1">
                <a:solidFill>
                  <a:srgbClr val="FFFFFF"/>
                </a:solidFill>
              </a:rPr>
              <a:t>jako</a:t>
            </a:r>
            <a:r>
              <a:rPr lang="en-US" sz="2600" b="0" strike="noStrike" spc="-1" dirty="0">
                <a:solidFill>
                  <a:srgbClr val="FFFFFF"/>
                </a:solidFill>
              </a:rPr>
              <a:t> </a:t>
            </a:r>
            <a:r>
              <a:rPr lang="en-US" sz="2600" b="0" strike="noStrike" spc="-1" dirty="0" err="1">
                <a:solidFill>
                  <a:srgbClr val="FFFFFF"/>
                </a:solidFill>
              </a:rPr>
              <a:t>první</a:t>
            </a:r>
            <a:r>
              <a:rPr lang="en-US" sz="2600" b="0" strike="noStrike" spc="-1" dirty="0">
                <a:solidFill>
                  <a:srgbClr val="FFFFFF"/>
                </a:solidFill>
              </a:rPr>
              <a:t> </a:t>
            </a:r>
            <a:r>
              <a:rPr lang="en-US" sz="2600" b="0" strike="noStrike" spc="-1" dirty="0" err="1">
                <a:solidFill>
                  <a:srgbClr val="FFFFFF"/>
                </a:solidFill>
              </a:rPr>
              <a:t>izoloval</a:t>
            </a:r>
            <a:r>
              <a:rPr lang="en-US" sz="2600" b="0" strike="noStrike" spc="-1" dirty="0">
                <a:solidFill>
                  <a:srgbClr val="FFFFFF"/>
                </a:solidFill>
              </a:rPr>
              <a:t> </a:t>
            </a:r>
            <a:r>
              <a:rPr lang="en-US" sz="2600" b="0" strike="noStrike" spc="-1" dirty="0" err="1">
                <a:solidFill>
                  <a:srgbClr val="FFFFFF"/>
                </a:solidFill>
              </a:rPr>
              <a:t>uran</a:t>
            </a:r>
            <a:r>
              <a:rPr lang="en-US" sz="2600" b="0" strike="noStrike" spc="-1" dirty="0">
                <a:solidFill>
                  <a:srgbClr val="FFFFFF"/>
                </a:solidFill>
              </a:rPr>
              <a:t> a </a:t>
            </a:r>
            <a:r>
              <a:rPr lang="en-US" sz="2600" b="0" strike="noStrike" spc="-1" dirty="0" err="1">
                <a:solidFill>
                  <a:srgbClr val="FFFFFF"/>
                </a:solidFill>
              </a:rPr>
              <a:t>použil</a:t>
            </a:r>
            <a:r>
              <a:rPr lang="en-US" sz="2600" b="0" strike="noStrike" spc="-1" dirty="0">
                <a:solidFill>
                  <a:srgbClr val="FFFFFF"/>
                </a:solidFill>
              </a:rPr>
              <a:t> </a:t>
            </a:r>
            <a:r>
              <a:rPr lang="en-US" sz="2600" b="0" strike="noStrike" spc="-1" dirty="0" err="1">
                <a:solidFill>
                  <a:srgbClr val="FFFFFF"/>
                </a:solidFill>
              </a:rPr>
              <a:t>termín</a:t>
            </a:r>
            <a:r>
              <a:rPr lang="en-US" sz="2600" b="0" strike="noStrike" spc="-1" dirty="0">
                <a:solidFill>
                  <a:srgbClr val="FFFFFF"/>
                </a:solidFill>
              </a:rPr>
              <a:t> „uranyl“ (pro </a:t>
            </a:r>
            <a:r>
              <a:rPr lang="en-US" sz="2600" b="0" strike="noStrike" spc="-1" dirty="0" err="1">
                <a:solidFill>
                  <a:srgbClr val="FFFFFF"/>
                </a:solidFill>
              </a:rPr>
              <a:t>označení</a:t>
            </a:r>
            <a:r>
              <a:rPr lang="en-US" sz="2600" b="0" strike="noStrike" spc="-1" dirty="0">
                <a:solidFill>
                  <a:srgbClr val="FFFFFF"/>
                </a:solidFill>
              </a:rPr>
              <a:t> </a:t>
            </a:r>
            <a:r>
              <a:rPr lang="en-US" sz="2600" b="0" strike="noStrike" spc="-1" dirty="0" err="1">
                <a:solidFill>
                  <a:srgbClr val="FFFFFF"/>
                </a:solidFill>
              </a:rPr>
              <a:t>žlutých</a:t>
            </a:r>
            <a:r>
              <a:rPr lang="en-US" sz="2600" b="0" strike="noStrike" spc="-1" dirty="0">
                <a:solidFill>
                  <a:srgbClr val="FFFFFF"/>
                </a:solidFill>
              </a:rPr>
              <a:t> </a:t>
            </a:r>
            <a:r>
              <a:rPr lang="en-US" sz="2600" b="0" strike="noStrike" spc="-1" dirty="0" err="1">
                <a:solidFill>
                  <a:srgbClr val="FFFFFF"/>
                </a:solidFill>
              </a:rPr>
              <a:t>solí</a:t>
            </a:r>
            <a:r>
              <a:rPr lang="en-US" sz="2600" b="0" strike="noStrike" spc="-1" dirty="0">
                <a:solidFill>
                  <a:srgbClr val="FFFFFF"/>
                </a:solidFill>
              </a:rPr>
              <a:t> </a:t>
            </a:r>
            <a:r>
              <a:rPr lang="en-US" sz="2600" b="0" strike="noStrike" spc="-1" dirty="0" err="1">
                <a:solidFill>
                  <a:srgbClr val="FFFFFF"/>
                </a:solidFill>
              </a:rPr>
              <a:t>uranu</a:t>
            </a:r>
            <a:r>
              <a:rPr lang="en-US" sz="2600" b="0" strike="noStrike" spc="-1" dirty="0">
                <a:solidFill>
                  <a:srgbClr val="FFFFFF"/>
                </a:solidFill>
              </a:rPr>
              <a:t>).</a:t>
            </a:r>
          </a:p>
          <a:p>
            <a:pPr marL="228600" indent="-228600">
              <a:lnSpc>
                <a:spcPct val="90000"/>
              </a:lnSpc>
              <a:spcBef>
                <a:spcPts val="1001"/>
              </a:spcBef>
              <a:buClr>
                <a:srgbClr val="FFFFFF"/>
              </a:buClr>
              <a:buFont typeface="Arial" panose="020B0604020202020204" pitchFamily="34" charset="0"/>
              <a:buChar char="•"/>
            </a:pPr>
            <a:r>
              <a:rPr lang="en-US" sz="2600" b="0" strike="noStrike" spc="-1" dirty="0" err="1">
                <a:solidFill>
                  <a:srgbClr val="FFFFFF"/>
                </a:solidFill>
              </a:rPr>
              <a:t>Uran</a:t>
            </a:r>
            <a:r>
              <a:rPr lang="en-US" sz="2600" b="0" strike="noStrike" spc="-1" dirty="0">
                <a:solidFill>
                  <a:srgbClr val="FFFFFF"/>
                </a:solidFill>
              </a:rPr>
              <a:t> </a:t>
            </a:r>
            <a:r>
              <a:rPr lang="en-US" sz="2600" b="0" strike="noStrike" spc="-1" dirty="0" err="1">
                <a:solidFill>
                  <a:srgbClr val="FFFFFF"/>
                </a:solidFill>
              </a:rPr>
              <a:t>začal</a:t>
            </a:r>
            <a:r>
              <a:rPr lang="en-US" sz="2600" b="0" strike="noStrike" spc="-1" dirty="0">
                <a:solidFill>
                  <a:srgbClr val="FFFFFF"/>
                </a:solidFill>
              </a:rPr>
              <a:t> </a:t>
            </a:r>
            <a:r>
              <a:rPr lang="en-US" sz="2600" b="0" strike="noStrike" spc="-1" dirty="0" err="1">
                <a:solidFill>
                  <a:srgbClr val="FFFFFF"/>
                </a:solidFill>
              </a:rPr>
              <a:t>být</a:t>
            </a:r>
            <a:r>
              <a:rPr lang="en-US" sz="2600" b="0" strike="noStrike" spc="-1" dirty="0">
                <a:solidFill>
                  <a:srgbClr val="FFFFFF"/>
                </a:solidFill>
              </a:rPr>
              <a:t> </a:t>
            </a:r>
            <a:r>
              <a:rPr lang="en-US" sz="2600" b="0" strike="noStrike" spc="-1" dirty="0" err="1">
                <a:solidFill>
                  <a:srgbClr val="FFFFFF"/>
                </a:solidFill>
              </a:rPr>
              <a:t>zajímavý</a:t>
            </a:r>
            <a:r>
              <a:rPr lang="en-US" sz="2600" b="0" strike="noStrike" spc="-1" dirty="0">
                <a:solidFill>
                  <a:srgbClr val="FFFFFF"/>
                </a:solidFill>
              </a:rPr>
              <a:t> pro </a:t>
            </a:r>
            <a:r>
              <a:rPr lang="en-US" sz="2600" b="0" strike="noStrike" spc="-1" dirty="0" err="1">
                <a:solidFill>
                  <a:srgbClr val="FFFFFF"/>
                </a:solidFill>
              </a:rPr>
              <a:t>barvení</a:t>
            </a:r>
            <a:r>
              <a:rPr lang="en-US" sz="2600" b="0" strike="noStrike" spc="-1" dirty="0">
                <a:solidFill>
                  <a:srgbClr val="FFFFFF"/>
                </a:solidFill>
              </a:rPr>
              <a:t> </a:t>
            </a:r>
            <a:r>
              <a:rPr lang="en-US" sz="2600" b="0" strike="noStrike" spc="-1" dirty="0" err="1">
                <a:solidFill>
                  <a:srgbClr val="FFFFFF"/>
                </a:solidFill>
              </a:rPr>
              <a:t>skla</a:t>
            </a:r>
            <a:r>
              <a:rPr lang="en-US" sz="2600" b="0" strike="noStrike" spc="-1" dirty="0">
                <a:solidFill>
                  <a:srgbClr val="FFFFFF"/>
                </a:solidFill>
              </a:rPr>
              <a:t>, </a:t>
            </a:r>
            <a:r>
              <a:rPr lang="en-US" sz="2600" b="0" strike="noStrike" spc="-1" dirty="0" err="1">
                <a:solidFill>
                  <a:srgbClr val="FFFFFF"/>
                </a:solidFill>
              </a:rPr>
              <a:t>stále</a:t>
            </a:r>
            <a:r>
              <a:rPr lang="en-US" sz="2600" b="0" strike="noStrike" spc="-1" dirty="0">
                <a:solidFill>
                  <a:srgbClr val="FFFFFF"/>
                </a:solidFill>
              </a:rPr>
              <a:t> </a:t>
            </a:r>
            <a:r>
              <a:rPr lang="en-US" sz="2600" b="0" strike="noStrike" spc="-1" dirty="0" err="1">
                <a:solidFill>
                  <a:srgbClr val="FFFFFF"/>
                </a:solidFill>
              </a:rPr>
              <a:t>však</a:t>
            </a:r>
            <a:r>
              <a:rPr lang="en-US" sz="2600" b="0" strike="noStrike" spc="-1" dirty="0">
                <a:solidFill>
                  <a:srgbClr val="FFFFFF"/>
                </a:solidFill>
              </a:rPr>
              <a:t> </a:t>
            </a:r>
            <a:r>
              <a:rPr lang="en-US" sz="2600" b="0" strike="noStrike" spc="-1" dirty="0" err="1">
                <a:solidFill>
                  <a:srgbClr val="FFFFFF"/>
                </a:solidFill>
              </a:rPr>
              <a:t>trpělivě</a:t>
            </a:r>
            <a:r>
              <a:rPr lang="en-US" sz="2600" b="0" strike="noStrike" spc="-1" dirty="0">
                <a:solidFill>
                  <a:srgbClr val="FFFFFF"/>
                </a:solidFill>
              </a:rPr>
              <a:t> </a:t>
            </a:r>
            <a:r>
              <a:rPr lang="en-US" sz="2600" b="0" strike="noStrike" spc="-1" dirty="0" err="1">
                <a:solidFill>
                  <a:srgbClr val="FFFFFF"/>
                </a:solidFill>
              </a:rPr>
              <a:t>čekal</a:t>
            </a:r>
            <a:r>
              <a:rPr lang="en-US" sz="2600" b="0" strike="noStrike" spc="-1" dirty="0">
                <a:solidFill>
                  <a:srgbClr val="FFFFFF"/>
                </a:solidFill>
              </a:rPr>
              <a:t>, </a:t>
            </a:r>
            <a:r>
              <a:rPr lang="en-US" sz="2600" b="0" strike="noStrike" spc="-1" dirty="0" err="1">
                <a:solidFill>
                  <a:srgbClr val="FFFFFF"/>
                </a:solidFill>
              </a:rPr>
              <a:t>až</a:t>
            </a:r>
            <a:r>
              <a:rPr lang="en-US" sz="2600" b="0" strike="noStrike" spc="-1" dirty="0">
                <a:solidFill>
                  <a:srgbClr val="FFFFFF"/>
                </a:solidFill>
              </a:rPr>
              <a:t> </a:t>
            </a:r>
            <a:r>
              <a:rPr lang="en-US" sz="2600" b="0" strike="noStrike" spc="-1" dirty="0" err="1">
                <a:solidFill>
                  <a:srgbClr val="FFFFFF"/>
                </a:solidFill>
              </a:rPr>
              <a:t>přijde</a:t>
            </a:r>
            <a:r>
              <a:rPr lang="en-US" sz="2600" b="0" strike="noStrike" spc="-1" dirty="0">
                <a:solidFill>
                  <a:srgbClr val="FFFFFF"/>
                </a:solidFill>
              </a:rPr>
              <a:t> </a:t>
            </a:r>
            <a:r>
              <a:rPr lang="en-US" sz="2600" b="0" strike="noStrike" spc="-1" dirty="0" err="1">
                <a:solidFill>
                  <a:srgbClr val="FFFFFF"/>
                </a:solidFill>
              </a:rPr>
              <a:t>jeho</a:t>
            </a:r>
            <a:r>
              <a:rPr lang="en-US" sz="2600" b="0" strike="noStrike" spc="-1" dirty="0">
                <a:solidFill>
                  <a:srgbClr val="FFFFFF"/>
                </a:solidFill>
              </a:rPr>
              <a:t> </a:t>
            </a:r>
            <a:r>
              <a:rPr lang="en-US" sz="2600" b="0" strike="noStrike" spc="-1" dirty="0" err="1">
                <a:solidFill>
                  <a:srgbClr val="FFFFFF"/>
                </a:solidFill>
              </a:rPr>
              <a:t>čas</a:t>
            </a:r>
            <a:r>
              <a:rPr lang="en-US" sz="2600" b="0" strike="noStrike" spc="-1" dirty="0">
                <a:solidFill>
                  <a:srgbClr val="FFFFFF"/>
                </a:solidFill>
              </a:rPr>
              <a:t>…</a:t>
            </a:r>
          </a:p>
        </p:txBody>
      </p:sp>
    </p:spTree>
    <p:extLst>
      <p:ext uri="{BB962C8B-B14F-4D97-AF65-F5344CB8AC3E}">
        <p14:creationId xmlns:p14="http://schemas.microsoft.com/office/powerpoint/2010/main" val="1747463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8" name="Obrázek 4"/>
          <p:cNvPicPr/>
          <p:nvPr/>
        </p:nvPicPr>
        <p:blipFill>
          <a:blip r:embed="rId2" cstate="print"/>
          <a:stretch/>
        </p:blipFill>
        <p:spPr>
          <a:xfrm>
            <a:off x="960" y="777960"/>
            <a:ext cx="12190560" cy="6079680"/>
          </a:xfrm>
          <a:prstGeom prst="rect">
            <a:avLst/>
          </a:prstGeom>
          <a:ln>
            <a:noFill/>
          </a:ln>
        </p:spPr>
      </p:pic>
      <p:sp>
        <p:nvSpPr>
          <p:cNvPr id="229" name="TextShape 1"/>
          <p:cNvSpPr txBox="1"/>
          <p:nvPr/>
        </p:nvSpPr>
        <p:spPr>
          <a:xfrm>
            <a:off x="488063" y="171894"/>
            <a:ext cx="10515360" cy="626040"/>
          </a:xfrm>
          <a:prstGeom prst="rect">
            <a:avLst/>
          </a:prstGeom>
          <a:noFill/>
          <a:ln>
            <a:noFill/>
          </a:ln>
        </p:spPr>
        <p:txBody>
          <a:bodyPr anchor="ctr">
            <a:normAutofit fontScale="92500" lnSpcReduction="10000"/>
          </a:bodyPr>
          <a:lstStyle/>
          <a:p>
            <a:pPr>
              <a:lnSpc>
                <a:spcPct val="90000"/>
              </a:lnSpc>
            </a:pPr>
            <a:r>
              <a:rPr lang="cs-CZ" sz="4400" b="0" strike="noStrike" spc="-1" dirty="0">
                <a:solidFill>
                  <a:srgbClr val="FFFFFF"/>
                </a:solidFill>
                <a:latin typeface="Calibri Light"/>
              </a:rPr>
              <a:t>OBROVSKÁ ENERGIE URANU</a:t>
            </a:r>
            <a:endParaRPr lang="cs-CZ" sz="4400" b="0" strike="noStrike" spc="-1" dirty="0">
              <a:solidFill>
                <a:srgbClr val="000000"/>
              </a:solidFill>
              <a:latin typeface="Calibri"/>
            </a:endParaRPr>
          </a:p>
        </p:txBody>
      </p:sp>
      <p:sp>
        <p:nvSpPr>
          <p:cNvPr id="230" name="TextShape 2"/>
          <p:cNvSpPr txBox="1"/>
          <p:nvPr/>
        </p:nvSpPr>
        <p:spPr>
          <a:xfrm>
            <a:off x="384594" y="1767939"/>
            <a:ext cx="6443584" cy="4350960"/>
          </a:xfrm>
          <a:prstGeom prst="rect">
            <a:avLst/>
          </a:prstGeom>
          <a:noFill/>
          <a:ln>
            <a:noFill/>
          </a:ln>
        </p:spPr>
        <p:txBody>
          <a:bodyPr>
            <a:noAutofit/>
          </a:bodyPr>
          <a:lstStyle/>
          <a:p>
            <a:pPr marL="228600" indent="-228240">
              <a:lnSpc>
                <a:spcPct val="90000"/>
              </a:lnSpc>
              <a:spcBef>
                <a:spcPts val="1001"/>
              </a:spcBef>
              <a:buClr>
                <a:srgbClr val="FFFFFF"/>
              </a:buClr>
              <a:buFont typeface="Arial"/>
              <a:buChar char="•"/>
            </a:pPr>
            <a:r>
              <a:rPr lang="cs-CZ" sz="2400" b="0" strike="noStrike" spc="-1" dirty="0">
                <a:solidFill>
                  <a:srgbClr val="FF0000"/>
                </a:solidFill>
                <a:latin typeface="Calibri"/>
              </a:rPr>
              <a:t>H, He, (Li) </a:t>
            </a:r>
            <a:r>
              <a:rPr lang="cs-CZ" sz="2400" b="0" strike="noStrike" spc="-1" dirty="0">
                <a:solidFill>
                  <a:srgbClr val="FFFFFF"/>
                </a:solidFill>
                <a:latin typeface="Calibri"/>
              </a:rPr>
              <a:t>– prvotní </a:t>
            </a:r>
            <a:r>
              <a:rPr lang="cs-CZ" sz="2400" b="0" strike="noStrike" spc="-1" dirty="0" err="1">
                <a:solidFill>
                  <a:srgbClr val="FFFFFF"/>
                </a:solidFill>
                <a:latin typeface="Calibri"/>
              </a:rPr>
              <a:t>nukleogeneze</a:t>
            </a:r>
            <a:r>
              <a:rPr lang="cs-CZ" sz="2400" b="0" strike="noStrike" spc="-1" dirty="0">
                <a:solidFill>
                  <a:srgbClr val="FFFFFF"/>
                </a:solidFill>
                <a:latin typeface="Calibri"/>
              </a:rPr>
              <a:t> (celý vesmír do cca. 3 vteřin po velkém třesku) + jaderná fůze           v prvních hvězdách</a:t>
            </a:r>
          </a:p>
          <a:p>
            <a:pPr marL="228600" indent="-228240">
              <a:lnSpc>
                <a:spcPct val="90000"/>
              </a:lnSpc>
              <a:spcBef>
                <a:spcPts val="1001"/>
              </a:spcBef>
              <a:buClr>
                <a:srgbClr val="FFFFFF"/>
              </a:buClr>
              <a:buFont typeface="Arial"/>
              <a:buChar char="•"/>
            </a:pPr>
            <a:r>
              <a:rPr lang="cs-CZ" sz="2400" spc="-1" dirty="0">
                <a:solidFill>
                  <a:srgbClr val="FF0000"/>
                </a:solidFill>
                <a:latin typeface="Calibri"/>
              </a:rPr>
              <a:t>Li, </a:t>
            </a:r>
            <a:r>
              <a:rPr lang="cs-CZ" sz="2400" spc="-1" dirty="0" err="1">
                <a:solidFill>
                  <a:srgbClr val="FF0000"/>
                </a:solidFill>
                <a:latin typeface="Calibri"/>
              </a:rPr>
              <a:t>Be</a:t>
            </a:r>
            <a:r>
              <a:rPr lang="cs-CZ" sz="2400" spc="-1" dirty="0">
                <a:solidFill>
                  <a:srgbClr val="FF0000"/>
                </a:solidFill>
                <a:latin typeface="Calibri"/>
              </a:rPr>
              <a:t>, B</a:t>
            </a:r>
            <a:r>
              <a:rPr lang="cs-CZ" sz="2400" spc="-1" dirty="0">
                <a:solidFill>
                  <a:srgbClr val="FFFFFF"/>
                </a:solidFill>
                <a:latin typeface="Calibri"/>
              </a:rPr>
              <a:t>: specifický vznik v mezihvězdném prostoru (interakce produktů supernov                       s kosmickým zářením?)</a:t>
            </a:r>
            <a:r>
              <a:rPr lang="cs-CZ" sz="2400" dirty="0"/>
              <a:t>.</a:t>
            </a:r>
            <a:endParaRPr lang="cs-CZ" sz="2400" b="0" strike="noStrike" spc="-1" dirty="0">
              <a:solidFill>
                <a:srgbClr val="000000"/>
              </a:solidFill>
              <a:latin typeface="Calibri"/>
            </a:endParaRPr>
          </a:p>
          <a:p>
            <a:pPr marL="228600" indent="-228240">
              <a:lnSpc>
                <a:spcPct val="90000"/>
              </a:lnSpc>
              <a:spcBef>
                <a:spcPts val="1001"/>
              </a:spcBef>
              <a:buClr>
                <a:srgbClr val="FFFFFF"/>
              </a:buClr>
              <a:buFont typeface="Arial"/>
              <a:buChar char="•"/>
            </a:pPr>
            <a:r>
              <a:rPr lang="cs-CZ" sz="2400" b="0" strike="noStrike" spc="-1" dirty="0">
                <a:solidFill>
                  <a:srgbClr val="FF0000"/>
                </a:solidFill>
                <a:latin typeface="Calibri"/>
              </a:rPr>
              <a:t>Těžší prvky až po železo</a:t>
            </a:r>
            <a:r>
              <a:rPr lang="cs-CZ" sz="2400" b="0" strike="noStrike" spc="-1" dirty="0">
                <a:solidFill>
                  <a:srgbClr val="FFFFFF"/>
                </a:solidFill>
                <a:latin typeface="Calibri"/>
              </a:rPr>
              <a:t>: Obrovský tlak hmoty zažehl v nitrech hvězd termojadernou fúzi, jež po spotřebování H „spaluje“ hélium... následkem postupně vznikají těžší prvky až po železo</a:t>
            </a:r>
          </a:p>
          <a:p>
            <a:pPr marL="228600" indent="-228240">
              <a:lnSpc>
                <a:spcPct val="90000"/>
              </a:lnSpc>
              <a:spcBef>
                <a:spcPts val="1001"/>
              </a:spcBef>
              <a:buClr>
                <a:srgbClr val="FFFFFF"/>
              </a:buClr>
              <a:buFont typeface="Arial"/>
              <a:buChar char="•"/>
            </a:pPr>
            <a:r>
              <a:rPr lang="cs-CZ" sz="2400" b="1" spc="-1" dirty="0">
                <a:solidFill>
                  <a:srgbClr val="C00000"/>
                </a:solidFill>
                <a:latin typeface="Calibri"/>
              </a:rPr>
              <a:t>ANI JADERNÁ FŮZE OVŠEM NESTAČÍ K PRODUKCI PRVKŮ &gt;</a:t>
            </a:r>
            <a:r>
              <a:rPr lang="cs-CZ" sz="2400" b="1" spc="-1" dirty="0" err="1">
                <a:solidFill>
                  <a:srgbClr val="C00000"/>
                </a:solidFill>
                <a:latin typeface="Calibri"/>
              </a:rPr>
              <a:t>Fe</a:t>
            </a:r>
            <a:endParaRPr lang="cs-CZ" sz="2400" b="1" strike="noStrike" spc="-1" dirty="0">
              <a:solidFill>
                <a:srgbClr val="C00000"/>
              </a:solidFill>
              <a:latin typeface="Calibri"/>
            </a:endParaRPr>
          </a:p>
          <a:p>
            <a:pPr marL="228600" indent="-228240">
              <a:lnSpc>
                <a:spcPct val="90000"/>
              </a:lnSpc>
              <a:spcBef>
                <a:spcPts val="1001"/>
              </a:spcBef>
              <a:buClr>
                <a:srgbClr val="000000"/>
              </a:buClr>
              <a:buFont typeface="Arial"/>
              <a:buChar char="•"/>
            </a:pPr>
            <a:r>
              <a:rPr lang="cs-CZ" sz="2400" b="0" strike="noStrike" spc="-1" dirty="0">
                <a:solidFill>
                  <a:srgbClr val="000000"/>
                </a:solidFill>
                <a:latin typeface="Calibri"/>
              </a:rPr>
              <a:t> </a:t>
            </a:r>
          </a:p>
        </p:txBody>
      </p:sp>
      <p:pic>
        <p:nvPicPr>
          <p:cNvPr id="5" name="Obrázek 4"/>
          <p:cNvPicPr/>
          <p:nvPr/>
        </p:nvPicPr>
        <p:blipFill>
          <a:blip r:embed="rId3" cstate="print"/>
          <a:stretch/>
        </p:blipFill>
        <p:spPr>
          <a:xfrm>
            <a:off x="7762285" y="3943419"/>
            <a:ext cx="4011541" cy="1944216"/>
          </a:xfrm>
          <a:prstGeom prst="rect">
            <a:avLst/>
          </a:prstGeom>
          <a:ln>
            <a:noFill/>
          </a:ln>
        </p:spPr>
      </p:pic>
      <p:pic>
        <p:nvPicPr>
          <p:cNvPr id="6" name="Picture 2" descr="Image result for vazebná energie"/>
          <p:cNvPicPr>
            <a:picLocks noChangeAspect="1" noChangeArrowheads="1"/>
          </p:cNvPicPr>
          <p:nvPr/>
        </p:nvPicPr>
        <p:blipFill>
          <a:blip r:embed="rId4" cstate="print"/>
          <a:srcRect/>
          <a:stretch>
            <a:fillRect/>
          </a:stretch>
        </p:blipFill>
        <p:spPr bwMode="auto">
          <a:xfrm>
            <a:off x="7726165" y="1351131"/>
            <a:ext cx="4019885" cy="2520280"/>
          </a:xfrm>
          <a:prstGeom prst="rect">
            <a:avLst/>
          </a:prstGeom>
          <a:noFill/>
        </p:spPr>
      </p:pic>
      <p:sp>
        <p:nvSpPr>
          <p:cNvPr id="7" name="TextShape 1"/>
          <p:cNvSpPr txBox="1"/>
          <p:nvPr/>
        </p:nvSpPr>
        <p:spPr>
          <a:xfrm>
            <a:off x="488063" y="959930"/>
            <a:ext cx="10515360" cy="626040"/>
          </a:xfrm>
          <a:prstGeom prst="rect">
            <a:avLst/>
          </a:prstGeom>
          <a:noFill/>
          <a:ln>
            <a:noFill/>
          </a:ln>
        </p:spPr>
        <p:txBody>
          <a:bodyPr anchor="ctr">
            <a:normAutofit fontScale="92500" lnSpcReduction="10000"/>
          </a:bodyPr>
          <a:lstStyle/>
          <a:p>
            <a:pPr>
              <a:lnSpc>
                <a:spcPct val="90000"/>
              </a:lnSpc>
            </a:pPr>
            <a:r>
              <a:rPr lang="cs-CZ" sz="4400" b="0" strike="noStrike" spc="-1" dirty="0">
                <a:solidFill>
                  <a:srgbClr val="FFFFFF"/>
                </a:solidFill>
                <a:latin typeface="Calibri Light"/>
                <a:sym typeface="Wingdings" panose="05000000000000000000" pitchFamily="2" charset="2"/>
              </a:rPr>
              <a:t> </a:t>
            </a:r>
            <a:r>
              <a:rPr lang="cs-CZ" sz="4400" b="0" strike="noStrike" spc="-1" dirty="0">
                <a:solidFill>
                  <a:srgbClr val="FFFFFF"/>
                </a:solidFill>
                <a:latin typeface="Calibri Light"/>
              </a:rPr>
              <a:t>Vznik lehkých a těžších prvků</a:t>
            </a:r>
            <a:endParaRPr lang="cs-CZ" sz="4400" b="0" strike="noStrike" spc="-1" dirty="0">
              <a:solidFill>
                <a:srgbClr val="000000"/>
              </a:solidFill>
              <a:latin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 name="Obrázek 3"/>
          <p:cNvPicPr/>
          <p:nvPr/>
        </p:nvPicPr>
        <p:blipFill>
          <a:blip r:embed="rId2" cstate="print"/>
          <a:srcRect l="22481"/>
          <a:stretch/>
        </p:blipFill>
        <p:spPr>
          <a:xfrm>
            <a:off x="237506" y="1199020"/>
            <a:ext cx="8967913" cy="5445224"/>
          </a:xfrm>
          <a:prstGeom prst="rect">
            <a:avLst/>
          </a:prstGeom>
          <a:ln>
            <a:noFill/>
          </a:ln>
        </p:spPr>
      </p:pic>
      <p:sp>
        <p:nvSpPr>
          <p:cNvPr id="232" name="TextShape 1"/>
          <p:cNvSpPr txBox="1"/>
          <p:nvPr/>
        </p:nvSpPr>
        <p:spPr>
          <a:xfrm>
            <a:off x="838080" y="216720"/>
            <a:ext cx="10515360" cy="531000"/>
          </a:xfrm>
          <a:prstGeom prst="rect">
            <a:avLst/>
          </a:prstGeom>
          <a:noFill/>
          <a:ln>
            <a:noFill/>
          </a:ln>
        </p:spPr>
        <p:txBody>
          <a:bodyPr anchor="ctr">
            <a:normAutofit fontScale="87500" lnSpcReduction="20000"/>
          </a:bodyPr>
          <a:lstStyle/>
          <a:p>
            <a:pPr>
              <a:lnSpc>
                <a:spcPct val="90000"/>
              </a:lnSpc>
            </a:pPr>
            <a:r>
              <a:rPr lang="cs-CZ" sz="4400" b="0" strike="noStrike" spc="-1">
                <a:solidFill>
                  <a:srgbClr val="FFFFFF"/>
                </a:solidFill>
                <a:latin typeface="Calibri Light"/>
              </a:rPr>
              <a:t>Vznik nejtěžších prvků </a:t>
            </a:r>
            <a:r>
              <a:rPr lang="cs-CZ" sz="4400" b="0" strike="noStrike" spc="-1">
                <a:solidFill>
                  <a:srgbClr val="FFFFFF"/>
                </a:solidFill>
                <a:latin typeface="Wingdings"/>
              </a:rPr>
              <a:t></a:t>
            </a:r>
            <a:r>
              <a:rPr lang="cs-CZ" sz="4400" b="0" strike="noStrike" spc="-1">
                <a:solidFill>
                  <a:srgbClr val="FFFFFF"/>
                </a:solidFill>
                <a:latin typeface="Calibri Light"/>
              </a:rPr>
              <a:t> URAN</a:t>
            </a:r>
            <a:endParaRPr lang="cs-CZ" sz="4400" b="0" strike="noStrike" spc="-1">
              <a:solidFill>
                <a:srgbClr val="000000"/>
              </a:solidFill>
              <a:latin typeface="Calibri"/>
            </a:endParaRPr>
          </a:p>
        </p:txBody>
      </p:sp>
      <p:sp>
        <p:nvSpPr>
          <p:cNvPr id="233" name="TextShape 2"/>
          <p:cNvSpPr txBox="1"/>
          <p:nvPr/>
        </p:nvSpPr>
        <p:spPr>
          <a:xfrm>
            <a:off x="6875813" y="980470"/>
            <a:ext cx="5158957" cy="4350960"/>
          </a:xfrm>
          <a:prstGeom prst="rect">
            <a:avLst/>
          </a:prstGeom>
          <a:noFill/>
          <a:ln>
            <a:noFill/>
          </a:ln>
        </p:spPr>
        <p:txBody>
          <a:bodyPr>
            <a:noAutofit/>
          </a:bodyPr>
          <a:lstStyle/>
          <a:p>
            <a:pPr marL="228600" indent="-228240">
              <a:lnSpc>
                <a:spcPct val="90000"/>
              </a:lnSpc>
              <a:spcBef>
                <a:spcPts val="1001"/>
              </a:spcBef>
              <a:buClr>
                <a:srgbClr val="FFFFFF"/>
              </a:buClr>
              <a:buFont typeface="Arial"/>
              <a:buChar char="•"/>
            </a:pPr>
            <a:r>
              <a:rPr lang="cs-CZ" sz="2800" b="0" strike="noStrike" spc="-1" dirty="0">
                <a:solidFill>
                  <a:srgbClr val="FF0000"/>
                </a:solidFill>
                <a:latin typeface="Calibri"/>
              </a:rPr>
              <a:t>Prvky těžší než </a:t>
            </a:r>
            <a:r>
              <a:rPr lang="cs-CZ" sz="2800" b="0" strike="noStrike" spc="-1" dirty="0" err="1">
                <a:solidFill>
                  <a:srgbClr val="FF0000"/>
                </a:solidFill>
                <a:latin typeface="Calibri"/>
              </a:rPr>
              <a:t>Fe</a:t>
            </a:r>
            <a:r>
              <a:rPr lang="cs-CZ" sz="2800" b="0" strike="noStrike" spc="-1" dirty="0">
                <a:solidFill>
                  <a:srgbClr val="FF0000"/>
                </a:solidFill>
                <a:latin typeface="Calibri"/>
              </a:rPr>
              <a:t>: </a:t>
            </a:r>
          </a:p>
          <a:p>
            <a:pPr marL="228600" indent="-228240">
              <a:lnSpc>
                <a:spcPct val="90000"/>
              </a:lnSpc>
              <a:spcBef>
                <a:spcPts val="1001"/>
              </a:spcBef>
              <a:buClr>
                <a:srgbClr val="FFFFFF"/>
              </a:buClr>
            </a:pPr>
            <a:r>
              <a:rPr lang="cs-CZ" sz="2800" spc="-1" dirty="0">
                <a:solidFill>
                  <a:srgbClr val="FF0000"/>
                </a:solidFill>
                <a:latin typeface="Calibri"/>
                <a:sym typeface="Wingdings" pitchFamily="2" charset="2"/>
              </a:rPr>
              <a:t> </a:t>
            </a:r>
            <a:r>
              <a:rPr lang="cs-CZ" sz="2800" b="0" strike="noStrike" spc="-1" dirty="0">
                <a:solidFill>
                  <a:srgbClr val="FFFFFF"/>
                </a:solidFill>
                <a:latin typeface="Calibri"/>
              </a:rPr>
              <a:t>Exploze prvních supernov</a:t>
            </a:r>
            <a:endParaRPr lang="cs-CZ" sz="2800" b="0" strike="noStrike" spc="-1" dirty="0">
              <a:solidFill>
                <a:srgbClr val="000000"/>
              </a:solidFill>
              <a:latin typeface="Calibri"/>
            </a:endParaRPr>
          </a:p>
          <a:p>
            <a:pPr marL="228600" indent="-228240">
              <a:lnSpc>
                <a:spcPct val="90000"/>
              </a:lnSpc>
              <a:spcBef>
                <a:spcPts val="1001"/>
              </a:spcBef>
              <a:buClr>
                <a:srgbClr val="FFFFFF"/>
              </a:buClr>
              <a:buFont typeface="Arial"/>
              <a:buChar char="•"/>
            </a:pPr>
            <a:r>
              <a:rPr lang="cs-CZ" sz="2800" b="0" strike="noStrike" spc="-1" dirty="0">
                <a:solidFill>
                  <a:srgbClr val="FFFFFF"/>
                </a:solidFill>
                <a:latin typeface="Calibri"/>
              </a:rPr>
              <a:t>Nepředstavitelně obrovská energie umožňující vznik jader    v endotermických reakcích</a:t>
            </a:r>
            <a:endParaRPr lang="cs-CZ" sz="2800" b="0" strike="noStrike" spc="-1" dirty="0">
              <a:solidFill>
                <a:srgbClr val="000000"/>
              </a:solidFill>
              <a:latin typeface="Calibri"/>
            </a:endParaRPr>
          </a:p>
          <a:p>
            <a:pPr marL="273050" lvl="6" indent="-273050">
              <a:lnSpc>
                <a:spcPct val="90000"/>
              </a:lnSpc>
              <a:spcBef>
                <a:spcPts val="1001"/>
              </a:spcBef>
              <a:buClr>
                <a:srgbClr val="FFFFFF"/>
              </a:buClr>
              <a:buFont typeface="Arial"/>
              <a:buChar char="•"/>
            </a:pPr>
            <a:r>
              <a:rPr lang="cs-CZ" sz="2800" b="0" strike="noStrike" spc="-1" dirty="0">
                <a:solidFill>
                  <a:srgbClr val="FFFFFF"/>
                </a:solidFill>
                <a:latin typeface="Calibri"/>
              </a:rPr>
              <a:t>Vznik těžších prvků než </a:t>
            </a:r>
            <a:r>
              <a:rPr lang="cs-CZ" sz="2800" b="0" strike="noStrike" spc="-1" dirty="0" err="1">
                <a:solidFill>
                  <a:srgbClr val="FFFFFF"/>
                </a:solidFill>
                <a:latin typeface="Calibri"/>
              </a:rPr>
              <a:t>Fe</a:t>
            </a:r>
            <a:r>
              <a:rPr lang="cs-CZ" sz="2800" b="0" strike="noStrike" spc="-1" dirty="0">
                <a:solidFill>
                  <a:srgbClr val="FFFFFF"/>
                </a:solidFill>
                <a:latin typeface="Calibri"/>
              </a:rPr>
              <a:t>, </a:t>
            </a:r>
            <a:r>
              <a:rPr lang="cs-CZ" sz="2800" b="0" strike="noStrike" spc="-1" dirty="0">
                <a:solidFill>
                  <a:srgbClr val="FF0000"/>
                </a:solidFill>
                <a:latin typeface="Calibri"/>
              </a:rPr>
              <a:t>včetně U</a:t>
            </a:r>
            <a:r>
              <a:rPr lang="cs-CZ" sz="2800" b="0" strike="noStrike" spc="-1" dirty="0">
                <a:solidFill>
                  <a:srgbClr val="FFFFFF"/>
                </a:solidFill>
                <a:latin typeface="Calibri"/>
              </a:rPr>
              <a:t> (asi -6.6 mld. let)</a:t>
            </a:r>
            <a:endParaRPr lang="cs-CZ" sz="2800" b="0" strike="noStrike" spc="-1" dirty="0">
              <a:solidFill>
                <a:srgbClr val="000000"/>
              </a:solidFill>
              <a:latin typeface="Calibri"/>
            </a:endParaRPr>
          </a:p>
        </p:txBody>
      </p:sp>
      <p:pic>
        <p:nvPicPr>
          <p:cNvPr id="5" name="Obrázek 4"/>
          <p:cNvPicPr/>
          <p:nvPr/>
        </p:nvPicPr>
        <p:blipFill>
          <a:blip r:embed="rId3" cstate="print"/>
          <a:stretch/>
        </p:blipFill>
        <p:spPr>
          <a:xfrm>
            <a:off x="7239770" y="4433330"/>
            <a:ext cx="4011541" cy="1944216"/>
          </a:xfrm>
          <a:prstGeom prst="rect">
            <a:avLst/>
          </a:prstGeom>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2610" y="1307593"/>
            <a:ext cx="5361333" cy="5193791"/>
          </a:xfrm>
        </p:spPr>
      </p:pic>
      <p:sp>
        <p:nvSpPr>
          <p:cNvPr id="6" name="Obdélník 5"/>
          <p:cNvSpPr/>
          <p:nvPr/>
        </p:nvSpPr>
        <p:spPr>
          <a:xfrm>
            <a:off x="7622471" y="1989138"/>
            <a:ext cx="4005084" cy="3108543"/>
          </a:xfrm>
          <a:prstGeom prst="rect">
            <a:avLst/>
          </a:prstGeom>
        </p:spPr>
        <p:txBody>
          <a:bodyPr wrap="square">
            <a:spAutoFit/>
          </a:bodyPr>
          <a:lstStyle/>
          <a:p>
            <a:r>
              <a:rPr lang="en-US" sz="2800" dirty="0"/>
              <a:t>Possible X-ray photon interaction processes with the matter: </a:t>
            </a:r>
            <a:endParaRPr lang="cs-CZ" sz="2800" dirty="0"/>
          </a:p>
          <a:p>
            <a:pPr marL="514350" indent="-514350">
              <a:buAutoNum type="alphaLcParenBoth"/>
            </a:pPr>
            <a:r>
              <a:rPr lang="en-US" sz="2800" dirty="0">
                <a:solidFill>
                  <a:srgbClr val="C00000"/>
                </a:solidFill>
              </a:rPr>
              <a:t>photoelectric absorption</a:t>
            </a:r>
            <a:r>
              <a:rPr lang="cs-CZ" sz="2800" dirty="0">
                <a:solidFill>
                  <a:srgbClr val="C00000"/>
                </a:solidFill>
              </a:rPr>
              <a:t> (fotoefekt)</a:t>
            </a:r>
            <a:r>
              <a:rPr lang="en-US" sz="2800" dirty="0"/>
              <a:t>; </a:t>
            </a:r>
            <a:endParaRPr lang="cs-CZ" sz="2800" dirty="0"/>
          </a:p>
          <a:p>
            <a:pPr marL="514350" indent="-514350">
              <a:buAutoNum type="alphaLcParenBoth"/>
            </a:pPr>
            <a:r>
              <a:rPr lang="en-US" sz="2800" dirty="0"/>
              <a:t>Compton scattering; </a:t>
            </a:r>
            <a:endParaRPr lang="cs-CZ" sz="2800" dirty="0"/>
          </a:p>
          <a:p>
            <a:pPr marL="514350" indent="-514350">
              <a:buAutoNum type="alphaLcParenBoth"/>
            </a:pPr>
            <a:r>
              <a:rPr lang="en-US" sz="2800" dirty="0"/>
              <a:t>pair production.</a:t>
            </a:r>
            <a:endParaRPr lang="cs-CZ" sz="2800" dirty="0"/>
          </a:p>
        </p:txBody>
      </p:sp>
      <p:sp>
        <p:nvSpPr>
          <p:cNvPr id="7" name="Nadpis 1"/>
          <p:cNvSpPr>
            <a:spLocks noGrp="1"/>
          </p:cNvSpPr>
          <p:nvPr>
            <p:ph type="title"/>
          </p:nvPr>
        </p:nvSpPr>
        <p:spPr>
          <a:xfrm>
            <a:off x="2152650" y="127383"/>
            <a:ext cx="7886700" cy="1325563"/>
          </a:xfrm>
        </p:spPr>
        <p:txBody>
          <a:bodyPr/>
          <a:lstStyle/>
          <a:p>
            <a:r>
              <a:rPr lang="cs-CZ" b="1" dirty="0"/>
              <a:t>INTERAKCE RTG záření s hmotou</a:t>
            </a:r>
          </a:p>
        </p:txBody>
      </p:sp>
      <p:sp>
        <p:nvSpPr>
          <p:cNvPr id="8" name="TextovéPole 7"/>
          <p:cNvSpPr txBox="1"/>
          <p:nvPr/>
        </p:nvSpPr>
        <p:spPr>
          <a:xfrm>
            <a:off x="1876301" y="2060388"/>
            <a:ext cx="1380443" cy="369332"/>
          </a:xfrm>
          <a:prstGeom prst="rect">
            <a:avLst/>
          </a:prstGeom>
          <a:noFill/>
        </p:spPr>
        <p:txBody>
          <a:bodyPr wrap="none" rtlCol="0">
            <a:spAutoFit/>
          </a:bodyPr>
          <a:lstStyle/>
          <a:p>
            <a:r>
              <a:rPr lang="cs-CZ" dirty="0"/>
              <a:t>X </a:t>
            </a:r>
            <a:r>
              <a:rPr lang="cs-CZ" dirty="0" err="1"/>
              <a:t>ray</a:t>
            </a:r>
            <a:r>
              <a:rPr lang="cs-CZ" dirty="0"/>
              <a:t> </a:t>
            </a:r>
            <a:r>
              <a:rPr lang="cs-CZ" dirty="0" err="1"/>
              <a:t>photon</a:t>
            </a:r>
            <a:endParaRPr lang="cs-CZ" dirty="0"/>
          </a:p>
        </p:txBody>
      </p:sp>
      <p:sp>
        <p:nvSpPr>
          <p:cNvPr id="9" name="TextovéPole 8"/>
          <p:cNvSpPr txBox="1"/>
          <p:nvPr/>
        </p:nvSpPr>
        <p:spPr>
          <a:xfrm>
            <a:off x="556160" y="3673455"/>
            <a:ext cx="1380443" cy="369332"/>
          </a:xfrm>
          <a:prstGeom prst="rect">
            <a:avLst/>
          </a:prstGeom>
          <a:noFill/>
        </p:spPr>
        <p:txBody>
          <a:bodyPr wrap="none" rtlCol="0">
            <a:spAutoFit/>
          </a:bodyPr>
          <a:lstStyle/>
          <a:p>
            <a:r>
              <a:rPr lang="cs-CZ" dirty="0"/>
              <a:t>X </a:t>
            </a:r>
            <a:r>
              <a:rPr lang="cs-CZ" dirty="0" err="1"/>
              <a:t>ray</a:t>
            </a:r>
            <a:r>
              <a:rPr lang="cs-CZ" dirty="0"/>
              <a:t> </a:t>
            </a:r>
            <a:r>
              <a:rPr lang="cs-CZ" dirty="0" err="1"/>
              <a:t>photon</a:t>
            </a:r>
            <a:endParaRPr lang="cs-CZ" dirty="0"/>
          </a:p>
        </p:txBody>
      </p:sp>
      <p:sp>
        <p:nvSpPr>
          <p:cNvPr id="10" name="TextovéPole 9"/>
          <p:cNvSpPr txBox="1"/>
          <p:nvPr/>
        </p:nvSpPr>
        <p:spPr>
          <a:xfrm>
            <a:off x="3869376" y="3923268"/>
            <a:ext cx="1380443" cy="369332"/>
          </a:xfrm>
          <a:prstGeom prst="rect">
            <a:avLst/>
          </a:prstGeom>
          <a:noFill/>
        </p:spPr>
        <p:txBody>
          <a:bodyPr wrap="none" rtlCol="0">
            <a:spAutoFit/>
          </a:bodyPr>
          <a:lstStyle/>
          <a:p>
            <a:r>
              <a:rPr lang="cs-CZ" dirty="0"/>
              <a:t>X </a:t>
            </a:r>
            <a:r>
              <a:rPr lang="cs-CZ" dirty="0" err="1"/>
              <a:t>ray</a:t>
            </a:r>
            <a:r>
              <a:rPr lang="cs-CZ" dirty="0"/>
              <a:t> </a:t>
            </a:r>
            <a:r>
              <a:rPr lang="cs-CZ" dirty="0" err="1"/>
              <a:t>photon</a:t>
            </a:r>
            <a:endParaRPr lang="cs-CZ" dirty="0"/>
          </a:p>
        </p:txBody>
      </p:sp>
    </p:spTree>
    <p:extLst>
      <p:ext uri="{BB962C8B-B14F-4D97-AF65-F5344CB8AC3E}">
        <p14:creationId xmlns:p14="http://schemas.microsoft.com/office/powerpoint/2010/main" val="513931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2" name="Obrázek 3"/>
          <p:cNvPicPr/>
          <p:nvPr/>
        </p:nvPicPr>
        <p:blipFill rotWithShape="1">
          <a:blip r:embed="rId2" cstate="print"/>
          <a:srcRect l="9091" t="9091"/>
          <a:stretch/>
        </p:blipFill>
        <p:spPr>
          <a:xfrm>
            <a:off x="20" y="10"/>
            <a:ext cx="12191980" cy="6857990"/>
          </a:xfrm>
          <a:prstGeom prst="rect">
            <a:avLst/>
          </a:prstGeom>
        </p:spPr>
      </p:pic>
      <p:sp>
        <p:nvSpPr>
          <p:cNvPr id="287" name="Freeform: Shape 11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43" name="TextShape 1"/>
          <p:cNvSpPr txBox="1"/>
          <p:nvPr/>
        </p:nvSpPr>
        <p:spPr>
          <a:xfrm>
            <a:off x="6906847" y="1905605"/>
            <a:ext cx="5285153" cy="3244651"/>
          </a:xfrm>
          <a:prstGeom prst="rect">
            <a:avLst/>
          </a:prstGeom>
        </p:spPr>
        <p:txBody>
          <a:bodyPr vert="horz" lIns="91440" tIns="45720" rIns="91440" bIns="45720" rtlCol="0" anchor="t">
            <a:normAutofit/>
          </a:bodyPr>
          <a:lstStyle/>
          <a:p>
            <a:pPr marL="228600" indent="-228600">
              <a:lnSpc>
                <a:spcPct val="120000"/>
              </a:lnSpc>
              <a:spcBef>
                <a:spcPts val="1001"/>
              </a:spcBef>
              <a:buClr>
                <a:srgbClr val="FFFFFF"/>
              </a:buClr>
              <a:buFont typeface="Arial" panose="020B0604020202020204" pitchFamily="34" charset="0"/>
              <a:buChar char="•"/>
            </a:pPr>
            <a:r>
              <a:rPr lang="cs-CZ" sz="2300" b="0" strike="noStrike" spc="-1"/>
              <a:t>Dnes je již U ve Sluněční soustavě vzácný</a:t>
            </a:r>
          </a:p>
          <a:p>
            <a:pPr marL="228600" indent="-228600">
              <a:lnSpc>
                <a:spcPct val="120000"/>
              </a:lnSpc>
              <a:spcBef>
                <a:spcPts val="1001"/>
              </a:spcBef>
              <a:buClr>
                <a:srgbClr val="FFFFFF"/>
              </a:buClr>
              <a:buFont typeface="Arial" panose="020B0604020202020204" pitchFamily="34" charset="0"/>
              <a:buChar char="•"/>
            </a:pPr>
            <a:r>
              <a:rPr lang="cs-CZ" sz="2300" b="0" strike="noStrike" spc="-1"/>
              <a:t>Nicméně, jeho pomalý rozpad je hlavním zdrojem zahřívání kůry Země, zodpovídá za</a:t>
            </a:r>
          </a:p>
        </p:txBody>
      </p:sp>
      <p:sp>
        <p:nvSpPr>
          <p:cNvPr id="66" name="CustomShape 2">
            <a:extLst>
              <a:ext uri="{FF2B5EF4-FFF2-40B4-BE49-F238E27FC236}">
                <a16:creationId xmlns:a16="http://schemas.microsoft.com/office/drawing/2014/main" id="{DB789763-7A54-4E46-845E-3E1535962870}"/>
              </a:ext>
            </a:extLst>
          </p:cNvPr>
          <p:cNvSpPr/>
          <p:nvPr/>
        </p:nvSpPr>
        <p:spPr>
          <a:xfrm>
            <a:off x="1505760" y="3113160"/>
            <a:ext cx="583984" cy="82954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cs-CZ" sz="4800" b="1" strike="noStrike" spc="-1">
                <a:solidFill>
                  <a:srgbClr val="FF0000"/>
                </a:solidFill>
                <a:latin typeface="Calibri"/>
              </a:rPr>
              <a:t>U</a:t>
            </a:r>
            <a:endParaRPr lang="cs-CZ" sz="4800" b="0" strike="noStrike" spc="-1">
              <a:latin typeface="Arial"/>
            </a:endParaRPr>
          </a:p>
        </p:txBody>
      </p:sp>
      <p:sp>
        <p:nvSpPr>
          <p:cNvPr id="67" name="CustomShape 3">
            <a:extLst>
              <a:ext uri="{FF2B5EF4-FFF2-40B4-BE49-F238E27FC236}">
                <a16:creationId xmlns:a16="http://schemas.microsoft.com/office/drawing/2014/main" id="{E8B9C2B6-3E42-483D-B7B4-6E4DB29EBCD7}"/>
              </a:ext>
            </a:extLst>
          </p:cNvPr>
          <p:cNvSpPr/>
          <p:nvPr/>
        </p:nvSpPr>
        <p:spPr>
          <a:xfrm>
            <a:off x="2282880" y="3622920"/>
            <a:ext cx="1630560" cy="642600"/>
          </a:xfrm>
          <a:custGeom>
            <a:avLst/>
            <a:gdLst/>
            <a:ahLst/>
            <a:cxnLst/>
            <a:rect l="l" t="t" r="r" b="b"/>
            <a:pathLst>
              <a:path w="21600" h="21600">
                <a:moveTo>
                  <a:pt x="0" y="0"/>
                </a:moveTo>
                <a:lnTo>
                  <a:pt x="21600" y="21600"/>
                </a:lnTo>
              </a:path>
            </a:pathLst>
          </a:custGeom>
          <a:noFill/>
          <a:ln w="76320">
            <a:solidFill>
              <a:srgbClr val="FF0000"/>
            </a:solidFill>
            <a:tailEnd type="triangle" w="med" len="med"/>
          </a:ln>
        </p:spPr>
        <p:style>
          <a:lnRef idx="1">
            <a:schemeClr val="accent1"/>
          </a:lnRef>
          <a:fillRef idx="0">
            <a:schemeClr val="accent1"/>
          </a:fillRef>
          <a:effectRef idx="0">
            <a:schemeClr val="accent1"/>
          </a:effectRef>
          <a:fontRef idx="minor"/>
        </p:style>
      </p:sp>
      <p:sp>
        <p:nvSpPr>
          <p:cNvPr id="68" name="TextShape 1">
            <a:extLst>
              <a:ext uri="{FF2B5EF4-FFF2-40B4-BE49-F238E27FC236}">
                <a16:creationId xmlns:a16="http://schemas.microsoft.com/office/drawing/2014/main" id="{3027365C-F3CE-408B-9B96-B6814399DB12}"/>
              </a:ext>
            </a:extLst>
          </p:cNvPr>
          <p:cNvSpPr txBox="1"/>
          <p:nvPr/>
        </p:nvSpPr>
        <p:spPr>
          <a:xfrm>
            <a:off x="6824579" y="128990"/>
            <a:ext cx="5076825" cy="1826376"/>
          </a:xfrm>
          <a:prstGeom prst="rect">
            <a:avLst/>
          </a:prstGeom>
        </p:spPr>
        <p:txBody>
          <a:bodyPr vert="horz" lIns="91440" tIns="45720" rIns="91440" bIns="45720" rtlCol="0" anchor="t">
            <a:noAutofit/>
          </a:bodyPr>
          <a:lstStyle/>
          <a:p>
            <a:pPr marL="228600" indent="-228600" algn="r">
              <a:lnSpc>
                <a:spcPct val="120000"/>
              </a:lnSpc>
              <a:spcBef>
                <a:spcPts val="1001"/>
              </a:spcBef>
              <a:buClr>
                <a:srgbClr val="FFFFFF"/>
              </a:buClr>
              <a:buFont typeface="Arial" panose="020B0604020202020204" pitchFamily="34" charset="0"/>
              <a:buChar char="•"/>
            </a:pPr>
            <a:r>
              <a:rPr lang="cs-CZ" sz="2300" b="0" strike="noStrike" spc="-1"/>
              <a:t>Před 4.5 mld let – vznik Země                         z hmoty, jež obsahuje uran vyprodukovaný erupcemi dávných supernov</a:t>
            </a:r>
          </a:p>
        </p:txBody>
      </p:sp>
      <p:sp>
        <p:nvSpPr>
          <p:cNvPr id="69" name="TextShape 1">
            <a:extLst>
              <a:ext uri="{FF2B5EF4-FFF2-40B4-BE49-F238E27FC236}">
                <a16:creationId xmlns:a16="http://schemas.microsoft.com/office/drawing/2014/main" id="{3ADEB754-1736-4F8F-86DD-53077D711DFF}"/>
              </a:ext>
            </a:extLst>
          </p:cNvPr>
          <p:cNvSpPr txBox="1"/>
          <p:nvPr/>
        </p:nvSpPr>
        <p:spPr>
          <a:xfrm>
            <a:off x="7545247" y="3331586"/>
            <a:ext cx="4487743" cy="2186420"/>
          </a:xfrm>
          <a:prstGeom prst="rect">
            <a:avLst/>
          </a:prstGeom>
        </p:spPr>
        <p:txBody>
          <a:bodyPr vert="horz" lIns="91440" tIns="45720" rIns="91440" bIns="45720" rtlCol="0" anchor="t">
            <a:noAutofit/>
          </a:bodyPr>
          <a:lstStyle/>
          <a:p>
            <a:pPr>
              <a:lnSpc>
                <a:spcPct val="120000"/>
              </a:lnSpc>
              <a:spcBef>
                <a:spcPts val="1001"/>
              </a:spcBef>
              <a:buClr>
                <a:srgbClr val="FFFFFF"/>
              </a:buClr>
            </a:pPr>
            <a:r>
              <a:rPr lang="cs-CZ" sz="2300" b="0" strike="noStrike" spc="-1" dirty="0"/>
              <a:t>kontinentální drift (asi ale                    i participace dalších fenoménů) </a:t>
            </a:r>
            <a:r>
              <a:rPr lang="cs-CZ" sz="2300" b="0" strike="noStrike" spc="-1" dirty="0">
                <a:sym typeface="Wingdings" panose="05000000000000000000" pitchFamily="2" charset="2"/>
              </a:rPr>
              <a:t>     </a:t>
            </a:r>
          </a:p>
          <a:p>
            <a:pPr>
              <a:lnSpc>
                <a:spcPct val="120000"/>
              </a:lnSpc>
              <a:spcBef>
                <a:spcPts val="1001"/>
              </a:spcBef>
              <a:buClr>
                <a:srgbClr val="FFFFFF"/>
              </a:buClr>
            </a:pPr>
            <a:r>
              <a:rPr lang="cs-CZ" sz="2300" spc="-1" dirty="0">
                <a:sym typeface="Wingdings" panose="05000000000000000000" pitchFamily="2" charset="2"/>
              </a:rPr>
              <a:t>        </a:t>
            </a:r>
            <a:r>
              <a:rPr lang="cs-CZ" sz="2300" b="0" strike="noStrike" spc="-1" dirty="0">
                <a:sym typeface="Wingdings" panose="05000000000000000000" pitchFamily="2" charset="2"/>
              </a:rPr>
              <a:t>vulkanická aktivity                                                          </a:t>
            </a:r>
          </a:p>
          <a:p>
            <a:pPr>
              <a:lnSpc>
                <a:spcPct val="120000"/>
              </a:lnSpc>
              <a:spcBef>
                <a:spcPts val="1001"/>
              </a:spcBef>
              <a:buClr>
                <a:srgbClr val="FFFFFF"/>
              </a:buClr>
            </a:pPr>
            <a:r>
              <a:rPr lang="cs-CZ" sz="2300" b="0" strike="noStrike" spc="-1" dirty="0">
                <a:sym typeface="Wingdings" panose="05000000000000000000" pitchFamily="2" charset="2"/>
              </a:rPr>
              <a:t>                       existence života</a:t>
            </a:r>
            <a:endParaRPr lang="cs-CZ" sz="2300" b="0" strike="noStrike" spc="-1" dirty="0"/>
          </a:p>
          <a:p>
            <a:pPr marL="228600" indent="-228600" algn="r">
              <a:lnSpc>
                <a:spcPct val="90000"/>
              </a:lnSpc>
              <a:spcBef>
                <a:spcPts val="1001"/>
              </a:spcBef>
              <a:buClr>
                <a:srgbClr val="FFFFFF"/>
              </a:buClr>
              <a:buFont typeface="Arial" panose="020B0604020202020204" pitchFamily="34" charset="0"/>
              <a:buChar char="•"/>
            </a:pPr>
            <a:r>
              <a:rPr lang="cs-CZ" sz="2300" b="0" strike="noStrike" spc="-1" dirty="0"/>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815414" y="404665"/>
            <a:ext cx="10561173" cy="2288832"/>
          </a:xfrm>
          <a:prstGeom prst="rect">
            <a:avLst/>
          </a:prstGeom>
        </p:spPr>
        <p:txBody>
          <a:bodyPr wrap="square">
            <a:spAutoFit/>
          </a:bodyPr>
          <a:lstStyle/>
          <a:p>
            <a:pPr marL="228600" indent="-228240">
              <a:lnSpc>
                <a:spcPct val="120000"/>
              </a:lnSpc>
              <a:spcBef>
                <a:spcPts val="1001"/>
              </a:spcBef>
              <a:buClr>
                <a:srgbClr val="FFFFFF"/>
              </a:buClr>
              <a:buFont typeface="Arial"/>
              <a:buChar char="•"/>
            </a:pPr>
            <a:r>
              <a:rPr lang="cs-CZ" sz="3200" b="1" strike="noStrike" spc="-1" dirty="0">
                <a:solidFill>
                  <a:srgbClr val="C00000"/>
                </a:solidFill>
                <a:latin typeface="Calibri"/>
              </a:rPr>
              <a:t>H. </a:t>
            </a:r>
            <a:r>
              <a:rPr lang="cs-CZ" sz="3200" b="1" strike="noStrike" spc="-1" dirty="0" err="1">
                <a:solidFill>
                  <a:srgbClr val="C00000"/>
                </a:solidFill>
                <a:latin typeface="Calibri"/>
              </a:rPr>
              <a:t>Becquerela</a:t>
            </a:r>
            <a:r>
              <a:rPr lang="cs-CZ" sz="3200" b="1" strike="noStrike" spc="-1" dirty="0">
                <a:solidFill>
                  <a:srgbClr val="C00000"/>
                </a:solidFill>
                <a:latin typeface="Calibri"/>
              </a:rPr>
              <a:t> tak napadlo, zdali světélkující nerosty také nevydávají paprsky X.</a:t>
            </a:r>
            <a:r>
              <a:rPr lang="cs-CZ" sz="3200" b="0" strike="noStrike" spc="-1" dirty="0">
                <a:latin typeface="Calibri"/>
              </a:rPr>
              <a:t> </a:t>
            </a:r>
          </a:p>
          <a:p>
            <a:pPr marL="228600" indent="-228240">
              <a:lnSpc>
                <a:spcPct val="120000"/>
              </a:lnSpc>
              <a:spcBef>
                <a:spcPts val="1001"/>
              </a:spcBef>
              <a:buClr>
                <a:srgbClr val="FFFFFF"/>
              </a:buClr>
              <a:buFont typeface="Arial"/>
              <a:buChar char="•"/>
            </a:pPr>
            <a:r>
              <a:rPr lang="cs-CZ" sz="2400" b="0" strike="noStrike" spc="-1" dirty="0">
                <a:latin typeface="Calibri"/>
              </a:rPr>
              <a:t>Nejprve si však myslel, že nerosty mohou vydávat tajemné neviditelné záření jen tehdy, když viditelně světélkují.</a:t>
            </a:r>
          </a:p>
        </p:txBody>
      </p:sp>
      <p:grpSp>
        <p:nvGrpSpPr>
          <p:cNvPr id="2" name="Skupina 11"/>
          <p:cNvGrpSpPr/>
          <p:nvPr/>
        </p:nvGrpSpPr>
        <p:grpSpPr>
          <a:xfrm>
            <a:off x="623392" y="3068960"/>
            <a:ext cx="10463612" cy="2634115"/>
            <a:chOff x="107504" y="3140968"/>
            <a:chExt cx="8379830" cy="2812723"/>
          </a:xfrm>
        </p:grpSpPr>
        <p:pic>
          <p:nvPicPr>
            <p:cNvPr id="153602" name="Picture 2" descr="Image result for Alexandre Edmond Becquerel fluorescence minerals"/>
            <p:cNvPicPr>
              <a:picLocks noChangeAspect="1" noChangeArrowheads="1"/>
            </p:cNvPicPr>
            <p:nvPr/>
          </p:nvPicPr>
          <p:blipFill>
            <a:blip r:embed="rId2" cstate="print"/>
            <a:srcRect/>
            <a:stretch>
              <a:fillRect/>
            </a:stretch>
          </p:blipFill>
          <p:spPr bwMode="auto">
            <a:xfrm>
              <a:off x="3657047" y="3140968"/>
              <a:ext cx="1829906" cy="2520280"/>
            </a:xfrm>
            <a:prstGeom prst="rect">
              <a:avLst/>
            </a:prstGeom>
            <a:noFill/>
          </p:spPr>
        </p:pic>
        <p:sp>
          <p:nvSpPr>
            <p:cNvPr id="6" name="Volný tvar 5"/>
            <p:cNvSpPr/>
            <p:nvPr/>
          </p:nvSpPr>
          <p:spPr>
            <a:xfrm>
              <a:off x="1043608" y="4005064"/>
              <a:ext cx="2579077" cy="894861"/>
            </a:xfrm>
            <a:custGeom>
              <a:avLst/>
              <a:gdLst>
                <a:gd name="connsiteX0" fmla="*/ 0 w 2579077"/>
                <a:gd name="connsiteY0" fmla="*/ 855784 h 894861"/>
                <a:gd name="connsiteX1" fmla="*/ 265723 w 2579077"/>
                <a:gd name="connsiteY1" fmla="*/ 27354 h 894861"/>
                <a:gd name="connsiteX2" fmla="*/ 578339 w 2579077"/>
                <a:gd name="connsiteY2" fmla="*/ 863600 h 894861"/>
                <a:gd name="connsiteX3" fmla="*/ 859693 w 2579077"/>
                <a:gd name="connsiteY3" fmla="*/ 35169 h 894861"/>
                <a:gd name="connsiteX4" fmla="*/ 1148862 w 2579077"/>
                <a:gd name="connsiteY4" fmla="*/ 879231 h 894861"/>
                <a:gd name="connsiteX5" fmla="*/ 1445846 w 2579077"/>
                <a:gd name="connsiteY5" fmla="*/ 50800 h 894861"/>
                <a:gd name="connsiteX6" fmla="*/ 1703754 w 2579077"/>
                <a:gd name="connsiteY6" fmla="*/ 894861 h 894861"/>
                <a:gd name="connsiteX7" fmla="*/ 1969477 w 2579077"/>
                <a:gd name="connsiteY7" fmla="*/ 50800 h 894861"/>
                <a:gd name="connsiteX8" fmla="*/ 2211754 w 2579077"/>
                <a:gd name="connsiteY8" fmla="*/ 590061 h 894861"/>
                <a:gd name="connsiteX9" fmla="*/ 2579077 w 2579077"/>
                <a:gd name="connsiteY9" fmla="*/ 683846 h 89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9077" h="894861">
                  <a:moveTo>
                    <a:pt x="0" y="855784"/>
                  </a:moveTo>
                  <a:cubicBezTo>
                    <a:pt x="84666" y="440917"/>
                    <a:pt x="169333" y="26051"/>
                    <a:pt x="265723" y="27354"/>
                  </a:cubicBezTo>
                  <a:cubicBezTo>
                    <a:pt x="362113" y="28657"/>
                    <a:pt x="479344" y="862298"/>
                    <a:pt x="578339" y="863600"/>
                  </a:cubicBezTo>
                  <a:cubicBezTo>
                    <a:pt x="677334" y="864902"/>
                    <a:pt x="764606" y="32564"/>
                    <a:pt x="859693" y="35169"/>
                  </a:cubicBezTo>
                  <a:cubicBezTo>
                    <a:pt x="954780" y="37774"/>
                    <a:pt x="1051170" y="876626"/>
                    <a:pt x="1148862" y="879231"/>
                  </a:cubicBezTo>
                  <a:cubicBezTo>
                    <a:pt x="1246554" y="881836"/>
                    <a:pt x="1353364" y="48195"/>
                    <a:pt x="1445846" y="50800"/>
                  </a:cubicBezTo>
                  <a:cubicBezTo>
                    <a:pt x="1538328" y="53405"/>
                    <a:pt x="1616482" y="894861"/>
                    <a:pt x="1703754" y="894861"/>
                  </a:cubicBezTo>
                  <a:cubicBezTo>
                    <a:pt x="1791026" y="894861"/>
                    <a:pt x="1884810" y="101600"/>
                    <a:pt x="1969477" y="50800"/>
                  </a:cubicBezTo>
                  <a:cubicBezTo>
                    <a:pt x="2054144" y="0"/>
                    <a:pt x="2110154" y="484553"/>
                    <a:pt x="2211754" y="590061"/>
                  </a:cubicBezTo>
                  <a:cubicBezTo>
                    <a:pt x="2313354" y="695569"/>
                    <a:pt x="2446215" y="689707"/>
                    <a:pt x="2579077" y="683846"/>
                  </a:cubicBezTo>
                </a:path>
              </a:pathLst>
            </a:cu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ln w="76200">
                  <a:solidFill>
                    <a:schemeClr val="tx1"/>
                  </a:solidFill>
                  <a:tailEnd type="triangle"/>
                </a:ln>
              </a:endParaRPr>
            </a:p>
          </p:txBody>
        </p:sp>
        <p:pic>
          <p:nvPicPr>
            <p:cNvPr id="153604" name="Picture 4" descr="Image result for sun"/>
            <p:cNvPicPr>
              <a:picLocks noChangeAspect="1" noChangeArrowheads="1"/>
            </p:cNvPicPr>
            <p:nvPr/>
          </p:nvPicPr>
          <p:blipFill>
            <a:blip r:embed="rId3" cstate="print"/>
            <a:srcRect l="17446" t="16200" r="15678" b="24401"/>
            <a:stretch>
              <a:fillRect/>
            </a:stretch>
          </p:blipFill>
          <p:spPr bwMode="auto">
            <a:xfrm>
              <a:off x="107504" y="3645024"/>
              <a:ext cx="1656184" cy="1584176"/>
            </a:xfrm>
            <a:prstGeom prst="rect">
              <a:avLst/>
            </a:prstGeom>
            <a:noFill/>
          </p:spPr>
        </p:pic>
        <p:sp>
          <p:nvSpPr>
            <p:cNvPr id="8" name="Volný tvar 7"/>
            <p:cNvSpPr/>
            <p:nvPr/>
          </p:nvSpPr>
          <p:spPr>
            <a:xfrm>
              <a:off x="5508104" y="3861048"/>
              <a:ext cx="2016224" cy="894861"/>
            </a:xfrm>
            <a:custGeom>
              <a:avLst/>
              <a:gdLst>
                <a:gd name="connsiteX0" fmla="*/ 0 w 2579077"/>
                <a:gd name="connsiteY0" fmla="*/ 855784 h 894861"/>
                <a:gd name="connsiteX1" fmla="*/ 265723 w 2579077"/>
                <a:gd name="connsiteY1" fmla="*/ 27354 h 894861"/>
                <a:gd name="connsiteX2" fmla="*/ 578339 w 2579077"/>
                <a:gd name="connsiteY2" fmla="*/ 863600 h 894861"/>
                <a:gd name="connsiteX3" fmla="*/ 859693 w 2579077"/>
                <a:gd name="connsiteY3" fmla="*/ 35169 h 894861"/>
                <a:gd name="connsiteX4" fmla="*/ 1148862 w 2579077"/>
                <a:gd name="connsiteY4" fmla="*/ 879231 h 894861"/>
                <a:gd name="connsiteX5" fmla="*/ 1445846 w 2579077"/>
                <a:gd name="connsiteY5" fmla="*/ 50800 h 894861"/>
                <a:gd name="connsiteX6" fmla="*/ 1703754 w 2579077"/>
                <a:gd name="connsiteY6" fmla="*/ 894861 h 894861"/>
                <a:gd name="connsiteX7" fmla="*/ 1969477 w 2579077"/>
                <a:gd name="connsiteY7" fmla="*/ 50800 h 894861"/>
                <a:gd name="connsiteX8" fmla="*/ 2211754 w 2579077"/>
                <a:gd name="connsiteY8" fmla="*/ 590061 h 894861"/>
                <a:gd name="connsiteX9" fmla="*/ 2579077 w 2579077"/>
                <a:gd name="connsiteY9" fmla="*/ 683846 h 89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9077" h="894861">
                  <a:moveTo>
                    <a:pt x="0" y="855784"/>
                  </a:moveTo>
                  <a:cubicBezTo>
                    <a:pt x="84666" y="440917"/>
                    <a:pt x="169333" y="26051"/>
                    <a:pt x="265723" y="27354"/>
                  </a:cubicBezTo>
                  <a:cubicBezTo>
                    <a:pt x="362113" y="28657"/>
                    <a:pt x="479344" y="862298"/>
                    <a:pt x="578339" y="863600"/>
                  </a:cubicBezTo>
                  <a:cubicBezTo>
                    <a:pt x="677334" y="864902"/>
                    <a:pt x="764606" y="32564"/>
                    <a:pt x="859693" y="35169"/>
                  </a:cubicBezTo>
                  <a:cubicBezTo>
                    <a:pt x="954780" y="37774"/>
                    <a:pt x="1051170" y="876626"/>
                    <a:pt x="1148862" y="879231"/>
                  </a:cubicBezTo>
                  <a:cubicBezTo>
                    <a:pt x="1246554" y="881836"/>
                    <a:pt x="1353364" y="48195"/>
                    <a:pt x="1445846" y="50800"/>
                  </a:cubicBezTo>
                  <a:cubicBezTo>
                    <a:pt x="1538328" y="53405"/>
                    <a:pt x="1616482" y="894861"/>
                    <a:pt x="1703754" y="894861"/>
                  </a:cubicBezTo>
                  <a:cubicBezTo>
                    <a:pt x="1791026" y="894861"/>
                    <a:pt x="1884810" y="101600"/>
                    <a:pt x="1969477" y="50800"/>
                  </a:cubicBezTo>
                  <a:cubicBezTo>
                    <a:pt x="2054144" y="0"/>
                    <a:pt x="2110154" y="484553"/>
                    <a:pt x="2211754" y="590061"/>
                  </a:cubicBezTo>
                  <a:cubicBezTo>
                    <a:pt x="2313354" y="695569"/>
                    <a:pt x="2446215" y="689707"/>
                    <a:pt x="2579077" y="683846"/>
                  </a:cubicBezTo>
                </a:path>
              </a:pathLst>
            </a:cu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ln w="76200">
                  <a:solidFill>
                    <a:schemeClr val="tx1"/>
                  </a:solidFill>
                  <a:tailEnd type="triangle"/>
                </a:ln>
              </a:endParaRPr>
            </a:p>
          </p:txBody>
        </p:sp>
        <p:sp>
          <p:nvSpPr>
            <p:cNvPr id="9" name="TextovéPole 8"/>
            <p:cNvSpPr txBox="1"/>
            <p:nvPr/>
          </p:nvSpPr>
          <p:spPr>
            <a:xfrm>
              <a:off x="7380312" y="4005064"/>
              <a:ext cx="1107022" cy="394375"/>
            </a:xfrm>
            <a:prstGeom prst="rect">
              <a:avLst/>
            </a:prstGeom>
            <a:noFill/>
          </p:spPr>
          <p:txBody>
            <a:bodyPr wrap="none" rtlCol="0">
              <a:spAutoFit/>
            </a:bodyPr>
            <a:lstStyle/>
            <a:p>
              <a:r>
                <a:rPr lang="cs-CZ" dirty="0"/>
                <a:t>fluorescence</a:t>
              </a:r>
            </a:p>
          </p:txBody>
        </p:sp>
        <p:sp>
          <p:nvSpPr>
            <p:cNvPr id="10" name="TextovéPole 9"/>
            <p:cNvSpPr txBox="1"/>
            <p:nvPr/>
          </p:nvSpPr>
          <p:spPr>
            <a:xfrm>
              <a:off x="7452321" y="4725144"/>
              <a:ext cx="906908" cy="394375"/>
            </a:xfrm>
            <a:prstGeom prst="rect">
              <a:avLst/>
            </a:prstGeom>
            <a:noFill/>
          </p:spPr>
          <p:txBody>
            <a:bodyPr wrap="none" rtlCol="0">
              <a:spAutoFit/>
            </a:bodyPr>
            <a:lstStyle/>
            <a:p>
              <a:r>
                <a:rPr lang="cs-CZ" b="1" dirty="0">
                  <a:solidFill>
                    <a:srgbClr val="FF0000"/>
                  </a:solidFill>
                </a:rPr>
                <a:t>paprsky-X</a:t>
              </a:r>
            </a:p>
          </p:txBody>
        </p:sp>
        <p:sp>
          <p:nvSpPr>
            <p:cNvPr id="11" name="TextovéPole 10"/>
            <p:cNvSpPr txBox="1"/>
            <p:nvPr/>
          </p:nvSpPr>
          <p:spPr>
            <a:xfrm>
              <a:off x="7740352" y="4869160"/>
              <a:ext cx="432888" cy="1084531"/>
            </a:xfrm>
            <a:prstGeom prst="rect">
              <a:avLst/>
            </a:prstGeom>
            <a:noFill/>
          </p:spPr>
          <p:txBody>
            <a:bodyPr wrap="none" rtlCol="0">
              <a:spAutoFit/>
            </a:bodyPr>
            <a:lstStyle/>
            <a:p>
              <a:r>
                <a:rPr lang="cs-CZ" sz="6000" b="1" dirty="0">
                  <a:solidFill>
                    <a:srgbClr val="FF0000"/>
                  </a:solidFill>
                </a:rPr>
                <a:t>?</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9" name="TextShape 1"/>
          <p:cNvSpPr txBox="1"/>
          <p:nvPr/>
        </p:nvSpPr>
        <p:spPr>
          <a:xfrm>
            <a:off x="7233794" y="329489"/>
            <a:ext cx="4399093"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b="1" spc="-1">
                <a:latin typeface="+mj-lt"/>
                <a:ea typeface="+mj-ea"/>
                <a:cs typeface="+mj-cs"/>
              </a:rPr>
              <a:t>Epochální B</a:t>
            </a:r>
            <a:r>
              <a:rPr lang="en-US" sz="3700" b="1" strike="noStrike" spc="-1">
                <a:latin typeface="+mj-lt"/>
                <a:ea typeface="+mj-ea"/>
                <a:cs typeface="+mj-cs"/>
              </a:rPr>
              <a:t>ecquerelův </a:t>
            </a:r>
            <a:r>
              <a:rPr lang="en-US" sz="3700" b="1" strike="noStrike" spc="-1" dirty="0">
                <a:latin typeface="+mj-lt"/>
                <a:ea typeface="+mj-ea"/>
                <a:cs typeface="+mj-cs"/>
              </a:rPr>
              <a:t>experiment</a:t>
            </a:r>
          </a:p>
        </p:txBody>
      </p:sp>
      <p:sp>
        <p:nvSpPr>
          <p:cNvPr id="94" name="Freeform: Shape 93">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1" name="Obrázek 3"/>
          <p:cNvPicPr/>
          <p:nvPr/>
        </p:nvPicPr>
        <p:blipFill>
          <a:blip r:embed="rId2" cstate="print"/>
          <a:srcRect l="2754" t="4365" r="3597" b="3988"/>
          <a:stretch/>
        </p:blipFill>
        <p:spPr>
          <a:xfrm>
            <a:off x="1651890" y="488557"/>
            <a:ext cx="3470029" cy="2716771"/>
          </a:xfrm>
          <a:prstGeom prst="rect">
            <a:avLst/>
          </a:prstGeom>
        </p:spPr>
      </p:pic>
      <p:sp>
        <p:nvSpPr>
          <p:cNvPr id="5" name="Obdélník 4"/>
          <p:cNvSpPr/>
          <p:nvPr/>
        </p:nvSpPr>
        <p:spPr>
          <a:xfrm>
            <a:off x="6847622" y="1655051"/>
            <a:ext cx="4924168" cy="4873459"/>
          </a:xfrm>
          <a:prstGeom prst="rect">
            <a:avLst/>
          </a:prstGeom>
        </p:spPr>
        <p:txBody>
          <a:bodyPr vert="horz" lIns="91440" tIns="45720" rIns="91440" bIns="45720" rtlCol="0" anchor="t">
            <a:noAutofit/>
          </a:bodyPr>
          <a:lstStyle/>
          <a:p>
            <a:pPr marL="457560" indent="-228600">
              <a:lnSpc>
                <a:spcPct val="90000"/>
              </a:lnSpc>
              <a:spcBef>
                <a:spcPts val="1001"/>
              </a:spcBef>
              <a:buClr>
                <a:srgbClr val="FFFFFF"/>
              </a:buClr>
              <a:buFont typeface="Arial" panose="020B0604020202020204" pitchFamily="34" charset="0"/>
              <a:buChar char="•"/>
            </a:pPr>
            <a:r>
              <a:rPr lang="en-US" sz="2400" b="0" strike="noStrike" spc="-1" dirty="0"/>
              <a:t>Dal </a:t>
            </a:r>
            <a:r>
              <a:rPr lang="en-US" sz="2400" b="0" strike="noStrike" spc="-1" dirty="0" err="1"/>
              <a:t>vybrané</a:t>
            </a:r>
            <a:r>
              <a:rPr lang="en-US" sz="2400" b="0" strike="noStrike" spc="-1" dirty="0"/>
              <a:t> </a:t>
            </a:r>
            <a:r>
              <a:rPr lang="en-US" sz="2400" b="0" strike="noStrike" spc="-1" dirty="0" err="1"/>
              <a:t>kameny</a:t>
            </a:r>
            <a:r>
              <a:rPr lang="en-US" sz="2400" b="0" strike="noStrike" spc="-1" dirty="0"/>
              <a:t> z </a:t>
            </a:r>
            <a:r>
              <a:rPr lang="en-US" sz="2400" b="0" strike="noStrike" spc="-1" dirty="0" err="1"/>
              <a:t>otcovy</a:t>
            </a:r>
            <a:r>
              <a:rPr lang="en-US" sz="2400" b="0" strike="noStrike" spc="-1" dirty="0"/>
              <a:t> </a:t>
            </a:r>
            <a:r>
              <a:rPr lang="en-US" sz="2400" b="0" strike="noStrike" spc="-1" dirty="0" err="1"/>
              <a:t>sbírky</a:t>
            </a:r>
            <a:r>
              <a:rPr lang="en-US" sz="2400" b="0" strike="noStrike" spc="-1" dirty="0"/>
              <a:t> </a:t>
            </a:r>
            <a:r>
              <a:rPr lang="en-US" sz="2400" b="0" strike="noStrike" spc="-1" dirty="0" err="1"/>
              <a:t>na</a:t>
            </a:r>
            <a:r>
              <a:rPr lang="en-US" sz="2400" b="0" strike="noStrike" spc="-1" dirty="0"/>
              <a:t> </a:t>
            </a:r>
            <a:r>
              <a:rPr lang="en-US" sz="2400" b="0" strike="noStrike" spc="-1" dirty="0" err="1"/>
              <a:t>slunce</a:t>
            </a:r>
            <a:r>
              <a:rPr lang="en-US" sz="2400" b="0" strike="noStrike" spc="-1" dirty="0"/>
              <a:t>, a </a:t>
            </a:r>
            <a:r>
              <a:rPr lang="en-US" sz="2400" b="1" strike="noStrike" spc="-1" dirty="0" err="1">
                <a:solidFill>
                  <a:srgbClr val="FF0000"/>
                </a:solidFill>
              </a:rPr>
              <a:t>když</a:t>
            </a:r>
            <a:r>
              <a:rPr lang="en-US" sz="2400" b="1" strike="noStrike" spc="-1" dirty="0">
                <a:solidFill>
                  <a:srgbClr val="FF0000"/>
                </a:solidFill>
              </a:rPr>
              <a:t> se </a:t>
            </a:r>
            <a:r>
              <a:rPr lang="en-US" sz="2400" b="1" strike="noStrike" spc="-1" dirty="0" err="1">
                <a:solidFill>
                  <a:srgbClr val="FF0000"/>
                </a:solidFill>
              </a:rPr>
              <a:t>dostatečně</a:t>
            </a:r>
            <a:r>
              <a:rPr lang="en-US" sz="2400" b="1" strike="noStrike" spc="-1" dirty="0">
                <a:solidFill>
                  <a:srgbClr val="FF0000"/>
                </a:solidFill>
              </a:rPr>
              <a:t> "</a:t>
            </a:r>
            <a:r>
              <a:rPr lang="en-US" sz="2400" b="1" strike="noStrike" spc="-1" dirty="0" err="1">
                <a:solidFill>
                  <a:srgbClr val="FF0000"/>
                </a:solidFill>
              </a:rPr>
              <a:t>nasvítily</a:t>
            </a:r>
            <a:r>
              <a:rPr lang="en-US" sz="2400" b="1" strike="noStrike" spc="-1" dirty="0">
                <a:solidFill>
                  <a:srgbClr val="FF0000"/>
                </a:solidFill>
              </a:rPr>
              <a:t>" </a:t>
            </a:r>
            <a:r>
              <a:rPr lang="cs-CZ" sz="2400" b="1" strike="noStrike" spc="-1" dirty="0">
                <a:solidFill>
                  <a:srgbClr val="FF0000"/>
                </a:solidFill>
              </a:rPr>
              <a:t>                     </a:t>
            </a:r>
            <a:r>
              <a:rPr lang="en-US" sz="2400" b="1" strike="noStrike" spc="-1" dirty="0">
                <a:solidFill>
                  <a:srgbClr val="FF0000"/>
                </a:solidFill>
              </a:rPr>
              <a:t>a </a:t>
            </a:r>
            <a:r>
              <a:rPr lang="en-US" sz="2400" b="1" strike="noStrike" spc="-1" dirty="0" err="1">
                <a:solidFill>
                  <a:srgbClr val="FF0000"/>
                </a:solidFill>
              </a:rPr>
              <a:t>začaly</a:t>
            </a:r>
            <a:r>
              <a:rPr lang="en-US" sz="2400" b="1" strike="noStrike" spc="-1" dirty="0">
                <a:solidFill>
                  <a:srgbClr val="FF0000"/>
                </a:solidFill>
              </a:rPr>
              <a:t> </a:t>
            </a:r>
            <a:r>
              <a:rPr lang="en-US" sz="2400" b="1" strike="noStrike" spc="-1" dirty="0" err="1">
                <a:solidFill>
                  <a:srgbClr val="FF0000"/>
                </a:solidFill>
              </a:rPr>
              <a:t>samy</a:t>
            </a:r>
            <a:r>
              <a:rPr lang="en-US" sz="2400" b="1" strike="noStrike" spc="-1" dirty="0">
                <a:solidFill>
                  <a:srgbClr val="FF0000"/>
                </a:solidFill>
              </a:rPr>
              <a:t> </a:t>
            </a:r>
            <a:r>
              <a:rPr lang="en-US" sz="2400" b="1" strike="noStrike" spc="-1" dirty="0" err="1">
                <a:solidFill>
                  <a:srgbClr val="FF0000"/>
                </a:solidFill>
              </a:rPr>
              <a:t>pěkně</a:t>
            </a:r>
            <a:r>
              <a:rPr lang="en-US" sz="2400" b="1" strike="noStrike" spc="-1" dirty="0">
                <a:solidFill>
                  <a:srgbClr val="FF0000"/>
                </a:solidFill>
              </a:rPr>
              <a:t> </a:t>
            </a:r>
            <a:r>
              <a:rPr lang="en-US" sz="2400" b="1" strike="noStrike" spc="-1" dirty="0" err="1">
                <a:solidFill>
                  <a:srgbClr val="FF0000"/>
                </a:solidFill>
              </a:rPr>
              <a:t>zářit</a:t>
            </a:r>
            <a:r>
              <a:rPr lang="en-US" sz="2400" b="0" strike="noStrike" spc="-1" dirty="0"/>
              <a:t>, </a:t>
            </a:r>
            <a:r>
              <a:rPr lang="en-US" sz="2400" b="0" strike="noStrike" spc="-1" dirty="0" err="1"/>
              <a:t>položil</a:t>
            </a:r>
            <a:r>
              <a:rPr lang="en-US" sz="2400" b="0" strike="noStrike" spc="-1" dirty="0"/>
              <a:t> je </a:t>
            </a:r>
            <a:r>
              <a:rPr lang="en-US" sz="2400" b="0" strike="noStrike" spc="-1" dirty="0" err="1"/>
              <a:t>na</a:t>
            </a:r>
            <a:r>
              <a:rPr lang="en-US" sz="2400" b="0" strike="noStrike" spc="-1" dirty="0"/>
              <a:t> </a:t>
            </a:r>
            <a:r>
              <a:rPr lang="en-US" sz="2400" b="0" strike="noStrike" spc="-1" dirty="0" err="1"/>
              <a:t>světlotěsně</a:t>
            </a:r>
            <a:r>
              <a:rPr lang="en-US" sz="2400" b="0" strike="noStrike" spc="-1" dirty="0"/>
              <a:t> </a:t>
            </a:r>
            <a:r>
              <a:rPr lang="en-US" sz="2400" b="0" strike="noStrike" spc="-1" dirty="0" err="1"/>
              <a:t>zabalené</a:t>
            </a:r>
            <a:r>
              <a:rPr lang="en-US" sz="2400" b="0" strike="noStrike" spc="-1" dirty="0"/>
              <a:t> </a:t>
            </a:r>
            <a:r>
              <a:rPr lang="en-US" sz="2400" b="0" strike="noStrike" spc="-1" dirty="0" err="1"/>
              <a:t>fotografické</a:t>
            </a:r>
            <a:r>
              <a:rPr lang="en-US" sz="2400" b="0" strike="noStrike" spc="-1" dirty="0"/>
              <a:t> </a:t>
            </a:r>
            <a:r>
              <a:rPr lang="en-US" sz="2400" b="0" strike="noStrike" spc="-1" dirty="0" err="1"/>
              <a:t>desky</a:t>
            </a:r>
            <a:r>
              <a:rPr lang="en-US" sz="2400" b="0" strike="noStrike" spc="-1" dirty="0"/>
              <a:t> a po </a:t>
            </a:r>
            <a:r>
              <a:rPr lang="en-US" sz="2400" b="0" strike="noStrike" spc="-1" dirty="0" err="1"/>
              <a:t>čase</a:t>
            </a:r>
            <a:r>
              <a:rPr lang="en-US" sz="2400" b="0" strike="noStrike" spc="-1" dirty="0"/>
              <a:t> je </a:t>
            </a:r>
            <a:r>
              <a:rPr lang="en-US" sz="2400" b="0" strike="noStrike" spc="-1" dirty="0" err="1"/>
              <a:t>vyvolal</a:t>
            </a:r>
            <a:r>
              <a:rPr lang="en-US" sz="2400" b="0" strike="noStrike" spc="-1" dirty="0"/>
              <a:t> </a:t>
            </a:r>
          </a:p>
          <a:p>
            <a:pPr marL="457560" indent="-228600">
              <a:lnSpc>
                <a:spcPct val="90000"/>
              </a:lnSpc>
              <a:spcBef>
                <a:spcPts val="1001"/>
              </a:spcBef>
              <a:buClr>
                <a:srgbClr val="FFFFFF"/>
              </a:buClr>
              <a:buFont typeface="Arial" panose="020B0604020202020204" pitchFamily="34" charset="0"/>
              <a:buChar char="•"/>
            </a:pPr>
            <a:r>
              <a:rPr lang="en-US" sz="2400" b="0" strike="noStrike" spc="-1" dirty="0" err="1"/>
              <a:t>Poté</a:t>
            </a:r>
            <a:r>
              <a:rPr lang="en-US" sz="2400" b="0" strike="noStrike" spc="-1" dirty="0"/>
              <a:t> se </a:t>
            </a:r>
            <a:r>
              <a:rPr lang="en-US" sz="2400" b="0" strike="noStrike" spc="-1" dirty="0" err="1"/>
              <a:t>nestačil</a:t>
            </a:r>
            <a:r>
              <a:rPr lang="en-US" sz="2400" b="0" strike="noStrike" spc="-1" dirty="0"/>
              <a:t> </a:t>
            </a:r>
            <a:r>
              <a:rPr lang="en-US" sz="2400" b="0" strike="noStrike" spc="-1" dirty="0" err="1"/>
              <a:t>divit</a:t>
            </a:r>
            <a:r>
              <a:rPr lang="en-US" sz="2400" b="0" strike="noStrike" spc="-1" dirty="0"/>
              <a:t>: </a:t>
            </a:r>
            <a:r>
              <a:rPr lang="en-US" sz="2400" b="0" strike="noStrike" spc="-1" dirty="0" err="1"/>
              <a:t>Většina</a:t>
            </a:r>
            <a:r>
              <a:rPr lang="en-US" sz="2400" b="0" strike="noStrike" spc="-1" dirty="0"/>
              <a:t> </a:t>
            </a:r>
            <a:r>
              <a:rPr lang="en-US" sz="2400" b="0" strike="noStrike" spc="-1" dirty="0" err="1"/>
              <a:t>desek</a:t>
            </a:r>
            <a:r>
              <a:rPr lang="en-US" sz="2400" b="0" strike="noStrike" spc="-1" dirty="0"/>
              <a:t> </a:t>
            </a:r>
            <a:r>
              <a:rPr lang="en-US" sz="2400" b="0" strike="noStrike" spc="-1" dirty="0" err="1"/>
              <a:t>zůstala</a:t>
            </a:r>
            <a:r>
              <a:rPr lang="en-US" sz="2400" b="0" strike="noStrike" spc="-1" dirty="0"/>
              <a:t> </a:t>
            </a:r>
            <a:r>
              <a:rPr lang="en-US" sz="2400" b="0" strike="noStrike" spc="-1" dirty="0" err="1"/>
              <a:t>naprosto</a:t>
            </a:r>
            <a:r>
              <a:rPr lang="en-US" sz="2400" b="0" strike="noStrike" spc="-1" dirty="0"/>
              <a:t> </a:t>
            </a:r>
            <a:r>
              <a:rPr lang="en-US" sz="2400" b="0" strike="noStrike" spc="-1" dirty="0" err="1"/>
              <a:t>nezměněná</a:t>
            </a:r>
            <a:r>
              <a:rPr lang="en-US" sz="2400" b="0" strike="noStrike" spc="-1" dirty="0"/>
              <a:t>, </a:t>
            </a:r>
            <a:r>
              <a:rPr lang="en-US" sz="2400" b="1" strike="noStrike" spc="-1" dirty="0" err="1">
                <a:solidFill>
                  <a:srgbClr val="FF0000"/>
                </a:solidFill>
              </a:rPr>
              <a:t>jen</a:t>
            </a:r>
            <a:r>
              <a:rPr lang="en-US" sz="2400" b="1" strike="noStrike" spc="-1" dirty="0">
                <a:solidFill>
                  <a:srgbClr val="FF0000"/>
                </a:solidFill>
              </a:rPr>
              <a:t> pod </a:t>
            </a:r>
            <a:r>
              <a:rPr lang="en-US" sz="2400" b="1" strike="noStrike" spc="-1" dirty="0" err="1">
                <a:solidFill>
                  <a:srgbClr val="FF0000"/>
                </a:solidFill>
              </a:rPr>
              <a:t>několika</a:t>
            </a:r>
            <a:r>
              <a:rPr lang="en-US" sz="2400" b="1" strike="noStrike" spc="-1" dirty="0">
                <a:solidFill>
                  <a:srgbClr val="FF0000"/>
                </a:solidFill>
              </a:rPr>
              <a:t> </a:t>
            </a:r>
            <a:r>
              <a:rPr lang="en-US" sz="2400" b="1" strike="noStrike" spc="-1" dirty="0" err="1">
                <a:solidFill>
                  <a:srgbClr val="FF0000"/>
                </a:solidFill>
              </a:rPr>
              <a:t>vzorky</a:t>
            </a:r>
            <a:r>
              <a:rPr lang="en-US" sz="2400" b="1" strike="noStrike" spc="-1" dirty="0">
                <a:solidFill>
                  <a:srgbClr val="FF0000"/>
                </a:solidFill>
              </a:rPr>
              <a:t> </a:t>
            </a:r>
            <a:r>
              <a:rPr lang="en-US" sz="2400" b="1" strike="noStrike" spc="-1" dirty="0" err="1">
                <a:solidFill>
                  <a:srgbClr val="FF0000"/>
                </a:solidFill>
              </a:rPr>
              <a:t>zčernaly</a:t>
            </a:r>
            <a:endParaRPr lang="en-US" sz="2400" spc="-1" dirty="0">
              <a:solidFill>
                <a:srgbClr val="FF0000"/>
              </a:solidFill>
            </a:endParaRPr>
          </a:p>
          <a:p>
            <a:pPr marL="457560" indent="-228600">
              <a:lnSpc>
                <a:spcPct val="90000"/>
              </a:lnSpc>
              <a:spcBef>
                <a:spcPts val="1001"/>
              </a:spcBef>
              <a:buClr>
                <a:srgbClr val="FFFFFF"/>
              </a:buClr>
              <a:buFont typeface="Arial" panose="020B0604020202020204" pitchFamily="34" charset="0"/>
              <a:buChar char="•"/>
            </a:pPr>
            <a:r>
              <a:rPr lang="en-US" sz="2400" b="0" strike="noStrike" spc="-1" dirty="0" err="1"/>
              <a:t>Ukázalo</a:t>
            </a:r>
            <a:r>
              <a:rPr lang="en-US" sz="2400" b="0" strike="noStrike" spc="-1" dirty="0"/>
              <a:t> se, </a:t>
            </a:r>
            <a:r>
              <a:rPr lang="en-US" sz="2400" b="0" strike="noStrike" spc="-1" dirty="0" err="1"/>
              <a:t>že</a:t>
            </a:r>
            <a:r>
              <a:rPr lang="en-US" sz="2400" b="0" strike="noStrike" spc="-1" dirty="0"/>
              <a:t> </a:t>
            </a:r>
            <a:r>
              <a:rPr lang="en-US" sz="2400" b="0" strike="noStrike" spc="-1" dirty="0" err="1"/>
              <a:t>jde</a:t>
            </a:r>
            <a:r>
              <a:rPr lang="en-US" sz="2400" b="0" strike="noStrike" spc="-1" dirty="0"/>
              <a:t> o </a:t>
            </a:r>
            <a:r>
              <a:rPr lang="en-US" sz="2400" b="0" strike="noStrike" spc="-1" dirty="0" err="1"/>
              <a:t>fluoreskující</a:t>
            </a:r>
            <a:r>
              <a:rPr lang="en-US" sz="2400" b="0" strike="noStrike" spc="-1" dirty="0"/>
              <a:t> </a:t>
            </a:r>
            <a:r>
              <a:rPr lang="en-US" sz="2400" b="1" strike="noStrike" spc="-1" dirty="0">
                <a:solidFill>
                  <a:srgbClr val="FF0000"/>
                </a:solidFill>
              </a:rPr>
              <a:t>soli </a:t>
            </a:r>
            <a:r>
              <a:rPr lang="en-US" sz="2400" b="1" strike="noStrike" spc="-1" dirty="0" err="1">
                <a:solidFill>
                  <a:srgbClr val="FF0000"/>
                </a:solidFill>
              </a:rPr>
              <a:t>uranu</a:t>
            </a:r>
            <a:r>
              <a:rPr lang="en-US" sz="2400" b="0" strike="noStrike" spc="-1" dirty="0"/>
              <a:t>.</a:t>
            </a:r>
          </a:p>
        </p:txBody>
      </p:sp>
      <p:pic>
        <p:nvPicPr>
          <p:cNvPr id="16" name="Obrázek 15" descr="Obsah obrázku text&#10;&#10;Popis byl vytvořen automaticky">
            <a:extLst>
              <a:ext uri="{FF2B5EF4-FFF2-40B4-BE49-F238E27FC236}">
                <a16:creationId xmlns:a16="http://schemas.microsoft.com/office/drawing/2014/main" id="{295570AF-59D6-487F-BAD1-98BA65382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39" y="3429000"/>
            <a:ext cx="4006661" cy="3205329"/>
          </a:xfrm>
          <a:prstGeom prst="rect">
            <a:avLst/>
          </a:prstGeom>
          <a:ln>
            <a:solidFill>
              <a:schemeClr val="bg1"/>
            </a:solidFill>
          </a:ln>
        </p:spPr>
      </p:pic>
      <p:pic>
        <p:nvPicPr>
          <p:cNvPr id="19" name="Picture 4" descr="Image result for sun">
            <a:extLst>
              <a:ext uri="{FF2B5EF4-FFF2-40B4-BE49-F238E27FC236}">
                <a16:creationId xmlns:a16="http://schemas.microsoft.com/office/drawing/2014/main" id="{AE58CE56-F7E8-4F7A-9E59-3700C976AB73}"/>
              </a:ext>
            </a:extLst>
          </p:cNvPr>
          <p:cNvPicPr>
            <a:picLocks noChangeAspect="1" noChangeArrowheads="1"/>
          </p:cNvPicPr>
          <p:nvPr/>
        </p:nvPicPr>
        <p:blipFill>
          <a:blip r:embed="rId4" cstate="print"/>
          <a:srcRect l="17446" t="16200" r="15678" b="24401"/>
          <a:stretch>
            <a:fillRect/>
          </a:stretch>
        </p:blipFill>
        <p:spPr bwMode="auto">
          <a:xfrm>
            <a:off x="260866" y="137946"/>
            <a:ext cx="1679807" cy="1205079"/>
          </a:xfrm>
          <a:prstGeom prst="rect">
            <a:avLst/>
          </a:prstGeom>
          <a:noFill/>
        </p:spPr>
      </p:pic>
    </p:spTree>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82" name="Freeform: Shape 92">
            <a:extLst>
              <a:ext uri="{FF2B5EF4-FFF2-40B4-BE49-F238E27FC236}">
                <a16:creationId xmlns:a16="http://schemas.microsoft.com/office/drawing/2014/main" id="{025E2AA9-10C9-4A14-BEA3-064CD0131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3" name="Freeform: Shape 94">
            <a:extLst>
              <a:ext uri="{FF2B5EF4-FFF2-40B4-BE49-F238E27FC236}">
                <a16:creationId xmlns:a16="http://schemas.microsoft.com/office/drawing/2014/main" id="{F076F371-EE61-49EA-AA2A-3582C3AC9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863721" cy="4984915"/>
          </a:xfrm>
          <a:custGeom>
            <a:avLst/>
            <a:gdLst>
              <a:gd name="connsiteX0" fmla="*/ 0 w 5863721"/>
              <a:gd name="connsiteY0" fmla="*/ 0 h 4984915"/>
              <a:gd name="connsiteX1" fmla="*/ 5863721 w 5863721"/>
              <a:gd name="connsiteY1" fmla="*/ 0 h 4984915"/>
              <a:gd name="connsiteX2" fmla="*/ 5844576 w 5863721"/>
              <a:gd name="connsiteY2" fmla="*/ 326138 h 4984915"/>
              <a:gd name="connsiteX3" fmla="*/ 5796589 w 5863721"/>
              <a:gd name="connsiteY3" fmla="*/ 693884 h 4984915"/>
              <a:gd name="connsiteX4" fmla="*/ 148386 w 5863721"/>
              <a:gd name="connsiteY4" fmla="*/ 4951022 h 4984915"/>
              <a:gd name="connsiteX5" fmla="*/ 0 w 5863721"/>
              <a:gd name="connsiteY5" fmla="*/ 4930112 h 498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9" name="TextShape 1"/>
          <p:cNvSpPr txBox="1"/>
          <p:nvPr/>
        </p:nvSpPr>
        <p:spPr>
          <a:xfrm>
            <a:off x="804671" y="365125"/>
            <a:ext cx="3405821" cy="311703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strike="noStrike" kern="1200" spc="-1">
                <a:solidFill>
                  <a:schemeClr val="tx1"/>
                </a:solidFill>
                <a:latin typeface="+mj-lt"/>
                <a:ea typeface="+mj-ea"/>
                <a:cs typeface="+mj-cs"/>
              </a:rPr>
              <a:t>Becquerelův experiment</a:t>
            </a:r>
            <a:endParaRPr lang="en-US" sz="4400" b="0" strike="noStrike" kern="1200" spc="-1">
              <a:solidFill>
                <a:schemeClr val="tx1"/>
              </a:solidFill>
              <a:latin typeface="+mj-lt"/>
              <a:ea typeface="+mj-ea"/>
              <a:cs typeface="+mj-cs"/>
            </a:endParaRPr>
          </a:p>
        </p:txBody>
      </p:sp>
      <p:sp>
        <p:nvSpPr>
          <p:cNvPr id="280" name="TextShape 2"/>
          <p:cNvSpPr txBox="1"/>
          <p:nvPr/>
        </p:nvSpPr>
        <p:spPr>
          <a:xfrm>
            <a:off x="6136816" y="1207363"/>
            <a:ext cx="5156364" cy="5501150"/>
          </a:xfrm>
          <a:prstGeom prst="rect">
            <a:avLst/>
          </a:prstGeom>
        </p:spPr>
        <p:txBody>
          <a:bodyPr vert="horz" lIns="91440" tIns="45720" rIns="91440" bIns="45720" rtlCol="0" anchor="ctr">
            <a:noAutofit/>
          </a:bodyPr>
          <a:lstStyle/>
          <a:p>
            <a:pPr marL="243000" indent="-228600">
              <a:spcBef>
                <a:spcPts val="1800"/>
              </a:spcBef>
              <a:buFont typeface="Arial" panose="020B0604020202020204" pitchFamily="34" charset="0"/>
              <a:buChar char="•"/>
            </a:pPr>
            <a:r>
              <a:rPr lang="en-US" sz="2800" b="0" i="1" strike="noStrike" spc="-1" dirty="0">
                <a:solidFill>
                  <a:srgbClr val="FF0000"/>
                </a:solidFill>
              </a:rPr>
              <a:t>"</a:t>
            </a:r>
            <a:r>
              <a:rPr lang="en-US" sz="2800" b="0" i="1" strike="noStrike" spc="-1" dirty="0" err="1">
                <a:solidFill>
                  <a:srgbClr val="FF0000"/>
                </a:solidFill>
              </a:rPr>
              <a:t>Uran</a:t>
            </a:r>
            <a:r>
              <a:rPr lang="en-US" sz="2800" b="0" i="1" strike="noStrike" spc="-1" dirty="0">
                <a:solidFill>
                  <a:srgbClr val="FF0000"/>
                </a:solidFill>
              </a:rPr>
              <a:t> </a:t>
            </a:r>
            <a:r>
              <a:rPr lang="en-US" sz="2800" b="0" i="1" strike="noStrike" spc="-1" dirty="0" err="1">
                <a:solidFill>
                  <a:srgbClr val="FF0000"/>
                </a:solidFill>
              </a:rPr>
              <a:t>vydává</a:t>
            </a:r>
            <a:r>
              <a:rPr lang="en-US" sz="2800" b="0" i="1" strike="noStrike" spc="-1" dirty="0">
                <a:solidFill>
                  <a:srgbClr val="FF0000"/>
                </a:solidFill>
              </a:rPr>
              <a:t> </a:t>
            </a:r>
            <a:r>
              <a:rPr lang="en-US" sz="2800" b="0" i="1" strike="noStrike" spc="-1" dirty="0" err="1">
                <a:solidFill>
                  <a:srgbClr val="FF0000"/>
                </a:solidFill>
              </a:rPr>
              <a:t>záření</a:t>
            </a:r>
            <a:r>
              <a:rPr lang="en-US" sz="2800" b="0" i="1" strike="noStrike" spc="-1" dirty="0">
                <a:solidFill>
                  <a:srgbClr val="FF0000"/>
                </a:solidFill>
              </a:rPr>
              <a:t> </a:t>
            </a:r>
            <a:r>
              <a:rPr lang="en-US" sz="2800" b="0" i="1" strike="noStrike" spc="-1" dirty="0" err="1">
                <a:solidFill>
                  <a:srgbClr val="FF0000"/>
                </a:solidFill>
              </a:rPr>
              <a:t>pronikající</a:t>
            </a:r>
            <a:r>
              <a:rPr lang="en-US" sz="2800" b="0" i="1" strike="noStrike" spc="-1" dirty="0">
                <a:solidFill>
                  <a:srgbClr val="FF0000"/>
                </a:solidFill>
              </a:rPr>
              <a:t> </a:t>
            </a:r>
            <a:r>
              <a:rPr lang="en-US" sz="2800" b="0" i="1" strike="noStrike" spc="-1" dirty="0" err="1">
                <a:solidFill>
                  <a:srgbClr val="FF0000"/>
                </a:solidFill>
              </a:rPr>
              <a:t>hmotou</a:t>
            </a:r>
            <a:r>
              <a:rPr lang="en-US" sz="2800" b="0" i="1" strike="noStrike" spc="-1" dirty="0">
                <a:solidFill>
                  <a:srgbClr val="FF0000"/>
                </a:solidFill>
              </a:rPr>
              <a:t> </a:t>
            </a:r>
            <a:r>
              <a:rPr lang="en-US" sz="2800" b="0" i="1" strike="noStrike" spc="-1" dirty="0" err="1">
                <a:solidFill>
                  <a:srgbClr val="FF0000"/>
                </a:solidFill>
              </a:rPr>
              <a:t>i</a:t>
            </a:r>
            <a:r>
              <a:rPr lang="en-US" sz="2800" b="0" i="1" strike="noStrike" spc="-1" dirty="0">
                <a:solidFill>
                  <a:srgbClr val="FF0000"/>
                </a:solidFill>
              </a:rPr>
              <a:t> bez </a:t>
            </a:r>
            <a:r>
              <a:rPr lang="en-US" sz="2800" b="0" i="1" strike="noStrike" spc="-1" dirty="0" err="1">
                <a:solidFill>
                  <a:srgbClr val="FF0000"/>
                </a:solidFill>
              </a:rPr>
              <a:t>vysokého</a:t>
            </a:r>
            <a:r>
              <a:rPr lang="en-US" sz="2800" b="0" i="1" strike="noStrike" spc="-1" dirty="0">
                <a:solidFill>
                  <a:srgbClr val="FF0000"/>
                </a:solidFill>
              </a:rPr>
              <a:t> </a:t>
            </a:r>
            <a:r>
              <a:rPr lang="en-US" sz="2800" b="0" i="1" strike="noStrike" spc="-1" dirty="0" err="1">
                <a:solidFill>
                  <a:srgbClr val="FF0000"/>
                </a:solidFill>
              </a:rPr>
              <a:t>napětí</a:t>
            </a:r>
            <a:r>
              <a:rPr lang="en-US" sz="2800" b="0" i="1" strike="noStrike" spc="-1" dirty="0">
                <a:solidFill>
                  <a:srgbClr val="FF0000"/>
                </a:solidFill>
              </a:rPr>
              <a:t> </a:t>
            </a:r>
            <a:r>
              <a:rPr lang="en-US" sz="2800" b="0" i="1" strike="noStrike" spc="-1" dirty="0" err="1">
                <a:solidFill>
                  <a:srgbClr val="FF0000"/>
                </a:solidFill>
              </a:rPr>
              <a:t>katodové</a:t>
            </a:r>
            <a:r>
              <a:rPr lang="en-US" sz="2800" b="0" i="1" strike="noStrike" spc="-1" dirty="0">
                <a:solidFill>
                  <a:srgbClr val="FF0000"/>
                </a:solidFill>
              </a:rPr>
              <a:t> </a:t>
            </a:r>
            <a:r>
              <a:rPr lang="en-US" sz="2800" b="0" i="1" strike="noStrike" spc="-1" dirty="0" err="1">
                <a:solidFill>
                  <a:srgbClr val="FF0000"/>
                </a:solidFill>
              </a:rPr>
              <a:t>trubice</a:t>
            </a:r>
            <a:r>
              <a:rPr lang="en-US" sz="2800" b="0" i="1" strike="noStrike" spc="-1" dirty="0">
                <a:solidFill>
                  <a:srgbClr val="FF0000"/>
                </a:solidFill>
              </a:rPr>
              <a:t>." </a:t>
            </a:r>
            <a:endParaRPr lang="en-US" sz="2800" b="0" strike="noStrike" spc="-1" dirty="0">
              <a:solidFill>
                <a:srgbClr val="FF0000"/>
              </a:solidFill>
            </a:endParaRPr>
          </a:p>
          <a:p>
            <a:pPr marL="243000" indent="-228600">
              <a:spcBef>
                <a:spcPts val="1800"/>
              </a:spcBef>
              <a:buFont typeface="Arial" panose="020B0604020202020204" pitchFamily="34" charset="0"/>
              <a:buChar char="•"/>
            </a:pPr>
            <a:r>
              <a:rPr lang="en-US" sz="2800" b="0" strike="noStrike" spc="-1" dirty="0"/>
              <a:t>To </a:t>
            </a:r>
            <a:r>
              <a:rPr lang="en-US" sz="2800" b="0" strike="noStrike" spc="-1" dirty="0" err="1"/>
              <a:t>byl</a:t>
            </a:r>
            <a:r>
              <a:rPr lang="en-US" sz="2800" b="0" strike="noStrike" spc="-1" dirty="0"/>
              <a:t> </a:t>
            </a:r>
            <a:r>
              <a:rPr lang="en-US" sz="2800" b="0" strike="noStrike" spc="-1" dirty="0" err="1"/>
              <a:t>nepochybně</a:t>
            </a:r>
            <a:r>
              <a:rPr lang="en-US" sz="2800" b="0" strike="noStrike" spc="-1" dirty="0"/>
              <a:t> </a:t>
            </a:r>
            <a:r>
              <a:rPr lang="en-US" sz="2800" b="0" strike="noStrike" spc="-1" dirty="0" err="1"/>
              <a:t>významný</a:t>
            </a:r>
            <a:r>
              <a:rPr lang="en-US" sz="2800" b="0" strike="noStrike" spc="-1" dirty="0"/>
              <a:t> </a:t>
            </a:r>
            <a:r>
              <a:rPr lang="en-US" sz="2800" b="0" strike="noStrike" spc="-1" dirty="0" err="1"/>
              <a:t>poznatek</a:t>
            </a:r>
            <a:r>
              <a:rPr lang="en-US" sz="2800" b="0" strike="noStrike" spc="-1" dirty="0"/>
              <a:t>, ale k </a:t>
            </a:r>
            <a:r>
              <a:rPr lang="en-US" sz="2800" b="0" strike="noStrike" spc="-1" dirty="0" err="1"/>
              <a:t>objevu</a:t>
            </a:r>
            <a:r>
              <a:rPr lang="en-US" sz="2800" b="0" strike="noStrike" spc="-1" dirty="0"/>
              <a:t> </a:t>
            </a:r>
            <a:r>
              <a:rPr lang="en-US" sz="2800" b="0" strike="noStrike" spc="-1" dirty="0" err="1"/>
              <a:t>přirozené</a:t>
            </a:r>
            <a:r>
              <a:rPr lang="en-US" sz="2800" b="0" strike="noStrike" spc="-1" dirty="0"/>
              <a:t> </a:t>
            </a:r>
            <a:r>
              <a:rPr lang="en-US" sz="2800" b="0" strike="noStrike" spc="-1" dirty="0" err="1"/>
              <a:t>radioaktivity</a:t>
            </a:r>
            <a:r>
              <a:rPr lang="en-US" sz="2800" b="0" strike="noStrike" spc="-1" dirty="0"/>
              <a:t> </a:t>
            </a:r>
            <a:r>
              <a:rPr lang="en-US" sz="2800" b="0" strike="noStrike" spc="-1" dirty="0" err="1"/>
              <a:t>stále</a:t>
            </a:r>
            <a:r>
              <a:rPr lang="en-US" sz="2800" b="0" strike="noStrike" spc="-1" dirty="0"/>
              <a:t> </a:t>
            </a:r>
            <a:r>
              <a:rPr lang="en-US" sz="2800" b="0" strike="noStrike" spc="-1" dirty="0" err="1"/>
              <a:t>ještě</a:t>
            </a:r>
            <a:r>
              <a:rPr lang="en-US" sz="2800" b="0" strike="noStrike" spc="-1" dirty="0"/>
              <a:t> </a:t>
            </a:r>
            <a:r>
              <a:rPr lang="en-US" sz="2800" b="0" strike="noStrike" spc="-1" dirty="0" err="1"/>
              <a:t>nesměřoval</a:t>
            </a:r>
            <a:r>
              <a:rPr lang="en-US" sz="2800" b="0" strike="noStrike" spc="-1" dirty="0"/>
              <a:t>. </a:t>
            </a:r>
          </a:p>
          <a:p>
            <a:pPr indent="-228600">
              <a:lnSpc>
                <a:spcPct val="90000"/>
              </a:lnSpc>
              <a:spcBef>
                <a:spcPts val="1001"/>
              </a:spcBef>
              <a:buFont typeface="Arial" panose="020B0604020202020204" pitchFamily="34" charset="0"/>
              <a:buChar char="•"/>
            </a:pPr>
            <a:endParaRPr lang="en-US" sz="2800" b="0" strike="noStrike" spc="-1" dirty="0"/>
          </a:p>
        </p:txBody>
      </p:sp>
      <p:sp>
        <p:nvSpPr>
          <p:cNvPr id="22" name="TextovéPole 21">
            <a:extLst>
              <a:ext uri="{FF2B5EF4-FFF2-40B4-BE49-F238E27FC236}">
                <a16:creationId xmlns:a16="http://schemas.microsoft.com/office/drawing/2014/main" id="{39A01F06-0879-4103-BA56-7C8D04460BFF}"/>
              </a:ext>
            </a:extLst>
          </p:cNvPr>
          <p:cNvSpPr txBox="1"/>
          <p:nvPr/>
        </p:nvSpPr>
        <p:spPr>
          <a:xfrm>
            <a:off x="6096000" y="477960"/>
            <a:ext cx="6096000" cy="1255728"/>
          </a:xfrm>
          <a:prstGeom prst="rect">
            <a:avLst/>
          </a:prstGeom>
          <a:noFill/>
        </p:spPr>
        <p:txBody>
          <a:bodyPr wrap="square">
            <a:spAutoFit/>
          </a:bodyPr>
          <a:lstStyle/>
          <a:p>
            <a:pPr marL="228600" indent="-228600">
              <a:lnSpc>
                <a:spcPct val="90000"/>
              </a:lnSpc>
              <a:spcBef>
                <a:spcPts val="1001"/>
              </a:spcBef>
              <a:buClr>
                <a:srgbClr val="FFFFFF"/>
              </a:buClr>
              <a:buFont typeface="Arial" panose="020B0604020202020204" pitchFamily="34" charset="0"/>
              <a:buChar char="•"/>
            </a:pPr>
            <a:r>
              <a:rPr lang="en-US" sz="2800" b="0" strike="noStrike" spc="-1" dirty="0" err="1"/>
              <a:t>Rok</a:t>
            </a:r>
            <a:r>
              <a:rPr lang="en-US" sz="2800" b="0" strike="noStrike" spc="-1" dirty="0"/>
              <a:t> po </a:t>
            </a:r>
            <a:r>
              <a:rPr lang="en-US" sz="2800" b="0" strike="noStrike" spc="-1" dirty="0" err="1"/>
              <a:t>Poincarého</a:t>
            </a:r>
            <a:r>
              <a:rPr lang="en-US" sz="2800" b="0" strike="noStrike" spc="-1" dirty="0"/>
              <a:t> </a:t>
            </a:r>
            <a:r>
              <a:rPr lang="en-US" sz="2800" b="0" strike="noStrike" spc="-1" dirty="0" err="1"/>
              <a:t>přednášce</a:t>
            </a:r>
            <a:r>
              <a:rPr lang="en-US" sz="2800" b="0" strike="noStrike" spc="-1" dirty="0"/>
              <a:t> </a:t>
            </a:r>
            <a:r>
              <a:rPr lang="cs-CZ" sz="2800" b="0" strike="noStrike" spc="-1" dirty="0"/>
              <a:t>              </a:t>
            </a:r>
            <a:r>
              <a:rPr lang="en-US" sz="2800" b="0" strike="noStrike" spc="-1" dirty="0"/>
              <a:t>(24. </a:t>
            </a:r>
            <a:r>
              <a:rPr lang="en-US" sz="2800" b="0" strike="noStrike" spc="-1" dirty="0" err="1"/>
              <a:t>února</a:t>
            </a:r>
            <a:r>
              <a:rPr lang="en-US" sz="2800" b="0" strike="noStrike" spc="-1" dirty="0"/>
              <a:t> 1896) Becquerel </a:t>
            </a:r>
            <a:r>
              <a:rPr lang="cs-CZ" sz="2800" b="0" strike="noStrike" spc="-1" dirty="0"/>
              <a:t>      </a:t>
            </a:r>
            <a:r>
              <a:rPr lang="en-US" sz="2800" b="0" strike="noStrike" spc="-1" dirty="0" err="1"/>
              <a:t>informoval</a:t>
            </a:r>
            <a:r>
              <a:rPr lang="en-US" sz="2800" b="0" strike="noStrike" spc="-1" dirty="0"/>
              <a:t> </a:t>
            </a:r>
            <a:r>
              <a:rPr lang="en-US" sz="2800" b="0" strike="noStrike" spc="-1" dirty="0" err="1"/>
              <a:t>Akademii</a:t>
            </a:r>
            <a:r>
              <a:rPr lang="en-US" sz="2800" b="0" strike="noStrike" spc="-1" dirty="0"/>
              <a:t> o </a:t>
            </a:r>
            <a:r>
              <a:rPr lang="en-US" sz="2800" b="0" strike="noStrike" spc="-1" dirty="0" err="1"/>
              <a:t>svém</a:t>
            </a:r>
            <a:r>
              <a:rPr lang="en-US" sz="2800" b="0" strike="noStrike" spc="-1" dirty="0"/>
              <a:t> </a:t>
            </a:r>
            <a:r>
              <a:rPr lang="en-US" sz="2800" b="0" strike="noStrike" spc="-1" dirty="0" err="1"/>
              <a:t>objevu</a:t>
            </a:r>
            <a:r>
              <a:rPr lang="en-US" sz="2800" b="0" strike="noStrike" spc="-1" dirty="0"/>
              <a:t>: </a:t>
            </a:r>
          </a:p>
        </p:txBody>
      </p:sp>
      <p:sp>
        <p:nvSpPr>
          <p:cNvPr id="23" name="TextShape 2">
            <a:extLst>
              <a:ext uri="{FF2B5EF4-FFF2-40B4-BE49-F238E27FC236}">
                <a16:creationId xmlns:a16="http://schemas.microsoft.com/office/drawing/2014/main" id="{F253FEAC-A923-4E41-AEF2-AF38614DFD4A}"/>
              </a:ext>
            </a:extLst>
          </p:cNvPr>
          <p:cNvSpPr txBox="1"/>
          <p:nvPr/>
        </p:nvSpPr>
        <p:spPr>
          <a:xfrm>
            <a:off x="3295846" y="4947229"/>
            <a:ext cx="8600232" cy="2689336"/>
          </a:xfrm>
          <a:prstGeom prst="rect">
            <a:avLst/>
          </a:prstGeom>
        </p:spPr>
        <p:txBody>
          <a:bodyPr vert="horz" lIns="91440" tIns="45720" rIns="91440" bIns="45720" rtlCol="0" anchor="ctr">
            <a:noAutofit/>
          </a:bodyPr>
          <a:lstStyle/>
          <a:p>
            <a:pPr marL="243000" indent="-228600">
              <a:spcBef>
                <a:spcPts val="1800"/>
              </a:spcBef>
              <a:buFont typeface="Arial" panose="020B0604020202020204" pitchFamily="34" charset="0"/>
              <a:buChar char="•"/>
            </a:pPr>
            <a:r>
              <a:rPr lang="en-US" sz="2800" b="0" u="sng" strike="noStrike" spc="-1" dirty="0">
                <a:uFillTx/>
              </a:rPr>
              <a:t>Becquerel se </a:t>
            </a:r>
            <a:r>
              <a:rPr lang="en-US" sz="2800" b="0" u="sng" strike="noStrike" spc="-1" dirty="0" err="1">
                <a:uFillTx/>
              </a:rPr>
              <a:t>totiž</a:t>
            </a:r>
            <a:r>
              <a:rPr lang="en-US" sz="2800" b="0" u="sng" strike="noStrike" spc="-1" dirty="0">
                <a:uFillTx/>
              </a:rPr>
              <a:t> </a:t>
            </a:r>
            <a:r>
              <a:rPr lang="en-US" sz="2800" b="0" u="sng" strike="noStrike" spc="-1" dirty="0" err="1">
                <a:uFillTx/>
              </a:rPr>
              <a:t>stále</a:t>
            </a:r>
            <a:r>
              <a:rPr lang="en-US" sz="2800" b="0" u="sng" strike="noStrike" spc="-1" dirty="0">
                <a:uFillTx/>
              </a:rPr>
              <a:t> </a:t>
            </a:r>
            <a:r>
              <a:rPr lang="en-US" sz="2800" b="0" u="sng" strike="noStrike" spc="-1" dirty="0" err="1">
                <a:uFillTx/>
              </a:rPr>
              <a:t>ještě</a:t>
            </a:r>
            <a:r>
              <a:rPr lang="en-US" sz="2800" b="0" u="sng" strike="noStrike" spc="-1" dirty="0">
                <a:uFillTx/>
              </a:rPr>
              <a:t> </a:t>
            </a:r>
            <a:r>
              <a:rPr lang="en-US" sz="2800" b="0" u="sng" strike="noStrike" spc="-1" dirty="0" err="1">
                <a:uFillTx/>
              </a:rPr>
              <a:t>domníval</a:t>
            </a:r>
            <a:r>
              <a:rPr lang="en-US" sz="2800" b="0" u="sng" strike="noStrike" spc="-1" dirty="0">
                <a:uFillTx/>
              </a:rPr>
              <a:t>, </a:t>
            </a:r>
            <a:r>
              <a:rPr lang="en-US" sz="2800" b="0" u="sng" strike="noStrike" spc="-1" dirty="0" err="1">
                <a:uFillTx/>
              </a:rPr>
              <a:t>že</a:t>
            </a:r>
            <a:r>
              <a:rPr lang="en-US" sz="2800" b="0" u="sng" strike="noStrike" spc="-1" dirty="0">
                <a:uFillTx/>
              </a:rPr>
              <a:t> </a:t>
            </a:r>
            <a:r>
              <a:rPr lang="en-US" sz="2800" b="0" u="sng" strike="noStrike" spc="-1" dirty="0" err="1">
                <a:uFillTx/>
              </a:rPr>
              <a:t>záření</a:t>
            </a:r>
            <a:r>
              <a:rPr lang="en-US" sz="2800" b="0" u="sng" strike="noStrike" spc="-1" dirty="0">
                <a:uFillTx/>
              </a:rPr>
              <a:t> </a:t>
            </a:r>
            <a:r>
              <a:rPr lang="en-US" sz="2800" b="0" u="sng" strike="noStrike" spc="-1" dirty="0" err="1">
                <a:uFillTx/>
              </a:rPr>
              <a:t>souvisí</a:t>
            </a:r>
            <a:r>
              <a:rPr lang="cs-CZ" sz="2800" b="0" u="sng" strike="noStrike" spc="-1" dirty="0">
                <a:uFillTx/>
              </a:rPr>
              <a:t> </a:t>
            </a:r>
            <a:r>
              <a:rPr lang="en-US" sz="2800" b="0" u="sng" strike="noStrike" spc="-1" dirty="0">
                <a:uFillTx/>
              </a:rPr>
              <a:t>s </a:t>
            </a:r>
            <a:r>
              <a:rPr lang="en-US" sz="2800" b="0" u="sng" strike="noStrike" spc="-1" dirty="0" err="1">
                <a:uFillTx/>
              </a:rPr>
              <a:t>luminiscencí</a:t>
            </a:r>
            <a:r>
              <a:rPr lang="en-US" sz="2800" b="0" u="sng" strike="noStrike" spc="-1" dirty="0">
                <a:uFillTx/>
              </a:rPr>
              <a:t> </a:t>
            </a:r>
            <a:r>
              <a:rPr lang="en-US" sz="2800" b="0" u="sng" strike="noStrike" spc="-1" dirty="0" err="1">
                <a:uFillTx/>
              </a:rPr>
              <a:t>uranových</a:t>
            </a:r>
            <a:r>
              <a:rPr lang="en-US" sz="2800" b="0" u="sng" strike="noStrike" spc="-1" dirty="0">
                <a:uFillTx/>
              </a:rPr>
              <a:t> </a:t>
            </a:r>
            <a:r>
              <a:rPr lang="en-US" sz="2800" b="0" u="sng" strike="noStrike" spc="-1" dirty="0" err="1">
                <a:uFillTx/>
              </a:rPr>
              <a:t>solí</a:t>
            </a:r>
            <a:r>
              <a:rPr lang="en-US" sz="2800" b="0" strike="noStrike" spc="-1" dirty="0"/>
              <a:t>. </a:t>
            </a:r>
          </a:p>
          <a:p>
            <a:pPr indent="-228600">
              <a:lnSpc>
                <a:spcPct val="90000"/>
              </a:lnSpc>
              <a:spcBef>
                <a:spcPts val="1001"/>
              </a:spcBef>
              <a:buFont typeface="Arial" panose="020B0604020202020204" pitchFamily="34" charset="0"/>
              <a:buChar char="•"/>
            </a:pPr>
            <a:endParaRPr lang="en-US" sz="2800" b="0" strike="noStrike" spc="-1" dirty="0"/>
          </a:p>
        </p:txBody>
      </p:sp>
    </p:spTree>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 name="Obrázek 4"/>
          <p:cNvPicPr/>
          <p:nvPr/>
        </p:nvPicPr>
        <p:blipFill>
          <a:blip r:embed="rId2" cstate="print"/>
          <a:stretch/>
        </p:blipFill>
        <p:spPr>
          <a:xfrm>
            <a:off x="7440149" y="1155821"/>
            <a:ext cx="4325280" cy="2605680"/>
          </a:xfrm>
          <a:prstGeom prst="rect">
            <a:avLst/>
          </a:prstGeom>
          <a:ln>
            <a:solidFill>
              <a:schemeClr val="bg1"/>
            </a:solidFill>
          </a:ln>
        </p:spPr>
      </p:pic>
      <p:sp>
        <p:nvSpPr>
          <p:cNvPr id="282" name="TextShape 1"/>
          <p:cNvSpPr txBox="1"/>
          <p:nvPr/>
        </p:nvSpPr>
        <p:spPr>
          <a:xfrm>
            <a:off x="419520" y="162616"/>
            <a:ext cx="11567040" cy="839880"/>
          </a:xfrm>
          <a:prstGeom prst="rect">
            <a:avLst/>
          </a:prstGeom>
          <a:noFill/>
          <a:ln>
            <a:noFill/>
          </a:ln>
        </p:spPr>
        <p:txBody>
          <a:bodyPr anchor="ctr">
            <a:normAutofit/>
          </a:bodyPr>
          <a:lstStyle/>
          <a:p>
            <a:pPr>
              <a:lnSpc>
                <a:spcPct val="90000"/>
              </a:lnSpc>
            </a:pPr>
            <a:r>
              <a:rPr lang="cs-CZ" sz="4000" b="1" strike="noStrike" spc="-1" dirty="0" err="1">
                <a:solidFill>
                  <a:srgbClr val="FFFFFF"/>
                </a:solidFill>
                <a:latin typeface="Calibri Light"/>
              </a:rPr>
              <a:t>Becquerelův</a:t>
            </a:r>
            <a:r>
              <a:rPr lang="cs-CZ" sz="4000" b="1" strike="noStrike" spc="-1" dirty="0">
                <a:solidFill>
                  <a:srgbClr val="FFFFFF"/>
                </a:solidFill>
                <a:latin typeface="Calibri Light"/>
              </a:rPr>
              <a:t> experiment – A ZASE TA NÁHODA!</a:t>
            </a:r>
            <a:endParaRPr lang="cs-CZ" sz="4000" b="0" strike="noStrike" spc="-1" dirty="0">
              <a:solidFill>
                <a:srgbClr val="000000"/>
              </a:solidFill>
              <a:latin typeface="Calibri"/>
            </a:endParaRPr>
          </a:p>
        </p:txBody>
      </p:sp>
      <p:pic>
        <p:nvPicPr>
          <p:cNvPr id="64514" name="Picture 2" descr="Image result for drawer photographic uranium becquerel"/>
          <p:cNvPicPr>
            <a:picLocks noChangeAspect="1" noChangeArrowheads="1"/>
          </p:cNvPicPr>
          <p:nvPr/>
        </p:nvPicPr>
        <p:blipFill>
          <a:blip r:embed="rId3" cstate="print"/>
          <a:srcRect/>
          <a:stretch>
            <a:fillRect/>
          </a:stretch>
        </p:blipFill>
        <p:spPr bwMode="auto">
          <a:xfrm>
            <a:off x="7440149" y="3892126"/>
            <a:ext cx="4320480" cy="1661723"/>
          </a:xfrm>
          <a:prstGeom prst="rect">
            <a:avLst/>
          </a:prstGeom>
          <a:noFill/>
        </p:spPr>
      </p:pic>
      <p:sp>
        <p:nvSpPr>
          <p:cNvPr id="8" name="Obdélník 7"/>
          <p:cNvSpPr/>
          <p:nvPr/>
        </p:nvSpPr>
        <p:spPr>
          <a:xfrm>
            <a:off x="335360" y="6076173"/>
            <a:ext cx="11521280" cy="830997"/>
          </a:xfrm>
          <a:prstGeom prst="rect">
            <a:avLst/>
          </a:prstGeom>
        </p:spPr>
        <p:txBody>
          <a:bodyPr wrap="square">
            <a:spAutoFit/>
          </a:bodyPr>
          <a:lstStyle/>
          <a:p>
            <a:r>
              <a:rPr lang="cs-CZ" sz="2400" b="0" u="sng" strike="noStrike" spc="-1" dirty="0">
                <a:solidFill>
                  <a:srgbClr val="FF0000"/>
                </a:solidFill>
                <a:uFillTx/>
                <a:latin typeface="Calibri"/>
              </a:rPr>
              <a:t>Bylo zřejmé, že sluncem vyvolané světélkování nebylo příčinou expozice desek</a:t>
            </a:r>
            <a:r>
              <a:rPr lang="cs-CZ" sz="2400" b="0" strike="noStrike" spc="-1" dirty="0">
                <a:solidFill>
                  <a:srgbClr val="FF0000"/>
                </a:solidFill>
                <a:latin typeface="Calibri"/>
              </a:rPr>
              <a:t>. </a:t>
            </a:r>
          </a:p>
          <a:p>
            <a:endParaRPr lang="cs-CZ" sz="2400" dirty="0"/>
          </a:p>
        </p:txBody>
      </p:sp>
      <p:sp>
        <p:nvSpPr>
          <p:cNvPr id="64516" name="AutoShape 4" descr="Image result for cloudy"/>
          <p:cNvSpPr>
            <a:spLocks noChangeAspect="1" noChangeArrowheads="1"/>
          </p:cNvSpPr>
          <p:nvPr/>
        </p:nvSpPr>
        <p:spPr bwMode="auto">
          <a:xfrm>
            <a:off x="207433" y="318662"/>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64518" name="AutoShape 6" descr="Image result for cloudy"/>
          <p:cNvSpPr>
            <a:spLocks noChangeAspect="1" noChangeArrowheads="1"/>
          </p:cNvSpPr>
          <p:nvPr/>
        </p:nvSpPr>
        <p:spPr bwMode="auto">
          <a:xfrm>
            <a:off x="207433" y="318662"/>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64520" name="AutoShape 8" descr="Image result for cloudy"/>
          <p:cNvSpPr>
            <a:spLocks noChangeAspect="1" noChangeArrowheads="1"/>
          </p:cNvSpPr>
          <p:nvPr/>
        </p:nvSpPr>
        <p:spPr bwMode="auto">
          <a:xfrm>
            <a:off x="207433" y="318662"/>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64522" name="Picture 10" descr="http://www.iomtoday.co.im/images/news/2018/307_....cloudy.jpg"/>
          <p:cNvPicPr>
            <a:picLocks noChangeAspect="1" noChangeArrowheads="1"/>
          </p:cNvPicPr>
          <p:nvPr/>
        </p:nvPicPr>
        <p:blipFill>
          <a:blip r:embed="rId4" cstate="print"/>
          <a:srcRect/>
          <a:stretch>
            <a:fillRect/>
          </a:stretch>
        </p:blipFill>
        <p:spPr bwMode="auto">
          <a:xfrm>
            <a:off x="143339" y="1155821"/>
            <a:ext cx="7239000" cy="3609976"/>
          </a:xfrm>
          <a:prstGeom prst="rect">
            <a:avLst/>
          </a:prstGeom>
          <a:noFill/>
        </p:spPr>
      </p:pic>
      <p:sp>
        <p:nvSpPr>
          <p:cNvPr id="283" name="TextShape 2"/>
          <p:cNvSpPr txBox="1"/>
          <p:nvPr/>
        </p:nvSpPr>
        <p:spPr>
          <a:xfrm>
            <a:off x="335360" y="1299837"/>
            <a:ext cx="6720747" cy="1656184"/>
          </a:xfrm>
          <a:prstGeom prst="rect">
            <a:avLst/>
          </a:prstGeom>
          <a:noFill/>
          <a:ln>
            <a:noFill/>
          </a:ln>
        </p:spPr>
        <p:txBody>
          <a:bodyPr>
            <a:noAutofit/>
          </a:bodyPr>
          <a:lstStyle/>
          <a:p>
            <a:pPr indent="1588">
              <a:spcBef>
                <a:spcPts val="1001"/>
              </a:spcBef>
              <a:buClr>
                <a:srgbClr val="FFFFFF"/>
              </a:buClr>
            </a:pPr>
            <a:r>
              <a:rPr lang="cs-CZ" sz="2400" b="0" strike="noStrike" spc="-1" dirty="0">
                <a:solidFill>
                  <a:srgbClr val="FF0000"/>
                </a:solidFill>
                <a:latin typeface="Calibri"/>
              </a:rPr>
              <a:t>Když chtěl pokus opakovat, </a:t>
            </a:r>
          </a:p>
          <a:p>
            <a:pPr indent="1588">
              <a:spcBef>
                <a:spcPts val="1001"/>
              </a:spcBef>
              <a:buClr>
                <a:srgbClr val="FFFFFF"/>
              </a:buClr>
            </a:pPr>
            <a:r>
              <a:rPr lang="cs-CZ" sz="2400" spc="-1" dirty="0">
                <a:solidFill>
                  <a:srgbClr val="FF0000"/>
                </a:solidFill>
                <a:latin typeface="Calibri"/>
              </a:rPr>
              <a:t>	     </a:t>
            </a:r>
            <a:r>
              <a:rPr lang="cs-CZ" sz="2800" b="1" u="sng" strike="noStrike" spc="-1" dirty="0">
                <a:solidFill>
                  <a:srgbClr val="FF0000"/>
                </a:solidFill>
                <a:latin typeface="Calibri"/>
              </a:rPr>
              <a:t>neočekávaně se zatáhlo</a:t>
            </a:r>
          </a:p>
          <a:p>
            <a:pPr indent="1588">
              <a:spcBef>
                <a:spcPts val="1001"/>
              </a:spcBef>
              <a:buClr>
                <a:srgbClr val="FFFFFF"/>
              </a:buClr>
            </a:pPr>
            <a:r>
              <a:rPr lang="cs-CZ" sz="2400" b="0" strike="noStrike" spc="-1" dirty="0">
                <a:solidFill>
                  <a:srgbClr val="FF0000"/>
                </a:solidFill>
                <a:latin typeface="Calibri"/>
              </a:rPr>
              <a:t>... rozhodl se proto experiment odložit                            a neexponované desky i s uranem uklidil na několik dní do šuplíku</a:t>
            </a:r>
          </a:p>
          <a:p>
            <a:pPr indent="1588">
              <a:spcBef>
                <a:spcPts val="1001"/>
              </a:spcBef>
              <a:buClr>
                <a:srgbClr val="FFFFFF"/>
              </a:buClr>
            </a:pPr>
            <a:endParaRPr lang="cs-CZ" sz="2400" b="0" strike="noStrike" spc="-1" dirty="0">
              <a:latin typeface="Calibri"/>
            </a:endParaRPr>
          </a:p>
        </p:txBody>
      </p:sp>
      <p:sp>
        <p:nvSpPr>
          <p:cNvPr id="13" name="Obdélník 12"/>
          <p:cNvSpPr/>
          <p:nvPr/>
        </p:nvSpPr>
        <p:spPr>
          <a:xfrm>
            <a:off x="335360" y="4924045"/>
            <a:ext cx="7104789" cy="830997"/>
          </a:xfrm>
          <a:prstGeom prst="rect">
            <a:avLst/>
          </a:prstGeom>
        </p:spPr>
        <p:txBody>
          <a:bodyPr wrap="square">
            <a:spAutoFit/>
          </a:bodyPr>
          <a:lstStyle/>
          <a:p>
            <a:pPr indent="1588">
              <a:spcBef>
                <a:spcPts val="1001"/>
              </a:spcBef>
              <a:buClr>
                <a:srgbClr val="FFFFFF"/>
              </a:buClr>
            </a:pPr>
            <a:r>
              <a:rPr lang="cs-CZ" sz="2400" spc="-1" dirty="0">
                <a:solidFill>
                  <a:schemeClr val="bg1"/>
                </a:solidFill>
                <a:latin typeface="Calibri"/>
              </a:rPr>
              <a:t>Posléze desky ale přesto z nejasných pohnutek vyvolal, a byl udiven ještě více: opět ztmavly!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 name="TextShape 1"/>
          <p:cNvSpPr txBox="1"/>
          <p:nvPr/>
        </p:nvSpPr>
        <p:spPr>
          <a:xfrm>
            <a:off x="4965430" y="-275607"/>
            <a:ext cx="6586491" cy="128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strike="noStrike" spc="-1" dirty="0" err="1">
                <a:latin typeface="+mj-lt"/>
                <a:ea typeface="+mj-ea"/>
                <a:cs typeface="+mj-cs"/>
              </a:rPr>
              <a:t>Becquerelovo</a:t>
            </a:r>
            <a:r>
              <a:rPr lang="en-US" sz="4400" b="1" strike="noStrike" spc="-1" dirty="0">
                <a:latin typeface="+mj-lt"/>
                <a:ea typeface="+mj-ea"/>
                <a:cs typeface="+mj-cs"/>
              </a:rPr>
              <a:t> </a:t>
            </a:r>
            <a:r>
              <a:rPr lang="en-US" sz="4400" b="1" strike="noStrike" spc="-1" dirty="0" err="1">
                <a:latin typeface="+mj-lt"/>
                <a:ea typeface="+mj-ea"/>
                <a:cs typeface="+mj-cs"/>
              </a:rPr>
              <a:t>záření</a:t>
            </a:r>
            <a:endParaRPr lang="en-US" sz="4400" b="1" strike="noStrike" spc="-1" dirty="0">
              <a:latin typeface="+mj-lt"/>
              <a:ea typeface="+mj-ea"/>
              <a:cs typeface="+mj-cs"/>
            </a:endParaRPr>
          </a:p>
        </p:txBody>
      </p:sp>
      <p:sp>
        <p:nvSpPr>
          <p:cNvPr id="287" name="TextShape 2"/>
          <p:cNvSpPr txBox="1"/>
          <p:nvPr/>
        </p:nvSpPr>
        <p:spPr>
          <a:xfrm>
            <a:off x="4965431" y="2257165"/>
            <a:ext cx="6586489" cy="4409965"/>
          </a:xfrm>
          <a:prstGeom prst="rect">
            <a:avLst/>
          </a:prstGeom>
        </p:spPr>
        <p:txBody>
          <a:bodyPr vert="horz" lIns="91440" tIns="45720" rIns="91440" bIns="45720" rtlCol="0">
            <a:normAutofit/>
          </a:bodyPr>
          <a:lstStyle/>
          <a:p>
            <a:pPr marL="228600" indent="-228600">
              <a:lnSpc>
                <a:spcPct val="90000"/>
              </a:lnSpc>
              <a:spcBef>
                <a:spcPts val="1001"/>
              </a:spcBef>
              <a:buClr>
                <a:srgbClr val="000000"/>
              </a:buClr>
              <a:buFont typeface="Arial" panose="020B0604020202020204" pitchFamily="34" charset="0"/>
              <a:buChar char="•"/>
            </a:pPr>
            <a:r>
              <a:rPr lang="en-US" sz="2000" b="1" strike="noStrike" spc="-1" dirty="0" err="1">
                <a:solidFill>
                  <a:srgbClr val="FF0000"/>
                </a:solidFill>
              </a:rPr>
              <a:t>černání</a:t>
            </a:r>
            <a:r>
              <a:rPr lang="en-US" sz="2000" b="1" strike="noStrike" spc="-1" dirty="0">
                <a:solidFill>
                  <a:srgbClr val="FF0000"/>
                </a:solidFill>
              </a:rPr>
              <a:t> </a:t>
            </a:r>
            <a:r>
              <a:rPr lang="en-US" sz="2000" b="1" strike="noStrike" spc="-1" dirty="0" err="1">
                <a:solidFill>
                  <a:srgbClr val="FF0000"/>
                </a:solidFill>
              </a:rPr>
              <a:t>fotografických</a:t>
            </a:r>
            <a:r>
              <a:rPr lang="en-US" sz="2000" b="1" strike="noStrike" spc="-1" dirty="0">
                <a:solidFill>
                  <a:srgbClr val="FF0000"/>
                </a:solidFill>
              </a:rPr>
              <a:t> </a:t>
            </a:r>
            <a:r>
              <a:rPr lang="en-US" sz="2000" b="1" strike="noStrike" spc="-1" dirty="0" err="1">
                <a:solidFill>
                  <a:srgbClr val="FF0000"/>
                </a:solidFill>
              </a:rPr>
              <a:t>desek</a:t>
            </a:r>
            <a:r>
              <a:rPr lang="en-US" sz="2000" b="1" strike="noStrike" spc="-1" dirty="0">
                <a:solidFill>
                  <a:srgbClr val="FF0000"/>
                </a:solidFill>
              </a:rPr>
              <a:t> </a:t>
            </a:r>
            <a:r>
              <a:rPr lang="en-US" sz="2000" b="1" strike="noStrike" spc="-1" dirty="0" err="1">
                <a:solidFill>
                  <a:srgbClr val="FF0000"/>
                </a:solidFill>
              </a:rPr>
              <a:t>způsobují</a:t>
            </a:r>
            <a:r>
              <a:rPr lang="en-US" sz="2000" b="1" strike="noStrike" spc="-1" dirty="0">
                <a:solidFill>
                  <a:srgbClr val="FF0000"/>
                </a:solidFill>
              </a:rPr>
              <a:t> </a:t>
            </a:r>
            <a:r>
              <a:rPr lang="en-US" sz="2000" b="1" strike="noStrike" spc="-1" dirty="0" err="1">
                <a:solidFill>
                  <a:srgbClr val="FF0000"/>
                </a:solidFill>
              </a:rPr>
              <a:t>všechny</a:t>
            </a:r>
            <a:r>
              <a:rPr lang="en-US" sz="2000" b="1" strike="noStrike" spc="-1" dirty="0">
                <a:solidFill>
                  <a:srgbClr val="FF0000"/>
                </a:solidFill>
              </a:rPr>
              <a:t> </a:t>
            </a:r>
            <a:r>
              <a:rPr lang="en-US" sz="2000" b="1" strike="noStrike" spc="-1" dirty="0" err="1">
                <a:solidFill>
                  <a:srgbClr val="FF0000"/>
                </a:solidFill>
              </a:rPr>
              <a:t>sloučeniny</a:t>
            </a:r>
            <a:r>
              <a:rPr lang="en-US" sz="2000" b="1" strike="noStrike" spc="-1" dirty="0">
                <a:solidFill>
                  <a:srgbClr val="FF0000"/>
                </a:solidFill>
              </a:rPr>
              <a:t> </a:t>
            </a:r>
            <a:r>
              <a:rPr lang="en-US" sz="2000" b="1" strike="noStrike" spc="-1" dirty="0" err="1">
                <a:solidFill>
                  <a:srgbClr val="FF0000"/>
                </a:solidFill>
              </a:rPr>
              <a:t>obsahující</a:t>
            </a:r>
            <a:r>
              <a:rPr lang="en-US" sz="2000" b="1" strike="noStrike" spc="-1" dirty="0">
                <a:solidFill>
                  <a:srgbClr val="FF0000"/>
                </a:solidFill>
              </a:rPr>
              <a:t> </a:t>
            </a:r>
            <a:r>
              <a:rPr lang="en-US" sz="2000" b="1" strike="noStrike" spc="-1" dirty="0" err="1">
                <a:solidFill>
                  <a:srgbClr val="FF0000"/>
                </a:solidFill>
              </a:rPr>
              <a:t>uran</a:t>
            </a:r>
            <a:r>
              <a:rPr lang="en-US" sz="2000" b="1" strike="noStrike" spc="-1" dirty="0">
                <a:solidFill>
                  <a:srgbClr val="FF0000"/>
                </a:solidFill>
              </a:rPr>
              <a:t>, </a:t>
            </a:r>
            <a:r>
              <a:rPr lang="en-US" sz="2000" b="1" strike="noStrike" spc="-1" dirty="0" err="1">
                <a:solidFill>
                  <a:srgbClr val="FF0000"/>
                </a:solidFill>
              </a:rPr>
              <a:t>zatímco</a:t>
            </a:r>
            <a:r>
              <a:rPr lang="en-US" sz="2000" b="1" strike="noStrike" spc="-1" dirty="0">
                <a:solidFill>
                  <a:srgbClr val="FF0000"/>
                </a:solidFill>
              </a:rPr>
              <a:t> </a:t>
            </a:r>
            <a:r>
              <a:rPr lang="en-US" sz="2000" b="1" strike="noStrike" spc="-1" dirty="0" err="1">
                <a:solidFill>
                  <a:srgbClr val="FF0000"/>
                </a:solidFill>
              </a:rPr>
              <a:t>luminiscencí</a:t>
            </a:r>
            <a:r>
              <a:rPr lang="en-US" sz="2000" b="1" strike="noStrike" spc="-1" dirty="0">
                <a:solidFill>
                  <a:srgbClr val="FF0000"/>
                </a:solidFill>
              </a:rPr>
              <a:t> se </a:t>
            </a:r>
            <a:r>
              <a:rPr lang="en-US" sz="2000" b="1" strike="noStrike" spc="-1" dirty="0" err="1">
                <a:solidFill>
                  <a:srgbClr val="FF0000"/>
                </a:solidFill>
              </a:rPr>
              <a:t>vyznačují</a:t>
            </a:r>
            <a:r>
              <a:rPr lang="en-US" sz="2000" b="1" strike="noStrike" spc="-1" dirty="0">
                <a:solidFill>
                  <a:srgbClr val="FF0000"/>
                </a:solidFill>
              </a:rPr>
              <a:t> </a:t>
            </a:r>
            <a:r>
              <a:rPr lang="en-US" sz="2000" b="1" strike="noStrike" spc="-1" dirty="0" err="1">
                <a:solidFill>
                  <a:srgbClr val="FF0000"/>
                </a:solidFill>
              </a:rPr>
              <a:t>jen</a:t>
            </a:r>
            <a:r>
              <a:rPr lang="en-US" sz="2000" b="1" strike="noStrike" spc="-1" dirty="0">
                <a:solidFill>
                  <a:srgbClr val="FF0000"/>
                </a:solidFill>
              </a:rPr>
              <a:t> </a:t>
            </a:r>
            <a:r>
              <a:rPr lang="en-US" sz="2000" b="1" strike="noStrike" spc="-1" dirty="0" err="1">
                <a:solidFill>
                  <a:srgbClr val="FF0000"/>
                </a:solidFill>
              </a:rPr>
              <a:t>některé</a:t>
            </a:r>
            <a:r>
              <a:rPr lang="en-US" sz="2000" b="1" strike="noStrike" spc="-1" dirty="0">
                <a:solidFill>
                  <a:srgbClr val="FF0000"/>
                </a:solidFill>
              </a:rPr>
              <a:t> </a:t>
            </a:r>
            <a:r>
              <a:rPr lang="en-US" sz="2000" b="1" strike="noStrike" spc="-1" dirty="0" err="1">
                <a:solidFill>
                  <a:srgbClr val="FF0000"/>
                </a:solidFill>
              </a:rPr>
              <a:t>jeho</a:t>
            </a:r>
            <a:r>
              <a:rPr lang="en-US" sz="2000" b="1" strike="noStrike" spc="-1" dirty="0">
                <a:solidFill>
                  <a:srgbClr val="FF0000"/>
                </a:solidFill>
              </a:rPr>
              <a:t> soli</a:t>
            </a:r>
          </a:p>
          <a:p>
            <a:pPr marL="228600" indent="-228600">
              <a:lnSpc>
                <a:spcPct val="90000"/>
              </a:lnSpc>
              <a:spcBef>
                <a:spcPts val="1001"/>
              </a:spcBef>
              <a:buClr>
                <a:srgbClr val="000000"/>
              </a:buClr>
              <a:buFont typeface="Arial" panose="020B0604020202020204" pitchFamily="34" charset="0"/>
              <a:buChar char="•"/>
            </a:pPr>
            <a:r>
              <a:rPr lang="en-US" sz="2000" b="1" spc="-1" dirty="0" err="1"/>
              <a:t>Luminescenční</a:t>
            </a:r>
            <a:r>
              <a:rPr lang="en-US" sz="2000" b="1" spc="-1" dirty="0"/>
              <a:t> </a:t>
            </a:r>
            <a:r>
              <a:rPr lang="en-US" sz="2000" b="1" spc="-1" dirty="0" err="1"/>
              <a:t>krystaly</a:t>
            </a:r>
            <a:r>
              <a:rPr lang="en-US" sz="2000" b="1" spc="-1" dirty="0"/>
              <a:t> </a:t>
            </a:r>
            <a:r>
              <a:rPr lang="en-US" sz="2000" b="1" spc="-1" dirty="0" err="1"/>
              <a:t>solí</a:t>
            </a:r>
            <a:r>
              <a:rPr lang="en-US" sz="2000" b="1" spc="-1" dirty="0"/>
              <a:t> </a:t>
            </a:r>
            <a:r>
              <a:rPr lang="en-US" sz="2000" b="1" spc="-1" dirty="0" err="1"/>
              <a:t>uranu</a:t>
            </a:r>
            <a:r>
              <a:rPr lang="en-US" sz="2000" b="1" spc="-1" dirty="0"/>
              <a:t> </a:t>
            </a:r>
            <a:r>
              <a:rPr lang="en-US" sz="2000" b="1" spc="-1" dirty="0" err="1"/>
              <a:t>přitom</a:t>
            </a:r>
            <a:r>
              <a:rPr lang="en-US" sz="2000" b="1" spc="-1" dirty="0"/>
              <a:t> </a:t>
            </a:r>
            <a:r>
              <a:rPr lang="en-US" sz="2000" b="1" spc="-1" dirty="0" err="1"/>
              <a:t>vydávaly</a:t>
            </a:r>
            <a:r>
              <a:rPr lang="en-US" sz="2000" b="1" spc="-1" dirty="0"/>
              <a:t> </a:t>
            </a:r>
            <a:r>
              <a:rPr lang="en-US" sz="2000" b="1" spc="-1" dirty="0" err="1"/>
              <a:t>neznámé</a:t>
            </a:r>
            <a:r>
              <a:rPr lang="en-US" sz="2000" b="1" spc="-1" dirty="0"/>
              <a:t> </a:t>
            </a:r>
            <a:r>
              <a:rPr lang="en-US" sz="2000" b="1" spc="-1" dirty="0" err="1"/>
              <a:t>záření</a:t>
            </a:r>
            <a:r>
              <a:rPr lang="en-US" sz="2000" b="1" spc="-1" dirty="0"/>
              <a:t> </a:t>
            </a:r>
            <a:r>
              <a:rPr lang="en-US" sz="2000" b="1" spc="-1" dirty="0" err="1">
                <a:solidFill>
                  <a:srgbClr val="FF0000"/>
                </a:solidFill>
              </a:rPr>
              <a:t>i</a:t>
            </a:r>
            <a:r>
              <a:rPr lang="en-US" sz="2000" b="1" spc="-1" dirty="0">
                <a:solidFill>
                  <a:srgbClr val="FF0000"/>
                </a:solidFill>
              </a:rPr>
              <a:t> </a:t>
            </a:r>
            <a:r>
              <a:rPr lang="en-US" sz="2000" b="1" spc="-1" dirty="0" err="1">
                <a:solidFill>
                  <a:srgbClr val="FF0000"/>
                </a:solidFill>
              </a:rPr>
              <a:t>poté</a:t>
            </a:r>
            <a:r>
              <a:rPr lang="en-US" sz="2000" b="1" spc="-1" dirty="0">
                <a:solidFill>
                  <a:srgbClr val="FF0000"/>
                </a:solidFill>
              </a:rPr>
              <a:t>, co </a:t>
            </a:r>
            <a:r>
              <a:rPr lang="en-US" sz="2000" b="1" spc="-1" dirty="0" err="1">
                <a:solidFill>
                  <a:srgbClr val="FF0000"/>
                </a:solidFill>
              </a:rPr>
              <a:t>následkem</a:t>
            </a:r>
            <a:r>
              <a:rPr lang="en-US" sz="2000" b="1" spc="-1" dirty="0">
                <a:solidFill>
                  <a:srgbClr val="FF0000"/>
                </a:solidFill>
              </a:rPr>
              <a:t> </a:t>
            </a:r>
            <a:r>
              <a:rPr lang="en-US" sz="2000" b="1" spc="-1" dirty="0" err="1">
                <a:solidFill>
                  <a:srgbClr val="FF0000"/>
                </a:solidFill>
              </a:rPr>
              <a:t>rekrystalizace</a:t>
            </a:r>
            <a:r>
              <a:rPr lang="en-US" sz="2000" b="1" spc="-1" dirty="0">
                <a:solidFill>
                  <a:srgbClr val="FF0000"/>
                </a:solidFill>
              </a:rPr>
              <a:t> </a:t>
            </a:r>
            <a:r>
              <a:rPr lang="en-US" sz="2000" b="1" spc="-1" dirty="0" err="1">
                <a:solidFill>
                  <a:srgbClr val="FF0000"/>
                </a:solidFill>
              </a:rPr>
              <a:t>ztratily</a:t>
            </a:r>
            <a:r>
              <a:rPr lang="en-US" sz="2000" b="1" spc="-1" dirty="0">
                <a:solidFill>
                  <a:srgbClr val="FF0000"/>
                </a:solidFill>
              </a:rPr>
              <a:t> </a:t>
            </a:r>
            <a:r>
              <a:rPr lang="en-US" sz="2000" b="1" spc="-1" dirty="0" err="1">
                <a:solidFill>
                  <a:srgbClr val="FF0000"/>
                </a:solidFill>
              </a:rPr>
              <a:t>schopnost</a:t>
            </a:r>
            <a:r>
              <a:rPr lang="en-US" sz="2000" b="1" spc="-1" dirty="0">
                <a:solidFill>
                  <a:srgbClr val="FF0000"/>
                </a:solidFill>
              </a:rPr>
              <a:t> </a:t>
            </a:r>
            <a:r>
              <a:rPr lang="en-US" sz="2000" b="1" spc="-1" dirty="0" err="1">
                <a:solidFill>
                  <a:srgbClr val="FF0000"/>
                </a:solidFill>
              </a:rPr>
              <a:t>fosforeskovat</a:t>
            </a:r>
            <a:endParaRPr lang="en-US" sz="2000" b="1" spc="-1" dirty="0">
              <a:solidFill>
                <a:srgbClr val="FF0000"/>
              </a:solidFill>
            </a:endParaRPr>
          </a:p>
          <a:p>
            <a:pPr marL="228600" indent="-228600">
              <a:lnSpc>
                <a:spcPct val="90000"/>
              </a:lnSpc>
              <a:spcBef>
                <a:spcPts val="1001"/>
              </a:spcBef>
              <a:buClr>
                <a:srgbClr val="000000"/>
              </a:buClr>
              <a:buFont typeface="Arial" panose="020B0604020202020204" pitchFamily="34" charset="0"/>
              <a:buChar char="•"/>
            </a:pPr>
            <a:r>
              <a:rPr lang="en-US" sz="2000" b="1" spc="-1" dirty="0" err="1">
                <a:solidFill>
                  <a:srgbClr val="FF0000"/>
                </a:solidFill>
              </a:rPr>
              <a:t>Jiné</a:t>
            </a:r>
            <a:r>
              <a:rPr lang="en-US" sz="2000" b="1" spc="-1" dirty="0">
                <a:solidFill>
                  <a:srgbClr val="FF0000"/>
                </a:solidFill>
              </a:rPr>
              <a:t> </a:t>
            </a:r>
            <a:r>
              <a:rPr lang="en-US" sz="2000" b="1" spc="-1" dirty="0" err="1">
                <a:solidFill>
                  <a:srgbClr val="FF0000"/>
                </a:solidFill>
              </a:rPr>
              <a:t>fosforeskující</a:t>
            </a:r>
            <a:r>
              <a:rPr lang="en-US" sz="2000" b="1" spc="-1" dirty="0">
                <a:solidFill>
                  <a:srgbClr val="FF0000"/>
                </a:solidFill>
              </a:rPr>
              <a:t> </a:t>
            </a:r>
            <a:r>
              <a:rPr lang="en-US" sz="2000" b="1" spc="-1" dirty="0" err="1">
                <a:solidFill>
                  <a:srgbClr val="FF0000"/>
                </a:solidFill>
              </a:rPr>
              <a:t>látky</a:t>
            </a:r>
            <a:r>
              <a:rPr lang="en-US" sz="2000" b="1" spc="-1" dirty="0">
                <a:solidFill>
                  <a:srgbClr val="FF0000"/>
                </a:solidFill>
              </a:rPr>
              <a:t> </a:t>
            </a:r>
            <a:r>
              <a:rPr lang="en-US" sz="2000" b="1" spc="-1" dirty="0" err="1">
                <a:solidFill>
                  <a:srgbClr val="FF0000"/>
                </a:solidFill>
              </a:rPr>
              <a:t>naopak</a:t>
            </a:r>
            <a:r>
              <a:rPr lang="en-US" sz="2000" b="1" spc="-1" dirty="0">
                <a:solidFill>
                  <a:srgbClr val="FF0000"/>
                </a:solidFill>
              </a:rPr>
              <a:t> </a:t>
            </a:r>
            <a:r>
              <a:rPr lang="en-US" sz="2000" b="1" spc="-1" dirty="0" err="1">
                <a:solidFill>
                  <a:srgbClr val="FF0000"/>
                </a:solidFill>
              </a:rPr>
              <a:t>neznámé</a:t>
            </a:r>
            <a:r>
              <a:rPr lang="en-US" sz="2000" b="1" spc="-1" dirty="0">
                <a:solidFill>
                  <a:srgbClr val="FF0000"/>
                </a:solidFill>
              </a:rPr>
              <a:t> </a:t>
            </a:r>
            <a:r>
              <a:rPr lang="en-US" sz="2000" b="1" spc="-1" dirty="0" err="1">
                <a:solidFill>
                  <a:srgbClr val="FF0000"/>
                </a:solidFill>
              </a:rPr>
              <a:t>záření</a:t>
            </a:r>
            <a:r>
              <a:rPr lang="en-US" sz="2000" b="1" spc="-1" dirty="0">
                <a:solidFill>
                  <a:srgbClr val="FF0000"/>
                </a:solidFill>
              </a:rPr>
              <a:t> </a:t>
            </a:r>
            <a:r>
              <a:rPr lang="en-US" sz="2000" b="1" spc="-1" dirty="0" err="1">
                <a:solidFill>
                  <a:srgbClr val="FF0000"/>
                </a:solidFill>
              </a:rPr>
              <a:t>nevyzařovaly</a:t>
            </a:r>
            <a:endParaRPr lang="en-US" sz="2000" b="1" strike="noStrike" spc="-1" dirty="0">
              <a:solidFill>
                <a:srgbClr val="FF0000"/>
              </a:solidFill>
            </a:endParaRPr>
          </a:p>
          <a:p>
            <a:pPr marL="228600" indent="-228600">
              <a:lnSpc>
                <a:spcPct val="90000"/>
              </a:lnSpc>
              <a:spcBef>
                <a:spcPts val="1001"/>
              </a:spcBef>
              <a:buClr>
                <a:srgbClr val="000000"/>
              </a:buClr>
              <a:buFont typeface="Arial" panose="020B0604020202020204" pitchFamily="34" charset="0"/>
              <a:buChar char="•"/>
            </a:pPr>
            <a:r>
              <a:rPr kumimoji="0" lang="en-US" sz="2000" b="0" i="0" u="none" strike="noStrike" cap="none" spc="0" normalizeH="0" baseline="0" noProof="0" dirty="0">
                <a:ln>
                  <a:noFill/>
                </a:ln>
                <a:effectLst/>
                <a:uLnTx/>
                <a:uFillTx/>
              </a:rPr>
              <a:t>18. </a:t>
            </a:r>
            <a:r>
              <a:rPr kumimoji="0" lang="en-US" sz="2000" b="0" i="0" u="none" strike="noStrike" cap="none" spc="0" normalizeH="0" baseline="0" noProof="0" dirty="0" err="1">
                <a:ln>
                  <a:noFill/>
                </a:ln>
                <a:effectLst/>
                <a:uLnTx/>
                <a:uFillTx/>
              </a:rPr>
              <a:t>května</a:t>
            </a:r>
            <a:r>
              <a:rPr kumimoji="0" lang="en-US" sz="2000" b="0" i="0" u="none" strike="noStrike" cap="none" spc="0" normalizeH="0" baseline="0" noProof="0" dirty="0">
                <a:ln>
                  <a:noFill/>
                </a:ln>
                <a:effectLst/>
                <a:uLnTx/>
                <a:uFillTx/>
              </a:rPr>
              <a:t> 1896 </a:t>
            </a:r>
            <a:r>
              <a:rPr kumimoji="0" lang="en-US" sz="2000" b="0" i="0" u="none" strike="noStrike" cap="none" spc="0" normalizeH="0" baseline="0" noProof="0" dirty="0" err="1">
                <a:ln>
                  <a:noFill/>
                </a:ln>
                <a:effectLst/>
                <a:uLnTx/>
                <a:uFillTx/>
              </a:rPr>
              <a:t>konstatoval</a:t>
            </a:r>
            <a:r>
              <a:rPr kumimoji="0" lang="en-US" sz="2000" b="0" i="0" u="none" strike="noStrike" cap="none" spc="0" normalizeH="0" baseline="0" noProof="0" dirty="0">
                <a:ln>
                  <a:noFill/>
                </a:ln>
                <a:effectLst/>
                <a:uLnTx/>
                <a:uFillTx/>
              </a:rPr>
              <a:t>: </a:t>
            </a:r>
            <a:r>
              <a:rPr kumimoji="0" lang="en-US" sz="2000" b="1" i="0" u="none" strike="noStrike" cap="none" spc="0" normalizeH="0" baseline="0" noProof="0" dirty="0">
                <a:ln>
                  <a:noFill/>
                </a:ln>
                <a:solidFill>
                  <a:srgbClr val="FF0000"/>
                </a:solidFill>
                <a:effectLst/>
                <a:uLnTx/>
                <a:uFillTx/>
              </a:rPr>
              <a:t>"</a:t>
            </a:r>
            <a:r>
              <a:rPr kumimoji="0" lang="en-US" sz="2000" b="1" i="0" u="none" strike="noStrike" cap="none" spc="0" normalizeH="0" baseline="0" noProof="0" dirty="0" err="1">
                <a:ln>
                  <a:noFill/>
                </a:ln>
                <a:solidFill>
                  <a:srgbClr val="FF0000"/>
                </a:solidFill>
                <a:effectLst/>
                <a:uLnTx/>
                <a:uFillTx/>
              </a:rPr>
              <a:t>Pronikavá</a:t>
            </a:r>
            <a:r>
              <a:rPr kumimoji="0" lang="en-US" sz="2000" b="1" i="0" u="none" strike="noStrike" cap="none" spc="0" normalizeH="0" baseline="0" noProof="0" dirty="0">
                <a:ln>
                  <a:noFill/>
                </a:ln>
                <a:solidFill>
                  <a:srgbClr val="FF0000"/>
                </a:solidFill>
                <a:effectLst/>
                <a:uLnTx/>
                <a:uFillTx/>
              </a:rPr>
              <a:t> </a:t>
            </a:r>
            <a:r>
              <a:rPr kumimoji="0" lang="en-US" sz="2000" b="1" i="0" u="none" strike="noStrike" cap="none" spc="0" normalizeH="0" baseline="0" noProof="0" dirty="0" err="1">
                <a:ln>
                  <a:noFill/>
                </a:ln>
                <a:solidFill>
                  <a:srgbClr val="FF0000"/>
                </a:solidFill>
                <a:effectLst/>
                <a:uLnTx/>
                <a:uFillTx/>
              </a:rPr>
              <a:t>zářivost</a:t>
            </a:r>
            <a:r>
              <a:rPr kumimoji="0" lang="en-US" sz="2000" b="1" i="0" u="none" strike="noStrike" cap="none" spc="0" normalizeH="0" baseline="0" noProof="0" dirty="0">
                <a:ln>
                  <a:noFill/>
                </a:ln>
                <a:solidFill>
                  <a:srgbClr val="FF0000"/>
                </a:solidFill>
                <a:effectLst/>
                <a:uLnTx/>
                <a:uFillTx/>
              </a:rPr>
              <a:t> je </a:t>
            </a:r>
            <a:r>
              <a:rPr kumimoji="0" lang="en-US" sz="2000" b="1" i="0" u="none" strike="noStrike" cap="none" spc="0" normalizeH="0" baseline="0" noProof="0" dirty="0" err="1">
                <a:ln>
                  <a:noFill/>
                </a:ln>
                <a:solidFill>
                  <a:srgbClr val="FF0000"/>
                </a:solidFill>
                <a:effectLst/>
                <a:uLnTx/>
                <a:uFillTx/>
              </a:rPr>
              <a:t>vlastností</a:t>
            </a:r>
            <a:r>
              <a:rPr kumimoji="0" lang="en-US" sz="2000" b="1" i="0" u="none" strike="noStrike" cap="none" spc="0" normalizeH="0" baseline="0" noProof="0" dirty="0">
                <a:ln>
                  <a:noFill/>
                </a:ln>
                <a:solidFill>
                  <a:srgbClr val="FF0000"/>
                </a:solidFill>
                <a:effectLst/>
                <a:uLnTx/>
                <a:uFillTx/>
              </a:rPr>
              <a:t> </a:t>
            </a:r>
            <a:r>
              <a:rPr kumimoji="0" lang="en-US" sz="2000" b="1" i="0" u="none" strike="noStrike" cap="none" spc="0" normalizeH="0" baseline="0" noProof="0" dirty="0" err="1">
                <a:ln>
                  <a:noFill/>
                </a:ln>
                <a:solidFill>
                  <a:srgbClr val="FF0000"/>
                </a:solidFill>
                <a:effectLst/>
                <a:uLnTx/>
                <a:uFillTx/>
              </a:rPr>
              <a:t>samotného</a:t>
            </a:r>
            <a:r>
              <a:rPr kumimoji="0" lang="en-US" sz="2000" b="1" i="0" u="none" strike="noStrike" cap="none" spc="0" normalizeH="0" baseline="0" noProof="0" dirty="0">
                <a:ln>
                  <a:noFill/>
                </a:ln>
                <a:solidFill>
                  <a:srgbClr val="FF0000"/>
                </a:solidFill>
                <a:effectLst/>
                <a:uLnTx/>
                <a:uFillTx/>
              </a:rPr>
              <a:t> </a:t>
            </a:r>
            <a:r>
              <a:rPr kumimoji="0" lang="en-US" sz="2000" b="1" i="0" u="none" strike="noStrike" cap="none" spc="0" normalizeH="0" baseline="0" noProof="0" dirty="0" err="1">
                <a:ln>
                  <a:noFill/>
                </a:ln>
                <a:solidFill>
                  <a:srgbClr val="FF0000"/>
                </a:solidFill>
                <a:effectLst/>
                <a:uLnTx/>
                <a:uFillTx/>
              </a:rPr>
              <a:t>uranu</a:t>
            </a:r>
            <a:r>
              <a:rPr kumimoji="0" lang="en-US" sz="2000" b="1" i="0" u="none" strike="noStrike" cap="none" spc="0" normalizeH="0" baseline="0" noProof="0" dirty="0">
                <a:ln>
                  <a:noFill/>
                </a:ln>
                <a:solidFill>
                  <a:srgbClr val="FF0000"/>
                </a:solidFill>
                <a:effectLst/>
                <a:uLnTx/>
                <a:uFillTx/>
              </a:rPr>
              <a:t> </a:t>
            </a:r>
            <a:r>
              <a:rPr kumimoji="0" lang="en-US" sz="2000" b="1" i="0" u="sng" strike="noStrike" cap="none" spc="0" normalizeH="0" baseline="0" noProof="0" dirty="0">
                <a:ln>
                  <a:noFill/>
                </a:ln>
                <a:solidFill>
                  <a:srgbClr val="FF0000"/>
                </a:solidFill>
                <a:effectLst/>
                <a:uLnTx/>
                <a:uFillTx/>
              </a:rPr>
              <a:t>bez </a:t>
            </a:r>
            <a:r>
              <a:rPr kumimoji="0" lang="en-US" sz="2000" b="1" i="0" u="sng" strike="noStrike" cap="none" spc="0" normalizeH="0" baseline="0" noProof="0" dirty="0" err="1">
                <a:ln>
                  <a:noFill/>
                </a:ln>
                <a:solidFill>
                  <a:srgbClr val="FF0000"/>
                </a:solidFill>
                <a:effectLst/>
                <a:uLnTx/>
                <a:uFillTx/>
              </a:rPr>
              <a:t>ohledu</a:t>
            </a:r>
            <a:r>
              <a:rPr kumimoji="0" lang="en-US" sz="2000" b="1" i="0" u="sng" strike="noStrike" cap="none" spc="0" normalizeH="0" baseline="0" noProof="0" dirty="0">
                <a:ln>
                  <a:noFill/>
                </a:ln>
                <a:solidFill>
                  <a:srgbClr val="FF0000"/>
                </a:solidFill>
                <a:effectLst/>
                <a:uLnTx/>
                <a:uFillTx/>
              </a:rPr>
              <a:t> </a:t>
            </a:r>
            <a:r>
              <a:rPr kumimoji="0" lang="en-US" sz="2000" b="1" i="0" u="sng" strike="noStrike" cap="none" spc="0" normalizeH="0" baseline="0" noProof="0" dirty="0" err="1">
                <a:ln>
                  <a:noFill/>
                </a:ln>
                <a:solidFill>
                  <a:srgbClr val="FF0000"/>
                </a:solidFill>
                <a:effectLst/>
                <a:uLnTx/>
                <a:uFillTx/>
              </a:rPr>
              <a:t>na</a:t>
            </a:r>
            <a:r>
              <a:rPr kumimoji="0" lang="en-US" sz="2000" b="1" i="0" u="sng" strike="noStrike" cap="none" spc="0" normalizeH="0" baseline="0" noProof="0" dirty="0">
                <a:ln>
                  <a:noFill/>
                </a:ln>
                <a:solidFill>
                  <a:srgbClr val="FF0000"/>
                </a:solidFill>
                <a:effectLst/>
                <a:uLnTx/>
                <a:uFillTx/>
              </a:rPr>
              <a:t> </a:t>
            </a:r>
            <a:r>
              <a:rPr kumimoji="0" lang="en-US" sz="2000" b="1" i="0" u="sng" strike="noStrike" cap="none" spc="0" normalizeH="0" baseline="0" noProof="0" dirty="0" err="1">
                <a:ln>
                  <a:noFill/>
                </a:ln>
                <a:solidFill>
                  <a:srgbClr val="FF0000"/>
                </a:solidFill>
                <a:effectLst/>
                <a:uLnTx/>
                <a:uFillTx/>
              </a:rPr>
              <a:t>jeho</a:t>
            </a:r>
            <a:r>
              <a:rPr kumimoji="0" lang="en-US" sz="2000" b="1" i="0" u="sng" strike="noStrike" cap="none" spc="0" normalizeH="0" baseline="0" noProof="0" dirty="0">
                <a:ln>
                  <a:noFill/>
                </a:ln>
                <a:solidFill>
                  <a:srgbClr val="FF0000"/>
                </a:solidFill>
                <a:effectLst/>
                <a:uLnTx/>
                <a:uFillTx/>
              </a:rPr>
              <a:t> </a:t>
            </a:r>
            <a:r>
              <a:rPr kumimoji="0" lang="en-US" sz="2000" b="1" i="0" u="sng" strike="noStrike" cap="none" spc="0" normalizeH="0" baseline="0" noProof="0" dirty="0" err="1">
                <a:ln>
                  <a:noFill/>
                </a:ln>
                <a:solidFill>
                  <a:srgbClr val="FF0000"/>
                </a:solidFill>
                <a:effectLst/>
                <a:uLnTx/>
                <a:uFillTx/>
              </a:rPr>
              <a:t>fyzikální</a:t>
            </a:r>
            <a:r>
              <a:rPr kumimoji="0" lang="en-US" sz="2000" b="1" i="0" u="sng" strike="noStrike" cap="none" spc="0" normalizeH="0" baseline="0" noProof="0" dirty="0">
                <a:ln>
                  <a:noFill/>
                </a:ln>
                <a:solidFill>
                  <a:srgbClr val="FF0000"/>
                </a:solidFill>
                <a:effectLst/>
                <a:uLnTx/>
                <a:uFillTx/>
              </a:rPr>
              <a:t> </a:t>
            </a:r>
            <a:r>
              <a:rPr kumimoji="0" lang="en-US" sz="2000" b="1" i="0" u="sng" strike="noStrike" cap="none" spc="0" normalizeH="0" baseline="0" noProof="0" dirty="0" err="1">
                <a:ln>
                  <a:noFill/>
                </a:ln>
                <a:solidFill>
                  <a:srgbClr val="FF0000"/>
                </a:solidFill>
                <a:effectLst/>
                <a:uLnTx/>
                <a:uFillTx/>
              </a:rPr>
              <a:t>či</a:t>
            </a:r>
            <a:r>
              <a:rPr kumimoji="0" lang="en-US" sz="2000" b="1" i="0" u="sng" strike="noStrike" cap="none" spc="0" normalizeH="0" baseline="0" noProof="0" dirty="0">
                <a:ln>
                  <a:noFill/>
                </a:ln>
                <a:solidFill>
                  <a:srgbClr val="FF0000"/>
                </a:solidFill>
                <a:effectLst/>
                <a:uLnTx/>
                <a:uFillTx/>
              </a:rPr>
              <a:t> </a:t>
            </a:r>
            <a:r>
              <a:rPr kumimoji="0" lang="en-US" sz="2000" b="1" i="0" u="sng" strike="noStrike" cap="none" spc="0" normalizeH="0" baseline="0" noProof="0" dirty="0" err="1">
                <a:ln>
                  <a:noFill/>
                </a:ln>
                <a:solidFill>
                  <a:srgbClr val="FF0000"/>
                </a:solidFill>
                <a:effectLst/>
                <a:uLnTx/>
                <a:uFillTx/>
              </a:rPr>
              <a:t>chemickou</a:t>
            </a:r>
            <a:r>
              <a:rPr kumimoji="0" lang="en-US" sz="2000" b="1" i="0" u="sng" strike="noStrike" cap="none" spc="0" normalizeH="0" baseline="0" noProof="0" dirty="0">
                <a:ln>
                  <a:noFill/>
                </a:ln>
                <a:solidFill>
                  <a:srgbClr val="FF0000"/>
                </a:solidFill>
                <a:effectLst/>
                <a:uLnTx/>
                <a:uFillTx/>
              </a:rPr>
              <a:t> </a:t>
            </a:r>
            <a:r>
              <a:rPr kumimoji="0" lang="en-US" sz="2000" b="1" i="0" u="sng" strike="noStrike" cap="none" spc="0" normalizeH="0" baseline="0" noProof="0" dirty="0" err="1">
                <a:ln>
                  <a:noFill/>
                </a:ln>
                <a:solidFill>
                  <a:srgbClr val="FF0000"/>
                </a:solidFill>
                <a:effectLst/>
                <a:uLnTx/>
                <a:uFillTx/>
              </a:rPr>
              <a:t>formu</a:t>
            </a:r>
            <a:r>
              <a:rPr kumimoji="0" lang="en-US" sz="2000" b="1" i="0" u="none" strike="noStrike" cap="none" spc="0" normalizeH="0" baseline="0" noProof="0" dirty="0">
                <a:ln>
                  <a:noFill/>
                </a:ln>
                <a:solidFill>
                  <a:srgbClr val="FF0000"/>
                </a:solidFill>
                <a:effectLst/>
                <a:uLnTx/>
                <a:uFillTx/>
              </a:rPr>
              <a:t>.„</a:t>
            </a:r>
          </a:p>
          <a:p>
            <a:pPr marL="228600" indent="-228600">
              <a:lnSpc>
                <a:spcPct val="90000"/>
              </a:lnSpc>
              <a:spcBef>
                <a:spcPts val="1001"/>
              </a:spcBef>
              <a:buClr>
                <a:srgbClr val="000000"/>
              </a:buClr>
              <a:buFont typeface="Arial" panose="020B0604020202020204" pitchFamily="34" charset="0"/>
              <a:buChar char="•"/>
            </a:pPr>
            <a:r>
              <a:rPr kumimoji="0" lang="en-US" sz="2200" b="1" i="0" u="none" strike="noStrike" cap="none" spc="0" normalizeH="0" baseline="0" noProof="0" dirty="0">
                <a:ln>
                  <a:noFill/>
                </a:ln>
                <a:solidFill>
                  <a:srgbClr val="FF0000"/>
                </a:solidFill>
                <a:effectLst/>
                <a:uLnTx/>
                <a:uFillTx/>
              </a:rPr>
              <a:t>PRÁVĚ TAK </a:t>
            </a:r>
            <a:r>
              <a:rPr kumimoji="0" lang="en-US" sz="2200" b="1" i="0" u="sng" strike="noStrike" cap="none" spc="0" normalizeH="0" baseline="0" noProof="0" dirty="0">
                <a:ln>
                  <a:noFill/>
                </a:ln>
                <a:solidFill>
                  <a:srgbClr val="FF0000"/>
                </a:solidFill>
                <a:effectLst/>
                <a:uLnTx/>
                <a:uFillTx/>
              </a:rPr>
              <a:t>OBJEVIL PŘIROZENOU RADIOAKTIVITU</a:t>
            </a:r>
            <a:r>
              <a:rPr kumimoji="0" lang="en-US" sz="2200" b="1" i="0" u="none" strike="noStrike" cap="none" spc="0" normalizeH="0" baseline="0" noProof="0" dirty="0">
                <a:ln>
                  <a:noFill/>
                </a:ln>
                <a:solidFill>
                  <a:srgbClr val="FF0000"/>
                </a:solidFill>
                <a:effectLst/>
                <a:uLnTx/>
                <a:uFillTx/>
              </a:rPr>
              <a:t>, </a:t>
            </a:r>
            <a:r>
              <a:rPr kumimoji="0" lang="en-US" sz="2200" b="1" i="0" u="none" strike="noStrike" cap="none" spc="0" normalizeH="0" baseline="0" noProof="0" dirty="0" err="1">
                <a:ln>
                  <a:noFill/>
                </a:ln>
                <a:solidFill>
                  <a:srgbClr val="FF0000"/>
                </a:solidFill>
                <a:effectLst/>
                <a:uLnTx/>
                <a:uFillTx/>
              </a:rPr>
              <a:t>nejprve</a:t>
            </a:r>
            <a:r>
              <a:rPr kumimoji="0" lang="en-US" sz="2200" b="1" i="0" u="none" strike="noStrike" cap="none" spc="0" normalizeH="0" noProof="0" dirty="0">
                <a:ln>
                  <a:noFill/>
                </a:ln>
                <a:solidFill>
                  <a:srgbClr val="FF0000"/>
                </a:solidFill>
                <a:effectLst/>
                <a:uLnTx/>
                <a:uFillTx/>
              </a:rPr>
              <a:t> </a:t>
            </a:r>
            <a:r>
              <a:rPr kumimoji="0" lang="en-US" sz="2200" b="1" i="0" u="none" strike="noStrike" cap="none" spc="0" normalizeH="0" noProof="0" dirty="0" err="1">
                <a:ln>
                  <a:noFill/>
                </a:ln>
                <a:solidFill>
                  <a:srgbClr val="FF0000"/>
                </a:solidFill>
                <a:effectLst/>
                <a:uLnTx/>
                <a:uFillTx/>
              </a:rPr>
              <a:t>nazývanou</a:t>
            </a:r>
            <a:r>
              <a:rPr kumimoji="0" lang="en-US" sz="2200" b="1" i="0" u="none" strike="noStrike" cap="none" spc="0" normalizeH="0" noProof="0" dirty="0">
                <a:ln>
                  <a:noFill/>
                </a:ln>
                <a:solidFill>
                  <a:srgbClr val="FF0000"/>
                </a:solidFill>
                <a:effectLst/>
                <a:uLnTx/>
                <a:uFillTx/>
              </a:rPr>
              <a:t> </a:t>
            </a:r>
            <a:r>
              <a:rPr kumimoji="0" lang="en-US" sz="2200" b="1" i="0" u="none" strike="noStrike" cap="none" spc="0" normalizeH="0" noProof="0" dirty="0" err="1">
                <a:ln>
                  <a:noFill/>
                </a:ln>
                <a:solidFill>
                  <a:srgbClr val="FF0000"/>
                </a:solidFill>
                <a:effectLst/>
                <a:uLnTx/>
                <a:uFillTx/>
              </a:rPr>
              <a:t>jako</a:t>
            </a:r>
            <a:r>
              <a:rPr kumimoji="0" lang="en-US" sz="2200" b="1" i="0" u="none" strike="noStrike" cap="none" spc="0" normalizeH="0" noProof="0" dirty="0">
                <a:ln>
                  <a:noFill/>
                </a:ln>
                <a:solidFill>
                  <a:srgbClr val="FF0000"/>
                </a:solidFill>
                <a:effectLst/>
                <a:uLnTx/>
                <a:uFillTx/>
              </a:rPr>
              <a:t> </a:t>
            </a:r>
            <a:r>
              <a:rPr kumimoji="0" lang="en-US" sz="2200" b="1" i="0" u="none" strike="noStrike" cap="none" spc="0" normalizeH="0" noProof="0" dirty="0" err="1">
                <a:ln>
                  <a:noFill/>
                </a:ln>
                <a:solidFill>
                  <a:srgbClr val="FF0000"/>
                </a:solidFill>
                <a:effectLst/>
                <a:uLnTx/>
                <a:uFillTx/>
              </a:rPr>
              <a:t>Becquerelovo</a:t>
            </a:r>
            <a:r>
              <a:rPr kumimoji="0" lang="en-US" sz="2200" b="1" i="0" u="none" strike="noStrike" cap="none" spc="0" normalizeH="0" noProof="0" dirty="0">
                <a:ln>
                  <a:noFill/>
                </a:ln>
                <a:solidFill>
                  <a:srgbClr val="FF0000"/>
                </a:solidFill>
                <a:effectLst/>
                <a:uLnTx/>
                <a:uFillTx/>
              </a:rPr>
              <a:t> </a:t>
            </a:r>
            <a:r>
              <a:rPr kumimoji="0" lang="en-US" sz="2200" b="1" i="0" u="none" strike="noStrike" cap="none" spc="0" normalizeH="0" noProof="0" dirty="0" err="1">
                <a:ln>
                  <a:noFill/>
                </a:ln>
                <a:solidFill>
                  <a:srgbClr val="FF0000"/>
                </a:solidFill>
                <a:effectLst/>
                <a:uLnTx/>
                <a:uFillTx/>
              </a:rPr>
              <a:t>záření</a:t>
            </a:r>
            <a:endParaRPr kumimoji="0" lang="en-US" sz="2200" b="1" i="0" u="none" strike="noStrike" cap="none" spc="0" normalizeH="0" baseline="0" noProof="0" dirty="0">
              <a:ln>
                <a:noFill/>
              </a:ln>
              <a:solidFill>
                <a:srgbClr val="FF0000"/>
              </a:solidFill>
              <a:effectLst/>
              <a:uLnTx/>
              <a:uFillTx/>
            </a:endParaRPr>
          </a:p>
          <a:p>
            <a:pPr marL="228600" indent="-228600">
              <a:lnSpc>
                <a:spcPct val="90000"/>
              </a:lnSpc>
              <a:spcBef>
                <a:spcPts val="1001"/>
              </a:spcBef>
              <a:buClr>
                <a:srgbClr val="000000"/>
              </a:buClr>
              <a:buFont typeface="Arial" panose="020B0604020202020204" pitchFamily="34" charset="0"/>
              <a:buChar char="•"/>
            </a:pPr>
            <a:endParaRPr lang="en-US" sz="1900" b="0" strike="noStrike" spc="-1" dirty="0"/>
          </a:p>
        </p:txBody>
      </p:sp>
      <p:pic>
        <p:nvPicPr>
          <p:cNvPr id="3" name="Obrázek 2">
            <a:extLst>
              <a:ext uri="{FF2B5EF4-FFF2-40B4-BE49-F238E27FC236}">
                <a16:creationId xmlns:a16="http://schemas.microsoft.com/office/drawing/2014/main" id="{277F027C-3155-4F91-B45C-30EB328544BE}"/>
              </a:ext>
            </a:extLst>
          </p:cNvPr>
          <p:cNvPicPr>
            <a:picLocks noChangeAspect="1"/>
          </p:cNvPicPr>
          <p:nvPr/>
        </p:nvPicPr>
        <p:blipFill rotWithShape="1">
          <a:blip r:embed="rId2">
            <a:extLst>
              <a:ext uri="{28A0092B-C50C-407E-A947-70E740481C1C}">
                <a14:useLocalDpi xmlns:a14="http://schemas.microsoft.com/office/drawing/2010/main" val="0"/>
              </a:ext>
            </a:extLst>
          </a:blip>
          <a:srcRect l="4598" r="5277"/>
          <a:stretch/>
        </p:blipFill>
        <p:spPr>
          <a:xfrm>
            <a:off x="20" y="10"/>
            <a:ext cx="4635571" cy="6857990"/>
          </a:xfrm>
          <a:prstGeom prst="rect">
            <a:avLst/>
          </a:prstGeom>
          <a:effectLst/>
        </p:spPr>
      </p:pic>
      <p:cxnSp>
        <p:nvCxnSpPr>
          <p:cNvPr id="289" name="Straight Connector 9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FA7E4"/>
            </a:solidFill>
          </a:ln>
        </p:spPr>
        <p:style>
          <a:lnRef idx="1">
            <a:schemeClr val="accent1"/>
          </a:lnRef>
          <a:fillRef idx="0">
            <a:schemeClr val="accent1"/>
          </a:fillRef>
          <a:effectRef idx="0">
            <a:schemeClr val="accent1"/>
          </a:effectRef>
          <a:fontRef idx="minor">
            <a:schemeClr val="tx1"/>
          </a:fontRef>
        </p:style>
      </p:cxnSp>
      <p:sp>
        <p:nvSpPr>
          <p:cNvPr id="11" name="Obdélník 10">
            <a:extLst>
              <a:ext uri="{FF2B5EF4-FFF2-40B4-BE49-F238E27FC236}">
                <a16:creationId xmlns:a16="http://schemas.microsoft.com/office/drawing/2014/main" id="{22F34088-53B4-4902-9317-4A60E8E3DDB5}"/>
              </a:ext>
            </a:extLst>
          </p:cNvPr>
          <p:cNvSpPr/>
          <p:nvPr/>
        </p:nvSpPr>
        <p:spPr>
          <a:xfrm>
            <a:off x="4825438" y="1010553"/>
            <a:ext cx="7366562" cy="867930"/>
          </a:xfrm>
          <a:prstGeom prst="rect">
            <a:avLst/>
          </a:prstGeom>
        </p:spPr>
        <p:txBody>
          <a:bodyPr wrap="square">
            <a:spAutoFit/>
          </a:bodyPr>
          <a:lstStyle/>
          <a:p>
            <a:pPr marL="228600" lvl="0" indent="-228240">
              <a:lnSpc>
                <a:spcPct val="90000"/>
              </a:lnSpc>
              <a:spcBef>
                <a:spcPts val="1001"/>
              </a:spcBef>
              <a:buClr>
                <a:srgbClr val="000000"/>
              </a:buClr>
              <a:buFont typeface="Arial"/>
              <a:buChar char="•"/>
            </a:pPr>
            <a:r>
              <a:rPr lang="cs-CZ" sz="2800" spc="-1" dirty="0">
                <a:solidFill>
                  <a:srgbClr val="000000"/>
                </a:solidFill>
                <a:latin typeface="Calibri"/>
              </a:rPr>
              <a:t>Becquerel se podivným zářením z nitra uranu dál intenzívně zabýval a zjistil, že: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838200" y="585216"/>
            <a:ext cx="10515600" cy="1325563"/>
          </a:xfrm>
        </p:spPr>
        <p:txBody>
          <a:bodyPr vert="horz" lIns="91440" tIns="45720" rIns="91440" bIns="45720" rtlCol="0" anchor="ctr">
            <a:normAutofit/>
          </a:bodyPr>
          <a:lstStyle/>
          <a:p>
            <a:r>
              <a:rPr lang="en-US" b="1">
                <a:solidFill>
                  <a:schemeClr val="bg1"/>
                </a:solidFill>
              </a:rPr>
              <a:t>Becquerel zjistil některé další zajímavé charakteristiky záření vycházejícího z uranu:</a:t>
            </a:r>
          </a:p>
        </p:txBody>
      </p:sp>
      <p:pic>
        <p:nvPicPr>
          <p:cNvPr id="157698" name="Picture 2" descr="https://www2.lbl.gov/abc/wallchart/chapters/03/graphics/Image9.gif"/>
          <p:cNvPicPr>
            <a:picLocks noChangeAspect="1" noChangeArrowheads="1"/>
          </p:cNvPicPr>
          <p:nvPr/>
        </p:nvPicPr>
        <p:blipFill rotWithShape="1">
          <a:blip r:embed="rId2" cstate="print"/>
          <a:srcRect r="13313" b="-3"/>
          <a:stretch/>
        </p:blipFill>
        <p:spPr bwMode="auto">
          <a:xfrm>
            <a:off x="681444" y="2516777"/>
            <a:ext cx="6236208" cy="3660185"/>
          </a:xfrm>
          <a:prstGeom prst="rect">
            <a:avLst/>
          </a:prstGeom>
          <a:noFill/>
        </p:spPr>
      </p:pic>
      <p:sp>
        <p:nvSpPr>
          <p:cNvPr id="5" name="Obdélník 4"/>
          <p:cNvSpPr/>
          <p:nvPr/>
        </p:nvSpPr>
        <p:spPr>
          <a:xfrm>
            <a:off x="7174447" y="2516777"/>
            <a:ext cx="4505324" cy="3660185"/>
          </a:xfrm>
          <a:prstGeom prst="rect">
            <a:avLst/>
          </a:prstGeom>
        </p:spPr>
        <p:txBody>
          <a:bodyPr vert="horz" lIns="91440" tIns="45720" rIns="91440" bIns="45720" rtlCol="0" anchor="ctr">
            <a:noAutofit/>
          </a:bodyPr>
          <a:lstStyle/>
          <a:p>
            <a:pPr marL="228600" indent="-228600">
              <a:lnSpc>
                <a:spcPct val="90000"/>
              </a:lnSpc>
              <a:spcBef>
                <a:spcPts val="1001"/>
              </a:spcBef>
              <a:buClr>
                <a:srgbClr val="000000"/>
              </a:buClr>
              <a:buFont typeface="Arial" panose="020B0604020202020204" pitchFamily="34" charset="0"/>
              <a:buChar char="•"/>
            </a:pPr>
            <a:r>
              <a:rPr lang="en-US" sz="2500" b="1" strike="noStrike" spc="-1" dirty="0" err="1">
                <a:solidFill>
                  <a:srgbClr val="FF0000"/>
                </a:solidFill>
              </a:rPr>
              <a:t>ionizuje</a:t>
            </a:r>
            <a:r>
              <a:rPr lang="en-US" sz="2500" b="1" strike="noStrike" spc="-1" dirty="0">
                <a:solidFill>
                  <a:srgbClr val="FF0000"/>
                </a:solidFill>
              </a:rPr>
              <a:t> </a:t>
            </a:r>
            <a:r>
              <a:rPr lang="en-US" sz="2500" b="1" strike="noStrike" spc="-1" dirty="0" err="1">
                <a:solidFill>
                  <a:srgbClr val="FF0000"/>
                </a:solidFill>
              </a:rPr>
              <a:t>vzduch</a:t>
            </a:r>
            <a:r>
              <a:rPr lang="en-US" sz="2500" b="1" strike="noStrike" spc="-1" dirty="0">
                <a:solidFill>
                  <a:srgbClr val="FF0000"/>
                </a:solidFill>
              </a:rPr>
              <a:t> </a:t>
            </a:r>
            <a:endParaRPr lang="en-US" sz="2500" b="0" strike="noStrike" spc="-1" dirty="0">
              <a:solidFill>
                <a:srgbClr val="FF0000"/>
              </a:solidFill>
            </a:endParaRPr>
          </a:p>
          <a:p>
            <a:pPr marL="228600" indent="-228600">
              <a:lnSpc>
                <a:spcPct val="90000"/>
              </a:lnSpc>
              <a:spcBef>
                <a:spcPts val="1001"/>
              </a:spcBef>
              <a:buClr>
                <a:srgbClr val="000000"/>
              </a:buClr>
              <a:buFont typeface="Arial" panose="020B0604020202020204" pitchFamily="34" charset="0"/>
              <a:buChar char="•"/>
            </a:pPr>
            <a:r>
              <a:rPr lang="en-US" sz="2500" b="1" strike="noStrike" spc="-1" dirty="0" err="1">
                <a:solidFill>
                  <a:srgbClr val="FF0000"/>
                </a:solidFill>
              </a:rPr>
              <a:t>lze</a:t>
            </a:r>
            <a:r>
              <a:rPr lang="en-US" sz="2500" b="1" strike="noStrike" spc="-1" dirty="0">
                <a:solidFill>
                  <a:srgbClr val="FF0000"/>
                </a:solidFill>
              </a:rPr>
              <a:t> </a:t>
            </a:r>
            <a:r>
              <a:rPr lang="en-US" sz="2500" b="1" strike="noStrike" spc="-1" dirty="0" err="1">
                <a:solidFill>
                  <a:srgbClr val="FF0000"/>
                </a:solidFill>
              </a:rPr>
              <a:t>jej</a:t>
            </a:r>
            <a:r>
              <a:rPr lang="en-US" sz="2500" b="1" strike="noStrike" spc="-1" dirty="0">
                <a:solidFill>
                  <a:srgbClr val="FF0000"/>
                </a:solidFill>
              </a:rPr>
              <a:t> </a:t>
            </a:r>
            <a:r>
              <a:rPr lang="en-US" sz="2500" b="1" strike="noStrike" spc="-1" dirty="0" err="1">
                <a:solidFill>
                  <a:srgbClr val="FF0000"/>
                </a:solidFill>
              </a:rPr>
              <a:t>odklonit</a:t>
            </a:r>
            <a:r>
              <a:rPr lang="en-US" sz="2500" b="1" strike="noStrike" spc="-1" dirty="0">
                <a:solidFill>
                  <a:srgbClr val="FF0000"/>
                </a:solidFill>
              </a:rPr>
              <a:t> </a:t>
            </a:r>
            <a:r>
              <a:rPr lang="en-US" sz="2500" b="1" strike="noStrike" spc="-1" dirty="0" err="1">
                <a:solidFill>
                  <a:srgbClr val="FF0000"/>
                </a:solidFill>
              </a:rPr>
              <a:t>pomocí</a:t>
            </a:r>
            <a:r>
              <a:rPr lang="en-US" sz="2500" b="1" strike="noStrike" spc="-1" dirty="0">
                <a:solidFill>
                  <a:srgbClr val="FF0000"/>
                </a:solidFill>
              </a:rPr>
              <a:t> </a:t>
            </a:r>
            <a:r>
              <a:rPr lang="en-US" sz="2500" b="1" strike="noStrike" spc="-1" dirty="0" err="1">
                <a:solidFill>
                  <a:srgbClr val="FF0000"/>
                </a:solidFill>
              </a:rPr>
              <a:t>magnetického</a:t>
            </a:r>
            <a:r>
              <a:rPr lang="en-US" sz="2500" b="1" strike="noStrike" spc="-1" dirty="0">
                <a:solidFill>
                  <a:srgbClr val="FF0000"/>
                </a:solidFill>
              </a:rPr>
              <a:t> pole</a:t>
            </a:r>
            <a:r>
              <a:rPr lang="en-US" sz="2500" b="0" strike="noStrike" spc="-1" dirty="0"/>
              <a:t>.</a:t>
            </a:r>
          </a:p>
          <a:p>
            <a:pPr marL="228600" indent="-228600">
              <a:lnSpc>
                <a:spcPct val="90000"/>
              </a:lnSpc>
              <a:spcBef>
                <a:spcPts val="1001"/>
              </a:spcBef>
              <a:buClr>
                <a:srgbClr val="000000"/>
              </a:buClr>
              <a:buFont typeface="Arial" panose="020B0604020202020204" pitchFamily="34" charset="0"/>
              <a:buChar char="•"/>
            </a:pPr>
            <a:r>
              <a:rPr lang="en-US" sz="2500" b="0" strike="noStrike" spc="-1" dirty="0" err="1"/>
              <a:t>Tento</a:t>
            </a:r>
            <a:r>
              <a:rPr lang="en-US" sz="2500" b="0" strike="noStrike" spc="-1" dirty="0"/>
              <a:t> </a:t>
            </a:r>
            <a:r>
              <a:rPr lang="en-US" sz="2500" b="0" strike="noStrike" spc="-1" dirty="0" err="1"/>
              <a:t>poznatek</a:t>
            </a:r>
            <a:r>
              <a:rPr lang="en-US" sz="2500" b="0" strike="noStrike" spc="-1" dirty="0"/>
              <a:t> </a:t>
            </a:r>
            <a:r>
              <a:rPr lang="en-US" sz="2500" b="0" strike="noStrike" spc="-1" dirty="0" err="1"/>
              <a:t>zveřejnil</a:t>
            </a:r>
            <a:r>
              <a:rPr lang="en-US" sz="2500" b="0" strike="noStrike" spc="-1" dirty="0"/>
              <a:t> v </a:t>
            </a:r>
            <a:r>
              <a:rPr lang="en-US" sz="2500" b="0" strike="noStrike" spc="-1" dirty="0" err="1"/>
              <a:t>roce</a:t>
            </a:r>
            <a:r>
              <a:rPr lang="en-US" sz="2500" b="0" strike="noStrike" spc="-1" dirty="0"/>
              <a:t> 1899. </a:t>
            </a:r>
            <a:r>
              <a:rPr lang="en-US" sz="2500" b="1" strike="noStrike" spc="-1" dirty="0" err="1"/>
              <a:t>Vyplývalo</a:t>
            </a:r>
            <a:r>
              <a:rPr lang="en-US" sz="2500" b="1" strike="noStrike" spc="-1" dirty="0"/>
              <a:t> z </a:t>
            </a:r>
            <a:r>
              <a:rPr lang="en-US" sz="2500" b="1" strike="noStrike" spc="-1" dirty="0" err="1"/>
              <a:t>něj</a:t>
            </a:r>
            <a:r>
              <a:rPr lang="en-US" sz="2500" b="1" strike="noStrike" spc="-1" dirty="0"/>
              <a:t>, </a:t>
            </a:r>
            <a:r>
              <a:rPr lang="en-US" sz="2500" b="1" strike="noStrike" spc="-1" dirty="0" err="1"/>
              <a:t>že</a:t>
            </a:r>
            <a:r>
              <a:rPr lang="en-US" sz="2500" b="1" strike="noStrike" spc="-1" dirty="0"/>
              <a:t> se </a:t>
            </a:r>
            <a:r>
              <a:rPr lang="en-US" sz="2500" b="1" strike="noStrike" spc="-1" dirty="0" err="1"/>
              <a:t>neznámé</a:t>
            </a:r>
            <a:r>
              <a:rPr lang="en-US" sz="2500" b="1" strike="noStrike" spc="-1" dirty="0"/>
              <a:t> </a:t>
            </a:r>
            <a:r>
              <a:rPr lang="en-US" sz="2500" b="1" strike="noStrike" spc="-1" dirty="0" err="1"/>
              <a:t>záření</a:t>
            </a:r>
            <a:r>
              <a:rPr lang="en-US" sz="2500" b="1" strike="noStrike" spc="-1" dirty="0"/>
              <a:t> (</a:t>
            </a:r>
            <a:r>
              <a:rPr lang="en-US" sz="2500" b="1" strike="noStrike" spc="-1" dirty="0" err="1"/>
              <a:t>přinejmenším</a:t>
            </a:r>
            <a:r>
              <a:rPr lang="en-US" sz="2500" b="1" strike="noStrike" spc="-1" dirty="0"/>
              <a:t> z </a:t>
            </a:r>
            <a:r>
              <a:rPr lang="en-US" sz="2500" b="1" strike="noStrike" spc="-1" dirty="0" err="1"/>
              <a:t>určité</a:t>
            </a:r>
            <a:r>
              <a:rPr lang="en-US" sz="2500" b="1" strike="noStrike" spc="-1" dirty="0"/>
              <a:t> </a:t>
            </a:r>
            <a:r>
              <a:rPr lang="en-US" sz="2500" b="1" strike="noStrike" spc="-1" dirty="0" err="1"/>
              <a:t>části</a:t>
            </a:r>
            <a:r>
              <a:rPr lang="en-US" sz="2500" b="1" strike="noStrike" spc="-1" dirty="0"/>
              <a:t>) </a:t>
            </a:r>
            <a:r>
              <a:rPr lang="en-US" sz="2500" b="1" strike="noStrike" spc="-1" dirty="0" err="1"/>
              <a:t>skládá</a:t>
            </a:r>
            <a:r>
              <a:rPr lang="en-US" sz="2500" b="1" strike="noStrike" spc="-1" dirty="0"/>
              <a:t> </a:t>
            </a:r>
            <a:r>
              <a:rPr lang="cs-CZ" sz="2500" b="1" strike="noStrike" spc="-1" dirty="0"/>
              <a:t>                  </a:t>
            </a:r>
            <a:r>
              <a:rPr lang="en-US" sz="2500" b="1" u="sng" strike="noStrike" spc="-1" dirty="0"/>
              <a:t>z </a:t>
            </a:r>
            <a:r>
              <a:rPr lang="en-US" sz="2500" b="1" u="sng" strike="noStrike" spc="-1" dirty="0" err="1">
                <a:solidFill>
                  <a:srgbClr val="FF0000"/>
                </a:solidFill>
              </a:rPr>
              <a:t>elektricky</a:t>
            </a:r>
            <a:r>
              <a:rPr lang="en-US" sz="2500" b="1" u="sng" strike="noStrike" spc="-1" dirty="0">
                <a:solidFill>
                  <a:srgbClr val="FF0000"/>
                </a:solidFill>
              </a:rPr>
              <a:t> </a:t>
            </a:r>
            <a:r>
              <a:rPr lang="en-US" sz="2500" b="1" u="sng" strike="noStrike" spc="-1" dirty="0" err="1">
                <a:solidFill>
                  <a:srgbClr val="FF0000"/>
                </a:solidFill>
              </a:rPr>
              <a:t>nabitých</a:t>
            </a:r>
            <a:r>
              <a:rPr lang="en-US" sz="2500" b="1" u="sng" strike="noStrike" spc="-1" dirty="0">
                <a:solidFill>
                  <a:srgbClr val="FF0000"/>
                </a:solidFill>
              </a:rPr>
              <a:t> </a:t>
            </a:r>
            <a:r>
              <a:rPr lang="en-US" sz="2500" b="1" u="sng" strike="noStrike" spc="-1" dirty="0" err="1">
                <a:solidFill>
                  <a:srgbClr val="FF0000"/>
                </a:solidFill>
              </a:rPr>
              <a:t>částic</a:t>
            </a:r>
            <a:r>
              <a:rPr lang="en-US" sz="2500" b="1" strike="noStrike" spc="-1" dirty="0"/>
              <a:t>. </a:t>
            </a:r>
            <a:endParaRPr lang="cs-CZ" sz="2500" b="1" strike="noStrike" spc="-1" dirty="0"/>
          </a:p>
          <a:p>
            <a:pPr marL="228600" indent="-228600">
              <a:lnSpc>
                <a:spcPct val="90000"/>
              </a:lnSpc>
              <a:spcBef>
                <a:spcPts val="1001"/>
              </a:spcBef>
              <a:buClr>
                <a:srgbClr val="000000"/>
              </a:buClr>
              <a:buFont typeface="Arial" panose="020B0604020202020204" pitchFamily="34" charset="0"/>
              <a:buChar char="•"/>
            </a:pPr>
            <a:r>
              <a:rPr lang="en-US" sz="2500" b="1" strike="noStrike" spc="-1" dirty="0"/>
              <a:t>Na </a:t>
            </a:r>
            <a:r>
              <a:rPr lang="en-US" sz="2500" b="1" strike="noStrike" spc="-1" dirty="0" err="1"/>
              <a:t>jeho</a:t>
            </a:r>
            <a:r>
              <a:rPr lang="en-US" sz="2500" b="1" strike="noStrike" spc="-1" dirty="0"/>
              <a:t> </a:t>
            </a:r>
            <a:r>
              <a:rPr lang="en-US" sz="2500" b="1" strike="noStrike" spc="-1" dirty="0" err="1"/>
              <a:t>podstatu</a:t>
            </a:r>
            <a:r>
              <a:rPr lang="en-US" sz="2500" b="1" strike="noStrike" spc="-1" dirty="0"/>
              <a:t> </a:t>
            </a:r>
            <a:r>
              <a:rPr lang="en-US" sz="2500" b="1" strike="noStrike" spc="-1" dirty="0" err="1"/>
              <a:t>však</a:t>
            </a:r>
            <a:r>
              <a:rPr lang="en-US" sz="2500" b="1" strike="noStrike" spc="-1" dirty="0"/>
              <a:t> </a:t>
            </a:r>
            <a:r>
              <a:rPr lang="en-US" sz="2500" b="1" strike="noStrike" spc="-1" dirty="0" err="1"/>
              <a:t>přijít</a:t>
            </a:r>
            <a:r>
              <a:rPr lang="en-US" sz="2500" b="1" strike="noStrike" spc="-1" dirty="0"/>
              <a:t> </a:t>
            </a:r>
            <a:r>
              <a:rPr lang="en-US" sz="2500" b="1" strike="noStrike" spc="-1" dirty="0" err="1"/>
              <a:t>nedokázal</a:t>
            </a:r>
            <a:r>
              <a:rPr lang="en-US" sz="2500" b="1" strike="noStrike" spc="-1" dirty="0"/>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0" name="Obrázek 4"/>
          <p:cNvPicPr/>
          <p:nvPr/>
        </p:nvPicPr>
        <p:blipFill rotWithShape="1">
          <a:blip r:embed="rId2" cstate="print"/>
          <a:srcRect l="9304" r="1403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94" name="Freeform: Shape 104">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5" name="Freeform: Shape 106">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8" name="TextShape 1"/>
          <p:cNvSpPr txBox="1"/>
          <p:nvPr/>
        </p:nvSpPr>
        <p:spPr>
          <a:xfrm>
            <a:off x="371094" y="1010367"/>
            <a:ext cx="3438144" cy="112572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strike="noStrike" spc="-1" dirty="0">
                <a:latin typeface="+mj-lt"/>
                <a:ea typeface="+mj-ea"/>
                <a:cs typeface="+mj-cs"/>
              </a:rPr>
              <a:t>RADIOAKTIVITA, </a:t>
            </a:r>
            <a:endParaRPr lang="cs-CZ" sz="2800" b="1" strike="noStrike" spc="-1" dirty="0">
              <a:latin typeface="+mj-lt"/>
              <a:ea typeface="+mj-ea"/>
              <a:cs typeface="+mj-cs"/>
            </a:endParaRPr>
          </a:p>
          <a:p>
            <a:pPr>
              <a:lnSpc>
                <a:spcPct val="90000"/>
              </a:lnSpc>
              <a:spcBef>
                <a:spcPct val="0"/>
              </a:spcBef>
              <a:spcAft>
                <a:spcPts val="600"/>
              </a:spcAft>
            </a:pPr>
            <a:r>
              <a:rPr lang="en-US" sz="2800" b="1" strike="noStrike" spc="-1" dirty="0">
                <a:latin typeface="+mj-lt"/>
                <a:ea typeface="+mj-ea"/>
                <a:cs typeface="+mj-cs"/>
              </a:rPr>
              <a:t>Marie a Pierre </a:t>
            </a:r>
            <a:r>
              <a:rPr lang="en-US" sz="2800" b="1" strike="noStrike" spc="-1" dirty="0" err="1">
                <a:latin typeface="+mj-lt"/>
                <a:ea typeface="+mj-ea"/>
                <a:cs typeface="+mj-cs"/>
              </a:rPr>
              <a:t>Curieovi</a:t>
            </a:r>
            <a:r>
              <a:rPr lang="en-US" sz="2800" b="0" strike="noStrike" spc="-1" dirty="0">
                <a:latin typeface="+mj-lt"/>
                <a:ea typeface="+mj-ea"/>
                <a:cs typeface="+mj-cs"/>
              </a:rPr>
              <a:t> </a:t>
            </a:r>
          </a:p>
        </p:txBody>
      </p:sp>
      <p:sp>
        <p:nvSpPr>
          <p:cNvPr id="296" name="Rectangle 10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7" name="Rectangle 11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9" name="TextShape 2"/>
          <p:cNvSpPr txBox="1"/>
          <p:nvPr/>
        </p:nvSpPr>
        <p:spPr>
          <a:xfrm>
            <a:off x="371093" y="2611518"/>
            <a:ext cx="3899065" cy="3207258"/>
          </a:xfrm>
          <a:prstGeom prst="rect">
            <a:avLst/>
          </a:prstGeom>
        </p:spPr>
        <p:txBody>
          <a:bodyPr vert="horz" lIns="91440" tIns="45720" rIns="91440" bIns="45720" rtlCol="0" anchor="t">
            <a:noAutofit/>
          </a:bodyPr>
          <a:lstStyle/>
          <a:p>
            <a:pPr>
              <a:lnSpc>
                <a:spcPct val="90000"/>
              </a:lnSpc>
            </a:pPr>
            <a:r>
              <a:rPr lang="en-US" sz="2000" b="0" strike="noStrike" spc="-1" dirty="0" err="1"/>
              <a:t>Štafetu</a:t>
            </a:r>
            <a:r>
              <a:rPr lang="en-US" sz="2000" b="0" strike="noStrike" spc="-1" dirty="0"/>
              <a:t> od H.B. </a:t>
            </a:r>
            <a:r>
              <a:rPr lang="en-US" sz="2000" b="0" strike="noStrike" spc="-1" dirty="0" err="1"/>
              <a:t>převzali</a:t>
            </a:r>
            <a:r>
              <a:rPr lang="en-US" sz="2000" b="0" strike="noStrike" spc="-1" dirty="0"/>
              <a:t> </a:t>
            </a:r>
            <a:r>
              <a:rPr lang="en-US" sz="2000" b="0" strike="noStrike" spc="-1" dirty="0" err="1"/>
              <a:t>manželé</a:t>
            </a:r>
            <a:r>
              <a:rPr lang="en-US" sz="2000" b="0" strike="noStrike" spc="-1" dirty="0"/>
              <a:t> </a:t>
            </a:r>
            <a:r>
              <a:rPr lang="en-US" sz="2000" b="1" strike="noStrike" spc="-1" dirty="0"/>
              <a:t>Marie a Pierre </a:t>
            </a:r>
            <a:r>
              <a:rPr lang="en-US" sz="2000" b="1" spc="-1" dirty="0" err="1"/>
              <a:t>Curieovi</a:t>
            </a:r>
            <a:r>
              <a:rPr lang="en-US" sz="2000" b="0" strike="noStrike" spc="-1" dirty="0"/>
              <a:t>  (</a:t>
            </a:r>
            <a:r>
              <a:rPr lang="en-US" sz="2000" b="0" strike="noStrike" spc="-1" dirty="0" err="1"/>
              <a:t>byli</a:t>
            </a:r>
            <a:r>
              <a:rPr lang="en-US" sz="2000" b="0" strike="noStrike" spc="-1" dirty="0"/>
              <a:t> to </a:t>
            </a:r>
            <a:r>
              <a:rPr lang="en-US" sz="2000" b="0" u="sng" strike="noStrike" spc="-1" dirty="0" err="1"/>
              <a:t>spolupracovníci</a:t>
            </a:r>
            <a:r>
              <a:rPr lang="en-US" sz="2000" b="0" u="sng" strike="noStrike" spc="-1" dirty="0"/>
              <a:t> H. </a:t>
            </a:r>
            <a:r>
              <a:rPr lang="en-US" sz="2000" b="0" u="sng" strike="noStrike" spc="-1" dirty="0" err="1"/>
              <a:t>Becquerela</a:t>
            </a:r>
            <a:r>
              <a:rPr lang="en-US" sz="2000" b="0" u="sng" strike="noStrike" spc="-1" dirty="0"/>
              <a:t> </a:t>
            </a:r>
            <a:r>
              <a:rPr lang="en-US" sz="2000" b="0" strike="noStrike" spc="-1" dirty="0"/>
              <a:t>- Pierre Curie </a:t>
            </a:r>
            <a:r>
              <a:rPr lang="en-US" sz="2000" dirty="0" err="1"/>
              <a:t>měl</a:t>
            </a:r>
            <a:r>
              <a:rPr lang="en-US" sz="2000" dirty="0"/>
              <a:t> </a:t>
            </a:r>
            <a:r>
              <a:rPr lang="en-US" sz="2000" dirty="0" err="1"/>
              <a:t>pracovnu</a:t>
            </a:r>
            <a:r>
              <a:rPr lang="en-US" sz="2000" dirty="0"/>
              <a:t> </a:t>
            </a:r>
            <a:r>
              <a:rPr lang="en-US" sz="2000" dirty="0" err="1"/>
              <a:t>jen</a:t>
            </a:r>
            <a:r>
              <a:rPr lang="en-US" sz="2000" dirty="0"/>
              <a:t> </a:t>
            </a:r>
            <a:r>
              <a:rPr lang="en-US" sz="2000" dirty="0" err="1"/>
              <a:t>několik</a:t>
            </a:r>
            <a:r>
              <a:rPr lang="en-US" sz="2000" dirty="0"/>
              <a:t> </a:t>
            </a:r>
            <a:r>
              <a:rPr lang="en-US" sz="2000" dirty="0" err="1"/>
              <a:t>kroků</a:t>
            </a:r>
            <a:r>
              <a:rPr lang="en-US" sz="2000" dirty="0"/>
              <a:t> </a:t>
            </a:r>
            <a:r>
              <a:rPr lang="en-US" sz="2000" dirty="0" err="1"/>
              <a:t>chodbou</a:t>
            </a:r>
            <a:r>
              <a:rPr lang="en-US" sz="2000" dirty="0"/>
              <a:t> od </a:t>
            </a:r>
            <a:r>
              <a:rPr lang="en-US" sz="2000" dirty="0" err="1"/>
              <a:t>laboratoře</a:t>
            </a:r>
            <a:r>
              <a:rPr lang="en-US" sz="2000" dirty="0"/>
              <a:t> </a:t>
            </a:r>
            <a:r>
              <a:rPr lang="en-US" sz="2000" dirty="0" err="1"/>
              <a:t>profesora</a:t>
            </a:r>
            <a:r>
              <a:rPr lang="en-US" sz="2000" dirty="0"/>
              <a:t> </a:t>
            </a:r>
            <a:r>
              <a:rPr lang="en-US" sz="2000" dirty="0" err="1"/>
              <a:t>Becquerela</a:t>
            </a:r>
            <a:r>
              <a:rPr lang="en-US" sz="2000" dirty="0"/>
              <a:t> </a:t>
            </a:r>
            <a:r>
              <a:rPr lang="cs-CZ" sz="2000" dirty="0"/>
              <a:t>     </a:t>
            </a:r>
            <a:r>
              <a:rPr lang="en-US" sz="2000" dirty="0"/>
              <a:t>a </a:t>
            </a:r>
            <a:r>
              <a:rPr lang="en-US" sz="2000" dirty="0" err="1"/>
              <a:t>sdílel</a:t>
            </a:r>
            <a:r>
              <a:rPr lang="en-US" sz="2000" dirty="0"/>
              <a:t> ji se </a:t>
            </a:r>
            <a:r>
              <a:rPr lang="en-US" sz="2000" dirty="0" err="1"/>
              <a:t>svou</a:t>
            </a:r>
            <a:r>
              <a:rPr lang="en-US" sz="2000" dirty="0"/>
              <a:t> </a:t>
            </a:r>
            <a:r>
              <a:rPr lang="en-US" sz="2000" dirty="0" err="1"/>
              <a:t>mladou</a:t>
            </a:r>
            <a:r>
              <a:rPr lang="en-US" sz="2000" dirty="0"/>
              <a:t> </a:t>
            </a:r>
            <a:r>
              <a:rPr lang="en-US" sz="2000" dirty="0" err="1"/>
              <a:t>manželkou</a:t>
            </a:r>
            <a:r>
              <a:rPr lang="en-US" sz="2000" dirty="0"/>
              <a:t> </a:t>
            </a:r>
            <a:r>
              <a:rPr lang="en-US" sz="2000" dirty="0" err="1"/>
              <a:t>Marií</a:t>
            </a:r>
            <a:r>
              <a:rPr lang="en-US" sz="2000" dirty="0"/>
              <a:t>). </a:t>
            </a:r>
            <a:endParaRPr lang="en-US" sz="2000" b="0" strike="noStrike" spc="-1" dirty="0"/>
          </a:p>
          <a:p>
            <a:pPr>
              <a:lnSpc>
                <a:spcPct val="90000"/>
              </a:lnSpc>
              <a:spcBef>
                <a:spcPts val="1001"/>
              </a:spcBef>
              <a:buClr>
                <a:srgbClr val="FFFFFF"/>
              </a:buClr>
            </a:pPr>
            <a:r>
              <a:rPr lang="en-US" sz="2000" b="1" strike="noStrike" spc="-1" dirty="0"/>
              <a:t>Marie Curie, </a:t>
            </a:r>
            <a:r>
              <a:rPr lang="en-US" sz="2000" b="1" strike="noStrike" spc="-1" dirty="0" err="1"/>
              <a:t>tehdy</a:t>
            </a:r>
            <a:r>
              <a:rPr lang="en-US" sz="2000" b="1" strike="noStrike" spc="-1" dirty="0"/>
              <a:t> </a:t>
            </a:r>
            <a:r>
              <a:rPr lang="en-US" sz="2000" b="1" strike="noStrike" spc="-1" dirty="0" err="1"/>
              <a:t>ještě</a:t>
            </a:r>
            <a:r>
              <a:rPr lang="en-US" sz="2000" b="1" strike="noStrike" spc="-1" dirty="0"/>
              <a:t> </a:t>
            </a:r>
            <a:r>
              <a:rPr lang="en-US" sz="2000" b="1" strike="noStrike" spc="-1" dirty="0" err="1"/>
              <a:t>Sklodowská</a:t>
            </a:r>
            <a:r>
              <a:rPr lang="en-US" sz="2000" b="1" strike="noStrike" spc="-1" dirty="0"/>
              <a:t>, </a:t>
            </a:r>
            <a:r>
              <a:rPr lang="en-US" sz="2000" b="0" strike="noStrike" spc="-1" dirty="0" err="1"/>
              <a:t>byla</a:t>
            </a:r>
            <a:r>
              <a:rPr lang="en-US" sz="2000" b="0" strike="noStrike" spc="-1" dirty="0"/>
              <a:t> </a:t>
            </a:r>
            <a:r>
              <a:rPr lang="en-US" sz="2000" b="0" strike="noStrike" spc="-1" dirty="0" err="1"/>
              <a:t>polského</a:t>
            </a:r>
            <a:r>
              <a:rPr lang="en-US" sz="2000" b="0" strike="noStrike" spc="-1" dirty="0"/>
              <a:t> </a:t>
            </a:r>
            <a:r>
              <a:rPr lang="en-US" sz="2000" b="0" strike="noStrike" spc="-1" dirty="0" err="1"/>
              <a:t>původu</a:t>
            </a:r>
            <a:r>
              <a:rPr lang="en-US" sz="2000" b="0" strike="noStrike" spc="-1" dirty="0"/>
              <a:t>, </a:t>
            </a:r>
            <a:r>
              <a:rPr lang="cs-CZ" sz="2000" b="0" strike="noStrike" spc="-1" dirty="0"/>
              <a:t> a </a:t>
            </a:r>
            <a:r>
              <a:rPr lang="en-US" sz="2000" b="0" strike="noStrike" spc="-1" dirty="0" err="1"/>
              <a:t>jednou</a:t>
            </a:r>
            <a:r>
              <a:rPr lang="en-US" sz="2000" b="0" strike="noStrike" spc="-1" dirty="0"/>
              <a:t> z </a:t>
            </a:r>
            <a:r>
              <a:rPr lang="en-US" sz="2000" b="0" strike="noStrike" spc="-1" dirty="0" err="1"/>
              <a:t>Becquerelových</a:t>
            </a:r>
            <a:r>
              <a:rPr lang="en-US" sz="2000" b="0" strike="noStrike" spc="-1" dirty="0"/>
              <a:t> </a:t>
            </a:r>
            <a:r>
              <a:rPr lang="en-US" sz="2000" b="0" strike="noStrike" spc="-1" dirty="0" err="1"/>
              <a:t>studentek</a:t>
            </a:r>
            <a:r>
              <a:rPr lang="en-US" sz="2000" b="0" strike="noStrike" spc="-1" dirty="0"/>
              <a:t> a </a:t>
            </a:r>
            <a:r>
              <a:rPr lang="en-US" sz="2000" b="0" strike="noStrike" spc="-1" dirty="0" err="1"/>
              <a:t>právě</a:t>
            </a:r>
            <a:r>
              <a:rPr lang="en-US" sz="2000" b="0" strike="noStrike" spc="-1" dirty="0"/>
              <a:t> se </a:t>
            </a:r>
            <a:r>
              <a:rPr lang="en-US" sz="2000" b="0" strike="noStrike" spc="-1" dirty="0" err="1"/>
              <a:t>vdala</a:t>
            </a:r>
            <a:r>
              <a:rPr lang="en-US" sz="2000" b="0" strike="noStrike" spc="-1" dirty="0"/>
              <a:t> za </a:t>
            </a:r>
            <a:r>
              <a:rPr lang="cs-CZ" sz="2000" b="0" strike="noStrike" spc="-1" dirty="0"/>
              <a:t>   </a:t>
            </a:r>
            <a:r>
              <a:rPr lang="en-US" sz="2000" b="0" strike="noStrike" spc="-1" dirty="0" err="1"/>
              <a:t>fyzika</a:t>
            </a:r>
            <a:r>
              <a:rPr lang="en-US" sz="2000" b="0" strike="noStrike" spc="-1" dirty="0"/>
              <a:t> </a:t>
            </a:r>
            <a:r>
              <a:rPr lang="en-US" sz="2000" b="0" strike="noStrike" spc="-1" dirty="0" err="1"/>
              <a:t>Pierra</a:t>
            </a:r>
            <a:r>
              <a:rPr lang="en-US" sz="2000" b="0" strike="noStrike" spc="-1" dirty="0"/>
              <a:t>…</a:t>
            </a:r>
          </a:p>
          <a:p>
            <a:pPr indent="-228600">
              <a:lnSpc>
                <a:spcPct val="90000"/>
              </a:lnSpc>
              <a:spcBef>
                <a:spcPts val="1001"/>
              </a:spcBef>
              <a:buFont typeface="Arial" panose="020B0604020202020204" pitchFamily="34" charset="0"/>
              <a:buChar char="•"/>
            </a:pPr>
            <a:endParaRPr lang="en-US" sz="2000" b="0" strike="noStrike" spc="-1" dirty="0"/>
          </a:p>
        </p:txBody>
      </p:sp>
      <p:sp>
        <p:nvSpPr>
          <p:cNvPr id="17" name="Obdélník 16">
            <a:extLst>
              <a:ext uri="{FF2B5EF4-FFF2-40B4-BE49-F238E27FC236}">
                <a16:creationId xmlns:a16="http://schemas.microsoft.com/office/drawing/2014/main" id="{222D8546-C25C-4131-B81D-AD1C41D5A7DD}"/>
              </a:ext>
            </a:extLst>
          </p:cNvPr>
          <p:cNvSpPr/>
          <p:nvPr/>
        </p:nvSpPr>
        <p:spPr>
          <a:xfrm>
            <a:off x="8071775" y="6416838"/>
            <a:ext cx="3756541" cy="369332"/>
          </a:xfrm>
          <a:prstGeom prst="rect">
            <a:avLst/>
          </a:prstGeom>
        </p:spPr>
        <p:txBody>
          <a:bodyPr wrap="none">
            <a:spAutoFit/>
          </a:bodyPr>
          <a:lstStyle/>
          <a:p>
            <a:r>
              <a:rPr lang="cs-CZ" b="1" spc="-1" dirty="0">
                <a:solidFill>
                  <a:schemeClr val="bg1"/>
                </a:solidFill>
                <a:latin typeface="Calibri"/>
              </a:rPr>
              <a:t>Marie </a:t>
            </a:r>
            <a:r>
              <a:rPr lang="cs-CZ" b="1" spc="-1" dirty="0" err="1">
                <a:solidFill>
                  <a:schemeClr val="bg1"/>
                </a:solidFill>
                <a:latin typeface="Calibri"/>
              </a:rPr>
              <a:t>Sklodowska</a:t>
            </a:r>
            <a:r>
              <a:rPr lang="cs-CZ" b="1" spc="-1" dirty="0">
                <a:solidFill>
                  <a:schemeClr val="bg1"/>
                </a:solidFill>
                <a:latin typeface="Calibri"/>
              </a:rPr>
              <a:t>-Curie (1867-1934) </a:t>
            </a:r>
            <a:endParaRPr lang="cs-CZ" dirty="0">
              <a:solidFill>
                <a:schemeClr val="bg1"/>
              </a:solidFill>
            </a:endParaRPr>
          </a:p>
        </p:txBody>
      </p:sp>
      <p:sp>
        <p:nvSpPr>
          <p:cNvPr id="18" name="Obdélník 17">
            <a:extLst>
              <a:ext uri="{FF2B5EF4-FFF2-40B4-BE49-F238E27FC236}">
                <a16:creationId xmlns:a16="http://schemas.microsoft.com/office/drawing/2014/main" id="{1436562B-8020-48A8-8349-1801C0D7D5AA}"/>
              </a:ext>
            </a:extLst>
          </p:cNvPr>
          <p:cNvSpPr/>
          <p:nvPr/>
        </p:nvSpPr>
        <p:spPr>
          <a:xfrm>
            <a:off x="4039327" y="6416838"/>
            <a:ext cx="2560957" cy="369332"/>
          </a:xfrm>
          <a:prstGeom prst="rect">
            <a:avLst/>
          </a:prstGeom>
        </p:spPr>
        <p:txBody>
          <a:bodyPr wrap="none">
            <a:spAutoFit/>
          </a:bodyPr>
          <a:lstStyle/>
          <a:p>
            <a:r>
              <a:rPr lang="cs-CZ" b="1" spc="-1" dirty="0" err="1">
                <a:solidFill>
                  <a:schemeClr val="bg1"/>
                </a:solidFill>
                <a:latin typeface="Calibri"/>
              </a:rPr>
              <a:t>Pierre</a:t>
            </a:r>
            <a:r>
              <a:rPr lang="cs-CZ" b="1" spc="-1" dirty="0">
                <a:solidFill>
                  <a:schemeClr val="bg1"/>
                </a:solidFill>
                <a:latin typeface="Calibri"/>
              </a:rPr>
              <a:t> Curie (1859-1906) </a:t>
            </a:r>
            <a:endParaRPr lang="cs-CZ"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 name="TextShape 1"/>
          <p:cNvSpPr txBox="1"/>
          <p:nvPr/>
        </p:nvSpPr>
        <p:spPr>
          <a:xfrm>
            <a:off x="377760" y="305580"/>
            <a:ext cx="7994344" cy="1325160"/>
          </a:xfrm>
          <a:prstGeom prst="rect">
            <a:avLst/>
          </a:prstGeom>
          <a:noFill/>
          <a:ln>
            <a:noFill/>
          </a:ln>
        </p:spPr>
        <p:txBody>
          <a:bodyPr anchor="ctr">
            <a:normAutofit/>
          </a:bodyPr>
          <a:lstStyle/>
          <a:p>
            <a:pPr>
              <a:lnSpc>
                <a:spcPct val="90000"/>
              </a:lnSpc>
            </a:pPr>
            <a:r>
              <a:rPr lang="cs-CZ" sz="4400" b="1" strike="noStrike" spc="-1" dirty="0">
                <a:solidFill>
                  <a:srgbClr val="FFFFFF"/>
                </a:solidFill>
                <a:latin typeface="Calibri Light"/>
              </a:rPr>
              <a:t>Radioaktivita, </a:t>
            </a:r>
          </a:p>
          <a:p>
            <a:pPr>
              <a:lnSpc>
                <a:spcPct val="90000"/>
              </a:lnSpc>
            </a:pPr>
            <a:r>
              <a:rPr lang="cs-CZ" sz="4400" b="1" strike="noStrike" spc="-1" dirty="0">
                <a:solidFill>
                  <a:srgbClr val="FFFFFF"/>
                </a:solidFill>
                <a:latin typeface="Calibri Light"/>
              </a:rPr>
              <a:t>Marie a </a:t>
            </a:r>
            <a:r>
              <a:rPr lang="cs-CZ" sz="4400" b="1" strike="noStrike" spc="-1" dirty="0" err="1">
                <a:solidFill>
                  <a:srgbClr val="FFFFFF"/>
                </a:solidFill>
                <a:latin typeface="Calibri Light"/>
              </a:rPr>
              <a:t>Pierre</a:t>
            </a:r>
            <a:r>
              <a:rPr lang="cs-CZ" sz="4400" b="1" strike="noStrike" spc="-1" dirty="0">
                <a:solidFill>
                  <a:srgbClr val="FFFFFF"/>
                </a:solidFill>
                <a:latin typeface="Calibri Light"/>
              </a:rPr>
              <a:t> </a:t>
            </a:r>
            <a:r>
              <a:rPr lang="cs-CZ" sz="4400" b="1" strike="noStrike" spc="-1" dirty="0" err="1">
                <a:solidFill>
                  <a:srgbClr val="FFFFFF"/>
                </a:solidFill>
                <a:latin typeface="Calibri Light"/>
              </a:rPr>
              <a:t>Curieovi</a:t>
            </a:r>
            <a:endParaRPr lang="cs-CZ" sz="4400" b="0" strike="noStrike" spc="-1" dirty="0">
              <a:solidFill>
                <a:srgbClr val="000000"/>
              </a:solidFill>
              <a:latin typeface="Calibri"/>
            </a:endParaRPr>
          </a:p>
        </p:txBody>
      </p:sp>
      <p:sp>
        <p:nvSpPr>
          <p:cNvPr id="292" name="TextShape 2"/>
          <p:cNvSpPr txBox="1"/>
          <p:nvPr/>
        </p:nvSpPr>
        <p:spPr>
          <a:xfrm>
            <a:off x="6673933" y="332509"/>
            <a:ext cx="5288341" cy="6525491"/>
          </a:xfrm>
          <a:prstGeom prst="rect">
            <a:avLst/>
          </a:prstGeom>
          <a:noFill/>
          <a:ln>
            <a:noFill/>
          </a:ln>
        </p:spPr>
        <p:txBody>
          <a:bodyPr>
            <a:normAutofit fontScale="79500" lnSpcReduction="10000"/>
          </a:bodyPr>
          <a:lstStyle/>
          <a:p>
            <a:pPr marL="228600" indent="-228240">
              <a:lnSpc>
                <a:spcPts val="2600"/>
              </a:lnSpc>
              <a:spcBef>
                <a:spcPts val="1001"/>
              </a:spcBef>
              <a:buClr>
                <a:srgbClr val="FFFFFF"/>
              </a:buClr>
              <a:buFont typeface="Arial"/>
              <a:buChar char="•"/>
            </a:pPr>
            <a:r>
              <a:rPr lang="cs-CZ" sz="3500" b="1" u="sng" strike="noStrike" spc="-1" dirty="0">
                <a:solidFill>
                  <a:srgbClr val="FFFFFF"/>
                </a:solidFill>
                <a:latin typeface="Calibri"/>
              </a:rPr>
              <a:t>Zobecnění </a:t>
            </a:r>
            <a:r>
              <a:rPr lang="cs-CZ" sz="3500" b="1" u="sng" strike="noStrike" spc="-1" dirty="0" err="1">
                <a:solidFill>
                  <a:srgbClr val="FFFFFF"/>
                </a:solidFill>
                <a:latin typeface="Calibri"/>
              </a:rPr>
              <a:t>Becquerelova</a:t>
            </a:r>
            <a:r>
              <a:rPr lang="cs-CZ" sz="3500" b="1" u="sng" strike="noStrike" spc="-1" dirty="0">
                <a:solidFill>
                  <a:srgbClr val="FFFFFF"/>
                </a:solidFill>
                <a:latin typeface="Calibri"/>
              </a:rPr>
              <a:t> </a:t>
            </a:r>
            <a:r>
              <a:rPr lang="cs-CZ" sz="3500" b="1" u="sng" spc="-1" dirty="0">
                <a:solidFill>
                  <a:srgbClr val="FFFFFF"/>
                </a:solidFill>
                <a:latin typeface="Calibri"/>
              </a:rPr>
              <a:t>objevu:</a:t>
            </a:r>
          </a:p>
          <a:p>
            <a:pPr marL="228600" indent="-228240">
              <a:lnSpc>
                <a:spcPts val="2600"/>
              </a:lnSpc>
              <a:spcBef>
                <a:spcPts val="1001"/>
              </a:spcBef>
              <a:buClr>
                <a:srgbClr val="FFFFFF"/>
              </a:buClr>
              <a:buFont typeface="Arial"/>
              <a:buChar char="•"/>
            </a:pPr>
            <a:r>
              <a:rPr lang="cs-CZ" sz="2800" b="0" strike="noStrike" spc="-1" dirty="0">
                <a:solidFill>
                  <a:srgbClr val="FFFFFF"/>
                </a:solidFill>
                <a:latin typeface="Calibri"/>
              </a:rPr>
              <a:t>Curieovi již v roce 1896 zjistili, že </a:t>
            </a:r>
            <a:r>
              <a:rPr lang="cs-CZ" sz="2800" b="1" strike="noStrike" spc="-1" dirty="0">
                <a:solidFill>
                  <a:srgbClr val="FF0000"/>
                </a:solidFill>
                <a:latin typeface="Calibri"/>
              </a:rPr>
              <a:t>stejné záření jako uran vydávají také </a:t>
            </a:r>
            <a:r>
              <a:rPr lang="cs-CZ" sz="2800" b="1" u="sng" strike="noStrike" spc="-1" dirty="0">
                <a:solidFill>
                  <a:srgbClr val="FF0000"/>
                </a:solidFill>
                <a:latin typeface="Calibri"/>
              </a:rPr>
              <a:t>sloučeniny thoria</a:t>
            </a:r>
            <a:r>
              <a:rPr lang="cs-CZ" sz="2800" b="0" u="sng" strike="noStrike" spc="-1" dirty="0">
                <a:solidFill>
                  <a:srgbClr val="FF0000"/>
                </a:solidFill>
                <a:latin typeface="Calibri"/>
              </a:rPr>
              <a:t> - </a:t>
            </a:r>
            <a:r>
              <a:rPr lang="cs-CZ" sz="2800" b="1" u="sng" strike="noStrike" spc="-1" dirty="0">
                <a:solidFill>
                  <a:srgbClr val="FF0000"/>
                </a:solidFill>
                <a:latin typeface="Calibri"/>
              </a:rPr>
              <a:t>na světě tedy existuje přinejmenším ještě jeden „zářící“ prvek</a:t>
            </a:r>
          </a:p>
          <a:p>
            <a:pPr marL="360">
              <a:lnSpc>
                <a:spcPts val="2600"/>
              </a:lnSpc>
              <a:spcBef>
                <a:spcPts val="1001"/>
              </a:spcBef>
              <a:buClr>
                <a:srgbClr val="FFFFFF"/>
              </a:buClr>
            </a:pPr>
            <a:r>
              <a:rPr lang="cs-CZ" sz="2800" spc="-1" dirty="0">
                <a:solidFill>
                  <a:srgbClr val="FFFFFF"/>
                </a:solidFill>
                <a:latin typeface="Calibri"/>
              </a:rPr>
              <a:t>   </a:t>
            </a:r>
            <a:r>
              <a:rPr lang="cs-CZ" sz="2800" b="0" strike="noStrike" spc="-1" dirty="0">
                <a:solidFill>
                  <a:srgbClr val="FFFFFF"/>
                </a:solidFill>
                <a:latin typeface="Calibri"/>
              </a:rPr>
              <a:t>(prvenství objevu bylo nicméně přiřknuto</a:t>
            </a:r>
            <a:r>
              <a:rPr lang="cs-CZ" sz="2800" b="0" strike="noStrike" spc="-1" dirty="0">
                <a:solidFill>
                  <a:schemeClr val="bg1"/>
                </a:solidFill>
                <a:latin typeface="Calibri"/>
              </a:rPr>
              <a:t>   </a:t>
            </a:r>
          </a:p>
          <a:p>
            <a:pPr marL="360">
              <a:lnSpc>
                <a:spcPts val="1800"/>
              </a:lnSpc>
              <a:spcBef>
                <a:spcPts val="1001"/>
              </a:spcBef>
              <a:buClr>
                <a:srgbClr val="FFFFFF"/>
              </a:buClr>
            </a:pPr>
            <a:r>
              <a:rPr lang="cs-CZ" sz="2800" dirty="0">
                <a:solidFill>
                  <a:schemeClr val="bg1"/>
                </a:solidFill>
              </a:rPr>
              <a:t>   Gerhardu </a:t>
            </a:r>
            <a:r>
              <a:rPr lang="cs-CZ" sz="2800" dirty="0" err="1">
                <a:solidFill>
                  <a:schemeClr val="bg1"/>
                </a:solidFill>
              </a:rPr>
              <a:t>Carlemu</a:t>
            </a:r>
            <a:r>
              <a:rPr lang="cs-CZ" sz="2800" dirty="0">
                <a:solidFill>
                  <a:schemeClr val="bg1"/>
                </a:solidFill>
              </a:rPr>
              <a:t> Schmidtovi</a:t>
            </a:r>
            <a:r>
              <a:rPr lang="cs-CZ" sz="2800" spc="-1" dirty="0">
                <a:solidFill>
                  <a:srgbClr val="FFFFFF"/>
                </a:solidFill>
                <a:latin typeface="Calibri"/>
              </a:rPr>
              <a:t>)</a:t>
            </a:r>
            <a:endParaRPr lang="cs-CZ" sz="2800" b="1" u="sng" strike="noStrike" spc="-1" dirty="0">
              <a:solidFill>
                <a:srgbClr val="FF0000"/>
              </a:solidFill>
              <a:latin typeface="Calibri"/>
            </a:endParaRPr>
          </a:p>
          <a:p>
            <a:pPr marL="228600" indent="-228240">
              <a:lnSpc>
                <a:spcPts val="2600"/>
              </a:lnSpc>
              <a:spcBef>
                <a:spcPts val="1001"/>
              </a:spcBef>
              <a:buClr>
                <a:srgbClr val="FFFFFF"/>
              </a:buClr>
              <a:buFont typeface="Arial"/>
              <a:buChar char="•"/>
            </a:pPr>
            <a:r>
              <a:rPr lang="cs-CZ" sz="2800" b="0" strike="noStrike" spc="-1" dirty="0">
                <a:solidFill>
                  <a:srgbClr val="FFFFFF"/>
                </a:solidFill>
                <a:latin typeface="Calibri"/>
              </a:rPr>
              <a:t>Tehdy Marie Curie pro tuto vlastnost (které se zpočátku říkalo </a:t>
            </a:r>
            <a:r>
              <a:rPr lang="cs-CZ" sz="2800" b="1" strike="noStrike" spc="-1" dirty="0" err="1">
                <a:solidFill>
                  <a:srgbClr val="FFFFFF"/>
                </a:solidFill>
                <a:latin typeface="Calibri"/>
              </a:rPr>
              <a:t>Becquerelovy</a:t>
            </a:r>
            <a:r>
              <a:rPr lang="cs-CZ" sz="2800" b="1" strike="noStrike" spc="-1" dirty="0">
                <a:solidFill>
                  <a:srgbClr val="FFFFFF"/>
                </a:solidFill>
                <a:latin typeface="Calibri"/>
              </a:rPr>
              <a:t> paprsky</a:t>
            </a:r>
            <a:r>
              <a:rPr lang="cs-CZ" sz="2800" b="0" strike="noStrike" spc="-1" dirty="0">
                <a:solidFill>
                  <a:srgbClr val="FFFFFF"/>
                </a:solidFill>
                <a:latin typeface="Calibri"/>
              </a:rPr>
              <a:t>) </a:t>
            </a:r>
            <a:r>
              <a:rPr lang="cs-CZ" sz="2800" b="1" strike="noStrike" spc="-1" dirty="0">
                <a:solidFill>
                  <a:srgbClr val="FF0000"/>
                </a:solidFill>
                <a:latin typeface="Calibri"/>
              </a:rPr>
              <a:t>poprvé použila název </a:t>
            </a:r>
            <a:r>
              <a:rPr lang="cs-CZ" sz="2800" b="1" u="sng" strike="noStrike" spc="-1" dirty="0">
                <a:solidFill>
                  <a:srgbClr val="FF0000"/>
                </a:solidFill>
                <a:latin typeface="Calibri"/>
              </a:rPr>
              <a:t>radioaktivita</a:t>
            </a:r>
            <a:r>
              <a:rPr lang="cs-CZ" sz="2800" b="0" strike="noStrike" spc="-1" dirty="0">
                <a:solidFill>
                  <a:srgbClr val="FF0000"/>
                </a:solidFill>
                <a:latin typeface="Calibri"/>
              </a:rPr>
              <a:t>.</a:t>
            </a:r>
            <a:r>
              <a:rPr lang="cs-CZ" sz="2800" b="0" strike="noStrike" spc="-1" dirty="0">
                <a:solidFill>
                  <a:srgbClr val="FFFFFF"/>
                </a:solidFill>
                <a:latin typeface="Calibri"/>
              </a:rPr>
              <a:t> </a:t>
            </a:r>
            <a:endParaRPr lang="cs-CZ" sz="2800" b="0" strike="noStrike" spc="-1" dirty="0">
              <a:solidFill>
                <a:srgbClr val="000000"/>
              </a:solidFill>
              <a:latin typeface="Calibri"/>
            </a:endParaRPr>
          </a:p>
          <a:p>
            <a:pPr marL="228600" indent="-228240">
              <a:lnSpc>
                <a:spcPts val="2600"/>
              </a:lnSpc>
              <a:spcBef>
                <a:spcPts val="1001"/>
              </a:spcBef>
              <a:buClr>
                <a:srgbClr val="FFFFFF"/>
              </a:buClr>
              <a:buFont typeface="Arial"/>
              <a:buChar char="•"/>
            </a:pPr>
            <a:r>
              <a:rPr lang="cs-CZ" sz="2800" b="0" strike="noStrike" spc="-1" dirty="0">
                <a:solidFill>
                  <a:srgbClr val="FFFFFF"/>
                </a:solidFill>
                <a:latin typeface="Calibri"/>
              </a:rPr>
              <a:t>Objevitel záření (H.B.) však o fyzikální zvěčnění svého jména nakonec přece jen nepřišel: byla po něm pojmenována </a:t>
            </a:r>
            <a:r>
              <a:rPr lang="cs-CZ" sz="2800" b="1" strike="noStrike" spc="-1" dirty="0">
                <a:solidFill>
                  <a:srgbClr val="FFFFFF"/>
                </a:solidFill>
                <a:latin typeface="Calibri"/>
              </a:rPr>
              <a:t>jednotka radioaktivity</a:t>
            </a:r>
            <a:r>
              <a:rPr lang="cs-CZ" sz="2800" b="0" strike="noStrike" spc="-1" dirty="0">
                <a:solidFill>
                  <a:srgbClr val="FFFFFF"/>
                </a:solidFill>
                <a:latin typeface="Calibri"/>
              </a:rPr>
              <a:t> </a:t>
            </a:r>
            <a:endParaRPr lang="cs-CZ" sz="2800" b="0" strike="noStrike" spc="-1" dirty="0">
              <a:solidFill>
                <a:srgbClr val="000000"/>
              </a:solidFill>
              <a:latin typeface="Calibri"/>
            </a:endParaRPr>
          </a:p>
          <a:p>
            <a:pPr marL="228600" indent="-228240">
              <a:lnSpc>
                <a:spcPts val="2600"/>
              </a:lnSpc>
              <a:spcBef>
                <a:spcPts val="1001"/>
              </a:spcBef>
              <a:buClr>
                <a:srgbClr val="FFFFFF"/>
              </a:buClr>
            </a:pPr>
            <a:r>
              <a:rPr lang="cs-CZ" sz="2800" b="0" strike="noStrike" spc="-1" dirty="0">
                <a:solidFill>
                  <a:srgbClr val="FFFFFF"/>
                </a:solidFill>
                <a:latin typeface="Calibri"/>
              </a:rPr>
              <a:t>	(1 Becquerel  </a:t>
            </a:r>
            <a:r>
              <a:rPr lang="en-US" sz="2800" b="0" strike="noStrike" spc="-1" dirty="0">
                <a:solidFill>
                  <a:srgbClr val="FFFFFF"/>
                </a:solidFill>
                <a:latin typeface="Calibri"/>
              </a:rPr>
              <a:t>[</a:t>
            </a:r>
            <a:r>
              <a:rPr lang="cs-CZ" sz="2800" b="0" strike="noStrike" spc="-1" dirty="0">
                <a:solidFill>
                  <a:srgbClr val="FFFFFF"/>
                </a:solidFill>
                <a:latin typeface="Calibri"/>
              </a:rPr>
              <a:t>1 </a:t>
            </a:r>
            <a:r>
              <a:rPr lang="cs-CZ" sz="2800" b="0" strike="noStrike" spc="-1" dirty="0" err="1">
                <a:solidFill>
                  <a:srgbClr val="FFFFFF"/>
                </a:solidFill>
                <a:latin typeface="Calibri"/>
              </a:rPr>
              <a:t>Bq</a:t>
            </a:r>
            <a:r>
              <a:rPr lang="en-US" sz="2800" b="0" strike="noStrike" spc="-1" dirty="0">
                <a:solidFill>
                  <a:srgbClr val="FFFFFF"/>
                </a:solidFill>
                <a:latin typeface="Calibri"/>
              </a:rPr>
              <a:t>]</a:t>
            </a:r>
            <a:r>
              <a:rPr lang="cs-CZ" sz="2800" b="0" strike="noStrike" spc="-1" dirty="0">
                <a:solidFill>
                  <a:srgbClr val="FFFFFF"/>
                </a:solidFill>
                <a:latin typeface="Calibri"/>
              </a:rPr>
              <a:t> vyjadřuje takovou aktivitu zdroje při níž se za 1 sec rozpadne 1 atom)</a:t>
            </a:r>
            <a:endParaRPr lang="cs-CZ" sz="2800" b="0" strike="noStrike" spc="-1" dirty="0">
              <a:solidFill>
                <a:srgbClr val="000000"/>
              </a:solidFill>
              <a:latin typeface="Calibri"/>
            </a:endParaRPr>
          </a:p>
          <a:p>
            <a:pPr>
              <a:lnSpc>
                <a:spcPts val="2600"/>
              </a:lnSpc>
              <a:spcBef>
                <a:spcPts val="1001"/>
              </a:spcBef>
            </a:pPr>
            <a:endParaRPr lang="cs-CZ" sz="2800" b="0" strike="noStrike" spc="-1" dirty="0">
              <a:solidFill>
                <a:srgbClr val="000000"/>
              </a:solidFill>
              <a:latin typeface="Calibri"/>
            </a:endParaRPr>
          </a:p>
        </p:txBody>
      </p:sp>
      <p:pic>
        <p:nvPicPr>
          <p:cNvPr id="293" name="Obrázek 3"/>
          <p:cNvPicPr/>
          <p:nvPr/>
        </p:nvPicPr>
        <p:blipFill>
          <a:blip r:embed="rId2" cstate="print"/>
          <a:stretch/>
        </p:blipFill>
        <p:spPr>
          <a:xfrm>
            <a:off x="300000" y="2023860"/>
            <a:ext cx="6172052" cy="4002120"/>
          </a:xfrm>
          <a:prstGeom prst="rect">
            <a:avLst/>
          </a:prstGeom>
          <a:ln>
            <a:solidFill>
              <a:schemeClr val="bg1"/>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FDAF1F3A-C6DD-4BA8-B94E-9DBA369DD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8845" y="4479193"/>
            <a:ext cx="3128709" cy="1698443"/>
          </a:xfrm>
          <a:prstGeom prst="rect">
            <a:avLst/>
          </a:prstGeom>
        </p:spPr>
      </p:pic>
      <p:cxnSp>
        <p:nvCxnSpPr>
          <p:cNvPr id="34" name="Straight Connector 33">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0"/>
            <a:ext cx="0" cy="32004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Obrázek 2" descr="Obsah obrázku text, stůl, stůl na jedné noze&#10;&#10;Popis byl vytvořen automaticky">
            <a:extLst>
              <a:ext uri="{FF2B5EF4-FFF2-40B4-BE49-F238E27FC236}">
                <a16:creationId xmlns:a16="http://schemas.microsoft.com/office/drawing/2014/main" id="{EB5D99DD-0E0F-4F48-8D27-CEDB770DA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97" y="4468701"/>
            <a:ext cx="3148038" cy="1708935"/>
          </a:xfrm>
          <a:prstGeom prst="rect">
            <a:avLst/>
          </a:prstGeom>
        </p:spPr>
      </p:pic>
      <p:cxnSp>
        <p:nvCxnSpPr>
          <p:cNvPr id="36" name="Straight Connector 35">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21742"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330"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609790" y="3197412"/>
            <a:ext cx="4956048"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994133"/>
            <a:ext cx="3602736"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534400" y="3994133"/>
            <a:ext cx="3657600"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9FEC1B70-1611-4D4F-B71C-2124BE0029B0}"/>
              </a:ext>
            </a:extLst>
          </p:cNvPr>
          <p:cNvPicPr>
            <a:picLocks noChangeAspect="1"/>
          </p:cNvPicPr>
          <p:nvPr/>
        </p:nvPicPr>
        <p:blipFill rotWithShape="1">
          <a:blip r:embed="rId4"/>
          <a:srcRect l="3087" r="1252"/>
          <a:stretch/>
        </p:blipFill>
        <p:spPr>
          <a:xfrm>
            <a:off x="3705263" y="3460851"/>
            <a:ext cx="4799418" cy="3135717"/>
          </a:xfrm>
          <a:prstGeom prst="rect">
            <a:avLst/>
          </a:prstGeom>
        </p:spPr>
      </p:pic>
      <p:pic>
        <p:nvPicPr>
          <p:cNvPr id="5" name="Obrázek 4">
            <a:extLst>
              <a:ext uri="{FF2B5EF4-FFF2-40B4-BE49-F238E27FC236}">
                <a16:creationId xmlns:a16="http://schemas.microsoft.com/office/drawing/2014/main" id="{4C072E25-16A0-418C-BC92-D76F5D78C5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980" y="466016"/>
            <a:ext cx="4173070" cy="2265380"/>
          </a:xfrm>
          <a:prstGeom prst="rect">
            <a:avLst/>
          </a:prstGeom>
        </p:spPr>
      </p:pic>
      <p:pic>
        <p:nvPicPr>
          <p:cNvPr id="7" name="Obrázek 6">
            <a:extLst>
              <a:ext uri="{FF2B5EF4-FFF2-40B4-BE49-F238E27FC236}">
                <a16:creationId xmlns:a16="http://schemas.microsoft.com/office/drawing/2014/main" id="{A92E82BE-9364-4A98-A6CA-7EE388D3ED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188" y="481899"/>
            <a:ext cx="4428498" cy="2404042"/>
          </a:xfrm>
          <a:prstGeom prst="rect">
            <a:avLst/>
          </a:prstGeom>
        </p:spPr>
      </p:pic>
    </p:spTree>
    <p:extLst>
      <p:ext uri="{BB962C8B-B14F-4D97-AF65-F5344CB8AC3E}">
        <p14:creationId xmlns:p14="http://schemas.microsoft.com/office/powerpoint/2010/main" val="2754751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INTERAKCE RTG záření s hmotou</a:t>
            </a:r>
          </a:p>
        </p:txBody>
      </p:sp>
      <p:sp>
        <p:nvSpPr>
          <p:cNvPr id="3" name="Zástupný symbol pro obsah 2"/>
          <p:cNvSpPr>
            <a:spLocks noGrp="1"/>
          </p:cNvSpPr>
          <p:nvPr>
            <p:ph idx="1"/>
          </p:nvPr>
        </p:nvSpPr>
        <p:spPr>
          <a:xfrm>
            <a:off x="1253839" y="1989138"/>
            <a:ext cx="9208324" cy="4351338"/>
          </a:xfrm>
        </p:spPr>
        <p:txBody>
          <a:bodyPr>
            <a:normAutofit/>
          </a:bodyPr>
          <a:lstStyle/>
          <a:p>
            <a:r>
              <a:rPr lang="cs-CZ" dirty="0"/>
              <a:t>RTG záření integruje s atomy tkáně dvěma procesy: </a:t>
            </a:r>
            <a:r>
              <a:rPr lang="cs-CZ" b="1" dirty="0">
                <a:solidFill>
                  <a:srgbClr val="C00000"/>
                </a:solidFill>
              </a:rPr>
              <a:t>fotoefekt</a:t>
            </a:r>
            <a:r>
              <a:rPr lang="cs-CZ" b="1" dirty="0"/>
              <a:t> </a:t>
            </a:r>
            <a:r>
              <a:rPr lang="cs-CZ" dirty="0"/>
              <a:t>a </a:t>
            </a:r>
            <a:r>
              <a:rPr lang="cs-CZ" b="1" dirty="0" err="1">
                <a:solidFill>
                  <a:srgbClr val="C00000"/>
                </a:solidFill>
              </a:rPr>
              <a:t>Comptonův</a:t>
            </a:r>
            <a:r>
              <a:rPr lang="cs-CZ" b="1" dirty="0">
                <a:solidFill>
                  <a:srgbClr val="C00000"/>
                </a:solidFill>
              </a:rPr>
              <a:t> rozptyl </a:t>
            </a:r>
            <a:r>
              <a:rPr lang="cs-CZ" dirty="0"/>
              <a:t>(tvorba </a:t>
            </a:r>
            <a:r>
              <a:rPr lang="cs-CZ" i="1" dirty="0"/>
              <a:t>elektron-pozitronových párů </a:t>
            </a:r>
            <a:r>
              <a:rPr lang="cs-CZ" dirty="0"/>
              <a:t>zde nenastává vzhledem k nízké energii fotonů).</a:t>
            </a:r>
          </a:p>
          <a:p>
            <a:r>
              <a:rPr lang="cs-CZ" dirty="0"/>
              <a:t>Oba tyto procesy se podílejí na rozdílné absorpci záření v jednotlivých tkáních </a:t>
            </a:r>
            <a:r>
              <a:rPr lang="cs-CZ" u="sng" dirty="0"/>
              <a:t>v závislosti na tloušťce, hustotě látky a protonovém čísle atomů</a:t>
            </a:r>
            <a:r>
              <a:rPr lang="cs-CZ" dirty="0"/>
              <a:t>. </a:t>
            </a:r>
          </a:p>
          <a:p>
            <a:r>
              <a:rPr lang="cs-CZ" dirty="0"/>
              <a:t>Právě na této rozdílné absorpci RTG záření v různých tkáních jakož i jejich fyziologických či patologických </a:t>
            </a:r>
            <a:r>
              <a:rPr lang="pl-PL" dirty="0"/>
              <a:t>stavech je založena RTG diagnostika.</a:t>
            </a:r>
            <a:endParaRPr lang="cs-CZ" dirty="0"/>
          </a:p>
        </p:txBody>
      </p:sp>
    </p:spTree>
    <p:extLst>
      <p:ext uri="{BB962C8B-B14F-4D97-AF65-F5344CB8AC3E}">
        <p14:creationId xmlns:p14="http://schemas.microsoft.com/office/powerpoint/2010/main" val="3219957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extShape 1"/>
          <p:cNvSpPr txBox="1"/>
          <p:nvPr/>
        </p:nvSpPr>
        <p:spPr>
          <a:xfrm>
            <a:off x="514560" y="76320"/>
            <a:ext cx="11170560" cy="1002240"/>
          </a:xfrm>
          <a:prstGeom prst="rect">
            <a:avLst/>
          </a:prstGeom>
          <a:noFill/>
          <a:ln>
            <a:noFill/>
          </a:ln>
        </p:spPr>
        <p:txBody>
          <a:bodyPr anchor="ctr">
            <a:noAutofit/>
          </a:bodyPr>
          <a:lstStyle/>
          <a:p>
            <a:pPr>
              <a:lnSpc>
                <a:spcPct val="90000"/>
              </a:lnSpc>
            </a:pPr>
            <a:r>
              <a:rPr lang="cs-CZ" sz="4400" b="1" strike="noStrike" spc="-1">
                <a:solidFill>
                  <a:srgbClr val="FFFFFF"/>
                </a:solidFill>
                <a:latin typeface="Calibri Light"/>
              </a:rPr>
              <a:t>Radioaktivita, Marie a Pierre Curieovi</a:t>
            </a:r>
            <a:endParaRPr lang="cs-CZ" sz="4400" b="0" strike="noStrike" spc="-1">
              <a:solidFill>
                <a:srgbClr val="000000"/>
              </a:solidFill>
              <a:latin typeface="Calibri"/>
            </a:endParaRPr>
          </a:p>
        </p:txBody>
      </p:sp>
      <p:sp>
        <p:nvSpPr>
          <p:cNvPr id="295" name="TextShape 2"/>
          <p:cNvSpPr txBox="1"/>
          <p:nvPr/>
        </p:nvSpPr>
        <p:spPr>
          <a:xfrm>
            <a:off x="374571" y="332656"/>
            <a:ext cx="11442859" cy="2592288"/>
          </a:xfrm>
          <a:prstGeom prst="rect">
            <a:avLst/>
          </a:prstGeom>
          <a:noFill/>
          <a:ln>
            <a:noFill/>
          </a:ln>
        </p:spPr>
        <p:txBody>
          <a:bodyPr>
            <a:noAutofit/>
          </a:bodyPr>
          <a:lstStyle/>
          <a:p>
            <a:pPr marL="179388" lvl="0" indent="-179388">
              <a:spcBef>
                <a:spcPts val="1200"/>
              </a:spcBef>
              <a:buFont typeface="Arial" pitchFamily="34" charset="0"/>
              <a:buChar char="•"/>
            </a:pPr>
            <a:r>
              <a:rPr lang="cs-CZ" sz="3200" b="1" u="sng" dirty="0">
                <a:solidFill>
                  <a:srgbClr val="FF0000"/>
                </a:solidFill>
              </a:rPr>
              <a:t>M a P Curie brzy zjistili, že s horninami a radioaktivitou něco nesedí</a:t>
            </a:r>
            <a:r>
              <a:rPr lang="cs-CZ" sz="3200" b="1" dirty="0">
                <a:solidFill>
                  <a:srgbClr val="FF0000"/>
                </a:solidFill>
              </a:rPr>
              <a:t>:</a:t>
            </a:r>
          </a:p>
          <a:p>
            <a:pPr marL="179388" lvl="0" indent="-179388">
              <a:spcBef>
                <a:spcPts val="1200"/>
              </a:spcBef>
              <a:buFont typeface="Arial" pitchFamily="34" charset="0"/>
              <a:buChar char="•"/>
            </a:pPr>
            <a:r>
              <a:rPr lang="cs-CZ" sz="2400" b="1" strike="noStrike" spc="-1" dirty="0">
                <a:latin typeface="Calibri"/>
              </a:rPr>
              <a:t>Radioaktivita nerostů </a:t>
            </a:r>
            <a:r>
              <a:rPr lang="cs-CZ" sz="2400" b="1" strike="noStrike" spc="-1" dirty="0" err="1">
                <a:latin typeface="Calibri"/>
              </a:rPr>
              <a:t>uranitu</a:t>
            </a:r>
            <a:r>
              <a:rPr lang="cs-CZ" sz="2400" b="1" strike="noStrike" spc="-1" dirty="0">
                <a:latin typeface="Calibri"/>
              </a:rPr>
              <a:t> a chalkolitu byla mnohem vyšší, než by odpovídalo zastoupení uranu a thoria ve vzorcích</a:t>
            </a:r>
            <a:endParaRPr lang="cs-CZ" sz="2400" b="0" strike="noStrike" spc="-1" dirty="0">
              <a:latin typeface="Calibri"/>
            </a:endParaRPr>
          </a:p>
        </p:txBody>
      </p:sp>
      <p:pic>
        <p:nvPicPr>
          <p:cNvPr id="166914" name="Picture 2" descr="Image result for smolinec"/>
          <p:cNvPicPr>
            <a:picLocks noChangeAspect="1" noChangeArrowheads="1"/>
          </p:cNvPicPr>
          <p:nvPr/>
        </p:nvPicPr>
        <p:blipFill>
          <a:blip r:embed="rId3" cstate="print"/>
          <a:srcRect/>
          <a:stretch>
            <a:fillRect/>
          </a:stretch>
        </p:blipFill>
        <p:spPr bwMode="auto">
          <a:xfrm rot="5400000">
            <a:off x="1940537" y="2202897"/>
            <a:ext cx="2043360" cy="4293609"/>
          </a:xfrm>
          <a:prstGeom prst="rect">
            <a:avLst/>
          </a:prstGeom>
          <a:noFill/>
        </p:spPr>
      </p:pic>
      <p:pic>
        <p:nvPicPr>
          <p:cNvPr id="166918" name="Picture 6" descr="Uranium (Ilustrasi)"/>
          <p:cNvPicPr>
            <a:picLocks noChangeAspect="1" noChangeArrowheads="1"/>
          </p:cNvPicPr>
          <p:nvPr/>
        </p:nvPicPr>
        <p:blipFill>
          <a:blip r:embed="rId4" cstate="print"/>
          <a:srcRect l="19559" r="16177"/>
          <a:stretch>
            <a:fillRect/>
          </a:stretch>
        </p:blipFill>
        <p:spPr bwMode="auto">
          <a:xfrm>
            <a:off x="6576054" y="3328021"/>
            <a:ext cx="2208245" cy="1726385"/>
          </a:xfrm>
          <a:prstGeom prst="rect">
            <a:avLst/>
          </a:prstGeom>
          <a:noFill/>
        </p:spPr>
      </p:pic>
      <p:pic>
        <p:nvPicPr>
          <p:cNvPr id="166922" name="Picture 10" descr="https://me-confidential.com/wp-content/uploads/2015/09/Iran-300x236.jpg"/>
          <p:cNvPicPr>
            <a:picLocks noChangeAspect="1" noChangeArrowheads="1"/>
          </p:cNvPicPr>
          <p:nvPr/>
        </p:nvPicPr>
        <p:blipFill>
          <a:blip r:embed="rId5" cstate="print"/>
          <a:srcRect/>
          <a:stretch>
            <a:fillRect/>
          </a:stretch>
        </p:blipFill>
        <p:spPr bwMode="auto">
          <a:xfrm>
            <a:off x="8784299" y="3328020"/>
            <a:ext cx="2929139" cy="1728192"/>
          </a:xfrm>
          <a:prstGeom prst="rect">
            <a:avLst/>
          </a:prstGeom>
          <a:noFill/>
        </p:spPr>
      </p:pic>
      <p:pic>
        <p:nvPicPr>
          <p:cNvPr id="14" name="Picture 12" descr="https://ih1.redbubble.net/image.221640511.1185/flat,750x1000,075,f.jpg"/>
          <p:cNvPicPr>
            <a:picLocks noChangeAspect="1" noChangeArrowheads="1"/>
          </p:cNvPicPr>
          <p:nvPr/>
        </p:nvPicPr>
        <p:blipFill>
          <a:blip r:embed="rId6" cstate="print"/>
          <a:srcRect l="12741" t="20138" r="12404" b="20138"/>
          <a:stretch>
            <a:fillRect/>
          </a:stretch>
        </p:blipFill>
        <p:spPr bwMode="auto">
          <a:xfrm>
            <a:off x="8880309" y="2535932"/>
            <a:ext cx="980979" cy="720080"/>
          </a:xfrm>
          <a:prstGeom prst="rect">
            <a:avLst/>
          </a:prstGeom>
          <a:noFill/>
        </p:spPr>
      </p:pic>
      <p:pic>
        <p:nvPicPr>
          <p:cNvPr id="15" name="Picture 12" descr="https://ih1.redbubble.net/image.221640511.1185/flat,750x1000,075,f.jpg"/>
          <p:cNvPicPr>
            <a:picLocks noChangeAspect="1" noChangeArrowheads="1"/>
          </p:cNvPicPr>
          <p:nvPr/>
        </p:nvPicPr>
        <p:blipFill>
          <a:blip r:embed="rId6" cstate="print"/>
          <a:srcRect l="12741" t="20138" r="12404" b="20138"/>
          <a:stretch>
            <a:fillRect/>
          </a:stretch>
        </p:blipFill>
        <p:spPr bwMode="auto">
          <a:xfrm>
            <a:off x="7824192" y="2535932"/>
            <a:ext cx="980979" cy="720080"/>
          </a:xfrm>
          <a:prstGeom prst="rect">
            <a:avLst/>
          </a:prstGeom>
          <a:noFill/>
        </p:spPr>
      </p:pic>
      <p:pic>
        <p:nvPicPr>
          <p:cNvPr id="16" name="Picture 12" descr="https://ih1.redbubble.net/image.221640511.1185/flat,750x1000,075,f.jpg"/>
          <p:cNvPicPr>
            <a:picLocks noChangeAspect="1" noChangeArrowheads="1"/>
          </p:cNvPicPr>
          <p:nvPr/>
        </p:nvPicPr>
        <p:blipFill>
          <a:blip r:embed="rId6" cstate="print"/>
          <a:srcRect l="12741" t="20138" r="12404" b="20138"/>
          <a:stretch>
            <a:fillRect/>
          </a:stretch>
        </p:blipFill>
        <p:spPr bwMode="auto">
          <a:xfrm>
            <a:off x="4367808" y="2535932"/>
            <a:ext cx="980979" cy="720080"/>
          </a:xfrm>
          <a:prstGeom prst="rect">
            <a:avLst/>
          </a:prstGeom>
          <a:noFill/>
        </p:spPr>
      </p:pic>
      <p:pic>
        <p:nvPicPr>
          <p:cNvPr id="17" name="Picture 12" descr="https://ih1.redbubble.net/image.221640511.1185/flat,750x1000,075,f.jpg"/>
          <p:cNvPicPr>
            <a:picLocks noChangeAspect="1" noChangeArrowheads="1"/>
          </p:cNvPicPr>
          <p:nvPr/>
        </p:nvPicPr>
        <p:blipFill>
          <a:blip r:embed="rId6" cstate="print"/>
          <a:srcRect l="12741" t="20138" r="12404" b="20138"/>
          <a:stretch>
            <a:fillRect/>
          </a:stretch>
        </p:blipFill>
        <p:spPr bwMode="auto">
          <a:xfrm>
            <a:off x="3407701" y="2535932"/>
            <a:ext cx="980979" cy="720080"/>
          </a:xfrm>
          <a:prstGeom prst="rect">
            <a:avLst/>
          </a:prstGeom>
          <a:noFill/>
        </p:spPr>
      </p:pic>
      <p:pic>
        <p:nvPicPr>
          <p:cNvPr id="18" name="Picture 12" descr="https://ih1.redbubble.net/image.221640511.1185/flat,750x1000,075,f.jpg"/>
          <p:cNvPicPr>
            <a:picLocks noChangeAspect="1" noChangeArrowheads="1"/>
          </p:cNvPicPr>
          <p:nvPr/>
        </p:nvPicPr>
        <p:blipFill>
          <a:blip r:embed="rId6" cstate="print"/>
          <a:srcRect l="12741" t="20138" r="12404" b="20138"/>
          <a:stretch>
            <a:fillRect/>
          </a:stretch>
        </p:blipFill>
        <p:spPr bwMode="auto">
          <a:xfrm>
            <a:off x="2447595" y="2535932"/>
            <a:ext cx="980979" cy="720080"/>
          </a:xfrm>
          <a:prstGeom prst="rect">
            <a:avLst/>
          </a:prstGeom>
          <a:noFill/>
        </p:spPr>
      </p:pic>
      <p:pic>
        <p:nvPicPr>
          <p:cNvPr id="19" name="Picture 12" descr="https://ih1.redbubble.net/image.221640511.1185/flat,750x1000,075,f.jpg"/>
          <p:cNvPicPr>
            <a:picLocks noChangeAspect="1" noChangeArrowheads="1"/>
          </p:cNvPicPr>
          <p:nvPr/>
        </p:nvPicPr>
        <p:blipFill>
          <a:blip r:embed="rId6" cstate="print"/>
          <a:srcRect l="12741" t="20138" r="12404" b="20138"/>
          <a:stretch>
            <a:fillRect/>
          </a:stretch>
        </p:blipFill>
        <p:spPr bwMode="auto">
          <a:xfrm>
            <a:off x="1487488" y="2535932"/>
            <a:ext cx="980979" cy="720080"/>
          </a:xfrm>
          <a:prstGeom prst="rect">
            <a:avLst/>
          </a:prstGeom>
          <a:noFill/>
        </p:spPr>
      </p:pic>
      <p:pic>
        <p:nvPicPr>
          <p:cNvPr id="20" name="Picture 12" descr="https://ih1.redbubble.net/image.221640511.1185/flat,750x1000,075,f.jpg"/>
          <p:cNvPicPr>
            <a:picLocks noChangeAspect="1" noChangeArrowheads="1"/>
          </p:cNvPicPr>
          <p:nvPr/>
        </p:nvPicPr>
        <p:blipFill>
          <a:blip r:embed="rId6" cstate="print"/>
          <a:srcRect l="12741" t="20138" r="12404" b="20138"/>
          <a:stretch>
            <a:fillRect/>
          </a:stretch>
        </p:blipFill>
        <p:spPr bwMode="auto">
          <a:xfrm>
            <a:off x="527381" y="2535932"/>
            <a:ext cx="980979" cy="720080"/>
          </a:xfrm>
          <a:prstGeom prst="rect">
            <a:avLst/>
          </a:prstGeom>
          <a:noFill/>
        </p:spPr>
      </p:pic>
      <p:sp>
        <p:nvSpPr>
          <p:cNvPr id="21" name="TextovéPole 20"/>
          <p:cNvSpPr txBox="1"/>
          <p:nvPr/>
        </p:nvSpPr>
        <p:spPr>
          <a:xfrm>
            <a:off x="3695733" y="5128220"/>
            <a:ext cx="1177438" cy="369332"/>
          </a:xfrm>
          <a:prstGeom prst="rect">
            <a:avLst/>
          </a:prstGeom>
          <a:noFill/>
        </p:spPr>
        <p:txBody>
          <a:bodyPr wrap="none" rtlCol="0">
            <a:spAutoFit/>
          </a:bodyPr>
          <a:lstStyle/>
          <a:p>
            <a:r>
              <a:rPr lang="cs-CZ" dirty="0"/>
              <a:t>SMOLINEC</a:t>
            </a:r>
          </a:p>
        </p:txBody>
      </p:sp>
      <p:sp>
        <p:nvSpPr>
          <p:cNvPr id="23" name="TextovéPole 22"/>
          <p:cNvSpPr txBox="1"/>
          <p:nvPr/>
        </p:nvSpPr>
        <p:spPr>
          <a:xfrm>
            <a:off x="6672064" y="5128220"/>
            <a:ext cx="2911759" cy="369332"/>
          </a:xfrm>
          <a:prstGeom prst="rect">
            <a:avLst/>
          </a:prstGeom>
          <a:noFill/>
        </p:spPr>
        <p:txBody>
          <a:bodyPr wrap="none" rtlCol="0">
            <a:spAutoFit/>
          </a:bodyPr>
          <a:lstStyle/>
          <a:p>
            <a:r>
              <a:rPr lang="cs-CZ" dirty="0"/>
              <a:t>ČISTÝ URAN / URANOVÉ SOLI</a:t>
            </a:r>
          </a:p>
        </p:txBody>
      </p:sp>
      <p:sp>
        <p:nvSpPr>
          <p:cNvPr id="24" name="TextovéPole 23"/>
          <p:cNvSpPr txBox="1"/>
          <p:nvPr/>
        </p:nvSpPr>
        <p:spPr>
          <a:xfrm>
            <a:off x="5615947" y="2391917"/>
            <a:ext cx="950901" cy="1015663"/>
          </a:xfrm>
          <a:prstGeom prst="rect">
            <a:avLst/>
          </a:prstGeom>
          <a:noFill/>
        </p:spPr>
        <p:txBody>
          <a:bodyPr wrap="none" rtlCol="0">
            <a:spAutoFit/>
          </a:bodyPr>
          <a:lstStyle/>
          <a:p>
            <a:r>
              <a:rPr lang="cs-CZ" sz="6000" dirty="0"/>
              <a:t>&gt;&gt;</a:t>
            </a:r>
          </a:p>
        </p:txBody>
      </p:sp>
      <p:sp>
        <p:nvSpPr>
          <p:cNvPr id="22" name="TextovéPole 21"/>
          <p:cNvSpPr txBox="1"/>
          <p:nvPr/>
        </p:nvSpPr>
        <p:spPr>
          <a:xfrm>
            <a:off x="10132113" y="1982450"/>
            <a:ext cx="707245" cy="1446550"/>
          </a:xfrm>
          <a:prstGeom prst="rect">
            <a:avLst/>
          </a:prstGeom>
          <a:noFill/>
        </p:spPr>
        <p:txBody>
          <a:bodyPr wrap="none" rtlCol="0">
            <a:spAutoFit/>
          </a:bodyPr>
          <a:lstStyle/>
          <a:p>
            <a:r>
              <a:rPr lang="cs-CZ" sz="8800" b="1" dirty="0">
                <a:solidFill>
                  <a:srgbClr val="FF0000"/>
                </a:solidFill>
              </a:rPr>
              <a:t>?</a:t>
            </a:r>
          </a:p>
        </p:txBody>
      </p:sp>
      <p:sp>
        <p:nvSpPr>
          <p:cNvPr id="25" name="TextShape 2"/>
          <p:cNvSpPr txBox="1"/>
          <p:nvPr/>
        </p:nvSpPr>
        <p:spPr>
          <a:xfrm>
            <a:off x="374570" y="5686425"/>
            <a:ext cx="11442859" cy="1082286"/>
          </a:xfrm>
          <a:prstGeom prst="rect">
            <a:avLst/>
          </a:prstGeom>
          <a:noFill/>
          <a:ln>
            <a:noFill/>
          </a:ln>
        </p:spPr>
        <p:txBody>
          <a:bodyPr>
            <a:noAutofit/>
          </a:bodyPr>
          <a:lstStyle/>
          <a:p>
            <a:pPr marL="179388" lvl="0" indent="-179388">
              <a:spcBef>
                <a:spcPts val="1200"/>
              </a:spcBef>
              <a:buFont typeface="Arial" pitchFamily="34" charset="0"/>
              <a:buChar char="•"/>
            </a:pPr>
            <a:r>
              <a:rPr lang="cs-CZ" sz="2400" b="0" strike="noStrike" spc="-1" dirty="0">
                <a:latin typeface="Calibri"/>
              </a:rPr>
              <a:t>Jediným logickým vysvětlením bylo, </a:t>
            </a:r>
            <a:r>
              <a:rPr lang="cs-CZ" sz="2400" strike="noStrike" spc="-1" dirty="0">
                <a:latin typeface="Calibri"/>
              </a:rPr>
              <a:t>že rudy obsahují </a:t>
            </a:r>
            <a:r>
              <a:rPr lang="cs-CZ" sz="2400" b="1" strike="noStrike" spc="-1" dirty="0">
                <a:solidFill>
                  <a:srgbClr val="FF0000"/>
                </a:solidFill>
                <a:latin typeface="Calibri"/>
              </a:rPr>
              <a:t>další dosud neznámé prvky, jejichž radioaktivita je ještě výrazně vyšší</a:t>
            </a:r>
            <a:r>
              <a:rPr lang="cs-CZ" sz="2400" b="0" strike="noStrike" spc="-1" dirty="0">
                <a:latin typeface="Calibri"/>
              </a:rPr>
              <a:t>. </a:t>
            </a:r>
          </a:p>
        </p:txBody>
      </p:sp>
      <p:sp>
        <p:nvSpPr>
          <p:cNvPr id="26" name="TextovéPole 25">
            <a:extLst>
              <a:ext uri="{FF2B5EF4-FFF2-40B4-BE49-F238E27FC236}">
                <a16:creationId xmlns:a16="http://schemas.microsoft.com/office/drawing/2014/main" id="{62DC992C-297E-4CD0-BDFE-72F9D9ACF96F}"/>
              </a:ext>
            </a:extLst>
          </p:cNvPr>
          <p:cNvSpPr txBox="1"/>
          <p:nvPr/>
        </p:nvSpPr>
        <p:spPr>
          <a:xfrm>
            <a:off x="10590163" y="1975139"/>
            <a:ext cx="707245" cy="1446550"/>
          </a:xfrm>
          <a:prstGeom prst="rect">
            <a:avLst/>
          </a:prstGeom>
          <a:noFill/>
        </p:spPr>
        <p:txBody>
          <a:bodyPr wrap="none" rtlCol="0">
            <a:spAutoFit/>
          </a:bodyPr>
          <a:lstStyle/>
          <a:p>
            <a:r>
              <a:rPr lang="cs-CZ" sz="8800" b="1" dirty="0">
                <a:solidFill>
                  <a:srgbClr val="FF0000"/>
                </a:solidFill>
              </a:rPr>
              <a:t>?</a:t>
            </a:r>
          </a:p>
        </p:txBody>
      </p:sp>
      <p:sp>
        <p:nvSpPr>
          <p:cNvPr id="27" name="TextovéPole 26">
            <a:extLst>
              <a:ext uri="{FF2B5EF4-FFF2-40B4-BE49-F238E27FC236}">
                <a16:creationId xmlns:a16="http://schemas.microsoft.com/office/drawing/2014/main" id="{113BBBEF-DA71-4F40-9BA7-AF0A1080F8AD}"/>
              </a:ext>
            </a:extLst>
          </p:cNvPr>
          <p:cNvSpPr txBox="1"/>
          <p:nvPr/>
        </p:nvSpPr>
        <p:spPr>
          <a:xfrm>
            <a:off x="11054123" y="1989762"/>
            <a:ext cx="707245" cy="1446550"/>
          </a:xfrm>
          <a:prstGeom prst="rect">
            <a:avLst/>
          </a:prstGeom>
          <a:noFill/>
        </p:spPr>
        <p:txBody>
          <a:bodyPr wrap="none" rtlCol="0">
            <a:spAutoFit/>
          </a:bodyPr>
          <a:lstStyle/>
          <a:p>
            <a:r>
              <a:rPr lang="cs-CZ" sz="8800" b="1" dirty="0">
                <a:solidFill>
                  <a:srgbClr val="FF0000"/>
                </a:solidFill>
              </a:rPr>
              <a:t>?</a:t>
            </a:r>
          </a:p>
        </p:txBody>
      </p:sp>
    </p:spTree>
    <p:extLst>
      <p:ext uri="{BB962C8B-B14F-4D97-AF65-F5344CB8AC3E}">
        <p14:creationId xmlns:p14="http://schemas.microsoft.com/office/powerpoint/2010/main" val="3466807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6674" name="Picture 2" descr="Image result for pechblende"/>
          <p:cNvPicPr>
            <a:picLocks noChangeAspect="1" noChangeArrowheads="1"/>
          </p:cNvPicPr>
          <p:nvPr/>
        </p:nvPicPr>
        <p:blipFill>
          <a:blip r:embed="rId2" cstate="print"/>
          <a:srcRect/>
          <a:stretch>
            <a:fillRect/>
          </a:stretch>
        </p:blipFill>
        <p:spPr bwMode="auto">
          <a:xfrm>
            <a:off x="812946" y="692696"/>
            <a:ext cx="10566109" cy="5897004"/>
          </a:xfrm>
          <a:prstGeom prst="rect">
            <a:avLst/>
          </a:prstGeom>
          <a:noFill/>
          <a:ln w="38100">
            <a:solidFill>
              <a:schemeClr val="bg1"/>
            </a:solidFill>
          </a:ln>
        </p:spPr>
      </p:pic>
      <p:sp>
        <p:nvSpPr>
          <p:cNvPr id="5" name="TextShape 1"/>
          <p:cNvSpPr txBox="1"/>
          <p:nvPr/>
        </p:nvSpPr>
        <p:spPr>
          <a:xfrm>
            <a:off x="719403" y="-14368"/>
            <a:ext cx="6336704" cy="895988"/>
          </a:xfrm>
          <a:prstGeom prst="rect">
            <a:avLst/>
          </a:prstGeom>
          <a:noFill/>
          <a:ln>
            <a:noFill/>
          </a:ln>
        </p:spPr>
        <p:txBody>
          <a:bodyPr anchor="ctr">
            <a:normAutofit/>
          </a:bodyPr>
          <a:lstStyle/>
          <a:p>
            <a:pPr>
              <a:lnSpc>
                <a:spcPct val="90000"/>
              </a:lnSpc>
            </a:pPr>
            <a:r>
              <a:rPr lang="cs-CZ" sz="2800" b="1" strike="noStrike" spc="-1" dirty="0">
                <a:solidFill>
                  <a:schemeClr val="bg1"/>
                </a:solidFill>
                <a:latin typeface="Calibri Light"/>
              </a:rPr>
              <a:t>PECHBLENDE (SMOLINEC Z JÁCHYMOVA)</a:t>
            </a:r>
            <a:endParaRPr lang="cs-CZ" sz="2800" b="0" strike="noStrike" spc="-1" dirty="0">
              <a:solidFill>
                <a:schemeClr val="bg1"/>
              </a:solidFill>
              <a:latin typeface="Calibri"/>
            </a:endParaRPr>
          </a:p>
        </p:txBody>
      </p:sp>
      <p:pic>
        <p:nvPicPr>
          <p:cNvPr id="156676" name="Picture 4" descr="https://www.offroadsafari.cz/files/width/1024/768/6lehn-vita-skotnica.jpg"/>
          <p:cNvPicPr>
            <a:picLocks noChangeAspect="1" noChangeArrowheads="1"/>
          </p:cNvPicPr>
          <p:nvPr/>
        </p:nvPicPr>
        <p:blipFill>
          <a:blip r:embed="rId3" cstate="print"/>
          <a:srcRect/>
          <a:stretch>
            <a:fillRect/>
          </a:stretch>
        </p:blipFill>
        <p:spPr bwMode="auto">
          <a:xfrm>
            <a:off x="815414" y="692696"/>
            <a:ext cx="5026644" cy="3276646"/>
          </a:xfrm>
          <a:prstGeom prst="rect">
            <a:avLst/>
          </a:prstGeom>
          <a:noFill/>
          <a:ln w="38100">
            <a:solidFill>
              <a:schemeClr val="bg1"/>
            </a:solidFill>
          </a:ln>
        </p:spPr>
      </p:pic>
    </p:spTree>
    <p:extLst>
      <p:ext uri="{BB962C8B-B14F-4D97-AF65-F5344CB8AC3E}">
        <p14:creationId xmlns:p14="http://schemas.microsoft.com/office/powerpoint/2010/main" val="3186350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extShape 1"/>
          <p:cNvSpPr txBox="1"/>
          <p:nvPr/>
        </p:nvSpPr>
        <p:spPr>
          <a:xfrm>
            <a:off x="829440" y="0"/>
            <a:ext cx="11362560" cy="1325160"/>
          </a:xfrm>
          <a:prstGeom prst="rect">
            <a:avLst/>
          </a:prstGeom>
          <a:noFill/>
          <a:ln>
            <a:noFill/>
          </a:ln>
        </p:spPr>
        <p:txBody>
          <a:bodyPr anchor="ctr">
            <a:noAutofit/>
          </a:bodyPr>
          <a:lstStyle/>
          <a:p>
            <a:pPr>
              <a:lnSpc>
                <a:spcPct val="90000"/>
              </a:lnSpc>
            </a:pPr>
            <a:r>
              <a:rPr lang="cs-CZ" sz="4400" b="1" strike="noStrike" spc="-1" dirty="0">
                <a:solidFill>
                  <a:srgbClr val="C00000"/>
                </a:solidFill>
                <a:latin typeface="Calibri Light"/>
              </a:rPr>
              <a:t>Jáchymov</a:t>
            </a:r>
            <a:r>
              <a:rPr lang="cs-CZ" sz="4400" b="0" strike="noStrike" spc="-1" dirty="0">
                <a:solidFill>
                  <a:srgbClr val="000000"/>
                </a:solidFill>
                <a:latin typeface="Calibri Light"/>
              </a:rPr>
              <a:t>, dnešní ČR, kdysi dávno…</a:t>
            </a:r>
            <a:endParaRPr lang="cs-CZ" sz="4400" b="0" strike="noStrike" spc="-1" dirty="0">
              <a:solidFill>
                <a:srgbClr val="000000"/>
              </a:solidFill>
              <a:latin typeface="Calibri"/>
            </a:endParaRPr>
          </a:p>
        </p:txBody>
      </p:sp>
      <p:pic>
        <p:nvPicPr>
          <p:cNvPr id="247" name="Zástupný symbol pro obsah 3"/>
          <p:cNvPicPr/>
          <p:nvPr/>
        </p:nvPicPr>
        <p:blipFill>
          <a:blip r:embed="rId2" cstate="print"/>
          <a:stretch/>
        </p:blipFill>
        <p:spPr>
          <a:xfrm>
            <a:off x="8000881" y="5070712"/>
            <a:ext cx="3553810" cy="1514160"/>
          </a:xfrm>
          <a:prstGeom prst="rect">
            <a:avLst/>
          </a:prstGeom>
          <a:ln>
            <a:noFill/>
          </a:ln>
        </p:spPr>
      </p:pic>
      <p:sp>
        <p:nvSpPr>
          <p:cNvPr id="248" name="CustomShape 2"/>
          <p:cNvSpPr/>
          <p:nvPr/>
        </p:nvSpPr>
        <p:spPr>
          <a:xfrm>
            <a:off x="6228959" y="1719360"/>
            <a:ext cx="5729493" cy="353797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cs-CZ" sz="1600" b="0" i="1" strike="noStrike" spc="-1" dirty="0">
                <a:solidFill>
                  <a:srgbClr val="000000"/>
                </a:solidFill>
                <a:latin typeface="Calibri"/>
              </a:rPr>
              <a:t>Na začátku byly stříbrné mince, které byly raženy v Jáchymově v Krušných horách. Německý název pro Jáchymov byl </a:t>
            </a:r>
            <a:r>
              <a:rPr lang="cs-CZ" sz="1600" b="1" i="1" strike="noStrike" spc="-1" dirty="0" err="1">
                <a:solidFill>
                  <a:srgbClr val="000000"/>
                </a:solidFill>
                <a:latin typeface="Calibri"/>
              </a:rPr>
              <a:t>Joachimstal</a:t>
            </a:r>
            <a:r>
              <a:rPr lang="cs-CZ" sz="1600" b="0" i="1" strike="noStrike" spc="-1" dirty="0">
                <a:solidFill>
                  <a:srgbClr val="000000"/>
                </a:solidFill>
                <a:latin typeface="Calibri"/>
              </a:rPr>
              <a:t> a ta mince, která se tam razila, se nazývala </a:t>
            </a:r>
            <a:r>
              <a:rPr lang="cs-CZ" sz="1600" b="1" i="1" strike="noStrike" spc="-1" dirty="0" err="1">
                <a:solidFill>
                  <a:srgbClr val="000000"/>
                </a:solidFill>
                <a:latin typeface="Calibri"/>
              </a:rPr>
              <a:t>joachimstaler</a:t>
            </a:r>
            <a:r>
              <a:rPr lang="cs-CZ" sz="1600" b="0" i="1" strike="noStrike" spc="-1" dirty="0">
                <a:solidFill>
                  <a:srgbClr val="000000"/>
                </a:solidFill>
                <a:latin typeface="Calibri"/>
              </a:rPr>
              <a:t>. A protože to bylo dlouhé slovo, bylo zkracováno na </a:t>
            </a:r>
            <a:r>
              <a:rPr lang="cs-CZ" sz="1600" b="1" i="1" strike="noStrike" spc="-1" dirty="0" err="1">
                <a:solidFill>
                  <a:srgbClr val="000000"/>
                </a:solidFill>
                <a:latin typeface="Calibri"/>
              </a:rPr>
              <a:t>taler</a:t>
            </a:r>
            <a:r>
              <a:rPr lang="cs-CZ" sz="1600" b="0" i="1" strike="noStrike" spc="-1" dirty="0">
                <a:solidFill>
                  <a:srgbClr val="000000"/>
                </a:solidFill>
                <a:latin typeface="Calibri"/>
              </a:rPr>
              <a:t>. Z toho se pak vyvinulo </a:t>
            </a:r>
            <a:r>
              <a:rPr lang="cs-CZ" sz="1600" b="0" i="1" strike="noStrike" spc="-1" dirty="0" err="1">
                <a:solidFill>
                  <a:srgbClr val="000000"/>
                </a:solidFill>
                <a:latin typeface="Calibri"/>
              </a:rPr>
              <a:t>čeké</a:t>
            </a:r>
            <a:r>
              <a:rPr lang="cs-CZ" sz="1600" b="0" i="1" strike="noStrike" spc="-1" dirty="0">
                <a:solidFill>
                  <a:srgbClr val="000000"/>
                </a:solidFill>
                <a:latin typeface="Calibri"/>
              </a:rPr>
              <a:t> </a:t>
            </a:r>
            <a:r>
              <a:rPr lang="cs-CZ" sz="1600" b="1" i="1" strike="noStrike" spc="-1" dirty="0">
                <a:solidFill>
                  <a:srgbClr val="000000"/>
                </a:solidFill>
                <a:latin typeface="Calibri"/>
              </a:rPr>
              <a:t>tolar</a:t>
            </a:r>
            <a:r>
              <a:rPr lang="cs-CZ" sz="1600" b="0" i="1" strike="noStrike" spc="-1" dirty="0">
                <a:solidFill>
                  <a:srgbClr val="000000"/>
                </a:solidFill>
                <a:latin typeface="Calibri"/>
              </a:rPr>
              <a:t>. To se šířilo do různých zemí Evropy, protože </a:t>
            </a:r>
            <a:r>
              <a:rPr lang="cs-CZ" sz="1600" b="0" i="1" strike="noStrike" spc="-1" dirty="0">
                <a:solidFill>
                  <a:srgbClr val="C00000"/>
                </a:solidFill>
                <a:latin typeface="Calibri"/>
              </a:rPr>
              <a:t>tyto mince měly dobrý zvuk, a dostaly se i do Anglie, kde byly přijaty v podobě </a:t>
            </a:r>
            <a:r>
              <a:rPr lang="cs-CZ" sz="1600" b="1" i="1" strike="noStrike" spc="-1" dirty="0">
                <a:solidFill>
                  <a:srgbClr val="000000"/>
                </a:solidFill>
                <a:latin typeface="Calibri"/>
              </a:rPr>
              <a:t>dollar</a:t>
            </a:r>
            <a:r>
              <a:rPr lang="cs-CZ" sz="1600" b="0" i="1" strike="noStrike" spc="-1" dirty="0">
                <a:solidFill>
                  <a:srgbClr val="000000"/>
                </a:solidFill>
                <a:latin typeface="Calibri"/>
              </a:rPr>
              <a:t>. Když v 18. století hledaly Spojené státy získaly nezávislost, hledaly vhodný název pro svoje oficiální platidlo, protože se chtěly odlišit od Francie, Anglie atd., a sáhly po tomto pojmenování dollar, které od 16. století v Anglii žilo, ale nebylo prakticky využíváno. </a:t>
            </a:r>
            <a:r>
              <a:rPr lang="cs-CZ" sz="1600" b="0" i="1" strike="noStrike" spc="-1" dirty="0">
                <a:solidFill>
                  <a:srgbClr val="C00000"/>
                </a:solidFill>
                <a:latin typeface="Calibri"/>
              </a:rPr>
              <a:t>Takže v původu amerického dolaru je český tolar, který vznikl z jáchymovské mince na počátku 16. století." </a:t>
            </a:r>
            <a:endParaRPr lang="cs-CZ" sz="1600" b="0" strike="noStrike" spc="-1" dirty="0">
              <a:solidFill>
                <a:srgbClr val="C00000"/>
              </a:solidFill>
              <a:latin typeface="Arial"/>
            </a:endParaRPr>
          </a:p>
          <a:p>
            <a:pPr>
              <a:lnSpc>
                <a:spcPct val="100000"/>
              </a:lnSpc>
            </a:pPr>
            <a:r>
              <a:rPr lang="cs-CZ" sz="1600" b="0" strike="noStrike" spc="-1" dirty="0">
                <a:solidFill>
                  <a:srgbClr val="000000"/>
                </a:solidFill>
                <a:latin typeface="Calibri"/>
              </a:rPr>
              <a:t>(etymolog z Ústavu českého jazyka a komunikace Filosofické fakulty UK PhDr. Jiří Rejsek).</a:t>
            </a:r>
            <a:endParaRPr lang="cs-CZ" sz="1600" b="0" strike="noStrike" spc="-1" dirty="0">
              <a:latin typeface="Arial"/>
            </a:endParaRPr>
          </a:p>
        </p:txBody>
      </p:sp>
      <p:pic>
        <p:nvPicPr>
          <p:cNvPr id="249" name="Obrázek 5"/>
          <p:cNvPicPr/>
          <p:nvPr/>
        </p:nvPicPr>
        <p:blipFill>
          <a:blip r:embed="rId3" cstate="print"/>
          <a:stretch/>
        </p:blipFill>
        <p:spPr>
          <a:xfrm>
            <a:off x="344640" y="1195200"/>
            <a:ext cx="5679360" cy="5597640"/>
          </a:xfrm>
          <a:prstGeom prst="rect">
            <a:avLst/>
          </a:prstGeom>
          <a:ln>
            <a:noFill/>
          </a:ln>
        </p:spPr>
      </p:pic>
      <p:sp>
        <p:nvSpPr>
          <p:cNvPr id="250" name="CustomShape 3"/>
          <p:cNvSpPr/>
          <p:nvPr/>
        </p:nvSpPr>
        <p:spPr>
          <a:xfrm>
            <a:off x="7382176" y="1027068"/>
            <a:ext cx="3134426" cy="767987"/>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cs-CZ" sz="4400" b="0" strike="noStrike" spc="-1" dirty="0">
                <a:solidFill>
                  <a:srgbClr val="000000"/>
                </a:solidFill>
                <a:latin typeface="Calibri"/>
              </a:rPr>
              <a:t>Stříbrné doly</a:t>
            </a:r>
            <a:endParaRPr lang="cs-CZ" sz="4400" b="0" strike="noStrike" spc="-1" dirty="0">
              <a:latin typeface="Arial"/>
            </a:endParaRPr>
          </a:p>
        </p:txBody>
      </p:sp>
    </p:spTree>
    <p:extLst>
      <p:ext uri="{BB962C8B-B14F-4D97-AF65-F5344CB8AC3E}">
        <p14:creationId xmlns:p14="http://schemas.microsoft.com/office/powerpoint/2010/main" val="2623091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1" name="TextShape 1"/>
          <p:cNvSpPr txBox="1"/>
          <p:nvPr/>
        </p:nvSpPr>
        <p:spPr>
          <a:xfrm>
            <a:off x="402564" y="-92160"/>
            <a:ext cx="6736800" cy="952560"/>
          </a:xfrm>
          <a:prstGeom prst="rect">
            <a:avLst/>
          </a:prstGeom>
          <a:noFill/>
          <a:ln>
            <a:noFill/>
          </a:ln>
        </p:spPr>
        <p:txBody>
          <a:bodyPr anchor="ctr">
            <a:normAutofit/>
          </a:bodyPr>
          <a:lstStyle/>
          <a:p>
            <a:pPr>
              <a:lnSpc>
                <a:spcPct val="90000"/>
              </a:lnSpc>
            </a:pPr>
            <a:r>
              <a:rPr lang="cs-CZ" sz="3600" b="1" strike="noStrike" spc="-1" dirty="0">
                <a:solidFill>
                  <a:srgbClr val="FFFFFF"/>
                </a:solidFill>
                <a:latin typeface="Calibri Light"/>
              </a:rPr>
              <a:t>PECHBLENDE (SMOLINEC)</a:t>
            </a:r>
            <a:endParaRPr lang="cs-CZ" sz="3600" b="0" strike="noStrike" spc="-1" dirty="0">
              <a:solidFill>
                <a:srgbClr val="000000"/>
              </a:solidFill>
              <a:latin typeface="Calibri"/>
            </a:endParaRPr>
          </a:p>
        </p:txBody>
      </p:sp>
      <p:sp>
        <p:nvSpPr>
          <p:cNvPr id="252" name="CustomShape 2"/>
          <p:cNvSpPr/>
          <p:nvPr/>
        </p:nvSpPr>
        <p:spPr>
          <a:xfrm>
            <a:off x="451200" y="700560"/>
            <a:ext cx="6612240" cy="242485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cs-CZ" sz="2000" b="0" strike="noStrike" spc="-1" dirty="0">
                <a:solidFill>
                  <a:srgbClr val="FFFFFF"/>
                </a:solidFill>
                <a:latin typeface="Calibri"/>
              </a:rPr>
              <a:t>Po roce </a:t>
            </a:r>
            <a:r>
              <a:rPr lang="cs-CZ" sz="2000" b="1" strike="noStrike" spc="-1" dirty="0">
                <a:solidFill>
                  <a:srgbClr val="FFFFFF"/>
                </a:solidFill>
                <a:latin typeface="Calibri"/>
              </a:rPr>
              <a:t>1515</a:t>
            </a:r>
            <a:r>
              <a:rPr lang="cs-CZ" sz="2000" b="0" strike="noStrike" spc="-1" dirty="0">
                <a:solidFill>
                  <a:srgbClr val="FFFFFF"/>
                </a:solidFill>
                <a:latin typeface="Calibri"/>
              </a:rPr>
              <a:t> se rozvíjí těžba stříbra v Jáchymově</a:t>
            </a:r>
            <a:endParaRPr lang="cs-CZ" sz="2000" b="0" strike="noStrike" spc="-1" dirty="0">
              <a:latin typeface="Arial"/>
            </a:endParaRPr>
          </a:p>
          <a:p>
            <a:pPr>
              <a:lnSpc>
                <a:spcPct val="100000"/>
              </a:lnSpc>
            </a:pPr>
            <a:r>
              <a:rPr lang="cs-CZ" sz="2000" b="0" strike="noStrike" spc="-1" dirty="0">
                <a:solidFill>
                  <a:srgbClr val="FFFFFF"/>
                </a:solidFill>
                <a:latin typeface="Calibri"/>
              </a:rPr>
              <a:t>V dolech se těžily nejdříve stříbrné rudy, později rudy kobaltu a arsenu</a:t>
            </a:r>
            <a:endParaRPr lang="cs-CZ" sz="2000" b="0" strike="noStrike" spc="-1" dirty="0">
              <a:latin typeface="Arial"/>
            </a:endParaRPr>
          </a:p>
          <a:p>
            <a:pPr>
              <a:lnSpc>
                <a:spcPts val="2200"/>
              </a:lnSpc>
              <a:spcBef>
                <a:spcPts val="1200"/>
              </a:spcBef>
            </a:pPr>
            <a:r>
              <a:rPr lang="cs-CZ" sz="2000" b="0" strike="noStrike" spc="-1" dirty="0">
                <a:solidFill>
                  <a:srgbClr val="FFFFFF"/>
                </a:solidFill>
                <a:latin typeface="Calibri"/>
              </a:rPr>
              <a:t>Během těžby někdy horníci narazily na žílu podivné horniny, </a:t>
            </a:r>
            <a:r>
              <a:rPr lang="cs-CZ" sz="2000" b="0" strike="noStrike" spc="-1" dirty="0">
                <a:solidFill>
                  <a:srgbClr val="FF0000"/>
                </a:solidFill>
                <a:latin typeface="Calibri"/>
              </a:rPr>
              <a:t>jejíž nalezení znamenalo pro horníky „smůlu“</a:t>
            </a:r>
            <a:endParaRPr lang="cs-CZ" sz="2000" b="0" strike="noStrike" spc="-1" dirty="0">
              <a:solidFill>
                <a:srgbClr val="FF0000"/>
              </a:solidFill>
              <a:latin typeface="Arial"/>
            </a:endParaRPr>
          </a:p>
          <a:p>
            <a:pPr>
              <a:lnSpc>
                <a:spcPct val="100000"/>
              </a:lnSpc>
              <a:spcBef>
                <a:spcPts val="600"/>
              </a:spcBef>
            </a:pPr>
            <a:r>
              <a:rPr lang="cs-CZ" sz="2000" b="0" strike="noStrike" spc="-1" dirty="0">
                <a:solidFill>
                  <a:srgbClr val="FFFFFF"/>
                </a:solidFill>
                <a:latin typeface="Calibri"/>
              </a:rPr>
              <a:t>Nazvali ho proto </a:t>
            </a:r>
            <a:r>
              <a:rPr lang="cs-CZ" sz="2000" b="1" strike="noStrike" spc="-1" dirty="0">
                <a:solidFill>
                  <a:srgbClr val="FF0000"/>
                </a:solidFill>
                <a:latin typeface="Calibri"/>
              </a:rPr>
              <a:t>PECHBLENDE</a:t>
            </a:r>
            <a:r>
              <a:rPr lang="cs-CZ" sz="2000" b="1" strike="noStrike" spc="-1" dirty="0">
                <a:solidFill>
                  <a:srgbClr val="FFFFFF"/>
                </a:solidFill>
                <a:latin typeface="Calibri"/>
              </a:rPr>
              <a:t> (</a:t>
            </a:r>
            <a:r>
              <a:rPr lang="cs-CZ" sz="2000" b="0" strike="noStrike" spc="-1" dirty="0">
                <a:solidFill>
                  <a:srgbClr val="FFFFFF"/>
                </a:solidFill>
                <a:latin typeface="Calibri"/>
              </a:rPr>
              <a:t>pech = smůla, </a:t>
            </a:r>
            <a:r>
              <a:rPr lang="cs-CZ" sz="2000" b="0" strike="noStrike" spc="-1" dirty="0" err="1">
                <a:solidFill>
                  <a:srgbClr val="FFFFFF"/>
                </a:solidFill>
                <a:latin typeface="Calibri"/>
              </a:rPr>
              <a:t>blende</a:t>
            </a:r>
            <a:r>
              <a:rPr lang="cs-CZ" sz="2000" b="0" strike="noStrike" spc="-1" dirty="0">
                <a:solidFill>
                  <a:srgbClr val="FFFFFF"/>
                </a:solidFill>
                <a:latin typeface="Calibri"/>
              </a:rPr>
              <a:t> = nekov)</a:t>
            </a:r>
            <a:endParaRPr lang="cs-CZ" sz="2000" b="0" strike="noStrike" spc="-1" dirty="0">
              <a:latin typeface="Arial"/>
            </a:endParaRPr>
          </a:p>
          <a:p>
            <a:pPr>
              <a:lnSpc>
                <a:spcPct val="100000"/>
              </a:lnSpc>
            </a:pPr>
            <a:r>
              <a:rPr lang="cs-CZ" sz="2000" b="0" strike="noStrike" spc="-1" dirty="0">
                <a:solidFill>
                  <a:srgbClr val="FFFFFF"/>
                </a:solidFill>
                <a:latin typeface="Calibri"/>
              </a:rPr>
              <a:t>z toho </a:t>
            </a:r>
            <a:r>
              <a:rPr lang="cs-CZ" sz="2000" b="0" strike="noStrike" spc="-1" dirty="0">
                <a:solidFill>
                  <a:srgbClr val="FF0000"/>
                </a:solidFill>
                <a:latin typeface="Calibri"/>
              </a:rPr>
              <a:t>S</a:t>
            </a:r>
            <a:r>
              <a:rPr lang="cs-CZ" sz="2000" b="1" strike="noStrike" spc="-1" dirty="0">
                <a:solidFill>
                  <a:srgbClr val="FF0000"/>
                </a:solidFill>
                <a:latin typeface="Calibri"/>
              </a:rPr>
              <a:t>MOLINEC</a:t>
            </a:r>
            <a:r>
              <a:rPr lang="cs-CZ" sz="2000" b="0" strike="noStrike" spc="-1" dirty="0">
                <a:solidFill>
                  <a:srgbClr val="FFFFFF"/>
                </a:solidFill>
                <a:latin typeface="Calibri"/>
              </a:rPr>
              <a:t> (nosící smůlu), později nazýván </a:t>
            </a:r>
            <a:r>
              <a:rPr lang="cs-CZ" sz="2000" b="1" strike="noStrike" spc="-1" dirty="0">
                <a:solidFill>
                  <a:srgbClr val="FF0000"/>
                </a:solidFill>
                <a:latin typeface="Calibri"/>
              </a:rPr>
              <a:t>URANIT</a:t>
            </a:r>
            <a:endParaRPr lang="cs-CZ" sz="2000" b="0" strike="noStrike" spc="-1" dirty="0">
              <a:solidFill>
                <a:srgbClr val="FF0000"/>
              </a:solidFill>
              <a:latin typeface="Arial"/>
            </a:endParaRPr>
          </a:p>
        </p:txBody>
      </p:sp>
      <p:pic>
        <p:nvPicPr>
          <p:cNvPr id="253" name="Obrázek 5"/>
          <p:cNvPicPr/>
          <p:nvPr/>
        </p:nvPicPr>
        <p:blipFill>
          <a:blip r:embed="rId2" cstate="print"/>
          <a:stretch/>
        </p:blipFill>
        <p:spPr>
          <a:xfrm rot="5400000">
            <a:off x="6274704" y="978780"/>
            <a:ext cx="6857640" cy="5128320"/>
          </a:xfrm>
          <a:prstGeom prst="rect">
            <a:avLst/>
          </a:prstGeom>
          <a:ln>
            <a:noFill/>
          </a:ln>
        </p:spPr>
      </p:pic>
      <p:pic>
        <p:nvPicPr>
          <p:cNvPr id="254" name="Obrázek 7"/>
          <p:cNvPicPr/>
          <p:nvPr/>
        </p:nvPicPr>
        <p:blipFill>
          <a:blip r:embed="rId3" cstate="print"/>
          <a:stretch/>
        </p:blipFill>
        <p:spPr>
          <a:xfrm>
            <a:off x="539040" y="3429000"/>
            <a:ext cx="6070080" cy="3314520"/>
          </a:xfrm>
          <a:prstGeom prst="rect">
            <a:avLst/>
          </a:prstGeom>
          <a:ln>
            <a:solidFill>
              <a:schemeClr val="bg1"/>
            </a:solidFill>
          </a:ln>
        </p:spPr>
      </p:pic>
    </p:spTree>
    <p:extLst>
      <p:ext uri="{BB962C8B-B14F-4D97-AF65-F5344CB8AC3E}">
        <p14:creationId xmlns:p14="http://schemas.microsoft.com/office/powerpoint/2010/main" val="778587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Obrázek 3"/>
          <p:cNvPicPr/>
          <p:nvPr/>
        </p:nvPicPr>
        <p:blipFill>
          <a:blip r:embed="rId2" cstate="print"/>
          <a:stretch/>
        </p:blipFill>
        <p:spPr>
          <a:xfrm>
            <a:off x="1366560" y="0"/>
            <a:ext cx="9605760" cy="6857640"/>
          </a:xfrm>
          <a:prstGeom prst="rect">
            <a:avLst/>
          </a:prstGeom>
          <a:ln>
            <a:noFill/>
          </a:ln>
        </p:spPr>
      </p:pic>
    </p:spTree>
    <p:extLst>
      <p:ext uri="{BB962C8B-B14F-4D97-AF65-F5344CB8AC3E}">
        <p14:creationId xmlns:p14="http://schemas.microsoft.com/office/powerpoint/2010/main" val="507722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 name="Rectangle 13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856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55" name="Obrázek 3"/>
          <p:cNvPicPr/>
          <p:nvPr/>
        </p:nvPicPr>
        <p:blipFill>
          <a:blip r:embed="rId2" cstate="print"/>
          <a:stretch/>
        </p:blipFill>
        <p:spPr>
          <a:xfrm>
            <a:off x="946292" y="643467"/>
            <a:ext cx="5657311" cy="5410199"/>
          </a:xfrm>
          <a:prstGeom prst="rect">
            <a:avLst/>
          </a:prstGeom>
        </p:spPr>
      </p:pic>
      <p:sp>
        <p:nvSpPr>
          <p:cNvPr id="256" name="CustomShape 1"/>
          <p:cNvSpPr/>
          <p:nvPr/>
        </p:nvSpPr>
        <p:spPr>
          <a:xfrm>
            <a:off x="7528560" y="262592"/>
            <a:ext cx="4009135" cy="3415622"/>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Autofit/>
          </a:bodyPr>
          <a:lstStyle/>
          <a:p>
            <a:pPr>
              <a:lnSpc>
                <a:spcPct val="90000"/>
              </a:lnSpc>
              <a:spcAft>
                <a:spcPts val="600"/>
              </a:spcAft>
            </a:pPr>
            <a:r>
              <a:rPr lang="cs-CZ" sz="2400" b="1" strike="noStrike" spc="-1" dirty="0">
                <a:solidFill>
                  <a:schemeClr val="bg1"/>
                </a:solidFill>
              </a:rPr>
              <a:t>       </a:t>
            </a:r>
            <a:r>
              <a:rPr lang="en-US" sz="2800" b="1" strike="noStrike" spc="-1" dirty="0">
                <a:solidFill>
                  <a:schemeClr val="bg1"/>
                </a:solidFill>
              </a:rPr>
              <a:t>PROČ „SMOLINEC“ </a:t>
            </a:r>
            <a:r>
              <a:rPr lang="en-US" sz="2800" b="1" spc="-1" dirty="0">
                <a:solidFill>
                  <a:schemeClr val="bg1"/>
                </a:solidFill>
              </a:rPr>
              <a:t>?</a:t>
            </a:r>
            <a:endParaRPr lang="en-US" sz="2800" b="0" strike="noStrike" spc="-1" dirty="0">
              <a:solidFill>
                <a:schemeClr val="bg1"/>
              </a:solidFill>
            </a:endParaRPr>
          </a:p>
          <a:p>
            <a:pPr marL="514440" indent="-457200">
              <a:lnSpc>
                <a:spcPct val="90000"/>
              </a:lnSpc>
              <a:spcBef>
                <a:spcPts val="1200"/>
              </a:spcBef>
              <a:spcAft>
                <a:spcPts val="600"/>
              </a:spcAft>
              <a:buClr>
                <a:srgbClr val="FF0000"/>
              </a:buClr>
              <a:buFont typeface="Arial" panose="020B0604020202020204" pitchFamily="34" charset="0"/>
              <a:buChar char="•"/>
            </a:pPr>
            <a:r>
              <a:rPr lang="en-US" sz="2200" b="0" strike="noStrike" spc="-1" dirty="0" err="1">
                <a:solidFill>
                  <a:schemeClr val="bg1"/>
                </a:solidFill>
              </a:rPr>
              <a:t>jednak</a:t>
            </a:r>
            <a:r>
              <a:rPr lang="en-US" sz="2200" b="0" strike="noStrike" spc="-1" dirty="0">
                <a:solidFill>
                  <a:schemeClr val="bg1"/>
                </a:solidFill>
              </a:rPr>
              <a:t> </a:t>
            </a:r>
            <a:r>
              <a:rPr lang="en-US" sz="2200" b="1" strike="noStrike" spc="-1" dirty="0" err="1">
                <a:solidFill>
                  <a:srgbClr val="FF0000"/>
                </a:solidFill>
              </a:rPr>
              <a:t>vypadá</a:t>
            </a:r>
            <a:r>
              <a:rPr lang="en-US" sz="2200" b="1" strike="noStrike" spc="-1" dirty="0">
                <a:solidFill>
                  <a:srgbClr val="FF0000"/>
                </a:solidFill>
              </a:rPr>
              <a:t> </a:t>
            </a:r>
            <a:r>
              <a:rPr lang="en-US" sz="2200" b="1" strike="noStrike" spc="-1" dirty="0" err="1">
                <a:solidFill>
                  <a:srgbClr val="FF0000"/>
                </a:solidFill>
              </a:rPr>
              <a:t>jako</a:t>
            </a:r>
            <a:r>
              <a:rPr lang="en-US" sz="2200" b="1" strike="noStrike" spc="-1" dirty="0">
                <a:solidFill>
                  <a:srgbClr val="FF0000"/>
                </a:solidFill>
              </a:rPr>
              <a:t> </a:t>
            </a:r>
            <a:r>
              <a:rPr lang="en-US" sz="2200" b="1" strike="noStrike" spc="-1" dirty="0" err="1">
                <a:solidFill>
                  <a:srgbClr val="FF0000"/>
                </a:solidFill>
              </a:rPr>
              <a:t>pryskyřice</a:t>
            </a:r>
            <a:r>
              <a:rPr lang="en-US" sz="2200" b="1" strike="noStrike" spc="-1" dirty="0">
                <a:solidFill>
                  <a:srgbClr val="FF0000"/>
                </a:solidFill>
              </a:rPr>
              <a:t> </a:t>
            </a:r>
            <a:r>
              <a:rPr lang="en-US" sz="2200" b="0" strike="noStrike" spc="-1" dirty="0">
                <a:solidFill>
                  <a:srgbClr val="FF0000"/>
                </a:solidFill>
              </a:rPr>
              <a:t>(</a:t>
            </a:r>
            <a:r>
              <a:rPr lang="en-US" sz="2200" b="0" strike="noStrike" spc="-1" dirty="0" err="1">
                <a:solidFill>
                  <a:srgbClr val="FF0000"/>
                </a:solidFill>
              </a:rPr>
              <a:t>smůla</a:t>
            </a:r>
            <a:r>
              <a:rPr lang="en-US" sz="2200" b="0" strike="noStrike" spc="-1" dirty="0">
                <a:solidFill>
                  <a:srgbClr val="FF0000"/>
                </a:solidFill>
              </a:rPr>
              <a:t>)</a:t>
            </a:r>
            <a:r>
              <a:rPr lang="en-US" sz="2200" b="0" strike="noStrike" spc="-1" dirty="0">
                <a:solidFill>
                  <a:schemeClr val="bg1"/>
                </a:solidFill>
              </a:rPr>
              <a:t>, </a:t>
            </a:r>
          </a:p>
          <a:p>
            <a:pPr marL="514440" indent="-457200">
              <a:lnSpc>
                <a:spcPct val="90000"/>
              </a:lnSpc>
              <a:spcBef>
                <a:spcPts val="1200"/>
              </a:spcBef>
              <a:spcAft>
                <a:spcPts val="600"/>
              </a:spcAft>
              <a:buClr>
                <a:srgbClr val="FF0000"/>
              </a:buClr>
              <a:buFont typeface="Arial" panose="020B0604020202020204" pitchFamily="34" charset="0"/>
              <a:buChar char="•"/>
            </a:pPr>
            <a:r>
              <a:rPr lang="en-US" sz="2200" b="0" strike="noStrike" spc="-1" dirty="0" err="1">
                <a:solidFill>
                  <a:schemeClr val="bg1"/>
                </a:solidFill>
              </a:rPr>
              <a:t>pak</a:t>
            </a:r>
            <a:r>
              <a:rPr lang="en-US" sz="2200" b="0" strike="noStrike" spc="-1" dirty="0">
                <a:solidFill>
                  <a:schemeClr val="bg1"/>
                </a:solidFill>
              </a:rPr>
              <a:t> ho </a:t>
            </a:r>
            <a:r>
              <a:rPr lang="en-US" sz="2200" b="0" strike="noStrike" spc="-1" dirty="0" err="1">
                <a:solidFill>
                  <a:schemeClr val="bg1"/>
                </a:solidFill>
              </a:rPr>
              <a:t>mohli</a:t>
            </a:r>
            <a:r>
              <a:rPr lang="en-US" sz="2200" b="0" strike="noStrike" spc="-1" dirty="0">
                <a:solidFill>
                  <a:schemeClr val="bg1"/>
                </a:solidFill>
              </a:rPr>
              <a:t> </a:t>
            </a:r>
            <a:r>
              <a:rPr lang="en-US" sz="2200" b="0" strike="noStrike" spc="-1" dirty="0" err="1">
                <a:solidFill>
                  <a:schemeClr val="bg1"/>
                </a:solidFill>
              </a:rPr>
              <a:t>takto</a:t>
            </a:r>
            <a:r>
              <a:rPr lang="en-US" sz="2200" b="0" strike="noStrike" spc="-1" dirty="0">
                <a:solidFill>
                  <a:schemeClr val="bg1"/>
                </a:solidFill>
              </a:rPr>
              <a:t> </a:t>
            </a:r>
            <a:r>
              <a:rPr lang="en-US" sz="2200" b="0" strike="noStrike" spc="-1" dirty="0" err="1">
                <a:solidFill>
                  <a:schemeClr val="bg1"/>
                </a:solidFill>
              </a:rPr>
              <a:t>označit</a:t>
            </a:r>
            <a:r>
              <a:rPr lang="en-US" sz="2200" b="0" strike="noStrike" spc="-1" dirty="0">
                <a:solidFill>
                  <a:schemeClr val="bg1"/>
                </a:solidFill>
              </a:rPr>
              <a:t> </a:t>
            </a:r>
            <a:r>
              <a:rPr lang="en-US" sz="2200" b="0" strike="noStrike" spc="-1" dirty="0" err="1">
                <a:solidFill>
                  <a:schemeClr val="bg1"/>
                </a:solidFill>
              </a:rPr>
              <a:t>horníci</a:t>
            </a:r>
            <a:r>
              <a:rPr lang="en-US" sz="2200" b="0" strike="noStrike" spc="-1" dirty="0">
                <a:solidFill>
                  <a:schemeClr val="bg1"/>
                </a:solidFill>
              </a:rPr>
              <a:t> </a:t>
            </a:r>
            <a:r>
              <a:rPr lang="en-US" sz="2200" b="0" strike="noStrike" spc="-1" dirty="0" err="1">
                <a:solidFill>
                  <a:schemeClr val="bg1"/>
                </a:solidFill>
              </a:rPr>
              <a:t>ve</a:t>
            </a:r>
            <a:r>
              <a:rPr lang="en-US" sz="2200" b="0" strike="noStrike" spc="-1" dirty="0">
                <a:solidFill>
                  <a:schemeClr val="bg1"/>
                </a:solidFill>
              </a:rPr>
              <a:t> </a:t>
            </a:r>
            <a:r>
              <a:rPr lang="en-US" sz="2200" b="0" strike="noStrike" spc="-1" dirty="0" err="1">
                <a:solidFill>
                  <a:schemeClr val="bg1"/>
                </a:solidFill>
              </a:rPr>
              <a:t>stříbrných</a:t>
            </a:r>
            <a:r>
              <a:rPr lang="en-US" sz="2200" b="0" strike="noStrike" spc="-1" dirty="0">
                <a:solidFill>
                  <a:schemeClr val="bg1"/>
                </a:solidFill>
              </a:rPr>
              <a:t> </a:t>
            </a:r>
            <a:r>
              <a:rPr lang="en-US" sz="2200" b="0" strike="noStrike" spc="-1" dirty="0" err="1">
                <a:solidFill>
                  <a:schemeClr val="bg1"/>
                </a:solidFill>
              </a:rPr>
              <a:t>dolech</a:t>
            </a:r>
            <a:r>
              <a:rPr lang="en-US" sz="2200" b="0" strike="noStrike" spc="-1" dirty="0">
                <a:solidFill>
                  <a:schemeClr val="bg1"/>
                </a:solidFill>
              </a:rPr>
              <a:t>, </a:t>
            </a:r>
            <a:r>
              <a:rPr lang="en-US" sz="2200" b="0" strike="noStrike" spc="-1" dirty="0" err="1">
                <a:solidFill>
                  <a:schemeClr val="bg1"/>
                </a:solidFill>
              </a:rPr>
              <a:t>protože</a:t>
            </a:r>
            <a:r>
              <a:rPr lang="en-US" sz="2200" b="0" strike="noStrike" spc="-1" dirty="0">
                <a:solidFill>
                  <a:schemeClr val="bg1"/>
                </a:solidFill>
              </a:rPr>
              <a:t> se </a:t>
            </a:r>
            <a:r>
              <a:rPr lang="en-US" sz="2200" b="0" strike="noStrike" spc="-1" dirty="0" err="1">
                <a:solidFill>
                  <a:schemeClr val="bg1"/>
                </a:solidFill>
              </a:rPr>
              <a:t>vyskytuje</a:t>
            </a:r>
            <a:r>
              <a:rPr lang="en-US" sz="2200" b="0" strike="noStrike" spc="-1" dirty="0">
                <a:solidFill>
                  <a:schemeClr val="bg1"/>
                </a:solidFill>
              </a:rPr>
              <a:t> tam, </a:t>
            </a:r>
            <a:r>
              <a:rPr lang="en-US" sz="2200" b="0" strike="noStrike" spc="-1" dirty="0" err="1">
                <a:solidFill>
                  <a:schemeClr val="bg1"/>
                </a:solidFill>
              </a:rPr>
              <a:t>kde</a:t>
            </a:r>
            <a:r>
              <a:rPr lang="en-US" sz="2200" b="0" strike="noStrike" spc="-1" dirty="0">
                <a:solidFill>
                  <a:schemeClr val="bg1"/>
                </a:solidFill>
              </a:rPr>
              <a:t> se </a:t>
            </a:r>
            <a:r>
              <a:rPr lang="en-US" sz="2200" b="0" strike="noStrike" spc="-1" dirty="0" err="1">
                <a:solidFill>
                  <a:schemeClr val="bg1"/>
                </a:solidFill>
              </a:rPr>
              <a:t>nevyskytuje</a:t>
            </a:r>
            <a:r>
              <a:rPr lang="en-US" sz="2200" b="0" strike="noStrike" spc="-1" dirty="0">
                <a:solidFill>
                  <a:schemeClr val="bg1"/>
                </a:solidFill>
              </a:rPr>
              <a:t> </a:t>
            </a:r>
            <a:r>
              <a:rPr lang="en-US" sz="2200" b="0" strike="noStrike" spc="-1" dirty="0" err="1">
                <a:solidFill>
                  <a:schemeClr val="bg1"/>
                </a:solidFill>
              </a:rPr>
              <a:t>stříbro</a:t>
            </a:r>
            <a:r>
              <a:rPr lang="en-US" sz="2200" b="0" strike="noStrike" spc="-1" dirty="0">
                <a:solidFill>
                  <a:schemeClr val="bg1"/>
                </a:solidFill>
              </a:rPr>
              <a:t>,     a </a:t>
            </a:r>
            <a:r>
              <a:rPr lang="en-US" sz="2200" b="0" strike="noStrike" spc="-1" dirty="0" err="1">
                <a:solidFill>
                  <a:schemeClr val="bg1"/>
                </a:solidFill>
              </a:rPr>
              <a:t>mohl</a:t>
            </a:r>
            <a:r>
              <a:rPr lang="en-US" sz="2200" b="0" strike="noStrike" spc="-1" dirty="0">
                <a:solidFill>
                  <a:schemeClr val="bg1"/>
                </a:solidFill>
              </a:rPr>
              <a:t> </a:t>
            </a:r>
            <a:r>
              <a:rPr lang="en-US" sz="2200" b="0" strike="noStrike" spc="-1" dirty="0" err="1">
                <a:solidFill>
                  <a:schemeClr val="bg1"/>
                </a:solidFill>
              </a:rPr>
              <a:t>jim</a:t>
            </a:r>
            <a:r>
              <a:rPr lang="en-US" sz="2200" b="0" strike="noStrike" spc="-1" dirty="0">
                <a:solidFill>
                  <a:schemeClr val="bg1"/>
                </a:solidFill>
              </a:rPr>
              <a:t> </a:t>
            </a:r>
            <a:r>
              <a:rPr lang="en-US" sz="2200" b="0" strike="noStrike" spc="-1" dirty="0" err="1">
                <a:solidFill>
                  <a:schemeClr val="bg1"/>
                </a:solidFill>
              </a:rPr>
              <a:t>tak</a:t>
            </a:r>
            <a:r>
              <a:rPr lang="en-US" sz="2200" b="0" strike="noStrike" spc="-1" dirty="0">
                <a:solidFill>
                  <a:schemeClr val="bg1"/>
                </a:solidFill>
              </a:rPr>
              <a:t> </a:t>
            </a:r>
            <a:r>
              <a:rPr lang="en-US" sz="2200" b="0" strike="noStrike" spc="-1" dirty="0" err="1">
                <a:solidFill>
                  <a:schemeClr val="bg1"/>
                </a:solidFill>
              </a:rPr>
              <a:t>přinášet</a:t>
            </a:r>
            <a:r>
              <a:rPr lang="en-US" sz="2200" b="0" strike="noStrike" spc="-1" dirty="0">
                <a:solidFill>
                  <a:schemeClr val="bg1"/>
                </a:solidFill>
              </a:rPr>
              <a:t> </a:t>
            </a:r>
            <a:r>
              <a:rPr lang="en-US" sz="2200" b="1" strike="noStrike" spc="-1" dirty="0" err="1">
                <a:solidFill>
                  <a:srgbClr val="FF0000"/>
                </a:solidFill>
              </a:rPr>
              <a:t>smůlu</a:t>
            </a:r>
            <a:r>
              <a:rPr lang="en-US" sz="2200" b="1" strike="noStrike" spc="-1" dirty="0">
                <a:solidFill>
                  <a:srgbClr val="FF0000"/>
                </a:solidFill>
              </a:rPr>
              <a:t> v </a:t>
            </a:r>
            <a:r>
              <a:rPr lang="en-US" sz="2200" b="1" strike="noStrike" spc="-1" dirty="0" err="1">
                <a:solidFill>
                  <a:srgbClr val="FF0000"/>
                </a:solidFill>
              </a:rPr>
              <a:t>těžbě</a:t>
            </a:r>
            <a:r>
              <a:rPr lang="en-US" sz="2200" b="0" strike="noStrike" spc="-1" dirty="0">
                <a:solidFill>
                  <a:schemeClr val="bg1"/>
                </a:solidFill>
              </a:rPr>
              <a:t>. </a:t>
            </a:r>
          </a:p>
          <a:p>
            <a:pPr marL="514440" indent="-457200">
              <a:lnSpc>
                <a:spcPct val="90000"/>
              </a:lnSpc>
              <a:spcBef>
                <a:spcPts val="1200"/>
              </a:spcBef>
              <a:spcAft>
                <a:spcPts val="600"/>
              </a:spcAft>
              <a:buClr>
                <a:srgbClr val="FF0000"/>
              </a:buClr>
              <a:buFont typeface="Arial" panose="020B0604020202020204" pitchFamily="34" charset="0"/>
              <a:buChar char="•"/>
            </a:pPr>
            <a:r>
              <a:rPr lang="en-US" sz="2200" b="0" strike="noStrike" spc="-1" dirty="0" err="1">
                <a:solidFill>
                  <a:schemeClr val="bg1"/>
                </a:solidFill>
              </a:rPr>
              <a:t>Jako</a:t>
            </a:r>
            <a:r>
              <a:rPr lang="en-US" sz="2200" b="0" strike="noStrike" spc="-1" dirty="0">
                <a:solidFill>
                  <a:schemeClr val="bg1"/>
                </a:solidFill>
              </a:rPr>
              <a:t> </a:t>
            </a:r>
            <a:r>
              <a:rPr lang="en-US" sz="2200" b="0" strike="noStrike" spc="-1" dirty="0" err="1">
                <a:solidFill>
                  <a:schemeClr val="bg1"/>
                </a:solidFill>
              </a:rPr>
              <a:t>třetí</a:t>
            </a:r>
            <a:r>
              <a:rPr lang="en-US" sz="2200" b="0" strike="noStrike" spc="-1" dirty="0">
                <a:solidFill>
                  <a:schemeClr val="bg1"/>
                </a:solidFill>
              </a:rPr>
              <a:t> </a:t>
            </a:r>
            <a:r>
              <a:rPr lang="en-US" sz="2200" b="0" strike="noStrike" spc="-1" dirty="0" err="1">
                <a:solidFill>
                  <a:schemeClr val="bg1"/>
                </a:solidFill>
              </a:rPr>
              <a:t>původ</a:t>
            </a:r>
            <a:r>
              <a:rPr lang="en-US" sz="2200" b="0" strike="noStrike" spc="-1" dirty="0">
                <a:solidFill>
                  <a:schemeClr val="bg1"/>
                </a:solidFill>
              </a:rPr>
              <a:t> </a:t>
            </a:r>
            <a:r>
              <a:rPr lang="en-US" sz="2200" b="0" strike="noStrike" spc="-1" dirty="0" err="1">
                <a:solidFill>
                  <a:schemeClr val="bg1"/>
                </a:solidFill>
              </a:rPr>
              <a:t>smolného</a:t>
            </a:r>
            <a:r>
              <a:rPr lang="en-US" sz="2200" b="0" strike="noStrike" spc="-1" dirty="0">
                <a:solidFill>
                  <a:schemeClr val="bg1"/>
                </a:solidFill>
              </a:rPr>
              <a:t> </a:t>
            </a:r>
            <a:r>
              <a:rPr lang="en-US" sz="2200" b="0" strike="noStrike" spc="-1" dirty="0" err="1">
                <a:solidFill>
                  <a:schemeClr val="bg1"/>
                </a:solidFill>
              </a:rPr>
              <a:t>označení</a:t>
            </a:r>
            <a:r>
              <a:rPr lang="en-US" sz="2200" b="0" strike="noStrike" spc="-1" dirty="0">
                <a:solidFill>
                  <a:schemeClr val="bg1"/>
                </a:solidFill>
              </a:rPr>
              <a:t> se </a:t>
            </a:r>
            <a:r>
              <a:rPr lang="en-US" sz="2200" b="0" strike="noStrike" spc="-1" dirty="0" err="1">
                <a:solidFill>
                  <a:schemeClr val="bg1"/>
                </a:solidFill>
              </a:rPr>
              <a:t>nabízí</a:t>
            </a:r>
            <a:r>
              <a:rPr lang="en-US" sz="2200" b="0" strike="noStrike" spc="-1" dirty="0">
                <a:solidFill>
                  <a:schemeClr val="bg1"/>
                </a:solidFill>
              </a:rPr>
              <a:t> </a:t>
            </a:r>
            <a:r>
              <a:rPr lang="en-US" sz="2200" b="0" strike="noStrike" spc="-1" dirty="0" err="1">
                <a:solidFill>
                  <a:schemeClr val="bg1"/>
                </a:solidFill>
              </a:rPr>
              <a:t>možnost</a:t>
            </a:r>
            <a:r>
              <a:rPr lang="en-US" sz="2200" b="0" strike="noStrike" spc="-1" dirty="0">
                <a:solidFill>
                  <a:schemeClr val="bg1"/>
                </a:solidFill>
              </a:rPr>
              <a:t>, </a:t>
            </a:r>
            <a:r>
              <a:rPr lang="en-US" sz="2200" b="0" strike="noStrike" spc="-1" dirty="0" err="1">
                <a:solidFill>
                  <a:schemeClr val="bg1"/>
                </a:solidFill>
              </a:rPr>
              <a:t>že</a:t>
            </a:r>
            <a:r>
              <a:rPr lang="en-US" sz="2200" b="0" strike="noStrike" spc="-1" dirty="0">
                <a:solidFill>
                  <a:schemeClr val="bg1"/>
                </a:solidFill>
              </a:rPr>
              <a:t> </a:t>
            </a:r>
            <a:r>
              <a:rPr lang="en-US" sz="2200" b="0" strike="noStrike" spc="-1" dirty="0" err="1">
                <a:solidFill>
                  <a:schemeClr val="bg1"/>
                </a:solidFill>
              </a:rPr>
              <a:t>si</a:t>
            </a:r>
            <a:r>
              <a:rPr lang="en-US" sz="2200" b="0" strike="noStrike" spc="-1" dirty="0">
                <a:solidFill>
                  <a:schemeClr val="bg1"/>
                </a:solidFill>
              </a:rPr>
              <a:t> </a:t>
            </a:r>
            <a:r>
              <a:rPr lang="en-US" sz="2200" b="0" strike="noStrike" spc="-1" dirty="0" err="1">
                <a:solidFill>
                  <a:schemeClr val="bg1"/>
                </a:solidFill>
              </a:rPr>
              <a:t>horníci</a:t>
            </a:r>
            <a:r>
              <a:rPr lang="en-US" sz="2200" b="0" strike="noStrike" spc="-1" dirty="0">
                <a:solidFill>
                  <a:schemeClr val="bg1"/>
                </a:solidFill>
              </a:rPr>
              <a:t> </a:t>
            </a:r>
            <a:r>
              <a:rPr lang="en-US" sz="2200" b="0" strike="noStrike" spc="-1" dirty="0" err="1">
                <a:solidFill>
                  <a:schemeClr val="bg1"/>
                </a:solidFill>
              </a:rPr>
              <a:t>spojili</a:t>
            </a:r>
            <a:r>
              <a:rPr lang="en-US" sz="2200" b="0" strike="noStrike" spc="-1" dirty="0">
                <a:solidFill>
                  <a:schemeClr val="bg1"/>
                </a:solidFill>
              </a:rPr>
              <a:t> </a:t>
            </a:r>
            <a:r>
              <a:rPr lang="en-US" sz="2200" b="0" strike="noStrike" spc="-1" dirty="0" err="1">
                <a:solidFill>
                  <a:schemeClr val="bg1"/>
                </a:solidFill>
              </a:rPr>
              <a:t>jeho</a:t>
            </a:r>
            <a:r>
              <a:rPr lang="en-US" sz="2200" b="0" strike="noStrike" spc="-1" dirty="0">
                <a:solidFill>
                  <a:schemeClr val="bg1"/>
                </a:solidFill>
              </a:rPr>
              <a:t> </a:t>
            </a:r>
            <a:r>
              <a:rPr lang="en-US" sz="2200" b="0" strike="noStrike" spc="-1" dirty="0" err="1">
                <a:solidFill>
                  <a:schemeClr val="bg1"/>
                </a:solidFill>
              </a:rPr>
              <a:t>nálezy</a:t>
            </a:r>
            <a:r>
              <a:rPr lang="en-US" sz="2200" b="0" strike="noStrike" spc="-1" dirty="0">
                <a:solidFill>
                  <a:schemeClr val="bg1"/>
                </a:solidFill>
              </a:rPr>
              <a:t> se </a:t>
            </a:r>
            <a:r>
              <a:rPr lang="en-US" sz="2200" b="1" strike="noStrike" spc="-1" dirty="0" err="1">
                <a:solidFill>
                  <a:srgbClr val="FF0000"/>
                </a:solidFill>
              </a:rPr>
              <a:t>zvýšenou</a:t>
            </a:r>
            <a:r>
              <a:rPr lang="en-US" sz="2200" b="1" strike="noStrike" spc="-1" dirty="0">
                <a:solidFill>
                  <a:srgbClr val="FF0000"/>
                </a:solidFill>
              </a:rPr>
              <a:t> </a:t>
            </a:r>
            <a:r>
              <a:rPr lang="en-US" sz="2200" b="1" strike="noStrike" spc="-1" dirty="0" err="1">
                <a:solidFill>
                  <a:srgbClr val="FF0000"/>
                </a:solidFill>
              </a:rPr>
              <a:t>úmrtností</a:t>
            </a:r>
            <a:r>
              <a:rPr lang="en-US" sz="2200" b="1" strike="noStrike" spc="-1" dirty="0">
                <a:solidFill>
                  <a:srgbClr val="FF0000"/>
                </a:solidFill>
              </a:rPr>
              <a:t> </a:t>
            </a:r>
            <a:r>
              <a:rPr lang="en-US" sz="2200" b="1" strike="noStrike" spc="-1" dirty="0" err="1">
                <a:solidFill>
                  <a:srgbClr val="FF0000"/>
                </a:solidFill>
              </a:rPr>
              <a:t>kolegů</a:t>
            </a:r>
            <a:r>
              <a:rPr lang="en-US" sz="2200" b="0" strike="noStrike" spc="-1" dirty="0">
                <a:solidFill>
                  <a:schemeClr val="bg1"/>
                </a:solidFill>
              </a:rPr>
              <a:t>, </a:t>
            </a:r>
            <a:r>
              <a:rPr lang="en-US" sz="2200" b="0" strike="noStrike" spc="-1" dirty="0" err="1">
                <a:solidFill>
                  <a:schemeClr val="bg1"/>
                </a:solidFill>
              </a:rPr>
              <a:t>i</a:t>
            </a:r>
            <a:r>
              <a:rPr lang="en-US" sz="2200" b="0" strike="noStrike" spc="-1" dirty="0">
                <a:solidFill>
                  <a:schemeClr val="bg1"/>
                </a:solidFill>
              </a:rPr>
              <a:t> </a:t>
            </a:r>
            <a:r>
              <a:rPr lang="en-US" sz="2200" b="0" strike="noStrike" spc="-1" dirty="0" err="1">
                <a:solidFill>
                  <a:schemeClr val="bg1"/>
                </a:solidFill>
              </a:rPr>
              <a:t>když</a:t>
            </a:r>
            <a:r>
              <a:rPr lang="en-US" sz="2200" b="0" strike="noStrike" spc="-1" dirty="0">
                <a:solidFill>
                  <a:schemeClr val="bg1"/>
                </a:solidFill>
              </a:rPr>
              <a:t> se     v </a:t>
            </a:r>
            <a:r>
              <a:rPr lang="en-US" sz="2200" b="0" strike="noStrike" spc="-1" dirty="0" err="1">
                <a:solidFill>
                  <a:schemeClr val="bg1"/>
                </a:solidFill>
              </a:rPr>
              <a:t>té</a:t>
            </a:r>
            <a:r>
              <a:rPr lang="en-US" sz="2200" b="0" strike="noStrike" spc="-1" dirty="0">
                <a:solidFill>
                  <a:schemeClr val="bg1"/>
                </a:solidFill>
              </a:rPr>
              <a:t> </a:t>
            </a:r>
            <a:r>
              <a:rPr lang="en-US" sz="2200" b="0" strike="noStrike" spc="-1" dirty="0" err="1">
                <a:solidFill>
                  <a:schemeClr val="bg1"/>
                </a:solidFill>
              </a:rPr>
              <a:t>době</a:t>
            </a:r>
            <a:r>
              <a:rPr lang="en-US" sz="2200" b="0" strike="noStrike" spc="-1" dirty="0">
                <a:solidFill>
                  <a:schemeClr val="bg1"/>
                </a:solidFill>
              </a:rPr>
              <a:t> </a:t>
            </a:r>
            <a:r>
              <a:rPr lang="en-US" sz="2200" b="0" strike="noStrike" spc="-1" dirty="0" err="1">
                <a:solidFill>
                  <a:schemeClr val="bg1"/>
                </a:solidFill>
              </a:rPr>
              <a:t>ještě</a:t>
            </a:r>
            <a:r>
              <a:rPr lang="en-US" sz="2200" b="0" strike="noStrike" spc="-1" dirty="0">
                <a:solidFill>
                  <a:schemeClr val="bg1"/>
                </a:solidFill>
              </a:rPr>
              <a:t> </a:t>
            </a:r>
            <a:r>
              <a:rPr lang="en-US" sz="2200" b="0" strike="noStrike" spc="-1" dirty="0" err="1">
                <a:solidFill>
                  <a:schemeClr val="bg1"/>
                </a:solidFill>
              </a:rPr>
              <a:t>nevědělo</a:t>
            </a:r>
            <a:r>
              <a:rPr lang="en-US" sz="2200" b="0" strike="noStrike" spc="-1" dirty="0">
                <a:solidFill>
                  <a:schemeClr val="bg1"/>
                </a:solidFill>
              </a:rPr>
              <a:t>         o </a:t>
            </a:r>
            <a:r>
              <a:rPr lang="en-US" sz="2200" b="0" strike="noStrike" spc="-1" dirty="0" err="1">
                <a:solidFill>
                  <a:schemeClr val="bg1"/>
                </a:solidFill>
              </a:rPr>
              <a:t>rakovině</a:t>
            </a:r>
            <a:r>
              <a:rPr lang="en-US" sz="2200" b="0" strike="noStrike" spc="-1" dirty="0">
                <a:solidFill>
                  <a:schemeClr val="bg1"/>
                </a:solidFill>
              </a:rPr>
              <a:t> </a:t>
            </a:r>
            <a:r>
              <a:rPr lang="en-US" sz="2200" b="0" strike="noStrike" spc="-1" dirty="0" err="1">
                <a:solidFill>
                  <a:schemeClr val="bg1"/>
                </a:solidFill>
              </a:rPr>
              <a:t>plic</a:t>
            </a:r>
            <a:r>
              <a:rPr lang="en-US" sz="2200" b="0" strike="noStrike" spc="-1" dirty="0">
                <a:solidFill>
                  <a:schemeClr val="bg1"/>
                </a:solidFill>
              </a:rPr>
              <a:t> a </a:t>
            </a:r>
            <a:r>
              <a:rPr lang="en-US" sz="2200" b="0" strike="noStrike" spc="-1" dirty="0" err="1">
                <a:solidFill>
                  <a:schemeClr val="bg1"/>
                </a:solidFill>
              </a:rPr>
              <a:t>její</a:t>
            </a:r>
            <a:r>
              <a:rPr lang="en-US" sz="2200" b="0" strike="noStrike" spc="-1" dirty="0">
                <a:solidFill>
                  <a:schemeClr val="bg1"/>
                </a:solidFill>
              </a:rPr>
              <a:t> </a:t>
            </a:r>
            <a:r>
              <a:rPr lang="en-US" sz="2200" b="0" strike="noStrike" spc="-1" dirty="0" err="1">
                <a:solidFill>
                  <a:schemeClr val="bg1"/>
                </a:solidFill>
              </a:rPr>
              <a:t>spojitosti</a:t>
            </a:r>
            <a:r>
              <a:rPr lang="cs-CZ" sz="2200" b="0" strike="noStrike" spc="-1" dirty="0">
                <a:solidFill>
                  <a:schemeClr val="bg1"/>
                </a:solidFill>
              </a:rPr>
              <a:t> </a:t>
            </a:r>
            <a:r>
              <a:rPr lang="en-US" sz="2200" b="0" strike="noStrike" spc="-1" dirty="0">
                <a:solidFill>
                  <a:schemeClr val="bg1"/>
                </a:solidFill>
              </a:rPr>
              <a:t>s </a:t>
            </a:r>
            <a:r>
              <a:rPr lang="en-US" sz="2200" b="0" strike="noStrike" spc="-1" dirty="0" err="1">
                <a:solidFill>
                  <a:schemeClr val="bg1"/>
                </a:solidFill>
              </a:rPr>
              <a:t>touto</a:t>
            </a:r>
            <a:r>
              <a:rPr lang="en-US" sz="2200" b="0" strike="noStrike" spc="-1" dirty="0">
                <a:solidFill>
                  <a:schemeClr val="bg1"/>
                </a:solidFill>
              </a:rPr>
              <a:t> </a:t>
            </a:r>
            <a:r>
              <a:rPr lang="en-US" sz="2200" b="0" strike="noStrike" spc="-1" dirty="0" err="1">
                <a:solidFill>
                  <a:schemeClr val="bg1"/>
                </a:solidFill>
              </a:rPr>
              <a:t>horninou</a:t>
            </a:r>
            <a:r>
              <a:rPr lang="cs-CZ" sz="2200" b="0" strike="noStrike" spc="-1" dirty="0">
                <a:solidFill>
                  <a:schemeClr val="bg1"/>
                </a:solidFill>
              </a:rPr>
              <a:t> </a:t>
            </a:r>
            <a:r>
              <a:rPr lang="en-US" sz="2200" b="0" strike="noStrike" spc="-1" dirty="0">
                <a:solidFill>
                  <a:schemeClr val="bg1"/>
                </a:solidFill>
              </a:rPr>
              <a:t> (a </a:t>
            </a:r>
            <a:r>
              <a:rPr lang="en-US" sz="2200" b="0" strike="noStrike" spc="-1" dirty="0" err="1">
                <a:solidFill>
                  <a:schemeClr val="bg1"/>
                </a:solidFill>
              </a:rPr>
              <a:t>jejími</a:t>
            </a:r>
            <a:r>
              <a:rPr lang="en-US" sz="2200" b="0" strike="noStrike" spc="-1" dirty="0">
                <a:solidFill>
                  <a:schemeClr val="bg1"/>
                </a:solidFill>
              </a:rPr>
              <a:t> </a:t>
            </a:r>
            <a:r>
              <a:rPr lang="en-US" sz="2200" b="0" strike="noStrike" spc="-1" dirty="0" err="1">
                <a:solidFill>
                  <a:schemeClr val="bg1"/>
                </a:solidFill>
              </a:rPr>
              <a:t>štěpnými</a:t>
            </a:r>
            <a:r>
              <a:rPr lang="en-US" sz="2200" b="0" strike="noStrike" spc="-1" dirty="0">
                <a:solidFill>
                  <a:schemeClr val="bg1"/>
                </a:solidFill>
              </a:rPr>
              <a:t> </a:t>
            </a:r>
            <a:r>
              <a:rPr lang="en-US" sz="2200" b="0" strike="noStrike" spc="-1" dirty="0" err="1">
                <a:solidFill>
                  <a:schemeClr val="bg1"/>
                </a:solidFill>
              </a:rPr>
              <a:t>produkty</a:t>
            </a:r>
            <a:r>
              <a:rPr lang="en-US" sz="2200" b="0" strike="noStrike" spc="-1" dirty="0">
                <a:solidFill>
                  <a:schemeClr val="bg1"/>
                </a:solidFill>
              </a:rPr>
              <a:t>). </a:t>
            </a:r>
          </a:p>
        </p:txBody>
      </p:sp>
    </p:spTree>
    <p:extLst>
      <p:ext uri="{BB962C8B-B14F-4D97-AF65-F5344CB8AC3E}">
        <p14:creationId xmlns:p14="http://schemas.microsoft.com/office/powerpoint/2010/main" val="1598893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8" name="Zástupný symbol pro obsah 3"/>
          <p:cNvPicPr/>
          <p:nvPr/>
        </p:nvPicPr>
        <p:blipFill>
          <a:blip r:embed="rId2" cstate="print"/>
          <a:stretch/>
        </p:blipFill>
        <p:spPr>
          <a:xfrm>
            <a:off x="838080" y="2369880"/>
            <a:ext cx="10515360" cy="3701520"/>
          </a:xfrm>
          <a:prstGeom prst="rect">
            <a:avLst/>
          </a:prstGeom>
          <a:ln>
            <a:solidFill>
              <a:schemeClr val="bg1"/>
            </a:solidFill>
          </a:ln>
        </p:spPr>
      </p:pic>
      <p:sp>
        <p:nvSpPr>
          <p:cNvPr id="259" name="TextShape 1"/>
          <p:cNvSpPr txBox="1"/>
          <p:nvPr/>
        </p:nvSpPr>
        <p:spPr>
          <a:xfrm>
            <a:off x="815413" y="139650"/>
            <a:ext cx="6736800" cy="952560"/>
          </a:xfrm>
          <a:prstGeom prst="rect">
            <a:avLst/>
          </a:prstGeom>
          <a:noFill/>
          <a:ln>
            <a:noFill/>
          </a:ln>
        </p:spPr>
        <p:txBody>
          <a:bodyPr anchor="ctr">
            <a:normAutofit/>
          </a:bodyPr>
          <a:lstStyle/>
          <a:p>
            <a:pPr>
              <a:lnSpc>
                <a:spcPct val="90000"/>
              </a:lnSpc>
            </a:pPr>
            <a:r>
              <a:rPr lang="cs-CZ" sz="3600" b="1" strike="noStrike" spc="-1" dirty="0">
                <a:solidFill>
                  <a:srgbClr val="FFFFFF"/>
                </a:solidFill>
                <a:latin typeface="Calibri Light"/>
              </a:rPr>
              <a:t>PECHBLENDE (SMOLINEC)</a:t>
            </a:r>
            <a:endParaRPr lang="cs-CZ" sz="3600" b="0" strike="noStrike" spc="-1" dirty="0">
              <a:solidFill>
                <a:srgbClr val="000000"/>
              </a:solidFill>
              <a:latin typeface="Calibri"/>
            </a:endParaRPr>
          </a:p>
        </p:txBody>
      </p:sp>
      <p:sp>
        <p:nvSpPr>
          <p:cNvPr id="260" name="CustomShape 2"/>
          <p:cNvSpPr/>
          <p:nvPr/>
        </p:nvSpPr>
        <p:spPr>
          <a:xfrm>
            <a:off x="838080" y="1284530"/>
            <a:ext cx="9956590" cy="952653"/>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cs-CZ" sz="2800" b="0" strike="noStrike" spc="-1">
                <a:solidFill>
                  <a:srgbClr val="FFFFFF"/>
                </a:solidFill>
                <a:latin typeface="Calibri"/>
              </a:rPr>
              <a:t>Smolinec proto nejprve končil na haldách kolem dolů jakožto naprosto bezcenný materiál…</a:t>
            </a:r>
            <a:endParaRPr lang="cs-CZ" sz="2800" b="0" strike="noStrike" spc="-1">
              <a:latin typeface="Arial"/>
            </a:endParaRPr>
          </a:p>
        </p:txBody>
      </p:sp>
    </p:spTree>
    <p:extLst>
      <p:ext uri="{BB962C8B-B14F-4D97-AF65-F5344CB8AC3E}">
        <p14:creationId xmlns:p14="http://schemas.microsoft.com/office/powerpoint/2010/main" val="2470486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0" name="Rectangle 319">
            <a:extLst>
              <a:ext uri="{FF2B5EF4-FFF2-40B4-BE49-F238E27FC236}">
                <a16:creationId xmlns:a16="http://schemas.microsoft.com/office/drawing/2014/main" id="{620FDFD2-19AF-4124-A49A-BAC0929B1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extShape 1"/>
          <p:cNvSpPr txBox="1"/>
          <p:nvPr/>
        </p:nvSpPr>
        <p:spPr>
          <a:xfrm>
            <a:off x="6748538" y="195863"/>
            <a:ext cx="4965010" cy="1323439"/>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strike="noStrike" kern="1200" spc="-1" dirty="0">
                <a:solidFill>
                  <a:schemeClr val="bg1"/>
                </a:solidFill>
                <a:latin typeface="+mj-lt"/>
                <a:ea typeface="+mj-ea"/>
                <a:cs typeface="+mj-cs"/>
              </a:rPr>
              <a:t>Marie a Pierre </a:t>
            </a:r>
            <a:r>
              <a:rPr lang="en-US" sz="4000" b="1" strike="noStrike" kern="1200" spc="-1" dirty="0" err="1">
                <a:solidFill>
                  <a:schemeClr val="bg1"/>
                </a:solidFill>
                <a:latin typeface="+mj-lt"/>
                <a:ea typeface="+mj-ea"/>
                <a:cs typeface="+mj-cs"/>
              </a:rPr>
              <a:t>Curieovi</a:t>
            </a:r>
            <a:r>
              <a:rPr lang="cs-CZ" sz="4000" b="1" strike="noStrike" kern="1200" spc="-1" dirty="0">
                <a:solidFill>
                  <a:schemeClr val="bg1"/>
                </a:solidFill>
                <a:latin typeface="+mj-lt"/>
                <a:ea typeface="+mj-ea"/>
                <a:cs typeface="+mj-cs"/>
              </a:rPr>
              <a:t> a smolinec z Jáchymova</a:t>
            </a:r>
            <a:endParaRPr lang="en-US" sz="4000" b="0" strike="noStrike" kern="1200" spc="-1" dirty="0">
              <a:solidFill>
                <a:schemeClr val="bg1"/>
              </a:solidFill>
              <a:latin typeface="+mj-lt"/>
              <a:ea typeface="+mj-ea"/>
              <a:cs typeface="+mj-cs"/>
            </a:endParaRPr>
          </a:p>
        </p:txBody>
      </p:sp>
      <p:pic>
        <p:nvPicPr>
          <p:cNvPr id="15" name="Zástupný symbol pro obsah 3"/>
          <p:cNvPicPr/>
          <p:nvPr/>
        </p:nvPicPr>
        <p:blipFill rotWithShape="1">
          <a:blip r:embed="rId2" cstate="print"/>
          <a:srcRect l="6781" r="7386" b="2"/>
          <a:stretch/>
        </p:blipFill>
        <p:spPr>
          <a:xfrm>
            <a:off x="20" y="1"/>
            <a:ext cx="6088360" cy="3333749"/>
          </a:xfrm>
          <a:custGeom>
            <a:avLst/>
            <a:gdLst/>
            <a:ahLst/>
            <a:cxnLst/>
            <a:rect l="l" t="t" r="r" b="b"/>
            <a:pathLst>
              <a:path w="6088380" h="3333749">
                <a:moveTo>
                  <a:pt x="0" y="0"/>
                </a:moveTo>
                <a:lnTo>
                  <a:pt x="6088380" y="0"/>
                </a:lnTo>
                <a:lnTo>
                  <a:pt x="6088380" y="2202180"/>
                </a:lnTo>
                <a:lnTo>
                  <a:pt x="5913795" y="3333749"/>
                </a:lnTo>
                <a:lnTo>
                  <a:pt x="0" y="3333749"/>
                </a:lnTo>
                <a:close/>
              </a:path>
            </a:pathLst>
          </a:custGeom>
        </p:spPr>
      </p:pic>
      <p:pic>
        <p:nvPicPr>
          <p:cNvPr id="60426" name="Picture 10" descr="Image result for mapa cr jachymov"/>
          <p:cNvPicPr>
            <a:picLocks noChangeAspect="1" noChangeArrowheads="1"/>
          </p:cNvPicPr>
          <p:nvPr/>
        </p:nvPicPr>
        <p:blipFill rotWithShape="1">
          <a:blip r:embed="rId3" cstate="print"/>
          <a:srcRect t="6572" r="-2" b="2166"/>
          <a:stretch/>
        </p:blipFill>
        <p:spPr bwMode="auto">
          <a:xfrm>
            <a:off x="20" y="3524252"/>
            <a:ext cx="6088360" cy="3333748"/>
          </a:xfrm>
          <a:custGeom>
            <a:avLst/>
            <a:gdLst/>
            <a:ahLst/>
            <a:cxnLst/>
            <a:rect l="l" t="t" r="r" b="b"/>
            <a:pathLst>
              <a:path w="6088380" h="3333748">
                <a:moveTo>
                  <a:pt x="0" y="0"/>
                </a:moveTo>
                <a:lnTo>
                  <a:pt x="5884403" y="0"/>
                </a:lnTo>
                <a:lnTo>
                  <a:pt x="5882640" y="11428"/>
                </a:lnTo>
                <a:lnTo>
                  <a:pt x="5562600" y="1931668"/>
                </a:lnTo>
                <a:lnTo>
                  <a:pt x="6088380" y="3333748"/>
                </a:lnTo>
                <a:lnTo>
                  <a:pt x="0" y="3333748"/>
                </a:lnTo>
                <a:close/>
              </a:path>
            </a:pathLst>
          </a:custGeom>
          <a:noFill/>
        </p:spPr>
      </p:pic>
      <p:grpSp>
        <p:nvGrpSpPr>
          <p:cNvPr id="321" name="Group 320">
            <a:extLst>
              <a:ext uri="{FF2B5EF4-FFF2-40B4-BE49-F238E27FC236}">
                <a16:creationId xmlns:a16="http://schemas.microsoft.com/office/drawing/2014/main" id="{7F6F6FC6-9A5F-4E14-8105-15D94914A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70" y="544"/>
            <a:ext cx="874716" cy="6857455"/>
            <a:chOff x="5395370" y="544"/>
            <a:chExt cx="874716" cy="6857455"/>
          </a:xfrm>
        </p:grpSpPr>
        <p:sp>
          <p:nvSpPr>
            <p:cNvPr id="322" name="Freeform: Shape 321">
              <a:extLst>
                <a:ext uri="{FF2B5EF4-FFF2-40B4-BE49-F238E27FC236}">
                  <a16:creationId xmlns:a16="http://schemas.microsoft.com/office/drawing/2014/main" id="{2DCFA6DA-C89C-4BD9-A659-4E35D789B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3" name="Freeform: Shape 322">
              <a:extLst>
                <a:ext uri="{FF2B5EF4-FFF2-40B4-BE49-F238E27FC236}">
                  <a16:creationId xmlns:a16="http://schemas.microsoft.com/office/drawing/2014/main" id="{868AC5BD-C02C-4D96-813D-3C9ABB388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Obdélník 7"/>
          <p:cNvSpPr/>
          <p:nvPr/>
        </p:nvSpPr>
        <p:spPr>
          <a:xfrm>
            <a:off x="6438361" y="1681059"/>
            <a:ext cx="5585364" cy="4655818"/>
          </a:xfrm>
          <a:prstGeom prst="rect">
            <a:avLst/>
          </a:prstGeom>
        </p:spPr>
        <p:txBody>
          <a:bodyPr vert="horz" lIns="91440" tIns="45720" rIns="91440" bIns="45720" rtlCol="0">
            <a:noAutofit/>
          </a:bodyPr>
          <a:lstStyle/>
          <a:p>
            <a:pPr marL="179388" indent="-228600">
              <a:lnSpc>
                <a:spcPct val="90000"/>
              </a:lnSpc>
              <a:spcBef>
                <a:spcPts val="1200"/>
              </a:spcBef>
              <a:buFont typeface="Arial" panose="020B0604020202020204" pitchFamily="34" charset="0"/>
              <a:buChar char="•"/>
            </a:pPr>
            <a:r>
              <a:rPr lang="en-US" sz="2200" dirty="0" err="1">
                <a:solidFill>
                  <a:schemeClr val="bg1">
                    <a:alpha val="80000"/>
                  </a:schemeClr>
                </a:solidFill>
              </a:rPr>
              <a:t>Manželé</a:t>
            </a:r>
            <a:r>
              <a:rPr lang="en-US" sz="2200" dirty="0">
                <a:solidFill>
                  <a:schemeClr val="bg1">
                    <a:alpha val="80000"/>
                  </a:schemeClr>
                </a:solidFill>
              </a:rPr>
              <a:t> </a:t>
            </a:r>
            <a:r>
              <a:rPr lang="en-US" sz="2200" dirty="0" err="1">
                <a:solidFill>
                  <a:schemeClr val="bg1">
                    <a:alpha val="80000"/>
                  </a:schemeClr>
                </a:solidFill>
              </a:rPr>
              <a:t>Curieovi</a:t>
            </a:r>
            <a:r>
              <a:rPr lang="en-US" sz="2200" dirty="0">
                <a:solidFill>
                  <a:schemeClr val="bg1">
                    <a:alpha val="80000"/>
                  </a:schemeClr>
                </a:solidFill>
              </a:rPr>
              <a:t> </a:t>
            </a:r>
            <a:r>
              <a:rPr lang="en-US" sz="2200" dirty="0" err="1">
                <a:solidFill>
                  <a:schemeClr val="bg1">
                    <a:alpha val="80000"/>
                  </a:schemeClr>
                </a:solidFill>
              </a:rPr>
              <a:t>pak</a:t>
            </a:r>
            <a:r>
              <a:rPr lang="en-US" sz="2200" dirty="0">
                <a:solidFill>
                  <a:schemeClr val="bg1">
                    <a:alpha val="80000"/>
                  </a:schemeClr>
                </a:solidFill>
              </a:rPr>
              <a:t> </a:t>
            </a:r>
            <a:r>
              <a:rPr lang="en-US" sz="2200" dirty="0" err="1">
                <a:solidFill>
                  <a:schemeClr val="bg1">
                    <a:alpha val="80000"/>
                  </a:schemeClr>
                </a:solidFill>
              </a:rPr>
              <a:t>prováděli</a:t>
            </a:r>
            <a:r>
              <a:rPr lang="en-US" sz="2200" dirty="0">
                <a:solidFill>
                  <a:schemeClr val="bg1">
                    <a:alpha val="80000"/>
                  </a:schemeClr>
                </a:solidFill>
              </a:rPr>
              <a:t> </a:t>
            </a:r>
            <a:r>
              <a:rPr lang="en-US" sz="2200" dirty="0" err="1">
                <a:solidFill>
                  <a:schemeClr val="bg1">
                    <a:alpha val="80000"/>
                  </a:schemeClr>
                </a:solidFill>
              </a:rPr>
              <a:t>pečlivá</a:t>
            </a:r>
            <a:r>
              <a:rPr lang="en-US" sz="2200" dirty="0">
                <a:solidFill>
                  <a:schemeClr val="bg1">
                    <a:alpha val="80000"/>
                  </a:schemeClr>
                </a:solidFill>
              </a:rPr>
              <a:t> </a:t>
            </a:r>
            <a:r>
              <a:rPr lang="en-US" sz="2200" dirty="0" err="1">
                <a:solidFill>
                  <a:schemeClr val="bg1">
                    <a:alpha val="80000"/>
                  </a:schemeClr>
                </a:solidFill>
              </a:rPr>
              <a:t>měření</a:t>
            </a:r>
            <a:r>
              <a:rPr lang="en-US" sz="2200" dirty="0">
                <a:solidFill>
                  <a:schemeClr val="bg1">
                    <a:alpha val="80000"/>
                  </a:schemeClr>
                </a:solidFill>
              </a:rPr>
              <a:t> v </a:t>
            </a:r>
            <a:r>
              <a:rPr lang="en-US" sz="2200" dirty="0" err="1">
                <a:solidFill>
                  <a:schemeClr val="bg1">
                    <a:alpha val="80000"/>
                  </a:schemeClr>
                </a:solidFill>
              </a:rPr>
              <a:t>různých</a:t>
            </a:r>
            <a:r>
              <a:rPr lang="en-US" sz="2200" dirty="0">
                <a:solidFill>
                  <a:schemeClr val="bg1">
                    <a:alpha val="80000"/>
                  </a:schemeClr>
                </a:solidFill>
              </a:rPr>
              <a:t> </a:t>
            </a:r>
            <a:r>
              <a:rPr lang="en-US" sz="2200" dirty="0" err="1">
                <a:solidFill>
                  <a:schemeClr val="bg1">
                    <a:alpha val="80000"/>
                  </a:schemeClr>
                </a:solidFill>
              </a:rPr>
              <a:t>horninách</a:t>
            </a:r>
            <a:r>
              <a:rPr lang="en-US" sz="2200" dirty="0">
                <a:solidFill>
                  <a:schemeClr val="bg1">
                    <a:alpha val="80000"/>
                  </a:schemeClr>
                </a:solidFill>
              </a:rPr>
              <a:t> (</a:t>
            </a:r>
            <a:r>
              <a:rPr lang="en-US" sz="2200" dirty="0" err="1">
                <a:solidFill>
                  <a:schemeClr val="bg1">
                    <a:alpha val="80000"/>
                  </a:schemeClr>
                </a:solidFill>
              </a:rPr>
              <a:t>uranitu</a:t>
            </a:r>
            <a:r>
              <a:rPr lang="cs-CZ" sz="2200" dirty="0">
                <a:solidFill>
                  <a:schemeClr val="bg1">
                    <a:alpha val="80000"/>
                  </a:schemeClr>
                </a:solidFill>
              </a:rPr>
              <a:t>                </a:t>
            </a:r>
            <a:r>
              <a:rPr lang="en-US" sz="2200" dirty="0">
                <a:solidFill>
                  <a:schemeClr val="bg1">
                    <a:alpha val="80000"/>
                  </a:schemeClr>
                </a:solidFill>
              </a:rPr>
              <a:t> a </a:t>
            </a:r>
            <a:r>
              <a:rPr lang="en-US" sz="2200" dirty="0" err="1">
                <a:solidFill>
                  <a:schemeClr val="bg1">
                    <a:alpha val="80000"/>
                  </a:schemeClr>
                </a:solidFill>
              </a:rPr>
              <a:t>chalkolitu</a:t>
            </a:r>
            <a:r>
              <a:rPr lang="en-US" sz="2200" dirty="0">
                <a:solidFill>
                  <a:schemeClr val="bg1">
                    <a:alpha val="80000"/>
                  </a:schemeClr>
                </a:solidFill>
              </a:rPr>
              <a:t>).</a:t>
            </a:r>
          </a:p>
          <a:p>
            <a:pPr marL="179388" indent="-228600">
              <a:lnSpc>
                <a:spcPct val="90000"/>
              </a:lnSpc>
              <a:spcBef>
                <a:spcPts val="1200"/>
              </a:spcBef>
              <a:buFont typeface="Arial" panose="020B0604020202020204" pitchFamily="34" charset="0"/>
              <a:buChar char="•"/>
            </a:pPr>
            <a:r>
              <a:rPr lang="en-US" sz="2200" b="1" dirty="0" err="1">
                <a:solidFill>
                  <a:schemeClr val="bg1">
                    <a:alpha val="80000"/>
                  </a:schemeClr>
                </a:solidFill>
              </a:rPr>
              <a:t>Hlavní</a:t>
            </a:r>
            <a:r>
              <a:rPr lang="en-US" sz="2200" b="1" dirty="0">
                <a:solidFill>
                  <a:schemeClr val="bg1">
                    <a:alpha val="80000"/>
                  </a:schemeClr>
                </a:solidFill>
              </a:rPr>
              <a:t> </a:t>
            </a:r>
            <a:r>
              <a:rPr lang="en-US" sz="2200" b="1" dirty="0" err="1">
                <a:solidFill>
                  <a:schemeClr val="bg1">
                    <a:alpha val="80000"/>
                  </a:schemeClr>
                </a:solidFill>
              </a:rPr>
              <a:t>roli</a:t>
            </a:r>
            <a:r>
              <a:rPr lang="en-US" sz="2200" b="1" dirty="0">
                <a:solidFill>
                  <a:schemeClr val="bg1">
                    <a:alpha val="80000"/>
                  </a:schemeClr>
                </a:solidFill>
              </a:rPr>
              <a:t> </a:t>
            </a:r>
            <a:r>
              <a:rPr lang="en-US" sz="2200" b="1" dirty="0" err="1">
                <a:solidFill>
                  <a:schemeClr val="bg1">
                    <a:alpha val="80000"/>
                  </a:schemeClr>
                </a:solidFill>
              </a:rPr>
              <a:t>zde</a:t>
            </a:r>
            <a:r>
              <a:rPr lang="en-US" sz="2200" b="1" dirty="0">
                <a:solidFill>
                  <a:schemeClr val="bg1">
                    <a:alpha val="80000"/>
                  </a:schemeClr>
                </a:solidFill>
              </a:rPr>
              <a:t> </a:t>
            </a:r>
            <a:r>
              <a:rPr lang="en-US" sz="2200" b="1" dirty="0" err="1">
                <a:solidFill>
                  <a:schemeClr val="bg1">
                    <a:alpha val="80000"/>
                  </a:schemeClr>
                </a:solidFill>
              </a:rPr>
              <a:t>hrál</a:t>
            </a:r>
            <a:r>
              <a:rPr lang="en-US" sz="2200" b="1" dirty="0">
                <a:solidFill>
                  <a:schemeClr val="bg1">
                    <a:alpha val="80000"/>
                  </a:schemeClr>
                </a:solidFill>
              </a:rPr>
              <a:t> SMOLINEC Z JÁCHYMOVA </a:t>
            </a:r>
          </a:p>
          <a:p>
            <a:pPr marL="179388" indent="-228600">
              <a:lnSpc>
                <a:spcPct val="90000"/>
              </a:lnSpc>
              <a:spcBef>
                <a:spcPts val="1200"/>
              </a:spcBef>
              <a:buFont typeface="Arial" panose="020B0604020202020204" pitchFamily="34" charset="0"/>
              <a:buChar char="•"/>
            </a:pPr>
            <a:r>
              <a:rPr lang="en-US" sz="2200" dirty="0" err="1">
                <a:solidFill>
                  <a:schemeClr val="bg1">
                    <a:alpha val="80000"/>
                  </a:schemeClr>
                </a:solidFill>
              </a:rPr>
              <a:t>Bádání</a:t>
            </a:r>
            <a:r>
              <a:rPr lang="en-US" sz="2200" dirty="0">
                <a:solidFill>
                  <a:schemeClr val="bg1">
                    <a:alpha val="80000"/>
                  </a:schemeClr>
                </a:solidFill>
              </a:rPr>
              <a:t> </a:t>
            </a:r>
            <a:r>
              <a:rPr lang="en-US" sz="2200" dirty="0" err="1">
                <a:solidFill>
                  <a:schemeClr val="bg1">
                    <a:alpha val="80000"/>
                  </a:schemeClr>
                </a:solidFill>
              </a:rPr>
              <a:t>bylo</a:t>
            </a:r>
            <a:r>
              <a:rPr lang="en-US" sz="2200" dirty="0">
                <a:solidFill>
                  <a:schemeClr val="bg1">
                    <a:alpha val="80000"/>
                  </a:schemeClr>
                </a:solidFill>
              </a:rPr>
              <a:t> </a:t>
            </a:r>
            <a:r>
              <a:rPr lang="en-US" sz="2200" dirty="0" err="1">
                <a:solidFill>
                  <a:schemeClr val="bg1">
                    <a:alpha val="80000"/>
                  </a:schemeClr>
                </a:solidFill>
              </a:rPr>
              <a:t>nesmírně</a:t>
            </a:r>
            <a:r>
              <a:rPr lang="en-US" sz="2200" dirty="0">
                <a:solidFill>
                  <a:schemeClr val="bg1">
                    <a:alpha val="80000"/>
                  </a:schemeClr>
                </a:solidFill>
              </a:rPr>
              <a:t> </a:t>
            </a:r>
            <a:r>
              <a:rPr lang="en-US" sz="2200" dirty="0" err="1">
                <a:solidFill>
                  <a:schemeClr val="bg1">
                    <a:alpha val="80000"/>
                  </a:schemeClr>
                </a:solidFill>
              </a:rPr>
              <a:t>náročné</a:t>
            </a:r>
            <a:r>
              <a:rPr lang="en-US" sz="2200" dirty="0">
                <a:solidFill>
                  <a:schemeClr val="bg1">
                    <a:alpha val="80000"/>
                  </a:schemeClr>
                </a:solidFill>
              </a:rPr>
              <a:t> </a:t>
            </a:r>
            <a:r>
              <a:rPr lang="en-US" sz="2200" dirty="0" err="1">
                <a:solidFill>
                  <a:schemeClr val="bg1">
                    <a:alpha val="80000"/>
                  </a:schemeClr>
                </a:solidFill>
              </a:rPr>
              <a:t>na</a:t>
            </a:r>
            <a:r>
              <a:rPr lang="en-US" sz="2200" dirty="0">
                <a:solidFill>
                  <a:schemeClr val="bg1">
                    <a:alpha val="80000"/>
                  </a:schemeClr>
                </a:solidFill>
              </a:rPr>
              <a:t> </a:t>
            </a:r>
            <a:r>
              <a:rPr lang="en-US" sz="2200" dirty="0" err="1">
                <a:solidFill>
                  <a:schemeClr val="bg1">
                    <a:alpha val="80000"/>
                  </a:schemeClr>
                </a:solidFill>
              </a:rPr>
              <a:t>množství</a:t>
            </a:r>
            <a:r>
              <a:rPr lang="en-US" sz="2200" dirty="0">
                <a:solidFill>
                  <a:schemeClr val="bg1">
                    <a:alpha val="80000"/>
                  </a:schemeClr>
                </a:solidFill>
              </a:rPr>
              <a:t> </a:t>
            </a:r>
            <a:r>
              <a:rPr lang="en-US" sz="2200" dirty="0" err="1">
                <a:solidFill>
                  <a:schemeClr val="bg1">
                    <a:alpha val="80000"/>
                  </a:schemeClr>
                </a:solidFill>
              </a:rPr>
              <a:t>výchozího</a:t>
            </a:r>
            <a:r>
              <a:rPr lang="en-US" sz="2200" dirty="0">
                <a:solidFill>
                  <a:schemeClr val="bg1">
                    <a:alpha val="80000"/>
                  </a:schemeClr>
                </a:solidFill>
              </a:rPr>
              <a:t> </a:t>
            </a:r>
            <a:r>
              <a:rPr lang="en-US" sz="2200" dirty="0" err="1">
                <a:solidFill>
                  <a:schemeClr val="bg1">
                    <a:alpha val="80000"/>
                  </a:schemeClr>
                </a:solidFill>
              </a:rPr>
              <a:t>materiálu</a:t>
            </a:r>
            <a:endParaRPr lang="en-US" sz="2200" dirty="0">
              <a:solidFill>
                <a:schemeClr val="bg1">
                  <a:alpha val="80000"/>
                </a:schemeClr>
              </a:solidFill>
            </a:endParaRPr>
          </a:p>
          <a:p>
            <a:pPr marL="179388" indent="-228600">
              <a:lnSpc>
                <a:spcPct val="90000"/>
              </a:lnSpc>
              <a:spcBef>
                <a:spcPts val="1200"/>
              </a:spcBef>
              <a:buFont typeface="Arial" panose="020B0604020202020204" pitchFamily="34" charset="0"/>
              <a:buChar char="•"/>
            </a:pPr>
            <a:r>
              <a:rPr lang="en-US" sz="2200" dirty="0">
                <a:solidFill>
                  <a:schemeClr val="bg1">
                    <a:alpha val="80000"/>
                  </a:schemeClr>
                </a:solidFill>
              </a:rPr>
              <a:t>M.C. proto </a:t>
            </a:r>
            <a:r>
              <a:rPr lang="en-US" sz="2200" dirty="0" err="1">
                <a:solidFill>
                  <a:schemeClr val="bg1">
                    <a:alpha val="80000"/>
                  </a:schemeClr>
                </a:solidFill>
              </a:rPr>
              <a:t>požádala</a:t>
            </a:r>
            <a:r>
              <a:rPr lang="en-US" sz="2200" dirty="0">
                <a:solidFill>
                  <a:schemeClr val="bg1">
                    <a:alpha val="80000"/>
                  </a:schemeClr>
                </a:solidFill>
              </a:rPr>
              <a:t> </a:t>
            </a:r>
            <a:r>
              <a:rPr lang="en-US" sz="2200" b="1" dirty="0" err="1">
                <a:solidFill>
                  <a:schemeClr val="bg1">
                    <a:alpha val="80000"/>
                  </a:schemeClr>
                </a:solidFill>
              </a:rPr>
              <a:t>vídeňského</a:t>
            </a:r>
            <a:r>
              <a:rPr lang="en-US" sz="2200" b="1" dirty="0">
                <a:solidFill>
                  <a:schemeClr val="bg1">
                    <a:alpha val="80000"/>
                  </a:schemeClr>
                </a:solidFill>
              </a:rPr>
              <a:t> </a:t>
            </a:r>
            <a:r>
              <a:rPr lang="en-US" sz="2200" b="1" dirty="0" err="1">
                <a:solidFill>
                  <a:schemeClr val="bg1">
                    <a:alpha val="80000"/>
                  </a:schemeClr>
                </a:solidFill>
              </a:rPr>
              <a:t>ministra</a:t>
            </a:r>
            <a:r>
              <a:rPr lang="en-US" sz="2200" b="1" dirty="0">
                <a:solidFill>
                  <a:schemeClr val="bg1">
                    <a:alpha val="80000"/>
                  </a:schemeClr>
                </a:solidFill>
              </a:rPr>
              <a:t> orby</a:t>
            </a:r>
            <a:r>
              <a:rPr lang="en-US" sz="2200" dirty="0">
                <a:solidFill>
                  <a:schemeClr val="bg1">
                    <a:alpha val="80000"/>
                  </a:schemeClr>
                </a:solidFill>
              </a:rPr>
              <a:t>, </a:t>
            </a:r>
            <a:r>
              <a:rPr lang="en-US" sz="2200" dirty="0" err="1">
                <a:solidFill>
                  <a:schemeClr val="bg1">
                    <a:alpha val="80000"/>
                  </a:schemeClr>
                </a:solidFill>
              </a:rPr>
              <a:t>hraběte</a:t>
            </a:r>
            <a:r>
              <a:rPr lang="en-US" sz="2200" dirty="0">
                <a:solidFill>
                  <a:schemeClr val="bg1">
                    <a:alpha val="80000"/>
                  </a:schemeClr>
                </a:solidFill>
              </a:rPr>
              <a:t> </a:t>
            </a:r>
            <a:r>
              <a:rPr lang="en-US" sz="2200" dirty="0" err="1">
                <a:solidFill>
                  <a:schemeClr val="bg1">
                    <a:alpha val="80000"/>
                  </a:schemeClr>
                </a:solidFill>
              </a:rPr>
              <a:t>Buquoye</a:t>
            </a:r>
            <a:r>
              <a:rPr lang="en-US" sz="2200" dirty="0">
                <a:solidFill>
                  <a:schemeClr val="bg1">
                    <a:alpha val="80000"/>
                  </a:schemeClr>
                </a:solidFill>
              </a:rPr>
              <a:t>, o </a:t>
            </a:r>
            <a:r>
              <a:rPr lang="en-US" sz="2200" dirty="0" err="1">
                <a:solidFill>
                  <a:schemeClr val="bg1">
                    <a:alpha val="80000"/>
                  </a:schemeClr>
                </a:solidFill>
              </a:rPr>
              <a:t>zaslání</a:t>
            </a:r>
            <a:r>
              <a:rPr lang="en-US" sz="2200" dirty="0">
                <a:solidFill>
                  <a:schemeClr val="bg1">
                    <a:alpha val="80000"/>
                  </a:schemeClr>
                </a:solidFill>
              </a:rPr>
              <a:t> </a:t>
            </a:r>
            <a:r>
              <a:rPr lang="en-US" sz="2200" dirty="0" err="1">
                <a:solidFill>
                  <a:schemeClr val="bg1">
                    <a:alpha val="80000"/>
                  </a:schemeClr>
                </a:solidFill>
              </a:rPr>
              <a:t>vzorku</a:t>
            </a:r>
            <a:r>
              <a:rPr lang="en-US" sz="2200" dirty="0">
                <a:solidFill>
                  <a:schemeClr val="bg1">
                    <a:alpha val="80000"/>
                  </a:schemeClr>
                </a:solidFill>
              </a:rPr>
              <a:t> </a:t>
            </a:r>
            <a:r>
              <a:rPr lang="en-US" sz="2200" dirty="0" err="1">
                <a:solidFill>
                  <a:schemeClr val="bg1">
                    <a:alpha val="80000"/>
                  </a:schemeClr>
                </a:solidFill>
              </a:rPr>
              <a:t>smolince</a:t>
            </a:r>
            <a:r>
              <a:rPr lang="en-US" sz="2200" dirty="0">
                <a:solidFill>
                  <a:schemeClr val="bg1">
                    <a:alpha val="80000"/>
                  </a:schemeClr>
                </a:solidFill>
              </a:rPr>
              <a:t> z </a:t>
            </a:r>
            <a:r>
              <a:rPr lang="en-US" sz="2200" dirty="0" err="1">
                <a:solidFill>
                  <a:schemeClr val="bg1">
                    <a:alpha val="80000"/>
                  </a:schemeClr>
                </a:solidFill>
              </a:rPr>
              <a:t>Jáchymova</a:t>
            </a:r>
            <a:r>
              <a:rPr lang="en-US" sz="2200" dirty="0">
                <a:solidFill>
                  <a:schemeClr val="bg1">
                    <a:alpha val="80000"/>
                  </a:schemeClr>
                </a:solidFill>
              </a:rPr>
              <a:t>. Ten </a:t>
            </a:r>
            <a:r>
              <a:rPr lang="en-US" sz="2200" dirty="0" err="1">
                <a:solidFill>
                  <a:schemeClr val="bg1">
                    <a:alpha val="80000"/>
                  </a:schemeClr>
                </a:solidFill>
              </a:rPr>
              <a:t>jí</a:t>
            </a:r>
            <a:r>
              <a:rPr lang="en-US" sz="2200" dirty="0">
                <a:solidFill>
                  <a:schemeClr val="bg1">
                    <a:alpha val="80000"/>
                  </a:schemeClr>
                </a:solidFill>
              </a:rPr>
              <a:t> </a:t>
            </a:r>
            <a:r>
              <a:rPr lang="en-US" sz="2200" dirty="0" err="1">
                <a:solidFill>
                  <a:schemeClr val="bg1">
                    <a:alpha val="80000"/>
                  </a:schemeClr>
                </a:solidFill>
              </a:rPr>
              <a:t>nechal</a:t>
            </a:r>
            <a:r>
              <a:rPr lang="en-US" sz="2200" dirty="0">
                <a:solidFill>
                  <a:schemeClr val="bg1">
                    <a:alpha val="80000"/>
                  </a:schemeClr>
                </a:solidFill>
              </a:rPr>
              <a:t> </a:t>
            </a:r>
            <a:r>
              <a:rPr lang="en-US" sz="2200" dirty="0" err="1">
                <a:solidFill>
                  <a:schemeClr val="bg1">
                    <a:alpha val="80000"/>
                  </a:schemeClr>
                </a:solidFill>
              </a:rPr>
              <a:t>poslat</a:t>
            </a:r>
            <a:r>
              <a:rPr lang="en-US" sz="2200" dirty="0">
                <a:solidFill>
                  <a:schemeClr val="bg1">
                    <a:alpha val="80000"/>
                  </a:schemeClr>
                </a:solidFill>
              </a:rPr>
              <a:t> </a:t>
            </a:r>
            <a:r>
              <a:rPr lang="en-US" sz="2200" b="1" dirty="0" err="1">
                <a:solidFill>
                  <a:srgbClr val="FF0000">
                    <a:alpha val="80000"/>
                  </a:srgbClr>
                </a:solidFill>
              </a:rPr>
              <a:t>několik</a:t>
            </a:r>
            <a:r>
              <a:rPr lang="en-US" sz="2200" b="1" dirty="0">
                <a:solidFill>
                  <a:srgbClr val="FF0000">
                    <a:alpha val="80000"/>
                  </a:srgbClr>
                </a:solidFill>
              </a:rPr>
              <a:t> tun </a:t>
            </a:r>
            <a:r>
              <a:rPr lang="en-US" sz="2200" b="1" dirty="0" err="1">
                <a:solidFill>
                  <a:srgbClr val="FF0000">
                    <a:alpha val="80000"/>
                  </a:srgbClr>
                </a:solidFill>
              </a:rPr>
              <a:t>odpadu</a:t>
            </a:r>
            <a:r>
              <a:rPr lang="en-US" sz="2200" b="1" dirty="0">
                <a:solidFill>
                  <a:srgbClr val="FF0000">
                    <a:alpha val="80000"/>
                  </a:srgbClr>
                </a:solidFill>
              </a:rPr>
              <a:t> z </a:t>
            </a:r>
            <a:r>
              <a:rPr lang="en-US" sz="2200" b="1" dirty="0" err="1">
                <a:solidFill>
                  <a:srgbClr val="FF0000">
                    <a:alpha val="80000"/>
                  </a:srgbClr>
                </a:solidFill>
              </a:rPr>
              <a:t>továrny</a:t>
            </a:r>
            <a:r>
              <a:rPr lang="en-US" sz="2200" b="1" dirty="0">
                <a:solidFill>
                  <a:srgbClr val="FF0000">
                    <a:alpha val="80000"/>
                  </a:srgbClr>
                </a:solidFill>
              </a:rPr>
              <a:t> </a:t>
            </a:r>
            <a:r>
              <a:rPr lang="en-US" sz="2200" b="1" dirty="0" err="1">
                <a:solidFill>
                  <a:srgbClr val="FF0000">
                    <a:alpha val="80000"/>
                  </a:srgbClr>
                </a:solidFill>
              </a:rPr>
              <a:t>na</a:t>
            </a:r>
            <a:r>
              <a:rPr lang="en-US" sz="2200" b="1" dirty="0">
                <a:solidFill>
                  <a:srgbClr val="FF0000">
                    <a:alpha val="80000"/>
                  </a:srgbClr>
                </a:solidFill>
              </a:rPr>
              <a:t> </a:t>
            </a:r>
            <a:r>
              <a:rPr lang="en-US" sz="2200" b="1" dirty="0" err="1">
                <a:solidFill>
                  <a:srgbClr val="FF0000">
                    <a:alpha val="80000"/>
                  </a:srgbClr>
                </a:solidFill>
              </a:rPr>
              <a:t>uranové</a:t>
            </a:r>
            <a:r>
              <a:rPr lang="en-US" sz="2200" b="1" dirty="0">
                <a:solidFill>
                  <a:srgbClr val="FF0000">
                    <a:alpha val="80000"/>
                  </a:srgbClr>
                </a:solidFill>
              </a:rPr>
              <a:t> </a:t>
            </a:r>
            <a:r>
              <a:rPr lang="en-US" sz="2200" b="1" dirty="0" err="1">
                <a:solidFill>
                  <a:srgbClr val="FF0000">
                    <a:alpha val="80000"/>
                  </a:srgbClr>
                </a:solidFill>
              </a:rPr>
              <a:t>barvy</a:t>
            </a:r>
            <a:r>
              <a:rPr lang="en-US" sz="2200" b="1" dirty="0">
                <a:solidFill>
                  <a:srgbClr val="FF0000">
                    <a:alpha val="80000"/>
                  </a:srgbClr>
                </a:solidFill>
              </a:rPr>
              <a:t> v </a:t>
            </a:r>
            <a:r>
              <a:rPr lang="en-US" sz="2200" b="1" dirty="0" err="1">
                <a:solidFill>
                  <a:srgbClr val="FF0000">
                    <a:alpha val="80000"/>
                  </a:srgbClr>
                </a:solidFill>
              </a:rPr>
              <a:t>Jáchymově</a:t>
            </a:r>
            <a:r>
              <a:rPr lang="en-US" sz="2200" dirty="0">
                <a:solidFill>
                  <a:schemeClr val="bg1">
                    <a:alpha val="80000"/>
                  </a:schemeClr>
                </a:solidFill>
              </a:rPr>
              <a:t>. </a:t>
            </a:r>
          </a:p>
          <a:p>
            <a:pPr marL="179388" indent="-228600">
              <a:lnSpc>
                <a:spcPct val="90000"/>
              </a:lnSpc>
              <a:spcBef>
                <a:spcPts val="1200"/>
              </a:spcBef>
              <a:buFont typeface="Arial" panose="020B0604020202020204" pitchFamily="34" charset="0"/>
              <a:buChar char="•"/>
            </a:pPr>
            <a:r>
              <a:rPr lang="en-US" sz="2500" dirty="0">
                <a:solidFill>
                  <a:schemeClr val="bg1">
                    <a:alpha val="80000"/>
                  </a:schemeClr>
                </a:solidFill>
              </a:rPr>
              <a:t>(</a:t>
            </a:r>
            <a:r>
              <a:rPr lang="en-US" sz="2500" dirty="0" err="1">
                <a:solidFill>
                  <a:schemeClr val="bg1">
                    <a:alpha val="80000"/>
                  </a:schemeClr>
                </a:solidFill>
              </a:rPr>
              <a:t>nakonec</a:t>
            </a:r>
            <a:r>
              <a:rPr lang="en-US" sz="2500" dirty="0">
                <a:solidFill>
                  <a:schemeClr val="bg1">
                    <a:alpha val="80000"/>
                  </a:schemeClr>
                </a:solidFill>
              </a:rPr>
              <a:t> M-C. </a:t>
            </a:r>
            <a:r>
              <a:rPr lang="en-US" sz="2500" dirty="0" err="1">
                <a:solidFill>
                  <a:schemeClr val="bg1">
                    <a:alpha val="80000"/>
                  </a:schemeClr>
                </a:solidFill>
              </a:rPr>
              <a:t>získala</a:t>
            </a:r>
            <a:r>
              <a:rPr lang="en-US" sz="2500" dirty="0">
                <a:solidFill>
                  <a:schemeClr val="bg1">
                    <a:alpha val="80000"/>
                  </a:schemeClr>
                </a:solidFill>
              </a:rPr>
              <a:t> </a:t>
            </a:r>
            <a:r>
              <a:rPr lang="en-US" sz="2500" b="1" dirty="0">
                <a:solidFill>
                  <a:srgbClr val="FF0000">
                    <a:alpha val="80000"/>
                  </a:srgbClr>
                </a:solidFill>
              </a:rPr>
              <a:t>0.1 g Po </a:t>
            </a:r>
            <a:r>
              <a:rPr lang="cs-CZ" sz="2500" b="1" dirty="0">
                <a:solidFill>
                  <a:srgbClr val="FF0000">
                    <a:alpha val="80000"/>
                  </a:srgbClr>
                </a:solidFill>
              </a:rPr>
              <a:t>                 </a:t>
            </a:r>
            <a:r>
              <a:rPr lang="en-US" sz="2500" b="1" dirty="0">
                <a:solidFill>
                  <a:srgbClr val="FF0000">
                    <a:alpha val="80000"/>
                  </a:srgbClr>
                </a:solidFill>
              </a:rPr>
              <a:t>z </a:t>
            </a:r>
            <a:r>
              <a:rPr lang="en-US" sz="2500" b="1" dirty="0" err="1">
                <a:solidFill>
                  <a:srgbClr val="FF0000">
                    <a:alpha val="80000"/>
                  </a:srgbClr>
                </a:solidFill>
              </a:rPr>
              <a:t>několika</a:t>
            </a:r>
            <a:r>
              <a:rPr lang="en-US" sz="2500" b="1" dirty="0">
                <a:solidFill>
                  <a:srgbClr val="FF0000">
                    <a:alpha val="80000"/>
                  </a:srgbClr>
                </a:solidFill>
              </a:rPr>
              <a:t> tun </a:t>
            </a:r>
            <a:r>
              <a:rPr lang="en-US" sz="2500" b="1" dirty="0" err="1">
                <a:solidFill>
                  <a:srgbClr val="FF0000">
                    <a:alpha val="80000"/>
                  </a:srgbClr>
                </a:solidFill>
              </a:rPr>
              <a:t>smolince</a:t>
            </a:r>
            <a:r>
              <a:rPr lang="en-US" sz="2500" dirty="0">
                <a:solidFill>
                  <a:schemeClr val="bg1">
                    <a:alpha val="80000"/>
                  </a:schemeClr>
                </a:solidFill>
              </a:rPr>
              <a:t>)</a:t>
            </a:r>
          </a:p>
        </p:txBody>
      </p:sp>
      <p:sp>
        <p:nvSpPr>
          <p:cNvPr id="60420" name="AutoShape 4" descr="Image result for mapa cr jachymov"/>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60422" name="AutoShape 6" descr="Základní mapa obce Jáchymov v ČR"/>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60424" name="AutoShape 8" descr="Základní mapa obce Jáchymov v ČR"/>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TextShape 1"/>
          <p:cNvSpPr txBox="1"/>
          <p:nvPr/>
        </p:nvSpPr>
        <p:spPr>
          <a:xfrm>
            <a:off x="550288" y="309322"/>
            <a:ext cx="10515360" cy="936104"/>
          </a:xfrm>
          <a:prstGeom prst="rect">
            <a:avLst/>
          </a:prstGeom>
          <a:noFill/>
          <a:ln>
            <a:noFill/>
          </a:ln>
        </p:spPr>
        <p:txBody>
          <a:bodyPr anchor="ctr">
            <a:noAutofit/>
          </a:bodyPr>
          <a:lstStyle/>
          <a:p>
            <a:pPr algn="ctr">
              <a:lnSpc>
                <a:spcPct val="90000"/>
              </a:lnSpc>
            </a:pPr>
            <a:r>
              <a:rPr lang="cs-CZ" sz="3200" b="1" strike="noStrike" spc="-1">
                <a:latin typeface="Calibri" pitchFamily="34" charset="0"/>
                <a:cs typeface="Calibri" pitchFamily="34" charset="0"/>
              </a:rPr>
              <a:t>Marie a Pierre Curieovi – objev nových radioaktivních prvků, polonia a radia</a:t>
            </a:r>
          </a:p>
        </p:txBody>
      </p:sp>
      <p:pic>
        <p:nvPicPr>
          <p:cNvPr id="300" name="Obrázek 3"/>
          <p:cNvPicPr/>
          <p:nvPr/>
        </p:nvPicPr>
        <p:blipFill>
          <a:blip r:embed="rId2" cstate="print"/>
          <a:stretch/>
        </p:blipFill>
        <p:spPr>
          <a:xfrm>
            <a:off x="5807968" y="2678693"/>
            <a:ext cx="5833504" cy="3497387"/>
          </a:xfrm>
          <a:prstGeom prst="rect">
            <a:avLst/>
          </a:prstGeom>
          <a:ln>
            <a:noFill/>
          </a:ln>
        </p:spPr>
      </p:pic>
      <p:sp>
        <p:nvSpPr>
          <p:cNvPr id="301" name="CustomShape 3"/>
          <p:cNvSpPr/>
          <p:nvPr/>
        </p:nvSpPr>
        <p:spPr>
          <a:xfrm>
            <a:off x="5903979" y="5190955"/>
            <a:ext cx="5760640" cy="92187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cs-CZ" b="0" strike="noStrike" spc="-1">
                <a:latin typeface="Calibri"/>
              </a:rPr>
              <a:t>Malé množství radia vyelektrolyzované na tenký měděný plíšek a překryté polyurethanem k zabránění reakce se vzduchem (stříbřitý kov alkalických zemin)</a:t>
            </a:r>
            <a:endParaRPr lang="cs-CZ" b="0" strike="noStrike" spc="-1">
              <a:latin typeface="Arial"/>
            </a:endParaRPr>
          </a:p>
        </p:txBody>
      </p:sp>
      <p:sp>
        <p:nvSpPr>
          <p:cNvPr id="299" name="TextShape 2"/>
          <p:cNvSpPr txBox="1"/>
          <p:nvPr/>
        </p:nvSpPr>
        <p:spPr>
          <a:xfrm>
            <a:off x="6768075" y="3007727"/>
            <a:ext cx="4777387" cy="1224136"/>
          </a:xfrm>
          <a:prstGeom prst="rect">
            <a:avLst/>
          </a:prstGeom>
          <a:noFill/>
          <a:ln>
            <a:noFill/>
          </a:ln>
        </p:spPr>
        <p:txBody>
          <a:bodyPr>
            <a:noAutofit/>
          </a:bodyPr>
          <a:lstStyle/>
          <a:p>
            <a:pPr marL="228600" indent="-228240">
              <a:lnSpc>
                <a:spcPct val="90000"/>
              </a:lnSpc>
              <a:spcBef>
                <a:spcPts val="1001"/>
              </a:spcBef>
              <a:buClr>
                <a:srgbClr val="FFFFFF"/>
              </a:buClr>
              <a:buFont typeface="Arial"/>
              <a:buChar char="•"/>
            </a:pPr>
            <a:r>
              <a:rPr lang="cs-CZ" sz="2400" b="0" strike="noStrike" spc="-1">
                <a:latin typeface="Calibri"/>
              </a:rPr>
              <a:t>Radium dostalo název                         z latinského radius – paprsek.</a:t>
            </a:r>
          </a:p>
          <a:p>
            <a:pPr>
              <a:lnSpc>
                <a:spcPct val="90000"/>
              </a:lnSpc>
              <a:spcBef>
                <a:spcPts val="1001"/>
              </a:spcBef>
            </a:pPr>
            <a:endParaRPr lang="cs-CZ" sz="2800" b="0" strike="noStrike" spc="-1">
              <a:latin typeface="Calibri"/>
            </a:endParaRPr>
          </a:p>
        </p:txBody>
      </p:sp>
      <p:pic>
        <p:nvPicPr>
          <p:cNvPr id="6" name="Obrázek 7"/>
          <p:cNvPicPr/>
          <p:nvPr/>
        </p:nvPicPr>
        <p:blipFill>
          <a:blip r:embed="rId3" cstate="print"/>
          <a:stretch/>
        </p:blipFill>
        <p:spPr>
          <a:xfrm>
            <a:off x="719402" y="2692259"/>
            <a:ext cx="4812324" cy="2115668"/>
          </a:xfrm>
          <a:prstGeom prst="rect">
            <a:avLst/>
          </a:prstGeom>
          <a:ln>
            <a:noFill/>
          </a:ln>
        </p:spPr>
      </p:pic>
      <p:sp>
        <p:nvSpPr>
          <p:cNvPr id="7" name="CustomShape 3"/>
          <p:cNvSpPr/>
          <p:nvPr/>
        </p:nvSpPr>
        <p:spPr>
          <a:xfrm>
            <a:off x="239350" y="4805314"/>
            <a:ext cx="5376597" cy="119887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5840" indent="-285480">
              <a:lnSpc>
                <a:spcPct val="100000"/>
              </a:lnSpc>
              <a:buClr>
                <a:srgbClr val="FFFFFF"/>
              </a:buClr>
              <a:buFont typeface="Arial"/>
              <a:buChar char="•"/>
            </a:pPr>
            <a:r>
              <a:rPr lang="cs-CZ" sz="1800" b="0" strike="noStrike" spc="-1">
                <a:latin typeface="Calibri"/>
              </a:rPr>
              <a:t>POLONIUM (Po)</a:t>
            </a:r>
          </a:p>
          <a:p>
            <a:pPr marL="285840" indent="-285480">
              <a:lnSpc>
                <a:spcPct val="100000"/>
              </a:lnSpc>
              <a:buClr>
                <a:srgbClr val="FFFFFF"/>
              </a:buClr>
              <a:buFont typeface="Arial"/>
              <a:buChar char="•"/>
            </a:pPr>
            <a:r>
              <a:rPr lang="cs-CZ"/>
              <a:t>stříbřitě bílý, silně radioaktivní kov</a:t>
            </a:r>
            <a:endParaRPr lang="cs-CZ" sz="1800" b="0" strike="noStrike" spc="-1">
              <a:latin typeface="Arial"/>
            </a:endParaRPr>
          </a:p>
          <a:p>
            <a:pPr marL="285840" indent="-285480">
              <a:lnSpc>
                <a:spcPct val="100000"/>
              </a:lnSpc>
              <a:buClr>
                <a:srgbClr val="FFFFFF"/>
              </a:buClr>
              <a:buFont typeface="Arial"/>
              <a:buChar char="•"/>
            </a:pPr>
            <a:r>
              <a:rPr lang="cs-CZ" sz="1800" b="0" strike="noStrike" spc="-1">
                <a:latin typeface="Calibri"/>
              </a:rPr>
              <a:t>Existuje </a:t>
            </a:r>
            <a:r>
              <a:rPr lang="cs-CZ" sz="1800" b="0" strike="noStrike" spc="-1">
                <a:solidFill>
                  <a:srgbClr val="FF0000"/>
                </a:solidFill>
                <a:latin typeface="Calibri"/>
              </a:rPr>
              <a:t>42 izotopů </a:t>
            </a:r>
            <a:r>
              <a:rPr lang="cs-CZ" sz="1800" b="0" strike="noStrike" spc="-1">
                <a:latin typeface="Calibri"/>
              </a:rPr>
              <a:t>polonia s atomovou hmotností 194 až 218 (izotopy = liší se počtem neutronů)</a:t>
            </a:r>
            <a:endParaRPr lang="cs-CZ" sz="1800" b="0" strike="noStrike" spc="-1">
              <a:latin typeface="Arial"/>
            </a:endParaRPr>
          </a:p>
        </p:txBody>
      </p:sp>
      <p:sp>
        <p:nvSpPr>
          <p:cNvPr id="8" name="Obdélník 7"/>
          <p:cNvSpPr/>
          <p:nvPr/>
        </p:nvSpPr>
        <p:spPr>
          <a:xfrm>
            <a:off x="407707" y="1245426"/>
            <a:ext cx="10800523" cy="1383969"/>
          </a:xfrm>
          <a:prstGeom prst="rect">
            <a:avLst/>
          </a:prstGeom>
        </p:spPr>
        <p:txBody>
          <a:bodyPr wrap="square">
            <a:spAutoFit/>
          </a:bodyPr>
          <a:lstStyle/>
          <a:p>
            <a:pPr marL="228600" indent="-228240">
              <a:lnSpc>
                <a:spcPct val="90000"/>
              </a:lnSpc>
              <a:spcBef>
                <a:spcPts val="1001"/>
              </a:spcBef>
              <a:buClr>
                <a:srgbClr val="FFFFFF"/>
              </a:buClr>
              <a:buFont typeface="Arial"/>
              <a:buChar char="•"/>
            </a:pPr>
            <a:r>
              <a:rPr lang="cs-CZ" sz="2000" strike="noStrike" spc="-1">
                <a:latin typeface="Calibri"/>
              </a:rPr>
              <a:t>Nejprve identifikovali </a:t>
            </a:r>
            <a:r>
              <a:rPr lang="cs-CZ" sz="3200" b="1" strike="noStrike" spc="-1">
                <a:solidFill>
                  <a:srgbClr val="FF0000"/>
                </a:solidFill>
                <a:latin typeface="Calibri"/>
              </a:rPr>
              <a:t>polonium</a:t>
            </a:r>
            <a:r>
              <a:rPr lang="cs-CZ" sz="2000" b="1" strike="noStrike" spc="-1">
                <a:latin typeface="Calibri"/>
              </a:rPr>
              <a:t>, </a:t>
            </a:r>
            <a:r>
              <a:rPr lang="cs-CZ" sz="2000" strike="noStrike" spc="-1">
                <a:latin typeface="Calibri"/>
              </a:rPr>
              <a:t>které</a:t>
            </a:r>
            <a:r>
              <a:rPr lang="cs-CZ" sz="2000" b="1" strike="noStrike" spc="-1">
                <a:latin typeface="Calibri"/>
              </a:rPr>
              <a:t> </a:t>
            </a:r>
            <a:r>
              <a:rPr lang="cs-CZ" sz="2000" b="0" strike="noStrike" spc="-1">
                <a:latin typeface="Calibri"/>
              </a:rPr>
              <a:t>bylo </a:t>
            </a:r>
            <a:r>
              <a:rPr lang="cs-CZ" sz="2800" b="1" strike="noStrike" spc="-1">
                <a:solidFill>
                  <a:srgbClr val="FF0000"/>
                </a:solidFill>
                <a:latin typeface="Calibri"/>
              </a:rPr>
              <a:t>150x</a:t>
            </a:r>
            <a:r>
              <a:rPr lang="cs-CZ" sz="2000" b="1" strike="noStrike" spc="-1">
                <a:solidFill>
                  <a:srgbClr val="FF0000"/>
                </a:solidFill>
                <a:latin typeface="Calibri"/>
              </a:rPr>
              <a:t> radioaktivnější </a:t>
            </a:r>
            <a:r>
              <a:rPr lang="cs-CZ" sz="2000" b="0" strike="noStrike" spc="-1">
                <a:latin typeface="Calibri"/>
              </a:rPr>
              <a:t>než uran.</a:t>
            </a:r>
          </a:p>
          <a:p>
            <a:pPr marL="228600" indent="-228240">
              <a:lnSpc>
                <a:spcPct val="90000"/>
              </a:lnSpc>
              <a:spcBef>
                <a:spcPts val="1001"/>
              </a:spcBef>
              <a:buClr>
                <a:srgbClr val="FFFFFF"/>
              </a:buClr>
              <a:buFont typeface="Arial"/>
              <a:buChar char="•"/>
            </a:pPr>
            <a:r>
              <a:rPr lang="cs-CZ" sz="2000" b="0" strike="noStrike" spc="-1">
                <a:latin typeface="Calibri"/>
              </a:rPr>
              <a:t>Později ještě objevili </a:t>
            </a:r>
            <a:r>
              <a:rPr lang="cs-CZ" sz="3200" b="1" strike="noStrike" spc="-1">
                <a:solidFill>
                  <a:srgbClr val="FF0000"/>
                </a:solidFill>
                <a:latin typeface="Calibri"/>
              </a:rPr>
              <a:t>radium</a:t>
            </a:r>
            <a:r>
              <a:rPr lang="cs-CZ" sz="2000" b="0" strike="noStrike" spc="-1">
                <a:latin typeface="Calibri"/>
              </a:rPr>
              <a:t>, jehož aktivita byla </a:t>
            </a:r>
            <a:r>
              <a:rPr lang="cs-CZ" sz="2000" b="1" strike="noStrike" spc="-1">
                <a:solidFill>
                  <a:srgbClr val="FF0000"/>
                </a:solidFill>
                <a:latin typeface="Calibri"/>
              </a:rPr>
              <a:t>dokonce </a:t>
            </a:r>
            <a:r>
              <a:rPr lang="cs-CZ" sz="2800" b="1" strike="noStrike" spc="-1">
                <a:solidFill>
                  <a:srgbClr val="FF0000"/>
                </a:solidFill>
                <a:latin typeface="Calibri"/>
              </a:rPr>
              <a:t>900x</a:t>
            </a:r>
            <a:r>
              <a:rPr lang="cs-CZ" sz="2000" b="1" strike="noStrike" spc="-1">
                <a:solidFill>
                  <a:srgbClr val="FF0000"/>
                </a:solidFill>
                <a:latin typeface="Calibri"/>
              </a:rPr>
              <a:t> </a:t>
            </a:r>
            <a:r>
              <a:rPr lang="cs-CZ" sz="2000" b="0" strike="noStrike" spc="-1">
                <a:latin typeface="Calibri"/>
              </a:rPr>
              <a:t>vyšší než u uranu. Proto ho také pojmenovali „radium“ = zářící</a:t>
            </a:r>
          </a:p>
        </p:txBody>
      </p:sp>
      <p:pic>
        <p:nvPicPr>
          <p:cNvPr id="59396" name="Picture 4" descr="Image result for polonium"/>
          <p:cNvPicPr>
            <a:picLocks noChangeAspect="1" noChangeArrowheads="1"/>
          </p:cNvPicPr>
          <p:nvPr/>
        </p:nvPicPr>
        <p:blipFill>
          <a:blip r:embed="rId4" cstate="print"/>
          <a:srcRect/>
          <a:stretch>
            <a:fillRect/>
          </a:stretch>
        </p:blipFill>
        <p:spPr bwMode="auto">
          <a:xfrm>
            <a:off x="719403" y="2719695"/>
            <a:ext cx="1056117" cy="792088"/>
          </a:xfrm>
          <a:prstGeom prst="rect">
            <a:avLst/>
          </a:prstGeom>
          <a:noFill/>
        </p:spPr>
      </p:pic>
      <p:pic>
        <p:nvPicPr>
          <p:cNvPr id="59398" name="Picture 6" descr="Image result for radium"/>
          <p:cNvPicPr>
            <a:picLocks noChangeAspect="1" noChangeArrowheads="1"/>
          </p:cNvPicPr>
          <p:nvPr/>
        </p:nvPicPr>
        <p:blipFill>
          <a:blip r:embed="rId5" cstate="print"/>
          <a:srcRect/>
          <a:stretch>
            <a:fillRect/>
          </a:stretch>
        </p:blipFill>
        <p:spPr bwMode="auto">
          <a:xfrm>
            <a:off x="5807968" y="2719695"/>
            <a:ext cx="1056117" cy="792088"/>
          </a:xfrm>
          <a:prstGeom prst="rect">
            <a:avLst/>
          </a:prstGeom>
          <a:noFill/>
        </p:spPr>
      </p:pic>
      <p:sp>
        <p:nvSpPr>
          <p:cNvPr id="12" name="Obdélník 11"/>
          <p:cNvSpPr/>
          <p:nvPr/>
        </p:nvSpPr>
        <p:spPr>
          <a:xfrm>
            <a:off x="5058889" y="6320096"/>
            <a:ext cx="6845080" cy="369332"/>
          </a:xfrm>
          <a:prstGeom prst="rect">
            <a:avLst/>
          </a:prstGeom>
        </p:spPr>
        <p:txBody>
          <a:bodyPr wrap="square">
            <a:spAutoFit/>
          </a:bodyPr>
          <a:lstStyle/>
          <a:p>
            <a:r>
              <a:rPr lang="cs-CZ" spc="-1">
                <a:solidFill>
                  <a:srgbClr val="FF0000"/>
                </a:solidFill>
                <a:latin typeface="Calibri"/>
              </a:rPr>
              <a:t>34 známých radioaktivních izotopů</a:t>
            </a:r>
            <a:r>
              <a:rPr lang="cs-CZ" spc="-1">
                <a:latin typeface="Calibri"/>
              </a:rPr>
              <a:t>, s nukleonovými čísly 201 až 234</a:t>
            </a:r>
            <a:r>
              <a:rPr lang="cs-CZ"/>
              <a:t> </a:t>
            </a:r>
            <a:endParaRPr lang="cs-CZ" spc="-1">
              <a:latin typeface="Calibri"/>
            </a:endParaRPr>
          </a:p>
        </p:txBody>
      </p:sp>
      <p:sp>
        <p:nvSpPr>
          <p:cNvPr id="13" name="TextovéPole 12"/>
          <p:cNvSpPr txBox="1"/>
          <p:nvPr/>
        </p:nvSpPr>
        <p:spPr>
          <a:xfrm>
            <a:off x="7056107" y="2719695"/>
            <a:ext cx="1453155" cy="369332"/>
          </a:xfrm>
          <a:prstGeom prst="rect">
            <a:avLst/>
          </a:prstGeom>
          <a:noFill/>
        </p:spPr>
        <p:txBody>
          <a:bodyPr wrap="none" rtlCol="0">
            <a:spAutoFit/>
          </a:bodyPr>
          <a:lstStyle/>
          <a:p>
            <a:r>
              <a:rPr lang="cs-CZ" b="1">
                <a:solidFill>
                  <a:srgbClr val="FF0000"/>
                </a:solidFill>
              </a:rPr>
              <a:t>Tm = 1600 let</a:t>
            </a:r>
          </a:p>
        </p:txBody>
      </p:sp>
      <p:sp>
        <p:nvSpPr>
          <p:cNvPr id="14" name="TextovéPole 13"/>
          <p:cNvSpPr txBox="1"/>
          <p:nvPr/>
        </p:nvSpPr>
        <p:spPr>
          <a:xfrm>
            <a:off x="1871531" y="2719695"/>
            <a:ext cx="1181093" cy="369332"/>
          </a:xfrm>
          <a:prstGeom prst="rect">
            <a:avLst/>
          </a:prstGeom>
          <a:noFill/>
        </p:spPr>
        <p:txBody>
          <a:bodyPr wrap="none" rtlCol="0">
            <a:spAutoFit/>
          </a:bodyPr>
          <a:lstStyle/>
          <a:p>
            <a:r>
              <a:rPr lang="cs-CZ" b="1">
                <a:solidFill>
                  <a:srgbClr val="FF0000"/>
                </a:solidFill>
              </a:rPr>
              <a:t>Tm 124 let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a:ln>
                <a:noFill/>
              </a:ln>
              <a:solidFill>
                <a:prstClr val="white"/>
              </a:solidFill>
              <a:effectLst/>
              <a:uLnTx/>
              <a:uFillTx/>
              <a:latin typeface="Tw Cen MT" panose="020B0602020104020603"/>
              <a:ea typeface="+mn-ea"/>
              <a:cs typeface="+mn-cs"/>
            </a:endParaRPr>
          </a:p>
        </p:txBody>
      </p:sp>
      <p:sp>
        <p:nvSpPr>
          <p:cNvPr id="2" name="TextovéPole 1"/>
          <p:cNvSpPr txBox="1"/>
          <p:nvPr/>
        </p:nvSpPr>
        <p:spPr>
          <a:xfrm>
            <a:off x="673749" y="375636"/>
            <a:ext cx="3649703" cy="17145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cs-CZ" sz="2800" kern="1200">
                <a:solidFill>
                  <a:schemeClr val="tx1"/>
                </a:solidFill>
                <a:latin typeface="+mj-lt"/>
                <a:ea typeface="+mj-ea"/>
                <a:cs typeface="+mj-cs"/>
              </a:rPr>
              <a:t>BOHUSLAV BRAUNER</a:t>
            </a:r>
          </a:p>
          <a:p>
            <a:pPr>
              <a:lnSpc>
                <a:spcPct val="90000"/>
              </a:lnSpc>
              <a:spcBef>
                <a:spcPct val="0"/>
              </a:spcBef>
              <a:spcAft>
                <a:spcPts val="600"/>
              </a:spcAft>
            </a:pPr>
            <a:r>
              <a:rPr lang="cs-CZ" sz="2800" kern="1200">
                <a:solidFill>
                  <a:schemeClr val="tx1"/>
                </a:solidFill>
                <a:latin typeface="+mj-lt"/>
                <a:ea typeface="+mj-ea"/>
                <a:cs typeface="+mj-cs"/>
              </a:rPr>
              <a:t>Český chemik</a:t>
            </a:r>
          </a:p>
          <a:p>
            <a:pPr>
              <a:lnSpc>
                <a:spcPct val="90000"/>
              </a:lnSpc>
              <a:spcBef>
                <a:spcPct val="0"/>
              </a:spcBef>
              <a:spcAft>
                <a:spcPts val="600"/>
              </a:spcAft>
            </a:pPr>
            <a:endParaRPr lang="cs-CZ" sz="2800" kern="1200">
              <a:solidFill>
                <a:schemeClr val="tx1"/>
              </a:solidFill>
              <a:latin typeface="+mj-lt"/>
              <a:ea typeface="+mj-ea"/>
              <a:cs typeface="+mj-cs"/>
            </a:endParaRPr>
          </a:p>
        </p:txBody>
      </p:sp>
      <p:cxnSp>
        <p:nvCxnSpPr>
          <p:cNvPr id="15" name="Straight Connector 11">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4793018" y="374904"/>
            <a:ext cx="7302901" cy="1714500"/>
          </a:xfrm>
          <a:prstGeom prst="rect">
            <a:avLst/>
          </a:prstGeom>
        </p:spPr>
        <p:txBody>
          <a:bodyPr vert="horz" lIns="91440" tIns="45720" rIns="91440" bIns="45720" rtlCol="0" anchor="ctr">
            <a:noAutofit/>
          </a:bodyPr>
          <a:lstStyle/>
          <a:p>
            <a:pPr marL="180975" indent="-180975">
              <a:lnSpc>
                <a:spcPct val="90000"/>
              </a:lnSpc>
              <a:spcAft>
                <a:spcPts val="600"/>
              </a:spcAft>
              <a:buFont typeface="Arial" panose="020B0604020202020204" pitchFamily="34" charset="0"/>
              <a:buChar char="•"/>
            </a:pPr>
            <a:r>
              <a:rPr lang="cs-CZ" sz="2200" b="1" dirty="0">
                <a:solidFill>
                  <a:srgbClr val="FF0000"/>
                </a:solidFill>
              </a:rPr>
              <a:t>Spektra smolince </a:t>
            </a:r>
            <a:r>
              <a:rPr lang="cs-CZ" sz="2200" b="1" dirty="0">
                <a:solidFill>
                  <a:srgbClr val="FF0000"/>
                </a:solidFill>
                <a:sym typeface="Wingdings" panose="05000000000000000000" pitchFamily="2" charset="2"/>
              </a:rPr>
              <a:t> čáry patřící neznámým prvkům</a:t>
            </a:r>
          </a:p>
          <a:p>
            <a:pPr marL="180975" indent="-180975">
              <a:lnSpc>
                <a:spcPct val="90000"/>
              </a:lnSpc>
              <a:spcAft>
                <a:spcPts val="600"/>
              </a:spcAft>
              <a:buFont typeface="Arial" panose="020B0604020202020204" pitchFamily="34" charset="0"/>
              <a:buChar char="•"/>
            </a:pPr>
            <a:r>
              <a:rPr lang="cs-CZ" sz="2000" dirty="0">
                <a:sym typeface="Wingdings" panose="05000000000000000000" pitchFamily="2" charset="2"/>
              </a:rPr>
              <a:t>Žádá vídeňské ministerstvo školství o zakoupení uranové hlušiny      z jáchymovských dolů, ale zamítnuto</a:t>
            </a:r>
          </a:p>
          <a:p>
            <a:pPr marL="180975" indent="-180975">
              <a:lnSpc>
                <a:spcPct val="90000"/>
              </a:lnSpc>
              <a:spcAft>
                <a:spcPts val="600"/>
              </a:spcAft>
              <a:buFont typeface="Arial" panose="020B0604020202020204" pitchFamily="34" charset="0"/>
              <a:buChar char="•"/>
            </a:pPr>
            <a:r>
              <a:rPr lang="cs-CZ" sz="2000" dirty="0">
                <a:sym typeface="Wingdings" panose="05000000000000000000" pitchFamily="2" charset="2"/>
              </a:rPr>
              <a:t>O cca. 25 let později, ta samá žádost, avšak od manželů Curieových a přes jiné ministerstvo je schválena…</a:t>
            </a:r>
            <a:r>
              <a:rPr lang="cs-CZ" sz="2000" dirty="0"/>
              <a:t>           </a:t>
            </a:r>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t="5288" r="2" b="12957"/>
          <a:stretch/>
        </p:blipFill>
        <p:spPr>
          <a:xfrm>
            <a:off x="673749" y="2273733"/>
            <a:ext cx="3716238" cy="4051011"/>
          </a:xfrm>
          <a:prstGeom prst="rect">
            <a:avLst/>
          </a:prstGeom>
          <a:ln>
            <a:solidFill>
              <a:schemeClr val="tx1"/>
            </a:solidFill>
          </a:ln>
        </p:spPr>
      </p:pic>
      <p:pic>
        <p:nvPicPr>
          <p:cNvPr id="5" name="Zástupný symbol pro obsah 3"/>
          <p:cNvPicPr/>
          <p:nvPr/>
        </p:nvPicPr>
        <p:blipFill rotWithShape="1">
          <a:blip r:embed="rId3" cstate="print"/>
          <a:srcRect l="10258" r="10861"/>
          <a:stretch/>
        </p:blipFill>
        <p:spPr>
          <a:xfrm>
            <a:off x="4719344" y="2276856"/>
            <a:ext cx="6798905" cy="4051011"/>
          </a:xfrm>
          <a:prstGeom prst="rect">
            <a:avLst/>
          </a:prstGeom>
          <a:ln>
            <a:solidFill>
              <a:schemeClr val="tx1"/>
            </a:solidFill>
          </a:ln>
        </p:spPr>
      </p:pic>
    </p:spTree>
    <p:extLst>
      <p:ext uri="{BB962C8B-B14F-4D97-AF65-F5344CB8AC3E}">
        <p14:creationId xmlns:p14="http://schemas.microsoft.com/office/powerpoint/2010/main" val="46948178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365127"/>
            <a:ext cx="7886700" cy="768730"/>
          </a:xfrm>
        </p:spPr>
        <p:txBody>
          <a:bodyPr/>
          <a:lstStyle/>
          <a:p>
            <a:r>
              <a:rPr lang="cs-CZ" b="1" dirty="0"/>
              <a:t>Vlastnosti RTG záření (paprsky X)</a:t>
            </a:r>
          </a:p>
        </p:txBody>
      </p:sp>
      <p:sp>
        <p:nvSpPr>
          <p:cNvPr id="3" name="Zástupný symbol pro obsah 2"/>
          <p:cNvSpPr>
            <a:spLocks noGrp="1"/>
          </p:cNvSpPr>
          <p:nvPr>
            <p:ph idx="1"/>
          </p:nvPr>
        </p:nvSpPr>
        <p:spPr>
          <a:xfrm>
            <a:off x="666750" y="1380744"/>
            <a:ext cx="10953750" cy="5175504"/>
          </a:xfrm>
        </p:spPr>
        <p:txBody>
          <a:bodyPr>
            <a:normAutofit fontScale="92500" lnSpcReduction="20000"/>
          </a:bodyPr>
          <a:lstStyle/>
          <a:p>
            <a:r>
              <a:rPr lang="cs-CZ" dirty="0"/>
              <a:t>RTG záření je pronikavé elektromagnetické záření o velmi krátkých vlnových délkách </a:t>
            </a:r>
            <a:r>
              <a:rPr lang="cs-CZ" dirty="0">
                <a:solidFill>
                  <a:srgbClr val="C00000"/>
                </a:solidFill>
              </a:rPr>
              <a:t>10</a:t>
            </a:r>
            <a:r>
              <a:rPr lang="cs-CZ" baseline="30000" dirty="0">
                <a:solidFill>
                  <a:srgbClr val="C00000"/>
                </a:solidFill>
              </a:rPr>
              <a:t>-11 </a:t>
            </a:r>
            <a:r>
              <a:rPr lang="cs-CZ" dirty="0">
                <a:solidFill>
                  <a:srgbClr val="C00000"/>
                </a:solidFill>
              </a:rPr>
              <a:t>m to 10</a:t>
            </a:r>
            <a:r>
              <a:rPr lang="cs-CZ" baseline="30000" dirty="0">
                <a:solidFill>
                  <a:srgbClr val="C00000"/>
                </a:solidFill>
              </a:rPr>
              <a:t>-8 </a:t>
            </a:r>
            <a:r>
              <a:rPr lang="cs-CZ" dirty="0">
                <a:solidFill>
                  <a:srgbClr val="C00000"/>
                </a:solidFill>
              </a:rPr>
              <a:t>m (0.01 – 10 </a:t>
            </a:r>
            <a:r>
              <a:rPr lang="cs-CZ" dirty="0" err="1">
                <a:solidFill>
                  <a:srgbClr val="C00000"/>
                </a:solidFill>
              </a:rPr>
              <a:t>nm</a:t>
            </a:r>
            <a:r>
              <a:rPr lang="cs-CZ" dirty="0">
                <a:solidFill>
                  <a:srgbClr val="C00000"/>
                </a:solidFill>
              </a:rPr>
              <a:t>) </a:t>
            </a:r>
            <a:r>
              <a:rPr lang="cs-CZ" dirty="0"/>
              <a:t>a vysokých frekvencích. </a:t>
            </a:r>
          </a:p>
          <a:p>
            <a:r>
              <a:rPr lang="cs-CZ" dirty="0"/>
              <a:t>prochází hmotou i vakuem, jeho intenzita </a:t>
            </a:r>
            <a:r>
              <a:rPr lang="cs-CZ" dirty="0">
                <a:solidFill>
                  <a:srgbClr val="C00000"/>
                </a:solidFill>
              </a:rPr>
              <a:t>slábne se čtvercem vzdálenosti </a:t>
            </a:r>
            <a:r>
              <a:rPr lang="cs-CZ" dirty="0"/>
              <a:t>od zdroje</a:t>
            </a:r>
          </a:p>
          <a:p>
            <a:r>
              <a:rPr lang="cs-CZ" dirty="0"/>
              <a:t>šíří se přímočaře</a:t>
            </a:r>
          </a:p>
          <a:p>
            <a:r>
              <a:rPr lang="cs-CZ" dirty="0">
                <a:solidFill>
                  <a:srgbClr val="C00000"/>
                </a:solidFill>
              </a:rPr>
              <a:t>má ionizační účinky </a:t>
            </a:r>
            <a:r>
              <a:rPr lang="cs-CZ" dirty="0"/>
              <a:t>(což znamená, že množství energie, které nese, stačí na uvolnění elektronu z atomu).</a:t>
            </a:r>
          </a:p>
          <a:p>
            <a:pPr>
              <a:buNone/>
            </a:pPr>
            <a:r>
              <a:rPr lang="cs-CZ" b="1" dirty="0"/>
              <a:t>Efekty RTG záření:</a:t>
            </a:r>
          </a:p>
          <a:p>
            <a:r>
              <a:rPr lang="cs-CZ" b="1" dirty="0"/>
              <a:t>Luminiscenční efekt. </a:t>
            </a:r>
            <a:r>
              <a:rPr lang="cs-CZ" dirty="0"/>
              <a:t>Rentgenové záření má schopnost přeměnit se na viditelné záření, ale pouze při interakci s určitými látkami.</a:t>
            </a:r>
          </a:p>
          <a:p>
            <a:r>
              <a:rPr lang="cs-CZ" b="1" dirty="0"/>
              <a:t>Fotochemický efekt. </a:t>
            </a:r>
            <a:r>
              <a:rPr lang="cs-CZ" dirty="0"/>
              <a:t>Působením RTG záření na fotografický materiál dochází ke </a:t>
            </a:r>
            <a:r>
              <a:rPr lang="en-US" dirty="0" err="1"/>
              <a:t>změnám</a:t>
            </a:r>
            <a:r>
              <a:rPr lang="en-US" dirty="0"/>
              <a:t> v </a:t>
            </a:r>
            <a:r>
              <a:rPr lang="en-US" dirty="0" err="1"/>
              <a:t>jeho</a:t>
            </a:r>
            <a:r>
              <a:rPr lang="en-US" dirty="0"/>
              <a:t> </a:t>
            </a:r>
            <a:r>
              <a:rPr lang="en-US" dirty="0" err="1"/>
              <a:t>chemickém</a:t>
            </a:r>
            <a:r>
              <a:rPr lang="en-US" dirty="0"/>
              <a:t> </a:t>
            </a:r>
            <a:r>
              <a:rPr lang="en-US" dirty="0" err="1"/>
              <a:t>složení</a:t>
            </a:r>
            <a:r>
              <a:rPr lang="en-US" dirty="0"/>
              <a:t>.</a:t>
            </a:r>
          </a:p>
          <a:p>
            <a:r>
              <a:rPr lang="cs-CZ" b="1" dirty="0"/>
              <a:t>Ionizační efekt. </a:t>
            </a:r>
            <a:r>
              <a:rPr lang="cs-CZ" dirty="0"/>
              <a:t>Energie, kterou rentgenové záření nese, je postačující k ionizaci atomů nebo molekul ozářené látky. To znamená, že při působení na elektricky neutrální atomy se z nich stávají elektricky nabité ionty.</a:t>
            </a:r>
          </a:p>
        </p:txBody>
      </p:sp>
    </p:spTree>
    <p:extLst>
      <p:ext uri="{BB962C8B-B14F-4D97-AF65-F5344CB8AC3E}">
        <p14:creationId xmlns:p14="http://schemas.microsoft.com/office/powerpoint/2010/main" val="3236686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 name="TextShape 1"/>
          <p:cNvSpPr txBox="1"/>
          <p:nvPr/>
        </p:nvSpPr>
        <p:spPr>
          <a:xfrm>
            <a:off x="5069940" y="19684"/>
            <a:ext cx="6172200" cy="18288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b="1" strike="noStrike" spc="-1" dirty="0" err="1">
                <a:latin typeface="+mj-lt"/>
                <a:ea typeface="+mj-ea"/>
                <a:cs typeface="+mj-cs"/>
              </a:rPr>
              <a:t>Prvenství</a:t>
            </a:r>
            <a:r>
              <a:rPr lang="en-US" sz="3400" b="1" strike="noStrike" spc="-1" dirty="0">
                <a:latin typeface="+mj-lt"/>
                <a:ea typeface="+mj-ea"/>
                <a:cs typeface="+mj-cs"/>
              </a:rPr>
              <a:t> Marie Curie-</a:t>
            </a:r>
            <a:r>
              <a:rPr lang="en-US" sz="3400" b="1" strike="noStrike" spc="-1" dirty="0" err="1">
                <a:latin typeface="+mj-lt"/>
                <a:ea typeface="+mj-ea"/>
                <a:cs typeface="+mj-cs"/>
              </a:rPr>
              <a:t>Skłodowské</a:t>
            </a:r>
            <a:r>
              <a:rPr lang="en-US" sz="3400" b="1" strike="noStrike" spc="-1" dirty="0">
                <a:latin typeface="+mj-lt"/>
                <a:ea typeface="+mj-ea"/>
                <a:cs typeface="+mj-cs"/>
              </a:rPr>
              <a:t>, </a:t>
            </a:r>
            <a:r>
              <a:rPr lang="en-US" sz="3400" b="0" strike="noStrike" spc="-1" dirty="0">
                <a:latin typeface="+mj-lt"/>
                <a:ea typeface="+mj-ea"/>
                <a:cs typeface="+mj-cs"/>
              </a:rPr>
              <a:t>7. 11. 1867 - 4. 7. 1934</a:t>
            </a:r>
            <a:br>
              <a:rPr lang="en-US" sz="3400" dirty="0">
                <a:latin typeface="+mj-lt"/>
                <a:ea typeface="+mj-ea"/>
                <a:cs typeface="+mj-cs"/>
              </a:rPr>
            </a:br>
            <a:endParaRPr lang="en-US" sz="3400" b="0" strike="noStrike" spc="-1" dirty="0">
              <a:latin typeface="+mj-lt"/>
              <a:ea typeface="+mj-ea"/>
              <a:cs typeface="+mj-cs"/>
            </a:endParaRPr>
          </a:p>
        </p:txBody>
      </p:sp>
      <p:pic>
        <p:nvPicPr>
          <p:cNvPr id="366" name="Obrázek 3"/>
          <p:cNvPicPr/>
          <p:nvPr/>
        </p:nvPicPr>
        <p:blipFill rotWithShape="1">
          <a:blip r:embed="rId2" cstate="print"/>
          <a:srcRect l="9447" r="8281"/>
          <a:stretch/>
        </p:blipFill>
        <p:spPr>
          <a:xfrm>
            <a:off x="21" y="10"/>
            <a:ext cx="4358620" cy="6857990"/>
          </a:xfrm>
          <a:prstGeom prst="rect">
            <a:avLst/>
          </a:prstGeom>
        </p:spPr>
      </p:pic>
      <p:sp>
        <p:nvSpPr>
          <p:cNvPr id="365" name="TextShape 2"/>
          <p:cNvSpPr txBox="1"/>
          <p:nvPr/>
        </p:nvSpPr>
        <p:spPr>
          <a:xfrm>
            <a:off x="4470400" y="1310640"/>
            <a:ext cx="7589520" cy="5182236"/>
          </a:xfrm>
          <a:prstGeom prst="rect">
            <a:avLst/>
          </a:prstGeom>
        </p:spPr>
        <p:txBody>
          <a:bodyPr vert="horz" lIns="91440" tIns="45720" rIns="91440" bIns="45720" rtlCol="0">
            <a:noAutofit/>
          </a:bodyPr>
          <a:lstStyle/>
          <a:p>
            <a:pPr marL="285750" indent="-285750">
              <a:lnSpc>
                <a:spcPct val="90000"/>
              </a:lnSpc>
              <a:spcBef>
                <a:spcPts val="600"/>
              </a:spcBef>
              <a:buClr>
                <a:srgbClr val="FF0000"/>
              </a:buClr>
              <a:buFont typeface="Arial" panose="020B0604020202020204" pitchFamily="34" charset="0"/>
              <a:buChar char="•"/>
            </a:pPr>
            <a:r>
              <a:rPr lang="en-US" sz="1900" b="0" strike="noStrike" spc="-1" dirty="0"/>
              <a:t>Z Polska </a:t>
            </a:r>
            <a:r>
              <a:rPr lang="en-US" sz="1900" b="0" strike="noStrike" spc="-1" dirty="0" err="1"/>
              <a:t>odešla</a:t>
            </a:r>
            <a:r>
              <a:rPr lang="en-US" sz="1900" b="0" strike="noStrike" spc="-1" dirty="0"/>
              <a:t> do Francie, </a:t>
            </a:r>
            <a:r>
              <a:rPr lang="en-US" sz="1900" b="0" strike="noStrike" spc="-1" dirty="0" err="1"/>
              <a:t>kde</a:t>
            </a:r>
            <a:r>
              <a:rPr lang="en-US" sz="1900" b="0" strike="noStrike" spc="-1" dirty="0"/>
              <a:t> v </a:t>
            </a:r>
            <a:r>
              <a:rPr lang="en-US" sz="1900" b="0" strike="noStrike" spc="-1" dirty="0" err="1"/>
              <a:t>roce</a:t>
            </a:r>
            <a:r>
              <a:rPr lang="en-US" sz="1900" b="0" strike="noStrike" spc="-1" dirty="0"/>
              <a:t> 1891 </a:t>
            </a:r>
            <a:r>
              <a:rPr lang="en-US" sz="1900" b="0" strike="noStrike" spc="-1" dirty="0" err="1"/>
              <a:t>složila</a:t>
            </a:r>
            <a:r>
              <a:rPr lang="en-US" sz="1900" b="0" strike="noStrike" spc="-1" dirty="0"/>
              <a:t> </a:t>
            </a:r>
            <a:r>
              <a:rPr lang="en-US" sz="1900" b="1" strike="noStrike" spc="-1" dirty="0" err="1">
                <a:solidFill>
                  <a:srgbClr val="FF0000"/>
                </a:solidFill>
              </a:rPr>
              <a:t>jako</a:t>
            </a:r>
            <a:r>
              <a:rPr lang="en-US" sz="1900" b="1" strike="noStrike" spc="-1" dirty="0">
                <a:solidFill>
                  <a:srgbClr val="FF0000"/>
                </a:solidFill>
              </a:rPr>
              <a:t> </a:t>
            </a:r>
            <a:r>
              <a:rPr lang="en-US" sz="1900" b="1" strike="noStrike" spc="-1" dirty="0" err="1">
                <a:solidFill>
                  <a:srgbClr val="FF0000"/>
                </a:solidFill>
              </a:rPr>
              <a:t>první</a:t>
            </a:r>
            <a:r>
              <a:rPr lang="en-US" sz="1900" b="1" strike="noStrike" spc="-1" dirty="0">
                <a:solidFill>
                  <a:srgbClr val="FF0000"/>
                </a:solidFill>
              </a:rPr>
              <a:t> </a:t>
            </a:r>
            <a:r>
              <a:rPr lang="en-US" sz="1900" b="1" strike="noStrike" spc="-1" dirty="0" err="1">
                <a:solidFill>
                  <a:srgbClr val="FF0000"/>
                </a:solidFill>
              </a:rPr>
              <a:t>žena</a:t>
            </a:r>
            <a:r>
              <a:rPr lang="en-US" sz="1900" b="1" strike="noStrike" spc="-1" dirty="0">
                <a:solidFill>
                  <a:srgbClr val="FF0000"/>
                </a:solidFill>
              </a:rPr>
              <a:t> v </a:t>
            </a:r>
            <a:r>
              <a:rPr lang="en-US" sz="1900" b="1" strike="noStrike" spc="-1" dirty="0" err="1">
                <a:solidFill>
                  <a:srgbClr val="FF0000"/>
                </a:solidFill>
              </a:rPr>
              <a:t>historii</a:t>
            </a:r>
            <a:r>
              <a:rPr lang="en-US" sz="1900" b="1" strike="noStrike" spc="-1" dirty="0">
                <a:solidFill>
                  <a:srgbClr val="FF0000"/>
                </a:solidFill>
              </a:rPr>
              <a:t> </a:t>
            </a:r>
            <a:r>
              <a:rPr lang="en-US" sz="1900" b="1" strike="noStrike" spc="-1" dirty="0" err="1">
                <a:solidFill>
                  <a:srgbClr val="FF0000"/>
                </a:solidFill>
              </a:rPr>
              <a:t>přijímací</a:t>
            </a:r>
            <a:r>
              <a:rPr lang="en-US" sz="1900" b="1" strike="noStrike" spc="-1" dirty="0">
                <a:solidFill>
                  <a:srgbClr val="FF0000"/>
                </a:solidFill>
              </a:rPr>
              <a:t> </a:t>
            </a:r>
            <a:r>
              <a:rPr lang="en-US" sz="1900" b="1" strike="noStrike" spc="-1" dirty="0" err="1">
                <a:solidFill>
                  <a:srgbClr val="FF0000"/>
                </a:solidFill>
              </a:rPr>
              <a:t>zkoušky</a:t>
            </a:r>
            <a:r>
              <a:rPr lang="en-US" sz="1900" b="1" strike="noStrike" spc="-1" dirty="0">
                <a:solidFill>
                  <a:srgbClr val="FF0000"/>
                </a:solidFill>
              </a:rPr>
              <a:t> </a:t>
            </a:r>
            <a:r>
              <a:rPr lang="en-US" sz="1900" b="1" strike="noStrike" spc="-1" dirty="0" err="1">
                <a:solidFill>
                  <a:srgbClr val="FF0000"/>
                </a:solidFill>
              </a:rPr>
              <a:t>na</a:t>
            </a:r>
            <a:r>
              <a:rPr lang="en-US" sz="1900" b="1" strike="noStrike" spc="-1" dirty="0">
                <a:solidFill>
                  <a:srgbClr val="FF0000"/>
                </a:solidFill>
              </a:rPr>
              <a:t> </a:t>
            </a:r>
            <a:r>
              <a:rPr lang="en-US" sz="1900" b="1" strike="noStrike" spc="-1" dirty="0" err="1">
                <a:solidFill>
                  <a:srgbClr val="FF0000"/>
                </a:solidFill>
              </a:rPr>
              <a:t>fakultu</a:t>
            </a:r>
            <a:r>
              <a:rPr lang="en-US" sz="1900" b="1" strike="noStrike" spc="-1" dirty="0">
                <a:solidFill>
                  <a:srgbClr val="FF0000"/>
                </a:solidFill>
              </a:rPr>
              <a:t> </a:t>
            </a:r>
            <a:r>
              <a:rPr lang="en-US" sz="1900" b="1" strike="noStrike" spc="-1" dirty="0" err="1">
                <a:solidFill>
                  <a:srgbClr val="FF0000"/>
                </a:solidFill>
              </a:rPr>
              <a:t>fyziky</a:t>
            </a:r>
            <a:r>
              <a:rPr lang="en-US" sz="1900" b="1" strike="noStrike" spc="-1" dirty="0">
                <a:solidFill>
                  <a:srgbClr val="FF0000"/>
                </a:solidFill>
              </a:rPr>
              <a:t> a </a:t>
            </a:r>
            <a:r>
              <a:rPr lang="en-US" sz="1900" b="1" strike="noStrike" spc="-1" dirty="0" err="1">
                <a:solidFill>
                  <a:srgbClr val="FF0000"/>
                </a:solidFill>
              </a:rPr>
              <a:t>chemie</a:t>
            </a:r>
            <a:r>
              <a:rPr lang="en-US" sz="1900" b="1" strike="noStrike" spc="-1" dirty="0">
                <a:solidFill>
                  <a:srgbClr val="FF0000"/>
                </a:solidFill>
              </a:rPr>
              <a:t> </a:t>
            </a:r>
            <a:r>
              <a:rPr lang="en-US" sz="1900" b="1" strike="noStrike" spc="-1" dirty="0" err="1">
                <a:solidFill>
                  <a:srgbClr val="FF0000"/>
                </a:solidFill>
              </a:rPr>
              <a:t>pařížské</a:t>
            </a:r>
            <a:r>
              <a:rPr lang="en-US" sz="1900" b="1" strike="noStrike" spc="-1" dirty="0">
                <a:solidFill>
                  <a:srgbClr val="FF0000"/>
                </a:solidFill>
              </a:rPr>
              <a:t> </a:t>
            </a:r>
            <a:r>
              <a:rPr lang="en-US" sz="1900" b="1" strike="noStrike" spc="-1" dirty="0" err="1">
                <a:solidFill>
                  <a:srgbClr val="FF0000"/>
                </a:solidFill>
              </a:rPr>
              <a:t>Sorbonny</a:t>
            </a:r>
            <a:r>
              <a:rPr lang="en-US" sz="1900" b="0" strike="noStrike" spc="-1" dirty="0"/>
              <a:t>.</a:t>
            </a:r>
          </a:p>
          <a:p>
            <a:pPr marL="285750" indent="-285750">
              <a:lnSpc>
                <a:spcPct val="90000"/>
              </a:lnSpc>
              <a:spcBef>
                <a:spcPts val="600"/>
              </a:spcBef>
              <a:buClr>
                <a:srgbClr val="FF0000"/>
              </a:buClr>
              <a:buFont typeface="Arial" panose="020B0604020202020204" pitchFamily="34" charset="0"/>
              <a:buChar char="•"/>
            </a:pPr>
            <a:r>
              <a:rPr lang="en-US" sz="1900" b="0" strike="noStrike" spc="-1" dirty="0"/>
              <a:t>Becquerel </a:t>
            </a:r>
            <a:r>
              <a:rPr lang="en-US" sz="1900" b="0" strike="noStrike" spc="-1" dirty="0" err="1"/>
              <a:t>na</a:t>
            </a:r>
            <a:r>
              <a:rPr lang="en-US" sz="1900" b="0" strike="noStrike" spc="-1" dirty="0"/>
              <a:t> </a:t>
            </a:r>
            <a:r>
              <a:rPr lang="en-US" sz="1900" b="0" strike="noStrike" spc="-1" dirty="0" err="1"/>
              <a:t>doporučení</a:t>
            </a:r>
            <a:r>
              <a:rPr lang="en-US" sz="1900" b="0" strike="noStrike" spc="-1" dirty="0"/>
              <a:t> </a:t>
            </a:r>
            <a:r>
              <a:rPr lang="en-US" sz="1900" b="0" strike="noStrike" spc="-1" dirty="0" err="1"/>
              <a:t>Pierra</a:t>
            </a:r>
            <a:r>
              <a:rPr lang="en-US" sz="1900" b="0" strike="noStrike" spc="-1" dirty="0"/>
              <a:t> </a:t>
            </a:r>
            <a:r>
              <a:rPr lang="en-US" sz="1900" b="0" strike="noStrike" spc="-1" dirty="0" err="1"/>
              <a:t>nabídl</a:t>
            </a:r>
            <a:r>
              <a:rPr lang="en-US" sz="1900" b="0" strike="noStrike" spc="-1" dirty="0"/>
              <a:t> </a:t>
            </a:r>
            <a:r>
              <a:rPr lang="en-US" sz="1900" b="0" strike="noStrike" spc="-1" dirty="0" err="1"/>
              <a:t>Marii</a:t>
            </a:r>
            <a:r>
              <a:rPr lang="en-US" sz="1900" b="0" strike="noStrike" spc="-1" dirty="0"/>
              <a:t> </a:t>
            </a:r>
            <a:r>
              <a:rPr lang="en-US" sz="1900" b="0" strike="noStrike" spc="-1" dirty="0" err="1"/>
              <a:t>doktorandské</a:t>
            </a:r>
            <a:r>
              <a:rPr lang="en-US" sz="1900" b="0" strike="noStrike" spc="-1" dirty="0"/>
              <a:t> </a:t>
            </a:r>
            <a:r>
              <a:rPr lang="en-US" sz="1900" b="0" strike="noStrike" spc="-1" dirty="0" err="1"/>
              <a:t>studium</a:t>
            </a:r>
            <a:r>
              <a:rPr lang="en-US" sz="1900" b="0" strike="noStrike" spc="-1" dirty="0"/>
              <a:t> </a:t>
            </a:r>
            <a:r>
              <a:rPr lang="en-US" sz="1900" b="0" strike="noStrike" spc="-1" dirty="0" err="1"/>
              <a:t>ve</a:t>
            </a:r>
            <a:r>
              <a:rPr lang="en-US" sz="1900" b="0" strike="noStrike" spc="-1" dirty="0"/>
              <a:t> </a:t>
            </a:r>
            <a:r>
              <a:rPr lang="en-US" sz="1900" b="0" strike="noStrike" spc="-1" dirty="0" err="1"/>
              <a:t>své</a:t>
            </a:r>
            <a:r>
              <a:rPr lang="en-US" sz="1900" b="0" strike="noStrike" spc="-1" dirty="0"/>
              <a:t> </a:t>
            </a:r>
            <a:r>
              <a:rPr lang="en-US" sz="1900" b="0" strike="noStrike" spc="-1" dirty="0" err="1"/>
              <a:t>laboratoři</a:t>
            </a:r>
            <a:r>
              <a:rPr lang="en-US" sz="1900" b="0" strike="noStrike" spc="-1" dirty="0"/>
              <a:t>.</a:t>
            </a:r>
          </a:p>
          <a:p>
            <a:pPr marL="285750" indent="-285750">
              <a:lnSpc>
                <a:spcPct val="90000"/>
              </a:lnSpc>
              <a:spcBef>
                <a:spcPts val="600"/>
              </a:spcBef>
              <a:buClr>
                <a:srgbClr val="FF0000"/>
              </a:buClr>
              <a:buFont typeface="Arial" panose="020B0604020202020204" pitchFamily="34" charset="0"/>
              <a:buChar char="•"/>
            </a:pPr>
            <a:r>
              <a:rPr lang="en-US" sz="1900" spc="-1" dirty="0"/>
              <a:t>V </a:t>
            </a:r>
            <a:r>
              <a:rPr lang="en-US" sz="1900" spc="-1" dirty="0" err="1"/>
              <a:t>roce</a:t>
            </a:r>
            <a:r>
              <a:rPr lang="en-US" sz="1900" spc="-1" dirty="0"/>
              <a:t> 1903 </a:t>
            </a:r>
            <a:r>
              <a:rPr lang="en-US" sz="1900" b="1" spc="-1" dirty="0" err="1">
                <a:solidFill>
                  <a:srgbClr val="FF0000"/>
                </a:solidFill>
              </a:rPr>
              <a:t>jako</a:t>
            </a:r>
            <a:r>
              <a:rPr lang="en-US" sz="1900" b="1" spc="-1" dirty="0">
                <a:solidFill>
                  <a:srgbClr val="FF0000"/>
                </a:solidFill>
              </a:rPr>
              <a:t> </a:t>
            </a:r>
            <a:r>
              <a:rPr lang="en-US" sz="1900" b="1" spc="-1" dirty="0" err="1">
                <a:solidFill>
                  <a:srgbClr val="FF0000"/>
                </a:solidFill>
              </a:rPr>
              <a:t>první</a:t>
            </a:r>
            <a:r>
              <a:rPr lang="en-US" sz="1900" b="1" spc="-1" dirty="0">
                <a:solidFill>
                  <a:srgbClr val="FF0000"/>
                </a:solidFill>
              </a:rPr>
              <a:t> </a:t>
            </a:r>
            <a:r>
              <a:rPr lang="en-US" sz="1900" b="1" spc="-1" dirty="0" err="1">
                <a:solidFill>
                  <a:srgbClr val="FF0000"/>
                </a:solidFill>
              </a:rPr>
              <a:t>žena</a:t>
            </a:r>
            <a:r>
              <a:rPr lang="en-US" sz="1900" b="1" spc="-1" dirty="0">
                <a:solidFill>
                  <a:srgbClr val="FF0000"/>
                </a:solidFill>
              </a:rPr>
              <a:t> </a:t>
            </a:r>
            <a:r>
              <a:rPr lang="en-US" sz="1900" b="1" spc="-1" dirty="0" err="1">
                <a:solidFill>
                  <a:srgbClr val="FF0000"/>
                </a:solidFill>
              </a:rPr>
              <a:t>na</a:t>
            </a:r>
            <a:r>
              <a:rPr lang="en-US" sz="1900" b="1" spc="-1" dirty="0">
                <a:solidFill>
                  <a:srgbClr val="FF0000"/>
                </a:solidFill>
              </a:rPr>
              <a:t> </a:t>
            </a:r>
            <a:r>
              <a:rPr lang="en-US" sz="1900" b="1" spc="-1" dirty="0" err="1">
                <a:solidFill>
                  <a:srgbClr val="FF0000"/>
                </a:solidFill>
              </a:rPr>
              <a:t>světě</a:t>
            </a:r>
            <a:r>
              <a:rPr lang="en-US" sz="1900" b="1" spc="-1" dirty="0">
                <a:solidFill>
                  <a:srgbClr val="FF0000"/>
                </a:solidFill>
              </a:rPr>
              <a:t> </a:t>
            </a:r>
            <a:r>
              <a:rPr lang="en-US" sz="1900" b="1" spc="-1" dirty="0" err="1">
                <a:solidFill>
                  <a:srgbClr val="FF0000"/>
                </a:solidFill>
              </a:rPr>
              <a:t>obdržela</a:t>
            </a:r>
            <a:r>
              <a:rPr lang="en-US" sz="1900" b="1" spc="-1" dirty="0">
                <a:solidFill>
                  <a:srgbClr val="FF0000"/>
                </a:solidFill>
              </a:rPr>
              <a:t> </a:t>
            </a:r>
            <a:r>
              <a:rPr lang="en-US" sz="1900" b="1" spc="-1" dirty="0" err="1">
                <a:solidFill>
                  <a:srgbClr val="FF0000"/>
                </a:solidFill>
              </a:rPr>
              <a:t>i</a:t>
            </a:r>
            <a:r>
              <a:rPr lang="en-US" sz="1900" b="1" spc="-1" dirty="0">
                <a:solidFill>
                  <a:srgbClr val="FF0000"/>
                </a:solidFill>
              </a:rPr>
              <a:t> </a:t>
            </a:r>
            <a:r>
              <a:rPr lang="en-US" sz="1900" b="1" spc="-1" dirty="0" err="1">
                <a:solidFill>
                  <a:srgbClr val="FF0000"/>
                </a:solidFill>
              </a:rPr>
              <a:t>titul</a:t>
            </a:r>
            <a:r>
              <a:rPr lang="en-US" sz="1900" b="1" spc="-1" dirty="0">
                <a:solidFill>
                  <a:srgbClr val="FF0000"/>
                </a:solidFill>
              </a:rPr>
              <a:t> </a:t>
            </a:r>
            <a:r>
              <a:rPr lang="en-US" sz="1900" b="1" spc="-1" dirty="0" err="1">
                <a:solidFill>
                  <a:srgbClr val="FF0000"/>
                </a:solidFill>
              </a:rPr>
              <a:t>doktora</a:t>
            </a:r>
            <a:r>
              <a:rPr lang="en-US" sz="1900" b="1" spc="-1" dirty="0">
                <a:solidFill>
                  <a:srgbClr val="FF0000"/>
                </a:solidFill>
              </a:rPr>
              <a:t> </a:t>
            </a:r>
            <a:r>
              <a:rPr lang="en-US" sz="1900" b="1" spc="-1" dirty="0" err="1">
                <a:solidFill>
                  <a:srgbClr val="FF0000"/>
                </a:solidFill>
              </a:rPr>
              <a:t>fyziky</a:t>
            </a:r>
            <a:r>
              <a:rPr lang="en-US" sz="1900" b="1" spc="-1" dirty="0">
                <a:solidFill>
                  <a:srgbClr val="FF0000"/>
                </a:solidFill>
              </a:rPr>
              <a:t> </a:t>
            </a:r>
            <a:r>
              <a:rPr lang="en-US" sz="1900" b="1" spc="-1" dirty="0" err="1"/>
              <a:t>na</a:t>
            </a:r>
            <a:r>
              <a:rPr lang="en-US" sz="1900" b="1" spc="-1" dirty="0"/>
              <a:t> </a:t>
            </a:r>
            <a:r>
              <a:rPr lang="en-US" sz="1900" b="1" spc="-1" dirty="0" err="1"/>
              <a:t>Sorbonně</a:t>
            </a:r>
            <a:r>
              <a:rPr lang="en-US" sz="1900" spc="-1" dirty="0"/>
              <a:t>.</a:t>
            </a:r>
          </a:p>
          <a:p>
            <a:pPr marL="285750" indent="-285750">
              <a:lnSpc>
                <a:spcPct val="90000"/>
              </a:lnSpc>
              <a:spcBef>
                <a:spcPts val="600"/>
              </a:spcBef>
              <a:buClr>
                <a:srgbClr val="FF0000"/>
              </a:buClr>
              <a:buFont typeface="Arial" panose="020B0604020202020204" pitchFamily="34" charset="0"/>
              <a:buChar char="•"/>
            </a:pPr>
            <a:r>
              <a:rPr lang="en-US" sz="1900" b="0" strike="noStrike" spc="-1" dirty="0" err="1"/>
              <a:t>Díky</a:t>
            </a:r>
            <a:r>
              <a:rPr lang="en-US" sz="1900" b="0" strike="noStrike" spc="-1" dirty="0"/>
              <a:t> </a:t>
            </a:r>
            <a:r>
              <a:rPr lang="en-US" sz="1900" b="0" strike="noStrike" spc="-1" dirty="0" err="1"/>
              <a:t>své</a:t>
            </a:r>
            <a:r>
              <a:rPr lang="en-US" sz="1900" b="0" strike="noStrike" spc="-1" dirty="0"/>
              <a:t> </a:t>
            </a:r>
            <a:r>
              <a:rPr lang="en-US" sz="1900" b="0" strike="noStrike" spc="-1" dirty="0" err="1"/>
              <a:t>práci</a:t>
            </a:r>
            <a:r>
              <a:rPr lang="en-US" sz="1900" b="0" strike="noStrike" spc="-1" dirty="0"/>
              <a:t> </a:t>
            </a:r>
            <a:r>
              <a:rPr lang="en-US" sz="1900" b="0" strike="noStrike" spc="-1" dirty="0" err="1"/>
              <a:t>byla</a:t>
            </a:r>
            <a:r>
              <a:rPr lang="en-US" sz="1900" b="0" strike="noStrike" spc="-1" dirty="0"/>
              <a:t> </a:t>
            </a:r>
            <a:r>
              <a:rPr lang="en-US" sz="1900" b="1" strike="noStrike" spc="-1" dirty="0" err="1"/>
              <a:t>jako</a:t>
            </a:r>
            <a:r>
              <a:rPr lang="en-US" sz="1900" b="1" strike="noStrike" spc="-1" dirty="0"/>
              <a:t> </a:t>
            </a:r>
            <a:r>
              <a:rPr lang="en-US" sz="1900" b="1" strike="noStrike" spc="-1" dirty="0" err="1">
                <a:solidFill>
                  <a:srgbClr val="FF0000"/>
                </a:solidFill>
              </a:rPr>
              <a:t>první</a:t>
            </a:r>
            <a:r>
              <a:rPr lang="en-US" sz="1900" b="1" strike="noStrike" spc="-1" dirty="0">
                <a:solidFill>
                  <a:srgbClr val="FF0000"/>
                </a:solidFill>
              </a:rPr>
              <a:t> </a:t>
            </a:r>
            <a:r>
              <a:rPr lang="en-US" sz="1900" b="1" strike="noStrike" spc="-1" dirty="0" err="1">
                <a:solidFill>
                  <a:srgbClr val="FF0000"/>
                </a:solidFill>
              </a:rPr>
              <a:t>žena</a:t>
            </a:r>
            <a:r>
              <a:rPr lang="en-US" sz="1900" b="1" strike="noStrike" spc="-1" dirty="0">
                <a:solidFill>
                  <a:srgbClr val="FF0000"/>
                </a:solidFill>
              </a:rPr>
              <a:t> </a:t>
            </a:r>
            <a:r>
              <a:rPr lang="en-US" sz="1900" b="1" strike="noStrike" spc="-1" dirty="0" err="1">
                <a:solidFill>
                  <a:srgbClr val="FF0000"/>
                </a:solidFill>
              </a:rPr>
              <a:t>na</a:t>
            </a:r>
            <a:r>
              <a:rPr lang="en-US" sz="1900" b="1" strike="noStrike" spc="-1" dirty="0">
                <a:solidFill>
                  <a:srgbClr val="FF0000"/>
                </a:solidFill>
              </a:rPr>
              <a:t> </a:t>
            </a:r>
            <a:r>
              <a:rPr lang="en-US" sz="1900" b="1" strike="noStrike" spc="-1" dirty="0" err="1">
                <a:solidFill>
                  <a:srgbClr val="FF0000"/>
                </a:solidFill>
              </a:rPr>
              <a:t>světě</a:t>
            </a:r>
            <a:r>
              <a:rPr lang="en-US" sz="1900" b="1" strike="noStrike" spc="-1" dirty="0">
                <a:solidFill>
                  <a:srgbClr val="FF0000"/>
                </a:solidFill>
              </a:rPr>
              <a:t> </a:t>
            </a:r>
            <a:r>
              <a:rPr lang="en-US" sz="1900" b="1" strike="noStrike" spc="-1" dirty="0" err="1">
                <a:solidFill>
                  <a:srgbClr val="FF0000"/>
                </a:solidFill>
              </a:rPr>
              <a:t>dvakrát</a:t>
            </a:r>
            <a:r>
              <a:rPr lang="en-US" sz="1900" b="1" strike="noStrike" spc="-1" dirty="0">
                <a:solidFill>
                  <a:srgbClr val="FF0000"/>
                </a:solidFill>
              </a:rPr>
              <a:t> </a:t>
            </a:r>
            <a:r>
              <a:rPr lang="en-US" sz="1900" b="1" strike="noStrike" spc="-1" dirty="0" err="1">
                <a:solidFill>
                  <a:srgbClr val="FF0000"/>
                </a:solidFill>
              </a:rPr>
              <a:t>oceněna</a:t>
            </a:r>
            <a:r>
              <a:rPr lang="en-US" sz="1900" b="1" strike="noStrike" spc="-1" dirty="0">
                <a:solidFill>
                  <a:srgbClr val="FF0000"/>
                </a:solidFill>
              </a:rPr>
              <a:t> </a:t>
            </a:r>
            <a:r>
              <a:rPr lang="en-US" sz="1900" b="1" strike="noStrike" spc="-1" dirty="0" err="1">
                <a:solidFill>
                  <a:srgbClr val="FF0000"/>
                </a:solidFill>
              </a:rPr>
              <a:t>Nobelov</a:t>
            </a:r>
            <a:r>
              <a:rPr lang="cs-CZ" sz="1900" b="1" strike="noStrike" spc="-1" dirty="0">
                <a:solidFill>
                  <a:srgbClr val="FF0000"/>
                </a:solidFill>
              </a:rPr>
              <a:t>u</a:t>
            </a:r>
            <a:r>
              <a:rPr lang="en-US" sz="1900" b="1" strike="noStrike" spc="-1" dirty="0">
                <a:solidFill>
                  <a:srgbClr val="FF0000"/>
                </a:solidFill>
              </a:rPr>
              <a:t> </a:t>
            </a:r>
            <a:r>
              <a:rPr lang="en-US" sz="1900" b="1" strike="noStrike" spc="-1" dirty="0" err="1">
                <a:solidFill>
                  <a:srgbClr val="FF0000"/>
                </a:solidFill>
              </a:rPr>
              <a:t>cenou</a:t>
            </a:r>
            <a:r>
              <a:rPr lang="en-US" sz="1900" b="1" strike="noStrike" spc="-1" dirty="0">
                <a:solidFill>
                  <a:srgbClr val="FF0000"/>
                </a:solidFill>
              </a:rPr>
              <a:t>, </a:t>
            </a:r>
            <a:r>
              <a:rPr lang="en-US" sz="1900" b="1" strike="noStrike" spc="-1" dirty="0" err="1">
                <a:solidFill>
                  <a:srgbClr val="FF0000"/>
                </a:solidFill>
              </a:rPr>
              <a:t>navíc</a:t>
            </a:r>
            <a:r>
              <a:rPr lang="en-US" sz="1900" b="1" strike="noStrike" spc="-1" dirty="0">
                <a:solidFill>
                  <a:srgbClr val="FF0000"/>
                </a:solidFill>
              </a:rPr>
              <a:t> </a:t>
            </a:r>
            <a:r>
              <a:rPr lang="en-US" sz="1900" b="1" strike="noStrike" spc="-1" dirty="0" err="1">
                <a:solidFill>
                  <a:srgbClr val="FF0000"/>
                </a:solidFill>
              </a:rPr>
              <a:t>ve</a:t>
            </a:r>
            <a:r>
              <a:rPr lang="en-US" sz="1900" b="1" strike="noStrike" spc="-1" dirty="0">
                <a:solidFill>
                  <a:srgbClr val="FF0000"/>
                </a:solidFill>
              </a:rPr>
              <a:t> </a:t>
            </a:r>
            <a:r>
              <a:rPr lang="en-US" sz="1900" b="1" strike="noStrike" spc="-1" dirty="0" err="1">
                <a:solidFill>
                  <a:srgbClr val="FF0000"/>
                </a:solidFill>
              </a:rPr>
              <a:t>dvou</a:t>
            </a:r>
            <a:r>
              <a:rPr lang="en-US" sz="1900" b="1" strike="noStrike" spc="-1" dirty="0">
                <a:solidFill>
                  <a:srgbClr val="FF0000"/>
                </a:solidFill>
              </a:rPr>
              <a:t> </a:t>
            </a:r>
            <a:r>
              <a:rPr lang="en-US" sz="1900" b="1" strike="noStrike" spc="-1" dirty="0" err="1">
                <a:solidFill>
                  <a:srgbClr val="FF0000"/>
                </a:solidFill>
              </a:rPr>
              <a:t>oborech</a:t>
            </a:r>
            <a:r>
              <a:rPr lang="cs-CZ" sz="1900" spc="-1" dirty="0">
                <a:solidFill>
                  <a:srgbClr val="FF0000"/>
                </a:solidFill>
              </a:rPr>
              <a:t>:</a:t>
            </a:r>
            <a:r>
              <a:rPr lang="en-US" sz="1900" b="0" strike="noStrike" spc="-1" dirty="0"/>
              <a:t> </a:t>
            </a:r>
          </a:p>
          <a:p>
            <a:pPr marL="742950" lvl="1" indent="-285750">
              <a:lnSpc>
                <a:spcPct val="90000"/>
              </a:lnSpc>
              <a:spcBef>
                <a:spcPts val="600"/>
              </a:spcBef>
              <a:buClr>
                <a:srgbClr val="FF0000"/>
              </a:buClr>
              <a:buFont typeface="Arial" panose="020B0604020202020204" pitchFamily="34" charset="0"/>
              <a:buChar char="•"/>
            </a:pPr>
            <a:r>
              <a:rPr lang="en-US" sz="1900" b="1" strike="noStrike" spc="-1" dirty="0" err="1"/>
              <a:t>Nejprve</a:t>
            </a:r>
            <a:r>
              <a:rPr lang="en-US" sz="1900" b="1" strike="noStrike" spc="-1" dirty="0"/>
              <a:t> v </a:t>
            </a:r>
            <a:r>
              <a:rPr lang="en-US" sz="1900" b="1" strike="noStrike" spc="-1" dirty="0" err="1"/>
              <a:t>roce</a:t>
            </a:r>
            <a:r>
              <a:rPr lang="en-US" sz="1900" b="1" strike="noStrike" spc="-1" dirty="0"/>
              <a:t> 1903 za </a:t>
            </a:r>
            <a:r>
              <a:rPr lang="en-US" sz="1900" b="1" strike="noStrike" spc="-1" dirty="0" err="1"/>
              <a:t>fyziku</a:t>
            </a:r>
            <a:r>
              <a:rPr lang="en-US" sz="1900" b="1" strike="noStrike" spc="-1" dirty="0"/>
              <a:t> </a:t>
            </a:r>
            <a:r>
              <a:rPr lang="cs-CZ" sz="1900" b="1" strike="noStrike" spc="-1" dirty="0"/>
              <a:t>(</a:t>
            </a:r>
            <a:r>
              <a:rPr lang="en-US" sz="1900" b="1" strike="noStrike" spc="-1" dirty="0" err="1"/>
              <a:t>společně</a:t>
            </a:r>
            <a:r>
              <a:rPr lang="en-US" sz="1900" b="1" strike="noStrike" spc="-1" dirty="0"/>
              <a:t> s </a:t>
            </a:r>
            <a:r>
              <a:rPr lang="en-US" sz="1900" b="1" strike="noStrike" spc="-1" dirty="0" err="1"/>
              <a:t>Becquerelem</a:t>
            </a:r>
            <a:r>
              <a:rPr lang="cs-CZ" sz="1900" b="1" strike="noStrike" spc="-1" dirty="0"/>
              <a:t>)</a:t>
            </a:r>
            <a:r>
              <a:rPr lang="en-US" sz="1900" b="1" strike="noStrike" spc="-1" dirty="0"/>
              <a:t> za </a:t>
            </a:r>
            <a:r>
              <a:rPr lang="en-US" sz="1900" b="1" strike="noStrike" spc="-1" dirty="0" err="1"/>
              <a:t>zkoumání</a:t>
            </a:r>
            <a:r>
              <a:rPr lang="en-US" sz="1900" b="1" strike="noStrike" spc="-1" dirty="0"/>
              <a:t> </a:t>
            </a:r>
            <a:r>
              <a:rPr lang="en-US" sz="1900" b="1" strike="noStrike" spc="-1" dirty="0" err="1"/>
              <a:t>radiačních</a:t>
            </a:r>
            <a:r>
              <a:rPr lang="en-US" sz="1900" b="1" strike="noStrike" spc="-1" dirty="0"/>
              <a:t> </a:t>
            </a:r>
            <a:r>
              <a:rPr lang="en-US" sz="1900" b="1" strike="noStrike" spc="-1" dirty="0" err="1"/>
              <a:t>jevů</a:t>
            </a:r>
            <a:r>
              <a:rPr lang="en-US" sz="1900" b="1" strike="noStrike" spc="-1" dirty="0"/>
              <a:t> </a:t>
            </a:r>
            <a:endParaRPr lang="cs-CZ" sz="1900" b="1" strike="noStrike" spc="-1" dirty="0"/>
          </a:p>
          <a:p>
            <a:pPr marL="742950" lvl="1" indent="-285750">
              <a:lnSpc>
                <a:spcPct val="90000"/>
              </a:lnSpc>
              <a:spcBef>
                <a:spcPts val="600"/>
              </a:spcBef>
              <a:buClr>
                <a:srgbClr val="FF0000"/>
              </a:buClr>
              <a:buFont typeface="Arial" panose="020B0604020202020204" pitchFamily="34" charset="0"/>
              <a:buChar char="•"/>
            </a:pPr>
            <a:r>
              <a:rPr lang="cs-CZ" sz="1900" b="1" spc="-1" dirty="0"/>
              <a:t>Poté v roce 1911 za chemii </a:t>
            </a:r>
            <a:r>
              <a:rPr lang="en-US" sz="1900" b="1" strike="noStrike" spc="-1" dirty="0"/>
              <a:t>za </a:t>
            </a:r>
            <a:r>
              <a:rPr lang="en-US" sz="1900" b="1" strike="noStrike" spc="-1" dirty="0" err="1"/>
              <a:t>objev</a:t>
            </a:r>
            <a:r>
              <a:rPr lang="cs-CZ" sz="1900" b="1" spc="-1" dirty="0"/>
              <a:t> a </a:t>
            </a:r>
            <a:r>
              <a:rPr lang="en-US" sz="1900" b="1" strike="noStrike" spc="-1" dirty="0" err="1"/>
              <a:t>izolaci</a:t>
            </a:r>
            <a:r>
              <a:rPr lang="en-US" sz="1900" b="1" strike="noStrike" spc="-1" dirty="0"/>
              <a:t> </a:t>
            </a:r>
            <a:r>
              <a:rPr lang="en-US" sz="1900" b="1" strike="noStrike" spc="-1" dirty="0" err="1"/>
              <a:t>polonia</a:t>
            </a:r>
            <a:r>
              <a:rPr lang="en-US" sz="1900" b="1" strike="noStrike" spc="-1" dirty="0"/>
              <a:t> a </a:t>
            </a:r>
            <a:r>
              <a:rPr lang="en-US" sz="1900" b="1" strike="noStrike" spc="-1" dirty="0" err="1"/>
              <a:t>radia</a:t>
            </a:r>
            <a:r>
              <a:rPr lang="en-US" sz="1900" b="1" strike="noStrike" spc="-1" dirty="0"/>
              <a:t> </a:t>
            </a:r>
            <a:r>
              <a:rPr lang="cs-CZ" sz="1900" b="1" strike="noStrike" spc="-1" dirty="0"/>
              <a:t>(</a:t>
            </a:r>
            <a:r>
              <a:rPr lang="en-US" sz="1900" b="1" strike="noStrike" spc="-1" dirty="0" err="1"/>
              <a:t>společně</a:t>
            </a:r>
            <a:r>
              <a:rPr lang="en-US" sz="1900" b="1" strike="noStrike" spc="-1" dirty="0"/>
              <a:t> s </a:t>
            </a:r>
            <a:r>
              <a:rPr lang="en-US" sz="1900" b="1" strike="noStrike" spc="-1" dirty="0" err="1"/>
              <a:t>Pierrem</a:t>
            </a:r>
            <a:r>
              <a:rPr lang="cs-CZ" sz="1900" b="1" strike="noStrike" spc="-1" dirty="0"/>
              <a:t>)</a:t>
            </a:r>
            <a:r>
              <a:rPr lang="en-US" sz="1900" b="0" strike="noStrike" spc="-1" dirty="0"/>
              <a:t> </a:t>
            </a:r>
          </a:p>
          <a:p>
            <a:pPr marL="285750" indent="-285750">
              <a:lnSpc>
                <a:spcPct val="90000"/>
              </a:lnSpc>
              <a:spcBef>
                <a:spcPts val="600"/>
              </a:spcBef>
              <a:buClr>
                <a:srgbClr val="FF0000"/>
              </a:buClr>
              <a:buFont typeface="Arial" panose="020B0604020202020204" pitchFamily="34" charset="0"/>
              <a:buChar char="•"/>
            </a:pPr>
            <a:r>
              <a:rPr lang="en-US" sz="1900" b="0" strike="noStrike" spc="-1" dirty="0" err="1"/>
              <a:t>jmenována</a:t>
            </a:r>
            <a:r>
              <a:rPr lang="en-US" sz="1900" b="0" strike="noStrike" spc="-1" dirty="0"/>
              <a:t> </a:t>
            </a:r>
            <a:r>
              <a:rPr lang="en-US" sz="1900" b="0" strike="noStrike" spc="-1" dirty="0" err="1"/>
              <a:t>na</a:t>
            </a:r>
            <a:r>
              <a:rPr lang="en-US" sz="1900" b="0" strike="noStrike" spc="-1" dirty="0"/>
              <a:t> </a:t>
            </a:r>
            <a:r>
              <a:rPr lang="en-US" sz="1900" b="0" strike="noStrike" spc="-1" dirty="0" err="1"/>
              <a:t>místo</a:t>
            </a:r>
            <a:r>
              <a:rPr lang="en-US" sz="1900" b="0" strike="noStrike" spc="-1" dirty="0"/>
              <a:t> </a:t>
            </a:r>
            <a:r>
              <a:rPr lang="en-US" sz="1900" b="0" strike="noStrike" spc="-1" dirty="0" err="1"/>
              <a:t>svého</a:t>
            </a:r>
            <a:r>
              <a:rPr lang="en-US" sz="1900" b="0" strike="noStrike" spc="-1" dirty="0"/>
              <a:t> </a:t>
            </a:r>
            <a:r>
              <a:rPr lang="en-US" sz="1900" b="0" strike="noStrike" spc="-1" dirty="0" err="1"/>
              <a:t>zesnulého</a:t>
            </a:r>
            <a:r>
              <a:rPr lang="en-US" sz="1900" b="0" strike="noStrike" spc="-1" dirty="0"/>
              <a:t> </a:t>
            </a:r>
            <a:r>
              <a:rPr lang="en-US" sz="1900" b="0" strike="noStrike" spc="-1" dirty="0" err="1"/>
              <a:t>manžela</a:t>
            </a:r>
            <a:r>
              <a:rPr lang="en-US" sz="1900" b="0" strike="noStrike" spc="-1" dirty="0"/>
              <a:t> a </a:t>
            </a:r>
            <a:r>
              <a:rPr lang="en-US" sz="1900" b="0" strike="noStrike" spc="-1" dirty="0" err="1"/>
              <a:t>stala</a:t>
            </a:r>
            <a:r>
              <a:rPr lang="en-US" sz="1900" b="0" strike="noStrike" spc="-1" dirty="0"/>
              <a:t> </a:t>
            </a:r>
            <a:r>
              <a:rPr lang="en-US" sz="1900" b="1" strike="noStrike" spc="-1" dirty="0"/>
              <a:t>se </a:t>
            </a:r>
            <a:r>
              <a:rPr lang="en-US" sz="1900" b="1" strike="noStrike" spc="-1" dirty="0" err="1"/>
              <a:t>tak</a:t>
            </a:r>
            <a:r>
              <a:rPr lang="en-US" sz="1900" b="1" strike="noStrike" spc="-1" dirty="0"/>
              <a:t> </a:t>
            </a:r>
            <a:r>
              <a:rPr lang="en-US" sz="1900" b="1" strike="noStrike" spc="-1" dirty="0" err="1"/>
              <a:t>historicky</a:t>
            </a:r>
            <a:r>
              <a:rPr lang="en-US" sz="1900" b="1" strike="noStrike" spc="-1" dirty="0"/>
              <a:t> </a:t>
            </a:r>
            <a:r>
              <a:rPr lang="en-US" sz="1900" b="1" strike="noStrike" spc="-1" dirty="0" err="1">
                <a:solidFill>
                  <a:srgbClr val="FF0000"/>
                </a:solidFill>
              </a:rPr>
              <a:t>první</a:t>
            </a:r>
            <a:r>
              <a:rPr lang="en-US" sz="1900" b="1" strike="noStrike" spc="-1" dirty="0">
                <a:solidFill>
                  <a:srgbClr val="FF0000"/>
                </a:solidFill>
              </a:rPr>
              <a:t> </a:t>
            </a:r>
            <a:r>
              <a:rPr lang="en-US" sz="1900" b="1" strike="noStrike" spc="-1" dirty="0" err="1">
                <a:solidFill>
                  <a:srgbClr val="FF0000"/>
                </a:solidFill>
              </a:rPr>
              <a:t>profesorkou</a:t>
            </a:r>
            <a:r>
              <a:rPr lang="en-US" sz="1900" b="1" strike="noStrike" spc="-1" dirty="0">
                <a:solidFill>
                  <a:srgbClr val="FF0000"/>
                </a:solidFill>
              </a:rPr>
              <a:t> </a:t>
            </a:r>
            <a:r>
              <a:rPr lang="en-US" sz="1900" b="1" strike="noStrike" spc="-1" dirty="0" err="1">
                <a:solidFill>
                  <a:srgbClr val="FF0000"/>
                </a:solidFill>
              </a:rPr>
              <a:t>na</a:t>
            </a:r>
            <a:r>
              <a:rPr lang="en-US" sz="1900" b="1" strike="noStrike" spc="-1" dirty="0">
                <a:solidFill>
                  <a:srgbClr val="FF0000"/>
                </a:solidFill>
              </a:rPr>
              <a:t> </a:t>
            </a:r>
            <a:r>
              <a:rPr lang="en-US" sz="1900" b="1" strike="noStrike" spc="-1" dirty="0" err="1">
                <a:solidFill>
                  <a:srgbClr val="FF0000"/>
                </a:solidFill>
              </a:rPr>
              <a:t>Sorbonně</a:t>
            </a:r>
            <a:r>
              <a:rPr lang="en-US" sz="1900" b="1" strike="noStrike" spc="-1" dirty="0"/>
              <a:t>. </a:t>
            </a:r>
            <a:endParaRPr lang="en-US" sz="1900" b="0" strike="noStrike" spc="-1" dirty="0"/>
          </a:p>
          <a:p>
            <a:pPr marL="285750" indent="-285750">
              <a:lnSpc>
                <a:spcPct val="90000"/>
              </a:lnSpc>
              <a:spcBef>
                <a:spcPts val="600"/>
              </a:spcBef>
              <a:buClr>
                <a:srgbClr val="FF0000"/>
              </a:buClr>
              <a:buFont typeface="Arial" panose="020B0604020202020204" pitchFamily="34" charset="0"/>
              <a:buChar char="•"/>
            </a:pPr>
            <a:r>
              <a:rPr lang="en-US" sz="1900" b="1" strike="noStrike" spc="-1" dirty="0">
                <a:solidFill>
                  <a:srgbClr val="FF0000"/>
                </a:solidFill>
              </a:rPr>
              <a:t>V </a:t>
            </a:r>
            <a:r>
              <a:rPr lang="en-US" sz="1900" b="1" strike="noStrike" spc="-1" dirty="0" err="1">
                <a:solidFill>
                  <a:srgbClr val="FF0000"/>
                </a:solidFill>
              </a:rPr>
              <a:t>roce</a:t>
            </a:r>
            <a:r>
              <a:rPr lang="en-US" sz="1900" b="1" strike="noStrike" spc="-1" dirty="0">
                <a:solidFill>
                  <a:srgbClr val="FF0000"/>
                </a:solidFill>
              </a:rPr>
              <a:t> 1925 </a:t>
            </a:r>
            <a:r>
              <a:rPr lang="en-US" sz="1900" b="1" strike="noStrike" spc="-1" dirty="0" err="1">
                <a:solidFill>
                  <a:srgbClr val="FF0000"/>
                </a:solidFill>
              </a:rPr>
              <a:t>navštívila</a:t>
            </a:r>
            <a:r>
              <a:rPr lang="en-US" sz="1900" b="1" strike="noStrike" spc="-1" dirty="0">
                <a:solidFill>
                  <a:srgbClr val="FF0000"/>
                </a:solidFill>
              </a:rPr>
              <a:t> </a:t>
            </a:r>
            <a:r>
              <a:rPr lang="en-US" sz="1900" b="1" strike="noStrike" spc="-1" dirty="0" err="1">
                <a:solidFill>
                  <a:srgbClr val="FF0000"/>
                </a:solidFill>
              </a:rPr>
              <a:t>Jáchymov</a:t>
            </a:r>
            <a:r>
              <a:rPr lang="en-US" sz="1900" b="1" strike="noStrike" spc="-1" dirty="0">
                <a:solidFill>
                  <a:srgbClr val="FF0000"/>
                </a:solidFill>
              </a:rPr>
              <a:t> </a:t>
            </a:r>
            <a:r>
              <a:rPr lang="en-US" sz="1900" b="0" strike="noStrike" spc="-1" dirty="0"/>
              <a:t>a </a:t>
            </a:r>
            <a:r>
              <a:rPr lang="en-US" sz="1900" b="0" strike="noStrike" spc="-1" dirty="0" err="1"/>
              <a:t>některé</a:t>
            </a:r>
            <a:r>
              <a:rPr lang="en-US" sz="1900" b="0" strike="noStrike" spc="-1" dirty="0"/>
              <a:t> </a:t>
            </a:r>
            <a:r>
              <a:rPr lang="en-US" sz="1900" b="0" strike="noStrike" spc="-1" dirty="0" err="1"/>
              <a:t>její</a:t>
            </a:r>
            <a:r>
              <a:rPr lang="en-US" sz="1900" b="0" strike="noStrike" spc="-1" dirty="0"/>
              <a:t> </a:t>
            </a:r>
            <a:r>
              <a:rPr lang="en-US" sz="1900" b="0" strike="noStrike" spc="-1" dirty="0" err="1"/>
              <a:t>připomínky</a:t>
            </a:r>
            <a:r>
              <a:rPr lang="en-US" sz="1900" b="0" strike="noStrike" spc="-1" dirty="0"/>
              <a:t> k </a:t>
            </a:r>
            <a:r>
              <a:rPr lang="en-US" sz="1900" b="0" strike="noStrike" spc="-1" dirty="0" err="1"/>
              <a:t>lázeňským</a:t>
            </a:r>
            <a:r>
              <a:rPr lang="en-US" sz="1900" b="0" strike="noStrike" spc="-1" dirty="0"/>
              <a:t> </a:t>
            </a:r>
            <a:r>
              <a:rPr lang="en-US" sz="1900" b="0" strike="noStrike" spc="-1" dirty="0" err="1"/>
              <a:t>procedurám</a:t>
            </a:r>
            <a:r>
              <a:rPr lang="en-US" sz="1900" b="0" strike="noStrike" spc="-1" dirty="0"/>
              <a:t> se </a:t>
            </a:r>
            <a:r>
              <a:rPr lang="en-US" sz="1900" b="0" strike="noStrike" spc="-1" dirty="0" err="1"/>
              <a:t>používají</a:t>
            </a:r>
            <a:r>
              <a:rPr lang="en-US" sz="1900" b="0" strike="noStrike" spc="-1" dirty="0"/>
              <a:t> </a:t>
            </a:r>
            <a:r>
              <a:rPr lang="en-US" sz="1900" b="0" strike="noStrike" spc="-1" dirty="0" err="1"/>
              <a:t>dodnes</a:t>
            </a:r>
            <a:r>
              <a:rPr lang="en-US" sz="1900" b="0" strike="noStrike" spc="-1" dirty="0"/>
              <a:t>. </a:t>
            </a:r>
            <a:r>
              <a:rPr lang="en-US" sz="1900" b="0" strike="noStrike" spc="-1" dirty="0" err="1"/>
              <a:t>Dnes</a:t>
            </a:r>
            <a:r>
              <a:rPr lang="en-US" sz="1900" b="0" strike="noStrike" spc="-1" dirty="0"/>
              <a:t> </a:t>
            </a:r>
            <a:r>
              <a:rPr lang="en-US" sz="1900" b="0" strike="noStrike" spc="-1" dirty="0" err="1"/>
              <a:t>její</a:t>
            </a:r>
            <a:r>
              <a:rPr lang="en-US" sz="1900" b="0" strike="noStrike" spc="-1" dirty="0"/>
              <a:t> </a:t>
            </a:r>
            <a:r>
              <a:rPr lang="en-US" sz="1900" b="0" strike="noStrike" spc="-1" dirty="0" err="1"/>
              <a:t>jméno</a:t>
            </a:r>
            <a:r>
              <a:rPr lang="en-US" sz="1900" b="0" strike="noStrike" spc="-1" dirty="0"/>
              <a:t> </a:t>
            </a:r>
            <a:r>
              <a:rPr lang="en-US" sz="1900" b="0" strike="noStrike" spc="-1" dirty="0" err="1"/>
              <a:t>nese</a:t>
            </a:r>
            <a:r>
              <a:rPr lang="en-US" sz="1900" b="0" strike="noStrike" spc="-1" dirty="0"/>
              <a:t> </a:t>
            </a:r>
            <a:r>
              <a:rPr lang="en-US" sz="1900" b="0" strike="noStrike" spc="-1" dirty="0" err="1"/>
              <a:t>lázeňský</a:t>
            </a:r>
            <a:r>
              <a:rPr lang="en-US" sz="1900" b="0" strike="noStrike" spc="-1" dirty="0"/>
              <a:t> hotel Curie.</a:t>
            </a:r>
          </a:p>
          <a:p>
            <a:pPr indent="-228600">
              <a:lnSpc>
                <a:spcPct val="90000"/>
              </a:lnSpc>
              <a:spcBef>
                <a:spcPts val="600"/>
              </a:spcBef>
              <a:buFont typeface="Arial" panose="020B0604020202020204" pitchFamily="34" charset="0"/>
              <a:buChar char="•"/>
            </a:pPr>
            <a:endParaRPr lang="en-US" sz="1900" b="0" strike="noStrike" spc="-1" dirty="0"/>
          </a:p>
          <a:p>
            <a:pPr indent="-228600">
              <a:lnSpc>
                <a:spcPct val="90000"/>
              </a:lnSpc>
              <a:spcBef>
                <a:spcPts val="600"/>
              </a:spcBef>
              <a:buFont typeface="Arial" panose="020B0604020202020204" pitchFamily="34" charset="0"/>
              <a:buChar char="•"/>
            </a:pPr>
            <a:endParaRPr lang="en-US" sz="1900" b="0" strike="noStrike" spc="-1" dirty="0"/>
          </a:p>
        </p:txBody>
      </p:sp>
    </p:spTree>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Shape 1"/>
          <p:cNvSpPr txBox="1"/>
          <p:nvPr/>
        </p:nvSpPr>
        <p:spPr>
          <a:xfrm>
            <a:off x="1039955" y="-27384"/>
            <a:ext cx="10515360" cy="1080120"/>
          </a:xfrm>
          <a:prstGeom prst="rect">
            <a:avLst/>
          </a:prstGeom>
          <a:noFill/>
          <a:ln>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pl-PL" sz="4400" b="1" i="0" u="none" strike="noStrike" kern="1200" cap="none" spc="-1" normalizeH="0" baseline="0" noProof="0" dirty="0">
                <a:ln>
                  <a:noFill/>
                </a:ln>
                <a:solidFill>
                  <a:srgbClr val="000000"/>
                </a:solidFill>
                <a:effectLst/>
                <a:uLnTx/>
                <a:uFillTx/>
                <a:latin typeface="Calibri Light"/>
              </a:rPr>
              <a:t>Maria Curie-Skłodowska</a:t>
            </a:r>
            <a:endParaRPr kumimoji="0" lang="cs-CZ" sz="4400" b="0" i="0" u="none" strike="noStrike" kern="1200" cap="none" spc="-1" normalizeH="0" baseline="0" noProof="0" dirty="0">
              <a:ln>
                <a:noFill/>
              </a:ln>
              <a:solidFill>
                <a:srgbClr val="000000"/>
              </a:solidFill>
              <a:effectLst/>
              <a:uLnTx/>
              <a:uFillTx/>
              <a:latin typeface="Calibri"/>
            </a:endParaRPr>
          </a:p>
        </p:txBody>
      </p:sp>
      <p:sp>
        <p:nvSpPr>
          <p:cNvPr id="368" name="TextShape 2"/>
          <p:cNvSpPr txBox="1"/>
          <p:nvPr/>
        </p:nvSpPr>
        <p:spPr>
          <a:xfrm>
            <a:off x="838320" y="908720"/>
            <a:ext cx="10515360" cy="2677628"/>
          </a:xfrm>
          <a:prstGeom prst="rect">
            <a:avLst/>
          </a:prstGeom>
          <a:noFill/>
          <a:ln>
            <a:noFill/>
          </a:ln>
        </p:spPr>
        <p:txBody>
          <a:bodyPr>
            <a:normAutofit fontScale="67500" lnSpcReduction="20000"/>
          </a:bodyPr>
          <a:lstStyle/>
          <a:p>
            <a:pPr marL="228600" marR="0" lvl="0" indent="-228240" algn="l" defTabSz="914400" rtl="0" eaLnBrk="1" fontAlgn="auto" latinLnBrk="0" hangingPunct="1">
              <a:lnSpc>
                <a:spcPct val="120000"/>
              </a:lnSpc>
              <a:spcBef>
                <a:spcPts val="600"/>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Během I. sv. války prosadila zřízení </a:t>
            </a:r>
            <a:r>
              <a:rPr kumimoji="0" lang="cs-CZ" sz="2800" b="1" i="0" u="none" strike="noStrike" kern="1200" cap="none" spc="-1" normalizeH="0" baseline="0" noProof="0" dirty="0">
                <a:ln>
                  <a:noFill/>
                </a:ln>
                <a:solidFill>
                  <a:srgbClr val="FF0000"/>
                </a:solidFill>
                <a:effectLst/>
                <a:uLnTx/>
                <a:uFillTx/>
                <a:latin typeface="Calibri"/>
              </a:rPr>
              <a:t>polních rentgenologických stanic</a:t>
            </a:r>
            <a:r>
              <a:rPr kumimoji="0" lang="cs-CZ" sz="2800" b="0" i="0" u="none" strike="noStrike" kern="1200" cap="none" spc="-1" normalizeH="0" baseline="0" noProof="0" dirty="0">
                <a:ln>
                  <a:noFill/>
                </a:ln>
                <a:solidFill>
                  <a:srgbClr val="000000"/>
                </a:solidFill>
                <a:effectLst/>
                <a:uLnTx/>
                <a:uFillTx/>
                <a:latin typeface="Calibri"/>
              </a:rPr>
              <a:t>, které z pozice vedoucího vojenské lékařské buňky organizovala a řídila. Tyto stanice vyšetřily více než 3.000.000 miliony případů zranění vojáků.</a:t>
            </a:r>
          </a:p>
          <a:p>
            <a:pPr marL="228600" marR="0" lvl="0" indent="-228240" algn="l" defTabSz="914400" rtl="0" eaLnBrk="1" fontAlgn="auto" latinLnBrk="0" hangingPunct="1">
              <a:lnSpc>
                <a:spcPct val="120000"/>
              </a:lnSpc>
              <a:spcBef>
                <a:spcPts val="600"/>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Po válce cestovala po světě a </a:t>
            </a:r>
            <a:r>
              <a:rPr kumimoji="0" lang="cs-CZ" sz="2800" b="1" i="0" u="none" strike="noStrike" kern="1200" cap="none" spc="-1" normalizeH="0" baseline="0" noProof="0" dirty="0">
                <a:ln>
                  <a:noFill/>
                </a:ln>
                <a:solidFill>
                  <a:srgbClr val="FF0000"/>
                </a:solidFill>
                <a:effectLst/>
                <a:uLnTx/>
                <a:uFillTx/>
                <a:latin typeface="Calibri"/>
              </a:rPr>
              <a:t>iniciovala zakládání Ústavů pro léčbu rakoviny</a:t>
            </a:r>
            <a:r>
              <a:rPr kumimoji="0" lang="cs-CZ" sz="2800" b="0" i="0" u="none" strike="noStrike" kern="1200" cap="none" spc="-1" normalizeH="0" baseline="0" noProof="0" dirty="0">
                <a:ln>
                  <a:noFill/>
                </a:ln>
                <a:solidFill>
                  <a:srgbClr val="000000"/>
                </a:solidFill>
                <a:effectLst/>
                <a:uLnTx/>
                <a:uFillTx/>
                <a:latin typeface="Calibri"/>
              </a:rPr>
              <a:t>. V této době patří mezi její žáky </a:t>
            </a:r>
            <a:r>
              <a:rPr kumimoji="0" lang="cs-CZ" sz="2800" b="1" i="0" u="none" strike="noStrike" kern="1200" cap="none" spc="-1" normalizeH="0" baseline="0" noProof="0" dirty="0">
                <a:ln>
                  <a:noFill/>
                </a:ln>
                <a:solidFill>
                  <a:srgbClr val="000000"/>
                </a:solidFill>
                <a:effectLst/>
                <a:uLnTx/>
                <a:uFillTx/>
                <a:latin typeface="Calibri"/>
              </a:rPr>
              <a:t>František Běhounek </a:t>
            </a:r>
            <a:r>
              <a:rPr kumimoji="0" lang="cs-CZ" sz="2800" b="0" i="0" u="none" strike="noStrike" kern="1200" cap="none" spc="-1" normalizeH="0" baseline="0" noProof="0" dirty="0">
                <a:ln>
                  <a:noFill/>
                </a:ln>
                <a:solidFill>
                  <a:srgbClr val="000000"/>
                </a:solidFill>
                <a:effectLst/>
                <a:uLnTx/>
                <a:uFillTx/>
                <a:latin typeface="Calibri"/>
              </a:rPr>
              <a:t>– zakladatel československé atomové fyziky. V roce </a:t>
            </a:r>
            <a:r>
              <a:rPr kumimoji="0" lang="cs-CZ" sz="2800" b="1" i="0" u="none" strike="noStrike" kern="1200" cap="none" spc="-1" normalizeH="0" baseline="0" noProof="0" dirty="0">
                <a:ln>
                  <a:noFill/>
                </a:ln>
                <a:solidFill>
                  <a:srgbClr val="000000"/>
                </a:solidFill>
                <a:effectLst/>
                <a:uLnTx/>
                <a:uFillTx/>
                <a:latin typeface="Calibri"/>
              </a:rPr>
              <a:t>1925</a:t>
            </a:r>
            <a:r>
              <a:rPr kumimoji="0" lang="cs-CZ" sz="2800" b="0" i="0" u="none" strike="noStrike" kern="1200" cap="none" spc="-1" normalizeH="0" baseline="0" noProof="0" dirty="0">
                <a:ln>
                  <a:noFill/>
                </a:ln>
                <a:solidFill>
                  <a:srgbClr val="000000"/>
                </a:solidFill>
                <a:effectLst/>
                <a:uLnTx/>
                <a:uFillTx/>
                <a:latin typeface="Calibri"/>
              </a:rPr>
              <a:t> Marie Curie-</a:t>
            </a:r>
            <a:r>
              <a:rPr kumimoji="0" lang="cs-CZ" sz="2800" b="0" i="0" u="none" strike="noStrike" kern="1200" cap="none" spc="-1" normalizeH="0" baseline="0" noProof="0" dirty="0" err="1">
                <a:ln>
                  <a:noFill/>
                </a:ln>
                <a:solidFill>
                  <a:srgbClr val="000000"/>
                </a:solidFill>
                <a:effectLst/>
                <a:uLnTx/>
                <a:uFillTx/>
                <a:latin typeface="Calibri"/>
              </a:rPr>
              <a:t>Sklodowská</a:t>
            </a:r>
            <a:r>
              <a:rPr kumimoji="0" lang="cs-CZ" sz="2800" b="0" i="0" u="none" strike="noStrike" kern="1200" cap="none" spc="-1" normalizeH="0" baseline="0" noProof="0" dirty="0">
                <a:ln>
                  <a:noFill/>
                </a:ln>
                <a:solidFill>
                  <a:srgbClr val="000000"/>
                </a:solidFill>
                <a:effectLst/>
                <a:uLnTx/>
                <a:uFillTx/>
                <a:latin typeface="Calibri"/>
              </a:rPr>
              <a:t> </a:t>
            </a:r>
            <a:r>
              <a:rPr kumimoji="0" lang="cs-CZ" sz="2800" b="1" i="0" u="none" strike="noStrike" kern="1200" cap="none" spc="-1" normalizeH="0" baseline="0" noProof="0" dirty="0">
                <a:ln>
                  <a:noFill/>
                </a:ln>
                <a:solidFill>
                  <a:srgbClr val="000000"/>
                </a:solidFill>
                <a:effectLst/>
                <a:uLnTx/>
                <a:uFillTx/>
                <a:latin typeface="Calibri"/>
              </a:rPr>
              <a:t>navštěvuje město, které stálo na počátku její vědecké kariéry – Jáchymov</a:t>
            </a:r>
            <a:r>
              <a:rPr kumimoji="0" lang="cs-CZ" sz="2800" b="0" i="0" u="none" strike="noStrike" kern="1200" cap="none" spc="-1" normalizeH="0" baseline="0" noProof="0" dirty="0">
                <a:ln>
                  <a:noFill/>
                </a:ln>
                <a:solidFill>
                  <a:srgbClr val="000000"/>
                </a:solidFill>
                <a:effectLst/>
                <a:uLnTx/>
                <a:uFillTx/>
                <a:latin typeface="Calibri"/>
              </a:rPr>
              <a:t>. Zde sfárala do dolu Svornost a navštívila i lázně. Zde prokázala neúčinnost pitných kúr a naopak vhodnost koupelí v radiové vodě.</a:t>
            </a:r>
          </a:p>
        </p:txBody>
      </p:sp>
      <p:pic>
        <p:nvPicPr>
          <p:cNvPr id="77826" name="Picture 2" descr="https://images.ctfassets.net/eqlypemzu8y5/6DVCp4U7QIuTWABLJpZaHB/d546898955c56dafd3417286c7227df8/MCurie_DISCOVERY_asset10_downsaved.jpg?w=1000&amp;fm=jpg&amp;fl=progressive&amp;q=90"/>
          <p:cNvPicPr>
            <a:picLocks noChangeAspect="1" noChangeArrowheads="1"/>
          </p:cNvPicPr>
          <p:nvPr/>
        </p:nvPicPr>
        <p:blipFill>
          <a:blip r:embed="rId2" cstate="print"/>
          <a:srcRect/>
          <a:stretch>
            <a:fillRect/>
          </a:stretch>
        </p:blipFill>
        <p:spPr bwMode="auto">
          <a:xfrm>
            <a:off x="5316041" y="3155950"/>
            <a:ext cx="6013019" cy="2980955"/>
          </a:xfrm>
          <a:prstGeom prst="rect">
            <a:avLst/>
          </a:prstGeom>
          <a:noFill/>
        </p:spPr>
      </p:pic>
      <p:sp>
        <p:nvSpPr>
          <p:cNvPr id="5" name="Obdélník 4"/>
          <p:cNvSpPr/>
          <p:nvPr/>
        </p:nvSpPr>
        <p:spPr>
          <a:xfrm>
            <a:off x="863921" y="3474233"/>
            <a:ext cx="4313719" cy="2662267"/>
          </a:xfrm>
          <a:prstGeom prst="rect">
            <a:avLst/>
          </a:prstGeom>
        </p:spPr>
        <p:txBody>
          <a:bodyPr wrap="square">
            <a:spAutoFit/>
          </a:bodyPr>
          <a:lstStyle/>
          <a:p>
            <a:pPr marL="228600" marR="0" lvl="0" indent="-228240" algn="l" defTabSz="914400" rtl="0" eaLnBrk="1" fontAlgn="auto" latinLnBrk="0" hangingPunct="1">
              <a:lnSpc>
                <a:spcPct val="100000"/>
              </a:lnSpc>
              <a:spcBef>
                <a:spcPts val="600"/>
              </a:spcBef>
              <a:spcAft>
                <a:spcPts val="0"/>
              </a:spcAft>
              <a:buClr>
                <a:srgbClr val="000000"/>
              </a:buClr>
              <a:buSzTx/>
              <a:buFont typeface="Arial"/>
              <a:buChar char="•"/>
              <a:tabLst/>
              <a:defRPr/>
            </a:pPr>
            <a:r>
              <a:rPr kumimoji="0" lang="cs-CZ" sz="1800" b="0" i="0" u="none" strike="noStrike" kern="1200" cap="none" spc="-1" normalizeH="0" baseline="0" noProof="0" dirty="0">
                <a:ln>
                  <a:noFill/>
                </a:ln>
                <a:solidFill>
                  <a:srgbClr val="000000"/>
                </a:solidFill>
                <a:effectLst/>
                <a:uLnTx/>
                <a:uFillTx/>
                <a:latin typeface="Calibri"/>
              </a:rPr>
              <a:t>Zemřela v nemocnici </a:t>
            </a:r>
            <a:r>
              <a:rPr kumimoji="0" lang="cs-CZ" sz="1800" b="0" i="0" u="none" strike="noStrike" kern="1200" cap="none" spc="-1" normalizeH="0" baseline="0" noProof="0" dirty="0" err="1">
                <a:ln>
                  <a:noFill/>
                </a:ln>
                <a:solidFill>
                  <a:srgbClr val="000000"/>
                </a:solidFill>
                <a:effectLst/>
                <a:uLnTx/>
                <a:uFillTx/>
                <a:latin typeface="Calibri"/>
              </a:rPr>
              <a:t>Sallanches</a:t>
            </a:r>
            <a:r>
              <a:rPr kumimoji="0" lang="cs-CZ" sz="1800" b="0" i="0" u="none" strike="noStrike" kern="1200" cap="none" spc="-1" normalizeH="0" baseline="0" noProof="0" dirty="0">
                <a:ln>
                  <a:noFill/>
                </a:ln>
                <a:solidFill>
                  <a:srgbClr val="000000"/>
                </a:solidFill>
                <a:effectLst/>
                <a:uLnTx/>
                <a:uFillTx/>
                <a:latin typeface="Calibri"/>
              </a:rPr>
              <a:t> v </a:t>
            </a:r>
            <a:r>
              <a:rPr kumimoji="0" lang="cs-CZ" sz="1800" b="0" i="0" u="none" strike="noStrike" kern="1200" cap="none" spc="-1" normalizeH="0" baseline="0" noProof="0" dirty="0" err="1">
                <a:ln>
                  <a:noFill/>
                </a:ln>
                <a:solidFill>
                  <a:srgbClr val="000000"/>
                </a:solidFill>
                <a:effectLst/>
                <a:uLnTx/>
                <a:uFillTx/>
                <a:latin typeface="Calibri"/>
              </a:rPr>
              <a:t>Savoy</a:t>
            </a:r>
            <a:r>
              <a:rPr kumimoji="0" lang="cs-CZ" sz="1800" b="0" i="0" u="none" strike="noStrike" kern="1200" cap="none" spc="-1" normalizeH="0" baseline="0" noProof="0" dirty="0">
                <a:ln>
                  <a:noFill/>
                </a:ln>
                <a:solidFill>
                  <a:srgbClr val="000000"/>
                </a:solidFill>
                <a:effectLst/>
                <a:uLnTx/>
                <a:uFillTx/>
                <a:latin typeface="Calibri"/>
              </a:rPr>
              <a:t>  u Paříže (1934, 67 let) </a:t>
            </a:r>
            <a:r>
              <a:rPr kumimoji="0" lang="cs-CZ" sz="1800" b="1" i="0" u="none" strike="noStrike" kern="1200" cap="none" spc="-1" normalizeH="0" baseline="0" noProof="0" dirty="0">
                <a:ln>
                  <a:noFill/>
                </a:ln>
                <a:solidFill>
                  <a:srgbClr val="000000"/>
                </a:solidFill>
                <a:effectLst/>
                <a:uLnTx/>
                <a:uFillTx/>
                <a:latin typeface="Calibri"/>
              </a:rPr>
              <a:t>na aplastickou anémii, kterou si pravděpodobně přivodila absolutní absencí ochranných opatření při práci s radioaktivními látkami</a:t>
            </a:r>
            <a:r>
              <a:rPr kumimoji="0" lang="cs-CZ" sz="1800" b="0" i="0" u="none" strike="noStrike" kern="1200" cap="none" spc="-1" normalizeH="0" baseline="0" noProof="0" dirty="0">
                <a:ln>
                  <a:noFill/>
                </a:ln>
                <a:solidFill>
                  <a:srgbClr val="000000"/>
                </a:solidFill>
                <a:effectLst/>
                <a:uLnTx/>
                <a:uFillTx/>
                <a:latin typeface="Calibri"/>
              </a:rPr>
              <a:t>.</a:t>
            </a:r>
          </a:p>
          <a:p>
            <a:pPr marL="228600" marR="0" lvl="0" indent="-228240" algn="l" defTabSz="914400" rtl="0" eaLnBrk="1" fontAlgn="auto" latinLnBrk="0" hangingPunct="1">
              <a:lnSpc>
                <a:spcPct val="100000"/>
              </a:lnSpc>
              <a:spcBef>
                <a:spcPts val="600"/>
              </a:spcBef>
              <a:spcAft>
                <a:spcPts val="0"/>
              </a:spcAft>
              <a:buClr>
                <a:srgbClr val="000000"/>
              </a:buClr>
              <a:buSzTx/>
              <a:buFont typeface="Arial"/>
              <a:buChar char="•"/>
              <a:tabLst/>
              <a:defRPr/>
            </a:pPr>
            <a:r>
              <a:rPr kumimoji="0" lang="cs-CZ" sz="1800" b="0" i="0" u="none" strike="noStrike" kern="1200" cap="none" spc="-1" normalizeH="0" baseline="0" noProof="0" dirty="0">
                <a:ln>
                  <a:noFill/>
                </a:ln>
                <a:solidFill>
                  <a:srgbClr val="000000"/>
                </a:solidFill>
                <a:effectLst/>
                <a:uLnTx/>
                <a:uFillTx/>
                <a:latin typeface="Calibri"/>
              </a:rPr>
              <a:t>Pro zásluhy na poli vědy byly její ostatky v roce 1995 slavnostně přeneseny do pařížského Panteonu.</a:t>
            </a:r>
          </a:p>
        </p:txBody>
      </p:sp>
      <p:sp>
        <p:nvSpPr>
          <p:cNvPr id="6" name="Obdélník 5"/>
          <p:cNvSpPr/>
          <p:nvPr/>
        </p:nvSpPr>
        <p:spPr>
          <a:xfrm>
            <a:off x="5327915" y="6181072"/>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rPr>
              <a:t>Marie Curie driving the Renault car that she converted into a radiological unit during the first World War, 1917</a:t>
            </a:r>
            <a:endParaRPr kumimoji="0" lang="cs-CZ" sz="12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743499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5"/>
          <p:cNvSpPr/>
          <p:nvPr/>
        </p:nvSpPr>
        <p:spPr>
          <a:xfrm>
            <a:off x="815413" y="2230127"/>
            <a:ext cx="3724107" cy="92187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r>
              <a:rPr lang="cs-CZ" b="1" spc="-1" dirty="0">
                <a:solidFill>
                  <a:srgbClr val="000000"/>
                </a:solidFill>
                <a:latin typeface="Calibri Light" pitchFamily="34" charset="0"/>
                <a:cs typeface="Calibri Light" pitchFamily="34" charset="0"/>
              </a:rPr>
              <a:t>1903: Nobelova cena za fyziku za objev radioaktivity</a:t>
            </a:r>
            <a:r>
              <a:rPr lang="cs-CZ" spc="-1" dirty="0">
                <a:solidFill>
                  <a:srgbClr val="000000"/>
                </a:solidFill>
                <a:latin typeface="Calibri Light" pitchFamily="34" charset="0"/>
                <a:cs typeface="Calibri Light" pitchFamily="34" charset="0"/>
              </a:rPr>
              <a:t>, spolu s </a:t>
            </a:r>
            <a:r>
              <a:rPr lang="cs-CZ" spc="-1" dirty="0" err="1">
                <a:solidFill>
                  <a:srgbClr val="000000"/>
                </a:solidFill>
                <a:latin typeface="Calibri Light" pitchFamily="34" charset="0"/>
                <a:cs typeface="Calibri Light" pitchFamily="34" charset="0"/>
              </a:rPr>
              <a:t>Pierrem</a:t>
            </a:r>
            <a:r>
              <a:rPr lang="cs-CZ" spc="-1" dirty="0">
                <a:solidFill>
                  <a:srgbClr val="000000"/>
                </a:solidFill>
                <a:latin typeface="Calibri Light" pitchFamily="34" charset="0"/>
                <a:cs typeface="Calibri Light" pitchFamily="34" charset="0"/>
              </a:rPr>
              <a:t> a A.H. Becquerelem</a:t>
            </a:r>
            <a:endParaRPr lang="cs-CZ" spc="-1" dirty="0">
              <a:solidFill>
                <a:prstClr val="black"/>
              </a:solidFill>
              <a:latin typeface="Calibri Light" pitchFamily="34" charset="0"/>
              <a:cs typeface="Calibri Light" pitchFamily="34" charset="0"/>
            </a:endParaRPr>
          </a:p>
        </p:txBody>
      </p:sp>
      <p:pic>
        <p:nvPicPr>
          <p:cNvPr id="149506" name="Picture 2" descr="Image result for objev přirozené radioaktivity"/>
          <p:cNvPicPr>
            <a:picLocks noChangeAspect="1" noChangeArrowheads="1"/>
          </p:cNvPicPr>
          <p:nvPr/>
        </p:nvPicPr>
        <p:blipFill>
          <a:blip r:embed="rId2" cstate="print"/>
          <a:srcRect/>
          <a:stretch>
            <a:fillRect/>
          </a:stretch>
        </p:blipFill>
        <p:spPr bwMode="auto">
          <a:xfrm>
            <a:off x="4703847" y="1268763"/>
            <a:ext cx="2784309" cy="3138053"/>
          </a:xfrm>
          <a:prstGeom prst="rect">
            <a:avLst/>
          </a:prstGeom>
          <a:noFill/>
        </p:spPr>
      </p:pic>
      <p:pic>
        <p:nvPicPr>
          <p:cNvPr id="10" name="Picture 8" descr="Image result for ester ledecká"/>
          <p:cNvPicPr>
            <a:picLocks noChangeAspect="1" noChangeArrowheads="1"/>
          </p:cNvPicPr>
          <p:nvPr/>
        </p:nvPicPr>
        <p:blipFill>
          <a:blip r:embed="rId3" cstate="print"/>
          <a:srcRect l="20400" r="11201"/>
          <a:stretch>
            <a:fillRect/>
          </a:stretch>
        </p:blipFill>
        <p:spPr bwMode="auto">
          <a:xfrm>
            <a:off x="7632171" y="404664"/>
            <a:ext cx="2304256" cy="1600200"/>
          </a:xfrm>
          <a:prstGeom prst="rect">
            <a:avLst/>
          </a:prstGeom>
          <a:noFill/>
        </p:spPr>
      </p:pic>
      <p:sp>
        <p:nvSpPr>
          <p:cNvPr id="11" name="Obdélník 10"/>
          <p:cNvSpPr/>
          <p:nvPr/>
        </p:nvSpPr>
        <p:spPr>
          <a:xfrm>
            <a:off x="7728181" y="2228673"/>
            <a:ext cx="3980889" cy="923330"/>
          </a:xfrm>
          <a:prstGeom prst="rect">
            <a:avLst/>
          </a:prstGeom>
        </p:spPr>
        <p:txBody>
          <a:bodyPr wrap="square">
            <a:spAutoFit/>
          </a:bodyPr>
          <a:lstStyle/>
          <a:p>
            <a:r>
              <a:rPr lang="en-US" b="1" spc="-1" dirty="0">
                <a:solidFill>
                  <a:srgbClr val="000000"/>
                </a:solidFill>
                <a:latin typeface="Calibri Light"/>
              </a:rPr>
              <a:t>1911</a:t>
            </a:r>
            <a:r>
              <a:rPr lang="cs-CZ" b="1" spc="-1" dirty="0">
                <a:solidFill>
                  <a:srgbClr val="000000"/>
                </a:solidFill>
                <a:latin typeface="Calibri Light"/>
              </a:rPr>
              <a:t>: druhá Nobelova cena, nyní za chemii,  </a:t>
            </a:r>
            <a:r>
              <a:rPr lang="cs-CZ" spc="-1" dirty="0">
                <a:solidFill>
                  <a:srgbClr val="000000"/>
                </a:solidFill>
                <a:latin typeface="Calibri Light"/>
              </a:rPr>
              <a:t>za izolaci radia a objev polonia, plus další objevy ohledně radioaktivity</a:t>
            </a:r>
            <a:endParaRPr lang="cs-CZ" dirty="0">
              <a:solidFill>
                <a:prstClr val="black"/>
              </a:solidFill>
            </a:endParaRPr>
          </a:p>
        </p:txBody>
      </p:sp>
      <p:pic>
        <p:nvPicPr>
          <p:cNvPr id="41986" name="Picture 2" descr="Image result for stupně vítězů"/>
          <p:cNvPicPr>
            <a:picLocks noChangeAspect="1" noChangeArrowheads="1"/>
          </p:cNvPicPr>
          <p:nvPr/>
        </p:nvPicPr>
        <p:blipFill>
          <a:blip r:embed="rId4" cstate="print"/>
          <a:srcRect t="57309" b="13427"/>
          <a:stretch>
            <a:fillRect/>
          </a:stretch>
        </p:blipFill>
        <p:spPr bwMode="auto">
          <a:xfrm>
            <a:off x="220361" y="4149080"/>
            <a:ext cx="11944257" cy="2708920"/>
          </a:xfrm>
          <a:prstGeom prst="rect">
            <a:avLst/>
          </a:prstGeom>
          <a:noFill/>
        </p:spPr>
      </p:pic>
      <p:sp>
        <p:nvSpPr>
          <p:cNvPr id="41988" name="AutoShape 4" descr="Image result for nobel prize"/>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41990" name="AutoShape 6" descr="Nobel"/>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41992" name="AutoShape 8" descr="Nobel"/>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41994" name="AutoShape 10" descr="https://thumbs-prod.si-cdn.com/ujA2lYbjQIcMAAFCbwEa6GVVKIc=/800x600/filters:no_upscale():focal(515x296:516x297)/https://public-media.si-cdn.com/filer/40/8a/408acbae-404f-4f17-8e49-b3099699e1d6/efkeyb-wr.jpg"/>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pic>
        <p:nvPicPr>
          <p:cNvPr id="41996" name="Picture 12" descr="Image result for nobel prize"/>
          <p:cNvPicPr>
            <a:picLocks noChangeAspect="1" noChangeArrowheads="1"/>
          </p:cNvPicPr>
          <p:nvPr/>
        </p:nvPicPr>
        <p:blipFill>
          <a:blip r:embed="rId5" cstate="print"/>
          <a:srcRect/>
          <a:stretch>
            <a:fillRect/>
          </a:stretch>
        </p:blipFill>
        <p:spPr bwMode="auto">
          <a:xfrm>
            <a:off x="4271797" y="3861051"/>
            <a:ext cx="1824203" cy="1343277"/>
          </a:xfrm>
          <a:prstGeom prst="rect">
            <a:avLst/>
          </a:prstGeom>
          <a:noFill/>
        </p:spPr>
      </p:pic>
      <p:pic>
        <p:nvPicPr>
          <p:cNvPr id="18" name="Picture 12" descr="Image result for nobel prize"/>
          <p:cNvPicPr>
            <a:picLocks noChangeAspect="1" noChangeArrowheads="1"/>
          </p:cNvPicPr>
          <p:nvPr/>
        </p:nvPicPr>
        <p:blipFill>
          <a:blip r:embed="rId5" cstate="print"/>
          <a:srcRect/>
          <a:stretch>
            <a:fillRect/>
          </a:stretch>
        </p:blipFill>
        <p:spPr bwMode="auto">
          <a:xfrm>
            <a:off x="6576053" y="3861051"/>
            <a:ext cx="1824203" cy="1343277"/>
          </a:xfrm>
          <a:prstGeom prst="rect">
            <a:avLst/>
          </a:prstGeom>
          <a:noFill/>
        </p:spPr>
      </p:pic>
      <p:sp>
        <p:nvSpPr>
          <p:cNvPr id="19" name="TextovéPole 18"/>
          <p:cNvSpPr txBox="1"/>
          <p:nvPr/>
        </p:nvSpPr>
        <p:spPr>
          <a:xfrm>
            <a:off x="1007435" y="260648"/>
            <a:ext cx="6624736" cy="1077218"/>
          </a:xfrm>
          <a:prstGeom prst="rect">
            <a:avLst/>
          </a:prstGeom>
          <a:noFill/>
        </p:spPr>
        <p:txBody>
          <a:bodyPr wrap="square" rtlCol="0">
            <a:spAutoFit/>
          </a:bodyPr>
          <a:lstStyle/>
          <a:p>
            <a:r>
              <a:rPr lang="cs-CZ" sz="3200" dirty="0">
                <a:solidFill>
                  <a:prstClr val="black"/>
                </a:solidFill>
              </a:rPr>
              <a:t>Fenomenální Marie Curie-</a:t>
            </a:r>
            <a:r>
              <a:rPr lang="cs-CZ" sz="3200" dirty="0" err="1">
                <a:solidFill>
                  <a:prstClr val="black"/>
                </a:solidFill>
              </a:rPr>
              <a:t>Sklodowska</a:t>
            </a:r>
            <a:endParaRPr lang="cs-CZ" sz="3200" dirty="0">
              <a:solidFill>
                <a:prstClr val="black"/>
              </a:solidFill>
            </a:endParaRPr>
          </a:p>
        </p:txBody>
      </p:sp>
    </p:spTree>
    <p:extLst>
      <p:ext uri="{BB962C8B-B14F-4D97-AF65-F5344CB8AC3E}">
        <p14:creationId xmlns:p14="http://schemas.microsoft.com/office/powerpoint/2010/main" val="2441332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s://www.epa.gov/sites/production/files/2019-02/sample_timeline.jpg"/>
          <p:cNvPicPr>
            <a:picLocks noChangeAspect="1" noChangeArrowheads="1"/>
          </p:cNvPicPr>
          <p:nvPr/>
        </p:nvPicPr>
        <p:blipFill>
          <a:blip r:embed="rId2" cstate="print"/>
          <a:srcRect/>
          <a:stretch>
            <a:fillRect/>
          </a:stretch>
        </p:blipFill>
        <p:spPr bwMode="auto">
          <a:xfrm>
            <a:off x="1135361" y="260648"/>
            <a:ext cx="8432800" cy="4010026"/>
          </a:xfrm>
          <a:prstGeom prst="rect">
            <a:avLst/>
          </a:prstGeom>
          <a:noFill/>
        </p:spPr>
      </p:pic>
      <p:pic>
        <p:nvPicPr>
          <p:cNvPr id="5" name="Picture 10" descr="http://image.slidesharecdn.com/anorganika-new07-101109015839-phpapp02/95/hic-06-vyvoj-anorganicke-chemie-50-728.jpg?cb=1317867312"/>
          <p:cNvPicPr/>
          <p:nvPr/>
        </p:nvPicPr>
        <p:blipFill>
          <a:blip r:embed="rId3" cstate="print"/>
          <a:srcRect l="71204" t="23718" r="9249" b="43363"/>
          <a:stretch/>
        </p:blipFill>
        <p:spPr>
          <a:xfrm>
            <a:off x="3215682" y="4437112"/>
            <a:ext cx="2128236" cy="2016224"/>
          </a:xfrm>
          <a:prstGeom prst="rect">
            <a:avLst/>
          </a:prstGeom>
          <a:ln>
            <a:noFill/>
          </a:ln>
        </p:spPr>
      </p:pic>
      <p:pic>
        <p:nvPicPr>
          <p:cNvPr id="6" name="Picture 2" descr="Image result for objev přirozené radioaktivity"/>
          <p:cNvPicPr>
            <a:picLocks noChangeAspect="1" noChangeArrowheads="1"/>
          </p:cNvPicPr>
          <p:nvPr/>
        </p:nvPicPr>
        <p:blipFill>
          <a:blip r:embed="rId4" cstate="print"/>
          <a:srcRect/>
          <a:stretch>
            <a:fillRect/>
          </a:stretch>
        </p:blipFill>
        <p:spPr bwMode="auto">
          <a:xfrm>
            <a:off x="5423925" y="4437112"/>
            <a:ext cx="1788941" cy="2016224"/>
          </a:xfrm>
          <a:prstGeom prst="rect">
            <a:avLst/>
          </a:prstGeom>
          <a:noFill/>
        </p:spPr>
      </p:pic>
      <p:pic>
        <p:nvPicPr>
          <p:cNvPr id="7" name="Picture 4" descr="Image result for pierre curie"/>
          <p:cNvPicPr>
            <a:picLocks noChangeAspect="1" noChangeArrowheads="1"/>
          </p:cNvPicPr>
          <p:nvPr/>
        </p:nvPicPr>
        <p:blipFill>
          <a:blip r:embed="rId5" cstate="print"/>
          <a:srcRect/>
          <a:stretch>
            <a:fillRect/>
          </a:stretch>
        </p:blipFill>
        <p:spPr bwMode="auto">
          <a:xfrm>
            <a:off x="7248128" y="4437112"/>
            <a:ext cx="2185704" cy="2016224"/>
          </a:xfrm>
          <a:prstGeom prst="rect">
            <a:avLst/>
          </a:prstGeom>
          <a:noFill/>
        </p:spPr>
      </p:pic>
      <p:pic>
        <p:nvPicPr>
          <p:cNvPr id="160776" name="Picture 8" descr="Wilhelm Conrad Röntgen (1845 – 1923)"/>
          <p:cNvPicPr>
            <a:picLocks noChangeAspect="1" noChangeArrowheads="1"/>
          </p:cNvPicPr>
          <p:nvPr/>
        </p:nvPicPr>
        <p:blipFill>
          <a:blip r:embed="rId6" cstate="print"/>
          <a:srcRect l="20806" t="3704" r="11572" b="25926"/>
          <a:stretch>
            <a:fillRect/>
          </a:stretch>
        </p:blipFill>
        <p:spPr bwMode="auto">
          <a:xfrm>
            <a:off x="623393" y="4437115"/>
            <a:ext cx="1824203" cy="1999607"/>
          </a:xfrm>
          <a:prstGeom prst="rect">
            <a:avLst/>
          </a:prstGeom>
          <a:noFill/>
        </p:spPr>
      </p:pic>
      <p:cxnSp>
        <p:nvCxnSpPr>
          <p:cNvPr id="13" name="Přímá spojovací čára 12"/>
          <p:cNvCxnSpPr/>
          <p:nvPr/>
        </p:nvCxnSpPr>
        <p:spPr>
          <a:xfrm flipH="1">
            <a:off x="1807436" y="2276872"/>
            <a:ext cx="1056117" cy="20882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a:off x="3055574" y="2276872"/>
            <a:ext cx="960107" cy="20882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Přímá spojovací čára 16"/>
          <p:cNvCxnSpPr/>
          <p:nvPr/>
        </p:nvCxnSpPr>
        <p:spPr>
          <a:xfrm>
            <a:off x="3151587" y="2276872"/>
            <a:ext cx="3360373" cy="20162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Přímá spojovací čára 18"/>
          <p:cNvCxnSpPr/>
          <p:nvPr/>
        </p:nvCxnSpPr>
        <p:spPr>
          <a:xfrm>
            <a:off x="3151585" y="2276872"/>
            <a:ext cx="5568619" cy="20882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Elipsa 23"/>
          <p:cNvSpPr/>
          <p:nvPr/>
        </p:nvSpPr>
        <p:spPr>
          <a:xfrm>
            <a:off x="2767544" y="2189233"/>
            <a:ext cx="192021"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25" name="Elipsa 24"/>
          <p:cNvSpPr/>
          <p:nvPr/>
        </p:nvSpPr>
        <p:spPr>
          <a:xfrm>
            <a:off x="2990825" y="2189233"/>
            <a:ext cx="192021"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prstClr val="white"/>
              </a:solidFill>
            </a:endParaRPr>
          </a:p>
        </p:txBody>
      </p:sp>
      <p:sp>
        <p:nvSpPr>
          <p:cNvPr id="26" name="TextovéPole 25"/>
          <p:cNvSpPr txBox="1"/>
          <p:nvPr/>
        </p:nvSpPr>
        <p:spPr>
          <a:xfrm>
            <a:off x="4434391" y="6453336"/>
            <a:ext cx="5271508" cy="369332"/>
          </a:xfrm>
          <a:prstGeom prst="rect">
            <a:avLst/>
          </a:prstGeom>
          <a:noFill/>
        </p:spPr>
        <p:txBody>
          <a:bodyPr wrap="none" rtlCol="0">
            <a:spAutoFit/>
          </a:bodyPr>
          <a:lstStyle/>
          <a:p>
            <a:r>
              <a:rPr lang="cs-CZ" dirty="0">
                <a:solidFill>
                  <a:prstClr val="black"/>
                </a:solidFill>
              </a:rPr>
              <a:t>1903 Nobelova cena za fyziku; 1911 NC za chemii</a:t>
            </a:r>
          </a:p>
        </p:txBody>
      </p:sp>
      <p:sp>
        <p:nvSpPr>
          <p:cNvPr id="28" name="TextovéPole 27"/>
          <p:cNvSpPr txBox="1"/>
          <p:nvPr/>
        </p:nvSpPr>
        <p:spPr>
          <a:xfrm>
            <a:off x="9552386" y="3663022"/>
            <a:ext cx="2196961" cy="2308324"/>
          </a:xfrm>
          <a:prstGeom prst="rect">
            <a:avLst/>
          </a:prstGeom>
          <a:noFill/>
        </p:spPr>
        <p:txBody>
          <a:bodyPr wrap="square" rtlCol="0">
            <a:spAutoFit/>
          </a:bodyPr>
          <a:lstStyle/>
          <a:p>
            <a:r>
              <a:rPr lang="cs-CZ" dirty="0">
                <a:solidFill>
                  <a:prstClr val="black"/>
                </a:solidFill>
              </a:rPr>
              <a:t>Marie Curie</a:t>
            </a:r>
          </a:p>
          <a:p>
            <a:r>
              <a:rPr lang="cs-CZ" dirty="0">
                <a:solidFill>
                  <a:prstClr val="black"/>
                </a:solidFill>
              </a:rPr>
              <a:t>První žena oceněná Nobelovou cenou</a:t>
            </a:r>
          </a:p>
          <a:p>
            <a:r>
              <a:rPr lang="cs-CZ" dirty="0">
                <a:solidFill>
                  <a:prstClr val="black"/>
                </a:solidFill>
              </a:rPr>
              <a:t>Původně měl být ale oceněn jen Becquerel a </a:t>
            </a:r>
            <a:r>
              <a:rPr lang="cs-CZ" dirty="0" err="1">
                <a:solidFill>
                  <a:prstClr val="black"/>
                </a:solidFill>
              </a:rPr>
              <a:t>Pierre</a:t>
            </a:r>
            <a:r>
              <a:rPr lang="cs-CZ" dirty="0">
                <a:solidFill>
                  <a:prstClr val="black"/>
                </a:solidFill>
              </a:rPr>
              <a:t> Curie!!</a:t>
            </a:r>
          </a:p>
        </p:txBody>
      </p:sp>
      <p:sp>
        <p:nvSpPr>
          <p:cNvPr id="29" name="TextovéPole 28"/>
          <p:cNvSpPr txBox="1"/>
          <p:nvPr/>
        </p:nvSpPr>
        <p:spPr>
          <a:xfrm>
            <a:off x="167074" y="6444044"/>
            <a:ext cx="3300904" cy="369332"/>
          </a:xfrm>
          <a:prstGeom prst="rect">
            <a:avLst/>
          </a:prstGeom>
          <a:noFill/>
        </p:spPr>
        <p:txBody>
          <a:bodyPr wrap="none" rtlCol="0">
            <a:spAutoFit/>
          </a:bodyPr>
          <a:lstStyle/>
          <a:p>
            <a:r>
              <a:rPr lang="cs-CZ" dirty="0">
                <a:solidFill>
                  <a:prstClr val="black"/>
                </a:solidFill>
              </a:rPr>
              <a:t>1901 vůbec první NB za fyziku</a:t>
            </a:r>
          </a:p>
        </p:txBody>
      </p:sp>
      <p:pic>
        <p:nvPicPr>
          <p:cNvPr id="3" name="Obrázek 2" descr="Obsah obrázku text&#10;&#10;Popis byl vytvořen automaticky">
            <a:extLst>
              <a:ext uri="{FF2B5EF4-FFF2-40B4-BE49-F238E27FC236}">
                <a16:creationId xmlns:a16="http://schemas.microsoft.com/office/drawing/2014/main" id="{1EF23529-F8E6-4E76-9A5A-11B3703AAA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1187" y="222923"/>
            <a:ext cx="2402965" cy="1831312"/>
          </a:xfrm>
          <a:prstGeom prst="rect">
            <a:avLst/>
          </a:prstGeom>
        </p:spPr>
      </p:pic>
      <p:pic>
        <p:nvPicPr>
          <p:cNvPr id="8" name="Obrázek 7">
            <a:extLst>
              <a:ext uri="{FF2B5EF4-FFF2-40B4-BE49-F238E27FC236}">
                <a16:creationId xmlns:a16="http://schemas.microsoft.com/office/drawing/2014/main" id="{5B42E16C-11DD-4FDE-90F4-177CB17221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4152" y="231523"/>
            <a:ext cx="2402965" cy="1807769"/>
          </a:xfrm>
          <a:prstGeom prst="rect">
            <a:avLst/>
          </a:prstGeom>
        </p:spPr>
      </p:pic>
      <p:pic>
        <p:nvPicPr>
          <p:cNvPr id="10" name="Obrázek 9" descr="Obsah obrázku mapa&#10;&#10;Popis byl vytvořen automaticky">
            <a:extLst>
              <a:ext uri="{FF2B5EF4-FFF2-40B4-BE49-F238E27FC236}">
                <a16:creationId xmlns:a16="http://schemas.microsoft.com/office/drawing/2014/main" id="{B7852A87-65AA-4382-8270-5D733EF856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88018" y="225404"/>
            <a:ext cx="2761505" cy="3415195"/>
          </a:xfrm>
          <a:prstGeom prst="rect">
            <a:avLst/>
          </a:prstGeom>
        </p:spPr>
      </p:pic>
      <p:pic>
        <p:nvPicPr>
          <p:cNvPr id="12" name="Obrázek 11" descr="Obsah obrázku text&#10;&#10;Popis byl vytvořen automaticky">
            <a:extLst>
              <a:ext uri="{FF2B5EF4-FFF2-40B4-BE49-F238E27FC236}">
                <a16:creationId xmlns:a16="http://schemas.microsoft.com/office/drawing/2014/main" id="{57814216-FC79-4AB8-8595-06CED731B6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4152" y="2075296"/>
            <a:ext cx="2323866" cy="152858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ástupný symbol pro obsah 2">
            <a:extLst>
              <a:ext uri="{FF2B5EF4-FFF2-40B4-BE49-F238E27FC236}">
                <a16:creationId xmlns:a16="http://schemas.microsoft.com/office/drawing/2014/main" id="{3201293A-453D-4DBB-AE50-6B0F4F74B8CC}"/>
              </a:ext>
            </a:extLst>
          </p:cNvPr>
          <p:cNvSpPr txBox="1">
            <a:spLocks/>
          </p:cNvSpPr>
          <p:nvPr/>
        </p:nvSpPr>
        <p:spPr>
          <a:xfrm>
            <a:off x="507588" y="772887"/>
            <a:ext cx="4064409" cy="2754086"/>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3200" dirty="0" err="1"/>
              <a:t>Objev</a:t>
            </a:r>
            <a:r>
              <a:rPr lang="en-US" sz="3200" dirty="0"/>
              <a:t> </a:t>
            </a:r>
            <a:r>
              <a:rPr lang="en-US" sz="3200" dirty="0" err="1"/>
              <a:t>paprsků</a:t>
            </a:r>
            <a:r>
              <a:rPr lang="en-US" sz="3200" dirty="0"/>
              <a:t> X </a:t>
            </a:r>
            <a:r>
              <a:rPr lang="en-US" sz="3200" dirty="0" err="1"/>
              <a:t>vedl</a:t>
            </a:r>
            <a:r>
              <a:rPr lang="en-US" sz="3200" dirty="0"/>
              <a:t> </a:t>
            </a:r>
            <a:r>
              <a:rPr lang="en-US" sz="3200" dirty="0" err="1"/>
              <a:t>až</a:t>
            </a:r>
            <a:r>
              <a:rPr lang="en-US" sz="3200" dirty="0"/>
              <a:t> k </a:t>
            </a:r>
            <a:r>
              <a:rPr lang="en-US" sz="3200" dirty="0" err="1"/>
              <a:t>jisté</a:t>
            </a:r>
            <a:r>
              <a:rPr lang="en-US" sz="3200" dirty="0"/>
              <a:t> </a:t>
            </a:r>
            <a:r>
              <a:rPr lang="en-US" sz="3200" dirty="0" err="1"/>
              <a:t>posedlosti</a:t>
            </a:r>
            <a:r>
              <a:rPr lang="en-US" sz="3200" dirty="0"/>
              <a:t> </a:t>
            </a:r>
          </a:p>
          <a:p>
            <a:pPr indent="-228600">
              <a:lnSpc>
                <a:spcPct val="90000"/>
              </a:lnSpc>
              <a:spcAft>
                <a:spcPts val="600"/>
              </a:spcAft>
              <a:buFont typeface="Arial" panose="020B0604020202020204" pitchFamily="34" charset="0"/>
              <a:buChar char="•"/>
            </a:pPr>
            <a:r>
              <a:rPr lang="en-US" sz="3200" dirty="0" err="1"/>
              <a:t>Zdravotní</a:t>
            </a:r>
            <a:r>
              <a:rPr lang="en-US" sz="3200" dirty="0"/>
              <a:t> </a:t>
            </a:r>
            <a:r>
              <a:rPr lang="en-US" sz="3200" dirty="0" err="1"/>
              <a:t>rizika</a:t>
            </a:r>
            <a:r>
              <a:rPr lang="en-US" sz="3200" dirty="0"/>
              <a:t> </a:t>
            </a:r>
            <a:r>
              <a:rPr lang="en-US" sz="3200" dirty="0" err="1"/>
              <a:t>tehdy</a:t>
            </a:r>
            <a:r>
              <a:rPr lang="en-US" sz="3200" dirty="0"/>
              <a:t> </a:t>
            </a:r>
            <a:r>
              <a:rPr lang="en-US" sz="3200" dirty="0" err="1"/>
              <a:t>ještě</a:t>
            </a:r>
            <a:r>
              <a:rPr lang="en-US" sz="3200" dirty="0"/>
              <a:t> </a:t>
            </a:r>
            <a:r>
              <a:rPr lang="en-US" sz="3200" dirty="0" err="1"/>
              <a:t>neznámá</a:t>
            </a:r>
            <a:endParaRPr lang="en-US" sz="3200" dirty="0"/>
          </a:p>
          <a:p>
            <a:pPr>
              <a:lnSpc>
                <a:spcPct val="90000"/>
              </a:lnSpc>
              <a:spcAft>
                <a:spcPts val="600"/>
              </a:spcAft>
            </a:pPr>
            <a:r>
              <a:rPr lang="en-US" sz="3200" dirty="0"/>
              <a:t>	</a:t>
            </a:r>
            <a:r>
              <a:rPr lang="en-US" sz="3200" dirty="0">
                <a:sym typeface="Wingdings" pitchFamily="2" charset="2"/>
              </a:rPr>
              <a:t> </a:t>
            </a:r>
            <a:r>
              <a:rPr lang="en-US" sz="3200" dirty="0" err="1">
                <a:sym typeface="Wingdings" pitchFamily="2" charset="2"/>
              </a:rPr>
              <a:t>aplikace</a:t>
            </a:r>
            <a:r>
              <a:rPr lang="en-US" sz="3200" dirty="0">
                <a:sym typeface="Wingdings" pitchFamily="2" charset="2"/>
              </a:rPr>
              <a:t> X </a:t>
            </a:r>
            <a:r>
              <a:rPr lang="en-US" sz="3200" dirty="0" err="1">
                <a:sym typeface="Wingdings" pitchFamily="2" charset="2"/>
              </a:rPr>
              <a:t>paprsků</a:t>
            </a:r>
            <a:r>
              <a:rPr lang="en-US" sz="3200" dirty="0">
                <a:sym typeface="Wingdings" pitchFamily="2" charset="2"/>
              </a:rPr>
              <a:t> „</a:t>
            </a:r>
            <a:r>
              <a:rPr lang="en-US" sz="3200" dirty="0" err="1">
                <a:sym typeface="Wingdings" pitchFamily="2" charset="2"/>
              </a:rPr>
              <a:t>všude</a:t>
            </a:r>
            <a:r>
              <a:rPr lang="en-US" sz="3200" dirty="0">
                <a:sym typeface="Wingdings" pitchFamily="2" charset="2"/>
              </a:rPr>
              <a:t>, </a:t>
            </a:r>
            <a:r>
              <a:rPr lang="en-US" sz="3200" dirty="0" err="1">
                <a:sym typeface="Wingdings" pitchFamily="2" charset="2"/>
              </a:rPr>
              <a:t>kde</a:t>
            </a:r>
            <a:r>
              <a:rPr lang="en-US" sz="3200" dirty="0">
                <a:sym typeface="Wingdings" pitchFamily="2" charset="2"/>
              </a:rPr>
              <a:t> se dalo“</a:t>
            </a:r>
            <a:endParaRPr lang="en-US" sz="3200" dirty="0"/>
          </a:p>
        </p:txBody>
      </p:sp>
      <p:pic>
        <p:nvPicPr>
          <p:cNvPr id="5" name="Obrázek 4">
            <a:extLst>
              <a:ext uri="{FF2B5EF4-FFF2-40B4-BE49-F238E27FC236}">
                <a16:creationId xmlns:a16="http://schemas.microsoft.com/office/drawing/2014/main" id="{8D292E59-12D1-4F01-8847-6F1CC568E5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01" b="19550"/>
          <a:stretch/>
        </p:blipFill>
        <p:spPr>
          <a:xfrm>
            <a:off x="5865489" y="174171"/>
            <a:ext cx="5629774" cy="6477000"/>
          </a:xfrm>
          <a:prstGeom prst="rect">
            <a:avLst/>
          </a:prstGeom>
        </p:spPr>
      </p:pic>
    </p:spTree>
    <p:extLst>
      <p:ext uri="{BB962C8B-B14F-4D97-AF65-F5344CB8AC3E}">
        <p14:creationId xmlns:p14="http://schemas.microsoft.com/office/powerpoint/2010/main" val="4242007067"/>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4" name="Rectangle 1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t="5436"/>
          <a:stretch/>
        </p:blipFill>
        <p:spPr>
          <a:xfrm>
            <a:off x="1" y="10"/>
            <a:ext cx="9669642" cy="6857990"/>
          </a:xfrm>
          <a:prstGeom prst="rect">
            <a:avLst/>
          </a:prstGeom>
        </p:spPr>
      </p:pic>
      <p:sp>
        <p:nvSpPr>
          <p:cNvPr id="306" name="Rectangle 1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TextShape 1"/>
          <p:cNvSpPr txBox="1"/>
          <p:nvPr/>
        </p:nvSpPr>
        <p:spPr>
          <a:xfrm>
            <a:off x="6900238" y="518315"/>
            <a:ext cx="5008733" cy="3742762"/>
          </a:xfrm>
          <a:prstGeom prst="rect">
            <a:avLst/>
          </a:prstGeom>
        </p:spPr>
        <p:txBody>
          <a:bodyPr vert="horz" lIns="91440" tIns="45720" rIns="91440" bIns="45720" rtlCol="0">
            <a:noAutofit/>
          </a:bodyPr>
          <a:lstStyle/>
          <a:p>
            <a:pPr indent="-228600">
              <a:spcBef>
                <a:spcPts val="1200"/>
              </a:spcBef>
              <a:spcAft>
                <a:spcPts val="600"/>
              </a:spcAft>
              <a:buFont typeface="Arial" panose="020B0604020202020204" pitchFamily="34" charset="0"/>
              <a:buChar char="•"/>
            </a:pPr>
            <a:r>
              <a:rPr lang="en-US" sz="2200" b="1" spc="-1" dirty="0"/>
              <a:t>Radium se </a:t>
            </a:r>
            <a:r>
              <a:rPr lang="en-US" sz="2200" b="1" spc="-1" dirty="0" err="1"/>
              <a:t>následně</a:t>
            </a:r>
            <a:r>
              <a:rPr lang="en-US" sz="2200" b="1" spc="-1" dirty="0"/>
              <a:t> </a:t>
            </a:r>
            <a:r>
              <a:rPr lang="en-US" sz="2200" b="1" spc="-1" dirty="0" err="1"/>
              <a:t>začalo</a:t>
            </a:r>
            <a:r>
              <a:rPr lang="en-US" sz="2200" b="1" spc="-1" dirty="0"/>
              <a:t> </a:t>
            </a:r>
            <a:r>
              <a:rPr lang="cs-CZ" sz="2200" b="1" spc="-1" dirty="0"/>
              <a:t>             </a:t>
            </a:r>
            <a:r>
              <a:rPr lang="en-US" sz="2200" b="1" spc="-1" dirty="0"/>
              <a:t>v USA </a:t>
            </a:r>
            <a:r>
              <a:rPr lang="en-US" sz="2200" b="1" spc="-1" dirty="0" err="1"/>
              <a:t>vyrábět</a:t>
            </a:r>
            <a:r>
              <a:rPr lang="en-US" sz="2200" b="1" spc="-1" dirty="0"/>
              <a:t> </a:t>
            </a:r>
            <a:r>
              <a:rPr lang="en-US" sz="2200" b="1" spc="-1" dirty="0" err="1"/>
              <a:t>uměle</a:t>
            </a:r>
            <a:r>
              <a:rPr lang="en-US" sz="2200" b="1" spc="-1" dirty="0"/>
              <a:t> a </a:t>
            </a:r>
            <a:r>
              <a:rPr lang="en-US" sz="2200" b="1" spc="-1" dirty="0" err="1"/>
              <a:t>než</a:t>
            </a:r>
            <a:r>
              <a:rPr lang="en-US" sz="2200" b="1" spc="-1" dirty="0"/>
              <a:t> se </a:t>
            </a:r>
            <a:r>
              <a:rPr lang="en-US" sz="2200" b="1" spc="-1" dirty="0" err="1"/>
              <a:t>poznalo</a:t>
            </a:r>
            <a:r>
              <a:rPr lang="en-US" sz="2200" b="1" spc="-1" dirty="0"/>
              <a:t> </a:t>
            </a:r>
            <a:r>
              <a:rPr lang="en-US" sz="2200" b="1" spc="-1" dirty="0" err="1"/>
              <a:t>nebezpečí</a:t>
            </a:r>
            <a:r>
              <a:rPr lang="en-US" sz="2200" b="1" spc="-1" dirty="0"/>
              <a:t> </a:t>
            </a:r>
            <a:r>
              <a:rPr lang="en-US" sz="2200" b="1" spc="-1" dirty="0" err="1"/>
              <a:t>ionizujícího</a:t>
            </a:r>
            <a:r>
              <a:rPr lang="en-US" sz="2200" b="1" spc="-1" dirty="0"/>
              <a:t> </a:t>
            </a:r>
            <a:r>
              <a:rPr lang="en-US" sz="2200" b="1" spc="-1" dirty="0" err="1"/>
              <a:t>záření</a:t>
            </a:r>
            <a:r>
              <a:rPr lang="en-US" sz="2200" b="1" spc="-1" dirty="0"/>
              <a:t>,</a:t>
            </a:r>
          </a:p>
          <a:p>
            <a:pPr indent="-228600">
              <a:spcBef>
                <a:spcPts val="1200"/>
              </a:spcBef>
              <a:spcAft>
                <a:spcPts val="600"/>
              </a:spcAft>
              <a:buFont typeface="Arial" panose="020B0604020202020204" pitchFamily="34" charset="0"/>
              <a:buChar char="•"/>
            </a:pPr>
            <a:r>
              <a:rPr lang="en-US" sz="2800" b="1" spc="-1" dirty="0" err="1">
                <a:solidFill>
                  <a:srgbClr val="FF0000"/>
                </a:solidFill>
              </a:rPr>
              <a:t>propuklo</a:t>
            </a:r>
            <a:r>
              <a:rPr lang="en-US" sz="2800" b="1" spc="-1" dirty="0">
                <a:solidFill>
                  <a:srgbClr val="FF0000"/>
                </a:solidFill>
              </a:rPr>
              <a:t> </a:t>
            </a:r>
            <a:r>
              <a:rPr lang="en-US" sz="2800" b="1" spc="-1" dirty="0" err="1">
                <a:solidFill>
                  <a:srgbClr val="FF0000"/>
                </a:solidFill>
              </a:rPr>
              <a:t>doslova</a:t>
            </a:r>
            <a:r>
              <a:rPr lang="en-US" sz="2800" b="1" spc="-1" dirty="0">
                <a:solidFill>
                  <a:srgbClr val="FF0000"/>
                </a:solidFill>
              </a:rPr>
              <a:t> </a:t>
            </a:r>
            <a:r>
              <a:rPr lang="en-US" sz="2800" b="1" spc="-1" dirty="0" err="1">
                <a:solidFill>
                  <a:srgbClr val="FF0000"/>
                </a:solidFill>
              </a:rPr>
              <a:t>období</a:t>
            </a:r>
            <a:r>
              <a:rPr lang="en-US" sz="2800" b="1" spc="-1" dirty="0">
                <a:solidFill>
                  <a:srgbClr val="FF0000"/>
                </a:solidFill>
              </a:rPr>
              <a:t> </a:t>
            </a:r>
            <a:r>
              <a:rPr lang="en-US" sz="2800" b="1" spc="-1" dirty="0" err="1">
                <a:solidFill>
                  <a:srgbClr val="FF0000"/>
                </a:solidFill>
              </a:rPr>
              <a:t>bezuzdného</a:t>
            </a:r>
            <a:r>
              <a:rPr lang="en-US" sz="2800" b="1" spc="-1" dirty="0">
                <a:solidFill>
                  <a:srgbClr val="FF0000"/>
                </a:solidFill>
              </a:rPr>
              <a:t> </a:t>
            </a:r>
            <a:r>
              <a:rPr lang="en-US" sz="2800" b="1" spc="-1" dirty="0" err="1">
                <a:solidFill>
                  <a:srgbClr val="FF0000"/>
                </a:solidFill>
              </a:rPr>
              <a:t>opojení</a:t>
            </a:r>
            <a:r>
              <a:rPr lang="en-US" sz="2800" b="1" spc="-1" dirty="0">
                <a:solidFill>
                  <a:srgbClr val="FF0000"/>
                </a:solidFill>
              </a:rPr>
              <a:t> </a:t>
            </a:r>
            <a:r>
              <a:rPr lang="en-US" sz="2800" b="1" spc="-1" dirty="0" err="1">
                <a:solidFill>
                  <a:srgbClr val="FF0000"/>
                </a:solidFill>
              </a:rPr>
              <a:t>radioaktivitou</a:t>
            </a:r>
            <a:endParaRPr lang="en-US" sz="2800" b="1" spc="-1" dirty="0">
              <a:solidFill>
                <a:srgbClr val="FF0000"/>
              </a:solidFill>
            </a:endParaRPr>
          </a:p>
          <a:p>
            <a:pPr indent="-228600">
              <a:spcBef>
                <a:spcPts val="1200"/>
              </a:spcBef>
              <a:spcAft>
                <a:spcPts val="600"/>
              </a:spcAft>
              <a:buFont typeface="Arial" panose="020B0604020202020204" pitchFamily="34" charset="0"/>
              <a:buChar char="•"/>
            </a:pPr>
            <a:r>
              <a:rPr lang="en-US" sz="2200" b="1" spc="-1" dirty="0" err="1"/>
              <a:t>Paprsky</a:t>
            </a:r>
            <a:r>
              <a:rPr lang="en-US" sz="2200" b="1" spc="-1" dirty="0"/>
              <a:t> X se </a:t>
            </a:r>
            <a:r>
              <a:rPr lang="en-US" sz="2200" b="1" spc="-1" dirty="0" err="1"/>
              <a:t>používaly</a:t>
            </a:r>
            <a:r>
              <a:rPr lang="en-US" sz="2200" b="1" spc="-1" dirty="0"/>
              <a:t> </a:t>
            </a:r>
            <a:r>
              <a:rPr lang="en-US" sz="2200" b="1" spc="-1" dirty="0" err="1"/>
              <a:t>nezřídka</a:t>
            </a:r>
            <a:r>
              <a:rPr lang="en-US" sz="2200" b="1" spc="-1" dirty="0"/>
              <a:t> </a:t>
            </a:r>
            <a:r>
              <a:rPr lang="en-US" sz="2200" b="1" spc="-1" dirty="0" err="1"/>
              <a:t>ke</a:t>
            </a:r>
            <a:r>
              <a:rPr lang="en-US" sz="2200" b="1" spc="-1" dirty="0"/>
              <a:t> </a:t>
            </a:r>
            <a:r>
              <a:rPr lang="en-US" sz="2200" b="1" spc="-1" dirty="0" err="1"/>
              <a:t>zcela</a:t>
            </a:r>
            <a:r>
              <a:rPr lang="en-US" sz="2200" b="1" spc="-1" dirty="0"/>
              <a:t> </a:t>
            </a:r>
            <a:r>
              <a:rPr lang="en-US" sz="2200" b="1" spc="-1" dirty="0" err="1"/>
              <a:t>nepatřičným</a:t>
            </a:r>
            <a:r>
              <a:rPr lang="en-US" sz="2200" b="1" spc="-1" dirty="0"/>
              <a:t> </a:t>
            </a:r>
            <a:r>
              <a:rPr lang="en-US" sz="2200" b="1" spc="-1" dirty="0" err="1"/>
              <a:t>účelům</a:t>
            </a:r>
            <a:r>
              <a:rPr lang="en-US" sz="2200" b="1" spc="-1" dirty="0"/>
              <a:t> </a:t>
            </a:r>
            <a:r>
              <a:rPr lang="cs-CZ" sz="2200" b="1" spc="-1" dirty="0"/>
              <a:t>           </a:t>
            </a:r>
            <a:r>
              <a:rPr lang="en-US" sz="2200" b="1" spc="-1" dirty="0"/>
              <a:t>a radium se </a:t>
            </a:r>
            <a:r>
              <a:rPr lang="en-US" sz="2200" b="1" spc="-1" dirty="0" err="1"/>
              <a:t>přidávalo</a:t>
            </a:r>
            <a:r>
              <a:rPr lang="en-US" sz="2200" b="1" spc="-1" dirty="0"/>
              <a:t> </a:t>
            </a:r>
            <a:r>
              <a:rPr lang="en-US" sz="2200" b="1" spc="-1" dirty="0" err="1"/>
              <a:t>snad</a:t>
            </a:r>
            <a:r>
              <a:rPr lang="en-US" sz="2200" b="1" spc="-1" dirty="0"/>
              <a:t> do </a:t>
            </a:r>
            <a:r>
              <a:rPr lang="en-US" sz="2200" b="1" spc="-1" dirty="0" err="1"/>
              <a:t>čehokoliv</a:t>
            </a:r>
            <a:r>
              <a:rPr lang="en-US" sz="2200" b="1" spc="-1" dirty="0"/>
              <a:t> </a:t>
            </a:r>
            <a:r>
              <a:rPr lang="en-US" sz="2200" b="1" spc="-1" dirty="0" err="1"/>
              <a:t>kam</a:t>
            </a:r>
            <a:r>
              <a:rPr lang="en-US" sz="2200" b="1" spc="-1" dirty="0"/>
              <a:t> to </a:t>
            </a:r>
            <a:r>
              <a:rPr lang="en-US" sz="2200" b="1" spc="-1" dirty="0" err="1"/>
              <a:t>jen</a:t>
            </a:r>
            <a:r>
              <a:rPr lang="en-US" sz="2200" b="1" spc="-1" dirty="0"/>
              <a:t> </a:t>
            </a:r>
            <a:r>
              <a:rPr lang="en-US" sz="2200" b="1" spc="-1" dirty="0" err="1"/>
              <a:t>bylo</a:t>
            </a:r>
            <a:r>
              <a:rPr lang="en-US" sz="2200" b="1" spc="-1" dirty="0"/>
              <a:t> </a:t>
            </a:r>
            <a:r>
              <a:rPr lang="en-US" sz="2200" b="1" spc="-1" dirty="0" err="1"/>
              <a:t>možné</a:t>
            </a:r>
            <a:r>
              <a:rPr lang="en-US" sz="2200" b="1" spc="-1" dirty="0"/>
              <a:t> - </a:t>
            </a:r>
            <a:r>
              <a:rPr lang="en-US" sz="2200" b="1" spc="-1" dirty="0" err="1"/>
              <a:t>prodávaly</a:t>
            </a:r>
            <a:r>
              <a:rPr lang="en-US" sz="2200" b="1" spc="-1" dirty="0"/>
              <a:t> se </a:t>
            </a:r>
            <a:r>
              <a:rPr lang="en-US" sz="2200" b="1" spc="-1" dirty="0" err="1"/>
              <a:t>nejrůznější</a:t>
            </a:r>
            <a:r>
              <a:rPr lang="en-US" sz="2200" b="1" spc="-1" dirty="0"/>
              <a:t> </a:t>
            </a:r>
            <a:r>
              <a:rPr lang="en-US" sz="2200" b="1" spc="-1" dirty="0" err="1"/>
              <a:t>magické</a:t>
            </a:r>
            <a:r>
              <a:rPr lang="en-US" sz="2200" b="1" spc="-1" dirty="0"/>
              <a:t> </a:t>
            </a:r>
            <a:r>
              <a:rPr lang="en-US" sz="2200" b="1" spc="-1" dirty="0" err="1"/>
              <a:t>kosmetické</a:t>
            </a:r>
            <a:r>
              <a:rPr lang="en-US" sz="2200" b="1" spc="-1" dirty="0"/>
              <a:t> a </a:t>
            </a:r>
            <a:r>
              <a:rPr lang="en-US" sz="2200" b="1" spc="-1" dirty="0" err="1"/>
              <a:t>léčebné</a:t>
            </a:r>
            <a:r>
              <a:rPr lang="en-US" sz="2200" b="1" spc="-1" dirty="0"/>
              <a:t> </a:t>
            </a:r>
            <a:r>
              <a:rPr lang="en-US" sz="2200" b="1" spc="-1" dirty="0" err="1"/>
              <a:t>přípravky</a:t>
            </a:r>
            <a:r>
              <a:rPr lang="en-US" sz="2200" b="1" spc="-1" dirty="0"/>
              <a:t>, ale </a:t>
            </a:r>
            <a:r>
              <a:rPr lang="en-US" sz="2200" b="1" spc="-1" dirty="0" err="1"/>
              <a:t>také</a:t>
            </a:r>
            <a:r>
              <a:rPr lang="en-US" sz="2200" b="1" spc="-1" dirty="0"/>
              <a:t> </a:t>
            </a:r>
            <a:r>
              <a:rPr lang="en-US" sz="2200" b="1" spc="-1" dirty="0" err="1"/>
              <a:t>technické</a:t>
            </a:r>
            <a:r>
              <a:rPr lang="en-US" sz="2200" b="1" spc="-1" dirty="0"/>
              <a:t> </a:t>
            </a:r>
            <a:r>
              <a:rPr lang="en-US" sz="2200" b="1" spc="-1" dirty="0" err="1"/>
              <a:t>výrobky</a:t>
            </a:r>
            <a:r>
              <a:rPr lang="en-US" sz="2200" b="1" spc="-1" dirty="0"/>
              <a:t> a </a:t>
            </a:r>
            <a:r>
              <a:rPr lang="en-US" sz="2200" b="1" spc="-1" dirty="0" err="1"/>
              <a:t>výrobky</a:t>
            </a:r>
            <a:r>
              <a:rPr lang="en-US" sz="2200" b="1" spc="-1" dirty="0"/>
              <a:t> pro </a:t>
            </a:r>
            <a:r>
              <a:rPr lang="en-US" sz="2200" b="1" spc="-1" dirty="0" err="1"/>
              <a:t>zábavu</a:t>
            </a:r>
            <a:r>
              <a:rPr lang="en-US" sz="2200" b="1" spc="-1" dirty="0"/>
              <a:t> (glow-in-the-dark)</a:t>
            </a:r>
            <a:r>
              <a:rPr lang="en-US" sz="2200" spc="-1" dirty="0"/>
              <a:t>.</a:t>
            </a:r>
            <a:br>
              <a:rPr lang="en-US" sz="2200" dirty="0"/>
            </a:br>
            <a:endParaRPr lang="en-US" sz="2200" spc="-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2454" y="379398"/>
            <a:ext cx="10922549" cy="936104"/>
          </a:xfrm>
        </p:spPr>
        <p:txBody>
          <a:bodyPr/>
          <a:lstStyle/>
          <a:p>
            <a:pPr marL="0" marR="0" lvl="0" indent="0" defTabSz="914400" rtl="0" eaLnBrk="1" fontAlgn="auto" latinLnBrk="0" hangingPunct="1">
              <a:lnSpc>
                <a:spcPct val="100000"/>
              </a:lnSpc>
              <a:spcBef>
                <a:spcPts val="0"/>
              </a:spcBef>
              <a:spcAft>
                <a:spcPts val="0"/>
              </a:spcAft>
              <a:tabLst/>
              <a:defRPr/>
            </a:pPr>
            <a:r>
              <a:rPr kumimoji="0" lang="cs-CZ" sz="3200" b="1" i="0" u="none" strike="noStrike" kern="1200" cap="none" spc="-1" normalizeH="0" baseline="0" noProof="0" dirty="0">
                <a:ln>
                  <a:noFill/>
                </a:ln>
                <a:solidFill>
                  <a:srgbClr val="FF0000"/>
                </a:solidFill>
                <a:effectLst/>
                <a:uLnTx/>
                <a:uFillTx/>
                <a:latin typeface="Calibri"/>
              </a:rPr>
              <a:t>DOBA BEZUZDNÉHO OPOJENÍ RADIOADTIVITOU</a:t>
            </a:r>
            <a:br>
              <a:rPr kumimoji="0" lang="cs-CZ" sz="3200" b="0" i="0" u="none" strike="noStrike" kern="1200" cap="none" spc="-1" normalizeH="0" baseline="0" noProof="0" dirty="0">
                <a:ln>
                  <a:noFill/>
                </a:ln>
                <a:solidFill>
                  <a:prstClr val="black"/>
                </a:solidFill>
                <a:effectLst/>
                <a:uLnTx/>
                <a:uFillTx/>
                <a:latin typeface="Arial"/>
              </a:rPr>
            </a:br>
            <a:endParaRPr lang="cs-CZ" sz="3200" dirty="0"/>
          </a:p>
        </p:txBody>
      </p:sp>
      <p:sp>
        <p:nvSpPr>
          <p:cNvPr id="3" name="Podnadpis 2"/>
          <p:cNvSpPr>
            <a:spLocks noGrp="1"/>
          </p:cNvSpPr>
          <p:nvPr>
            <p:ph type="subTitle"/>
          </p:nvPr>
        </p:nvSpPr>
        <p:spPr>
          <a:xfrm>
            <a:off x="838320" y="836712"/>
            <a:ext cx="10515360" cy="5760640"/>
          </a:xfrm>
        </p:spPr>
        <p:txBody>
          <a:bodyPr/>
          <a:lstStyle/>
          <a:p>
            <a:pPr>
              <a:spcBef>
                <a:spcPts val="600"/>
              </a:spcBef>
            </a:pPr>
            <a:r>
              <a:rPr lang="cs-CZ" dirty="0"/>
              <a:t>Částečně tomu napomohla přímo </a:t>
            </a:r>
            <a:r>
              <a:rPr lang="en-US" dirty="0"/>
              <a:t>Marie Curie</a:t>
            </a:r>
            <a:r>
              <a:rPr lang="cs-CZ" dirty="0"/>
              <a:t>:</a:t>
            </a:r>
          </a:p>
          <a:p>
            <a:pPr marL="285750" indent="-285750">
              <a:spcBef>
                <a:spcPts val="600"/>
              </a:spcBef>
              <a:buFont typeface="Arial" panose="020B0604020202020204" pitchFamily="34" charset="0"/>
              <a:buChar char="•"/>
            </a:pPr>
            <a:r>
              <a:rPr lang="cs-CZ" dirty="0"/>
              <a:t>Sama totiž před smrtí navrhla, jak by lidstvo mohlo v budoucnu profitovat z IR</a:t>
            </a:r>
          </a:p>
          <a:p>
            <a:pPr marL="285750" indent="-285750">
              <a:spcBef>
                <a:spcPts val="600"/>
              </a:spcBef>
              <a:buFont typeface="Arial" panose="020B0604020202020204" pitchFamily="34" charset="0"/>
              <a:buChar char="•"/>
            </a:pPr>
            <a:r>
              <a:rPr lang="cs-CZ" dirty="0"/>
              <a:t>nastínila i možné medicínské využití IR – kromě radioterapie nádorů předpokládala, že významné zdravotní benefity může přinést mj.:</a:t>
            </a:r>
          </a:p>
          <a:p>
            <a:pPr marL="285750" indent="-285750">
              <a:spcBef>
                <a:spcPts val="600"/>
              </a:spcBef>
              <a:buFont typeface="Arial" panose="020B0604020202020204" pitchFamily="34" charset="0"/>
              <a:buChar char="•"/>
            </a:pPr>
            <a:r>
              <a:rPr lang="cs-CZ" b="1" dirty="0"/>
              <a:t>pití vody</a:t>
            </a:r>
            <a:r>
              <a:rPr lang="en-US" b="1" dirty="0"/>
              <a:t> </a:t>
            </a:r>
            <a:r>
              <a:rPr lang="cs-CZ" b="1" dirty="0"/>
              <a:t>„nasycené“ radonem </a:t>
            </a:r>
            <a:r>
              <a:rPr lang="cs-CZ" dirty="0"/>
              <a:t>(vznikajícím následkem rozpadu thoria a uranu),</a:t>
            </a:r>
          </a:p>
          <a:p>
            <a:pPr marL="285750" indent="-285750">
              <a:spcBef>
                <a:spcPts val="600"/>
              </a:spcBef>
              <a:buFont typeface="Arial" panose="020B0604020202020204" pitchFamily="34" charset="0"/>
              <a:buChar char="•"/>
            </a:pPr>
            <a:r>
              <a:rPr lang="cs-CZ" b="1" dirty="0"/>
              <a:t>injekční vstřikování ozářeného/radioaktivního fyziologického roztoku </a:t>
            </a:r>
            <a:r>
              <a:rPr lang="cs-CZ" dirty="0"/>
              <a:t>přímo do krevního oběhu,</a:t>
            </a:r>
            <a:r>
              <a:rPr lang="en-US" dirty="0"/>
              <a:t> </a:t>
            </a:r>
            <a:r>
              <a:rPr lang="cs-CZ" dirty="0"/>
              <a:t>svalů a kloubů,</a:t>
            </a:r>
          </a:p>
          <a:p>
            <a:pPr marL="285750" indent="-285750">
              <a:spcBef>
                <a:spcPts val="600"/>
              </a:spcBef>
              <a:buFont typeface="Arial" panose="020B0604020202020204" pitchFamily="34" charset="0"/>
              <a:buChar char="•"/>
            </a:pPr>
            <a:r>
              <a:rPr lang="cs-CZ" b="1" dirty="0"/>
              <a:t>inhalování radonem obohaceného vzduchu</a:t>
            </a:r>
            <a:r>
              <a:rPr lang="en-US" dirty="0"/>
              <a:t>, </a:t>
            </a:r>
            <a:endParaRPr lang="cs-CZ" dirty="0"/>
          </a:p>
          <a:p>
            <a:pPr marL="285750" indent="-285750">
              <a:spcBef>
                <a:spcPts val="600"/>
              </a:spcBef>
              <a:buFont typeface="Arial" panose="020B0604020202020204" pitchFamily="34" charset="0"/>
              <a:buChar char="•"/>
            </a:pPr>
            <a:r>
              <a:rPr lang="cs-CZ" dirty="0"/>
              <a:t>a také </a:t>
            </a:r>
            <a:r>
              <a:rPr lang="cs-CZ" b="1" dirty="0"/>
              <a:t>koupele v radioaktivní vodě</a:t>
            </a:r>
          </a:p>
          <a:p>
            <a:pPr marL="285750" indent="-285750">
              <a:spcBef>
                <a:spcPts val="600"/>
              </a:spcBef>
              <a:buFont typeface="Arial" panose="020B0604020202020204" pitchFamily="34" charset="0"/>
              <a:buChar char="•"/>
            </a:pPr>
            <a:r>
              <a:rPr lang="cs-CZ" dirty="0"/>
              <a:t>Jelikož však byla vědkyně, </a:t>
            </a:r>
            <a:r>
              <a:rPr lang="cs-CZ" u="sng" dirty="0"/>
              <a:t>upozorňovala zároveň, že vědecké podklady pro tato tvrzení jsou zatím nedostatečné a převažuje jen empirická zkušenost</a:t>
            </a:r>
          </a:p>
          <a:p>
            <a:pPr marL="285750" indent="-285750">
              <a:spcBef>
                <a:spcPts val="600"/>
              </a:spcBef>
              <a:buFont typeface="Arial" panose="020B0604020202020204" pitchFamily="34" charset="0"/>
              <a:buChar char="•"/>
            </a:pPr>
            <a:r>
              <a:rPr lang="cs-CZ" dirty="0">
                <a:solidFill>
                  <a:srgbClr val="FF0000"/>
                </a:solidFill>
              </a:rPr>
              <a:t>I přesto lékaři v té době předepisují radium proti </a:t>
            </a:r>
            <a:r>
              <a:rPr lang="cs-CZ" b="1" dirty="0">
                <a:solidFill>
                  <a:srgbClr val="FF0000"/>
                </a:solidFill>
              </a:rPr>
              <a:t>artritidě</a:t>
            </a:r>
            <a:r>
              <a:rPr lang="en-US" dirty="0">
                <a:solidFill>
                  <a:srgbClr val="FF0000"/>
                </a:solidFill>
              </a:rPr>
              <a:t>, </a:t>
            </a:r>
            <a:r>
              <a:rPr lang="cs-CZ" b="1" dirty="0">
                <a:solidFill>
                  <a:srgbClr val="FF0000"/>
                </a:solidFill>
              </a:rPr>
              <a:t>dně</a:t>
            </a:r>
            <a:r>
              <a:rPr lang="en-US" dirty="0">
                <a:solidFill>
                  <a:srgbClr val="FF0000"/>
                </a:solidFill>
              </a:rPr>
              <a:t>, </a:t>
            </a:r>
            <a:r>
              <a:rPr lang="cs-CZ" b="1" dirty="0">
                <a:solidFill>
                  <a:srgbClr val="FF0000"/>
                </a:solidFill>
              </a:rPr>
              <a:t>hypertenzi</a:t>
            </a:r>
            <a:r>
              <a:rPr lang="en-US" dirty="0">
                <a:solidFill>
                  <a:srgbClr val="FF0000"/>
                </a:solidFill>
              </a:rPr>
              <a:t>, </a:t>
            </a:r>
            <a:r>
              <a:rPr lang="cs-CZ" b="1" dirty="0">
                <a:solidFill>
                  <a:srgbClr val="FF0000"/>
                </a:solidFill>
              </a:rPr>
              <a:t>ischiasu</a:t>
            </a:r>
            <a:r>
              <a:rPr lang="en-US" dirty="0">
                <a:solidFill>
                  <a:srgbClr val="FF0000"/>
                </a:solidFill>
              </a:rPr>
              <a:t>, </a:t>
            </a:r>
            <a:r>
              <a:rPr lang="cs-CZ" b="1" dirty="0">
                <a:solidFill>
                  <a:srgbClr val="FF0000"/>
                </a:solidFill>
              </a:rPr>
              <a:t>bolestem       v kříži </a:t>
            </a:r>
            <a:r>
              <a:rPr lang="cs-CZ" dirty="0">
                <a:solidFill>
                  <a:srgbClr val="FF0000"/>
                </a:solidFill>
              </a:rPr>
              <a:t>a celé řadě dalších obtíží</a:t>
            </a:r>
          </a:p>
          <a:p>
            <a:pPr marL="285750" indent="-285750">
              <a:spcBef>
                <a:spcPts val="600"/>
              </a:spcBef>
              <a:buFont typeface="Arial" panose="020B0604020202020204" pitchFamily="34" charset="0"/>
              <a:buChar char="•"/>
            </a:pPr>
            <a:r>
              <a:rPr lang="cs-CZ" dirty="0"/>
              <a:t>Ještě v roce</a:t>
            </a:r>
            <a:r>
              <a:rPr lang="en-US" dirty="0"/>
              <a:t> 1916 </a:t>
            </a:r>
            <a:r>
              <a:rPr lang="cs-CZ" u="sng" dirty="0"/>
              <a:t>lékařský časopis </a:t>
            </a:r>
            <a:r>
              <a:rPr lang="en-US" u="sng" dirty="0"/>
              <a:t>Radium </a:t>
            </a:r>
            <a:r>
              <a:rPr lang="cs-CZ" u="sng" dirty="0"/>
              <a:t>ubezpečuje, že r</a:t>
            </a:r>
            <a:r>
              <a:rPr lang="en-US" u="sng" dirty="0" err="1"/>
              <a:t>adium</a:t>
            </a:r>
            <a:r>
              <a:rPr lang="en-US" u="sng" dirty="0"/>
              <a:t> </a:t>
            </a:r>
            <a:r>
              <a:rPr lang="cs-CZ" u="sng" dirty="0"/>
              <a:t>nemá absolutně žádné toxické účinky</a:t>
            </a:r>
            <a:r>
              <a:rPr lang="cs-CZ" dirty="0"/>
              <a:t> a je harmonicky přijato tělem jako rostliny přijímají světlo</a:t>
            </a:r>
          </a:p>
          <a:p>
            <a:pPr marL="285750" indent="-285750">
              <a:spcBef>
                <a:spcPts val="600"/>
              </a:spcBef>
              <a:buFont typeface="Arial" panose="020B0604020202020204" pitchFamily="34" charset="0"/>
              <a:buChar char="•"/>
            </a:pPr>
            <a:endParaRPr lang="cs-CZ"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524256" y="491260"/>
            <a:ext cx="6594189" cy="1625210"/>
          </a:xfrm>
        </p:spPr>
        <p:txBody>
          <a:bodyPr vert="horz" lIns="91440" tIns="45720" rIns="91440" bIns="45720" rtlCol="0" anchor="ctr">
            <a:normAutofit/>
          </a:bodyPr>
          <a:lstStyle/>
          <a:p>
            <a:pPr algn="l" rtl="0">
              <a:lnSpc>
                <a:spcPct val="90000"/>
              </a:lnSpc>
              <a:spcBef>
                <a:spcPct val="0"/>
              </a:spcBef>
            </a:pPr>
            <a:r>
              <a:rPr lang="en-US" sz="4400" b="1" kern="1200" dirty="0">
                <a:solidFill>
                  <a:srgbClr val="FFFFFF"/>
                </a:solidFill>
                <a:latin typeface="+mj-lt"/>
                <a:ea typeface="+mj-ea"/>
                <a:cs typeface="+mj-cs"/>
              </a:rPr>
              <a:t>X-rays: </a:t>
            </a:r>
            <a:br>
              <a:rPr lang="cs-CZ" sz="4400" b="1" kern="1200" dirty="0">
                <a:solidFill>
                  <a:srgbClr val="FFFFFF"/>
                </a:solidFill>
                <a:latin typeface="+mj-lt"/>
                <a:ea typeface="+mj-ea"/>
                <a:cs typeface="+mj-cs"/>
              </a:rPr>
            </a:br>
            <a:r>
              <a:rPr lang="en-US" sz="4400" b="1" kern="1200" dirty="0">
                <a:solidFill>
                  <a:srgbClr val="FFFFFF"/>
                </a:solidFill>
                <a:latin typeface="+mj-lt"/>
                <a:ea typeface="+mj-ea"/>
                <a:cs typeface="+mj-cs"/>
              </a:rPr>
              <a:t>KURIOSITY DOBY </a:t>
            </a:r>
          </a:p>
        </p:txBody>
      </p:sp>
      <p:pic>
        <p:nvPicPr>
          <p:cNvPr id="6" name="Zástupný symbol pro obsah 3"/>
          <p:cNvPicPr>
            <a:picLocks noChangeAspect="1"/>
          </p:cNvPicPr>
          <p:nvPr/>
        </p:nvPicPr>
        <p:blipFill rotWithShape="1">
          <a:blip r:embed="rId2" cstate="print">
            <a:extLst>
              <a:ext uri="{28A0092B-C50C-407E-A947-70E740481C1C}">
                <a14:useLocalDpi xmlns:a14="http://schemas.microsoft.com/office/drawing/2010/main" val="0"/>
              </a:ext>
            </a:extLst>
          </a:blip>
          <a:srcRect t="2700" r="-4" b="10780"/>
          <a:stretch/>
        </p:blipFill>
        <p:spPr>
          <a:xfrm>
            <a:off x="327546" y="2454903"/>
            <a:ext cx="3442801" cy="4080254"/>
          </a:xfrm>
          <a:prstGeom prst="rect">
            <a:avLst/>
          </a:prstGeom>
        </p:spPr>
      </p:pic>
      <p:pic>
        <p:nvPicPr>
          <p:cNvPr id="7" name="Obrázek 6"/>
          <p:cNvPicPr>
            <a:picLocks noChangeAspect="1"/>
          </p:cNvPicPr>
          <p:nvPr/>
        </p:nvPicPr>
        <p:blipFill rotWithShape="1">
          <a:blip r:embed="rId3" cstate="print">
            <a:extLst>
              <a:ext uri="{28A0092B-C50C-407E-A947-70E740481C1C}">
                <a14:useLocalDpi xmlns:a14="http://schemas.microsoft.com/office/drawing/2010/main" val="0"/>
              </a:ext>
            </a:extLst>
          </a:blip>
          <a:srcRect l="5549" r="3482" b="4"/>
          <a:stretch/>
        </p:blipFill>
        <p:spPr>
          <a:xfrm>
            <a:off x="3942260" y="2454901"/>
            <a:ext cx="3442803" cy="4080255"/>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bdélník 7"/>
          <p:cNvSpPr/>
          <p:nvPr/>
        </p:nvSpPr>
        <p:spPr>
          <a:xfrm>
            <a:off x="7957973" y="763523"/>
            <a:ext cx="3511296" cy="5330952"/>
          </a:xfrm>
          <a:prstGeom prst="rect">
            <a:avLst/>
          </a:prstGeom>
        </p:spPr>
        <p:txBody>
          <a:bodyPr vert="horz" lIns="91440" tIns="45720" rIns="91440" bIns="45720" rtlCol="0" anchor="ctr">
            <a:normAutofit lnSpcReduction="10000"/>
          </a:bodyPr>
          <a:lstStyle/>
          <a:p>
            <a:pPr>
              <a:spcBef>
                <a:spcPts val="600"/>
              </a:spcBef>
              <a:spcAft>
                <a:spcPts val="600"/>
              </a:spcAft>
            </a:pPr>
            <a:r>
              <a:rPr lang="en-US" sz="2600" b="1" dirty="0" err="1">
                <a:solidFill>
                  <a:srgbClr val="FF0000"/>
                </a:solidFill>
              </a:rPr>
              <a:t>Tricho</a:t>
            </a:r>
            <a:r>
              <a:rPr lang="en-US" sz="2600" b="1" dirty="0">
                <a:solidFill>
                  <a:srgbClr val="FF0000"/>
                </a:solidFill>
              </a:rPr>
              <a:t> machine</a:t>
            </a:r>
            <a:endParaRPr lang="cs-CZ" sz="2600" dirty="0">
              <a:solidFill>
                <a:srgbClr val="FFFFFF"/>
              </a:solidFill>
            </a:endParaRPr>
          </a:p>
          <a:p>
            <a:pPr>
              <a:spcBef>
                <a:spcPts val="600"/>
              </a:spcBef>
              <a:spcAft>
                <a:spcPts val="600"/>
              </a:spcAft>
            </a:pPr>
            <a:r>
              <a:rPr lang="en-US" sz="2200" dirty="0" err="1">
                <a:solidFill>
                  <a:srgbClr val="FFFFFF"/>
                </a:solidFill>
              </a:rPr>
              <a:t>Advertisment</a:t>
            </a:r>
            <a:r>
              <a:rPr lang="en-US" sz="2200" dirty="0">
                <a:solidFill>
                  <a:srgbClr val="FFFFFF"/>
                </a:solidFill>
              </a:rPr>
              <a:t> showing a drawing of the </a:t>
            </a:r>
            <a:r>
              <a:rPr lang="en-US" sz="2200" b="1" dirty="0" err="1">
                <a:solidFill>
                  <a:schemeClr val="bg1"/>
                </a:solidFill>
              </a:rPr>
              <a:t>Tricho</a:t>
            </a:r>
            <a:r>
              <a:rPr lang="en-US" sz="2200" b="1" dirty="0">
                <a:solidFill>
                  <a:schemeClr val="bg1"/>
                </a:solidFill>
              </a:rPr>
              <a:t> machine</a:t>
            </a:r>
            <a:r>
              <a:rPr lang="en-US" sz="2200" dirty="0">
                <a:solidFill>
                  <a:schemeClr val="bg1"/>
                </a:solidFill>
              </a:rPr>
              <a:t>. </a:t>
            </a:r>
            <a:r>
              <a:rPr lang="en-US" sz="2200" dirty="0">
                <a:solidFill>
                  <a:srgbClr val="FFFFFF"/>
                </a:solidFill>
              </a:rPr>
              <a:t>“Clients sat at a mahogany cabinet with a small front window for the treatment area. The operators … threw a switch, and then – nothing happened, save for a faint hum and a whiff of ozone. After a few minutes the machine automatically shut off and the patient booked her next session.” (Collins, 2007)</a:t>
            </a:r>
          </a:p>
        </p:txBody>
      </p:sp>
    </p:spTree>
    <p:extLst>
      <p:ext uri="{BB962C8B-B14F-4D97-AF65-F5344CB8AC3E}">
        <p14:creationId xmlns:p14="http://schemas.microsoft.com/office/powerpoint/2010/main" val="4160827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53D73690-DBBD-4C92-9798-8448C443D47A}"/>
              </a:ext>
            </a:extLst>
          </p:cNvPr>
          <p:cNvSpPr>
            <a:spLocks noGrp="1"/>
          </p:cNvSpPr>
          <p:nvPr>
            <p:ph type="title"/>
          </p:nvPr>
        </p:nvSpPr>
        <p:spPr>
          <a:xfrm>
            <a:off x="6634134" y="699603"/>
            <a:ext cx="5006336" cy="1325563"/>
          </a:xfrm>
        </p:spPr>
        <p:txBody>
          <a:bodyPr vert="horz" lIns="91440" tIns="45720" rIns="91440" bIns="45720" rtlCol="0" anchor="ctr">
            <a:normAutofit/>
          </a:bodyPr>
          <a:lstStyle/>
          <a:p>
            <a:pPr algn="l" rtl="0">
              <a:lnSpc>
                <a:spcPct val="90000"/>
              </a:lnSpc>
              <a:spcBef>
                <a:spcPct val="0"/>
              </a:spcBef>
            </a:pPr>
            <a:r>
              <a:rPr lang="en-US" sz="4400" b="1" kern="1200">
                <a:solidFill>
                  <a:schemeClr val="tx1"/>
                </a:solidFill>
                <a:latin typeface="+mj-lt"/>
                <a:ea typeface="+mj-ea"/>
                <a:cs typeface="+mj-cs"/>
              </a:rPr>
              <a:t>X-rays: KURIOSITY DOBY </a:t>
            </a:r>
          </a:p>
        </p:txBody>
      </p:sp>
      <p:sp>
        <p:nvSpPr>
          <p:cNvPr id="15"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brázek 4">
            <a:extLst>
              <a:ext uri="{FF2B5EF4-FFF2-40B4-BE49-F238E27FC236}">
                <a16:creationId xmlns:a16="http://schemas.microsoft.com/office/drawing/2014/main" id="{1CA2F11E-2CA6-4688-A4F4-38BDFA24A0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3517"/>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Obdélník 5">
            <a:extLst>
              <a:ext uri="{FF2B5EF4-FFF2-40B4-BE49-F238E27FC236}">
                <a16:creationId xmlns:a16="http://schemas.microsoft.com/office/drawing/2014/main" id="{8682A7A9-5868-4A1D-9F48-DB48CBAB01EF}"/>
              </a:ext>
            </a:extLst>
          </p:cNvPr>
          <p:cNvSpPr/>
          <p:nvPr/>
        </p:nvSpPr>
        <p:spPr>
          <a:xfrm>
            <a:off x="6638578" y="2175296"/>
            <a:ext cx="5004073" cy="3181684"/>
          </a:xfrm>
          <a:prstGeom prst="rect">
            <a:avLst/>
          </a:prstGeom>
        </p:spPr>
        <p:txBody>
          <a:bodyPr vert="horz" lIns="91440" tIns="45720" rIns="91440" bIns="45720" rtlCol="0" anchor="t">
            <a:noAutofit/>
          </a:bodyPr>
          <a:lstStyle/>
          <a:p>
            <a:pPr>
              <a:lnSpc>
                <a:spcPct val="90000"/>
              </a:lnSpc>
              <a:spcAft>
                <a:spcPts val="600"/>
              </a:spcAft>
            </a:pPr>
            <a:r>
              <a:rPr lang="en-US" sz="3200" dirty="0"/>
              <a:t>Adrian shoe-fitting fluoroscope used prior to 1950 in shoe stores for testing the fit of shoes. A high-tech sales gimmick, these were phased out due to concerns about unnecessary radiation exposure.</a:t>
            </a:r>
          </a:p>
        </p:txBody>
      </p:sp>
    </p:spTree>
    <p:extLst>
      <p:ext uri="{BB962C8B-B14F-4D97-AF65-F5344CB8AC3E}">
        <p14:creationId xmlns:p14="http://schemas.microsoft.com/office/powerpoint/2010/main" val="1928467185"/>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ustomShape 2"/>
          <p:cNvSpPr/>
          <p:nvPr/>
        </p:nvSpPr>
        <p:spPr>
          <a:xfrm>
            <a:off x="2564816" y="6106874"/>
            <a:ext cx="3651466" cy="598714"/>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rmAutofit/>
          </a:bodyPr>
          <a:lstStyle/>
          <a:p>
            <a:pPr>
              <a:lnSpc>
                <a:spcPct val="90000"/>
              </a:lnSpc>
              <a:spcAft>
                <a:spcPts val="600"/>
              </a:spcAft>
            </a:pPr>
            <a:r>
              <a:rPr lang="en-US" sz="3200" spc="-1" dirty="0">
                <a:solidFill>
                  <a:schemeClr val="bg1"/>
                </a:solidFill>
              </a:rPr>
              <a:t>Miss X-Ray</a:t>
            </a:r>
          </a:p>
        </p:txBody>
      </p:sp>
      <p:pic>
        <p:nvPicPr>
          <p:cNvPr id="4" name="Obrázek 3"/>
          <p:cNvPicPr/>
          <p:nvPr/>
        </p:nvPicPr>
        <p:blipFill rotWithShape="1">
          <a:blip r:embed="rId2" cstate="print"/>
          <a:srcRect r="11616" b="-2"/>
          <a:stretch/>
        </p:blipFill>
        <p:spPr>
          <a:xfrm>
            <a:off x="544286" y="0"/>
            <a:ext cx="6411686" cy="6106874"/>
          </a:xfrm>
          <a:prstGeom prst="rect">
            <a:avLst/>
          </a:prstGeom>
          <a:ln>
            <a:solidFill>
              <a:schemeClr val="bg1"/>
            </a:solidFill>
          </a:ln>
          <a:effectLst/>
        </p:spPr>
      </p:pic>
      <p:pic>
        <p:nvPicPr>
          <p:cNvPr id="3" name="Obrázek 2" descr="Obsah obrázku text, osoba, žena&#10;&#10;Popis byl vytvořen automaticky">
            <a:extLst>
              <a:ext uri="{FF2B5EF4-FFF2-40B4-BE49-F238E27FC236}">
                <a16:creationId xmlns:a16="http://schemas.microsoft.com/office/drawing/2014/main" id="{92A2855F-0864-476B-8CF7-83ABE3D18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500" y="0"/>
            <a:ext cx="45085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Měkké a tvrdé RTG záření</a:t>
            </a:r>
          </a:p>
        </p:txBody>
      </p:sp>
      <p:sp>
        <p:nvSpPr>
          <p:cNvPr id="3" name="Zástupný symbol pro obsah 2"/>
          <p:cNvSpPr>
            <a:spLocks noGrp="1"/>
          </p:cNvSpPr>
          <p:nvPr>
            <p:ph idx="1"/>
          </p:nvPr>
        </p:nvSpPr>
        <p:spPr/>
        <p:txBody>
          <a:bodyPr>
            <a:normAutofit/>
          </a:bodyPr>
          <a:lstStyle/>
          <a:p>
            <a:r>
              <a:rPr lang="cs-CZ" dirty="0"/>
              <a:t>Roentgenovy trubice mohou být vyčerpány buď více nebo poněkud méně</a:t>
            </a:r>
          </a:p>
          <a:p>
            <a:r>
              <a:rPr lang="cs-CZ" dirty="0"/>
              <a:t>v prvním případě </a:t>
            </a:r>
            <a:r>
              <a:rPr lang="cs-CZ" b="1" dirty="0">
                <a:solidFill>
                  <a:srgbClr val="C00000"/>
                </a:solidFill>
              </a:rPr>
              <a:t>(vysoké vakuum) vzniká tvrdé RTG </a:t>
            </a:r>
            <a:r>
              <a:rPr lang="cs-CZ" dirty="0"/>
              <a:t>záření (&lt;0.1 </a:t>
            </a:r>
            <a:r>
              <a:rPr lang="cs-CZ" dirty="0" err="1"/>
              <a:t>nm</a:t>
            </a:r>
            <a:r>
              <a:rPr lang="cs-CZ" dirty="0"/>
              <a:t>)</a:t>
            </a:r>
          </a:p>
          <a:p>
            <a:r>
              <a:rPr lang="cs-CZ" dirty="0"/>
              <a:t>v druhém případě </a:t>
            </a:r>
            <a:r>
              <a:rPr lang="cs-CZ" b="1" dirty="0">
                <a:solidFill>
                  <a:srgbClr val="C00000"/>
                </a:solidFill>
              </a:rPr>
              <a:t>(nižší vakuum) měkké RTG </a:t>
            </a:r>
            <a:r>
              <a:rPr lang="cs-CZ" dirty="0"/>
              <a:t>záření (&gt;0.1 </a:t>
            </a:r>
            <a:r>
              <a:rPr lang="cs-CZ" dirty="0" err="1"/>
              <a:t>nm</a:t>
            </a:r>
            <a:r>
              <a:rPr lang="cs-CZ" dirty="0"/>
              <a:t>)</a:t>
            </a:r>
          </a:p>
          <a:p>
            <a:r>
              <a:rPr lang="cs-CZ" b="1" u="sng" dirty="0"/>
              <a:t>Měkké RTG trubice</a:t>
            </a:r>
            <a:r>
              <a:rPr lang="cs-CZ" dirty="0"/>
              <a:t>: vydávají paprsky, které jsou hustými tělesy snadno pohlcovány, tak že dávají např. obrázky ruky velmi pěkné,          s ostře vyznačenými rozdíly mezi kostmi a masem</a:t>
            </a:r>
          </a:p>
          <a:p>
            <a:r>
              <a:rPr lang="cs-CZ" b="1" u="sng" dirty="0"/>
              <a:t>tvrdé RTG trubice</a:t>
            </a:r>
            <a:r>
              <a:rPr lang="cs-CZ" dirty="0"/>
              <a:t>: vysílají paprsky, které jsou poměrně málo pohlcovány a proto nejsou obrazy lidského těla příliš zřetelné</a:t>
            </a:r>
          </a:p>
          <a:p>
            <a:endParaRPr lang="cs-CZ" dirty="0"/>
          </a:p>
        </p:txBody>
      </p:sp>
    </p:spTree>
    <p:extLst>
      <p:ext uri="{BB962C8B-B14F-4D97-AF65-F5344CB8AC3E}">
        <p14:creationId xmlns:p14="http://schemas.microsoft.com/office/powerpoint/2010/main" val="1796734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3430684-EF20-420A-B5BB-9FA3A595A227}"/>
              </a:ext>
            </a:extLst>
          </p:cNvPr>
          <p:cNvPicPr>
            <a:picLocks noChangeAspect="1"/>
          </p:cNvPicPr>
          <p:nvPr/>
        </p:nvPicPr>
        <p:blipFill rotWithShape="1">
          <a:blip r:embed="rId2"/>
          <a:srcRect l="28571" t="26076" r="29375" b="18981"/>
          <a:stretch/>
        </p:blipFill>
        <p:spPr>
          <a:xfrm>
            <a:off x="1469571" y="158086"/>
            <a:ext cx="9252857" cy="6541828"/>
          </a:xfrm>
          <a:prstGeom prst="rect">
            <a:avLst/>
          </a:prstGeom>
          <a:ln>
            <a:solidFill>
              <a:schemeClr val="bg1"/>
            </a:solidFill>
          </a:ln>
        </p:spPr>
      </p:pic>
      <p:sp>
        <p:nvSpPr>
          <p:cNvPr id="2" name="TextovéPole 1">
            <a:extLst>
              <a:ext uri="{FF2B5EF4-FFF2-40B4-BE49-F238E27FC236}">
                <a16:creationId xmlns:a16="http://schemas.microsoft.com/office/drawing/2014/main" id="{B377F937-265C-444C-A3FE-F6A07ECBE9A9}"/>
              </a:ext>
            </a:extLst>
          </p:cNvPr>
          <p:cNvSpPr txBox="1"/>
          <p:nvPr/>
        </p:nvSpPr>
        <p:spPr>
          <a:xfrm>
            <a:off x="1816768" y="3961731"/>
            <a:ext cx="3711741" cy="2308324"/>
          </a:xfrm>
          <a:prstGeom prst="rect">
            <a:avLst/>
          </a:prstGeom>
          <a:noFill/>
        </p:spPr>
        <p:txBody>
          <a:bodyPr wrap="square" rtlCol="0">
            <a:spAutoFit/>
          </a:bodyPr>
          <a:lstStyle/>
          <a:p>
            <a:r>
              <a:rPr lang="en-US" sz="3600" dirty="0">
                <a:solidFill>
                  <a:srgbClr val="FF0000"/>
                </a:solidFill>
              </a:rPr>
              <a:t>California`s health show and future Hollywood actress selection</a:t>
            </a:r>
          </a:p>
        </p:txBody>
      </p:sp>
    </p:spTree>
    <p:extLst>
      <p:ext uri="{BB962C8B-B14F-4D97-AF65-F5344CB8AC3E}">
        <p14:creationId xmlns:p14="http://schemas.microsoft.com/office/powerpoint/2010/main" val="256574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délník 4"/>
          <p:cNvSpPr/>
          <p:nvPr/>
        </p:nvSpPr>
        <p:spPr>
          <a:xfrm>
            <a:off x="533454" y="849084"/>
            <a:ext cx="3881280" cy="5617029"/>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dirty="0"/>
              <a:t>‘Human Telescopes’ –a crude form of fluoroscope, became fun party toys among the elite, where they offered a new use for those Crooke’s tubes which were ever-so popular novelties back then.</a:t>
            </a:r>
          </a:p>
          <a:p>
            <a:pPr indent="-228600">
              <a:lnSpc>
                <a:spcPct val="90000"/>
              </a:lnSpc>
              <a:spcAft>
                <a:spcPts val="600"/>
              </a:spcAft>
              <a:buFont typeface="Arial" panose="020B0604020202020204" pitchFamily="34" charset="0"/>
              <a:buChar char="•"/>
            </a:pPr>
            <a:r>
              <a:rPr lang="en-US" sz="2400" b="0" dirty="0">
                <a:effectLst/>
              </a:rPr>
              <a:t>Carnivals set up displays allowing people to see inside the human body.</a:t>
            </a:r>
            <a:endParaRPr lang="cs-CZ" sz="2400" b="0" dirty="0">
              <a:effectLst/>
            </a:endParaRPr>
          </a:p>
          <a:p>
            <a:pPr indent="-228600">
              <a:lnSpc>
                <a:spcPct val="90000"/>
              </a:lnSpc>
              <a:spcAft>
                <a:spcPts val="600"/>
              </a:spcAft>
              <a:buFont typeface="Arial" panose="020B0604020202020204" pitchFamily="34" charset="0"/>
              <a:buChar char="•"/>
            </a:pPr>
            <a:r>
              <a:rPr lang="en-US" sz="2400" b="0" dirty="0">
                <a:effectLst/>
              </a:rPr>
              <a:t>And well-to-do parents even rented x-ray machines for birthday parties.</a:t>
            </a:r>
            <a:endParaRPr lang="en-US" sz="2400" dirty="0"/>
          </a:p>
        </p:txBody>
      </p:sp>
      <p:pic>
        <p:nvPicPr>
          <p:cNvPr id="4" name="Zástupný symbol pro obsah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13800" r="5397" b="1"/>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858944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74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524256" y="491260"/>
            <a:ext cx="6594189" cy="1625210"/>
          </a:xfrm>
        </p:spPr>
        <p:txBody>
          <a:bodyPr vert="horz" lIns="91440" tIns="45720" rIns="91440" bIns="45720" rtlCol="0" anchor="ctr">
            <a:normAutofit/>
          </a:bodyPr>
          <a:lstStyle/>
          <a:p>
            <a:pPr algn="l" rtl="0">
              <a:lnSpc>
                <a:spcPct val="90000"/>
              </a:lnSpc>
              <a:spcBef>
                <a:spcPct val="0"/>
              </a:spcBef>
            </a:pPr>
            <a:r>
              <a:rPr lang="en-US" sz="4400" kern="1200">
                <a:solidFill>
                  <a:srgbClr val="FFFFFF"/>
                </a:solidFill>
                <a:latin typeface="+mj-lt"/>
                <a:ea typeface="+mj-ea"/>
                <a:cs typeface="+mj-cs"/>
              </a:rPr>
              <a:t>JAMES BOND X-RAY GLASSES</a:t>
            </a:r>
          </a:p>
        </p:txBody>
      </p:sp>
      <p:pic>
        <p:nvPicPr>
          <p:cNvPr id="5" name="Zástupný symbol pro obsah 4"/>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1616" r="2" b="6536"/>
          <a:stretch/>
        </p:blipFill>
        <p:spPr>
          <a:xfrm>
            <a:off x="327546" y="2454903"/>
            <a:ext cx="3442801" cy="4080254"/>
          </a:xfrm>
          <a:prstGeom prst="rect">
            <a:avLst/>
          </a:prstGeom>
        </p:spPr>
      </p:pic>
      <p:pic>
        <p:nvPicPr>
          <p:cNvPr id="4" name="Obrázek 3"/>
          <p:cNvPicPr>
            <a:picLocks noChangeAspect="1"/>
          </p:cNvPicPr>
          <p:nvPr/>
        </p:nvPicPr>
        <p:blipFill rotWithShape="1">
          <a:blip r:embed="rId3" cstate="print"/>
          <a:srcRect l="3354" r="3415" b="4"/>
          <a:stretch/>
        </p:blipFill>
        <p:spPr>
          <a:xfrm>
            <a:off x="3942260" y="2454901"/>
            <a:ext cx="3442803" cy="4080255"/>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ovéPole 5">
            <a:extLst>
              <a:ext uri="{FF2B5EF4-FFF2-40B4-BE49-F238E27FC236}">
                <a16:creationId xmlns:a16="http://schemas.microsoft.com/office/drawing/2014/main" id="{02084711-D8E7-4D7B-A0C7-B5096DC5C1AF}"/>
              </a:ext>
            </a:extLst>
          </p:cNvPr>
          <p:cNvSpPr txBox="1"/>
          <p:nvPr/>
        </p:nvSpPr>
        <p:spPr>
          <a:xfrm>
            <a:off x="7750628" y="491260"/>
            <a:ext cx="3917115" cy="5876883"/>
          </a:xfrm>
          <a:prstGeom prst="rect">
            <a:avLst/>
          </a:prstGeom>
        </p:spPr>
        <p:txBody>
          <a:bodyPr vert="horz" lIns="91440" tIns="45720" rIns="91440" bIns="45720" rtlCol="0" anchor="ctr">
            <a:normAutofit fontScale="85000" lnSpcReduction="20000"/>
          </a:bodyPr>
          <a:lstStyle/>
          <a:p>
            <a:pPr indent="-228600">
              <a:lnSpc>
                <a:spcPct val="120000"/>
              </a:lnSpc>
              <a:spcAft>
                <a:spcPts val="600"/>
              </a:spcAft>
              <a:buFont typeface="Arial" panose="020B0604020202020204" pitchFamily="34" charset="0"/>
              <a:buChar char="•"/>
            </a:pPr>
            <a:r>
              <a:rPr lang="en-US" sz="2200" dirty="0">
                <a:solidFill>
                  <a:srgbClr val="FFFFFF"/>
                </a:solidFill>
              </a:rPr>
              <a:t>The ad that stoked every young comic book reader’s imagination was the one for X-Ray Specs. These ads offered kids the opportunity to see through everything from fingers, an eggshell, and possibly even clothing all for the cost of a dollar. The fine print in these ads is that they only give the illusion of X-Ray vision and don’t actually allow the wearer to see through anything. </a:t>
            </a:r>
          </a:p>
          <a:p>
            <a:pPr indent="-228600">
              <a:lnSpc>
                <a:spcPct val="120000"/>
              </a:lnSpc>
              <a:spcAft>
                <a:spcPts val="600"/>
              </a:spcAft>
              <a:buFont typeface="Arial" panose="020B0604020202020204" pitchFamily="34" charset="0"/>
              <a:buChar char="•"/>
            </a:pPr>
            <a:r>
              <a:rPr lang="en-US" sz="2200" dirty="0">
                <a:solidFill>
                  <a:srgbClr val="FFFFFF"/>
                </a:solidFill>
              </a:rPr>
              <a:t>Anyone who sent out for the contraption found that they were actually plastic glasses filled with cardboard that had a depiction of the things you could see if you had x-Ray vision. Sorry kids, this is one product that doesn’t work</a:t>
            </a:r>
            <a:r>
              <a:rPr lang="en-US" sz="1700" dirty="0">
                <a:solidFill>
                  <a:srgbClr val="FFFFFF"/>
                </a:solidFill>
              </a:rPr>
              <a:t>.</a:t>
            </a:r>
          </a:p>
        </p:txBody>
      </p:sp>
    </p:spTree>
    <p:extLst>
      <p:ext uri="{BB962C8B-B14F-4D97-AF65-F5344CB8AC3E}">
        <p14:creationId xmlns:p14="http://schemas.microsoft.com/office/powerpoint/2010/main" val="23631415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9C7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524256" y="491260"/>
            <a:ext cx="6594189" cy="1625210"/>
          </a:xfrm>
        </p:spPr>
        <p:txBody>
          <a:bodyPr vert="horz" lIns="91440" tIns="45720" rIns="91440" bIns="45720" rtlCol="0" anchor="ctr">
            <a:normAutofit/>
          </a:bodyPr>
          <a:lstStyle/>
          <a:p>
            <a:pPr algn="l" rtl="0">
              <a:lnSpc>
                <a:spcPct val="90000"/>
              </a:lnSpc>
              <a:spcBef>
                <a:spcPct val="0"/>
              </a:spcBef>
            </a:pPr>
            <a:r>
              <a:rPr lang="en-US" sz="4400" b="1" kern="1200">
                <a:solidFill>
                  <a:srgbClr val="FFFFFF"/>
                </a:solidFill>
                <a:latin typeface="+mj-lt"/>
                <a:ea typeface="+mj-ea"/>
                <a:cs typeface="+mj-cs"/>
              </a:rPr>
              <a:t>RADITHOR: léčebné radioaktivní kapky</a:t>
            </a:r>
          </a:p>
        </p:txBody>
      </p:sp>
      <p:pic>
        <p:nvPicPr>
          <p:cNvPr id="176130" name="Picture 2" descr="Golfer Eben M. Byers.jpg"/>
          <p:cNvPicPr>
            <a:picLocks noChangeAspect="1" noChangeArrowheads="1"/>
          </p:cNvPicPr>
          <p:nvPr/>
        </p:nvPicPr>
        <p:blipFill rotWithShape="1">
          <a:blip r:embed="rId2" cstate="print"/>
          <a:srcRect t="3578" r="-1" b="25376"/>
          <a:stretch/>
        </p:blipFill>
        <p:spPr bwMode="auto">
          <a:xfrm>
            <a:off x="426061" y="2458812"/>
            <a:ext cx="3193068" cy="3784282"/>
          </a:xfrm>
          <a:prstGeom prst="rect">
            <a:avLst/>
          </a:prstGeom>
          <a:noFill/>
        </p:spPr>
      </p:pic>
      <p:pic>
        <p:nvPicPr>
          <p:cNvPr id="6" name="Picture 6" descr="https://s27107.pcdn.co/wp-content/uploads/2018/02/18n4f7zarx616jpg.jpg"/>
          <p:cNvPicPr>
            <a:picLocks noChangeAspect="1" noChangeArrowheads="1"/>
          </p:cNvPicPr>
          <p:nvPr/>
        </p:nvPicPr>
        <p:blipFill rotWithShape="1">
          <a:blip r:embed="rId3" cstate="print"/>
          <a:srcRect l="13428" r="16958" b="-3"/>
          <a:stretch/>
        </p:blipFill>
        <p:spPr bwMode="auto">
          <a:xfrm>
            <a:off x="4022025" y="2285999"/>
            <a:ext cx="3374312" cy="3999082"/>
          </a:xfrm>
          <a:prstGeom prst="rect">
            <a:avLst/>
          </a:prstGeom>
          <a:noFill/>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délník 4"/>
          <p:cNvSpPr/>
          <p:nvPr/>
        </p:nvSpPr>
        <p:spPr>
          <a:xfrm>
            <a:off x="7661303" y="491260"/>
            <a:ext cx="4104636" cy="4230095"/>
          </a:xfrm>
          <a:prstGeom prst="rect">
            <a:avLst/>
          </a:prstGeom>
        </p:spPr>
        <p:txBody>
          <a:bodyPr vert="horz" lIns="91440" tIns="45720" rIns="91440" bIns="45720" rtlCol="0" anchor="ctr">
            <a:normAutofit lnSpcReduction="10000"/>
          </a:bodyPr>
          <a:lstStyle/>
          <a:p>
            <a:pPr indent="-228600">
              <a:lnSpc>
                <a:spcPct val="110000"/>
              </a:lnSpc>
              <a:spcAft>
                <a:spcPts val="600"/>
              </a:spcAft>
              <a:buFont typeface="Arial" panose="020B0604020202020204" pitchFamily="34" charset="0"/>
              <a:buChar char="•"/>
            </a:pPr>
            <a:r>
              <a:rPr lang="en-US" sz="1900" dirty="0" err="1">
                <a:solidFill>
                  <a:srgbClr val="FFFFFF"/>
                </a:solidFill>
              </a:rPr>
              <a:t>Malá</a:t>
            </a:r>
            <a:r>
              <a:rPr lang="en-US" sz="1900" dirty="0">
                <a:solidFill>
                  <a:srgbClr val="FFFFFF"/>
                </a:solidFill>
              </a:rPr>
              <a:t> </a:t>
            </a:r>
            <a:r>
              <a:rPr lang="en-US" sz="1900" dirty="0" err="1">
                <a:solidFill>
                  <a:srgbClr val="FFFFFF"/>
                </a:solidFill>
              </a:rPr>
              <a:t>lahvička</a:t>
            </a:r>
            <a:r>
              <a:rPr lang="en-US" sz="1900" dirty="0">
                <a:solidFill>
                  <a:srgbClr val="FFFFFF"/>
                </a:solidFill>
              </a:rPr>
              <a:t> </a:t>
            </a:r>
            <a:r>
              <a:rPr lang="en-US" sz="1900" dirty="0" err="1">
                <a:solidFill>
                  <a:srgbClr val="FFFFFF"/>
                </a:solidFill>
              </a:rPr>
              <a:t>prodávaná</a:t>
            </a:r>
            <a:r>
              <a:rPr lang="en-US" sz="1900" dirty="0">
                <a:solidFill>
                  <a:srgbClr val="FFFFFF"/>
                </a:solidFill>
              </a:rPr>
              <a:t> </a:t>
            </a:r>
            <a:r>
              <a:rPr lang="en-US" sz="1900" dirty="0" err="1">
                <a:solidFill>
                  <a:srgbClr val="FFFFFF"/>
                </a:solidFill>
              </a:rPr>
              <a:t>jakožto</a:t>
            </a:r>
            <a:r>
              <a:rPr lang="en-US" sz="1900" dirty="0">
                <a:solidFill>
                  <a:srgbClr val="FFFFFF"/>
                </a:solidFill>
              </a:rPr>
              <a:t> </a:t>
            </a:r>
            <a:r>
              <a:rPr lang="en-US" sz="1900" dirty="0" err="1">
                <a:solidFill>
                  <a:srgbClr val="FFFFFF"/>
                </a:solidFill>
              </a:rPr>
              <a:t>lék</a:t>
            </a:r>
            <a:r>
              <a:rPr lang="en-US" sz="1900" dirty="0">
                <a:solidFill>
                  <a:srgbClr val="FFFFFF"/>
                </a:solidFill>
              </a:rPr>
              <a:t> </a:t>
            </a:r>
            <a:r>
              <a:rPr lang="en-US" sz="1900" dirty="0" err="1">
                <a:solidFill>
                  <a:srgbClr val="FFFFFF"/>
                </a:solidFill>
              </a:rPr>
              <a:t>proti</a:t>
            </a:r>
            <a:r>
              <a:rPr lang="en-US" sz="1900" dirty="0">
                <a:solidFill>
                  <a:srgbClr val="FFFFFF"/>
                </a:solidFill>
              </a:rPr>
              <a:t> </a:t>
            </a:r>
            <a:r>
              <a:rPr lang="en-US" sz="1900" dirty="0" err="1">
                <a:solidFill>
                  <a:srgbClr val="FFFFFF"/>
                </a:solidFill>
              </a:rPr>
              <a:t>artritidě</a:t>
            </a:r>
            <a:r>
              <a:rPr lang="en-US" sz="1900" dirty="0">
                <a:solidFill>
                  <a:srgbClr val="FFFFFF"/>
                </a:solidFill>
              </a:rPr>
              <a:t>, </a:t>
            </a:r>
            <a:r>
              <a:rPr lang="en-US" sz="1900" dirty="0" err="1">
                <a:solidFill>
                  <a:srgbClr val="FFFFFF"/>
                </a:solidFill>
              </a:rPr>
              <a:t>revmatismu</a:t>
            </a:r>
            <a:r>
              <a:rPr lang="en-US" sz="1900" dirty="0">
                <a:solidFill>
                  <a:srgbClr val="FFFFFF"/>
                </a:solidFill>
              </a:rPr>
              <a:t>, </a:t>
            </a:r>
            <a:r>
              <a:rPr lang="en-US" sz="1900" dirty="0" err="1">
                <a:solidFill>
                  <a:srgbClr val="FFFFFF"/>
                </a:solidFill>
              </a:rPr>
              <a:t>mentálním</a:t>
            </a:r>
            <a:r>
              <a:rPr lang="en-US" sz="1900" dirty="0">
                <a:solidFill>
                  <a:srgbClr val="FFFFFF"/>
                </a:solidFill>
              </a:rPr>
              <a:t> </a:t>
            </a:r>
            <a:r>
              <a:rPr lang="en-US" sz="1900" dirty="0" err="1">
                <a:solidFill>
                  <a:srgbClr val="FFFFFF"/>
                </a:solidFill>
              </a:rPr>
              <a:t>chorobám</a:t>
            </a:r>
            <a:r>
              <a:rPr lang="en-US" sz="1900" dirty="0">
                <a:solidFill>
                  <a:srgbClr val="FFFFFF"/>
                </a:solidFill>
              </a:rPr>
              <a:t>, </a:t>
            </a:r>
            <a:r>
              <a:rPr lang="en-US" sz="1900" dirty="0" err="1">
                <a:solidFill>
                  <a:srgbClr val="FFFFFF"/>
                </a:solidFill>
              </a:rPr>
              <a:t>rakovině</a:t>
            </a:r>
            <a:r>
              <a:rPr lang="en-US" sz="1900" dirty="0">
                <a:solidFill>
                  <a:srgbClr val="FFFFFF"/>
                </a:solidFill>
              </a:rPr>
              <a:t> </a:t>
            </a:r>
            <a:r>
              <a:rPr lang="en-US" sz="1900" dirty="0" err="1">
                <a:solidFill>
                  <a:srgbClr val="FFFFFF"/>
                </a:solidFill>
              </a:rPr>
              <a:t>žaludku</a:t>
            </a:r>
            <a:r>
              <a:rPr lang="cs-CZ" sz="1900" dirty="0">
                <a:solidFill>
                  <a:srgbClr val="FFFFFF"/>
                </a:solidFill>
              </a:rPr>
              <a:t> </a:t>
            </a:r>
            <a:r>
              <a:rPr lang="en-US" sz="1900" dirty="0">
                <a:solidFill>
                  <a:srgbClr val="FFFFFF"/>
                </a:solidFill>
              </a:rPr>
              <a:t>a </a:t>
            </a:r>
            <a:r>
              <a:rPr lang="en-US" sz="1900" dirty="0" err="1">
                <a:solidFill>
                  <a:srgbClr val="FFFFFF"/>
                </a:solidFill>
              </a:rPr>
              <a:t>impotenci</a:t>
            </a:r>
            <a:endParaRPr lang="en-US" sz="1900" dirty="0">
              <a:solidFill>
                <a:srgbClr val="FFFFFF"/>
              </a:solidFill>
            </a:endParaRPr>
          </a:p>
          <a:p>
            <a:pPr indent="-228600">
              <a:lnSpc>
                <a:spcPct val="110000"/>
              </a:lnSpc>
              <a:spcAft>
                <a:spcPts val="600"/>
              </a:spcAft>
              <a:buFont typeface="Arial" panose="020B0604020202020204" pitchFamily="34" charset="0"/>
              <a:buChar char="•"/>
            </a:pPr>
            <a:r>
              <a:rPr lang="en-US" sz="1900" dirty="0" err="1">
                <a:solidFill>
                  <a:srgbClr val="FFFFFF"/>
                </a:solidFill>
              </a:rPr>
              <a:t>Jednalo</a:t>
            </a:r>
            <a:r>
              <a:rPr lang="en-US" sz="1900" dirty="0">
                <a:solidFill>
                  <a:srgbClr val="FFFFFF"/>
                </a:solidFill>
              </a:rPr>
              <a:t> se o 3x </a:t>
            </a:r>
            <a:r>
              <a:rPr lang="en-US" sz="1900" dirty="0" err="1">
                <a:solidFill>
                  <a:srgbClr val="FFFFFF"/>
                </a:solidFill>
              </a:rPr>
              <a:t>destilovanou</a:t>
            </a:r>
            <a:r>
              <a:rPr lang="en-US" sz="1900" dirty="0">
                <a:solidFill>
                  <a:srgbClr val="FFFFFF"/>
                </a:solidFill>
              </a:rPr>
              <a:t> </a:t>
            </a:r>
            <a:r>
              <a:rPr lang="en-US" sz="1900" dirty="0" err="1">
                <a:solidFill>
                  <a:srgbClr val="FFFFFF"/>
                </a:solidFill>
              </a:rPr>
              <a:t>vodu</a:t>
            </a:r>
            <a:r>
              <a:rPr lang="en-US" sz="1900" dirty="0">
                <a:solidFill>
                  <a:srgbClr val="FFFFFF"/>
                </a:solidFill>
              </a:rPr>
              <a:t> s </a:t>
            </a:r>
            <a:r>
              <a:rPr lang="en-US" sz="1900" dirty="0" err="1">
                <a:solidFill>
                  <a:srgbClr val="FFFFFF"/>
                </a:solidFill>
              </a:rPr>
              <a:t>nepatrným</a:t>
            </a:r>
            <a:r>
              <a:rPr lang="en-US" sz="1900" dirty="0">
                <a:solidFill>
                  <a:srgbClr val="FFFFFF"/>
                </a:solidFill>
              </a:rPr>
              <a:t> </a:t>
            </a:r>
            <a:r>
              <a:rPr lang="en-US" sz="1900" dirty="0" err="1">
                <a:solidFill>
                  <a:srgbClr val="FFFFFF"/>
                </a:solidFill>
              </a:rPr>
              <a:t>přídavkem</a:t>
            </a:r>
            <a:r>
              <a:rPr lang="en-US" sz="1900" dirty="0">
                <a:solidFill>
                  <a:srgbClr val="FFFFFF"/>
                </a:solidFill>
              </a:rPr>
              <a:t> </a:t>
            </a:r>
            <a:r>
              <a:rPr lang="en-US" sz="1900" dirty="0" err="1">
                <a:solidFill>
                  <a:srgbClr val="FFFFFF"/>
                </a:solidFill>
              </a:rPr>
              <a:t>radia</a:t>
            </a:r>
            <a:r>
              <a:rPr lang="en-US" sz="1900" dirty="0">
                <a:solidFill>
                  <a:srgbClr val="FFFFFF"/>
                </a:solidFill>
              </a:rPr>
              <a:t> </a:t>
            </a:r>
            <a:r>
              <a:rPr lang="en-US" sz="1900" b="1" dirty="0">
                <a:solidFill>
                  <a:srgbClr val="FF0000"/>
                </a:solidFill>
              </a:rPr>
              <a:t>(</a:t>
            </a:r>
            <a:r>
              <a:rPr lang="en-US" sz="1900" b="1" baseline="30000" dirty="0">
                <a:solidFill>
                  <a:srgbClr val="FF0000"/>
                </a:solidFill>
              </a:rPr>
              <a:t>226</a:t>
            </a:r>
            <a:r>
              <a:rPr lang="en-US" sz="1900" b="1" dirty="0">
                <a:solidFill>
                  <a:srgbClr val="FF0000"/>
                </a:solidFill>
              </a:rPr>
              <a:t>Ra a </a:t>
            </a:r>
            <a:r>
              <a:rPr lang="en-US" sz="1900" b="1" baseline="30000" dirty="0">
                <a:solidFill>
                  <a:srgbClr val="FF0000"/>
                </a:solidFill>
              </a:rPr>
              <a:t>228</a:t>
            </a:r>
            <a:r>
              <a:rPr lang="en-US" sz="1900" b="1" dirty="0">
                <a:solidFill>
                  <a:srgbClr val="FF0000"/>
                </a:solidFill>
              </a:rPr>
              <a:t>Ra; 1 </a:t>
            </a:r>
            <a:r>
              <a:rPr lang="en-US" sz="1900" b="1" dirty="0" err="1">
                <a:solidFill>
                  <a:srgbClr val="FF0000"/>
                </a:solidFill>
              </a:rPr>
              <a:t>mCi</a:t>
            </a:r>
            <a:r>
              <a:rPr lang="en-US" sz="1900" b="1" dirty="0">
                <a:solidFill>
                  <a:srgbClr val="FF0000"/>
                </a:solidFill>
              </a:rPr>
              <a:t> = 37 </a:t>
            </a:r>
            <a:r>
              <a:rPr lang="en-US" sz="1900" b="1" dirty="0" err="1">
                <a:solidFill>
                  <a:srgbClr val="FF0000"/>
                </a:solidFill>
              </a:rPr>
              <a:t>kBq</a:t>
            </a:r>
            <a:r>
              <a:rPr lang="en-US" sz="1900" b="1" dirty="0">
                <a:solidFill>
                  <a:srgbClr val="FF0000"/>
                </a:solidFill>
              </a:rPr>
              <a:t>; </a:t>
            </a:r>
            <a:r>
              <a:rPr lang="en-US" sz="1900" dirty="0" err="1">
                <a:solidFill>
                  <a:srgbClr val="FFFFFF"/>
                </a:solidFill>
              </a:rPr>
              <a:t>aktivita</a:t>
            </a:r>
            <a:r>
              <a:rPr lang="en-US" sz="1900" dirty="0">
                <a:solidFill>
                  <a:srgbClr val="FFFFFF"/>
                </a:solidFill>
              </a:rPr>
              <a:t> v </a:t>
            </a:r>
            <a:r>
              <a:rPr lang="en-US" sz="1900" dirty="0" err="1">
                <a:solidFill>
                  <a:srgbClr val="FFFFFF"/>
                </a:solidFill>
              </a:rPr>
              <a:t>řádech</a:t>
            </a:r>
            <a:r>
              <a:rPr lang="en-US" sz="1900" dirty="0">
                <a:solidFill>
                  <a:srgbClr val="FFFFFF"/>
                </a:solidFill>
              </a:rPr>
              <a:t> </a:t>
            </a:r>
            <a:r>
              <a:rPr lang="en-US" sz="1900" dirty="0" err="1">
                <a:solidFill>
                  <a:srgbClr val="FFFFFF"/>
                </a:solidFill>
              </a:rPr>
              <a:t>jednotek</a:t>
            </a:r>
            <a:r>
              <a:rPr lang="en-US" sz="1900" dirty="0">
                <a:solidFill>
                  <a:srgbClr val="FFFFFF"/>
                </a:solidFill>
              </a:rPr>
              <a:t> </a:t>
            </a:r>
            <a:r>
              <a:rPr lang="en-US" sz="1900" dirty="0" err="1">
                <a:solidFill>
                  <a:srgbClr val="FFFFFF"/>
                </a:solidFill>
              </a:rPr>
              <a:t>Bq</a:t>
            </a:r>
            <a:r>
              <a:rPr lang="en-US" sz="1900" dirty="0">
                <a:solidFill>
                  <a:srgbClr val="FFFFFF"/>
                </a:solidFill>
              </a:rPr>
              <a:t> </a:t>
            </a:r>
            <a:r>
              <a:rPr lang="en-US" sz="1900" dirty="0" err="1">
                <a:solidFill>
                  <a:srgbClr val="FFFFFF"/>
                </a:solidFill>
              </a:rPr>
              <a:t>až</a:t>
            </a:r>
            <a:r>
              <a:rPr lang="en-US" sz="1900" dirty="0">
                <a:solidFill>
                  <a:srgbClr val="FFFFFF"/>
                </a:solidFill>
              </a:rPr>
              <a:t> </a:t>
            </a:r>
            <a:r>
              <a:rPr lang="en-US" sz="1900" dirty="0" err="1">
                <a:solidFill>
                  <a:srgbClr val="FFFFFF"/>
                </a:solidFill>
              </a:rPr>
              <a:t>kBq</a:t>
            </a:r>
            <a:r>
              <a:rPr lang="en-US" sz="1900" dirty="0">
                <a:solidFill>
                  <a:srgbClr val="FFFFFF"/>
                </a:solidFill>
              </a:rPr>
              <a:t> je </a:t>
            </a:r>
            <a:r>
              <a:rPr lang="en-US" sz="1900" dirty="0" err="1">
                <a:solidFill>
                  <a:srgbClr val="FFFFFF"/>
                </a:solidFill>
              </a:rPr>
              <a:t>velice</a:t>
            </a:r>
            <a:r>
              <a:rPr lang="en-US" sz="1900" dirty="0">
                <a:solidFill>
                  <a:srgbClr val="FFFFFF"/>
                </a:solidFill>
              </a:rPr>
              <a:t> </a:t>
            </a:r>
            <a:r>
              <a:rPr lang="en-US" sz="1900" dirty="0" err="1">
                <a:solidFill>
                  <a:srgbClr val="FFFFFF"/>
                </a:solidFill>
              </a:rPr>
              <a:t>nízká</a:t>
            </a:r>
            <a:r>
              <a:rPr lang="en-US" sz="1900" dirty="0">
                <a:solidFill>
                  <a:srgbClr val="FFFFFF"/>
                </a:solidFill>
              </a:rPr>
              <a:t>; </a:t>
            </a:r>
            <a:r>
              <a:rPr lang="en-US" sz="1900" b="1" dirty="0" err="1">
                <a:solidFill>
                  <a:srgbClr val="FF0000"/>
                </a:solidFill>
              </a:rPr>
              <a:t>radioterapeutika</a:t>
            </a:r>
            <a:r>
              <a:rPr lang="en-US" sz="1900" b="1" dirty="0">
                <a:solidFill>
                  <a:srgbClr val="FF0000"/>
                </a:solidFill>
              </a:rPr>
              <a:t> MBq-</a:t>
            </a:r>
            <a:r>
              <a:rPr lang="en-US" sz="1900" b="1" dirty="0" err="1">
                <a:solidFill>
                  <a:srgbClr val="FF0000"/>
                </a:solidFill>
              </a:rPr>
              <a:t>GBq</a:t>
            </a:r>
            <a:r>
              <a:rPr lang="en-US" sz="1900" b="1" dirty="0">
                <a:solidFill>
                  <a:srgbClr val="FF0000"/>
                </a:solidFill>
              </a:rPr>
              <a:t>)</a:t>
            </a:r>
            <a:r>
              <a:rPr lang="en-US" sz="1900" dirty="0">
                <a:solidFill>
                  <a:srgbClr val="FFFFFF"/>
                </a:solidFill>
              </a:rPr>
              <a:t>.</a:t>
            </a:r>
          </a:p>
          <a:p>
            <a:pPr indent="-228600">
              <a:lnSpc>
                <a:spcPct val="110000"/>
              </a:lnSpc>
              <a:spcAft>
                <a:spcPts val="600"/>
              </a:spcAft>
              <a:buFont typeface="Arial" panose="020B0604020202020204" pitchFamily="34" charset="0"/>
              <a:buChar char="•"/>
            </a:pPr>
            <a:r>
              <a:rPr lang="en-US" sz="1900" dirty="0" err="1">
                <a:solidFill>
                  <a:srgbClr val="FFFFFF"/>
                </a:solidFill>
              </a:rPr>
              <a:t>Existovaly</a:t>
            </a:r>
            <a:r>
              <a:rPr lang="en-US" sz="1900" dirty="0">
                <a:solidFill>
                  <a:srgbClr val="FFFFFF"/>
                </a:solidFill>
              </a:rPr>
              <a:t> </a:t>
            </a:r>
            <a:r>
              <a:rPr lang="en-US" sz="1900" dirty="0" err="1">
                <a:solidFill>
                  <a:srgbClr val="FFFFFF"/>
                </a:solidFill>
              </a:rPr>
              <a:t>však</a:t>
            </a:r>
            <a:r>
              <a:rPr lang="en-US" sz="1900" dirty="0">
                <a:solidFill>
                  <a:srgbClr val="FFFFFF"/>
                </a:solidFill>
              </a:rPr>
              <a:t> </a:t>
            </a:r>
            <a:r>
              <a:rPr lang="en-US" sz="1900" dirty="0" err="1">
                <a:solidFill>
                  <a:srgbClr val="FFFFFF"/>
                </a:solidFill>
              </a:rPr>
              <a:t>i</a:t>
            </a:r>
            <a:r>
              <a:rPr lang="en-US" sz="1900" dirty="0">
                <a:solidFill>
                  <a:srgbClr val="FFFFFF"/>
                </a:solidFill>
              </a:rPr>
              <a:t> </a:t>
            </a:r>
            <a:r>
              <a:rPr lang="en-US" sz="1900" dirty="0" err="1">
                <a:solidFill>
                  <a:srgbClr val="FFFFFF"/>
                </a:solidFill>
              </a:rPr>
              <a:t>přípravky</a:t>
            </a:r>
            <a:r>
              <a:rPr lang="en-US" sz="1900" dirty="0">
                <a:solidFill>
                  <a:srgbClr val="FFFFFF"/>
                </a:solidFill>
              </a:rPr>
              <a:t> </a:t>
            </a:r>
            <a:r>
              <a:rPr lang="en-US" sz="1900" dirty="0" err="1">
                <a:solidFill>
                  <a:srgbClr val="FFFFFF"/>
                </a:solidFill>
              </a:rPr>
              <a:t>určené</a:t>
            </a:r>
            <a:r>
              <a:rPr lang="en-US" sz="1900" dirty="0">
                <a:solidFill>
                  <a:srgbClr val="FFFFFF"/>
                </a:solidFill>
              </a:rPr>
              <a:t> </a:t>
            </a:r>
            <a:r>
              <a:rPr lang="en-US" sz="1900" dirty="0" err="1">
                <a:solidFill>
                  <a:srgbClr val="FFFFFF"/>
                </a:solidFill>
              </a:rPr>
              <a:t>přímo</a:t>
            </a:r>
            <a:r>
              <a:rPr lang="en-US" sz="1900" dirty="0">
                <a:solidFill>
                  <a:srgbClr val="FFFFFF"/>
                </a:solidFill>
              </a:rPr>
              <a:t> pro </a:t>
            </a:r>
            <a:r>
              <a:rPr lang="en-US" sz="1900" dirty="0" err="1">
                <a:solidFill>
                  <a:srgbClr val="FFFFFF"/>
                </a:solidFill>
              </a:rPr>
              <a:t>intravenózní</a:t>
            </a:r>
            <a:r>
              <a:rPr lang="en-US" sz="1900" dirty="0">
                <a:solidFill>
                  <a:srgbClr val="FFFFFF"/>
                </a:solidFill>
              </a:rPr>
              <a:t> (</a:t>
            </a:r>
            <a:r>
              <a:rPr lang="en-US" sz="1900" dirty="0" err="1">
                <a:solidFill>
                  <a:srgbClr val="FFFFFF"/>
                </a:solidFill>
              </a:rPr>
              <a:t>injekční</a:t>
            </a:r>
            <a:r>
              <a:rPr lang="en-US" sz="1900" dirty="0">
                <a:solidFill>
                  <a:srgbClr val="FFFFFF"/>
                </a:solidFill>
              </a:rPr>
              <a:t>) </a:t>
            </a:r>
            <a:r>
              <a:rPr lang="en-US" sz="1900" dirty="0" err="1">
                <a:solidFill>
                  <a:srgbClr val="FFFFFF"/>
                </a:solidFill>
              </a:rPr>
              <a:t>aplikaci</a:t>
            </a:r>
            <a:endParaRPr lang="en-US" sz="1900" dirty="0">
              <a:solidFill>
                <a:srgbClr val="FFFFFF"/>
              </a:solidFill>
            </a:endParaRPr>
          </a:p>
          <a:p>
            <a:pPr indent="-228600">
              <a:lnSpc>
                <a:spcPct val="110000"/>
              </a:lnSpc>
              <a:spcAft>
                <a:spcPts val="600"/>
              </a:spcAft>
              <a:buFont typeface="Arial" panose="020B0604020202020204" pitchFamily="34" charset="0"/>
              <a:buChar char="•"/>
            </a:pPr>
            <a:endParaRPr lang="en-US" sz="1900" dirty="0">
              <a:solidFill>
                <a:srgbClr val="FFFFFF"/>
              </a:solidFill>
            </a:endParaRPr>
          </a:p>
        </p:txBody>
      </p:sp>
      <p:sp>
        <p:nvSpPr>
          <p:cNvPr id="23" name="Podnadpis 2">
            <a:extLst>
              <a:ext uri="{FF2B5EF4-FFF2-40B4-BE49-F238E27FC236}">
                <a16:creationId xmlns:a16="http://schemas.microsoft.com/office/drawing/2014/main" id="{7CD05746-2647-4320-82A4-D5D291B29453}"/>
              </a:ext>
            </a:extLst>
          </p:cNvPr>
          <p:cNvSpPr>
            <a:spLocks noGrp="1"/>
          </p:cNvSpPr>
          <p:nvPr>
            <p:ph type="subTitle"/>
          </p:nvPr>
        </p:nvSpPr>
        <p:spPr>
          <a:xfrm>
            <a:off x="7713468" y="4602019"/>
            <a:ext cx="4104636" cy="1542648"/>
          </a:xfrm>
        </p:spPr>
        <p:txBody>
          <a:bodyPr/>
          <a:lstStyle/>
          <a:p>
            <a:pPr marL="285750" indent="-285750">
              <a:buFont typeface="Arial" panose="020B0604020202020204" pitchFamily="34" charset="0"/>
              <a:buChar char="•"/>
            </a:pPr>
            <a:r>
              <a:rPr lang="en-US" dirty="0">
                <a:solidFill>
                  <a:schemeClr val="bg1"/>
                </a:solidFill>
              </a:rPr>
              <a:t>Ebenezer McBurney Byers </a:t>
            </a:r>
          </a:p>
          <a:p>
            <a:r>
              <a:rPr lang="en-US" dirty="0">
                <a:solidFill>
                  <a:schemeClr val="bg1"/>
                </a:solidFill>
              </a:rPr>
              <a:t> earned notoriety in the early 1930s when </a:t>
            </a:r>
            <a:r>
              <a:rPr lang="en-US" b="1" dirty="0">
                <a:solidFill>
                  <a:srgbClr val="FF0000"/>
                </a:solidFill>
              </a:rPr>
              <a:t>he died from multiple radiation-induced cancers after consuming </a:t>
            </a:r>
            <a:r>
              <a:rPr lang="en-US" b="1" dirty="0" err="1">
                <a:solidFill>
                  <a:srgbClr val="FF0000"/>
                </a:solidFill>
              </a:rPr>
              <a:t>Radithor</a:t>
            </a:r>
            <a:r>
              <a:rPr lang="en-US" dirty="0">
                <a:solidFill>
                  <a:schemeClr val="bg1"/>
                </a:solidFill>
              </a:rPr>
              <a:t>.</a:t>
            </a:r>
            <a:r>
              <a:rPr lang="cs-CZ" dirty="0">
                <a:solidFill>
                  <a:schemeClr val="bg1"/>
                </a:solidFill>
              </a:rPr>
              <a:t> (</a:t>
            </a:r>
            <a:r>
              <a:rPr lang="en-US" dirty="0">
                <a:solidFill>
                  <a:schemeClr val="bg1"/>
                </a:solidFill>
              </a:rPr>
              <a:t>He won the 1906 </a:t>
            </a:r>
            <a:r>
              <a:rPr lang="en-US" dirty="0">
                <a:solidFill>
                  <a:schemeClr val="bg1"/>
                </a:solidFill>
                <a:hlinkClick r:id="rId4" tooltip="U.S. Amateur">
                  <a:extLst>
                    <a:ext uri="{A12FA001-AC4F-418D-AE19-62706E023703}">
                      <ahyp:hlinkClr xmlns:ahyp="http://schemas.microsoft.com/office/drawing/2018/hyperlinkcolor" val="tx"/>
                    </a:ext>
                  </a:extLst>
                </a:hlinkClick>
              </a:rPr>
              <a:t>U.S. Amateur</a:t>
            </a:r>
            <a:r>
              <a:rPr lang="en-US" dirty="0">
                <a:solidFill>
                  <a:schemeClr val="bg1"/>
                </a:solidFill>
              </a:rPr>
              <a:t> in golf</a:t>
            </a:r>
            <a:r>
              <a:rPr lang="cs-CZ" dirty="0">
                <a:solidFill>
                  <a:schemeClr val="bg1"/>
                </a:solidFill>
              </a:rPr>
              <a:t>)</a:t>
            </a:r>
            <a:endParaRPr lang="cs-CZ" dirty="0"/>
          </a:p>
        </p:txBody>
      </p:sp>
      <p:sp>
        <p:nvSpPr>
          <p:cNvPr id="24" name="Obdélník 23">
            <a:extLst>
              <a:ext uri="{FF2B5EF4-FFF2-40B4-BE49-F238E27FC236}">
                <a16:creationId xmlns:a16="http://schemas.microsoft.com/office/drawing/2014/main" id="{D09879BF-C08F-4199-87E1-EE81CF23F417}"/>
              </a:ext>
            </a:extLst>
          </p:cNvPr>
          <p:cNvSpPr/>
          <p:nvPr/>
        </p:nvSpPr>
        <p:spPr>
          <a:xfrm>
            <a:off x="119743" y="6336462"/>
            <a:ext cx="7541560" cy="369332"/>
          </a:xfrm>
          <a:prstGeom prst="rect">
            <a:avLst/>
          </a:prstGeom>
        </p:spPr>
        <p:txBody>
          <a:bodyPr wrap="square">
            <a:spAutoFit/>
          </a:bodyPr>
          <a:lstStyle/>
          <a:p>
            <a:pPr algn="ctr"/>
            <a:r>
              <a:rPr lang="en-US" b="1" dirty="0">
                <a:solidFill>
                  <a:prstClr val="black"/>
                </a:solidFill>
              </a:rPr>
              <a:t>Ebenezer McBurney Byers</a:t>
            </a:r>
            <a:r>
              <a:rPr lang="en-US" dirty="0">
                <a:solidFill>
                  <a:prstClr val="black"/>
                </a:solidFill>
              </a:rPr>
              <a:t> (April 12, 1880 – March 31, 1932) </a:t>
            </a:r>
            <a:endParaRPr lang="cs-CZ" dirty="0">
              <a:solidFill>
                <a:prstClr val="black"/>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0" name="Rectangle 7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3">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699714" y="353160"/>
            <a:ext cx="7091300" cy="898581"/>
          </a:xfrm>
        </p:spPr>
        <p:txBody>
          <a:bodyPr vert="horz" lIns="91440" tIns="45720" rIns="91440" bIns="45720" rtlCol="0" anchor="ctr">
            <a:normAutofit/>
          </a:bodyPr>
          <a:lstStyle/>
          <a:p>
            <a:pPr algn="l" rtl="0">
              <a:lnSpc>
                <a:spcPct val="90000"/>
              </a:lnSpc>
              <a:spcBef>
                <a:spcPct val="0"/>
              </a:spcBef>
            </a:pPr>
            <a:r>
              <a:rPr lang="en-US" sz="2800" kern="1200">
                <a:solidFill>
                  <a:srgbClr val="FFFFFF"/>
                </a:solidFill>
                <a:latin typeface="+mj-lt"/>
                <a:ea typeface="+mj-ea"/>
                <a:cs typeface="+mj-cs"/>
              </a:rPr>
              <a:t>REVIGATOR: </a:t>
            </a:r>
            <a:br>
              <a:rPr lang="en-US" sz="2800" kern="1200">
                <a:solidFill>
                  <a:srgbClr val="FFFFFF"/>
                </a:solidFill>
                <a:latin typeface="+mj-lt"/>
                <a:ea typeface="+mj-ea"/>
                <a:cs typeface="+mj-cs"/>
              </a:rPr>
            </a:br>
            <a:r>
              <a:rPr lang="en-US" sz="2800" kern="1200">
                <a:solidFill>
                  <a:srgbClr val="FFFFFF"/>
                </a:solidFill>
                <a:latin typeface="+mj-lt"/>
                <a:ea typeface="+mj-ea"/>
                <a:cs typeface="+mj-cs"/>
              </a:rPr>
              <a:t>levnější cesta k léčebné radioaktivní vodě</a:t>
            </a:r>
          </a:p>
        </p:txBody>
      </p:sp>
      <p:pic>
        <p:nvPicPr>
          <p:cNvPr id="33" name="Picture 16" descr="http://cdn.theatlantic.com/static/mt/assets/food/RadiumAd2_0.jpg">
            <a:extLst>
              <a:ext uri="{FF2B5EF4-FFF2-40B4-BE49-F238E27FC236}">
                <a16:creationId xmlns:a16="http://schemas.microsoft.com/office/drawing/2014/main" id="{F5DCF529-103B-4DAF-BB11-8A0D0B42BD27}"/>
              </a:ext>
            </a:extLst>
          </p:cNvPr>
          <p:cNvPicPr/>
          <p:nvPr/>
        </p:nvPicPr>
        <p:blipFill>
          <a:blip r:embed="rId2" cstate="print"/>
          <a:stretch/>
        </p:blipFill>
        <p:spPr>
          <a:xfrm>
            <a:off x="0" y="1603915"/>
            <a:ext cx="7895864" cy="5254085"/>
          </a:xfrm>
          <a:prstGeom prst="rect">
            <a:avLst/>
          </a:prstGeom>
        </p:spPr>
      </p:pic>
      <p:pic>
        <p:nvPicPr>
          <p:cNvPr id="34" name="Picture 2" descr="Image result for revigator">
            <a:extLst>
              <a:ext uri="{FF2B5EF4-FFF2-40B4-BE49-F238E27FC236}">
                <a16:creationId xmlns:a16="http://schemas.microsoft.com/office/drawing/2014/main" id="{573C17C0-B923-4823-941F-79A3948DA9F1}"/>
              </a:ext>
            </a:extLst>
          </p:cNvPr>
          <p:cNvPicPr>
            <a:picLocks noChangeAspect="1" noChangeArrowheads="1"/>
          </p:cNvPicPr>
          <p:nvPr/>
        </p:nvPicPr>
        <p:blipFill>
          <a:blip r:embed="rId3" cstate="print"/>
          <a:stretch>
            <a:fillRect/>
          </a:stretch>
        </p:blipFill>
        <p:spPr bwMode="auto">
          <a:xfrm>
            <a:off x="7854316" y="0"/>
            <a:ext cx="4337685" cy="68580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130" y="265037"/>
            <a:ext cx="3824434" cy="5330222"/>
          </a:xfrm>
          <a:prstGeom prst="rect">
            <a:avLst/>
          </a:prstGeom>
        </p:spPr>
      </p:pic>
      <p:sp>
        <p:nvSpPr>
          <p:cNvPr id="8" name="Obdélník 7">
            <a:extLst>
              <a:ext uri="{FF2B5EF4-FFF2-40B4-BE49-F238E27FC236}">
                <a16:creationId xmlns:a16="http://schemas.microsoft.com/office/drawing/2014/main" id="{D82A010A-64EA-4876-B393-281EA4CF9AE5}"/>
              </a:ext>
            </a:extLst>
          </p:cNvPr>
          <p:cNvSpPr/>
          <p:nvPr/>
        </p:nvSpPr>
        <p:spPr>
          <a:xfrm>
            <a:off x="6712363" y="413657"/>
            <a:ext cx="5006336" cy="5878285"/>
          </a:xfrm>
          <a:prstGeom prst="rect">
            <a:avLst/>
          </a:prstGeom>
        </p:spPr>
        <p:txBody>
          <a:bodyPr vert="horz" lIns="91440" tIns="45720" rIns="91440" bIns="45720" rtlCol="0" anchor="t">
            <a:noAutofit/>
          </a:bodyPr>
          <a:lstStyle/>
          <a:p>
            <a:pPr marL="182563" indent="-228600">
              <a:lnSpc>
                <a:spcPct val="90000"/>
              </a:lnSpc>
              <a:spcAft>
                <a:spcPts val="600"/>
              </a:spcAft>
              <a:buFont typeface="Arial" panose="020B0604020202020204" pitchFamily="34" charset="0"/>
              <a:buChar char="•"/>
            </a:pPr>
            <a:r>
              <a:rPr lang="en-US" sz="2400" dirty="0" err="1"/>
              <a:t>Kdo</a:t>
            </a:r>
            <a:r>
              <a:rPr lang="en-US" sz="2400" dirty="0"/>
              <a:t> </a:t>
            </a:r>
            <a:r>
              <a:rPr lang="en-US" sz="2400" dirty="0" err="1"/>
              <a:t>neměl</a:t>
            </a:r>
            <a:r>
              <a:rPr lang="en-US" sz="2400" dirty="0"/>
              <a:t> finance </a:t>
            </a:r>
            <a:r>
              <a:rPr lang="en-US" sz="2400" dirty="0" err="1"/>
              <a:t>na</a:t>
            </a:r>
            <a:r>
              <a:rPr lang="en-US" sz="2400" dirty="0"/>
              <a:t> </a:t>
            </a:r>
            <a:r>
              <a:rPr lang="en-US" sz="2400" dirty="0" err="1"/>
              <a:t>drahé</a:t>
            </a:r>
            <a:r>
              <a:rPr lang="en-US" sz="2400" dirty="0"/>
              <a:t> </a:t>
            </a:r>
            <a:r>
              <a:rPr lang="en-US" sz="2400" dirty="0" err="1"/>
              <a:t>léčivé</a:t>
            </a:r>
            <a:r>
              <a:rPr lang="en-US" sz="2400" dirty="0"/>
              <a:t> </a:t>
            </a:r>
            <a:r>
              <a:rPr lang="en-US" sz="2400" dirty="0" err="1"/>
              <a:t>radioaktivní</a:t>
            </a:r>
            <a:r>
              <a:rPr lang="en-US" sz="2400" dirty="0"/>
              <a:t> </a:t>
            </a:r>
            <a:r>
              <a:rPr lang="en-US" sz="2400" dirty="0" err="1"/>
              <a:t>kapky</a:t>
            </a:r>
            <a:r>
              <a:rPr lang="en-US" sz="2400" dirty="0"/>
              <a:t>, </a:t>
            </a:r>
            <a:r>
              <a:rPr lang="en-US" sz="2400" dirty="0" err="1"/>
              <a:t>mohl</a:t>
            </a:r>
            <a:r>
              <a:rPr lang="en-US" sz="2400" dirty="0"/>
              <a:t> </a:t>
            </a:r>
            <a:r>
              <a:rPr lang="en-US" sz="2400" dirty="0" err="1"/>
              <a:t>si</a:t>
            </a:r>
            <a:r>
              <a:rPr lang="en-US" sz="2400" dirty="0"/>
              <a:t> </a:t>
            </a:r>
            <a:r>
              <a:rPr lang="en-US" sz="2400" dirty="0" err="1"/>
              <a:t>připravit</a:t>
            </a:r>
            <a:r>
              <a:rPr lang="en-US" sz="2400" dirty="0"/>
              <a:t> </a:t>
            </a:r>
            <a:r>
              <a:rPr lang="en-US" sz="2400" dirty="0" err="1"/>
              <a:t>radioaktivní</a:t>
            </a:r>
            <a:r>
              <a:rPr lang="en-US" sz="2400" dirty="0"/>
              <a:t> </a:t>
            </a:r>
            <a:r>
              <a:rPr lang="en-US" sz="2400" dirty="0" err="1"/>
              <a:t>vodu</a:t>
            </a:r>
            <a:r>
              <a:rPr lang="en-US" sz="2400" dirty="0"/>
              <a:t> </a:t>
            </a:r>
            <a:r>
              <a:rPr lang="en-US" sz="2400" dirty="0" err="1"/>
              <a:t>sám</a:t>
            </a:r>
            <a:r>
              <a:rPr lang="en-US" sz="2400" dirty="0"/>
              <a:t> </a:t>
            </a:r>
            <a:r>
              <a:rPr lang="en-US" sz="2400" dirty="0" err="1"/>
              <a:t>doma</a:t>
            </a:r>
            <a:r>
              <a:rPr lang="en-US" sz="2400" dirty="0"/>
              <a:t> </a:t>
            </a:r>
            <a:r>
              <a:rPr lang="en-US" sz="2400" dirty="0" err="1"/>
              <a:t>pomocí</a:t>
            </a:r>
            <a:r>
              <a:rPr lang="en-US" sz="2400" dirty="0"/>
              <a:t> </a:t>
            </a:r>
            <a:r>
              <a:rPr lang="en-US" sz="2400" dirty="0" err="1"/>
              <a:t>Revigatoru</a:t>
            </a:r>
            <a:r>
              <a:rPr lang="en-US" sz="2400" dirty="0"/>
              <a:t>.</a:t>
            </a:r>
          </a:p>
          <a:p>
            <a:pPr marL="182563" indent="-228600">
              <a:lnSpc>
                <a:spcPct val="90000"/>
              </a:lnSpc>
              <a:spcAft>
                <a:spcPts val="600"/>
              </a:spcAft>
              <a:buFont typeface="Arial" panose="020B0604020202020204" pitchFamily="34" charset="0"/>
              <a:buChar char="•"/>
            </a:pPr>
            <a:r>
              <a:rPr lang="en-US" sz="2400" dirty="0" err="1"/>
              <a:t>Jednalo</a:t>
            </a:r>
            <a:r>
              <a:rPr lang="en-US" sz="2400" dirty="0"/>
              <a:t> se o </a:t>
            </a:r>
            <a:r>
              <a:rPr lang="en-US" sz="2400" dirty="0" err="1"/>
              <a:t>keramickou</a:t>
            </a:r>
            <a:r>
              <a:rPr lang="en-US" sz="2400" dirty="0"/>
              <a:t> </a:t>
            </a:r>
            <a:r>
              <a:rPr lang="en-US" sz="2400" dirty="0" err="1"/>
              <a:t>nádobu</a:t>
            </a:r>
            <a:r>
              <a:rPr lang="en-US" sz="2400" dirty="0"/>
              <a:t> s </a:t>
            </a:r>
            <a:r>
              <a:rPr lang="en-US" sz="2400" dirty="0" err="1"/>
              <a:t>vložkou</a:t>
            </a:r>
            <a:r>
              <a:rPr lang="en-US" sz="2400" dirty="0"/>
              <a:t> s </a:t>
            </a:r>
            <a:r>
              <a:rPr lang="en-US" sz="2400" dirty="0" err="1"/>
              <a:t>příměsí</a:t>
            </a:r>
            <a:r>
              <a:rPr lang="en-US" sz="2400" dirty="0"/>
              <a:t> </a:t>
            </a:r>
            <a:r>
              <a:rPr lang="en-US" sz="2400" dirty="0" err="1"/>
              <a:t>uranu</a:t>
            </a:r>
            <a:r>
              <a:rPr lang="en-US" sz="2400" dirty="0"/>
              <a:t> a </a:t>
            </a:r>
            <a:r>
              <a:rPr lang="en-US" sz="2400" dirty="0" err="1"/>
              <a:t>radia</a:t>
            </a:r>
            <a:endParaRPr lang="en-US" sz="2400" dirty="0"/>
          </a:p>
          <a:p>
            <a:pPr marL="182563" indent="-228600">
              <a:lnSpc>
                <a:spcPct val="90000"/>
              </a:lnSpc>
              <a:spcAft>
                <a:spcPts val="600"/>
              </a:spcAft>
              <a:buFont typeface="Arial" panose="020B0604020202020204" pitchFamily="34" charset="0"/>
              <a:buChar char="•"/>
            </a:pPr>
            <a:r>
              <a:rPr lang="en-US" sz="2400" dirty="0" err="1"/>
              <a:t>Revigator</a:t>
            </a:r>
            <a:r>
              <a:rPr lang="en-US" sz="2400" dirty="0"/>
              <a:t> se </a:t>
            </a:r>
            <a:r>
              <a:rPr lang="en-US" sz="2400" dirty="0" err="1"/>
              <a:t>přes</a:t>
            </a:r>
            <a:r>
              <a:rPr lang="en-US" sz="2400" dirty="0"/>
              <a:t> </a:t>
            </a:r>
            <a:r>
              <a:rPr lang="en-US" sz="2400" dirty="0" err="1"/>
              <a:t>noc</a:t>
            </a:r>
            <a:r>
              <a:rPr lang="en-US" sz="2400" dirty="0"/>
              <a:t> </a:t>
            </a:r>
            <a:r>
              <a:rPr lang="en-US" sz="2400" dirty="0" err="1"/>
              <a:t>naplnil</a:t>
            </a:r>
            <a:r>
              <a:rPr lang="en-US" sz="2400" dirty="0"/>
              <a:t> vodou, </a:t>
            </a:r>
            <a:r>
              <a:rPr lang="en-US" sz="2400" dirty="0" err="1"/>
              <a:t>která</a:t>
            </a:r>
            <a:r>
              <a:rPr lang="en-US" sz="2400" dirty="0"/>
              <a:t> </a:t>
            </a:r>
            <a:r>
              <a:rPr lang="en-US" sz="2400" dirty="0" err="1"/>
              <a:t>byla</a:t>
            </a:r>
            <a:r>
              <a:rPr lang="en-US" sz="2400" dirty="0"/>
              <a:t> </a:t>
            </a:r>
            <a:r>
              <a:rPr lang="en-US" sz="2400" dirty="0" err="1"/>
              <a:t>během</a:t>
            </a:r>
            <a:r>
              <a:rPr lang="en-US" sz="2400" dirty="0"/>
              <a:t> </a:t>
            </a:r>
            <a:r>
              <a:rPr lang="en-US" sz="2400" dirty="0" err="1"/>
              <a:t>noci</a:t>
            </a:r>
            <a:r>
              <a:rPr lang="en-US" sz="2400" dirty="0"/>
              <a:t> </a:t>
            </a:r>
            <a:r>
              <a:rPr lang="en-US" sz="2400" dirty="0" err="1"/>
              <a:t>ozářena</a:t>
            </a:r>
            <a:r>
              <a:rPr lang="cs-CZ" sz="2400" dirty="0"/>
              <a:t> </a:t>
            </a:r>
            <a:r>
              <a:rPr lang="en-US" sz="2400" dirty="0"/>
              <a:t>a </a:t>
            </a:r>
            <a:r>
              <a:rPr lang="en-US" sz="2400" dirty="0" err="1"/>
              <a:t>patrně</a:t>
            </a:r>
            <a:r>
              <a:rPr lang="en-US" sz="2400" dirty="0"/>
              <a:t> </a:t>
            </a:r>
            <a:r>
              <a:rPr lang="en-US" sz="2400" dirty="0" err="1"/>
              <a:t>i</a:t>
            </a:r>
            <a:r>
              <a:rPr lang="en-US" sz="2400" dirty="0"/>
              <a:t> </a:t>
            </a:r>
            <a:r>
              <a:rPr lang="en-US" sz="2400" dirty="0" err="1"/>
              <a:t>nepatrně</a:t>
            </a:r>
            <a:r>
              <a:rPr lang="en-US" sz="2400" dirty="0"/>
              <a:t> „</a:t>
            </a:r>
            <a:r>
              <a:rPr lang="en-US" sz="2400" dirty="0" err="1"/>
              <a:t>obohacena</a:t>
            </a:r>
            <a:r>
              <a:rPr lang="en-US" sz="2400" dirty="0"/>
              <a:t>“ </a:t>
            </a:r>
            <a:r>
              <a:rPr lang="en-US" sz="2400" dirty="0" err="1"/>
              <a:t>přítomným</a:t>
            </a:r>
            <a:r>
              <a:rPr lang="en-US" sz="2400" dirty="0"/>
              <a:t> </a:t>
            </a:r>
            <a:r>
              <a:rPr lang="en-US" sz="2400" dirty="0" err="1"/>
              <a:t>uranem</a:t>
            </a:r>
            <a:r>
              <a:rPr lang="cs-CZ" sz="2400" dirty="0"/>
              <a:t> </a:t>
            </a:r>
            <a:r>
              <a:rPr lang="en-US" sz="2400" dirty="0"/>
              <a:t> a </a:t>
            </a:r>
            <a:r>
              <a:rPr lang="en-US" sz="2400" dirty="0" err="1"/>
              <a:t>radiem</a:t>
            </a:r>
            <a:endParaRPr lang="en-US" sz="2400" dirty="0"/>
          </a:p>
          <a:p>
            <a:pPr marL="182563" indent="-228600">
              <a:lnSpc>
                <a:spcPct val="90000"/>
              </a:lnSpc>
              <a:spcAft>
                <a:spcPts val="600"/>
              </a:spcAft>
              <a:buFont typeface="Arial" panose="020B0604020202020204" pitchFamily="34" charset="0"/>
              <a:buChar char="•"/>
            </a:pPr>
            <a:r>
              <a:rPr lang="en-US" sz="2400" dirty="0" err="1"/>
              <a:t>Následující</a:t>
            </a:r>
            <a:r>
              <a:rPr lang="en-US" sz="2400" dirty="0"/>
              <a:t> den </a:t>
            </a:r>
            <a:r>
              <a:rPr lang="en-US" sz="2400" dirty="0" err="1"/>
              <a:t>byla</a:t>
            </a:r>
            <a:r>
              <a:rPr lang="en-US" sz="2400" dirty="0"/>
              <a:t> </a:t>
            </a:r>
            <a:r>
              <a:rPr lang="en-US" sz="2400" dirty="0" err="1"/>
              <a:t>voda</a:t>
            </a:r>
            <a:r>
              <a:rPr lang="en-US" sz="2400" dirty="0"/>
              <a:t> </a:t>
            </a:r>
            <a:r>
              <a:rPr lang="en-US" sz="2400" dirty="0" err="1"/>
              <a:t>připravena</a:t>
            </a:r>
            <a:r>
              <a:rPr lang="en-US" sz="2400" dirty="0"/>
              <a:t> </a:t>
            </a:r>
            <a:r>
              <a:rPr lang="en-US" sz="2400" dirty="0" err="1"/>
              <a:t>ke</a:t>
            </a:r>
            <a:r>
              <a:rPr lang="en-US" sz="2400" dirty="0"/>
              <a:t> </a:t>
            </a:r>
            <a:r>
              <a:rPr lang="en-US" sz="2400" dirty="0" err="1"/>
              <a:t>konzumaci</a:t>
            </a:r>
            <a:endParaRPr lang="en-US" sz="2400" dirty="0"/>
          </a:p>
          <a:p>
            <a:pPr marL="182563" indent="-228600">
              <a:lnSpc>
                <a:spcPct val="90000"/>
              </a:lnSpc>
              <a:spcAft>
                <a:spcPts val="600"/>
              </a:spcAft>
              <a:buFont typeface="Arial" panose="020B0604020202020204" pitchFamily="34" charset="0"/>
              <a:buChar char="•"/>
            </a:pPr>
            <a:r>
              <a:rPr lang="en-US" sz="2400" dirty="0" err="1">
                <a:solidFill>
                  <a:srgbClr val="FF0000"/>
                </a:solidFill>
              </a:rPr>
              <a:t>Pití</a:t>
            </a:r>
            <a:r>
              <a:rPr lang="en-US" sz="2400" dirty="0">
                <a:solidFill>
                  <a:srgbClr val="FF0000"/>
                </a:solidFill>
              </a:rPr>
              <a:t> </a:t>
            </a:r>
            <a:r>
              <a:rPr lang="en-US" sz="2400" dirty="0" err="1">
                <a:solidFill>
                  <a:srgbClr val="FF0000"/>
                </a:solidFill>
              </a:rPr>
              <a:t>této</a:t>
            </a:r>
            <a:r>
              <a:rPr lang="en-US" sz="2400" dirty="0">
                <a:solidFill>
                  <a:srgbClr val="FF0000"/>
                </a:solidFill>
              </a:rPr>
              <a:t> </a:t>
            </a:r>
            <a:r>
              <a:rPr lang="en-US" sz="2400" dirty="0" err="1">
                <a:solidFill>
                  <a:srgbClr val="FF0000"/>
                </a:solidFill>
              </a:rPr>
              <a:t>vody</a:t>
            </a:r>
            <a:r>
              <a:rPr lang="en-US" sz="2400" dirty="0">
                <a:solidFill>
                  <a:srgbClr val="FF0000"/>
                </a:solidFill>
              </a:rPr>
              <a:t> </a:t>
            </a:r>
            <a:r>
              <a:rPr lang="en-US" sz="2400" dirty="0" err="1">
                <a:solidFill>
                  <a:srgbClr val="FF0000"/>
                </a:solidFill>
              </a:rPr>
              <a:t>zaručovalo</a:t>
            </a:r>
            <a:r>
              <a:rPr lang="en-US" sz="2400" dirty="0">
                <a:solidFill>
                  <a:srgbClr val="FF0000"/>
                </a:solidFill>
              </a:rPr>
              <a:t> </a:t>
            </a:r>
            <a:r>
              <a:rPr lang="en-US" sz="2400" dirty="0" err="1">
                <a:solidFill>
                  <a:srgbClr val="FF0000"/>
                </a:solidFill>
              </a:rPr>
              <a:t>pevné</a:t>
            </a:r>
            <a:r>
              <a:rPr lang="en-US" sz="2400" dirty="0">
                <a:solidFill>
                  <a:srgbClr val="FF0000"/>
                </a:solidFill>
              </a:rPr>
              <a:t> </a:t>
            </a:r>
            <a:r>
              <a:rPr lang="en-US" sz="2400" dirty="0" err="1">
                <a:solidFill>
                  <a:srgbClr val="FF0000"/>
                </a:solidFill>
              </a:rPr>
              <a:t>zdraví</a:t>
            </a:r>
            <a:r>
              <a:rPr lang="en-US" sz="2400" dirty="0">
                <a:solidFill>
                  <a:srgbClr val="FF0000"/>
                </a:solidFill>
              </a:rPr>
              <a:t>, </a:t>
            </a:r>
            <a:r>
              <a:rPr lang="en-US" sz="2400" dirty="0" err="1">
                <a:solidFill>
                  <a:srgbClr val="FF0000"/>
                </a:solidFill>
              </a:rPr>
              <a:t>například</a:t>
            </a:r>
            <a:r>
              <a:rPr lang="en-US" sz="2400" dirty="0">
                <a:solidFill>
                  <a:srgbClr val="FF0000"/>
                </a:solidFill>
              </a:rPr>
              <a:t> </a:t>
            </a:r>
            <a:r>
              <a:rPr lang="en-US" sz="2400" dirty="0" err="1">
                <a:solidFill>
                  <a:srgbClr val="FF0000"/>
                </a:solidFill>
              </a:rPr>
              <a:t>prevenci</a:t>
            </a:r>
            <a:r>
              <a:rPr lang="en-US" sz="2400" dirty="0">
                <a:solidFill>
                  <a:srgbClr val="FF0000"/>
                </a:solidFill>
              </a:rPr>
              <a:t> </a:t>
            </a:r>
            <a:r>
              <a:rPr lang="en-US" sz="2400" dirty="0" err="1">
                <a:solidFill>
                  <a:srgbClr val="FF0000"/>
                </a:solidFill>
              </a:rPr>
              <a:t>artritidy</a:t>
            </a:r>
            <a:r>
              <a:rPr lang="en-US" sz="2400" dirty="0">
                <a:solidFill>
                  <a:srgbClr val="FF0000"/>
                </a:solidFill>
              </a:rPr>
              <a:t>, </a:t>
            </a:r>
            <a:r>
              <a:rPr lang="en-US" sz="2400" dirty="0" err="1">
                <a:solidFill>
                  <a:srgbClr val="FF0000"/>
                </a:solidFill>
              </a:rPr>
              <a:t>nadýmání</a:t>
            </a:r>
            <a:r>
              <a:rPr lang="en-US" sz="2400" dirty="0">
                <a:solidFill>
                  <a:srgbClr val="FF0000"/>
                </a:solidFill>
              </a:rPr>
              <a:t> a senility</a:t>
            </a:r>
            <a:r>
              <a:rPr lang="en-US" sz="2400" dirty="0"/>
              <a:t>.</a:t>
            </a:r>
          </a:p>
        </p:txBody>
      </p:sp>
    </p:spTree>
    <p:extLst>
      <p:ext uri="{BB962C8B-B14F-4D97-AF65-F5344CB8AC3E}">
        <p14:creationId xmlns:p14="http://schemas.microsoft.com/office/powerpoint/2010/main" val="3452336653"/>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12" name="CustomShape 1"/>
          <p:cNvSpPr/>
          <p:nvPr/>
        </p:nvSpPr>
        <p:spPr>
          <a:xfrm>
            <a:off x="6230271" y="4344007"/>
            <a:ext cx="5242259" cy="1372580"/>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t">
            <a:normAutofit/>
          </a:bodyPr>
          <a:lstStyle/>
          <a:p>
            <a:pPr>
              <a:lnSpc>
                <a:spcPct val="90000"/>
              </a:lnSpc>
              <a:spcBef>
                <a:spcPct val="0"/>
              </a:spcBef>
              <a:spcAft>
                <a:spcPts val="600"/>
              </a:spcAft>
            </a:pPr>
            <a:r>
              <a:rPr lang="en-US" sz="4800" b="1" kern="1200" spc="-1" dirty="0">
                <a:solidFill>
                  <a:schemeClr val="tx1"/>
                </a:solidFill>
                <a:latin typeface="+mj-lt"/>
                <a:ea typeface="+mj-ea"/>
                <a:cs typeface="+mj-cs"/>
              </a:rPr>
              <a:t>Sweets &amp; Food…</a:t>
            </a:r>
            <a:endParaRPr lang="en-US" sz="4800" kern="1200" spc="-1" dirty="0">
              <a:solidFill>
                <a:schemeClr val="tx1"/>
              </a:solidFill>
              <a:latin typeface="+mj-lt"/>
              <a:ea typeface="+mj-ea"/>
              <a:cs typeface="+mj-cs"/>
            </a:endParaRPr>
          </a:p>
        </p:txBody>
      </p:sp>
      <p:sp>
        <p:nvSpPr>
          <p:cNvPr id="198" name="Freeform: Shape 197">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6" name="Obrázek 3"/>
          <p:cNvPicPr/>
          <p:nvPr/>
        </p:nvPicPr>
        <p:blipFill rotWithShape="1">
          <a:blip r:embed="rId2" cstate="print"/>
          <a:srcRect r="-2" b="23545"/>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200" name="Freeform: Shape 199">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3" name="Picture 14" descr="https://i.kinja-img.com/gawker-media/image/upload/18n6h7j2ogct1jpg.JPG"/>
          <p:cNvPicPr/>
          <p:nvPr/>
        </p:nvPicPr>
        <p:blipFill rotWithShape="1">
          <a:blip r:embed="rId3" cstate="print"/>
          <a:srcRect r="-4" b="9447"/>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8" name="Obdélník 17">
            <a:extLst>
              <a:ext uri="{FF2B5EF4-FFF2-40B4-BE49-F238E27FC236}">
                <a16:creationId xmlns:a16="http://schemas.microsoft.com/office/drawing/2014/main" id="{30A104EA-A24A-4EBE-B337-C40A8E75FC09}"/>
              </a:ext>
            </a:extLst>
          </p:cNvPr>
          <p:cNvSpPr/>
          <p:nvPr/>
        </p:nvSpPr>
        <p:spPr>
          <a:xfrm>
            <a:off x="6230271" y="2685882"/>
            <a:ext cx="5549037" cy="1200329"/>
          </a:xfrm>
          <a:prstGeom prst="rect">
            <a:avLst/>
          </a:prstGeom>
        </p:spPr>
        <p:txBody>
          <a:bodyPr wrap="square">
            <a:spAutoFit/>
          </a:bodyPr>
          <a:lstStyle/>
          <a:p>
            <a:r>
              <a:rPr lang="cs-CZ" sz="2400" b="1" dirty="0" err="1">
                <a:solidFill>
                  <a:prstClr val="white"/>
                </a:solidFill>
              </a:rPr>
              <a:t>Radioactive</a:t>
            </a:r>
            <a:r>
              <a:rPr lang="cs-CZ" sz="2400" b="1" dirty="0">
                <a:solidFill>
                  <a:prstClr val="white"/>
                </a:solidFill>
              </a:rPr>
              <a:t> </a:t>
            </a:r>
            <a:r>
              <a:rPr lang="cs-CZ" sz="2400" b="1" dirty="0" err="1">
                <a:solidFill>
                  <a:prstClr val="white"/>
                </a:solidFill>
              </a:rPr>
              <a:t>Chocolate</a:t>
            </a:r>
            <a:r>
              <a:rPr lang="cs-CZ" sz="2400" b="1" dirty="0">
                <a:solidFill>
                  <a:prstClr val="white"/>
                </a:solidFill>
              </a:rPr>
              <a:t> Bar - </a:t>
            </a:r>
            <a:r>
              <a:rPr lang="en-US" sz="2400" dirty="0">
                <a:solidFill>
                  <a:prstClr val="white"/>
                </a:solidFill>
              </a:rPr>
              <a:t>to make you look and feel younger</a:t>
            </a:r>
            <a:r>
              <a:rPr lang="cs-CZ" sz="2400" dirty="0">
                <a:solidFill>
                  <a:prstClr val="white"/>
                </a:solidFill>
              </a:rPr>
              <a:t> (vyráběna    v Německu)</a:t>
            </a:r>
            <a:endParaRPr lang="cs-CZ" sz="2400" b="1" dirty="0">
              <a:solidFill>
                <a:prstClr val="white"/>
              </a:solidFill>
            </a:endParaRPr>
          </a:p>
        </p:txBody>
      </p:sp>
      <p:sp>
        <p:nvSpPr>
          <p:cNvPr id="19" name="Podnadpis 2">
            <a:extLst>
              <a:ext uri="{FF2B5EF4-FFF2-40B4-BE49-F238E27FC236}">
                <a16:creationId xmlns:a16="http://schemas.microsoft.com/office/drawing/2014/main" id="{83B606FD-F6AA-492A-9932-20E5394774D1}"/>
              </a:ext>
            </a:extLst>
          </p:cNvPr>
          <p:cNvSpPr txBox="1">
            <a:spLocks/>
          </p:cNvSpPr>
          <p:nvPr/>
        </p:nvSpPr>
        <p:spPr>
          <a:xfrm>
            <a:off x="5080331" y="5595406"/>
            <a:ext cx="5892920" cy="1027376"/>
          </a:xfrm>
          <a:prstGeom prst="rect">
            <a:avLst/>
          </a:prstGeom>
        </p:spPr>
        <p:txBody>
          <a:bodyPr/>
          <a:lstStyle/>
          <a:p>
            <a:pPr>
              <a:defRPr/>
            </a:pPr>
            <a:r>
              <a:rPr lang="en-US" sz="2400" kern="0" dirty="0" err="1">
                <a:solidFill>
                  <a:prstClr val="white"/>
                </a:solidFill>
              </a:rPr>
              <a:t>Hippman-Blach</a:t>
            </a:r>
            <a:r>
              <a:rPr lang="en-US" sz="2400" kern="0" dirty="0">
                <a:solidFill>
                  <a:prstClr val="white"/>
                </a:solidFill>
              </a:rPr>
              <a:t> bakery’s Radium Bread, made with that amazing radium water.</a:t>
            </a:r>
            <a:endParaRPr lang="cs-CZ" sz="2400" kern="0" dirty="0">
              <a:solidFill>
                <a:prstClr val="white"/>
              </a:solidFill>
            </a:endParaRPr>
          </a:p>
        </p:txBody>
      </p:sp>
    </p:spTree>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8" name="Picture 4" descr="https://s27107.pcdn.co/wp-content/uploads/2018/02/radiumbrandbutter-1024x536.jpg"/>
          <p:cNvPicPr>
            <a:picLocks noChangeAspect="1" noChangeArrowheads="1"/>
          </p:cNvPicPr>
          <p:nvPr/>
        </p:nvPicPr>
        <p:blipFill rotWithShape="1">
          <a:blip r:embed="rId2" cstate="print"/>
          <a:srcRect l="5998" r="1112" b="-1"/>
          <a:stretch/>
        </p:blipFill>
        <p:spPr bwMode="auto">
          <a:xfrm>
            <a:off x="20" y="10"/>
            <a:ext cx="12191980" cy="6857990"/>
          </a:xfrm>
          <a:prstGeom prst="rect">
            <a:avLst/>
          </a:prstGeom>
          <a:noFill/>
        </p:spPr>
      </p:pic>
      <p:sp>
        <p:nvSpPr>
          <p:cNvPr id="74"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75200"/>
            <a:ext cx="4838700"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CustomShape 1"/>
          <p:cNvSpPr/>
          <p:nvPr/>
        </p:nvSpPr>
        <p:spPr>
          <a:xfrm>
            <a:off x="1276350" y="4981575"/>
            <a:ext cx="3228976" cy="860426"/>
          </a:xfrm>
          <a:prstGeom prst="rect">
            <a:avLst/>
          </a:prstGeom>
          <a:noFill/>
          <a:ln w="174625" cap="sq" cmpd="thinThick">
            <a:noFill/>
            <a:miter lim="800000"/>
          </a:ln>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algn="r">
              <a:lnSpc>
                <a:spcPct val="90000"/>
              </a:lnSpc>
              <a:spcBef>
                <a:spcPct val="0"/>
              </a:spcBef>
              <a:spcAft>
                <a:spcPts val="600"/>
              </a:spcAft>
            </a:pPr>
            <a:r>
              <a:rPr lang="en-US" sz="2400" b="1" spc="-1">
                <a:solidFill>
                  <a:srgbClr val="FFFFFF"/>
                </a:solidFill>
                <a:latin typeface="+mj-lt"/>
                <a:ea typeface="+mj-ea"/>
                <a:cs typeface="+mj-cs"/>
              </a:rPr>
              <a:t>Sweets &amp; Food…</a:t>
            </a:r>
            <a:endParaRPr lang="en-US" sz="2400" spc="-1">
              <a:solidFill>
                <a:srgbClr val="FFFFFF"/>
              </a:solidFill>
              <a:latin typeface="+mj-lt"/>
              <a:ea typeface="+mj-ea"/>
              <a:cs typeface="+mj-cs"/>
            </a:endParaRPr>
          </a:p>
        </p:txBody>
      </p:sp>
      <p:cxnSp>
        <p:nvCxnSpPr>
          <p:cNvPr id="76" name="Straight Connector 75">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48768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59690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Nadpis 1"/>
          <p:cNvSpPr>
            <a:spLocks noGrp="1"/>
          </p:cNvSpPr>
          <p:nvPr>
            <p:ph type="title"/>
          </p:nvPr>
        </p:nvSpPr>
        <p:spPr>
          <a:xfrm>
            <a:off x="673749" y="4610244"/>
            <a:ext cx="3649703" cy="1714500"/>
          </a:xfrm>
        </p:spPr>
        <p:txBody>
          <a:bodyPr vert="horz" lIns="91440" tIns="45720" rIns="91440" bIns="45720" rtlCol="0" anchor="ctr">
            <a:normAutofit/>
          </a:bodyPr>
          <a:lstStyle/>
          <a:p>
            <a:pPr algn="l" rtl="0">
              <a:lnSpc>
                <a:spcPct val="90000"/>
              </a:lnSpc>
              <a:spcBef>
                <a:spcPct val="0"/>
              </a:spcBef>
            </a:pPr>
            <a:r>
              <a:rPr lang="en-US" sz="2800" b="1" kern="1200">
                <a:solidFill>
                  <a:schemeClr val="tx1"/>
                </a:solidFill>
                <a:latin typeface="+mj-lt"/>
                <a:ea typeface="+mj-ea"/>
                <a:cs typeface="+mj-cs"/>
              </a:rPr>
              <a:t>Doramad – radioaktivní zubní pasta s příměsí thoria</a:t>
            </a:r>
          </a:p>
        </p:txBody>
      </p:sp>
      <p:pic>
        <p:nvPicPr>
          <p:cNvPr id="181250" name="Picture 2" descr="https://s27107.pcdn.co/wp-content/uploads/2018/02/18n4guqfs1ujajpg.jpg"/>
          <p:cNvPicPr>
            <a:picLocks noChangeAspect="1" noChangeArrowheads="1"/>
          </p:cNvPicPr>
          <p:nvPr/>
        </p:nvPicPr>
        <p:blipFill rotWithShape="1">
          <a:blip r:embed="rId2" cstate="print"/>
          <a:srcRect l="620" r="4567" b="5"/>
          <a:stretch/>
        </p:blipFill>
        <p:spPr bwMode="auto">
          <a:xfrm>
            <a:off x="673749" y="239688"/>
            <a:ext cx="3716238" cy="4051011"/>
          </a:xfrm>
          <a:prstGeom prst="rect">
            <a:avLst/>
          </a:prstGeom>
          <a:noFill/>
          <a:ln>
            <a:solidFill>
              <a:schemeClr val="tx1"/>
            </a:solidFill>
          </a:ln>
        </p:spPr>
      </p:pic>
      <p:pic>
        <p:nvPicPr>
          <p:cNvPr id="5" name="Picture 20" descr="https://i.kinja-img.com/gawker-media/image/upload/s--89JaSBqC--/c_scale,fl_progressive,q_80,w_800/18n55jbzydti6jpg.jpg"/>
          <p:cNvPicPr/>
          <p:nvPr/>
        </p:nvPicPr>
        <p:blipFill rotWithShape="1">
          <a:blip r:embed="rId3" cstate="print"/>
          <a:srcRect l="2423" r="3168" b="-3"/>
          <a:stretch/>
        </p:blipFill>
        <p:spPr>
          <a:xfrm>
            <a:off x="4719344" y="239688"/>
            <a:ext cx="6798905" cy="4051011"/>
          </a:xfrm>
          <a:prstGeom prst="rect">
            <a:avLst/>
          </a:prstGeom>
          <a:ln>
            <a:solidFill>
              <a:schemeClr val="tx1"/>
            </a:solidFill>
          </a:ln>
        </p:spPr>
      </p:pic>
      <p:cxnSp>
        <p:nvCxnSpPr>
          <p:cNvPr id="73" name="Straight Connector 72">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odnadpis 2"/>
          <p:cNvSpPr>
            <a:spLocks noGrp="1"/>
          </p:cNvSpPr>
          <p:nvPr>
            <p:ph type="subTitle"/>
          </p:nvPr>
        </p:nvSpPr>
        <p:spPr>
          <a:xfrm>
            <a:off x="4793019" y="4610244"/>
            <a:ext cx="7115952" cy="1714500"/>
          </a:xfrm>
        </p:spPr>
        <p:txBody>
          <a:bodyPr vert="horz" lIns="91440" tIns="45720" rIns="91440" bIns="45720" rtlCol="0" anchor="ctr">
            <a:noAutofit/>
          </a:bodyPr>
          <a:lstStyle/>
          <a:p>
            <a:pPr indent="-228600" algn="l" rtl="0">
              <a:lnSpc>
                <a:spcPct val="90000"/>
              </a:lnSpc>
              <a:spcAft>
                <a:spcPts val="600"/>
              </a:spcAft>
              <a:buFont typeface="Arial" panose="020B0604020202020204" pitchFamily="34" charset="0"/>
              <a:buChar char="•"/>
            </a:pPr>
            <a:r>
              <a:rPr lang="en-US" sz="1600" kern="1200" dirty="0" err="1">
                <a:solidFill>
                  <a:schemeClr val="tx1"/>
                </a:solidFill>
                <a:latin typeface="+mn-lt"/>
                <a:ea typeface="+mn-ea"/>
                <a:cs typeface="+mn-cs"/>
              </a:rPr>
              <a:t>Úrovně</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radioaktivity</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velmi</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nízké</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nicméně</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deklarováno</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že</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tato</a:t>
            </a:r>
            <a:r>
              <a:rPr lang="en-US" sz="1600" kern="1200" dirty="0">
                <a:solidFill>
                  <a:schemeClr val="tx1"/>
                </a:solidFill>
                <a:latin typeface="+mn-lt"/>
                <a:ea typeface="+mn-ea"/>
                <a:cs typeface="+mn-cs"/>
              </a:rPr>
              <a:t> pasta:</a:t>
            </a:r>
          </a:p>
          <a:p>
            <a:pPr indent="-228600" algn="l" rtl="0">
              <a:lnSpc>
                <a:spcPct val="90000"/>
              </a:lnSpc>
              <a:spcAft>
                <a:spcPts val="600"/>
              </a:spcAft>
              <a:buFont typeface="Arial" panose="020B0604020202020204" pitchFamily="34" charset="0"/>
              <a:buChar char="•"/>
            </a:pPr>
            <a:r>
              <a:rPr lang="en-US" sz="1600" kern="1200" dirty="0">
                <a:solidFill>
                  <a:schemeClr val="tx1"/>
                </a:solidFill>
                <a:latin typeface="+mn-lt"/>
                <a:ea typeface="+mn-ea"/>
                <a:cs typeface="+mn-cs"/>
              </a:rPr>
              <a:t>“Its radioactive radiation increases the defenses of the teeth and gums. The cells are loaded with a new energy of life, the destructive effect of bacteria is hampered. That explains the excellent prophylaxis and the healing process of gum disease … ” ...its radioactive qualities gently polishes the dental enamel, so it turns white and shiny."</a:t>
            </a:r>
          </a:p>
          <a:p>
            <a:pPr indent="-228600" algn="l" rtl="0">
              <a:lnSpc>
                <a:spcPct val="90000"/>
              </a:lnSpc>
              <a:spcAft>
                <a:spcPts val="600"/>
              </a:spcAft>
              <a:buFont typeface="Arial" panose="020B0604020202020204" pitchFamily="34" charset="0"/>
              <a:buChar char="•"/>
            </a:pPr>
            <a:r>
              <a:rPr lang="en-US" sz="1600" kern="1200" dirty="0" err="1">
                <a:solidFill>
                  <a:schemeClr val="tx1"/>
                </a:solidFill>
                <a:latin typeface="+mn-lt"/>
                <a:ea typeface="+mn-ea"/>
                <a:cs typeface="+mn-cs"/>
              </a:rPr>
              <a:t>Vyráběla</a:t>
            </a:r>
            <a:r>
              <a:rPr lang="en-US" sz="1600" kern="1200" dirty="0">
                <a:solidFill>
                  <a:schemeClr val="tx1"/>
                </a:solidFill>
                <a:latin typeface="+mn-lt"/>
                <a:ea typeface="+mn-ea"/>
                <a:cs typeface="+mn-cs"/>
              </a:rPr>
              <a:t> a </a:t>
            </a:r>
            <a:r>
              <a:rPr lang="en-US" sz="1600" kern="1200" dirty="0" err="1">
                <a:solidFill>
                  <a:schemeClr val="tx1"/>
                </a:solidFill>
                <a:latin typeface="+mn-lt"/>
                <a:ea typeface="+mn-ea"/>
                <a:cs typeface="+mn-cs"/>
              </a:rPr>
              <a:t>prodávala</a:t>
            </a:r>
            <a:r>
              <a:rPr lang="en-US" sz="1600" kern="1200" dirty="0">
                <a:solidFill>
                  <a:schemeClr val="tx1"/>
                </a:solidFill>
                <a:latin typeface="+mn-lt"/>
                <a:ea typeface="+mn-ea"/>
                <a:cs typeface="+mn-cs"/>
              </a:rPr>
              <a:t> s v </a:t>
            </a:r>
            <a:r>
              <a:rPr lang="en-US" sz="1600" kern="1200" dirty="0" err="1">
                <a:solidFill>
                  <a:schemeClr val="tx1"/>
                </a:solidFill>
                <a:latin typeface="+mn-lt"/>
                <a:ea typeface="+mn-ea"/>
                <a:cs typeface="+mn-cs"/>
              </a:rPr>
              <a:t>Německu</a:t>
            </a:r>
            <a:r>
              <a:rPr lang="en-US" sz="1600" kern="1200" dirty="0">
                <a:solidFill>
                  <a:schemeClr val="tx1"/>
                </a:solidFill>
                <a:latin typeface="+mn-lt"/>
                <a:ea typeface="+mn-ea"/>
                <a:cs typeface="+mn-cs"/>
              </a:rPr>
              <a:t> v </a:t>
            </a:r>
            <a:r>
              <a:rPr lang="en-US" sz="1600" kern="1200" dirty="0" err="1">
                <a:solidFill>
                  <a:schemeClr val="tx1"/>
                </a:solidFill>
                <a:latin typeface="+mn-lt"/>
                <a:ea typeface="+mn-ea"/>
                <a:cs typeface="+mn-cs"/>
              </a:rPr>
              <a:t>letech</a:t>
            </a:r>
            <a:r>
              <a:rPr lang="en-US" sz="1600" kern="1200" dirty="0">
                <a:solidFill>
                  <a:schemeClr val="tx1"/>
                </a:solidFill>
                <a:latin typeface="+mn-lt"/>
                <a:ea typeface="+mn-ea"/>
                <a:cs typeface="+mn-cs"/>
              </a:rPr>
              <a:t> </a:t>
            </a:r>
            <a:r>
              <a:rPr lang="en-US" sz="1600" b="1" kern="1200" dirty="0">
                <a:solidFill>
                  <a:srgbClr val="FF0000"/>
                </a:solidFill>
                <a:latin typeface="+mn-lt"/>
                <a:ea typeface="+mn-ea"/>
                <a:cs typeface="+mn-cs"/>
              </a:rPr>
              <a:t>1940 </a:t>
            </a:r>
            <a:r>
              <a:rPr lang="en-US" sz="1600" b="1" kern="1200" dirty="0" err="1">
                <a:solidFill>
                  <a:srgbClr val="FF0000"/>
                </a:solidFill>
                <a:latin typeface="+mn-lt"/>
                <a:ea typeface="+mn-ea"/>
                <a:cs typeface="+mn-cs"/>
              </a:rPr>
              <a:t>až</a:t>
            </a:r>
            <a:r>
              <a:rPr lang="en-US" sz="1600" b="1" kern="1200" dirty="0">
                <a:solidFill>
                  <a:srgbClr val="FF0000"/>
                </a:solidFill>
                <a:latin typeface="+mn-lt"/>
                <a:ea typeface="+mn-ea"/>
                <a:cs typeface="+mn-cs"/>
              </a:rPr>
              <a:t> 1945</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tedy</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během</a:t>
            </a:r>
            <a:r>
              <a:rPr lang="en-US" sz="1600" kern="1200" dirty="0">
                <a:solidFill>
                  <a:schemeClr val="tx1"/>
                </a:solidFill>
                <a:latin typeface="+mn-lt"/>
                <a:ea typeface="+mn-ea"/>
                <a:cs typeface="+mn-cs"/>
              </a:rPr>
              <a:t> 2. </a:t>
            </a:r>
            <a:r>
              <a:rPr lang="en-US" sz="1600" kern="1200" dirty="0" err="1">
                <a:solidFill>
                  <a:schemeClr val="tx1"/>
                </a:solidFill>
                <a:latin typeface="+mn-lt"/>
                <a:ea typeface="+mn-ea"/>
                <a:cs typeface="+mn-cs"/>
              </a:rPr>
              <a:t>světové</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války</a:t>
            </a:r>
            <a:r>
              <a:rPr lang="en-US" sz="1600" kern="1200" dirty="0">
                <a:solidFill>
                  <a:schemeClr val="tx1"/>
                </a:solidFill>
                <a:latin typeface="+mn-lt"/>
                <a:ea typeface="+mn-ea"/>
                <a:cs typeface="+mn-cs"/>
              </a:rPr>
              <a:t>. </a:t>
            </a:r>
            <a:r>
              <a:rPr lang="en-US" sz="1600" u="sng" kern="1200" dirty="0" err="1">
                <a:solidFill>
                  <a:schemeClr val="tx1"/>
                </a:solidFill>
                <a:latin typeface="+mn-lt"/>
                <a:ea typeface="+mn-ea"/>
                <a:cs typeface="+mn-cs"/>
              </a:rPr>
              <a:t>Ještě</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štěstí</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že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německé</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vědce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tehdy</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více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zajímali</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aplikace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radioaktivních</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materiálů</a:t>
            </a:r>
            <a:r>
              <a:rPr lang="en-US" sz="1600" u="sng" kern="1200" dirty="0">
                <a:solidFill>
                  <a:schemeClr val="tx1"/>
                </a:solidFill>
                <a:latin typeface="+mn-lt"/>
                <a:ea typeface="+mn-ea"/>
                <a:cs typeface="+mn-cs"/>
              </a:rPr>
              <a:t> v </a:t>
            </a:r>
            <a:r>
              <a:rPr lang="en-US" sz="1600" u="sng" kern="1200" dirty="0" err="1">
                <a:solidFill>
                  <a:schemeClr val="tx1"/>
                </a:solidFill>
                <a:latin typeface="+mn-lt"/>
                <a:ea typeface="+mn-ea"/>
                <a:cs typeface="+mn-cs"/>
              </a:rPr>
              <a:t>kosmetice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než</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ve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vývoj</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atomových</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zbraní</a:t>
            </a:r>
            <a:r>
              <a:rPr lang="en-US" sz="1600" kern="1200" dirty="0">
                <a:solidFill>
                  <a:schemeClr val="tx1"/>
                </a:solidFill>
                <a:latin typeface="+mn-lt"/>
                <a:ea typeface="+mn-ea"/>
                <a:cs typeface="+mn-cs"/>
              </a:rPr>
              <a:t>.</a:t>
            </a:r>
          </a:p>
        </p:txBody>
      </p:sp>
    </p:spTree>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6175842" y="2709607"/>
            <a:ext cx="5242259" cy="1922251"/>
          </a:xfrm>
        </p:spPr>
        <p:txBody>
          <a:bodyPr vert="horz" lIns="91440" tIns="45720" rIns="91440" bIns="45720" rtlCol="0" anchor="t">
            <a:normAutofit/>
          </a:bodyPr>
          <a:lstStyle/>
          <a:p>
            <a:pPr algn="l" rtl="0">
              <a:lnSpc>
                <a:spcPct val="90000"/>
              </a:lnSpc>
              <a:spcBef>
                <a:spcPct val="0"/>
              </a:spcBef>
            </a:pPr>
            <a:r>
              <a:rPr lang="en-US" sz="4400" kern="1200">
                <a:solidFill>
                  <a:schemeClr val="tx1"/>
                </a:solidFill>
                <a:latin typeface="+mj-lt"/>
                <a:ea typeface="+mj-ea"/>
                <a:cs typeface="+mj-cs"/>
              </a:rPr>
              <a:t>ZDRAVÍ - </a:t>
            </a:r>
            <a:r>
              <a:rPr lang="en-US" sz="4400" b="1" kern="1200">
                <a:solidFill>
                  <a:schemeClr val="tx1"/>
                </a:solidFill>
                <a:latin typeface="+mj-lt"/>
                <a:ea typeface="+mj-ea"/>
                <a:cs typeface="+mj-cs"/>
              </a:rPr>
              <a:t>Radione energy pills</a:t>
            </a:r>
            <a:endParaRPr lang="en-US" sz="4400" kern="1200">
              <a:solidFill>
                <a:schemeClr val="tx1"/>
              </a:solidFill>
              <a:latin typeface="+mj-lt"/>
              <a:ea typeface="+mj-ea"/>
              <a:cs typeface="+mj-cs"/>
            </a:endParaRPr>
          </a:p>
        </p:txBody>
      </p:sp>
      <p:sp>
        <p:nvSpPr>
          <p:cNvPr id="3" name="Podnadpis 2"/>
          <p:cNvSpPr>
            <a:spLocks noGrp="1"/>
          </p:cNvSpPr>
          <p:nvPr>
            <p:ph type="subTitle"/>
          </p:nvPr>
        </p:nvSpPr>
        <p:spPr>
          <a:xfrm>
            <a:off x="5935673" y="3947343"/>
            <a:ext cx="6193971" cy="2513993"/>
          </a:xfrm>
        </p:spPr>
        <p:txBody>
          <a:bodyPr vert="horz" lIns="91440" tIns="45720" rIns="91440" bIns="45720" rtlCol="0" anchor="b">
            <a:noAutofit/>
          </a:bodyPr>
          <a:lstStyle/>
          <a:p>
            <a:pPr algn="l" rtl="0">
              <a:lnSpc>
                <a:spcPct val="90000"/>
              </a:lnSpc>
              <a:spcBef>
                <a:spcPts val="1000"/>
              </a:spcBef>
              <a:spcAft>
                <a:spcPts val="1200"/>
              </a:spcAft>
            </a:pPr>
            <a:r>
              <a:rPr lang="en-US" sz="2400" b="1" kern="1200" dirty="0" err="1">
                <a:solidFill>
                  <a:srgbClr val="FF0000"/>
                </a:solidFill>
                <a:latin typeface="+mn-lt"/>
                <a:ea typeface="+mn-ea"/>
                <a:cs typeface="+mn-cs"/>
              </a:rPr>
              <a:t>Některé</a:t>
            </a:r>
            <a:r>
              <a:rPr lang="en-US" sz="2400" b="1" kern="1200" dirty="0">
                <a:solidFill>
                  <a:srgbClr val="FF0000"/>
                </a:solidFill>
                <a:latin typeface="+mn-lt"/>
                <a:ea typeface="+mn-ea"/>
                <a:cs typeface="+mn-cs"/>
              </a:rPr>
              <a:t> </a:t>
            </a:r>
            <a:r>
              <a:rPr lang="en-US" sz="2400" b="1" kern="1200" dirty="0" err="1">
                <a:solidFill>
                  <a:srgbClr val="FF0000"/>
                </a:solidFill>
                <a:latin typeface="+mn-lt"/>
                <a:ea typeface="+mn-ea"/>
                <a:cs typeface="+mn-cs"/>
              </a:rPr>
              <a:t>směsi</a:t>
            </a:r>
            <a:r>
              <a:rPr lang="en-US" sz="2400" b="1" kern="1200" dirty="0">
                <a:solidFill>
                  <a:srgbClr val="FF0000"/>
                </a:solidFill>
                <a:latin typeface="+mn-lt"/>
                <a:ea typeface="+mn-ea"/>
                <a:cs typeface="+mn-cs"/>
              </a:rPr>
              <a:t> „</a:t>
            </a:r>
            <a:r>
              <a:rPr lang="en-US" sz="2400" b="1" kern="1200" dirty="0" err="1">
                <a:solidFill>
                  <a:srgbClr val="FF0000"/>
                </a:solidFill>
                <a:latin typeface="+mn-lt"/>
                <a:ea typeface="+mn-ea"/>
                <a:cs typeface="+mn-cs"/>
              </a:rPr>
              <a:t>dokázaly</a:t>
            </a:r>
            <a:r>
              <a:rPr lang="en-US" sz="2400" b="1" kern="1200" dirty="0">
                <a:solidFill>
                  <a:srgbClr val="FF0000"/>
                </a:solidFill>
                <a:latin typeface="+mn-lt"/>
                <a:ea typeface="+mn-ea"/>
                <a:cs typeface="+mn-cs"/>
              </a:rPr>
              <a:t> </a:t>
            </a:r>
            <a:r>
              <a:rPr lang="en-US" sz="2400" b="1" kern="1200" dirty="0" err="1">
                <a:solidFill>
                  <a:srgbClr val="FF0000"/>
                </a:solidFill>
                <a:latin typeface="+mn-lt"/>
                <a:ea typeface="+mn-ea"/>
                <a:cs typeface="+mn-cs"/>
              </a:rPr>
              <a:t>léčit</a:t>
            </a:r>
            <a:r>
              <a:rPr lang="en-US" sz="2400" b="1" kern="1200" dirty="0">
                <a:solidFill>
                  <a:srgbClr val="FF0000"/>
                </a:solidFill>
                <a:latin typeface="+mn-lt"/>
                <a:ea typeface="+mn-ea"/>
                <a:cs typeface="+mn-cs"/>
              </a:rPr>
              <a:t>“ </a:t>
            </a:r>
            <a:r>
              <a:rPr lang="en-US" sz="2400" b="1" kern="1200" dirty="0" err="1">
                <a:solidFill>
                  <a:srgbClr val="FF0000"/>
                </a:solidFill>
                <a:latin typeface="+mn-lt"/>
                <a:ea typeface="+mn-ea"/>
                <a:cs typeface="+mn-cs"/>
              </a:rPr>
              <a:t>až</a:t>
            </a:r>
            <a:r>
              <a:rPr lang="en-US" sz="2400" b="1" kern="1200" dirty="0">
                <a:solidFill>
                  <a:srgbClr val="FF0000"/>
                </a:solidFill>
                <a:latin typeface="+mn-lt"/>
                <a:ea typeface="+mn-ea"/>
                <a:cs typeface="+mn-cs"/>
              </a:rPr>
              <a:t> 150 </a:t>
            </a:r>
            <a:r>
              <a:rPr lang="en-US" sz="2400" b="1" kern="1200" dirty="0" err="1">
                <a:solidFill>
                  <a:srgbClr val="FF0000"/>
                </a:solidFill>
                <a:latin typeface="+mn-lt"/>
                <a:ea typeface="+mn-ea"/>
                <a:cs typeface="+mn-cs"/>
              </a:rPr>
              <a:t>chorob</a:t>
            </a:r>
            <a:r>
              <a:rPr lang="en-US" sz="2400" b="1" kern="1200" dirty="0">
                <a:solidFill>
                  <a:schemeClr val="tx1"/>
                </a:solidFill>
                <a:latin typeface="+mn-lt"/>
                <a:ea typeface="+mn-ea"/>
                <a:cs typeface="+mn-cs"/>
              </a:rPr>
              <a:t>, </a:t>
            </a:r>
            <a:r>
              <a:rPr lang="en-US" sz="2400" kern="1200" dirty="0" err="1">
                <a:solidFill>
                  <a:schemeClr val="tx1"/>
                </a:solidFill>
                <a:latin typeface="+mn-lt"/>
                <a:ea typeface="+mn-ea"/>
                <a:cs typeface="+mn-cs"/>
              </a:rPr>
              <a:t>například</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malátnost</a:t>
            </a:r>
            <a:r>
              <a:rPr lang="en-US" sz="2400" kern="1200" dirty="0">
                <a:solidFill>
                  <a:schemeClr val="tx1"/>
                </a:solidFill>
                <a:latin typeface="+mn-lt"/>
                <a:ea typeface="+mn-ea"/>
                <a:cs typeface="+mn-cs"/>
              </a:rPr>
              <a:t> / </a:t>
            </a:r>
            <a:r>
              <a:rPr lang="en-US" sz="2400" kern="1200" dirty="0" err="1">
                <a:solidFill>
                  <a:schemeClr val="tx1"/>
                </a:solidFill>
                <a:latin typeface="+mn-lt"/>
                <a:ea typeface="+mn-ea"/>
                <a:cs typeface="+mn-cs"/>
              </a:rPr>
              <a:t>letargii</a:t>
            </a:r>
            <a:r>
              <a:rPr lang="en-US" sz="2400" kern="1200" dirty="0">
                <a:solidFill>
                  <a:schemeClr val="tx1"/>
                </a:solidFill>
                <a:latin typeface="+mn-lt"/>
                <a:ea typeface="+mn-ea"/>
                <a:cs typeface="+mn-cs"/>
              </a:rPr>
              <a:t> / </a:t>
            </a:r>
            <a:r>
              <a:rPr lang="en-US" sz="2400" kern="1200" dirty="0" err="1">
                <a:solidFill>
                  <a:schemeClr val="tx1"/>
                </a:solidFill>
                <a:latin typeface="+mn-lt"/>
                <a:ea typeface="+mn-ea"/>
                <a:cs typeface="+mn-cs"/>
              </a:rPr>
              <a:t>únavu</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impotenci</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atd</a:t>
            </a:r>
            <a:r>
              <a:rPr lang="en-US" sz="2400" kern="1200" dirty="0">
                <a:solidFill>
                  <a:schemeClr val="tx1"/>
                </a:solidFill>
                <a:latin typeface="+mn-lt"/>
                <a:ea typeface="+mn-ea"/>
                <a:cs typeface="+mn-cs"/>
              </a:rPr>
              <a:t>.</a:t>
            </a:r>
          </a:p>
          <a:p>
            <a:pPr algn="l" rtl="0">
              <a:lnSpc>
                <a:spcPct val="90000"/>
              </a:lnSpc>
              <a:spcBef>
                <a:spcPts val="1000"/>
              </a:spcBef>
              <a:spcAft>
                <a:spcPts val="1200"/>
              </a:spcAft>
            </a:pPr>
            <a:r>
              <a:rPr lang="en-US" sz="2400" kern="1200" dirty="0">
                <a:solidFill>
                  <a:schemeClr val="tx1"/>
                </a:solidFill>
                <a:latin typeface="+mn-lt"/>
                <a:ea typeface="+mn-ea"/>
                <a:cs typeface="+mn-cs"/>
              </a:rPr>
              <a:t>V </a:t>
            </a:r>
            <a:r>
              <a:rPr lang="en-US" sz="2400" kern="1200" dirty="0" err="1">
                <a:solidFill>
                  <a:schemeClr val="tx1"/>
                </a:solidFill>
                <a:latin typeface="+mn-lt"/>
                <a:ea typeface="+mn-ea"/>
                <a:cs typeface="+mn-cs"/>
              </a:rPr>
              <a:t>tomto</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směru</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vynikaly</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např</a:t>
            </a:r>
            <a:r>
              <a:rPr lang="en-US" sz="2400" kern="1200" dirty="0">
                <a:solidFill>
                  <a:schemeClr val="tx1"/>
                </a:solidFill>
                <a:latin typeface="+mn-lt"/>
                <a:ea typeface="+mn-ea"/>
                <a:cs typeface="+mn-cs"/>
              </a:rPr>
              <a:t>.                </a:t>
            </a:r>
            <a:r>
              <a:rPr lang="en-US" sz="2400" b="1" kern="1200" dirty="0" err="1">
                <a:solidFill>
                  <a:schemeClr val="tx1"/>
                </a:solidFill>
                <a:latin typeface="+mn-lt"/>
                <a:ea typeface="+mn-ea"/>
                <a:cs typeface="+mn-cs"/>
              </a:rPr>
              <a:t>Radione</a:t>
            </a:r>
            <a:r>
              <a:rPr lang="en-US" sz="2400" b="1" kern="1200" dirty="0">
                <a:solidFill>
                  <a:schemeClr val="tx1"/>
                </a:solidFill>
                <a:latin typeface="+mn-lt"/>
                <a:ea typeface="+mn-ea"/>
                <a:cs typeface="+mn-cs"/>
              </a:rPr>
              <a:t> energy pills</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jakýsi</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předchůdce</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dnešní</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Viagry</a:t>
            </a:r>
            <a:r>
              <a:rPr lang="en-US" sz="2400" kern="1200" dirty="0">
                <a:solidFill>
                  <a:schemeClr val="tx1"/>
                </a:solidFill>
                <a:latin typeface="+mn-lt"/>
                <a:ea typeface="+mn-ea"/>
                <a:cs typeface="+mn-cs"/>
              </a:rPr>
              <a:t> a </a:t>
            </a:r>
            <a:r>
              <a:rPr lang="en-US" sz="2400" kern="1200" dirty="0" err="1">
                <a:solidFill>
                  <a:schemeClr val="tx1"/>
                </a:solidFill>
                <a:latin typeface="+mn-lt"/>
                <a:ea typeface="+mn-ea"/>
                <a:cs typeface="+mn-cs"/>
              </a:rPr>
              <a:t>obdobných</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medikamentů</a:t>
            </a:r>
            <a:r>
              <a:rPr lang="en-US" sz="2400" kern="1200" dirty="0">
                <a:solidFill>
                  <a:schemeClr val="tx1"/>
                </a:solidFill>
                <a:latin typeface="+mn-lt"/>
                <a:ea typeface="+mn-ea"/>
                <a:cs typeface="+mn-cs"/>
              </a:rPr>
              <a:t> </a:t>
            </a:r>
          </a:p>
        </p:txBody>
      </p:sp>
      <p:sp>
        <p:nvSpPr>
          <p:cNvPr id="11" name="Freeform: Shape 10">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4" descr="https://s27107.pcdn.co/wp-content/uploads/2018/02/18n52zb70svnjjpg.jpg"/>
          <p:cNvPicPr>
            <a:picLocks noChangeAspect="1" noChangeArrowheads="1"/>
          </p:cNvPicPr>
          <p:nvPr/>
        </p:nvPicPr>
        <p:blipFill rotWithShape="1">
          <a:blip r:embed="rId2" cstate="print"/>
          <a:srcRect t="583" r="1" b="20418"/>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p:spPr>
      </p:pic>
      <p:sp>
        <p:nvSpPr>
          <p:cNvPr id="13" name="Freeform: Shape 12">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2"/>
          <p:cNvPicPr/>
          <p:nvPr/>
        </p:nvPicPr>
        <p:blipFill rotWithShape="1">
          <a:blip r:embed="rId3" cstate="print"/>
          <a:srcRect l="10826" r="2593" b="2"/>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Tree>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stretch>
            <a:fillRect/>
          </a:stretch>
        </p:blipFill>
        <p:spPr>
          <a:xfrm>
            <a:off x="103344" y="161925"/>
            <a:ext cx="11985311" cy="6696075"/>
          </a:xfrm>
          <a:prstGeom prst="rect">
            <a:avLst/>
          </a:prstGeom>
        </p:spPr>
      </p:pic>
    </p:spTree>
    <p:extLst>
      <p:ext uri="{BB962C8B-B14F-4D97-AF65-F5344CB8AC3E}">
        <p14:creationId xmlns:p14="http://schemas.microsoft.com/office/powerpoint/2010/main" val="11097853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CDF6DAD-6680-48EA-B64B-A5F5A4E46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94" y="364885"/>
            <a:ext cx="6025896" cy="57929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950976" y="700186"/>
            <a:ext cx="5374494" cy="1188720"/>
          </a:xfrm>
        </p:spPr>
        <p:txBody>
          <a:bodyPr vert="horz" lIns="91440" tIns="45720" rIns="91440" bIns="45720" rtlCol="0" anchor="ctr">
            <a:normAutofit/>
          </a:bodyPr>
          <a:lstStyle/>
          <a:p>
            <a:pPr algn="l" rtl="0">
              <a:lnSpc>
                <a:spcPct val="90000"/>
              </a:lnSpc>
              <a:spcBef>
                <a:spcPct val="0"/>
              </a:spcBef>
            </a:pPr>
            <a:r>
              <a:rPr lang="en-US" sz="2400" b="1" kern="1200">
                <a:solidFill>
                  <a:schemeClr val="bg1"/>
                </a:solidFill>
                <a:latin typeface="+mj-lt"/>
                <a:ea typeface="+mj-ea"/>
                <a:cs typeface="+mj-cs"/>
              </a:rPr>
              <a:t>Vita Radium Suppositories – Radioaktivní čípky</a:t>
            </a:r>
            <a:br>
              <a:rPr lang="en-US" sz="2400" b="1" kern="1200">
                <a:solidFill>
                  <a:schemeClr val="bg1"/>
                </a:solidFill>
                <a:latin typeface="+mj-lt"/>
                <a:ea typeface="+mj-ea"/>
                <a:cs typeface="+mj-cs"/>
              </a:rPr>
            </a:br>
            <a:endParaRPr lang="en-US" sz="2400" b="1" kern="1200">
              <a:solidFill>
                <a:schemeClr val="bg1"/>
              </a:solidFill>
              <a:latin typeface="+mj-lt"/>
              <a:ea typeface="+mj-ea"/>
              <a:cs typeface="+mj-cs"/>
            </a:endParaRPr>
          </a:p>
        </p:txBody>
      </p:sp>
      <p:sp>
        <p:nvSpPr>
          <p:cNvPr id="3" name="Podnadpis 2"/>
          <p:cNvSpPr>
            <a:spLocks noGrp="1"/>
          </p:cNvSpPr>
          <p:nvPr>
            <p:ph type="subTitle"/>
          </p:nvPr>
        </p:nvSpPr>
        <p:spPr>
          <a:xfrm>
            <a:off x="950976" y="1534885"/>
            <a:ext cx="5374494" cy="4506685"/>
          </a:xfrm>
        </p:spPr>
        <p:txBody>
          <a:bodyPr vert="horz" lIns="91440" tIns="45720" rIns="91440" bIns="45720" rtlCol="0">
            <a:normAutofit fontScale="85000" lnSpcReduction="10000"/>
          </a:bodyPr>
          <a:lstStyle/>
          <a:p>
            <a:pPr indent="-228600" algn="l" rtl="0">
              <a:lnSpc>
                <a:spcPct val="90000"/>
              </a:lnSpc>
              <a:spcAft>
                <a:spcPts val="600"/>
              </a:spcAft>
              <a:buFont typeface="Arial" panose="020B0604020202020204" pitchFamily="34" charset="0"/>
              <a:buChar char="•"/>
            </a:pPr>
            <a:endParaRPr lang="en-US" sz="1500"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err="1">
                <a:solidFill>
                  <a:schemeClr val="bg1"/>
                </a:solidFill>
                <a:latin typeface="+mn-lt"/>
                <a:ea typeface="+mn-ea"/>
                <a:cs typeface="+mn-cs"/>
              </a:rPr>
              <a:t>Zlepšení</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sexuálních</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funkcí</a:t>
            </a:r>
            <a:endParaRPr lang="en-US"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err="1">
                <a:solidFill>
                  <a:schemeClr val="bg1"/>
                </a:solidFill>
                <a:latin typeface="+mn-lt"/>
                <a:ea typeface="+mn-ea"/>
                <a:cs typeface="+mn-cs"/>
              </a:rPr>
              <a:t>Celková</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energizace</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nervového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systému</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krevního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oběhu</a:t>
            </a:r>
            <a:r>
              <a:rPr lang="en-US" kern="1200" dirty="0">
                <a:solidFill>
                  <a:schemeClr val="bg1"/>
                </a:solidFill>
                <a:latin typeface="+mn-lt"/>
                <a:ea typeface="+mn-ea"/>
                <a:cs typeface="+mn-cs"/>
              </a:rPr>
              <a:t> a </a:t>
            </a:r>
            <a:r>
              <a:rPr lang="en-US" kern="1200" dirty="0" err="1">
                <a:solidFill>
                  <a:schemeClr val="bg1"/>
                </a:solidFill>
                <a:latin typeface="+mn-lt"/>
                <a:ea typeface="+mn-ea"/>
                <a:cs typeface="+mn-cs"/>
              </a:rPr>
              <a:t>sekrečních</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žláz</a:t>
            </a:r>
            <a:endParaRPr lang="en-US"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err="1">
                <a:solidFill>
                  <a:schemeClr val="bg1"/>
                </a:solidFill>
                <a:latin typeface="+mn-lt"/>
                <a:ea typeface="+mn-ea"/>
                <a:cs typeface="+mn-cs"/>
              </a:rPr>
              <a:t>Účinnou</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látkou</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bylo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vysoce</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přečištěné</a:t>
            </a:r>
            <a:r>
              <a:rPr lang="en-US" kern="1200" dirty="0">
                <a:solidFill>
                  <a:schemeClr val="bg1"/>
                </a:solidFill>
                <a:latin typeface="+mn-lt"/>
                <a:ea typeface="+mn-ea"/>
                <a:cs typeface="+mn-cs"/>
              </a:rPr>
              <a:t> RADIUM </a:t>
            </a:r>
            <a:r>
              <a:rPr lang="cs-CZ" kern="1200" dirty="0">
                <a:solidFill>
                  <a:schemeClr val="bg1"/>
                </a:solidFill>
                <a:latin typeface="+mn-lt"/>
                <a:ea typeface="+mn-ea"/>
                <a:cs typeface="+mn-cs"/>
              </a:rPr>
              <a:t>               </a:t>
            </a:r>
            <a:r>
              <a:rPr lang="en-US" kern="1200" dirty="0">
                <a:solidFill>
                  <a:schemeClr val="bg1"/>
                </a:solidFill>
                <a:latin typeface="+mn-lt"/>
                <a:ea typeface="+mn-ea"/>
                <a:cs typeface="+mn-cs"/>
              </a:rPr>
              <a:t>v </a:t>
            </a:r>
            <a:r>
              <a:rPr lang="en-US" kern="1200" dirty="0" err="1">
                <a:solidFill>
                  <a:schemeClr val="bg1"/>
                </a:solidFill>
                <a:latin typeface="+mn-lt"/>
                <a:ea typeface="+mn-ea"/>
                <a:cs typeface="+mn-cs"/>
              </a:rPr>
              <a:t>kakaovém</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másle</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jako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nosiči</a:t>
            </a:r>
            <a:endParaRPr lang="en-US"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a:solidFill>
                  <a:schemeClr val="bg1"/>
                </a:solidFill>
                <a:latin typeface="+mn-lt"/>
                <a:ea typeface="+mn-ea"/>
                <a:cs typeface="+mn-cs"/>
              </a:rPr>
              <a:t>Radium se </a:t>
            </a:r>
            <a:r>
              <a:rPr lang="en-US" kern="1200" dirty="0" err="1">
                <a:solidFill>
                  <a:schemeClr val="bg1"/>
                </a:solidFill>
                <a:latin typeface="+mn-lt"/>
                <a:ea typeface="+mn-ea"/>
                <a:cs typeface="+mn-cs"/>
              </a:rPr>
              <a:t>mělo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vstřebat</a:t>
            </a:r>
            <a:r>
              <a:rPr lang="en-US" kern="1200" dirty="0">
                <a:solidFill>
                  <a:schemeClr val="bg1"/>
                </a:solidFill>
                <a:latin typeface="+mn-lt"/>
                <a:ea typeface="+mn-ea"/>
                <a:cs typeface="+mn-cs"/>
              </a:rPr>
              <a:t> v </a:t>
            </a:r>
            <a:r>
              <a:rPr lang="en-US" kern="1200" dirty="0" err="1">
                <a:solidFill>
                  <a:schemeClr val="bg1"/>
                </a:solidFill>
                <a:latin typeface="+mn-lt"/>
                <a:ea typeface="+mn-ea"/>
                <a:cs typeface="+mn-cs"/>
              </a:rPr>
              <a:t>tlustém</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střevě</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prostoupit</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takto</a:t>
            </a:r>
            <a:r>
              <a:rPr lang="en-US" kern="1200" dirty="0">
                <a:solidFill>
                  <a:schemeClr val="bg1"/>
                </a:solidFill>
                <a:latin typeface="+mn-lt"/>
                <a:ea typeface="+mn-ea"/>
                <a:cs typeface="+mn-cs"/>
              </a:rPr>
              <a:t> do </a:t>
            </a:r>
            <a:r>
              <a:rPr lang="en-US" kern="1200" dirty="0" err="1">
                <a:solidFill>
                  <a:schemeClr val="bg1"/>
                </a:solidFill>
                <a:latin typeface="+mn-lt"/>
                <a:ea typeface="+mn-ea"/>
                <a:cs typeface="+mn-cs"/>
              </a:rPr>
              <a:t>krevního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oběhu</a:t>
            </a:r>
            <a:r>
              <a:rPr lang="en-US" kern="1200" dirty="0">
                <a:solidFill>
                  <a:schemeClr val="bg1"/>
                </a:solidFill>
                <a:latin typeface="+mn-lt"/>
                <a:ea typeface="+mn-ea"/>
                <a:cs typeface="+mn-cs"/>
              </a:rPr>
              <a:t>, a </a:t>
            </a:r>
            <a:r>
              <a:rPr lang="en-US" kern="1200" dirty="0" err="1">
                <a:solidFill>
                  <a:schemeClr val="bg1"/>
                </a:solidFill>
                <a:latin typeface="+mn-lt"/>
                <a:ea typeface="+mn-ea"/>
                <a:cs typeface="+mn-cs"/>
              </a:rPr>
              <a:t>následně</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distribuováno</a:t>
            </a:r>
            <a:r>
              <a:rPr lang="en-US" kern="1200" dirty="0">
                <a:solidFill>
                  <a:schemeClr val="bg1"/>
                </a:solidFill>
                <a:latin typeface="+mn-lt"/>
                <a:ea typeface="+mn-ea"/>
                <a:cs typeface="+mn-cs"/>
              </a:rPr>
              <a:t> do </a:t>
            </a:r>
            <a:r>
              <a:rPr lang="en-US" kern="1200" dirty="0" err="1">
                <a:solidFill>
                  <a:schemeClr val="bg1"/>
                </a:solidFill>
                <a:latin typeface="+mn-lt"/>
                <a:ea typeface="+mn-ea"/>
                <a:cs typeface="+mn-cs"/>
              </a:rPr>
              <a:t>celého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těla</a:t>
            </a:r>
            <a:r>
              <a:rPr lang="en-US" kern="1200" dirty="0">
                <a:solidFill>
                  <a:schemeClr val="bg1"/>
                </a:solidFill>
                <a:latin typeface="+mn-lt"/>
                <a:ea typeface="+mn-ea"/>
                <a:cs typeface="+mn-cs"/>
              </a:rPr>
              <a:t> – </a:t>
            </a:r>
            <a:r>
              <a:rPr lang="en-US" kern="1200" dirty="0" err="1">
                <a:solidFill>
                  <a:schemeClr val="bg1"/>
                </a:solidFill>
                <a:latin typeface="+mn-lt"/>
                <a:ea typeface="+mn-ea"/>
                <a:cs typeface="+mn-cs"/>
              </a:rPr>
              <a:t>tedy</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oslabených</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orgánů</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které</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potřebují</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vitalizovat</a:t>
            </a:r>
            <a:r>
              <a:rPr lang="en-US" kern="1200" dirty="0">
                <a:solidFill>
                  <a:schemeClr val="bg1"/>
                </a:solidFill>
                <a:latin typeface="+mn-lt"/>
                <a:ea typeface="+mn-ea"/>
                <a:cs typeface="+mn-cs"/>
              </a:rPr>
              <a:t>. Po </a:t>
            </a:r>
            <a:r>
              <a:rPr lang="en-US" kern="1200" dirty="0" err="1">
                <a:solidFill>
                  <a:schemeClr val="bg1"/>
                </a:solidFill>
                <a:latin typeface="+mn-lt"/>
                <a:ea typeface="+mn-ea"/>
                <a:cs typeface="+mn-cs"/>
              </a:rPr>
              <a:t>zajištění</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dlouhodobých</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zdravotních</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benefitů</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mělo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být</a:t>
            </a:r>
            <a:r>
              <a:rPr lang="en-US" kern="1200" dirty="0">
                <a:solidFill>
                  <a:schemeClr val="bg1"/>
                </a:solidFill>
                <a:latin typeface="+mn-lt"/>
                <a:ea typeface="+mn-ea"/>
                <a:cs typeface="+mn-cs"/>
              </a:rPr>
              <a:t> radium </a:t>
            </a:r>
            <a:r>
              <a:rPr lang="en-US" kern="1200" dirty="0" err="1">
                <a:solidFill>
                  <a:schemeClr val="bg1"/>
                </a:solidFill>
                <a:latin typeface="+mn-lt"/>
                <a:ea typeface="+mn-ea"/>
                <a:cs typeface="+mn-cs"/>
              </a:rPr>
              <a:t>postupně</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vyloučeno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během</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asi</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tří</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dnů</a:t>
            </a:r>
            <a:endParaRPr lang="en-US"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err="1">
                <a:solidFill>
                  <a:schemeClr val="bg1"/>
                </a:solidFill>
                <a:latin typeface="+mn-lt"/>
                <a:ea typeface="+mn-ea"/>
                <a:cs typeface="+mn-cs"/>
              </a:rPr>
              <a:t>Výrobce</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garantoval</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neprostou</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neškodnost</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přípravku</a:t>
            </a:r>
            <a:endParaRPr lang="en-US"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err="1">
                <a:solidFill>
                  <a:schemeClr val="bg1"/>
                </a:solidFill>
                <a:latin typeface="+mn-lt"/>
                <a:ea typeface="+mn-ea"/>
                <a:cs typeface="+mn-cs"/>
              </a:rPr>
              <a:t>Doporučovala</a:t>
            </a:r>
            <a:r>
              <a:rPr lang="en-US" kern="1200" dirty="0">
                <a:solidFill>
                  <a:schemeClr val="bg1"/>
                </a:solidFill>
                <a:latin typeface="+mn-lt"/>
                <a:ea typeface="+mn-ea"/>
                <a:cs typeface="+mn-cs"/>
              </a:rPr>
              <a:t> se </a:t>
            </a:r>
            <a:r>
              <a:rPr lang="en-US" kern="1200" dirty="0" err="1">
                <a:solidFill>
                  <a:schemeClr val="bg1"/>
                </a:solidFill>
                <a:latin typeface="+mn-lt"/>
                <a:ea typeface="+mn-ea"/>
                <a:cs typeface="+mn-cs"/>
              </a:rPr>
              <a:t>kombinace</a:t>
            </a:r>
            <a:r>
              <a:rPr lang="en-US" kern="1200" dirty="0">
                <a:solidFill>
                  <a:schemeClr val="bg1"/>
                </a:solidFill>
                <a:latin typeface="+mn-lt"/>
                <a:ea typeface="+mn-ea"/>
                <a:cs typeface="+mn-cs"/>
              </a:rPr>
              <a:t> s </a:t>
            </a:r>
            <a:r>
              <a:rPr lang="en-US" kern="1200" dirty="0" err="1">
                <a:solidFill>
                  <a:schemeClr val="bg1"/>
                </a:solidFill>
                <a:latin typeface="+mn-lt"/>
                <a:ea typeface="+mn-ea"/>
                <a:cs typeface="+mn-cs"/>
              </a:rPr>
              <a:t>tabletami</a:t>
            </a:r>
            <a:r>
              <a:rPr lang="en-US" kern="1200" dirty="0">
                <a:solidFill>
                  <a:schemeClr val="bg1"/>
                </a:solidFill>
                <a:latin typeface="+mn-lt"/>
                <a:ea typeface="+mn-ea"/>
                <a:cs typeface="+mn-cs"/>
              </a:rPr>
              <a:t> NU_MAN, </a:t>
            </a:r>
            <a:r>
              <a:rPr lang="en-US" kern="1200" dirty="0" err="1">
                <a:solidFill>
                  <a:schemeClr val="bg1"/>
                </a:solidFill>
                <a:latin typeface="+mn-lt"/>
                <a:ea typeface="+mn-ea"/>
                <a:cs typeface="+mn-cs"/>
              </a:rPr>
              <a:t>též</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na</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bázi</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radia</a:t>
            </a:r>
            <a:endParaRPr lang="en-US" kern="1200" dirty="0">
              <a:solidFill>
                <a:schemeClr val="bg1"/>
              </a:solidFill>
              <a:latin typeface="+mn-lt"/>
              <a:ea typeface="+mn-ea"/>
              <a:cs typeface="+mn-cs"/>
            </a:endParaRPr>
          </a:p>
        </p:txBody>
      </p:sp>
      <p:pic>
        <p:nvPicPr>
          <p:cNvPr id="185346" name="Picture 2" descr="https://s27107.pcdn.co/wp-content/uploads/2018/02/18n4mbjrtb7pajpg.jpg"/>
          <p:cNvPicPr>
            <a:picLocks noChangeAspect="1" noChangeArrowheads="1"/>
          </p:cNvPicPr>
          <p:nvPr/>
        </p:nvPicPr>
        <p:blipFill>
          <a:blip r:embed="rId2" cstate="print"/>
          <a:stretch>
            <a:fillRect/>
          </a:stretch>
        </p:blipFill>
        <p:spPr bwMode="auto">
          <a:xfrm>
            <a:off x="7535601" y="365760"/>
            <a:ext cx="3453770" cy="2788920"/>
          </a:xfrm>
          <a:prstGeom prst="rect">
            <a:avLst/>
          </a:prstGeom>
          <a:noFill/>
        </p:spPr>
      </p:pic>
      <p:pic>
        <p:nvPicPr>
          <p:cNvPr id="5" name="Obrázek 4" descr="Obsah obrázku text, noviny, účtenka&#10;&#10;Popis byl vytvořen automaticky">
            <a:extLst>
              <a:ext uri="{FF2B5EF4-FFF2-40B4-BE49-F238E27FC236}">
                <a16:creationId xmlns:a16="http://schemas.microsoft.com/office/drawing/2014/main" id="{20F8B27B-159F-4394-9BAB-EC31CBA8D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518" y="3368894"/>
            <a:ext cx="3941936" cy="278892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486544" y="435429"/>
            <a:ext cx="3681207" cy="687976"/>
          </a:xfrm>
          <a:noFill/>
        </p:spPr>
        <p:txBody>
          <a:bodyPr vert="horz" lIns="91440" tIns="45720" rIns="91440" bIns="45720" rtlCol="0" anchor="b">
            <a:noAutofit/>
          </a:bodyPr>
          <a:lstStyle/>
          <a:p>
            <a:pPr algn="l" rtl="0">
              <a:lnSpc>
                <a:spcPct val="90000"/>
              </a:lnSpc>
              <a:spcBef>
                <a:spcPct val="0"/>
              </a:spcBef>
            </a:pPr>
            <a:r>
              <a:rPr lang="en-US" sz="3600" kern="1200" dirty="0" err="1">
                <a:solidFill>
                  <a:schemeClr val="bg1"/>
                </a:solidFill>
                <a:latin typeface="+mj-lt"/>
                <a:ea typeface="+mj-ea"/>
                <a:cs typeface="+mj-cs"/>
              </a:rPr>
              <a:t>Radiendocrinator</a:t>
            </a:r>
            <a:endParaRPr lang="en-US" sz="3600" kern="1200" dirty="0">
              <a:solidFill>
                <a:schemeClr val="bg1"/>
              </a:solidFill>
              <a:latin typeface="+mj-lt"/>
              <a:ea typeface="+mj-ea"/>
              <a:cs typeface="+mj-cs"/>
            </a:endParaRPr>
          </a:p>
        </p:txBody>
      </p:sp>
      <p:sp>
        <p:nvSpPr>
          <p:cNvPr id="3" name="Podnadpis 2"/>
          <p:cNvSpPr>
            <a:spLocks noGrp="1"/>
          </p:cNvSpPr>
          <p:nvPr>
            <p:ph type="subTitle"/>
          </p:nvPr>
        </p:nvSpPr>
        <p:spPr>
          <a:xfrm>
            <a:off x="517374" y="1357656"/>
            <a:ext cx="3800950" cy="4945173"/>
          </a:xfrm>
          <a:noFill/>
        </p:spPr>
        <p:txBody>
          <a:bodyPr vert="horz" lIns="91440" tIns="45720" rIns="91440" bIns="45720" rtlCol="0">
            <a:noAutofit/>
          </a:bodyPr>
          <a:lstStyle/>
          <a:p>
            <a:pPr algn="l" rtl="0">
              <a:lnSpc>
                <a:spcPct val="90000"/>
              </a:lnSpc>
              <a:spcBef>
                <a:spcPts val="1000"/>
              </a:spcBef>
              <a:spcAft>
                <a:spcPts val="600"/>
              </a:spcAft>
            </a:pPr>
            <a:r>
              <a:rPr lang="en-US" sz="2400" kern="1200" dirty="0" err="1">
                <a:solidFill>
                  <a:schemeClr val="bg1"/>
                </a:solidFill>
                <a:latin typeface="+mn-lt"/>
                <a:ea typeface="+mn-ea"/>
                <a:cs typeface="+mn-cs"/>
              </a:rPr>
              <a:t>Radiendocrinator</a:t>
            </a:r>
            <a:r>
              <a:rPr lang="en-US" sz="2400" kern="1200" dirty="0">
                <a:solidFill>
                  <a:schemeClr val="bg1"/>
                </a:solidFill>
                <a:latin typeface="+mn-lt"/>
                <a:ea typeface="+mn-ea"/>
                <a:cs typeface="+mn-cs"/>
              </a:rPr>
              <a:t> provided you with a </a:t>
            </a:r>
            <a:r>
              <a:rPr lang="en-US" sz="2400" b="1" kern="1200" dirty="0">
                <a:solidFill>
                  <a:schemeClr val="bg1"/>
                </a:solidFill>
                <a:latin typeface="+mn-lt"/>
                <a:ea typeface="+mn-ea"/>
                <a:cs typeface="+mn-cs"/>
              </a:rPr>
              <a:t>stack of radioactive cards</a:t>
            </a:r>
            <a:endParaRPr lang="en-US" sz="2400" kern="1200" dirty="0">
              <a:solidFill>
                <a:schemeClr val="bg1"/>
              </a:solidFill>
              <a:latin typeface="+mn-lt"/>
              <a:ea typeface="+mn-ea"/>
              <a:cs typeface="+mn-cs"/>
            </a:endParaRPr>
          </a:p>
          <a:p>
            <a:pPr algn="l" rtl="0">
              <a:lnSpc>
                <a:spcPct val="90000"/>
              </a:lnSpc>
              <a:spcBef>
                <a:spcPts val="1000"/>
              </a:spcBef>
              <a:spcAft>
                <a:spcPts val="600"/>
              </a:spcAft>
            </a:pPr>
            <a:r>
              <a:rPr lang="en-US" sz="2400" kern="1200" dirty="0">
                <a:solidFill>
                  <a:schemeClr val="bg1"/>
                </a:solidFill>
                <a:latin typeface="+mn-lt"/>
                <a:ea typeface="+mn-ea"/>
                <a:cs typeface="+mn-cs"/>
              </a:rPr>
              <a:t>Sleeping every night with radium </a:t>
            </a:r>
            <a:r>
              <a:rPr lang="en-US" sz="2400" b="1" kern="1200" dirty="0">
                <a:solidFill>
                  <a:schemeClr val="bg1"/>
                </a:solidFill>
                <a:latin typeface="+mn-lt"/>
                <a:ea typeface="+mn-ea"/>
                <a:cs typeface="+mn-cs"/>
              </a:rPr>
              <a:t>pressed against your gonads </a:t>
            </a:r>
            <a:r>
              <a:rPr lang="en-US" sz="2400" kern="1200" dirty="0">
                <a:solidFill>
                  <a:schemeClr val="bg1"/>
                </a:solidFill>
                <a:latin typeface="+mn-lt"/>
                <a:ea typeface="+mn-ea"/>
                <a:cs typeface="+mn-cs"/>
              </a:rPr>
              <a:t>was supposedly a sure way to reinject that lost vigor into your days. </a:t>
            </a:r>
          </a:p>
          <a:p>
            <a:pPr algn="l" rtl="0">
              <a:lnSpc>
                <a:spcPct val="90000"/>
              </a:lnSpc>
              <a:spcBef>
                <a:spcPts val="1000"/>
              </a:spcBef>
              <a:spcAft>
                <a:spcPts val="600"/>
              </a:spcAft>
            </a:pPr>
            <a:r>
              <a:rPr lang="en-US" sz="2400" b="1" kern="1200" dirty="0">
                <a:solidFill>
                  <a:srgbClr val="FF0000"/>
                </a:solidFill>
                <a:latin typeface="+mn-lt"/>
                <a:ea typeface="+mn-ea"/>
                <a:cs typeface="+mn-cs"/>
              </a:rPr>
              <a:t>Its inventor, a regular user of the device, died of bladder cancer</a:t>
            </a:r>
            <a:r>
              <a:rPr lang="en-US" sz="2400" kern="1200" dirty="0">
                <a:solidFill>
                  <a:srgbClr val="FF0000"/>
                </a:solidFill>
                <a:latin typeface="+mn-lt"/>
                <a:ea typeface="+mn-ea"/>
                <a:cs typeface="+mn-cs"/>
              </a:rPr>
              <a:t>.</a:t>
            </a:r>
          </a:p>
        </p:txBody>
      </p:sp>
      <p:pic>
        <p:nvPicPr>
          <p:cNvPr id="178178" name="Picture 2" descr="https://insh.world/wp-content/uploads/2018/02/2b-Radiendocrinator.jpg"/>
          <p:cNvPicPr>
            <a:picLocks noChangeAspect="1" noChangeArrowheads="1"/>
          </p:cNvPicPr>
          <p:nvPr/>
        </p:nvPicPr>
        <p:blipFill>
          <a:blip r:embed="rId2" cstate="print"/>
          <a:stretch>
            <a:fillRect/>
          </a:stretch>
        </p:blipFill>
        <p:spPr bwMode="auto">
          <a:xfrm>
            <a:off x="5195454" y="1760427"/>
            <a:ext cx="6356465" cy="3337144"/>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Obrázek 6" descr="Obsah obrázku interiér, příslušenství, pouzdro&#10;&#10;Popis byl vytvořen automaticky">
            <a:extLst>
              <a:ext uri="{FF2B5EF4-FFF2-40B4-BE49-F238E27FC236}">
                <a16:creationId xmlns:a16="http://schemas.microsoft.com/office/drawing/2014/main" id="{0331B4BF-CD28-4D24-A80E-3EBA0B624987}"/>
              </a:ext>
            </a:extLst>
          </p:cNvPr>
          <p:cNvPicPr>
            <a:picLocks noChangeAspect="1"/>
          </p:cNvPicPr>
          <p:nvPr/>
        </p:nvPicPr>
        <p:blipFill rotWithShape="1">
          <a:blip r:embed="rId2">
            <a:extLst>
              <a:ext uri="{28A0092B-C50C-407E-A947-70E740481C1C}">
                <a14:useLocalDpi xmlns:a14="http://schemas.microsoft.com/office/drawing/2010/main" val="0"/>
              </a:ext>
            </a:extLst>
          </a:blip>
          <a:srcRect l="6788" r="25239"/>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46" name="Freeform: Shape 41">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7" name="Freeform: Shape 43">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ovéPole 24">
            <a:extLst>
              <a:ext uri="{FF2B5EF4-FFF2-40B4-BE49-F238E27FC236}">
                <a16:creationId xmlns:a16="http://schemas.microsoft.com/office/drawing/2014/main" id="{35D38D44-AA77-4BFC-A0BB-4F746B0C1B26}"/>
              </a:ext>
            </a:extLst>
          </p:cNvPr>
          <p:cNvSpPr txBox="1"/>
          <p:nvPr/>
        </p:nvSpPr>
        <p:spPr>
          <a:xfrm>
            <a:off x="521644" y="231518"/>
            <a:ext cx="478245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dirty="0">
                <a:latin typeface="+mj-lt"/>
                <a:ea typeface="+mj-ea"/>
                <a:cs typeface="+mj-cs"/>
              </a:rPr>
              <a:t>"</a:t>
            </a:r>
            <a:r>
              <a:rPr lang="en-US" sz="3400" dirty="0" err="1">
                <a:latin typeface="+mj-lt"/>
                <a:ea typeface="+mj-ea"/>
                <a:cs typeface="+mj-cs"/>
              </a:rPr>
              <a:t>Degnen's</a:t>
            </a:r>
            <a:r>
              <a:rPr lang="en-US" sz="3400" dirty="0">
                <a:latin typeface="+mj-lt"/>
                <a:ea typeface="+mj-ea"/>
                <a:cs typeface="+mj-cs"/>
              </a:rPr>
              <a:t> Radio-Active Eye Applicator" </a:t>
            </a:r>
          </a:p>
        </p:txBody>
      </p:sp>
      <p:sp>
        <p:nvSpPr>
          <p:cNvPr id="9" name="TextovéPole 8">
            <a:extLst>
              <a:ext uri="{FF2B5EF4-FFF2-40B4-BE49-F238E27FC236}">
                <a16:creationId xmlns:a16="http://schemas.microsoft.com/office/drawing/2014/main" id="{6DE249D8-2A0D-4CAB-B3DC-944B7B58B1B2}"/>
              </a:ext>
            </a:extLst>
          </p:cNvPr>
          <p:cNvSpPr txBox="1"/>
          <p:nvPr/>
        </p:nvSpPr>
        <p:spPr>
          <a:xfrm>
            <a:off x="406033" y="1622392"/>
            <a:ext cx="5210996" cy="5159405"/>
          </a:xfrm>
          <a:prstGeom prst="rect">
            <a:avLst/>
          </a:prstGeom>
        </p:spPr>
        <p:txBody>
          <a:bodyPr vert="horz" lIns="91440" tIns="45720" rIns="91440" bIns="45720" rtlCol="0" anchor="t">
            <a:noAutofit/>
          </a:bodyPr>
          <a:lstStyle/>
          <a:p>
            <a:pPr marL="171450" indent="-228600">
              <a:lnSpc>
                <a:spcPct val="90000"/>
              </a:lnSpc>
              <a:spcAft>
                <a:spcPts val="600"/>
              </a:spcAft>
              <a:buFont typeface="Arial" panose="020B0604020202020204" pitchFamily="34" charset="0"/>
              <a:buChar char="•"/>
            </a:pPr>
            <a:r>
              <a:rPr lang="en-US" sz="1600" dirty="0"/>
              <a:t>The label on the box identifies the item  in the above photograph as "</a:t>
            </a:r>
            <a:r>
              <a:rPr lang="en-US" sz="1600" dirty="0" err="1"/>
              <a:t>Degnen's</a:t>
            </a:r>
            <a:r>
              <a:rPr lang="en-US" sz="1600" dirty="0"/>
              <a:t> Radio-Active Eye Applicator" and indicates that it was manufactured by   the Radium Appliance Company of Los Angeles, California. </a:t>
            </a:r>
          </a:p>
          <a:p>
            <a:pPr marL="171450" indent="-228600">
              <a:lnSpc>
                <a:spcPct val="90000"/>
              </a:lnSpc>
              <a:spcAft>
                <a:spcPts val="600"/>
              </a:spcAft>
              <a:buFont typeface="Arial" panose="020B0604020202020204" pitchFamily="34" charset="0"/>
              <a:buChar char="•"/>
            </a:pPr>
            <a:r>
              <a:rPr lang="en-US" sz="1600" dirty="0"/>
              <a:t>The lenses were available in three strengths: single (X), double (XX) and triple (XXX). Based on the measured exposure rate at one foot (ca. 10 to 15 </a:t>
            </a:r>
            <a:r>
              <a:rPr lang="en-US" sz="1600" dirty="0" err="1"/>
              <a:t>uR</a:t>
            </a:r>
            <a:r>
              <a:rPr lang="en-US" sz="1600" dirty="0"/>
              <a:t>/</a:t>
            </a:r>
            <a:r>
              <a:rPr lang="en-US" sz="1600" dirty="0" err="1"/>
              <a:t>hr</a:t>
            </a:r>
            <a:r>
              <a:rPr lang="en-US" sz="1600" dirty="0"/>
              <a:t> above background), I would estimate that the Ra-226 activity of the double strength (XX) device shown here is approximately 1 </a:t>
            </a:r>
            <a:r>
              <a:rPr lang="en-US" sz="1600" dirty="0" err="1"/>
              <a:t>uCi</a:t>
            </a:r>
            <a:r>
              <a:rPr lang="en-US" sz="1600" dirty="0"/>
              <a:t>.  Not particularly "hot," but definitely cool.</a:t>
            </a:r>
          </a:p>
          <a:p>
            <a:pPr marL="171450" indent="-228600">
              <a:lnSpc>
                <a:spcPct val="90000"/>
              </a:lnSpc>
              <a:spcAft>
                <a:spcPts val="600"/>
              </a:spcAft>
              <a:buFont typeface="Arial" panose="020B0604020202020204" pitchFamily="34" charset="0"/>
              <a:buChar char="•"/>
            </a:pPr>
            <a:r>
              <a:rPr lang="en-US" sz="1600" dirty="0"/>
              <a:t>Quoting the manufacturer's literature: "the Radio-Active lenses will be found helpful in imperfect refraction, MYOPIA  or </a:t>
            </a:r>
            <a:r>
              <a:rPr lang="en-US" sz="1600" dirty="0" err="1"/>
              <a:t>Nearsight</a:t>
            </a:r>
            <a:r>
              <a:rPr lang="en-US" sz="1600" dirty="0"/>
              <a:t>, HYPERMETROPIA or </a:t>
            </a:r>
            <a:r>
              <a:rPr lang="en-US" sz="1600" dirty="0" err="1"/>
              <a:t>Farsight</a:t>
            </a:r>
            <a:r>
              <a:rPr lang="en-US" sz="1600" dirty="0"/>
              <a:t>, PRESBYOPIA or </a:t>
            </a:r>
            <a:r>
              <a:rPr lang="en-US" sz="1600" dirty="0" err="1"/>
              <a:t>Oldsight</a:t>
            </a:r>
            <a:r>
              <a:rPr lang="en-US" sz="1600" dirty="0"/>
              <a:t>, HETROPHOBIA or difficulty in </a:t>
            </a:r>
            <a:r>
              <a:rPr lang="en-US" sz="1600" dirty="0" err="1"/>
              <a:t>focussing</a:t>
            </a:r>
            <a:r>
              <a:rPr lang="en-US" sz="1600" dirty="0"/>
              <a:t>."</a:t>
            </a:r>
          </a:p>
          <a:p>
            <a:pPr marL="171450" indent="-228600">
              <a:lnSpc>
                <a:spcPct val="90000"/>
              </a:lnSpc>
              <a:spcAft>
                <a:spcPts val="600"/>
              </a:spcAft>
              <a:buFont typeface="Arial" panose="020B0604020202020204" pitchFamily="34" charset="0"/>
              <a:buChar char="•"/>
            </a:pPr>
            <a:r>
              <a:rPr lang="en-US" sz="1600" dirty="0"/>
              <a:t>"Headaches, caused by eyestrain and other eye disorders, can be quickly relieved by the use of the lenses."</a:t>
            </a:r>
          </a:p>
          <a:p>
            <a:pPr marL="171450" indent="-228600">
              <a:lnSpc>
                <a:spcPct val="90000"/>
              </a:lnSpc>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3014247475"/>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CDF6DAD-6680-48EA-B64B-A5F5A4E46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94" y="364885"/>
            <a:ext cx="6025896" cy="57929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950976" y="819932"/>
            <a:ext cx="5374494" cy="1188720"/>
          </a:xfrm>
        </p:spPr>
        <p:txBody>
          <a:bodyPr vert="horz" lIns="91440" tIns="45720" rIns="91440" bIns="45720" rtlCol="0" anchor="ctr">
            <a:normAutofit fontScale="90000"/>
          </a:bodyPr>
          <a:lstStyle/>
          <a:p>
            <a:pPr algn="l" rtl="0">
              <a:lnSpc>
                <a:spcPct val="90000"/>
              </a:lnSpc>
              <a:spcBef>
                <a:spcPct val="0"/>
              </a:spcBef>
            </a:pPr>
            <a:r>
              <a:rPr lang="en-US" sz="4000" b="1" kern="1200" dirty="0">
                <a:solidFill>
                  <a:schemeClr val="bg1"/>
                </a:solidFill>
                <a:latin typeface="+mj-lt"/>
                <a:ea typeface="+mj-ea"/>
                <a:cs typeface="+mj-cs"/>
              </a:rPr>
              <a:t>Radium Hand Cleaner – </a:t>
            </a:r>
            <a:r>
              <a:rPr lang="en-US" sz="2800" b="1" kern="1200" dirty="0" err="1">
                <a:solidFill>
                  <a:srgbClr val="FF0000"/>
                </a:solidFill>
                <a:latin typeface="+mj-lt"/>
                <a:ea typeface="+mj-ea"/>
                <a:cs typeface="+mj-cs"/>
              </a:rPr>
              <a:t>všemocná</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léčící</a:t>
            </a:r>
            <a:r>
              <a:rPr lang="en-US" sz="2800" b="1" kern="1200" dirty="0">
                <a:solidFill>
                  <a:srgbClr val="FF0000"/>
                </a:solidFill>
                <a:latin typeface="+mj-lt"/>
                <a:ea typeface="+mj-ea"/>
                <a:cs typeface="+mj-cs"/>
              </a:rPr>
              <a:t> a </a:t>
            </a:r>
            <a:r>
              <a:rPr lang="en-US" sz="2800" b="1" kern="1200" dirty="0" err="1">
                <a:solidFill>
                  <a:srgbClr val="FF0000"/>
                </a:solidFill>
                <a:latin typeface="+mj-lt"/>
                <a:ea typeface="+mj-ea"/>
                <a:cs typeface="+mj-cs"/>
              </a:rPr>
              <a:t>čistící</a:t>
            </a:r>
            <a:r>
              <a:rPr lang="en-US" sz="2800" b="1" kern="1200" dirty="0">
                <a:solidFill>
                  <a:srgbClr val="FF0000"/>
                </a:solidFill>
                <a:latin typeface="+mj-lt"/>
                <a:ea typeface="+mj-ea"/>
                <a:cs typeface="+mj-cs"/>
              </a:rPr>
              <a:t> pasta </a:t>
            </a:r>
            <a:r>
              <a:rPr lang="en-US" sz="2800" b="1" kern="1200" dirty="0" err="1">
                <a:solidFill>
                  <a:srgbClr val="FF0000"/>
                </a:solidFill>
                <a:latin typeface="+mj-lt"/>
                <a:ea typeface="+mj-ea"/>
                <a:cs typeface="+mj-cs"/>
              </a:rPr>
              <a:t>na</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vše</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živé</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i</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neživé</a:t>
            </a:r>
            <a:br>
              <a:rPr lang="en-US" sz="2100" b="1" kern="1200" dirty="0">
                <a:solidFill>
                  <a:schemeClr val="bg1"/>
                </a:solidFill>
                <a:latin typeface="+mj-lt"/>
                <a:ea typeface="+mj-ea"/>
                <a:cs typeface="+mj-cs"/>
              </a:rPr>
            </a:br>
            <a:endParaRPr lang="en-US" sz="2100" kern="1200" dirty="0">
              <a:solidFill>
                <a:schemeClr val="bg1"/>
              </a:solidFill>
              <a:latin typeface="+mj-lt"/>
              <a:ea typeface="+mj-ea"/>
              <a:cs typeface="+mj-cs"/>
            </a:endParaRPr>
          </a:p>
        </p:txBody>
      </p:sp>
      <p:sp>
        <p:nvSpPr>
          <p:cNvPr id="3" name="Podnadpis 2"/>
          <p:cNvSpPr>
            <a:spLocks noGrp="1"/>
          </p:cNvSpPr>
          <p:nvPr>
            <p:ph type="subTitle"/>
          </p:nvPr>
        </p:nvSpPr>
        <p:spPr>
          <a:xfrm>
            <a:off x="950976" y="2066544"/>
            <a:ext cx="5374494" cy="3788346"/>
          </a:xfrm>
        </p:spPr>
        <p:txBody>
          <a:bodyPr vert="horz" lIns="91440" tIns="45720" rIns="91440" bIns="45720" rtlCol="0">
            <a:normAutofit/>
          </a:bodyPr>
          <a:lstStyle/>
          <a:p>
            <a:pPr marL="182563" indent="-228600" algn="l" rtl="0">
              <a:lnSpc>
                <a:spcPct val="90000"/>
              </a:lnSpc>
              <a:spcAft>
                <a:spcPts val="1200"/>
              </a:spcAft>
              <a:buFont typeface="Arial" panose="020B0604020202020204" pitchFamily="34" charset="0"/>
              <a:buChar char="•"/>
            </a:pPr>
            <a:r>
              <a:rPr lang="en-US" sz="2200" kern="1200" dirty="0" err="1">
                <a:solidFill>
                  <a:schemeClr val="bg1"/>
                </a:solidFill>
                <a:latin typeface="+mn-lt"/>
                <a:ea typeface="+mn-ea"/>
                <a:cs typeface="+mn-cs"/>
              </a:rPr>
              <a:t>Kolem</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roku</a:t>
            </a:r>
            <a:r>
              <a:rPr lang="en-US" sz="2200" kern="1200" dirty="0">
                <a:solidFill>
                  <a:schemeClr val="bg1"/>
                </a:solidFill>
                <a:latin typeface="+mn-lt"/>
                <a:ea typeface="+mn-ea"/>
                <a:cs typeface="+mn-cs"/>
              </a:rPr>
              <a:t> 1910 (to </a:t>
            </a:r>
            <a:r>
              <a:rPr lang="en-US" sz="2200" kern="1200" dirty="0" err="1">
                <a:solidFill>
                  <a:schemeClr val="bg1"/>
                </a:solidFill>
                <a:latin typeface="+mn-lt"/>
                <a:ea typeface="+mn-ea"/>
                <a:cs typeface="+mn-cs"/>
              </a:rPr>
              <a:t>není</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tak</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dávno</a:t>
            </a:r>
            <a:r>
              <a:rPr lang="en-US" sz="2200" kern="1200" dirty="0">
                <a:solidFill>
                  <a:schemeClr val="bg1"/>
                </a:solidFill>
                <a:latin typeface="+mn-lt"/>
                <a:ea typeface="+mn-ea"/>
                <a:cs typeface="+mn-cs"/>
              </a:rPr>
              <a:t>!!!)</a:t>
            </a:r>
          </a:p>
          <a:p>
            <a:pPr marL="182563" indent="-228600" algn="l" rtl="0">
              <a:lnSpc>
                <a:spcPct val="90000"/>
              </a:lnSpc>
              <a:spcAft>
                <a:spcPts val="1200"/>
              </a:spcAft>
              <a:buFont typeface="Arial" panose="020B0604020202020204" pitchFamily="34" charset="0"/>
              <a:buChar char="•"/>
            </a:pPr>
            <a:r>
              <a:rPr lang="en-US" sz="2200" kern="1200" dirty="0">
                <a:solidFill>
                  <a:schemeClr val="bg1"/>
                </a:solidFill>
                <a:latin typeface="+mn-lt"/>
                <a:ea typeface="+mn-ea"/>
                <a:cs typeface="+mn-cs"/>
              </a:rPr>
              <a:t>Pasta </a:t>
            </a:r>
            <a:r>
              <a:rPr lang="en-US" sz="2200" kern="1200" dirty="0" err="1">
                <a:solidFill>
                  <a:schemeClr val="bg1"/>
                </a:solidFill>
                <a:latin typeface="+mn-lt"/>
                <a:ea typeface="+mn-ea"/>
                <a:cs typeface="+mn-cs"/>
              </a:rPr>
              <a:t>rychle</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odstraňující</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maz</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barvu</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asfalt</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korozi</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atd</a:t>
            </a:r>
            <a:r>
              <a:rPr lang="en-US" sz="2200" kern="1200" dirty="0">
                <a:solidFill>
                  <a:schemeClr val="bg1"/>
                </a:solidFill>
                <a:latin typeface="+mn-lt"/>
                <a:ea typeface="+mn-ea"/>
                <a:cs typeface="+mn-cs"/>
              </a:rPr>
              <a:t>., </a:t>
            </a:r>
            <a:r>
              <a:rPr lang="en-US" sz="2200" b="1" kern="1200" dirty="0">
                <a:solidFill>
                  <a:srgbClr val="FF0000"/>
                </a:solidFill>
                <a:latin typeface="+mn-lt"/>
                <a:ea typeface="+mn-ea"/>
                <a:cs typeface="+mn-cs"/>
              </a:rPr>
              <a:t>bez </a:t>
            </a:r>
            <a:r>
              <a:rPr lang="en-US" sz="2200" b="1" kern="1200" dirty="0" err="1">
                <a:solidFill>
                  <a:srgbClr val="FF0000"/>
                </a:solidFill>
                <a:latin typeface="+mn-lt"/>
                <a:ea typeface="+mn-ea"/>
                <a:cs typeface="+mn-cs"/>
              </a:rPr>
              <a:t>iritace</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kůže</a:t>
            </a:r>
            <a:endParaRPr lang="en-US" sz="2200" b="1" kern="1200" dirty="0">
              <a:solidFill>
                <a:srgbClr val="FF0000"/>
              </a:solidFill>
              <a:latin typeface="+mn-lt"/>
              <a:ea typeface="+mn-ea"/>
              <a:cs typeface="+mn-cs"/>
            </a:endParaRPr>
          </a:p>
          <a:p>
            <a:pPr marL="182563" indent="-228600" algn="l" rtl="0">
              <a:lnSpc>
                <a:spcPct val="90000"/>
              </a:lnSpc>
              <a:spcAft>
                <a:spcPts val="1200"/>
              </a:spcAft>
              <a:buFont typeface="Arial" panose="020B0604020202020204" pitchFamily="34" charset="0"/>
              <a:buChar char="•"/>
            </a:pPr>
            <a:r>
              <a:rPr lang="en-US" sz="2200" kern="1200" dirty="0" err="1">
                <a:solidFill>
                  <a:schemeClr val="bg1"/>
                </a:solidFill>
                <a:latin typeface="+mn-lt"/>
                <a:ea typeface="+mn-ea"/>
                <a:cs typeface="+mn-cs"/>
              </a:rPr>
              <a:t>Kůži</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naopak</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čistí</a:t>
            </a:r>
            <a:r>
              <a:rPr lang="en-US" sz="2200" kern="1200" dirty="0">
                <a:solidFill>
                  <a:schemeClr val="bg1"/>
                </a:solidFill>
                <a:latin typeface="+mn-lt"/>
                <a:ea typeface="+mn-ea"/>
                <a:cs typeface="+mn-cs"/>
              </a:rPr>
              <a:t> a </a:t>
            </a:r>
            <a:r>
              <a:rPr lang="en-US" sz="2200" kern="1200" dirty="0" err="1">
                <a:solidFill>
                  <a:schemeClr val="bg1"/>
                </a:solidFill>
                <a:latin typeface="+mn-lt"/>
                <a:ea typeface="+mn-ea"/>
                <a:cs typeface="+mn-cs"/>
              </a:rPr>
              <a:t>léčí</a:t>
            </a:r>
            <a:endParaRPr lang="en-US" sz="2200" kern="1200" dirty="0">
              <a:solidFill>
                <a:schemeClr val="bg1"/>
              </a:solidFill>
              <a:latin typeface="+mn-lt"/>
              <a:ea typeface="+mn-ea"/>
              <a:cs typeface="+mn-cs"/>
            </a:endParaRPr>
          </a:p>
          <a:p>
            <a:pPr marL="182563" indent="-228600" algn="l" rtl="0">
              <a:lnSpc>
                <a:spcPct val="90000"/>
              </a:lnSpc>
              <a:spcAft>
                <a:spcPts val="1200"/>
              </a:spcAft>
              <a:buFont typeface="Arial" panose="020B0604020202020204" pitchFamily="34" charset="0"/>
              <a:buChar char="•"/>
            </a:pPr>
            <a:r>
              <a:rPr lang="en-US" sz="2200" b="1" kern="1200" dirty="0" err="1">
                <a:solidFill>
                  <a:srgbClr val="FF0000"/>
                </a:solidFill>
                <a:latin typeface="+mn-lt"/>
                <a:ea typeface="+mn-ea"/>
                <a:cs typeface="+mn-cs"/>
              </a:rPr>
              <a:t>Doporučováno</a:t>
            </a:r>
            <a:r>
              <a:rPr lang="en-US" sz="2200" b="1" kern="1200" dirty="0">
                <a:solidFill>
                  <a:srgbClr val="FF0000"/>
                </a:solidFill>
                <a:latin typeface="+mn-lt"/>
                <a:ea typeface="+mn-ea"/>
                <a:cs typeface="+mn-cs"/>
              </a:rPr>
              <a:t> pro “</a:t>
            </a:r>
            <a:r>
              <a:rPr lang="en-US" sz="2200" b="1" kern="1200" dirty="0" err="1">
                <a:solidFill>
                  <a:srgbClr val="FF0000"/>
                </a:solidFill>
                <a:latin typeface="+mn-lt"/>
                <a:ea typeface="+mn-ea"/>
                <a:cs typeface="+mn-cs"/>
              </a:rPr>
              <a:t>kotlíky</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pánve</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vědra</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grily</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čajové</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konvice</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atd</a:t>
            </a:r>
            <a:r>
              <a:rPr lang="en-US" sz="2200" b="1" kern="1200" dirty="0">
                <a:solidFill>
                  <a:srgbClr val="FF0000"/>
                </a:solidFill>
                <a:latin typeface="+mn-lt"/>
                <a:ea typeface="+mn-ea"/>
                <a:cs typeface="+mn-cs"/>
              </a:rPr>
              <a:t>.”</a:t>
            </a:r>
          </a:p>
        </p:txBody>
      </p:sp>
      <p:pic>
        <p:nvPicPr>
          <p:cNvPr id="187394" name="Picture 2" descr="https://s27107.pcdn.co/wp-content/uploads/2018/02/18n54mm2kfd3ejpg.jpg"/>
          <p:cNvPicPr>
            <a:picLocks noChangeAspect="1" noChangeArrowheads="1"/>
          </p:cNvPicPr>
          <p:nvPr/>
        </p:nvPicPr>
        <p:blipFill>
          <a:blip r:embed="rId2" cstate="print"/>
          <a:srcRect l="10722" r="3903"/>
          <a:stretch>
            <a:fillRect/>
          </a:stretch>
        </p:blipFill>
        <p:spPr bwMode="auto">
          <a:xfrm>
            <a:off x="7870065" y="365760"/>
            <a:ext cx="2784842" cy="2788920"/>
          </a:xfrm>
          <a:prstGeom prst="rect">
            <a:avLst/>
          </a:prstGeom>
          <a:noFill/>
        </p:spPr>
      </p:pic>
      <p:pic>
        <p:nvPicPr>
          <p:cNvPr id="5" name="Picture 2" descr="https://insh.world/wp-content/uploads/2018/02/IS00452-Feature-1024x768.jpg"/>
          <p:cNvPicPr>
            <a:picLocks noChangeAspect="1" noChangeArrowheads="1"/>
          </p:cNvPicPr>
          <p:nvPr/>
        </p:nvPicPr>
        <p:blipFill>
          <a:blip r:embed="rId3" cstate="print"/>
          <a:stretch>
            <a:fillRect/>
          </a:stretch>
        </p:blipFill>
        <p:spPr bwMode="auto">
          <a:xfrm>
            <a:off x="7403206" y="3368894"/>
            <a:ext cx="3718560" cy="2788920"/>
          </a:xfrm>
          <a:prstGeom prst="rect">
            <a:avLst/>
          </a:prstGeom>
          <a:noFill/>
        </p:spPr>
      </p:pic>
      <p:sp>
        <p:nvSpPr>
          <p:cNvPr id="8" name="Nadpis 1">
            <a:extLst>
              <a:ext uri="{FF2B5EF4-FFF2-40B4-BE49-F238E27FC236}">
                <a16:creationId xmlns:a16="http://schemas.microsoft.com/office/drawing/2014/main" id="{FAF59B79-702C-4CE9-8CD2-53A43B0F6141}"/>
              </a:ext>
            </a:extLst>
          </p:cNvPr>
          <p:cNvSpPr txBox="1">
            <a:spLocks/>
          </p:cNvSpPr>
          <p:nvPr/>
        </p:nvSpPr>
        <p:spPr>
          <a:xfrm>
            <a:off x="8217968" y="6204208"/>
            <a:ext cx="4873877" cy="576064"/>
          </a:xfrm>
          <a:prstGeom prst="rect">
            <a:avLst/>
          </a:prstGeom>
        </p:spPr>
        <p:txBody>
          <a:bodyPr lIns="0" tIns="0" rIns="0" bIns="0" anchor="ctr">
            <a:noAutofit/>
          </a:bodyPr>
          <a:lstStyle/>
          <a:p>
            <a:pPr>
              <a:defRPr/>
            </a:pPr>
            <a:r>
              <a:rPr lang="cs-CZ" sz="2400" b="1" kern="0" dirty="0">
                <a:solidFill>
                  <a:sysClr val="windowText" lastClr="000000"/>
                </a:solidFill>
              </a:rPr>
              <a:t>Leštidlo na boty</a:t>
            </a:r>
            <a:br>
              <a:rPr lang="cs-CZ" b="1" kern="0" dirty="0">
                <a:solidFill>
                  <a:sysClr val="windowText" lastClr="000000"/>
                </a:solidFill>
              </a:rPr>
            </a:br>
            <a:endParaRPr lang="cs-CZ" kern="0" dirty="0">
              <a:solidFill>
                <a:sysClr val="windowText" lastClr="00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8419" y="321176"/>
            <a:ext cx="6326639"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745793" y="491160"/>
            <a:ext cx="5471890" cy="1344975"/>
          </a:xfrm>
        </p:spPr>
        <p:txBody>
          <a:bodyPr vert="horz" lIns="91440" tIns="45720" rIns="91440" bIns="45720" rtlCol="0" anchor="ctr">
            <a:normAutofit/>
          </a:bodyPr>
          <a:lstStyle/>
          <a:p>
            <a:pPr algn="l" rtl="0">
              <a:lnSpc>
                <a:spcPct val="90000"/>
              </a:lnSpc>
              <a:spcBef>
                <a:spcPct val="0"/>
              </a:spcBef>
            </a:pPr>
            <a:r>
              <a:rPr lang="en-US" sz="3100" b="1" kern="1200" dirty="0" err="1">
                <a:solidFill>
                  <a:schemeClr val="bg1"/>
                </a:solidFill>
                <a:latin typeface="+mj-lt"/>
                <a:ea typeface="+mj-ea"/>
                <a:cs typeface="+mj-cs"/>
              </a:rPr>
              <a:t>Tho</a:t>
            </a:r>
            <a:r>
              <a:rPr lang="en-US" sz="3100" b="1" kern="1200" dirty="0">
                <a:solidFill>
                  <a:schemeClr val="bg1"/>
                </a:solidFill>
                <a:latin typeface="+mj-lt"/>
                <a:ea typeface="+mj-ea"/>
                <a:cs typeface="+mj-cs"/>
              </a:rPr>
              <a:t>-Radia Beauty Products</a:t>
            </a:r>
            <a:br>
              <a:rPr lang="en-US" sz="3100" b="1" kern="1200" dirty="0">
                <a:solidFill>
                  <a:schemeClr val="bg1"/>
                </a:solidFill>
                <a:latin typeface="+mj-lt"/>
                <a:ea typeface="+mj-ea"/>
                <a:cs typeface="+mj-cs"/>
              </a:rPr>
            </a:br>
            <a:endParaRPr lang="en-US" sz="3100" kern="1200" dirty="0">
              <a:solidFill>
                <a:schemeClr val="bg1"/>
              </a:solidFill>
              <a:latin typeface="+mj-lt"/>
              <a:ea typeface="+mj-ea"/>
              <a:cs typeface="+mj-cs"/>
            </a:endParaRPr>
          </a:p>
        </p:txBody>
      </p:sp>
      <p:cxnSp>
        <p:nvCxnSpPr>
          <p:cNvPr id="73" name="Straight Connector 72">
            <a:extLst>
              <a:ext uri="{FF2B5EF4-FFF2-40B4-BE49-F238E27FC236}">
                <a16:creationId xmlns:a16="http://schemas.microsoft.com/office/drawing/2014/main" id="{B0EB58AB-4EF7-4CA1-8EBA-CC57F99AF8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755" y="2050299"/>
            <a:ext cx="4846320" cy="0"/>
          </a:xfrm>
          <a:prstGeom prst="line">
            <a:avLst/>
          </a:prstGeom>
          <a:ln w="222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Podnadpis 2"/>
          <p:cNvSpPr>
            <a:spLocks noGrp="1"/>
          </p:cNvSpPr>
          <p:nvPr>
            <p:ph type="subTitle"/>
          </p:nvPr>
        </p:nvSpPr>
        <p:spPr>
          <a:xfrm>
            <a:off x="544286" y="1621971"/>
            <a:ext cx="5976257" cy="4419599"/>
          </a:xfrm>
        </p:spPr>
        <p:txBody>
          <a:bodyPr vert="horz" lIns="91440" tIns="45720" rIns="91440" bIns="45720" rtlCol="0">
            <a:noAutofit/>
          </a:bodyPr>
          <a:lstStyle/>
          <a:p>
            <a:pPr marL="182563" indent="-228600" algn="l" rtl="0">
              <a:spcBef>
                <a:spcPts val="600"/>
              </a:spcBef>
              <a:buFont typeface="Arial" panose="020B0604020202020204" pitchFamily="34" charset="0"/>
              <a:buChar char="•"/>
            </a:pPr>
            <a:r>
              <a:rPr lang="en-US" sz="2000" kern="1200" dirty="0">
                <a:solidFill>
                  <a:schemeClr val="bg1"/>
                </a:solidFill>
                <a:latin typeface="+mn-lt"/>
                <a:ea typeface="+mn-ea"/>
                <a:cs typeface="+mn-cs"/>
              </a:rPr>
              <a:t>Po </a:t>
            </a:r>
            <a:r>
              <a:rPr lang="en-US" sz="2000" kern="1200" dirty="0" err="1">
                <a:solidFill>
                  <a:schemeClr val="bg1"/>
                </a:solidFill>
                <a:latin typeface="+mn-lt"/>
                <a:ea typeface="+mn-ea"/>
                <a:cs typeface="+mn-cs"/>
              </a:rPr>
              <a:t>bezprecedentně</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dokonalém</a:t>
            </a:r>
            <a:r>
              <a:rPr lang="en-US" sz="2000" kern="1200" dirty="0">
                <a:solidFill>
                  <a:schemeClr val="bg1"/>
                </a:solidFill>
                <a:latin typeface="+mn-lt"/>
                <a:ea typeface="+mn-ea"/>
                <a:cs typeface="+mn-cs"/>
              </a:rPr>
              <a:t> </a:t>
            </a:r>
            <a:r>
              <a:rPr lang="en-US" sz="2000" b="1" kern="1200" dirty="0" err="1">
                <a:solidFill>
                  <a:srgbClr val="FF0000"/>
                </a:solidFill>
                <a:latin typeface="+mn-lt"/>
                <a:ea typeface="+mn-ea"/>
                <a:cs typeface="+mn-cs"/>
              </a:rPr>
              <a:t>vyčištění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pokožky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čistícími</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přípravky</a:t>
            </a:r>
            <a:r>
              <a:rPr lang="en-US" sz="2000" kern="1200" dirty="0">
                <a:solidFill>
                  <a:schemeClr val="bg1"/>
                </a:solidFill>
                <a:latin typeface="+mn-lt"/>
                <a:ea typeface="+mn-ea"/>
                <a:cs typeface="+mn-cs"/>
              </a:rPr>
              <a:t> s </a:t>
            </a:r>
            <a:r>
              <a:rPr lang="en-US" sz="2000" kern="1200" dirty="0" err="1">
                <a:solidFill>
                  <a:schemeClr val="bg1"/>
                </a:solidFill>
                <a:latin typeface="+mn-lt"/>
                <a:ea typeface="+mn-ea"/>
                <a:cs typeface="+mn-cs"/>
              </a:rPr>
              <a:t>příměsí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rádia</a:t>
            </a:r>
            <a:r>
              <a:rPr lang="en-US" sz="2000" kern="1200" dirty="0">
                <a:solidFill>
                  <a:schemeClr val="bg1"/>
                </a:solidFill>
                <a:latin typeface="+mn-lt"/>
                <a:ea typeface="+mn-ea"/>
                <a:cs typeface="+mn-cs"/>
              </a:rPr>
              <a:t> / </a:t>
            </a:r>
            <a:r>
              <a:rPr lang="en-US" sz="2000" kern="1200" dirty="0" err="1">
                <a:solidFill>
                  <a:schemeClr val="bg1"/>
                </a:solidFill>
                <a:latin typeface="+mn-lt"/>
                <a:ea typeface="+mn-ea"/>
                <a:cs typeface="+mn-cs"/>
              </a:rPr>
              <a:t>thória</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bylo</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možné</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postoupit</a:t>
            </a:r>
            <a:r>
              <a:rPr lang="en-US" sz="2000" kern="1200" dirty="0">
                <a:solidFill>
                  <a:schemeClr val="bg1"/>
                </a:solidFill>
                <a:latin typeface="+mn-lt"/>
                <a:ea typeface="+mn-ea"/>
                <a:cs typeface="+mn-cs"/>
              </a:rPr>
              <a:t> k </a:t>
            </a:r>
            <a:r>
              <a:rPr lang="en-US" sz="2000" kern="1200" dirty="0" err="1">
                <a:solidFill>
                  <a:schemeClr val="bg1"/>
                </a:solidFill>
                <a:latin typeface="+mn-lt"/>
                <a:ea typeface="+mn-ea"/>
                <a:cs typeface="+mn-cs"/>
              </a:rPr>
              <a:t>dalšímu</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ošetření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pleti</a:t>
            </a:r>
            <a:r>
              <a:rPr lang="en-US" sz="2000" kern="1200" dirty="0">
                <a:solidFill>
                  <a:schemeClr val="bg1"/>
                </a:solidFill>
                <a:latin typeface="+mn-lt"/>
                <a:ea typeface="+mn-ea"/>
                <a:cs typeface="+mn-cs"/>
              </a:rPr>
              <a:t> a </a:t>
            </a:r>
            <a:r>
              <a:rPr lang="en-US" sz="2000" kern="1200" dirty="0" err="1">
                <a:solidFill>
                  <a:schemeClr val="bg1"/>
                </a:solidFill>
                <a:latin typeface="+mn-lt"/>
                <a:ea typeface="+mn-ea"/>
                <a:cs typeface="+mn-cs"/>
              </a:rPr>
              <a:t>zkrášlování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pomocí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celé</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Tho-Rádiové</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řady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produktů</a:t>
            </a:r>
            <a:r>
              <a:rPr lang="en-US" sz="2000" kern="1200" dirty="0">
                <a:solidFill>
                  <a:schemeClr val="bg1"/>
                </a:solidFill>
                <a:latin typeface="+mn-lt"/>
                <a:ea typeface="+mn-ea"/>
                <a:cs typeface="+mn-cs"/>
              </a:rPr>
              <a:t>: </a:t>
            </a:r>
            <a:r>
              <a:rPr lang="en-US" sz="2000" b="1" kern="1200" dirty="0" err="1">
                <a:solidFill>
                  <a:srgbClr val="FF0000"/>
                </a:solidFill>
                <a:latin typeface="+mn-lt"/>
                <a:ea typeface="+mn-ea"/>
                <a:cs typeface="+mn-cs"/>
              </a:rPr>
              <a:t>parfémů</a:t>
            </a:r>
            <a:r>
              <a:rPr lang="en-US" sz="2000" kern="1200" dirty="0">
                <a:solidFill>
                  <a:schemeClr val="bg1"/>
                </a:solidFill>
                <a:latin typeface="+mn-lt"/>
                <a:ea typeface="+mn-ea"/>
                <a:cs typeface="+mn-cs"/>
              </a:rPr>
              <a:t>, </a:t>
            </a:r>
            <a:r>
              <a:rPr lang="en-US" sz="2000" b="1" kern="1200" dirty="0" err="1">
                <a:solidFill>
                  <a:srgbClr val="FF0000"/>
                </a:solidFill>
                <a:latin typeface="+mn-lt"/>
                <a:ea typeface="+mn-ea"/>
                <a:cs typeface="+mn-cs"/>
              </a:rPr>
              <a:t>krémů</a:t>
            </a:r>
            <a:r>
              <a:rPr lang="en-US" sz="2000" kern="1200" dirty="0">
                <a:solidFill>
                  <a:schemeClr val="bg1"/>
                </a:solidFill>
                <a:latin typeface="+mn-lt"/>
                <a:ea typeface="+mn-ea"/>
                <a:cs typeface="+mn-cs"/>
              </a:rPr>
              <a:t>, </a:t>
            </a:r>
            <a:r>
              <a:rPr lang="en-US" sz="2000" b="1" kern="1200" dirty="0" err="1">
                <a:solidFill>
                  <a:srgbClr val="FF0000"/>
                </a:solidFill>
                <a:latin typeface="+mn-lt"/>
                <a:ea typeface="+mn-ea"/>
                <a:cs typeface="+mn-cs"/>
              </a:rPr>
              <a:t>obličejových</a:t>
            </a:r>
            <a:r>
              <a:rPr lang="en-US" sz="2000" b="1" kern="1200" dirty="0">
                <a:solidFill>
                  <a:srgbClr val="FF0000"/>
                </a:solidFill>
                <a:latin typeface="+mn-lt"/>
                <a:ea typeface="+mn-ea"/>
                <a:cs typeface="+mn-cs"/>
              </a:rPr>
              <a:t> </a:t>
            </a:r>
            <a:r>
              <a:rPr lang="en-US" sz="2000" b="1" kern="1200" dirty="0" err="1">
                <a:solidFill>
                  <a:srgbClr val="FF0000"/>
                </a:solidFill>
                <a:latin typeface="+mn-lt"/>
                <a:ea typeface="+mn-ea"/>
                <a:cs typeface="+mn-cs"/>
              </a:rPr>
              <a:t>pudrů</a:t>
            </a:r>
            <a:r>
              <a:rPr lang="en-US" sz="2000" kern="1200" dirty="0">
                <a:solidFill>
                  <a:schemeClr val="bg1"/>
                </a:solidFill>
                <a:latin typeface="+mn-lt"/>
                <a:ea typeface="+mn-ea"/>
                <a:cs typeface="+mn-cs"/>
              </a:rPr>
              <a:t>, </a:t>
            </a:r>
            <a:r>
              <a:rPr lang="en-US" sz="2000" b="1" kern="1200" dirty="0" err="1">
                <a:solidFill>
                  <a:srgbClr val="FF0000"/>
                </a:solidFill>
                <a:latin typeface="+mn-lt"/>
                <a:ea typeface="+mn-ea"/>
                <a:cs typeface="+mn-cs"/>
              </a:rPr>
              <a:t>rtěnek</a:t>
            </a:r>
            <a:r>
              <a:rPr lang="en-US" sz="2000" kern="1200" dirty="0">
                <a:solidFill>
                  <a:schemeClr val="bg1"/>
                </a:solidFill>
                <a:latin typeface="+mn-lt"/>
                <a:ea typeface="+mn-ea"/>
                <a:cs typeface="+mn-cs"/>
              </a:rPr>
              <a:t> a </a:t>
            </a:r>
            <a:r>
              <a:rPr lang="en-US" sz="2000" kern="1200" dirty="0" err="1">
                <a:solidFill>
                  <a:schemeClr val="bg1"/>
                </a:solidFill>
                <a:latin typeface="+mn-lt"/>
                <a:ea typeface="+mn-ea"/>
                <a:cs typeface="+mn-cs"/>
              </a:rPr>
              <a:t>dalších</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výrobků</a:t>
            </a:r>
            <a:r>
              <a:rPr lang="en-US" sz="2000" kern="1200" dirty="0">
                <a:solidFill>
                  <a:schemeClr val="bg1"/>
                </a:solidFill>
                <a:latin typeface="+mn-lt"/>
                <a:ea typeface="+mn-ea"/>
                <a:cs typeface="+mn-cs"/>
              </a:rPr>
              <a:t>. </a:t>
            </a:r>
          </a:p>
          <a:p>
            <a:pPr marL="182563" indent="-228600" algn="l" rtl="0">
              <a:spcBef>
                <a:spcPts val="600"/>
              </a:spcBef>
              <a:buFont typeface="Arial" panose="020B0604020202020204" pitchFamily="34" charset="0"/>
              <a:buChar char="•"/>
            </a:pPr>
            <a:r>
              <a:rPr lang="en-US" sz="2000" kern="1200" dirty="0" err="1">
                <a:solidFill>
                  <a:schemeClr val="bg1"/>
                </a:solidFill>
                <a:latin typeface="+mn-lt"/>
                <a:ea typeface="+mn-ea"/>
                <a:cs typeface="+mn-cs"/>
              </a:rPr>
              <a:t>Produkty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zaručovaly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omlazení</a:t>
            </a:r>
            <a:r>
              <a:rPr lang="en-US" sz="2000" kern="1200" dirty="0">
                <a:solidFill>
                  <a:schemeClr val="bg1"/>
                </a:solidFill>
                <a:latin typeface="+mn-lt"/>
                <a:ea typeface="+mn-ea"/>
                <a:cs typeface="+mn-cs"/>
              </a:rPr>
              <a:t> a </a:t>
            </a:r>
            <a:r>
              <a:rPr lang="en-US" sz="2000" kern="1200" dirty="0" err="1">
                <a:solidFill>
                  <a:schemeClr val="bg1"/>
                </a:solidFill>
                <a:latin typeface="+mn-lt"/>
                <a:ea typeface="+mn-ea"/>
                <a:cs typeface="+mn-cs"/>
              </a:rPr>
              <a:t>projasnění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pokožky</a:t>
            </a:r>
            <a:r>
              <a:rPr lang="en-US" sz="2000" kern="1200" dirty="0">
                <a:solidFill>
                  <a:schemeClr val="bg1"/>
                </a:solidFill>
                <a:latin typeface="+mn-lt"/>
                <a:ea typeface="+mn-ea"/>
                <a:cs typeface="+mn-cs"/>
              </a:rPr>
              <a:t>, a </a:t>
            </a:r>
            <a:r>
              <a:rPr lang="en-US" sz="2000" kern="1200" dirty="0" err="1">
                <a:solidFill>
                  <a:schemeClr val="bg1"/>
                </a:solidFill>
                <a:latin typeface="+mn-lt"/>
                <a:ea typeface="+mn-ea"/>
                <a:cs typeface="+mn-cs"/>
              </a:rPr>
              <a:t>vůbec</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všechny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benefity</a:t>
            </a:r>
            <a:r>
              <a:rPr lang="en-US" sz="2000" kern="1200" dirty="0">
                <a:solidFill>
                  <a:schemeClr val="bg1"/>
                </a:solidFill>
                <a:latin typeface="+mn-lt"/>
                <a:ea typeface="+mn-ea"/>
                <a:cs typeface="+mn-cs"/>
              </a:rPr>
              <a:t>, co </a:t>
            </a:r>
            <a:r>
              <a:rPr lang="en-US" sz="2000" kern="1200" dirty="0" err="1">
                <a:solidFill>
                  <a:schemeClr val="bg1"/>
                </a:solidFill>
                <a:latin typeface="+mn-lt"/>
                <a:ea typeface="+mn-ea"/>
                <a:cs typeface="+mn-cs"/>
              </a:rPr>
              <a:t>si</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jen</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lze</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představit</a:t>
            </a:r>
            <a:r>
              <a:rPr lang="en-US" sz="2000" kern="1200" dirty="0">
                <a:solidFill>
                  <a:schemeClr val="bg1"/>
                </a:solidFill>
                <a:latin typeface="+mn-lt"/>
                <a:ea typeface="+mn-ea"/>
                <a:cs typeface="+mn-cs"/>
              </a:rPr>
              <a:t>.</a:t>
            </a:r>
          </a:p>
          <a:p>
            <a:pPr marL="182563" indent="-228600" algn="l" rtl="0">
              <a:spcBef>
                <a:spcPts val="600"/>
              </a:spcBef>
              <a:buFont typeface="Arial" panose="020B0604020202020204" pitchFamily="34" charset="0"/>
              <a:buChar char="•"/>
            </a:pPr>
            <a:r>
              <a:rPr lang="en-US" sz="2000" kern="1200" dirty="0" err="1">
                <a:solidFill>
                  <a:schemeClr val="bg1"/>
                </a:solidFill>
                <a:latin typeface="+mn-lt"/>
                <a:ea typeface="+mn-ea"/>
                <a:cs typeface="+mn-cs"/>
              </a:rPr>
              <a:t>Tho-Radiové</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produkty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byly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pyšně</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propagovány</a:t>
            </a:r>
            <a:r>
              <a:rPr lang="en-US" sz="2000" kern="1200" dirty="0">
                <a:solidFill>
                  <a:schemeClr val="bg1"/>
                </a:solidFill>
                <a:latin typeface="+mn-lt"/>
                <a:ea typeface="+mn-ea"/>
                <a:cs typeface="+mn-cs"/>
              </a:rPr>
              <a:t> </a:t>
            </a:r>
            <a:r>
              <a:rPr lang="en-US" sz="2000" u="sng" kern="1200" dirty="0">
                <a:solidFill>
                  <a:schemeClr val="bg1"/>
                </a:solidFill>
                <a:latin typeface="+mn-lt"/>
                <a:ea typeface="+mn-ea"/>
                <a:cs typeface="+mn-cs"/>
              </a:rPr>
              <a:t>pod </a:t>
            </a:r>
            <a:r>
              <a:rPr lang="en-US" sz="2000" u="sng" kern="1200" dirty="0" err="1">
                <a:solidFill>
                  <a:schemeClr val="bg1"/>
                </a:solidFill>
                <a:latin typeface="+mn-lt"/>
                <a:ea typeface="+mn-ea"/>
                <a:cs typeface="+mn-cs"/>
              </a:rPr>
              <a:t>záštitou</a:t>
            </a:r>
            <a:r>
              <a:rPr lang="en-US" sz="2000" u="sng" kern="1200" dirty="0">
                <a:solidFill>
                  <a:schemeClr val="bg1"/>
                </a:solidFill>
                <a:latin typeface="+mn-lt"/>
                <a:ea typeface="+mn-ea"/>
                <a:cs typeface="+mn-cs"/>
              </a:rPr>
              <a:t> dr. </a:t>
            </a:r>
            <a:r>
              <a:rPr lang="en-US" sz="2000" u="sng" kern="1200" dirty="0" err="1">
                <a:solidFill>
                  <a:schemeClr val="bg1"/>
                </a:solidFill>
                <a:latin typeface="+mn-lt"/>
                <a:ea typeface="+mn-ea"/>
                <a:cs typeface="+mn-cs"/>
              </a:rPr>
              <a:t>Alfreda</a:t>
            </a:r>
            <a:r>
              <a:rPr lang="en-US" sz="2000" u="sng" kern="1200" dirty="0">
                <a:solidFill>
                  <a:schemeClr val="bg1"/>
                </a:solidFill>
                <a:latin typeface="+mn-lt"/>
                <a:ea typeface="+mn-ea"/>
                <a:cs typeface="+mn-cs"/>
              </a:rPr>
              <a:t> Curie</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Tento</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doktor</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překvapivě</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skutečně</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existoval</a:t>
            </a:r>
            <a:r>
              <a:rPr lang="en-US" sz="2000" kern="1200" dirty="0">
                <a:solidFill>
                  <a:schemeClr val="bg1"/>
                </a:solidFill>
                <a:latin typeface="+mn-lt"/>
                <a:ea typeface="+mn-ea"/>
                <a:cs typeface="+mn-cs"/>
              </a:rPr>
              <a:t> a </a:t>
            </a:r>
            <a:r>
              <a:rPr lang="en-US" sz="2000" kern="1200" dirty="0" err="1">
                <a:solidFill>
                  <a:schemeClr val="bg1"/>
                </a:solidFill>
                <a:latin typeface="+mn-lt"/>
                <a:ea typeface="+mn-ea"/>
                <a:cs typeface="+mn-cs"/>
              </a:rPr>
              <a:t>takto</a:t>
            </a:r>
            <a:r>
              <a:rPr lang="en-US" sz="2000" kern="1200" dirty="0">
                <a:solidFill>
                  <a:schemeClr val="bg1"/>
                </a:solidFill>
                <a:latin typeface="+mn-lt"/>
                <a:ea typeface="+mn-ea"/>
                <a:cs typeface="+mn-cs"/>
              </a:rPr>
              <a:t> se </a:t>
            </a:r>
            <a:r>
              <a:rPr lang="en-US" sz="2000" kern="1200" dirty="0" err="1">
                <a:solidFill>
                  <a:schemeClr val="bg1"/>
                </a:solidFill>
                <a:latin typeface="+mn-lt"/>
                <a:ea typeface="+mn-ea"/>
                <a:cs typeface="+mn-cs"/>
              </a:rPr>
              <a:t>jmenoval</a:t>
            </a:r>
            <a:r>
              <a:rPr lang="en-US" sz="2000" kern="1200" dirty="0">
                <a:solidFill>
                  <a:schemeClr val="bg1"/>
                </a:solidFill>
                <a:latin typeface="+mn-lt"/>
                <a:ea typeface="+mn-ea"/>
                <a:cs typeface="+mn-cs"/>
              </a:rPr>
              <a:t>, </a:t>
            </a:r>
            <a:r>
              <a:rPr lang="en-US" sz="2000" u="sng" kern="1200" dirty="0" err="1">
                <a:solidFill>
                  <a:schemeClr val="bg1"/>
                </a:solidFill>
                <a:latin typeface="+mn-lt"/>
                <a:ea typeface="+mn-ea"/>
                <a:cs typeface="+mn-cs"/>
              </a:rPr>
              <a:t>neměl</a:t>
            </a:r>
            <a:r>
              <a:rPr lang="en-US" sz="2000" u="sng" kern="1200" dirty="0">
                <a:solidFill>
                  <a:schemeClr val="bg1"/>
                </a:solidFill>
                <a:latin typeface="+mn-lt"/>
                <a:ea typeface="+mn-ea"/>
                <a:cs typeface="+mn-cs"/>
              </a:rPr>
              <a:t> </a:t>
            </a:r>
            <a:r>
              <a:rPr lang="en-US" sz="2000" u="sng" kern="1200" dirty="0" err="1">
                <a:solidFill>
                  <a:schemeClr val="bg1"/>
                </a:solidFill>
                <a:latin typeface="+mn-lt"/>
                <a:ea typeface="+mn-ea"/>
                <a:cs typeface="+mn-cs"/>
              </a:rPr>
              <a:t>však</a:t>
            </a:r>
            <a:r>
              <a:rPr lang="en-US" sz="2000" u="sng" kern="1200" dirty="0">
                <a:solidFill>
                  <a:schemeClr val="bg1"/>
                </a:solidFill>
                <a:latin typeface="+mn-lt"/>
                <a:ea typeface="+mn-ea"/>
                <a:cs typeface="+mn-cs"/>
              </a:rPr>
              <a:t> </a:t>
            </a:r>
            <a:r>
              <a:rPr lang="en-US" sz="2000" u="sng" kern="1200" dirty="0" err="1">
                <a:solidFill>
                  <a:schemeClr val="bg1"/>
                </a:solidFill>
                <a:latin typeface="+mn-lt"/>
                <a:ea typeface="+mn-ea"/>
                <a:cs typeface="+mn-cs"/>
              </a:rPr>
              <a:t>žádný</a:t>
            </a:r>
            <a:r>
              <a:rPr lang="en-US" sz="2000" u="sng" kern="1200" dirty="0">
                <a:solidFill>
                  <a:schemeClr val="bg1"/>
                </a:solidFill>
                <a:latin typeface="+mn-lt"/>
                <a:ea typeface="+mn-ea"/>
                <a:cs typeface="+mn-cs"/>
              </a:rPr>
              <a:t> </a:t>
            </a:r>
            <a:r>
              <a:rPr lang="en-US" sz="2000" u="sng" kern="1200" dirty="0" err="1">
                <a:solidFill>
                  <a:schemeClr val="bg1"/>
                </a:solidFill>
                <a:latin typeface="+mn-lt"/>
                <a:ea typeface="+mn-ea"/>
                <a:cs typeface="+mn-cs"/>
              </a:rPr>
              <a:t>vztah</a:t>
            </a:r>
            <a:r>
              <a:rPr lang="en-US" sz="2000" u="sng" kern="1200" dirty="0">
                <a:solidFill>
                  <a:schemeClr val="bg1"/>
                </a:solidFill>
                <a:latin typeface="+mn-lt"/>
                <a:ea typeface="+mn-ea"/>
                <a:cs typeface="+mn-cs"/>
              </a:rPr>
              <a:t> k </a:t>
            </a:r>
            <a:r>
              <a:rPr lang="en-US" sz="2000" u="sng" kern="1200" dirty="0" err="1">
                <a:solidFill>
                  <a:schemeClr val="bg1"/>
                </a:solidFill>
                <a:latin typeface="+mn-lt"/>
                <a:ea typeface="+mn-ea"/>
                <a:cs typeface="+mn-cs"/>
              </a:rPr>
              <a:t>manželům</a:t>
            </a:r>
            <a:r>
              <a:rPr lang="en-US" sz="2000" u="sng" kern="1200" dirty="0">
                <a:solidFill>
                  <a:schemeClr val="bg1"/>
                </a:solidFill>
                <a:latin typeface="+mn-lt"/>
                <a:ea typeface="+mn-ea"/>
                <a:cs typeface="+mn-cs"/>
              </a:rPr>
              <a:t> Curie</a:t>
            </a:r>
            <a:r>
              <a:rPr lang="en-US" sz="2000" kern="1200" dirty="0">
                <a:solidFill>
                  <a:schemeClr val="bg1"/>
                </a:solidFill>
                <a:latin typeface="+mn-lt"/>
                <a:ea typeface="+mn-ea"/>
                <a:cs typeface="+mn-cs"/>
              </a:rPr>
              <a:t>, jak se </a:t>
            </a:r>
            <a:r>
              <a:rPr lang="en-US" sz="2000" kern="1200" dirty="0" err="1">
                <a:solidFill>
                  <a:schemeClr val="bg1"/>
                </a:solidFill>
                <a:latin typeface="+mn-lt"/>
                <a:ea typeface="+mn-ea"/>
                <a:cs typeface="+mn-cs"/>
              </a:rPr>
              <a:t>snažila</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reklama</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navodit</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dojem</a:t>
            </a:r>
            <a:r>
              <a:rPr lang="en-US" sz="2000" kern="1200" dirty="0">
                <a:solidFill>
                  <a:schemeClr val="bg1"/>
                </a:solidFill>
                <a:latin typeface="+mn-lt"/>
                <a:ea typeface="+mn-ea"/>
                <a:cs typeface="+mn-cs"/>
              </a:rPr>
              <a:t>.</a:t>
            </a:r>
          </a:p>
          <a:p>
            <a:pPr indent="-228600" algn="l" rtl="0">
              <a:lnSpc>
                <a:spcPct val="90000"/>
              </a:lnSpc>
              <a:spcBef>
                <a:spcPts val="600"/>
              </a:spcBef>
              <a:buFont typeface="Arial" panose="020B0604020202020204" pitchFamily="34" charset="0"/>
              <a:buChar char="•"/>
            </a:pPr>
            <a:endParaRPr lang="en-US" sz="2000" kern="1200" dirty="0">
              <a:solidFill>
                <a:schemeClr val="bg1"/>
              </a:solidFill>
              <a:latin typeface="+mn-lt"/>
              <a:ea typeface="+mn-ea"/>
              <a:cs typeface="+mn-cs"/>
            </a:endParaRPr>
          </a:p>
        </p:txBody>
      </p:sp>
      <p:pic>
        <p:nvPicPr>
          <p:cNvPr id="186370" name="Picture 2" descr="https://s27107.pcdn.co/wp-content/uploads/2018/02/18n4coq4at48wjpg.jpg"/>
          <p:cNvPicPr>
            <a:picLocks noChangeAspect="1" noChangeArrowheads="1"/>
          </p:cNvPicPr>
          <p:nvPr/>
        </p:nvPicPr>
        <p:blipFill rotWithShape="1">
          <a:blip r:embed="rId2" cstate="print"/>
          <a:srcRect t="7346" r="2" b="4551"/>
          <a:stretch/>
        </p:blipFill>
        <p:spPr bwMode="auto">
          <a:xfrm>
            <a:off x="7117164" y="306909"/>
            <a:ext cx="4743891" cy="2842154"/>
          </a:xfrm>
          <a:prstGeom prst="rect">
            <a:avLst/>
          </a:prstGeom>
          <a:noFill/>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t="19399" r="-4" b="20837"/>
          <a:stretch/>
        </p:blipFill>
        <p:spPr>
          <a:xfrm>
            <a:off x="7117164" y="3375763"/>
            <a:ext cx="4743888" cy="2842155"/>
          </a:xfrm>
          <a:prstGeom prst="rect">
            <a:avLst/>
          </a:prstGeom>
        </p:spPr>
      </p:pic>
      <p:sp>
        <p:nvSpPr>
          <p:cNvPr id="9" name="Obdélník 8">
            <a:extLst>
              <a:ext uri="{FF2B5EF4-FFF2-40B4-BE49-F238E27FC236}">
                <a16:creationId xmlns:a16="http://schemas.microsoft.com/office/drawing/2014/main" id="{92D8B0C1-7D9D-4064-B9E7-4CC596BF9645}"/>
              </a:ext>
            </a:extLst>
          </p:cNvPr>
          <p:cNvSpPr/>
          <p:nvPr/>
        </p:nvSpPr>
        <p:spPr>
          <a:xfrm>
            <a:off x="8592816" y="6217918"/>
            <a:ext cx="2592288" cy="369332"/>
          </a:xfrm>
          <a:prstGeom prst="rect">
            <a:avLst/>
          </a:prstGeom>
        </p:spPr>
        <p:txBody>
          <a:bodyPr wrap="square">
            <a:spAutoFit/>
          </a:bodyPr>
          <a:lstStyle/>
          <a:p>
            <a:r>
              <a:rPr lang="en-US" dirty="0">
                <a:solidFill>
                  <a:prstClr val="black"/>
                </a:solidFill>
              </a:rPr>
              <a:t>"</a:t>
            </a:r>
            <a:r>
              <a:rPr lang="en-US" dirty="0" err="1">
                <a:solidFill>
                  <a:prstClr val="black"/>
                </a:solidFill>
              </a:rPr>
              <a:t>Tho-radia</a:t>
            </a:r>
            <a:r>
              <a:rPr lang="en-US" dirty="0">
                <a:solidFill>
                  <a:prstClr val="black"/>
                </a:solidFill>
              </a:rPr>
              <a:t>" p</a:t>
            </a:r>
            <a:r>
              <a:rPr lang="cs-CZ" dirty="0" err="1">
                <a:solidFill>
                  <a:prstClr val="black"/>
                </a:solidFill>
              </a:rPr>
              <a:t>udr</a:t>
            </a:r>
            <a:endParaRPr lang="cs-CZ" dirty="0">
              <a:solidFill>
                <a:prstClr val="black"/>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20" name="TextShape 1"/>
          <p:cNvSpPr txBox="1"/>
          <p:nvPr/>
        </p:nvSpPr>
        <p:spPr>
          <a:xfrm>
            <a:off x="4504489" y="2867759"/>
            <a:ext cx="7118135" cy="1207269"/>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4200" b="1" spc="-1" dirty="0">
                <a:latin typeface="+mj-lt"/>
                <a:ea typeface="+mj-ea"/>
                <a:cs typeface="+mj-cs"/>
              </a:rPr>
              <a:t>Princess Radium Lingerie &amp; cosmetics</a:t>
            </a:r>
            <a:endParaRPr lang="en-US" sz="4200" spc="-1" dirty="0">
              <a:latin typeface="+mj-lt"/>
              <a:ea typeface="+mj-ea"/>
              <a:cs typeface="+mj-cs"/>
            </a:endParaRPr>
          </a:p>
        </p:txBody>
      </p:sp>
      <p:pic>
        <p:nvPicPr>
          <p:cNvPr id="322" name="Picture 2" descr="image"/>
          <p:cNvPicPr/>
          <p:nvPr/>
        </p:nvPicPr>
        <p:blipFill>
          <a:blip r:embed="rId2" cstate="print"/>
          <a:stretch/>
        </p:blipFill>
        <p:spPr>
          <a:xfrm>
            <a:off x="590000" y="430915"/>
            <a:ext cx="3957471" cy="5996170"/>
          </a:xfrm>
          <a:prstGeom prst="rect">
            <a:avLst/>
          </a:prstGeom>
        </p:spPr>
      </p:pic>
      <p:cxnSp>
        <p:nvCxnSpPr>
          <p:cNvPr id="337" name="Straight Connector 72">
            <a:extLst>
              <a:ext uri="{FF2B5EF4-FFF2-40B4-BE49-F238E27FC236}">
                <a16:creationId xmlns:a16="http://schemas.microsoft.com/office/drawing/2014/main" id="{564940E8-4031-4205-8D84-CBBB398C91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12212"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324" name="Picture 2" descr="http://images.mentalfloss.com/sites/default/files/styles/article_640x430/public/radior_cosmetics_containing_radium_1918_0.jpg"/>
          <p:cNvPicPr/>
          <p:nvPr/>
        </p:nvPicPr>
        <p:blipFill>
          <a:blip r:embed="rId3" cstate="print"/>
          <a:stretch/>
        </p:blipFill>
        <p:spPr>
          <a:xfrm>
            <a:off x="6239920" y="368665"/>
            <a:ext cx="3647276" cy="2452793"/>
          </a:xfrm>
          <a:prstGeom prst="rect">
            <a:avLst/>
          </a:prstGeom>
        </p:spPr>
      </p:pic>
      <p:cxnSp>
        <p:nvCxnSpPr>
          <p:cNvPr id="75" name="Straight Connector 74">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3558"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323" name="Picture 18" descr="http://images.mentalfloss.com/sites/default/files/styles/article_640x430/public/radium-stuff-with-it-in-it.png"/>
          <p:cNvPicPr/>
          <p:nvPr/>
        </p:nvPicPr>
        <p:blipFill>
          <a:blip r:embed="rId4" cstate="print"/>
          <a:stretch/>
        </p:blipFill>
        <p:spPr>
          <a:xfrm>
            <a:off x="6348778" y="4118551"/>
            <a:ext cx="3647275" cy="2452792"/>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5021821" y="3863218"/>
            <a:ext cx="6465287" cy="1324235"/>
          </a:xfrm>
        </p:spPr>
        <p:txBody>
          <a:bodyPr vert="horz" lIns="91440" tIns="45720" rIns="91440" bIns="45720" rtlCol="0" anchor="b">
            <a:normAutofit/>
          </a:bodyPr>
          <a:lstStyle/>
          <a:p>
            <a:pPr algn="l" rtl="0">
              <a:lnSpc>
                <a:spcPct val="90000"/>
              </a:lnSpc>
              <a:spcBef>
                <a:spcPct val="0"/>
              </a:spcBef>
            </a:pPr>
            <a:r>
              <a:rPr lang="en-US" sz="4100" b="1" kern="1200" dirty="0" err="1">
                <a:solidFill>
                  <a:schemeClr val="tx1"/>
                </a:solidFill>
                <a:latin typeface="+mj-lt"/>
                <a:ea typeface="+mj-ea"/>
                <a:cs typeface="+mj-cs"/>
              </a:rPr>
              <a:t>Korzety</a:t>
            </a:r>
            <a:r>
              <a:rPr lang="en-US" sz="4100" b="1" kern="1200" dirty="0">
                <a:solidFill>
                  <a:schemeClr val="tx1"/>
                </a:solidFill>
                <a:latin typeface="+mj-lt"/>
                <a:ea typeface="+mj-ea"/>
                <a:cs typeface="+mj-cs"/>
              </a:rPr>
              <a:t> a </a:t>
            </a:r>
            <a:r>
              <a:rPr lang="en-US" sz="4100" b="1" kern="1200" dirty="0" err="1">
                <a:solidFill>
                  <a:schemeClr val="tx1"/>
                </a:solidFill>
                <a:latin typeface="+mj-lt"/>
                <a:ea typeface="+mj-ea"/>
                <a:cs typeface="+mj-cs"/>
              </a:rPr>
              <a:t>spodní</a:t>
            </a:r>
            <a:r>
              <a:rPr lang="en-US" sz="4100" b="1" kern="1200" dirty="0">
                <a:solidFill>
                  <a:schemeClr val="tx1"/>
                </a:solidFill>
                <a:latin typeface="+mj-lt"/>
                <a:ea typeface="+mj-ea"/>
                <a:cs typeface="+mj-cs"/>
              </a:rPr>
              <a:t> </a:t>
            </a:r>
            <a:r>
              <a:rPr lang="en-US" sz="4100" b="1" kern="1200" dirty="0" err="1">
                <a:solidFill>
                  <a:schemeClr val="tx1"/>
                </a:solidFill>
                <a:latin typeface="+mj-lt"/>
                <a:ea typeface="+mj-ea"/>
                <a:cs typeface="+mj-cs"/>
              </a:rPr>
              <a:t>prádlo</a:t>
            </a:r>
            <a:r>
              <a:rPr lang="en-US" sz="4100" b="1" kern="1200" dirty="0">
                <a:solidFill>
                  <a:schemeClr val="tx1"/>
                </a:solidFill>
                <a:latin typeface="+mj-lt"/>
                <a:ea typeface="+mj-ea"/>
                <a:cs typeface="+mj-cs"/>
              </a:rPr>
              <a:t> s </a:t>
            </a:r>
            <a:r>
              <a:rPr lang="en-US" sz="4100" b="1" kern="1200" dirty="0" err="1">
                <a:solidFill>
                  <a:schemeClr val="tx1"/>
                </a:solidFill>
                <a:latin typeface="+mj-lt"/>
                <a:ea typeface="+mj-ea"/>
                <a:cs typeface="+mj-cs"/>
              </a:rPr>
              <a:t>příměsí</a:t>
            </a:r>
            <a:r>
              <a:rPr lang="en-US" sz="4100" b="1" kern="1200" dirty="0">
                <a:solidFill>
                  <a:schemeClr val="tx1"/>
                </a:solidFill>
                <a:latin typeface="+mj-lt"/>
                <a:ea typeface="+mj-ea"/>
                <a:cs typeface="+mj-cs"/>
              </a:rPr>
              <a:t> </a:t>
            </a:r>
            <a:r>
              <a:rPr lang="en-US" sz="4100" b="1" kern="1200" dirty="0" err="1">
                <a:solidFill>
                  <a:schemeClr val="tx1"/>
                </a:solidFill>
                <a:latin typeface="+mj-lt"/>
                <a:ea typeface="+mj-ea"/>
                <a:cs typeface="+mj-cs"/>
              </a:rPr>
              <a:t>rádia</a:t>
            </a:r>
            <a:r>
              <a:rPr lang="en-US" sz="4100" b="1" kern="1200" dirty="0">
                <a:solidFill>
                  <a:schemeClr val="tx1"/>
                </a:solidFill>
                <a:latin typeface="+mj-lt"/>
                <a:ea typeface="+mj-ea"/>
                <a:cs typeface="+mj-cs"/>
              </a:rPr>
              <a:t> / </a:t>
            </a:r>
            <a:r>
              <a:rPr lang="en-US" sz="4100" b="1" kern="1200" dirty="0" err="1">
                <a:solidFill>
                  <a:schemeClr val="tx1"/>
                </a:solidFill>
                <a:latin typeface="+mj-lt"/>
                <a:ea typeface="+mj-ea"/>
                <a:cs typeface="+mj-cs"/>
              </a:rPr>
              <a:t>thória</a:t>
            </a:r>
            <a:endParaRPr lang="en-US" sz="4100" b="1" kern="1200" dirty="0">
              <a:solidFill>
                <a:schemeClr val="tx1"/>
              </a:solidFill>
              <a:latin typeface="+mj-lt"/>
              <a:ea typeface="+mj-ea"/>
              <a:cs typeface="+mj-cs"/>
            </a:endParaRPr>
          </a:p>
        </p:txBody>
      </p:sp>
      <p:sp>
        <p:nvSpPr>
          <p:cNvPr id="3" name="Podnadpis 2"/>
          <p:cNvSpPr>
            <a:spLocks noGrp="1"/>
          </p:cNvSpPr>
          <p:nvPr>
            <p:ph type="subTitle"/>
          </p:nvPr>
        </p:nvSpPr>
        <p:spPr>
          <a:xfrm>
            <a:off x="5077512" y="5779199"/>
            <a:ext cx="6862339" cy="602551"/>
          </a:xfrm>
        </p:spPr>
        <p:txBody>
          <a:bodyPr vert="horz" lIns="91440" tIns="45720" rIns="91440" bIns="45720" rtlCol="0">
            <a:noAutofit/>
          </a:bodyPr>
          <a:lstStyle/>
          <a:p>
            <a:pPr algn="l" rtl="0">
              <a:lnSpc>
                <a:spcPct val="90000"/>
              </a:lnSpc>
              <a:spcBef>
                <a:spcPts val="1000"/>
              </a:spcBef>
            </a:pPr>
            <a:r>
              <a:rPr lang="en-US" sz="1600" kern="1200" dirty="0" err="1">
                <a:solidFill>
                  <a:schemeClr val="tx1">
                    <a:lumMod val="75000"/>
                  </a:schemeClr>
                </a:solidFill>
                <a:latin typeface="+mn-lt"/>
                <a:ea typeface="+mn-ea"/>
                <a:cs typeface="+mn-cs"/>
              </a:rPr>
              <a:t>Prvně</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patentováno</a:t>
            </a:r>
            <a:r>
              <a:rPr lang="en-US" sz="1600" kern="1200" dirty="0">
                <a:solidFill>
                  <a:schemeClr val="tx1">
                    <a:lumMod val="75000"/>
                  </a:schemeClr>
                </a:solidFill>
                <a:latin typeface="+mn-lt"/>
                <a:ea typeface="+mn-ea"/>
                <a:cs typeface="+mn-cs"/>
              </a:rPr>
              <a:t> v </a:t>
            </a:r>
            <a:r>
              <a:rPr lang="en-US" sz="1600" kern="1200" dirty="0" err="1">
                <a:solidFill>
                  <a:schemeClr val="tx1">
                    <a:lumMod val="75000"/>
                  </a:schemeClr>
                </a:solidFill>
                <a:latin typeface="+mn-lt"/>
                <a:ea typeface="+mn-ea"/>
                <a:cs typeface="+mn-cs"/>
              </a:rPr>
              <a:t>Paříži</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roku</a:t>
            </a:r>
            <a:r>
              <a:rPr lang="en-US" sz="1600" kern="1200" dirty="0">
                <a:solidFill>
                  <a:schemeClr val="tx1">
                    <a:lumMod val="75000"/>
                  </a:schemeClr>
                </a:solidFill>
                <a:latin typeface="+mn-lt"/>
                <a:ea typeface="+mn-ea"/>
                <a:cs typeface="+mn-cs"/>
              </a:rPr>
              <a:t> 1937 </a:t>
            </a:r>
          </a:p>
          <a:p>
            <a:pPr algn="l" rtl="0">
              <a:lnSpc>
                <a:spcPct val="90000"/>
              </a:lnSpc>
              <a:spcBef>
                <a:spcPts val="1000"/>
              </a:spcBef>
            </a:pPr>
            <a:r>
              <a:rPr lang="en-US" sz="1600" kern="1200" dirty="0" err="1">
                <a:solidFill>
                  <a:schemeClr val="tx1">
                    <a:lumMod val="75000"/>
                  </a:schemeClr>
                </a:solidFill>
                <a:latin typeface="+mn-lt"/>
                <a:ea typeface="+mn-ea"/>
                <a:cs typeface="+mn-cs"/>
              </a:rPr>
              <a:t>Radioaktivní</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materiály</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měly</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zajistit</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stimulující</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posilující</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léčebné</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antibakteriální</a:t>
            </a:r>
            <a:r>
              <a:rPr lang="en-US" sz="1600" kern="1200" dirty="0">
                <a:solidFill>
                  <a:schemeClr val="tx1">
                    <a:lumMod val="75000"/>
                  </a:schemeClr>
                </a:solidFill>
                <a:latin typeface="+mn-lt"/>
                <a:ea typeface="+mn-ea"/>
                <a:cs typeface="+mn-cs"/>
              </a:rPr>
              <a:t>, a ... </a:t>
            </a:r>
            <a:r>
              <a:rPr lang="en-US" sz="1600" kern="1200" dirty="0" err="1">
                <a:solidFill>
                  <a:schemeClr val="tx1">
                    <a:lumMod val="75000"/>
                  </a:schemeClr>
                </a:solidFill>
                <a:latin typeface="+mn-lt"/>
                <a:ea typeface="+mn-ea"/>
                <a:cs typeface="+mn-cs"/>
              </a:rPr>
              <a:t>účinky</a:t>
            </a:r>
            <a:endParaRPr lang="en-US" sz="1600" kern="1200" dirty="0">
              <a:solidFill>
                <a:schemeClr val="tx1">
                  <a:lumMod val="75000"/>
                </a:schemeClr>
              </a:solidFill>
              <a:latin typeface="+mn-lt"/>
              <a:ea typeface="+mn-ea"/>
              <a:cs typeface="+mn-cs"/>
            </a:endParaRPr>
          </a:p>
          <a:p>
            <a:pPr algn="l" rtl="0">
              <a:lnSpc>
                <a:spcPct val="90000"/>
              </a:lnSpc>
              <a:spcBef>
                <a:spcPts val="1000"/>
              </a:spcBef>
            </a:pPr>
            <a:r>
              <a:rPr lang="en-US" sz="1600" kern="1200" dirty="0">
                <a:solidFill>
                  <a:schemeClr val="tx1">
                    <a:lumMod val="75000"/>
                  </a:schemeClr>
                </a:solidFill>
                <a:latin typeface="+mn-lt"/>
                <a:ea typeface="+mn-ea"/>
                <a:cs typeface="+mn-cs"/>
              </a:rPr>
              <a:t>(a </a:t>
            </a:r>
            <a:r>
              <a:rPr lang="en-US" sz="1600" kern="1200" dirty="0" err="1">
                <a:solidFill>
                  <a:schemeClr val="tx1">
                    <a:lumMod val="75000"/>
                  </a:schemeClr>
                </a:solidFill>
                <a:latin typeface="+mn-lt"/>
                <a:ea typeface="+mn-ea"/>
                <a:cs typeface="+mn-cs"/>
              </a:rPr>
              <a:t>patrně</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i</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oslnit</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ostatní</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přítomné</a:t>
            </a:r>
            <a:r>
              <a:rPr lang="en-US" sz="1600" kern="1200" dirty="0">
                <a:solidFill>
                  <a:schemeClr val="tx1">
                    <a:lumMod val="75000"/>
                  </a:schemeClr>
                </a:solidFill>
                <a:latin typeface="+mn-lt"/>
                <a:ea typeface="+mn-ea"/>
                <a:cs typeface="+mn-cs"/>
              </a:rPr>
              <a:t> ;-))</a:t>
            </a:r>
          </a:p>
        </p:txBody>
      </p:sp>
      <p:sp>
        <p:nvSpPr>
          <p:cNvPr id="190472" name="Rectangle 74">
            <a:extLst>
              <a:ext uri="{FF2B5EF4-FFF2-40B4-BE49-F238E27FC236}">
                <a16:creationId xmlns:a16="http://schemas.microsoft.com/office/drawing/2014/main" id="{82B0BD37-87F5-4DDB-B767-20FA06048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0468" name="Picture 4" descr="Image"/>
          <p:cNvPicPr>
            <a:picLocks noChangeAspect="1" noChangeArrowheads="1"/>
          </p:cNvPicPr>
          <p:nvPr/>
        </p:nvPicPr>
        <p:blipFill>
          <a:blip r:embed="rId2" cstate="print"/>
          <a:stretch>
            <a:fillRect/>
          </a:stretch>
        </p:blipFill>
        <p:spPr bwMode="auto">
          <a:xfrm>
            <a:off x="1298069" y="628650"/>
            <a:ext cx="2166120" cy="5449360"/>
          </a:xfrm>
          <a:prstGeom prst="rect">
            <a:avLst/>
          </a:prstGeom>
          <a:noFill/>
        </p:spPr>
      </p:pic>
      <p:sp>
        <p:nvSpPr>
          <p:cNvPr id="190473" name="Rectangle 76">
            <a:extLst>
              <a:ext uri="{FF2B5EF4-FFF2-40B4-BE49-F238E27FC236}">
                <a16:creationId xmlns:a16="http://schemas.microsoft.com/office/drawing/2014/main" id="{ADFE5C4E-0B5D-4AB5-9877-3993F84A3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Image"/>
          <p:cNvPicPr>
            <a:picLocks noChangeAspect="1" noChangeArrowheads="1"/>
          </p:cNvPicPr>
          <p:nvPr/>
        </p:nvPicPr>
        <p:blipFill>
          <a:blip r:embed="rId3" cstate="print"/>
          <a:srcRect r="61584"/>
          <a:stretch>
            <a:fillRect/>
          </a:stretch>
        </p:blipFill>
        <p:spPr bwMode="auto">
          <a:xfrm>
            <a:off x="5478504" y="628649"/>
            <a:ext cx="2027967" cy="2639484"/>
          </a:xfrm>
          <a:prstGeom prst="rect">
            <a:avLst/>
          </a:prstGeom>
          <a:noFill/>
        </p:spPr>
      </p:pic>
      <p:sp>
        <p:nvSpPr>
          <p:cNvPr id="190474" name="Rectangle 78">
            <a:extLst>
              <a:ext uri="{FF2B5EF4-FFF2-40B4-BE49-F238E27FC236}">
                <a16:creationId xmlns:a16="http://schemas.microsoft.com/office/drawing/2014/main" id="{06048CCE-094B-4948-B61B-DE627F176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0470" name="Picture 6" descr="Image"/>
          <p:cNvPicPr>
            <a:picLocks noChangeAspect="1" noChangeArrowheads="1"/>
          </p:cNvPicPr>
          <p:nvPr/>
        </p:nvPicPr>
        <p:blipFill>
          <a:blip r:embed="rId4" cstate="print"/>
          <a:stretch>
            <a:fillRect/>
          </a:stretch>
        </p:blipFill>
        <p:spPr bwMode="auto">
          <a:xfrm>
            <a:off x="9607702" y="628649"/>
            <a:ext cx="1220761" cy="2639484"/>
          </a:xfrm>
          <a:prstGeom prst="rect">
            <a:avLst/>
          </a:prstGeom>
          <a:noFill/>
        </p:spPr>
      </p:pic>
      <p:cxnSp>
        <p:nvCxnSpPr>
          <p:cNvPr id="190475" name="Straight Connector 80">
            <a:extLst>
              <a:ext uri="{FF2B5EF4-FFF2-40B4-BE49-F238E27FC236}">
                <a16:creationId xmlns:a16="http://schemas.microsoft.com/office/drawing/2014/main" id="{5BB48934-4796-4249-B64C-EE2375977B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TextShape 1"/>
          <p:cNvSpPr txBox="1"/>
          <p:nvPr/>
        </p:nvSpPr>
        <p:spPr>
          <a:xfrm>
            <a:off x="5021821" y="3812954"/>
            <a:ext cx="6465287" cy="106384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kern="1200" spc="-1" dirty="0">
                <a:solidFill>
                  <a:srgbClr val="FFFFFF"/>
                </a:solidFill>
                <a:latin typeface="+mj-lt"/>
                <a:ea typeface="+mj-ea"/>
                <a:cs typeface="+mj-cs"/>
              </a:rPr>
              <a:t>Radium (</a:t>
            </a:r>
            <a:r>
              <a:rPr lang="en-US" sz="4800" kern="1200" spc="-1" dirty="0" err="1">
                <a:solidFill>
                  <a:srgbClr val="FFFFFF"/>
                </a:solidFill>
                <a:latin typeface="+mj-lt"/>
                <a:ea typeface="+mj-ea"/>
                <a:cs typeface="+mj-cs"/>
              </a:rPr>
              <a:t>Undark</a:t>
            </a:r>
            <a:r>
              <a:rPr lang="en-US" sz="4800" kern="1200" spc="-1" dirty="0">
                <a:solidFill>
                  <a:srgbClr val="FFFFFF"/>
                </a:solidFill>
                <a:latin typeface="+mj-lt"/>
                <a:ea typeface="+mj-ea"/>
                <a:cs typeface="+mj-cs"/>
              </a:rPr>
              <a:t>) Girls</a:t>
            </a:r>
          </a:p>
        </p:txBody>
      </p:sp>
      <p:cxnSp>
        <p:nvCxnSpPr>
          <p:cNvPr id="80" name="Straight Connector 79">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27" name="Picture 8" descr="https://encrypted-tbn0.gstatic.com/images?q=tbn:ANd9GcSncNlC_4HsQvAfDe_GYqj8c24Sdow0qN7ac6OfSeIJmTTxy-zf"/>
          <p:cNvPicPr/>
          <p:nvPr/>
        </p:nvPicPr>
        <p:blipFill rotWithShape="1">
          <a:blip r:embed="rId2" cstate="print"/>
          <a:srcRect l="16399"/>
          <a:stretch/>
        </p:blipFill>
        <p:spPr>
          <a:xfrm>
            <a:off x="317635" y="321733"/>
            <a:ext cx="4160452" cy="6214534"/>
          </a:xfrm>
          <a:prstGeom prst="rect">
            <a:avLst/>
          </a:prstGeom>
        </p:spPr>
      </p:pic>
      <p:pic>
        <p:nvPicPr>
          <p:cNvPr id="329" name="Obrázek 6"/>
          <p:cNvPicPr/>
          <p:nvPr/>
        </p:nvPicPr>
        <p:blipFill rotWithShape="1">
          <a:blip r:embed="rId3" cstate="print"/>
          <a:srcRect l="17221" r="16088" b="-2"/>
          <a:stretch/>
        </p:blipFill>
        <p:spPr>
          <a:xfrm>
            <a:off x="4638955" y="321733"/>
            <a:ext cx="3539976" cy="2985818"/>
          </a:xfrm>
          <a:prstGeom prst="rect">
            <a:avLst/>
          </a:prstGeom>
        </p:spPr>
      </p:pic>
      <p:pic>
        <p:nvPicPr>
          <p:cNvPr id="3" name="Obrázek 2" descr="Obsah obrázku osoba, interiér, stojící, pózování&#10;&#10;Popis byl vytvořen automaticky">
            <a:extLst>
              <a:ext uri="{FF2B5EF4-FFF2-40B4-BE49-F238E27FC236}">
                <a16:creationId xmlns:a16="http://schemas.microsoft.com/office/drawing/2014/main" id="{6DAB5635-6FD0-4A72-9712-56CB213E6E6D}"/>
              </a:ext>
            </a:extLst>
          </p:cNvPr>
          <p:cNvPicPr>
            <a:picLocks noChangeAspect="1"/>
          </p:cNvPicPr>
          <p:nvPr/>
        </p:nvPicPr>
        <p:blipFill rotWithShape="1">
          <a:blip r:embed="rId4">
            <a:extLst>
              <a:ext uri="{28A0092B-C50C-407E-A947-70E740481C1C}">
                <a14:useLocalDpi xmlns:a14="http://schemas.microsoft.com/office/drawing/2010/main" val="0"/>
              </a:ext>
            </a:extLst>
          </a:blip>
          <a:srcRect l="52218" t="1" r="44" b="36767"/>
          <a:stretch/>
        </p:blipFill>
        <p:spPr>
          <a:xfrm>
            <a:off x="8492395" y="321733"/>
            <a:ext cx="3308178" cy="2924935"/>
          </a:xfrm>
          <a:prstGeom prst="rect">
            <a:avLst/>
          </a:prstGeom>
        </p:spPr>
      </p:pic>
      <p:sp>
        <p:nvSpPr>
          <p:cNvPr id="16" name="TextovéPole 15">
            <a:extLst>
              <a:ext uri="{FF2B5EF4-FFF2-40B4-BE49-F238E27FC236}">
                <a16:creationId xmlns:a16="http://schemas.microsoft.com/office/drawing/2014/main" id="{158E7318-6159-4CF0-A03B-8D4B1E34BDF3}"/>
              </a:ext>
            </a:extLst>
          </p:cNvPr>
          <p:cNvSpPr txBox="1"/>
          <p:nvPr/>
        </p:nvSpPr>
        <p:spPr>
          <a:xfrm>
            <a:off x="5230128" y="5513661"/>
            <a:ext cx="6048672" cy="830997"/>
          </a:xfrm>
          <a:prstGeom prst="rect">
            <a:avLst/>
          </a:prstGeom>
          <a:noFill/>
        </p:spPr>
        <p:txBody>
          <a:bodyPr wrap="square" rtlCol="0">
            <a:spAutoFit/>
          </a:bodyPr>
          <a:lstStyle/>
          <a:p>
            <a:r>
              <a:rPr lang="cs-CZ" sz="2400" dirty="0">
                <a:solidFill>
                  <a:srgbClr val="FF0000"/>
                </a:solidFill>
              </a:rPr>
              <a:t>Síla rádia pro zábavu, bezpečnější sex        a účinnější antikoncepci účinnější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9442" name="Picture 2" descr="https://s27107.pcdn.co/wp-content/uploads/2018/02/18n54mm2jsgmajpg.jpg"/>
          <p:cNvPicPr>
            <a:picLocks noChangeAspect="1" noChangeArrowheads="1"/>
          </p:cNvPicPr>
          <p:nvPr/>
        </p:nvPicPr>
        <p:blipFill rotWithShape="1">
          <a:blip r:embed="rId2" cstate="print"/>
          <a:srcRect t="1620" b="17749"/>
          <a:stretch/>
        </p:blipFill>
        <p:spPr bwMode="auto">
          <a:xfrm>
            <a:off x="20" y="1282"/>
            <a:ext cx="12191980" cy="6856718"/>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7" name="CustomShape 1"/>
          <p:cNvSpPr/>
          <p:nvPr/>
        </p:nvSpPr>
        <p:spPr>
          <a:xfrm>
            <a:off x="649270" y="4615840"/>
            <a:ext cx="3885141" cy="1526741"/>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algn="r">
              <a:lnSpc>
                <a:spcPct val="90000"/>
              </a:lnSpc>
              <a:spcBef>
                <a:spcPct val="0"/>
              </a:spcBef>
              <a:spcAft>
                <a:spcPts val="600"/>
              </a:spcAft>
            </a:pPr>
            <a:r>
              <a:rPr lang="en-US" sz="3000" b="1" kern="1200" spc="-1">
                <a:solidFill>
                  <a:schemeClr val="bg1"/>
                </a:solidFill>
                <a:latin typeface="+mj-lt"/>
                <a:ea typeface="+mj-ea"/>
                <a:cs typeface="+mj-cs"/>
              </a:rPr>
              <a:t>Children toys…</a:t>
            </a:r>
            <a:endParaRPr lang="en-US" sz="3000" kern="1200" spc="-1">
              <a:solidFill>
                <a:schemeClr val="bg1"/>
              </a:solidFill>
              <a:latin typeface="+mj-lt"/>
              <a:ea typeface="+mj-ea"/>
              <a:cs typeface="+mj-cs"/>
            </a:endParaRPr>
          </a:p>
        </p:txBody>
      </p:sp>
      <p:pic>
        <p:nvPicPr>
          <p:cNvPr id="319" name="Picture 4" descr="http://gajitz.com/wp-content/uploads/2010/05/atomic-energy.jpg"/>
          <p:cNvPicPr/>
          <p:nvPr/>
        </p:nvPicPr>
        <p:blipFill rotWithShape="1">
          <a:blip r:embed="rId2" cstate="print"/>
          <a:srcRect t="754" r="2" b="7811"/>
          <a:stretch/>
        </p:blipFill>
        <p:spPr>
          <a:xfrm>
            <a:off x="393308" y="352931"/>
            <a:ext cx="5559480" cy="3749040"/>
          </a:xfrm>
          <a:prstGeom prst="rect">
            <a:avLst/>
          </a:prstGeom>
        </p:spPr>
      </p:pic>
      <p:pic>
        <p:nvPicPr>
          <p:cNvPr id="55298" name="Picture 2" descr="https://s27107.pcdn.co/wp-content/uploads/2018/02/atomic-energy-lab.jpg"/>
          <p:cNvPicPr>
            <a:picLocks noChangeAspect="1" noChangeArrowheads="1"/>
          </p:cNvPicPr>
          <p:nvPr/>
        </p:nvPicPr>
        <p:blipFill rotWithShape="1">
          <a:blip r:embed="rId3" cstate="print"/>
          <a:srcRect t="13040" r="-3" b="17991"/>
          <a:stretch/>
        </p:blipFill>
        <p:spPr bwMode="auto">
          <a:xfrm>
            <a:off x="6251736" y="357013"/>
            <a:ext cx="5546955" cy="3749040"/>
          </a:xfrm>
          <a:prstGeom prst="rect">
            <a:avLst/>
          </a:prstGeom>
          <a:noFill/>
        </p:spPr>
      </p:pic>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5" name="Obdélník 4"/>
          <p:cNvSpPr/>
          <p:nvPr/>
        </p:nvSpPr>
        <p:spPr>
          <a:xfrm>
            <a:off x="4945336" y="4615840"/>
            <a:ext cx="6609921" cy="1526741"/>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dirty="0">
                <a:solidFill>
                  <a:schemeClr val="bg1"/>
                </a:solidFill>
              </a:rPr>
              <a:t>The Gilbert Atomic Energy Lab – </a:t>
            </a:r>
          </a:p>
          <a:p>
            <a:pPr indent="-228600">
              <a:lnSpc>
                <a:spcPct val="90000"/>
              </a:lnSpc>
              <a:spcAft>
                <a:spcPts val="600"/>
              </a:spcAft>
              <a:buFont typeface="Arial" panose="020B0604020202020204" pitchFamily="34" charset="0"/>
              <a:buChar char="•"/>
            </a:pPr>
            <a:r>
              <a:rPr lang="en-US" sz="1700" dirty="0" err="1">
                <a:solidFill>
                  <a:schemeClr val="bg1"/>
                </a:solidFill>
              </a:rPr>
              <a:t>Patrně</a:t>
            </a:r>
            <a:r>
              <a:rPr lang="en-US" sz="1700" dirty="0">
                <a:solidFill>
                  <a:schemeClr val="bg1"/>
                </a:solidFill>
              </a:rPr>
              <a:t> </a:t>
            </a:r>
            <a:r>
              <a:rPr lang="en-US" sz="1700" dirty="0" err="1">
                <a:solidFill>
                  <a:schemeClr val="bg1"/>
                </a:solidFill>
              </a:rPr>
              <a:t>nejnebezpečnější</a:t>
            </a:r>
            <a:r>
              <a:rPr lang="en-US" sz="1700" dirty="0">
                <a:solidFill>
                  <a:schemeClr val="bg1"/>
                </a:solidFill>
              </a:rPr>
              <a:t> </a:t>
            </a:r>
            <a:r>
              <a:rPr lang="en-US" sz="1700" dirty="0" err="1">
                <a:solidFill>
                  <a:schemeClr val="bg1"/>
                </a:solidFill>
              </a:rPr>
              <a:t>dětská</a:t>
            </a:r>
            <a:r>
              <a:rPr lang="en-US" sz="1700" dirty="0">
                <a:solidFill>
                  <a:schemeClr val="bg1"/>
                </a:solidFill>
              </a:rPr>
              <a:t> </a:t>
            </a:r>
            <a:r>
              <a:rPr lang="en-US" sz="1700" dirty="0" err="1">
                <a:solidFill>
                  <a:schemeClr val="bg1"/>
                </a:solidFill>
              </a:rPr>
              <a:t>hračka</a:t>
            </a:r>
            <a:endParaRPr lang="cs-CZ" sz="1700" dirty="0">
              <a:solidFill>
                <a:schemeClr val="bg1"/>
              </a:solidFill>
            </a:endParaRPr>
          </a:p>
          <a:p>
            <a:pPr indent="-228600">
              <a:lnSpc>
                <a:spcPct val="90000"/>
              </a:lnSpc>
              <a:spcAft>
                <a:spcPts val="600"/>
              </a:spcAft>
              <a:buFont typeface="Arial" panose="020B0604020202020204" pitchFamily="34" charset="0"/>
              <a:buChar char="•"/>
            </a:pPr>
            <a:r>
              <a:rPr lang="en-US" sz="1700" dirty="0" err="1">
                <a:solidFill>
                  <a:schemeClr val="bg1"/>
                </a:solidFill>
              </a:rPr>
              <a:t>Prodávána</a:t>
            </a:r>
            <a:r>
              <a:rPr lang="en-US" sz="1700" dirty="0">
                <a:solidFill>
                  <a:schemeClr val="bg1"/>
                </a:solidFill>
              </a:rPr>
              <a:t> </a:t>
            </a:r>
            <a:r>
              <a:rPr lang="en-US" sz="1700" dirty="0" err="1">
                <a:solidFill>
                  <a:schemeClr val="bg1"/>
                </a:solidFill>
              </a:rPr>
              <a:t>pouze</a:t>
            </a:r>
            <a:r>
              <a:rPr lang="en-US" sz="1700" dirty="0">
                <a:solidFill>
                  <a:schemeClr val="bg1"/>
                </a:solidFill>
              </a:rPr>
              <a:t> : 1950-51</a:t>
            </a:r>
          </a:p>
          <a:p>
            <a:pPr marL="271463" indent="-271463">
              <a:lnSpc>
                <a:spcPct val="90000"/>
              </a:lnSpc>
              <a:spcAft>
                <a:spcPts val="600"/>
              </a:spcAft>
              <a:buFont typeface="Arial" panose="020B0604020202020204" pitchFamily="34" charset="0"/>
              <a:buChar char="•"/>
            </a:pPr>
            <a:r>
              <a:rPr lang="en-US" sz="1700" dirty="0" err="1">
                <a:solidFill>
                  <a:schemeClr val="bg1"/>
                </a:solidFill>
              </a:rPr>
              <a:t>Prodejnost</a:t>
            </a:r>
            <a:r>
              <a:rPr lang="en-US" sz="1700" dirty="0">
                <a:solidFill>
                  <a:schemeClr val="bg1"/>
                </a:solidFill>
              </a:rPr>
              <a:t> </a:t>
            </a:r>
            <a:r>
              <a:rPr lang="en-US" sz="1700" dirty="0" err="1">
                <a:solidFill>
                  <a:schemeClr val="bg1"/>
                </a:solidFill>
              </a:rPr>
              <a:t>však</a:t>
            </a:r>
            <a:r>
              <a:rPr lang="en-US" sz="1700" dirty="0">
                <a:solidFill>
                  <a:schemeClr val="bg1"/>
                </a:solidFill>
              </a:rPr>
              <a:t> </a:t>
            </a:r>
            <a:r>
              <a:rPr lang="en-US" sz="1700" dirty="0" err="1">
                <a:solidFill>
                  <a:schemeClr val="bg1"/>
                </a:solidFill>
              </a:rPr>
              <a:t>malá</a:t>
            </a:r>
            <a:r>
              <a:rPr lang="en-US" sz="1700" dirty="0">
                <a:solidFill>
                  <a:schemeClr val="bg1"/>
                </a:solidFill>
              </a:rPr>
              <a:t> – ne </a:t>
            </a:r>
            <a:r>
              <a:rPr lang="en-US" sz="1700" dirty="0" err="1">
                <a:solidFill>
                  <a:schemeClr val="bg1"/>
                </a:solidFill>
              </a:rPr>
              <a:t>kvůli</a:t>
            </a:r>
            <a:r>
              <a:rPr lang="en-US" sz="1700" dirty="0">
                <a:solidFill>
                  <a:schemeClr val="bg1"/>
                </a:solidFill>
              </a:rPr>
              <a:t> </a:t>
            </a:r>
            <a:r>
              <a:rPr lang="en-US" sz="1700" dirty="0" err="1">
                <a:solidFill>
                  <a:schemeClr val="bg1"/>
                </a:solidFill>
              </a:rPr>
              <a:t>této</a:t>
            </a:r>
            <a:r>
              <a:rPr lang="en-US" sz="1700" dirty="0">
                <a:solidFill>
                  <a:schemeClr val="bg1"/>
                </a:solidFill>
              </a:rPr>
              <a:t> </a:t>
            </a:r>
            <a:r>
              <a:rPr lang="en-US" sz="1700" dirty="0" err="1">
                <a:solidFill>
                  <a:schemeClr val="bg1"/>
                </a:solidFill>
              </a:rPr>
              <a:t>nebezpečnosti</a:t>
            </a:r>
            <a:r>
              <a:rPr lang="en-US" sz="1700" dirty="0">
                <a:solidFill>
                  <a:schemeClr val="bg1"/>
                </a:solidFill>
              </a:rPr>
              <a:t>, ale pro </a:t>
            </a:r>
            <a:r>
              <a:rPr lang="en-US" sz="1700" dirty="0" err="1">
                <a:solidFill>
                  <a:schemeClr val="bg1"/>
                </a:solidFill>
              </a:rPr>
              <a:t>svou</a:t>
            </a:r>
            <a:r>
              <a:rPr lang="en-US" sz="1700" dirty="0">
                <a:solidFill>
                  <a:schemeClr val="bg1"/>
                </a:solidFill>
              </a:rPr>
              <a:t> </a:t>
            </a:r>
            <a:r>
              <a:rPr lang="en-US" sz="1700" dirty="0" err="1">
                <a:solidFill>
                  <a:schemeClr val="bg1"/>
                </a:solidFill>
              </a:rPr>
              <a:t>enormní</a:t>
            </a:r>
            <a:r>
              <a:rPr lang="en-US" sz="1700" dirty="0">
                <a:solidFill>
                  <a:schemeClr val="bg1"/>
                </a:solidFill>
              </a:rPr>
              <a:t> </a:t>
            </a:r>
            <a:r>
              <a:rPr lang="en-US" sz="1700" dirty="0" err="1">
                <a:solidFill>
                  <a:schemeClr val="bg1"/>
                </a:solidFill>
              </a:rPr>
              <a:t>cenu</a:t>
            </a:r>
            <a:r>
              <a:rPr lang="en-US" sz="1700" dirty="0">
                <a:solidFill>
                  <a:schemeClr val="bg1"/>
                </a:solidFill>
              </a:rPr>
              <a:t>, </a:t>
            </a:r>
            <a:r>
              <a:rPr lang="en-US" sz="1700" dirty="0" err="1">
                <a:solidFill>
                  <a:schemeClr val="bg1"/>
                </a:solidFill>
              </a:rPr>
              <a:t>tehdy</a:t>
            </a:r>
            <a:r>
              <a:rPr lang="en-US" sz="1700" dirty="0">
                <a:solidFill>
                  <a:schemeClr val="bg1"/>
                </a:solidFill>
              </a:rPr>
              <a:t> $50 (</a:t>
            </a:r>
            <a:r>
              <a:rPr lang="en-US" sz="1700" dirty="0" err="1">
                <a:solidFill>
                  <a:schemeClr val="bg1"/>
                </a:solidFill>
              </a:rPr>
              <a:t>dnes</a:t>
            </a:r>
            <a:r>
              <a:rPr lang="en-US" sz="1700" dirty="0">
                <a:solidFill>
                  <a:schemeClr val="bg1"/>
                </a:solidFill>
              </a:rPr>
              <a:t> </a:t>
            </a:r>
            <a:r>
              <a:rPr lang="en-US" sz="1700" dirty="0" err="1">
                <a:solidFill>
                  <a:schemeClr val="bg1"/>
                </a:solidFill>
              </a:rPr>
              <a:t>cca</a:t>
            </a:r>
            <a:r>
              <a:rPr lang="en-US" sz="1700" dirty="0">
                <a:solidFill>
                  <a:schemeClr val="bg1"/>
                </a:solidFill>
              </a:rPr>
              <a:t>. $400)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Tvrdé záření RTG vs. záření gama</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2848" y="4078224"/>
            <a:ext cx="2998694" cy="2039112"/>
          </a:xfrm>
          <a:prstGeom prst="rect">
            <a:avLst/>
          </a:prstGeom>
        </p:spPr>
      </p:pic>
      <p:pic>
        <p:nvPicPr>
          <p:cNvPr id="5" name="Zástupný symbol pro obsah 4"/>
          <p:cNvPicPr>
            <a:picLocks noChangeAspect="1"/>
          </p:cNvPicPr>
          <p:nvPr/>
        </p:nvPicPr>
        <p:blipFill rotWithShape="1">
          <a:blip r:embed="rId3" cstate="print">
            <a:extLst>
              <a:ext uri="{28A0092B-C50C-407E-A947-70E740481C1C}">
                <a14:useLocalDpi xmlns:a14="http://schemas.microsoft.com/office/drawing/2010/main" val="0"/>
              </a:ext>
            </a:extLst>
          </a:blip>
          <a:srcRect l="30647" t="6085" b="50929"/>
          <a:stretch/>
        </p:blipFill>
        <p:spPr>
          <a:xfrm rot="8128557">
            <a:off x="1855787" y="4256531"/>
            <a:ext cx="3217199" cy="1682496"/>
          </a:xfrm>
          <a:prstGeom prst="rect">
            <a:avLst/>
          </a:prstGeom>
        </p:spPr>
      </p:pic>
      <p:pic>
        <p:nvPicPr>
          <p:cNvPr id="7" name="Zástupný symbol pro obsah 4"/>
          <p:cNvPicPr>
            <a:picLocks noChangeAspect="1"/>
          </p:cNvPicPr>
          <p:nvPr/>
        </p:nvPicPr>
        <p:blipFill rotWithShape="1">
          <a:blip r:embed="rId3" cstate="print">
            <a:extLst>
              <a:ext uri="{28A0092B-C50C-407E-A947-70E740481C1C}">
                <a14:useLocalDpi xmlns:a14="http://schemas.microsoft.com/office/drawing/2010/main" val="0"/>
              </a:ext>
            </a:extLst>
          </a:blip>
          <a:srcRect l="8069" t="48915" r="60392"/>
          <a:stretch/>
        </p:blipFill>
        <p:spPr>
          <a:xfrm rot="4307409">
            <a:off x="4137198" y="4686904"/>
            <a:ext cx="1463040" cy="1999488"/>
          </a:xfrm>
          <a:prstGeom prst="rect">
            <a:avLst/>
          </a:prstGeom>
        </p:spPr>
      </p:pic>
      <p:sp>
        <p:nvSpPr>
          <p:cNvPr id="3" name="Zástupný symbol pro obsah 2"/>
          <p:cNvSpPr>
            <a:spLocks noGrp="1"/>
          </p:cNvSpPr>
          <p:nvPr>
            <p:ph idx="1"/>
          </p:nvPr>
        </p:nvSpPr>
        <p:spPr>
          <a:xfrm>
            <a:off x="467096" y="1398827"/>
            <a:ext cx="11257807" cy="2316607"/>
          </a:xfrm>
        </p:spPr>
        <p:txBody>
          <a:bodyPr>
            <a:normAutofit fontScale="70000" lnSpcReduction="20000"/>
          </a:bodyPr>
          <a:lstStyle/>
          <a:p>
            <a:pPr>
              <a:lnSpc>
                <a:spcPct val="120000"/>
              </a:lnSpc>
            </a:pPr>
            <a:r>
              <a:rPr lang="cs-CZ" dirty="0"/>
              <a:t>Vlnové délky nejenergičtější části RTG záření se částečně překrývají s vlnovými délkami </a:t>
            </a:r>
            <a:r>
              <a:rPr lang="cs-CZ" dirty="0">
                <a:hlinkClick r:id="rId4"/>
              </a:rPr>
              <a:t>záření gama</a:t>
            </a:r>
            <a:r>
              <a:rPr lang="cs-CZ" dirty="0"/>
              <a:t>. RTG a gama záření není rozlišováno podle energie (častá chyba vyučovaná na středních školách)</a:t>
            </a:r>
          </a:p>
          <a:p>
            <a:pPr>
              <a:lnSpc>
                <a:spcPct val="120000"/>
              </a:lnSpc>
            </a:pPr>
            <a:r>
              <a:rPr lang="cs-CZ" b="1" dirty="0">
                <a:solidFill>
                  <a:srgbClr val="C00000"/>
                </a:solidFill>
              </a:rPr>
              <a:t>Rozlišujeme je však podle původu</a:t>
            </a:r>
            <a:r>
              <a:rPr lang="cs-CZ" dirty="0"/>
              <a:t>:</a:t>
            </a:r>
          </a:p>
          <a:p>
            <a:pPr>
              <a:lnSpc>
                <a:spcPct val="120000"/>
              </a:lnSpc>
            </a:pPr>
            <a:r>
              <a:rPr lang="cs-CZ" dirty="0"/>
              <a:t>RTG: vzniká v elektronovém obalu atomu (excitace/ionizace </a:t>
            </a:r>
            <a:r>
              <a:rPr lang="cs-CZ" dirty="0">
                <a:sym typeface="Wingdings" pitchFamily="2" charset="2"/>
              </a:rPr>
              <a:t> </a:t>
            </a:r>
            <a:r>
              <a:rPr lang="cs-CZ" dirty="0" err="1">
                <a:sym typeface="Wingdings" pitchFamily="2" charset="2"/>
              </a:rPr>
              <a:t>deexcitace</a:t>
            </a:r>
            <a:r>
              <a:rPr lang="cs-CZ" dirty="0">
                <a:sym typeface="Wingdings" pitchFamily="2" charset="2"/>
              </a:rPr>
              <a:t> s emisí RTG fotonu)</a:t>
            </a:r>
            <a:r>
              <a:rPr lang="cs-CZ" dirty="0"/>
              <a:t>, </a:t>
            </a:r>
          </a:p>
          <a:p>
            <a:pPr>
              <a:lnSpc>
                <a:spcPct val="120000"/>
              </a:lnSpc>
            </a:pPr>
            <a:r>
              <a:rPr lang="cs-CZ" dirty="0"/>
              <a:t>záření gama: vzniká následkem </a:t>
            </a:r>
            <a:r>
              <a:rPr lang="cs-CZ" dirty="0" err="1"/>
              <a:t>deexcitace</a:t>
            </a:r>
            <a:r>
              <a:rPr lang="cs-CZ" dirty="0"/>
              <a:t> atomového jádra</a:t>
            </a:r>
          </a:p>
        </p:txBody>
      </p:sp>
      <p:cxnSp>
        <p:nvCxnSpPr>
          <p:cNvPr id="9" name="Přímá spojnice 8"/>
          <p:cNvCxnSpPr/>
          <p:nvPr/>
        </p:nvCxnSpPr>
        <p:spPr>
          <a:xfrm>
            <a:off x="6257304" y="4160520"/>
            <a:ext cx="0" cy="234086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Obdélník 7"/>
          <p:cNvSpPr/>
          <p:nvPr/>
        </p:nvSpPr>
        <p:spPr>
          <a:xfrm>
            <a:off x="982881" y="4290050"/>
            <a:ext cx="806631" cy="1446550"/>
          </a:xfrm>
          <a:prstGeom prst="rect">
            <a:avLst/>
          </a:prstGeom>
        </p:spPr>
        <p:txBody>
          <a:bodyPr wrap="none">
            <a:spAutoFit/>
          </a:bodyPr>
          <a:lstStyle/>
          <a:p>
            <a:r>
              <a:rPr lang="cs-CZ" sz="8800" b="1" dirty="0"/>
              <a:t>X</a:t>
            </a:r>
            <a:endParaRPr lang="cs-CZ" sz="8800" dirty="0"/>
          </a:p>
        </p:txBody>
      </p:sp>
      <p:sp>
        <p:nvSpPr>
          <p:cNvPr id="10" name="Obdélník 9"/>
          <p:cNvSpPr/>
          <p:nvPr/>
        </p:nvSpPr>
        <p:spPr>
          <a:xfrm>
            <a:off x="10398030" y="3984893"/>
            <a:ext cx="649537" cy="1446550"/>
          </a:xfrm>
          <a:prstGeom prst="rect">
            <a:avLst/>
          </a:prstGeom>
        </p:spPr>
        <p:txBody>
          <a:bodyPr wrap="none">
            <a:spAutoFit/>
          </a:bodyPr>
          <a:lstStyle/>
          <a:p>
            <a:r>
              <a:rPr lang="cs-CZ" sz="8800" b="1" dirty="0">
                <a:latin typeface="Symbol" pitchFamily="18" charset="2"/>
              </a:rPr>
              <a:t>g</a:t>
            </a:r>
            <a:endParaRPr lang="cs-CZ" sz="8800" dirty="0">
              <a:latin typeface="Symbol" pitchFamily="18" charset="2"/>
            </a:endParaRPr>
          </a:p>
        </p:txBody>
      </p:sp>
    </p:spTree>
    <p:extLst>
      <p:ext uri="{BB962C8B-B14F-4D97-AF65-F5344CB8AC3E}">
        <p14:creationId xmlns:p14="http://schemas.microsoft.com/office/powerpoint/2010/main" val="21543544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Uranium ore ?"/>
          <p:cNvPicPr>
            <a:picLocks noChangeAspect="1" noChangeArrowheads="1"/>
          </p:cNvPicPr>
          <p:nvPr/>
        </p:nvPicPr>
        <p:blipFill>
          <a:blip r:embed="rId2" cstate="print"/>
          <a:srcRect/>
          <a:stretch>
            <a:fillRect/>
          </a:stretch>
        </p:blipFill>
        <p:spPr bwMode="auto">
          <a:xfrm>
            <a:off x="6864085" y="3751146"/>
            <a:ext cx="4931555" cy="2952328"/>
          </a:xfrm>
          <a:prstGeom prst="rect">
            <a:avLst/>
          </a:prstGeom>
          <a:noFill/>
        </p:spPr>
      </p:pic>
      <p:sp>
        <p:nvSpPr>
          <p:cNvPr id="6" name="Obdélník 5"/>
          <p:cNvSpPr/>
          <p:nvPr/>
        </p:nvSpPr>
        <p:spPr>
          <a:xfrm>
            <a:off x="672909" y="1989138"/>
            <a:ext cx="6096000" cy="4247317"/>
          </a:xfrm>
          <a:prstGeom prst="rect">
            <a:avLst/>
          </a:prstGeom>
        </p:spPr>
        <p:txBody>
          <a:bodyPr>
            <a:spAutoFit/>
          </a:bodyPr>
          <a:lstStyle/>
          <a:p>
            <a:r>
              <a:rPr lang="cs-CZ" dirty="0">
                <a:solidFill>
                  <a:prstClr val="black"/>
                </a:solidFill>
              </a:rPr>
              <a:t>Mezi ingredience „stavebnice“ </a:t>
            </a:r>
            <a:r>
              <a:rPr lang="cs-CZ" dirty="0" err="1">
                <a:solidFill>
                  <a:prstClr val="black"/>
                </a:solidFill>
              </a:rPr>
              <a:t>patily</a:t>
            </a:r>
            <a:r>
              <a:rPr lang="cs-CZ" dirty="0">
                <a:solidFill>
                  <a:prstClr val="black"/>
                </a:solidFill>
              </a:rPr>
              <a:t> např.:</a:t>
            </a:r>
          </a:p>
          <a:p>
            <a:pPr marL="179388" indent="-179388">
              <a:buFont typeface="Arial" pitchFamily="34" charset="0"/>
              <a:buChar char="•"/>
            </a:pPr>
            <a:r>
              <a:rPr lang="cs-CZ" dirty="0">
                <a:solidFill>
                  <a:srgbClr val="FF0000"/>
                </a:solidFill>
              </a:rPr>
              <a:t>Uranová ruda</a:t>
            </a:r>
          </a:p>
          <a:p>
            <a:pPr marL="179388" indent="-179388">
              <a:buFont typeface="Arial" pitchFamily="34" charset="0"/>
              <a:buChar char="•"/>
            </a:pPr>
            <a:r>
              <a:rPr lang="cs-CZ" baseline="30000" dirty="0">
                <a:solidFill>
                  <a:srgbClr val="FF0000"/>
                </a:solidFill>
              </a:rPr>
              <a:t>210</a:t>
            </a:r>
            <a:r>
              <a:rPr lang="en-US" dirty="0" err="1">
                <a:solidFill>
                  <a:srgbClr val="FF0000"/>
                </a:solidFill>
              </a:rPr>
              <a:t>Pb</a:t>
            </a:r>
            <a:r>
              <a:rPr lang="cs-CZ" dirty="0">
                <a:solidFill>
                  <a:srgbClr val="FF0000"/>
                </a:solidFill>
              </a:rPr>
              <a:t> (</a:t>
            </a:r>
            <a:r>
              <a:rPr lang="cs-CZ" dirty="0">
                <a:solidFill>
                  <a:srgbClr val="FF0000"/>
                </a:solidFill>
                <a:latin typeface="Symbol" pitchFamily="18" charset="2"/>
              </a:rPr>
              <a:t>a</a:t>
            </a:r>
            <a:r>
              <a:rPr lang="cs-CZ" dirty="0">
                <a:solidFill>
                  <a:srgbClr val="FF0000"/>
                </a:solidFill>
              </a:rPr>
              <a:t> + </a:t>
            </a:r>
            <a:r>
              <a:rPr lang="cs-CZ" dirty="0">
                <a:solidFill>
                  <a:srgbClr val="FF0000"/>
                </a:solidFill>
                <a:latin typeface="Symbol" pitchFamily="18" charset="2"/>
              </a:rPr>
              <a:t>b</a:t>
            </a:r>
            <a:r>
              <a:rPr lang="cs-CZ" dirty="0">
                <a:solidFill>
                  <a:srgbClr val="FF0000"/>
                </a:solidFill>
              </a:rPr>
              <a:t> zářič</a:t>
            </a:r>
            <a:r>
              <a:rPr lang="en-US" dirty="0">
                <a:solidFill>
                  <a:srgbClr val="FF0000"/>
                </a:solidFill>
              </a:rPr>
              <a:t>)</a:t>
            </a:r>
            <a:endParaRPr lang="cs-CZ" dirty="0">
              <a:solidFill>
                <a:srgbClr val="FF0000"/>
              </a:solidFill>
            </a:endParaRPr>
          </a:p>
          <a:p>
            <a:pPr marL="179388" indent="-179388">
              <a:buFont typeface="Arial" pitchFamily="34" charset="0"/>
              <a:buChar char="•"/>
            </a:pPr>
            <a:r>
              <a:rPr lang="cs-CZ" baseline="30000" dirty="0">
                <a:solidFill>
                  <a:srgbClr val="FF0000"/>
                </a:solidFill>
              </a:rPr>
              <a:t>106</a:t>
            </a:r>
            <a:r>
              <a:rPr lang="en-US" dirty="0" err="1">
                <a:solidFill>
                  <a:srgbClr val="FF0000"/>
                </a:solidFill>
              </a:rPr>
              <a:t>Ru</a:t>
            </a:r>
            <a:r>
              <a:rPr lang="en-US" dirty="0">
                <a:solidFill>
                  <a:srgbClr val="FF0000"/>
                </a:solidFill>
              </a:rPr>
              <a:t>?</a:t>
            </a:r>
            <a:r>
              <a:rPr lang="cs-CZ" dirty="0">
                <a:solidFill>
                  <a:srgbClr val="FF0000"/>
                </a:solidFill>
              </a:rPr>
              <a:t> (čistá </a:t>
            </a:r>
            <a:r>
              <a:rPr lang="cs-CZ" dirty="0">
                <a:solidFill>
                  <a:srgbClr val="FF0000"/>
                </a:solidFill>
                <a:latin typeface="Symbol" pitchFamily="18" charset="2"/>
              </a:rPr>
              <a:t>b</a:t>
            </a:r>
            <a:r>
              <a:rPr lang="cs-CZ" dirty="0">
                <a:solidFill>
                  <a:srgbClr val="FF0000"/>
                </a:solidFill>
              </a:rPr>
              <a:t>-zářič)</a:t>
            </a:r>
          </a:p>
          <a:p>
            <a:pPr marL="179388" indent="-179388">
              <a:buFont typeface="Arial" pitchFamily="34" charset="0"/>
              <a:buChar char="•"/>
            </a:pPr>
            <a:r>
              <a:rPr lang="cs-CZ" dirty="0">
                <a:solidFill>
                  <a:srgbClr val="FF0000"/>
                </a:solidFill>
              </a:rPr>
              <a:t>a </a:t>
            </a:r>
            <a:r>
              <a:rPr lang="cs-CZ" baseline="30000" dirty="0">
                <a:solidFill>
                  <a:srgbClr val="FF0000"/>
                </a:solidFill>
              </a:rPr>
              <a:t>65</a:t>
            </a:r>
            <a:r>
              <a:rPr lang="en-US" dirty="0">
                <a:solidFill>
                  <a:srgbClr val="FF0000"/>
                </a:solidFill>
              </a:rPr>
              <a:t>Zn</a:t>
            </a:r>
            <a:r>
              <a:rPr lang="cs-CZ" dirty="0">
                <a:solidFill>
                  <a:srgbClr val="FF0000"/>
                </a:solidFill>
              </a:rPr>
              <a:t> (</a:t>
            </a:r>
            <a:r>
              <a:rPr lang="cs-CZ" dirty="0">
                <a:solidFill>
                  <a:srgbClr val="FF0000"/>
                </a:solidFill>
                <a:latin typeface="Symbol" pitchFamily="18" charset="2"/>
              </a:rPr>
              <a:t>g</a:t>
            </a:r>
            <a:r>
              <a:rPr lang="cs-CZ" dirty="0">
                <a:solidFill>
                  <a:srgbClr val="FF0000"/>
                </a:solidFill>
              </a:rPr>
              <a:t>-zářič</a:t>
            </a:r>
            <a:r>
              <a:rPr lang="cs-CZ" dirty="0">
                <a:solidFill>
                  <a:prstClr val="black"/>
                </a:solidFill>
              </a:rPr>
              <a:t>)</a:t>
            </a:r>
            <a:r>
              <a:rPr lang="en-US" dirty="0">
                <a:solidFill>
                  <a:prstClr val="black"/>
                </a:solidFill>
              </a:rPr>
              <a:t>, </a:t>
            </a:r>
            <a:endParaRPr lang="cs-CZ" dirty="0">
              <a:solidFill>
                <a:prstClr val="black"/>
              </a:solidFill>
            </a:endParaRPr>
          </a:p>
          <a:p>
            <a:pPr marL="179388" indent="-179388">
              <a:buFont typeface="Arial" pitchFamily="34" charset="0"/>
              <a:buChar char="•"/>
            </a:pPr>
            <a:r>
              <a:rPr lang="cs-CZ" dirty="0">
                <a:solidFill>
                  <a:prstClr val="black"/>
                </a:solidFill>
              </a:rPr>
              <a:t>s</a:t>
            </a:r>
            <a:r>
              <a:rPr lang="en-US" dirty="0" err="1">
                <a:solidFill>
                  <a:prstClr val="black"/>
                </a:solidFill>
              </a:rPr>
              <a:t>pintariscop</a:t>
            </a:r>
            <a:r>
              <a:rPr lang="cs-CZ" dirty="0">
                <a:solidFill>
                  <a:prstClr val="black"/>
                </a:solidFill>
              </a:rPr>
              <a:t> (pro počítání záblesků vznikajících při dopadu ionizujících částic na povrch materiálu; záblesky je možno pozorovat na stínítku zařízení lupou-okulárem)</a:t>
            </a:r>
          </a:p>
          <a:p>
            <a:pPr marL="179388" indent="-179388">
              <a:buFont typeface="Arial" pitchFamily="34" charset="0"/>
              <a:buChar char="•"/>
            </a:pPr>
            <a:r>
              <a:rPr lang="cs-CZ" dirty="0">
                <a:solidFill>
                  <a:prstClr val="black"/>
                </a:solidFill>
              </a:rPr>
              <a:t>mlžnou komoru pro detekci a-částic</a:t>
            </a:r>
          </a:p>
          <a:p>
            <a:pPr marL="179388" indent="-179388">
              <a:buFont typeface="Arial" pitchFamily="34" charset="0"/>
              <a:buChar char="•"/>
            </a:pPr>
            <a:r>
              <a:rPr lang="en-US" dirty="0" err="1">
                <a:solidFill>
                  <a:prstClr val="black"/>
                </a:solidFill>
              </a:rPr>
              <a:t>Electroscop</a:t>
            </a:r>
            <a:endParaRPr lang="cs-CZ" dirty="0">
              <a:solidFill>
                <a:prstClr val="black"/>
              </a:solidFill>
            </a:endParaRPr>
          </a:p>
          <a:p>
            <a:pPr marL="179388" indent="-179388">
              <a:buFont typeface="Arial" pitchFamily="34" charset="0"/>
              <a:buChar char="•"/>
            </a:pPr>
            <a:r>
              <a:rPr lang="en-US" dirty="0">
                <a:solidFill>
                  <a:prstClr val="black"/>
                </a:solidFill>
              </a:rPr>
              <a:t>Geiger</a:t>
            </a:r>
            <a:r>
              <a:rPr lang="cs-CZ" dirty="0" err="1">
                <a:solidFill>
                  <a:prstClr val="black"/>
                </a:solidFill>
              </a:rPr>
              <a:t>ův</a:t>
            </a:r>
            <a:r>
              <a:rPr lang="cs-CZ" dirty="0">
                <a:solidFill>
                  <a:prstClr val="black"/>
                </a:solidFill>
              </a:rPr>
              <a:t> počítač (který asi zejména umožňoval rodičům změřit kontaminaci jejich dětí ;-))</a:t>
            </a:r>
          </a:p>
          <a:p>
            <a:pPr marL="179388" indent="-179388">
              <a:buFont typeface="Arial" pitchFamily="34" charset="0"/>
              <a:buChar char="•"/>
            </a:pPr>
            <a:r>
              <a:rPr lang="en-US" dirty="0" err="1">
                <a:solidFill>
                  <a:prstClr val="black"/>
                </a:solidFill>
              </a:rPr>
              <a:t>manu</a:t>
            </a:r>
            <a:r>
              <a:rPr lang="cs-CZ" dirty="0">
                <a:solidFill>
                  <a:prstClr val="black"/>
                </a:solidFill>
              </a:rPr>
              <a:t>á</a:t>
            </a:r>
            <a:r>
              <a:rPr lang="en-US" dirty="0">
                <a:solidFill>
                  <a:prstClr val="black"/>
                </a:solidFill>
              </a:rPr>
              <a:t>l, </a:t>
            </a:r>
            <a:endParaRPr lang="cs-CZ" dirty="0">
              <a:solidFill>
                <a:prstClr val="black"/>
              </a:solidFill>
            </a:endParaRPr>
          </a:p>
          <a:p>
            <a:pPr marL="179388" indent="-179388">
              <a:buFont typeface="Arial" pitchFamily="34" charset="0"/>
              <a:buChar char="•"/>
            </a:pPr>
            <a:r>
              <a:rPr lang="cs-CZ" dirty="0" err="1">
                <a:solidFill>
                  <a:prstClr val="black"/>
                </a:solidFill>
              </a:rPr>
              <a:t>Komixovou</a:t>
            </a:r>
            <a:r>
              <a:rPr lang="cs-CZ" dirty="0">
                <a:solidFill>
                  <a:prstClr val="black"/>
                </a:solidFill>
              </a:rPr>
              <a:t> knihu </a:t>
            </a:r>
            <a:r>
              <a:rPr lang="en-US" dirty="0">
                <a:solidFill>
                  <a:prstClr val="black"/>
                </a:solidFill>
              </a:rPr>
              <a:t>Dagwood Splits the Atom</a:t>
            </a:r>
            <a:endParaRPr lang="cs-CZ" dirty="0">
              <a:solidFill>
                <a:prstClr val="black"/>
              </a:solidFill>
            </a:endParaRPr>
          </a:p>
          <a:p>
            <a:pPr marL="179388" indent="-179388">
              <a:buFont typeface="Arial" pitchFamily="34" charset="0"/>
              <a:buChar char="•"/>
            </a:pPr>
            <a:r>
              <a:rPr lang="cs-CZ" dirty="0">
                <a:solidFill>
                  <a:prstClr val="black"/>
                </a:solidFill>
              </a:rPr>
              <a:t>A vládní manuál </a:t>
            </a:r>
            <a:r>
              <a:rPr lang="en-US" dirty="0">
                <a:solidFill>
                  <a:prstClr val="black"/>
                </a:solidFill>
              </a:rPr>
              <a:t>“Prospecting for Uranium.”</a:t>
            </a:r>
            <a:endParaRPr lang="cs-CZ" dirty="0">
              <a:solidFill>
                <a:prstClr val="black"/>
              </a:solidFill>
            </a:endParaRPr>
          </a:p>
        </p:txBody>
      </p:sp>
      <p:sp>
        <p:nvSpPr>
          <p:cNvPr id="7" name="Obdélník 6"/>
          <p:cNvSpPr/>
          <p:nvPr/>
        </p:nvSpPr>
        <p:spPr>
          <a:xfrm>
            <a:off x="6911438" y="2413281"/>
            <a:ext cx="4750130" cy="1200329"/>
          </a:xfrm>
          <a:prstGeom prst="rect">
            <a:avLst/>
          </a:prstGeom>
        </p:spPr>
        <p:txBody>
          <a:bodyPr wrap="square">
            <a:spAutoFit/>
          </a:bodyPr>
          <a:lstStyle/>
          <a:p>
            <a:r>
              <a:rPr lang="cs-CZ" dirty="0">
                <a:solidFill>
                  <a:prstClr val="black"/>
                </a:solidFill>
              </a:rPr>
              <a:t>Pokud se stavebnice osvědčila, avšak děti stihly radioaktivní zdroje rozprášit po okolí – žádný problém, rodiče mohli svým ratolestem </a:t>
            </a:r>
            <a:r>
              <a:rPr lang="cs-CZ" dirty="0">
                <a:solidFill>
                  <a:srgbClr val="FF0000"/>
                </a:solidFill>
              </a:rPr>
              <a:t>doobjednat nové ;-)</a:t>
            </a:r>
          </a:p>
        </p:txBody>
      </p:sp>
      <p:sp>
        <p:nvSpPr>
          <p:cNvPr id="11" name="Obdélník 10"/>
          <p:cNvSpPr/>
          <p:nvPr/>
        </p:nvSpPr>
        <p:spPr>
          <a:xfrm>
            <a:off x="649163" y="450653"/>
            <a:ext cx="5763514" cy="1077218"/>
          </a:xfrm>
          <a:prstGeom prst="rect">
            <a:avLst/>
          </a:prstGeom>
        </p:spPr>
        <p:txBody>
          <a:bodyPr wrap="square">
            <a:spAutoFit/>
          </a:bodyPr>
          <a:lstStyle/>
          <a:p>
            <a:r>
              <a:rPr lang="en-US" sz="3200" b="1" dirty="0">
                <a:solidFill>
                  <a:prstClr val="black"/>
                </a:solidFill>
              </a:rPr>
              <a:t>The Gilbert Atomic Energy Lab</a:t>
            </a:r>
            <a:r>
              <a:rPr lang="cs-CZ" sz="3200" b="1" dirty="0">
                <a:solidFill>
                  <a:prstClr val="black"/>
                </a:solidFill>
              </a:rPr>
              <a:t> - pokračování</a:t>
            </a:r>
            <a:r>
              <a:rPr lang="en-US" sz="3200" b="1" dirty="0">
                <a:solidFill>
                  <a:prstClr val="black"/>
                </a:solidFill>
              </a:rPr>
              <a:t> </a:t>
            </a:r>
            <a:endParaRPr lang="cs-CZ" sz="3200" b="1" dirty="0">
              <a:solidFill>
                <a:prstClr val="black"/>
              </a:solidFill>
            </a:endParaRPr>
          </a:p>
        </p:txBody>
      </p:sp>
      <p:pic>
        <p:nvPicPr>
          <p:cNvPr id="165890" name="Picture 2" descr="upload.wikimedia.org/wikipedia/commons/thumb/b/..."/>
          <p:cNvPicPr>
            <a:picLocks noChangeAspect="1" noChangeArrowheads="1"/>
          </p:cNvPicPr>
          <p:nvPr/>
        </p:nvPicPr>
        <p:blipFill>
          <a:blip r:embed="rId3" cstate="print"/>
          <a:srcRect/>
          <a:stretch>
            <a:fillRect/>
          </a:stretch>
        </p:blipFill>
        <p:spPr bwMode="auto">
          <a:xfrm>
            <a:off x="7708282" y="352694"/>
            <a:ext cx="2762250" cy="1838325"/>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84322" name="Picture 2" descr="https://s27107.pcdn.co/wp-content/uploads/2018/02/18n4hn8fv1okcjpg.jpg"/>
          <p:cNvPicPr>
            <a:picLocks noChangeAspect="1" noChangeArrowheads="1"/>
          </p:cNvPicPr>
          <p:nvPr/>
        </p:nvPicPr>
        <p:blipFill rotWithShape="1">
          <a:blip r:embed="rId2" cstate="print"/>
          <a:srcRect l="3976" r="10420" b="2"/>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p:spPr>
      </p:pic>
      <p:sp>
        <p:nvSpPr>
          <p:cNvPr id="71" name="Freeform: Shape 7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3" name="Freeform: Shape 7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p:cNvSpPr>
            <a:spLocks noGrp="1"/>
          </p:cNvSpPr>
          <p:nvPr>
            <p:ph type="title"/>
          </p:nvPr>
        </p:nvSpPr>
        <p:spPr>
          <a:xfrm>
            <a:off x="6801435" y="492775"/>
            <a:ext cx="4819952" cy="1325563"/>
          </a:xfrm>
        </p:spPr>
        <p:txBody>
          <a:bodyPr vert="horz" lIns="91440" tIns="45720" rIns="91440" bIns="45720" rtlCol="0" anchor="ctr">
            <a:noAutofit/>
          </a:bodyPr>
          <a:lstStyle/>
          <a:p>
            <a:pPr algn="l" rtl="0">
              <a:lnSpc>
                <a:spcPct val="90000"/>
              </a:lnSpc>
              <a:spcBef>
                <a:spcPct val="0"/>
              </a:spcBef>
            </a:pPr>
            <a:r>
              <a:rPr lang="en-US" sz="3600" b="1" kern="1200" dirty="0" err="1">
                <a:solidFill>
                  <a:schemeClr val="tx1"/>
                </a:solidFill>
                <a:latin typeface="+mj-lt"/>
                <a:ea typeface="+mj-ea"/>
                <a:cs typeface="+mj-cs"/>
              </a:rPr>
              <a:t>Batschari</a:t>
            </a:r>
            <a:r>
              <a:rPr lang="en-US" sz="3600" b="1" kern="1200" dirty="0">
                <a:solidFill>
                  <a:schemeClr val="tx1"/>
                </a:solidFill>
                <a:latin typeface="+mj-lt"/>
                <a:ea typeface="+mj-ea"/>
                <a:cs typeface="+mj-cs"/>
              </a:rPr>
              <a:t> Radium Cigarettes</a:t>
            </a:r>
            <a:br>
              <a:rPr lang="en-US" sz="3600" b="1"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sp>
        <p:nvSpPr>
          <p:cNvPr id="5" name="Podnadpis 2"/>
          <p:cNvSpPr txBox="1">
            <a:spLocks/>
          </p:cNvSpPr>
          <p:nvPr/>
        </p:nvSpPr>
        <p:spPr>
          <a:xfrm>
            <a:off x="6829537" y="4005796"/>
            <a:ext cx="4819951" cy="3181684"/>
          </a:xfrm>
          <a:prstGeom prst="rect">
            <a:avLst/>
          </a:prstGeom>
        </p:spPr>
        <p:txBody>
          <a:bodyPr vert="horz" lIns="91440" tIns="45720" rIns="91440" bIns="45720" rtlCol="0" anchor="t">
            <a:normAutofit/>
          </a:bodyPr>
          <a:lstStyle/>
          <a:p>
            <a:pPr>
              <a:spcAft>
                <a:spcPts val="600"/>
              </a:spcAft>
              <a:defRPr/>
            </a:pPr>
            <a:r>
              <a:rPr lang="en-US" sz="2400" dirty="0"/>
              <a:t>A </a:t>
            </a:r>
            <a:r>
              <a:rPr lang="en-US" sz="2400" dirty="0" err="1"/>
              <a:t>mezitím</a:t>
            </a:r>
            <a:r>
              <a:rPr lang="en-US" sz="2400" dirty="0"/>
              <a:t>, co </a:t>
            </a:r>
            <a:r>
              <a:rPr lang="en-US" sz="2400" dirty="0" err="1"/>
              <a:t>si</a:t>
            </a:r>
            <a:r>
              <a:rPr lang="en-US" sz="2400" dirty="0"/>
              <a:t> </a:t>
            </a:r>
            <a:r>
              <a:rPr lang="en-US" sz="2400" dirty="0" err="1"/>
              <a:t>děti</a:t>
            </a:r>
            <a:r>
              <a:rPr lang="en-US" sz="2400" dirty="0"/>
              <a:t> </a:t>
            </a:r>
            <a:r>
              <a:rPr lang="en-US" sz="2400" dirty="0" err="1"/>
              <a:t>spokojeně</a:t>
            </a:r>
            <a:r>
              <a:rPr lang="en-US" sz="2400" dirty="0"/>
              <a:t> </a:t>
            </a:r>
            <a:r>
              <a:rPr lang="en-US" sz="2400" dirty="0" err="1"/>
              <a:t>hrají</a:t>
            </a:r>
            <a:r>
              <a:rPr lang="en-US" sz="2400" dirty="0"/>
              <a:t> a </a:t>
            </a:r>
            <a:r>
              <a:rPr lang="en-US" sz="2400" dirty="0" err="1"/>
              <a:t>září</a:t>
            </a:r>
            <a:r>
              <a:rPr lang="en-US" sz="2400" dirty="0"/>
              <a:t> </a:t>
            </a:r>
            <a:r>
              <a:rPr lang="en-US" sz="2400" dirty="0" err="1"/>
              <a:t>úsměvem</a:t>
            </a:r>
            <a:r>
              <a:rPr lang="en-US" sz="2400" dirty="0"/>
              <a:t>, </a:t>
            </a:r>
            <a:r>
              <a:rPr lang="en-US" sz="2400" dirty="0" err="1"/>
              <a:t>rodiče</a:t>
            </a:r>
            <a:r>
              <a:rPr lang="en-US" sz="2400" dirty="0"/>
              <a:t> </a:t>
            </a:r>
            <a:r>
              <a:rPr lang="en-US" sz="2400" dirty="0" err="1"/>
              <a:t>si</a:t>
            </a:r>
            <a:r>
              <a:rPr lang="en-US" sz="2400" dirty="0"/>
              <a:t> </a:t>
            </a:r>
            <a:r>
              <a:rPr lang="en-US" sz="2400" dirty="0" err="1"/>
              <a:t>mohou</a:t>
            </a:r>
            <a:r>
              <a:rPr lang="en-US" sz="2400" dirty="0"/>
              <a:t> </a:t>
            </a:r>
            <a:r>
              <a:rPr lang="en-US" sz="2400" dirty="0" err="1"/>
              <a:t>dopřát</a:t>
            </a:r>
            <a:r>
              <a:rPr lang="en-US" sz="2400" dirty="0"/>
              <a:t> </a:t>
            </a:r>
            <a:r>
              <a:rPr lang="en-US" sz="2400" dirty="0" err="1"/>
              <a:t>trochu</a:t>
            </a:r>
            <a:r>
              <a:rPr lang="en-US" sz="2400" dirty="0"/>
              <a:t> </a:t>
            </a:r>
            <a:r>
              <a:rPr lang="en-US" sz="2400" dirty="0" err="1"/>
              <a:t>relaxace</a:t>
            </a:r>
            <a:r>
              <a:rPr lang="en-US" sz="2400" dirty="0"/>
              <a:t> </a:t>
            </a:r>
            <a:r>
              <a:rPr lang="cs-CZ" sz="2400" dirty="0"/>
              <a:t>     </a:t>
            </a:r>
            <a:r>
              <a:rPr lang="en-US" sz="2400" dirty="0"/>
              <a:t>s </a:t>
            </a:r>
            <a:r>
              <a:rPr lang="en-US" sz="2400" dirty="0" err="1"/>
              <a:t>povzbudivými</a:t>
            </a:r>
            <a:r>
              <a:rPr lang="en-US" sz="2400" dirty="0"/>
              <a:t>, </a:t>
            </a:r>
            <a:r>
              <a:rPr lang="en-US" sz="2400" dirty="0" err="1"/>
              <a:t>omlazujícími</a:t>
            </a:r>
            <a:r>
              <a:rPr lang="en-US" sz="2400" dirty="0"/>
              <a:t>, </a:t>
            </a:r>
            <a:r>
              <a:rPr lang="en-US" sz="2400" dirty="0" err="1"/>
              <a:t>léčivými</a:t>
            </a:r>
            <a:r>
              <a:rPr lang="en-US" sz="2400" dirty="0"/>
              <a:t>,... CIGARETAMI </a:t>
            </a:r>
            <a:r>
              <a:rPr lang="cs-CZ" sz="2400" dirty="0"/>
              <a:t>            </a:t>
            </a:r>
            <a:r>
              <a:rPr lang="en-US" sz="2400" dirty="0"/>
              <a:t>S RADIEM</a:t>
            </a:r>
          </a:p>
        </p:txBody>
      </p:sp>
      <p:sp>
        <p:nvSpPr>
          <p:cNvPr id="13" name="Podnadpis 2">
            <a:extLst>
              <a:ext uri="{FF2B5EF4-FFF2-40B4-BE49-F238E27FC236}">
                <a16:creationId xmlns:a16="http://schemas.microsoft.com/office/drawing/2014/main" id="{D48F7B85-8535-41EE-A47A-9EFBEBE327D1}"/>
              </a:ext>
            </a:extLst>
          </p:cNvPr>
          <p:cNvSpPr>
            <a:spLocks noGrp="1"/>
          </p:cNvSpPr>
          <p:nvPr>
            <p:ph type="subTitle"/>
          </p:nvPr>
        </p:nvSpPr>
        <p:spPr>
          <a:xfrm>
            <a:off x="6933297" y="1818338"/>
            <a:ext cx="4268190" cy="2110266"/>
          </a:xfrm>
        </p:spPr>
        <p:txBody>
          <a:bodyPr/>
          <a:lstStyle/>
          <a:p>
            <a:r>
              <a:rPr lang="en-US" sz="2800" dirty="0">
                <a:solidFill>
                  <a:schemeClr val="tx1"/>
                </a:solidFill>
              </a:rPr>
              <a:t>the </a:t>
            </a:r>
            <a:r>
              <a:rPr lang="en-US" sz="2800" dirty="0" err="1">
                <a:solidFill>
                  <a:schemeClr val="tx1"/>
                </a:solidFill>
              </a:rPr>
              <a:t>Batschari</a:t>
            </a:r>
            <a:r>
              <a:rPr lang="en-US" sz="2800" dirty="0">
                <a:solidFill>
                  <a:schemeClr val="tx1"/>
                </a:solidFill>
              </a:rPr>
              <a:t> tobacco company in Baden-Baden, Germany made radium cigarettes between </a:t>
            </a:r>
            <a:r>
              <a:rPr lang="en-US" sz="2800" dirty="0">
                <a:solidFill>
                  <a:srgbClr val="FF0000"/>
                </a:solidFill>
              </a:rPr>
              <a:t>1910 and 1915</a:t>
            </a:r>
            <a:r>
              <a:rPr lang="en-US" sz="2800" dirty="0"/>
              <a:t>.</a:t>
            </a:r>
            <a:endParaRPr lang="cs-CZ" sz="2800" dirty="0"/>
          </a:p>
        </p:txBody>
      </p:sp>
    </p:spTree>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2"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va Kubelková potvrdila pravost svých ňader.">
            <a:extLst>
              <a:ext uri="{FF2B5EF4-FFF2-40B4-BE49-F238E27FC236}">
                <a16:creationId xmlns:a16="http://schemas.microsoft.com/office/drawing/2014/main" id="{3825AFB9-B68A-40FC-8259-B923F22426E9}"/>
              </a:ext>
            </a:extLst>
          </p:cNvPr>
          <p:cNvPicPr>
            <a:picLocks noChangeAspect="1" noChangeArrowheads="1"/>
          </p:cNvPicPr>
          <p:nvPr/>
        </p:nvPicPr>
        <p:blipFill rotWithShape="1">
          <a:blip r:embed="rId2" cstate="print"/>
          <a:srcRect r="-1" b="33754"/>
          <a:stretch/>
        </p:blipFill>
        <p:spPr bwMode="auto">
          <a:xfrm>
            <a:off x="320040" y="320040"/>
            <a:ext cx="11548872" cy="4303462"/>
          </a:xfrm>
          <a:prstGeom prst="rect">
            <a:avLst/>
          </a:prstGeom>
          <a:noFill/>
        </p:spPr>
      </p:pic>
      <p:sp>
        <p:nvSpPr>
          <p:cNvPr id="43" name="Rectangle 1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délník 4">
            <a:extLst>
              <a:ext uri="{FF2B5EF4-FFF2-40B4-BE49-F238E27FC236}">
                <a16:creationId xmlns:a16="http://schemas.microsoft.com/office/drawing/2014/main" id="{3F23265C-8A38-4B9A-9A0A-9B190A796688}"/>
              </a:ext>
            </a:extLst>
          </p:cNvPr>
          <p:cNvSpPr/>
          <p:nvPr/>
        </p:nvSpPr>
        <p:spPr>
          <a:xfrm>
            <a:off x="457201" y="5009083"/>
            <a:ext cx="3409177" cy="1345997"/>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200" b="1" dirty="0" err="1">
                <a:solidFill>
                  <a:schemeClr val="bg1"/>
                </a:solidFill>
                <a:latin typeface="+mj-lt"/>
                <a:ea typeface="+mj-ea"/>
                <a:cs typeface="+mj-cs"/>
              </a:rPr>
              <a:t>Jsou</a:t>
            </a:r>
            <a:r>
              <a:rPr lang="en-US" sz="2200" b="1" dirty="0">
                <a:solidFill>
                  <a:schemeClr val="bg1"/>
                </a:solidFill>
                <a:latin typeface="+mj-lt"/>
                <a:ea typeface="+mj-ea"/>
                <a:cs typeface="+mj-cs"/>
              </a:rPr>
              <a:t> </a:t>
            </a:r>
            <a:r>
              <a:rPr lang="en-US" sz="2200" b="1" dirty="0" err="1">
                <a:solidFill>
                  <a:schemeClr val="bg1"/>
                </a:solidFill>
                <a:latin typeface="+mj-lt"/>
                <a:ea typeface="+mj-ea"/>
                <a:cs typeface="+mj-cs"/>
              </a:rPr>
              <a:t>pravé</a:t>
            </a:r>
            <a:r>
              <a:rPr lang="en-US" sz="2200" b="1" dirty="0">
                <a:solidFill>
                  <a:schemeClr val="bg1"/>
                </a:solidFill>
                <a:latin typeface="+mj-lt"/>
                <a:ea typeface="+mj-ea"/>
                <a:cs typeface="+mj-cs"/>
              </a:rPr>
              <a:t>! Iva </a:t>
            </a:r>
            <a:r>
              <a:rPr lang="en-US" sz="2200" b="1" dirty="0" err="1">
                <a:solidFill>
                  <a:schemeClr val="bg1"/>
                </a:solidFill>
                <a:latin typeface="+mj-lt"/>
                <a:ea typeface="+mj-ea"/>
                <a:cs typeface="+mj-cs"/>
              </a:rPr>
              <a:t>Kubelková</a:t>
            </a:r>
            <a:r>
              <a:rPr lang="en-US" sz="2200" b="1" dirty="0">
                <a:solidFill>
                  <a:schemeClr val="bg1"/>
                </a:solidFill>
                <a:latin typeface="+mj-lt"/>
                <a:ea typeface="+mj-ea"/>
                <a:cs typeface="+mj-cs"/>
              </a:rPr>
              <a:t> </a:t>
            </a:r>
            <a:r>
              <a:rPr lang="en-US" sz="2200" b="1" dirty="0" err="1">
                <a:solidFill>
                  <a:schemeClr val="bg1"/>
                </a:solidFill>
                <a:latin typeface="+mj-lt"/>
                <a:ea typeface="+mj-ea"/>
                <a:cs typeface="+mj-cs"/>
              </a:rPr>
              <a:t>podala</a:t>
            </a:r>
            <a:r>
              <a:rPr lang="en-US" sz="2200" b="1" dirty="0">
                <a:solidFill>
                  <a:schemeClr val="bg1"/>
                </a:solidFill>
                <a:latin typeface="+mj-lt"/>
                <a:ea typeface="+mj-ea"/>
                <a:cs typeface="+mj-cs"/>
              </a:rPr>
              <a:t> </a:t>
            </a:r>
            <a:r>
              <a:rPr lang="en-US" sz="2200" b="1" dirty="0" err="1">
                <a:solidFill>
                  <a:schemeClr val="bg1"/>
                </a:solidFill>
                <a:latin typeface="+mj-lt"/>
                <a:ea typeface="+mj-ea"/>
                <a:cs typeface="+mj-cs"/>
              </a:rPr>
              <a:t>důkaz</a:t>
            </a:r>
            <a:r>
              <a:rPr lang="en-US" sz="2200" b="1" dirty="0">
                <a:solidFill>
                  <a:schemeClr val="bg1"/>
                </a:solidFill>
                <a:latin typeface="+mj-lt"/>
                <a:ea typeface="+mj-ea"/>
                <a:cs typeface="+mj-cs"/>
              </a:rPr>
              <a:t> o </a:t>
            </a:r>
            <a:r>
              <a:rPr lang="en-US" sz="2200" b="1" dirty="0" err="1">
                <a:solidFill>
                  <a:schemeClr val="bg1"/>
                </a:solidFill>
                <a:latin typeface="+mj-lt"/>
                <a:ea typeface="+mj-ea"/>
                <a:cs typeface="+mj-cs"/>
              </a:rPr>
              <a:t>původu</a:t>
            </a:r>
            <a:r>
              <a:rPr lang="en-US" sz="2200" b="1" dirty="0">
                <a:solidFill>
                  <a:schemeClr val="bg1"/>
                </a:solidFill>
                <a:latin typeface="+mj-lt"/>
                <a:ea typeface="+mj-ea"/>
                <a:cs typeface="+mj-cs"/>
              </a:rPr>
              <a:t> </a:t>
            </a:r>
            <a:r>
              <a:rPr lang="en-US" sz="2200" b="1" dirty="0" err="1">
                <a:solidFill>
                  <a:schemeClr val="bg1"/>
                </a:solidFill>
                <a:latin typeface="+mj-lt"/>
                <a:ea typeface="+mj-ea"/>
                <a:cs typeface="+mj-cs"/>
              </a:rPr>
              <a:t>svých</a:t>
            </a:r>
            <a:r>
              <a:rPr lang="en-US" sz="2200" b="1" dirty="0">
                <a:solidFill>
                  <a:schemeClr val="bg1"/>
                </a:solidFill>
                <a:latin typeface="+mj-lt"/>
                <a:ea typeface="+mj-ea"/>
                <a:cs typeface="+mj-cs"/>
              </a:rPr>
              <a:t> </a:t>
            </a:r>
            <a:r>
              <a:rPr lang="en-US" sz="2200" b="1" dirty="0" err="1">
                <a:solidFill>
                  <a:schemeClr val="bg1"/>
                </a:solidFill>
                <a:latin typeface="+mj-lt"/>
                <a:ea typeface="+mj-ea"/>
                <a:cs typeface="+mj-cs"/>
              </a:rPr>
              <a:t>čtyřek</a:t>
            </a:r>
            <a:r>
              <a:rPr lang="en-US" sz="2200" b="1" dirty="0">
                <a:solidFill>
                  <a:schemeClr val="bg1"/>
                </a:solidFill>
                <a:latin typeface="+mj-lt"/>
                <a:ea typeface="+mj-ea"/>
                <a:cs typeface="+mj-cs"/>
              </a:rPr>
              <a:t>, </a:t>
            </a:r>
            <a:r>
              <a:rPr lang="en-US" sz="2200" b="1" dirty="0" err="1">
                <a:solidFill>
                  <a:schemeClr val="bg1"/>
                </a:solidFill>
                <a:latin typeface="+mj-lt"/>
                <a:ea typeface="+mj-ea"/>
                <a:cs typeface="+mj-cs"/>
              </a:rPr>
              <a:t>které</a:t>
            </a:r>
            <a:r>
              <a:rPr lang="en-US" sz="2200" b="1" dirty="0">
                <a:solidFill>
                  <a:schemeClr val="bg1"/>
                </a:solidFill>
                <a:latin typeface="+mj-lt"/>
                <a:ea typeface="+mj-ea"/>
                <a:cs typeface="+mj-cs"/>
              </a:rPr>
              <a:t> </a:t>
            </a:r>
            <a:r>
              <a:rPr lang="en-US" sz="2200" b="1" dirty="0" err="1">
                <a:solidFill>
                  <a:schemeClr val="bg1"/>
                </a:solidFill>
                <a:latin typeface="+mj-lt"/>
                <a:ea typeface="+mj-ea"/>
                <a:cs typeface="+mj-cs"/>
              </a:rPr>
              <a:t>zaujaly</a:t>
            </a:r>
            <a:r>
              <a:rPr lang="en-US" sz="2200" b="1" dirty="0">
                <a:solidFill>
                  <a:schemeClr val="bg1"/>
                </a:solidFill>
                <a:latin typeface="+mj-lt"/>
                <a:ea typeface="+mj-ea"/>
                <a:cs typeface="+mj-cs"/>
              </a:rPr>
              <a:t> </a:t>
            </a:r>
            <a:r>
              <a:rPr lang="en-US" sz="2200" b="1" dirty="0" err="1">
                <a:solidFill>
                  <a:schemeClr val="bg1"/>
                </a:solidFill>
                <a:latin typeface="+mj-lt"/>
                <a:ea typeface="+mj-ea"/>
                <a:cs typeface="+mj-cs"/>
              </a:rPr>
              <a:t>i</a:t>
            </a:r>
            <a:r>
              <a:rPr lang="en-US" sz="2200" b="1" dirty="0">
                <a:solidFill>
                  <a:schemeClr val="bg1"/>
                </a:solidFill>
                <a:latin typeface="+mj-lt"/>
                <a:ea typeface="+mj-ea"/>
                <a:cs typeface="+mj-cs"/>
              </a:rPr>
              <a:t> </a:t>
            </a:r>
            <a:r>
              <a:rPr lang="en-US" sz="2200" b="1" dirty="0" err="1">
                <a:solidFill>
                  <a:schemeClr val="bg1"/>
                </a:solidFill>
                <a:latin typeface="+mj-lt"/>
                <a:ea typeface="+mj-ea"/>
                <a:cs typeface="+mj-cs"/>
              </a:rPr>
              <a:t>Jardu</a:t>
            </a:r>
            <a:r>
              <a:rPr lang="en-US" sz="2200" b="1" dirty="0">
                <a:solidFill>
                  <a:schemeClr val="bg1"/>
                </a:solidFill>
                <a:latin typeface="+mj-lt"/>
                <a:ea typeface="+mj-ea"/>
                <a:cs typeface="+mj-cs"/>
              </a:rPr>
              <a:t> </a:t>
            </a:r>
            <a:r>
              <a:rPr lang="en-US" sz="2200" b="1" dirty="0" err="1">
                <a:solidFill>
                  <a:schemeClr val="bg1"/>
                </a:solidFill>
                <a:latin typeface="+mj-lt"/>
                <a:ea typeface="+mj-ea"/>
                <a:cs typeface="+mj-cs"/>
              </a:rPr>
              <a:t>Jágra</a:t>
            </a:r>
            <a:endParaRPr lang="en-US" sz="2200" b="1" dirty="0">
              <a:solidFill>
                <a:schemeClr val="bg1"/>
              </a:solidFill>
              <a:latin typeface="+mj-lt"/>
              <a:ea typeface="+mj-ea"/>
              <a:cs typeface="+mj-cs"/>
            </a:endParaRPr>
          </a:p>
        </p:txBody>
      </p:sp>
      <p:cxnSp>
        <p:nvCxnSpPr>
          <p:cNvPr id="15" name="Straight Connector 14">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Obdélník 5">
            <a:extLst>
              <a:ext uri="{FF2B5EF4-FFF2-40B4-BE49-F238E27FC236}">
                <a16:creationId xmlns:a16="http://schemas.microsoft.com/office/drawing/2014/main" id="{9AA1CF4B-BC6C-40AA-AA02-BF428C2368CB}"/>
              </a:ext>
            </a:extLst>
          </p:cNvPr>
          <p:cNvSpPr/>
          <p:nvPr/>
        </p:nvSpPr>
        <p:spPr>
          <a:xfrm>
            <a:off x="4379976" y="5009083"/>
            <a:ext cx="6976872" cy="134599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a:solidFill>
                  <a:schemeClr val="bg1"/>
                </a:solidFill>
              </a:rPr>
              <a:t>https://www.super.cz/500276-jsou-prave-iva-kubelkova-podala-dukaz-o-puvodu-svych-ctyrek-ktere-zaujaly-i-jardu-jagra.html</a:t>
            </a:r>
          </a:p>
        </p:txBody>
      </p:sp>
    </p:spTree>
    <p:extLst>
      <p:ext uri="{BB962C8B-B14F-4D97-AF65-F5344CB8AC3E}">
        <p14:creationId xmlns:p14="http://schemas.microsoft.com/office/powerpoint/2010/main" val="3359071426"/>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8526" y="1945816"/>
            <a:ext cx="1619250" cy="1619250"/>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4026" y="1945816"/>
            <a:ext cx="1619250" cy="1619250"/>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8511" y="3697273"/>
            <a:ext cx="1619250" cy="1619250"/>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4486" y="3697273"/>
            <a:ext cx="1619250" cy="1619250"/>
          </a:xfrm>
          <a:prstGeom prst="rect">
            <a:avLst/>
          </a:prstGeom>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4523" y="3697273"/>
            <a:ext cx="1619250" cy="1619250"/>
          </a:xfrm>
          <a:prstGeom prst="rect">
            <a:avLst/>
          </a:prstGeom>
        </p:spPr>
      </p:pic>
      <p:pic>
        <p:nvPicPr>
          <p:cNvPr id="9" name="Obráze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4026" y="3697273"/>
            <a:ext cx="1619250" cy="1619250"/>
          </a:xfrm>
          <a:prstGeom prst="rect">
            <a:avLst/>
          </a:prstGeom>
        </p:spPr>
      </p:pic>
      <p:pic>
        <p:nvPicPr>
          <p:cNvPr id="10" name="Obráze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4486" y="1945816"/>
            <a:ext cx="1619250" cy="1619250"/>
          </a:xfrm>
          <a:prstGeom prst="rect">
            <a:avLst/>
          </a:prstGeom>
        </p:spPr>
      </p:pic>
      <p:pic>
        <p:nvPicPr>
          <p:cNvPr id="11" name="Obráze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8511" y="1945816"/>
            <a:ext cx="1619250" cy="1619250"/>
          </a:xfrm>
          <a:prstGeom prst="rect">
            <a:avLst/>
          </a:prstGeom>
        </p:spPr>
      </p:pic>
      <p:sp>
        <p:nvSpPr>
          <p:cNvPr id="12" name="TextovéPole 11"/>
          <p:cNvSpPr txBox="1"/>
          <p:nvPr/>
        </p:nvSpPr>
        <p:spPr>
          <a:xfrm>
            <a:off x="1698417" y="361951"/>
            <a:ext cx="8795165" cy="1323439"/>
          </a:xfrm>
          <a:prstGeom prst="rect">
            <a:avLst/>
          </a:prstGeom>
          <a:noFill/>
        </p:spPr>
        <p:txBody>
          <a:bodyPr wrap="none" rtlCol="0">
            <a:spAutoFit/>
          </a:bodyPr>
          <a:lstStyle/>
          <a:p>
            <a:r>
              <a:rPr lang="cs-CZ" sz="4000" dirty="0"/>
              <a:t>STAVEBNICE „MLADÝ ROENTGEN“ </a:t>
            </a:r>
          </a:p>
          <a:p>
            <a:pPr algn="ctr"/>
            <a:r>
              <a:rPr lang="cs-CZ" sz="4000" dirty="0"/>
              <a:t>a další zajímavosti</a:t>
            </a:r>
          </a:p>
        </p:txBody>
      </p:sp>
      <p:sp>
        <p:nvSpPr>
          <p:cNvPr id="13" name="TextovéPole 12">
            <a:extLst>
              <a:ext uri="{FF2B5EF4-FFF2-40B4-BE49-F238E27FC236}">
                <a16:creationId xmlns:a16="http://schemas.microsoft.com/office/drawing/2014/main" id="{28092ABB-4DA9-4158-926F-14F077FEB169}"/>
              </a:ext>
            </a:extLst>
          </p:cNvPr>
          <p:cNvSpPr txBox="1"/>
          <p:nvPr/>
        </p:nvSpPr>
        <p:spPr>
          <a:xfrm>
            <a:off x="729343" y="5552168"/>
            <a:ext cx="11342915" cy="954107"/>
          </a:xfrm>
          <a:prstGeom prst="rect">
            <a:avLst/>
          </a:prstGeom>
          <a:noFill/>
        </p:spPr>
        <p:txBody>
          <a:bodyPr wrap="square">
            <a:spAutoFit/>
          </a:bodyPr>
          <a:lstStyle/>
          <a:p>
            <a:r>
              <a:rPr lang="cs-CZ" sz="2800" dirty="0"/>
              <a:t>https://www.orau.org/health-physics-museum/collection/radioactive-quack-cures/index.html</a:t>
            </a:r>
          </a:p>
        </p:txBody>
      </p:sp>
    </p:spTree>
    <p:extLst>
      <p:ext uri="{BB962C8B-B14F-4D97-AF65-F5344CB8AC3E}">
        <p14:creationId xmlns:p14="http://schemas.microsoft.com/office/powerpoint/2010/main" val="1530612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TextShape 1"/>
          <p:cNvSpPr txBox="1"/>
          <p:nvPr/>
        </p:nvSpPr>
        <p:spPr>
          <a:xfrm>
            <a:off x="0" y="188640"/>
            <a:ext cx="12192000" cy="759704"/>
          </a:xfrm>
          <a:prstGeom prst="rect">
            <a:avLst/>
          </a:prstGeom>
          <a:noFill/>
          <a:ln>
            <a:noFill/>
          </a:ln>
        </p:spPr>
        <p:txBody>
          <a:bodyPr anchor="ctr">
            <a:noAutofit/>
          </a:bodyPr>
          <a:lstStyle/>
          <a:p>
            <a:pPr algn="ctr">
              <a:lnSpc>
                <a:spcPct val="90000"/>
              </a:lnSpc>
            </a:pPr>
            <a:r>
              <a:rPr lang="cs-CZ" sz="4400" b="1" spc="-1" dirty="0">
                <a:solidFill>
                  <a:srgbClr val="000000"/>
                </a:solidFill>
                <a:latin typeface="Calibri Light"/>
              </a:rPr>
              <a:t>Účinky </a:t>
            </a:r>
            <a:r>
              <a:rPr lang="cs-CZ" sz="4400" b="1" spc="-1" dirty="0" err="1">
                <a:solidFill>
                  <a:srgbClr val="000000"/>
                </a:solidFill>
                <a:latin typeface="Calibri Light"/>
              </a:rPr>
              <a:t>Ra</a:t>
            </a:r>
            <a:r>
              <a:rPr lang="cs-CZ" sz="4400" b="1" spc="-1" dirty="0">
                <a:solidFill>
                  <a:srgbClr val="000000"/>
                </a:solidFill>
                <a:latin typeface="Calibri Light"/>
              </a:rPr>
              <a:t> na lidský organismus , radioterapie</a:t>
            </a:r>
            <a:endParaRPr lang="cs-CZ" sz="4400" b="1" spc="-1" dirty="0">
              <a:solidFill>
                <a:srgbClr val="000000"/>
              </a:solidFill>
              <a:latin typeface="Calibri"/>
            </a:endParaRPr>
          </a:p>
        </p:txBody>
      </p:sp>
      <p:pic>
        <p:nvPicPr>
          <p:cNvPr id="4" name="Obrázek 7"/>
          <p:cNvPicPr/>
          <p:nvPr/>
        </p:nvPicPr>
        <p:blipFill>
          <a:blip r:embed="rId2" cstate="print"/>
          <a:stretch/>
        </p:blipFill>
        <p:spPr>
          <a:xfrm>
            <a:off x="8061210" y="1082355"/>
            <a:ext cx="3384376" cy="5557386"/>
          </a:xfrm>
          <a:prstGeom prst="rect">
            <a:avLst/>
          </a:prstGeom>
          <a:ln>
            <a:noFill/>
          </a:ln>
        </p:spPr>
      </p:pic>
      <p:sp>
        <p:nvSpPr>
          <p:cNvPr id="5" name="Obdélník 4"/>
          <p:cNvSpPr/>
          <p:nvPr/>
        </p:nvSpPr>
        <p:spPr>
          <a:xfrm>
            <a:off x="8061210" y="1082355"/>
            <a:ext cx="2346244" cy="369332"/>
          </a:xfrm>
          <a:prstGeom prst="rect">
            <a:avLst/>
          </a:prstGeom>
        </p:spPr>
        <p:txBody>
          <a:bodyPr wrap="square">
            <a:spAutoFit/>
          </a:bodyPr>
          <a:lstStyle/>
          <a:p>
            <a:r>
              <a:rPr lang="en-US" dirty="0"/>
              <a:t>1920s</a:t>
            </a:r>
            <a:endParaRPr lang="cs-CZ" dirty="0"/>
          </a:p>
        </p:txBody>
      </p:sp>
      <p:graphicFrame>
        <p:nvGraphicFramePr>
          <p:cNvPr id="334" name="TextShape 2">
            <a:extLst>
              <a:ext uri="{FF2B5EF4-FFF2-40B4-BE49-F238E27FC236}">
                <a16:creationId xmlns:a16="http://schemas.microsoft.com/office/drawing/2014/main" id="{9A13FBE3-FEF5-4FF5-8FC3-A51AE6C99C9B}"/>
              </a:ext>
            </a:extLst>
          </p:cNvPr>
          <p:cNvGraphicFramePr/>
          <p:nvPr>
            <p:extLst>
              <p:ext uri="{D42A27DB-BD31-4B8C-83A1-F6EECF244321}">
                <p14:modId xmlns:p14="http://schemas.microsoft.com/office/powerpoint/2010/main" val="375486574"/>
              </p:ext>
            </p:extLst>
          </p:nvPr>
        </p:nvGraphicFramePr>
        <p:xfrm>
          <a:off x="598715" y="1082354"/>
          <a:ext cx="7053942" cy="5587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04696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TextShape 1"/>
          <p:cNvSpPr txBox="1"/>
          <p:nvPr/>
        </p:nvSpPr>
        <p:spPr>
          <a:xfrm>
            <a:off x="0" y="-9720"/>
            <a:ext cx="12192000" cy="1325160"/>
          </a:xfrm>
          <a:prstGeom prst="rect">
            <a:avLst/>
          </a:prstGeom>
          <a:noFill/>
          <a:ln>
            <a:noFill/>
          </a:ln>
        </p:spPr>
        <p:txBody>
          <a:bodyPr anchor="ctr">
            <a:noAutofit/>
          </a:bodyPr>
          <a:lstStyle/>
          <a:p>
            <a:pPr algn="ctr">
              <a:lnSpc>
                <a:spcPct val="90000"/>
              </a:lnSpc>
            </a:pPr>
            <a:r>
              <a:rPr lang="cs-CZ" sz="4400" b="1" spc="-1" dirty="0">
                <a:solidFill>
                  <a:srgbClr val="000000"/>
                </a:solidFill>
                <a:latin typeface="Calibri Light"/>
              </a:rPr>
              <a:t>RADIUM V LÉKAŘSTVÍ</a:t>
            </a:r>
            <a:endParaRPr lang="cs-CZ" sz="4400" b="1" spc="-1" dirty="0">
              <a:solidFill>
                <a:srgbClr val="000000"/>
              </a:solidFill>
              <a:latin typeface="Calibri"/>
            </a:endParaRPr>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2114" y="1014699"/>
            <a:ext cx="5538985" cy="4085001"/>
          </a:xfrm>
          <a:prstGeom prst="rect">
            <a:avLst/>
          </a:prstGeom>
        </p:spPr>
      </p:pic>
      <p:sp>
        <p:nvSpPr>
          <p:cNvPr id="9" name="Obdélník 8"/>
          <p:cNvSpPr/>
          <p:nvPr/>
        </p:nvSpPr>
        <p:spPr>
          <a:xfrm>
            <a:off x="4143777" y="5099700"/>
            <a:ext cx="7620659" cy="1569660"/>
          </a:xfrm>
          <a:prstGeom prst="rect">
            <a:avLst/>
          </a:prstGeom>
        </p:spPr>
        <p:txBody>
          <a:bodyPr wrap="square">
            <a:spAutoFit/>
          </a:bodyPr>
          <a:lstStyle/>
          <a:p>
            <a:r>
              <a:rPr lang="en-US" sz="1600" dirty="0"/>
              <a:t>Radium therapy. Man with neck cancer receiving radiotherapy treatment from</a:t>
            </a:r>
            <a:r>
              <a:rPr lang="cs-CZ" sz="1600" dirty="0"/>
              <a:t>      </a:t>
            </a:r>
            <a:r>
              <a:rPr lang="en-US" sz="1600" dirty="0"/>
              <a:t> a Flint radium "bomb", designed in 1934 for four hospitals in London, England. This bomb produced radiation from four radium sources placed close to the patient's skin. Each source focused on the cancer from a different angle, so that this was the only tissue that received radiation from all four. At left, the doctor can be seen adjusting the bomb.</a:t>
            </a:r>
          </a:p>
        </p:txBody>
      </p:sp>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148" y="1757736"/>
            <a:ext cx="3238470" cy="4824536"/>
          </a:xfrm>
          <a:prstGeom prst="rect">
            <a:avLst/>
          </a:prstGeom>
        </p:spPr>
      </p:pic>
      <p:sp>
        <p:nvSpPr>
          <p:cNvPr id="7" name="TextovéPole 6">
            <a:extLst>
              <a:ext uri="{FF2B5EF4-FFF2-40B4-BE49-F238E27FC236}">
                <a16:creationId xmlns:a16="http://schemas.microsoft.com/office/drawing/2014/main" id="{79463BDB-7AFF-46CE-A8BB-71DFD325967D}"/>
              </a:ext>
            </a:extLst>
          </p:cNvPr>
          <p:cNvSpPr txBox="1"/>
          <p:nvPr/>
        </p:nvSpPr>
        <p:spPr>
          <a:xfrm>
            <a:off x="574491" y="1052737"/>
            <a:ext cx="4176464" cy="646331"/>
          </a:xfrm>
          <a:prstGeom prst="rect">
            <a:avLst/>
          </a:prstGeom>
          <a:noFill/>
        </p:spPr>
        <p:txBody>
          <a:bodyPr wrap="square" rtlCol="0">
            <a:spAutoFit/>
          </a:bodyPr>
          <a:lstStyle/>
          <a:p>
            <a:r>
              <a:rPr lang="cs-CZ" dirty="0"/>
              <a:t>První pokusy o prostorově frakcionovanou terapii</a:t>
            </a:r>
          </a:p>
        </p:txBody>
      </p:sp>
    </p:spTree>
    <p:extLst>
      <p:ext uri="{BB962C8B-B14F-4D97-AF65-F5344CB8AC3E}">
        <p14:creationId xmlns:p14="http://schemas.microsoft.com/office/powerpoint/2010/main" val="7404714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ázek 6"/>
          <p:cNvPicPr/>
          <p:nvPr/>
        </p:nvPicPr>
        <p:blipFill rotWithShape="1">
          <a:blip r:embed="rId2" cstate="print"/>
          <a:srcRect l="5002" r="5118"/>
          <a:stretch/>
        </p:blipFill>
        <p:spPr>
          <a:xfrm>
            <a:off x="6015107" y="-1"/>
            <a:ext cx="6176895" cy="2937954"/>
          </a:xfrm>
          <a:prstGeom prst="rect">
            <a:avLst/>
          </a:prstGeom>
        </p:spPr>
      </p:pic>
      <p:pic>
        <p:nvPicPr>
          <p:cNvPr id="5" name="Obrázek 5"/>
          <p:cNvPicPr/>
          <p:nvPr/>
        </p:nvPicPr>
        <p:blipFill rotWithShape="1">
          <a:blip r:embed="rId3" cstate="print"/>
          <a:srcRect t="14520" r="1" b="9694"/>
          <a:stretch/>
        </p:blipFill>
        <p:spPr>
          <a:xfrm>
            <a:off x="4203638" y="2937953"/>
            <a:ext cx="7988360" cy="3920047"/>
          </a:xfrm>
          <a:prstGeom prst="rect">
            <a:avLst/>
          </a:prstGeom>
        </p:spPr>
      </p:pic>
      <p:sp>
        <p:nvSpPr>
          <p:cNvPr id="12" name="Freeform: Shape 1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Shape 2"/>
          <p:cNvSpPr txBox="1"/>
          <p:nvPr/>
        </p:nvSpPr>
        <p:spPr>
          <a:xfrm>
            <a:off x="435433" y="282194"/>
            <a:ext cx="7762385" cy="1325563"/>
          </a:xfrm>
          <a:prstGeom prst="rect">
            <a:avLst/>
          </a:prstGeom>
        </p:spPr>
        <p:txBody>
          <a:bodyPr vert="horz" lIns="91440" tIns="45720" rIns="91440" bIns="45720" rtlCol="0" anchor="ctr">
            <a:normAutofit/>
          </a:bodyPr>
          <a:lstStyle/>
          <a:p>
            <a:pPr marL="228600" indent="-228240">
              <a:lnSpc>
                <a:spcPct val="90000"/>
              </a:lnSpc>
              <a:spcBef>
                <a:spcPct val="0"/>
              </a:spcBef>
              <a:spcAft>
                <a:spcPts val="600"/>
              </a:spcAft>
              <a:buClr>
                <a:srgbClr val="000000"/>
              </a:buClr>
            </a:pPr>
            <a:r>
              <a:rPr lang="en-US" sz="4000" b="1" kern="1200" spc="-1" dirty="0" err="1">
                <a:solidFill>
                  <a:schemeClr val="tx1"/>
                </a:solidFill>
                <a:latin typeface="+mj-lt"/>
                <a:ea typeface="+mj-ea"/>
                <a:cs typeface="+mj-cs"/>
              </a:rPr>
              <a:t>Jáchymov</a:t>
            </a:r>
            <a:r>
              <a:rPr lang="en-US" sz="4000" b="1" kern="1200" spc="-1" dirty="0">
                <a:solidFill>
                  <a:schemeClr val="tx1"/>
                </a:solidFill>
                <a:latin typeface="+mj-lt"/>
                <a:ea typeface="+mj-ea"/>
                <a:cs typeface="+mj-cs"/>
              </a:rPr>
              <a:t> </a:t>
            </a:r>
            <a:endParaRPr lang="cs-CZ" sz="4000" b="1" kern="1200" spc="-1" dirty="0">
              <a:solidFill>
                <a:schemeClr val="tx1"/>
              </a:solidFill>
              <a:latin typeface="+mj-lt"/>
              <a:ea typeface="+mj-ea"/>
              <a:cs typeface="+mj-cs"/>
            </a:endParaRPr>
          </a:p>
          <a:p>
            <a:pPr marL="228600" indent="-228240">
              <a:lnSpc>
                <a:spcPct val="90000"/>
              </a:lnSpc>
              <a:spcBef>
                <a:spcPct val="0"/>
              </a:spcBef>
              <a:spcAft>
                <a:spcPts val="600"/>
              </a:spcAft>
              <a:buClr>
                <a:srgbClr val="000000"/>
              </a:buClr>
            </a:pPr>
            <a:r>
              <a:rPr lang="en-US" sz="4000" b="1" kern="1200" spc="-1" dirty="0">
                <a:solidFill>
                  <a:schemeClr val="tx1"/>
                </a:solidFill>
                <a:latin typeface="+mj-lt"/>
                <a:ea typeface="+mj-ea"/>
                <a:cs typeface="+mj-cs"/>
              </a:rPr>
              <a:t>– </a:t>
            </a:r>
            <a:r>
              <a:rPr lang="en-US" sz="4000" b="1" kern="1200" spc="-1" dirty="0" err="1">
                <a:solidFill>
                  <a:schemeClr val="tx1"/>
                </a:solidFill>
                <a:latin typeface="+mj-lt"/>
                <a:ea typeface="+mj-ea"/>
                <a:cs typeface="+mj-cs"/>
              </a:rPr>
              <a:t>radioaktivní</a:t>
            </a:r>
            <a:r>
              <a:rPr lang="en-US" sz="4000" b="1" kern="1200" spc="-1" dirty="0">
                <a:solidFill>
                  <a:schemeClr val="tx1"/>
                </a:solidFill>
                <a:latin typeface="+mj-lt"/>
                <a:ea typeface="+mj-ea"/>
                <a:cs typeface="+mj-cs"/>
              </a:rPr>
              <a:t> </a:t>
            </a:r>
            <a:r>
              <a:rPr lang="en-US" sz="4000" b="1" kern="1200" spc="-1" dirty="0" err="1">
                <a:solidFill>
                  <a:schemeClr val="tx1"/>
                </a:solidFill>
                <a:latin typeface="+mj-lt"/>
                <a:ea typeface="+mj-ea"/>
                <a:cs typeface="+mj-cs"/>
              </a:rPr>
              <a:t>koupele</a:t>
            </a:r>
            <a:endParaRPr lang="en-US" sz="4000" b="1" kern="1200" spc="-1" dirty="0">
              <a:solidFill>
                <a:schemeClr val="tx1"/>
              </a:solidFill>
              <a:latin typeface="+mj-lt"/>
              <a:ea typeface="+mj-ea"/>
              <a:cs typeface="+mj-cs"/>
            </a:endParaRPr>
          </a:p>
        </p:txBody>
      </p:sp>
      <p:sp>
        <p:nvSpPr>
          <p:cNvPr id="7" name="Podnadpis 2"/>
          <p:cNvSpPr>
            <a:spLocks noGrp="1"/>
          </p:cNvSpPr>
          <p:nvPr>
            <p:ph type="subTitle"/>
          </p:nvPr>
        </p:nvSpPr>
        <p:spPr>
          <a:xfrm>
            <a:off x="272140" y="1607757"/>
            <a:ext cx="4288975" cy="4968049"/>
          </a:xfrm>
        </p:spPr>
        <p:txBody>
          <a:bodyPr vert="horz" lIns="91440" tIns="45720" rIns="91440" bIns="45720" rtlCol="0">
            <a:noAutofit/>
          </a:bodyPr>
          <a:lstStyle/>
          <a:p>
            <a:pPr marL="265113" indent="-228600" algn="l" rtl="0">
              <a:spcBef>
                <a:spcPts val="1200"/>
              </a:spcBef>
              <a:buFont typeface="Arial" panose="020B0604020202020204" pitchFamily="34" charset="0"/>
              <a:buChar char="•"/>
            </a:pPr>
            <a:r>
              <a:rPr lang="en-US" sz="2400" kern="1200" dirty="0" err="1">
                <a:solidFill>
                  <a:schemeClr val="tx1"/>
                </a:solidFill>
                <a:latin typeface="+mn-lt"/>
                <a:ea typeface="+mn-ea"/>
                <a:cs typeface="+mn-cs"/>
              </a:rPr>
              <a:t>Becquerelův</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objev</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znamenal</a:t>
            </a:r>
            <a:r>
              <a:rPr lang="en-US" sz="2400" kern="1200" dirty="0">
                <a:solidFill>
                  <a:schemeClr val="tx1"/>
                </a:solidFill>
                <a:latin typeface="+mn-lt"/>
                <a:ea typeface="+mn-ea"/>
                <a:cs typeface="+mn-cs"/>
              </a:rPr>
              <a:t> pro </a:t>
            </a:r>
            <a:r>
              <a:rPr lang="en-US" sz="2400" kern="1200" dirty="0" err="1">
                <a:solidFill>
                  <a:schemeClr val="tx1"/>
                </a:solidFill>
                <a:latin typeface="+mn-lt"/>
                <a:ea typeface="+mn-ea"/>
                <a:cs typeface="+mn-cs"/>
              </a:rPr>
              <a:t>Jáchymov</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nový</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rozkvět</a:t>
            </a:r>
            <a:r>
              <a:rPr lang="en-US" sz="2400" kern="1200" dirty="0">
                <a:solidFill>
                  <a:schemeClr val="tx1"/>
                </a:solidFill>
                <a:latin typeface="+mn-lt"/>
                <a:ea typeface="+mn-ea"/>
                <a:cs typeface="+mn-cs"/>
              </a:rPr>
              <a:t>. </a:t>
            </a:r>
          </a:p>
          <a:p>
            <a:pPr marL="265113" indent="-228600" algn="l" rtl="0">
              <a:spcBef>
                <a:spcPts val="1200"/>
              </a:spcBef>
              <a:buFont typeface="Arial" panose="020B0604020202020204" pitchFamily="34" charset="0"/>
              <a:buChar char="•"/>
            </a:pPr>
            <a:r>
              <a:rPr lang="en-US" sz="2400" kern="1200" dirty="0" err="1">
                <a:solidFill>
                  <a:schemeClr val="tx1"/>
                </a:solidFill>
                <a:latin typeface="+mn-lt"/>
                <a:ea typeface="+mn-ea"/>
                <a:cs typeface="+mn-cs"/>
              </a:rPr>
              <a:t>Už</a:t>
            </a:r>
            <a:r>
              <a:rPr lang="en-US" sz="2400" kern="1200" dirty="0">
                <a:solidFill>
                  <a:schemeClr val="tx1"/>
                </a:solidFill>
                <a:latin typeface="+mn-lt"/>
                <a:ea typeface="+mn-ea"/>
                <a:cs typeface="+mn-cs"/>
              </a:rPr>
              <a:t> v </a:t>
            </a:r>
            <a:r>
              <a:rPr lang="en-US" sz="2400" kern="1200" dirty="0" err="1">
                <a:solidFill>
                  <a:schemeClr val="tx1"/>
                </a:solidFill>
                <a:latin typeface="+mn-lt"/>
                <a:ea typeface="+mn-ea"/>
                <a:cs typeface="+mn-cs"/>
              </a:rPr>
              <a:t>roce</a:t>
            </a:r>
            <a:r>
              <a:rPr lang="en-US" sz="2400" kern="1200" dirty="0">
                <a:solidFill>
                  <a:schemeClr val="tx1"/>
                </a:solidFill>
                <a:latin typeface="+mn-lt"/>
                <a:ea typeface="+mn-ea"/>
                <a:cs typeface="+mn-cs"/>
              </a:rPr>
              <a:t> 1909 </a:t>
            </a:r>
            <a:r>
              <a:rPr lang="en-US" sz="2400" kern="1200" dirty="0" err="1">
                <a:solidFill>
                  <a:schemeClr val="tx1"/>
                </a:solidFill>
                <a:latin typeface="+mn-lt"/>
                <a:ea typeface="+mn-ea"/>
                <a:cs typeface="+mn-cs"/>
              </a:rPr>
              <a:t>tu</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byly</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zřízeny</a:t>
            </a:r>
            <a:r>
              <a:rPr lang="en-US" sz="2400" kern="1200" dirty="0">
                <a:solidFill>
                  <a:schemeClr val="tx1"/>
                </a:solidFill>
                <a:latin typeface="+mn-lt"/>
                <a:ea typeface="+mn-ea"/>
                <a:cs typeface="+mn-cs"/>
              </a:rPr>
              <a:t> </a:t>
            </a:r>
            <a:r>
              <a:rPr lang="en-US" sz="2400" b="1" u="sng" kern="1200" dirty="0" err="1">
                <a:solidFill>
                  <a:schemeClr val="tx1"/>
                </a:solidFill>
                <a:latin typeface="+mn-lt"/>
                <a:ea typeface="+mn-ea"/>
                <a:cs typeface="+mn-cs"/>
              </a:rPr>
              <a:t>první</a:t>
            </a:r>
            <a:r>
              <a:rPr lang="en-US" sz="2400" b="1" u="sng" kern="1200" dirty="0">
                <a:solidFill>
                  <a:schemeClr val="tx1"/>
                </a:solidFill>
                <a:latin typeface="+mn-lt"/>
                <a:ea typeface="+mn-ea"/>
                <a:cs typeface="+mn-cs"/>
              </a:rPr>
              <a:t> </a:t>
            </a:r>
            <a:r>
              <a:rPr lang="en-US" sz="2400" b="1" u="sng" kern="1200" dirty="0" err="1">
                <a:solidFill>
                  <a:schemeClr val="tx1"/>
                </a:solidFill>
                <a:latin typeface="+mn-lt"/>
                <a:ea typeface="+mn-ea"/>
                <a:cs typeface="+mn-cs"/>
              </a:rPr>
              <a:t>radioaktivní</a:t>
            </a:r>
            <a:r>
              <a:rPr lang="en-US" sz="2400" b="1" u="sng" kern="1200" dirty="0">
                <a:solidFill>
                  <a:schemeClr val="tx1"/>
                </a:solidFill>
                <a:latin typeface="+mn-lt"/>
                <a:ea typeface="+mn-ea"/>
                <a:cs typeface="+mn-cs"/>
              </a:rPr>
              <a:t> </a:t>
            </a:r>
            <a:r>
              <a:rPr lang="en-US" sz="2400" b="1" u="sng" kern="1200" dirty="0" err="1">
                <a:solidFill>
                  <a:schemeClr val="tx1"/>
                </a:solidFill>
                <a:latin typeface="+mn-lt"/>
                <a:ea typeface="+mn-ea"/>
                <a:cs typeface="+mn-cs"/>
              </a:rPr>
              <a:t>lázně</a:t>
            </a:r>
            <a:r>
              <a:rPr lang="en-US" sz="2400" b="1" u="sng" kern="1200" dirty="0">
                <a:solidFill>
                  <a:schemeClr val="tx1"/>
                </a:solidFill>
                <a:latin typeface="+mn-lt"/>
                <a:ea typeface="+mn-ea"/>
                <a:cs typeface="+mn-cs"/>
              </a:rPr>
              <a:t> </a:t>
            </a:r>
            <a:r>
              <a:rPr lang="en-US" sz="2400" b="1" u="sng" kern="1200" dirty="0" err="1">
                <a:solidFill>
                  <a:schemeClr val="tx1"/>
                </a:solidFill>
                <a:latin typeface="+mn-lt"/>
                <a:ea typeface="+mn-ea"/>
                <a:cs typeface="+mn-cs"/>
              </a:rPr>
              <a:t>na</a:t>
            </a:r>
            <a:r>
              <a:rPr lang="en-US" sz="2400" b="1" u="sng" kern="1200" dirty="0">
                <a:solidFill>
                  <a:schemeClr val="tx1"/>
                </a:solidFill>
                <a:latin typeface="+mn-lt"/>
                <a:ea typeface="+mn-ea"/>
                <a:cs typeface="+mn-cs"/>
              </a:rPr>
              <a:t> </a:t>
            </a:r>
            <a:r>
              <a:rPr lang="en-US" sz="2400" b="1" u="sng" kern="1200" dirty="0" err="1">
                <a:solidFill>
                  <a:schemeClr val="tx1"/>
                </a:solidFill>
                <a:latin typeface="+mn-lt"/>
                <a:ea typeface="+mn-ea"/>
                <a:cs typeface="+mn-cs"/>
              </a:rPr>
              <a:t>světě</a:t>
            </a:r>
            <a:r>
              <a:rPr lang="en-US" sz="2400" kern="1200" dirty="0">
                <a:solidFill>
                  <a:schemeClr val="tx1"/>
                </a:solidFill>
                <a:latin typeface="+mn-lt"/>
                <a:ea typeface="+mn-ea"/>
                <a:cs typeface="+mn-cs"/>
              </a:rPr>
              <a:t>. </a:t>
            </a:r>
          </a:p>
          <a:p>
            <a:pPr marL="265113" indent="-228600" algn="l" rtl="0">
              <a:spcBef>
                <a:spcPts val="1200"/>
              </a:spcBef>
              <a:buFont typeface="Arial" panose="020B0604020202020204" pitchFamily="34" charset="0"/>
              <a:buChar char="•"/>
            </a:pPr>
            <a:r>
              <a:rPr lang="en-US" sz="2400" kern="1200" dirty="0">
                <a:solidFill>
                  <a:schemeClr val="tx1"/>
                </a:solidFill>
                <a:latin typeface="+mn-lt"/>
                <a:ea typeface="+mn-ea"/>
                <a:cs typeface="+mn-cs"/>
              </a:rPr>
              <a:t>V </a:t>
            </a:r>
            <a:r>
              <a:rPr lang="en-US" sz="2400" kern="1200" dirty="0" err="1">
                <a:solidFill>
                  <a:schemeClr val="tx1"/>
                </a:solidFill>
                <a:latin typeface="+mn-lt"/>
                <a:ea typeface="+mn-ea"/>
                <a:cs typeface="+mn-cs"/>
              </a:rPr>
              <a:t>lázeňském</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paláci</a:t>
            </a:r>
            <a:r>
              <a:rPr lang="en-US" sz="2400" kern="1200" dirty="0">
                <a:solidFill>
                  <a:schemeClr val="tx1"/>
                </a:solidFill>
                <a:latin typeface="+mn-lt"/>
                <a:ea typeface="+mn-ea"/>
                <a:cs typeface="+mn-cs"/>
              </a:rPr>
              <a:t> Radium se </a:t>
            </a:r>
            <a:r>
              <a:rPr lang="en-US" sz="2400" kern="1200" dirty="0" err="1">
                <a:solidFill>
                  <a:schemeClr val="tx1"/>
                </a:solidFill>
                <a:latin typeface="+mn-lt"/>
                <a:ea typeface="+mn-ea"/>
                <a:cs typeface="+mn-cs"/>
              </a:rPr>
              <a:t>léčily</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nemoci</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pohybového</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ústroji</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nervové</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i</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cévní</a:t>
            </a:r>
            <a:r>
              <a:rPr lang="en-US" sz="2400" kern="1200" dirty="0">
                <a:solidFill>
                  <a:schemeClr val="tx1"/>
                </a:solidFill>
                <a:latin typeface="+mn-lt"/>
                <a:ea typeface="+mn-ea"/>
                <a:cs typeface="+mn-cs"/>
              </a:rPr>
              <a:t>.</a:t>
            </a:r>
          </a:p>
        </p:txBody>
      </p:sp>
    </p:spTree>
    <p:extLst>
      <p:ext uri="{BB962C8B-B14F-4D97-AF65-F5344CB8AC3E}">
        <p14:creationId xmlns:p14="http://schemas.microsoft.com/office/powerpoint/2010/main" val="977554954"/>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12">
            <a:extLst>
              <a:ext uri="{FF2B5EF4-FFF2-40B4-BE49-F238E27FC236}">
                <a16:creationId xmlns:a16="http://schemas.microsoft.com/office/drawing/2014/main" id="{0FBEE5C9-5C2E-46DB-81F2-F4A3DBD16C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ek 5" descr="Obsah obrázku exteriér, hydrant, objekt v exteriéru, obloha&#10;&#10;Popis byl vytvořen automaticky">
            <a:extLst>
              <a:ext uri="{FF2B5EF4-FFF2-40B4-BE49-F238E27FC236}">
                <a16:creationId xmlns:a16="http://schemas.microsoft.com/office/drawing/2014/main" id="{9A9719C2-D75C-4FCE-BA65-7CEF7E48A0CE}"/>
              </a:ext>
            </a:extLst>
          </p:cNvPr>
          <p:cNvPicPr>
            <a:picLocks noChangeAspect="1"/>
          </p:cNvPicPr>
          <p:nvPr/>
        </p:nvPicPr>
        <p:blipFill rotWithShape="1">
          <a:blip r:embed="rId2">
            <a:extLst>
              <a:ext uri="{28A0092B-C50C-407E-A947-70E740481C1C}">
                <a14:useLocalDpi xmlns:a14="http://schemas.microsoft.com/office/drawing/2010/main" val="0"/>
              </a:ext>
            </a:extLst>
          </a:blip>
          <a:srcRect t="4521" r="1" b="30059"/>
          <a:stretch/>
        </p:blipFill>
        <p:spPr>
          <a:xfrm>
            <a:off x="4426858" y="3429004"/>
            <a:ext cx="7765144" cy="3428999"/>
          </a:xfrm>
          <a:prstGeom prst="rect">
            <a:avLst/>
          </a:prstGeom>
        </p:spPr>
      </p:pic>
      <p:pic>
        <p:nvPicPr>
          <p:cNvPr id="8" name="Obrázek 7" descr="Obsah obrázku text, podepsat&#10;&#10;Popis byl vytvořen automaticky">
            <a:extLst>
              <a:ext uri="{FF2B5EF4-FFF2-40B4-BE49-F238E27FC236}">
                <a16:creationId xmlns:a16="http://schemas.microsoft.com/office/drawing/2014/main" id="{B8C6DF1B-E271-4379-A673-E4D04F354A35}"/>
              </a:ext>
            </a:extLst>
          </p:cNvPr>
          <p:cNvPicPr>
            <a:picLocks noChangeAspect="1"/>
          </p:cNvPicPr>
          <p:nvPr/>
        </p:nvPicPr>
        <p:blipFill rotWithShape="1">
          <a:blip r:embed="rId3">
            <a:extLst>
              <a:ext uri="{28A0092B-C50C-407E-A947-70E740481C1C}">
                <a14:useLocalDpi xmlns:a14="http://schemas.microsoft.com/office/drawing/2010/main" val="0"/>
              </a:ext>
            </a:extLst>
          </a:blip>
          <a:srcRect t="609" r="1" b="20763"/>
          <a:stretch/>
        </p:blipFill>
        <p:spPr>
          <a:xfrm>
            <a:off x="4426853" y="-3"/>
            <a:ext cx="7765146" cy="3434400"/>
          </a:xfrm>
          <a:prstGeom prst="rect">
            <a:avLst/>
          </a:prstGeom>
        </p:spPr>
      </p:pic>
      <p:sp>
        <p:nvSpPr>
          <p:cNvPr id="44" name="Freeform: Shape 14">
            <a:extLst>
              <a:ext uri="{FF2B5EF4-FFF2-40B4-BE49-F238E27FC236}">
                <a16:creationId xmlns:a16="http://schemas.microsoft.com/office/drawing/2014/main" id="{34D94F3A-BF39-47F6-9AAA-3C61AF7E0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9" name="Freeform: Shape 18">
            <a:extLst>
              <a:ext uri="{FF2B5EF4-FFF2-40B4-BE49-F238E27FC236}">
                <a16:creationId xmlns:a16="http://schemas.microsoft.com/office/drawing/2014/main" id="{B47765B4-4036-4622-8B6B-AB9832B66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 name="Podnadpis 2">
            <a:extLst>
              <a:ext uri="{FF2B5EF4-FFF2-40B4-BE49-F238E27FC236}">
                <a16:creationId xmlns:a16="http://schemas.microsoft.com/office/drawing/2014/main" id="{2AC2CC06-FA54-4082-9351-4DD9B3FBF28B}"/>
              </a:ext>
            </a:extLst>
          </p:cNvPr>
          <p:cNvSpPr>
            <a:spLocks noGrp="1"/>
          </p:cNvSpPr>
          <p:nvPr>
            <p:ph type="subTitle"/>
          </p:nvPr>
        </p:nvSpPr>
        <p:spPr>
          <a:xfrm>
            <a:off x="76200" y="87083"/>
            <a:ext cx="4617498" cy="6455228"/>
          </a:xfrm>
        </p:spPr>
        <p:txBody>
          <a:bodyPr vert="horz" lIns="91440" tIns="45720" rIns="91440" bIns="45720" rtlCol="0">
            <a:noAutofit/>
          </a:bodyPr>
          <a:lstStyle/>
          <a:p>
            <a:pPr marL="265113" indent="-228600" algn="l" rtl="0">
              <a:lnSpc>
                <a:spcPct val="90000"/>
              </a:lnSpc>
              <a:spcBef>
                <a:spcPts val="600"/>
              </a:spcBef>
              <a:buFont typeface="Arial" panose="020B0604020202020204" pitchFamily="34" charset="0"/>
              <a:buChar char="•"/>
            </a:pPr>
            <a:endParaRPr lang="en-US" sz="1900" kern="1200" dirty="0">
              <a:solidFill>
                <a:schemeClr val="bg1">
                  <a:alpha val="60000"/>
                </a:schemeClr>
              </a:solidFill>
              <a:latin typeface="+mn-lt"/>
              <a:ea typeface="+mn-ea"/>
              <a:cs typeface="+mn-cs"/>
            </a:endParaRPr>
          </a:p>
          <a:p>
            <a:pPr marL="265113" indent="-228600" algn="l" rtl="0">
              <a:lnSpc>
                <a:spcPct val="90000"/>
              </a:lnSpc>
              <a:spcBef>
                <a:spcPts val="600"/>
              </a:spcBef>
              <a:buFont typeface="Arial" panose="020B0604020202020204" pitchFamily="34" charset="0"/>
              <a:buChar char="•"/>
            </a:pPr>
            <a:r>
              <a:rPr lang="en-US" sz="1900" kern="1200" dirty="0">
                <a:solidFill>
                  <a:schemeClr val="bg1">
                    <a:alpha val="60000"/>
                  </a:schemeClr>
                </a:solidFill>
                <a:latin typeface="+mn-lt"/>
                <a:ea typeface="+mn-ea"/>
                <a:cs typeface="+mn-cs"/>
              </a:rPr>
              <a:t>V 50. </a:t>
            </a:r>
            <a:r>
              <a:rPr lang="en-US" sz="1900" kern="1200" dirty="0" err="1">
                <a:solidFill>
                  <a:schemeClr val="bg1">
                    <a:alpha val="60000"/>
                  </a:schemeClr>
                </a:solidFill>
                <a:latin typeface="+mn-lt"/>
                <a:ea typeface="+mn-ea"/>
                <a:cs typeface="+mn-cs"/>
              </a:rPr>
              <a:t>letech</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našeho</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století</a:t>
            </a:r>
            <a:r>
              <a:rPr lang="en-US" sz="1900" kern="1200" dirty="0">
                <a:solidFill>
                  <a:schemeClr val="bg1">
                    <a:alpha val="60000"/>
                  </a:schemeClr>
                </a:solidFill>
                <a:latin typeface="+mn-lt"/>
                <a:ea typeface="+mn-ea"/>
                <a:cs typeface="+mn-cs"/>
              </a:rPr>
              <a:t> se </a:t>
            </a:r>
            <a:r>
              <a:rPr lang="en-US" sz="1900" kern="1200" dirty="0" err="1">
                <a:solidFill>
                  <a:schemeClr val="bg1">
                    <a:alpha val="60000"/>
                  </a:schemeClr>
                </a:solidFill>
                <a:latin typeface="+mn-lt"/>
                <a:ea typeface="+mn-ea"/>
                <a:cs typeface="+mn-cs"/>
              </a:rPr>
              <a:t>náhle</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stal</a:t>
            </a:r>
            <a:r>
              <a:rPr lang="en-US" sz="1900" kern="1200" dirty="0">
                <a:solidFill>
                  <a:schemeClr val="bg1">
                    <a:alpha val="60000"/>
                  </a:schemeClr>
                </a:solidFill>
                <a:latin typeface="+mn-lt"/>
                <a:ea typeface="+mn-ea"/>
                <a:cs typeface="+mn-cs"/>
              </a:rPr>
              <a:t> </a:t>
            </a:r>
            <a:r>
              <a:rPr lang="en-US" sz="1900" b="1" kern="1200" dirty="0" err="1">
                <a:solidFill>
                  <a:srgbClr val="FF0000">
                    <a:alpha val="60000"/>
                  </a:srgbClr>
                </a:solidFill>
                <a:latin typeface="+mn-lt"/>
                <a:ea typeface="+mn-ea"/>
                <a:cs typeface="+mn-cs"/>
              </a:rPr>
              <a:t>uran</a:t>
            </a:r>
            <a:r>
              <a:rPr lang="en-US" sz="1900" b="1" kern="1200" dirty="0">
                <a:solidFill>
                  <a:srgbClr val="FF0000">
                    <a:alpha val="60000"/>
                  </a:srgbClr>
                </a:solidFill>
                <a:latin typeface="+mn-lt"/>
                <a:ea typeface="+mn-ea"/>
                <a:cs typeface="+mn-cs"/>
              </a:rPr>
              <a:t> </a:t>
            </a:r>
            <a:r>
              <a:rPr lang="en-US" sz="1900" b="1" kern="1200" dirty="0" err="1">
                <a:solidFill>
                  <a:srgbClr val="FF0000">
                    <a:alpha val="60000"/>
                  </a:srgbClr>
                </a:solidFill>
                <a:latin typeface="+mn-lt"/>
                <a:ea typeface="+mn-ea"/>
                <a:cs typeface="+mn-cs"/>
              </a:rPr>
              <a:t>nejhledanější</a:t>
            </a:r>
            <a:r>
              <a:rPr lang="en-US" sz="1900" b="1" kern="1200" dirty="0">
                <a:solidFill>
                  <a:srgbClr val="FF0000">
                    <a:alpha val="60000"/>
                  </a:srgbClr>
                </a:solidFill>
                <a:latin typeface="+mn-lt"/>
                <a:ea typeface="+mn-ea"/>
                <a:cs typeface="+mn-cs"/>
              </a:rPr>
              <a:t> </a:t>
            </a:r>
            <a:r>
              <a:rPr lang="en-US" sz="1900" b="1" kern="1200" dirty="0" err="1">
                <a:solidFill>
                  <a:srgbClr val="FF0000">
                    <a:alpha val="60000"/>
                  </a:srgbClr>
                </a:solidFill>
                <a:latin typeface="+mn-lt"/>
                <a:ea typeface="+mn-ea"/>
                <a:cs typeface="+mn-cs"/>
              </a:rPr>
              <a:t>surovinou</a:t>
            </a:r>
            <a:r>
              <a:rPr lang="en-US" sz="1900" b="1" kern="1200" dirty="0">
                <a:solidFill>
                  <a:srgbClr val="FF0000">
                    <a:alpha val="60000"/>
                  </a:srgbClr>
                </a:solidFill>
                <a:latin typeface="+mn-lt"/>
                <a:ea typeface="+mn-ea"/>
                <a:cs typeface="+mn-cs"/>
              </a:rPr>
              <a:t> </a:t>
            </a:r>
            <a:r>
              <a:rPr lang="en-US" sz="1900" b="1" kern="1200" dirty="0" err="1">
                <a:solidFill>
                  <a:srgbClr val="FF0000">
                    <a:alpha val="60000"/>
                  </a:srgbClr>
                </a:solidFill>
                <a:latin typeface="+mn-lt"/>
                <a:ea typeface="+mn-ea"/>
                <a:cs typeface="+mn-cs"/>
              </a:rPr>
              <a:t>světa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Světa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ve</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kterém</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hlavním</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trumfem</a:t>
            </a:r>
            <a:r>
              <a:rPr lang="en-US"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byla</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atomová</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bomba</a:t>
            </a:r>
            <a:r>
              <a:rPr lang="en-US" sz="1900" kern="1200" dirty="0">
                <a:solidFill>
                  <a:schemeClr val="bg1">
                    <a:alpha val="60000"/>
                  </a:schemeClr>
                </a:solidFill>
                <a:latin typeface="+mn-lt"/>
                <a:ea typeface="+mn-ea"/>
                <a:cs typeface="+mn-cs"/>
              </a:rPr>
              <a:t>.</a:t>
            </a:r>
          </a:p>
          <a:p>
            <a:pPr marL="265113" indent="-228600" algn="l" rtl="0">
              <a:lnSpc>
                <a:spcPct val="90000"/>
              </a:lnSpc>
              <a:spcBef>
                <a:spcPts val="600"/>
              </a:spcBef>
              <a:buFont typeface="Arial" panose="020B0604020202020204" pitchFamily="34" charset="0"/>
              <a:buChar char="•"/>
            </a:pPr>
            <a:r>
              <a:rPr lang="en-US" sz="1900" kern="1200" dirty="0">
                <a:solidFill>
                  <a:schemeClr val="bg1">
                    <a:alpha val="60000"/>
                  </a:schemeClr>
                </a:solidFill>
                <a:latin typeface="+mn-lt"/>
                <a:ea typeface="+mn-ea"/>
                <a:cs typeface="+mn-cs"/>
              </a:rPr>
              <a:t>Do </a:t>
            </a:r>
            <a:r>
              <a:rPr lang="en-US" sz="1900" kern="1200" dirty="0" err="1">
                <a:solidFill>
                  <a:schemeClr val="bg1">
                    <a:alpha val="60000"/>
                  </a:schemeClr>
                </a:solidFill>
                <a:latin typeface="+mn-lt"/>
                <a:ea typeface="+mn-ea"/>
                <a:cs typeface="+mn-cs"/>
              </a:rPr>
              <a:t>Jáchymova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opět</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plynuly</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obrovské</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částky</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peněz</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zároveň</a:t>
            </a:r>
            <a:r>
              <a:rPr lang="en-US" sz="1900" kern="1200" dirty="0">
                <a:solidFill>
                  <a:schemeClr val="bg1">
                    <a:alpha val="60000"/>
                  </a:schemeClr>
                </a:solidFill>
                <a:latin typeface="+mn-lt"/>
                <a:ea typeface="+mn-ea"/>
                <a:cs typeface="+mn-cs"/>
              </a:rPr>
              <a:t> se </a:t>
            </a:r>
            <a:r>
              <a:rPr lang="en-US" sz="1900" kern="1200" dirty="0" err="1">
                <a:solidFill>
                  <a:schemeClr val="bg1">
                    <a:alpha val="60000"/>
                  </a:schemeClr>
                </a:solidFill>
                <a:latin typeface="+mn-lt"/>
                <a:ea typeface="+mn-ea"/>
                <a:cs typeface="+mn-cs"/>
              </a:rPr>
              <a:t>tu</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však</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rodila</a:t>
            </a:r>
            <a:r>
              <a:rPr lang="en-US"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smrt</a:t>
            </a:r>
            <a:r>
              <a:rPr lang="en-US"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bolest</a:t>
            </a:r>
            <a:r>
              <a:rPr lang="en-US"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strach</a:t>
            </a:r>
            <a:r>
              <a:rPr lang="en-US" sz="1900" kern="1200" dirty="0">
                <a:solidFill>
                  <a:schemeClr val="bg1">
                    <a:alpha val="60000"/>
                  </a:schemeClr>
                </a:solidFill>
                <a:latin typeface="+mn-lt"/>
                <a:ea typeface="+mn-ea"/>
                <a:cs typeface="+mn-cs"/>
              </a:rPr>
              <a:t> a </a:t>
            </a:r>
            <a:r>
              <a:rPr lang="en-US" sz="1900" kern="1200" dirty="0" err="1">
                <a:solidFill>
                  <a:schemeClr val="bg1">
                    <a:alpha val="60000"/>
                  </a:schemeClr>
                </a:solidFill>
                <a:latin typeface="+mn-lt"/>
                <a:ea typeface="+mn-ea"/>
                <a:cs typeface="+mn-cs"/>
              </a:rPr>
              <a:t>zoufalství</a:t>
            </a:r>
            <a:r>
              <a:rPr lang="en-US" sz="1900" kern="1200" dirty="0">
                <a:solidFill>
                  <a:schemeClr val="bg1">
                    <a:alpha val="60000"/>
                  </a:schemeClr>
                </a:solidFill>
                <a:latin typeface="+mn-lt"/>
                <a:ea typeface="+mn-ea"/>
                <a:cs typeface="+mn-cs"/>
              </a:rPr>
              <a:t>.</a:t>
            </a:r>
          </a:p>
          <a:p>
            <a:pPr marL="265113" indent="-228600" algn="l" rtl="0">
              <a:lnSpc>
                <a:spcPct val="90000"/>
              </a:lnSpc>
              <a:spcBef>
                <a:spcPts val="600"/>
              </a:spcBef>
              <a:buFont typeface="Arial" panose="020B0604020202020204" pitchFamily="34" charset="0"/>
              <a:buChar char="•"/>
            </a:pPr>
            <a:r>
              <a:rPr lang="en-US" sz="1900" kern="1200" dirty="0">
                <a:solidFill>
                  <a:schemeClr val="bg1">
                    <a:alpha val="60000"/>
                  </a:schemeClr>
                </a:solidFill>
                <a:latin typeface="+mn-lt"/>
                <a:ea typeface="+mn-ea"/>
                <a:cs typeface="+mn-cs"/>
              </a:rPr>
              <a:t>V </a:t>
            </a:r>
            <a:r>
              <a:rPr lang="en-US" sz="1900" kern="1200" dirty="0" err="1">
                <a:solidFill>
                  <a:schemeClr val="bg1">
                    <a:alpha val="60000"/>
                  </a:schemeClr>
                </a:solidFill>
                <a:latin typeface="+mn-lt"/>
                <a:ea typeface="+mn-ea"/>
                <a:cs typeface="+mn-cs"/>
              </a:rPr>
              <a:t>uranových</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dolech</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byli</a:t>
            </a:r>
            <a:r>
              <a:rPr lang="en-US" sz="1900" kern="1200" dirty="0">
                <a:solidFill>
                  <a:schemeClr val="bg1">
                    <a:alpha val="60000"/>
                  </a:schemeClr>
                </a:solidFill>
                <a:latin typeface="+mn-lt"/>
                <a:ea typeface="+mn-ea"/>
                <a:cs typeface="+mn-cs"/>
              </a:rPr>
              <a:t> v </a:t>
            </a:r>
            <a:r>
              <a:rPr lang="en-US" sz="1900" kern="1200" dirty="0" err="1">
                <a:solidFill>
                  <a:schemeClr val="bg1">
                    <a:alpha val="60000"/>
                  </a:schemeClr>
                </a:solidFill>
                <a:latin typeface="+mn-lt"/>
                <a:ea typeface="+mn-ea"/>
                <a:cs typeface="+mn-cs"/>
              </a:rPr>
              <a:t>nepředstavitelně</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krutých</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podmínkách</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nuceni</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dobývat</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strategickou</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surovinu</a:t>
            </a:r>
            <a:r>
              <a:rPr lang="en-US" sz="1900" kern="1200" dirty="0">
                <a:solidFill>
                  <a:schemeClr val="bg1">
                    <a:alpha val="60000"/>
                  </a:schemeClr>
                </a:solidFill>
                <a:latin typeface="+mn-lt"/>
                <a:ea typeface="+mn-ea"/>
                <a:cs typeface="+mn-cs"/>
              </a:rPr>
              <a:t> pro </a:t>
            </a:r>
            <a:r>
              <a:rPr lang="en-US" sz="1900" kern="1200" dirty="0" err="1">
                <a:solidFill>
                  <a:schemeClr val="bg1">
                    <a:alpha val="60000"/>
                  </a:schemeClr>
                </a:solidFill>
                <a:latin typeface="+mn-lt"/>
                <a:ea typeface="+mn-ea"/>
                <a:cs typeface="+mn-cs"/>
              </a:rPr>
              <a:t>Sovětský</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svaz</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českoslovenští</a:t>
            </a:r>
            <a:r>
              <a:rPr lang="en-US"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političtí</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vězni</a:t>
            </a:r>
            <a:r>
              <a:rPr lang="en-US" sz="1900" kern="1200" dirty="0">
                <a:solidFill>
                  <a:schemeClr val="bg1">
                    <a:alpha val="60000"/>
                  </a:schemeClr>
                </a:solidFill>
                <a:latin typeface="+mn-lt"/>
                <a:ea typeface="+mn-ea"/>
                <a:cs typeface="+mn-cs"/>
              </a:rPr>
              <a:t>.</a:t>
            </a:r>
          </a:p>
          <a:p>
            <a:pPr marL="265113" indent="-228600" algn="l" rtl="0">
              <a:lnSpc>
                <a:spcPct val="90000"/>
              </a:lnSpc>
              <a:spcBef>
                <a:spcPts val="600"/>
              </a:spcBef>
              <a:buFont typeface="Arial" panose="020B0604020202020204" pitchFamily="34" charset="0"/>
              <a:buChar char="•"/>
            </a:pPr>
            <a:r>
              <a:rPr lang="en-US" sz="1900" b="1" u="sng" kern="1200" dirty="0" err="1">
                <a:solidFill>
                  <a:schemeClr val="bg1">
                    <a:alpha val="60000"/>
                  </a:schemeClr>
                </a:solidFill>
                <a:latin typeface="+mn-lt"/>
                <a:ea typeface="+mn-ea"/>
                <a:cs typeface="+mn-cs"/>
              </a:rPr>
              <a:t>Tisíce</a:t>
            </a:r>
            <a:r>
              <a:rPr lang="en-US" sz="1900" b="1" u="sng" kern="1200" dirty="0">
                <a:solidFill>
                  <a:schemeClr val="bg1">
                    <a:alpha val="60000"/>
                  </a:schemeClr>
                </a:solidFill>
                <a:latin typeface="+mn-lt"/>
                <a:ea typeface="+mn-ea"/>
                <a:cs typeface="+mn-cs"/>
              </a:rPr>
              <a:t> </a:t>
            </a:r>
            <a:r>
              <a:rPr lang="en-US" sz="1900" b="1" u="sng" kern="1200" dirty="0" err="1">
                <a:solidFill>
                  <a:schemeClr val="bg1">
                    <a:alpha val="60000"/>
                  </a:schemeClr>
                </a:solidFill>
                <a:latin typeface="+mn-lt"/>
                <a:ea typeface="+mn-ea"/>
                <a:cs typeface="+mn-cs"/>
              </a:rPr>
              <a:t>jich</a:t>
            </a:r>
            <a:r>
              <a:rPr lang="en-US" sz="1900" b="1" u="sng" kern="1200" dirty="0">
                <a:solidFill>
                  <a:schemeClr val="bg1">
                    <a:alpha val="60000"/>
                  </a:schemeClr>
                </a:solidFill>
                <a:latin typeface="+mn-lt"/>
                <a:ea typeface="+mn-ea"/>
                <a:cs typeface="+mn-cs"/>
              </a:rPr>
              <a:t> to </a:t>
            </a:r>
            <a:r>
              <a:rPr lang="en-US" sz="1900" b="1" u="sng" kern="1200" dirty="0" err="1">
                <a:solidFill>
                  <a:schemeClr val="bg1">
                    <a:alpha val="60000"/>
                  </a:schemeClr>
                </a:solidFill>
                <a:latin typeface="+mn-lt"/>
                <a:ea typeface="+mn-ea"/>
                <a:cs typeface="+mn-cs"/>
              </a:rPr>
              <a:t>zaplatilo</a:t>
            </a:r>
            <a:r>
              <a:rPr lang="en-US" sz="1900" b="1" u="sng" kern="1200" dirty="0">
                <a:solidFill>
                  <a:schemeClr val="bg1">
                    <a:alpha val="60000"/>
                  </a:schemeClr>
                </a:solidFill>
                <a:latin typeface="+mn-lt"/>
                <a:ea typeface="+mn-ea"/>
                <a:cs typeface="+mn-cs"/>
              </a:rPr>
              <a:t> </a:t>
            </a:r>
            <a:r>
              <a:rPr lang="en-US" sz="1900" b="1" u="sng" kern="1200" dirty="0" err="1">
                <a:solidFill>
                  <a:schemeClr val="bg1">
                    <a:alpha val="60000"/>
                  </a:schemeClr>
                </a:solidFill>
                <a:latin typeface="+mn-lt"/>
                <a:ea typeface="+mn-ea"/>
                <a:cs typeface="+mn-cs"/>
              </a:rPr>
              <a:t>životem</a:t>
            </a:r>
            <a:r>
              <a:rPr lang="en-US" sz="1900" b="1" u="sng" kern="1200" dirty="0">
                <a:solidFill>
                  <a:schemeClr val="bg1">
                    <a:alpha val="60000"/>
                  </a:schemeClr>
                </a:solidFill>
                <a:latin typeface="+mn-lt"/>
                <a:ea typeface="+mn-ea"/>
                <a:cs typeface="+mn-cs"/>
              </a:rPr>
              <a:t> </a:t>
            </a:r>
            <a:r>
              <a:rPr lang="cs-CZ" sz="1900" b="1" u="sng" kern="1200" dirty="0">
                <a:solidFill>
                  <a:schemeClr val="bg1">
                    <a:alpha val="60000"/>
                  </a:schemeClr>
                </a:solidFill>
                <a:latin typeface="+mn-lt"/>
                <a:ea typeface="+mn-ea"/>
                <a:cs typeface="+mn-cs"/>
              </a:rPr>
              <a:t>  </a:t>
            </a:r>
            <a:r>
              <a:rPr lang="en-US" sz="1900" b="1" u="sng" kern="1200" dirty="0" err="1">
                <a:solidFill>
                  <a:schemeClr val="bg1">
                    <a:alpha val="60000"/>
                  </a:schemeClr>
                </a:solidFill>
                <a:latin typeface="+mn-lt"/>
                <a:ea typeface="+mn-ea"/>
                <a:cs typeface="+mn-cs"/>
              </a:rPr>
              <a:t>nebo</a:t>
            </a:r>
            <a:r>
              <a:rPr lang="en-US" sz="1900" b="1" u="sng" kern="1200" dirty="0">
                <a:solidFill>
                  <a:schemeClr val="bg1">
                    <a:alpha val="60000"/>
                  </a:schemeClr>
                </a:solidFill>
                <a:latin typeface="+mn-lt"/>
                <a:ea typeface="+mn-ea"/>
                <a:cs typeface="+mn-cs"/>
              </a:rPr>
              <a:t> </a:t>
            </a:r>
            <a:r>
              <a:rPr lang="en-US" sz="1900" b="1" u="sng" kern="1200" dirty="0" err="1">
                <a:solidFill>
                  <a:schemeClr val="bg1">
                    <a:alpha val="60000"/>
                  </a:schemeClr>
                </a:solidFill>
                <a:latin typeface="+mn-lt"/>
                <a:ea typeface="+mn-ea"/>
                <a:cs typeface="+mn-cs"/>
              </a:rPr>
              <a:t>poškozeným</a:t>
            </a:r>
            <a:r>
              <a:rPr lang="en-US" sz="1900" b="1" u="sng" kern="1200" dirty="0">
                <a:solidFill>
                  <a:schemeClr val="bg1">
                    <a:alpha val="60000"/>
                  </a:schemeClr>
                </a:solidFill>
                <a:latin typeface="+mn-lt"/>
                <a:ea typeface="+mn-ea"/>
                <a:cs typeface="+mn-cs"/>
              </a:rPr>
              <a:t> </a:t>
            </a:r>
            <a:r>
              <a:rPr lang="en-US" sz="1900" b="1" u="sng" kern="1200" dirty="0" err="1">
                <a:solidFill>
                  <a:schemeClr val="bg1">
                    <a:alpha val="60000"/>
                  </a:schemeClr>
                </a:solidFill>
                <a:latin typeface="+mn-lt"/>
                <a:ea typeface="+mn-ea"/>
                <a:cs typeface="+mn-cs"/>
              </a:rPr>
              <a:t>zdravím</a:t>
            </a:r>
            <a:r>
              <a:rPr lang="en-US" sz="1900" kern="1200" dirty="0">
                <a:solidFill>
                  <a:schemeClr val="bg1">
                    <a:alpha val="60000"/>
                  </a:schemeClr>
                </a:solidFill>
                <a:latin typeface="+mn-lt"/>
                <a:ea typeface="+mn-ea"/>
                <a:cs typeface="+mn-cs"/>
              </a:rPr>
              <a:t>. </a:t>
            </a:r>
            <a:r>
              <a:rPr lang="cs-CZ"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Veškerá</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těžba</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byla</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odvážena</a:t>
            </a:r>
            <a:r>
              <a:rPr lang="en-US" sz="1900" b="1" kern="1200" dirty="0">
                <a:solidFill>
                  <a:schemeClr val="bg1">
                    <a:alpha val="60000"/>
                  </a:schemeClr>
                </a:solidFill>
                <a:latin typeface="+mn-lt"/>
                <a:ea typeface="+mn-ea"/>
                <a:cs typeface="+mn-cs"/>
              </a:rPr>
              <a:t> do </a:t>
            </a:r>
            <a:r>
              <a:rPr lang="en-US" sz="1900" b="1" kern="1200" dirty="0" err="1">
                <a:solidFill>
                  <a:schemeClr val="bg1">
                    <a:alpha val="60000"/>
                  </a:schemeClr>
                </a:solidFill>
                <a:latin typeface="+mn-lt"/>
                <a:ea typeface="+mn-ea"/>
                <a:cs typeface="+mn-cs"/>
              </a:rPr>
              <a:t>Sovětského</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svazu</a:t>
            </a:r>
            <a:r>
              <a:rPr lang="en-US" sz="1900" kern="1200" dirty="0">
                <a:solidFill>
                  <a:schemeClr val="bg1">
                    <a:alpha val="60000"/>
                  </a:schemeClr>
                </a:solidFill>
                <a:latin typeface="+mn-lt"/>
                <a:ea typeface="+mn-ea"/>
                <a:cs typeface="+mn-cs"/>
              </a:rPr>
              <a:t>, aby z </a:t>
            </a:r>
            <a:r>
              <a:rPr lang="en-US" sz="1900" kern="1200" dirty="0" err="1">
                <a:solidFill>
                  <a:schemeClr val="bg1">
                    <a:alpha val="60000"/>
                  </a:schemeClr>
                </a:solidFill>
                <a:latin typeface="+mn-lt"/>
                <a:ea typeface="+mn-ea"/>
                <a:cs typeface="+mn-cs"/>
              </a:rPr>
              <a:t>ní</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byl</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vyroben</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jaderný</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arzenál</a:t>
            </a:r>
            <a:r>
              <a:rPr lang="en-US" sz="1900" kern="1200" dirty="0">
                <a:solidFill>
                  <a:schemeClr val="bg1">
                    <a:alpha val="60000"/>
                  </a:schemeClr>
                </a:solidFill>
                <a:latin typeface="+mn-lt"/>
                <a:ea typeface="+mn-ea"/>
                <a:cs typeface="+mn-cs"/>
              </a:rPr>
              <a:t>. </a:t>
            </a:r>
          </a:p>
          <a:p>
            <a:pPr marL="265113" indent="-228600" algn="l" rtl="0">
              <a:lnSpc>
                <a:spcPct val="90000"/>
              </a:lnSpc>
              <a:spcBef>
                <a:spcPts val="600"/>
              </a:spcBef>
              <a:buFont typeface="Arial" panose="020B0604020202020204" pitchFamily="34" charset="0"/>
              <a:buChar char="•"/>
            </a:pPr>
            <a:r>
              <a:rPr lang="en-US" sz="1900" kern="1200" dirty="0">
                <a:solidFill>
                  <a:schemeClr val="bg1">
                    <a:alpha val="60000"/>
                  </a:schemeClr>
                </a:solidFill>
                <a:latin typeface="+mn-lt"/>
                <a:ea typeface="+mn-ea"/>
                <a:cs typeface="+mn-cs"/>
              </a:rPr>
              <a:t>Po </a:t>
            </a:r>
            <a:r>
              <a:rPr lang="en-US" sz="1900" kern="1200" dirty="0" err="1">
                <a:solidFill>
                  <a:schemeClr val="bg1">
                    <a:alpha val="60000"/>
                  </a:schemeClr>
                </a:solidFill>
                <a:latin typeface="+mn-lt"/>
                <a:ea typeface="+mn-ea"/>
                <a:cs typeface="+mn-cs"/>
              </a:rPr>
              <a:t>vyrabování</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zásob</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skončila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již</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podruhé</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tentokrát</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poněkud</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pochmurná</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sláva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města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které</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mimoděk</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stálo</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na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začátku</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nové</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epochy</a:t>
            </a:r>
            <a:r>
              <a:rPr lang="en-US" sz="1900" kern="1200" dirty="0">
                <a:solidFill>
                  <a:schemeClr val="bg1">
                    <a:alpha val="60000"/>
                  </a:schemeClr>
                </a:solidFill>
                <a:latin typeface="+mn-lt"/>
                <a:ea typeface="+mn-ea"/>
                <a:cs typeface="+mn-cs"/>
              </a:rPr>
              <a:t> - </a:t>
            </a:r>
            <a:r>
              <a:rPr lang="en-US" sz="1900" kern="1200" dirty="0" err="1">
                <a:solidFill>
                  <a:schemeClr val="bg1">
                    <a:alpha val="60000"/>
                  </a:schemeClr>
                </a:solidFill>
                <a:latin typeface="+mn-lt"/>
                <a:ea typeface="+mn-ea"/>
                <a:cs typeface="+mn-cs"/>
              </a:rPr>
              <a:t>epochy</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atomové</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energie</a:t>
            </a:r>
            <a:r>
              <a:rPr lang="en-US" sz="1900" kern="1200" dirty="0">
                <a:solidFill>
                  <a:schemeClr val="bg1">
                    <a:alpha val="60000"/>
                  </a:schemeClr>
                </a:solidFill>
                <a:latin typeface="+mn-lt"/>
                <a:ea typeface="+mn-ea"/>
                <a:cs typeface="+mn-cs"/>
              </a:rPr>
              <a:t>.</a:t>
            </a:r>
          </a:p>
        </p:txBody>
      </p:sp>
    </p:spTree>
    <p:extLst>
      <p:ext uri="{BB962C8B-B14F-4D97-AF65-F5344CB8AC3E}">
        <p14:creationId xmlns:p14="http://schemas.microsoft.com/office/powerpoint/2010/main" val="35200866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TextShape 1"/>
          <p:cNvSpPr txBox="1"/>
          <p:nvPr/>
        </p:nvSpPr>
        <p:spPr>
          <a:xfrm>
            <a:off x="2152740" y="233123"/>
            <a:ext cx="7886520" cy="975728"/>
          </a:xfrm>
          <a:prstGeom prst="rect">
            <a:avLst/>
          </a:prstGeom>
          <a:noFill/>
          <a:ln>
            <a:noFill/>
          </a:ln>
        </p:spPr>
        <p:txBody>
          <a:bodyPr anchor="ctr">
            <a:noAutofit/>
          </a:bodyPr>
          <a:lstStyle/>
          <a:p>
            <a:pPr>
              <a:lnSpc>
                <a:spcPct val="90000"/>
              </a:lnSpc>
            </a:pPr>
            <a:r>
              <a:rPr lang="cs-CZ" sz="4400" b="1" spc="-1" dirty="0">
                <a:solidFill>
                  <a:srgbClr val="000000"/>
                </a:solidFill>
                <a:latin typeface="Calibri Light"/>
              </a:rPr>
              <a:t>První procitnutí – nebezpečí IZ</a:t>
            </a:r>
            <a:endParaRPr lang="cs-CZ" sz="4400" spc="-1" dirty="0">
              <a:solidFill>
                <a:srgbClr val="000000"/>
              </a:solidFill>
              <a:latin typeface="Calibri"/>
            </a:endParaRPr>
          </a:p>
        </p:txBody>
      </p:sp>
      <p:sp>
        <p:nvSpPr>
          <p:cNvPr id="338" name="TextShape 2"/>
          <p:cNvSpPr txBox="1"/>
          <p:nvPr/>
        </p:nvSpPr>
        <p:spPr>
          <a:xfrm>
            <a:off x="585694" y="1304764"/>
            <a:ext cx="5426113" cy="3384376"/>
          </a:xfrm>
          <a:prstGeom prst="rect">
            <a:avLst/>
          </a:prstGeom>
          <a:noFill/>
          <a:ln>
            <a:noFill/>
          </a:ln>
        </p:spPr>
        <p:txBody>
          <a:bodyPr>
            <a:normAutofit fontScale="97500"/>
          </a:bodyPr>
          <a:lstStyle/>
          <a:p>
            <a:pPr marL="228600" indent="-228240">
              <a:lnSpc>
                <a:spcPct val="90000"/>
              </a:lnSpc>
              <a:spcBef>
                <a:spcPts val="1001"/>
              </a:spcBef>
              <a:buClr>
                <a:srgbClr val="000000"/>
              </a:buClr>
              <a:buFont typeface="Arial"/>
              <a:buChar char="•"/>
            </a:pPr>
            <a:r>
              <a:rPr lang="cs-CZ" sz="2400" spc="-1" dirty="0">
                <a:solidFill>
                  <a:srgbClr val="000000"/>
                </a:solidFill>
                <a:latin typeface="Calibri"/>
              </a:rPr>
              <a:t>Už v roce </a:t>
            </a:r>
            <a:r>
              <a:rPr lang="cs-CZ" sz="2400" b="1" spc="-1" dirty="0">
                <a:solidFill>
                  <a:srgbClr val="000000"/>
                </a:solidFill>
                <a:latin typeface="Calibri"/>
              </a:rPr>
              <a:t>1901</a:t>
            </a:r>
            <a:r>
              <a:rPr lang="cs-CZ" sz="2400" spc="-1" dirty="0">
                <a:solidFill>
                  <a:srgbClr val="000000"/>
                </a:solidFill>
                <a:latin typeface="Calibri"/>
              </a:rPr>
              <a:t> </a:t>
            </a:r>
            <a:r>
              <a:rPr lang="cs-CZ" sz="2400" b="1" spc="-1" dirty="0">
                <a:solidFill>
                  <a:srgbClr val="000000"/>
                </a:solidFill>
                <a:latin typeface="Calibri"/>
              </a:rPr>
              <a:t>Becquerel</a:t>
            </a:r>
            <a:r>
              <a:rPr lang="cs-CZ" sz="2400" spc="-1" dirty="0">
                <a:solidFill>
                  <a:srgbClr val="000000"/>
                </a:solidFill>
                <a:latin typeface="Calibri"/>
              </a:rPr>
              <a:t> - patrně jako vůbec </a:t>
            </a:r>
            <a:r>
              <a:rPr lang="cs-CZ" sz="2400" b="1" u="sng" spc="-1" dirty="0">
                <a:solidFill>
                  <a:srgbClr val="FF0000"/>
                </a:solidFill>
                <a:latin typeface="Calibri"/>
              </a:rPr>
              <a:t>první člověk </a:t>
            </a:r>
            <a:r>
              <a:rPr lang="cs-CZ" sz="2400" b="1" spc="-1" dirty="0">
                <a:solidFill>
                  <a:srgbClr val="FF0000"/>
                </a:solidFill>
                <a:latin typeface="Calibri"/>
              </a:rPr>
              <a:t>- doslova na vlastní kůži zjistil, že radioaktivita není jen úžasná </a:t>
            </a:r>
            <a:r>
              <a:rPr lang="cs-CZ" sz="2400" b="1" u="sng" spc="-1" dirty="0">
                <a:solidFill>
                  <a:srgbClr val="FF0000"/>
                </a:solidFill>
                <a:latin typeface="Calibri"/>
              </a:rPr>
              <a:t>ale i zhoubná</a:t>
            </a:r>
            <a:r>
              <a:rPr lang="cs-CZ" sz="2400" spc="-1" dirty="0">
                <a:solidFill>
                  <a:srgbClr val="000000"/>
                </a:solidFill>
                <a:latin typeface="Calibri"/>
              </a:rPr>
              <a:t>. Když v dubnu toho roku </a:t>
            </a:r>
            <a:r>
              <a:rPr lang="cs-CZ" sz="2400" u="sng" spc="-1" dirty="0">
                <a:solidFill>
                  <a:srgbClr val="000000"/>
                </a:solidFill>
                <a:latin typeface="Calibri"/>
              </a:rPr>
              <a:t>nosil nějaký čas vzorek uranové sloučeniny v kapse u vesty</a:t>
            </a:r>
            <a:r>
              <a:rPr lang="cs-CZ" sz="2400" spc="-1" dirty="0">
                <a:solidFill>
                  <a:srgbClr val="000000"/>
                </a:solidFill>
                <a:latin typeface="Calibri"/>
              </a:rPr>
              <a:t>, krátce na to se mu v těch místech na těle objevila </a:t>
            </a:r>
            <a:r>
              <a:rPr lang="cs-CZ" sz="2400" b="1" spc="-1" dirty="0">
                <a:solidFill>
                  <a:srgbClr val="000000"/>
                </a:solidFill>
                <a:latin typeface="Calibri"/>
              </a:rPr>
              <a:t>spálenina</a:t>
            </a:r>
            <a:r>
              <a:rPr lang="cs-CZ" sz="2400" spc="-1" dirty="0">
                <a:solidFill>
                  <a:srgbClr val="000000"/>
                </a:solidFill>
                <a:latin typeface="Calibri"/>
              </a:rPr>
              <a:t>. Rána se nehojila a nakonec </a:t>
            </a:r>
            <a:r>
              <a:rPr lang="cs-CZ" sz="2400" u="sng" spc="-1" dirty="0">
                <a:solidFill>
                  <a:srgbClr val="000000"/>
                </a:solidFill>
                <a:latin typeface="Calibri"/>
              </a:rPr>
              <a:t>pomohl jen radikální chirurgický zákrok</a:t>
            </a:r>
            <a:r>
              <a:rPr lang="cs-CZ" sz="2400" spc="-1" dirty="0">
                <a:solidFill>
                  <a:srgbClr val="000000"/>
                </a:solidFill>
                <a:latin typeface="Calibri"/>
              </a:rPr>
              <a:t>.</a:t>
            </a:r>
          </a:p>
          <a:p>
            <a:pPr>
              <a:lnSpc>
                <a:spcPct val="90000"/>
              </a:lnSpc>
              <a:spcBef>
                <a:spcPts val="1001"/>
              </a:spcBef>
            </a:pPr>
            <a:endParaRPr lang="cs-CZ" sz="2400" spc="-1" dirty="0">
              <a:solidFill>
                <a:srgbClr val="000000"/>
              </a:solidFill>
              <a:latin typeface="Calibri"/>
            </a:endParaRPr>
          </a:p>
        </p:txBody>
      </p:sp>
      <p:pic>
        <p:nvPicPr>
          <p:cNvPr id="51206" name="Picture 6" descr="Image result for úpis ďáblu"/>
          <p:cNvPicPr>
            <a:picLocks noChangeAspect="1" noChangeArrowheads="1"/>
          </p:cNvPicPr>
          <p:nvPr/>
        </p:nvPicPr>
        <p:blipFill>
          <a:blip r:embed="rId2" cstate="print"/>
          <a:srcRect/>
          <a:stretch>
            <a:fillRect/>
          </a:stretch>
        </p:blipFill>
        <p:spPr bwMode="auto">
          <a:xfrm>
            <a:off x="6884895" y="1208851"/>
            <a:ext cx="4154142" cy="3240360"/>
          </a:xfrm>
          <a:prstGeom prst="rect">
            <a:avLst/>
          </a:prstGeom>
          <a:noFill/>
        </p:spPr>
      </p:pic>
      <p:sp>
        <p:nvSpPr>
          <p:cNvPr id="8" name="Obdélník 7"/>
          <p:cNvSpPr/>
          <p:nvPr/>
        </p:nvSpPr>
        <p:spPr>
          <a:xfrm>
            <a:off x="585694" y="4617277"/>
            <a:ext cx="11225306" cy="2048766"/>
          </a:xfrm>
          <a:prstGeom prst="rect">
            <a:avLst/>
          </a:prstGeom>
        </p:spPr>
        <p:txBody>
          <a:bodyPr wrap="square">
            <a:spAutoFit/>
          </a:bodyPr>
          <a:lstStyle/>
          <a:p>
            <a:pPr marL="228600" indent="-228240">
              <a:lnSpc>
                <a:spcPct val="90000"/>
              </a:lnSpc>
              <a:spcBef>
                <a:spcPts val="1001"/>
              </a:spcBef>
              <a:buClr>
                <a:srgbClr val="000000"/>
              </a:buClr>
              <a:buFont typeface="Arial"/>
              <a:buChar char="•"/>
            </a:pPr>
            <a:r>
              <a:rPr lang="cs-CZ" sz="2200" spc="-1" dirty="0">
                <a:solidFill>
                  <a:srgbClr val="000000"/>
                </a:solidFill>
                <a:latin typeface="Calibri"/>
              </a:rPr>
              <a:t>Pravděpodobně i proto </a:t>
            </a:r>
            <a:r>
              <a:rPr lang="cs-CZ" sz="2200" b="1" spc="-1" dirty="0">
                <a:solidFill>
                  <a:srgbClr val="000000"/>
                </a:solidFill>
                <a:latin typeface="Calibri"/>
              </a:rPr>
              <a:t>se </a:t>
            </a:r>
            <a:r>
              <a:rPr lang="cs-CZ" sz="2200" b="1" spc="-1" dirty="0" err="1">
                <a:solidFill>
                  <a:srgbClr val="000000"/>
                </a:solidFill>
                <a:latin typeface="Calibri"/>
              </a:rPr>
              <a:t>Antoine</a:t>
            </a:r>
            <a:r>
              <a:rPr lang="cs-CZ" sz="2200" b="1" spc="-1" dirty="0">
                <a:solidFill>
                  <a:srgbClr val="000000"/>
                </a:solidFill>
                <a:latin typeface="Calibri"/>
              </a:rPr>
              <a:t> </a:t>
            </a:r>
            <a:r>
              <a:rPr lang="cs-CZ" sz="2200" b="1" spc="-1" dirty="0" err="1">
                <a:solidFill>
                  <a:srgbClr val="000000"/>
                </a:solidFill>
                <a:latin typeface="Calibri"/>
              </a:rPr>
              <a:t>Henri</a:t>
            </a:r>
            <a:r>
              <a:rPr lang="cs-CZ" sz="2200" b="1" spc="-1" dirty="0">
                <a:solidFill>
                  <a:srgbClr val="000000"/>
                </a:solidFill>
                <a:latin typeface="Calibri"/>
              </a:rPr>
              <a:t> Becquerel </a:t>
            </a:r>
            <a:r>
              <a:rPr lang="cs-CZ" sz="2200" spc="-1" dirty="0">
                <a:solidFill>
                  <a:srgbClr val="000000"/>
                </a:solidFill>
                <a:latin typeface="Calibri"/>
              </a:rPr>
              <a:t>ze svých úspěchů příliš dlouho netěšil. </a:t>
            </a:r>
            <a:r>
              <a:rPr lang="cs-CZ" sz="2200" b="1" spc="-1" dirty="0">
                <a:solidFill>
                  <a:srgbClr val="000000"/>
                </a:solidFill>
                <a:latin typeface="Calibri"/>
              </a:rPr>
              <a:t>Zemřel</a:t>
            </a:r>
            <a:r>
              <a:rPr lang="cs-CZ" sz="2200" spc="-1" dirty="0">
                <a:solidFill>
                  <a:srgbClr val="000000"/>
                </a:solidFill>
                <a:latin typeface="Calibri"/>
              </a:rPr>
              <a:t> v </a:t>
            </a:r>
            <a:r>
              <a:rPr lang="cs-CZ" sz="2200" spc="-1" dirty="0" err="1">
                <a:solidFill>
                  <a:srgbClr val="000000"/>
                </a:solidFill>
                <a:latin typeface="Calibri"/>
              </a:rPr>
              <a:t>Le</a:t>
            </a:r>
            <a:r>
              <a:rPr lang="cs-CZ" sz="2200" spc="-1" dirty="0">
                <a:solidFill>
                  <a:srgbClr val="000000"/>
                </a:solidFill>
                <a:latin typeface="Calibri"/>
              </a:rPr>
              <a:t> </a:t>
            </a:r>
            <a:r>
              <a:rPr lang="cs-CZ" sz="2200" spc="-1" dirty="0" err="1">
                <a:solidFill>
                  <a:srgbClr val="000000"/>
                </a:solidFill>
                <a:latin typeface="Calibri"/>
              </a:rPr>
              <a:t>Croisic</a:t>
            </a:r>
            <a:r>
              <a:rPr lang="cs-CZ" sz="2200" spc="-1" dirty="0">
                <a:solidFill>
                  <a:srgbClr val="000000"/>
                </a:solidFill>
                <a:latin typeface="Calibri"/>
              </a:rPr>
              <a:t> 25. srpna roku 1908 </a:t>
            </a:r>
            <a:r>
              <a:rPr lang="cs-CZ" sz="2200" b="1" spc="-1" dirty="0">
                <a:solidFill>
                  <a:srgbClr val="000000"/>
                </a:solidFill>
                <a:latin typeface="Calibri"/>
              </a:rPr>
              <a:t>ve věku pouhých 55 let</a:t>
            </a:r>
            <a:r>
              <a:rPr lang="cs-CZ" sz="2200" spc="-1" dirty="0">
                <a:solidFill>
                  <a:srgbClr val="000000"/>
                </a:solidFill>
                <a:latin typeface="Calibri"/>
              </a:rPr>
              <a:t>. Mnohé nasvědčuje tomu, že na jeho předčasné smrti se podepsala především radioaktivita - </a:t>
            </a:r>
            <a:r>
              <a:rPr lang="cs-CZ" sz="2200" u="sng" spc="-1" dirty="0">
                <a:solidFill>
                  <a:srgbClr val="000000"/>
                </a:solidFill>
                <a:latin typeface="Calibri"/>
              </a:rPr>
              <a:t>jako ďábel, který za úpis zařídí úspěch, ale nikdy nezapomene na řádné splacení dluhu</a:t>
            </a:r>
            <a:r>
              <a:rPr lang="cs-CZ" sz="2200" spc="-1" dirty="0">
                <a:solidFill>
                  <a:srgbClr val="000000"/>
                </a:solidFill>
                <a:latin typeface="Calibri"/>
              </a:rPr>
              <a:t>.</a:t>
            </a:r>
          </a:p>
          <a:p>
            <a:pPr marL="228600" indent="-228240">
              <a:lnSpc>
                <a:spcPct val="90000"/>
              </a:lnSpc>
              <a:spcBef>
                <a:spcPts val="1001"/>
              </a:spcBef>
              <a:buClr>
                <a:srgbClr val="000000"/>
              </a:buClr>
              <a:buFont typeface="Arial"/>
              <a:buChar char="•"/>
            </a:pPr>
            <a:r>
              <a:rPr lang="cs-CZ" sz="2200" spc="-1" dirty="0">
                <a:solidFill>
                  <a:srgbClr val="000000"/>
                </a:solidFill>
                <a:latin typeface="Calibri"/>
              </a:rPr>
              <a:t>Marie Curie-</a:t>
            </a:r>
            <a:r>
              <a:rPr lang="cs-CZ" sz="2200" spc="-1" dirty="0" err="1">
                <a:solidFill>
                  <a:srgbClr val="000000"/>
                </a:solidFill>
                <a:latin typeface="Calibri"/>
              </a:rPr>
              <a:t>Skłodowská</a:t>
            </a:r>
            <a:r>
              <a:rPr lang="cs-CZ" sz="2200" spc="-1" dirty="0">
                <a:solidFill>
                  <a:srgbClr val="000000"/>
                </a:solidFill>
                <a:latin typeface="Calibri"/>
              </a:rPr>
              <a:t> kvůli dlouhodobému styku s radioaktivními prvky zemřela na anémii roku 1934. </a:t>
            </a:r>
          </a:p>
        </p:txBody>
      </p:sp>
    </p:spTree>
    <p:extLst>
      <p:ext uri="{BB962C8B-B14F-4D97-AF65-F5344CB8AC3E}">
        <p14:creationId xmlns:p14="http://schemas.microsoft.com/office/powerpoint/2010/main" val="15956342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5107" name="Picture 3"/>
          <p:cNvPicPr>
            <a:picLocks noChangeAspect="1" noChangeArrowheads="1"/>
          </p:cNvPicPr>
          <p:nvPr/>
        </p:nvPicPr>
        <p:blipFill rotWithShape="1">
          <a:blip r:embed="rId2" cstate="print"/>
          <a:srcRect t="4666" b="5106"/>
          <a:stretch/>
        </p:blipFill>
        <p:spPr bwMode="auto">
          <a:xfrm>
            <a:off x="0" y="1793841"/>
            <a:ext cx="8747448" cy="4932947"/>
          </a:xfrm>
          <a:prstGeom prst="rect">
            <a:avLst/>
          </a:prstGeom>
          <a:noFill/>
          <a:ln w="9525">
            <a:noFill/>
            <a:miter lim="800000"/>
            <a:headEnd/>
            <a:tailEnd/>
          </a:ln>
        </p:spPr>
      </p:pic>
      <p:sp>
        <p:nvSpPr>
          <p:cNvPr id="6" name="CustomShape 1"/>
          <p:cNvSpPr/>
          <p:nvPr/>
        </p:nvSpPr>
        <p:spPr>
          <a:xfrm>
            <a:off x="3970420" y="365040"/>
            <a:ext cx="7784433" cy="201448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42900" indent="-342900" algn="just">
              <a:lnSpc>
                <a:spcPct val="100000"/>
              </a:lnSpc>
              <a:spcBef>
                <a:spcPts val="600"/>
              </a:spcBef>
              <a:buFont typeface="Arial" panose="020B0604020202020204" pitchFamily="34" charset="0"/>
              <a:buChar char="•"/>
            </a:pPr>
            <a:r>
              <a:rPr lang="en-US" sz="2000" b="1" spc="-1" dirty="0">
                <a:solidFill>
                  <a:schemeClr val="bg1"/>
                </a:solidFill>
                <a:latin typeface="Calibri"/>
              </a:rPr>
              <a:t>Between 1917 and 1926</a:t>
            </a:r>
            <a:r>
              <a:rPr lang="en-US" sz="2000" spc="-1" dirty="0">
                <a:solidFill>
                  <a:schemeClr val="bg1"/>
                </a:solidFill>
                <a:latin typeface="Calibri"/>
              </a:rPr>
              <a:t>, the</a:t>
            </a:r>
            <a:r>
              <a:rPr lang="en-US" sz="2000" i="1" spc="-1" dirty="0">
                <a:solidFill>
                  <a:schemeClr val="bg1"/>
                </a:solidFill>
                <a:latin typeface="Calibri"/>
              </a:rPr>
              <a:t> US Radium Corporation</a:t>
            </a:r>
            <a:r>
              <a:rPr lang="en-US" sz="2000" spc="-1" dirty="0">
                <a:solidFill>
                  <a:schemeClr val="bg1"/>
                </a:solidFill>
                <a:latin typeface="Calibri"/>
              </a:rPr>
              <a:t> hired women to paint the faces of watches with </a:t>
            </a:r>
            <a:r>
              <a:rPr lang="en-US" sz="2000" b="1" i="1" spc="-1" dirty="0" err="1">
                <a:solidFill>
                  <a:schemeClr val="bg1"/>
                </a:solidFill>
                <a:latin typeface="Calibri"/>
              </a:rPr>
              <a:t>Undark</a:t>
            </a:r>
            <a:r>
              <a:rPr lang="en-US" sz="2000" spc="-1" dirty="0">
                <a:solidFill>
                  <a:schemeClr val="bg1"/>
                </a:solidFill>
                <a:latin typeface="Calibri"/>
              </a:rPr>
              <a:t>, a revolutionary luminescent paint made from radium salt.</a:t>
            </a:r>
            <a:endParaRPr lang="cs-CZ" sz="2000" spc="-1" dirty="0">
              <a:solidFill>
                <a:schemeClr val="bg1"/>
              </a:solidFill>
              <a:latin typeface="Arial"/>
            </a:endParaRPr>
          </a:p>
          <a:p>
            <a:pPr marL="342900" indent="-342900" algn="just">
              <a:lnSpc>
                <a:spcPct val="100000"/>
              </a:lnSpc>
              <a:spcBef>
                <a:spcPts val="600"/>
              </a:spcBef>
              <a:buFont typeface="Arial" panose="020B0604020202020204" pitchFamily="34" charset="0"/>
              <a:buChar char="•"/>
            </a:pPr>
            <a:r>
              <a:rPr lang="cs-CZ" sz="2000" spc="-1" dirty="0">
                <a:solidFill>
                  <a:schemeClr val="bg1"/>
                </a:solidFill>
                <a:latin typeface="Calibri"/>
              </a:rPr>
              <a:t>…</a:t>
            </a:r>
            <a:r>
              <a:rPr lang="cs-CZ" sz="2000" spc="-1" dirty="0" err="1">
                <a:solidFill>
                  <a:schemeClr val="bg1"/>
                </a:solidFill>
                <a:latin typeface="Calibri"/>
              </a:rPr>
              <a:t>they</a:t>
            </a:r>
            <a:r>
              <a:rPr lang="cs-CZ" sz="2000" spc="-1" dirty="0">
                <a:solidFill>
                  <a:schemeClr val="bg1"/>
                </a:solidFill>
                <a:latin typeface="Calibri"/>
              </a:rPr>
              <a:t> </a:t>
            </a:r>
            <a:r>
              <a:rPr lang="en-US" sz="2000" b="1" spc="-1" dirty="0">
                <a:solidFill>
                  <a:schemeClr val="bg1"/>
                </a:solidFill>
                <a:latin typeface="Calibri"/>
              </a:rPr>
              <a:t>shape and clean the tips with their tongues and lips</a:t>
            </a:r>
            <a:r>
              <a:rPr lang="en-US" sz="2000" spc="-1" dirty="0">
                <a:solidFill>
                  <a:schemeClr val="bg1"/>
                </a:solidFill>
                <a:latin typeface="Calibri"/>
              </a:rPr>
              <a:t>. They repeated this mechanical action several hundred times a day, </a:t>
            </a:r>
            <a:r>
              <a:rPr lang="cs-CZ" sz="2000" spc="-1" dirty="0">
                <a:solidFill>
                  <a:schemeClr val="bg1"/>
                </a:solidFill>
                <a:latin typeface="Calibri"/>
              </a:rPr>
              <a:t>…</a:t>
            </a:r>
            <a:r>
              <a:rPr lang="en-US" sz="2000" spc="-1" dirty="0">
                <a:solidFill>
                  <a:schemeClr val="bg1"/>
                </a:solidFill>
                <a:latin typeface="Calibri"/>
              </a:rPr>
              <a:t>, unaware of the extreme toxicity of the radium </a:t>
            </a:r>
            <a:r>
              <a:rPr lang="cs-CZ" sz="2000" spc="-1" dirty="0">
                <a:solidFill>
                  <a:schemeClr val="bg1"/>
                </a:solidFill>
                <a:latin typeface="Calibri"/>
              </a:rPr>
              <a:t>...</a:t>
            </a:r>
            <a:r>
              <a:rPr lang="en-US" sz="2000" spc="-1" dirty="0">
                <a:solidFill>
                  <a:schemeClr val="bg1"/>
                </a:solidFill>
                <a:latin typeface="Calibri"/>
              </a:rPr>
              <a:t>. </a:t>
            </a:r>
            <a:endParaRPr lang="cs-CZ" sz="2000" spc="-1" dirty="0">
              <a:solidFill>
                <a:schemeClr val="bg1"/>
              </a:solidFill>
              <a:latin typeface="Arial"/>
            </a:endParaRPr>
          </a:p>
        </p:txBody>
      </p:sp>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3588" y="2392993"/>
            <a:ext cx="3109746" cy="4333795"/>
          </a:xfrm>
          <a:prstGeom prst="rect">
            <a:avLst/>
          </a:prstGeom>
        </p:spPr>
      </p:pic>
      <p:sp>
        <p:nvSpPr>
          <p:cNvPr id="3" name="Podnadpis 2"/>
          <p:cNvSpPr>
            <a:spLocks noGrp="1"/>
          </p:cNvSpPr>
          <p:nvPr>
            <p:ph type="subTitle"/>
          </p:nvPr>
        </p:nvSpPr>
        <p:spPr>
          <a:xfrm>
            <a:off x="475371" y="468681"/>
            <a:ext cx="4383627" cy="1325160"/>
          </a:xfrm>
        </p:spPr>
        <p:txBody>
          <a:bodyPr/>
          <a:lstStyle/>
          <a:p>
            <a:r>
              <a:rPr lang="cs-CZ" sz="6000" dirty="0">
                <a:solidFill>
                  <a:schemeClr val="bg1"/>
                </a:solidFill>
              </a:rPr>
              <a:t>Radium </a:t>
            </a:r>
            <a:r>
              <a:rPr lang="cs-CZ" sz="6000" dirty="0" err="1">
                <a:solidFill>
                  <a:schemeClr val="bg1"/>
                </a:solidFill>
              </a:rPr>
              <a:t>Girls</a:t>
            </a:r>
            <a:endParaRPr lang="cs-CZ" sz="6000" dirty="0">
              <a:solidFill>
                <a:schemeClr val="bg1"/>
              </a:solidFill>
            </a:endParaRPr>
          </a:p>
        </p:txBody>
      </p:sp>
    </p:spTree>
    <p:extLst>
      <p:ext uri="{BB962C8B-B14F-4D97-AF65-F5344CB8AC3E}">
        <p14:creationId xmlns:p14="http://schemas.microsoft.com/office/powerpoint/2010/main" val="445049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7D6A11-0325-497F-B7BE-6C89C4DE2C2C}"/>
              </a:ext>
            </a:extLst>
          </p:cNvPr>
          <p:cNvSpPr>
            <a:spLocks noGrp="1"/>
          </p:cNvSpPr>
          <p:nvPr>
            <p:ph type="title"/>
          </p:nvPr>
        </p:nvSpPr>
        <p:spPr>
          <a:xfrm>
            <a:off x="7485239" y="115294"/>
            <a:ext cx="4087306" cy="2375244"/>
          </a:xfrm>
        </p:spPr>
        <p:txBody>
          <a:bodyPr vert="horz" lIns="91440" tIns="45720" rIns="91440" bIns="45720" rtlCol="0" anchor="b">
            <a:normAutofit/>
          </a:bodyPr>
          <a:lstStyle/>
          <a:p>
            <a:r>
              <a:rPr lang="cs-CZ" sz="5400" dirty="0"/>
              <a:t>PRVNÍ LÉKAŘSKÁ APLIKACE RTG</a:t>
            </a:r>
            <a:endParaRPr lang="en-US" sz="5400" dirty="0"/>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Obrázek 4" descr="Obsah obrázku text&#10;&#10;Popis byl vytvořen automaticky">
            <a:extLst>
              <a:ext uri="{FF2B5EF4-FFF2-40B4-BE49-F238E27FC236}">
                <a16:creationId xmlns:a16="http://schemas.microsoft.com/office/drawing/2014/main" id="{581B45AD-70DB-4770-BB9A-73F096DFEC9B}"/>
              </a:ext>
            </a:extLst>
          </p:cNvPr>
          <p:cNvPicPr>
            <a:picLocks noChangeAspect="1"/>
          </p:cNvPicPr>
          <p:nvPr/>
        </p:nvPicPr>
        <p:blipFill rotWithShape="1">
          <a:blip r:embed="rId2">
            <a:extLst>
              <a:ext uri="{28A0092B-C50C-407E-A947-70E740481C1C}">
                <a14:useLocalDpi xmlns:a14="http://schemas.microsoft.com/office/drawing/2010/main" val="0"/>
              </a:ext>
            </a:extLst>
          </a:blip>
          <a:srcRect t="2181"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TextovéPole 3">
            <a:extLst>
              <a:ext uri="{FF2B5EF4-FFF2-40B4-BE49-F238E27FC236}">
                <a16:creationId xmlns:a16="http://schemas.microsoft.com/office/drawing/2014/main" id="{B95D6735-F621-490A-9EAC-C08E3F8C43CF}"/>
              </a:ext>
            </a:extLst>
          </p:cNvPr>
          <p:cNvSpPr txBox="1"/>
          <p:nvPr/>
        </p:nvSpPr>
        <p:spPr>
          <a:xfrm>
            <a:off x="7343731" y="2587722"/>
            <a:ext cx="4162926" cy="4154984"/>
          </a:xfrm>
          <a:prstGeom prst="rect">
            <a:avLst/>
          </a:prstGeom>
          <a:noFill/>
        </p:spPr>
        <p:txBody>
          <a:bodyPr wrap="square" rtlCol="0">
            <a:spAutoFit/>
          </a:bodyPr>
          <a:lstStyle/>
          <a:p>
            <a:pPr marL="285750" indent="-285750">
              <a:buFont typeface="Arial" panose="020B0604020202020204" pitchFamily="34" charset="0"/>
              <a:buChar char="•"/>
            </a:pPr>
            <a:r>
              <a:rPr lang="cs-CZ" sz="2400" dirty="0"/>
              <a:t>Lancet, 23. ledna 1896</a:t>
            </a:r>
          </a:p>
          <a:p>
            <a:pPr marL="285750" indent="-285750">
              <a:buFont typeface="Arial" panose="020B0604020202020204" pitchFamily="34" charset="0"/>
              <a:buChar char="•"/>
            </a:pPr>
            <a:r>
              <a:rPr lang="cs-CZ" sz="2400" dirty="0"/>
              <a:t>Roentgenovy paprsky použity pro detekci úlomku nože v páteři opilého námořníka, který byl po rvačce díky tomuto zranění paralyzován, dokud mu nebyl úlomek vyjmut.</a:t>
            </a:r>
          </a:p>
          <a:p>
            <a:pPr marL="285750" indent="-285750">
              <a:buFont typeface="Arial" panose="020B0604020202020204" pitchFamily="34" charset="0"/>
              <a:buChar char="•"/>
            </a:pPr>
            <a:r>
              <a:rPr lang="cs-CZ" sz="2400" dirty="0"/>
              <a:t>Poté se RTG diagnostika prudce rozvíjí jak v Evropě tak USA </a:t>
            </a:r>
          </a:p>
        </p:txBody>
      </p:sp>
    </p:spTree>
    <p:extLst>
      <p:ext uri="{BB962C8B-B14F-4D97-AF65-F5344CB8AC3E}">
        <p14:creationId xmlns:p14="http://schemas.microsoft.com/office/powerpoint/2010/main" val="3437200474"/>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300789" y="4086"/>
            <a:ext cx="11052891" cy="1325160"/>
          </a:xfrm>
        </p:spPr>
        <p:txBody>
          <a:bodyPr/>
          <a:lstStyle/>
          <a:p>
            <a:r>
              <a:rPr lang="cs-CZ" sz="4800" dirty="0">
                <a:solidFill>
                  <a:schemeClr val="bg1"/>
                </a:solidFill>
              </a:rPr>
              <a:t>RADIUM GIRLS</a:t>
            </a:r>
          </a:p>
        </p:txBody>
      </p:sp>
      <p:sp>
        <p:nvSpPr>
          <p:cNvPr id="3" name="Podnadpis 2"/>
          <p:cNvSpPr>
            <a:spLocks noGrp="1"/>
          </p:cNvSpPr>
          <p:nvPr>
            <p:ph type="subTitle"/>
          </p:nvPr>
        </p:nvSpPr>
        <p:spPr/>
        <p:txBody>
          <a:bodyPr/>
          <a:lstStyle/>
          <a:p>
            <a:endParaRPr lang="cs-CZ" dirty="0"/>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t="18481" r="50164"/>
          <a:stretch/>
        </p:blipFill>
        <p:spPr>
          <a:xfrm>
            <a:off x="5859376" y="1203158"/>
            <a:ext cx="6116066" cy="5502441"/>
          </a:xfrm>
          <a:prstGeom prst="rect">
            <a:avLst/>
          </a:prstGeom>
          <a:ln>
            <a:solidFill>
              <a:schemeClr val="bg1"/>
            </a:solidFill>
          </a:ln>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89" y="1215746"/>
            <a:ext cx="5474369" cy="5474369"/>
          </a:xfrm>
          <a:prstGeom prst="rect">
            <a:avLst/>
          </a:prstGeom>
          <a:ln>
            <a:solidFill>
              <a:schemeClr val="bg1"/>
            </a:solidFill>
          </a:ln>
        </p:spPr>
      </p:pic>
      <p:sp>
        <p:nvSpPr>
          <p:cNvPr id="6" name="CustomShape 1"/>
          <p:cNvSpPr/>
          <p:nvPr/>
        </p:nvSpPr>
        <p:spPr>
          <a:xfrm>
            <a:off x="5113421" y="261157"/>
            <a:ext cx="6653463" cy="70643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cs-CZ" sz="2000" spc="-1" dirty="0">
                <a:solidFill>
                  <a:schemeClr val="bg1"/>
                </a:solidFill>
                <a:latin typeface="Calibri"/>
              </a:rPr>
              <a:t>...</a:t>
            </a:r>
            <a:r>
              <a:rPr lang="en-US" sz="2000" spc="-1" dirty="0">
                <a:solidFill>
                  <a:schemeClr val="bg1"/>
                </a:solidFill>
                <a:latin typeface="Calibri"/>
              </a:rPr>
              <a:t>. Sometimes </a:t>
            </a:r>
            <a:r>
              <a:rPr lang="en-US" sz="2000" b="1" spc="-1" dirty="0">
                <a:solidFill>
                  <a:schemeClr val="bg1"/>
                </a:solidFill>
                <a:latin typeface="Calibri"/>
              </a:rPr>
              <a:t>they would paint their fingernails and teeth glow-in-the-dark</a:t>
            </a:r>
            <a:r>
              <a:rPr lang="en-US" sz="2000" spc="-1" dirty="0">
                <a:solidFill>
                  <a:schemeClr val="bg1"/>
                </a:solidFill>
                <a:latin typeface="Calibri"/>
              </a:rPr>
              <a:t> to surprise their boyfriends after work. </a:t>
            </a:r>
            <a:endParaRPr lang="cs-CZ" sz="2000" spc="-1" dirty="0">
              <a:solidFill>
                <a:schemeClr val="bg1"/>
              </a:solidFill>
              <a:latin typeface="Arial"/>
            </a:endParaRPr>
          </a:p>
        </p:txBody>
      </p:sp>
    </p:spTree>
    <p:extLst>
      <p:ext uri="{BB962C8B-B14F-4D97-AF65-F5344CB8AC3E}">
        <p14:creationId xmlns:p14="http://schemas.microsoft.com/office/powerpoint/2010/main" val="1980061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746E2A38-ACC8-44E6-85E2-A79CBAF15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252532"/>
            <a:ext cx="11100816" cy="22586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TextShape 2"/>
          <p:cNvSpPr txBox="1"/>
          <p:nvPr/>
        </p:nvSpPr>
        <p:spPr>
          <a:xfrm>
            <a:off x="838199" y="438559"/>
            <a:ext cx="3515591" cy="188155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spc="-1">
                <a:solidFill>
                  <a:schemeClr val="bg1"/>
                </a:solidFill>
                <a:latin typeface="+mj-lt"/>
                <a:ea typeface="+mj-ea"/>
                <a:cs typeface="+mj-cs"/>
              </a:rPr>
              <a:t>Radium Girls - SARKOMY</a:t>
            </a:r>
            <a:endParaRPr lang="en-US" sz="3200" kern="1200" spc="-1">
              <a:solidFill>
                <a:schemeClr val="bg1"/>
              </a:solidFill>
              <a:latin typeface="+mj-lt"/>
              <a:ea typeface="+mj-ea"/>
              <a:cs typeface="+mj-cs"/>
            </a:endParaRPr>
          </a:p>
        </p:txBody>
      </p:sp>
      <p:sp>
        <p:nvSpPr>
          <p:cNvPr id="352" name="CustomShape 4"/>
          <p:cNvSpPr/>
          <p:nvPr/>
        </p:nvSpPr>
        <p:spPr>
          <a:xfrm>
            <a:off x="4639541" y="438559"/>
            <a:ext cx="6714260" cy="1881559"/>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800" spc="-1" dirty="0">
                <a:solidFill>
                  <a:schemeClr val="bg1"/>
                </a:solidFill>
              </a:rPr>
              <a:t>Ra </a:t>
            </a:r>
            <a:r>
              <a:rPr lang="en-US" sz="2800" spc="-1" dirty="0" err="1">
                <a:solidFill>
                  <a:schemeClr val="bg1"/>
                </a:solidFill>
              </a:rPr>
              <a:t>biologicky</a:t>
            </a:r>
            <a:r>
              <a:rPr lang="en-US" sz="2800" spc="-1" dirty="0">
                <a:solidFill>
                  <a:schemeClr val="bg1"/>
                </a:solidFill>
              </a:rPr>
              <a:t> </a:t>
            </a:r>
            <a:r>
              <a:rPr lang="en-US" sz="2800" spc="-1" dirty="0" err="1">
                <a:solidFill>
                  <a:schemeClr val="bg1"/>
                </a:solidFill>
              </a:rPr>
              <a:t>podobné</a:t>
            </a:r>
            <a:r>
              <a:rPr lang="en-US" sz="2800" spc="-1" dirty="0">
                <a:solidFill>
                  <a:schemeClr val="bg1"/>
                </a:solidFill>
              </a:rPr>
              <a:t> Ca </a:t>
            </a:r>
          </a:p>
          <a:p>
            <a:pPr indent="-228600">
              <a:lnSpc>
                <a:spcPct val="90000"/>
              </a:lnSpc>
              <a:spcAft>
                <a:spcPts val="600"/>
              </a:spcAft>
              <a:buFont typeface="Arial" panose="020B0604020202020204" pitchFamily="34" charset="0"/>
              <a:buChar char="•"/>
            </a:pPr>
            <a:r>
              <a:rPr lang="en-US" sz="2800" spc="-1" dirty="0">
                <a:solidFill>
                  <a:schemeClr val="bg1"/>
                </a:solidFill>
              </a:rPr>
              <a:t>(</a:t>
            </a:r>
            <a:r>
              <a:rPr lang="en-US" sz="2800" spc="-1" dirty="0" err="1">
                <a:solidFill>
                  <a:schemeClr val="bg1"/>
                </a:solidFill>
              </a:rPr>
              <a:t>akumulace</a:t>
            </a:r>
            <a:r>
              <a:rPr lang="en-US" sz="2800" spc="-1" dirty="0">
                <a:solidFill>
                  <a:schemeClr val="bg1"/>
                </a:solidFill>
              </a:rPr>
              <a:t> v </a:t>
            </a:r>
            <a:r>
              <a:rPr lang="en-US" sz="2800" spc="-1" dirty="0" err="1">
                <a:solidFill>
                  <a:schemeClr val="bg1"/>
                </a:solidFill>
              </a:rPr>
              <a:t>kostech</a:t>
            </a:r>
            <a:r>
              <a:rPr lang="en-US" sz="2800" spc="-1" dirty="0">
                <a:solidFill>
                  <a:schemeClr val="bg1"/>
                </a:solidFill>
              </a:rPr>
              <a:t>)</a:t>
            </a:r>
          </a:p>
        </p:txBody>
      </p:sp>
      <p:pic>
        <p:nvPicPr>
          <p:cNvPr id="348" name="Picture 8" descr="http://www.waterburyobserver.org/sites/default/files/radium-girls-3.jpg"/>
          <p:cNvPicPr/>
          <p:nvPr/>
        </p:nvPicPr>
        <p:blipFill rotWithShape="1">
          <a:blip r:embed="rId2" cstate="print"/>
          <a:srcRect t="8808" r="-3" b="20223"/>
          <a:stretch/>
        </p:blipFill>
        <p:spPr>
          <a:xfrm>
            <a:off x="704087" y="2831909"/>
            <a:ext cx="3649704" cy="3464981"/>
          </a:xfrm>
          <a:prstGeom prst="rect">
            <a:avLst/>
          </a:prstGeom>
        </p:spPr>
      </p:pic>
      <p:pic>
        <p:nvPicPr>
          <p:cNvPr id="346" name="Picture 6" descr="http://66.media.tumblr.com/2db53e1e41d837f0bba1bf7c2854de70/tumblr_nxamc854Kt1uaq7mqo5_r1_540.jpg"/>
          <p:cNvPicPr/>
          <p:nvPr/>
        </p:nvPicPr>
        <p:blipFill rotWithShape="1">
          <a:blip r:embed="rId3" cstate="print"/>
          <a:srcRect l="15673" r="17128" b="1"/>
          <a:stretch/>
        </p:blipFill>
        <p:spPr>
          <a:xfrm>
            <a:off x="4639540" y="2831909"/>
            <a:ext cx="6848371" cy="3464981"/>
          </a:xfrm>
          <a:prstGeom prst="rect">
            <a:avLst/>
          </a:prstGeom>
        </p:spPr>
      </p:pic>
      <p:sp>
        <p:nvSpPr>
          <p:cNvPr id="353" name="CustomShape 5"/>
          <p:cNvSpPr/>
          <p:nvPr/>
        </p:nvSpPr>
        <p:spPr>
          <a:xfrm>
            <a:off x="1679520" y="-1443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9" name="CustomShape 3">
            <a:extLst>
              <a:ext uri="{FF2B5EF4-FFF2-40B4-BE49-F238E27FC236}">
                <a16:creationId xmlns:a16="http://schemas.microsoft.com/office/drawing/2014/main" id="{CB0623AB-F8E9-4C5B-AFC1-F9EF38FFD3FE}"/>
              </a:ext>
            </a:extLst>
          </p:cNvPr>
          <p:cNvSpPr/>
          <p:nvPr/>
        </p:nvSpPr>
        <p:spPr>
          <a:xfrm>
            <a:off x="2114431" y="5532322"/>
            <a:ext cx="1252307"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cs-CZ" sz="2400" i="1" spc="-1" dirty="0" err="1">
                <a:solidFill>
                  <a:srgbClr val="FF0000"/>
                </a:solidFill>
                <a:latin typeface="Calibri"/>
              </a:rPr>
              <a:t>sarcoma</a:t>
            </a:r>
            <a:endParaRPr lang="cs-CZ" sz="2400" spc="-1" dirty="0">
              <a:latin typeface="Arial"/>
            </a:endParaRPr>
          </a:p>
        </p:txBody>
      </p:sp>
    </p:spTree>
    <p:extLst>
      <p:ext uri="{BB962C8B-B14F-4D97-AF65-F5344CB8AC3E}">
        <p14:creationId xmlns:p14="http://schemas.microsoft.com/office/powerpoint/2010/main" val="34983687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TextShape 1"/>
          <p:cNvSpPr txBox="1"/>
          <p:nvPr/>
        </p:nvSpPr>
        <p:spPr>
          <a:xfrm>
            <a:off x="838080" y="-19204"/>
            <a:ext cx="10515360" cy="1325160"/>
          </a:xfrm>
          <a:prstGeom prst="rect">
            <a:avLst/>
          </a:prstGeom>
          <a:noFill/>
          <a:ln>
            <a:noFill/>
          </a:ln>
        </p:spPr>
        <p:txBody>
          <a:bodyPr anchor="ctr">
            <a:noAutofit/>
          </a:bodyPr>
          <a:lstStyle/>
          <a:p>
            <a:pPr>
              <a:lnSpc>
                <a:spcPct val="90000"/>
              </a:lnSpc>
            </a:pPr>
            <a:r>
              <a:rPr lang="cs-CZ" sz="4400" b="1" strike="noStrike" spc="-1" dirty="0">
                <a:solidFill>
                  <a:srgbClr val="000000"/>
                </a:solidFill>
                <a:latin typeface="Calibri Light"/>
              </a:rPr>
              <a:t>SMRTÍCÍ POLONIUM</a:t>
            </a:r>
            <a:endParaRPr lang="cs-CZ" sz="4400" b="0" strike="noStrike" spc="-1" dirty="0">
              <a:solidFill>
                <a:srgbClr val="000000"/>
              </a:solidFill>
              <a:latin typeface="Calibri"/>
            </a:endParaRPr>
          </a:p>
        </p:txBody>
      </p:sp>
      <p:sp>
        <p:nvSpPr>
          <p:cNvPr id="340" name="TextShape 2"/>
          <p:cNvSpPr txBox="1"/>
          <p:nvPr/>
        </p:nvSpPr>
        <p:spPr>
          <a:xfrm>
            <a:off x="500622" y="1060436"/>
            <a:ext cx="6146880" cy="5511960"/>
          </a:xfrm>
          <a:prstGeom prst="rect">
            <a:avLst/>
          </a:prstGeom>
          <a:noFill/>
          <a:ln>
            <a:noFill/>
          </a:ln>
        </p:spPr>
        <p:txBody>
          <a:bodyPr>
            <a:noAutofit/>
          </a:bodyPr>
          <a:lstStyle/>
          <a:p>
            <a:pPr marL="228600" indent="-228240">
              <a:spcBef>
                <a:spcPts val="1000"/>
              </a:spcBef>
              <a:buClr>
                <a:srgbClr val="000000"/>
              </a:buClr>
              <a:buFont typeface="Arial"/>
              <a:buChar char="•"/>
            </a:pPr>
            <a:r>
              <a:rPr lang="cs-CZ" sz="2300" b="0" strike="noStrike" spc="-1" dirty="0">
                <a:solidFill>
                  <a:srgbClr val="000000"/>
                </a:solidFill>
                <a:latin typeface="Calibri"/>
              </a:rPr>
              <a:t>Po = jedna z nejtoxičtějších substancí</a:t>
            </a:r>
          </a:p>
          <a:p>
            <a:pPr marL="228600" indent="-228240">
              <a:spcBef>
                <a:spcPts val="1000"/>
              </a:spcBef>
              <a:buClr>
                <a:srgbClr val="000000"/>
              </a:buClr>
              <a:buFont typeface="Arial"/>
              <a:buChar char="•"/>
            </a:pPr>
            <a:r>
              <a:rPr lang="cs-CZ" sz="2300" dirty="0"/>
              <a:t>10</a:t>
            </a:r>
            <a:r>
              <a:rPr lang="cs-CZ" sz="2300" baseline="30000" dirty="0"/>
              <a:t>12 </a:t>
            </a:r>
            <a:r>
              <a:rPr lang="cs-CZ" sz="2300" b="0" strike="noStrike" spc="-1" dirty="0" err="1">
                <a:solidFill>
                  <a:srgbClr val="000000"/>
                </a:solidFill>
                <a:latin typeface="Calibri"/>
              </a:rPr>
              <a:t>times</a:t>
            </a:r>
            <a:r>
              <a:rPr lang="cs-CZ" sz="2300" b="0" strike="noStrike" spc="-1" dirty="0">
                <a:solidFill>
                  <a:srgbClr val="000000"/>
                </a:solidFill>
                <a:latin typeface="Calibri"/>
              </a:rPr>
              <a:t> </a:t>
            </a:r>
            <a:r>
              <a:rPr lang="en-US" sz="2300" b="0" strike="noStrike" spc="-1" dirty="0">
                <a:solidFill>
                  <a:srgbClr val="000000"/>
                </a:solidFill>
                <a:latin typeface="Calibri"/>
              </a:rPr>
              <a:t>ore toxic than hydrogen cyanide</a:t>
            </a:r>
            <a:r>
              <a:rPr lang="cs-CZ" sz="2300" b="0" strike="noStrike" spc="-1" dirty="0">
                <a:solidFill>
                  <a:srgbClr val="000000"/>
                </a:solidFill>
                <a:latin typeface="Calibri"/>
              </a:rPr>
              <a:t>, HCN</a:t>
            </a:r>
            <a:r>
              <a:rPr lang="en-US" sz="2300" b="0" strike="noStrike" spc="-1" dirty="0">
                <a:solidFill>
                  <a:srgbClr val="000000"/>
                </a:solidFill>
                <a:latin typeface="Calibri"/>
              </a:rPr>
              <a:t>.</a:t>
            </a:r>
            <a:endParaRPr lang="cs-CZ" sz="2300" b="0" strike="noStrike" spc="-1" dirty="0">
              <a:solidFill>
                <a:srgbClr val="000000"/>
              </a:solidFill>
              <a:latin typeface="Calibri"/>
            </a:endParaRPr>
          </a:p>
          <a:p>
            <a:pPr marL="228600" indent="-228240">
              <a:spcBef>
                <a:spcPts val="1000"/>
              </a:spcBef>
              <a:buClr>
                <a:srgbClr val="000000"/>
              </a:buClr>
              <a:buFont typeface="Arial"/>
              <a:buChar char="•"/>
            </a:pPr>
            <a:r>
              <a:rPr lang="cs-CZ" sz="2300" b="0" strike="noStrike" spc="-1" dirty="0">
                <a:solidFill>
                  <a:srgbClr val="000000"/>
                </a:solidFill>
                <a:latin typeface="Calibri"/>
              </a:rPr>
              <a:t>Alfa </a:t>
            </a:r>
            <a:r>
              <a:rPr lang="cs-CZ" sz="2300" b="0" strike="noStrike" spc="-1" dirty="0" err="1">
                <a:solidFill>
                  <a:srgbClr val="000000"/>
                </a:solidFill>
                <a:latin typeface="Calibri"/>
              </a:rPr>
              <a:t>emiter</a:t>
            </a:r>
            <a:r>
              <a:rPr lang="cs-CZ" sz="2300" b="0" strike="noStrike" spc="-1" dirty="0">
                <a:solidFill>
                  <a:srgbClr val="000000"/>
                </a:solidFill>
                <a:latin typeface="Calibri"/>
              </a:rPr>
              <a:t> </a:t>
            </a:r>
            <a:r>
              <a:rPr lang="cs-CZ" sz="2300" b="0" strike="noStrike" spc="-1" dirty="0">
                <a:solidFill>
                  <a:srgbClr val="000000"/>
                </a:solidFill>
                <a:latin typeface="Calibri"/>
                <a:sym typeface="Wingdings" pitchFamily="2" charset="2"/>
              </a:rPr>
              <a:t> </a:t>
            </a:r>
            <a:r>
              <a:rPr lang="cs-CZ" sz="2300" b="0" strike="noStrike" spc="-1" dirty="0" err="1">
                <a:solidFill>
                  <a:srgbClr val="000000"/>
                </a:solidFill>
                <a:latin typeface="Calibri"/>
                <a:sym typeface="Wingdings" pitchFamily="2" charset="2"/>
              </a:rPr>
              <a:t>nebzpečné</a:t>
            </a:r>
            <a:r>
              <a:rPr lang="cs-CZ" sz="2300" b="0" strike="noStrike" spc="-1" dirty="0">
                <a:solidFill>
                  <a:srgbClr val="000000"/>
                </a:solidFill>
                <a:latin typeface="Calibri"/>
                <a:sym typeface="Wingdings" pitchFamily="2" charset="2"/>
              </a:rPr>
              <a:t> při vnitřní kontaminaci</a:t>
            </a:r>
            <a:endParaRPr lang="cs-CZ" sz="2300" b="0" strike="noStrike" spc="-1" dirty="0">
              <a:solidFill>
                <a:srgbClr val="000000"/>
              </a:solidFill>
              <a:latin typeface="Calibri"/>
            </a:endParaRPr>
          </a:p>
          <a:p>
            <a:pPr marL="228600" indent="-228240">
              <a:spcBef>
                <a:spcPts val="1000"/>
              </a:spcBef>
              <a:buClr>
                <a:srgbClr val="000000"/>
              </a:buClr>
              <a:buFont typeface="Arial"/>
              <a:buChar char="•"/>
            </a:pPr>
            <a:r>
              <a:rPr lang="en-US" sz="2300" b="1" spc="-1" dirty="0">
                <a:solidFill>
                  <a:srgbClr val="FF0000"/>
                </a:solidFill>
              </a:rPr>
              <a:t>Irène Joliot-Curie</a:t>
            </a:r>
            <a:r>
              <a:rPr lang="cs-CZ" sz="2300" b="1" spc="-1" dirty="0">
                <a:solidFill>
                  <a:srgbClr val="FF0000"/>
                </a:solidFill>
              </a:rPr>
              <a:t> (dcera M.C.)</a:t>
            </a:r>
            <a:r>
              <a:rPr lang="en-US" sz="2300" b="1" spc="-1" dirty="0">
                <a:solidFill>
                  <a:srgbClr val="FF0000"/>
                </a:solidFill>
              </a:rPr>
              <a:t> </a:t>
            </a:r>
            <a:r>
              <a:rPr lang="cs-CZ" sz="2300" spc="-1" dirty="0">
                <a:solidFill>
                  <a:srgbClr val="000000"/>
                </a:solidFill>
                <a:latin typeface="Calibri"/>
              </a:rPr>
              <a:t>17. března 1956 (59 let) zemřela na leukémii způsobenou zářením (z velké části díky práci s Po), kterému byla celý život vystavena.</a:t>
            </a:r>
          </a:p>
          <a:p>
            <a:pPr marL="228600" indent="-228240">
              <a:spcBef>
                <a:spcPts val="1000"/>
              </a:spcBef>
              <a:buClr>
                <a:srgbClr val="000000"/>
              </a:buClr>
              <a:buFont typeface="Arial"/>
              <a:buChar char="•"/>
            </a:pPr>
            <a:r>
              <a:rPr lang="en-US" sz="2300" b="1" strike="noStrike" spc="-1" dirty="0">
                <a:solidFill>
                  <a:srgbClr val="FF0000"/>
                </a:solidFill>
                <a:latin typeface="Calibri"/>
              </a:rPr>
              <a:t>Alexander Litvinenko </a:t>
            </a:r>
            <a:r>
              <a:rPr lang="cs-CZ" sz="2300" b="0" strike="noStrike" spc="-1" dirty="0">
                <a:solidFill>
                  <a:srgbClr val="000000"/>
                </a:solidFill>
                <a:latin typeface="Calibri"/>
              </a:rPr>
              <a:t>– ruský agent otrávený Rusy</a:t>
            </a:r>
          </a:p>
          <a:p>
            <a:pPr marL="228600" indent="-228240">
              <a:spcBef>
                <a:spcPts val="1000"/>
              </a:spcBef>
              <a:buClr>
                <a:srgbClr val="000000"/>
              </a:buClr>
              <a:buFont typeface="Arial"/>
              <a:buChar char="•"/>
            </a:pPr>
            <a:r>
              <a:rPr lang="en-US" sz="2300" b="1" strike="noStrike" spc="-1" dirty="0">
                <a:solidFill>
                  <a:srgbClr val="FF0000"/>
                </a:solidFill>
                <a:latin typeface="Calibri"/>
              </a:rPr>
              <a:t>Yasser Arafat </a:t>
            </a:r>
            <a:r>
              <a:rPr lang="cs-CZ" sz="2300" b="0" strike="noStrike" spc="-1" dirty="0">
                <a:solidFill>
                  <a:srgbClr val="000000"/>
                </a:solidFill>
                <a:latin typeface="Calibri"/>
              </a:rPr>
              <a:t>možná též otráven Po (palestinský terorista na kterého měl dlouho spadeno </a:t>
            </a:r>
            <a:r>
              <a:rPr lang="cs-CZ" sz="2300" b="0" strike="noStrike" spc="-1" dirty="0" err="1">
                <a:solidFill>
                  <a:srgbClr val="000000"/>
                </a:solidFill>
                <a:latin typeface="Calibri"/>
              </a:rPr>
              <a:t>Mosad</a:t>
            </a:r>
            <a:r>
              <a:rPr lang="cs-CZ" sz="2300" b="0" strike="noStrike" spc="-1" dirty="0">
                <a:solidFill>
                  <a:srgbClr val="000000"/>
                </a:solidFill>
                <a:latin typeface="Calibri"/>
              </a:rPr>
              <a:t>)</a:t>
            </a:r>
            <a:r>
              <a:rPr lang="en-US" sz="2300" b="0" strike="noStrike" spc="-1" dirty="0">
                <a:solidFill>
                  <a:srgbClr val="000000"/>
                </a:solidFill>
                <a:latin typeface="Calibri"/>
              </a:rPr>
              <a:t>.</a:t>
            </a:r>
            <a:endParaRPr lang="cs-CZ" sz="2300" b="0" strike="noStrike" spc="-1" dirty="0">
              <a:solidFill>
                <a:srgbClr val="000000"/>
              </a:solidFill>
              <a:latin typeface="Calibri"/>
            </a:endParaRPr>
          </a:p>
        </p:txBody>
      </p:sp>
      <p:pic>
        <p:nvPicPr>
          <p:cNvPr id="341" name="Obrázek 3"/>
          <p:cNvPicPr/>
          <p:nvPr/>
        </p:nvPicPr>
        <p:blipFill>
          <a:blip r:embed="rId2" cstate="print"/>
          <a:stretch/>
        </p:blipFill>
        <p:spPr>
          <a:xfrm>
            <a:off x="6984960" y="929520"/>
            <a:ext cx="4810080" cy="2702160"/>
          </a:xfrm>
          <a:prstGeom prst="rect">
            <a:avLst/>
          </a:prstGeom>
          <a:ln>
            <a:noFill/>
          </a:ln>
        </p:spPr>
      </p:pic>
      <p:pic>
        <p:nvPicPr>
          <p:cNvPr id="342" name="Obrázek 4"/>
          <p:cNvPicPr/>
          <p:nvPr/>
        </p:nvPicPr>
        <p:blipFill>
          <a:blip r:embed="rId3" cstate="print"/>
          <a:stretch/>
        </p:blipFill>
        <p:spPr>
          <a:xfrm>
            <a:off x="6984960" y="3608605"/>
            <a:ext cx="2383680" cy="2809440"/>
          </a:xfrm>
          <a:prstGeom prst="rect">
            <a:avLst/>
          </a:prstGeom>
          <a:ln>
            <a:noFill/>
          </a:ln>
        </p:spPr>
      </p:pic>
      <p:pic>
        <p:nvPicPr>
          <p:cNvPr id="343" name="Obrázek 6"/>
          <p:cNvPicPr/>
          <p:nvPr/>
        </p:nvPicPr>
        <p:blipFill>
          <a:blip r:embed="rId4" cstate="print"/>
          <a:stretch/>
        </p:blipFill>
        <p:spPr>
          <a:xfrm>
            <a:off x="9368640" y="3573463"/>
            <a:ext cx="2426400" cy="2867657"/>
          </a:xfrm>
          <a:prstGeom prst="rect">
            <a:avLst/>
          </a:prstGeom>
          <a:ln>
            <a:noFill/>
          </a:ln>
        </p:spPr>
      </p:pic>
      <p:sp>
        <p:nvSpPr>
          <p:cNvPr id="2" name="Obdélník 1"/>
          <p:cNvSpPr/>
          <p:nvPr/>
        </p:nvSpPr>
        <p:spPr>
          <a:xfrm>
            <a:off x="8313418" y="560188"/>
            <a:ext cx="2192780" cy="369332"/>
          </a:xfrm>
          <a:prstGeom prst="rect">
            <a:avLst/>
          </a:prstGeom>
        </p:spPr>
        <p:txBody>
          <a:bodyPr wrap="none">
            <a:spAutoFit/>
          </a:bodyPr>
          <a:lstStyle/>
          <a:p>
            <a:r>
              <a:rPr lang="en-US" spc="-1" dirty="0">
                <a:solidFill>
                  <a:srgbClr val="FF0000"/>
                </a:solidFill>
              </a:rPr>
              <a:t>Alexander Litvinenko </a:t>
            </a:r>
            <a:endParaRPr lang="cs-CZ" dirty="0"/>
          </a:p>
        </p:txBody>
      </p:sp>
    </p:spTree>
    <p:extLst>
      <p:ext uri="{BB962C8B-B14F-4D97-AF65-F5344CB8AC3E}">
        <p14:creationId xmlns:p14="http://schemas.microsoft.com/office/powerpoint/2010/main" val="42193859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5"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TextShape 1"/>
          <p:cNvSpPr txBox="1"/>
          <p:nvPr/>
        </p:nvSpPr>
        <p:spPr>
          <a:xfrm>
            <a:off x="6421700" y="713232"/>
            <a:ext cx="5154168" cy="119786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spc="-1">
                <a:latin typeface="+mj-lt"/>
                <a:ea typeface="+mj-ea"/>
                <a:cs typeface="+mj-cs"/>
              </a:rPr>
              <a:t>RADIOAKTIVITA = energie uvolněná při přeměně prvků</a:t>
            </a:r>
            <a:endParaRPr lang="en-US" sz="2800" spc="-1">
              <a:latin typeface="+mj-lt"/>
              <a:ea typeface="+mj-ea"/>
              <a:cs typeface="+mj-cs"/>
            </a:endParaRPr>
          </a:p>
        </p:txBody>
      </p:sp>
      <p:pic>
        <p:nvPicPr>
          <p:cNvPr id="356" name="Picture 8" descr="https://encrypted-tbn0.gstatic.com/images?q=tbn:ANd9GcSncNlC_4HsQvAfDe_GYqj8c24Sdow0qN7ac6OfSeIJmTTxy-zf"/>
          <p:cNvPicPr/>
          <p:nvPr/>
        </p:nvPicPr>
        <p:blipFill rotWithShape="1">
          <a:blip r:embed="rId2" cstate="print"/>
          <a:srcRect r="1" b="60"/>
          <a:stretch/>
        </p:blipFill>
        <p:spPr>
          <a:xfrm>
            <a:off x="20" y="10"/>
            <a:ext cx="5495089" cy="6857990"/>
          </a:xfrm>
          <a:prstGeom prst="rect">
            <a:avLst/>
          </a:prstGeom>
        </p:spPr>
      </p:pic>
      <p:sp>
        <p:nvSpPr>
          <p:cNvPr id="107" name="!!Line">
            <a:extLst>
              <a:ext uri="{FF2B5EF4-FFF2-40B4-BE49-F238E27FC236}">
                <a16:creationId xmlns:a16="http://schemas.microsoft.com/office/drawing/2014/main" id="{29A9EE12-EF77-4DB4-84E4-043DE7235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3328" y="822960"/>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TextShape 2"/>
          <p:cNvSpPr txBox="1"/>
          <p:nvPr/>
        </p:nvSpPr>
        <p:spPr>
          <a:xfrm>
            <a:off x="6421700" y="2048256"/>
            <a:ext cx="5154168" cy="4123944"/>
          </a:xfrm>
          <a:prstGeom prst="rect">
            <a:avLst/>
          </a:prstGeom>
        </p:spPr>
        <p:txBody>
          <a:bodyPr vert="horz" lIns="91440" tIns="45720" rIns="91440" bIns="45720" rtlCol="0" anchor="t">
            <a:normAutofit/>
          </a:bodyPr>
          <a:lstStyle/>
          <a:p>
            <a:pPr marL="228600" indent="-228600">
              <a:spcBef>
                <a:spcPts val="1200"/>
              </a:spcBef>
              <a:buClr>
                <a:srgbClr val="FF0000"/>
              </a:buClr>
              <a:buFont typeface="Arial" panose="020B0604020202020204" pitchFamily="34" charset="0"/>
              <a:buChar char="•"/>
            </a:pPr>
            <a:r>
              <a:rPr lang="en-US" sz="2200" spc="-1" dirty="0"/>
              <a:t>v </a:t>
            </a:r>
            <a:r>
              <a:rPr lang="en-US" sz="2200" spc="-1" dirty="0" err="1"/>
              <a:t>roce</a:t>
            </a:r>
            <a:r>
              <a:rPr lang="en-US" sz="2200" spc="-1" dirty="0"/>
              <a:t> 1899 Marie Curie </a:t>
            </a:r>
            <a:r>
              <a:rPr lang="en-US" sz="2200" spc="-1" dirty="0" err="1"/>
              <a:t>objasnila</a:t>
            </a:r>
            <a:r>
              <a:rPr lang="en-US" sz="2200" spc="-1" dirty="0"/>
              <a:t> </a:t>
            </a:r>
            <a:r>
              <a:rPr lang="en-US" sz="2200" spc="-1" dirty="0" err="1"/>
              <a:t>podstatu</a:t>
            </a:r>
            <a:r>
              <a:rPr lang="en-US" sz="2200" spc="-1" dirty="0"/>
              <a:t> </a:t>
            </a:r>
            <a:r>
              <a:rPr lang="en-US" sz="2200" spc="-1" dirty="0" err="1"/>
              <a:t>radioaktivního</a:t>
            </a:r>
            <a:r>
              <a:rPr lang="en-US" sz="2200" spc="-1" dirty="0"/>
              <a:t> </a:t>
            </a:r>
            <a:r>
              <a:rPr lang="en-US" sz="2200" spc="-1" dirty="0" err="1"/>
              <a:t>záření</a:t>
            </a:r>
            <a:r>
              <a:rPr lang="en-US" sz="2200" spc="-1" dirty="0"/>
              <a:t>:</a:t>
            </a:r>
          </a:p>
          <a:p>
            <a:pPr marL="228600" indent="-228600">
              <a:spcBef>
                <a:spcPts val="1200"/>
              </a:spcBef>
              <a:buClr>
                <a:srgbClr val="FF0000"/>
              </a:buClr>
              <a:buFont typeface="Arial" panose="020B0604020202020204" pitchFamily="34" charset="0"/>
              <a:buChar char="•"/>
            </a:pPr>
            <a:r>
              <a:rPr lang="en-US" sz="2200" spc="-1" dirty="0" err="1"/>
              <a:t>Radioaktivní</a:t>
            </a:r>
            <a:r>
              <a:rPr lang="en-US" sz="2200" spc="-1" dirty="0"/>
              <a:t> </a:t>
            </a:r>
            <a:r>
              <a:rPr lang="en-US" sz="2200" spc="-1" dirty="0" err="1"/>
              <a:t>záření</a:t>
            </a:r>
            <a:r>
              <a:rPr lang="en-US" sz="2200" spc="-1" dirty="0"/>
              <a:t> </a:t>
            </a:r>
            <a:r>
              <a:rPr lang="en-US" sz="2200" spc="-1" dirty="0" err="1"/>
              <a:t>považovala</a:t>
            </a:r>
            <a:r>
              <a:rPr lang="en-US" sz="2200" spc="-1" dirty="0"/>
              <a:t> za </a:t>
            </a:r>
            <a:r>
              <a:rPr lang="en-US" sz="2200" spc="-1" dirty="0" err="1"/>
              <a:t>vedlejší</a:t>
            </a:r>
            <a:r>
              <a:rPr lang="en-US" sz="2200" spc="-1" dirty="0"/>
              <a:t> </a:t>
            </a:r>
            <a:r>
              <a:rPr lang="en-US" sz="2200" spc="-1" dirty="0" err="1"/>
              <a:t>produkt</a:t>
            </a:r>
            <a:r>
              <a:rPr lang="en-US" sz="2200" spc="-1" dirty="0"/>
              <a:t> </a:t>
            </a:r>
            <a:r>
              <a:rPr lang="en-US" sz="2200" spc="-1" dirty="0" err="1"/>
              <a:t>rozpadu</a:t>
            </a:r>
            <a:r>
              <a:rPr lang="en-US" sz="2200" spc="-1" dirty="0"/>
              <a:t> </a:t>
            </a:r>
            <a:r>
              <a:rPr lang="en-US" sz="2200" spc="-1" dirty="0" err="1"/>
              <a:t>atomových</a:t>
            </a:r>
            <a:r>
              <a:rPr lang="en-US" sz="2200" spc="-1" dirty="0"/>
              <a:t> </a:t>
            </a:r>
            <a:r>
              <a:rPr lang="en-US" sz="2200" spc="-1" dirty="0" err="1"/>
              <a:t>jader</a:t>
            </a:r>
            <a:r>
              <a:rPr lang="en-US" sz="2200" spc="-1" dirty="0"/>
              <a:t>.</a:t>
            </a:r>
          </a:p>
          <a:p>
            <a:pPr marL="228600" indent="-228600">
              <a:spcBef>
                <a:spcPts val="1200"/>
              </a:spcBef>
              <a:buClr>
                <a:srgbClr val="FF0000"/>
              </a:buClr>
              <a:buFont typeface="Arial" panose="020B0604020202020204" pitchFamily="34" charset="0"/>
              <a:buChar char="•"/>
            </a:pPr>
            <a:r>
              <a:rPr lang="en-US" sz="2200" spc="-1" dirty="0" err="1"/>
              <a:t>Usoudila</a:t>
            </a:r>
            <a:r>
              <a:rPr lang="en-US" sz="2200" spc="-1" dirty="0"/>
              <a:t>, </a:t>
            </a:r>
            <a:r>
              <a:rPr lang="en-US" sz="2200" spc="-1" dirty="0" err="1"/>
              <a:t>že</a:t>
            </a:r>
            <a:r>
              <a:rPr lang="en-US" sz="2200" spc="-1" dirty="0"/>
              <a:t> </a:t>
            </a:r>
            <a:r>
              <a:rPr lang="en-US" sz="2200" spc="-1" dirty="0" err="1"/>
              <a:t>jádra</a:t>
            </a:r>
            <a:r>
              <a:rPr lang="en-US" sz="2200" spc="-1" dirty="0"/>
              <a:t> </a:t>
            </a:r>
            <a:r>
              <a:rPr lang="en-US" sz="2200" spc="-1" dirty="0" err="1"/>
              <a:t>těžkých</a:t>
            </a:r>
            <a:r>
              <a:rPr lang="en-US" sz="2200" spc="-1" dirty="0"/>
              <a:t> </a:t>
            </a:r>
            <a:r>
              <a:rPr lang="en-US" sz="2200" spc="-1" dirty="0" err="1"/>
              <a:t>atomů</a:t>
            </a:r>
            <a:r>
              <a:rPr lang="en-US" sz="2200" spc="-1" dirty="0"/>
              <a:t> se </a:t>
            </a:r>
            <a:r>
              <a:rPr lang="en-US" sz="2200" spc="-1" dirty="0" err="1"/>
              <a:t>zbavují</a:t>
            </a:r>
            <a:r>
              <a:rPr lang="en-US" sz="2200" spc="-1" dirty="0"/>
              <a:t> </a:t>
            </a:r>
            <a:r>
              <a:rPr lang="en-US" sz="2200" spc="-1" dirty="0" err="1"/>
              <a:t>vyzařováním</a:t>
            </a:r>
            <a:r>
              <a:rPr lang="en-US" sz="2200" spc="-1" dirty="0"/>
              <a:t> </a:t>
            </a:r>
            <a:r>
              <a:rPr lang="en-US" sz="2200" spc="-1" dirty="0" err="1"/>
              <a:t>svých</a:t>
            </a:r>
            <a:r>
              <a:rPr lang="en-US" sz="2200" spc="-1" dirty="0"/>
              <a:t> </a:t>
            </a:r>
            <a:r>
              <a:rPr lang="en-US" sz="2200" spc="-1" dirty="0" err="1"/>
              <a:t>částí</a:t>
            </a:r>
            <a:r>
              <a:rPr lang="en-US" sz="2200" spc="-1" dirty="0"/>
              <a:t>, </a:t>
            </a:r>
            <a:r>
              <a:rPr lang="en-US" sz="2200" spc="-1" dirty="0" err="1"/>
              <a:t>čímž</a:t>
            </a:r>
            <a:r>
              <a:rPr lang="en-US" sz="2200" spc="-1" dirty="0"/>
              <a:t> se </a:t>
            </a:r>
            <a:r>
              <a:rPr lang="en-US" sz="2200" spc="-1" dirty="0" err="1"/>
              <a:t>tyto</a:t>
            </a:r>
            <a:r>
              <a:rPr lang="en-US" sz="2200" spc="-1" dirty="0"/>
              <a:t> </a:t>
            </a:r>
            <a:r>
              <a:rPr lang="en-US" sz="2200" spc="-1" dirty="0" err="1"/>
              <a:t>prvky</a:t>
            </a:r>
            <a:r>
              <a:rPr lang="en-US" sz="2200" spc="-1" dirty="0"/>
              <a:t> </a:t>
            </a:r>
            <a:r>
              <a:rPr lang="en-US" sz="2200" spc="-1" dirty="0" err="1"/>
              <a:t>mění</a:t>
            </a:r>
            <a:r>
              <a:rPr lang="en-US" sz="2200" spc="-1" dirty="0"/>
              <a:t> </a:t>
            </a:r>
            <a:r>
              <a:rPr lang="en-US" sz="2200" spc="-1" dirty="0" err="1"/>
              <a:t>na</a:t>
            </a:r>
            <a:r>
              <a:rPr lang="en-US" sz="2200" spc="-1" dirty="0"/>
              <a:t> </a:t>
            </a:r>
            <a:r>
              <a:rPr lang="en-US" sz="2200" spc="-1" dirty="0" err="1"/>
              <a:t>jednodušší</a:t>
            </a:r>
            <a:r>
              <a:rPr lang="en-US" sz="2200" spc="-1" dirty="0"/>
              <a:t>.</a:t>
            </a:r>
          </a:p>
          <a:p>
            <a:pPr indent="-228600">
              <a:lnSpc>
                <a:spcPct val="90000"/>
              </a:lnSpc>
              <a:spcBef>
                <a:spcPts val="1001"/>
              </a:spcBef>
              <a:buFont typeface="Arial" panose="020B0604020202020204" pitchFamily="34" charset="0"/>
              <a:buChar char="•"/>
            </a:pPr>
            <a:endParaRPr lang="en-US" sz="2200" spc="-1" dirty="0"/>
          </a:p>
        </p:txBody>
      </p:sp>
    </p:spTree>
    <p:extLst>
      <p:ext uri="{BB962C8B-B14F-4D97-AF65-F5344CB8AC3E}">
        <p14:creationId xmlns:p14="http://schemas.microsoft.com/office/powerpoint/2010/main" val="2220747102"/>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TextShape 1"/>
          <p:cNvSpPr txBox="1"/>
          <p:nvPr/>
        </p:nvSpPr>
        <p:spPr>
          <a:xfrm>
            <a:off x="0" y="333024"/>
            <a:ext cx="12192000" cy="759704"/>
          </a:xfrm>
          <a:prstGeom prst="rect">
            <a:avLst/>
          </a:prstGeom>
          <a:noFill/>
          <a:ln>
            <a:noFill/>
          </a:ln>
        </p:spPr>
        <p:txBody>
          <a:bodyPr anchor="ctr">
            <a:noAutofit/>
          </a:bodyPr>
          <a:lstStyle/>
          <a:p>
            <a:pPr algn="ctr">
              <a:lnSpc>
                <a:spcPct val="90000"/>
              </a:lnSpc>
            </a:pPr>
            <a:r>
              <a:rPr lang="cs-CZ" sz="4400" b="1" spc="-1" dirty="0" err="1">
                <a:solidFill>
                  <a:srgbClr val="000000"/>
                </a:solidFill>
                <a:latin typeface="Calibri Light"/>
              </a:rPr>
              <a:t>Rutherford</a:t>
            </a:r>
            <a:r>
              <a:rPr lang="cs-CZ" sz="4400" b="1" spc="-1" dirty="0">
                <a:solidFill>
                  <a:srgbClr val="000000"/>
                </a:solidFill>
                <a:latin typeface="Calibri Light"/>
              </a:rPr>
              <a:t> + </a:t>
            </a:r>
            <a:r>
              <a:rPr lang="cs-CZ" sz="4400" b="1" spc="-1" dirty="0" err="1">
                <a:solidFill>
                  <a:srgbClr val="000000"/>
                </a:solidFill>
                <a:latin typeface="Calibri Light"/>
              </a:rPr>
              <a:t>Soddy</a:t>
            </a:r>
            <a:endParaRPr lang="cs-CZ" sz="4400" b="1" spc="-1" dirty="0">
              <a:solidFill>
                <a:srgbClr val="000000"/>
              </a:solidFill>
              <a:latin typeface="Calibri"/>
            </a:endParaRPr>
          </a:p>
        </p:txBody>
      </p:sp>
      <p:sp>
        <p:nvSpPr>
          <p:cNvPr id="358" name="TextShape 2"/>
          <p:cNvSpPr txBox="1"/>
          <p:nvPr/>
        </p:nvSpPr>
        <p:spPr>
          <a:xfrm>
            <a:off x="629656" y="4525800"/>
            <a:ext cx="11149259" cy="2048043"/>
          </a:xfrm>
          <a:prstGeom prst="rect">
            <a:avLst/>
          </a:prstGeom>
          <a:noFill/>
          <a:ln>
            <a:noFill/>
          </a:ln>
        </p:spPr>
        <p:txBody>
          <a:bodyPr>
            <a:normAutofit fontScale="95500"/>
          </a:bodyPr>
          <a:lstStyle/>
          <a:p>
            <a:pPr>
              <a:lnSpc>
                <a:spcPct val="90000"/>
              </a:lnSpc>
              <a:spcBef>
                <a:spcPts val="1001"/>
              </a:spcBef>
            </a:pPr>
            <a:endParaRPr lang="cs-CZ" sz="2400" spc="-1" dirty="0">
              <a:solidFill>
                <a:srgbClr val="000000"/>
              </a:solidFill>
              <a:latin typeface="Calibri"/>
            </a:endParaRPr>
          </a:p>
          <a:p>
            <a:pPr marL="228600" indent="-228240">
              <a:lnSpc>
                <a:spcPct val="90000"/>
              </a:lnSpc>
              <a:spcBef>
                <a:spcPts val="1001"/>
              </a:spcBef>
              <a:buClr>
                <a:srgbClr val="000000"/>
              </a:buClr>
              <a:buFont typeface="Arial"/>
              <a:buChar char="•"/>
            </a:pPr>
            <a:r>
              <a:rPr lang="cs-CZ" sz="2400" spc="-1" dirty="0">
                <a:solidFill>
                  <a:srgbClr val="000000"/>
                </a:solidFill>
                <a:latin typeface="Calibri"/>
              </a:rPr>
              <a:t>M + P Curie – na oslavu Nobelovy ceny uspořádali </a:t>
            </a:r>
            <a:r>
              <a:rPr lang="cs-CZ" sz="2400" u="sng" spc="-1" dirty="0">
                <a:solidFill>
                  <a:srgbClr val="000000"/>
                </a:solidFill>
                <a:latin typeface="Calibri"/>
              </a:rPr>
              <a:t>zahradní párty, kde </a:t>
            </a:r>
            <a:r>
              <a:rPr lang="cs-CZ" sz="2400" u="sng" spc="-1" dirty="0" err="1">
                <a:solidFill>
                  <a:srgbClr val="000000"/>
                </a:solidFill>
                <a:latin typeface="Calibri"/>
              </a:rPr>
              <a:t>Pierre</a:t>
            </a:r>
            <a:r>
              <a:rPr lang="cs-CZ" sz="2400" u="sng" spc="-1" dirty="0">
                <a:solidFill>
                  <a:srgbClr val="000000"/>
                </a:solidFill>
                <a:latin typeface="Calibri"/>
              </a:rPr>
              <a:t> ukázal lahvičku s radiem</a:t>
            </a:r>
            <a:r>
              <a:rPr lang="cs-CZ" sz="2400" spc="-1" dirty="0">
                <a:solidFill>
                  <a:srgbClr val="000000"/>
                </a:solidFill>
                <a:latin typeface="Calibri"/>
              </a:rPr>
              <a:t>  - Ernest </a:t>
            </a:r>
            <a:r>
              <a:rPr lang="cs-CZ" sz="2400" spc="-1" dirty="0" err="1">
                <a:solidFill>
                  <a:srgbClr val="000000"/>
                </a:solidFill>
                <a:latin typeface="Calibri"/>
              </a:rPr>
              <a:t>Rutheford</a:t>
            </a:r>
            <a:r>
              <a:rPr lang="cs-CZ" sz="2400" spc="-1" dirty="0">
                <a:solidFill>
                  <a:srgbClr val="000000"/>
                </a:solidFill>
                <a:latin typeface="Calibri"/>
              </a:rPr>
              <a:t>, mezi přítomnými, se podivoval, proč tato látka září</a:t>
            </a:r>
          </a:p>
          <a:p>
            <a:pPr marL="228600" indent="-228240">
              <a:lnSpc>
                <a:spcPct val="90000"/>
              </a:lnSpc>
              <a:spcBef>
                <a:spcPts val="1001"/>
              </a:spcBef>
              <a:buClr>
                <a:srgbClr val="000000"/>
              </a:buClr>
              <a:buFont typeface="Arial"/>
              <a:buChar char="•"/>
            </a:pPr>
            <a:r>
              <a:rPr lang="cs-CZ" sz="2400" spc="-1" dirty="0">
                <a:solidFill>
                  <a:srgbClr val="000000"/>
                </a:solidFill>
                <a:latin typeface="Calibri"/>
              </a:rPr>
              <a:t>Ernest </a:t>
            </a:r>
            <a:r>
              <a:rPr lang="cs-CZ" sz="2400" spc="-1" dirty="0" err="1">
                <a:solidFill>
                  <a:srgbClr val="000000"/>
                </a:solidFill>
                <a:latin typeface="Calibri"/>
              </a:rPr>
              <a:t>Rutherford</a:t>
            </a:r>
            <a:r>
              <a:rPr lang="cs-CZ" sz="2400" spc="-1" dirty="0">
                <a:solidFill>
                  <a:srgbClr val="000000"/>
                </a:solidFill>
                <a:latin typeface="Calibri"/>
              </a:rPr>
              <a:t> se „spolčil“ s Frederickem </a:t>
            </a:r>
            <a:r>
              <a:rPr lang="cs-CZ" sz="2400" spc="-1" dirty="0" err="1">
                <a:solidFill>
                  <a:srgbClr val="000000"/>
                </a:solidFill>
                <a:latin typeface="Calibri"/>
              </a:rPr>
              <a:t>Soddym</a:t>
            </a:r>
            <a:r>
              <a:rPr lang="cs-CZ" sz="2400" spc="-1" dirty="0">
                <a:solidFill>
                  <a:srgbClr val="000000"/>
                </a:solidFill>
                <a:latin typeface="Calibri"/>
              </a:rPr>
              <a:t> (chemik) a studovali uran a thorium </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3809" y="1297340"/>
            <a:ext cx="2346471" cy="3168232"/>
          </a:xfrm>
          <a:prstGeom prst="rect">
            <a:avLst/>
          </a:prstGeom>
        </p:spPr>
      </p:pic>
      <p:pic>
        <p:nvPicPr>
          <p:cNvPr id="11" name="Obrázek 10"/>
          <p:cNvPicPr>
            <a:picLocks noChangeAspect="1"/>
          </p:cNvPicPr>
          <p:nvPr/>
        </p:nvPicPr>
        <p:blipFill rotWithShape="1">
          <a:blip r:embed="rId3">
            <a:extLst>
              <a:ext uri="{28A0092B-C50C-407E-A947-70E740481C1C}">
                <a14:useLocalDpi xmlns:a14="http://schemas.microsoft.com/office/drawing/2010/main" val="0"/>
              </a:ext>
            </a:extLst>
          </a:blip>
          <a:srcRect l="36469" t="49357" r="23833"/>
          <a:stretch/>
        </p:blipFill>
        <p:spPr>
          <a:xfrm>
            <a:off x="1296638" y="1318382"/>
            <a:ext cx="3482580" cy="3145487"/>
          </a:xfrm>
          <a:prstGeom prst="rect">
            <a:avLst/>
          </a:prstGeom>
        </p:spPr>
      </p:pic>
      <p:pic>
        <p:nvPicPr>
          <p:cNvPr id="8" name="Obrázek 7"/>
          <p:cNvPicPr>
            <a:picLocks noChangeAspect="1"/>
          </p:cNvPicPr>
          <p:nvPr/>
        </p:nvPicPr>
        <p:blipFill rotWithShape="1">
          <a:blip r:embed="rId3">
            <a:extLst>
              <a:ext uri="{28A0092B-C50C-407E-A947-70E740481C1C}">
                <a14:useLocalDpi xmlns:a14="http://schemas.microsoft.com/office/drawing/2010/main" val="0"/>
              </a:ext>
            </a:extLst>
          </a:blip>
          <a:srcRect l="63829" b="52456"/>
          <a:stretch/>
        </p:blipFill>
        <p:spPr>
          <a:xfrm>
            <a:off x="4779218" y="1299043"/>
            <a:ext cx="3380521" cy="3145971"/>
          </a:xfrm>
          <a:prstGeom prst="rect">
            <a:avLst/>
          </a:prstGeom>
        </p:spPr>
      </p:pic>
      <p:sp>
        <p:nvSpPr>
          <p:cNvPr id="9" name="Obdélník 8"/>
          <p:cNvSpPr/>
          <p:nvPr/>
        </p:nvSpPr>
        <p:spPr>
          <a:xfrm>
            <a:off x="1106906" y="1299043"/>
            <a:ext cx="7052833" cy="31459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565443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2"/>
          <p:cNvSpPr txBox="1"/>
          <p:nvPr/>
        </p:nvSpPr>
        <p:spPr>
          <a:xfrm>
            <a:off x="461219" y="3862143"/>
            <a:ext cx="5634781" cy="2885753"/>
          </a:xfrm>
          <a:prstGeom prst="rect">
            <a:avLst/>
          </a:prstGeom>
          <a:noFill/>
          <a:ln>
            <a:noFill/>
          </a:ln>
        </p:spPr>
        <p:txBody>
          <a:bodyPr>
            <a:normAutofit fontScale="95500"/>
          </a:bodyPr>
          <a:lstStyle/>
          <a:p>
            <a:pPr>
              <a:lnSpc>
                <a:spcPct val="90000"/>
              </a:lnSpc>
              <a:spcBef>
                <a:spcPts val="1001"/>
              </a:spcBef>
            </a:pPr>
            <a:endParaRPr lang="cs-CZ" sz="2400" spc="-1" dirty="0">
              <a:solidFill>
                <a:srgbClr val="000000"/>
              </a:solidFill>
              <a:latin typeface="Calibri"/>
            </a:endParaRPr>
          </a:p>
          <a:p>
            <a:pPr marL="228600" indent="-228240">
              <a:lnSpc>
                <a:spcPct val="90000"/>
              </a:lnSpc>
              <a:spcBef>
                <a:spcPts val="1001"/>
              </a:spcBef>
              <a:buClr>
                <a:srgbClr val="000000"/>
              </a:buClr>
              <a:buFont typeface="Arial"/>
              <a:buChar char="•"/>
            </a:pPr>
            <a:r>
              <a:rPr lang="cs-CZ" sz="2400" spc="-1" dirty="0">
                <a:latin typeface="Calibri"/>
              </a:rPr>
              <a:t>dospěli k převratnému závěru, že </a:t>
            </a:r>
            <a:r>
              <a:rPr lang="cs-CZ" sz="2400" b="1" spc="-1" dirty="0">
                <a:solidFill>
                  <a:srgbClr val="FF0000"/>
                </a:solidFill>
                <a:latin typeface="Calibri"/>
              </a:rPr>
              <a:t>radioaktivita je atomárním jevem</a:t>
            </a:r>
            <a:r>
              <a:rPr lang="cs-CZ" sz="2400" spc="-1" dirty="0">
                <a:latin typeface="Calibri"/>
              </a:rPr>
              <a:t>, jehož podstatou je nestabilita atomů některých chemických prvků, </a:t>
            </a:r>
            <a:r>
              <a:rPr lang="cs-CZ" sz="2400" u="sng" spc="-1" dirty="0">
                <a:latin typeface="Calibri"/>
              </a:rPr>
              <a:t>jež se samovolně přeměňují v atomy prvků jiných za současné emise (radioaktivního) záření</a:t>
            </a:r>
          </a:p>
        </p:txBody>
      </p:sp>
      <p:sp>
        <p:nvSpPr>
          <p:cNvPr id="6" name="TextShape 2"/>
          <p:cNvSpPr txBox="1"/>
          <p:nvPr/>
        </p:nvSpPr>
        <p:spPr>
          <a:xfrm>
            <a:off x="6326752" y="681369"/>
            <a:ext cx="5350042" cy="2230272"/>
          </a:xfrm>
          <a:prstGeom prst="rect">
            <a:avLst/>
          </a:prstGeom>
          <a:noFill/>
          <a:ln>
            <a:noFill/>
          </a:ln>
        </p:spPr>
        <p:txBody>
          <a:bodyPr>
            <a:normAutofit fontScale="95500"/>
          </a:bodyPr>
          <a:lstStyle/>
          <a:p>
            <a:pPr>
              <a:lnSpc>
                <a:spcPct val="90000"/>
              </a:lnSpc>
              <a:spcBef>
                <a:spcPts val="1001"/>
              </a:spcBef>
            </a:pPr>
            <a:endParaRPr lang="cs-CZ" sz="2800" spc="-1" dirty="0">
              <a:solidFill>
                <a:srgbClr val="000000"/>
              </a:solidFill>
              <a:latin typeface="Calibri"/>
            </a:endParaRPr>
          </a:p>
          <a:p>
            <a:pPr marL="228600" indent="-228240">
              <a:lnSpc>
                <a:spcPct val="90000"/>
              </a:lnSpc>
              <a:spcBef>
                <a:spcPts val="1001"/>
              </a:spcBef>
              <a:buClr>
                <a:srgbClr val="000000"/>
              </a:buClr>
              <a:buFont typeface="Arial"/>
              <a:buChar char="•"/>
            </a:pPr>
            <a:r>
              <a:rPr lang="cs-CZ" sz="2100" b="1" spc="-1" dirty="0" err="1">
                <a:solidFill>
                  <a:srgbClr val="0070C0"/>
                </a:solidFill>
                <a:latin typeface="Calibri"/>
              </a:rPr>
              <a:t>Soddy</a:t>
            </a:r>
            <a:r>
              <a:rPr lang="cs-CZ" sz="2100" b="1" spc="-1" dirty="0">
                <a:solidFill>
                  <a:srgbClr val="0070C0"/>
                </a:solidFill>
                <a:latin typeface="Calibri"/>
              </a:rPr>
              <a:t>: „</a:t>
            </a:r>
            <a:r>
              <a:rPr lang="cs-CZ" sz="2100" b="1" i="1" spc="-1" dirty="0" err="1">
                <a:solidFill>
                  <a:srgbClr val="0070C0"/>
                </a:solidFill>
                <a:latin typeface="Calibri"/>
              </a:rPr>
              <a:t>Rutherforde</a:t>
            </a:r>
            <a:r>
              <a:rPr lang="cs-CZ" sz="2100" b="1" i="1" spc="-1" dirty="0">
                <a:solidFill>
                  <a:srgbClr val="0070C0"/>
                </a:solidFill>
                <a:latin typeface="Calibri"/>
              </a:rPr>
              <a:t>, tohle je transmutace</a:t>
            </a:r>
            <a:r>
              <a:rPr lang="cs-CZ" sz="2100" b="1" spc="-1" dirty="0">
                <a:solidFill>
                  <a:srgbClr val="0070C0"/>
                </a:solidFill>
                <a:latin typeface="Calibri"/>
              </a:rPr>
              <a:t>“</a:t>
            </a:r>
          </a:p>
          <a:p>
            <a:pPr marL="228600" indent="-228240">
              <a:lnSpc>
                <a:spcPct val="90000"/>
              </a:lnSpc>
              <a:spcBef>
                <a:spcPts val="1001"/>
              </a:spcBef>
              <a:buClr>
                <a:srgbClr val="000000"/>
              </a:buClr>
              <a:buFont typeface="Arial"/>
              <a:buChar char="•"/>
            </a:pPr>
            <a:r>
              <a:rPr lang="cs-CZ" sz="2100" b="1" spc="-1" dirty="0" err="1">
                <a:solidFill>
                  <a:srgbClr val="0070C0"/>
                </a:solidFill>
                <a:latin typeface="Calibri"/>
              </a:rPr>
              <a:t>Rutherford</a:t>
            </a:r>
            <a:r>
              <a:rPr lang="cs-CZ" sz="2100" spc="-1" dirty="0">
                <a:solidFill>
                  <a:srgbClr val="0070C0"/>
                </a:solidFill>
                <a:latin typeface="Calibri"/>
              </a:rPr>
              <a:t>: „</a:t>
            </a:r>
            <a:r>
              <a:rPr lang="cs-CZ" sz="2100" i="1" spc="-1" dirty="0">
                <a:solidFill>
                  <a:srgbClr val="0070C0"/>
                </a:solidFill>
                <a:latin typeface="Calibri"/>
              </a:rPr>
              <a:t>Proboha, nenazývej to transmutací. Nebo nám nechají setnout hlavy jako alchymistům</a:t>
            </a:r>
            <a:r>
              <a:rPr lang="cs-CZ" sz="2100" spc="-1" dirty="0">
                <a:solidFill>
                  <a:srgbClr val="0070C0"/>
                </a:solidFill>
                <a:latin typeface="Calibri"/>
              </a:rPr>
              <a:t>“</a:t>
            </a: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208" y="1260649"/>
            <a:ext cx="2085147" cy="2815389"/>
          </a:xfrm>
          <a:prstGeom prst="rect">
            <a:avLst/>
          </a:prstGeom>
        </p:spPr>
      </p:pic>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871" y="1263725"/>
            <a:ext cx="2115095" cy="2812314"/>
          </a:xfrm>
          <a:prstGeom prst="rect">
            <a:avLst/>
          </a:prstGeom>
        </p:spPr>
      </p:pic>
      <p:sp>
        <p:nvSpPr>
          <p:cNvPr id="9" name="TextShape 1"/>
          <p:cNvSpPr txBox="1"/>
          <p:nvPr/>
        </p:nvSpPr>
        <p:spPr>
          <a:xfrm>
            <a:off x="0" y="188640"/>
            <a:ext cx="12192000" cy="759704"/>
          </a:xfrm>
          <a:prstGeom prst="rect">
            <a:avLst/>
          </a:prstGeom>
          <a:noFill/>
          <a:ln>
            <a:noFill/>
          </a:ln>
        </p:spPr>
        <p:txBody>
          <a:bodyPr anchor="ctr">
            <a:noAutofit/>
          </a:bodyPr>
          <a:lstStyle/>
          <a:p>
            <a:pPr algn="ctr">
              <a:lnSpc>
                <a:spcPct val="90000"/>
              </a:lnSpc>
            </a:pPr>
            <a:r>
              <a:rPr lang="cs-CZ" sz="4400" b="1" spc="-1" dirty="0" err="1">
                <a:solidFill>
                  <a:srgbClr val="000000"/>
                </a:solidFill>
                <a:latin typeface="Calibri Light"/>
              </a:rPr>
              <a:t>Rutherford</a:t>
            </a:r>
            <a:r>
              <a:rPr lang="cs-CZ" sz="4400" b="1" spc="-1" dirty="0">
                <a:solidFill>
                  <a:srgbClr val="000000"/>
                </a:solidFill>
                <a:latin typeface="Calibri Light"/>
              </a:rPr>
              <a:t> + </a:t>
            </a:r>
            <a:r>
              <a:rPr lang="cs-CZ" sz="4400" b="1" spc="-1" dirty="0" err="1">
                <a:solidFill>
                  <a:srgbClr val="000000"/>
                </a:solidFill>
                <a:latin typeface="Calibri Light"/>
              </a:rPr>
              <a:t>Soddy</a:t>
            </a:r>
            <a:endParaRPr lang="cs-CZ" sz="4400" b="1" spc="-1" dirty="0">
              <a:solidFill>
                <a:srgbClr val="000000"/>
              </a:solidFill>
              <a:latin typeface="Calibri"/>
            </a:endParaRPr>
          </a:p>
        </p:txBody>
      </p:sp>
      <p:pic>
        <p:nvPicPr>
          <p:cNvPr id="1026" name="Picture 2" descr="Transmutation by Jose Azul on Amazon Music - Amazon.com">
            <a:extLst>
              <a:ext uri="{FF2B5EF4-FFF2-40B4-BE49-F238E27FC236}">
                <a16:creationId xmlns:a16="http://schemas.microsoft.com/office/drawing/2014/main" id="{CB236B8B-C620-4626-A2B3-559BEEF7F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0500" y="2769053"/>
            <a:ext cx="3642303" cy="3642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0355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2"/>
          <p:cNvSpPr txBox="1"/>
          <p:nvPr/>
        </p:nvSpPr>
        <p:spPr>
          <a:xfrm>
            <a:off x="480100" y="1129903"/>
            <a:ext cx="11527416" cy="5325328"/>
          </a:xfrm>
          <a:prstGeom prst="rect">
            <a:avLst/>
          </a:prstGeom>
          <a:noFill/>
          <a:ln>
            <a:noFill/>
          </a:ln>
        </p:spPr>
        <p:txBody>
          <a:bodyPr>
            <a:normAutofit fontScale="80500" lnSpcReduction="20000"/>
          </a:bodyPr>
          <a:lstStyle/>
          <a:p>
            <a:pPr marL="228600" indent="-228240">
              <a:lnSpc>
                <a:spcPct val="110000"/>
              </a:lnSpc>
              <a:spcBef>
                <a:spcPts val="1001"/>
              </a:spcBef>
              <a:buClr>
                <a:srgbClr val="000000"/>
              </a:buClr>
              <a:buFont typeface="Arial"/>
              <a:buChar char="•"/>
            </a:pPr>
            <a:r>
              <a:rPr lang="cs-CZ" sz="2800" spc="-1" dirty="0">
                <a:solidFill>
                  <a:srgbClr val="000000"/>
                </a:solidFill>
                <a:latin typeface="Calibri"/>
              </a:rPr>
              <a:t>prvek záleží na počtu protonů v jádře (vodík – 1, ale U – 92!!). U je tak těžký, že tím „trpí“         a zbavuje se proto svých částí (alfa částice), čímž se mění na prvek jiný</a:t>
            </a:r>
          </a:p>
          <a:p>
            <a:pPr marL="228600" indent="-228240">
              <a:lnSpc>
                <a:spcPct val="110000"/>
              </a:lnSpc>
              <a:spcBef>
                <a:spcPts val="1001"/>
              </a:spcBef>
              <a:buClr>
                <a:srgbClr val="000000"/>
              </a:buClr>
              <a:buFont typeface="Arial"/>
              <a:buChar char="•"/>
            </a:pPr>
            <a:r>
              <a:rPr lang="cs-CZ" sz="2800" spc="-1" dirty="0">
                <a:solidFill>
                  <a:srgbClr val="000000"/>
                </a:solidFill>
                <a:latin typeface="Calibri"/>
              </a:rPr>
              <a:t>U </a:t>
            </a:r>
            <a:r>
              <a:rPr lang="cs-CZ" sz="2800" spc="-1" dirty="0">
                <a:solidFill>
                  <a:srgbClr val="000000"/>
                </a:solidFill>
                <a:latin typeface="Wingdings"/>
              </a:rPr>
              <a:t></a:t>
            </a:r>
            <a:r>
              <a:rPr lang="cs-CZ" sz="2800" spc="-1" dirty="0">
                <a:solidFill>
                  <a:srgbClr val="000000"/>
                </a:solidFill>
                <a:latin typeface="Calibri"/>
              </a:rPr>
              <a:t> Thorium </a:t>
            </a:r>
            <a:r>
              <a:rPr lang="cs-CZ" sz="2800" spc="-1" dirty="0">
                <a:solidFill>
                  <a:srgbClr val="000000"/>
                </a:solidFill>
                <a:latin typeface="Wingdings"/>
              </a:rPr>
              <a:t></a:t>
            </a:r>
            <a:r>
              <a:rPr lang="cs-CZ" sz="2800" spc="-1" dirty="0">
                <a:solidFill>
                  <a:srgbClr val="000000"/>
                </a:solidFill>
                <a:latin typeface="Calibri"/>
              </a:rPr>
              <a:t> Protaktinium </a:t>
            </a:r>
            <a:r>
              <a:rPr lang="cs-CZ" sz="2800" spc="-1" dirty="0">
                <a:solidFill>
                  <a:srgbClr val="000000"/>
                </a:solidFill>
                <a:latin typeface="Wingdings"/>
              </a:rPr>
              <a:t></a:t>
            </a:r>
            <a:r>
              <a:rPr lang="cs-CZ" sz="2800" spc="-1" dirty="0">
                <a:solidFill>
                  <a:srgbClr val="000000"/>
                </a:solidFill>
                <a:latin typeface="Calibri"/>
              </a:rPr>
              <a:t> ..Radium </a:t>
            </a:r>
            <a:r>
              <a:rPr lang="cs-CZ" sz="2800" spc="-1" dirty="0">
                <a:solidFill>
                  <a:srgbClr val="000000"/>
                </a:solidFill>
                <a:latin typeface="Wingdings"/>
              </a:rPr>
              <a:t></a:t>
            </a:r>
            <a:r>
              <a:rPr lang="cs-CZ" sz="2800" spc="-1" dirty="0">
                <a:solidFill>
                  <a:srgbClr val="000000"/>
                </a:solidFill>
                <a:latin typeface="Calibri"/>
              </a:rPr>
              <a:t> Radon </a:t>
            </a:r>
            <a:r>
              <a:rPr lang="cs-CZ" sz="2800" spc="-1" dirty="0">
                <a:solidFill>
                  <a:srgbClr val="000000"/>
                </a:solidFill>
                <a:latin typeface="Wingdings"/>
              </a:rPr>
              <a:t></a:t>
            </a:r>
            <a:r>
              <a:rPr lang="cs-CZ" sz="2800" spc="-1" dirty="0">
                <a:solidFill>
                  <a:srgbClr val="000000"/>
                </a:solidFill>
                <a:latin typeface="Calibri"/>
              </a:rPr>
              <a:t> Polonium </a:t>
            </a:r>
            <a:r>
              <a:rPr lang="cs-CZ" sz="2800" spc="-1" dirty="0">
                <a:solidFill>
                  <a:srgbClr val="000000"/>
                </a:solidFill>
                <a:latin typeface="Wingdings"/>
              </a:rPr>
              <a:t></a:t>
            </a:r>
            <a:r>
              <a:rPr lang="cs-CZ" sz="2800" spc="-1" dirty="0">
                <a:solidFill>
                  <a:srgbClr val="000000"/>
                </a:solidFill>
                <a:latin typeface="Calibri"/>
              </a:rPr>
              <a:t> celkem 14 generací „dcer“ – poslední je olovo</a:t>
            </a:r>
          </a:p>
          <a:p>
            <a:pPr marL="228600" indent="-228240">
              <a:lnSpc>
                <a:spcPct val="110000"/>
              </a:lnSpc>
              <a:spcBef>
                <a:spcPts val="1001"/>
              </a:spcBef>
              <a:buClr>
                <a:srgbClr val="000000"/>
              </a:buClr>
              <a:buFont typeface="Arial"/>
              <a:buChar char="•"/>
            </a:pPr>
            <a:r>
              <a:rPr lang="cs-CZ" sz="2800" spc="-1" dirty="0">
                <a:solidFill>
                  <a:srgbClr val="000000"/>
                </a:solidFill>
                <a:latin typeface="Calibri"/>
              </a:rPr>
              <a:t>systemizoval dosavadní poznatky a </a:t>
            </a:r>
            <a:r>
              <a:rPr lang="cs-CZ" sz="2800" b="1" spc="-1" dirty="0">
                <a:solidFill>
                  <a:srgbClr val="FF0000"/>
                </a:solidFill>
                <a:latin typeface="Calibri"/>
              </a:rPr>
              <a:t>uspořádal </a:t>
            </a:r>
            <a:r>
              <a:rPr lang="cs-CZ" sz="2800" b="1" spc="-1" dirty="0" err="1">
                <a:solidFill>
                  <a:srgbClr val="FF0000"/>
                </a:solidFill>
                <a:latin typeface="Calibri"/>
              </a:rPr>
              <a:t>radioelementy</a:t>
            </a:r>
            <a:r>
              <a:rPr lang="cs-CZ" sz="2800" b="1" spc="-1" dirty="0">
                <a:solidFill>
                  <a:srgbClr val="FF0000"/>
                </a:solidFill>
                <a:latin typeface="Calibri"/>
              </a:rPr>
              <a:t> do skupin</a:t>
            </a:r>
            <a:r>
              <a:rPr lang="cs-CZ" sz="2800" spc="-1" dirty="0">
                <a:solidFill>
                  <a:srgbClr val="000000"/>
                </a:solidFill>
                <a:latin typeface="Calibri"/>
              </a:rPr>
              <a:t>, jejichž členy byly vzájemně svázány radioaktivními přeměnami. </a:t>
            </a:r>
          </a:p>
          <a:p>
            <a:pPr marL="228600" indent="-228240">
              <a:lnSpc>
                <a:spcPct val="110000"/>
              </a:lnSpc>
              <a:spcBef>
                <a:spcPts val="1001"/>
              </a:spcBef>
              <a:buClr>
                <a:srgbClr val="000000"/>
              </a:buClr>
              <a:buFont typeface="Arial"/>
              <a:buChar char="•"/>
            </a:pPr>
            <a:r>
              <a:rPr lang="cs-CZ" sz="2800" spc="-1" dirty="0">
                <a:solidFill>
                  <a:srgbClr val="000000"/>
                </a:solidFill>
                <a:latin typeface="Calibri"/>
              </a:rPr>
              <a:t>Dospěl ke konečnému výsledku, jímž je </a:t>
            </a:r>
            <a:r>
              <a:rPr lang="cs-CZ" sz="2800" b="1" spc="-1" dirty="0">
                <a:solidFill>
                  <a:srgbClr val="FF0000"/>
                </a:solidFill>
                <a:latin typeface="Calibri"/>
              </a:rPr>
              <a:t>detailní popis tří</a:t>
            </a:r>
            <a:r>
              <a:rPr lang="cs-CZ" sz="2800" spc="-1" dirty="0">
                <a:solidFill>
                  <a:srgbClr val="000000"/>
                </a:solidFill>
                <a:latin typeface="Calibri"/>
              </a:rPr>
              <a:t> </a:t>
            </a:r>
            <a:r>
              <a:rPr lang="cs-CZ" sz="2800" b="1" spc="-1" dirty="0">
                <a:solidFill>
                  <a:srgbClr val="FF0000"/>
                </a:solidFill>
                <a:latin typeface="Calibri"/>
              </a:rPr>
              <a:t>rozpadových řad</a:t>
            </a:r>
            <a:r>
              <a:rPr lang="cs-CZ" sz="2800" spc="-1" dirty="0">
                <a:solidFill>
                  <a:srgbClr val="000000"/>
                </a:solidFill>
                <a:latin typeface="Calibri"/>
              </a:rPr>
              <a:t>: </a:t>
            </a:r>
            <a:r>
              <a:rPr lang="cs-CZ" sz="2800" b="1" spc="-1" dirty="0">
                <a:solidFill>
                  <a:srgbClr val="000000"/>
                </a:solidFill>
                <a:latin typeface="Calibri"/>
              </a:rPr>
              <a:t>uranové</a:t>
            </a:r>
            <a:r>
              <a:rPr lang="cs-CZ" sz="2800" spc="-1" dirty="0">
                <a:solidFill>
                  <a:srgbClr val="000000"/>
                </a:solidFill>
                <a:latin typeface="Calibri"/>
              </a:rPr>
              <a:t>, </a:t>
            </a:r>
            <a:r>
              <a:rPr lang="cs-CZ" sz="2800" b="1" spc="-1" dirty="0">
                <a:solidFill>
                  <a:srgbClr val="000000"/>
                </a:solidFill>
                <a:latin typeface="Calibri"/>
              </a:rPr>
              <a:t>thoriové</a:t>
            </a:r>
            <a:r>
              <a:rPr lang="cs-CZ" sz="2800" spc="-1" dirty="0">
                <a:solidFill>
                  <a:srgbClr val="000000"/>
                </a:solidFill>
                <a:latin typeface="Calibri"/>
              </a:rPr>
              <a:t> a </a:t>
            </a:r>
            <a:r>
              <a:rPr lang="cs-CZ" sz="2800" b="1" spc="-1" dirty="0">
                <a:solidFill>
                  <a:srgbClr val="000000"/>
                </a:solidFill>
                <a:latin typeface="Calibri"/>
              </a:rPr>
              <a:t>aktiniové</a:t>
            </a:r>
            <a:r>
              <a:rPr lang="cs-CZ" sz="2800" spc="-1" dirty="0">
                <a:solidFill>
                  <a:srgbClr val="000000"/>
                </a:solidFill>
                <a:latin typeface="Calibri"/>
              </a:rPr>
              <a:t> (velmi významně přispěl </a:t>
            </a:r>
            <a:r>
              <a:rPr lang="cs-CZ" sz="2800" spc="-1" dirty="0" err="1">
                <a:solidFill>
                  <a:srgbClr val="000000"/>
                </a:solidFill>
                <a:latin typeface="Calibri"/>
              </a:rPr>
              <a:t>Bertram</a:t>
            </a:r>
            <a:r>
              <a:rPr lang="cs-CZ" sz="2800" spc="-1" dirty="0">
                <a:solidFill>
                  <a:srgbClr val="000000"/>
                </a:solidFill>
                <a:latin typeface="Calibri"/>
              </a:rPr>
              <a:t> </a:t>
            </a:r>
            <a:r>
              <a:rPr lang="cs-CZ" sz="2800" spc="-1" dirty="0" err="1">
                <a:solidFill>
                  <a:srgbClr val="000000"/>
                </a:solidFill>
                <a:latin typeface="Calibri"/>
              </a:rPr>
              <a:t>Boltwood</a:t>
            </a:r>
            <a:r>
              <a:rPr lang="cs-CZ" sz="2800" spc="-1" dirty="0">
                <a:solidFill>
                  <a:srgbClr val="000000"/>
                </a:solidFill>
                <a:latin typeface="Calibri"/>
              </a:rPr>
              <a:t>, 1870 – 1927)</a:t>
            </a:r>
          </a:p>
          <a:p>
            <a:pPr marL="228600" indent="-228240">
              <a:lnSpc>
                <a:spcPct val="110000"/>
              </a:lnSpc>
              <a:spcBef>
                <a:spcPts val="1001"/>
              </a:spcBef>
              <a:buClr>
                <a:srgbClr val="000000"/>
              </a:buClr>
              <a:buFont typeface="Arial"/>
              <a:buChar char="•"/>
            </a:pPr>
            <a:r>
              <a:rPr lang="cs-CZ" sz="2800" spc="-1" dirty="0">
                <a:solidFill>
                  <a:srgbClr val="000000"/>
                </a:solidFill>
                <a:latin typeface="Calibri"/>
              </a:rPr>
              <a:t>Rozpadem U se postupně uvolňuje energie – </a:t>
            </a:r>
            <a:r>
              <a:rPr lang="cs-CZ" sz="2800" u="sng" spc="-1" dirty="0">
                <a:solidFill>
                  <a:srgbClr val="000000"/>
                </a:solidFill>
                <a:latin typeface="Calibri"/>
              </a:rPr>
              <a:t>kdyby ji někdo dokázal z atomu dostat najednou, měl by v rukách ohromnou moc</a:t>
            </a:r>
          </a:p>
          <a:p>
            <a:pPr marL="228600" indent="-228240">
              <a:lnSpc>
                <a:spcPct val="110000"/>
              </a:lnSpc>
              <a:spcBef>
                <a:spcPts val="1001"/>
              </a:spcBef>
              <a:buClr>
                <a:srgbClr val="000000"/>
              </a:buClr>
              <a:buFont typeface="Arial"/>
              <a:buChar char="•"/>
            </a:pPr>
            <a:r>
              <a:rPr lang="cs-CZ" sz="2800" spc="-1" dirty="0">
                <a:solidFill>
                  <a:srgbClr val="000000"/>
                </a:solidFill>
                <a:latin typeface="Calibri"/>
              </a:rPr>
              <a:t>Postulování exponenciálního rozpadového zákona a poločasu rozpadu</a:t>
            </a:r>
          </a:p>
          <a:p>
            <a:pPr marL="228600" indent="-228240">
              <a:lnSpc>
                <a:spcPct val="110000"/>
              </a:lnSpc>
              <a:spcBef>
                <a:spcPts val="1001"/>
              </a:spcBef>
              <a:buClr>
                <a:srgbClr val="000000"/>
              </a:buClr>
              <a:buFont typeface="Arial"/>
              <a:buChar char="•"/>
            </a:pPr>
            <a:r>
              <a:rPr lang="cs-CZ" sz="2800" spc="-1" dirty="0" err="1">
                <a:solidFill>
                  <a:srgbClr val="000000"/>
                </a:solidFill>
                <a:latin typeface="Calibri"/>
              </a:rPr>
              <a:t>Rutherford</a:t>
            </a:r>
            <a:r>
              <a:rPr lang="cs-CZ" sz="2800" spc="-1" dirty="0">
                <a:solidFill>
                  <a:srgbClr val="000000"/>
                </a:solidFill>
                <a:latin typeface="Calibri"/>
              </a:rPr>
              <a:t> navrhl využít měření aktuálního množství výchozího a koncového elementu rozpadového procesu ke stanovení délky jeho trvání, </a:t>
            </a:r>
            <a:r>
              <a:rPr lang="cs-CZ" sz="2800" spc="-1" dirty="0" err="1">
                <a:solidFill>
                  <a:srgbClr val="000000"/>
                </a:solidFill>
                <a:latin typeface="Calibri"/>
              </a:rPr>
              <a:t>t.j</a:t>
            </a:r>
            <a:r>
              <a:rPr lang="cs-CZ" sz="2800" spc="-1" dirty="0">
                <a:solidFill>
                  <a:srgbClr val="000000"/>
                </a:solidFill>
                <a:latin typeface="Calibri"/>
              </a:rPr>
              <a:t>. k určení stáří vzorku. Tímto postupem, jenž </a:t>
            </a:r>
            <a:r>
              <a:rPr lang="cs-CZ" sz="2800" b="1" spc="-1" dirty="0">
                <a:solidFill>
                  <a:srgbClr val="FF0000"/>
                </a:solidFill>
                <a:latin typeface="Calibri"/>
              </a:rPr>
              <a:t>je ideovým základem současné metodiky radioaktivního datování</a:t>
            </a:r>
          </a:p>
        </p:txBody>
      </p:sp>
      <p:sp>
        <p:nvSpPr>
          <p:cNvPr id="5" name="TextShape 1"/>
          <p:cNvSpPr txBox="1"/>
          <p:nvPr/>
        </p:nvSpPr>
        <p:spPr>
          <a:xfrm>
            <a:off x="0" y="188640"/>
            <a:ext cx="12192000" cy="759704"/>
          </a:xfrm>
          <a:prstGeom prst="rect">
            <a:avLst/>
          </a:prstGeom>
          <a:noFill/>
          <a:ln>
            <a:noFill/>
          </a:ln>
        </p:spPr>
        <p:txBody>
          <a:bodyPr anchor="ctr">
            <a:noAutofit/>
          </a:bodyPr>
          <a:lstStyle/>
          <a:p>
            <a:pPr algn="ctr">
              <a:lnSpc>
                <a:spcPct val="90000"/>
              </a:lnSpc>
            </a:pPr>
            <a:r>
              <a:rPr lang="cs-CZ" sz="4400" b="1" spc="-1" dirty="0" err="1">
                <a:solidFill>
                  <a:srgbClr val="000000"/>
                </a:solidFill>
                <a:latin typeface="Calibri Light"/>
              </a:rPr>
              <a:t>Rutherford</a:t>
            </a:r>
            <a:r>
              <a:rPr lang="cs-CZ" sz="4400" b="1" spc="-1" dirty="0">
                <a:solidFill>
                  <a:srgbClr val="000000"/>
                </a:solidFill>
                <a:latin typeface="Calibri Light"/>
              </a:rPr>
              <a:t> + </a:t>
            </a:r>
            <a:r>
              <a:rPr lang="cs-CZ" sz="4400" b="1" spc="-1" dirty="0" err="1">
                <a:solidFill>
                  <a:srgbClr val="000000"/>
                </a:solidFill>
                <a:latin typeface="Calibri Light"/>
              </a:rPr>
              <a:t>Soddy</a:t>
            </a:r>
            <a:endParaRPr lang="cs-CZ" sz="4400" b="1" spc="-1" dirty="0">
              <a:solidFill>
                <a:srgbClr val="000000"/>
              </a:solidFill>
              <a:latin typeface="Calibri"/>
            </a:endParaRPr>
          </a:p>
        </p:txBody>
      </p:sp>
    </p:spTree>
    <p:extLst>
      <p:ext uri="{BB962C8B-B14F-4D97-AF65-F5344CB8AC3E}">
        <p14:creationId xmlns:p14="http://schemas.microsoft.com/office/powerpoint/2010/main" val="5919833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Obrázek 4"/>
          <p:cNvPicPr/>
          <p:nvPr/>
        </p:nvPicPr>
        <p:blipFill>
          <a:blip r:embed="rId2" cstate="print"/>
          <a:stretch/>
        </p:blipFill>
        <p:spPr>
          <a:xfrm>
            <a:off x="1560720" y="201240"/>
            <a:ext cx="9106920" cy="6500880"/>
          </a:xfrm>
          <a:prstGeom prst="rect">
            <a:avLst/>
          </a:prstGeom>
          <a:ln>
            <a:noFill/>
          </a:ln>
        </p:spPr>
      </p:pic>
    </p:spTree>
    <p:extLst>
      <p:ext uri="{BB962C8B-B14F-4D97-AF65-F5344CB8AC3E}">
        <p14:creationId xmlns:p14="http://schemas.microsoft.com/office/powerpoint/2010/main" val="9348806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746E2A38-ACC8-44E6-85E2-A79CBAF15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252532"/>
            <a:ext cx="11100816" cy="22586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TextShape 1"/>
          <p:cNvSpPr txBox="1"/>
          <p:nvPr/>
        </p:nvSpPr>
        <p:spPr>
          <a:xfrm>
            <a:off x="838199" y="438559"/>
            <a:ext cx="3515591" cy="188155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kern="1200" spc="-1">
                <a:solidFill>
                  <a:schemeClr val="bg1"/>
                </a:solidFill>
                <a:latin typeface="+mj-lt"/>
                <a:ea typeface="+mj-ea"/>
                <a:cs typeface="+mj-cs"/>
              </a:rPr>
              <a:t>RADIOAKTIVITA = energie uvolněná při přeměně prvků</a:t>
            </a:r>
            <a:endParaRPr lang="en-US" sz="3200" kern="1200" spc="-1">
              <a:solidFill>
                <a:schemeClr val="bg1"/>
              </a:solidFill>
              <a:latin typeface="+mj-lt"/>
              <a:ea typeface="+mj-ea"/>
              <a:cs typeface="+mj-cs"/>
            </a:endParaRPr>
          </a:p>
        </p:txBody>
      </p:sp>
      <p:sp>
        <p:nvSpPr>
          <p:cNvPr id="361" name="TextShape 2"/>
          <p:cNvSpPr txBox="1"/>
          <p:nvPr/>
        </p:nvSpPr>
        <p:spPr>
          <a:xfrm>
            <a:off x="4639541" y="438559"/>
            <a:ext cx="6714260" cy="1881559"/>
          </a:xfrm>
          <a:prstGeom prst="rect">
            <a:avLst/>
          </a:prstGeom>
        </p:spPr>
        <p:txBody>
          <a:bodyPr vert="horz" lIns="91440" tIns="45720" rIns="91440" bIns="45720" rtlCol="0" anchor="ctr">
            <a:normAutofit/>
          </a:bodyPr>
          <a:lstStyle/>
          <a:p>
            <a:pPr marL="228600" indent="-228600">
              <a:lnSpc>
                <a:spcPct val="90000"/>
              </a:lnSpc>
              <a:spcBef>
                <a:spcPts val="1001"/>
              </a:spcBef>
              <a:buClr>
                <a:srgbClr val="000000"/>
              </a:buClr>
              <a:buFont typeface="Arial" panose="020B0604020202020204" pitchFamily="34" charset="0"/>
              <a:buChar char="•"/>
            </a:pPr>
            <a:r>
              <a:rPr lang="en-US" sz="2400" spc="-1" dirty="0" err="1">
                <a:solidFill>
                  <a:schemeClr val="bg1"/>
                </a:solidFill>
              </a:rPr>
              <a:t>Svým</a:t>
            </a:r>
            <a:r>
              <a:rPr lang="en-US" sz="2400" spc="-1" dirty="0">
                <a:solidFill>
                  <a:schemeClr val="bg1"/>
                </a:solidFill>
              </a:rPr>
              <a:t> </a:t>
            </a:r>
            <a:r>
              <a:rPr lang="en-US" sz="2400" spc="-1" dirty="0" err="1">
                <a:solidFill>
                  <a:schemeClr val="bg1"/>
                </a:solidFill>
              </a:rPr>
              <a:t>způsobem</a:t>
            </a:r>
            <a:r>
              <a:rPr lang="en-US" sz="2400" spc="-1" dirty="0">
                <a:solidFill>
                  <a:schemeClr val="bg1"/>
                </a:solidFill>
              </a:rPr>
              <a:t> </a:t>
            </a:r>
            <a:r>
              <a:rPr lang="en-US" sz="2400" spc="-1" dirty="0" err="1">
                <a:solidFill>
                  <a:schemeClr val="bg1"/>
                </a:solidFill>
              </a:rPr>
              <a:t>tak</a:t>
            </a:r>
            <a:r>
              <a:rPr lang="en-US" sz="2400" spc="-1" dirty="0">
                <a:solidFill>
                  <a:schemeClr val="bg1"/>
                </a:solidFill>
              </a:rPr>
              <a:t> Marie Curie a Rutherford </a:t>
            </a:r>
            <a:r>
              <a:rPr lang="en-US" sz="2400" spc="-1" dirty="0" err="1">
                <a:solidFill>
                  <a:schemeClr val="bg1"/>
                </a:solidFill>
              </a:rPr>
              <a:t>rehabilitovali</a:t>
            </a:r>
            <a:r>
              <a:rPr lang="en-US" sz="2400" spc="-1" dirty="0">
                <a:solidFill>
                  <a:schemeClr val="bg1"/>
                </a:solidFill>
              </a:rPr>
              <a:t> </a:t>
            </a:r>
            <a:r>
              <a:rPr lang="en-US" sz="2400" spc="-1" dirty="0" err="1">
                <a:solidFill>
                  <a:schemeClr val="bg1"/>
                </a:solidFill>
              </a:rPr>
              <a:t>dávné</a:t>
            </a:r>
            <a:r>
              <a:rPr lang="en-US" sz="2400" spc="-1" dirty="0">
                <a:solidFill>
                  <a:schemeClr val="bg1"/>
                </a:solidFill>
              </a:rPr>
              <a:t> </a:t>
            </a:r>
            <a:r>
              <a:rPr lang="en-US" sz="2400" spc="-1" dirty="0" err="1">
                <a:solidFill>
                  <a:schemeClr val="bg1"/>
                </a:solidFill>
              </a:rPr>
              <a:t>alchymisty</a:t>
            </a:r>
            <a:r>
              <a:rPr lang="en-US" sz="2400" spc="-1" dirty="0">
                <a:solidFill>
                  <a:schemeClr val="bg1"/>
                </a:solidFill>
              </a:rPr>
              <a:t>, </a:t>
            </a:r>
            <a:r>
              <a:rPr lang="en-US" sz="2400" spc="-1" dirty="0" err="1">
                <a:solidFill>
                  <a:schemeClr val="bg1"/>
                </a:solidFill>
              </a:rPr>
              <a:t>kteří</a:t>
            </a:r>
            <a:r>
              <a:rPr lang="en-US" sz="2400" spc="-1" dirty="0">
                <a:solidFill>
                  <a:schemeClr val="bg1"/>
                </a:solidFill>
              </a:rPr>
              <a:t> </a:t>
            </a:r>
            <a:r>
              <a:rPr lang="en-US" sz="2400" spc="-1" dirty="0" err="1">
                <a:solidFill>
                  <a:schemeClr val="bg1"/>
                </a:solidFill>
              </a:rPr>
              <a:t>usilovali</a:t>
            </a:r>
            <a:r>
              <a:rPr lang="en-US" sz="2400" spc="-1" dirty="0">
                <a:solidFill>
                  <a:schemeClr val="bg1"/>
                </a:solidFill>
              </a:rPr>
              <a:t> o </a:t>
            </a:r>
            <a:r>
              <a:rPr lang="en-US" sz="2400" spc="-1" dirty="0" err="1">
                <a:solidFill>
                  <a:schemeClr val="bg1"/>
                </a:solidFill>
              </a:rPr>
              <a:t>transmutaci</a:t>
            </a:r>
            <a:r>
              <a:rPr lang="en-US" sz="2400" spc="-1" dirty="0">
                <a:solidFill>
                  <a:schemeClr val="bg1"/>
                </a:solidFill>
              </a:rPr>
              <a:t> </a:t>
            </a:r>
            <a:r>
              <a:rPr lang="en-US" sz="2400" spc="-1" dirty="0" err="1">
                <a:solidFill>
                  <a:schemeClr val="bg1"/>
                </a:solidFill>
              </a:rPr>
              <a:t>prvků</a:t>
            </a:r>
            <a:r>
              <a:rPr lang="en-US" sz="2400" spc="-1" dirty="0">
                <a:solidFill>
                  <a:schemeClr val="bg1"/>
                </a:solidFill>
              </a:rPr>
              <a:t> - </a:t>
            </a:r>
            <a:r>
              <a:rPr lang="en-US" sz="2400" spc="-1" dirty="0" err="1">
                <a:solidFill>
                  <a:schemeClr val="bg1"/>
                </a:solidFill>
              </a:rPr>
              <a:t>jen</a:t>
            </a:r>
            <a:r>
              <a:rPr lang="en-US" sz="2400" spc="-1" dirty="0">
                <a:solidFill>
                  <a:schemeClr val="bg1"/>
                </a:solidFill>
              </a:rPr>
              <a:t> </a:t>
            </a:r>
            <a:r>
              <a:rPr lang="en-US" sz="2400" spc="-1" dirty="0" err="1">
                <a:solidFill>
                  <a:schemeClr val="bg1"/>
                </a:solidFill>
              </a:rPr>
              <a:t>poněkud</a:t>
            </a:r>
            <a:r>
              <a:rPr lang="en-US" sz="2400" spc="-1" dirty="0">
                <a:solidFill>
                  <a:schemeClr val="bg1"/>
                </a:solidFill>
              </a:rPr>
              <a:t> </a:t>
            </a:r>
            <a:r>
              <a:rPr lang="en-US" sz="2400" spc="-1" dirty="0" err="1">
                <a:solidFill>
                  <a:schemeClr val="bg1"/>
                </a:solidFill>
              </a:rPr>
              <a:t>nestandardními</a:t>
            </a:r>
            <a:r>
              <a:rPr lang="en-US" sz="2400" spc="-1" dirty="0">
                <a:solidFill>
                  <a:schemeClr val="bg1"/>
                </a:solidFill>
              </a:rPr>
              <a:t> </a:t>
            </a:r>
            <a:r>
              <a:rPr lang="en-US" sz="2400" spc="-1" dirty="0" err="1">
                <a:solidFill>
                  <a:schemeClr val="bg1"/>
                </a:solidFill>
              </a:rPr>
              <a:t>metodami</a:t>
            </a:r>
            <a:r>
              <a:rPr lang="en-US" sz="2400" spc="-1" dirty="0">
                <a:solidFill>
                  <a:schemeClr val="bg1"/>
                </a:solidFill>
              </a:rPr>
              <a:t>.</a:t>
            </a:r>
          </a:p>
        </p:txBody>
      </p:sp>
      <p:pic>
        <p:nvPicPr>
          <p:cNvPr id="363" name="Obrázek 7"/>
          <p:cNvPicPr/>
          <p:nvPr/>
        </p:nvPicPr>
        <p:blipFill rotWithShape="1">
          <a:blip r:embed="rId2" cstate="print"/>
          <a:srcRect t="637" r="-3" b="4422"/>
          <a:stretch/>
        </p:blipFill>
        <p:spPr>
          <a:xfrm>
            <a:off x="704087" y="2831909"/>
            <a:ext cx="3649704" cy="3464981"/>
          </a:xfrm>
          <a:prstGeom prst="rect">
            <a:avLst/>
          </a:prstGeom>
        </p:spPr>
      </p:pic>
      <p:pic>
        <p:nvPicPr>
          <p:cNvPr id="362" name="Obrázek 4"/>
          <p:cNvPicPr/>
          <p:nvPr/>
        </p:nvPicPr>
        <p:blipFill rotWithShape="1">
          <a:blip r:embed="rId3" cstate="print"/>
          <a:srcRect t="20366" b="8623"/>
          <a:stretch/>
        </p:blipFill>
        <p:spPr>
          <a:xfrm>
            <a:off x="4639540" y="2831909"/>
            <a:ext cx="6848371" cy="3464981"/>
          </a:xfrm>
          <a:prstGeom prst="rect">
            <a:avLst/>
          </a:prstGeom>
        </p:spPr>
      </p:pic>
    </p:spTree>
    <p:extLst>
      <p:ext uri="{BB962C8B-B14F-4D97-AF65-F5344CB8AC3E}">
        <p14:creationId xmlns:p14="http://schemas.microsoft.com/office/powerpoint/2010/main" val="10641335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 name="TextShape 1"/>
          <p:cNvSpPr txBox="1"/>
          <p:nvPr/>
        </p:nvSpPr>
        <p:spPr>
          <a:xfrm>
            <a:off x="5234260" y="785611"/>
            <a:ext cx="5992540" cy="131485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kern="1200" spc="-1">
                <a:solidFill>
                  <a:schemeClr val="tx1"/>
                </a:solidFill>
                <a:latin typeface="+mj-lt"/>
                <a:ea typeface="+mj-ea"/>
                <a:cs typeface="+mj-cs"/>
              </a:rPr>
              <a:t>Opět Frederick Soddy</a:t>
            </a:r>
          </a:p>
        </p:txBody>
      </p:sp>
      <p:sp>
        <p:nvSpPr>
          <p:cNvPr id="375" name="TextShape 2"/>
          <p:cNvSpPr txBox="1"/>
          <p:nvPr/>
        </p:nvSpPr>
        <p:spPr>
          <a:xfrm>
            <a:off x="5054958" y="2743937"/>
            <a:ext cx="6147073" cy="3108424"/>
          </a:xfrm>
          <a:prstGeom prst="rect">
            <a:avLst/>
          </a:prstGeom>
        </p:spPr>
        <p:txBody>
          <a:bodyPr vert="horz" lIns="91440" tIns="45720" rIns="91440" bIns="45720" rtlCol="0">
            <a:normAutofit/>
          </a:bodyPr>
          <a:lstStyle/>
          <a:p>
            <a:pPr marL="228600" indent="-228600">
              <a:lnSpc>
                <a:spcPct val="90000"/>
              </a:lnSpc>
              <a:spcBef>
                <a:spcPts val="1001"/>
              </a:spcBef>
              <a:buClr>
                <a:srgbClr val="000000"/>
              </a:buClr>
              <a:buFont typeface="Arial" panose="020B0604020202020204" pitchFamily="34" charset="0"/>
              <a:buChar char="•"/>
            </a:pPr>
            <a:r>
              <a:rPr lang="en-US" sz="2800" u="sng" spc="-1" dirty="0" err="1"/>
              <a:t>Prvním</a:t>
            </a:r>
            <a:r>
              <a:rPr lang="en-US" sz="2800" u="sng" spc="-1" dirty="0"/>
              <a:t>, </a:t>
            </a:r>
            <a:r>
              <a:rPr lang="en-US" sz="2800" u="sng" spc="-1" dirty="0" err="1"/>
              <a:t>kdo</a:t>
            </a:r>
            <a:r>
              <a:rPr lang="en-US" sz="2800" u="sng" spc="-1" dirty="0"/>
              <a:t> </a:t>
            </a:r>
            <a:r>
              <a:rPr lang="en-US" sz="2800" u="sng" spc="-1" dirty="0" err="1"/>
              <a:t>spekuloval</a:t>
            </a:r>
            <a:r>
              <a:rPr lang="en-US" sz="2800" u="sng" spc="-1" dirty="0"/>
              <a:t> o </a:t>
            </a:r>
            <a:r>
              <a:rPr lang="en-US" sz="2800" u="sng" spc="-1" dirty="0" err="1"/>
              <a:t>využití</a:t>
            </a:r>
            <a:r>
              <a:rPr lang="en-US" sz="2800" u="sng" spc="-1" dirty="0"/>
              <a:t> </a:t>
            </a:r>
            <a:r>
              <a:rPr lang="en-US" sz="2800" u="sng" spc="-1" dirty="0" err="1"/>
              <a:t>jaderné</a:t>
            </a:r>
            <a:r>
              <a:rPr lang="en-US" sz="2800" u="sng" spc="-1" dirty="0"/>
              <a:t> </a:t>
            </a:r>
            <a:r>
              <a:rPr lang="en-US" sz="2800" u="sng" spc="-1" dirty="0" err="1"/>
              <a:t>energie</a:t>
            </a:r>
            <a:r>
              <a:rPr lang="en-US" sz="2800" spc="-1" dirty="0"/>
              <a:t> </a:t>
            </a:r>
            <a:r>
              <a:rPr lang="en-US" sz="2800" spc="-1" dirty="0" err="1"/>
              <a:t>byl</a:t>
            </a:r>
            <a:r>
              <a:rPr lang="en-US" sz="2800" spc="-1" dirty="0"/>
              <a:t> Frederick Soddy:</a:t>
            </a:r>
          </a:p>
          <a:p>
            <a:pPr marL="228600" indent="-228600">
              <a:lnSpc>
                <a:spcPct val="90000"/>
              </a:lnSpc>
              <a:spcBef>
                <a:spcPts val="1001"/>
              </a:spcBef>
              <a:buClr>
                <a:srgbClr val="000000"/>
              </a:buClr>
              <a:buFont typeface="Arial" panose="020B0604020202020204" pitchFamily="34" charset="0"/>
              <a:buChar char="•"/>
            </a:pPr>
            <a:r>
              <a:rPr lang="en-US" sz="2800" spc="-1" dirty="0"/>
              <a:t>„</a:t>
            </a:r>
            <a:r>
              <a:rPr lang="en-US" sz="2800" i="1" spc="-1" dirty="0" err="1"/>
              <a:t>Člověk</a:t>
            </a:r>
            <a:r>
              <a:rPr lang="en-US" sz="2800" i="1" spc="-1" dirty="0"/>
              <a:t>, </a:t>
            </a:r>
            <a:r>
              <a:rPr lang="en-US" sz="2800" i="1" spc="-1" dirty="0" err="1"/>
              <a:t>který</a:t>
            </a:r>
            <a:r>
              <a:rPr lang="en-US" sz="2800" i="1" spc="-1" dirty="0"/>
              <a:t> </a:t>
            </a:r>
            <a:r>
              <a:rPr lang="en-US" sz="2800" i="1" spc="-1" dirty="0" err="1"/>
              <a:t>dostane</a:t>
            </a:r>
            <a:r>
              <a:rPr lang="en-US" sz="2800" i="1" spc="-1" dirty="0"/>
              <a:t> do </a:t>
            </a:r>
            <a:r>
              <a:rPr lang="en-US" sz="2800" i="1" spc="-1" dirty="0" err="1"/>
              <a:t>rukou</a:t>
            </a:r>
            <a:r>
              <a:rPr lang="en-US" sz="2800" i="1" spc="-1" dirty="0"/>
              <a:t> </a:t>
            </a:r>
            <a:r>
              <a:rPr lang="en-US" sz="2800" i="1" spc="-1" dirty="0" err="1"/>
              <a:t>tuto</a:t>
            </a:r>
            <a:r>
              <a:rPr lang="en-US" sz="2800" i="1" spc="-1" dirty="0"/>
              <a:t> </a:t>
            </a:r>
            <a:r>
              <a:rPr lang="en-US" sz="2800" i="1" spc="-1" dirty="0" err="1"/>
              <a:t>energii</a:t>
            </a:r>
            <a:r>
              <a:rPr lang="en-US" sz="2800" i="1" spc="-1" dirty="0"/>
              <a:t>, </a:t>
            </a:r>
            <a:r>
              <a:rPr lang="en-US" sz="2800" i="1" spc="-1" dirty="0" err="1"/>
              <a:t>jako</a:t>
            </a:r>
            <a:r>
              <a:rPr lang="en-US" sz="2800" i="1" spc="-1" dirty="0"/>
              <a:t> by </a:t>
            </a:r>
            <a:r>
              <a:rPr lang="en-US" sz="2800" i="1" spc="-1" dirty="0" err="1"/>
              <a:t>vlastnil</a:t>
            </a:r>
            <a:r>
              <a:rPr lang="en-US" sz="2800" i="1" spc="-1" dirty="0"/>
              <a:t> </a:t>
            </a:r>
            <a:r>
              <a:rPr lang="en-US" sz="2800" i="1" spc="-1" dirty="0" err="1"/>
              <a:t>zbraň</a:t>
            </a:r>
            <a:r>
              <a:rPr lang="en-US" sz="2800" i="1" spc="-1" dirty="0"/>
              <a:t>, </a:t>
            </a:r>
            <a:r>
              <a:rPr lang="en-US" sz="2800" i="1" spc="-1" dirty="0" err="1"/>
              <a:t>kterou</a:t>
            </a:r>
            <a:r>
              <a:rPr lang="en-US" sz="2800" i="1" spc="-1" dirty="0"/>
              <a:t> by </a:t>
            </a:r>
            <a:r>
              <a:rPr lang="en-US" sz="2800" i="1" spc="-1" dirty="0" err="1"/>
              <a:t>mohl</a:t>
            </a:r>
            <a:r>
              <a:rPr lang="en-US" sz="2800" i="1" spc="-1" dirty="0"/>
              <a:t> </a:t>
            </a:r>
            <a:r>
              <a:rPr lang="en-US" sz="2800" i="1" spc="-1" dirty="0" err="1"/>
              <a:t>zničit</a:t>
            </a:r>
            <a:r>
              <a:rPr lang="en-US" sz="2800" i="1" spc="-1" dirty="0"/>
              <a:t> Zemi, </a:t>
            </a:r>
            <a:r>
              <a:rPr lang="en-US" sz="2800" i="1" spc="-1" dirty="0" err="1"/>
              <a:t>kdyby</a:t>
            </a:r>
            <a:r>
              <a:rPr lang="en-US" sz="2800" i="1" spc="-1" dirty="0"/>
              <a:t> </a:t>
            </a:r>
            <a:r>
              <a:rPr lang="en-US" sz="2800" i="1" spc="-1" dirty="0" err="1"/>
              <a:t>chtěl</a:t>
            </a:r>
            <a:r>
              <a:rPr lang="en-US" sz="2800" spc="-1" dirty="0"/>
              <a:t>.“</a:t>
            </a:r>
          </a:p>
        </p:txBody>
      </p:sp>
      <p:sp>
        <p:nvSpPr>
          <p:cNvPr id="124" name="Rectangle 123">
            <a:extLst>
              <a:ext uri="{FF2B5EF4-FFF2-40B4-BE49-F238E27FC236}">
                <a16:creationId xmlns:a16="http://schemas.microsoft.com/office/drawing/2014/main" id="{85EE8969-963B-4684-B457-EC3E23FEE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4654296" cy="6861717"/>
          </a:xfrm>
          <a:prstGeom prst="rect">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126" name="Rounded Rectangle 13">
            <a:extLst>
              <a:ext uri="{FF2B5EF4-FFF2-40B4-BE49-F238E27FC236}">
                <a16:creationId xmlns:a16="http://schemas.microsoft.com/office/drawing/2014/main" id="{FF6CD192-AEC2-4532-8B04-F02223764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655" y="986164"/>
            <a:ext cx="3373935" cy="4358546"/>
          </a:xfrm>
          <a:prstGeom prst="roundRect">
            <a:avLst>
              <a:gd name="adj" fmla="val 2462"/>
            </a:avLst>
          </a:prstGeom>
          <a:solidFill>
            <a:schemeClr val="bg1"/>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771" y="1099545"/>
            <a:ext cx="3113315" cy="4151087"/>
          </a:xfrm>
          <a:prstGeom prst="rect">
            <a:avLst/>
          </a:prstGeom>
        </p:spPr>
      </p:pic>
      <p:cxnSp>
        <p:nvCxnSpPr>
          <p:cNvPr id="128" name="Straight Connector 127">
            <a:extLst>
              <a:ext uri="{FF2B5EF4-FFF2-40B4-BE49-F238E27FC236}">
                <a16:creationId xmlns:a16="http://schemas.microsoft.com/office/drawing/2014/main" id="{ED22D97A-9000-40A1-A671-A23DB8BF93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54983" y="2422200"/>
            <a:ext cx="5486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289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7975" y="1077219"/>
            <a:ext cx="6534150" cy="4900613"/>
          </a:xfrm>
          <a:prstGeom prst="rect">
            <a:avLst/>
          </a:prstGeom>
        </p:spPr>
      </p:pic>
      <p:sp>
        <p:nvSpPr>
          <p:cNvPr id="3" name="Obdélník 2"/>
          <p:cNvSpPr/>
          <p:nvPr/>
        </p:nvSpPr>
        <p:spPr>
          <a:xfrm>
            <a:off x="628650" y="5977831"/>
            <a:ext cx="11315699" cy="646331"/>
          </a:xfrm>
          <a:prstGeom prst="rect">
            <a:avLst/>
          </a:prstGeom>
        </p:spPr>
        <p:txBody>
          <a:bodyPr wrap="square">
            <a:spAutoFit/>
          </a:bodyPr>
          <a:lstStyle/>
          <a:p>
            <a:pPr algn="ctr"/>
            <a:r>
              <a:rPr lang="en-US" dirty="0"/>
              <a:t>A technician takes </a:t>
            </a:r>
            <a:r>
              <a:rPr lang="en-US" dirty="0">
                <a:solidFill>
                  <a:srgbClr val="C00000"/>
                </a:solidFill>
              </a:rPr>
              <a:t>an X-ray fluoroscope </a:t>
            </a:r>
            <a:r>
              <a:rPr lang="en-US" dirty="0"/>
              <a:t>of a female patient. Fluoroscope exams delivered much more radiation exposures than modern X-rays. (National Cancer Institute, public domain)</a:t>
            </a:r>
            <a:endParaRPr lang="cs-CZ" dirty="0"/>
          </a:p>
        </p:txBody>
      </p:sp>
      <p:sp>
        <p:nvSpPr>
          <p:cNvPr id="4" name="Obdélník 3"/>
          <p:cNvSpPr/>
          <p:nvPr/>
        </p:nvSpPr>
        <p:spPr>
          <a:xfrm>
            <a:off x="1762125" y="0"/>
            <a:ext cx="8705850" cy="1077218"/>
          </a:xfrm>
          <a:prstGeom prst="rect">
            <a:avLst/>
          </a:prstGeom>
        </p:spPr>
        <p:txBody>
          <a:bodyPr wrap="square">
            <a:spAutoFit/>
          </a:bodyPr>
          <a:lstStyle/>
          <a:p>
            <a:pPr algn="ctr"/>
            <a:r>
              <a:rPr lang="en-US" sz="3200" b="1" dirty="0"/>
              <a:t>Just Months After Its Discovery, the X-Ray Was in Use</a:t>
            </a:r>
            <a:r>
              <a:rPr lang="cs-CZ" sz="3200" b="1" dirty="0"/>
              <a:t>d</a:t>
            </a:r>
            <a:r>
              <a:rPr lang="en-US" sz="3200" b="1" dirty="0"/>
              <a:t> in War</a:t>
            </a:r>
          </a:p>
        </p:txBody>
      </p:sp>
    </p:spTree>
    <p:extLst>
      <p:ext uri="{BB962C8B-B14F-4D97-AF65-F5344CB8AC3E}">
        <p14:creationId xmlns:p14="http://schemas.microsoft.com/office/powerpoint/2010/main" val="2410968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Shape 1"/>
          <p:cNvSpPr txBox="1"/>
          <p:nvPr/>
        </p:nvSpPr>
        <p:spPr>
          <a:xfrm>
            <a:off x="630936" y="4544570"/>
            <a:ext cx="3344528" cy="170383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kern="1200" spc="-1">
                <a:solidFill>
                  <a:schemeClr val="tx1"/>
                </a:solidFill>
                <a:latin typeface="+mj-lt"/>
                <a:ea typeface="+mj-ea"/>
                <a:cs typeface="+mj-cs"/>
              </a:rPr>
              <a:t>Herbert George Wells (Sci Fi spisovatel):</a:t>
            </a:r>
            <a:endParaRPr lang="en-US" sz="3400" b="1" kern="1200" spc="-1">
              <a:solidFill>
                <a:schemeClr val="tx1"/>
              </a:solidFill>
              <a:latin typeface="+mj-lt"/>
              <a:ea typeface="+mj-ea"/>
              <a:cs typeface="+mj-cs"/>
            </a:endParaRPr>
          </a:p>
        </p:txBody>
      </p:sp>
      <p:pic>
        <p:nvPicPr>
          <p:cNvPr id="9" name="Obrázek 8"/>
          <p:cNvPicPr>
            <a:picLocks noChangeAspect="1"/>
          </p:cNvPicPr>
          <p:nvPr/>
        </p:nvPicPr>
        <p:blipFill rotWithShape="1">
          <a:blip r:embed="rId2"/>
          <a:srcRect l="24284" r="24021" b="-2"/>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6" name="Obrázek 4"/>
          <p:cNvPicPr/>
          <p:nvPr/>
        </p:nvPicPr>
        <p:blipFill rotWithShape="1">
          <a:blip r:embed="rId3" cstate="print"/>
          <a:srcRect t="8302" r="1" b="18215"/>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5" name="Obrázek 3"/>
          <p:cNvPicPr/>
          <p:nvPr/>
        </p:nvPicPr>
        <p:blipFill rotWithShape="1">
          <a:blip r:embed="rId4" cstate="print"/>
          <a:srcRect t="4437" r="-1" b="15752"/>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16"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Shape 2"/>
          <p:cNvSpPr txBox="1"/>
          <p:nvPr/>
        </p:nvSpPr>
        <p:spPr>
          <a:xfrm>
            <a:off x="4413582" y="4544570"/>
            <a:ext cx="7535013" cy="2313430"/>
          </a:xfrm>
          <a:prstGeom prst="rect">
            <a:avLst/>
          </a:prstGeom>
        </p:spPr>
        <p:txBody>
          <a:bodyPr vert="horz" lIns="91440" tIns="45720" rIns="91440" bIns="45720" rtlCol="0" anchor="ctr">
            <a:normAutofit lnSpcReduction="10000"/>
          </a:bodyPr>
          <a:lstStyle/>
          <a:p>
            <a:pPr marL="228600" indent="-228600">
              <a:spcBef>
                <a:spcPts val="600"/>
              </a:spcBef>
              <a:buClr>
                <a:srgbClr val="000000"/>
              </a:buClr>
              <a:buFont typeface="Arial" panose="020B0604020202020204" pitchFamily="34" charset="0"/>
              <a:buChar char="•"/>
            </a:pPr>
            <a:r>
              <a:rPr lang="en-US" sz="2200" b="1" spc="-1" dirty="0"/>
              <a:t>1914: </a:t>
            </a:r>
            <a:r>
              <a:rPr lang="en-US" sz="2200" spc="-1" dirty="0"/>
              <a:t>– </a:t>
            </a:r>
            <a:r>
              <a:rPr lang="en-US" sz="2200" spc="-1" dirty="0" err="1"/>
              <a:t>novela</a:t>
            </a:r>
            <a:r>
              <a:rPr lang="en-US" sz="2200" b="1" spc="-1" dirty="0"/>
              <a:t> </a:t>
            </a:r>
            <a:r>
              <a:rPr lang="en-US" sz="2200" b="1" spc="-1" dirty="0" err="1"/>
              <a:t>Osvobozený</a:t>
            </a:r>
            <a:r>
              <a:rPr lang="en-US" sz="2200" b="1" spc="-1" dirty="0"/>
              <a:t> </a:t>
            </a:r>
            <a:r>
              <a:rPr lang="en-US" sz="2200" b="1" spc="-1" dirty="0" err="1"/>
              <a:t>svět</a:t>
            </a:r>
            <a:endParaRPr lang="en-US" sz="2200" b="1" spc="-1" dirty="0"/>
          </a:p>
          <a:p>
            <a:pPr marL="228600" indent="-228600">
              <a:spcBef>
                <a:spcPts val="600"/>
              </a:spcBef>
              <a:buClr>
                <a:srgbClr val="000000"/>
              </a:buClr>
              <a:buFont typeface="Arial" panose="020B0604020202020204" pitchFamily="34" charset="0"/>
              <a:buChar char="•"/>
            </a:pPr>
            <a:r>
              <a:rPr lang="en-US" sz="2200" spc="-1" dirty="0" err="1"/>
              <a:t>kde</a:t>
            </a:r>
            <a:r>
              <a:rPr lang="en-US" sz="2200" spc="-1" dirty="0"/>
              <a:t> se </a:t>
            </a:r>
            <a:r>
              <a:rPr lang="en-US" sz="2200" spc="-1" dirty="0" err="1"/>
              <a:t>lidé</a:t>
            </a:r>
            <a:r>
              <a:rPr lang="en-US" sz="2200" spc="-1" dirty="0"/>
              <a:t> </a:t>
            </a:r>
            <a:r>
              <a:rPr lang="en-US" sz="2200" spc="-1" dirty="0" err="1"/>
              <a:t>naučili</a:t>
            </a:r>
            <a:r>
              <a:rPr lang="en-US" sz="2200" spc="-1" dirty="0"/>
              <a:t> </a:t>
            </a:r>
            <a:r>
              <a:rPr lang="en-US" sz="2200" spc="-1" dirty="0" err="1"/>
              <a:t>ovládnout</a:t>
            </a:r>
            <a:r>
              <a:rPr lang="en-US" sz="2200" spc="-1" dirty="0"/>
              <a:t> </a:t>
            </a:r>
            <a:r>
              <a:rPr lang="en-US" sz="2200" spc="-1" dirty="0" err="1"/>
              <a:t>sílu</a:t>
            </a:r>
            <a:r>
              <a:rPr lang="en-US" sz="2200" spc="-1" dirty="0"/>
              <a:t> </a:t>
            </a:r>
            <a:r>
              <a:rPr lang="en-US" sz="2200" spc="-1" dirty="0" err="1"/>
              <a:t>atomové</a:t>
            </a:r>
            <a:r>
              <a:rPr lang="en-US" sz="2200" spc="-1" dirty="0"/>
              <a:t> </a:t>
            </a:r>
            <a:r>
              <a:rPr lang="en-US" sz="2200" spc="-1" dirty="0" err="1"/>
              <a:t>energie</a:t>
            </a:r>
            <a:r>
              <a:rPr lang="en-US" sz="2200" spc="-1" dirty="0"/>
              <a:t> – </a:t>
            </a:r>
            <a:r>
              <a:rPr lang="en-US" sz="2200" spc="-1" dirty="0" err="1"/>
              <a:t>rok</a:t>
            </a:r>
            <a:r>
              <a:rPr lang="en-US" sz="2200" spc="-1" dirty="0"/>
              <a:t> 2036, </a:t>
            </a:r>
          </a:p>
          <a:p>
            <a:pPr marL="228600" indent="-228600">
              <a:spcBef>
                <a:spcPts val="600"/>
              </a:spcBef>
              <a:buClr>
                <a:srgbClr val="000000"/>
              </a:buClr>
              <a:buFont typeface="Arial" panose="020B0604020202020204" pitchFamily="34" charset="0"/>
              <a:buChar char="•"/>
            </a:pPr>
            <a:r>
              <a:rPr lang="en-US" sz="2200" spc="-1" dirty="0" err="1"/>
              <a:t>věnoval</a:t>
            </a:r>
            <a:r>
              <a:rPr lang="en-US" sz="2200" spc="-1" dirty="0"/>
              <a:t> </a:t>
            </a:r>
            <a:r>
              <a:rPr lang="en-US" sz="2200" spc="-1" dirty="0" err="1"/>
              <a:t>knihu</a:t>
            </a:r>
            <a:r>
              <a:rPr lang="en-US" sz="2200" spc="-1" dirty="0"/>
              <a:t> </a:t>
            </a:r>
            <a:r>
              <a:rPr lang="en-US" sz="2200" spc="-1" dirty="0" err="1"/>
              <a:t>právě</a:t>
            </a:r>
            <a:r>
              <a:rPr lang="en-US" sz="2200" spc="-1" dirty="0"/>
              <a:t>    F. </a:t>
            </a:r>
            <a:r>
              <a:rPr lang="en-US" sz="2200" spc="-1" dirty="0" err="1"/>
              <a:t>Soddymu</a:t>
            </a:r>
            <a:r>
              <a:rPr lang="en-US" sz="2200" spc="-1" dirty="0"/>
              <a:t>. </a:t>
            </a:r>
          </a:p>
          <a:p>
            <a:pPr marL="228600" indent="-228600">
              <a:spcBef>
                <a:spcPts val="600"/>
              </a:spcBef>
              <a:buClr>
                <a:srgbClr val="000000"/>
              </a:buClr>
              <a:buFont typeface="Arial" panose="020B0604020202020204" pitchFamily="34" charset="0"/>
              <a:buChar char="•"/>
            </a:pPr>
            <a:r>
              <a:rPr lang="en-US" sz="2200" u="sng" spc="-1" dirty="0" err="1"/>
              <a:t>Poprvé</a:t>
            </a:r>
            <a:r>
              <a:rPr lang="en-US" sz="2200" u="sng" spc="-1" dirty="0"/>
              <a:t> se </a:t>
            </a:r>
            <a:r>
              <a:rPr lang="en-US" sz="2200" u="sng" spc="-1" dirty="0" err="1"/>
              <a:t>zde</a:t>
            </a:r>
            <a:r>
              <a:rPr lang="en-US" sz="2200" u="sng" spc="-1" dirty="0"/>
              <a:t> </a:t>
            </a:r>
            <a:r>
              <a:rPr lang="en-US" sz="2200" u="sng" spc="-1" dirty="0" err="1"/>
              <a:t>objevuje</a:t>
            </a:r>
            <a:r>
              <a:rPr lang="en-US" sz="2200" u="sng" spc="-1" dirty="0"/>
              <a:t> </a:t>
            </a:r>
            <a:r>
              <a:rPr lang="en-US" sz="2200" u="sng" spc="-1" dirty="0" err="1"/>
              <a:t>znepokojivý</a:t>
            </a:r>
            <a:r>
              <a:rPr lang="en-US" sz="2200" u="sng" spc="-1" dirty="0"/>
              <a:t> </a:t>
            </a:r>
            <a:r>
              <a:rPr lang="en-US" sz="2200" u="sng" spc="-1" dirty="0" err="1"/>
              <a:t>výraz</a:t>
            </a:r>
            <a:r>
              <a:rPr lang="en-US" sz="2200" u="sng" spc="-1" dirty="0"/>
              <a:t> </a:t>
            </a:r>
            <a:r>
              <a:rPr lang="en-US" sz="2200" spc="-1" dirty="0"/>
              <a:t>– </a:t>
            </a:r>
            <a:r>
              <a:rPr lang="en-US" sz="2200" b="1" spc="-1" dirty="0">
                <a:solidFill>
                  <a:srgbClr val="FF0000"/>
                </a:solidFill>
              </a:rPr>
              <a:t>ATOMOVÁ BOMBA</a:t>
            </a:r>
          </a:p>
          <a:p>
            <a:pPr marL="228600" indent="-228600">
              <a:spcBef>
                <a:spcPts val="600"/>
              </a:spcBef>
              <a:buClr>
                <a:srgbClr val="000000"/>
              </a:buClr>
              <a:buFont typeface="Arial" panose="020B0604020202020204" pitchFamily="34" charset="0"/>
              <a:buChar char="•"/>
            </a:pPr>
            <a:endParaRPr lang="en-US" sz="2200" b="1" spc="-1" dirty="0"/>
          </a:p>
        </p:txBody>
      </p:sp>
    </p:spTree>
    <p:extLst>
      <p:ext uri="{BB962C8B-B14F-4D97-AF65-F5344CB8AC3E}">
        <p14:creationId xmlns:p14="http://schemas.microsoft.com/office/powerpoint/2010/main" val="11276010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32B1E8-BC40-4380-97A6-14C0320AE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F7493F1-D69A-422C-A2FF-0FFF7AE0E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2112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TextShape 1"/>
          <p:cNvSpPr txBox="1"/>
          <p:nvPr/>
        </p:nvSpPr>
        <p:spPr>
          <a:xfrm>
            <a:off x="630936" y="418245"/>
            <a:ext cx="3767328" cy="132588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spc="-1" dirty="0">
                <a:solidFill>
                  <a:schemeClr val="bg1"/>
                </a:solidFill>
                <a:latin typeface="+mj-lt"/>
                <a:ea typeface="+mj-ea"/>
                <a:cs typeface="+mj-cs"/>
              </a:rPr>
              <a:t>Leo Szilard </a:t>
            </a:r>
            <a:r>
              <a:rPr lang="cs-CZ" sz="2800" b="1" spc="-1" dirty="0">
                <a:solidFill>
                  <a:schemeClr val="bg1"/>
                </a:solidFill>
                <a:latin typeface="+mj-lt"/>
                <a:ea typeface="+mj-ea"/>
                <a:cs typeface="+mj-cs"/>
              </a:rPr>
              <a:t>               </a:t>
            </a:r>
            <a:r>
              <a:rPr lang="en-US" sz="2800" b="1" spc="-1" dirty="0">
                <a:solidFill>
                  <a:schemeClr val="bg1"/>
                </a:solidFill>
                <a:latin typeface="+mj-lt"/>
                <a:ea typeface="+mj-ea"/>
                <a:cs typeface="+mj-cs"/>
              </a:rPr>
              <a:t>v </a:t>
            </a:r>
            <a:r>
              <a:rPr lang="en-US" sz="2800" b="1" spc="-1" dirty="0" err="1">
                <a:solidFill>
                  <a:schemeClr val="bg1"/>
                </a:solidFill>
                <a:latin typeface="+mj-lt"/>
                <a:ea typeface="+mj-ea"/>
                <a:cs typeface="+mj-cs"/>
              </a:rPr>
              <a:t>kontextu</a:t>
            </a:r>
            <a:r>
              <a:rPr lang="en-US" sz="2800" b="1" spc="-1" dirty="0">
                <a:solidFill>
                  <a:schemeClr val="bg1"/>
                </a:solidFill>
                <a:latin typeface="+mj-lt"/>
                <a:ea typeface="+mj-ea"/>
                <a:cs typeface="+mj-cs"/>
              </a:rPr>
              <a:t> </a:t>
            </a:r>
            <a:r>
              <a:rPr lang="en-US" sz="2800" b="1" spc="-1" dirty="0" err="1">
                <a:solidFill>
                  <a:schemeClr val="bg1"/>
                </a:solidFill>
                <a:latin typeface="+mj-lt"/>
                <a:ea typeface="+mj-ea"/>
                <a:cs typeface="+mj-cs"/>
              </a:rPr>
              <a:t>událostí</a:t>
            </a:r>
            <a:endParaRPr lang="en-US" sz="2800" b="1" spc="-1" dirty="0">
              <a:solidFill>
                <a:schemeClr val="bg1"/>
              </a:solidFill>
              <a:latin typeface="+mj-lt"/>
              <a:ea typeface="+mj-ea"/>
              <a:cs typeface="+mj-cs"/>
            </a:endParaRPr>
          </a:p>
        </p:txBody>
      </p:sp>
      <p:cxnSp>
        <p:nvCxnSpPr>
          <p:cNvPr id="20" name="Straight Connector 17">
            <a:extLst>
              <a:ext uri="{FF2B5EF4-FFF2-40B4-BE49-F238E27FC236}">
                <a16:creationId xmlns:a16="http://schemas.microsoft.com/office/drawing/2014/main" id="{17341211-05E5-4FDD-98B1-F551CD0EAE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624144"/>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4" name="TextShape 2"/>
          <p:cNvSpPr txBox="1"/>
          <p:nvPr/>
        </p:nvSpPr>
        <p:spPr>
          <a:xfrm>
            <a:off x="4882896" y="354237"/>
            <a:ext cx="6675120" cy="1842064"/>
          </a:xfrm>
          <a:prstGeom prst="rect">
            <a:avLst/>
          </a:prstGeom>
        </p:spPr>
        <p:txBody>
          <a:bodyPr vert="horz" lIns="91440" tIns="45720" rIns="91440" bIns="45720" rtlCol="0" anchor="ctr">
            <a:normAutofit fontScale="92500"/>
          </a:bodyPr>
          <a:lstStyle/>
          <a:p>
            <a:pPr>
              <a:lnSpc>
                <a:spcPct val="110000"/>
              </a:lnSpc>
              <a:spcBef>
                <a:spcPts val="1001"/>
              </a:spcBef>
              <a:buClr>
                <a:srgbClr val="000000"/>
              </a:buClr>
            </a:pPr>
            <a:r>
              <a:rPr lang="en-US" sz="2400" spc="-1" dirty="0">
                <a:solidFill>
                  <a:schemeClr val="bg1"/>
                </a:solidFill>
              </a:rPr>
              <a:t>1933 – </a:t>
            </a:r>
            <a:r>
              <a:rPr lang="en-US" sz="2400" spc="-1" dirty="0" err="1">
                <a:solidFill>
                  <a:schemeClr val="bg1"/>
                </a:solidFill>
              </a:rPr>
              <a:t>Londýn</a:t>
            </a:r>
            <a:r>
              <a:rPr lang="en-US" sz="2400" spc="-1" dirty="0">
                <a:solidFill>
                  <a:schemeClr val="bg1"/>
                </a:solidFill>
              </a:rPr>
              <a:t>, Leo Szilard – </a:t>
            </a:r>
            <a:r>
              <a:rPr lang="en-US" sz="2400" spc="-1" dirty="0" err="1">
                <a:solidFill>
                  <a:schemeClr val="bg1"/>
                </a:solidFill>
              </a:rPr>
              <a:t>dočetl</a:t>
            </a:r>
            <a:r>
              <a:rPr lang="en-US" sz="2400" spc="-1" dirty="0">
                <a:solidFill>
                  <a:schemeClr val="bg1"/>
                </a:solidFill>
              </a:rPr>
              <a:t> </a:t>
            </a:r>
            <a:r>
              <a:rPr lang="en-US" sz="2400" spc="-1" dirty="0" err="1">
                <a:solidFill>
                  <a:schemeClr val="bg1"/>
                </a:solidFill>
              </a:rPr>
              <a:t>Osvobozený</a:t>
            </a:r>
            <a:r>
              <a:rPr lang="en-US" sz="2400" spc="-1" dirty="0">
                <a:solidFill>
                  <a:schemeClr val="bg1"/>
                </a:solidFill>
              </a:rPr>
              <a:t> </a:t>
            </a:r>
            <a:r>
              <a:rPr lang="en-US" sz="2400" spc="-1" dirty="0" err="1">
                <a:solidFill>
                  <a:schemeClr val="bg1"/>
                </a:solidFill>
              </a:rPr>
              <a:t>svět</a:t>
            </a:r>
            <a:r>
              <a:rPr lang="en-US" sz="2400" spc="-1" dirty="0">
                <a:solidFill>
                  <a:schemeClr val="bg1"/>
                </a:solidFill>
              </a:rPr>
              <a:t>, </a:t>
            </a:r>
            <a:r>
              <a:rPr lang="en-US" sz="2400" spc="-1" dirty="0" err="1">
                <a:solidFill>
                  <a:schemeClr val="bg1"/>
                </a:solidFill>
              </a:rPr>
              <a:t>což</a:t>
            </a:r>
            <a:r>
              <a:rPr lang="en-US" sz="2400" spc="-1" dirty="0">
                <a:solidFill>
                  <a:schemeClr val="bg1"/>
                </a:solidFill>
              </a:rPr>
              <a:t> mu </a:t>
            </a:r>
            <a:r>
              <a:rPr lang="en-US" sz="2400" spc="-1" dirty="0" err="1">
                <a:solidFill>
                  <a:schemeClr val="bg1"/>
                </a:solidFill>
              </a:rPr>
              <a:t>vnuklo</a:t>
            </a:r>
            <a:r>
              <a:rPr lang="en-US" sz="2400" spc="-1" dirty="0">
                <a:solidFill>
                  <a:schemeClr val="bg1"/>
                </a:solidFill>
              </a:rPr>
              <a:t> </a:t>
            </a:r>
            <a:r>
              <a:rPr lang="en-US" sz="2400" spc="-1" dirty="0" err="1">
                <a:solidFill>
                  <a:schemeClr val="bg1"/>
                </a:solidFill>
              </a:rPr>
              <a:t>myšlenku</a:t>
            </a:r>
            <a:r>
              <a:rPr lang="cs-CZ" sz="2400" spc="-1" dirty="0">
                <a:solidFill>
                  <a:schemeClr val="bg1"/>
                </a:solidFill>
              </a:rPr>
              <a:t> </a:t>
            </a:r>
            <a:r>
              <a:rPr lang="en-US" sz="2400" spc="-1" dirty="0">
                <a:solidFill>
                  <a:schemeClr val="bg1"/>
                </a:solidFill>
              </a:rPr>
              <a:t>– </a:t>
            </a:r>
            <a:r>
              <a:rPr lang="en-US" sz="2400" u="sng" spc="-1" dirty="0">
                <a:solidFill>
                  <a:schemeClr val="bg1"/>
                </a:solidFill>
              </a:rPr>
              <a:t>co </a:t>
            </a:r>
            <a:r>
              <a:rPr lang="en-US" sz="2400" u="sng" spc="-1" dirty="0" err="1">
                <a:solidFill>
                  <a:schemeClr val="bg1"/>
                </a:solidFill>
              </a:rPr>
              <a:t>kdyby</a:t>
            </a:r>
            <a:r>
              <a:rPr lang="en-US" sz="2400" u="sng" spc="-1" dirty="0">
                <a:solidFill>
                  <a:schemeClr val="bg1"/>
                </a:solidFill>
              </a:rPr>
              <a:t> </a:t>
            </a:r>
            <a:r>
              <a:rPr lang="en-US" sz="2400" u="sng" spc="-1" dirty="0" err="1">
                <a:solidFill>
                  <a:schemeClr val="bg1"/>
                </a:solidFill>
              </a:rPr>
              <a:t>šlo</a:t>
            </a:r>
            <a:r>
              <a:rPr lang="en-US" sz="2400" u="sng" spc="-1" dirty="0">
                <a:solidFill>
                  <a:schemeClr val="bg1"/>
                </a:solidFill>
              </a:rPr>
              <a:t> </a:t>
            </a:r>
            <a:r>
              <a:rPr lang="en-US" sz="2400" u="sng" spc="-1" dirty="0" err="1">
                <a:solidFill>
                  <a:schemeClr val="bg1"/>
                </a:solidFill>
              </a:rPr>
              <a:t>přimět</a:t>
            </a:r>
            <a:r>
              <a:rPr lang="en-US" sz="2400" u="sng" spc="-1" dirty="0">
                <a:solidFill>
                  <a:schemeClr val="bg1"/>
                </a:solidFill>
              </a:rPr>
              <a:t> atomy </a:t>
            </a:r>
            <a:r>
              <a:rPr lang="en-US" sz="2400" u="sng" spc="-1" dirty="0" err="1">
                <a:solidFill>
                  <a:schemeClr val="bg1"/>
                </a:solidFill>
              </a:rPr>
              <a:t>uvolnit</a:t>
            </a:r>
            <a:r>
              <a:rPr lang="en-US" sz="2400" u="sng" spc="-1" dirty="0">
                <a:solidFill>
                  <a:schemeClr val="bg1"/>
                </a:solidFill>
              </a:rPr>
              <a:t> </a:t>
            </a:r>
            <a:r>
              <a:rPr lang="en-US" sz="2400" u="sng" spc="-1" dirty="0" err="1">
                <a:solidFill>
                  <a:schemeClr val="bg1"/>
                </a:solidFill>
              </a:rPr>
              <a:t>energii</a:t>
            </a:r>
            <a:r>
              <a:rPr lang="cs-CZ" sz="2400" u="sng" spc="-1" dirty="0">
                <a:solidFill>
                  <a:schemeClr val="bg1"/>
                </a:solidFill>
              </a:rPr>
              <a:t> </a:t>
            </a:r>
            <a:r>
              <a:rPr lang="en-US" sz="2400" u="sng" spc="-1" dirty="0">
                <a:solidFill>
                  <a:schemeClr val="bg1"/>
                </a:solidFill>
              </a:rPr>
              <a:t>v </a:t>
            </a:r>
            <a:r>
              <a:rPr lang="en-US" sz="2400" u="sng" spc="-1" dirty="0" err="1">
                <a:solidFill>
                  <a:schemeClr val="bg1"/>
                </a:solidFill>
              </a:rPr>
              <a:t>exponenciální</a:t>
            </a:r>
            <a:r>
              <a:rPr lang="en-US" sz="2400" u="sng" spc="-1" dirty="0">
                <a:solidFill>
                  <a:schemeClr val="bg1"/>
                </a:solidFill>
              </a:rPr>
              <a:t> </a:t>
            </a:r>
            <a:r>
              <a:rPr lang="en-US" sz="2400" u="sng" spc="-1" dirty="0" err="1">
                <a:solidFill>
                  <a:schemeClr val="bg1"/>
                </a:solidFill>
              </a:rPr>
              <a:t>kaskádě</a:t>
            </a:r>
            <a:r>
              <a:rPr lang="en-US" sz="2400" spc="-1" dirty="0">
                <a:solidFill>
                  <a:schemeClr val="bg1"/>
                </a:solidFill>
              </a:rPr>
              <a:t> – </a:t>
            </a:r>
            <a:r>
              <a:rPr lang="en-US" sz="2400" spc="-1" dirty="0" err="1">
                <a:solidFill>
                  <a:schemeClr val="bg1"/>
                </a:solidFill>
              </a:rPr>
              <a:t>myšlenka</a:t>
            </a:r>
            <a:r>
              <a:rPr lang="en-US" sz="2400" spc="-1" dirty="0">
                <a:solidFill>
                  <a:schemeClr val="bg1"/>
                </a:solidFill>
              </a:rPr>
              <a:t> </a:t>
            </a:r>
            <a:r>
              <a:rPr lang="en-US" sz="2400" b="1" spc="-1" dirty="0">
                <a:solidFill>
                  <a:srgbClr val="FF0000"/>
                </a:solidFill>
              </a:rPr>
              <a:t>ŘETĚZOVÉ REAKCE </a:t>
            </a:r>
            <a:r>
              <a:rPr lang="en-US" sz="2400" spc="-1" dirty="0">
                <a:solidFill>
                  <a:schemeClr val="bg1"/>
                </a:solidFill>
              </a:rPr>
              <a:t>(12. 9. 1933)</a:t>
            </a:r>
          </a:p>
          <a:p>
            <a:pPr marL="228600" indent="-228600">
              <a:lnSpc>
                <a:spcPct val="110000"/>
              </a:lnSpc>
              <a:spcBef>
                <a:spcPts val="1001"/>
              </a:spcBef>
              <a:buClr>
                <a:srgbClr val="000000"/>
              </a:buClr>
              <a:buFont typeface="Arial" panose="020B0604020202020204" pitchFamily="34" charset="0"/>
              <a:buChar char="•"/>
            </a:pPr>
            <a:endParaRPr lang="en-US" sz="1700" b="1" spc="-1" dirty="0">
              <a:solidFill>
                <a:schemeClr val="bg1"/>
              </a:solidFill>
            </a:endParaRPr>
          </a:p>
        </p:txBody>
      </p:sp>
      <p:pic>
        <p:nvPicPr>
          <p:cNvPr id="6" name="Obrázek 3"/>
          <p:cNvPicPr/>
          <p:nvPr/>
        </p:nvPicPr>
        <p:blipFill>
          <a:blip r:embed="rId2" cstate="print"/>
          <a:stretch/>
        </p:blipFill>
        <p:spPr>
          <a:xfrm>
            <a:off x="1414148" y="2565531"/>
            <a:ext cx="3651755" cy="3651755"/>
          </a:xfrm>
          <a:prstGeom prst="rect">
            <a:avLst/>
          </a:prstGeom>
        </p:spPr>
      </p:pic>
      <p:pic>
        <p:nvPicPr>
          <p:cNvPr id="8" name="Obrázek 6"/>
          <p:cNvPicPr/>
          <p:nvPr/>
        </p:nvPicPr>
        <p:blipFill>
          <a:blip r:embed="rId3" cstate="print"/>
          <a:srcRect l="33068" t="10336" r="3079" b="29690"/>
          <a:stretch/>
        </p:blipFill>
        <p:spPr>
          <a:xfrm>
            <a:off x="5693229" y="2196302"/>
            <a:ext cx="5688764" cy="4474913"/>
          </a:xfrm>
          <a:prstGeom prst="rect">
            <a:avLst/>
          </a:prstGeom>
        </p:spPr>
      </p:pic>
    </p:spTree>
    <p:extLst>
      <p:ext uri="{BB962C8B-B14F-4D97-AF65-F5344CB8AC3E}">
        <p14:creationId xmlns:p14="http://schemas.microsoft.com/office/powerpoint/2010/main" val="28029561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TextShape 1"/>
          <p:cNvSpPr txBox="1"/>
          <p:nvPr/>
        </p:nvSpPr>
        <p:spPr>
          <a:xfrm>
            <a:off x="0" y="-23723"/>
            <a:ext cx="12192000" cy="1325160"/>
          </a:xfrm>
          <a:prstGeom prst="rect">
            <a:avLst/>
          </a:prstGeom>
          <a:noFill/>
          <a:ln>
            <a:noFill/>
          </a:ln>
        </p:spPr>
        <p:txBody>
          <a:bodyPr anchor="ctr">
            <a:noAutofit/>
          </a:bodyPr>
          <a:lstStyle/>
          <a:p>
            <a:pPr algn="ctr">
              <a:lnSpc>
                <a:spcPct val="90000"/>
              </a:lnSpc>
            </a:pPr>
            <a:r>
              <a:rPr lang="cs-CZ" sz="4400" b="1" spc="-1" dirty="0">
                <a:solidFill>
                  <a:srgbClr val="000000"/>
                </a:solidFill>
                <a:latin typeface="Calibri Light"/>
              </a:rPr>
              <a:t>Leo </a:t>
            </a:r>
            <a:r>
              <a:rPr lang="cs-CZ" sz="4400" b="1" spc="-1" dirty="0" err="1">
                <a:solidFill>
                  <a:srgbClr val="000000"/>
                </a:solidFill>
                <a:latin typeface="Calibri Light"/>
              </a:rPr>
              <a:t>Szilard</a:t>
            </a:r>
            <a:r>
              <a:rPr lang="cs-CZ" sz="4400" b="1" spc="-1" dirty="0">
                <a:solidFill>
                  <a:srgbClr val="000000"/>
                </a:solidFill>
                <a:latin typeface="Calibri Light"/>
              </a:rPr>
              <a:t> v kontextu událostí</a:t>
            </a:r>
            <a:endParaRPr lang="cs-CZ" sz="4400" b="1" spc="-1" dirty="0">
              <a:solidFill>
                <a:srgbClr val="000000"/>
              </a:solidFill>
              <a:latin typeface="Calibri"/>
            </a:endParaRPr>
          </a:p>
        </p:txBody>
      </p:sp>
      <p:sp>
        <p:nvSpPr>
          <p:cNvPr id="6" name="TextShape 2"/>
          <p:cNvSpPr txBox="1"/>
          <p:nvPr/>
        </p:nvSpPr>
        <p:spPr>
          <a:xfrm>
            <a:off x="552645" y="5364679"/>
            <a:ext cx="5764219" cy="2279942"/>
          </a:xfrm>
          <a:prstGeom prst="rect">
            <a:avLst/>
          </a:prstGeom>
          <a:noFill/>
          <a:ln>
            <a:noFill/>
          </a:ln>
        </p:spPr>
        <p:txBody>
          <a:bodyPr>
            <a:normAutofit fontScale="93500"/>
          </a:bodyPr>
          <a:lstStyle/>
          <a:p>
            <a:pPr marL="228600" indent="-228240">
              <a:lnSpc>
                <a:spcPct val="90000"/>
              </a:lnSpc>
              <a:spcBef>
                <a:spcPts val="1001"/>
              </a:spcBef>
              <a:buClr>
                <a:srgbClr val="000000"/>
              </a:buClr>
              <a:buFont typeface="Arial"/>
              <a:buChar char="•"/>
            </a:pPr>
            <a:r>
              <a:rPr lang="cs-CZ" sz="2400" spc="-1" dirty="0" err="1">
                <a:solidFill>
                  <a:srgbClr val="000000"/>
                </a:solidFill>
                <a:latin typeface="Calibri"/>
              </a:rPr>
              <a:t>Szilard</a:t>
            </a:r>
            <a:r>
              <a:rPr lang="cs-CZ" sz="2400" spc="-1" dirty="0">
                <a:solidFill>
                  <a:srgbClr val="000000"/>
                </a:solidFill>
                <a:latin typeface="Calibri"/>
              </a:rPr>
              <a:t> věděl, že </a:t>
            </a:r>
            <a:r>
              <a:rPr lang="cs-CZ" sz="2400" b="1" spc="-1" dirty="0">
                <a:solidFill>
                  <a:srgbClr val="FF0000"/>
                </a:solidFill>
                <a:latin typeface="Calibri"/>
              </a:rPr>
              <a:t>Německo má vysokou šanci vyrobit atomovou bombu jako první</a:t>
            </a:r>
          </a:p>
          <a:p>
            <a:pPr marL="360">
              <a:lnSpc>
                <a:spcPct val="90000"/>
              </a:lnSpc>
              <a:spcBef>
                <a:spcPts val="1001"/>
              </a:spcBef>
              <a:buClr>
                <a:srgbClr val="000000"/>
              </a:buClr>
            </a:pPr>
            <a:r>
              <a:rPr lang="cs-CZ" sz="2400" b="1" spc="-1" dirty="0">
                <a:solidFill>
                  <a:srgbClr val="000000"/>
                </a:solidFill>
                <a:latin typeface="Calibri"/>
              </a:rPr>
              <a:t> </a:t>
            </a:r>
            <a:r>
              <a:rPr lang="cs-CZ" sz="2400" spc="-1" dirty="0">
                <a:solidFill>
                  <a:srgbClr val="000000"/>
                </a:solidFill>
                <a:latin typeface="Calibri"/>
              </a:rPr>
              <a:t>(</a:t>
            </a:r>
            <a:r>
              <a:rPr lang="cs-CZ" sz="2400" spc="-1" dirty="0">
                <a:solidFill>
                  <a:srgbClr val="000000"/>
                </a:solidFill>
                <a:latin typeface="Calibri"/>
                <a:sym typeface="Wingdings" panose="05000000000000000000" pitchFamily="2" charset="2"/>
              </a:rPr>
              <a:t> </a:t>
            </a:r>
            <a:r>
              <a:rPr lang="cs-CZ" sz="2400" u="sng" spc="-1" dirty="0">
                <a:solidFill>
                  <a:srgbClr val="000000"/>
                </a:solidFill>
                <a:latin typeface="Calibri"/>
              </a:rPr>
              <a:t>Otto Hahn </a:t>
            </a:r>
            <a:r>
              <a:rPr lang="cs-CZ" sz="2400" spc="-1" dirty="0">
                <a:solidFill>
                  <a:srgbClr val="000000"/>
                </a:solidFill>
                <a:latin typeface="Calibri"/>
              </a:rPr>
              <a:t>– Kaiser Wilhelm Institut)</a:t>
            </a:r>
          </a:p>
          <a:p>
            <a:pPr>
              <a:lnSpc>
                <a:spcPct val="90000"/>
              </a:lnSpc>
              <a:spcBef>
                <a:spcPts val="1001"/>
              </a:spcBef>
            </a:pPr>
            <a:endParaRPr lang="cs-CZ" sz="2400" spc="-1" dirty="0">
              <a:solidFill>
                <a:srgbClr val="000000"/>
              </a:solidFill>
              <a:latin typeface="Calibri"/>
            </a:endParaRPr>
          </a:p>
        </p:txBody>
      </p:sp>
      <p:sp>
        <p:nvSpPr>
          <p:cNvPr id="7" name="TextShape 2"/>
          <p:cNvSpPr txBox="1"/>
          <p:nvPr/>
        </p:nvSpPr>
        <p:spPr>
          <a:xfrm>
            <a:off x="558014" y="1195611"/>
            <a:ext cx="5445744" cy="2949734"/>
          </a:xfrm>
          <a:prstGeom prst="rect">
            <a:avLst/>
          </a:prstGeom>
          <a:noFill/>
          <a:ln>
            <a:noFill/>
          </a:ln>
        </p:spPr>
        <p:txBody>
          <a:bodyPr>
            <a:normAutofit fontScale="93500"/>
          </a:bodyPr>
          <a:lstStyle/>
          <a:p>
            <a:pPr marL="228600" indent="-228240">
              <a:lnSpc>
                <a:spcPct val="90000"/>
              </a:lnSpc>
              <a:spcBef>
                <a:spcPts val="1001"/>
              </a:spcBef>
              <a:buClr>
                <a:srgbClr val="000000"/>
              </a:buClr>
              <a:buFont typeface="Arial"/>
              <a:buChar char="•"/>
            </a:pPr>
            <a:r>
              <a:rPr lang="cs-CZ" sz="2400" spc="-1" dirty="0">
                <a:solidFill>
                  <a:srgbClr val="000000"/>
                </a:solidFill>
                <a:latin typeface="Calibri"/>
              </a:rPr>
              <a:t>V Německu byl toho času kancléřem </a:t>
            </a:r>
            <a:r>
              <a:rPr lang="cs-CZ" sz="2400" b="1" spc="-1" dirty="0">
                <a:solidFill>
                  <a:srgbClr val="000000"/>
                </a:solidFill>
                <a:latin typeface="Calibri"/>
              </a:rPr>
              <a:t>Adolf Hitler </a:t>
            </a:r>
            <a:r>
              <a:rPr lang="cs-CZ" sz="2400" spc="-1" dirty="0">
                <a:solidFill>
                  <a:srgbClr val="000000"/>
                </a:solidFill>
                <a:latin typeface="Calibri"/>
              </a:rPr>
              <a:t>a Německo bylo vědeckou mocností</a:t>
            </a:r>
          </a:p>
          <a:p>
            <a:pPr marL="228600" indent="-228240">
              <a:lnSpc>
                <a:spcPct val="90000"/>
              </a:lnSpc>
              <a:spcBef>
                <a:spcPts val="1001"/>
              </a:spcBef>
              <a:buClr>
                <a:srgbClr val="000000"/>
              </a:buClr>
              <a:buFont typeface="Arial"/>
              <a:buChar char="•"/>
            </a:pPr>
            <a:r>
              <a:rPr lang="cs-CZ" sz="2400" spc="-1" dirty="0">
                <a:solidFill>
                  <a:srgbClr val="000000"/>
                </a:solidFill>
                <a:latin typeface="Calibri"/>
              </a:rPr>
              <a:t>Albert Einstein a Leo </a:t>
            </a:r>
            <a:r>
              <a:rPr lang="cs-CZ" sz="2400" spc="-1" dirty="0" err="1">
                <a:solidFill>
                  <a:srgbClr val="000000"/>
                </a:solidFill>
                <a:latin typeface="Calibri"/>
              </a:rPr>
              <a:t>Szilard</a:t>
            </a:r>
            <a:r>
              <a:rPr lang="cs-CZ" sz="2400" spc="-1" dirty="0">
                <a:solidFill>
                  <a:srgbClr val="000000"/>
                </a:solidFill>
                <a:latin typeface="Calibri"/>
              </a:rPr>
              <a:t> (maďarský žid) prchají do USA</a:t>
            </a:r>
          </a:p>
          <a:p>
            <a:pPr marL="360">
              <a:lnSpc>
                <a:spcPct val="90000"/>
              </a:lnSpc>
              <a:spcBef>
                <a:spcPts val="1001"/>
              </a:spcBef>
              <a:buClr>
                <a:srgbClr val="000000"/>
              </a:buClr>
            </a:pPr>
            <a:r>
              <a:rPr lang="cs-CZ" sz="2400" spc="-1" dirty="0">
                <a:solidFill>
                  <a:srgbClr val="000000"/>
                </a:solidFill>
                <a:latin typeface="Calibri"/>
              </a:rPr>
              <a:t> </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786" y="1087323"/>
            <a:ext cx="4918882" cy="2555718"/>
          </a:xfrm>
          <a:prstGeom prst="rect">
            <a:avLst/>
          </a:prstGeom>
          <a:ln>
            <a:solidFill>
              <a:schemeClr val="tx1"/>
            </a:solidFill>
          </a:ln>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t="5212" b="12339"/>
          <a:stretch/>
        </p:blipFill>
        <p:spPr>
          <a:xfrm>
            <a:off x="1830402" y="2844307"/>
            <a:ext cx="1753844" cy="2169017"/>
          </a:xfrm>
          <a:prstGeom prst="rect">
            <a:avLst/>
          </a:prstGeom>
        </p:spPr>
      </p:pic>
      <p:pic>
        <p:nvPicPr>
          <p:cNvPr id="11" name="Obrázek 3"/>
          <p:cNvPicPr/>
          <p:nvPr/>
        </p:nvPicPr>
        <p:blipFill>
          <a:blip r:embed="rId4" cstate="print"/>
          <a:stretch/>
        </p:blipFill>
        <p:spPr>
          <a:xfrm>
            <a:off x="3591117" y="2844308"/>
            <a:ext cx="2169017" cy="2169017"/>
          </a:xfrm>
          <a:prstGeom prst="rect">
            <a:avLst/>
          </a:prstGeom>
          <a:ln>
            <a:noFill/>
          </a:ln>
        </p:spPr>
      </p:pic>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645" y="3405371"/>
            <a:ext cx="940873" cy="1084771"/>
          </a:xfrm>
          <a:prstGeom prst="rect">
            <a:avLst/>
          </a:prstGeom>
        </p:spPr>
      </p:pic>
      <p:pic>
        <p:nvPicPr>
          <p:cNvPr id="9" name="Obráze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2786" y="3871649"/>
            <a:ext cx="4924251" cy="2769892"/>
          </a:xfrm>
          <a:prstGeom prst="rect">
            <a:avLst/>
          </a:prstGeom>
          <a:ln>
            <a:solidFill>
              <a:schemeClr val="tx1"/>
            </a:solidFill>
          </a:ln>
        </p:spPr>
      </p:pic>
    </p:spTree>
    <p:extLst>
      <p:ext uri="{BB962C8B-B14F-4D97-AF65-F5344CB8AC3E}">
        <p14:creationId xmlns:p14="http://schemas.microsoft.com/office/powerpoint/2010/main" val="8842167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TextShape 1"/>
          <p:cNvSpPr txBox="1"/>
          <p:nvPr/>
        </p:nvSpPr>
        <p:spPr>
          <a:xfrm>
            <a:off x="467151" y="-27384"/>
            <a:ext cx="9878649" cy="1325160"/>
          </a:xfrm>
          <a:prstGeom prst="rect">
            <a:avLst/>
          </a:prstGeom>
          <a:noFill/>
          <a:ln>
            <a:noFill/>
          </a:ln>
        </p:spPr>
        <p:txBody>
          <a:bodyPr anchor="ctr">
            <a:noAutofit/>
          </a:bodyPr>
          <a:lstStyle/>
          <a:p>
            <a:pPr>
              <a:lnSpc>
                <a:spcPct val="90000"/>
              </a:lnSpc>
            </a:pPr>
            <a:r>
              <a:rPr lang="cs-CZ" sz="4400" b="1" spc="-1" dirty="0" err="1">
                <a:solidFill>
                  <a:srgbClr val="000000"/>
                </a:solidFill>
                <a:latin typeface="Calibri Light"/>
              </a:rPr>
              <a:t>Iréne</a:t>
            </a:r>
            <a:r>
              <a:rPr lang="cs-CZ" sz="4400" b="1" spc="-1" dirty="0">
                <a:solidFill>
                  <a:srgbClr val="000000"/>
                </a:solidFill>
                <a:latin typeface="Calibri Light"/>
              </a:rPr>
              <a:t> </a:t>
            </a:r>
            <a:r>
              <a:rPr lang="cs-CZ" sz="4400" b="1" spc="-1" dirty="0" err="1">
                <a:solidFill>
                  <a:srgbClr val="000000"/>
                </a:solidFill>
                <a:latin typeface="Calibri Light"/>
              </a:rPr>
              <a:t>Joliot</a:t>
            </a:r>
            <a:r>
              <a:rPr lang="cs-CZ" sz="4400" b="1" spc="-1" dirty="0">
                <a:solidFill>
                  <a:srgbClr val="000000"/>
                </a:solidFill>
                <a:latin typeface="Calibri Light"/>
              </a:rPr>
              <a:t>-Curie: </a:t>
            </a:r>
            <a:r>
              <a:rPr lang="cs-CZ" sz="4400" b="1" spc="-1" dirty="0">
                <a:solidFill>
                  <a:srgbClr val="FF0000"/>
                </a:solidFill>
                <a:latin typeface="Calibri" panose="020F0502020204030204" pitchFamily="34" charset="0"/>
                <a:cs typeface="Calibri" panose="020F0502020204030204" pitchFamily="34" charset="0"/>
              </a:rPr>
              <a:t>umělá radioaktivita </a:t>
            </a:r>
            <a:endParaRPr lang="cs-CZ" sz="4400" b="1" spc="-1" dirty="0">
              <a:solidFill>
                <a:srgbClr val="000000"/>
              </a:solidFill>
              <a:latin typeface="Calibri"/>
            </a:endParaRPr>
          </a:p>
        </p:txBody>
      </p:sp>
      <p:sp>
        <p:nvSpPr>
          <p:cNvPr id="395" name="CustomShape 3"/>
          <p:cNvSpPr/>
          <p:nvPr/>
        </p:nvSpPr>
        <p:spPr>
          <a:xfrm>
            <a:off x="576008" y="1260772"/>
            <a:ext cx="8388091" cy="189137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65113" indent="-265113">
              <a:spcAft>
                <a:spcPts val="600"/>
              </a:spcAft>
              <a:buFont typeface="Arial" pitchFamily="34" charset="0"/>
              <a:buChar char="•"/>
            </a:pPr>
            <a:r>
              <a:rPr lang="cs-CZ" sz="2800" spc="-1" dirty="0">
                <a:solidFill>
                  <a:srgbClr val="000000"/>
                </a:solidFill>
                <a:latin typeface="Calibri" panose="020F0502020204030204" pitchFamily="34" charset="0"/>
                <a:cs typeface="Calibri" panose="020F0502020204030204" pitchFamily="34" charset="0"/>
              </a:rPr>
              <a:t>Ve stopách svých rodičů dále pokračovala </a:t>
            </a:r>
            <a:r>
              <a:rPr lang="cs-CZ" sz="2800" b="1" spc="-1" dirty="0" err="1">
                <a:solidFill>
                  <a:srgbClr val="000000"/>
                </a:solidFill>
                <a:latin typeface="Calibri" panose="020F0502020204030204" pitchFamily="34" charset="0"/>
                <a:cs typeface="Calibri" panose="020F0502020204030204" pitchFamily="34" charset="0"/>
              </a:rPr>
              <a:t>Iréne</a:t>
            </a:r>
            <a:r>
              <a:rPr lang="cs-CZ" sz="2800" b="1" spc="-1" dirty="0">
                <a:solidFill>
                  <a:srgbClr val="000000"/>
                </a:solidFill>
                <a:latin typeface="Calibri" panose="020F0502020204030204" pitchFamily="34" charset="0"/>
                <a:cs typeface="Calibri" panose="020F0502020204030204" pitchFamily="34" charset="0"/>
              </a:rPr>
              <a:t> </a:t>
            </a:r>
            <a:r>
              <a:rPr lang="cs-CZ" sz="2800" b="1" spc="-1" dirty="0" err="1">
                <a:solidFill>
                  <a:srgbClr val="000000"/>
                </a:solidFill>
                <a:latin typeface="Calibri" panose="020F0502020204030204" pitchFamily="34" charset="0"/>
                <a:cs typeface="Calibri" panose="020F0502020204030204" pitchFamily="34" charset="0"/>
              </a:rPr>
              <a:t>Joliot</a:t>
            </a:r>
            <a:r>
              <a:rPr lang="cs-CZ" sz="2800" b="1" spc="-1" dirty="0">
                <a:solidFill>
                  <a:srgbClr val="000000"/>
                </a:solidFill>
                <a:latin typeface="Calibri" panose="020F0502020204030204" pitchFamily="34" charset="0"/>
                <a:cs typeface="Calibri" panose="020F0502020204030204" pitchFamily="34" charset="0"/>
              </a:rPr>
              <a:t>-Curie s manželem </a:t>
            </a:r>
            <a:r>
              <a:rPr lang="cs-CZ" sz="2800" b="1" spc="-1" dirty="0" err="1">
                <a:solidFill>
                  <a:srgbClr val="000000"/>
                </a:solidFill>
                <a:latin typeface="Calibri" panose="020F0502020204030204" pitchFamily="34" charset="0"/>
                <a:cs typeface="Calibri" panose="020F0502020204030204" pitchFamily="34" charset="0"/>
              </a:rPr>
              <a:t>Frédericem</a:t>
            </a:r>
            <a:r>
              <a:rPr lang="cs-CZ" sz="2800" spc="-1" dirty="0">
                <a:solidFill>
                  <a:srgbClr val="000000"/>
                </a:solidFill>
                <a:latin typeface="Calibri" panose="020F0502020204030204" pitchFamily="34" charset="0"/>
                <a:cs typeface="Calibri" panose="020F0502020204030204" pitchFamily="34" charset="0"/>
              </a:rPr>
              <a:t>,</a:t>
            </a:r>
          </a:p>
          <a:p>
            <a:pPr marL="265113" indent="-265113">
              <a:spcAft>
                <a:spcPts val="600"/>
              </a:spcAft>
              <a:buFont typeface="Arial" pitchFamily="34" charset="0"/>
              <a:buChar char="•"/>
            </a:pPr>
            <a:r>
              <a:rPr lang="cs-CZ" sz="2800" spc="-1" dirty="0">
                <a:solidFill>
                  <a:srgbClr val="000000"/>
                </a:solidFill>
                <a:latin typeface="Calibri" panose="020F0502020204030204" pitchFamily="34" charset="0"/>
                <a:cs typeface="Calibri" panose="020F0502020204030204" pitchFamily="34" charset="0"/>
              </a:rPr>
              <a:t>Dokázali, že </a:t>
            </a:r>
            <a:r>
              <a:rPr lang="cs-CZ" sz="2800" b="1" spc="-1" dirty="0">
                <a:solidFill>
                  <a:srgbClr val="000000"/>
                </a:solidFill>
                <a:latin typeface="Calibri" panose="020F0502020204030204" pitchFamily="34" charset="0"/>
                <a:cs typeface="Calibri" panose="020F0502020204030204" pitchFamily="34" charset="0"/>
              </a:rPr>
              <a:t>neutrony mají o něco větší hmotnost než protony</a:t>
            </a:r>
            <a:r>
              <a:rPr lang="cs-CZ" sz="2800" spc="-1" dirty="0">
                <a:solidFill>
                  <a:srgbClr val="000000"/>
                </a:solidFill>
                <a:latin typeface="Calibri" panose="020F0502020204030204" pitchFamily="34" charset="0"/>
                <a:cs typeface="Calibri" panose="020F0502020204030204" pitchFamily="34" charset="0"/>
              </a:rPr>
              <a:t>.</a:t>
            </a:r>
            <a:endParaRPr lang="cs-CZ" sz="2800" spc="-1" dirty="0">
              <a:latin typeface="Calibri" panose="020F0502020204030204" pitchFamily="34" charset="0"/>
              <a:cs typeface="Calibri" panose="020F0502020204030204" pitchFamily="34" charset="0"/>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013" y="548273"/>
            <a:ext cx="2176807" cy="3018505"/>
          </a:xfrm>
          <a:prstGeom prst="rect">
            <a:avLst/>
          </a:prstGeom>
        </p:spPr>
      </p:pic>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3881" r="54672" b="20526"/>
          <a:stretch/>
        </p:blipFill>
        <p:spPr>
          <a:xfrm>
            <a:off x="9625013" y="3580444"/>
            <a:ext cx="2176807" cy="3130455"/>
          </a:xfrm>
          <a:prstGeom prst="rect">
            <a:avLst/>
          </a:prstGeom>
        </p:spPr>
      </p:pic>
      <p:sp>
        <p:nvSpPr>
          <p:cNvPr id="7" name="CustomShape 3"/>
          <p:cNvSpPr/>
          <p:nvPr/>
        </p:nvSpPr>
        <p:spPr>
          <a:xfrm>
            <a:off x="576008" y="3346216"/>
            <a:ext cx="8600649" cy="283009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65113" indent="-265113">
              <a:spcAft>
                <a:spcPts val="1200"/>
              </a:spcAft>
              <a:buFont typeface="Arial" pitchFamily="34" charset="0"/>
              <a:buChar char="•"/>
            </a:pPr>
            <a:r>
              <a:rPr lang="cs-CZ" sz="2800" spc="-1" dirty="0">
                <a:solidFill>
                  <a:srgbClr val="000000"/>
                </a:solidFill>
                <a:latin typeface="Calibri" panose="020F0502020204030204" pitchFamily="34" charset="0"/>
                <a:cs typeface="Calibri" panose="020F0502020204030204" pitchFamily="34" charset="0"/>
              </a:rPr>
              <a:t>Při výzkumu neutronů </a:t>
            </a:r>
            <a:r>
              <a:rPr lang="cs-CZ" sz="2800" b="1" spc="-1" dirty="0">
                <a:solidFill>
                  <a:srgbClr val="FF0000"/>
                </a:solidFill>
                <a:latin typeface="Calibri" panose="020F0502020204030204" pitchFamily="34" charset="0"/>
                <a:cs typeface="Calibri" panose="020F0502020204030204" pitchFamily="34" charset="0"/>
              </a:rPr>
              <a:t>ostřelovali atomy </a:t>
            </a:r>
            <a:r>
              <a:rPr lang="cs-CZ" sz="2800" spc="-1" dirty="0">
                <a:solidFill>
                  <a:srgbClr val="000000"/>
                </a:solidFill>
                <a:latin typeface="Calibri" panose="020F0502020204030204" pitchFamily="34" charset="0"/>
                <a:cs typeface="Calibri" panose="020F0502020204030204" pitchFamily="34" charset="0"/>
              </a:rPr>
              <a:t>hliníku, hořčíku a boru </a:t>
            </a:r>
            <a:r>
              <a:rPr lang="cs-CZ" sz="2800" b="1" spc="-1" dirty="0">
                <a:solidFill>
                  <a:srgbClr val="FF0000"/>
                </a:solidFill>
                <a:latin typeface="Calibri" panose="020F0502020204030204" pitchFamily="34" charset="0"/>
                <a:cs typeface="Calibri" panose="020F0502020204030204" pitchFamily="34" charset="0"/>
              </a:rPr>
              <a:t>částicemi </a:t>
            </a:r>
            <a:r>
              <a:rPr lang="el-GR" sz="2800" b="1" spc="-1" dirty="0">
                <a:solidFill>
                  <a:srgbClr val="FF0000"/>
                </a:solidFill>
                <a:latin typeface="Calibri" panose="020F0502020204030204" pitchFamily="34" charset="0"/>
                <a:cs typeface="Calibri" panose="020F0502020204030204" pitchFamily="34" charset="0"/>
              </a:rPr>
              <a:t>α </a:t>
            </a:r>
            <a:r>
              <a:rPr lang="el-GR" sz="2800" spc="-1" dirty="0">
                <a:solidFill>
                  <a:srgbClr val="000000"/>
                </a:solidFill>
                <a:latin typeface="Calibri" panose="020F0502020204030204" pitchFamily="34" charset="0"/>
                <a:cs typeface="Calibri" panose="020F0502020204030204" pitchFamily="34" charset="0"/>
              </a:rPr>
              <a:t>(</a:t>
            </a:r>
            <a:r>
              <a:rPr lang="cs-CZ" sz="2800" spc="-1" dirty="0">
                <a:solidFill>
                  <a:srgbClr val="000000"/>
                </a:solidFill>
                <a:latin typeface="Calibri" panose="020F0502020204030204" pitchFamily="34" charset="0"/>
                <a:cs typeface="Calibri" panose="020F0502020204030204" pitchFamily="34" charset="0"/>
              </a:rPr>
              <a:t>kladně nabitá jádra helia)</a:t>
            </a:r>
          </a:p>
          <a:p>
            <a:pPr marL="265113" indent="-265113">
              <a:spcAft>
                <a:spcPts val="1200"/>
              </a:spcAft>
              <a:buFont typeface="Arial" pitchFamily="34" charset="0"/>
              <a:buChar char="•"/>
            </a:pPr>
            <a:r>
              <a:rPr lang="cs-CZ" sz="2800" spc="-1" dirty="0">
                <a:solidFill>
                  <a:srgbClr val="000000"/>
                </a:solidFill>
                <a:latin typeface="Calibri" panose="020F0502020204030204" pitchFamily="34" charset="0"/>
                <a:cs typeface="Calibri" panose="020F0502020204030204" pitchFamily="34" charset="0"/>
              </a:rPr>
              <a:t>Zjistili, že </a:t>
            </a:r>
            <a:r>
              <a:rPr lang="cs-CZ" sz="2800" b="1" spc="-1" dirty="0">
                <a:solidFill>
                  <a:srgbClr val="FF0000"/>
                </a:solidFill>
                <a:latin typeface="Calibri" panose="020F0502020204030204" pitchFamily="34" charset="0"/>
                <a:cs typeface="Calibri" panose="020F0502020204030204" pitchFamily="34" charset="0"/>
              </a:rPr>
              <a:t>tyto prvky začaly vyzařovat neviditelné radioaktivní záření </a:t>
            </a:r>
            <a:r>
              <a:rPr lang="cs-CZ" sz="2800" spc="-1" dirty="0">
                <a:solidFill>
                  <a:srgbClr val="000000"/>
                </a:solidFill>
                <a:latin typeface="Calibri" panose="020F0502020204030204" pitchFamily="34" charset="0"/>
                <a:cs typeface="Calibri" panose="020F0502020204030204" pitchFamily="34" charset="0"/>
              </a:rPr>
              <a:t>až na základě jejich ostřelování. Tento jev byl označen jako </a:t>
            </a:r>
            <a:r>
              <a:rPr lang="cs-CZ" sz="2800" b="1" spc="-1" dirty="0">
                <a:solidFill>
                  <a:srgbClr val="FF0000"/>
                </a:solidFill>
                <a:latin typeface="Calibri" panose="020F0502020204030204" pitchFamily="34" charset="0"/>
                <a:cs typeface="Calibri" panose="020F0502020204030204" pitchFamily="34" charset="0"/>
              </a:rPr>
              <a:t>umělá radioaktivita (1934)</a:t>
            </a:r>
            <a:r>
              <a:rPr lang="cs-CZ" sz="2800" spc="-1" dirty="0">
                <a:solidFill>
                  <a:srgbClr val="000000"/>
                </a:solidFill>
                <a:latin typeface="Calibri" panose="020F0502020204030204" pitchFamily="34" charset="0"/>
                <a:cs typeface="Calibri" panose="020F0502020204030204" pitchFamily="34" charset="0"/>
              </a:rPr>
              <a:t>, neboť byl vznik radioaktivního záření uměle vyvolán.</a:t>
            </a:r>
            <a:endParaRPr lang="cs-CZ" sz="2800" spc="-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59953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2"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CA9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524256" y="491260"/>
            <a:ext cx="6594189" cy="1625210"/>
          </a:xfrm>
        </p:spPr>
        <p:txBody>
          <a:bodyPr vert="horz" lIns="91440" tIns="45720" rIns="91440" bIns="45720" rtlCol="0" anchor="ctr">
            <a:normAutofit/>
          </a:bodyPr>
          <a:lstStyle/>
          <a:p>
            <a:pPr algn="l" rtl="0">
              <a:lnSpc>
                <a:spcPct val="90000"/>
              </a:lnSpc>
              <a:spcBef>
                <a:spcPct val="0"/>
              </a:spcBef>
              <a:defRPr/>
            </a:pPr>
            <a:r>
              <a:rPr lang="en-US" sz="4400" b="1" kern="1200" spc="-1">
                <a:solidFill>
                  <a:srgbClr val="FFFFFF"/>
                </a:solidFill>
                <a:latin typeface="+mj-lt"/>
                <a:ea typeface="+mj-ea"/>
                <a:cs typeface="+mj-cs"/>
              </a:rPr>
              <a:t>Iréne Joliot-Curie</a:t>
            </a:r>
            <a:br>
              <a:rPr lang="en-US" sz="4400" b="1" kern="1200" spc="-1">
                <a:solidFill>
                  <a:srgbClr val="FFFFFF"/>
                </a:solidFill>
                <a:latin typeface="+mj-lt"/>
                <a:ea typeface="+mj-ea"/>
                <a:cs typeface="+mj-cs"/>
              </a:rPr>
            </a:br>
            <a:endParaRPr lang="en-US" sz="4400" b="1" kern="1200">
              <a:solidFill>
                <a:srgbClr val="FFFFFF"/>
              </a:solidFill>
              <a:latin typeface="+mj-lt"/>
              <a:ea typeface="+mj-ea"/>
              <a:cs typeface="+mj-cs"/>
            </a:endParaRPr>
          </a:p>
        </p:txBody>
      </p:sp>
      <p:pic>
        <p:nvPicPr>
          <p:cNvPr id="171010" name="Picture 2" descr="Image result for Iréne Joliot-Curie"/>
          <p:cNvPicPr>
            <a:picLocks noChangeAspect="1" noChangeArrowheads="1"/>
          </p:cNvPicPr>
          <p:nvPr/>
        </p:nvPicPr>
        <p:blipFill rotWithShape="1">
          <a:blip r:embed="rId2" cstate="print"/>
          <a:srcRect l="25647" r="16553" b="-3"/>
          <a:stretch/>
        </p:blipFill>
        <p:spPr bwMode="auto">
          <a:xfrm>
            <a:off x="327546" y="2454903"/>
            <a:ext cx="3442801" cy="4080254"/>
          </a:xfrm>
          <a:prstGeom prst="rect">
            <a:avLst/>
          </a:prstGeom>
          <a:noFill/>
        </p:spPr>
      </p:pic>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7493" r="9396"/>
          <a:stretch/>
        </p:blipFill>
        <p:spPr>
          <a:xfrm>
            <a:off x="3942260" y="2454901"/>
            <a:ext cx="3442803" cy="4080255"/>
          </a:xfrm>
          <a:prstGeom prst="rect">
            <a:avLst/>
          </a:prstGeom>
        </p:spPr>
      </p:pic>
      <p:sp>
        <p:nvSpPr>
          <p:cNvPr id="17101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stomShape 2"/>
          <p:cNvSpPr/>
          <p:nvPr/>
        </p:nvSpPr>
        <p:spPr>
          <a:xfrm>
            <a:off x="7957973" y="763523"/>
            <a:ext cx="3511296" cy="5330952"/>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marL="171360" indent="-228600">
              <a:lnSpc>
                <a:spcPct val="90000"/>
              </a:lnSpc>
              <a:spcAft>
                <a:spcPts val="600"/>
              </a:spcAft>
              <a:buClr>
                <a:srgbClr val="FF0000"/>
              </a:buClr>
              <a:buFont typeface="Arial" panose="020B0604020202020204" pitchFamily="34" charset="0"/>
              <a:buChar char="•"/>
            </a:pPr>
            <a:r>
              <a:rPr lang="en-US" sz="2200" spc="-1" dirty="0">
                <a:solidFill>
                  <a:srgbClr val="FFFFFF"/>
                </a:solidFill>
              </a:rPr>
              <a:t>V </a:t>
            </a:r>
            <a:r>
              <a:rPr lang="en-US" sz="2200" spc="-1" dirty="0" err="1">
                <a:solidFill>
                  <a:srgbClr val="FFFFFF"/>
                </a:solidFill>
              </a:rPr>
              <a:t>roce</a:t>
            </a:r>
            <a:r>
              <a:rPr lang="en-US" sz="2200" spc="-1" dirty="0">
                <a:solidFill>
                  <a:srgbClr val="FFFFFF"/>
                </a:solidFill>
              </a:rPr>
              <a:t> </a:t>
            </a:r>
            <a:r>
              <a:rPr lang="en-US" sz="2200" b="1" u="sng" spc="-1" dirty="0">
                <a:solidFill>
                  <a:srgbClr val="FFFFFF"/>
                </a:solidFill>
              </a:rPr>
              <a:t>1935</a:t>
            </a:r>
            <a:r>
              <a:rPr lang="en-US" sz="2200" spc="-1" dirty="0">
                <a:solidFill>
                  <a:srgbClr val="FFFFFF"/>
                </a:solidFill>
              </a:rPr>
              <a:t> </a:t>
            </a:r>
            <a:r>
              <a:rPr lang="en-US" sz="2200" spc="-1" dirty="0" err="1">
                <a:solidFill>
                  <a:srgbClr val="FFFFFF"/>
                </a:solidFill>
              </a:rPr>
              <a:t>společně</a:t>
            </a:r>
            <a:r>
              <a:rPr lang="en-US" sz="2200" spc="-1" dirty="0">
                <a:solidFill>
                  <a:srgbClr val="FFFFFF"/>
                </a:solidFill>
              </a:rPr>
              <a:t> se </a:t>
            </a:r>
            <a:r>
              <a:rPr lang="en-US" sz="2200" spc="-1" dirty="0" err="1">
                <a:solidFill>
                  <a:srgbClr val="FFFFFF"/>
                </a:solidFill>
              </a:rPr>
              <a:t>svým</a:t>
            </a:r>
            <a:r>
              <a:rPr lang="en-US" sz="2200" spc="-1" dirty="0">
                <a:solidFill>
                  <a:srgbClr val="FFFFFF"/>
                </a:solidFill>
              </a:rPr>
              <a:t> </a:t>
            </a:r>
            <a:r>
              <a:rPr lang="en-US" sz="2200" spc="-1" dirty="0" err="1">
                <a:solidFill>
                  <a:srgbClr val="FFFFFF"/>
                </a:solidFill>
              </a:rPr>
              <a:t>manželem</a:t>
            </a:r>
            <a:r>
              <a:rPr lang="en-US" sz="2200" spc="-1" dirty="0">
                <a:solidFill>
                  <a:srgbClr val="FFFFFF"/>
                </a:solidFill>
              </a:rPr>
              <a:t> </a:t>
            </a:r>
            <a:r>
              <a:rPr lang="en-US" sz="2200" spc="-1" dirty="0" err="1">
                <a:solidFill>
                  <a:srgbClr val="FFFFFF"/>
                </a:solidFill>
              </a:rPr>
              <a:t>Frédericem</a:t>
            </a:r>
            <a:r>
              <a:rPr lang="en-US" sz="2200" spc="-1" dirty="0">
                <a:solidFill>
                  <a:srgbClr val="FFFFFF"/>
                </a:solidFill>
              </a:rPr>
              <a:t> </a:t>
            </a:r>
            <a:r>
              <a:rPr lang="en-US" sz="2200" spc="-1" dirty="0" err="1">
                <a:solidFill>
                  <a:srgbClr val="FFFFFF"/>
                </a:solidFill>
              </a:rPr>
              <a:t>obdržela</a:t>
            </a:r>
            <a:r>
              <a:rPr lang="en-US" sz="2200" spc="-1" dirty="0">
                <a:solidFill>
                  <a:srgbClr val="FFFFFF"/>
                </a:solidFill>
              </a:rPr>
              <a:t> </a:t>
            </a:r>
            <a:r>
              <a:rPr lang="en-US" sz="2200" b="1" spc="-1" dirty="0" err="1">
                <a:solidFill>
                  <a:srgbClr val="FF0000"/>
                </a:solidFill>
              </a:rPr>
              <a:t>Nobelovu</a:t>
            </a:r>
            <a:r>
              <a:rPr lang="en-US" sz="2200" b="1" spc="-1" dirty="0">
                <a:solidFill>
                  <a:srgbClr val="FF0000"/>
                </a:solidFill>
              </a:rPr>
              <a:t> </a:t>
            </a:r>
            <a:r>
              <a:rPr lang="en-US" sz="2200" b="1" spc="-1" dirty="0" err="1">
                <a:solidFill>
                  <a:srgbClr val="FF0000"/>
                </a:solidFill>
              </a:rPr>
              <a:t>cenu</a:t>
            </a:r>
            <a:r>
              <a:rPr lang="en-US" sz="2200" b="1" spc="-1" dirty="0">
                <a:solidFill>
                  <a:srgbClr val="FF0000"/>
                </a:solidFill>
              </a:rPr>
              <a:t> za </a:t>
            </a:r>
            <a:r>
              <a:rPr lang="en-US" sz="2200" b="1" spc="-1" dirty="0" err="1">
                <a:solidFill>
                  <a:srgbClr val="FF0000"/>
                </a:solidFill>
              </a:rPr>
              <a:t>chemii</a:t>
            </a:r>
            <a:r>
              <a:rPr lang="en-US" sz="2200" b="1" spc="-1" dirty="0">
                <a:solidFill>
                  <a:srgbClr val="FF0000"/>
                </a:solidFill>
              </a:rPr>
              <a:t> za </a:t>
            </a:r>
            <a:r>
              <a:rPr lang="en-US" sz="2200" b="1" spc="-1" dirty="0" err="1">
                <a:solidFill>
                  <a:srgbClr val="FF0000"/>
                </a:solidFill>
              </a:rPr>
              <a:t>společné</a:t>
            </a:r>
            <a:r>
              <a:rPr lang="en-US" sz="2200" b="1" spc="-1" dirty="0">
                <a:solidFill>
                  <a:srgbClr val="FF0000"/>
                </a:solidFill>
              </a:rPr>
              <a:t> </a:t>
            </a:r>
            <a:r>
              <a:rPr lang="en-US" sz="2200" b="1" spc="-1" dirty="0" err="1">
                <a:solidFill>
                  <a:srgbClr val="FF0000"/>
                </a:solidFill>
              </a:rPr>
              <a:t>práce</a:t>
            </a:r>
            <a:r>
              <a:rPr lang="en-US" sz="2200" b="1" spc="-1" dirty="0">
                <a:solidFill>
                  <a:srgbClr val="FF0000"/>
                </a:solidFill>
              </a:rPr>
              <a:t> </a:t>
            </a:r>
            <a:r>
              <a:rPr lang="en-US" sz="2200" b="1" spc="-1" dirty="0" err="1">
                <a:solidFill>
                  <a:srgbClr val="FF0000"/>
                </a:solidFill>
              </a:rPr>
              <a:t>na</a:t>
            </a:r>
            <a:r>
              <a:rPr lang="en-US" sz="2200" b="1" spc="-1" dirty="0">
                <a:solidFill>
                  <a:srgbClr val="FF0000"/>
                </a:solidFill>
              </a:rPr>
              <a:t> </a:t>
            </a:r>
            <a:r>
              <a:rPr lang="en-US" sz="2200" b="1" spc="-1" dirty="0" err="1">
                <a:solidFill>
                  <a:srgbClr val="FF0000"/>
                </a:solidFill>
              </a:rPr>
              <a:t>syntéze</a:t>
            </a:r>
            <a:r>
              <a:rPr lang="en-US" sz="2200" b="1" spc="-1" dirty="0">
                <a:solidFill>
                  <a:srgbClr val="FF0000"/>
                </a:solidFill>
              </a:rPr>
              <a:t> </a:t>
            </a:r>
            <a:r>
              <a:rPr lang="en-US" sz="2200" b="1" spc="-1" dirty="0" err="1">
                <a:solidFill>
                  <a:srgbClr val="FF0000"/>
                </a:solidFill>
              </a:rPr>
              <a:t>nových</a:t>
            </a:r>
            <a:r>
              <a:rPr lang="en-US" sz="2200" b="1" spc="-1" dirty="0">
                <a:solidFill>
                  <a:srgbClr val="FF0000"/>
                </a:solidFill>
              </a:rPr>
              <a:t> </a:t>
            </a:r>
            <a:r>
              <a:rPr lang="en-US" sz="2200" b="1" spc="-1" dirty="0" err="1">
                <a:solidFill>
                  <a:srgbClr val="FF0000"/>
                </a:solidFill>
              </a:rPr>
              <a:t>radioaktivních</a:t>
            </a:r>
            <a:r>
              <a:rPr lang="en-US" sz="2200" b="1" spc="-1" dirty="0">
                <a:solidFill>
                  <a:srgbClr val="FF0000"/>
                </a:solidFill>
              </a:rPr>
              <a:t> </a:t>
            </a:r>
            <a:r>
              <a:rPr lang="en-US" sz="2200" b="1" spc="-1" dirty="0" err="1">
                <a:solidFill>
                  <a:srgbClr val="FF0000"/>
                </a:solidFill>
              </a:rPr>
              <a:t>prvků</a:t>
            </a:r>
            <a:r>
              <a:rPr lang="en-US" sz="2200" spc="-1" dirty="0">
                <a:solidFill>
                  <a:srgbClr val="FFFFFF"/>
                </a:solidFill>
              </a:rPr>
              <a:t>. </a:t>
            </a:r>
          </a:p>
          <a:p>
            <a:pPr marL="171360" indent="-228600">
              <a:lnSpc>
                <a:spcPct val="90000"/>
              </a:lnSpc>
              <a:spcAft>
                <a:spcPts val="600"/>
              </a:spcAft>
              <a:buClr>
                <a:srgbClr val="FF0000"/>
              </a:buClr>
              <a:buFont typeface="Arial" panose="020B0604020202020204" pitchFamily="34" charset="0"/>
              <a:buChar char="•"/>
            </a:pPr>
            <a:r>
              <a:rPr lang="en-US" sz="2200" spc="-1" dirty="0" err="1">
                <a:solidFill>
                  <a:srgbClr val="FFFFFF"/>
                </a:solidFill>
              </a:rPr>
              <a:t>ve</a:t>
            </a:r>
            <a:r>
              <a:rPr lang="en-US" sz="2200" spc="-1" dirty="0">
                <a:solidFill>
                  <a:srgbClr val="FFFFFF"/>
                </a:solidFill>
              </a:rPr>
              <a:t> </a:t>
            </a:r>
            <a:r>
              <a:rPr lang="en-US" sz="2200" spc="-1" dirty="0" err="1">
                <a:solidFill>
                  <a:srgbClr val="FFFFFF"/>
                </a:solidFill>
              </a:rPr>
              <a:t>stejném</a:t>
            </a:r>
            <a:r>
              <a:rPr lang="en-US" sz="2200" spc="-1" dirty="0">
                <a:solidFill>
                  <a:srgbClr val="FFFFFF"/>
                </a:solidFill>
              </a:rPr>
              <a:t> </a:t>
            </a:r>
            <a:r>
              <a:rPr lang="en-US" sz="2200" spc="-1" dirty="0" err="1">
                <a:solidFill>
                  <a:srgbClr val="FFFFFF"/>
                </a:solidFill>
              </a:rPr>
              <a:t>roce</a:t>
            </a:r>
            <a:r>
              <a:rPr lang="en-US" sz="2200" spc="-1" dirty="0">
                <a:solidFill>
                  <a:srgbClr val="FFFFFF"/>
                </a:solidFill>
              </a:rPr>
              <a:t> </a:t>
            </a:r>
            <a:r>
              <a:rPr lang="en-US" sz="2200" spc="-1" dirty="0" err="1">
                <a:solidFill>
                  <a:srgbClr val="FFFFFF"/>
                </a:solidFill>
              </a:rPr>
              <a:t>objevila</a:t>
            </a:r>
            <a:r>
              <a:rPr lang="en-US" sz="2200" spc="-1" dirty="0">
                <a:solidFill>
                  <a:srgbClr val="FFFFFF"/>
                </a:solidFill>
              </a:rPr>
              <a:t> </a:t>
            </a:r>
            <a:r>
              <a:rPr lang="en-US" sz="2200" spc="-1" dirty="0" err="1">
                <a:solidFill>
                  <a:srgbClr val="FFFFFF"/>
                </a:solidFill>
              </a:rPr>
              <a:t>také</a:t>
            </a:r>
            <a:r>
              <a:rPr lang="en-US" sz="2200" spc="-1" dirty="0">
                <a:solidFill>
                  <a:srgbClr val="FFFFFF"/>
                </a:solidFill>
              </a:rPr>
              <a:t> </a:t>
            </a:r>
            <a:r>
              <a:rPr lang="en-US" sz="2200" b="1" spc="-1" dirty="0" err="1">
                <a:solidFill>
                  <a:srgbClr val="FF0000"/>
                </a:solidFill>
              </a:rPr>
              <a:t>neptuniovou</a:t>
            </a:r>
            <a:r>
              <a:rPr lang="en-US" sz="2200" b="1" spc="-1" dirty="0">
                <a:solidFill>
                  <a:srgbClr val="FF0000"/>
                </a:solidFill>
              </a:rPr>
              <a:t> </a:t>
            </a:r>
            <a:r>
              <a:rPr lang="en-US" sz="2200" b="1" spc="-1" dirty="0" err="1">
                <a:solidFill>
                  <a:srgbClr val="FF0000"/>
                </a:solidFill>
              </a:rPr>
              <a:t>radioaktivní</a:t>
            </a:r>
            <a:r>
              <a:rPr lang="en-US" sz="2200" b="1" spc="-1" dirty="0">
                <a:solidFill>
                  <a:srgbClr val="FF0000"/>
                </a:solidFill>
              </a:rPr>
              <a:t> </a:t>
            </a:r>
            <a:r>
              <a:rPr lang="en-US" sz="2200" b="1" spc="-1" dirty="0" err="1">
                <a:solidFill>
                  <a:srgbClr val="FF0000"/>
                </a:solidFill>
              </a:rPr>
              <a:t>řadu</a:t>
            </a:r>
            <a:r>
              <a:rPr lang="en-US" sz="2200" b="1" spc="-1" dirty="0">
                <a:solidFill>
                  <a:srgbClr val="FF0000"/>
                </a:solidFill>
              </a:rPr>
              <a:t> </a:t>
            </a:r>
            <a:r>
              <a:rPr lang="en-US" sz="2200" b="1" spc="-1" dirty="0">
                <a:solidFill>
                  <a:srgbClr val="FFFFFF"/>
                </a:solidFill>
              </a:rPr>
              <a:t>(</a:t>
            </a:r>
            <a:r>
              <a:rPr lang="en-US" sz="2200" b="1" spc="-1" dirty="0" err="1">
                <a:solidFill>
                  <a:srgbClr val="FFFFFF"/>
                </a:solidFill>
              </a:rPr>
              <a:t>navíc</a:t>
            </a:r>
            <a:r>
              <a:rPr lang="en-US" sz="2200" b="1" spc="-1" dirty="0">
                <a:solidFill>
                  <a:srgbClr val="FFFFFF"/>
                </a:solidFill>
              </a:rPr>
              <a:t> k </a:t>
            </a:r>
            <a:r>
              <a:rPr lang="en-US" sz="2200" b="1" spc="-1" dirty="0" err="1">
                <a:solidFill>
                  <a:srgbClr val="FFFFFF"/>
                </a:solidFill>
              </a:rPr>
              <a:t>přirozeným</a:t>
            </a:r>
            <a:r>
              <a:rPr lang="en-US" sz="2200" b="1" spc="-1" dirty="0">
                <a:solidFill>
                  <a:srgbClr val="FFFFFF"/>
                </a:solidFill>
              </a:rPr>
              <a:t> </a:t>
            </a:r>
            <a:r>
              <a:rPr lang="en-US" sz="2200" b="1" spc="-1" dirty="0" err="1">
                <a:solidFill>
                  <a:srgbClr val="FFFFFF"/>
                </a:solidFill>
              </a:rPr>
              <a:t>řadám</a:t>
            </a:r>
            <a:r>
              <a:rPr lang="en-US" sz="2200" b="1" spc="-1" dirty="0">
                <a:solidFill>
                  <a:srgbClr val="FFFFFF"/>
                </a:solidFill>
              </a:rPr>
              <a:t> - </a:t>
            </a:r>
            <a:r>
              <a:rPr lang="en-US" sz="2200" b="1" spc="-1" dirty="0" err="1">
                <a:solidFill>
                  <a:srgbClr val="FFFFFF"/>
                </a:solidFill>
              </a:rPr>
              <a:t>uranové</a:t>
            </a:r>
            <a:r>
              <a:rPr lang="en-US" sz="2200" spc="-1" dirty="0">
                <a:solidFill>
                  <a:srgbClr val="FFFFFF"/>
                </a:solidFill>
              </a:rPr>
              <a:t>, </a:t>
            </a:r>
            <a:r>
              <a:rPr lang="en-US" sz="2200" b="1" spc="-1" dirty="0" err="1">
                <a:solidFill>
                  <a:srgbClr val="FFFFFF"/>
                </a:solidFill>
              </a:rPr>
              <a:t>thoriové</a:t>
            </a:r>
            <a:r>
              <a:rPr lang="en-US" sz="2200" spc="-1" dirty="0">
                <a:solidFill>
                  <a:srgbClr val="FFFFFF"/>
                </a:solidFill>
              </a:rPr>
              <a:t> a </a:t>
            </a:r>
            <a:r>
              <a:rPr lang="en-US" sz="2200" b="1" spc="-1" dirty="0" err="1">
                <a:solidFill>
                  <a:srgbClr val="FFFFFF"/>
                </a:solidFill>
              </a:rPr>
              <a:t>aktiniové</a:t>
            </a:r>
            <a:r>
              <a:rPr lang="en-US" sz="2200" spc="-1" dirty="0">
                <a:solidFill>
                  <a:srgbClr val="FFFFFF"/>
                </a:solidFill>
              </a:rPr>
              <a:t>). </a:t>
            </a:r>
            <a:r>
              <a:rPr lang="en-US" sz="2200" spc="-1" dirty="0" err="1">
                <a:solidFill>
                  <a:srgbClr val="FFFFFF"/>
                </a:solidFill>
              </a:rPr>
              <a:t>Kompletně</a:t>
            </a:r>
            <a:r>
              <a:rPr lang="en-US" sz="2200" spc="-1" dirty="0">
                <a:solidFill>
                  <a:srgbClr val="FFFFFF"/>
                </a:solidFill>
              </a:rPr>
              <a:t> </a:t>
            </a:r>
            <a:r>
              <a:rPr lang="en-US" sz="2200" spc="-1" dirty="0" err="1">
                <a:solidFill>
                  <a:srgbClr val="FFFFFF"/>
                </a:solidFill>
              </a:rPr>
              <a:t>byla</a:t>
            </a:r>
            <a:r>
              <a:rPr lang="en-US" sz="2200" spc="-1" dirty="0">
                <a:solidFill>
                  <a:srgbClr val="FFFFFF"/>
                </a:solidFill>
              </a:rPr>
              <a:t> ale </a:t>
            </a:r>
            <a:r>
              <a:rPr lang="en-US" sz="2200" spc="-1" dirty="0" err="1">
                <a:solidFill>
                  <a:srgbClr val="FFFFFF"/>
                </a:solidFill>
              </a:rPr>
              <a:t>tato</a:t>
            </a:r>
            <a:r>
              <a:rPr lang="en-US" sz="2200" spc="-1" dirty="0">
                <a:solidFill>
                  <a:srgbClr val="FFFFFF"/>
                </a:solidFill>
              </a:rPr>
              <a:t> </a:t>
            </a:r>
            <a:r>
              <a:rPr lang="en-US" sz="2200" spc="-1" dirty="0" err="1">
                <a:solidFill>
                  <a:srgbClr val="FFFFFF"/>
                </a:solidFill>
              </a:rPr>
              <a:t>rozpadová</a:t>
            </a:r>
            <a:r>
              <a:rPr lang="en-US" sz="2200" spc="-1" dirty="0">
                <a:solidFill>
                  <a:srgbClr val="FFFFFF"/>
                </a:solidFill>
              </a:rPr>
              <a:t> </a:t>
            </a:r>
            <a:r>
              <a:rPr lang="en-US" sz="2200" spc="-1" dirty="0" err="1">
                <a:solidFill>
                  <a:srgbClr val="FFFFFF"/>
                </a:solidFill>
              </a:rPr>
              <a:t>řada</a:t>
            </a:r>
            <a:r>
              <a:rPr lang="en-US" sz="2200" spc="-1" dirty="0">
                <a:solidFill>
                  <a:srgbClr val="FFFFFF"/>
                </a:solidFill>
              </a:rPr>
              <a:t> </a:t>
            </a:r>
            <a:r>
              <a:rPr lang="en-US" sz="2200" spc="-1" dirty="0" err="1">
                <a:solidFill>
                  <a:srgbClr val="FFFFFF"/>
                </a:solidFill>
              </a:rPr>
              <a:t>prozkoumána</a:t>
            </a:r>
            <a:r>
              <a:rPr lang="en-US" sz="2200" spc="-1" dirty="0">
                <a:solidFill>
                  <a:srgbClr val="FFFFFF"/>
                </a:solidFill>
              </a:rPr>
              <a:t> </a:t>
            </a:r>
            <a:r>
              <a:rPr lang="en-US" sz="2200" spc="-1" dirty="0" err="1">
                <a:solidFill>
                  <a:srgbClr val="FFFFFF"/>
                </a:solidFill>
              </a:rPr>
              <a:t>až</a:t>
            </a:r>
            <a:r>
              <a:rPr lang="en-US" sz="2200" spc="-1" dirty="0">
                <a:solidFill>
                  <a:srgbClr val="FFFFFF"/>
                </a:solidFill>
              </a:rPr>
              <a:t> v </a:t>
            </a:r>
            <a:r>
              <a:rPr lang="en-US" sz="2200" spc="-1" dirty="0" err="1">
                <a:solidFill>
                  <a:srgbClr val="FFFFFF"/>
                </a:solidFill>
              </a:rPr>
              <a:t>roce</a:t>
            </a:r>
            <a:r>
              <a:rPr lang="en-US" sz="2200" spc="-1" dirty="0">
                <a:solidFill>
                  <a:srgbClr val="FFFFFF"/>
                </a:solidFill>
              </a:rPr>
              <a:t> 1947.</a:t>
            </a:r>
          </a:p>
        </p:txBody>
      </p:sp>
    </p:spTree>
    <p:extLst>
      <p:ext uri="{BB962C8B-B14F-4D97-AF65-F5344CB8AC3E}">
        <p14:creationId xmlns:p14="http://schemas.microsoft.com/office/powerpoint/2010/main" val="40590704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4A0DAA12-864F-4B30-AC05-A00EA4D65A63}"/>
              </a:ext>
            </a:extLst>
          </p:cNvPr>
          <p:cNvSpPr/>
          <p:nvPr/>
        </p:nvSpPr>
        <p:spPr>
          <a:xfrm>
            <a:off x="0" y="3918857"/>
            <a:ext cx="12192000" cy="2775857"/>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Rectangle 17">
            <a:extLst>
              <a:ext uri="{FF2B5EF4-FFF2-40B4-BE49-F238E27FC236}">
                <a16:creationId xmlns:a16="http://schemas.microsoft.com/office/drawing/2014/main" id="{746E2A38-ACC8-44E6-85E2-A79CBAF15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4086003"/>
            <a:ext cx="11100816" cy="22586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a:extLst>
              <a:ext uri="{FF2B5EF4-FFF2-40B4-BE49-F238E27FC236}">
                <a16:creationId xmlns:a16="http://schemas.microsoft.com/office/drawing/2014/main" id="{981F392A-C54B-414C-A5E9-875C4F513BF1}"/>
              </a:ext>
            </a:extLst>
          </p:cNvPr>
          <p:cNvPicPr>
            <a:picLocks noChangeAspect="1"/>
          </p:cNvPicPr>
          <p:nvPr/>
        </p:nvPicPr>
        <p:blipFill rotWithShape="1">
          <a:blip r:embed="rId2">
            <a:extLst>
              <a:ext uri="{28A0092B-C50C-407E-A947-70E740481C1C}">
                <a14:useLocalDpi xmlns:a14="http://schemas.microsoft.com/office/drawing/2010/main" val="0"/>
              </a:ext>
            </a:extLst>
          </a:blip>
          <a:srcRect r="3151" b="-3"/>
          <a:stretch/>
        </p:blipFill>
        <p:spPr>
          <a:xfrm>
            <a:off x="4334740" y="163286"/>
            <a:ext cx="6848371" cy="3464981"/>
          </a:xfrm>
          <a:prstGeom prst="rect">
            <a:avLst/>
          </a:prstGeom>
        </p:spPr>
      </p:pic>
      <p:sp>
        <p:nvSpPr>
          <p:cNvPr id="5" name="Obdélník 4">
            <a:extLst>
              <a:ext uri="{FF2B5EF4-FFF2-40B4-BE49-F238E27FC236}">
                <a16:creationId xmlns:a16="http://schemas.microsoft.com/office/drawing/2014/main" id="{9D203FA2-E1D4-4873-80BD-35218DC8B61C}"/>
              </a:ext>
            </a:extLst>
          </p:cNvPr>
          <p:cNvSpPr/>
          <p:nvPr/>
        </p:nvSpPr>
        <p:spPr>
          <a:xfrm>
            <a:off x="163286" y="4272030"/>
            <a:ext cx="11821885" cy="2218162"/>
          </a:xfrm>
          <a:prstGeom prst="rect">
            <a:avLst/>
          </a:prstGeom>
        </p:spPr>
        <p:txBody>
          <a:bodyPr vert="horz" lIns="91440" tIns="45720" rIns="91440" bIns="45720" rtlCol="0" anchor="ctr">
            <a:noAutofit/>
          </a:bodyPr>
          <a:lstStyle/>
          <a:p>
            <a:pPr marL="171360" indent="-228600">
              <a:lnSpc>
                <a:spcPct val="90000"/>
              </a:lnSpc>
              <a:spcAft>
                <a:spcPts val="600"/>
              </a:spcAft>
              <a:buClr>
                <a:srgbClr val="FF0000"/>
              </a:buClr>
              <a:buFont typeface="Arial" panose="020B0604020202020204" pitchFamily="34" charset="0"/>
              <a:buChar char="•"/>
            </a:pPr>
            <a:r>
              <a:rPr lang="en-US" spc="-1" dirty="0">
                <a:solidFill>
                  <a:schemeClr val="bg1"/>
                </a:solidFill>
              </a:rPr>
              <a:t>V </a:t>
            </a:r>
            <a:r>
              <a:rPr lang="en-US" spc="-1" dirty="0" err="1">
                <a:solidFill>
                  <a:schemeClr val="bg1"/>
                </a:solidFill>
              </a:rPr>
              <a:t>roce</a:t>
            </a:r>
            <a:r>
              <a:rPr lang="en-US" spc="-1" dirty="0">
                <a:solidFill>
                  <a:schemeClr val="bg1"/>
                </a:solidFill>
              </a:rPr>
              <a:t> </a:t>
            </a:r>
            <a:r>
              <a:rPr lang="en-US" b="1" spc="-1" dirty="0">
                <a:solidFill>
                  <a:schemeClr val="bg1"/>
                </a:solidFill>
              </a:rPr>
              <a:t>1938</a:t>
            </a:r>
            <a:r>
              <a:rPr lang="en-US" spc="-1" dirty="0">
                <a:solidFill>
                  <a:schemeClr val="bg1"/>
                </a:solidFill>
              </a:rPr>
              <a:t> Irene Joliot–Curie a Pavel </a:t>
            </a:r>
            <a:r>
              <a:rPr lang="en-US" spc="-1" dirty="0" err="1">
                <a:solidFill>
                  <a:schemeClr val="bg1"/>
                </a:solidFill>
              </a:rPr>
              <a:t>Savic</a:t>
            </a:r>
            <a:r>
              <a:rPr lang="en-US" spc="-1" dirty="0">
                <a:solidFill>
                  <a:schemeClr val="bg1"/>
                </a:solidFill>
              </a:rPr>
              <a:t> </a:t>
            </a:r>
            <a:r>
              <a:rPr lang="en-US" spc="-1" dirty="0" err="1">
                <a:solidFill>
                  <a:schemeClr val="bg1"/>
                </a:solidFill>
              </a:rPr>
              <a:t>zjistili</a:t>
            </a:r>
            <a:r>
              <a:rPr lang="en-US" spc="-1" dirty="0">
                <a:solidFill>
                  <a:schemeClr val="bg1"/>
                </a:solidFill>
              </a:rPr>
              <a:t>, </a:t>
            </a:r>
            <a:r>
              <a:rPr lang="en-US" spc="-1" dirty="0" err="1">
                <a:solidFill>
                  <a:schemeClr val="bg1"/>
                </a:solidFill>
              </a:rPr>
              <a:t>že</a:t>
            </a:r>
            <a:r>
              <a:rPr lang="en-US" spc="-1" dirty="0">
                <a:solidFill>
                  <a:schemeClr val="bg1"/>
                </a:solidFill>
              </a:rPr>
              <a:t> </a:t>
            </a:r>
            <a:r>
              <a:rPr lang="en-US" b="1" u="sng" spc="-1" dirty="0" err="1">
                <a:solidFill>
                  <a:srgbClr val="FF0000"/>
                </a:solidFill>
              </a:rPr>
              <a:t>jeden</a:t>
            </a:r>
            <a:r>
              <a:rPr lang="en-US" b="1" u="sng" spc="-1" dirty="0">
                <a:solidFill>
                  <a:srgbClr val="FF0000"/>
                </a:solidFill>
              </a:rPr>
              <a:t> z </a:t>
            </a:r>
            <a:r>
              <a:rPr lang="en-US" b="1" u="sng" spc="-1" dirty="0" err="1">
                <a:solidFill>
                  <a:srgbClr val="FF0000"/>
                </a:solidFill>
              </a:rPr>
              <a:t>produktů</a:t>
            </a:r>
            <a:r>
              <a:rPr lang="en-US" b="1" u="sng" spc="-1" dirty="0">
                <a:solidFill>
                  <a:srgbClr val="FF0000"/>
                </a:solidFill>
              </a:rPr>
              <a:t> </a:t>
            </a:r>
            <a:r>
              <a:rPr lang="en-US" b="1" u="sng" spc="-1" dirty="0" err="1">
                <a:solidFill>
                  <a:srgbClr val="FF0000"/>
                </a:solidFill>
              </a:rPr>
              <a:t>vytvořených</a:t>
            </a:r>
            <a:r>
              <a:rPr lang="en-US" b="1" u="sng" spc="-1" dirty="0">
                <a:solidFill>
                  <a:srgbClr val="FF0000"/>
                </a:solidFill>
              </a:rPr>
              <a:t> </a:t>
            </a:r>
            <a:r>
              <a:rPr lang="en-US" b="1" u="sng" spc="-1" dirty="0" err="1">
                <a:solidFill>
                  <a:srgbClr val="FF0000"/>
                </a:solidFill>
              </a:rPr>
              <a:t>při</a:t>
            </a:r>
            <a:r>
              <a:rPr lang="en-US" b="1" u="sng" spc="-1" dirty="0">
                <a:solidFill>
                  <a:srgbClr val="FF0000"/>
                </a:solidFill>
              </a:rPr>
              <a:t> </a:t>
            </a:r>
            <a:r>
              <a:rPr lang="en-US" b="1" u="sng" spc="-1" dirty="0" err="1">
                <a:solidFill>
                  <a:srgbClr val="FF0000"/>
                </a:solidFill>
              </a:rPr>
              <a:t>ozáření</a:t>
            </a:r>
            <a:r>
              <a:rPr lang="en-US" b="1" u="sng" spc="-1" dirty="0">
                <a:solidFill>
                  <a:srgbClr val="FF0000"/>
                </a:solidFill>
              </a:rPr>
              <a:t> </a:t>
            </a:r>
            <a:r>
              <a:rPr lang="en-US" b="1" u="sng" spc="-1" dirty="0" err="1">
                <a:solidFill>
                  <a:srgbClr val="FF0000"/>
                </a:solidFill>
              </a:rPr>
              <a:t>uranu</a:t>
            </a:r>
            <a:r>
              <a:rPr lang="en-US" b="1" u="sng" spc="-1" dirty="0">
                <a:solidFill>
                  <a:srgbClr val="FF0000"/>
                </a:solidFill>
              </a:rPr>
              <a:t> </a:t>
            </a:r>
            <a:r>
              <a:rPr lang="en-US" b="1" u="sng" spc="-1" dirty="0" err="1">
                <a:solidFill>
                  <a:srgbClr val="FF0000"/>
                </a:solidFill>
              </a:rPr>
              <a:t>neutrony</a:t>
            </a:r>
            <a:r>
              <a:rPr lang="en-US" b="1" u="sng" spc="-1" dirty="0">
                <a:solidFill>
                  <a:srgbClr val="FF0000"/>
                </a:solidFill>
              </a:rPr>
              <a:t> </a:t>
            </a:r>
            <a:r>
              <a:rPr lang="en-US" b="1" u="sng" spc="-1" dirty="0" err="1">
                <a:solidFill>
                  <a:srgbClr val="FF0000"/>
                </a:solidFill>
              </a:rPr>
              <a:t>nebyl</a:t>
            </a:r>
            <a:r>
              <a:rPr lang="en-US" b="1" u="sng" spc="-1" dirty="0">
                <a:solidFill>
                  <a:srgbClr val="FF0000"/>
                </a:solidFill>
              </a:rPr>
              <a:t> </a:t>
            </a:r>
            <a:r>
              <a:rPr lang="en-US" b="1" u="sng" spc="-1" dirty="0" err="1">
                <a:solidFill>
                  <a:srgbClr val="FF0000"/>
                </a:solidFill>
              </a:rPr>
              <a:t>transuran</a:t>
            </a:r>
            <a:r>
              <a:rPr lang="en-US" b="1" u="sng" spc="-1" dirty="0">
                <a:solidFill>
                  <a:srgbClr val="FF0000"/>
                </a:solidFill>
              </a:rPr>
              <a:t>, jak se </a:t>
            </a:r>
            <a:r>
              <a:rPr lang="en-US" b="1" u="sng" spc="-1" dirty="0" err="1">
                <a:solidFill>
                  <a:srgbClr val="FF0000"/>
                </a:solidFill>
              </a:rPr>
              <a:t>očekávalo</a:t>
            </a:r>
            <a:r>
              <a:rPr lang="en-US" b="1" u="sng" spc="-1" dirty="0">
                <a:solidFill>
                  <a:srgbClr val="FF0000"/>
                </a:solidFill>
              </a:rPr>
              <a:t>, ale </a:t>
            </a:r>
            <a:r>
              <a:rPr lang="en-US" b="1" u="sng" spc="-1" dirty="0" err="1">
                <a:solidFill>
                  <a:srgbClr val="FF0000"/>
                </a:solidFill>
              </a:rPr>
              <a:t>prvek</a:t>
            </a:r>
            <a:r>
              <a:rPr lang="en-US" b="1" u="sng" spc="-1" dirty="0">
                <a:solidFill>
                  <a:srgbClr val="FF0000"/>
                </a:solidFill>
              </a:rPr>
              <a:t> </a:t>
            </a:r>
            <a:r>
              <a:rPr lang="en-US" b="1" u="sng" spc="-1" dirty="0" err="1">
                <a:solidFill>
                  <a:srgbClr val="FF0000"/>
                </a:solidFill>
              </a:rPr>
              <a:t>ze</a:t>
            </a:r>
            <a:r>
              <a:rPr lang="en-US" b="1" u="sng" spc="-1" dirty="0">
                <a:solidFill>
                  <a:srgbClr val="FF0000"/>
                </a:solidFill>
              </a:rPr>
              <a:t> </a:t>
            </a:r>
            <a:r>
              <a:rPr lang="en-US" b="1" u="sng" spc="-1" dirty="0" err="1">
                <a:solidFill>
                  <a:srgbClr val="FF0000"/>
                </a:solidFill>
              </a:rPr>
              <a:t>skupiny</a:t>
            </a:r>
            <a:r>
              <a:rPr lang="en-US" b="1" u="sng" spc="-1" dirty="0">
                <a:solidFill>
                  <a:srgbClr val="FF0000"/>
                </a:solidFill>
              </a:rPr>
              <a:t> </a:t>
            </a:r>
            <a:r>
              <a:rPr lang="en-US" b="1" u="sng" spc="-1" dirty="0" err="1">
                <a:solidFill>
                  <a:srgbClr val="FF0000"/>
                </a:solidFill>
              </a:rPr>
              <a:t>vzácných</a:t>
            </a:r>
            <a:r>
              <a:rPr lang="en-US" b="1" u="sng" spc="-1" dirty="0">
                <a:solidFill>
                  <a:srgbClr val="FF0000"/>
                </a:solidFill>
              </a:rPr>
              <a:t> </a:t>
            </a:r>
            <a:r>
              <a:rPr lang="en-US" b="1" u="sng" spc="-1" dirty="0" err="1">
                <a:solidFill>
                  <a:srgbClr val="FF0000"/>
                </a:solidFill>
              </a:rPr>
              <a:t>zemin</a:t>
            </a:r>
            <a:r>
              <a:rPr lang="en-US" spc="-1" dirty="0">
                <a:solidFill>
                  <a:schemeClr val="bg1"/>
                </a:solidFill>
              </a:rPr>
              <a:t>. </a:t>
            </a:r>
            <a:r>
              <a:rPr lang="en-US" spc="-1" dirty="0" err="1">
                <a:solidFill>
                  <a:schemeClr val="bg1"/>
                </a:solidFill>
              </a:rPr>
              <a:t>Znamenalo</a:t>
            </a:r>
            <a:r>
              <a:rPr lang="en-US" spc="-1" dirty="0">
                <a:solidFill>
                  <a:schemeClr val="bg1"/>
                </a:solidFill>
              </a:rPr>
              <a:t> to, </a:t>
            </a:r>
            <a:r>
              <a:rPr lang="en-US" spc="-1" dirty="0" err="1">
                <a:solidFill>
                  <a:schemeClr val="bg1"/>
                </a:solidFill>
              </a:rPr>
              <a:t>že</a:t>
            </a:r>
            <a:r>
              <a:rPr lang="en-US" spc="-1" dirty="0">
                <a:solidFill>
                  <a:schemeClr val="bg1"/>
                </a:solidFill>
              </a:rPr>
              <a:t> </a:t>
            </a:r>
            <a:r>
              <a:rPr lang="en-US" b="1" spc="-1" dirty="0" err="1">
                <a:solidFill>
                  <a:srgbClr val="FF0000"/>
                </a:solidFill>
              </a:rPr>
              <a:t>objevili</a:t>
            </a:r>
            <a:r>
              <a:rPr lang="en-US" b="1" spc="-1" dirty="0">
                <a:solidFill>
                  <a:srgbClr val="FF0000"/>
                </a:solidFill>
              </a:rPr>
              <a:t> </a:t>
            </a:r>
            <a:r>
              <a:rPr lang="en-US" b="1" spc="-1" dirty="0" err="1">
                <a:solidFill>
                  <a:srgbClr val="FF0000"/>
                </a:solidFill>
              </a:rPr>
              <a:t>nový</a:t>
            </a:r>
            <a:r>
              <a:rPr lang="en-US" b="1" spc="-1" dirty="0">
                <a:solidFill>
                  <a:srgbClr val="FF0000"/>
                </a:solidFill>
              </a:rPr>
              <a:t> </a:t>
            </a:r>
            <a:r>
              <a:rPr lang="en-US" b="1" spc="-1" dirty="0" err="1">
                <a:solidFill>
                  <a:srgbClr val="FF0000"/>
                </a:solidFill>
              </a:rPr>
              <a:t>druh</a:t>
            </a:r>
            <a:r>
              <a:rPr lang="en-US" b="1" spc="-1" dirty="0">
                <a:solidFill>
                  <a:srgbClr val="FF0000"/>
                </a:solidFill>
              </a:rPr>
              <a:t> </a:t>
            </a:r>
            <a:r>
              <a:rPr lang="en-US" b="1" spc="-1" dirty="0" err="1">
                <a:solidFill>
                  <a:srgbClr val="FF0000"/>
                </a:solidFill>
              </a:rPr>
              <a:t>jaderných</a:t>
            </a:r>
            <a:r>
              <a:rPr lang="en-US" b="1" spc="-1" dirty="0">
                <a:solidFill>
                  <a:srgbClr val="FF0000"/>
                </a:solidFill>
              </a:rPr>
              <a:t> </a:t>
            </a:r>
            <a:r>
              <a:rPr lang="en-US" b="1" spc="-1" dirty="0" err="1">
                <a:solidFill>
                  <a:srgbClr val="FF0000"/>
                </a:solidFill>
              </a:rPr>
              <a:t>reakcí</a:t>
            </a:r>
            <a:r>
              <a:rPr lang="en-US" spc="-1" dirty="0">
                <a:solidFill>
                  <a:schemeClr val="bg1"/>
                </a:solidFill>
              </a:rPr>
              <a:t>. </a:t>
            </a:r>
          </a:p>
          <a:p>
            <a:pPr marL="171360" indent="-228600">
              <a:lnSpc>
                <a:spcPct val="90000"/>
              </a:lnSpc>
              <a:spcAft>
                <a:spcPts val="600"/>
              </a:spcAft>
              <a:buClr>
                <a:srgbClr val="FF0000"/>
              </a:buClr>
              <a:buFont typeface="Arial" panose="020B0604020202020204" pitchFamily="34" charset="0"/>
              <a:buChar char="•"/>
            </a:pPr>
            <a:r>
              <a:rPr lang="en-US" spc="-1" dirty="0" err="1">
                <a:solidFill>
                  <a:schemeClr val="bg1"/>
                </a:solidFill>
              </a:rPr>
              <a:t>Tento</a:t>
            </a:r>
            <a:r>
              <a:rPr lang="en-US" spc="-1" dirty="0">
                <a:solidFill>
                  <a:schemeClr val="bg1"/>
                </a:solidFill>
              </a:rPr>
              <a:t> </a:t>
            </a:r>
            <a:r>
              <a:rPr lang="en-US" spc="-1" dirty="0" err="1">
                <a:solidFill>
                  <a:schemeClr val="bg1"/>
                </a:solidFill>
              </a:rPr>
              <a:t>výsledek</a:t>
            </a:r>
            <a:r>
              <a:rPr lang="en-US" spc="-1" dirty="0">
                <a:solidFill>
                  <a:schemeClr val="bg1"/>
                </a:solidFill>
              </a:rPr>
              <a:t> </a:t>
            </a:r>
            <a:r>
              <a:rPr lang="en-US" spc="-1" dirty="0" err="1">
                <a:solidFill>
                  <a:schemeClr val="bg1"/>
                </a:solidFill>
              </a:rPr>
              <a:t>byl</a:t>
            </a:r>
            <a:r>
              <a:rPr lang="en-US" spc="-1" dirty="0">
                <a:solidFill>
                  <a:schemeClr val="bg1"/>
                </a:solidFill>
              </a:rPr>
              <a:t> v </a:t>
            </a:r>
            <a:r>
              <a:rPr lang="en-US" spc="-1" dirty="0" err="1">
                <a:solidFill>
                  <a:schemeClr val="bg1"/>
                </a:solidFill>
              </a:rPr>
              <a:t>říjnu</a:t>
            </a:r>
            <a:r>
              <a:rPr lang="en-US" spc="-1" dirty="0">
                <a:solidFill>
                  <a:schemeClr val="bg1"/>
                </a:solidFill>
              </a:rPr>
              <a:t> 1938 </a:t>
            </a:r>
            <a:r>
              <a:rPr lang="en-US" spc="-1" dirty="0" err="1">
                <a:solidFill>
                  <a:schemeClr val="bg1"/>
                </a:solidFill>
              </a:rPr>
              <a:t>na</a:t>
            </a:r>
            <a:r>
              <a:rPr lang="en-US" spc="-1" dirty="0">
                <a:solidFill>
                  <a:schemeClr val="bg1"/>
                </a:solidFill>
              </a:rPr>
              <a:t> </a:t>
            </a:r>
            <a:r>
              <a:rPr lang="en-US" spc="-1" dirty="0" err="1">
                <a:solidFill>
                  <a:schemeClr val="bg1"/>
                </a:solidFill>
              </a:rPr>
              <a:t>Solvayovském</a:t>
            </a:r>
            <a:r>
              <a:rPr lang="en-US" spc="-1" dirty="0">
                <a:solidFill>
                  <a:schemeClr val="bg1"/>
                </a:solidFill>
              </a:rPr>
              <a:t> </a:t>
            </a:r>
            <a:r>
              <a:rPr lang="en-US" spc="-1" dirty="0" err="1">
                <a:solidFill>
                  <a:schemeClr val="bg1"/>
                </a:solidFill>
              </a:rPr>
              <a:t>kongresu</a:t>
            </a:r>
            <a:r>
              <a:rPr lang="en-US" spc="-1" dirty="0">
                <a:solidFill>
                  <a:schemeClr val="bg1"/>
                </a:solidFill>
              </a:rPr>
              <a:t> </a:t>
            </a:r>
            <a:r>
              <a:rPr lang="en-US" spc="-1" dirty="0" err="1">
                <a:solidFill>
                  <a:schemeClr val="bg1"/>
                </a:solidFill>
              </a:rPr>
              <a:t>přijat</a:t>
            </a:r>
            <a:r>
              <a:rPr lang="en-US" spc="-1" dirty="0">
                <a:solidFill>
                  <a:schemeClr val="bg1"/>
                </a:solidFill>
              </a:rPr>
              <a:t> s </a:t>
            </a:r>
            <a:r>
              <a:rPr lang="en-US" spc="-1" dirty="0" err="1">
                <a:solidFill>
                  <a:schemeClr val="bg1"/>
                </a:solidFill>
              </a:rPr>
              <a:t>velkým</a:t>
            </a:r>
            <a:r>
              <a:rPr lang="en-US" spc="-1" dirty="0">
                <a:solidFill>
                  <a:schemeClr val="bg1"/>
                </a:solidFill>
              </a:rPr>
              <a:t> </a:t>
            </a:r>
            <a:r>
              <a:rPr lang="en-US" spc="-1" dirty="0" err="1">
                <a:solidFill>
                  <a:schemeClr val="bg1"/>
                </a:solidFill>
              </a:rPr>
              <a:t>skepticismem</a:t>
            </a:r>
            <a:r>
              <a:rPr lang="en-US" spc="-1" dirty="0">
                <a:solidFill>
                  <a:schemeClr val="bg1"/>
                </a:solidFill>
              </a:rPr>
              <a:t>. </a:t>
            </a:r>
            <a:r>
              <a:rPr lang="en-US" spc="-1" dirty="0" err="1">
                <a:solidFill>
                  <a:schemeClr val="bg1"/>
                </a:solidFill>
              </a:rPr>
              <a:t>Bylo</a:t>
            </a:r>
            <a:r>
              <a:rPr lang="en-US" spc="-1" dirty="0">
                <a:solidFill>
                  <a:schemeClr val="bg1"/>
                </a:solidFill>
              </a:rPr>
              <a:t> </a:t>
            </a:r>
            <a:r>
              <a:rPr lang="en-US" spc="-1" dirty="0" err="1">
                <a:solidFill>
                  <a:schemeClr val="bg1"/>
                </a:solidFill>
              </a:rPr>
              <a:t>oběma</a:t>
            </a:r>
            <a:r>
              <a:rPr lang="en-US" spc="-1" dirty="0">
                <a:solidFill>
                  <a:schemeClr val="bg1"/>
                </a:solidFill>
              </a:rPr>
              <a:t> </a:t>
            </a:r>
            <a:r>
              <a:rPr lang="en-US" spc="-1" dirty="0" err="1">
                <a:solidFill>
                  <a:schemeClr val="bg1"/>
                </a:solidFill>
              </a:rPr>
              <a:t>doporučeno</a:t>
            </a:r>
            <a:r>
              <a:rPr lang="en-US" spc="-1" dirty="0">
                <a:solidFill>
                  <a:schemeClr val="bg1"/>
                </a:solidFill>
              </a:rPr>
              <a:t> </a:t>
            </a:r>
            <a:r>
              <a:rPr lang="en-US" spc="-1" dirty="0" err="1">
                <a:solidFill>
                  <a:schemeClr val="bg1"/>
                </a:solidFill>
              </a:rPr>
              <a:t>experimenty</a:t>
            </a:r>
            <a:r>
              <a:rPr lang="en-US" spc="-1" dirty="0">
                <a:solidFill>
                  <a:schemeClr val="bg1"/>
                </a:solidFill>
              </a:rPr>
              <a:t> </a:t>
            </a:r>
            <a:r>
              <a:rPr lang="en-US" spc="-1" dirty="0" err="1">
                <a:solidFill>
                  <a:schemeClr val="bg1"/>
                </a:solidFill>
              </a:rPr>
              <a:t>zopakovat</a:t>
            </a:r>
            <a:r>
              <a:rPr lang="en-US" spc="-1" dirty="0">
                <a:solidFill>
                  <a:schemeClr val="bg1"/>
                </a:solidFill>
              </a:rPr>
              <a:t> s </a:t>
            </a:r>
            <a:r>
              <a:rPr lang="en-US" spc="-1" dirty="0" err="1">
                <a:solidFill>
                  <a:schemeClr val="bg1"/>
                </a:solidFill>
              </a:rPr>
              <a:t>větší</a:t>
            </a:r>
            <a:r>
              <a:rPr lang="en-US" spc="-1" dirty="0">
                <a:solidFill>
                  <a:schemeClr val="bg1"/>
                </a:solidFill>
              </a:rPr>
              <a:t> </a:t>
            </a:r>
            <a:r>
              <a:rPr lang="en-US" spc="-1" dirty="0" err="1">
                <a:solidFill>
                  <a:schemeClr val="bg1"/>
                </a:solidFill>
              </a:rPr>
              <a:t>přesností</a:t>
            </a:r>
            <a:r>
              <a:rPr lang="en-US" spc="-1" dirty="0">
                <a:solidFill>
                  <a:schemeClr val="bg1"/>
                </a:solidFill>
              </a:rPr>
              <a:t> a </a:t>
            </a:r>
            <a:r>
              <a:rPr lang="en-US" spc="-1" dirty="0" err="1">
                <a:solidFill>
                  <a:schemeClr val="bg1"/>
                </a:solidFill>
              </a:rPr>
              <a:t>důkladností</a:t>
            </a:r>
            <a:r>
              <a:rPr lang="en-US" spc="-1" dirty="0">
                <a:solidFill>
                  <a:schemeClr val="bg1"/>
                </a:solidFill>
              </a:rPr>
              <a:t>, </a:t>
            </a:r>
            <a:r>
              <a:rPr lang="en-US" spc="-1" dirty="0" err="1">
                <a:solidFill>
                  <a:schemeClr val="bg1"/>
                </a:solidFill>
              </a:rPr>
              <a:t>protože</a:t>
            </a:r>
            <a:r>
              <a:rPr lang="en-US" spc="-1" dirty="0">
                <a:solidFill>
                  <a:schemeClr val="bg1"/>
                </a:solidFill>
              </a:rPr>
              <a:t> </a:t>
            </a:r>
            <a:r>
              <a:rPr lang="en-US" spc="-1" dirty="0" err="1">
                <a:solidFill>
                  <a:schemeClr val="bg1"/>
                </a:solidFill>
              </a:rPr>
              <a:t>takový</a:t>
            </a:r>
            <a:r>
              <a:rPr lang="en-US" spc="-1" dirty="0">
                <a:solidFill>
                  <a:schemeClr val="bg1"/>
                </a:solidFill>
              </a:rPr>
              <a:t> </a:t>
            </a:r>
            <a:r>
              <a:rPr lang="en-US" spc="-1" dirty="0" err="1">
                <a:solidFill>
                  <a:schemeClr val="bg1"/>
                </a:solidFill>
              </a:rPr>
              <a:t>výsledek</a:t>
            </a:r>
            <a:r>
              <a:rPr lang="en-US" spc="-1" dirty="0">
                <a:solidFill>
                  <a:schemeClr val="bg1"/>
                </a:solidFill>
              </a:rPr>
              <a:t> </a:t>
            </a:r>
            <a:r>
              <a:rPr lang="en-US" spc="-1" dirty="0" err="1">
                <a:solidFill>
                  <a:schemeClr val="bg1"/>
                </a:solidFill>
              </a:rPr>
              <a:t>nebyl</a:t>
            </a:r>
            <a:r>
              <a:rPr lang="en-US" spc="-1" dirty="0">
                <a:solidFill>
                  <a:schemeClr val="bg1"/>
                </a:solidFill>
              </a:rPr>
              <a:t> </a:t>
            </a:r>
            <a:r>
              <a:rPr lang="en-US" spc="-1" dirty="0" err="1">
                <a:solidFill>
                  <a:schemeClr val="bg1"/>
                </a:solidFill>
              </a:rPr>
              <a:t>podle</a:t>
            </a:r>
            <a:r>
              <a:rPr lang="en-US" spc="-1" dirty="0">
                <a:solidFill>
                  <a:schemeClr val="bg1"/>
                </a:solidFill>
              </a:rPr>
              <a:t> </a:t>
            </a:r>
            <a:r>
              <a:rPr lang="en-US" spc="-1" dirty="0" err="1">
                <a:solidFill>
                  <a:schemeClr val="bg1"/>
                </a:solidFill>
              </a:rPr>
              <a:t>teorie</a:t>
            </a:r>
            <a:r>
              <a:rPr lang="en-US" spc="-1" dirty="0">
                <a:solidFill>
                  <a:schemeClr val="bg1"/>
                </a:solidFill>
              </a:rPr>
              <a:t> </a:t>
            </a:r>
            <a:r>
              <a:rPr lang="en-US" spc="-1" dirty="0" err="1">
                <a:solidFill>
                  <a:schemeClr val="bg1"/>
                </a:solidFill>
              </a:rPr>
              <a:t>možný</a:t>
            </a:r>
            <a:r>
              <a:rPr lang="en-US" spc="-1" dirty="0">
                <a:solidFill>
                  <a:schemeClr val="bg1"/>
                </a:solidFill>
              </a:rPr>
              <a:t>.</a:t>
            </a:r>
          </a:p>
          <a:p>
            <a:pPr marL="171360" indent="-228600">
              <a:lnSpc>
                <a:spcPct val="90000"/>
              </a:lnSpc>
              <a:spcAft>
                <a:spcPts val="600"/>
              </a:spcAft>
              <a:buClr>
                <a:srgbClr val="FF0000"/>
              </a:buClr>
              <a:buFont typeface="Arial" panose="020B0604020202020204" pitchFamily="34" charset="0"/>
              <a:buChar char="•"/>
            </a:pPr>
            <a:r>
              <a:rPr lang="en-US" u="sng" spc="-1" dirty="0">
                <a:solidFill>
                  <a:schemeClr val="bg1"/>
                </a:solidFill>
              </a:rPr>
              <a:t>Proto </a:t>
            </a:r>
            <a:r>
              <a:rPr lang="en-US" u="sng" spc="-1" dirty="0" err="1">
                <a:solidFill>
                  <a:schemeClr val="bg1"/>
                </a:solidFill>
              </a:rPr>
              <a:t>prvenství</a:t>
            </a:r>
            <a:r>
              <a:rPr lang="en-US" u="sng" spc="-1" dirty="0">
                <a:solidFill>
                  <a:schemeClr val="bg1"/>
                </a:solidFill>
              </a:rPr>
              <a:t> </a:t>
            </a:r>
            <a:r>
              <a:rPr lang="en-US" u="sng" spc="-1" dirty="0" err="1">
                <a:solidFill>
                  <a:schemeClr val="bg1"/>
                </a:solidFill>
              </a:rPr>
              <a:t>objevu</a:t>
            </a:r>
            <a:r>
              <a:rPr lang="en-US" u="sng" spc="-1" dirty="0">
                <a:solidFill>
                  <a:schemeClr val="bg1"/>
                </a:solidFill>
              </a:rPr>
              <a:t> </a:t>
            </a:r>
            <a:r>
              <a:rPr lang="en-US" u="sng" spc="-1" dirty="0" err="1">
                <a:solidFill>
                  <a:schemeClr val="bg1"/>
                </a:solidFill>
              </a:rPr>
              <a:t>štěpení</a:t>
            </a:r>
            <a:r>
              <a:rPr lang="en-US" u="sng" spc="-1" dirty="0">
                <a:solidFill>
                  <a:schemeClr val="bg1"/>
                </a:solidFill>
              </a:rPr>
              <a:t> </a:t>
            </a:r>
            <a:r>
              <a:rPr lang="en-US" u="sng" spc="-1" dirty="0" err="1">
                <a:solidFill>
                  <a:schemeClr val="bg1"/>
                </a:solidFill>
              </a:rPr>
              <a:t>uranu</a:t>
            </a:r>
            <a:r>
              <a:rPr lang="en-US" u="sng" spc="-1" dirty="0">
                <a:solidFill>
                  <a:schemeClr val="bg1"/>
                </a:solidFill>
              </a:rPr>
              <a:t> </a:t>
            </a:r>
            <a:r>
              <a:rPr lang="en-US" u="sng" spc="-1" dirty="0" err="1">
                <a:solidFill>
                  <a:schemeClr val="bg1"/>
                </a:solidFill>
              </a:rPr>
              <a:t>bylo</a:t>
            </a:r>
            <a:r>
              <a:rPr lang="en-US" u="sng" spc="-1" dirty="0">
                <a:solidFill>
                  <a:schemeClr val="bg1"/>
                </a:solidFill>
              </a:rPr>
              <a:t> </a:t>
            </a:r>
            <a:r>
              <a:rPr lang="en-US" u="sng" spc="-1" dirty="0" err="1">
                <a:solidFill>
                  <a:schemeClr val="bg1"/>
                </a:solidFill>
              </a:rPr>
              <a:t>přiznáno</a:t>
            </a:r>
            <a:r>
              <a:rPr lang="en-US" u="sng" spc="-1" dirty="0">
                <a:solidFill>
                  <a:schemeClr val="bg1"/>
                </a:solidFill>
              </a:rPr>
              <a:t> </a:t>
            </a:r>
            <a:r>
              <a:rPr lang="en-US" u="sng" spc="-1" dirty="0" err="1">
                <a:solidFill>
                  <a:schemeClr val="bg1"/>
                </a:solidFill>
              </a:rPr>
              <a:t>až</a:t>
            </a:r>
            <a:r>
              <a:rPr lang="en-US" u="sng" spc="-1" dirty="0">
                <a:solidFill>
                  <a:schemeClr val="bg1"/>
                </a:solidFill>
              </a:rPr>
              <a:t> </a:t>
            </a:r>
            <a:r>
              <a:rPr lang="en-US" b="1" u="sng" spc="-1" dirty="0">
                <a:solidFill>
                  <a:schemeClr val="bg1"/>
                </a:solidFill>
              </a:rPr>
              <a:t>Otto </a:t>
            </a:r>
            <a:r>
              <a:rPr lang="en-US" b="1" u="sng" spc="-1" dirty="0" err="1">
                <a:solidFill>
                  <a:schemeClr val="bg1"/>
                </a:solidFill>
              </a:rPr>
              <a:t>Hahnovi</a:t>
            </a:r>
            <a:r>
              <a:rPr lang="en-US" b="1" u="sng" spc="-1" dirty="0">
                <a:solidFill>
                  <a:schemeClr val="bg1"/>
                </a:solidFill>
              </a:rPr>
              <a:t>, </a:t>
            </a:r>
            <a:r>
              <a:rPr lang="en-US" b="1" u="sng" spc="-1" dirty="0" err="1">
                <a:solidFill>
                  <a:schemeClr val="bg1"/>
                </a:solidFill>
              </a:rPr>
              <a:t>Fritzi</a:t>
            </a:r>
            <a:r>
              <a:rPr lang="en-US" b="1" u="sng" spc="-1" dirty="0">
                <a:solidFill>
                  <a:schemeClr val="bg1"/>
                </a:solidFill>
              </a:rPr>
              <a:t> </a:t>
            </a:r>
            <a:r>
              <a:rPr lang="en-US" b="1" u="sng" spc="-1" dirty="0" err="1">
                <a:solidFill>
                  <a:schemeClr val="bg1"/>
                </a:solidFill>
              </a:rPr>
              <a:t>Strassmanovi</a:t>
            </a:r>
            <a:r>
              <a:rPr lang="en-US" b="1" u="sng" spc="-1" dirty="0">
                <a:solidFill>
                  <a:schemeClr val="bg1"/>
                </a:solidFill>
              </a:rPr>
              <a:t> a Lise Meitner </a:t>
            </a:r>
            <a:r>
              <a:rPr lang="en-US" u="sng" spc="-1" dirty="0" err="1">
                <a:solidFill>
                  <a:schemeClr val="bg1"/>
                </a:solidFill>
              </a:rPr>
              <a:t>na</a:t>
            </a:r>
            <a:r>
              <a:rPr lang="en-US" u="sng" spc="-1" dirty="0">
                <a:solidFill>
                  <a:schemeClr val="bg1"/>
                </a:solidFill>
              </a:rPr>
              <a:t> </a:t>
            </a:r>
            <a:r>
              <a:rPr lang="en-US" u="sng" spc="-1" dirty="0" err="1">
                <a:solidFill>
                  <a:schemeClr val="bg1"/>
                </a:solidFill>
              </a:rPr>
              <a:t>základě</a:t>
            </a:r>
            <a:r>
              <a:rPr lang="en-US" u="sng" spc="-1" dirty="0">
                <a:solidFill>
                  <a:schemeClr val="bg1"/>
                </a:solidFill>
              </a:rPr>
              <a:t> </a:t>
            </a:r>
            <a:r>
              <a:rPr lang="en-US" u="sng" spc="-1" dirty="0" err="1">
                <a:solidFill>
                  <a:schemeClr val="bg1"/>
                </a:solidFill>
              </a:rPr>
              <a:t>jejich</a:t>
            </a:r>
            <a:r>
              <a:rPr lang="en-US" u="sng" spc="-1" dirty="0">
                <a:solidFill>
                  <a:schemeClr val="bg1"/>
                </a:solidFill>
              </a:rPr>
              <a:t> </a:t>
            </a:r>
            <a:r>
              <a:rPr lang="en-US" u="sng" spc="-1" dirty="0" err="1">
                <a:solidFill>
                  <a:schemeClr val="bg1"/>
                </a:solidFill>
              </a:rPr>
              <a:t>prací</a:t>
            </a:r>
            <a:r>
              <a:rPr lang="en-US" u="sng" spc="-1" dirty="0">
                <a:solidFill>
                  <a:schemeClr val="bg1"/>
                </a:solidFill>
              </a:rPr>
              <a:t> </a:t>
            </a:r>
            <a:r>
              <a:rPr lang="en-US" u="sng" spc="-1" dirty="0" err="1">
                <a:solidFill>
                  <a:schemeClr val="bg1"/>
                </a:solidFill>
              </a:rPr>
              <a:t>publikovaných</a:t>
            </a:r>
            <a:r>
              <a:rPr lang="en-US" u="sng" spc="-1" dirty="0">
                <a:solidFill>
                  <a:schemeClr val="bg1"/>
                </a:solidFill>
              </a:rPr>
              <a:t> v </a:t>
            </a:r>
            <a:r>
              <a:rPr lang="en-US" u="sng" spc="-1" dirty="0" err="1">
                <a:solidFill>
                  <a:schemeClr val="bg1"/>
                </a:solidFill>
              </a:rPr>
              <a:t>roce</a:t>
            </a:r>
            <a:r>
              <a:rPr lang="en-US" u="sng" spc="-1" dirty="0">
                <a:solidFill>
                  <a:schemeClr val="bg1"/>
                </a:solidFill>
              </a:rPr>
              <a:t> </a:t>
            </a:r>
            <a:r>
              <a:rPr lang="en-US" b="1" u="sng" spc="-1" dirty="0">
                <a:solidFill>
                  <a:schemeClr val="bg1"/>
                </a:solidFill>
              </a:rPr>
              <a:t>1939</a:t>
            </a:r>
            <a:r>
              <a:rPr lang="en-US" u="sng" spc="-1" dirty="0">
                <a:solidFill>
                  <a:schemeClr val="bg1"/>
                </a:solidFill>
              </a:rPr>
              <a:t>.</a:t>
            </a:r>
            <a:endParaRPr lang="en-US" spc="-1" dirty="0">
              <a:solidFill>
                <a:schemeClr val="bg1"/>
              </a:solidFill>
            </a:endParaRPr>
          </a:p>
          <a:p>
            <a:pPr marL="171360" indent="-228600">
              <a:lnSpc>
                <a:spcPct val="90000"/>
              </a:lnSpc>
              <a:spcAft>
                <a:spcPts val="600"/>
              </a:spcAft>
              <a:buClr>
                <a:srgbClr val="FF0000"/>
              </a:buClr>
              <a:buFont typeface="Arial" panose="020B0604020202020204" pitchFamily="34" charset="0"/>
              <a:buChar char="•"/>
            </a:pPr>
            <a:endParaRPr lang="en-US" spc="-1" dirty="0">
              <a:solidFill>
                <a:schemeClr val="bg1"/>
              </a:solidFill>
            </a:endParaRPr>
          </a:p>
        </p:txBody>
      </p:sp>
      <p:pic>
        <p:nvPicPr>
          <p:cNvPr id="15" name="Zástupný symbol pro obsah 3">
            <a:extLst>
              <a:ext uri="{FF2B5EF4-FFF2-40B4-BE49-F238E27FC236}">
                <a16:creationId xmlns:a16="http://schemas.microsoft.com/office/drawing/2014/main" id="{E067B159-D34E-4876-83F8-40B3B0F0915F}"/>
              </a:ext>
            </a:extLst>
          </p:cNvPr>
          <p:cNvPicPr/>
          <p:nvPr/>
        </p:nvPicPr>
        <p:blipFill>
          <a:blip r:embed="rId3" cstate="print"/>
          <a:stretch/>
        </p:blipFill>
        <p:spPr>
          <a:xfrm>
            <a:off x="422802" y="79414"/>
            <a:ext cx="2802946" cy="3802067"/>
          </a:xfrm>
          <a:prstGeom prst="rect">
            <a:avLst/>
          </a:prstGeom>
          <a:ln>
            <a:noFill/>
          </a:ln>
        </p:spPr>
      </p:pic>
    </p:spTree>
    <p:extLst>
      <p:ext uri="{BB962C8B-B14F-4D97-AF65-F5344CB8AC3E}">
        <p14:creationId xmlns:p14="http://schemas.microsoft.com/office/powerpoint/2010/main" val="27779240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81" name="TextShape 1"/>
          <p:cNvSpPr txBox="1"/>
          <p:nvPr/>
        </p:nvSpPr>
        <p:spPr>
          <a:xfrm>
            <a:off x="6636315" y="340375"/>
            <a:ext cx="50063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spc="-1" dirty="0">
                <a:latin typeface="+mj-lt"/>
                <a:ea typeface="+mj-ea"/>
                <a:cs typeface="+mj-cs"/>
              </a:rPr>
              <a:t>Otto Hahn &amp; Lise Meitner</a:t>
            </a:r>
          </a:p>
        </p:txBody>
      </p:sp>
      <p:sp>
        <p:nvSpPr>
          <p:cNvPr id="132" name="Freeform: Shape 131">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3" name="Obrázek 4"/>
          <p:cNvPicPr/>
          <p:nvPr/>
        </p:nvPicPr>
        <p:blipFill rotWithShape="1">
          <a:blip r:embed="rId2" cstate="print"/>
          <a:srcRect t="4973" r="-1" b="822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82" name="TextShape 2"/>
          <p:cNvSpPr txBox="1"/>
          <p:nvPr/>
        </p:nvSpPr>
        <p:spPr>
          <a:xfrm>
            <a:off x="6399093" y="1838158"/>
            <a:ext cx="5004073" cy="4802128"/>
          </a:xfrm>
          <a:prstGeom prst="rect">
            <a:avLst/>
          </a:prstGeom>
        </p:spPr>
        <p:txBody>
          <a:bodyPr vert="horz" lIns="91440" tIns="45720" rIns="91440" bIns="45720" rtlCol="0" anchor="t">
            <a:normAutofit/>
          </a:bodyPr>
          <a:lstStyle/>
          <a:p>
            <a:pPr marL="228600" indent="-228600">
              <a:spcBef>
                <a:spcPts val="1001"/>
              </a:spcBef>
              <a:buClr>
                <a:srgbClr val="FF0000"/>
              </a:buClr>
              <a:buFont typeface="Arial" panose="020B0604020202020204" pitchFamily="34" charset="0"/>
              <a:buChar char="•"/>
            </a:pPr>
            <a:r>
              <a:rPr lang="en-US" sz="2400" b="1" spc="-1" dirty="0"/>
              <a:t>Otto Hahn </a:t>
            </a:r>
            <a:r>
              <a:rPr lang="en-US" sz="2400" spc="-1" dirty="0"/>
              <a:t>– </a:t>
            </a:r>
            <a:r>
              <a:rPr lang="en-US" sz="2400" spc="-1" dirty="0" err="1"/>
              <a:t>brilantní</a:t>
            </a:r>
            <a:r>
              <a:rPr lang="en-US" sz="2400" spc="-1" dirty="0"/>
              <a:t> </a:t>
            </a:r>
            <a:r>
              <a:rPr lang="en-US" sz="2400" spc="-1" dirty="0" err="1"/>
              <a:t>německý</a:t>
            </a:r>
            <a:r>
              <a:rPr lang="en-US" sz="2400" spc="-1" dirty="0"/>
              <a:t> </a:t>
            </a:r>
            <a:r>
              <a:rPr lang="en-US" sz="2400" spc="-1" dirty="0" err="1"/>
              <a:t>chemik</a:t>
            </a:r>
            <a:r>
              <a:rPr lang="en-US" sz="2400" spc="-1" dirty="0"/>
              <a:t>, </a:t>
            </a:r>
            <a:r>
              <a:rPr lang="en-US" sz="2400" spc="-1" dirty="0" err="1"/>
              <a:t>který</a:t>
            </a:r>
            <a:r>
              <a:rPr lang="en-US" sz="2400" spc="-1" dirty="0"/>
              <a:t> </a:t>
            </a:r>
            <a:r>
              <a:rPr lang="en-US" sz="2400" spc="-1" dirty="0" err="1"/>
              <a:t>studoval</a:t>
            </a:r>
            <a:r>
              <a:rPr lang="en-US" sz="2400" spc="-1" dirty="0"/>
              <a:t> </a:t>
            </a:r>
            <a:r>
              <a:rPr lang="cs-CZ" sz="2400" spc="-1" dirty="0"/>
              <a:t>                  </a:t>
            </a:r>
            <a:r>
              <a:rPr lang="en-US" sz="2400" spc="-1" dirty="0"/>
              <a:t>u </a:t>
            </a:r>
            <a:r>
              <a:rPr lang="en-US" sz="2400" spc="-1" dirty="0" err="1"/>
              <a:t>Rutherforda</a:t>
            </a:r>
            <a:r>
              <a:rPr lang="en-US" sz="2400" spc="-1" dirty="0"/>
              <a:t>, </a:t>
            </a:r>
            <a:r>
              <a:rPr lang="en-US" sz="2400" spc="-1" dirty="0" err="1"/>
              <a:t>právě</a:t>
            </a:r>
            <a:r>
              <a:rPr lang="cs-CZ" sz="2400" spc="-1" dirty="0"/>
              <a:t> </a:t>
            </a:r>
            <a:r>
              <a:rPr lang="en-US" sz="2400" spc="-1" dirty="0"/>
              <a:t>v </a:t>
            </a:r>
            <a:r>
              <a:rPr lang="en-US" sz="2400" spc="-1" dirty="0" err="1"/>
              <a:t>době</a:t>
            </a:r>
            <a:r>
              <a:rPr lang="en-US" sz="2400" spc="-1" dirty="0"/>
              <a:t>, </a:t>
            </a:r>
            <a:r>
              <a:rPr lang="en-US" sz="2400" spc="-1" dirty="0" err="1"/>
              <a:t>kdy</a:t>
            </a:r>
            <a:r>
              <a:rPr lang="en-US" sz="2400" spc="-1" dirty="0"/>
              <a:t> se </a:t>
            </a:r>
            <a:r>
              <a:rPr lang="en-US" sz="2400" spc="-1" dirty="0" err="1"/>
              <a:t>Soddym</a:t>
            </a:r>
            <a:r>
              <a:rPr lang="en-US" sz="2400" spc="-1" dirty="0"/>
              <a:t> </a:t>
            </a:r>
            <a:r>
              <a:rPr lang="en-US" sz="2400" spc="-1" dirty="0" err="1"/>
              <a:t>zjistil</a:t>
            </a:r>
            <a:r>
              <a:rPr lang="en-US" sz="2400" spc="-1" dirty="0"/>
              <a:t>, </a:t>
            </a:r>
            <a:r>
              <a:rPr lang="en-US" sz="2400" spc="-1" dirty="0" err="1"/>
              <a:t>že</a:t>
            </a:r>
            <a:r>
              <a:rPr lang="en-US" sz="2400" spc="-1" dirty="0"/>
              <a:t> </a:t>
            </a:r>
            <a:r>
              <a:rPr lang="en-US" sz="2400" spc="-1" dirty="0" err="1"/>
              <a:t>uran</a:t>
            </a:r>
            <a:r>
              <a:rPr lang="en-US" sz="2400" spc="-1" dirty="0"/>
              <a:t> se </a:t>
            </a:r>
            <a:r>
              <a:rPr lang="en-US" sz="2400" spc="-1" dirty="0" err="1"/>
              <a:t>štěpí</a:t>
            </a:r>
            <a:endParaRPr lang="en-US" sz="2400" spc="-1" dirty="0"/>
          </a:p>
          <a:p>
            <a:pPr marL="228600" indent="-228600">
              <a:spcBef>
                <a:spcPts val="1001"/>
              </a:spcBef>
              <a:buClr>
                <a:srgbClr val="FF0000"/>
              </a:buClr>
              <a:buFont typeface="Arial" panose="020B0604020202020204" pitchFamily="34" charset="0"/>
              <a:buChar char="•"/>
            </a:pPr>
            <a:r>
              <a:rPr lang="en-US" sz="2400" spc="-1" dirty="0" err="1"/>
              <a:t>Snažil</a:t>
            </a:r>
            <a:r>
              <a:rPr lang="en-US" sz="2400" spc="-1" dirty="0"/>
              <a:t> se </a:t>
            </a:r>
            <a:r>
              <a:rPr lang="en-US" sz="2400" spc="-1" dirty="0" err="1"/>
              <a:t>uran</a:t>
            </a:r>
            <a:r>
              <a:rPr lang="en-US" sz="2400" spc="-1" dirty="0"/>
              <a:t> </a:t>
            </a:r>
            <a:r>
              <a:rPr lang="en-US" sz="2400" b="1" spc="-1" dirty="0" err="1">
                <a:solidFill>
                  <a:srgbClr val="FF0000"/>
                </a:solidFill>
              </a:rPr>
              <a:t>uměle</a:t>
            </a:r>
            <a:r>
              <a:rPr lang="en-US" sz="2400" b="1" spc="-1" dirty="0">
                <a:solidFill>
                  <a:srgbClr val="FF0000"/>
                </a:solidFill>
              </a:rPr>
              <a:t> </a:t>
            </a:r>
            <a:r>
              <a:rPr lang="en-US" sz="2400" b="1" spc="-1" dirty="0" err="1">
                <a:solidFill>
                  <a:srgbClr val="FF0000"/>
                </a:solidFill>
              </a:rPr>
              <a:t>přimět</a:t>
            </a:r>
            <a:r>
              <a:rPr lang="en-US" sz="2400" b="1" spc="-1" dirty="0">
                <a:solidFill>
                  <a:srgbClr val="FF0000"/>
                </a:solidFill>
              </a:rPr>
              <a:t> </a:t>
            </a:r>
            <a:r>
              <a:rPr lang="en-US" sz="2400" b="1" spc="-1" dirty="0" err="1">
                <a:solidFill>
                  <a:srgbClr val="FF0000"/>
                </a:solidFill>
              </a:rPr>
              <a:t>ke</a:t>
            </a:r>
            <a:r>
              <a:rPr lang="en-US" sz="2400" b="1" spc="-1" dirty="0">
                <a:solidFill>
                  <a:srgbClr val="FF0000"/>
                </a:solidFill>
              </a:rPr>
              <a:t> </a:t>
            </a:r>
            <a:r>
              <a:rPr lang="en-US" sz="2400" b="1" spc="-1" dirty="0" err="1">
                <a:solidFill>
                  <a:srgbClr val="FF0000"/>
                </a:solidFill>
              </a:rPr>
              <a:t>štěpení</a:t>
            </a:r>
            <a:r>
              <a:rPr lang="en-US" sz="2400" spc="-1" dirty="0"/>
              <a:t> s </a:t>
            </a:r>
            <a:r>
              <a:rPr lang="en-US" sz="2400" spc="-1" dirty="0" err="1"/>
              <a:t>nejasnými</a:t>
            </a:r>
            <a:r>
              <a:rPr lang="en-US" sz="2400" spc="-1" dirty="0"/>
              <a:t> </a:t>
            </a:r>
            <a:r>
              <a:rPr lang="en-US" sz="2400" spc="-1" dirty="0" err="1"/>
              <a:t>výsledky</a:t>
            </a:r>
            <a:r>
              <a:rPr lang="en-US" sz="2400" spc="-1" dirty="0"/>
              <a:t> </a:t>
            </a:r>
            <a:r>
              <a:rPr lang="cs-CZ" sz="2400" spc="-1" dirty="0">
                <a:sym typeface="Wingdings" panose="05000000000000000000" pitchFamily="2" charset="2"/>
              </a:rPr>
              <a:t></a:t>
            </a:r>
            <a:r>
              <a:rPr lang="en-US" sz="2400" spc="-1" dirty="0"/>
              <a:t> </a:t>
            </a:r>
            <a:r>
              <a:rPr lang="en-US" sz="2400" spc="-1" dirty="0" err="1"/>
              <a:t>poslal</a:t>
            </a:r>
            <a:r>
              <a:rPr lang="en-US" sz="2400" spc="-1" dirty="0"/>
              <a:t> je </a:t>
            </a:r>
            <a:r>
              <a:rPr lang="en-US" sz="2400" spc="-1" dirty="0" err="1"/>
              <a:t>své</a:t>
            </a:r>
            <a:r>
              <a:rPr lang="en-US" sz="2400" spc="-1" dirty="0"/>
              <a:t> </a:t>
            </a:r>
            <a:r>
              <a:rPr lang="en-US" sz="2400" spc="-1" dirty="0" err="1"/>
              <a:t>kolegyni</a:t>
            </a:r>
            <a:r>
              <a:rPr lang="en-US" sz="2400" spc="-1" dirty="0"/>
              <a:t> </a:t>
            </a:r>
            <a:r>
              <a:rPr lang="en-US" sz="2400" b="1" spc="-1" dirty="0"/>
              <a:t>Lise </a:t>
            </a:r>
            <a:r>
              <a:rPr lang="en-US" sz="2400" b="1" spc="-1" dirty="0" err="1"/>
              <a:t>Meitnerové</a:t>
            </a:r>
            <a:r>
              <a:rPr lang="en-US" sz="2400" b="1" spc="-1" dirty="0"/>
              <a:t> </a:t>
            </a:r>
            <a:r>
              <a:rPr lang="en-US" sz="2400" spc="-1" dirty="0"/>
              <a:t>(</a:t>
            </a:r>
            <a:r>
              <a:rPr lang="en-US" sz="2400" spc="-1" dirty="0" err="1"/>
              <a:t>židovka</a:t>
            </a:r>
            <a:r>
              <a:rPr lang="en-US" sz="2400" spc="-1" dirty="0"/>
              <a:t>, </a:t>
            </a:r>
            <a:r>
              <a:rPr lang="en-US" sz="2400" spc="-1" dirty="0" err="1"/>
              <a:t>dlouho</a:t>
            </a:r>
            <a:r>
              <a:rPr lang="en-US" sz="2400" spc="-1" dirty="0"/>
              <a:t> </a:t>
            </a:r>
            <a:r>
              <a:rPr lang="en-US" sz="2400" spc="-1" dirty="0" err="1"/>
              <a:t>pracovala</a:t>
            </a:r>
            <a:r>
              <a:rPr lang="en-US" sz="2400" spc="-1" dirty="0"/>
              <a:t> s O.H., ale po </a:t>
            </a:r>
            <a:r>
              <a:rPr lang="en-US" sz="2400" spc="-1" dirty="0" err="1"/>
              <a:t>anexi</a:t>
            </a:r>
            <a:r>
              <a:rPr lang="en-US" sz="2400" spc="-1" dirty="0"/>
              <a:t> </a:t>
            </a:r>
            <a:r>
              <a:rPr lang="en-US" sz="2400" spc="-1" dirty="0" err="1"/>
              <a:t>Rakouska</a:t>
            </a:r>
            <a:r>
              <a:rPr lang="en-US" sz="2400" spc="-1" dirty="0"/>
              <a:t> </a:t>
            </a:r>
            <a:r>
              <a:rPr lang="en-US" sz="2400" spc="-1" dirty="0" err="1"/>
              <a:t>musela</a:t>
            </a:r>
            <a:r>
              <a:rPr lang="en-US" sz="2400" spc="-1" dirty="0"/>
              <a:t> </a:t>
            </a:r>
            <a:r>
              <a:rPr lang="en-US" sz="2400" spc="-1" dirty="0" err="1"/>
              <a:t>uprchnout</a:t>
            </a:r>
            <a:r>
              <a:rPr lang="en-US" sz="2400" spc="-1" dirty="0"/>
              <a:t>                        z </a:t>
            </a:r>
            <a:r>
              <a:rPr lang="en-US" sz="2400" spc="-1" dirty="0" err="1"/>
              <a:t>Německa</a:t>
            </a:r>
            <a:r>
              <a:rPr lang="en-US" sz="2400" spc="-1" dirty="0"/>
              <a:t>)</a:t>
            </a:r>
          </a:p>
          <a:p>
            <a:pPr indent="-228600">
              <a:spcBef>
                <a:spcPts val="1001"/>
              </a:spcBef>
              <a:buClr>
                <a:srgbClr val="FF0000"/>
              </a:buClr>
              <a:buFont typeface="Arial" panose="020B0604020202020204" pitchFamily="34" charset="0"/>
              <a:buChar char="•"/>
            </a:pPr>
            <a:endParaRPr lang="en-US" sz="2400" spc="-1" dirty="0"/>
          </a:p>
        </p:txBody>
      </p:sp>
    </p:spTree>
    <p:extLst>
      <p:ext uri="{BB962C8B-B14F-4D97-AF65-F5344CB8AC3E}">
        <p14:creationId xmlns:p14="http://schemas.microsoft.com/office/powerpoint/2010/main" val="3678672956"/>
      </p:ext>
    </p:extLst>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TextShape 1"/>
          <p:cNvSpPr txBox="1"/>
          <p:nvPr/>
        </p:nvSpPr>
        <p:spPr>
          <a:xfrm>
            <a:off x="443638" y="-25975"/>
            <a:ext cx="9389375" cy="1325160"/>
          </a:xfrm>
          <a:prstGeom prst="rect">
            <a:avLst/>
          </a:prstGeom>
          <a:noFill/>
          <a:ln>
            <a:noFill/>
          </a:ln>
        </p:spPr>
        <p:txBody>
          <a:bodyPr anchor="ctr">
            <a:noAutofit/>
          </a:bodyPr>
          <a:lstStyle/>
          <a:p>
            <a:pPr>
              <a:lnSpc>
                <a:spcPct val="90000"/>
              </a:lnSpc>
            </a:pPr>
            <a:r>
              <a:rPr lang="cs-CZ" sz="4400" b="1" spc="-1" dirty="0">
                <a:solidFill>
                  <a:srgbClr val="000000"/>
                </a:solidFill>
                <a:latin typeface="Calibri Light"/>
              </a:rPr>
              <a:t>Lise</a:t>
            </a:r>
            <a:r>
              <a:rPr lang="cs-CZ" sz="4400" spc="-1" dirty="0">
                <a:solidFill>
                  <a:srgbClr val="000000"/>
                </a:solidFill>
                <a:latin typeface="Calibri Light"/>
              </a:rPr>
              <a:t> </a:t>
            </a:r>
            <a:r>
              <a:rPr lang="cs-CZ" sz="4400" b="1" spc="-1" dirty="0" err="1">
                <a:solidFill>
                  <a:srgbClr val="000000"/>
                </a:solidFill>
                <a:latin typeface="Calibri Light"/>
              </a:rPr>
              <a:t>Meintnerová</a:t>
            </a:r>
            <a:endParaRPr lang="cs-CZ" sz="4400" spc="-1" dirty="0">
              <a:solidFill>
                <a:srgbClr val="000000"/>
              </a:solidFill>
              <a:latin typeface="Calibri"/>
            </a:endParaRPr>
          </a:p>
        </p:txBody>
      </p:sp>
      <p:sp>
        <p:nvSpPr>
          <p:cNvPr id="385" name="TextShape 2"/>
          <p:cNvSpPr txBox="1"/>
          <p:nvPr/>
        </p:nvSpPr>
        <p:spPr>
          <a:xfrm>
            <a:off x="443638" y="3390786"/>
            <a:ext cx="4581442" cy="3245078"/>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cs-CZ" sz="2800" spc="-1" dirty="0">
                <a:solidFill>
                  <a:srgbClr val="000000"/>
                </a:solidFill>
                <a:latin typeface="Calibri"/>
              </a:rPr>
              <a:t>Zjistila, čeho Otto Hahn dosáhl </a:t>
            </a:r>
            <a:r>
              <a:rPr lang="cs-CZ" sz="2800" spc="-1" dirty="0">
                <a:solidFill>
                  <a:srgbClr val="000000"/>
                </a:solidFill>
                <a:latin typeface="Wingdings"/>
              </a:rPr>
              <a:t></a:t>
            </a:r>
            <a:r>
              <a:rPr lang="cs-CZ" sz="2800" spc="-1" dirty="0">
                <a:solidFill>
                  <a:srgbClr val="000000"/>
                </a:solidFill>
                <a:latin typeface="Calibri"/>
              </a:rPr>
              <a:t> </a:t>
            </a:r>
            <a:r>
              <a:rPr lang="cs-CZ" sz="2800" b="1" spc="-1" dirty="0">
                <a:solidFill>
                  <a:srgbClr val="FF0000"/>
                </a:solidFill>
                <a:latin typeface="Calibri"/>
              </a:rPr>
              <a:t>rozštěpil atom uranu</a:t>
            </a:r>
          </a:p>
          <a:p>
            <a:pPr marL="228600" indent="-228240">
              <a:lnSpc>
                <a:spcPct val="90000"/>
              </a:lnSpc>
              <a:spcBef>
                <a:spcPts val="1001"/>
              </a:spcBef>
              <a:buClr>
                <a:srgbClr val="000000"/>
              </a:buClr>
              <a:buFont typeface="Arial"/>
              <a:buChar char="•"/>
            </a:pPr>
            <a:r>
              <a:rPr lang="cs-CZ" sz="2800" spc="-1" dirty="0">
                <a:solidFill>
                  <a:srgbClr val="000000"/>
                </a:solidFill>
                <a:latin typeface="Calibri"/>
              </a:rPr>
              <a:t>To do té doby bylo považováno za nemožné</a:t>
            </a:r>
          </a:p>
          <a:p>
            <a:pPr marL="228600" indent="-228240">
              <a:lnSpc>
                <a:spcPct val="90000"/>
              </a:lnSpc>
              <a:spcBef>
                <a:spcPts val="1001"/>
              </a:spcBef>
              <a:buClr>
                <a:srgbClr val="000000"/>
              </a:buClr>
              <a:buFont typeface="Arial"/>
              <a:buChar char="•"/>
            </a:pPr>
            <a:r>
              <a:rPr lang="cs-CZ" sz="2800" b="1" spc="-1" dirty="0">
                <a:solidFill>
                  <a:srgbClr val="FF0000"/>
                </a:solidFill>
                <a:latin typeface="Calibri"/>
              </a:rPr>
              <a:t>Štěpí se pouze </a:t>
            </a:r>
            <a:r>
              <a:rPr lang="cs-CZ" sz="2800" b="1" spc="-1" baseline="30000" dirty="0">
                <a:solidFill>
                  <a:srgbClr val="FF0000"/>
                </a:solidFill>
                <a:latin typeface="Calibri"/>
              </a:rPr>
              <a:t>235</a:t>
            </a:r>
            <a:r>
              <a:rPr lang="cs-CZ" sz="2800" b="1" spc="-1" dirty="0">
                <a:solidFill>
                  <a:srgbClr val="FF0000"/>
                </a:solidFill>
                <a:latin typeface="Calibri"/>
              </a:rPr>
              <a:t>U             </a:t>
            </a:r>
            <a:r>
              <a:rPr lang="cs-CZ" sz="2800" spc="-1" dirty="0">
                <a:solidFill>
                  <a:srgbClr val="000000"/>
                </a:solidFill>
                <a:latin typeface="Calibri"/>
              </a:rPr>
              <a:t>(92 protonů, 143 neutronů)</a:t>
            </a:r>
          </a:p>
        </p:txBody>
      </p:sp>
      <p:pic>
        <p:nvPicPr>
          <p:cNvPr id="386" name="Obrázek 3"/>
          <p:cNvPicPr/>
          <p:nvPr/>
        </p:nvPicPr>
        <p:blipFill>
          <a:blip r:embed="rId2" cstate="print"/>
          <a:stretch/>
        </p:blipFill>
        <p:spPr>
          <a:xfrm>
            <a:off x="4819013" y="1215144"/>
            <a:ext cx="6932208" cy="5103871"/>
          </a:xfrm>
          <a:prstGeom prst="rect">
            <a:avLst/>
          </a:prstGeom>
          <a:ln>
            <a:noFill/>
          </a:ln>
        </p:spPr>
      </p:pic>
      <p:sp>
        <p:nvSpPr>
          <p:cNvPr id="6" name="Obdélník 5"/>
          <p:cNvSpPr/>
          <p:nvPr/>
        </p:nvSpPr>
        <p:spPr>
          <a:xfrm>
            <a:off x="4647381" y="490499"/>
            <a:ext cx="4572000" cy="400110"/>
          </a:xfrm>
          <a:prstGeom prst="rect">
            <a:avLst/>
          </a:prstGeom>
        </p:spPr>
        <p:txBody>
          <a:bodyPr>
            <a:spAutoFit/>
          </a:bodyPr>
          <a:lstStyle/>
          <a:p>
            <a:r>
              <a:rPr lang="cs-CZ" sz="2000" dirty="0"/>
              <a:t>(1878 Vídeň –1968 Cambridge)</a:t>
            </a:r>
          </a:p>
        </p:txBody>
      </p:sp>
      <p:pic>
        <p:nvPicPr>
          <p:cNvPr id="387" name="Obrázek 4"/>
          <p:cNvPicPr/>
          <p:nvPr/>
        </p:nvPicPr>
        <p:blipFill>
          <a:blip r:embed="rId3" cstate="print"/>
          <a:stretch/>
        </p:blipFill>
        <p:spPr>
          <a:xfrm>
            <a:off x="771519" y="1095146"/>
            <a:ext cx="3517779" cy="2145785"/>
          </a:xfrm>
          <a:prstGeom prst="rect">
            <a:avLst/>
          </a:prstGeom>
          <a:ln>
            <a:noFill/>
          </a:ln>
        </p:spPr>
      </p:pic>
    </p:spTree>
    <p:extLst>
      <p:ext uri="{BB962C8B-B14F-4D97-AF65-F5344CB8AC3E}">
        <p14:creationId xmlns:p14="http://schemas.microsoft.com/office/powerpoint/2010/main" val="13710141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TextShape 2"/>
          <p:cNvSpPr txBox="1"/>
          <p:nvPr/>
        </p:nvSpPr>
        <p:spPr>
          <a:xfrm>
            <a:off x="552541" y="1684422"/>
            <a:ext cx="4344312" cy="4932946"/>
          </a:xfrm>
          <a:prstGeom prst="rect">
            <a:avLst/>
          </a:prstGeom>
          <a:noFill/>
          <a:ln>
            <a:noFill/>
          </a:ln>
        </p:spPr>
        <p:txBody>
          <a:bodyPr>
            <a:normAutofit lnSpcReduction="10000"/>
          </a:bodyPr>
          <a:lstStyle/>
          <a:p>
            <a:pPr marL="228600" indent="-228240">
              <a:lnSpc>
                <a:spcPct val="120000"/>
              </a:lnSpc>
              <a:spcBef>
                <a:spcPts val="1001"/>
              </a:spcBef>
              <a:buClr>
                <a:srgbClr val="000000"/>
              </a:buClr>
              <a:buFont typeface="Arial"/>
              <a:buChar char="•"/>
            </a:pPr>
            <a:r>
              <a:rPr lang="cs-CZ" sz="2400" spc="-1" dirty="0">
                <a:solidFill>
                  <a:srgbClr val="000000"/>
                </a:solidFill>
                <a:latin typeface="Calibri"/>
              </a:rPr>
              <a:t>Hmota uvolněných (rozštěpených) částí uranu je silnou jadernou interakcí více zhušťována než v původním jádru uranu</a:t>
            </a:r>
          </a:p>
          <a:p>
            <a:pPr marL="228600" indent="-228240">
              <a:lnSpc>
                <a:spcPct val="120000"/>
              </a:lnSpc>
              <a:spcBef>
                <a:spcPts val="1001"/>
              </a:spcBef>
              <a:buClr>
                <a:srgbClr val="000000"/>
              </a:buClr>
              <a:buFont typeface="Arial"/>
              <a:buChar char="•"/>
            </a:pPr>
            <a:r>
              <a:rPr lang="cs-CZ" sz="2400" spc="-1" dirty="0">
                <a:solidFill>
                  <a:srgbClr val="000000"/>
                </a:solidFill>
                <a:latin typeface="Wingdings"/>
              </a:rPr>
              <a:t></a:t>
            </a:r>
            <a:r>
              <a:rPr lang="cs-CZ" sz="2400" spc="-1" dirty="0">
                <a:solidFill>
                  <a:srgbClr val="000000"/>
                </a:solidFill>
                <a:latin typeface="Calibri"/>
              </a:rPr>
              <a:t> jejich celková hmota je proto menší </a:t>
            </a:r>
            <a:r>
              <a:rPr lang="cs-CZ" sz="2400" spc="-1" dirty="0">
                <a:solidFill>
                  <a:srgbClr val="000000"/>
                </a:solidFill>
                <a:latin typeface="Wingdings"/>
              </a:rPr>
              <a:t></a:t>
            </a:r>
            <a:r>
              <a:rPr lang="cs-CZ" sz="2400" spc="-1" dirty="0">
                <a:solidFill>
                  <a:srgbClr val="000000"/>
                </a:solidFill>
                <a:latin typeface="Calibri"/>
              </a:rPr>
              <a:t> </a:t>
            </a:r>
            <a:r>
              <a:rPr lang="cs-CZ" sz="2400" b="1" spc="-1" dirty="0">
                <a:solidFill>
                  <a:srgbClr val="FF0000"/>
                </a:solidFill>
                <a:latin typeface="Calibri"/>
              </a:rPr>
              <a:t>rozdíl se uvolní ve formě (obrovské) energie</a:t>
            </a:r>
          </a:p>
          <a:p>
            <a:pPr marL="228600" indent="-228240">
              <a:lnSpc>
                <a:spcPct val="120000"/>
              </a:lnSpc>
              <a:spcBef>
                <a:spcPts val="1001"/>
              </a:spcBef>
              <a:buClr>
                <a:srgbClr val="000000"/>
              </a:buClr>
              <a:buFont typeface="Arial"/>
              <a:buChar char="•"/>
            </a:pPr>
            <a:r>
              <a:rPr lang="cs-CZ" sz="2400" b="1" spc="-1" dirty="0">
                <a:solidFill>
                  <a:srgbClr val="FF0000"/>
                </a:solidFill>
                <a:latin typeface="Calibri"/>
              </a:rPr>
              <a:t>Zároveň se uvolňují další 2 až 3 neutrony</a:t>
            </a:r>
            <a:r>
              <a:rPr lang="cs-CZ" sz="2400" spc="-1" dirty="0">
                <a:solidFill>
                  <a:srgbClr val="000000"/>
                </a:solidFill>
                <a:latin typeface="Calibri"/>
              </a:rPr>
              <a:t>, ty mohou štěpit dále (</a:t>
            </a:r>
            <a:r>
              <a:rPr lang="cs-CZ" sz="2400" spc="-1" dirty="0" err="1">
                <a:solidFill>
                  <a:srgbClr val="000000"/>
                </a:solidFill>
                <a:latin typeface="Calibri"/>
              </a:rPr>
              <a:t>Szilard</a:t>
            </a:r>
            <a:r>
              <a:rPr lang="cs-CZ" sz="2400" spc="-1" dirty="0">
                <a:solidFill>
                  <a:srgbClr val="000000"/>
                </a:solidFill>
                <a:latin typeface="Calibri"/>
              </a:rPr>
              <a:t> </a:t>
            </a:r>
            <a:r>
              <a:rPr lang="cs-CZ" sz="2400" spc="-1" dirty="0">
                <a:solidFill>
                  <a:srgbClr val="000000"/>
                </a:solidFill>
                <a:latin typeface="Wingdings"/>
              </a:rPr>
              <a:t></a:t>
            </a:r>
            <a:r>
              <a:rPr lang="cs-CZ" sz="2400" spc="-1" dirty="0">
                <a:solidFill>
                  <a:srgbClr val="000000"/>
                </a:solidFill>
                <a:latin typeface="Calibri"/>
              </a:rPr>
              <a:t> řetězová reakce)</a:t>
            </a:r>
          </a:p>
        </p:txBody>
      </p:sp>
      <p:pic>
        <p:nvPicPr>
          <p:cNvPr id="3" name="Obrázek 2"/>
          <p:cNvPicPr>
            <a:picLocks noChangeAspect="1"/>
          </p:cNvPicPr>
          <p:nvPr/>
        </p:nvPicPr>
        <p:blipFill rotWithShape="1">
          <a:blip r:embed="rId2"/>
          <a:srcRect t="85956" b="1"/>
          <a:stretch/>
        </p:blipFill>
        <p:spPr>
          <a:xfrm>
            <a:off x="5113421" y="5246913"/>
            <a:ext cx="6693317" cy="704969"/>
          </a:xfrm>
          <a:prstGeom prst="rect">
            <a:avLst/>
          </a:prstGeom>
        </p:spPr>
      </p:pic>
      <p:sp>
        <p:nvSpPr>
          <p:cNvPr id="6" name="TextShape 2"/>
          <p:cNvSpPr txBox="1"/>
          <p:nvPr/>
        </p:nvSpPr>
        <p:spPr>
          <a:xfrm>
            <a:off x="552540" y="400774"/>
            <a:ext cx="11992386" cy="4367463"/>
          </a:xfrm>
          <a:prstGeom prst="rect">
            <a:avLst/>
          </a:prstGeom>
          <a:noFill/>
          <a:ln>
            <a:noFill/>
          </a:ln>
        </p:spPr>
        <p:txBody>
          <a:bodyPr>
            <a:normAutofit/>
          </a:bodyPr>
          <a:lstStyle/>
          <a:p>
            <a:pPr marL="228600" indent="-228240">
              <a:lnSpc>
                <a:spcPct val="120000"/>
              </a:lnSpc>
              <a:spcBef>
                <a:spcPts val="1001"/>
              </a:spcBef>
              <a:buClr>
                <a:srgbClr val="000000"/>
              </a:buClr>
              <a:buFont typeface="Arial"/>
              <a:buChar char="•"/>
            </a:pPr>
            <a:r>
              <a:rPr lang="cs-CZ" sz="2400" b="1" spc="-1" dirty="0">
                <a:solidFill>
                  <a:srgbClr val="000000"/>
                </a:solidFill>
                <a:latin typeface="Calibri"/>
              </a:rPr>
              <a:t>Silná jaderná síla </a:t>
            </a:r>
            <a:r>
              <a:rPr lang="cs-CZ" sz="2400" spc="-1" dirty="0">
                <a:solidFill>
                  <a:srgbClr val="000000"/>
                </a:solidFill>
                <a:latin typeface="Calibri"/>
              </a:rPr>
              <a:t>– nejsilnější síla ve vesmíru, drží pohromadě atomová jádra</a:t>
            </a:r>
          </a:p>
          <a:p>
            <a:pPr marL="228600" indent="-228240">
              <a:lnSpc>
                <a:spcPct val="120000"/>
              </a:lnSpc>
              <a:spcBef>
                <a:spcPts val="1001"/>
              </a:spcBef>
              <a:buClr>
                <a:srgbClr val="000000"/>
              </a:buClr>
              <a:buFont typeface="Arial"/>
              <a:buChar char="•"/>
            </a:pPr>
            <a:r>
              <a:rPr lang="cs-CZ" sz="2400" b="1" spc="-1" dirty="0">
                <a:solidFill>
                  <a:srgbClr val="FF0000"/>
                </a:solidFill>
                <a:latin typeface="Calibri"/>
              </a:rPr>
              <a:t>Přesto je jádro uranu tak nestabilní, že pronikne-li do něj další neutron, štěpí se</a:t>
            </a:r>
          </a:p>
        </p:txBody>
      </p:sp>
      <p:sp>
        <p:nvSpPr>
          <p:cNvPr id="4" name="Obdélník 3"/>
          <p:cNvSpPr/>
          <p:nvPr/>
        </p:nvSpPr>
        <p:spPr>
          <a:xfrm>
            <a:off x="10507345" y="5191207"/>
            <a:ext cx="1132114" cy="501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Obrázek 6">
            <a:extLst>
              <a:ext uri="{FF2B5EF4-FFF2-40B4-BE49-F238E27FC236}">
                <a16:creationId xmlns:a16="http://schemas.microsoft.com/office/drawing/2014/main" id="{F3E9B44E-16FA-4ED9-B33D-B2DF1DFD7642}"/>
              </a:ext>
            </a:extLst>
          </p:cNvPr>
          <p:cNvPicPr>
            <a:picLocks noChangeAspect="1"/>
          </p:cNvPicPr>
          <p:nvPr/>
        </p:nvPicPr>
        <p:blipFill rotWithShape="1">
          <a:blip r:embed="rId3">
            <a:extLst>
              <a:ext uri="{28A0092B-C50C-407E-A947-70E740481C1C}">
                <a14:useLocalDpi xmlns:a14="http://schemas.microsoft.com/office/drawing/2010/main" val="0"/>
              </a:ext>
            </a:extLst>
          </a:blip>
          <a:srcRect r="3151" b="-3"/>
          <a:stretch/>
        </p:blipFill>
        <p:spPr>
          <a:xfrm>
            <a:off x="5077616" y="1678127"/>
            <a:ext cx="6848371" cy="3464981"/>
          </a:xfrm>
          <a:prstGeom prst="rect">
            <a:avLst/>
          </a:prstGeom>
        </p:spPr>
      </p:pic>
    </p:spTree>
    <p:extLst>
      <p:ext uri="{BB962C8B-B14F-4D97-AF65-F5344CB8AC3E}">
        <p14:creationId xmlns:p14="http://schemas.microsoft.com/office/powerpoint/2010/main" val="29783491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TextShape 1"/>
          <p:cNvSpPr txBox="1"/>
          <p:nvPr/>
        </p:nvSpPr>
        <p:spPr>
          <a:xfrm>
            <a:off x="1949143" y="71126"/>
            <a:ext cx="7886520" cy="1325160"/>
          </a:xfrm>
          <a:prstGeom prst="rect">
            <a:avLst/>
          </a:prstGeom>
          <a:noFill/>
          <a:ln>
            <a:noFill/>
          </a:ln>
        </p:spPr>
        <p:txBody>
          <a:bodyPr anchor="ctr">
            <a:noAutofit/>
          </a:bodyPr>
          <a:lstStyle/>
          <a:p>
            <a:pPr>
              <a:lnSpc>
                <a:spcPct val="90000"/>
              </a:lnSpc>
            </a:pPr>
            <a:r>
              <a:rPr lang="cs-CZ" sz="4400" b="1" spc="-1" dirty="0">
                <a:solidFill>
                  <a:srgbClr val="000000"/>
                </a:solidFill>
                <a:latin typeface="Calibri Light"/>
              </a:rPr>
              <a:t>Albert Einstein</a:t>
            </a:r>
            <a:endParaRPr lang="cs-CZ" sz="4400" b="1" spc="-1" dirty="0">
              <a:solidFill>
                <a:srgbClr val="000000"/>
              </a:solidFill>
              <a:latin typeface="Calibri"/>
            </a:endParaRPr>
          </a:p>
        </p:txBody>
      </p:sp>
      <p:pic>
        <p:nvPicPr>
          <p:cNvPr id="370" name="Zástupný symbol pro obsah 3"/>
          <p:cNvPicPr/>
          <p:nvPr/>
        </p:nvPicPr>
        <p:blipFill>
          <a:blip r:embed="rId2" cstate="print"/>
          <a:stretch/>
        </p:blipFill>
        <p:spPr>
          <a:xfrm>
            <a:off x="6130543" y="1354526"/>
            <a:ext cx="3840120" cy="2657880"/>
          </a:xfrm>
          <a:prstGeom prst="rect">
            <a:avLst/>
          </a:prstGeom>
          <a:ln>
            <a:noFill/>
          </a:ln>
        </p:spPr>
      </p:pic>
      <p:pic>
        <p:nvPicPr>
          <p:cNvPr id="371" name="Obrázek 5"/>
          <p:cNvPicPr/>
          <p:nvPr/>
        </p:nvPicPr>
        <p:blipFill>
          <a:blip r:embed="rId3" cstate="print"/>
          <a:stretch/>
        </p:blipFill>
        <p:spPr>
          <a:xfrm>
            <a:off x="1613263" y="1354526"/>
            <a:ext cx="4379760" cy="4379760"/>
          </a:xfrm>
          <a:prstGeom prst="rect">
            <a:avLst/>
          </a:prstGeom>
          <a:ln>
            <a:noFill/>
          </a:ln>
        </p:spPr>
      </p:pic>
      <p:sp>
        <p:nvSpPr>
          <p:cNvPr id="372" name="CustomShape 2"/>
          <p:cNvSpPr/>
          <p:nvPr/>
        </p:nvSpPr>
        <p:spPr>
          <a:xfrm>
            <a:off x="6721664" y="4012766"/>
            <a:ext cx="2716875" cy="110654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cs-CZ" sz="6600" spc="-1">
                <a:solidFill>
                  <a:srgbClr val="000000"/>
                </a:solidFill>
                <a:latin typeface="Calibri"/>
              </a:rPr>
              <a:t>E = mc</a:t>
            </a:r>
            <a:r>
              <a:rPr lang="cs-CZ" sz="6600" spc="-1" baseline="30000">
                <a:solidFill>
                  <a:srgbClr val="000000"/>
                </a:solidFill>
                <a:latin typeface="Calibri"/>
              </a:rPr>
              <a:t>2</a:t>
            </a:r>
            <a:endParaRPr lang="cs-CZ" sz="6600" spc="-1">
              <a:latin typeface="Arial"/>
            </a:endParaRPr>
          </a:p>
        </p:txBody>
      </p:sp>
      <p:sp>
        <p:nvSpPr>
          <p:cNvPr id="373" name="CustomShape 3"/>
          <p:cNvSpPr/>
          <p:nvPr/>
        </p:nvSpPr>
        <p:spPr>
          <a:xfrm>
            <a:off x="6318103" y="4965326"/>
            <a:ext cx="402732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480">
              <a:buClr>
                <a:srgbClr val="000000"/>
              </a:buClr>
              <a:buFont typeface="Arial"/>
              <a:buChar char="•"/>
            </a:pPr>
            <a:r>
              <a:rPr lang="cs-CZ" spc="-1">
                <a:solidFill>
                  <a:srgbClr val="000000"/>
                </a:solidFill>
                <a:latin typeface="Calibri"/>
              </a:rPr>
              <a:t>Hmota a energie jsou zaměnitelné!</a:t>
            </a:r>
            <a:endParaRPr lang="cs-CZ" spc="-1">
              <a:latin typeface="Arial"/>
            </a:endParaRPr>
          </a:p>
          <a:p>
            <a:pPr marL="285840" indent="-285480">
              <a:buClr>
                <a:srgbClr val="000000"/>
              </a:buClr>
              <a:buFont typeface="Arial"/>
              <a:buChar char="•"/>
            </a:pPr>
            <a:r>
              <a:rPr lang="cs-CZ" spc="-1">
                <a:solidFill>
                  <a:srgbClr val="000000"/>
                </a:solidFill>
                <a:latin typeface="Calibri"/>
              </a:rPr>
              <a:t>Nebo též: malé množství hmoty nám dá (protože </a:t>
            </a:r>
            <a:r>
              <a:rPr lang="en-US" spc="-1">
                <a:solidFill>
                  <a:srgbClr val="000000"/>
                </a:solidFill>
                <a:latin typeface="Calibri"/>
              </a:rPr>
              <a:t>*</a:t>
            </a:r>
            <a:r>
              <a:rPr lang="cs-CZ" spc="-1">
                <a:solidFill>
                  <a:srgbClr val="000000"/>
                </a:solidFill>
                <a:latin typeface="Calibri"/>
              </a:rPr>
              <a:t>c</a:t>
            </a:r>
            <a:r>
              <a:rPr lang="cs-CZ" spc="-1" baseline="30000">
                <a:solidFill>
                  <a:srgbClr val="000000"/>
                </a:solidFill>
                <a:latin typeface="Calibri"/>
              </a:rPr>
              <a:t>2</a:t>
            </a:r>
            <a:r>
              <a:rPr lang="cs-CZ" spc="-1">
                <a:solidFill>
                  <a:srgbClr val="000000"/>
                </a:solidFill>
                <a:latin typeface="Calibri"/>
              </a:rPr>
              <a:t>) obrovské množství energie</a:t>
            </a:r>
            <a:endParaRPr lang="cs-CZ" spc="-1">
              <a:latin typeface="Arial"/>
            </a:endParaRPr>
          </a:p>
        </p:txBody>
      </p:sp>
    </p:spTree>
    <p:extLst>
      <p:ext uri="{BB962C8B-B14F-4D97-AF65-F5344CB8AC3E}">
        <p14:creationId xmlns:p14="http://schemas.microsoft.com/office/powerpoint/2010/main" val="3460295680"/>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16731</TotalTime>
  <Words>6757</Words>
  <Application>Microsoft Office PowerPoint</Application>
  <PresentationFormat>Širokoúhlá obrazovka</PresentationFormat>
  <Paragraphs>465</Paragraphs>
  <Slides>106</Slides>
  <Notes>1</Notes>
  <HiddenSlides>0</HiddenSlides>
  <MMClips>0</MMClips>
  <ScaleCrop>false</ScaleCrop>
  <HeadingPairs>
    <vt:vector size="6" baseType="variant">
      <vt:variant>
        <vt:lpstr>Použitá písma</vt:lpstr>
      </vt:variant>
      <vt:variant>
        <vt:i4>8</vt:i4>
      </vt:variant>
      <vt:variant>
        <vt:lpstr>Motiv</vt:lpstr>
      </vt:variant>
      <vt:variant>
        <vt:i4>2</vt:i4>
      </vt:variant>
      <vt:variant>
        <vt:lpstr>Nadpisy snímků</vt:lpstr>
      </vt:variant>
      <vt:variant>
        <vt:i4>106</vt:i4>
      </vt:variant>
    </vt:vector>
  </HeadingPairs>
  <TitlesOfParts>
    <vt:vector size="116" baseType="lpstr">
      <vt:lpstr>MingLiU_HKSCS-ExtB</vt:lpstr>
      <vt:lpstr>Arial</vt:lpstr>
      <vt:lpstr>Calibri</vt:lpstr>
      <vt:lpstr>Calibri Light</vt:lpstr>
      <vt:lpstr>Symbol</vt:lpstr>
      <vt:lpstr>Times New Roman</vt:lpstr>
      <vt:lpstr>Tw Cen MT</vt:lpstr>
      <vt:lpstr>Wingdings</vt:lpstr>
      <vt:lpstr>Motiv Office</vt:lpstr>
      <vt:lpstr>Office Theme</vt:lpstr>
      <vt:lpstr>Radiační biofyzika ~ radiobiologie </vt:lpstr>
      <vt:lpstr>INTERAKCE RTG záření s hmotou</vt:lpstr>
      <vt:lpstr>INTERAKCE RTG záření s hmotou</vt:lpstr>
      <vt:lpstr>Vlastnosti RTG záření (paprsky X)</vt:lpstr>
      <vt:lpstr>Měkké a tvrdé RTG záření</vt:lpstr>
      <vt:lpstr>Prezentace aplikace PowerPoint</vt:lpstr>
      <vt:lpstr>Tvrdé záření RTG vs. záření gama</vt:lpstr>
      <vt:lpstr>PRVNÍ LÉKAŘSKÁ APLIKACE RTG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Becquerel zjistil některé další zajímavé charakteristiky záření vycházejícího z uranu: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DOBA BEZUZDNÉHO OPOJENÍ RADIOADTIVITOU </vt:lpstr>
      <vt:lpstr>X-rays:  KURIOSITY DOBY </vt:lpstr>
      <vt:lpstr>X-rays: KURIOSITY DOBY </vt:lpstr>
      <vt:lpstr>Prezentace aplikace PowerPoint</vt:lpstr>
      <vt:lpstr>Prezentace aplikace PowerPoint</vt:lpstr>
      <vt:lpstr>Prezentace aplikace PowerPoint</vt:lpstr>
      <vt:lpstr>JAMES BOND X-RAY GLASSES</vt:lpstr>
      <vt:lpstr>RADITHOR: léčebné radioaktivní kapky</vt:lpstr>
      <vt:lpstr>REVIGATOR:  levnější cesta k léčebné radioaktivní vodě</vt:lpstr>
      <vt:lpstr>Prezentace aplikace PowerPoint</vt:lpstr>
      <vt:lpstr>Prezentace aplikace PowerPoint</vt:lpstr>
      <vt:lpstr>Prezentace aplikace PowerPoint</vt:lpstr>
      <vt:lpstr>Doramad – radioaktivní zubní pasta s příměsí thoria</vt:lpstr>
      <vt:lpstr>ZDRAVÍ - Radione energy pills</vt:lpstr>
      <vt:lpstr>Vita Radium Suppositories – Radioaktivní čípky </vt:lpstr>
      <vt:lpstr>Radiendocrinator</vt:lpstr>
      <vt:lpstr>Prezentace aplikace PowerPoint</vt:lpstr>
      <vt:lpstr>Radium Hand Cleaner – všemocná léčící a čistící pasta na vše živé i neživé </vt:lpstr>
      <vt:lpstr>Tho-Radia Beauty Products </vt:lpstr>
      <vt:lpstr>Prezentace aplikace PowerPoint</vt:lpstr>
      <vt:lpstr>Korzety a spodní prádlo s příměsí rádia / thória</vt:lpstr>
      <vt:lpstr>Prezentace aplikace PowerPoint</vt:lpstr>
      <vt:lpstr>Prezentace aplikace PowerPoint</vt:lpstr>
      <vt:lpstr>Prezentace aplikace PowerPoint</vt:lpstr>
      <vt:lpstr>Prezentace aplikace PowerPoint</vt:lpstr>
      <vt:lpstr>Batschari Radium Cigarettes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RADIUM GIRLS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Iréne Joliot-Curie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Účinky různých druhů ionizujícího záření na buňku a možnosti jejich cílené modifikace.</dc:title>
  <dc:creator>Martin Falk</dc:creator>
  <cp:lastModifiedBy>REVIEWER1</cp:lastModifiedBy>
  <cp:revision>891</cp:revision>
  <dcterms:created xsi:type="dcterms:W3CDTF">2016-05-05T08:03:31Z</dcterms:created>
  <dcterms:modified xsi:type="dcterms:W3CDTF">2022-02-24T07:49:21Z</dcterms:modified>
</cp:coreProperties>
</file>