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fif" ContentType="image/jpeg"/>
  <Default Extension="jpeg" ContentType="image/jpeg"/>
  <Default Extension="jpg" ContentType="image/jpeg"/>
  <Default Extension="m4v" ContentType="vide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9"/>
  </p:notesMasterIdLst>
  <p:handoutMasterIdLst>
    <p:handoutMasterId r:id="rId140"/>
  </p:handoutMasterIdLst>
  <p:sldIdLst>
    <p:sldId id="622" r:id="rId2"/>
    <p:sldId id="632" r:id="rId3"/>
    <p:sldId id="631" r:id="rId4"/>
    <p:sldId id="638" r:id="rId5"/>
    <p:sldId id="634" r:id="rId6"/>
    <p:sldId id="636" r:id="rId7"/>
    <p:sldId id="635" r:id="rId8"/>
    <p:sldId id="633" r:id="rId9"/>
    <p:sldId id="637" r:id="rId10"/>
    <p:sldId id="623" r:id="rId11"/>
    <p:sldId id="257" r:id="rId12"/>
    <p:sldId id="258" r:id="rId13"/>
    <p:sldId id="259" r:id="rId14"/>
    <p:sldId id="261" r:id="rId15"/>
    <p:sldId id="260" r:id="rId16"/>
    <p:sldId id="610" r:id="rId17"/>
    <p:sldId id="271" r:id="rId18"/>
    <p:sldId id="262" r:id="rId19"/>
    <p:sldId id="263" r:id="rId20"/>
    <p:sldId id="613" r:id="rId21"/>
    <p:sldId id="611" r:id="rId22"/>
    <p:sldId id="304" r:id="rId23"/>
    <p:sldId id="267" r:id="rId24"/>
    <p:sldId id="640" r:id="rId25"/>
    <p:sldId id="272" r:id="rId26"/>
    <p:sldId id="265" r:id="rId27"/>
    <p:sldId id="266" r:id="rId28"/>
    <p:sldId id="639" r:id="rId29"/>
    <p:sldId id="305" r:id="rId30"/>
    <p:sldId id="268" r:id="rId31"/>
    <p:sldId id="269" r:id="rId32"/>
    <p:sldId id="273" r:id="rId33"/>
    <p:sldId id="417" r:id="rId34"/>
    <p:sldId id="641" r:id="rId35"/>
    <p:sldId id="441" r:id="rId36"/>
    <p:sldId id="275" r:id="rId37"/>
    <p:sldId id="627" r:id="rId38"/>
    <p:sldId id="624" r:id="rId39"/>
    <p:sldId id="616" r:id="rId40"/>
    <p:sldId id="440" r:id="rId41"/>
    <p:sldId id="625" r:id="rId42"/>
    <p:sldId id="276" r:id="rId43"/>
    <p:sldId id="628" r:id="rId44"/>
    <p:sldId id="296" r:id="rId45"/>
    <p:sldId id="302" r:id="rId46"/>
    <p:sldId id="451" r:id="rId47"/>
    <p:sldId id="297" r:id="rId48"/>
    <p:sldId id="281" r:id="rId49"/>
    <p:sldId id="444" r:id="rId50"/>
    <p:sldId id="443" r:id="rId51"/>
    <p:sldId id="277" r:id="rId52"/>
    <p:sldId id="282" r:id="rId53"/>
    <p:sldId id="427" r:id="rId54"/>
    <p:sldId id="452" r:id="rId55"/>
    <p:sldId id="620" r:id="rId56"/>
    <p:sldId id="283" r:id="rId57"/>
    <p:sldId id="287" r:id="rId58"/>
    <p:sldId id="447" r:id="rId59"/>
    <p:sldId id="626" r:id="rId60"/>
    <p:sldId id="448" r:id="rId61"/>
    <p:sldId id="454" r:id="rId62"/>
    <p:sldId id="289" r:id="rId63"/>
    <p:sldId id="290" r:id="rId64"/>
    <p:sldId id="449" r:id="rId65"/>
    <p:sldId id="614" r:id="rId66"/>
    <p:sldId id="615" r:id="rId67"/>
    <p:sldId id="300" r:id="rId68"/>
    <p:sldId id="274" r:id="rId69"/>
    <p:sldId id="293" r:id="rId70"/>
    <p:sldId id="292" r:id="rId71"/>
    <p:sldId id="429" r:id="rId72"/>
    <p:sldId id="423" r:id="rId73"/>
    <p:sldId id="433" r:id="rId74"/>
    <p:sldId id="434" r:id="rId75"/>
    <p:sldId id="421" r:id="rId76"/>
    <p:sldId id="279" r:id="rId77"/>
    <p:sldId id="342" r:id="rId78"/>
    <p:sldId id="629" r:id="rId79"/>
    <p:sldId id="350" r:id="rId80"/>
    <p:sldId id="630" r:id="rId81"/>
    <p:sldId id="506" r:id="rId82"/>
    <p:sldId id="505" r:id="rId83"/>
    <p:sldId id="371" r:id="rId84"/>
    <p:sldId id="419" r:id="rId85"/>
    <p:sldId id="372" r:id="rId86"/>
    <p:sldId id="469" r:id="rId87"/>
    <p:sldId id="351" r:id="rId88"/>
    <p:sldId id="456" r:id="rId89"/>
    <p:sldId id="458" r:id="rId90"/>
    <p:sldId id="354" r:id="rId91"/>
    <p:sldId id="368" r:id="rId92"/>
    <p:sldId id="462" r:id="rId93"/>
    <p:sldId id="355" r:id="rId94"/>
    <p:sldId id="466" r:id="rId95"/>
    <p:sldId id="356" r:id="rId96"/>
    <p:sldId id="470" r:id="rId97"/>
    <p:sldId id="501" r:id="rId98"/>
    <p:sldId id="494" r:id="rId99"/>
    <p:sldId id="495" r:id="rId100"/>
    <p:sldId id="496" r:id="rId101"/>
    <p:sldId id="468" r:id="rId102"/>
    <p:sldId id="388" r:id="rId103"/>
    <p:sldId id="471" r:id="rId104"/>
    <p:sldId id="385" r:id="rId105"/>
    <p:sldId id="384" r:id="rId106"/>
    <p:sldId id="390" r:id="rId107"/>
    <p:sldId id="387" r:id="rId108"/>
    <p:sldId id="391" r:id="rId109"/>
    <p:sldId id="472" r:id="rId110"/>
    <p:sldId id="393" r:id="rId111"/>
    <p:sldId id="392" r:id="rId112"/>
    <p:sldId id="394" r:id="rId113"/>
    <p:sldId id="473" r:id="rId114"/>
    <p:sldId id="397" r:id="rId115"/>
    <p:sldId id="398" r:id="rId116"/>
    <p:sldId id="474" r:id="rId117"/>
    <p:sldId id="513" r:id="rId118"/>
    <p:sldId id="396" r:id="rId119"/>
    <p:sldId id="475" r:id="rId120"/>
    <p:sldId id="518" r:id="rId121"/>
    <p:sldId id="519" r:id="rId122"/>
    <p:sldId id="517" r:id="rId123"/>
    <p:sldId id="520" r:id="rId124"/>
    <p:sldId id="510" r:id="rId125"/>
    <p:sldId id="529" r:id="rId126"/>
    <p:sldId id="564" r:id="rId127"/>
    <p:sldId id="565" r:id="rId128"/>
    <p:sldId id="569" r:id="rId129"/>
    <p:sldId id="515" r:id="rId130"/>
    <p:sldId id="609" r:id="rId131"/>
    <p:sldId id="514" r:id="rId132"/>
    <p:sldId id="566" r:id="rId133"/>
    <p:sldId id="509" r:id="rId134"/>
    <p:sldId id="574" r:id="rId135"/>
    <p:sldId id="575" r:id="rId136"/>
    <p:sldId id="389" r:id="rId137"/>
    <p:sldId id="612" r:id="rId138"/>
  </p:sldIdLst>
  <p:sldSz cx="12192000" cy="6858000"/>
  <p:notesSz cx="6797675" cy="9928225"/>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643"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3.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86.wmf"/><Relationship Id="rId2" Type="http://schemas.openxmlformats.org/officeDocument/2006/relationships/image" Target="../media/image185.wmf"/><Relationship Id="rId1" Type="http://schemas.openxmlformats.org/officeDocument/2006/relationships/image" Target="../media/image184.wmf"/><Relationship Id="rId4" Type="http://schemas.openxmlformats.org/officeDocument/2006/relationships/image" Target="../media/image18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6400" cy="496967"/>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3849688" y="0"/>
            <a:ext cx="2946400" cy="496967"/>
          </a:xfrm>
          <a:prstGeom prst="rect">
            <a:avLst/>
          </a:prstGeom>
        </p:spPr>
        <p:txBody>
          <a:bodyPr vert="horz" lIns="91440" tIns="45720" rIns="91440" bIns="45720" rtlCol="0"/>
          <a:lstStyle>
            <a:lvl1pPr algn="r">
              <a:defRPr sz="1200"/>
            </a:lvl1pPr>
          </a:lstStyle>
          <a:p>
            <a:fld id="{C9BB45D0-30F4-4ACB-AB16-91AD1417D2E7}" type="datetimeFigureOut">
              <a:rPr lang="cs-CZ" smtClean="0"/>
              <a:t>02.03.2022</a:t>
            </a:fld>
            <a:endParaRPr lang="cs-CZ"/>
          </a:p>
        </p:txBody>
      </p:sp>
      <p:sp>
        <p:nvSpPr>
          <p:cNvPr id="4" name="Zástupný symbol pro zápatí 3"/>
          <p:cNvSpPr>
            <a:spLocks noGrp="1"/>
          </p:cNvSpPr>
          <p:nvPr>
            <p:ph type="ftr" sz="quarter" idx="2"/>
          </p:nvPr>
        </p:nvSpPr>
        <p:spPr>
          <a:xfrm>
            <a:off x="0" y="9431258"/>
            <a:ext cx="2946400" cy="496967"/>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849688" y="9431258"/>
            <a:ext cx="2946400" cy="496967"/>
          </a:xfrm>
          <a:prstGeom prst="rect">
            <a:avLst/>
          </a:prstGeom>
        </p:spPr>
        <p:txBody>
          <a:bodyPr vert="horz" lIns="91440" tIns="45720" rIns="91440" bIns="45720" rtlCol="0" anchor="b"/>
          <a:lstStyle>
            <a:lvl1pPr algn="r">
              <a:defRPr sz="1200"/>
            </a:lvl1pPr>
          </a:lstStyle>
          <a:p>
            <a:fld id="{D2447439-4D1F-4596-BDEC-8E99E7147077}" type="slidenum">
              <a:rPr lang="cs-CZ" smtClean="0"/>
              <a:t>‹#›</a:t>
            </a:fld>
            <a:endParaRPr lang="cs-CZ"/>
          </a:p>
        </p:txBody>
      </p:sp>
    </p:spTree>
    <p:extLst>
      <p:ext uri="{BB962C8B-B14F-4D97-AF65-F5344CB8AC3E}">
        <p14:creationId xmlns:p14="http://schemas.microsoft.com/office/powerpoint/2010/main" val="22142506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6400" cy="496967"/>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49688" y="0"/>
            <a:ext cx="2946400" cy="496967"/>
          </a:xfrm>
          <a:prstGeom prst="rect">
            <a:avLst/>
          </a:prstGeom>
        </p:spPr>
        <p:txBody>
          <a:bodyPr vert="horz" lIns="91440" tIns="45720" rIns="91440" bIns="45720" rtlCol="0"/>
          <a:lstStyle>
            <a:lvl1pPr algn="r">
              <a:defRPr sz="1200"/>
            </a:lvl1pPr>
          </a:lstStyle>
          <a:p>
            <a:fld id="{17429DA2-6E74-4D4C-8D9E-27CBD2705229}" type="datetimeFigureOut">
              <a:rPr lang="cs-CZ" smtClean="0"/>
              <a:t>02.03.2022</a:t>
            </a:fld>
            <a:endParaRPr lang="cs-CZ"/>
          </a:p>
        </p:txBody>
      </p:sp>
      <p:sp>
        <p:nvSpPr>
          <p:cNvPr id="4" name="Zástupný symbol pro obrázek snímku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79450" y="4777552"/>
            <a:ext cx="5438775" cy="390905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9431258"/>
            <a:ext cx="2946400" cy="49696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49688" y="9431258"/>
            <a:ext cx="2946400" cy="496967"/>
          </a:xfrm>
          <a:prstGeom prst="rect">
            <a:avLst/>
          </a:prstGeom>
        </p:spPr>
        <p:txBody>
          <a:bodyPr vert="horz" lIns="91440" tIns="45720" rIns="91440" bIns="45720" rtlCol="0" anchor="b"/>
          <a:lstStyle>
            <a:lvl1pPr algn="r">
              <a:defRPr sz="1200"/>
            </a:lvl1pPr>
          </a:lstStyle>
          <a:p>
            <a:fld id="{E7E07960-F3C8-4423-B3EE-CE7A595D568E}" type="slidenum">
              <a:rPr lang="cs-CZ" smtClean="0"/>
              <a:t>‹#›</a:t>
            </a:fld>
            <a:endParaRPr lang="cs-CZ"/>
          </a:p>
        </p:txBody>
      </p:sp>
    </p:spTree>
    <p:extLst>
      <p:ext uri="{BB962C8B-B14F-4D97-AF65-F5344CB8AC3E}">
        <p14:creationId xmlns:p14="http://schemas.microsoft.com/office/powerpoint/2010/main" val="678829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BB9812A1-7B5F-49FC-9C84-A5E8254F5BF5}" type="datetimeFigureOut">
              <a:rPr lang="cs-CZ" smtClean="0"/>
              <a:t>02.03.2022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BE8A3F9-E7E0-4F05-B383-CB9A7049312E}" type="slidenum">
              <a:rPr lang="cs-CZ" smtClean="0"/>
              <a:t>‹#›</a:t>
            </a:fld>
            <a:endParaRPr lang="cs-CZ"/>
          </a:p>
        </p:txBody>
      </p:sp>
    </p:spTree>
    <p:extLst>
      <p:ext uri="{BB962C8B-B14F-4D97-AF65-F5344CB8AC3E}">
        <p14:creationId xmlns:p14="http://schemas.microsoft.com/office/powerpoint/2010/main" val="41862052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B9812A1-7B5F-49FC-9C84-A5E8254F5BF5}" type="datetimeFigureOut">
              <a:rPr lang="cs-CZ" smtClean="0"/>
              <a:t>02.03.2022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BE8A3F9-E7E0-4F05-B383-CB9A7049312E}" type="slidenum">
              <a:rPr lang="cs-CZ" smtClean="0"/>
              <a:t>‹#›</a:t>
            </a:fld>
            <a:endParaRPr lang="cs-CZ"/>
          </a:p>
        </p:txBody>
      </p:sp>
    </p:spTree>
    <p:extLst>
      <p:ext uri="{BB962C8B-B14F-4D97-AF65-F5344CB8AC3E}">
        <p14:creationId xmlns:p14="http://schemas.microsoft.com/office/powerpoint/2010/main" val="4006130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B9812A1-7B5F-49FC-9C84-A5E8254F5BF5}" type="datetimeFigureOut">
              <a:rPr lang="cs-CZ" smtClean="0"/>
              <a:t>02.03.2022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BE8A3F9-E7E0-4F05-B383-CB9A7049312E}" type="slidenum">
              <a:rPr lang="cs-CZ" smtClean="0"/>
              <a:t>‹#›</a:t>
            </a:fld>
            <a:endParaRPr lang="cs-CZ"/>
          </a:p>
        </p:txBody>
      </p:sp>
    </p:spTree>
    <p:extLst>
      <p:ext uri="{BB962C8B-B14F-4D97-AF65-F5344CB8AC3E}">
        <p14:creationId xmlns:p14="http://schemas.microsoft.com/office/powerpoint/2010/main" val="1259729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B9812A1-7B5F-49FC-9C84-A5E8254F5BF5}" type="datetimeFigureOut">
              <a:rPr lang="cs-CZ" smtClean="0"/>
              <a:t>02.03.2022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BE8A3F9-E7E0-4F05-B383-CB9A7049312E}" type="slidenum">
              <a:rPr lang="cs-CZ" smtClean="0"/>
              <a:t>‹#›</a:t>
            </a:fld>
            <a:endParaRPr lang="cs-CZ"/>
          </a:p>
        </p:txBody>
      </p:sp>
    </p:spTree>
    <p:extLst>
      <p:ext uri="{BB962C8B-B14F-4D97-AF65-F5344CB8AC3E}">
        <p14:creationId xmlns:p14="http://schemas.microsoft.com/office/powerpoint/2010/main" val="3534592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cs-CZ"/>
              <a:t>Kliknutím lze upravit styl.</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BB9812A1-7B5F-49FC-9C84-A5E8254F5BF5}" type="datetimeFigureOut">
              <a:rPr lang="cs-CZ" smtClean="0"/>
              <a:t>02.03.2022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BE8A3F9-E7E0-4F05-B383-CB9A7049312E}" type="slidenum">
              <a:rPr lang="cs-CZ" smtClean="0"/>
              <a:t>‹#›</a:t>
            </a:fld>
            <a:endParaRPr lang="cs-CZ"/>
          </a:p>
        </p:txBody>
      </p:sp>
    </p:spTree>
    <p:extLst>
      <p:ext uri="{BB962C8B-B14F-4D97-AF65-F5344CB8AC3E}">
        <p14:creationId xmlns:p14="http://schemas.microsoft.com/office/powerpoint/2010/main" val="102866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BB9812A1-7B5F-49FC-9C84-A5E8254F5BF5}" type="datetimeFigureOut">
              <a:rPr lang="cs-CZ" smtClean="0"/>
              <a:t>02.03.2022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FBE8A3F9-E7E0-4F05-B383-CB9A7049312E}" type="slidenum">
              <a:rPr lang="cs-CZ" smtClean="0"/>
              <a:t>‹#›</a:t>
            </a:fld>
            <a:endParaRPr lang="cs-CZ"/>
          </a:p>
        </p:txBody>
      </p:sp>
    </p:spTree>
    <p:extLst>
      <p:ext uri="{BB962C8B-B14F-4D97-AF65-F5344CB8AC3E}">
        <p14:creationId xmlns:p14="http://schemas.microsoft.com/office/powerpoint/2010/main" val="3866166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839789"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6172201"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BB9812A1-7B5F-49FC-9C84-A5E8254F5BF5}" type="datetimeFigureOut">
              <a:rPr lang="cs-CZ" smtClean="0"/>
              <a:t>02.03.2022</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FBE8A3F9-E7E0-4F05-B383-CB9A7049312E}" type="slidenum">
              <a:rPr lang="cs-CZ" smtClean="0"/>
              <a:t>‹#›</a:t>
            </a:fld>
            <a:endParaRPr lang="cs-CZ"/>
          </a:p>
        </p:txBody>
      </p:sp>
    </p:spTree>
    <p:extLst>
      <p:ext uri="{BB962C8B-B14F-4D97-AF65-F5344CB8AC3E}">
        <p14:creationId xmlns:p14="http://schemas.microsoft.com/office/powerpoint/2010/main" val="875736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BB9812A1-7B5F-49FC-9C84-A5E8254F5BF5}" type="datetimeFigureOut">
              <a:rPr lang="cs-CZ" smtClean="0"/>
              <a:t>02.03.2022</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FBE8A3F9-E7E0-4F05-B383-CB9A7049312E}" type="slidenum">
              <a:rPr lang="cs-CZ" smtClean="0"/>
              <a:t>‹#›</a:t>
            </a:fld>
            <a:endParaRPr lang="cs-CZ"/>
          </a:p>
        </p:txBody>
      </p:sp>
    </p:spTree>
    <p:extLst>
      <p:ext uri="{BB962C8B-B14F-4D97-AF65-F5344CB8AC3E}">
        <p14:creationId xmlns:p14="http://schemas.microsoft.com/office/powerpoint/2010/main" val="2630004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9812A1-7B5F-49FC-9C84-A5E8254F5BF5}" type="datetimeFigureOut">
              <a:rPr lang="cs-CZ" smtClean="0"/>
              <a:t>02.03.2022</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FBE8A3F9-E7E0-4F05-B383-CB9A7049312E}" type="slidenum">
              <a:rPr lang="cs-CZ" smtClean="0"/>
              <a:t>‹#›</a:t>
            </a:fld>
            <a:endParaRPr lang="cs-CZ"/>
          </a:p>
        </p:txBody>
      </p:sp>
    </p:spTree>
    <p:extLst>
      <p:ext uri="{BB962C8B-B14F-4D97-AF65-F5344CB8AC3E}">
        <p14:creationId xmlns:p14="http://schemas.microsoft.com/office/powerpoint/2010/main" val="2867116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BB9812A1-7B5F-49FC-9C84-A5E8254F5BF5}" type="datetimeFigureOut">
              <a:rPr lang="cs-CZ" smtClean="0"/>
              <a:t>02.03.2022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FBE8A3F9-E7E0-4F05-B383-CB9A7049312E}" type="slidenum">
              <a:rPr lang="cs-CZ" smtClean="0"/>
              <a:t>‹#›</a:t>
            </a:fld>
            <a:endParaRPr lang="cs-CZ"/>
          </a:p>
        </p:txBody>
      </p:sp>
    </p:spTree>
    <p:extLst>
      <p:ext uri="{BB962C8B-B14F-4D97-AF65-F5344CB8AC3E}">
        <p14:creationId xmlns:p14="http://schemas.microsoft.com/office/powerpoint/2010/main" val="94959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BB9812A1-7B5F-49FC-9C84-A5E8254F5BF5}" type="datetimeFigureOut">
              <a:rPr lang="cs-CZ" smtClean="0"/>
              <a:t>02.03.2022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FBE8A3F9-E7E0-4F05-B383-CB9A7049312E}" type="slidenum">
              <a:rPr lang="cs-CZ" smtClean="0"/>
              <a:t>‹#›</a:t>
            </a:fld>
            <a:endParaRPr lang="cs-CZ"/>
          </a:p>
        </p:txBody>
      </p:sp>
    </p:spTree>
    <p:extLst>
      <p:ext uri="{BB962C8B-B14F-4D97-AF65-F5344CB8AC3E}">
        <p14:creationId xmlns:p14="http://schemas.microsoft.com/office/powerpoint/2010/main" val="45577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9812A1-7B5F-49FC-9C84-A5E8254F5BF5}" type="datetimeFigureOut">
              <a:rPr lang="cs-CZ" smtClean="0"/>
              <a:t>02.03.2022</a:t>
            </a:fld>
            <a:endParaRPr lang="cs-CZ"/>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E8A3F9-E7E0-4F05-B383-CB9A7049312E}" type="slidenum">
              <a:rPr lang="cs-CZ" smtClean="0"/>
              <a:t>‹#›</a:t>
            </a:fld>
            <a:endParaRPr lang="cs-CZ"/>
          </a:p>
        </p:txBody>
      </p:sp>
    </p:spTree>
    <p:extLst>
      <p:ext uri="{BB962C8B-B14F-4D97-AF65-F5344CB8AC3E}">
        <p14:creationId xmlns:p14="http://schemas.microsoft.com/office/powerpoint/2010/main" val="10384784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00.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image" Target="../media/image157.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2.jpeg"/><Relationship Id="rId7" Type="http://schemas.openxmlformats.org/officeDocument/2006/relationships/image" Target="../media/image166.jpeg"/><Relationship Id="rId2" Type="http://schemas.openxmlformats.org/officeDocument/2006/relationships/image" Target="../media/image161.jpeg"/><Relationship Id="rId1" Type="http://schemas.openxmlformats.org/officeDocument/2006/relationships/slideLayout" Target="../slideLayouts/slideLayout2.xml"/><Relationship Id="rId6" Type="http://schemas.openxmlformats.org/officeDocument/2006/relationships/image" Target="../media/image165.jpeg"/><Relationship Id="rId5" Type="http://schemas.openxmlformats.org/officeDocument/2006/relationships/image" Target="../media/image164.jpeg"/><Relationship Id="rId4" Type="http://schemas.openxmlformats.org/officeDocument/2006/relationships/image" Target="../media/image163.jpeg"/></Relationships>
</file>

<file path=ppt/slides/_rels/slide104.xml.rels><?xml version="1.0" encoding="UTF-8" standalone="yes"?>
<Relationships xmlns="http://schemas.openxmlformats.org/package/2006/relationships"><Relationship Id="rId3" Type="http://schemas.openxmlformats.org/officeDocument/2006/relationships/image" Target="../media/image169.jpg"/><Relationship Id="rId7" Type="http://schemas.openxmlformats.org/officeDocument/2006/relationships/image" Target="../media/image173.jpeg"/><Relationship Id="rId2" Type="http://schemas.openxmlformats.org/officeDocument/2006/relationships/image" Target="../media/image168.jpeg"/><Relationship Id="rId1" Type="http://schemas.openxmlformats.org/officeDocument/2006/relationships/slideLayout" Target="../slideLayouts/slideLayout2.xml"/><Relationship Id="rId6" Type="http://schemas.openxmlformats.org/officeDocument/2006/relationships/image" Target="../media/image172.jpeg"/><Relationship Id="rId5" Type="http://schemas.openxmlformats.org/officeDocument/2006/relationships/image" Target="../media/image171.jpg"/><Relationship Id="rId4" Type="http://schemas.openxmlformats.org/officeDocument/2006/relationships/image" Target="../media/image170.jpeg"/></Relationships>
</file>

<file path=ppt/slides/_rels/slide105.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75.jpg"/><Relationship Id="rId2" Type="http://schemas.openxmlformats.org/officeDocument/2006/relationships/image" Target="../media/image174.jpg"/><Relationship Id="rId1" Type="http://schemas.openxmlformats.org/officeDocument/2006/relationships/slideLayout" Target="../slideLayouts/slideLayout2.xml"/><Relationship Id="rId4" Type="http://schemas.openxmlformats.org/officeDocument/2006/relationships/image" Target="../media/image176.jp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7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hyperlink" Target="http://hvezdy.astro.cz/obr/neutron/pion2.jpg" TargetMode="Externa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80.gif"/><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82.jpg"/><Relationship Id="rId2" Type="http://schemas.openxmlformats.org/officeDocument/2006/relationships/image" Target="../media/image181.jpg"/><Relationship Id="rId1" Type="http://schemas.openxmlformats.org/officeDocument/2006/relationships/slideLayout" Target="../slideLayouts/slideLayout2.xml"/><Relationship Id="rId4" Type="http://schemas.openxmlformats.org/officeDocument/2006/relationships/image" Target="../media/image183.jpg"/></Relationships>
</file>

<file path=ppt/slides/_rels/slide113.xml.rels><?xml version="1.0" encoding="UTF-8" standalone="yes"?>
<Relationships xmlns="http://schemas.openxmlformats.org/package/2006/relationships"><Relationship Id="rId8" Type="http://schemas.openxmlformats.org/officeDocument/2006/relationships/image" Target="../media/image186.wmf"/><Relationship Id="rId3" Type="http://schemas.openxmlformats.org/officeDocument/2006/relationships/oleObject" Target="../embeddings/oleObject2.bin"/><Relationship Id="rId7" Type="http://schemas.openxmlformats.org/officeDocument/2006/relationships/oleObject" Target="../embeddings/oleObject4.bin"/><Relationship Id="rId12" Type="http://schemas.openxmlformats.org/officeDocument/2006/relationships/image" Target="../media/image189.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85.wmf"/><Relationship Id="rId11" Type="http://schemas.openxmlformats.org/officeDocument/2006/relationships/image" Target="../media/image188.png"/><Relationship Id="rId5" Type="http://schemas.openxmlformats.org/officeDocument/2006/relationships/oleObject" Target="../embeddings/oleObject3.bin"/><Relationship Id="rId10" Type="http://schemas.openxmlformats.org/officeDocument/2006/relationships/image" Target="../media/image187.wmf"/><Relationship Id="rId4" Type="http://schemas.openxmlformats.org/officeDocument/2006/relationships/image" Target="../media/image184.wmf"/><Relationship Id="rId9" Type="http://schemas.openxmlformats.org/officeDocument/2006/relationships/oleObject" Target="../embeddings/oleObject5.bin"/></Relationships>
</file>

<file path=ppt/slides/_rels/slide114.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2.xml"/><Relationship Id="rId4" Type="http://schemas.openxmlformats.org/officeDocument/2006/relationships/image" Target="../media/image191.jpeg"/></Relationships>
</file>

<file path=ppt/slides/_rels/slide115.xml.rels><?xml version="1.0" encoding="UTF-8" standalone="yes"?>
<Relationships xmlns="http://schemas.openxmlformats.org/package/2006/relationships"><Relationship Id="rId3" Type="http://schemas.openxmlformats.org/officeDocument/2006/relationships/image" Target="../media/image193.jpg"/><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jpeg"/><Relationship Id="rId1" Type="http://schemas.openxmlformats.org/officeDocument/2006/relationships/slideLayout" Target="../slideLayouts/slideLayout7.xml"/><Relationship Id="rId4" Type="http://schemas.openxmlformats.org/officeDocument/2006/relationships/image" Target="../media/image196.jpg"/></Relationships>
</file>

<file path=ppt/slides/_rels/slide117.xml.rels><?xml version="1.0" encoding="UTF-8" standalone="yes"?>
<Relationships xmlns="http://schemas.openxmlformats.org/package/2006/relationships"><Relationship Id="rId3" Type="http://schemas.openxmlformats.org/officeDocument/2006/relationships/image" Target="../media/image198.jpg"/><Relationship Id="rId2" Type="http://schemas.openxmlformats.org/officeDocument/2006/relationships/image" Target="../media/image197.jpg"/><Relationship Id="rId1" Type="http://schemas.openxmlformats.org/officeDocument/2006/relationships/slideLayout" Target="../slideLayouts/slideLayout7.xml"/><Relationship Id="rId4" Type="http://schemas.openxmlformats.org/officeDocument/2006/relationships/image" Target="../media/image199.gif"/></Relationships>
</file>

<file path=ppt/slides/_rels/slide118.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image" Target="../media/image20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4v"/><Relationship Id="rId1" Type="http://schemas.microsoft.com/office/2007/relationships/media" Target="../media/media1.m4v"/><Relationship Id="rId5" Type="http://schemas.openxmlformats.org/officeDocument/2006/relationships/image" Target="../media/image204.png"/><Relationship Id="rId4" Type="http://schemas.openxmlformats.org/officeDocument/2006/relationships/image" Target="../media/image203.png"/></Relationships>
</file>

<file path=ppt/slides/_rels/slide121.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8" Type="http://schemas.openxmlformats.org/officeDocument/2006/relationships/image" Target="../media/image209.jpg"/><Relationship Id="rId3" Type="http://schemas.openxmlformats.org/officeDocument/2006/relationships/hyperlink" Target="https://en.wikipedia.org/wiki/Mass_energy_equivalence" TargetMode="External"/><Relationship Id="rId7" Type="http://schemas.openxmlformats.org/officeDocument/2006/relationships/image" Target="../media/image208.jpg"/><Relationship Id="rId2" Type="http://schemas.openxmlformats.org/officeDocument/2006/relationships/hyperlink" Target="https://en.wikipedia.org/wiki/United_states_dollar" TargetMode="External"/><Relationship Id="rId1" Type="http://schemas.openxmlformats.org/officeDocument/2006/relationships/slideLayout" Target="../slideLayouts/slideLayout2.xml"/><Relationship Id="rId6" Type="http://schemas.openxmlformats.org/officeDocument/2006/relationships/hyperlink" Target="https://en.wikipedia.org/wiki/Neutrinos" TargetMode="External"/><Relationship Id="rId5" Type="http://schemas.openxmlformats.org/officeDocument/2006/relationships/hyperlink" Target="https://en.wikipedia.org/wiki/TNT_equivalent" TargetMode="External"/><Relationship Id="rId10" Type="http://schemas.openxmlformats.org/officeDocument/2006/relationships/image" Target="../media/image211.jpg"/><Relationship Id="rId4" Type="http://schemas.openxmlformats.org/officeDocument/2006/relationships/hyperlink" Target="https://en.wikipedia.org/wiki/Thermonuclear_weapon" TargetMode="External"/><Relationship Id="rId9" Type="http://schemas.openxmlformats.org/officeDocument/2006/relationships/image" Target="../media/image210.jpg"/></Relationships>
</file>

<file path=ppt/slides/_rels/slide125.xml.rels><?xml version="1.0" encoding="UTF-8" standalone="yes"?>
<Relationships xmlns="http://schemas.openxmlformats.org/package/2006/relationships"><Relationship Id="rId3" Type="http://schemas.openxmlformats.org/officeDocument/2006/relationships/image" Target="../media/image213.jpg"/><Relationship Id="rId2" Type="http://schemas.openxmlformats.org/officeDocument/2006/relationships/image" Target="../media/image212.jpg"/><Relationship Id="rId1" Type="http://schemas.openxmlformats.org/officeDocument/2006/relationships/slideLayout" Target="../slideLayouts/slideLayout2.xml"/><Relationship Id="rId4" Type="http://schemas.openxmlformats.org/officeDocument/2006/relationships/image" Target="../media/image214.jpg"/></Relationships>
</file>

<file path=ppt/slides/_rels/slide126.xml.rels><?xml version="1.0" encoding="UTF-8" standalone="yes"?>
<Relationships xmlns="http://schemas.openxmlformats.org/package/2006/relationships"><Relationship Id="rId3" Type="http://schemas.openxmlformats.org/officeDocument/2006/relationships/hyperlink" Target="https://www.treking.cz/astronomie/higgsuv-boson.htm" TargetMode="External"/><Relationship Id="rId2" Type="http://schemas.openxmlformats.org/officeDocument/2006/relationships/hyperlink" Target="https://cs.wikipedia.org/wiki/%C5%A0atendran%C3%A1th_Bose" TargetMode="External"/><Relationship Id="rId1" Type="http://schemas.openxmlformats.org/officeDocument/2006/relationships/slideLayout" Target="../slideLayouts/slideLayout2.xml"/><Relationship Id="rId4" Type="http://schemas.openxmlformats.org/officeDocument/2006/relationships/image" Target="../media/image215.emf"/></Relationships>
</file>

<file path=ppt/slides/_rels/slide127.xml.rels><?xml version="1.0" encoding="UTF-8" standalone="yes"?>
<Relationships xmlns="http://schemas.openxmlformats.org/package/2006/relationships"><Relationship Id="rId2" Type="http://schemas.openxmlformats.org/officeDocument/2006/relationships/image" Target="../media/image216.jp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217.emf"/><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218.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219.jp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220.emf"/><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222.jpg"/><Relationship Id="rId2" Type="http://schemas.openxmlformats.org/officeDocument/2006/relationships/image" Target="../media/image221.jp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223.emf"/><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224.emf"/><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image" Target="../media/image225.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8" Type="http://schemas.openxmlformats.org/officeDocument/2006/relationships/hyperlink" Target="https://www.cez.cz/edee/content/microsites/nuklearni/k12.htm" TargetMode="External"/><Relationship Id="rId13" Type="http://schemas.openxmlformats.org/officeDocument/2006/relationships/hyperlink" Target="https://www.cez.cz/edee/content/microsites/nuklearni/k35.htm" TargetMode="External"/><Relationship Id="rId18" Type="http://schemas.openxmlformats.org/officeDocument/2006/relationships/image" Target="../media/image227.gif"/><Relationship Id="rId3" Type="http://schemas.openxmlformats.org/officeDocument/2006/relationships/hyperlink" Target="https://www.cez.cz/edee/content/microsites/nuklearni/k22.htm" TargetMode="External"/><Relationship Id="rId7" Type="http://schemas.openxmlformats.org/officeDocument/2006/relationships/hyperlink" Target="https://www.cez.cz/edee/content/microsites/nuklearni/k21.htm" TargetMode="External"/><Relationship Id="rId12" Type="http://schemas.openxmlformats.org/officeDocument/2006/relationships/hyperlink" Target="https://www.cez.cz/edee/content/microsites/nuklearni/k23.htm" TargetMode="External"/><Relationship Id="rId17" Type="http://schemas.openxmlformats.org/officeDocument/2006/relationships/hyperlink" Target="https://www.cez.cz/edee/content/microsites/nuklearni/zaj6.htm" TargetMode="External"/><Relationship Id="rId2" Type="http://schemas.openxmlformats.org/officeDocument/2006/relationships/hyperlink" Target="https://www.cez.cz/edee/content/microsites/nuklearni/k13.htm" TargetMode="External"/><Relationship Id="rId16" Type="http://schemas.openxmlformats.org/officeDocument/2006/relationships/hyperlink" Target="https://www.cez.cz/edee/content/microsites/nuklearni/k33.htm" TargetMode="External"/><Relationship Id="rId1" Type="http://schemas.openxmlformats.org/officeDocument/2006/relationships/slideLayout" Target="../slideLayouts/slideLayout2.xml"/><Relationship Id="rId6" Type="http://schemas.openxmlformats.org/officeDocument/2006/relationships/hyperlink" Target="https://www.cez.cz/edee/content/microsites/nuklearni/k32.htm" TargetMode="External"/><Relationship Id="rId11" Type="http://schemas.openxmlformats.org/officeDocument/2006/relationships/hyperlink" Target="https://www.cez.cz/edee/content/microsites/nuklearni/zaj3.htm" TargetMode="External"/><Relationship Id="rId5" Type="http://schemas.openxmlformats.org/officeDocument/2006/relationships/hyperlink" Target="https://www.cez.cz/edee/content/microsites/nuklearni/zaj2.htm" TargetMode="External"/><Relationship Id="rId15" Type="http://schemas.openxmlformats.org/officeDocument/2006/relationships/hyperlink" Target="https://www.cez.cz/edee/content/microsites/nuklearni/zaj5.htm" TargetMode="External"/><Relationship Id="rId10" Type="http://schemas.openxmlformats.org/officeDocument/2006/relationships/hyperlink" Target="https://www.cez.cz/edee/content/microsites/nuklearni/k31.htm" TargetMode="External"/><Relationship Id="rId4" Type="http://schemas.openxmlformats.org/officeDocument/2006/relationships/hyperlink" Target="https://www.cez.cz/edee/content/microsites/nuklearni/zaj8.htm" TargetMode="External"/><Relationship Id="rId9" Type="http://schemas.openxmlformats.org/officeDocument/2006/relationships/hyperlink" Target="https://www.cez.cz/edee/content/microsites/nuklearni/k24.htm" TargetMode="External"/><Relationship Id="rId14" Type="http://schemas.openxmlformats.org/officeDocument/2006/relationships/hyperlink" Target="https://www.cez.cz/edee/content/microsites/nuklearni/zaj4.ht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fif"/><Relationship Id="rId1" Type="http://schemas.openxmlformats.org/officeDocument/2006/relationships/slideLayout" Target="../slideLayouts/slideLayout2.xml"/><Relationship Id="rId4" Type="http://schemas.openxmlformats.org/officeDocument/2006/relationships/image" Target="../media/image25.gif"/></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36.GIF"/><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fif"/></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3.jf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jfif"/><Relationship Id="rId2" Type="http://schemas.openxmlformats.org/officeDocument/2006/relationships/image" Target="../media/image45.jpg"/><Relationship Id="rId1" Type="http://schemas.openxmlformats.org/officeDocument/2006/relationships/slideLayout" Target="../slideLayouts/slideLayout2.xml"/><Relationship Id="rId4" Type="http://schemas.openxmlformats.org/officeDocument/2006/relationships/image" Target="../media/image47.jf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jfif"/><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440.png"/><Relationship Id="rId5" Type="http://schemas.openxmlformats.org/officeDocument/2006/relationships/image" Target="../media/image43.png"/><Relationship Id="rId4" Type="http://schemas.openxmlformats.org/officeDocument/2006/relationships/image" Target="../media/image51.jpeg"/></Relationships>
</file>

<file path=ppt/slides/_rels/slide33.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63.gif"/><Relationship Id="rId3" Type="http://schemas.openxmlformats.org/officeDocument/2006/relationships/image" Target="../media/image58.jpg"/><Relationship Id="rId7" Type="http://schemas.openxmlformats.org/officeDocument/2006/relationships/image" Target="../media/image62.gif"/><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gif"/><Relationship Id="rId11" Type="http://schemas.openxmlformats.org/officeDocument/2006/relationships/image" Target="../media/image47.jfif"/><Relationship Id="rId5" Type="http://schemas.openxmlformats.org/officeDocument/2006/relationships/image" Target="../media/image60.gif"/><Relationship Id="rId10" Type="http://schemas.openxmlformats.org/officeDocument/2006/relationships/image" Target="../media/image65.jpg"/><Relationship Id="rId4" Type="http://schemas.openxmlformats.org/officeDocument/2006/relationships/image" Target="../media/image59.png"/><Relationship Id="rId9" Type="http://schemas.openxmlformats.org/officeDocument/2006/relationships/image" Target="../media/image64.jpeg"/></Relationships>
</file>

<file path=ppt/slides/_rels/slide38.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gif"/><Relationship Id="rId1" Type="http://schemas.openxmlformats.org/officeDocument/2006/relationships/slideLayout" Target="../slideLayouts/slideLayout2.xml"/><Relationship Id="rId4" Type="http://schemas.openxmlformats.org/officeDocument/2006/relationships/image" Target="../media/image68.emf"/></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6.gif"/><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image" Target="../media/image71.emf"/><Relationship Id="rId1" Type="http://schemas.openxmlformats.org/officeDocument/2006/relationships/slideLayout" Target="../slideLayouts/slideLayout2.xml"/><Relationship Id="rId4" Type="http://schemas.openxmlformats.org/officeDocument/2006/relationships/image" Target="../media/image73.gif"/></Relationships>
</file>

<file path=ppt/slides/_rels/slide41.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4.jp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79.jpg"/></Relationships>
</file>

<file path=ppt/slides/_rels/slide45.xml.rels><?xml version="1.0" encoding="UTF-8" standalone="yes"?>
<Relationships xmlns="http://schemas.openxmlformats.org/package/2006/relationships"><Relationship Id="rId3" Type="http://schemas.openxmlformats.org/officeDocument/2006/relationships/image" Target="../media/image610.png"/><Relationship Id="rId2" Type="http://schemas.openxmlformats.org/officeDocument/2006/relationships/image" Target="../media/image80.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image" Target="../media/image81.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3.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nielsbohr.webnode.cz/zahada-sterbinoveho-experimentu/" TargetMode="External"/><Relationship Id="rId2" Type="http://schemas.openxmlformats.org/officeDocument/2006/relationships/hyperlink" Target="https://www.youtube.com/watch?v=JlsPC2BW_UI" TargetMode="External"/><Relationship Id="rId1" Type="http://schemas.openxmlformats.org/officeDocument/2006/relationships/slideLayout" Target="../slideLayouts/slideLayout2.xml"/><Relationship Id="rId4" Type="http://schemas.openxmlformats.org/officeDocument/2006/relationships/hyperlink" Target="https://www.youtube.com/watch?v=MFPKwu5vugg"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90.jfi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47.jfif"/></Relationships>
</file>

<file path=ppt/slides/_rels/slide56.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nielsbohr.webnode.cz/zahada-sterbinoveho-experimentu/?utm_source=copy&amp;utm_medium=paste&amp;utm_campaign=copypaste&amp;utm_content=https://nielsbohr.webnode.cz/zahada-sterbinoveho-experimentu/" TargetMode="External"/><Relationship Id="rId2" Type="http://schemas.openxmlformats.org/officeDocument/2006/relationships/image" Target="../media/image97.gi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04.gi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05.jpg"/><Relationship Id="rId1" Type="http://schemas.openxmlformats.org/officeDocument/2006/relationships/slideLayout" Target="../slideLayouts/slideLayout2.xml"/><Relationship Id="rId4" Type="http://schemas.openxmlformats.org/officeDocument/2006/relationships/image" Target="../media/image107.jpg"/></Relationships>
</file>

<file path=ppt/slides/_rels/slide64.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108.pn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110.jpg"/></Relationships>
</file>

<file path=ppt/slides/_rels/slide6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image" Target="../media/image111.png"/></Relationships>
</file>

<file path=ppt/slides/_rels/slide67.xml.rels><?xml version="1.0" encoding="UTF-8" standalone="yes"?>
<Relationships xmlns="http://schemas.openxmlformats.org/package/2006/relationships"><Relationship Id="rId2" Type="http://schemas.openxmlformats.org/officeDocument/2006/relationships/image" Target="../media/image116.gi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image" Target="../media/image11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23.wmf"/></Relationships>
</file>

<file path=ppt/slides/_rels/slide7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75.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image" Target="../media/image127.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image" Target="../media/image129.emf"/><Relationship Id="rId1" Type="http://schemas.openxmlformats.org/officeDocument/2006/relationships/slideLayout" Target="../slideLayouts/slideLayout2.xml"/><Relationship Id="rId4" Type="http://schemas.openxmlformats.org/officeDocument/2006/relationships/image" Target="../media/image131.jpg"/></Relationships>
</file>

<file path=ppt/slides/_rels/slide77.xml.rels><?xml version="1.0" encoding="UTF-8" standalone="yes"?>
<Relationships xmlns="http://schemas.openxmlformats.org/package/2006/relationships"><Relationship Id="rId2" Type="http://schemas.openxmlformats.org/officeDocument/2006/relationships/image" Target="../media/image132.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image" Target="../media/image13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image" Target="../media/image136.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image" Target="../media/image142.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png"/><Relationship Id="rId1" Type="http://schemas.openxmlformats.org/officeDocument/2006/relationships/slideLayout" Target="../slideLayouts/slideLayout2.xml"/><Relationship Id="rId5" Type="http://schemas.openxmlformats.org/officeDocument/2006/relationships/image" Target="../media/image146.jpeg"/><Relationship Id="rId4" Type="http://schemas.openxmlformats.org/officeDocument/2006/relationships/image" Target="../media/image14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49.gif"/><Relationship Id="rId2" Type="http://schemas.openxmlformats.org/officeDocument/2006/relationships/image" Target="../media/image148.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50.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53.gi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b="1" dirty="0"/>
              <a:t>Radiační biofyzika</a:t>
            </a:r>
          </a:p>
        </p:txBody>
      </p:sp>
      <p:sp>
        <p:nvSpPr>
          <p:cNvPr id="3" name="Zástupný symbol pro obsah 2"/>
          <p:cNvSpPr>
            <a:spLocks noGrp="1"/>
          </p:cNvSpPr>
          <p:nvPr>
            <p:ph idx="1"/>
          </p:nvPr>
        </p:nvSpPr>
        <p:spPr>
          <a:xfrm>
            <a:off x="1569080" y="1808449"/>
            <a:ext cx="4526920" cy="4351338"/>
          </a:xfrm>
        </p:spPr>
        <p:txBody>
          <a:bodyPr>
            <a:normAutofit/>
          </a:bodyPr>
          <a:lstStyle/>
          <a:p>
            <a:pPr marL="0" indent="0" algn="ctr">
              <a:lnSpc>
                <a:spcPct val="150000"/>
              </a:lnSpc>
              <a:buNone/>
            </a:pPr>
            <a:r>
              <a:rPr lang="cs-CZ" sz="4000" dirty="0"/>
              <a:t>Přednáška 3 2021</a:t>
            </a:r>
          </a:p>
          <a:p>
            <a:pPr marL="0" indent="0" algn="ctr">
              <a:lnSpc>
                <a:spcPct val="150000"/>
              </a:lnSpc>
              <a:buNone/>
            </a:pPr>
            <a:r>
              <a:rPr lang="cs-CZ" sz="3200" b="1" dirty="0"/>
              <a:t>Atomy </a:t>
            </a:r>
            <a:r>
              <a:rPr lang="en-US" sz="3200" b="1" dirty="0"/>
              <a:t>&amp;</a:t>
            </a:r>
            <a:r>
              <a:rPr lang="cs-CZ" sz="3200" b="1" dirty="0"/>
              <a:t> Radioaktivita</a:t>
            </a:r>
            <a:endParaRPr lang="cs-CZ" sz="3200" dirty="0"/>
          </a:p>
        </p:txBody>
      </p:sp>
      <p:pic>
        <p:nvPicPr>
          <p:cNvPr id="5" name="Obrázek 4"/>
          <p:cNvPicPr>
            <a:picLocks noChangeAspect="1"/>
          </p:cNvPicPr>
          <p:nvPr/>
        </p:nvPicPr>
        <p:blipFill>
          <a:blip r:embed="rId2" cstate="print"/>
          <a:stretch>
            <a:fillRect/>
          </a:stretch>
        </p:blipFill>
        <p:spPr>
          <a:xfrm>
            <a:off x="7121004" y="1541978"/>
            <a:ext cx="3739609" cy="4735569"/>
          </a:xfrm>
          <a:prstGeom prst="rect">
            <a:avLst/>
          </a:prstGeom>
        </p:spPr>
      </p:pic>
      <p:sp>
        <p:nvSpPr>
          <p:cNvPr id="6" name="Podnadpis 2"/>
          <p:cNvSpPr txBox="1">
            <a:spLocks/>
          </p:cNvSpPr>
          <p:nvPr/>
        </p:nvSpPr>
        <p:spPr>
          <a:xfrm>
            <a:off x="2978780" y="4989001"/>
            <a:ext cx="2581275" cy="10517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dirty="0"/>
              <a:t>Martin Falk</a:t>
            </a:r>
          </a:p>
        </p:txBody>
      </p:sp>
    </p:spTree>
    <p:extLst>
      <p:ext uri="{BB962C8B-B14F-4D97-AF65-F5344CB8AC3E}">
        <p14:creationId xmlns:p14="http://schemas.microsoft.com/office/powerpoint/2010/main" val="11279690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8"/>
            <a:ext cx="10515600" cy="935522"/>
          </a:xfrm>
        </p:spPr>
        <p:txBody>
          <a:bodyPr/>
          <a:lstStyle/>
          <a:p>
            <a:pPr algn="ctr"/>
            <a:r>
              <a:rPr lang="cs-CZ" b="1" dirty="0"/>
              <a:t>ŘEČTÍ FILOSOFOVÉ</a:t>
            </a:r>
          </a:p>
        </p:txBody>
      </p:sp>
      <p:pic>
        <p:nvPicPr>
          <p:cNvPr id="4" name="Zástupný symbol pro obsah 3"/>
          <p:cNvPicPr>
            <a:picLocks noGrp="1" noChangeAspect="1"/>
          </p:cNvPicPr>
          <p:nvPr>
            <p:ph idx="1"/>
          </p:nvPr>
        </p:nvPicPr>
        <p:blipFill rotWithShape="1">
          <a:blip r:embed="rId2">
            <a:extLst>
              <a:ext uri="{28A0092B-C50C-407E-A947-70E740481C1C}">
                <a14:useLocalDpi xmlns:a14="http://schemas.microsoft.com/office/drawing/2010/main" val="0"/>
              </a:ext>
            </a:extLst>
          </a:blip>
          <a:srcRect t="10410" r="55259" b="13605"/>
          <a:stretch/>
        </p:blipFill>
        <p:spPr>
          <a:xfrm>
            <a:off x="7188606" y="1868556"/>
            <a:ext cx="3796144" cy="4840357"/>
          </a:xfrm>
        </p:spPr>
      </p:pic>
      <p:pic>
        <p:nvPicPr>
          <p:cNvPr id="6" name="Zástupný symbol pro obsah 3"/>
          <p:cNvPicPr>
            <a:picLocks noChangeAspect="1"/>
          </p:cNvPicPr>
          <p:nvPr/>
        </p:nvPicPr>
        <p:blipFill rotWithShape="1">
          <a:blip r:embed="rId2">
            <a:extLst>
              <a:ext uri="{28A0092B-C50C-407E-A947-70E740481C1C}">
                <a14:useLocalDpi xmlns:a14="http://schemas.microsoft.com/office/drawing/2010/main" val="0"/>
              </a:ext>
            </a:extLst>
          </a:blip>
          <a:srcRect l="49139" t="8872" b="14364"/>
          <a:stretch/>
        </p:blipFill>
        <p:spPr>
          <a:xfrm>
            <a:off x="2942713" y="1676710"/>
            <a:ext cx="4315394" cy="4890052"/>
          </a:xfrm>
          <a:prstGeom prst="rect">
            <a:avLst/>
          </a:prstGeom>
        </p:spPr>
      </p:pic>
      <p:pic>
        <p:nvPicPr>
          <p:cNvPr id="7" name="Obrázek 6"/>
          <p:cNvPicPr>
            <a:picLocks noChangeAspect="1"/>
          </p:cNvPicPr>
          <p:nvPr/>
        </p:nvPicPr>
        <p:blipFill rotWithShape="1">
          <a:blip r:embed="rId3"/>
          <a:srcRect l="47757" t="37449" r="34740" b="24576"/>
          <a:stretch/>
        </p:blipFill>
        <p:spPr>
          <a:xfrm>
            <a:off x="1687775" y="2128626"/>
            <a:ext cx="1712413" cy="1993109"/>
          </a:xfrm>
          <a:prstGeom prst="rect">
            <a:avLst/>
          </a:prstGeom>
        </p:spPr>
      </p:pic>
      <p:sp>
        <p:nvSpPr>
          <p:cNvPr id="8" name="TextovéPole 7"/>
          <p:cNvSpPr txBox="1"/>
          <p:nvPr/>
        </p:nvSpPr>
        <p:spPr>
          <a:xfrm>
            <a:off x="7956483" y="1417055"/>
            <a:ext cx="3692327" cy="461665"/>
          </a:xfrm>
          <a:prstGeom prst="rect">
            <a:avLst/>
          </a:prstGeom>
          <a:noFill/>
        </p:spPr>
        <p:txBody>
          <a:bodyPr wrap="square" rtlCol="0">
            <a:spAutoFit/>
          </a:bodyPr>
          <a:lstStyle/>
          <a:p>
            <a:r>
              <a:rPr lang="cs-CZ" sz="2400" b="1" dirty="0" err="1"/>
              <a:t>Leukippos</a:t>
            </a:r>
            <a:r>
              <a:rPr lang="cs-CZ" sz="2400" b="1" dirty="0"/>
              <a:t> + </a:t>
            </a:r>
            <a:r>
              <a:rPr lang="cs-CZ" sz="2400" b="1" dirty="0" err="1"/>
              <a:t>Démokritos</a:t>
            </a:r>
            <a:endParaRPr lang="cs-CZ" sz="2400" dirty="0"/>
          </a:p>
        </p:txBody>
      </p:sp>
      <p:pic>
        <p:nvPicPr>
          <p:cNvPr id="9" name="Obrázek 8"/>
          <p:cNvPicPr>
            <a:picLocks noChangeAspect="1"/>
          </p:cNvPicPr>
          <p:nvPr/>
        </p:nvPicPr>
        <p:blipFill rotWithShape="1">
          <a:blip r:embed="rId3"/>
          <a:srcRect l="6747" t="37267" r="63655" b="24576"/>
          <a:stretch/>
        </p:blipFill>
        <p:spPr>
          <a:xfrm>
            <a:off x="282702" y="4288734"/>
            <a:ext cx="2895600" cy="2002634"/>
          </a:xfrm>
          <a:prstGeom prst="rect">
            <a:avLst/>
          </a:prstGeom>
        </p:spPr>
      </p:pic>
      <p:sp>
        <p:nvSpPr>
          <p:cNvPr id="10" name="Obdélník 9"/>
          <p:cNvSpPr/>
          <p:nvPr/>
        </p:nvSpPr>
        <p:spPr>
          <a:xfrm>
            <a:off x="2804147" y="1690690"/>
            <a:ext cx="1553408" cy="6191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bdélník 10"/>
          <p:cNvSpPr/>
          <p:nvPr/>
        </p:nvSpPr>
        <p:spPr>
          <a:xfrm>
            <a:off x="10089158" y="1822707"/>
            <a:ext cx="1315632" cy="6191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2" name="Picture 5" descr="democritus.gif"/>
          <p:cNvPicPr>
            <a:picLocks noChangeAspect="1" noChangeArrowheads="1"/>
          </p:cNvPicPr>
          <p:nvPr/>
        </p:nvPicPr>
        <p:blipFill rotWithShape="1">
          <a:blip r:embed="rId4">
            <a:extLst>
              <a:ext uri="{28A0092B-C50C-407E-A947-70E740481C1C}">
                <a14:useLocalDpi xmlns:a14="http://schemas.microsoft.com/office/drawing/2010/main" val="0"/>
              </a:ext>
            </a:extLst>
          </a:blip>
          <a:srcRect b="29344"/>
          <a:stretch/>
        </p:blipFill>
        <p:spPr bwMode="auto">
          <a:xfrm>
            <a:off x="10443762" y="2896550"/>
            <a:ext cx="1205048"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Obrázek 12"/>
          <p:cNvPicPr>
            <a:picLocks noChangeAspect="1"/>
          </p:cNvPicPr>
          <p:nvPr/>
        </p:nvPicPr>
        <p:blipFill rotWithShape="1">
          <a:blip r:embed="rId3"/>
          <a:srcRect l="35079" t="37449" r="50977" b="24576"/>
          <a:stretch/>
        </p:blipFill>
        <p:spPr>
          <a:xfrm>
            <a:off x="514525" y="2128627"/>
            <a:ext cx="1364183" cy="1993109"/>
          </a:xfrm>
          <a:prstGeom prst="rect">
            <a:avLst/>
          </a:prstGeom>
        </p:spPr>
      </p:pic>
      <p:sp>
        <p:nvSpPr>
          <p:cNvPr id="14" name="TextovéPole 13"/>
          <p:cNvSpPr txBox="1"/>
          <p:nvPr/>
        </p:nvSpPr>
        <p:spPr>
          <a:xfrm>
            <a:off x="10320690" y="2171562"/>
            <a:ext cx="1328120" cy="646331"/>
          </a:xfrm>
          <a:prstGeom prst="rect">
            <a:avLst/>
          </a:prstGeom>
          <a:noFill/>
        </p:spPr>
        <p:txBody>
          <a:bodyPr wrap="none" rtlCol="0">
            <a:spAutoFit/>
          </a:bodyPr>
          <a:lstStyle/>
          <a:p>
            <a:r>
              <a:rPr lang="cs-CZ" sz="3600" dirty="0">
                <a:solidFill>
                  <a:srgbClr val="FF0000"/>
                </a:solidFill>
              </a:rPr>
              <a:t>ATOM</a:t>
            </a:r>
          </a:p>
        </p:txBody>
      </p:sp>
      <p:sp>
        <p:nvSpPr>
          <p:cNvPr id="15" name="TextovéPole 14"/>
          <p:cNvSpPr txBox="1"/>
          <p:nvPr/>
        </p:nvSpPr>
        <p:spPr>
          <a:xfrm>
            <a:off x="6096000" y="4477283"/>
            <a:ext cx="1971052" cy="923330"/>
          </a:xfrm>
          <a:prstGeom prst="rect">
            <a:avLst/>
          </a:prstGeom>
          <a:noFill/>
        </p:spPr>
        <p:txBody>
          <a:bodyPr wrap="none" rtlCol="0">
            <a:spAutoFit/>
          </a:bodyPr>
          <a:lstStyle/>
          <a:p>
            <a:r>
              <a:rPr lang="cs-CZ" sz="5400" dirty="0"/>
              <a:t>versus</a:t>
            </a:r>
          </a:p>
        </p:txBody>
      </p:sp>
      <p:sp>
        <p:nvSpPr>
          <p:cNvPr id="5" name="TextovéPole 4"/>
          <p:cNvSpPr txBox="1"/>
          <p:nvPr/>
        </p:nvSpPr>
        <p:spPr>
          <a:xfrm>
            <a:off x="543190" y="1091019"/>
            <a:ext cx="3009904" cy="954107"/>
          </a:xfrm>
          <a:prstGeom prst="rect">
            <a:avLst/>
          </a:prstGeom>
          <a:noFill/>
        </p:spPr>
        <p:txBody>
          <a:bodyPr wrap="square" rtlCol="0">
            <a:spAutoFit/>
          </a:bodyPr>
          <a:lstStyle/>
          <a:p>
            <a:pPr algn="ctr"/>
            <a:r>
              <a:rPr lang="cs-CZ" sz="2800" dirty="0">
                <a:solidFill>
                  <a:srgbClr val="FF0000"/>
                </a:solidFill>
              </a:rPr>
              <a:t>Vše je dělitelné do nekonečna</a:t>
            </a:r>
          </a:p>
        </p:txBody>
      </p:sp>
    </p:spTree>
    <p:extLst>
      <p:ext uri="{BB962C8B-B14F-4D97-AF65-F5344CB8AC3E}">
        <p14:creationId xmlns:p14="http://schemas.microsoft.com/office/powerpoint/2010/main" val="419452200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BARYONY</a:t>
            </a:r>
          </a:p>
        </p:txBody>
      </p:sp>
      <p:sp>
        <p:nvSpPr>
          <p:cNvPr id="3" name="Obdélník 2"/>
          <p:cNvSpPr/>
          <p:nvPr/>
        </p:nvSpPr>
        <p:spPr>
          <a:xfrm>
            <a:off x="1987138" y="4386214"/>
            <a:ext cx="7927522" cy="1708160"/>
          </a:xfrm>
          <a:prstGeom prst="rect">
            <a:avLst/>
          </a:prstGeom>
        </p:spPr>
        <p:txBody>
          <a:bodyPr wrap="square">
            <a:spAutoFit/>
          </a:bodyPr>
          <a:lstStyle/>
          <a:p>
            <a:pPr>
              <a:spcBef>
                <a:spcPts val="600"/>
              </a:spcBef>
            </a:pPr>
            <a:r>
              <a:rPr lang="cs-CZ" b="1" dirty="0"/>
              <a:t>Baryony</a:t>
            </a:r>
            <a:r>
              <a:rPr lang="cs-CZ" dirty="0"/>
              <a:t> jsou složeny </a:t>
            </a:r>
            <a:r>
              <a:rPr lang="cs-CZ" b="1" dirty="0"/>
              <a:t>ze tří kvarků</a:t>
            </a:r>
            <a:r>
              <a:rPr lang="cs-CZ" dirty="0"/>
              <a:t>, které </a:t>
            </a:r>
            <a:r>
              <a:rPr lang="cs-CZ" u="sng" dirty="0"/>
              <a:t>lze kombinovat – viz obr. baryonový oktet</a:t>
            </a:r>
            <a:r>
              <a:rPr lang="cs-CZ" dirty="0"/>
              <a:t>: </a:t>
            </a:r>
          </a:p>
          <a:p>
            <a:pPr marL="177800" indent="-177800">
              <a:spcBef>
                <a:spcPts val="600"/>
              </a:spcBef>
              <a:buFont typeface="Arial" panose="020B0604020202020204" pitchFamily="34" charset="0"/>
              <a:buChar char="•"/>
            </a:pPr>
            <a:r>
              <a:rPr lang="cs-CZ" dirty="0"/>
              <a:t>velikost </a:t>
            </a:r>
            <a:r>
              <a:rPr lang="cs-CZ" b="1" dirty="0" err="1"/>
              <a:t>izospinu</a:t>
            </a:r>
            <a:r>
              <a:rPr lang="cs-CZ" dirty="0"/>
              <a:t>: od -1 do 1 (není to spin jednotlivých baryonů – ten může být pouze poločíselný a to </a:t>
            </a:r>
            <a:r>
              <a:rPr lang="cs-CZ" b="1" dirty="0"/>
              <a:t>1/2, 3/2,...</a:t>
            </a:r>
            <a:r>
              <a:rPr lang="cs-CZ" dirty="0"/>
              <a:t>) </a:t>
            </a:r>
          </a:p>
          <a:p>
            <a:pPr marL="177800" indent="-177800">
              <a:spcBef>
                <a:spcPts val="600"/>
              </a:spcBef>
              <a:buFont typeface="Arial" panose="020B0604020202020204" pitchFamily="34" charset="0"/>
              <a:buChar char="•"/>
            </a:pPr>
            <a:r>
              <a:rPr lang="cs-CZ" b="1" dirty="0"/>
              <a:t>Náboj:</a:t>
            </a:r>
            <a:r>
              <a:rPr lang="cs-CZ" dirty="0"/>
              <a:t> dosahuje hodnot </a:t>
            </a:r>
            <a:r>
              <a:rPr lang="cs-CZ" b="1" dirty="0"/>
              <a:t>-1, 0, 1</a:t>
            </a:r>
            <a:r>
              <a:rPr lang="cs-CZ" dirty="0"/>
              <a:t>; </a:t>
            </a:r>
          </a:p>
          <a:p>
            <a:pPr marL="177800" indent="-177800">
              <a:spcBef>
                <a:spcPts val="600"/>
              </a:spcBef>
              <a:buFont typeface="Arial" panose="020B0604020202020204" pitchFamily="34" charset="0"/>
              <a:buChar char="•"/>
            </a:pPr>
            <a:r>
              <a:rPr lang="cs-CZ" b="1" dirty="0"/>
              <a:t>Podivnost: </a:t>
            </a:r>
            <a:r>
              <a:rPr lang="cs-CZ" dirty="0"/>
              <a:t>dosahuje hodnot </a:t>
            </a:r>
            <a:r>
              <a:rPr lang="cs-CZ" b="1" dirty="0"/>
              <a:t>0, -1, -2</a:t>
            </a:r>
            <a:endParaRPr lang="cs-CZ" dirty="0"/>
          </a:p>
        </p:txBody>
      </p:sp>
      <p:pic>
        <p:nvPicPr>
          <p:cNvPr id="11" name="Picture 2058" descr="C:\MICHAEL\Uvod_SM\baryon_char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6541" y="1389391"/>
            <a:ext cx="5647460" cy="280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555923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2088" y="382992"/>
            <a:ext cx="7886700" cy="1325563"/>
          </a:xfrm>
        </p:spPr>
        <p:txBody>
          <a:bodyPr/>
          <a:lstStyle/>
          <a:p>
            <a:r>
              <a:rPr lang="cs-CZ" b="1" dirty="0"/>
              <a:t>KVARKY</a:t>
            </a:r>
          </a:p>
        </p:txBody>
      </p:sp>
      <p:sp>
        <p:nvSpPr>
          <p:cNvPr id="3" name="Zástupný symbol pro obsah 2"/>
          <p:cNvSpPr>
            <a:spLocks noGrp="1"/>
          </p:cNvSpPr>
          <p:nvPr>
            <p:ph idx="1"/>
          </p:nvPr>
        </p:nvSpPr>
        <p:spPr>
          <a:xfrm>
            <a:off x="470647" y="2017059"/>
            <a:ext cx="6790765" cy="4572000"/>
          </a:xfrm>
        </p:spPr>
        <p:txBody>
          <a:bodyPr>
            <a:normAutofit fontScale="77500" lnSpcReduction="20000"/>
          </a:bodyPr>
          <a:lstStyle/>
          <a:p>
            <a:pPr algn="just">
              <a:lnSpc>
                <a:spcPct val="120000"/>
              </a:lnSpc>
            </a:pPr>
            <a:r>
              <a:rPr lang="cs-CZ" dirty="0"/>
              <a:t>Hadronů a leptonů (resp. fermionů a bosonů) a jejich antičástic bylo nakonec </a:t>
            </a:r>
            <a:r>
              <a:rPr lang="cs-CZ" b="1" u="sng" dirty="0"/>
              <a:t>nalezeno až příliš mnoho </a:t>
            </a:r>
            <a:r>
              <a:rPr lang="cs-CZ" dirty="0"/>
              <a:t>na to, aby se daly považovat za fundamentální elementární částice, na jejichž základě by sedala vystavět </a:t>
            </a:r>
            <a:r>
              <a:rPr lang="cs-CZ" b="1" dirty="0"/>
              <a:t>elegantní</a:t>
            </a:r>
            <a:r>
              <a:rPr lang="cs-CZ" dirty="0"/>
              <a:t> teorie nejjemnější podstaty hmoty </a:t>
            </a:r>
            <a:r>
              <a:rPr lang="cs-CZ" dirty="0">
                <a:sym typeface="Wingdings" panose="05000000000000000000" pitchFamily="2" charset="2"/>
              </a:rPr>
              <a:t> patrně mají vnitřní strukturu  ještě menší částice ?  </a:t>
            </a:r>
            <a:r>
              <a:rPr lang="cs-CZ" b="1" dirty="0">
                <a:sym typeface="Wingdings" panose="05000000000000000000" pitchFamily="2" charset="2"/>
              </a:rPr>
              <a:t>KVARKY </a:t>
            </a:r>
          </a:p>
          <a:p>
            <a:pPr algn="just">
              <a:lnSpc>
                <a:spcPct val="120000"/>
              </a:lnSpc>
            </a:pPr>
            <a:r>
              <a:rPr lang="cs-CZ" dirty="0"/>
              <a:t>že se protony a neutrony skládají z dalších částic (kvarků) nezávisle na sobě předpověděli George </a:t>
            </a:r>
            <a:r>
              <a:rPr lang="cs-CZ" altLang="cs-CZ" b="1" dirty="0" err="1"/>
              <a:t>Zweig</a:t>
            </a:r>
            <a:r>
              <a:rPr lang="cs-CZ" altLang="cs-CZ" b="1" dirty="0"/>
              <a:t>  a </a:t>
            </a:r>
            <a:r>
              <a:rPr lang="cs-CZ" dirty="0"/>
              <a:t>Murray </a:t>
            </a:r>
            <a:r>
              <a:rPr lang="cs-CZ" altLang="cs-CZ" b="1" dirty="0" err="1"/>
              <a:t>Gell</a:t>
            </a:r>
            <a:r>
              <a:rPr lang="cs-CZ" altLang="cs-CZ" b="1" dirty="0"/>
              <a:t>-Mann </a:t>
            </a:r>
            <a:r>
              <a:rPr lang="cs-CZ" dirty="0"/>
              <a:t>(1964) – </a:t>
            </a:r>
            <a:r>
              <a:rPr lang="cs-CZ" b="1" u="sng" dirty="0"/>
              <a:t>Nc1964</a:t>
            </a:r>
            <a:endParaRPr lang="cs-CZ" b="1" u="sng" dirty="0">
              <a:sym typeface="Wingdings" panose="05000000000000000000" pitchFamily="2" charset="2"/>
            </a:endParaRPr>
          </a:p>
          <a:p>
            <a:pPr algn="just">
              <a:lnSpc>
                <a:spcPct val="120000"/>
              </a:lnSpc>
            </a:pPr>
            <a:r>
              <a:rPr lang="cs-CZ" b="1" dirty="0">
                <a:sym typeface="Wingdings" panose="05000000000000000000" pitchFamily="2" charset="2"/>
              </a:rPr>
              <a:t>Nejprve šlo jen o matematický model. </a:t>
            </a:r>
            <a:r>
              <a:rPr lang="cs-CZ" dirty="0"/>
              <a:t>Experimentální podpora : 1967. Poslední z předpovězených kvarků byl </a:t>
            </a:r>
            <a:r>
              <a:rPr lang="cs-CZ" u="sng" dirty="0"/>
              <a:t>experimentálně potvrzen v roce 1994</a:t>
            </a:r>
            <a:r>
              <a:rPr lang="cs-CZ" dirty="0"/>
              <a:t>.</a:t>
            </a:r>
          </a:p>
          <a:p>
            <a:pPr algn="just">
              <a:lnSpc>
                <a:spcPct val="120000"/>
              </a:lnSpc>
            </a:pPr>
            <a:endParaRPr lang="cs-CZ" b="1" dirty="0"/>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8192" y="114214"/>
            <a:ext cx="2881110" cy="1863118"/>
          </a:xfrm>
          <a:prstGeom prst="rect">
            <a:avLst/>
          </a:prstGeom>
        </p:spPr>
      </p:pic>
      <p:sp>
        <p:nvSpPr>
          <p:cNvPr id="6" name="TextovéPole 5"/>
          <p:cNvSpPr txBox="1"/>
          <p:nvPr/>
        </p:nvSpPr>
        <p:spPr>
          <a:xfrm>
            <a:off x="7661404" y="4200227"/>
            <a:ext cx="4135374" cy="2031325"/>
          </a:xfrm>
          <a:prstGeom prst="rect">
            <a:avLst/>
          </a:prstGeom>
          <a:noFill/>
        </p:spPr>
        <p:txBody>
          <a:bodyPr wrap="square" rtlCol="0">
            <a:spAutoFit/>
          </a:bodyPr>
          <a:lstStyle/>
          <a:p>
            <a:pPr algn="just"/>
            <a:r>
              <a:rPr lang="cs-CZ" u="sng" dirty="0"/>
              <a:t>Původ slova KVARK: </a:t>
            </a:r>
            <a:r>
              <a:rPr lang="cs-CZ" dirty="0"/>
              <a:t>Slovo kvark nalezl </a:t>
            </a:r>
            <a:r>
              <a:rPr lang="cs-CZ" dirty="0" err="1"/>
              <a:t>Gell</a:t>
            </a:r>
            <a:r>
              <a:rPr lang="cs-CZ" dirty="0"/>
              <a:t>-Mann </a:t>
            </a:r>
            <a:r>
              <a:rPr lang="cs-CZ" u="sng" dirty="0"/>
              <a:t>v románu Jamese </a:t>
            </a:r>
            <a:r>
              <a:rPr lang="cs-CZ" u="sng" dirty="0" err="1"/>
              <a:t>Joyce</a:t>
            </a:r>
            <a:r>
              <a:rPr lang="cs-CZ" u="sng" dirty="0"/>
              <a:t> </a:t>
            </a:r>
            <a:r>
              <a:rPr lang="cs-CZ" dirty="0"/>
              <a:t>"</a:t>
            </a:r>
            <a:r>
              <a:rPr lang="cs-CZ" dirty="0" err="1"/>
              <a:t>Finneganovo</a:t>
            </a:r>
            <a:r>
              <a:rPr lang="cs-CZ" dirty="0"/>
              <a:t> probuzení". Hlavnímu hrdinovi se zdá sen, ve kterém racci letící za plující lodí křičí: "</a:t>
            </a:r>
            <a:r>
              <a:rPr lang="cs-CZ" b="1" dirty="0"/>
              <a:t>Tři kvarky pro doktora Marka</a:t>
            </a:r>
            <a:r>
              <a:rPr lang="cs-CZ" dirty="0"/>
              <a:t>". V celém románu se toto podivné slovo již znovu nikde neobjeví.</a:t>
            </a:r>
          </a:p>
        </p:txBody>
      </p:sp>
      <p:pic>
        <p:nvPicPr>
          <p:cNvPr id="7" name="Obráze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6737" y="954432"/>
            <a:ext cx="4030041" cy="3025630"/>
          </a:xfrm>
          <a:prstGeom prst="rect">
            <a:avLst/>
          </a:prstGeom>
        </p:spPr>
      </p:pic>
      <p:sp>
        <p:nvSpPr>
          <p:cNvPr id="9" name="Oválný bublinový popisek 8"/>
          <p:cNvSpPr/>
          <p:nvPr/>
        </p:nvSpPr>
        <p:spPr>
          <a:xfrm>
            <a:off x="7904199" y="337425"/>
            <a:ext cx="3657242" cy="859209"/>
          </a:xfrm>
          <a:prstGeom prst="wedgeEllipseCallout">
            <a:avLst>
              <a:gd name="adj1" fmla="val -29264"/>
              <a:gd name="adj2" fmla="val 758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TextovéPole 7"/>
          <p:cNvSpPr txBox="1"/>
          <p:nvPr/>
        </p:nvSpPr>
        <p:spPr>
          <a:xfrm>
            <a:off x="8291979" y="536341"/>
            <a:ext cx="3058338" cy="369332"/>
          </a:xfrm>
          <a:prstGeom prst="rect">
            <a:avLst/>
          </a:prstGeom>
          <a:noFill/>
        </p:spPr>
        <p:txBody>
          <a:bodyPr wrap="none" rtlCol="0">
            <a:spAutoFit/>
          </a:bodyPr>
          <a:lstStyle/>
          <a:p>
            <a:r>
              <a:rPr lang="cs-CZ" b="1" dirty="0" err="1">
                <a:solidFill>
                  <a:schemeClr val="bg1"/>
                </a:solidFill>
              </a:rPr>
              <a:t>Three</a:t>
            </a:r>
            <a:r>
              <a:rPr lang="cs-CZ" b="1" dirty="0">
                <a:solidFill>
                  <a:schemeClr val="bg1"/>
                </a:solidFill>
              </a:rPr>
              <a:t> </a:t>
            </a:r>
            <a:r>
              <a:rPr lang="cs-CZ" b="1" dirty="0" err="1">
                <a:solidFill>
                  <a:schemeClr val="bg1"/>
                </a:solidFill>
              </a:rPr>
              <a:t>quarks</a:t>
            </a:r>
            <a:r>
              <a:rPr lang="cs-CZ" b="1" dirty="0">
                <a:solidFill>
                  <a:schemeClr val="bg1"/>
                </a:solidFill>
              </a:rPr>
              <a:t> </a:t>
            </a:r>
            <a:r>
              <a:rPr lang="cs-CZ" b="1" dirty="0" err="1">
                <a:solidFill>
                  <a:schemeClr val="bg1"/>
                </a:solidFill>
              </a:rPr>
              <a:t>for</a:t>
            </a:r>
            <a:r>
              <a:rPr lang="cs-CZ" b="1" dirty="0">
                <a:solidFill>
                  <a:schemeClr val="bg1"/>
                </a:solidFill>
              </a:rPr>
              <a:t> </a:t>
            </a:r>
            <a:r>
              <a:rPr lang="cs-CZ" b="1" dirty="0" err="1">
                <a:solidFill>
                  <a:schemeClr val="bg1"/>
                </a:solidFill>
              </a:rPr>
              <a:t>Muster</a:t>
            </a:r>
            <a:r>
              <a:rPr lang="cs-CZ" b="1" dirty="0">
                <a:solidFill>
                  <a:schemeClr val="bg1"/>
                </a:solidFill>
              </a:rPr>
              <a:t> Mark</a:t>
            </a:r>
          </a:p>
        </p:txBody>
      </p:sp>
    </p:spTree>
    <p:extLst>
      <p:ext uri="{BB962C8B-B14F-4D97-AF65-F5344CB8AC3E}">
        <p14:creationId xmlns:p14="http://schemas.microsoft.com/office/powerpoint/2010/main" val="332867305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14768" y="30979"/>
            <a:ext cx="7886700" cy="1325563"/>
          </a:xfrm>
        </p:spPr>
        <p:txBody>
          <a:bodyPr/>
          <a:lstStyle/>
          <a:p>
            <a:r>
              <a:rPr lang="cs-CZ" dirty="0"/>
              <a:t>KVARKY </a:t>
            </a:r>
          </a:p>
        </p:txBody>
      </p:sp>
      <p:sp>
        <p:nvSpPr>
          <p:cNvPr id="3" name="Zástupný symbol pro obsah 2"/>
          <p:cNvSpPr>
            <a:spLocks noGrp="1"/>
          </p:cNvSpPr>
          <p:nvPr>
            <p:ph idx="1"/>
          </p:nvPr>
        </p:nvSpPr>
        <p:spPr>
          <a:xfrm>
            <a:off x="329453" y="1089213"/>
            <a:ext cx="11369488" cy="2381628"/>
          </a:xfrm>
        </p:spPr>
        <p:txBody>
          <a:bodyPr>
            <a:normAutofit fontScale="62500" lnSpcReduction="20000"/>
          </a:bodyPr>
          <a:lstStyle/>
          <a:p>
            <a:pPr>
              <a:lnSpc>
                <a:spcPct val="120000"/>
              </a:lnSpc>
            </a:pPr>
            <a:r>
              <a:rPr lang="cs-CZ" dirty="0"/>
              <a:t>Téměř všechno kolem sebe (i sebe samé), všechny atomy a molekuly našeho světa, planety, Slunce, můžeme postavit </a:t>
            </a:r>
          </a:p>
          <a:p>
            <a:pPr>
              <a:lnSpc>
                <a:spcPct val="120000"/>
              </a:lnSpc>
            </a:pPr>
            <a:r>
              <a:rPr lang="cs-CZ" dirty="0"/>
              <a:t>ze </a:t>
            </a:r>
            <a:r>
              <a:rPr lang="cs-CZ" u="sng" dirty="0"/>
              <a:t>dvou leptonů </a:t>
            </a:r>
            <a:r>
              <a:rPr lang="cs-CZ" dirty="0"/>
              <a:t>(e- a elektronového neutrina (</a:t>
            </a:r>
            <a:r>
              <a:rPr lang="cs-CZ" b="1" dirty="0">
                <a:latin typeface="Symbol" panose="05050102010706020507" pitchFamily="18" charset="2"/>
              </a:rPr>
              <a:t>n</a:t>
            </a:r>
            <a:r>
              <a:rPr lang="cs-CZ" b="1" baseline="-25000" dirty="0"/>
              <a:t>e</a:t>
            </a:r>
            <a:r>
              <a:rPr lang="cs-CZ" dirty="0"/>
              <a:t>)) </a:t>
            </a:r>
          </a:p>
          <a:p>
            <a:pPr>
              <a:lnSpc>
                <a:spcPct val="120000"/>
              </a:lnSpc>
            </a:pPr>
            <a:r>
              <a:rPr lang="cs-CZ" dirty="0"/>
              <a:t>a ze </a:t>
            </a:r>
            <a:r>
              <a:rPr lang="cs-CZ" u="sng" dirty="0"/>
              <a:t>dvou kvarků </a:t>
            </a:r>
            <a:r>
              <a:rPr lang="cs-CZ" dirty="0"/>
              <a:t>(</a:t>
            </a:r>
            <a:r>
              <a:rPr lang="cs-CZ" b="1" dirty="0">
                <a:solidFill>
                  <a:srgbClr val="FF0000"/>
                </a:solidFill>
              </a:rPr>
              <a:t>up (u)</a:t>
            </a:r>
            <a:r>
              <a:rPr lang="cs-CZ" dirty="0">
                <a:solidFill>
                  <a:srgbClr val="FF0000"/>
                </a:solidFill>
              </a:rPr>
              <a:t>, </a:t>
            </a:r>
            <a:r>
              <a:rPr lang="cs-CZ" b="1" dirty="0" err="1">
                <a:solidFill>
                  <a:srgbClr val="FF0000"/>
                </a:solidFill>
              </a:rPr>
              <a:t>down</a:t>
            </a:r>
            <a:r>
              <a:rPr lang="cs-CZ" b="1" dirty="0">
                <a:solidFill>
                  <a:srgbClr val="FF0000"/>
                </a:solidFill>
              </a:rPr>
              <a:t> (d)</a:t>
            </a:r>
            <a:r>
              <a:rPr lang="cs-CZ" dirty="0"/>
              <a:t>).</a:t>
            </a:r>
          </a:p>
          <a:p>
            <a:pPr>
              <a:lnSpc>
                <a:spcPct val="120000"/>
              </a:lnSpc>
            </a:pPr>
            <a:r>
              <a:rPr lang="cs-CZ" b="1" u="sng" dirty="0"/>
              <a:t>Fundamentální částice první generace</a:t>
            </a:r>
          </a:p>
          <a:p>
            <a:pPr marL="0" indent="0">
              <a:lnSpc>
                <a:spcPct val="120000"/>
              </a:lnSpc>
              <a:buNone/>
            </a:pPr>
            <a:r>
              <a:rPr lang="cs-CZ" dirty="0"/>
              <a:t>		(běžné atomy, běžné energie): kvarky </a:t>
            </a:r>
            <a:r>
              <a:rPr lang="cs-CZ" b="1" i="1" dirty="0"/>
              <a:t>u</a:t>
            </a:r>
            <a:r>
              <a:rPr lang="cs-CZ" dirty="0"/>
              <a:t> a </a:t>
            </a:r>
            <a:r>
              <a:rPr lang="cs-CZ" b="1" i="1" dirty="0"/>
              <a:t>d </a:t>
            </a:r>
            <a:r>
              <a:rPr lang="cs-CZ" dirty="0"/>
              <a:t>+ leptony </a:t>
            </a:r>
            <a:r>
              <a:rPr lang="cs-CZ" b="1" dirty="0"/>
              <a:t>e-</a:t>
            </a:r>
            <a:r>
              <a:rPr lang="cs-CZ" dirty="0"/>
              <a:t>, </a:t>
            </a:r>
            <a:r>
              <a:rPr lang="cs-CZ" b="1" dirty="0">
                <a:latin typeface="Symbol" panose="05050102010706020507" pitchFamily="18" charset="2"/>
              </a:rPr>
              <a:t>n</a:t>
            </a:r>
            <a:r>
              <a:rPr lang="cs-CZ" b="1" baseline="-25000" dirty="0"/>
              <a:t>e</a:t>
            </a:r>
            <a:r>
              <a:rPr lang="cs-CZ" dirty="0"/>
              <a:t>, </a:t>
            </a:r>
            <a:endParaRPr lang="cs-CZ" b="1" i="1"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6407" y="3625221"/>
            <a:ext cx="4794865" cy="2913546"/>
          </a:xfrm>
          <a:prstGeom prst="rect">
            <a:avLst/>
          </a:prstGeom>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2716" y="3515207"/>
            <a:ext cx="3119147" cy="3023560"/>
          </a:xfrm>
          <a:prstGeom prst="rect">
            <a:avLst/>
          </a:prstGeom>
        </p:spPr>
      </p:pic>
    </p:spTree>
    <p:extLst>
      <p:ext uri="{BB962C8B-B14F-4D97-AF65-F5344CB8AC3E}">
        <p14:creationId xmlns:p14="http://schemas.microsoft.com/office/powerpoint/2010/main" val="231382312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09001" y="25588"/>
            <a:ext cx="7886700" cy="1325563"/>
          </a:xfrm>
        </p:spPr>
        <p:txBody>
          <a:bodyPr/>
          <a:lstStyle/>
          <a:p>
            <a:r>
              <a:rPr lang="cs-CZ" dirty="0"/>
              <a:t>KVARKY</a:t>
            </a:r>
          </a:p>
        </p:txBody>
      </p:sp>
      <p:sp>
        <p:nvSpPr>
          <p:cNvPr id="3" name="Zástupný symbol pro obsah 2"/>
          <p:cNvSpPr>
            <a:spLocks noGrp="1"/>
          </p:cNvSpPr>
          <p:nvPr>
            <p:ph idx="1"/>
          </p:nvPr>
        </p:nvSpPr>
        <p:spPr>
          <a:xfrm>
            <a:off x="851451" y="1269368"/>
            <a:ext cx="7380120" cy="3115728"/>
          </a:xfrm>
        </p:spPr>
        <p:txBody>
          <a:bodyPr>
            <a:normAutofit/>
          </a:bodyPr>
          <a:lstStyle/>
          <a:p>
            <a:r>
              <a:rPr lang="cs-CZ" sz="2400" dirty="0"/>
              <a:t>Podle kvantové charakteristiky nazvané </a:t>
            </a:r>
            <a:r>
              <a:rPr lang="cs-CZ" sz="2400" b="1" dirty="0"/>
              <a:t>"vůně" (</a:t>
            </a:r>
            <a:r>
              <a:rPr lang="cs-CZ" sz="2400" b="1" dirty="0" err="1"/>
              <a:t>flovour</a:t>
            </a:r>
            <a:r>
              <a:rPr lang="cs-CZ" sz="2400" b="1" dirty="0"/>
              <a:t>) </a:t>
            </a:r>
            <a:r>
              <a:rPr lang="cs-CZ" sz="2400" dirty="0"/>
              <a:t>existuje šest kvarků </a:t>
            </a:r>
            <a:r>
              <a:rPr lang="cs-CZ" sz="2400" b="1" i="1" dirty="0"/>
              <a:t>u</a:t>
            </a:r>
            <a:r>
              <a:rPr lang="cs-CZ" sz="2400" dirty="0"/>
              <a:t>, </a:t>
            </a:r>
            <a:r>
              <a:rPr lang="cs-CZ" sz="2400" b="1" i="1" dirty="0"/>
              <a:t>d</a:t>
            </a:r>
            <a:r>
              <a:rPr lang="cs-CZ" sz="2400" dirty="0"/>
              <a:t>, </a:t>
            </a:r>
            <a:r>
              <a:rPr lang="cs-CZ" sz="2400" b="1" i="1" dirty="0"/>
              <a:t>s</a:t>
            </a:r>
            <a:r>
              <a:rPr lang="cs-CZ" sz="2400" dirty="0"/>
              <a:t>, </a:t>
            </a:r>
            <a:r>
              <a:rPr lang="cs-CZ" sz="2400" b="1" i="1" dirty="0"/>
              <a:t>c</a:t>
            </a:r>
            <a:r>
              <a:rPr lang="cs-CZ" sz="2400" dirty="0"/>
              <a:t>, </a:t>
            </a:r>
            <a:r>
              <a:rPr lang="cs-CZ" sz="2400" b="1" i="1" dirty="0"/>
              <a:t>b</a:t>
            </a:r>
            <a:r>
              <a:rPr lang="cs-CZ" sz="2400" dirty="0"/>
              <a:t>, a </a:t>
            </a:r>
            <a:r>
              <a:rPr lang="cs-CZ" sz="2400" b="1" i="1" dirty="0"/>
              <a:t>t</a:t>
            </a:r>
            <a:r>
              <a:rPr lang="cs-CZ" sz="2400" dirty="0"/>
              <a:t>. </a:t>
            </a:r>
          </a:p>
          <a:p>
            <a:r>
              <a:rPr lang="cs-CZ" sz="2400" dirty="0"/>
              <a:t>Každá "vůně" se přitom vyskytuje ve </a:t>
            </a:r>
            <a:r>
              <a:rPr lang="cs-CZ" sz="2400" b="1" dirty="0"/>
              <a:t>třech "barvách", </a:t>
            </a:r>
            <a:r>
              <a:rPr lang="cs-CZ" sz="2400" dirty="0"/>
              <a:t>což je další kvantová charakteristika (vnitřní stupeň volnosti), a to </a:t>
            </a:r>
            <a:r>
              <a:rPr lang="cs-CZ" sz="2400" b="1" dirty="0">
                <a:solidFill>
                  <a:srgbClr val="FF0000"/>
                </a:solidFill>
              </a:rPr>
              <a:t>červené</a:t>
            </a:r>
            <a:r>
              <a:rPr lang="cs-CZ" sz="2400" dirty="0"/>
              <a:t>, </a:t>
            </a:r>
            <a:r>
              <a:rPr lang="cs-CZ" sz="2400" b="1" dirty="0">
                <a:solidFill>
                  <a:srgbClr val="00B050"/>
                </a:solidFill>
              </a:rPr>
              <a:t>zelené</a:t>
            </a:r>
            <a:r>
              <a:rPr lang="cs-CZ" sz="2400" dirty="0">
                <a:solidFill>
                  <a:srgbClr val="00B050"/>
                </a:solidFill>
              </a:rPr>
              <a:t> </a:t>
            </a:r>
            <a:r>
              <a:rPr lang="cs-CZ" sz="2400" dirty="0"/>
              <a:t>a </a:t>
            </a:r>
            <a:r>
              <a:rPr lang="cs-CZ" sz="2400" b="1" dirty="0">
                <a:solidFill>
                  <a:srgbClr val="0070C0"/>
                </a:solidFill>
              </a:rPr>
              <a:t>modré</a:t>
            </a:r>
          </a:p>
          <a:p>
            <a:endParaRPr lang="cs-CZ" sz="2400" dirty="0"/>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08204" y="3377762"/>
            <a:ext cx="1510530" cy="1007334"/>
          </a:xfrm>
          <a:prstGeom prst="rect">
            <a:avLst/>
          </a:prstGeom>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0844" y="171874"/>
            <a:ext cx="1145717" cy="762720"/>
          </a:xfrm>
          <a:prstGeom prst="rect">
            <a:avLst/>
          </a:prstGeom>
        </p:spPr>
      </p:pic>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2520" y="2058340"/>
            <a:ext cx="1980639" cy="1319647"/>
          </a:xfrm>
          <a:prstGeom prst="rect">
            <a:avLst/>
          </a:prstGeom>
        </p:spPr>
      </p:pic>
      <p:pic>
        <p:nvPicPr>
          <p:cNvPr id="10" name="Obrázek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89489" y="4473912"/>
            <a:ext cx="1309120" cy="869985"/>
          </a:xfrm>
          <a:prstGeom prst="rect">
            <a:avLst/>
          </a:prstGeom>
        </p:spPr>
      </p:pic>
      <p:pic>
        <p:nvPicPr>
          <p:cNvPr id="11" name="Obrázek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02923" y="911925"/>
            <a:ext cx="1146414" cy="1146414"/>
          </a:xfrm>
          <a:prstGeom prst="rect">
            <a:avLst/>
          </a:prstGeom>
        </p:spPr>
      </p:pic>
      <p:pic>
        <p:nvPicPr>
          <p:cNvPr id="13" name="Obrázek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89489" y="5515663"/>
            <a:ext cx="1177071" cy="1011835"/>
          </a:xfrm>
          <a:prstGeom prst="rect">
            <a:avLst/>
          </a:prstGeom>
        </p:spPr>
      </p:pic>
      <p:cxnSp>
        <p:nvCxnSpPr>
          <p:cNvPr id="15" name="Přímá spojnice se šipkou 14"/>
          <p:cNvCxnSpPr/>
          <p:nvPr/>
        </p:nvCxnSpPr>
        <p:spPr>
          <a:xfrm>
            <a:off x="7794263" y="1425039"/>
            <a:ext cx="610824" cy="17159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Levá složená závorka 18"/>
          <p:cNvSpPr/>
          <p:nvPr/>
        </p:nvSpPr>
        <p:spPr>
          <a:xfrm>
            <a:off x="8465220" y="522515"/>
            <a:ext cx="748561" cy="5361709"/>
          </a:xfrm>
          <a:prstGeom prst="leftBrace">
            <a:avLst>
              <a:gd name="adj1" fmla="val 36095"/>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pic>
        <p:nvPicPr>
          <p:cNvPr id="21" name="Obrázek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50828" y="3881429"/>
            <a:ext cx="5714286" cy="2514286"/>
          </a:xfrm>
          <a:prstGeom prst="rect">
            <a:avLst/>
          </a:prstGeom>
        </p:spPr>
      </p:pic>
    </p:spTree>
    <p:extLst>
      <p:ext uri="{BB962C8B-B14F-4D97-AF65-F5344CB8AC3E}">
        <p14:creationId xmlns:p14="http://schemas.microsoft.com/office/powerpoint/2010/main" val="308763468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250938" y="243012"/>
            <a:ext cx="7886700" cy="1008587"/>
          </a:xfrm>
        </p:spPr>
        <p:txBody>
          <a:bodyPr/>
          <a:lstStyle/>
          <a:p>
            <a:r>
              <a:rPr lang="cs-CZ" dirty="0"/>
              <a:t>KVARKY</a:t>
            </a:r>
          </a:p>
        </p:txBody>
      </p:sp>
      <p:sp>
        <p:nvSpPr>
          <p:cNvPr id="6" name="TextovéPole 5"/>
          <p:cNvSpPr txBox="1"/>
          <p:nvPr/>
        </p:nvSpPr>
        <p:spPr>
          <a:xfrm>
            <a:off x="704850" y="1077174"/>
            <a:ext cx="6462933" cy="5601533"/>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cs-CZ" sz="2200" dirty="0"/>
              <a:t>Kvarky </a:t>
            </a:r>
            <a:r>
              <a:rPr lang="cs-CZ" sz="2200" i="1" dirty="0"/>
              <a:t>s ,c ,b, </a:t>
            </a:r>
            <a:r>
              <a:rPr lang="cs-CZ" sz="2200" dirty="0"/>
              <a:t>a </a:t>
            </a:r>
            <a:r>
              <a:rPr lang="cs-CZ" sz="2200" i="1" dirty="0"/>
              <a:t>t</a:t>
            </a:r>
            <a:r>
              <a:rPr lang="cs-CZ" sz="2200" dirty="0"/>
              <a:t> a příslušné antikvarky jsou nositeli dalších vlastností, které se nazývají:</a:t>
            </a:r>
          </a:p>
          <a:p>
            <a:pPr marL="742950" lvl="1" indent="-285750">
              <a:spcBef>
                <a:spcPts val="1200"/>
              </a:spcBef>
              <a:buFont typeface="Arial" panose="020B0604020202020204" pitchFamily="34" charset="0"/>
              <a:buChar char="•"/>
            </a:pPr>
            <a:r>
              <a:rPr lang="cs-CZ" sz="2200" u="sng" dirty="0"/>
              <a:t>Podivnost</a:t>
            </a:r>
            <a:r>
              <a:rPr lang="cs-CZ" sz="2200" dirty="0"/>
              <a:t> (</a:t>
            </a:r>
            <a:r>
              <a:rPr lang="cs-CZ" sz="2200" dirty="0" err="1"/>
              <a:t>strangeness</a:t>
            </a:r>
            <a:r>
              <a:rPr lang="cs-CZ" sz="2200" dirty="0"/>
              <a:t>), kvant číslo, S</a:t>
            </a:r>
          </a:p>
          <a:p>
            <a:pPr marL="742950" lvl="1" indent="-285750">
              <a:spcBef>
                <a:spcPts val="1200"/>
              </a:spcBef>
              <a:buFont typeface="Arial" panose="020B0604020202020204" pitchFamily="34" charset="0"/>
              <a:buChar char="•"/>
            </a:pPr>
            <a:r>
              <a:rPr lang="cs-CZ" sz="2200" u="sng" dirty="0"/>
              <a:t>Půvab</a:t>
            </a:r>
            <a:r>
              <a:rPr lang="cs-CZ" sz="2200" dirty="0"/>
              <a:t> (</a:t>
            </a:r>
            <a:r>
              <a:rPr lang="cs-CZ" sz="2200" dirty="0" err="1"/>
              <a:t>charm</a:t>
            </a:r>
            <a:r>
              <a:rPr lang="cs-CZ" sz="2200" dirty="0"/>
              <a:t>), kvant číslo C</a:t>
            </a:r>
          </a:p>
          <a:p>
            <a:pPr marL="742950" lvl="1" indent="-285750">
              <a:spcBef>
                <a:spcPts val="1200"/>
              </a:spcBef>
              <a:buFont typeface="Arial" panose="020B0604020202020204" pitchFamily="34" charset="0"/>
              <a:buChar char="•"/>
            </a:pPr>
            <a:r>
              <a:rPr lang="cs-CZ" sz="2200" u="sng" dirty="0"/>
              <a:t>Krása</a:t>
            </a:r>
            <a:r>
              <a:rPr lang="cs-CZ" sz="2200" dirty="0"/>
              <a:t> (</a:t>
            </a:r>
            <a:r>
              <a:rPr lang="cs-CZ" sz="2200" dirty="0" err="1"/>
              <a:t>beauty</a:t>
            </a:r>
            <a:r>
              <a:rPr lang="cs-CZ" sz="2200" dirty="0"/>
              <a:t>), kvant číslo B</a:t>
            </a:r>
          </a:p>
          <a:p>
            <a:pPr marL="742950" lvl="1" indent="-285750">
              <a:spcBef>
                <a:spcPts val="1200"/>
              </a:spcBef>
              <a:buFont typeface="Arial" panose="020B0604020202020204" pitchFamily="34" charset="0"/>
              <a:buChar char="•"/>
            </a:pPr>
            <a:r>
              <a:rPr lang="cs-CZ" sz="2200" dirty="0"/>
              <a:t>a </a:t>
            </a:r>
            <a:r>
              <a:rPr lang="cs-CZ" sz="2200" u="sng" dirty="0"/>
              <a:t>pravda</a:t>
            </a:r>
            <a:r>
              <a:rPr lang="cs-CZ" sz="2200" dirty="0"/>
              <a:t> (</a:t>
            </a:r>
            <a:r>
              <a:rPr lang="cs-CZ" sz="2200" dirty="0" err="1"/>
              <a:t>truth</a:t>
            </a:r>
            <a:r>
              <a:rPr lang="cs-CZ" sz="2200" dirty="0"/>
              <a:t>), kvant číslo T</a:t>
            </a:r>
          </a:p>
          <a:p>
            <a:pPr marL="285750" indent="-285750">
              <a:spcBef>
                <a:spcPts val="1200"/>
              </a:spcBef>
              <a:buFont typeface="Arial" panose="020B0604020202020204" pitchFamily="34" charset="0"/>
              <a:buChar char="•"/>
            </a:pPr>
            <a:r>
              <a:rPr lang="cs-CZ" sz="2200" dirty="0"/>
              <a:t>Tyto názvy nemají nic společného s jejich původním významem – používají se k popisu vlastností, které v klasické fyzice nemají analogii a jejichž popis je značně složitý. Jejich zavedení vyplynulo z nutnosti vysvětlit vlastnosti, chování, a systematiku hadronů. Pro kvark b se spíše užívá </a:t>
            </a:r>
            <a:r>
              <a:rPr lang="cs-CZ" sz="2200" dirty="0" err="1"/>
              <a:t>bottom</a:t>
            </a:r>
            <a:r>
              <a:rPr lang="cs-CZ" sz="2200" dirty="0"/>
              <a:t> a pro kvark t termín top</a:t>
            </a:r>
          </a:p>
          <a:p>
            <a:endParaRPr lang="cs-CZ" sz="2200" dirty="0"/>
          </a:p>
        </p:txBody>
      </p:sp>
      <p:pic>
        <p:nvPicPr>
          <p:cNvPr id="11" name="Obrázek 10"/>
          <p:cNvPicPr>
            <a:picLocks noChangeAspect="1"/>
          </p:cNvPicPr>
          <p:nvPr/>
        </p:nvPicPr>
        <p:blipFill rotWithShape="1">
          <a:blip r:embed="rId2" cstate="print">
            <a:extLst>
              <a:ext uri="{28A0092B-C50C-407E-A947-70E740481C1C}">
                <a14:useLocalDpi xmlns:a14="http://schemas.microsoft.com/office/drawing/2010/main" val="0"/>
              </a:ext>
            </a:extLst>
          </a:blip>
          <a:srcRect l="24018" r="24074"/>
          <a:stretch/>
        </p:blipFill>
        <p:spPr>
          <a:xfrm>
            <a:off x="9429347" y="2564748"/>
            <a:ext cx="1407561" cy="1661477"/>
          </a:xfrm>
          <a:prstGeom prst="rect">
            <a:avLst/>
          </a:prstGeom>
        </p:spPr>
      </p:pic>
      <p:pic>
        <p:nvPicPr>
          <p:cNvPr id="14" name="Obrázek 13"/>
          <p:cNvPicPr>
            <a:picLocks noChangeAspect="1"/>
          </p:cNvPicPr>
          <p:nvPr/>
        </p:nvPicPr>
        <p:blipFill rotWithShape="1">
          <a:blip r:embed="rId3" cstate="print">
            <a:extLst>
              <a:ext uri="{28A0092B-C50C-407E-A947-70E740481C1C}">
                <a14:useLocalDpi xmlns:a14="http://schemas.microsoft.com/office/drawing/2010/main" val="0"/>
              </a:ext>
            </a:extLst>
          </a:blip>
          <a:srcRect l="17858" r="16649" b="53707"/>
          <a:stretch/>
        </p:blipFill>
        <p:spPr>
          <a:xfrm>
            <a:off x="7476645" y="4660860"/>
            <a:ext cx="1566684" cy="1661090"/>
          </a:xfrm>
          <a:prstGeom prst="rect">
            <a:avLst/>
          </a:prstGeom>
        </p:spPr>
      </p:pic>
      <p:pic>
        <p:nvPicPr>
          <p:cNvPr id="20" name="Obrázek 19"/>
          <p:cNvPicPr>
            <a:picLocks noChangeAspect="1"/>
          </p:cNvPicPr>
          <p:nvPr/>
        </p:nvPicPr>
        <p:blipFill rotWithShape="1">
          <a:blip r:embed="rId4" cstate="print">
            <a:extLst>
              <a:ext uri="{28A0092B-C50C-407E-A947-70E740481C1C}">
                <a14:useLocalDpi xmlns:a14="http://schemas.microsoft.com/office/drawing/2010/main" val="0"/>
              </a:ext>
            </a:extLst>
          </a:blip>
          <a:srcRect l="35600" r="16597" b="6971"/>
          <a:stretch/>
        </p:blipFill>
        <p:spPr>
          <a:xfrm>
            <a:off x="7476646" y="2564748"/>
            <a:ext cx="1281599" cy="1661477"/>
          </a:xfrm>
          <a:prstGeom prst="rect">
            <a:avLst/>
          </a:prstGeom>
        </p:spPr>
      </p:pic>
      <p:pic>
        <p:nvPicPr>
          <p:cNvPr id="23" name="Obrázek 22"/>
          <p:cNvPicPr>
            <a:picLocks noChangeAspect="1"/>
          </p:cNvPicPr>
          <p:nvPr/>
        </p:nvPicPr>
        <p:blipFill rotWithShape="1">
          <a:blip r:embed="rId5" cstate="print">
            <a:extLst>
              <a:ext uri="{28A0092B-C50C-407E-A947-70E740481C1C}">
                <a14:useLocalDpi xmlns:a14="http://schemas.microsoft.com/office/drawing/2010/main" val="0"/>
              </a:ext>
            </a:extLst>
          </a:blip>
          <a:srcRect l="42025" r="101"/>
          <a:stretch/>
        </p:blipFill>
        <p:spPr>
          <a:xfrm>
            <a:off x="9426347" y="4661066"/>
            <a:ext cx="1706183" cy="1660885"/>
          </a:xfrm>
          <a:prstGeom prst="rect">
            <a:avLst/>
          </a:prstGeom>
        </p:spPr>
      </p:pic>
      <p:sp>
        <p:nvSpPr>
          <p:cNvPr id="24" name="TextovéPole 23"/>
          <p:cNvSpPr txBox="1"/>
          <p:nvPr/>
        </p:nvSpPr>
        <p:spPr>
          <a:xfrm>
            <a:off x="7877275" y="1959241"/>
            <a:ext cx="1367132" cy="369332"/>
          </a:xfrm>
          <a:prstGeom prst="rect">
            <a:avLst/>
          </a:prstGeom>
          <a:noFill/>
        </p:spPr>
        <p:txBody>
          <a:bodyPr wrap="square" rtlCol="0">
            <a:spAutoFit/>
          </a:bodyPr>
          <a:lstStyle/>
          <a:p>
            <a:r>
              <a:rPr lang="cs-CZ" dirty="0"/>
              <a:t>Up</a:t>
            </a:r>
          </a:p>
        </p:txBody>
      </p:sp>
      <p:sp>
        <p:nvSpPr>
          <p:cNvPr id="25" name="TextovéPole 24"/>
          <p:cNvSpPr txBox="1"/>
          <p:nvPr/>
        </p:nvSpPr>
        <p:spPr>
          <a:xfrm>
            <a:off x="9645038" y="1959241"/>
            <a:ext cx="1040541" cy="369332"/>
          </a:xfrm>
          <a:prstGeom prst="rect">
            <a:avLst/>
          </a:prstGeom>
          <a:noFill/>
        </p:spPr>
        <p:txBody>
          <a:bodyPr wrap="square" rtlCol="0">
            <a:spAutoFit/>
          </a:bodyPr>
          <a:lstStyle/>
          <a:p>
            <a:r>
              <a:rPr lang="cs-CZ" dirty="0"/>
              <a:t>Down</a:t>
            </a:r>
          </a:p>
        </p:txBody>
      </p:sp>
      <p:sp>
        <p:nvSpPr>
          <p:cNvPr id="26" name="TextovéPole 25"/>
          <p:cNvSpPr txBox="1"/>
          <p:nvPr/>
        </p:nvSpPr>
        <p:spPr>
          <a:xfrm>
            <a:off x="7476646" y="6310464"/>
            <a:ext cx="1767761" cy="369332"/>
          </a:xfrm>
          <a:prstGeom prst="rect">
            <a:avLst/>
          </a:prstGeom>
          <a:noFill/>
        </p:spPr>
        <p:txBody>
          <a:bodyPr wrap="square" rtlCol="0">
            <a:spAutoFit/>
          </a:bodyPr>
          <a:lstStyle/>
          <a:p>
            <a:r>
              <a:rPr lang="cs-CZ" dirty="0" err="1"/>
              <a:t>Beauty</a:t>
            </a:r>
            <a:r>
              <a:rPr lang="cs-CZ" dirty="0"/>
              <a:t> (</a:t>
            </a:r>
            <a:r>
              <a:rPr lang="cs-CZ" dirty="0" err="1"/>
              <a:t>bottom</a:t>
            </a:r>
            <a:r>
              <a:rPr lang="cs-CZ" dirty="0"/>
              <a:t>)</a:t>
            </a:r>
          </a:p>
        </p:txBody>
      </p:sp>
      <p:sp>
        <p:nvSpPr>
          <p:cNvPr id="27" name="TextovéPole 26"/>
          <p:cNvSpPr txBox="1"/>
          <p:nvPr/>
        </p:nvSpPr>
        <p:spPr>
          <a:xfrm>
            <a:off x="9244407" y="6310464"/>
            <a:ext cx="2270894" cy="369332"/>
          </a:xfrm>
          <a:prstGeom prst="rect">
            <a:avLst/>
          </a:prstGeom>
          <a:noFill/>
        </p:spPr>
        <p:txBody>
          <a:bodyPr wrap="square" rtlCol="0">
            <a:spAutoFit/>
          </a:bodyPr>
          <a:lstStyle/>
          <a:p>
            <a:r>
              <a:rPr lang="cs-CZ" dirty="0" err="1"/>
              <a:t>Truth</a:t>
            </a:r>
            <a:r>
              <a:rPr lang="cs-CZ" dirty="0"/>
              <a:t> </a:t>
            </a:r>
            <a:r>
              <a:rPr lang="cs-CZ" sz="1200" i="1" dirty="0"/>
              <a:t>(in vino </a:t>
            </a:r>
            <a:r>
              <a:rPr lang="cs-CZ" sz="1200" i="1" dirty="0" err="1"/>
              <a:t>veritas</a:t>
            </a:r>
            <a:r>
              <a:rPr lang="cs-CZ" sz="1200" i="1" dirty="0"/>
              <a:t>) </a:t>
            </a:r>
            <a:r>
              <a:rPr lang="cs-CZ" i="1" dirty="0"/>
              <a:t>(Top)</a:t>
            </a:r>
          </a:p>
        </p:txBody>
      </p:sp>
      <p:pic>
        <p:nvPicPr>
          <p:cNvPr id="5" name="Obrázek 4"/>
          <p:cNvPicPr>
            <a:picLocks noChangeAspect="1"/>
          </p:cNvPicPr>
          <p:nvPr/>
        </p:nvPicPr>
        <p:blipFill rotWithShape="1">
          <a:blip r:embed="rId6" cstate="print">
            <a:extLst>
              <a:ext uri="{28A0092B-C50C-407E-A947-70E740481C1C}">
                <a14:useLocalDpi xmlns:a14="http://schemas.microsoft.com/office/drawing/2010/main" val="0"/>
              </a:ext>
            </a:extLst>
          </a:blip>
          <a:srcRect b="14856"/>
          <a:stretch/>
        </p:blipFill>
        <p:spPr>
          <a:xfrm>
            <a:off x="9426346" y="262788"/>
            <a:ext cx="1275304" cy="1628770"/>
          </a:xfrm>
          <a:prstGeom prst="rect">
            <a:avLst/>
          </a:prstGeom>
        </p:spPr>
      </p:pic>
      <p:pic>
        <p:nvPicPr>
          <p:cNvPr id="9" name="Obrázek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76645" y="260641"/>
            <a:ext cx="1367132" cy="1692965"/>
          </a:xfrm>
          <a:prstGeom prst="rect">
            <a:avLst/>
          </a:prstGeom>
        </p:spPr>
      </p:pic>
      <p:sp>
        <p:nvSpPr>
          <p:cNvPr id="18" name="TextovéPole 17"/>
          <p:cNvSpPr txBox="1"/>
          <p:nvPr/>
        </p:nvSpPr>
        <p:spPr>
          <a:xfrm>
            <a:off x="7476645" y="4248633"/>
            <a:ext cx="1367132" cy="369332"/>
          </a:xfrm>
          <a:prstGeom prst="rect">
            <a:avLst/>
          </a:prstGeom>
          <a:noFill/>
        </p:spPr>
        <p:txBody>
          <a:bodyPr wrap="square" rtlCol="0">
            <a:spAutoFit/>
          </a:bodyPr>
          <a:lstStyle/>
          <a:p>
            <a:r>
              <a:rPr lang="cs-CZ" dirty="0" err="1"/>
              <a:t>Strangeness</a:t>
            </a:r>
            <a:endParaRPr lang="cs-CZ" dirty="0"/>
          </a:p>
        </p:txBody>
      </p:sp>
      <p:sp>
        <p:nvSpPr>
          <p:cNvPr id="19" name="TextovéPole 18"/>
          <p:cNvSpPr txBox="1"/>
          <p:nvPr/>
        </p:nvSpPr>
        <p:spPr>
          <a:xfrm>
            <a:off x="9759167" y="4228147"/>
            <a:ext cx="1040541" cy="369332"/>
          </a:xfrm>
          <a:prstGeom prst="rect">
            <a:avLst/>
          </a:prstGeom>
          <a:noFill/>
        </p:spPr>
        <p:txBody>
          <a:bodyPr wrap="square" rtlCol="0">
            <a:spAutoFit/>
          </a:bodyPr>
          <a:lstStyle/>
          <a:p>
            <a:r>
              <a:rPr lang="cs-CZ" dirty="0" err="1"/>
              <a:t>Charm</a:t>
            </a:r>
            <a:endParaRPr lang="cs-CZ" dirty="0"/>
          </a:p>
        </p:txBody>
      </p:sp>
      <p:cxnSp>
        <p:nvCxnSpPr>
          <p:cNvPr id="12" name="Přímá spojnice 11"/>
          <p:cNvCxnSpPr/>
          <p:nvPr/>
        </p:nvCxnSpPr>
        <p:spPr>
          <a:xfrm flipV="1">
            <a:off x="7204983" y="2347294"/>
            <a:ext cx="4203865" cy="24174"/>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700051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52650" y="20742"/>
            <a:ext cx="7886700" cy="1325563"/>
          </a:xfrm>
        </p:spPr>
        <p:txBody>
          <a:bodyPr/>
          <a:lstStyle/>
          <a:p>
            <a:r>
              <a:rPr lang="cs-CZ" dirty="0"/>
              <a:t>KVARKY</a:t>
            </a:r>
          </a:p>
        </p:txBody>
      </p:sp>
      <p:pic>
        <p:nvPicPr>
          <p:cNvPr id="14" name="Obrázek 13"/>
          <p:cNvPicPr>
            <a:picLocks noChangeAspect="1"/>
          </p:cNvPicPr>
          <p:nvPr/>
        </p:nvPicPr>
        <p:blipFill rotWithShape="1">
          <a:blip r:embed="rId2">
            <a:extLst>
              <a:ext uri="{28A0092B-C50C-407E-A947-70E740481C1C}">
                <a14:useLocalDpi xmlns:a14="http://schemas.microsoft.com/office/drawing/2010/main" val="0"/>
              </a:ext>
            </a:extLst>
          </a:blip>
          <a:srcRect b="936"/>
          <a:stretch/>
        </p:blipFill>
        <p:spPr>
          <a:xfrm>
            <a:off x="832701" y="1553285"/>
            <a:ext cx="3348890" cy="4272608"/>
          </a:xfrm>
          <a:prstGeom prst="rect">
            <a:avLst/>
          </a:prstGeom>
        </p:spPr>
      </p:pic>
      <p:sp>
        <p:nvSpPr>
          <p:cNvPr id="15" name="Ovál 14"/>
          <p:cNvSpPr/>
          <p:nvPr/>
        </p:nvSpPr>
        <p:spPr>
          <a:xfrm>
            <a:off x="1665020" y="2312132"/>
            <a:ext cx="706582" cy="3874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Obdélník 2"/>
          <p:cNvSpPr/>
          <p:nvPr/>
        </p:nvSpPr>
        <p:spPr>
          <a:xfrm>
            <a:off x="4357877" y="2009574"/>
            <a:ext cx="6756116" cy="3693319"/>
          </a:xfrm>
          <a:prstGeom prst="rect">
            <a:avLst/>
          </a:prstGeom>
        </p:spPr>
        <p:txBody>
          <a:bodyPr wrap="square">
            <a:spAutoFit/>
          </a:bodyPr>
          <a:lstStyle/>
          <a:p>
            <a:r>
              <a:rPr lang="cs-CZ" u="sng" dirty="0"/>
              <a:t>Kvarky mají některé podivné vlastnosti:</a:t>
            </a:r>
          </a:p>
          <a:p>
            <a:pPr marL="285750" indent="-285750">
              <a:buFont typeface="Arial" panose="020B0604020202020204" pitchFamily="34" charset="0"/>
              <a:buChar char="•"/>
            </a:pPr>
            <a:r>
              <a:rPr lang="cs-CZ" altLang="cs-CZ" dirty="0">
                <a:cs typeface="Times New Roman" panose="02020603050405020304" pitchFamily="18" charset="0"/>
              </a:rPr>
              <a:t>fermiony se spinem </a:t>
            </a:r>
            <a:r>
              <a:rPr lang="en-US" altLang="cs-CZ" dirty="0">
                <a:cs typeface="Times New Roman" panose="02020603050405020304" pitchFamily="18" charset="0"/>
              </a:rPr>
              <a:t>½</a:t>
            </a:r>
            <a:endParaRPr lang="cs-CZ" altLang="cs-CZ" dirty="0">
              <a:cs typeface="Times New Roman" panose="02020603050405020304" pitchFamily="18" charset="0"/>
            </a:endParaRPr>
          </a:p>
          <a:p>
            <a:pPr marL="285750" indent="-285750">
              <a:buFont typeface="Arial" panose="020B0604020202020204" pitchFamily="34" charset="0"/>
              <a:buChar char="•"/>
            </a:pPr>
            <a:r>
              <a:rPr lang="cs-CZ" dirty="0"/>
              <a:t>jejich elektrický náboj představuje buď        </a:t>
            </a:r>
            <a:r>
              <a:rPr lang="en-US" altLang="cs-CZ" dirty="0">
                <a:cs typeface="Times New Roman" panose="02020603050405020304" pitchFamily="18" charset="0"/>
              </a:rPr>
              <a:t>⅓ </a:t>
            </a:r>
            <a:r>
              <a:rPr lang="cs-CZ" dirty="0"/>
              <a:t>nebo </a:t>
            </a:r>
            <a:r>
              <a:rPr lang="en-US" altLang="cs-CZ" dirty="0">
                <a:cs typeface="Times New Roman" panose="02020603050405020304" pitchFamily="18" charset="0"/>
              </a:rPr>
              <a:t>⅔ </a:t>
            </a:r>
            <a:r>
              <a:rPr lang="cs-CZ" dirty="0"/>
              <a:t>jednotkového náboje. </a:t>
            </a:r>
          </a:p>
          <a:p>
            <a:pPr marL="742950" lvl="1" indent="-285750">
              <a:buFont typeface="Arial" panose="020B0604020202020204" pitchFamily="34" charset="0"/>
              <a:buChar char="•"/>
            </a:pPr>
            <a:r>
              <a:rPr lang="cs-CZ" dirty="0"/>
              <a:t>Kvarky "u", "c" a "t" mají náboj        </a:t>
            </a:r>
            <a:r>
              <a:rPr lang="cs-CZ" altLang="cs-CZ" dirty="0">
                <a:cs typeface="Times New Roman" panose="02020603050405020304" pitchFamily="18" charset="0"/>
              </a:rPr>
              <a:t>Q</a:t>
            </a:r>
            <a:r>
              <a:rPr lang="en-US" altLang="cs-CZ" dirty="0">
                <a:cs typeface="Times New Roman" panose="02020603050405020304" pitchFamily="18" charset="0"/>
              </a:rPr>
              <a:t>(u</a:t>
            </a:r>
            <a:r>
              <a:rPr lang="cs-CZ" altLang="cs-CZ" dirty="0">
                <a:cs typeface="Times New Roman" panose="02020603050405020304" pitchFamily="18" charset="0"/>
              </a:rPr>
              <a:t>,…</a:t>
            </a:r>
            <a:r>
              <a:rPr lang="en-US" altLang="cs-CZ" dirty="0">
                <a:cs typeface="Times New Roman" panose="02020603050405020304" pitchFamily="18" charset="0"/>
              </a:rPr>
              <a:t>) = ⅔</a:t>
            </a:r>
            <a:endParaRPr lang="cs-CZ" altLang="cs-CZ" dirty="0"/>
          </a:p>
          <a:p>
            <a:pPr marL="742950" lvl="1" indent="-285750">
              <a:buFont typeface="Arial" panose="020B0604020202020204" pitchFamily="34" charset="0"/>
              <a:buChar char="•"/>
            </a:pPr>
            <a:r>
              <a:rPr lang="cs-CZ" dirty="0"/>
              <a:t>kvarky "d", "s" a "b" mají náboj     </a:t>
            </a:r>
            <a:r>
              <a:rPr lang="en-US" altLang="cs-CZ" dirty="0">
                <a:cs typeface="Times New Roman" panose="02020603050405020304" pitchFamily="18" charset="0"/>
              </a:rPr>
              <a:t>Q(</a:t>
            </a:r>
            <a:r>
              <a:rPr lang="en-US" altLang="cs-CZ" dirty="0" err="1">
                <a:cs typeface="Times New Roman" panose="02020603050405020304" pitchFamily="18" charset="0"/>
              </a:rPr>
              <a:t>d,s</a:t>
            </a:r>
            <a:r>
              <a:rPr lang="cs-CZ" altLang="cs-CZ" dirty="0">
                <a:cs typeface="Times New Roman" panose="02020603050405020304" pitchFamily="18" charset="0"/>
              </a:rPr>
              <a:t>,…</a:t>
            </a:r>
            <a:r>
              <a:rPr lang="en-US" altLang="cs-CZ" dirty="0">
                <a:cs typeface="Times New Roman" panose="02020603050405020304" pitchFamily="18" charset="0"/>
              </a:rPr>
              <a:t>) = –⅓</a:t>
            </a:r>
            <a:r>
              <a:rPr lang="cs-CZ" altLang="cs-CZ" dirty="0">
                <a:cs typeface="Times New Roman" panose="02020603050405020304" pitchFamily="18" charset="0"/>
              </a:rPr>
              <a:t> </a:t>
            </a:r>
            <a:r>
              <a:rPr lang="cs-CZ" dirty="0"/>
              <a:t>. </a:t>
            </a:r>
          </a:p>
          <a:p>
            <a:pPr marL="285750" indent="-285750">
              <a:buFont typeface="Arial" panose="020B0604020202020204" pitchFamily="34" charset="0"/>
              <a:buChar char="•"/>
            </a:pPr>
            <a:r>
              <a:rPr lang="cs-CZ" dirty="0"/>
              <a:t>Kvarky mají baryonové číslo B = </a:t>
            </a:r>
            <a:r>
              <a:rPr lang="en-US" altLang="cs-CZ" dirty="0">
                <a:cs typeface="Times New Roman" panose="02020603050405020304" pitchFamily="18" charset="0"/>
              </a:rPr>
              <a:t>⅓</a:t>
            </a:r>
            <a:endParaRPr lang="cs-CZ" altLang="cs-CZ" dirty="0">
              <a:cs typeface="Times New Roman" panose="02020603050405020304" pitchFamily="18" charset="0"/>
            </a:endParaRPr>
          </a:p>
          <a:p>
            <a:pPr marL="285750" indent="-285750">
              <a:buFont typeface="Arial" panose="020B0604020202020204" pitchFamily="34" charset="0"/>
              <a:buChar char="•"/>
            </a:pPr>
            <a:endParaRPr lang="cs-CZ" altLang="cs-CZ" dirty="0">
              <a:cs typeface="Times New Roman" panose="02020603050405020304" pitchFamily="18" charset="0"/>
            </a:endParaRPr>
          </a:p>
          <a:p>
            <a:pPr marL="285750" indent="-285750">
              <a:buFont typeface="Arial" panose="020B0604020202020204" pitchFamily="34" charset="0"/>
              <a:buChar char="•"/>
            </a:pPr>
            <a:r>
              <a:rPr lang="cs-CZ" u="sng" dirty="0" err="1"/>
              <a:t>Antivarky</a:t>
            </a:r>
            <a:r>
              <a:rPr lang="cs-CZ" dirty="0"/>
              <a:t> mají </a:t>
            </a:r>
          </a:p>
          <a:p>
            <a:pPr marL="285750" indent="-285750">
              <a:buFont typeface="Arial" panose="020B0604020202020204" pitchFamily="34" charset="0"/>
              <a:buChar char="•"/>
            </a:pPr>
            <a:r>
              <a:rPr lang="cs-CZ" dirty="0"/>
              <a:t>Antikvarky "u'", "c'" a "t'" mají náboj   </a:t>
            </a:r>
            <a:r>
              <a:rPr lang="en-US" altLang="cs-CZ" dirty="0">
                <a:cs typeface="Times New Roman" panose="02020603050405020304" pitchFamily="18" charset="0"/>
              </a:rPr>
              <a:t>–⅔ </a:t>
            </a:r>
            <a:r>
              <a:rPr lang="cs-CZ" dirty="0"/>
              <a:t>a antikvarky "d", "s'" a "b'" mají náboj </a:t>
            </a:r>
            <a:r>
              <a:rPr lang="en-US" altLang="cs-CZ" dirty="0">
                <a:cs typeface="Times New Roman" panose="02020603050405020304" pitchFamily="18" charset="0"/>
              </a:rPr>
              <a:t>⅓</a:t>
            </a:r>
            <a:r>
              <a:rPr lang="cs-CZ" dirty="0"/>
              <a:t>. </a:t>
            </a:r>
          </a:p>
          <a:p>
            <a:pPr marL="285750" indent="-285750">
              <a:buFont typeface="Arial" panose="020B0604020202020204" pitchFamily="34" charset="0"/>
              <a:buChar char="•"/>
            </a:pPr>
            <a:r>
              <a:rPr lang="cs-CZ" dirty="0"/>
              <a:t>baryonové číslo B = </a:t>
            </a:r>
            <a:r>
              <a:rPr lang="en-US" altLang="cs-CZ" dirty="0">
                <a:cs typeface="Times New Roman" panose="02020603050405020304" pitchFamily="18" charset="0"/>
              </a:rPr>
              <a:t>–⅓</a:t>
            </a:r>
            <a:r>
              <a:rPr lang="cs-CZ" altLang="cs-CZ" dirty="0">
                <a:cs typeface="Times New Roman" panose="02020603050405020304" pitchFamily="18" charset="0"/>
              </a:rPr>
              <a:t> </a:t>
            </a:r>
          </a:p>
          <a:p>
            <a:pPr marL="285750" indent="-285750">
              <a:buFont typeface="Arial" panose="020B0604020202020204" pitchFamily="34" charset="0"/>
              <a:buChar char="•"/>
            </a:pPr>
            <a:endParaRPr lang="cs-CZ" dirty="0"/>
          </a:p>
        </p:txBody>
      </p:sp>
    </p:spTree>
    <p:extLst>
      <p:ext uri="{BB962C8B-B14F-4D97-AF65-F5344CB8AC3E}">
        <p14:creationId xmlns:p14="http://schemas.microsoft.com/office/powerpoint/2010/main" val="186687501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52650" y="365127"/>
            <a:ext cx="7886700" cy="875845"/>
          </a:xfrm>
        </p:spPr>
        <p:txBody>
          <a:bodyPr/>
          <a:lstStyle/>
          <a:p>
            <a:r>
              <a:rPr lang="cs-CZ" dirty="0"/>
              <a:t>KVARKY A HADRONY</a:t>
            </a:r>
          </a:p>
        </p:txBody>
      </p:sp>
      <p:sp>
        <p:nvSpPr>
          <p:cNvPr id="3" name="Zástupný symbol pro obsah 2"/>
          <p:cNvSpPr>
            <a:spLocks noGrp="1"/>
          </p:cNvSpPr>
          <p:nvPr>
            <p:ph idx="1"/>
          </p:nvPr>
        </p:nvSpPr>
        <p:spPr>
          <a:xfrm>
            <a:off x="2152650" y="1463426"/>
            <a:ext cx="7886700" cy="2491056"/>
          </a:xfrm>
        </p:spPr>
        <p:txBody>
          <a:bodyPr>
            <a:normAutofit/>
          </a:bodyPr>
          <a:lstStyle/>
          <a:p>
            <a:r>
              <a:rPr lang="cs-CZ" sz="1800" b="1" dirty="0"/>
              <a:t>Baryon</a:t>
            </a:r>
            <a:r>
              <a:rPr lang="cs-CZ" sz="1800" dirty="0"/>
              <a:t>: 3 kvarky </a:t>
            </a:r>
            <a:r>
              <a:rPr lang="en-US" altLang="cs-CZ" sz="1800" dirty="0">
                <a:solidFill>
                  <a:srgbClr val="00B050"/>
                </a:solidFill>
              </a:rPr>
              <a:t>p = (</a:t>
            </a:r>
            <a:r>
              <a:rPr lang="en-US" altLang="cs-CZ" sz="1800" dirty="0" err="1">
                <a:solidFill>
                  <a:srgbClr val="00B050"/>
                </a:solidFill>
              </a:rPr>
              <a:t>uud</a:t>
            </a:r>
            <a:r>
              <a:rPr lang="en-US" altLang="cs-CZ" sz="1800" dirty="0">
                <a:solidFill>
                  <a:srgbClr val="00B050"/>
                </a:solidFill>
              </a:rPr>
              <a:t>), </a:t>
            </a:r>
            <a:r>
              <a:rPr lang="cs-CZ" altLang="cs-CZ" sz="1800" dirty="0">
                <a:solidFill>
                  <a:srgbClr val="00B050"/>
                </a:solidFill>
              </a:rPr>
              <a:t>n </a:t>
            </a:r>
            <a:r>
              <a:rPr lang="en-US" altLang="cs-CZ" sz="1800" dirty="0">
                <a:solidFill>
                  <a:srgbClr val="00B050"/>
                </a:solidFill>
              </a:rPr>
              <a:t>= (</a:t>
            </a:r>
            <a:r>
              <a:rPr lang="en-US" altLang="cs-CZ" sz="1800" dirty="0" err="1">
                <a:solidFill>
                  <a:srgbClr val="00B050"/>
                </a:solidFill>
              </a:rPr>
              <a:t>udd</a:t>
            </a:r>
            <a:r>
              <a:rPr lang="en-US" altLang="cs-CZ" sz="1800" dirty="0">
                <a:solidFill>
                  <a:srgbClr val="00B050"/>
                </a:solidFill>
              </a:rPr>
              <a:t>), </a:t>
            </a:r>
            <a:r>
              <a:rPr lang="el-GR" altLang="cs-CZ" sz="1800" dirty="0">
                <a:solidFill>
                  <a:srgbClr val="00B050"/>
                </a:solidFill>
                <a:cs typeface="Times New Roman" panose="02020603050405020304" pitchFamily="18" charset="0"/>
              </a:rPr>
              <a:t>Λ</a:t>
            </a:r>
            <a:r>
              <a:rPr lang="en-US" altLang="cs-CZ" sz="1800" baseline="30000" dirty="0">
                <a:solidFill>
                  <a:srgbClr val="00B050"/>
                </a:solidFill>
                <a:cs typeface="Times New Roman" panose="02020603050405020304" pitchFamily="18" charset="0"/>
              </a:rPr>
              <a:t>0</a:t>
            </a:r>
            <a:r>
              <a:rPr lang="en-US" altLang="cs-CZ" sz="1800" dirty="0">
                <a:solidFill>
                  <a:srgbClr val="00B050"/>
                </a:solidFill>
                <a:cs typeface="Times New Roman" panose="02020603050405020304" pitchFamily="18" charset="0"/>
              </a:rPr>
              <a:t> = (</a:t>
            </a:r>
            <a:r>
              <a:rPr lang="en-US" altLang="cs-CZ" sz="1800" dirty="0" err="1">
                <a:solidFill>
                  <a:srgbClr val="00B050"/>
                </a:solidFill>
                <a:cs typeface="Times New Roman" panose="02020603050405020304" pitchFamily="18" charset="0"/>
              </a:rPr>
              <a:t>uds</a:t>
            </a:r>
            <a:r>
              <a:rPr lang="en-US" altLang="cs-CZ" sz="1800" dirty="0">
                <a:solidFill>
                  <a:srgbClr val="00B050"/>
                </a:solidFill>
                <a:cs typeface="Times New Roman" panose="02020603050405020304" pitchFamily="18" charset="0"/>
              </a:rPr>
              <a:t>)</a:t>
            </a:r>
            <a:endParaRPr lang="cs-CZ" sz="1800" dirty="0">
              <a:solidFill>
                <a:srgbClr val="00B050"/>
              </a:solidFill>
            </a:endParaRPr>
          </a:p>
          <a:p>
            <a:r>
              <a:rPr lang="cs-CZ" sz="1800" b="1" dirty="0" err="1"/>
              <a:t>Antibaryon</a:t>
            </a:r>
            <a:r>
              <a:rPr lang="cs-CZ" sz="1800" dirty="0"/>
              <a:t>: 3 antikvarky</a:t>
            </a:r>
          </a:p>
          <a:p>
            <a:r>
              <a:rPr lang="cs-CZ" sz="1800" b="1" dirty="0"/>
              <a:t>Mezon</a:t>
            </a:r>
            <a:r>
              <a:rPr lang="cs-CZ" sz="1800" dirty="0"/>
              <a:t>: 1 kvark + 1 antikvark </a:t>
            </a:r>
            <a:r>
              <a:rPr lang="el-GR" altLang="cs-CZ" sz="1800" dirty="0">
                <a:solidFill>
                  <a:srgbClr val="00B050"/>
                </a:solidFill>
                <a:cs typeface="Times New Roman" panose="02020603050405020304" pitchFamily="18" charset="0"/>
              </a:rPr>
              <a:t>π</a:t>
            </a:r>
            <a:r>
              <a:rPr lang="en-US" altLang="cs-CZ" sz="1800" baseline="30000" dirty="0">
                <a:solidFill>
                  <a:srgbClr val="00B050"/>
                </a:solidFill>
                <a:cs typeface="Times New Roman" panose="02020603050405020304" pitchFamily="18" charset="0"/>
              </a:rPr>
              <a:t>+</a:t>
            </a:r>
            <a:r>
              <a:rPr lang="en-US" altLang="cs-CZ" sz="1800" dirty="0">
                <a:solidFill>
                  <a:srgbClr val="00B050"/>
                </a:solidFill>
                <a:cs typeface="Times New Roman" panose="02020603050405020304" pitchFamily="18" charset="0"/>
              </a:rPr>
              <a:t> = (</a:t>
            </a:r>
            <a:r>
              <a:rPr lang="en-US" altLang="cs-CZ" sz="1800" dirty="0" err="1">
                <a:solidFill>
                  <a:srgbClr val="00B050"/>
                </a:solidFill>
                <a:cs typeface="Times New Roman" panose="02020603050405020304" pitchFamily="18" charset="0"/>
              </a:rPr>
              <a:t>ud</a:t>
            </a:r>
            <a:r>
              <a:rPr lang="en-US" altLang="cs-CZ" sz="1800" dirty="0">
                <a:solidFill>
                  <a:srgbClr val="00B050"/>
                </a:solidFill>
                <a:cs typeface="Times New Roman" panose="02020603050405020304" pitchFamily="18" charset="0"/>
              </a:rPr>
              <a:t>), K</a:t>
            </a:r>
            <a:r>
              <a:rPr lang="en-US" altLang="cs-CZ" sz="1800" baseline="30000" dirty="0">
                <a:solidFill>
                  <a:srgbClr val="00B050"/>
                </a:solidFill>
                <a:cs typeface="Times New Roman" panose="02020603050405020304" pitchFamily="18" charset="0"/>
              </a:rPr>
              <a:t>–</a:t>
            </a:r>
            <a:r>
              <a:rPr lang="en-US" altLang="cs-CZ" sz="1800" dirty="0">
                <a:solidFill>
                  <a:srgbClr val="00B050"/>
                </a:solidFill>
                <a:cs typeface="Times New Roman" panose="02020603050405020304" pitchFamily="18" charset="0"/>
              </a:rPr>
              <a:t> = (</a:t>
            </a:r>
            <a:r>
              <a:rPr lang="en-US" altLang="cs-CZ" sz="1800" dirty="0" err="1">
                <a:solidFill>
                  <a:srgbClr val="00B050"/>
                </a:solidFill>
                <a:cs typeface="Times New Roman" panose="02020603050405020304" pitchFamily="18" charset="0"/>
              </a:rPr>
              <a:t>su</a:t>
            </a:r>
            <a:r>
              <a:rPr lang="en-US" altLang="cs-CZ" sz="1800" dirty="0">
                <a:solidFill>
                  <a:srgbClr val="00B050"/>
                </a:solidFill>
                <a:cs typeface="Times New Roman" panose="02020603050405020304" pitchFamily="18" charset="0"/>
              </a:rPr>
              <a:t>)</a:t>
            </a:r>
            <a:endParaRPr lang="cs-CZ" sz="1800" dirty="0">
              <a:solidFill>
                <a:srgbClr val="00B050"/>
              </a:solidFill>
            </a:endParaRPr>
          </a:p>
          <a:p>
            <a:r>
              <a:rPr lang="cs-CZ" sz="1800" dirty="0"/>
              <a:t>Baryonová, nábojová a další kvantová </a:t>
            </a:r>
            <a:r>
              <a:rPr lang="cs-CZ" sz="1800" u="sng" dirty="0"/>
              <a:t>čísla kvarků a antikvarků se sčítají a dávají dohromady pozorované vlastnosti hadronu</a:t>
            </a:r>
          </a:p>
          <a:p>
            <a:r>
              <a:rPr lang="cs-CZ" sz="1800" dirty="0"/>
              <a:t>Např. </a:t>
            </a:r>
            <a:r>
              <a:rPr lang="cs-CZ" sz="1800" i="1" dirty="0"/>
              <a:t>Z</a:t>
            </a:r>
            <a:r>
              <a:rPr lang="cs-CZ" sz="1800" dirty="0"/>
              <a:t> protonu (kvarky </a:t>
            </a:r>
            <a:r>
              <a:rPr lang="cs-CZ" sz="1800" dirty="0" err="1"/>
              <a:t>uud</a:t>
            </a:r>
            <a:r>
              <a:rPr lang="cs-CZ" sz="1800" dirty="0"/>
              <a:t>) = 2/3 + 2/3 + (-1/3) = 1</a:t>
            </a: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8727" y="3851914"/>
            <a:ext cx="3399910" cy="2553711"/>
          </a:xfrm>
          <a:prstGeom prst="rect">
            <a:avLst/>
          </a:prstGeom>
        </p:spPr>
      </p:pic>
      <p:pic>
        <p:nvPicPr>
          <p:cNvPr id="6" name="Obrázek 5"/>
          <p:cNvPicPr>
            <a:picLocks noChangeAspect="1"/>
          </p:cNvPicPr>
          <p:nvPr/>
        </p:nvPicPr>
        <p:blipFill rotWithShape="1">
          <a:blip r:embed="rId3">
            <a:extLst>
              <a:ext uri="{28A0092B-C50C-407E-A947-70E740481C1C}">
                <a14:useLocalDpi xmlns:a14="http://schemas.microsoft.com/office/drawing/2010/main" val="0"/>
              </a:ext>
            </a:extLst>
          </a:blip>
          <a:srcRect l="53940"/>
          <a:stretch/>
        </p:blipFill>
        <p:spPr>
          <a:xfrm>
            <a:off x="7404198" y="254485"/>
            <a:ext cx="2287722" cy="1043038"/>
          </a:xfrm>
          <a:prstGeom prst="rect">
            <a:avLst/>
          </a:prstGeom>
        </p:spPr>
      </p:pic>
      <p:pic>
        <p:nvPicPr>
          <p:cNvPr id="7" name="Obráze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6728" y="3851913"/>
            <a:ext cx="4158343" cy="1405520"/>
          </a:xfrm>
          <a:prstGeom prst="rect">
            <a:avLst/>
          </a:prstGeom>
        </p:spPr>
      </p:pic>
      <p:sp>
        <p:nvSpPr>
          <p:cNvPr id="8" name="Obdélník 7"/>
          <p:cNvSpPr/>
          <p:nvPr/>
        </p:nvSpPr>
        <p:spPr>
          <a:xfrm>
            <a:off x="2152650" y="5481981"/>
            <a:ext cx="4572000" cy="1200329"/>
          </a:xfrm>
          <a:prstGeom prst="rect">
            <a:avLst/>
          </a:prstGeom>
        </p:spPr>
        <p:txBody>
          <a:bodyPr>
            <a:spAutoFit/>
          </a:bodyPr>
          <a:lstStyle/>
          <a:p>
            <a:pPr marL="285750" indent="-285750">
              <a:buFont typeface="Arial" panose="020B0604020202020204" pitchFamily="34" charset="0"/>
              <a:buChar char="•"/>
            </a:pPr>
            <a:r>
              <a:rPr lang="cs-CZ" dirty="0"/>
              <a:t>Mezon F má nulovou podivnost, protože se skládá z podivného kvarku a antikvarku, tzn. 1 + (-1) = 0 (mluvíme o „skrytém půvabu“)</a:t>
            </a:r>
          </a:p>
          <a:p>
            <a:endParaRPr lang="cs-CZ" dirty="0"/>
          </a:p>
        </p:txBody>
      </p:sp>
      <p:pic>
        <p:nvPicPr>
          <p:cNvPr id="9" name="Obrázek 8"/>
          <p:cNvPicPr>
            <a:picLocks noChangeAspect="1"/>
          </p:cNvPicPr>
          <p:nvPr/>
        </p:nvPicPr>
        <p:blipFill rotWithShape="1">
          <a:blip r:embed="rId3">
            <a:extLst>
              <a:ext uri="{28A0092B-C50C-407E-A947-70E740481C1C}">
                <a14:useLocalDpi xmlns:a14="http://schemas.microsoft.com/office/drawing/2010/main" val="0"/>
              </a:ext>
            </a:extLst>
          </a:blip>
          <a:srcRect r="51638"/>
          <a:stretch/>
        </p:blipFill>
        <p:spPr>
          <a:xfrm>
            <a:off x="7457637" y="1427479"/>
            <a:ext cx="2402034" cy="1043038"/>
          </a:xfrm>
          <a:prstGeom prst="rect">
            <a:avLst/>
          </a:prstGeom>
        </p:spPr>
      </p:pic>
    </p:spTree>
    <p:extLst>
      <p:ext uri="{BB962C8B-B14F-4D97-AF65-F5344CB8AC3E}">
        <p14:creationId xmlns:p14="http://schemas.microsoft.com/office/powerpoint/2010/main" val="345636594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52650" y="68235"/>
            <a:ext cx="7886700" cy="1325563"/>
          </a:xfrm>
        </p:spPr>
        <p:txBody>
          <a:bodyPr/>
          <a:lstStyle/>
          <a:p>
            <a:r>
              <a:rPr lang="cs-CZ" dirty="0"/>
              <a:t>KVARKY</a:t>
            </a:r>
          </a:p>
        </p:txBody>
      </p:sp>
      <p:sp>
        <p:nvSpPr>
          <p:cNvPr id="3" name="Zástupný symbol pro obsah 2"/>
          <p:cNvSpPr>
            <a:spLocks noGrp="1"/>
          </p:cNvSpPr>
          <p:nvPr>
            <p:ph idx="1"/>
          </p:nvPr>
        </p:nvSpPr>
        <p:spPr>
          <a:xfrm>
            <a:off x="2152650" y="1116281"/>
            <a:ext cx="7886700" cy="5468587"/>
          </a:xfrm>
        </p:spPr>
        <p:txBody>
          <a:bodyPr>
            <a:normAutofit fontScale="77500" lnSpcReduction="20000"/>
          </a:bodyPr>
          <a:lstStyle/>
          <a:p>
            <a:r>
              <a:rPr lang="cs-CZ" dirty="0"/>
              <a:t>Příčinou soudržnosti kvarků je </a:t>
            </a:r>
            <a:r>
              <a:rPr lang="cs-CZ" b="1" dirty="0"/>
              <a:t>SILNÁ JADERNÁ INTERAKCE (SJI)</a:t>
            </a:r>
          </a:p>
          <a:p>
            <a:r>
              <a:rPr lang="cs-CZ" dirty="0"/>
              <a:t>Je to </a:t>
            </a:r>
            <a:r>
              <a:rPr lang="cs-CZ" u="sng" dirty="0"/>
              <a:t>nejsilnější síla vůbec</a:t>
            </a:r>
            <a:r>
              <a:rPr lang="cs-CZ" dirty="0"/>
              <a:t>, </a:t>
            </a:r>
          </a:p>
          <a:p>
            <a:r>
              <a:rPr lang="cs-CZ" dirty="0"/>
              <a:t>přičemž je asi </a:t>
            </a:r>
            <a:r>
              <a:rPr lang="cs-CZ" b="1" dirty="0"/>
              <a:t>100x silnější</a:t>
            </a:r>
            <a:r>
              <a:rPr lang="cs-CZ" dirty="0"/>
              <a:t> než interakce elektromagnetická (proto mohou protony koexistovat v jádře i přes jejich stejný náboj)</a:t>
            </a:r>
          </a:p>
          <a:p>
            <a:r>
              <a:rPr lang="cs-CZ" u="sng" dirty="0"/>
              <a:t>dosah SJI je extrémně malý</a:t>
            </a:r>
            <a:r>
              <a:rPr lang="cs-CZ" dirty="0"/>
              <a:t>, prakticky nepřesahuje hranice jádra</a:t>
            </a:r>
          </a:p>
          <a:p>
            <a:r>
              <a:rPr lang="cs-CZ" dirty="0"/>
              <a:t>současná fyzika (kvantová teorie pole) vysvětluje obecně </a:t>
            </a:r>
            <a:r>
              <a:rPr lang="cs-CZ" u="sng" dirty="0"/>
              <a:t>interakci dvou částic jako proces, který je zprostředkován výměnou jiné částice</a:t>
            </a:r>
            <a:r>
              <a:rPr lang="cs-CZ" dirty="0"/>
              <a:t>. </a:t>
            </a:r>
          </a:p>
          <a:p>
            <a:r>
              <a:rPr lang="cs-CZ" dirty="0"/>
              <a:t>…mezi interagujícími částicemi </a:t>
            </a:r>
            <a:r>
              <a:rPr lang="cs-CZ" u="sng" dirty="0"/>
              <a:t>vzniká silové pole, jehož kvantem je právě vyměňovaná částice</a:t>
            </a:r>
            <a:r>
              <a:rPr lang="cs-CZ" dirty="0"/>
              <a:t>. </a:t>
            </a:r>
            <a:r>
              <a:rPr lang="cs-CZ" u="sng" dirty="0"/>
              <a:t>Tato částice existuje jen velmi krátce</a:t>
            </a:r>
            <a:r>
              <a:rPr lang="cs-CZ" dirty="0"/>
              <a:t>, po emisi jednou interagující částicí je okamžitě absorbována částicí druhou a ji proto jakožto částici zaznamenat.</a:t>
            </a:r>
          </a:p>
          <a:p>
            <a:r>
              <a:rPr lang="cs-CZ" dirty="0"/>
              <a:t>Kvantům pole proto říkáme </a:t>
            </a:r>
            <a:r>
              <a:rPr lang="cs-CZ" b="1" dirty="0"/>
              <a:t>VIRTUÁLNÍ ČÁSTICE</a:t>
            </a:r>
          </a:p>
          <a:p>
            <a:r>
              <a:rPr lang="cs-CZ" dirty="0"/>
              <a:t>Kvanta silového působení mezi kvarky jsou tzv. </a:t>
            </a:r>
            <a:r>
              <a:rPr lang="cs-CZ" b="1" dirty="0"/>
              <a:t>gluony</a:t>
            </a:r>
          </a:p>
          <a:p>
            <a:r>
              <a:rPr lang="cs-CZ" b="1" dirty="0"/>
              <a:t>Příčinou existence hadronů je tedy neustálá výměna – emise + </a:t>
            </a:r>
            <a:r>
              <a:rPr lang="cs-CZ" b="1" dirty="0" err="1"/>
              <a:t>absorbce</a:t>
            </a:r>
            <a:r>
              <a:rPr lang="cs-CZ" b="1" dirty="0"/>
              <a:t> – gluonů mezi kvarky</a:t>
            </a:r>
          </a:p>
        </p:txBody>
      </p:sp>
    </p:spTree>
    <p:extLst>
      <p:ext uri="{BB962C8B-B14F-4D97-AF65-F5344CB8AC3E}">
        <p14:creationId xmlns:p14="http://schemas.microsoft.com/office/powerpoint/2010/main" val="233211417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KVARKY - interakce</a:t>
            </a:r>
          </a:p>
        </p:txBody>
      </p:sp>
      <p:sp>
        <p:nvSpPr>
          <p:cNvPr id="3" name="Zástupný symbol pro obsah 2"/>
          <p:cNvSpPr>
            <a:spLocks noGrp="1"/>
          </p:cNvSpPr>
          <p:nvPr>
            <p:ph idx="1"/>
          </p:nvPr>
        </p:nvSpPr>
        <p:spPr>
          <a:xfrm>
            <a:off x="2152650" y="1451554"/>
            <a:ext cx="4653472" cy="1932915"/>
          </a:xfrm>
        </p:spPr>
        <p:txBody>
          <a:bodyPr>
            <a:normAutofit fontScale="62500" lnSpcReduction="20000"/>
          </a:bodyPr>
          <a:lstStyle/>
          <a:p>
            <a:pPr>
              <a:lnSpc>
                <a:spcPct val="120000"/>
              </a:lnSpc>
              <a:spcBef>
                <a:spcPts val="600"/>
              </a:spcBef>
            </a:pPr>
            <a:r>
              <a:rPr lang="cs-CZ" dirty="0"/>
              <a:t>Kvarky se vyskytují </a:t>
            </a:r>
            <a:r>
              <a:rPr lang="cs-CZ" b="1" dirty="0"/>
              <a:t>ve třech kvantových stavech – barvách </a:t>
            </a:r>
            <a:r>
              <a:rPr lang="cs-CZ" dirty="0"/>
              <a:t>(</a:t>
            </a:r>
            <a:r>
              <a:rPr lang="cs-CZ" dirty="0">
                <a:solidFill>
                  <a:srgbClr val="FF0000"/>
                </a:solidFill>
              </a:rPr>
              <a:t>červená</a:t>
            </a:r>
            <a:r>
              <a:rPr lang="cs-CZ" dirty="0"/>
              <a:t>, </a:t>
            </a:r>
            <a:r>
              <a:rPr lang="cs-CZ" dirty="0">
                <a:solidFill>
                  <a:srgbClr val="0070C0"/>
                </a:solidFill>
              </a:rPr>
              <a:t>modrá</a:t>
            </a:r>
            <a:r>
              <a:rPr lang="cs-CZ" dirty="0"/>
              <a:t>, </a:t>
            </a:r>
            <a:r>
              <a:rPr lang="cs-CZ" dirty="0">
                <a:solidFill>
                  <a:srgbClr val="00B050"/>
                </a:solidFill>
              </a:rPr>
              <a:t>zelená</a:t>
            </a:r>
            <a:r>
              <a:rPr lang="cs-CZ" dirty="0"/>
              <a:t>), přičemž </a:t>
            </a:r>
            <a:r>
              <a:rPr lang="cs-CZ" u="sng" dirty="0"/>
              <a:t>silná jaderná interakce působí právě mezi barevnými částicemi</a:t>
            </a:r>
            <a:r>
              <a:rPr lang="cs-CZ" dirty="0"/>
              <a:t> (obdobně, jako elektromagnetická interakce mezi elektricky nabitými částicemi)</a:t>
            </a:r>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0234" y="957318"/>
            <a:ext cx="2985004" cy="1917865"/>
          </a:xfrm>
          <a:prstGeom prst="rect">
            <a:avLst/>
          </a:prstGeom>
        </p:spPr>
      </p:pic>
      <p:sp>
        <p:nvSpPr>
          <p:cNvPr id="5" name="TextovéPole 4"/>
          <p:cNvSpPr txBox="1"/>
          <p:nvPr/>
        </p:nvSpPr>
        <p:spPr>
          <a:xfrm>
            <a:off x="2152651" y="3146962"/>
            <a:ext cx="7546769" cy="3521033"/>
          </a:xfrm>
          <a:prstGeom prst="rect">
            <a:avLst/>
          </a:prstGeom>
          <a:noFill/>
        </p:spPr>
        <p:txBody>
          <a:bodyPr wrap="square" rtlCol="0">
            <a:spAutoFit/>
          </a:bodyPr>
          <a:lstStyle/>
          <a:p>
            <a:pPr marL="285750" indent="-285750">
              <a:buFont typeface="Arial" panose="020B0604020202020204" pitchFamily="34" charset="0"/>
              <a:buChar char="•"/>
            </a:pPr>
            <a:r>
              <a:rPr lang="cs-CZ" u="sng" dirty="0"/>
              <a:t>Barvu si lze tedy představit jako zvláštní, velmi silný „elektrický náboj“ (barevný náboj)</a:t>
            </a:r>
            <a:r>
              <a:rPr lang="cs-CZ" dirty="0"/>
              <a:t>. Tento náboj je samotnou podstatou silné interakce, kterou kvarky zprostředkovávají</a:t>
            </a:r>
          </a:p>
          <a:p>
            <a:pPr marL="285750" indent="-285750">
              <a:buFont typeface="Arial" panose="020B0604020202020204" pitchFamily="34" charset="0"/>
              <a:buChar char="•"/>
            </a:pPr>
            <a:r>
              <a:rPr lang="cs-CZ" u="sng" dirty="0"/>
              <a:t>Hadron jako celek nesmí barvu vykazovat </a:t>
            </a:r>
            <a:r>
              <a:rPr lang="cs-CZ" dirty="0"/>
              <a:t>– musí být „</a:t>
            </a:r>
            <a:r>
              <a:rPr lang="cs-CZ" b="1" dirty="0"/>
              <a:t>bezbarvý</a:t>
            </a:r>
            <a:r>
              <a:rPr lang="cs-CZ" dirty="0"/>
              <a:t>“ (připodobněním je částice bez elektrického náboje). U baryonu je toho dosaženo přítomností tří kvarků lišících s odlišnou barvou, u mezonů je barva kvarku kompenzována barvou antikvarku</a:t>
            </a:r>
          </a:p>
          <a:p>
            <a:pPr marL="285750" indent="-285750">
              <a:buFont typeface="Arial" panose="020B0604020202020204" pitchFamily="34" charset="0"/>
              <a:buChar char="•"/>
            </a:pPr>
            <a:r>
              <a:rPr lang="cs-CZ" dirty="0"/>
              <a:t>Při výměně gluonu mezi dvěma kvarky mění oba kvarky </a:t>
            </a:r>
            <a:r>
              <a:rPr lang="cs-CZ" u="sng" dirty="0"/>
              <a:t>zároveň svou barvu</a:t>
            </a:r>
            <a:r>
              <a:rPr lang="cs-CZ" dirty="0"/>
              <a:t>, a to vždy tak, aby hadron zůstal „bezbarvý“</a:t>
            </a:r>
          </a:p>
          <a:p>
            <a:pPr marL="285750" indent="-285750">
              <a:buFont typeface="Arial" panose="020B0604020202020204" pitchFamily="34" charset="0"/>
              <a:buChar char="•"/>
            </a:pPr>
            <a:r>
              <a:rPr lang="cs-CZ" dirty="0"/>
              <a:t>Gluony jsou proto též nositeli barvy, jsou však – podobně jako foton – nehmotné a nemají elektrický náboj</a:t>
            </a:r>
          </a:p>
          <a:p>
            <a:endParaRPr lang="cs-CZ" dirty="0"/>
          </a:p>
        </p:txBody>
      </p:sp>
    </p:spTree>
    <p:extLst>
      <p:ext uri="{BB962C8B-B14F-4D97-AF65-F5344CB8AC3E}">
        <p14:creationId xmlns:p14="http://schemas.microsoft.com/office/powerpoint/2010/main" val="45153650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a:t>(ANTI)KVARKY - interakce</a:t>
            </a: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92675" y="1690689"/>
            <a:ext cx="6389136" cy="4351338"/>
          </a:xfrm>
        </p:spPr>
      </p:pic>
    </p:spTree>
    <p:extLst>
      <p:ext uri="{BB962C8B-B14F-4D97-AF65-F5344CB8AC3E}">
        <p14:creationId xmlns:p14="http://schemas.microsoft.com/office/powerpoint/2010/main" val="21754755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ástupný symbol pro obsah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96554" y="1573546"/>
            <a:ext cx="3812662" cy="4083948"/>
          </a:xfrm>
        </p:spPr>
      </p:pic>
      <p:sp>
        <p:nvSpPr>
          <p:cNvPr id="2" name="Nadpis 1"/>
          <p:cNvSpPr>
            <a:spLocks noGrp="1"/>
          </p:cNvSpPr>
          <p:nvPr>
            <p:ph type="title"/>
          </p:nvPr>
        </p:nvSpPr>
        <p:spPr>
          <a:xfrm>
            <a:off x="1524000" y="133556"/>
            <a:ext cx="9144000" cy="1325563"/>
          </a:xfrm>
        </p:spPr>
        <p:txBody>
          <a:bodyPr/>
          <a:lstStyle/>
          <a:p>
            <a:pPr algn="ctr"/>
            <a:r>
              <a:rPr lang="cs-CZ" dirty="0"/>
              <a:t>Antické Řecko - ATOMISMUS</a:t>
            </a:r>
          </a:p>
        </p:txBody>
      </p:sp>
      <p:sp>
        <p:nvSpPr>
          <p:cNvPr id="5" name="TextovéPole 4"/>
          <p:cNvSpPr txBox="1"/>
          <p:nvPr/>
        </p:nvSpPr>
        <p:spPr>
          <a:xfrm>
            <a:off x="2372344" y="4494335"/>
            <a:ext cx="8194095" cy="1938992"/>
          </a:xfrm>
          <a:prstGeom prst="rect">
            <a:avLst/>
          </a:prstGeom>
          <a:noFill/>
        </p:spPr>
        <p:txBody>
          <a:bodyPr wrap="square" rtlCol="0">
            <a:spAutoFit/>
          </a:bodyPr>
          <a:lstStyle/>
          <a:p>
            <a:r>
              <a:rPr lang="cs-CZ" sz="2400" b="1" dirty="0" err="1"/>
              <a:t>Leukippos</a:t>
            </a:r>
            <a:r>
              <a:rPr lang="cs-CZ" sz="2400" b="1" dirty="0"/>
              <a:t> </a:t>
            </a:r>
          </a:p>
          <a:p>
            <a:r>
              <a:rPr lang="cs-CZ" sz="2400" dirty="0"/>
              <a:t>(</a:t>
            </a:r>
            <a:r>
              <a:rPr lang="es-ES" sz="2400" dirty="0"/>
              <a:t>500 - 440 př. n. l.</a:t>
            </a:r>
            <a:r>
              <a:rPr lang="cs-CZ" sz="2400" dirty="0"/>
              <a:t>)</a:t>
            </a:r>
          </a:p>
          <a:p>
            <a:r>
              <a:rPr lang="cs-CZ" sz="2400" dirty="0"/>
              <a:t>Zakladatel ATOMISMU</a:t>
            </a:r>
          </a:p>
          <a:p>
            <a:r>
              <a:rPr lang="cs-CZ" sz="2400" dirty="0"/>
              <a:t>Již dále nedělitelné = ATOMOS</a:t>
            </a:r>
          </a:p>
          <a:p>
            <a:r>
              <a:rPr lang="cs-CZ" sz="2400" dirty="0"/>
              <a:t>Učitel </a:t>
            </a:r>
            <a:r>
              <a:rPr lang="cs-CZ" sz="2400" dirty="0" err="1"/>
              <a:t>Démokrita</a:t>
            </a:r>
            <a:endParaRPr lang="cs-CZ" sz="2400" dirty="0"/>
          </a:p>
        </p:txBody>
      </p:sp>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1022" y="1690689"/>
            <a:ext cx="1988190" cy="2458126"/>
          </a:xfrm>
          <a:prstGeom prst="rect">
            <a:avLst/>
          </a:prstGeom>
        </p:spPr>
      </p:pic>
    </p:spTree>
    <p:extLst>
      <p:ext uri="{BB962C8B-B14F-4D97-AF65-F5344CB8AC3E}">
        <p14:creationId xmlns:p14="http://schemas.microsoft.com/office/powerpoint/2010/main" val="3621771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KVARKY – SILNÁ INTERAKCE</a:t>
            </a:r>
          </a:p>
        </p:txBody>
      </p:sp>
      <p:pic>
        <p:nvPicPr>
          <p:cNvPr id="16386" name="Picture 2" descr="pion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6602" y="3259776"/>
            <a:ext cx="5860348" cy="3092532"/>
          </a:xfrm>
          <a:prstGeom prst="rect">
            <a:avLst/>
          </a:prstGeom>
          <a:noFill/>
          <a:extLst>
            <a:ext uri="{909E8E84-426E-40DD-AFC4-6F175D3DCCD1}">
              <a14:hiddenFill xmlns:a14="http://schemas.microsoft.com/office/drawing/2010/main">
                <a:solidFill>
                  <a:srgbClr val="FFFFFF"/>
                </a:solidFill>
              </a14:hiddenFill>
            </a:ext>
          </a:extLst>
        </p:spPr>
      </p:pic>
      <p:sp>
        <p:nvSpPr>
          <p:cNvPr id="8" name="Zástupný symbol pro obsah 7"/>
          <p:cNvSpPr>
            <a:spLocks noGrp="1"/>
          </p:cNvSpPr>
          <p:nvPr>
            <p:ph idx="1"/>
          </p:nvPr>
        </p:nvSpPr>
        <p:spPr>
          <a:xfrm>
            <a:off x="2152650" y="1629678"/>
            <a:ext cx="7886700" cy="1380713"/>
          </a:xfrm>
        </p:spPr>
        <p:txBody>
          <a:bodyPr/>
          <a:lstStyle/>
          <a:p>
            <a:r>
              <a:rPr lang="cs-CZ" dirty="0"/>
              <a:t>Proton se skládá ze tří kvarků s barevným nábojem (uprostřed). Kvarky uvnitř protonu si vyměňují gluony (vpravo). Takto probíhá </a:t>
            </a:r>
            <a:r>
              <a:rPr lang="cs-CZ" b="1" dirty="0"/>
              <a:t>silná interakce</a:t>
            </a:r>
            <a:r>
              <a:rPr lang="cs-CZ" dirty="0"/>
              <a:t>.</a:t>
            </a:r>
          </a:p>
          <a:p>
            <a:endParaRPr lang="cs-CZ" dirty="0"/>
          </a:p>
        </p:txBody>
      </p:sp>
    </p:spTree>
    <p:extLst>
      <p:ext uri="{BB962C8B-B14F-4D97-AF65-F5344CB8AC3E}">
        <p14:creationId xmlns:p14="http://schemas.microsoft.com/office/powerpoint/2010/main" val="141527923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7558" y="3658063"/>
            <a:ext cx="4175862" cy="2477678"/>
          </a:xfrm>
          <a:prstGeom prst="rect">
            <a:avLst/>
          </a:prstGeom>
        </p:spPr>
      </p:pic>
      <p:sp>
        <p:nvSpPr>
          <p:cNvPr id="2" name="Nadpis 1"/>
          <p:cNvSpPr>
            <a:spLocks noGrp="1"/>
          </p:cNvSpPr>
          <p:nvPr>
            <p:ph type="title"/>
          </p:nvPr>
        </p:nvSpPr>
        <p:spPr/>
        <p:txBody>
          <a:bodyPr/>
          <a:lstStyle/>
          <a:p>
            <a:r>
              <a:rPr lang="cs-CZ" dirty="0"/>
              <a:t>KVARKY - interakce</a:t>
            </a:r>
          </a:p>
        </p:txBody>
      </p:sp>
      <p:sp>
        <p:nvSpPr>
          <p:cNvPr id="3" name="Zástupný symbol pro obsah 2"/>
          <p:cNvSpPr>
            <a:spLocks noGrp="1"/>
          </p:cNvSpPr>
          <p:nvPr>
            <p:ph idx="1"/>
          </p:nvPr>
        </p:nvSpPr>
        <p:spPr>
          <a:xfrm>
            <a:off x="2045773" y="1546555"/>
            <a:ext cx="7886700" cy="2550432"/>
          </a:xfrm>
        </p:spPr>
        <p:txBody>
          <a:bodyPr>
            <a:normAutofit fontScale="70000" lnSpcReduction="20000"/>
          </a:bodyPr>
          <a:lstStyle/>
          <a:p>
            <a:pPr>
              <a:lnSpc>
                <a:spcPct val="120000"/>
              </a:lnSpc>
            </a:pPr>
            <a:r>
              <a:rPr lang="cs-CZ" dirty="0"/>
              <a:t>Díky silné interakci drží kvarky za normálních podmínek uvnitř hadronů  a tudíž </a:t>
            </a:r>
            <a:r>
              <a:rPr lang="cs-CZ" b="1" dirty="0"/>
              <a:t>se nemohou vyskytovat samostatně </a:t>
            </a:r>
            <a:r>
              <a:rPr lang="cs-CZ" dirty="0"/>
              <a:t>(existují pouze ve vázaných stavech – hadronech) – mluvíme o „</a:t>
            </a:r>
            <a:r>
              <a:rPr lang="cs-CZ" b="1" dirty="0"/>
              <a:t>uvěznění kvarků</a:t>
            </a:r>
            <a:r>
              <a:rPr lang="cs-CZ" dirty="0"/>
              <a:t>“. </a:t>
            </a:r>
          </a:p>
          <a:p>
            <a:pPr>
              <a:lnSpc>
                <a:spcPct val="120000"/>
              </a:lnSpc>
            </a:pPr>
            <a:r>
              <a:rPr lang="cs-CZ" dirty="0"/>
              <a:t>Je to </a:t>
            </a:r>
            <a:r>
              <a:rPr lang="cs-CZ" u="sng" dirty="0"/>
              <a:t>důsledkem extrémně krátkého dosahu SJI</a:t>
            </a:r>
            <a:r>
              <a:rPr lang="cs-CZ" dirty="0"/>
              <a:t>. Působení sil mezi kvarky je přitom dost podivné – </a:t>
            </a:r>
            <a:r>
              <a:rPr lang="cs-CZ" u="sng" dirty="0"/>
              <a:t>energie mezi kvarky v hadronech neklesá se vzdáleností (na rozdíl od el-</a:t>
            </a:r>
            <a:r>
              <a:rPr lang="cs-CZ" u="sng" dirty="0" err="1"/>
              <a:t>mag</a:t>
            </a:r>
            <a:r>
              <a:rPr lang="cs-CZ" u="sng" dirty="0"/>
              <a:t>. interakce)</a:t>
            </a:r>
            <a:r>
              <a:rPr lang="cs-CZ" dirty="0"/>
              <a:t>. Může dojít jen k jejich reorganizaci a vzniku nových kvarků</a:t>
            </a:r>
          </a:p>
          <a:p>
            <a:endParaRPr lang="cs-CZ" dirty="0"/>
          </a:p>
        </p:txBody>
      </p:sp>
      <p:sp>
        <p:nvSpPr>
          <p:cNvPr id="4" name="TextovéPole 3"/>
          <p:cNvSpPr txBox="1"/>
          <p:nvPr/>
        </p:nvSpPr>
        <p:spPr>
          <a:xfrm>
            <a:off x="1950768" y="3965024"/>
            <a:ext cx="4210545" cy="2246769"/>
          </a:xfrm>
          <a:prstGeom prst="rect">
            <a:avLst/>
          </a:prstGeom>
          <a:noFill/>
        </p:spPr>
        <p:txBody>
          <a:bodyPr wrap="square" rtlCol="0">
            <a:spAutoFit/>
          </a:bodyPr>
          <a:lstStyle/>
          <a:p>
            <a:pPr marL="285750" indent="-285750">
              <a:buFont typeface="Arial" panose="020B0604020202020204" pitchFamily="34" charset="0"/>
              <a:buChar char="•"/>
            </a:pPr>
            <a:r>
              <a:rPr lang="cs-CZ" sz="2000" dirty="0"/>
              <a:t>Nové kvarky či antikvarky </a:t>
            </a:r>
            <a:r>
              <a:rPr lang="cs-CZ" sz="2000" u="sng" dirty="0"/>
              <a:t>se okamžitě spojí </a:t>
            </a:r>
            <a:r>
              <a:rPr lang="cs-CZ" sz="2000" dirty="0"/>
              <a:t>s antikvarkem, respektive kvarkem - výsledkem budou dva hadrony, namísto původního jednoho (</a:t>
            </a:r>
            <a:r>
              <a:rPr lang="cs-CZ" sz="2000" u="sng" dirty="0"/>
              <a:t>analogií může být rozdělování magnetu s cílem ulomit jeden jeho pól</a:t>
            </a:r>
            <a:r>
              <a:rPr lang="cs-CZ" sz="2000" dirty="0"/>
              <a:t>)</a:t>
            </a:r>
          </a:p>
        </p:txBody>
      </p:sp>
      <p:sp>
        <p:nvSpPr>
          <p:cNvPr id="6" name="Obdélník 5"/>
          <p:cNvSpPr/>
          <p:nvPr/>
        </p:nvSpPr>
        <p:spPr>
          <a:xfrm>
            <a:off x="6642265" y="6064362"/>
            <a:ext cx="3342904" cy="276999"/>
          </a:xfrm>
          <a:prstGeom prst="rect">
            <a:avLst/>
          </a:prstGeom>
        </p:spPr>
        <p:txBody>
          <a:bodyPr wrap="square">
            <a:spAutoFit/>
          </a:bodyPr>
          <a:lstStyle/>
          <a:p>
            <a:r>
              <a:rPr lang="cs-CZ" sz="1200" dirty="0"/>
              <a:t>https://en.wikipedia.org/wiki/Color_confinement</a:t>
            </a:r>
          </a:p>
        </p:txBody>
      </p:sp>
    </p:spTree>
    <p:extLst>
      <p:ext uri="{BB962C8B-B14F-4D97-AF65-F5344CB8AC3E}">
        <p14:creationId xmlns:p14="http://schemas.microsoft.com/office/powerpoint/2010/main" val="133557806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52650" y="91994"/>
            <a:ext cx="7886700" cy="1325563"/>
          </a:xfrm>
        </p:spPr>
        <p:txBody>
          <a:bodyPr/>
          <a:lstStyle/>
          <a:p>
            <a:r>
              <a:rPr lang="cs-CZ" dirty="0"/>
              <a:t>EXOTICKÉ ATOMY a ANTIATOMY</a:t>
            </a:r>
          </a:p>
        </p:txBody>
      </p:sp>
      <p:sp>
        <p:nvSpPr>
          <p:cNvPr id="3" name="Zástupný symbol pro obsah 2"/>
          <p:cNvSpPr>
            <a:spLocks noGrp="1"/>
          </p:cNvSpPr>
          <p:nvPr>
            <p:ph idx="1"/>
          </p:nvPr>
        </p:nvSpPr>
        <p:spPr>
          <a:xfrm>
            <a:off x="1920467" y="1116282"/>
            <a:ext cx="8457331" cy="1845173"/>
          </a:xfrm>
        </p:spPr>
        <p:txBody>
          <a:bodyPr>
            <a:noAutofit/>
          </a:bodyPr>
          <a:lstStyle/>
          <a:p>
            <a:pPr>
              <a:lnSpc>
                <a:spcPct val="100000"/>
              </a:lnSpc>
              <a:spcBef>
                <a:spcPts val="300"/>
              </a:spcBef>
            </a:pPr>
            <a:r>
              <a:rPr lang="cs-CZ" sz="1800" dirty="0"/>
              <a:t>Některé nestálé částice mohou v atomech nahrazovat elektrony respektive nukleony</a:t>
            </a:r>
          </a:p>
          <a:p>
            <a:pPr>
              <a:lnSpc>
                <a:spcPct val="100000"/>
              </a:lnSpc>
              <a:spcBef>
                <a:spcPts val="300"/>
              </a:spcBef>
            </a:pPr>
            <a:r>
              <a:rPr lang="cs-CZ" sz="1800" dirty="0"/>
              <a:t>Náhrada e</a:t>
            </a:r>
            <a:r>
              <a:rPr lang="cs-CZ" sz="1800" baseline="30000" dirty="0"/>
              <a:t>-</a:t>
            </a:r>
            <a:r>
              <a:rPr lang="cs-CZ" sz="1800" dirty="0"/>
              <a:t> </a:t>
            </a:r>
            <a:r>
              <a:rPr lang="cs-CZ" sz="1800" dirty="0">
                <a:sym typeface="Wingdings" panose="05000000000000000000" pitchFamily="2" charset="2"/>
              </a:rPr>
              <a:t> např. </a:t>
            </a:r>
            <a:r>
              <a:rPr lang="cs-CZ" sz="1800" b="1" dirty="0">
                <a:sym typeface="Wingdings" panose="05000000000000000000" pitchFamily="2" charset="2"/>
              </a:rPr>
              <a:t>záporným </a:t>
            </a:r>
            <a:r>
              <a:rPr lang="cs-CZ" sz="1800" b="1" dirty="0" err="1">
                <a:sym typeface="Wingdings" panose="05000000000000000000" pitchFamily="2" charset="2"/>
              </a:rPr>
              <a:t>mionem</a:t>
            </a:r>
            <a:r>
              <a:rPr lang="cs-CZ" sz="1800" b="1" dirty="0">
                <a:sym typeface="Wingdings" panose="05000000000000000000" pitchFamily="2" charset="2"/>
              </a:rPr>
              <a:t> </a:t>
            </a:r>
            <a:r>
              <a:rPr lang="cs-CZ" sz="1800" dirty="0">
                <a:sym typeface="Wingdings" panose="05000000000000000000" pitchFamily="2" charset="2"/>
              </a:rPr>
              <a:t>nebo </a:t>
            </a:r>
            <a:r>
              <a:rPr lang="cs-CZ" sz="1800" b="1" dirty="0">
                <a:sym typeface="Wingdings" panose="05000000000000000000" pitchFamily="2" charset="2"/>
              </a:rPr>
              <a:t>záporným mezonem K </a:t>
            </a:r>
            <a:r>
              <a:rPr lang="cs-CZ" sz="1800" dirty="0">
                <a:sym typeface="Wingdings" panose="05000000000000000000" pitchFamily="2" charset="2"/>
              </a:rPr>
              <a:t>nebo </a:t>
            </a:r>
            <a:r>
              <a:rPr lang="cs-CZ" sz="1800" b="1" dirty="0">
                <a:sym typeface="Wingdings" panose="05000000000000000000" pitchFamily="2" charset="2"/>
              </a:rPr>
              <a:t>antiprotonem</a:t>
            </a:r>
          </a:p>
          <a:p>
            <a:pPr>
              <a:lnSpc>
                <a:spcPct val="100000"/>
              </a:lnSpc>
              <a:spcBef>
                <a:spcPts val="300"/>
              </a:spcBef>
            </a:pPr>
            <a:r>
              <a:rPr lang="cs-CZ" sz="1800" dirty="0">
                <a:sym typeface="Wingdings" panose="05000000000000000000" pitchFamily="2" charset="2"/>
              </a:rPr>
              <a:t>Náhrada n</a:t>
            </a:r>
            <a:r>
              <a:rPr lang="cs-CZ" sz="1800" baseline="30000" dirty="0">
                <a:sym typeface="Wingdings" panose="05000000000000000000" pitchFamily="2" charset="2"/>
              </a:rPr>
              <a:t>0</a:t>
            </a:r>
            <a:r>
              <a:rPr lang="cs-CZ" sz="1800" dirty="0">
                <a:sym typeface="Wingdings" panose="05000000000000000000" pitchFamily="2" charset="2"/>
              </a:rPr>
              <a:t>  např. </a:t>
            </a:r>
            <a:r>
              <a:rPr lang="cs-CZ" sz="1800" b="1" dirty="0">
                <a:sym typeface="Wingdings" panose="05000000000000000000" pitchFamily="2" charset="2"/>
              </a:rPr>
              <a:t>hyperonem </a:t>
            </a:r>
            <a:r>
              <a:rPr lang="cs-CZ" sz="1800" b="1" dirty="0">
                <a:latin typeface="Symbol" panose="05050102010706020507" pitchFamily="18" charset="2"/>
                <a:sym typeface="Wingdings" panose="05000000000000000000" pitchFamily="2" charset="2"/>
              </a:rPr>
              <a:t>L</a:t>
            </a:r>
          </a:p>
          <a:p>
            <a:pPr>
              <a:lnSpc>
                <a:spcPct val="100000"/>
              </a:lnSpc>
              <a:spcBef>
                <a:spcPts val="300"/>
              </a:spcBef>
            </a:pPr>
            <a:r>
              <a:rPr lang="cs-CZ" sz="1800" dirty="0">
                <a:sym typeface="Wingdings" panose="05000000000000000000" pitchFamily="2" charset="2"/>
              </a:rPr>
              <a:t>Takovéto atomy se nazývají jako „</a:t>
            </a:r>
            <a:r>
              <a:rPr lang="cs-CZ" sz="1800" b="1" dirty="0">
                <a:solidFill>
                  <a:srgbClr val="0070C0"/>
                </a:solidFill>
                <a:sym typeface="Wingdings" panose="05000000000000000000" pitchFamily="2" charset="2"/>
              </a:rPr>
              <a:t>EXOTICKÉ ATOMY</a:t>
            </a:r>
            <a:r>
              <a:rPr lang="cs-CZ" sz="1800" dirty="0">
                <a:sym typeface="Wingdings" panose="05000000000000000000" pitchFamily="2" charset="2"/>
              </a:rPr>
              <a:t>“ a </a:t>
            </a:r>
            <a:r>
              <a:rPr lang="cs-CZ" sz="1800" u="sng" dirty="0">
                <a:sym typeface="Wingdings" panose="05000000000000000000" pitchFamily="2" charset="2"/>
              </a:rPr>
              <a:t>vznikají při průchodu nestálých částic hmotou</a:t>
            </a:r>
            <a:r>
              <a:rPr lang="cs-CZ" sz="1800" dirty="0">
                <a:sym typeface="Wingdings" panose="05000000000000000000" pitchFamily="2" charset="2"/>
              </a:rPr>
              <a:t>. Exotické atomy jsou však vzhledem ke krátké životnosti částic </a:t>
            </a:r>
            <a:r>
              <a:rPr lang="cs-CZ" sz="1800" u="sng" dirty="0">
                <a:sym typeface="Wingdings" panose="05000000000000000000" pitchFamily="2" charset="2"/>
              </a:rPr>
              <a:t>nestálé</a:t>
            </a:r>
          </a:p>
          <a:p>
            <a:pPr>
              <a:lnSpc>
                <a:spcPct val="100000"/>
              </a:lnSpc>
              <a:spcBef>
                <a:spcPts val="300"/>
              </a:spcBef>
            </a:pPr>
            <a:endParaRPr lang="cs-CZ" sz="1800" dirty="0">
              <a:sym typeface="Wingdings" panose="05000000000000000000" pitchFamily="2" charset="2"/>
            </a:endParaRPr>
          </a:p>
          <a:p>
            <a:pPr>
              <a:lnSpc>
                <a:spcPct val="100000"/>
              </a:lnSpc>
              <a:spcBef>
                <a:spcPts val="300"/>
              </a:spcBef>
            </a:pPr>
            <a:endParaRPr lang="cs-CZ" sz="1800" dirty="0">
              <a:sym typeface="Wingdings" panose="05000000000000000000" pitchFamily="2" charset="2"/>
            </a:endParaRPr>
          </a:p>
          <a:p>
            <a:pPr>
              <a:lnSpc>
                <a:spcPct val="100000"/>
              </a:lnSpc>
              <a:spcBef>
                <a:spcPts val="300"/>
              </a:spcBef>
            </a:pPr>
            <a:endParaRPr lang="cs-CZ" sz="1800" dirty="0">
              <a:sym typeface="Wingdings" panose="05000000000000000000" pitchFamily="2" charset="2"/>
            </a:endParaRPr>
          </a:p>
          <a:p>
            <a:pPr>
              <a:lnSpc>
                <a:spcPct val="100000"/>
              </a:lnSpc>
              <a:spcBef>
                <a:spcPts val="300"/>
              </a:spcBef>
            </a:pPr>
            <a:endParaRPr lang="cs-CZ" sz="1800" dirty="0">
              <a:sym typeface="Wingdings" panose="05000000000000000000" pitchFamily="2" charset="2"/>
            </a:endParaRPr>
          </a:p>
          <a:p>
            <a:pPr>
              <a:lnSpc>
                <a:spcPct val="100000"/>
              </a:lnSpc>
              <a:spcBef>
                <a:spcPts val="300"/>
              </a:spcBef>
            </a:pPr>
            <a:endParaRPr lang="cs-CZ" sz="1800" dirty="0">
              <a:sym typeface="Wingdings" panose="05000000000000000000" pitchFamily="2" charset="2"/>
            </a:endParaRPr>
          </a:p>
          <a:p>
            <a:pPr>
              <a:lnSpc>
                <a:spcPct val="100000"/>
              </a:lnSpc>
              <a:spcBef>
                <a:spcPts val="300"/>
              </a:spcBef>
            </a:pPr>
            <a:endParaRPr lang="cs-CZ" sz="1800" dirty="0">
              <a:sym typeface="Wingdings" panose="05000000000000000000" pitchFamily="2" charset="2"/>
            </a:endParaRPr>
          </a:p>
          <a:p>
            <a:pPr>
              <a:lnSpc>
                <a:spcPct val="100000"/>
              </a:lnSpc>
              <a:spcBef>
                <a:spcPts val="300"/>
              </a:spcBef>
            </a:pPr>
            <a:endParaRPr lang="cs-CZ" sz="1800" dirty="0">
              <a:sym typeface="Wingdings" panose="05000000000000000000" pitchFamily="2" charset="2"/>
            </a:endParaRPr>
          </a:p>
        </p:txBody>
      </p:sp>
      <p:pic>
        <p:nvPicPr>
          <p:cNvPr id="4" name="Zástupný symbol pro obsah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0466" y="2964360"/>
            <a:ext cx="3248332" cy="1968158"/>
          </a:xfrm>
          <a:prstGeom prst="rect">
            <a:avLst/>
          </a:prstGeom>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8798" y="3149900"/>
            <a:ext cx="5084000" cy="2561065"/>
          </a:xfrm>
          <a:prstGeom prst="rect">
            <a:avLst/>
          </a:prstGeom>
        </p:spPr>
      </p:pic>
      <p:pic>
        <p:nvPicPr>
          <p:cNvPr id="6" name="Obráze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9327" y="4932518"/>
            <a:ext cx="2676525" cy="1714500"/>
          </a:xfrm>
          <a:prstGeom prst="rect">
            <a:avLst/>
          </a:prstGeom>
        </p:spPr>
      </p:pic>
      <p:sp>
        <p:nvSpPr>
          <p:cNvPr id="7" name="TextovéPole 6"/>
          <p:cNvSpPr txBox="1"/>
          <p:nvPr/>
        </p:nvSpPr>
        <p:spPr>
          <a:xfrm>
            <a:off x="5168799" y="5593284"/>
            <a:ext cx="4771053" cy="1200329"/>
          </a:xfrm>
          <a:prstGeom prst="rect">
            <a:avLst/>
          </a:prstGeom>
          <a:noFill/>
        </p:spPr>
        <p:txBody>
          <a:bodyPr wrap="square" rtlCol="0">
            <a:spAutoFit/>
          </a:bodyPr>
          <a:lstStyle/>
          <a:p>
            <a:r>
              <a:rPr lang="cs-CZ" b="1" dirty="0">
                <a:solidFill>
                  <a:srgbClr val="0070C0"/>
                </a:solidFill>
                <a:sym typeface="Wingdings" panose="05000000000000000000" pitchFamily="2" charset="2"/>
              </a:rPr>
              <a:t>ANTIATOMY</a:t>
            </a:r>
            <a:r>
              <a:rPr lang="cs-CZ" dirty="0">
                <a:solidFill>
                  <a:srgbClr val="0070C0"/>
                </a:solidFill>
                <a:sym typeface="Wingdings" panose="05000000000000000000" pitchFamily="2" charset="2"/>
              </a:rPr>
              <a:t> </a:t>
            </a:r>
            <a:r>
              <a:rPr lang="cs-CZ" dirty="0">
                <a:sym typeface="Wingdings" panose="05000000000000000000" pitchFamily="2" charset="2"/>
              </a:rPr>
              <a:t>= tvořené pouze antičásticemi - např. </a:t>
            </a:r>
            <a:r>
              <a:rPr lang="cs-CZ" dirty="0" err="1">
                <a:sym typeface="Wingdings" panose="05000000000000000000" pitchFamily="2" charset="2"/>
              </a:rPr>
              <a:t>antideuteron</a:t>
            </a:r>
            <a:r>
              <a:rPr lang="cs-CZ" dirty="0">
                <a:sym typeface="Wingdings" panose="05000000000000000000" pitchFamily="2" charset="2"/>
              </a:rPr>
              <a:t> (</a:t>
            </a:r>
            <a:r>
              <a:rPr lang="cs-CZ" dirty="0"/>
              <a:t>anti-jádro těžkého vodíku)</a:t>
            </a:r>
            <a:r>
              <a:rPr lang="cs-CZ" dirty="0">
                <a:sym typeface="Wingdings" panose="05000000000000000000" pitchFamily="2" charset="2"/>
              </a:rPr>
              <a:t> – antiproton + antineutron.</a:t>
            </a:r>
          </a:p>
          <a:p>
            <a:endParaRPr lang="cs-CZ" dirty="0"/>
          </a:p>
        </p:txBody>
      </p:sp>
    </p:spTree>
    <p:extLst>
      <p:ext uri="{BB962C8B-B14F-4D97-AF65-F5344CB8AC3E}">
        <p14:creationId xmlns:p14="http://schemas.microsoft.com/office/powerpoint/2010/main" val="330670750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ext Box 1026"/>
          <p:cNvSpPr txBox="1">
            <a:spLocks noChangeArrowheads="1"/>
          </p:cNvSpPr>
          <p:nvPr/>
        </p:nvSpPr>
        <p:spPr bwMode="auto">
          <a:xfrm>
            <a:off x="1524001" y="227458"/>
            <a:ext cx="91440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cs-CZ" altLang="cs-CZ" sz="4400" b="1" dirty="0"/>
              <a:t>Antičástice </a:t>
            </a:r>
            <a:r>
              <a:rPr lang="cs-CZ" altLang="cs-CZ" sz="2400" b="1" dirty="0"/>
              <a:t>(předpověděl Paul </a:t>
            </a:r>
            <a:r>
              <a:rPr lang="cs-CZ" altLang="cs-CZ" sz="2400" b="1" dirty="0" err="1"/>
              <a:t>Dirac</a:t>
            </a:r>
            <a:r>
              <a:rPr lang="cs-CZ" altLang="cs-CZ" sz="2400" b="1" dirty="0"/>
              <a:t>, 1928)</a:t>
            </a:r>
          </a:p>
        </p:txBody>
      </p:sp>
      <p:sp>
        <p:nvSpPr>
          <p:cNvPr id="184323" name="Text Box 1027"/>
          <p:cNvSpPr txBox="1">
            <a:spLocks noChangeArrowheads="1"/>
          </p:cNvSpPr>
          <p:nvPr/>
        </p:nvSpPr>
        <p:spPr bwMode="auto">
          <a:xfrm>
            <a:off x="1811106" y="1021318"/>
            <a:ext cx="826181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u="sng" dirty="0"/>
              <a:t>K libovolné elementární částici existuje </a:t>
            </a:r>
            <a:r>
              <a:rPr lang="cs-CZ" b="1" u="sng" dirty="0"/>
              <a:t>antičástice</a:t>
            </a:r>
            <a:r>
              <a:rPr lang="cs-CZ" dirty="0"/>
              <a:t>, která je  rovněž elementární částicí</a:t>
            </a:r>
            <a:endParaRPr lang="cs-CZ" altLang="cs-CZ" b="1" dirty="0">
              <a:solidFill>
                <a:srgbClr val="003399"/>
              </a:solidFill>
            </a:endParaRPr>
          </a:p>
        </p:txBody>
      </p:sp>
      <p:sp>
        <p:nvSpPr>
          <p:cNvPr id="184324" name="Text Box 1028"/>
          <p:cNvSpPr txBox="1">
            <a:spLocks noChangeArrowheads="1"/>
          </p:cNvSpPr>
          <p:nvPr/>
        </p:nvSpPr>
        <p:spPr bwMode="auto">
          <a:xfrm>
            <a:off x="3287714" y="1484313"/>
            <a:ext cx="8160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a:solidFill>
                  <a:srgbClr val="0000CC"/>
                </a:solidFill>
              </a:rPr>
              <a:t>kvarky</a:t>
            </a:r>
          </a:p>
        </p:txBody>
      </p:sp>
      <p:sp>
        <p:nvSpPr>
          <p:cNvPr id="184325" name="Text Box 1029"/>
          <p:cNvSpPr txBox="1">
            <a:spLocks noChangeArrowheads="1"/>
          </p:cNvSpPr>
          <p:nvPr/>
        </p:nvSpPr>
        <p:spPr bwMode="auto">
          <a:xfrm>
            <a:off x="7535864" y="1557338"/>
            <a:ext cx="118744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a:solidFill>
                  <a:srgbClr val="FF0000"/>
                </a:solidFill>
              </a:rPr>
              <a:t>antikvarky</a:t>
            </a:r>
          </a:p>
        </p:txBody>
      </p:sp>
      <p:sp>
        <p:nvSpPr>
          <p:cNvPr id="184326" name="Text Box 1030"/>
          <p:cNvSpPr txBox="1">
            <a:spLocks noChangeArrowheads="1"/>
          </p:cNvSpPr>
          <p:nvPr/>
        </p:nvSpPr>
        <p:spPr bwMode="auto">
          <a:xfrm>
            <a:off x="2855914" y="1989139"/>
            <a:ext cx="181133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cs-CZ" altLang="cs-CZ" b="1">
                <a:solidFill>
                  <a:srgbClr val="0000CC"/>
                </a:solidFill>
              </a:rPr>
              <a:t>leptony</a:t>
            </a:r>
          </a:p>
          <a:p>
            <a:pPr algn="ctr"/>
            <a:r>
              <a:rPr lang="cs-CZ" altLang="cs-CZ" sz="1400" b="1">
                <a:solidFill>
                  <a:srgbClr val="0000CC"/>
                </a:solidFill>
              </a:rPr>
              <a:t>elektron, mion, tauon</a:t>
            </a:r>
          </a:p>
        </p:txBody>
      </p:sp>
      <p:sp>
        <p:nvSpPr>
          <p:cNvPr id="184327" name="Text Box 1031"/>
          <p:cNvSpPr txBox="1">
            <a:spLocks noChangeArrowheads="1"/>
          </p:cNvSpPr>
          <p:nvPr/>
        </p:nvSpPr>
        <p:spPr bwMode="auto">
          <a:xfrm>
            <a:off x="6959601" y="2060575"/>
            <a:ext cx="24114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cs-CZ" altLang="cs-CZ" b="1">
                <a:solidFill>
                  <a:srgbClr val="FF0000"/>
                </a:solidFill>
              </a:rPr>
              <a:t>antileptony</a:t>
            </a:r>
          </a:p>
          <a:p>
            <a:pPr algn="ctr"/>
            <a:r>
              <a:rPr lang="cs-CZ" altLang="cs-CZ" sz="1400" b="1">
                <a:solidFill>
                  <a:srgbClr val="FF0000"/>
                </a:solidFill>
              </a:rPr>
              <a:t>pozitron, antimion, antitauon</a:t>
            </a:r>
          </a:p>
        </p:txBody>
      </p:sp>
      <p:sp>
        <p:nvSpPr>
          <p:cNvPr id="184328" name="Text Box 1032"/>
          <p:cNvSpPr txBox="1">
            <a:spLocks noChangeArrowheads="1"/>
          </p:cNvSpPr>
          <p:nvPr/>
        </p:nvSpPr>
        <p:spPr bwMode="auto">
          <a:xfrm>
            <a:off x="3359150" y="2708276"/>
            <a:ext cx="1009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a:solidFill>
                  <a:srgbClr val="0000CC"/>
                </a:solidFill>
              </a:rPr>
              <a:t>hadrony</a:t>
            </a:r>
          </a:p>
        </p:txBody>
      </p:sp>
      <p:sp>
        <p:nvSpPr>
          <p:cNvPr id="184329" name="Text Box 1033"/>
          <p:cNvSpPr txBox="1">
            <a:spLocks noChangeArrowheads="1"/>
          </p:cNvSpPr>
          <p:nvPr/>
        </p:nvSpPr>
        <p:spPr bwMode="auto">
          <a:xfrm>
            <a:off x="7391400" y="2708276"/>
            <a:ext cx="1390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a:solidFill>
                  <a:srgbClr val="FF0000"/>
                </a:solidFill>
              </a:rPr>
              <a:t>antihadrony</a:t>
            </a:r>
          </a:p>
        </p:txBody>
      </p:sp>
      <p:sp>
        <p:nvSpPr>
          <p:cNvPr id="184330" name="Text Box 1034"/>
          <p:cNvSpPr txBox="1">
            <a:spLocks noChangeArrowheads="1"/>
          </p:cNvSpPr>
          <p:nvPr/>
        </p:nvSpPr>
        <p:spPr bwMode="auto">
          <a:xfrm>
            <a:off x="2711450" y="3141663"/>
            <a:ext cx="996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a:solidFill>
                  <a:srgbClr val="0000CC"/>
                </a:solidFill>
              </a:rPr>
              <a:t>baryony</a:t>
            </a:r>
          </a:p>
        </p:txBody>
      </p:sp>
      <p:sp>
        <p:nvSpPr>
          <p:cNvPr id="184331" name="Text Box 1035"/>
          <p:cNvSpPr txBox="1">
            <a:spLocks noChangeArrowheads="1"/>
          </p:cNvSpPr>
          <p:nvPr/>
        </p:nvSpPr>
        <p:spPr bwMode="auto">
          <a:xfrm>
            <a:off x="6743700" y="3284538"/>
            <a:ext cx="1377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dirty="0" err="1">
                <a:solidFill>
                  <a:srgbClr val="FF0000"/>
                </a:solidFill>
              </a:rPr>
              <a:t>antibaryony</a:t>
            </a:r>
            <a:endParaRPr lang="cs-CZ" altLang="cs-CZ" b="1" dirty="0">
              <a:solidFill>
                <a:srgbClr val="FF0000"/>
              </a:solidFill>
            </a:endParaRPr>
          </a:p>
        </p:txBody>
      </p:sp>
      <p:sp>
        <p:nvSpPr>
          <p:cNvPr id="184332" name="Text Box 1036"/>
          <p:cNvSpPr txBox="1">
            <a:spLocks noChangeArrowheads="1"/>
          </p:cNvSpPr>
          <p:nvPr/>
        </p:nvSpPr>
        <p:spPr bwMode="auto">
          <a:xfrm>
            <a:off x="4079875" y="3141663"/>
            <a:ext cx="933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a:solidFill>
                  <a:srgbClr val="0000CC"/>
                </a:solidFill>
              </a:rPr>
              <a:t>mezony</a:t>
            </a:r>
          </a:p>
        </p:txBody>
      </p:sp>
      <p:sp>
        <p:nvSpPr>
          <p:cNvPr id="184333" name="Text Box 1037"/>
          <p:cNvSpPr txBox="1">
            <a:spLocks noChangeArrowheads="1"/>
          </p:cNvSpPr>
          <p:nvPr/>
        </p:nvSpPr>
        <p:spPr bwMode="auto">
          <a:xfrm>
            <a:off x="8472488" y="3284538"/>
            <a:ext cx="1314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a:solidFill>
                  <a:srgbClr val="FF0000"/>
                </a:solidFill>
              </a:rPr>
              <a:t>antimezony</a:t>
            </a:r>
          </a:p>
        </p:txBody>
      </p:sp>
      <p:sp>
        <p:nvSpPr>
          <p:cNvPr id="184334" name="Text Box 1038"/>
          <p:cNvSpPr txBox="1">
            <a:spLocks noChangeArrowheads="1"/>
          </p:cNvSpPr>
          <p:nvPr/>
        </p:nvSpPr>
        <p:spPr bwMode="auto">
          <a:xfrm>
            <a:off x="3503613" y="4508500"/>
            <a:ext cx="67172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a:solidFill>
                  <a:srgbClr val="0000CC"/>
                </a:solidFill>
              </a:rPr>
              <a:t>jádra</a:t>
            </a:r>
          </a:p>
        </p:txBody>
      </p:sp>
      <p:sp>
        <p:nvSpPr>
          <p:cNvPr id="184335" name="Text Box 1039"/>
          <p:cNvSpPr txBox="1">
            <a:spLocks noChangeArrowheads="1"/>
          </p:cNvSpPr>
          <p:nvPr/>
        </p:nvSpPr>
        <p:spPr bwMode="auto">
          <a:xfrm>
            <a:off x="8040688" y="4508500"/>
            <a:ext cx="10431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a:solidFill>
                  <a:srgbClr val="FF0000"/>
                </a:solidFill>
              </a:rPr>
              <a:t>antijádra</a:t>
            </a:r>
          </a:p>
        </p:txBody>
      </p:sp>
      <p:sp>
        <p:nvSpPr>
          <p:cNvPr id="184336" name="Text Box 1040"/>
          <p:cNvSpPr txBox="1">
            <a:spLocks noChangeArrowheads="1"/>
          </p:cNvSpPr>
          <p:nvPr/>
        </p:nvSpPr>
        <p:spPr bwMode="auto">
          <a:xfrm>
            <a:off x="3503613" y="5013326"/>
            <a:ext cx="793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a:solidFill>
                  <a:srgbClr val="0000CC"/>
                </a:solidFill>
              </a:rPr>
              <a:t>atomy</a:t>
            </a:r>
          </a:p>
        </p:txBody>
      </p:sp>
      <p:sp>
        <p:nvSpPr>
          <p:cNvPr id="184337" name="Text Box 1041"/>
          <p:cNvSpPr txBox="1">
            <a:spLocks noChangeArrowheads="1"/>
          </p:cNvSpPr>
          <p:nvPr/>
        </p:nvSpPr>
        <p:spPr bwMode="auto">
          <a:xfrm>
            <a:off x="8040688" y="5013326"/>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a:solidFill>
                  <a:srgbClr val="FF0000"/>
                </a:solidFill>
              </a:rPr>
              <a:t>antiatomy</a:t>
            </a:r>
          </a:p>
        </p:txBody>
      </p:sp>
      <p:sp>
        <p:nvSpPr>
          <p:cNvPr id="184338" name="Text Box 1042"/>
          <p:cNvSpPr txBox="1">
            <a:spLocks noChangeArrowheads="1"/>
          </p:cNvSpPr>
          <p:nvPr/>
        </p:nvSpPr>
        <p:spPr bwMode="auto">
          <a:xfrm>
            <a:off x="3503613" y="5445126"/>
            <a:ext cx="806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a:solidFill>
                  <a:srgbClr val="0000CC"/>
                </a:solidFill>
              </a:rPr>
              <a:t>hmota</a:t>
            </a:r>
          </a:p>
        </p:txBody>
      </p:sp>
      <p:sp>
        <p:nvSpPr>
          <p:cNvPr id="184339" name="Text Box 1043"/>
          <p:cNvSpPr txBox="1">
            <a:spLocks noChangeArrowheads="1"/>
          </p:cNvSpPr>
          <p:nvPr/>
        </p:nvSpPr>
        <p:spPr bwMode="auto">
          <a:xfrm>
            <a:off x="8112125" y="5516563"/>
            <a:ext cx="1187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a:solidFill>
                  <a:srgbClr val="FF0000"/>
                </a:solidFill>
              </a:rPr>
              <a:t>antihmota</a:t>
            </a:r>
          </a:p>
        </p:txBody>
      </p:sp>
      <p:graphicFrame>
        <p:nvGraphicFramePr>
          <p:cNvPr id="184341" name="Object 1045"/>
          <p:cNvGraphicFramePr>
            <a:graphicFrameLocks noChangeAspect="1"/>
          </p:cNvGraphicFramePr>
          <p:nvPr/>
        </p:nvGraphicFramePr>
        <p:xfrm>
          <a:off x="4295776" y="3573463"/>
          <a:ext cx="371475" cy="349250"/>
        </p:xfrm>
        <a:graphic>
          <a:graphicData uri="http://schemas.openxmlformats.org/presentationml/2006/ole">
            <mc:AlternateContent xmlns:mc="http://schemas.openxmlformats.org/markup-compatibility/2006">
              <mc:Choice xmlns:v="urn:schemas-microsoft-com:vml" Requires="v">
                <p:oleObj spid="_x0000_s10678" name="Rovnice" r:id="rId3" imgW="203040" imgH="190440" progId="Equation.3">
                  <p:embed/>
                </p:oleObj>
              </mc:Choice>
              <mc:Fallback>
                <p:oleObj name="Rovnice" r:id="rId3" imgW="203040" imgH="1904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5776" y="3573463"/>
                        <a:ext cx="371475" cy="349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4342" name="Object 1046"/>
          <p:cNvGraphicFramePr>
            <a:graphicFrameLocks noChangeAspect="1"/>
          </p:cNvGraphicFramePr>
          <p:nvPr/>
        </p:nvGraphicFramePr>
        <p:xfrm>
          <a:off x="2927350" y="3573464"/>
          <a:ext cx="571500" cy="338137"/>
        </p:xfrm>
        <a:graphic>
          <a:graphicData uri="http://schemas.openxmlformats.org/presentationml/2006/ole">
            <mc:AlternateContent xmlns:mc="http://schemas.openxmlformats.org/markup-compatibility/2006">
              <mc:Choice xmlns:v="urn:schemas-microsoft-com:vml" Requires="v">
                <p:oleObj spid="_x0000_s10679" name="Rovnice" r:id="rId5" imgW="279360" imgH="164880" progId="Equation.3">
                  <p:embed/>
                </p:oleObj>
              </mc:Choice>
              <mc:Fallback>
                <p:oleObj name="Rovnice" r:id="rId5" imgW="279360" imgH="1648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7350" y="3573464"/>
                        <a:ext cx="571500" cy="338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4343" name="Object 1047"/>
          <p:cNvGraphicFramePr>
            <a:graphicFrameLocks noChangeAspect="1"/>
          </p:cNvGraphicFramePr>
          <p:nvPr/>
        </p:nvGraphicFramePr>
        <p:xfrm>
          <a:off x="8904289" y="3644900"/>
          <a:ext cx="371475" cy="349250"/>
        </p:xfrm>
        <a:graphic>
          <a:graphicData uri="http://schemas.openxmlformats.org/presentationml/2006/ole">
            <mc:AlternateContent xmlns:mc="http://schemas.openxmlformats.org/markup-compatibility/2006">
              <mc:Choice xmlns:v="urn:schemas-microsoft-com:vml" Requires="v">
                <p:oleObj spid="_x0000_s10680" name="Rovnice" r:id="rId7" imgW="203040" imgH="190440" progId="Equation.3">
                  <p:embed/>
                </p:oleObj>
              </mc:Choice>
              <mc:Fallback>
                <p:oleObj name="Rovnice" r:id="rId7" imgW="203040" imgH="1904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04289" y="3644900"/>
                        <a:ext cx="371475" cy="349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4344" name="Object 1048"/>
          <p:cNvGraphicFramePr>
            <a:graphicFrameLocks noChangeAspect="1"/>
          </p:cNvGraphicFramePr>
          <p:nvPr/>
        </p:nvGraphicFramePr>
        <p:xfrm>
          <a:off x="7248525" y="3644901"/>
          <a:ext cx="566738" cy="354013"/>
        </p:xfrm>
        <a:graphic>
          <a:graphicData uri="http://schemas.openxmlformats.org/presentationml/2006/ole">
            <mc:AlternateContent xmlns:mc="http://schemas.openxmlformats.org/markup-compatibility/2006">
              <mc:Choice xmlns:v="urn:schemas-microsoft-com:vml" Requires="v">
                <p:oleObj spid="_x0000_s10681" name="Rovnice" r:id="rId9" imgW="304560" imgH="190440" progId="Equation.3">
                  <p:embed/>
                </p:oleObj>
              </mc:Choice>
              <mc:Fallback>
                <p:oleObj name="Rovnice" r:id="rId9" imgW="304560" imgH="19044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48525" y="3644901"/>
                        <a:ext cx="566738" cy="354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84345" name="Text Box 1049"/>
          <p:cNvSpPr txBox="1">
            <a:spLocks noChangeArrowheads="1"/>
          </p:cNvSpPr>
          <p:nvPr/>
        </p:nvSpPr>
        <p:spPr bwMode="auto">
          <a:xfrm>
            <a:off x="1847850" y="4005264"/>
            <a:ext cx="338317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1400" b="1">
                <a:solidFill>
                  <a:srgbClr val="0000CC"/>
                </a:solidFill>
              </a:rPr>
              <a:t>proton, neutron …   pí mezony, K mezony …</a:t>
            </a:r>
          </a:p>
        </p:txBody>
      </p:sp>
      <p:sp>
        <p:nvSpPr>
          <p:cNvPr id="184346" name="Text Box 1050"/>
          <p:cNvSpPr txBox="1">
            <a:spLocks noChangeArrowheads="1"/>
          </p:cNvSpPr>
          <p:nvPr/>
        </p:nvSpPr>
        <p:spPr bwMode="auto">
          <a:xfrm>
            <a:off x="6311901" y="4005264"/>
            <a:ext cx="396332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1400" b="1">
                <a:solidFill>
                  <a:srgbClr val="FF0000"/>
                </a:solidFill>
              </a:rPr>
              <a:t>antiproton, antineutron …   pí mezony, K mezony …</a:t>
            </a:r>
          </a:p>
        </p:txBody>
      </p:sp>
      <p:sp>
        <p:nvSpPr>
          <p:cNvPr id="184347" name="Text Box 1051"/>
          <p:cNvSpPr txBox="1">
            <a:spLocks noChangeArrowheads="1"/>
          </p:cNvSpPr>
          <p:nvPr/>
        </p:nvSpPr>
        <p:spPr bwMode="auto">
          <a:xfrm>
            <a:off x="3503613" y="5876926"/>
            <a:ext cx="869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a:solidFill>
                  <a:srgbClr val="0000CC"/>
                </a:solidFill>
              </a:rPr>
              <a:t>hvězdy</a:t>
            </a:r>
          </a:p>
        </p:txBody>
      </p:sp>
      <p:sp>
        <p:nvSpPr>
          <p:cNvPr id="184348" name="Text Box 1052"/>
          <p:cNvSpPr txBox="1">
            <a:spLocks noChangeArrowheads="1"/>
          </p:cNvSpPr>
          <p:nvPr/>
        </p:nvSpPr>
        <p:spPr bwMode="auto">
          <a:xfrm>
            <a:off x="7896225" y="5876926"/>
            <a:ext cx="165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a:solidFill>
                  <a:srgbClr val="FF0000"/>
                </a:solidFill>
              </a:rPr>
              <a:t>antihvězdy ???</a:t>
            </a:r>
          </a:p>
        </p:txBody>
      </p:sp>
      <p:sp>
        <p:nvSpPr>
          <p:cNvPr id="184349" name="Text Box 1053"/>
          <p:cNvSpPr txBox="1">
            <a:spLocks noChangeArrowheads="1"/>
          </p:cNvSpPr>
          <p:nvPr/>
        </p:nvSpPr>
        <p:spPr bwMode="auto">
          <a:xfrm>
            <a:off x="3648076" y="6308725"/>
            <a:ext cx="57374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a:solidFill>
                  <a:srgbClr val="0000CC"/>
                </a:solidFill>
              </a:rPr>
              <a:t>svět</a:t>
            </a:r>
          </a:p>
        </p:txBody>
      </p:sp>
      <p:sp>
        <p:nvSpPr>
          <p:cNvPr id="184350" name="Text Box 1054"/>
          <p:cNvSpPr txBox="1">
            <a:spLocks noChangeArrowheads="1"/>
          </p:cNvSpPr>
          <p:nvPr/>
        </p:nvSpPr>
        <p:spPr bwMode="auto">
          <a:xfrm>
            <a:off x="8183563" y="6308726"/>
            <a:ext cx="1346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a:solidFill>
                  <a:srgbClr val="FF0000"/>
                </a:solidFill>
              </a:rPr>
              <a:t>antisvět ???</a:t>
            </a:r>
          </a:p>
        </p:txBody>
      </p:sp>
      <p:sp>
        <p:nvSpPr>
          <p:cNvPr id="184355" name="Text Box 1059"/>
          <p:cNvSpPr txBox="1">
            <a:spLocks noChangeArrowheads="1"/>
          </p:cNvSpPr>
          <p:nvPr/>
        </p:nvSpPr>
        <p:spPr bwMode="auto">
          <a:xfrm>
            <a:off x="5074403" y="2902663"/>
            <a:ext cx="166052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cs-CZ" altLang="cs-CZ" sz="1400" b="1" dirty="0" err="1"/>
              <a:t>Positronium</a:t>
            </a:r>
            <a:r>
              <a:rPr lang="cs-CZ" altLang="cs-CZ" sz="1400" b="1" dirty="0"/>
              <a:t> (</a:t>
            </a:r>
            <a:r>
              <a:rPr lang="cs-CZ" altLang="cs-CZ" sz="1400" b="1" dirty="0" err="1"/>
              <a:t>Ps</a:t>
            </a:r>
            <a:r>
              <a:rPr lang="cs-CZ" altLang="cs-CZ" sz="1400" b="1" dirty="0"/>
              <a:t>): </a:t>
            </a:r>
            <a:r>
              <a:rPr lang="cs-CZ" altLang="cs-CZ" sz="1400" dirty="0"/>
              <a:t>Hmota a antihmota může tvořit i metastabilní útvar</a:t>
            </a:r>
          </a:p>
        </p:txBody>
      </p:sp>
      <p:pic>
        <p:nvPicPr>
          <p:cNvPr id="2" name="Obrázek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89509" y="1390650"/>
            <a:ext cx="1536390" cy="1505662"/>
          </a:xfrm>
          <a:prstGeom prst="rect">
            <a:avLst/>
          </a:prstGeom>
        </p:spPr>
      </p:pic>
      <p:pic>
        <p:nvPicPr>
          <p:cNvPr id="35" name="Obrázek 3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22706" y="4353658"/>
            <a:ext cx="1896358" cy="2257569"/>
          </a:xfrm>
          <a:prstGeom prst="rect">
            <a:avLst/>
          </a:prstGeom>
        </p:spPr>
      </p:pic>
      <p:sp>
        <p:nvSpPr>
          <p:cNvPr id="3" name="TextovéPole 2"/>
          <p:cNvSpPr txBox="1"/>
          <p:nvPr/>
        </p:nvSpPr>
        <p:spPr>
          <a:xfrm>
            <a:off x="4414053" y="5874306"/>
            <a:ext cx="3482172" cy="369332"/>
          </a:xfrm>
          <a:prstGeom prst="rect">
            <a:avLst/>
          </a:prstGeom>
          <a:solidFill>
            <a:srgbClr val="FFFF00"/>
          </a:solidFill>
          <a:ln>
            <a:solidFill>
              <a:schemeClr val="accent1"/>
            </a:solidFill>
          </a:ln>
        </p:spPr>
        <p:txBody>
          <a:bodyPr wrap="none" rtlCol="0">
            <a:spAutoFit/>
          </a:bodyPr>
          <a:lstStyle/>
          <a:p>
            <a:r>
              <a:rPr lang="cs-CZ" dirty="0"/>
              <a:t>I antičástice patří do běžného světa</a:t>
            </a:r>
          </a:p>
        </p:txBody>
      </p:sp>
    </p:spTree>
    <p:extLst>
      <p:ext uri="{BB962C8B-B14F-4D97-AF65-F5344CB8AC3E}">
        <p14:creationId xmlns:p14="http://schemas.microsoft.com/office/powerpoint/2010/main" val="172409800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52650" y="157306"/>
            <a:ext cx="7886700" cy="1071791"/>
          </a:xfrm>
        </p:spPr>
        <p:txBody>
          <a:bodyPr/>
          <a:lstStyle/>
          <a:p>
            <a:r>
              <a:rPr lang="cs-CZ" dirty="0"/>
              <a:t>Antičástice</a:t>
            </a:r>
          </a:p>
        </p:txBody>
      </p:sp>
      <p:sp>
        <p:nvSpPr>
          <p:cNvPr id="3" name="Zástupný symbol pro obsah 2"/>
          <p:cNvSpPr>
            <a:spLocks noGrp="1"/>
          </p:cNvSpPr>
          <p:nvPr>
            <p:ph idx="1"/>
          </p:nvPr>
        </p:nvSpPr>
        <p:spPr>
          <a:xfrm>
            <a:off x="1873581" y="1045025"/>
            <a:ext cx="5053693" cy="5551715"/>
          </a:xfrm>
        </p:spPr>
        <p:txBody>
          <a:bodyPr>
            <a:normAutofit fontScale="62500" lnSpcReduction="20000"/>
          </a:bodyPr>
          <a:lstStyle/>
          <a:p>
            <a:pPr>
              <a:lnSpc>
                <a:spcPct val="120000"/>
              </a:lnSpc>
            </a:pPr>
            <a:r>
              <a:rPr lang="cs-CZ" b="1" i="1" u="sng" dirty="0"/>
              <a:t>Antičástice</a:t>
            </a:r>
            <a:r>
              <a:rPr lang="cs-CZ" dirty="0"/>
              <a:t> jsou rovněž elementární částice,  které mají </a:t>
            </a:r>
          </a:p>
          <a:p>
            <a:pPr lvl="1">
              <a:lnSpc>
                <a:spcPct val="120000"/>
              </a:lnSpc>
            </a:pPr>
            <a:r>
              <a:rPr lang="cs-CZ" dirty="0"/>
              <a:t>určité fyzikální charakteristiky shodné s příslušnými elementárními částicemi </a:t>
            </a:r>
          </a:p>
          <a:p>
            <a:pPr lvl="1">
              <a:lnSpc>
                <a:spcPct val="120000"/>
              </a:lnSpc>
            </a:pPr>
            <a:r>
              <a:rPr lang="cs-CZ" dirty="0"/>
              <a:t>a jiné fyzikální charakteristiky </a:t>
            </a:r>
            <a:r>
              <a:rPr lang="cs-CZ" u="sng" dirty="0"/>
              <a:t>opačného znaménka, resp. směru</a:t>
            </a:r>
            <a:r>
              <a:rPr lang="cs-CZ" dirty="0"/>
              <a:t>.</a:t>
            </a:r>
          </a:p>
          <a:p>
            <a:pPr>
              <a:lnSpc>
                <a:spcPct val="120000"/>
              </a:lnSpc>
            </a:pPr>
            <a:r>
              <a:rPr lang="cs-CZ" dirty="0"/>
              <a:t>Antičástice:  </a:t>
            </a:r>
            <a:r>
              <a:rPr lang="cs-CZ" u="sng" dirty="0"/>
              <a:t>mají stejnou </a:t>
            </a:r>
            <a:r>
              <a:rPr lang="cs-CZ" dirty="0"/>
              <a:t>hmotnost, spin, dobu života a velikost elektrického náboje jako částice</a:t>
            </a:r>
          </a:p>
          <a:p>
            <a:pPr>
              <a:lnSpc>
                <a:spcPct val="120000"/>
              </a:lnSpc>
            </a:pPr>
            <a:r>
              <a:rPr lang="cs-CZ" u="sng" dirty="0"/>
              <a:t>Liší se </a:t>
            </a:r>
            <a:r>
              <a:rPr lang="cs-CZ" dirty="0"/>
              <a:t>ale </a:t>
            </a:r>
            <a:r>
              <a:rPr lang="cs-CZ" b="1" dirty="0"/>
              <a:t>znaménkem</a:t>
            </a:r>
            <a:r>
              <a:rPr lang="cs-CZ" dirty="0"/>
              <a:t> </a:t>
            </a:r>
            <a:r>
              <a:rPr lang="cs-CZ" u="sng" dirty="0"/>
              <a:t>elektrického náboje</a:t>
            </a:r>
            <a:r>
              <a:rPr lang="cs-CZ" dirty="0"/>
              <a:t>, </a:t>
            </a:r>
            <a:r>
              <a:rPr lang="cs-CZ" b="1" dirty="0"/>
              <a:t>směrem</a:t>
            </a:r>
            <a:r>
              <a:rPr lang="cs-CZ" dirty="0"/>
              <a:t> vlastního </a:t>
            </a:r>
            <a:r>
              <a:rPr lang="cs-CZ" u="sng" dirty="0"/>
              <a:t>magnetického momentu </a:t>
            </a:r>
            <a:r>
              <a:rPr lang="cs-CZ" dirty="0"/>
              <a:t>vzhledem k vlastnímu momentu hybnosti,             a </a:t>
            </a:r>
            <a:r>
              <a:rPr lang="cs-CZ" u="sng" dirty="0"/>
              <a:t>leptonového</a:t>
            </a:r>
            <a:r>
              <a:rPr lang="cs-CZ" dirty="0"/>
              <a:t>, respektive </a:t>
            </a:r>
            <a:r>
              <a:rPr lang="cs-CZ" u="sng" dirty="0"/>
              <a:t>baryonového čísla</a:t>
            </a:r>
            <a:r>
              <a:rPr lang="cs-CZ" dirty="0"/>
              <a:t>, </a:t>
            </a:r>
            <a:r>
              <a:rPr lang="cs-CZ" b="1" dirty="0"/>
              <a:t>popř. </a:t>
            </a:r>
            <a:r>
              <a:rPr lang="cs-CZ" b="1" u="sng" dirty="0"/>
              <a:t>jinou vlastností</a:t>
            </a:r>
          </a:p>
          <a:p>
            <a:pPr>
              <a:lnSpc>
                <a:spcPct val="120000"/>
              </a:lnSpc>
            </a:pPr>
            <a:r>
              <a:rPr lang="cs-CZ" dirty="0"/>
              <a:t>Charakteristickou vlastností antičástic je jejich </a:t>
            </a:r>
            <a:r>
              <a:rPr lang="cs-CZ" u="sng" dirty="0"/>
              <a:t>intenzívní reakce s příslušnou částicí </a:t>
            </a:r>
            <a:r>
              <a:rPr lang="cs-CZ" dirty="0"/>
              <a:t>– obě během reakce zanikají a přeměňují se na lehčí částice, případně fotony</a:t>
            </a:r>
          </a:p>
        </p:txBody>
      </p:sp>
      <p:pic>
        <p:nvPicPr>
          <p:cNvPr id="7" name="Obráze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8950" y="573974"/>
            <a:ext cx="3200400" cy="3810000"/>
          </a:xfrm>
          <a:prstGeom prst="rect">
            <a:avLst/>
          </a:prstGeom>
        </p:spPr>
      </p:pic>
      <p:pic>
        <p:nvPicPr>
          <p:cNvPr id="8" name="Obrázek 7"/>
          <p:cNvPicPr>
            <a:picLocks noChangeAspect="1"/>
          </p:cNvPicPr>
          <p:nvPr/>
        </p:nvPicPr>
        <p:blipFill rotWithShape="1">
          <a:blip r:embed="rId3"/>
          <a:srcRect l="1340" t="937" b="1867"/>
          <a:stretch/>
        </p:blipFill>
        <p:spPr>
          <a:xfrm>
            <a:off x="6927273" y="3661143"/>
            <a:ext cx="3364798" cy="2542148"/>
          </a:xfrm>
          <a:prstGeom prst="rect">
            <a:avLst/>
          </a:prstGeom>
        </p:spPr>
      </p:pic>
      <p:pic>
        <p:nvPicPr>
          <p:cNvPr id="4" name="Obráze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4797" y="2478975"/>
            <a:ext cx="1209750" cy="1044031"/>
          </a:xfrm>
          <a:prstGeom prst="rect">
            <a:avLst/>
          </a:prstGeom>
        </p:spPr>
      </p:pic>
    </p:spTree>
    <p:extLst>
      <p:ext uri="{BB962C8B-B14F-4D97-AF65-F5344CB8AC3E}">
        <p14:creationId xmlns:p14="http://schemas.microsoft.com/office/powerpoint/2010/main" val="182051156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52650" y="270119"/>
            <a:ext cx="7886700" cy="1325563"/>
          </a:xfrm>
        </p:spPr>
        <p:txBody>
          <a:bodyPr/>
          <a:lstStyle/>
          <a:p>
            <a:r>
              <a:rPr lang="cs-CZ" b="1" dirty="0"/>
              <a:t>Antičástice</a:t>
            </a:r>
          </a:p>
        </p:txBody>
      </p:sp>
      <p:sp>
        <p:nvSpPr>
          <p:cNvPr id="6" name="Zástupný symbol pro obsah 5"/>
          <p:cNvSpPr>
            <a:spLocks noGrp="1"/>
          </p:cNvSpPr>
          <p:nvPr>
            <p:ph idx="1"/>
          </p:nvPr>
        </p:nvSpPr>
        <p:spPr>
          <a:xfrm>
            <a:off x="1962646" y="1351489"/>
            <a:ext cx="4738997" cy="4946072"/>
          </a:xfrm>
        </p:spPr>
        <p:txBody>
          <a:bodyPr>
            <a:normAutofit fontScale="62500" lnSpcReduction="20000"/>
          </a:bodyPr>
          <a:lstStyle/>
          <a:p>
            <a:pPr>
              <a:lnSpc>
                <a:spcPct val="120000"/>
              </a:lnSpc>
            </a:pPr>
            <a:r>
              <a:rPr lang="cs-CZ" dirty="0"/>
              <a:t>Pokud jsou všechny fyzikální charakteristiky spadající do druhé z uvedených skupin charakteristik nulové, </a:t>
            </a:r>
            <a:r>
              <a:rPr lang="cs-CZ" u="sng" dirty="0"/>
              <a:t>nelze částici a antičástici odlišit žádnou fyzikální vlastností</a:t>
            </a:r>
            <a:r>
              <a:rPr lang="cs-CZ" dirty="0"/>
              <a:t>. </a:t>
            </a:r>
            <a:r>
              <a:rPr lang="cs-CZ" u="sng" dirty="0"/>
              <a:t>Částice je v tomto případě totožná se svou antičásticí</a:t>
            </a:r>
            <a:r>
              <a:rPr lang="cs-CZ" dirty="0"/>
              <a:t>, hovoříme též o </a:t>
            </a:r>
            <a:r>
              <a:rPr lang="cs-CZ" b="1" dirty="0">
                <a:solidFill>
                  <a:srgbClr val="0070C0"/>
                </a:solidFill>
              </a:rPr>
              <a:t>skutečně neutrální částici</a:t>
            </a:r>
            <a:r>
              <a:rPr lang="cs-CZ" dirty="0"/>
              <a:t>. </a:t>
            </a:r>
          </a:p>
          <a:p>
            <a:pPr>
              <a:lnSpc>
                <a:spcPct val="120000"/>
              </a:lnSpc>
            </a:pPr>
            <a:r>
              <a:rPr lang="cs-CZ" dirty="0"/>
              <a:t>Stručně se označuje jako </a:t>
            </a:r>
            <a:r>
              <a:rPr lang="cs-CZ" b="1" dirty="0"/>
              <a:t>neutrální částice</a:t>
            </a:r>
            <a:r>
              <a:rPr lang="cs-CZ" dirty="0"/>
              <a:t>, v tomto případě je třeba </a:t>
            </a:r>
            <a:r>
              <a:rPr lang="cs-CZ" b="1" dirty="0"/>
              <a:t>rozlišovat</a:t>
            </a:r>
            <a:r>
              <a:rPr lang="cs-CZ" dirty="0"/>
              <a:t> </a:t>
            </a:r>
            <a:r>
              <a:rPr lang="cs-CZ" u="sng" dirty="0"/>
              <a:t>neutrální částici</a:t>
            </a:r>
            <a:r>
              <a:rPr lang="cs-CZ" dirty="0"/>
              <a:t> a např. </a:t>
            </a:r>
            <a:r>
              <a:rPr lang="cs-CZ" u="sng" dirty="0"/>
              <a:t>elektricky neutrální částici</a:t>
            </a:r>
            <a:r>
              <a:rPr lang="cs-CZ" dirty="0"/>
              <a:t>,         u které je nulový pouze elektrický náboj. </a:t>
            </a:r>
          </a:p>
          <a:p>
            <a:pPr>
              <a:lnSpc>
                <a:spcPct val="120000"/>
              </a:lnSpc>
            </a:pPr>
            <a:r>
              <a:rPr lang="cs-CZ" dirty="0"/>
              <a:t>Skutečně neutrální částicí je </a:t>
            </a:r>
            <a:r>
              <a:rPr lang="cs-CZ" b="1" i="1" dirty="0"/>
              <a:t>foton</a:t>
            </a:r>
            <a:r>
              <a:rPr lang="cs-CZ" dirty="0"/>
              <a:t>. </a:t>
            </a:r>
          </a:p>
          <a:p>
            <a:pPr>
              <a:lnSpc>
                <a:spcPct val="120000"/>
              </a:lnSpc>
            </a:pPr>
            <a:r>
              <a:rPr lang="cs-CZ" b="1" i="1" dirty="0"/>
              <a:t>Neutron</a:t>
            </a:r>
            <a:r>
              <a:rPr lang="cs-CZ" dirty="0"/>
              <a:t> je pouze elektricky neutrální. Antičástici neutronu</a:t>
            </a:r>
            <a:r>
              <a:rPr lang="cs-CZ" b="1" i="1" dirty="0"/>
              <a:t> je antineutron</a:t>
            </a:r>
            <a:r>
              <a:rPr lang="cs-CZ" dirty="0"/>
              <a:t> – můžeme ho od neutronu rozlišit např. právě směrem magnetického momentu</a:t>
            </a:r>
          </a:p>
          <a:p>
            <a:pPr>
              <a:lnSpc>
                <a:spcPct val="120000"/>
              </a:lnSpc>
            </a:pPr>
            <a:endParaRPr lang="cs-CZ" dirty="0"/>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5394" y="1412502"/>
            <a:ext cx="3437906" cy="4824047"/>
          </a:xfrm>
          <a:prstGeom prst="rect">
            <a:avLst/>
          </a:prstGeom>
        </p:spPr>
      </p:pic>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5394" y="1097045"/>
            <a:ext cx="3437906" cy="2612808"/>
          </a:xfrm>
          <a:prstGeom prst="rect">
            <a:avLst/>
          </a:prstGeom>
        </p:spPr>
      </p:pic>
    </p:spTree>
    <p:extLst>
      <p:ext uri="{BB962C8B-B14F-4D97-AF65-F5344CB8AC3E}">
        <p14:creationId xmlns:p14="http://schemas.microsoft.com/office/powerpoint/2010/main" val="142063226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4" name="Text Box 4"/>
          <p:cNvSpPr txBox="1">
            <a:spLocks noChangeArrowheads="1"/>
          </p:cNvSpPr>
          <p:nvPr/>
        </p:nvSpPr>
        <p:spPr bwMode="auto">
          <a:xfrm>
            <a:off x="5303838" y="333376"/>
            <a:ext cx="155645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2400" b="1" dirty="0"/>
              <a:t>ANIHILACE</a:t>
            </a:r>
          </a:p>
        </p:txBody>
      </p:sp>
      <p:sp>
        <p:nvSpPr>
          <p:cNvPr id="168966" name="Rectangle 6"/>
          <p:cNvSpPr>
            <a:spLocks noChangeArrowheads="1"/>
          </p:cNvSpPr>
          <p:nvPr/>
        </p:nvSpPr>
        <p:spPr bwMode="auto">
          <a:xfrm>
            <a:off x="2013608" y="810262"/>
            <a:ext cx="794333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cs-CZ" altLang="cs-CZ" u="sng" dirty="0"/>
              <a:t>HMOTA + ANTIHMOTA </a:t>
            </a:r>
            <a:r>
              <a:rPr lang="cs-CZ" altLang="cs-CZ" dirty="0">
                <a:sym typeface="Wingdings" panose="05000000000000000000" pitchFamily="2" charset="2"/>
              </a:rPr>
              <a:t> </a:t>
            </a:r>
            <a:r>
              <a:rPr lang="cs-CZ" altLang="cs-CZ" b="1" dirty="0">
                <a:solidFill>
                  <a:srgbClr val="0070C0"/>
                </a:solidFill>
              </a:rPr>
              <a:t>anihilace</a:t>
            </a:r>
            <a:r>
              <a:rPr lang="cs-CZ" altLang="cs-CZ" dirty="0"/>
              <a:t> → přeměna hmoty na fotony a mezony → mezony se rozpadají v konečném důsledku na fotony a neutrina → uvolnění energie:</a:t>
            </a:r>
          </a:p>
        </p:txBody>
      </p:sp>
      <p:sp>
        <p:nvSpPr>
          <p:cNvPr id="168967" name="Rectangle 7"/>
          <p:cNvSpPr>
            <a:spLocks noChangeArrowheads="1"/>
          </p:cNvSpPr>
          <p:nvPr/>
        </p:nvSpPr>
        <p:spPr bwMode="auto">
          <a:xfrm>
            <a:off x="3193836" y="1476371"/>
            <a:ext cx="126669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
            <a:r>
              <a:rPr lang="cs-CZ" altLang="cs-CZ" sz="2800" b="1" dirty="0">
                <a:solidFill>
                  <a:srgbClr val="0070C0"/>
                </a:solidFill>
              </a:rPr>
              <a:t>E = mc</a:t>
            </a:r>
            <a:r>
              <a:rPr lang="cs-CZ" altLang="cs-CZ" sz="2800" b="1" baseline="30000" dirty="0">
                <a:solidFill>
                  <a:srgbClr val="0070C0"/>
                </a:solidFill>
              </a:rPr>
              <a:t>2</a:t>
            </a:r>
          </a:p>
        </p:txBody>
      </p:sp>
      <p:sp>
        <p:nvSpPr>
          <p:cNvPr id="168968" name="Rectangle 8"/>
          <p:cNvSpPr>
            <a:spLocks noChangeArrowheads="1"/>
          </p:cNvSpPr>
          <p:nvPr/>
        </p:nvSpPr>
        <p:spPr bwMode="auto">
          <a:xfrm>
            <a:off x="1992313" y="2004215"/>
            <a:ext cx="2791464" cy="11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nchor="ctr">
            <a:spAutoFit/>
          </a:bodyPr>
          <a:lstStyle/>
          <a:p>
            <a:r>
              <a:rPr lang="cs-CZ" altLang="cs-CZ" dirty="0"/>
              <a:t>přeměna klidové hmotnosti (energie) na energii → </a:t>
            </a:r>
            <a:r>
              <a:rPr lang="cs-CZ" altLang="cs-CZ" b="1" dirty="0">
                <a:solidFill>
                  <a:srgbClr val="FF0000"/>
                </a:solidFill>
              </a:rPr>
              <a:t>nejkompaktnější zdroj energie</a:t>
            </a:r>
            <a:endParaRPr lang="cs-CZ" altLang="cs-CZ" sz="2400" b="1" dirty="0">
              <a:solidFill>
                <a:srgbClr val="FF0000"/>
              </a:solidFill>
            </a:endParaRPr>
          </a:p>
        </p:txBody>
      </p:sp>
      <p:sp>
        <p:nvSpPr>
          <p:cNvPr id="168969" name="Rectangle 9"/>
          <p:cNvSpPr>
            <a:spLocks noChangeArrowheads="1"/>
          </p:cNvSpPr>
          <p:nvPr/>
        </p:nvSpPr>
        <p:spPr bwMode="auto">
          <a:xfrm>
            <a:off x="1968563" y="3192877"/>
            <a:ext cx="2838965"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cs-CZ" altLang="cs-CZ" dirty="0"/>
              <a:t>Počátek vesmíru → téměř shodné množství hmoty a antihmoty → obrovská anihilace (vzniká </a:t>
            </a:r>
            <a:r>
              <a:rPr lang="cs-CZ" altLang="cs-CZ" b="1" dirty="0">
                <a:solidFill>
                  <a:srgbClr val="FF0000"/>
                </a:solidFill>
              </a:rPr>
              <a:t>reliktní záření</a:t>
            </a:r>
            <a:r>
              <a:rPr lang="cs-CZ" altLang="cs-CZ" dirty="0"/>
              <a:t>) – </a:t>
            </a:r>
            <a:r>
              <a:rPr lang="cs-CZ" altLang="cs-CZ" u="sng" dirty="0"/>
              <a:t>malý přebytek hmoty zůstává</a:t>
            </a:r>
          </a:p>
        </p:txBody>
      </p:sp>
      <p:pic>
        <p:nvPicPr>
          <p:cNvPr id="168970" name="Picture 10"/>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04834" y="1602189"/>
            <a:ext cx="4824413" cy="24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71" name="Text Box 11"/>
          <p:cNvSpPr txBox="1">
            <a:spLocks noChangeArrowheads="1"/>
          </p:cNvSpPr>
          <p:nvPr/>
        </p:nvSpPr>
        <p:spPr bwMode="auto">
          <a:xfrm>
            <a:off x="5057126" y="4046360"/>
            <a:ext cx="249609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cs-CZ" altLang="cs-CZ" sz="1400" dirty="0">
                <a:solidFill>
                  <a:schemeClr val="accent1"/>
                </a:solidFill>
              </a:rPr>
              <a:t>Největší anihilace v našem vesmíru nastala na jeho počátku a jejím pozůstatkem je reliktní záření</a:t>
            </a:r>
          </a:p>
        </p:txBody>
      </p:sp>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6875" y="5000467"/>
            <a:ext cx="4761305" cy="1640945"/>
          </a:xfrm>
          <a:prstGeom prst="rect">
            <a:avLst/>
          </a:prstGeom>
        </p:spPr>
      </p:pic>
      <p:pic>
        <p:nvPicPr>
          <p:cNvPr id="3" name="Obráze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2815" y="2581297"/>
            <a:ext cx="2499575" cy="4021055"/>
          </a:xfrm>
          <a:prstGeom prst="rect">
            <a:avLst/>
          </a:prstGeom>
        </p:spPr>
      </p:pic>
    </p:spTree>
    <p:extLst>
      <p:ext uri="{BB962C8B-B14F-4D97-AF65-F5344CB8AC3E}">
        <p14:creationId xmlns:p14="http://schemas.microsoft.com/office/powerpoint/2010/main" val="24731719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6907137" y="285132"/>
            <a:ext cx="3509159" cy="2751522"/>
          </a:xfrm>
          <a:prstGeom prst="rect">
            <a:avLst/>
          </a:prstGeom>
          <a:noFill/>
        </p:spPr>
        <p:txBody>
          <a:bodyPr wrap="square" rtlCol="0">
            <a:spAutoFit/>
          </a:bodyPr>
          <a:lstStyle/>
          <a:p>
            <a:pPr marL="285750" indent="-285750">
              <a:lnSpc>
                <a:spcPct val="90000"/>
              </a:lnSpc>
              <a:buFont typeface="Arial" panose="020B0604020202020204" pitchFamily="34" charset="0"/>
              <a:buChar char="•"/>
            </a:pPr>
            <a:r>
              <a:rPr lang="cs-CZ" sz="1600" b="1" dirty="0">
                <a:solidFill>
                  <a:srgbClr val="FF0000"/>
                </a:solidFill>
              </a:rPr>
              <a:t>e</a:t>
            </a:r>
            <a:r>
              <a:rPr lang="cs-CZ" sz="1600" b="1" baseline="30000" dirty="0">
                <a:solidFill>
                  <a:srgbClr val="FF0000"/>
                </a:solidFill>
              </a:rPr>
              <a:t>-</a:t>
            </a:r>
            <a:r>
              <a:rPr lang="cs-CZ" sz="1600" b="1" dirty="0">
                <a:solidFill>
                  <a:srgbClr val="FF0000"/>
                </a:solidFill>
              </a:rPr>
              <a:t> + e</a:t>
            </a:r>
            <a:r>
              <a:rPr lang="cs-CZ" sz="1600" b="1" baseline="30000" dirty="0">
                <a:solidFill>
                  <a:srgbClr val="FF0000"/>
                </a:solidFill>
              </a:rPr>
              <a:t>+</a:t>
            </a:r>
            <a:r>
              <a:rPr lang="cs-CZ" sz="1600" dirty="0">
                <a:solidFill>
                  <a:srgbClr val="FF0000"/>
                </a:solidFill>
              </a:rPr>
              <a:t> </a:t>
            </a:r>
            <a:r>
              <a:rPr lang="cs-CZ" sz="1600" dirty="0">
                <a:solidFill>
                  <a:srgbClr val="FF0000"/>
                </a:solidFill>
                <a:sym typeface="Wingdings" panose="05000000000000000000" pitchFamily="2" charset="2"/>
              </a:rPr>
              <a:t> </a:t>
            </a:r>
            <a:r>
              <a:rPr lang="cs-CZ" sz="1600" dirty="0">
                <a:latin typeface="Symbol" panose="05050102010706020507" pitchFamily="18" charset="2"/>
                <a:sym typeface="Wingdings" panose="05000000000000000000" pitchFamily="2" charset="2"/>
              </a:rPr>
              <a:t>g</a:t>
            </a:r>
            <a:r>
              <a:rPr lang="cs-CZ" sz="1600" dirty="0">
                <a:sym typeface="Wingdings" panose="05000000000000000000" pitchFamily="2" charset="2"/>
              </a:rPr>
              <a:t> + </a:t>
            </a:r>
            <a:r>
              <a:rPr lang="cs-CZ" sz="1600" dirty="0">
                <a:latin typeface="Symbol" panose="05050102010706020507" pitchFamily="18" charset="2"/>
                <a:sym typeface="Wingdings" panose="05000000000000000000" pitchFamily="2" charset="2"/>
              </a:rPr>
              <a:t>g</a:t>
            </a:r>
            <a:r>
              <a:rPr lang="cs-CZ" sz="1600" dirty="0">
                <a:sym typeface="Wingdings" panose="05000000000000000000" pitchFamily="2" charset="2"/>
              </a:rPr>
              <a:t> </a:t>
            </a:r>
          </a:p>
          <a:p>
            <a:pPr marL="285750" indent="-285750">
              <a:lnSpc>
                <a:spcPct val="90000"/>
              </a:lnSpc>
              <a:buFont typeface="Arial" panose="020B0604020202020204" pitchFamily="34" charset="0"/>
              <a:buChar char="•"/>
            </a:pPr>
            <a:r>
              <a:rPr lang="cs-CZ" sz="1600" dirty="0">
                <a:sym typeface="Wingdings" panose="05000000000000000000" pitchFamily="2" charset="2"/>
              </a:rPr>
              <a:t>(veškerá hmota-klidová energie                          na kinetickou energii)</a:t>
            </a:r>
          </a:p>
          <a:p>
            <a:pPr marL="285750" indent="-285750">
              <a:lnSpc>
                <a:spcPct val="90000"/>
              </a:lnSpc>
              <a:buFont typeface="Arial" panose="020B0604020202020204" pitchFamily="34" charset="0"/>
              <a:buChar char="•"/>
            </a:pPr>
            <a:r>
              <a:rPr lang="cs-CZ" sz="1600" b="1" dirty="0">
                <a:solidFill>
                  <a:srgbClr val="FF0000"/>
                </a:solidFill>
                <a:sym typeface="Wingdings" panose="05000000000000000000" pitchFamily="2" charset="2"/>
              </a:rPr>
              <a:t>Anihilace (anti)p</a:t>
            </a:r>
            <a:r>
              <a:rPr lang="cs-CZ" sz="1600" dirty="0">
                <a:solidFill>
                  <a:srgbClr val="FF0000"/>
                </a:solidFill>
                <a:sym typeface="Wingdings" panose="05000000000000000000" pitchFamily="2" charset="2"/>
              </a:rPr>
              <a:t> a (anti)</a:t>
            </a:r>
            <a:r>
              <a:rPr lang="cs-CZ" sz="1600" b="1" dirty="0">
                <a:solidFill>
                  <a:srgbClr val="FF0000"/>
                </a:solidFill>
                <a:sym typeface="Wingdings" panose="05000000000000000000" pitchFamily="2" charset="2"/>
              </a:rPr>
              <a:t>n</a:t>
            </a:r>
            <a:r>
              <a:rPr lang="cs-CZ" sz="1600" b="1" baseline="30000" dirty="0">
                <a:solidFill>
                  <a:srgbClr val="FF0000"/>
                </a:solidFill>
                <a:sym typeface="Wingdings" panose="05000000000000000000" pitchFamily="2" charset="2"/>
              </a:rPr>
              <a:t>0</a:t>
            </a:r>
            <a:r>
              <a:rPr lang="cs-CZ" sz="1600" dirty="0">
                <a:solidFill>
                  <a:srgbClr val="FF0000"/>
                </a:solidFill>
                <a:sym typeface="Wingdings" panose="05000000000000000000" pitchFamily="2" charset="2"/>
              </a:rPr>
              <a:t>  </a:t>
            </a:r>
            <a:r>
              <a:rPr lang="cs-CZ" sz="1600" dirty="0">
                <a:sym typeface="Wingdings" panose="05000000000000000000" pitchFamily="2" charset="2"/>
              </a:rPr>
              <a:t>rozpad na m</a:t>
            </a:r>
            <a:r>
              <a:rPr lang="cs-CZ" sz="1600" dirty="0"/>
              <a:t>ezony </a:t>
            </a:r>
          </a:p>
          <a:p>
            <a:pPr marL="742950" lvl="1" indent="-285750">
              <a:lnSpc>
                <a:spcPct val="90000"/>
              </a:lnSpc>
              <a:buFont typeface="Arial" panose="020B0604020202020204" pitchFamily="34" charset="0"/>
              <a:buChar char="•"/>
            </a:pPr>
            <a:r>
              <a:rPr lang="cs-CZ" sz="1600" dirty="0">
                <a:sym typeface="Wingdings" panose="05000000000000000000" pitchFamily="2" charset="2"/>
              </a:rPr>
              <a:t>mezony  rozpad na        </a:t>
            </a:r>
            <a:r>
              <a:rPr lang="cs-CZ" sz="1600" dirty="0" err="1">
                <a:sym typeface="Wingdings" panose="05000000000000000000" pitchFamily="2" charset="2"/>
              </a:rPr>
              <a:t>miony</a:t>
            </a:r>
            <a:r>
              <a:rPr lang="cs-CZ" sz="1600" dirty="0">
                <a:sym typeface="Wingdings" panose="05000000000000000000" pitchFamily="2" charset="2"/>
              </a:rPr>
              <a:t> + neutrina</a:t>
            </a:r>
          </a:p>
          <a:p>
            <a:pPr marL="742950" lvl="1" indent="-285750">
              <a:lnSpc>
                <a:spcPct val="90000"/>
              </a:lnSpc>
              <a:buFont typeface="Arial" panose="020B0604020202020204" pitchFamily="34" charset="0"/>
              <a:buChar char="•"/>
            </a:pPr>
            <a:r>
              <a:rPr lang="cs-CZ" sz="1600" dirty="0" err="1">
                <a:sym typeface="Wingdings" panose="05000000000000000000" pitchFamily="2" charset="2"/>
              </a:rPr>
              <a:t>miony</a:t>
            </a:r>
            <a:r>
              <a:rPr lang="cs-CZ" sz="1600" dirty="0">
                <a:sym typeface="Wingdings" panose="05000000000000000000" pitchFamily="2" charset="2"/>
              </a:rPr>
              <a:t>  rozpad na                   e</a:t>
            </a:r>
            <a:r>
              <a:rPr lang="cs-CZ" sz="1600" baseline="30000" dirty="0">
                <a:sym typeface="Wingdings" panose="05000000000000000000" pitchFamily="2" charset="2"/>
              </a:rPr>
              <a:t>-</a:t>
            </a:r>
            <a:r>
              <a:rPr lang="cs-CZ" sz="1600" dirty="0">
                <a:sym typeface="Wingdings" panose="05000000000000000000" pitchFamily="2" charset="2"/>
              </a:rPr>
              <a:t> + neutrina </a:t>
            </a:r>
          </a:p>
          <a:p>
            <a:pPr marL="742950" lvl="1" indent="-285750">
              <a:lnSpc>
                <a:spcPct val="90000"/>
              </a:lnSpc>
              <a:buFont typeface="Arial" panose="020B0604020202020204" pitchFamily="34" charset="0"/>
              <a:buChar char="•"/>
            </a:pPr>
            <a:r>
              <a:rPr lang="cs-CZ" sz="1600" dirty="0">
                <a:sym typeface="Wingdings" panose="05000000000000000000" pitchFamily="2" charset="2"/>
              </a:rPr>
              <a:t>e</a:t>
            </a:r>
            <a:r>
              <a:rPr lang="cs-CZ" sz="1600" baseline="30000" dirty="0">
                <a:sym typeface="Wingdings" panose="05000000000000000000" pitchFamily="2" charset="2"/>
              </a:rPr>
              <a:t>-</a:t>
            </a:r>
            <a:r>
              <a:rPr lang="cs-CZ" sz="1600" dirty="0">
                <a:sym typeface="Wingdings" panose="05000000000000000000" pitchFamily="2" charset="2"/>
              </a:rPr>
              <a:t> reagují s e</a:t>
            </a:r>
            <a:r>
              <a:rPr lang="cs-CZ" sz="1600" baseline="30000" dirty="0">
                <a:sym typeface="Wingdings" panose="05000000000000000000" pitchFamily="2" charset="2"/>
              </a:rPr>
              <a:t>+</a:t>
            </a:r>
            <a:r>
              <a:rPr lang="cs-CZ" sz="1600" dirty="0">
                <a:sym typeface="Wingdings" panose="05000000000000000000" pitchFamily="2" charset="2"/>
              </a:rPr>
              <a:t>  fotony </a:t>
            </a:r>
            <a:r>
              <a:rPr lang="cs-CZ" sz="1600" dirty="0">
                <a:latin typeface="Symbol" panose="05050102010706020507" pitchFamily="18" charset="2"/>
                <a:sym typeface="Wingdings" panose="05000000000000000000" pitchFamily="2" charset="2"/>
              </a:rPr>
              <a:t>g</a:t>
            </a:r>
            <a:r>
              <a:rPr lang="cs-CZ" sz="1600" dirty="0">
                <a:sym typeface="Wingdings" panose="05000000000000000000" pitchFamily="2" charset="2"/>
              </a:rPr>
              <a:t> + neutrina </a:t>
            </a:r>
          </a:p>
          <a:p>
            <a:pPr marL="742950" lvl="1" indent="-285750">
              <a:lnSpc>
                <a:spcPct val="90000"/>
              </a:lnSpc>
              <a:buFont typeface="Arial" panose="020B0604020202020204" pitchFamily="34" charset="0"/>
              <a:buChar char="•"/>
            </a:pPr>
            <a:r>
              <a:rPr lang="cs-CZ" sz="1600" dirty="0">
                <a:sym typeface="Wingdings" panose="05000000000000000000" pitchFamily="2" charset="2"/>
              </a:rPr>
              <a:t>(ta mají malinkatou hmotnost)</a:t>
            </a:r>
            <a:endParaRPr lang="cs-CZ" sz="1600" dirty="0"/>
          </a:p>
        </p:txBody>
      </p:sp>
      <p:sp>
        <p:nvSpPr>
          <p:cNvPr id="15" name="Nadpis 1"/>
          <p:cNvSpPr txBox="1">
            <a:spLocks/>
          </p:cNvSpPr>
          <p:nvPr/>
        </p:nvSpPr>
        <p:spPr>
          <a:xfrm>
            <a:off x="2152650" y="157306"/>
            <a:ext cx="4329298" cy="107179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b="1" dirty="0"/>
              <a:t>ANIHILACE</a:t>
            </a:r>
          </a:p>
        </p:txBody>
      </p:sp>
      <p:pic>
        <p:nvPicPr>
          <p:cNvPr id="20" name="Obrázek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1474" y="3103735"/>
            <a:ext cx="4435434" cy="2938475"/>
          </a:xfrm>
          <a:prstGeom prst="rect">
            <a:avLst/>
          </a:prstGeom>
        </p:spPr>
      </p:pic>
      <p:sp>
        <p:nvSpPr>
          <p:cNvPr id="21" name="Obdélník 20"/>
          <p:cNvSpPr/>
          <p:nvPr/>
        </p:nvSpPr>
        <p:spPr>
          <a:xfrm>
            <a:off x="5621474" y="5721095"/>
            <a:ext cx="4435434" cy="982448"/>
          </a:xfrm>
          <a:prstGeom prst="rect">
            <a:avLst/>
          </a:prstGeom>
          <a:solidFill>
            <a:srgbClr val="FFFF00"/>
          </a:solidFill>
          <a:ln>
            <a:solidFill>
              <a:schemeClr val="accent1"/>
            </a:solidFill>
          </a:ln>
        </p:spPr>
        <p:txBody>
          <a:bodyPr wrap="square">
            <a:spAutoFit/>
          </a:bodyPr>
          <a:lstStyle/>
          <a:p>
            <a:pPr algn="just">
              <a:lnSpc>
                <a:spcPct val="80000"/>
              </a:lnSpc>
            </a:pPr>
            <a:r>
              <a:rPr lang="en-US" sz="1200" dirty="0"/>
              <a:t>Computer-processed streamer chamber photograph of the tracks </a:t>
            </a:r>
            <a:r>
              <a:rPr lang="cs-CZ" sz="1200" dirty="0"/>
              <a:t>   </a:t>
            </a:r>
            <a:r>
              <a:rPr lang="en-US" sz="1200" dirty="0"/>
              <a:t>of subatomic particles produced in a proton- antiproton collision at </a:t>
            </a:r>
            <a:r>
              <a:rPr lang="cs-CZ" sz="1200" dirty="0"/>
              <a:t>  </a:t>
            </a:r>
            <a:r>
              <a:rPr lang="en-US" sz="1200" dirty="0"/>
              <a:t>a total energy of 900 GeV</a:t>
            </a:r>
            <a:r>
              <a:rPr lang="cs-CZ" sz="1200" dirty="0"/>
              <a:t> (</a:t>
            </a:r>
            <a:r>
              <a:rPr lang="en-US" sz="1200" dirty="0"/>
              <a:t>CERN</a:t>
            </a:r>
            <a:r>
              <a:rPr lang="cs-CZ" sz="1200" dirty="0"/>
              <a:t>)</a:t>
            </a:r>
            <a:r>
              <a:rPr lang="en-US" sz="1200" dirty="0"/>
              <a:t>. The proton &amp; antiproton have come in from the sides of the picture &amp; annihilated at </a:t>
            </a:r>
            <a:r>
              <a:rPr lang="en-US" sz="1200" dirty="0" err="1"/>
              <a:t>centre</a:t>
            </a:r>
            <a:r>
              <a:rPr lang="en-US" sz="1200" dirty="0"/>
              <a:t> into pure energy; this energy </a:t>
            </a:r>
            <a:r>
              <a:rPr lang="en-US" sz="1200" dirty="0" err="1"/>
              <a:t>rematerialises</a:t>
            </a:r>
            <a:r>
              <a:rPr lang="en-US" sz="1200" dirty="0"/>
              <a:t> in a spray of new particles, mostly </a:t>
            </a:r>
            <a:r>
              <a:rPr lang="en-US" sz="1200" dirty="0" err="1"/>
              <a:t>pions</a:t>
            </a:r>
            <a:r>
              <a:rPr lang="en-US" sz="1200" dirty="0"/>
              <a:t>. Recorded 1985. </a:t>
            </a:r>
          </a:p>
        </p:txBody>
      </p:sp>
      <p:pic>
        <p:nvPicPr>
          <p:cNvPr id="22" name="Obrázek 21"/>
          <p:cNvPicPr>
            <a:picLocks noChangeAspect="1"/>
          </p:cNvPicPr>
          <p:nvPr/>
        </p:nvPicPr>
        <p:blipFill rotWithShape="1">
          <a:blip r:embed="rId3">
            <a:extLst>
              <a:ext uri="{28A0092B-C50C-407E-A947-70E740481C1C}">
                <a14:useLocalDpi xmlns:a14="http://schemas.microsoft.com/office/drawing/2010/main" val="0"/>
              </a:ext>
            </a:extLst>
          </a:blip>
          <a:srcRect l="39311" t="460" b="1"/>
          <a:stretch/>
        </p:blipFill>
        <p:spPr>
          <a:xfrm>
            <a:off x="2068140" y="3348513"/>
            <a:ext cx="3354520" cy="3112955"/>
          </a:xfrm>
          <a:prstGeom prst="rect">
            <a:avLst/>
          </a:prstGeom>
        </p:spPr>
      </p:pic>
      <p:pic>
        <p:nvPicPr>
          <p:cNvPr id="24" name="Obrázek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2008" y="841350"/>
            <a:ext cx="5045451" cy="2020341"/>
          </a:xfrm>
          <a:prstGeom prst="rect">
            <a:avLst/>
          </a:prstGeom>
        </p:spPr>
      </p:pic>
    </p:spTree>
    <p:extLst>
      <p:ext uri="{BB962C8B-B14F-4D97-AF65-F5344CB8AC3E}">
        <p14:creationId xmlns:p14="http://schemas.microsoft.com/office/powerpoint/2010/main" val="7255832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1891388" y="293871"/>
            <a:ext cx="8147962" cy="982723"/>
          </a:xfrm>
        </p:spPr>
        <p:txBody>
          <a:bodyPr/>
          <a:lstStyle/>
          <a:p>
            <a:r>
              <a:rPr lang="cs-CZ" b="1" dirty="0">
                <a:solidFill>
                  <a:schemeClr val="bg1"/>
                </a:solidFill>
              </a:rPr>
              <a:t>ANTI-DEUTERON</a:t>
            </a:r>
          </a:p>
        </p:txBody>
      </p:sp>
      <p:sp>
        <p:nvSpPr>
          <p:cNvPr id="3" name="Zástupný symbol pro obsah 2"/>
          <p:cNvSpPr>
            <a:spLocks noGrp="1"/>
          </p:cNvSpPr>
          <p:nvPr>
            <p:ph idx="1"/>
          </p:nvPr>
        </p:nvSpPr>
        <p:spPr>
          <a:xfrm>
            <a:off x="1891388" y="1264732"/>
            <a:ext cx="4044290" cy="5386041"/>
          </a:xfrm>
        </p:spPr>
        <p:txBody>
          <a:bodyPr>
            <a:noAutofit/>
          </a:bodyPr>
          <a:lstStyle/>
          <a:p>
            <a:pPr>
              <a:lnSpc>
                <a:spcPct val="100000"/>
              </a:lnSpc>
            </a:pPr>
            <a:r>
              <a:rPr lang="cs-CZ" sz="1600" dirty="0">
                <a:solidFill>
                  <a:schemeClr val="bg1"/>
                </a:solidFill>
              </a:rPr>
              <a:t>Vznik </a:t>
            </a:r>
            <a:r>
              <a:rPr lang="cs-CZ" sz="1600" b="1" dirty="0">
                <a:solidFill>
                  <a:srgbClr val="00B0F0"/>
                </a:solidFill>
              </a:rPr>
              <a:t>anti-deuteronu</a:t>
            </a:r>
            <a:r>
              <a:rPr lang="cs-CZ" sz="1600" dirty="0">
                <a:solidFill>
                  <a:schemeClr val="bg1"/>
                </a:solidFill>
              </a:rPr>
              <a:t>. Je to </a:t>
            </a:r>
            <a:r>
              <a:rPr lang="cs-CZ" sz="1600" b="1" u="sng" dirty="0">
                <a:solidFill>
                  <a:schemeClr val="bg1"/>
                </a:solidFill>
              </a:rPr>
              <a:t>prvé „anti-jádro</a:t>
            </a:r>
            <a:r>
              <a:rPr lang="cs-CZ" sz="1600" b="1" dirty="0">
                <a:solidFill>
                  <a:schemeClr val="bg1"/>
                </a:solidFill>
              </a:rPr>
              <a:t>“ </a:t>
            </a:r>
            <a:r>
              <a:rPr lang="cs-CZ" sz="1600" dirty="0">
                <a:solidFill>
                  <a:schemeClr val="bg1"/>
                </a:solidFill>
              </a:rPr>
              <a:t>(tedy jádro atomu antihmoty, složené z</a:t>
            </a:r>
            <a:r>
              <a:rPr lang="cs-CZ" sz="1600" u="sng" dirty="0">
                <a:solidFill>
                  <a:schemeClr val="bg1"/>
                </a:solidFill>
              </a:rPr>
              <a:t> více elementárních částic</a:t>
            </a:r>
            <a:r>
              <a:rPr lang="cs-CZ" sz="1600" dirty="0">
                <a:solidFill>
                  <a:schemeClr val="bg1"/>
                </a:solidFill>
              </a:rPr>
              <a:t>, i když zatím jen ze dvou), jehož existence byla fyzikálně prokázána.</a:t>
            </a:r>
          </a:p>
          <a:p>
            <a:pPr>
              <a:lnSpc>
                <a:spcPct val="100000"/>
              </a:lnSpc>
            </a:pPr>
            <a:r>
              <a:rPr lang="cs-CZ" sz="1600" dirty="0">
                <a:solidFill>
                  <a:schemeClr val="bg1"/>
                </a:solidFill>
              </a:rPr>
              <a:t>Je složeno z </a:t>
            </a:r>
            <a:r>
              <a:rPr lang="cs-CZ" sz="1600" b="1" dirty="0">
                <a:solidFill>
                  <a:srgbClr val="00B0F0"/>
                </a:solidFill>
              </a:rPr>
              <a:t>antiprotonu</a:t>
            </a:r>
            <a:r>
              <a:rPr lang="cs-CZ" sz="1600" dirty="0">
                <a:solidFill>
                  <a:schemeClr val="bg1"/>
                </a:solidFill>
              </a:rPr>
              <a:t> a </a:t>
            </a:r>
            <a:r>
              <a:rPr lang="cs-CZ" sz="1600" b="1" dirty="0">
                <a:solidFill>
                  <a:srgbClr val="00B0F0"/>
                </a:solidFill>
              </a:rPr>
              <a:t>antineutronu</a:t>
            </a:r>
            <a:r>
              <a:rPr lang="cs-CZ" sz="1600" dirty="0">
                <a:solidFill>
                  <a:schemeClr val="bg1"/>
                </a:solidFill>
              </a:rPr>
              <a:t> a představuje </a:t>
            </a:r>
            <a:r>
              <a:rPr lang="cs-CZ" sz="1600" u="sng" dirty="0">
                <a:solidFill>
                  <a:schemeClr val="bg1"/>
                </a:solidFill>
              </a:rPr>
              <a:t>anti-jádro</a:t>
            </a:r>
            <a:r>
              <a:rPr lang="cs-CZ" sz="1600" dirty="0">
                <a:solidFill>
                  <a:schemeClr val="bg1"/>
                </a:solidFill>
              </a:rPr>
              <a:t> těžkého vodíku, tedy </a:t>
            </a:r>
            <a:r>
              <a:rPr lang="cs-CZ" sz="1600" u="sng" dirty="0">
                <a:solidFill>
                  <a:schemeClr val="bg1"/>
                </a:solidFill>
              </a:rPr>
              <a:t>anti-deuteria</a:t>
            </a:r>
            <a:r>
              <a:rPr lang="cs-CZ" sz="1600" dirty="0">
                <a:solidFill>
                  <a:schemeClr val="bg1"/>
                </a:solidFill>
              </a:rPr>
              <a:t>.</a:t>
            </a:r>
          </a:p>
          <a:p>
            <a:pPr>
              <a:lnSpc>
                <a:spcPct val="100000"/>
              </a:lnSpc>
            </a:pPr>
            <a:r>
              <a:rPr lang="cs-CZ" sz="1600" dirty="0">
                <a:solidFill>
                  <a:schemeClr val="bg1"/>
                </a:solidFill>
              </a:rPr>
              <a:t>Tento objev je </a:t>
            </a:r>
            <a:r>
              <a:rPr lang="cs-CZ" sz="1600" u="sng" dirty="0">
                <a:solidFill>
                  <a:schemeClr val="bg1"/>
                </a:solidFill>
              </a:rPr>
              <a:t>přímým důkazem možnosti existence </a:t>
            </a:r>
            <a:r>
              <a:rPr lang="cs-CZ" sz="1600" b="1" u="sng" dirty="0">
                <a:solidFill>
                  <a:srgbClr val="00B0F0"/>
                </a:solidFill>
              </a:rPr>
              <a:t>antihmoty</a:t>
            </a:r>
            <a:r>
              <a:rPr lang="cs-CZ" sz="1600" u="sng" dirty="0">
                <a:solidFill>
                  <a:schemeClr val="bg1"/>
                </a:solidFill>
              </a:rPr>
              <a:t> </a:t>
            </a:r>
            <a:r>
              <a:rPr lang="cs-CZ" sz="1600" dirty="0">
                <a:solidFill>
                  <a:schemeClr val="bg1"/>
                </a:solidFill>
              </a:rPr>
              <a:t>(z níž jsme dosud znali jen elementární částice) s obdobnými jadernými vaznými silami jako v normálních atomových jádrech.</a:t>
            </a:r>
          </a:p>
          <a:p>
            <a:pPr>
              <a:lnSpc>
                <a:spcPct val="100000"/>
              </a:lnSpc>
            </a:pPr>
            <a:r>
              <a:rPr lang="cs-CZ" sz="1600" dirty="0">
                <a:solidFill>
                  <a:schemeClr val="bg1"/>
                </a:solidFill>
              </a:rPr>
              <a:t>Pojem antihmoty složené ze záporně nabitých jader, kolem nichž obíhají kladně nabité pozitrony, se tak dostává </a:t>
            </a:r>
            <a:r>
              <a:rPr lang="cs-CZ" sz="1600" u="sng" dirty="0">
                <a:solidFill>
                  <a:schemeClr val="bg1"/>
                </a:solidFill>
              </a:rPr>
              <a:t>z oblasti spekulativní do oblasti reálných fyzikálních výzkumů.</a:t>
            </a:r>
          </a:p>
          <a:p>
            <a:pPr>
              <a:lnSpc>
                <a:spcPct val="100000"/>
              </a:lnSpc>
            </a:pPr>
            <a:r>
              <a:rPr lang="cs-CZ" sz="1600" b="1" dirty="0">
                <a:solidFill>
                  <a:schemeClr val="bg1"/>
                </a:solidFill>
              </a:rPr>
              <a:t>M. Černoch (Vesmír, 45, 222, 1966/7)</a:t>
            </a:r>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4747" y="587830"/>
            <a:ext cx="4258084" cy="6003563"/>
          </a:xfrm>
          <a:prstGeom prst="rect">
            <a:avLst/>
          </a:prstGeom>
          <a:ln w="38100">
            <a:solidFill>
              <a:srgbClr val="0070C0"/>
            </a:solidFill>
          </a:ln>
        </p:spPr>
      </p:pic>
    </p:spTree>
    <p:extLst>
      <p:ext uri="{BB962C8B-B14F-4D97-AF65-F5344CB8AC3E}">
        <p14:creationId xmlns:p14="http://schemas.microsoft.com/office/powerpoint/2010/main" val="193233512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Rectangle 4"/>
          <p:cNvSpPr>
            <a:spLocks noGrp="1" noChangeArrowheads="1"/>
          </p:cNvSpPr>
          <p:nvPr>
            <p:ph type="title" idx="4294967295"/>
          </p:nvPr>
        </p:nvSpPr>
        <p:spPr>
          <a:xfrm>
            <a:off x="3869630" y="273845"/>
            <a:ext cx="4304759" cy="484187"/>
          </a:xfrm>
        </p:spPr>
        <p:txBody>
          <a:bodyPr>
            <a:noAutofit/>
          </a:bodyPr>
          <a:lstStyle/>
          <a:p>
            <a:r>
              <a:rPr lang="cs-CZ" altLang="cs-CZ" sz="4000" b="1" dirty="0"/>
              <a:t>ZDROJE ANTIHMOTY</a:t>
            </a:r>
          </a:p>
        </p:txBody>
      </p:sp>
      <p:pic>
        <p:nvPicPr>
          <p:cNvPr id="69645" name="Picture 13"/>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6959601" y="1412876"/>
            <a:ext cx="3419475" cy="2303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9637" name="Text Box 5"/>
          <p:cNvSpPr txBox="1">
            <a:spLocks noChangeArrowheads="1"/>
          </p:cNvSpPr>
          <p:nvPr/>
        </p:nvSpPr>
        <p:spPr bwMode="auto">
          <a:xfrm>
            <a:off x="1703389" y="700228"/>
            <a:ext cx="170880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dirty="0"/>
              <a:t>Přírodní zdroje :</a:t>
            </a:r>
          </a:p>
        </p:txBody>
      </p:sp>
      <p:sp>
        <p:nvSpPr>
          <p:cNvPr id="69638" name="Text Box 6"/>
          <p:cNvSpPr txBox="1">
            <a:spLocks noChangeArrowheads="1"/>
          </p:cNvSpPr>
          <p:nvPr/>
        </p:nvSpPr>
        <p:spPr bwMode="auto">
          <a:xfrm>
            <a:off x="1703388" y="3648888"/>
            <a:ext cx="156735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dirty="0"/>
              <a:t>Umělé zdroje :</a:t>
            </a:r>
          </a:p>
        </p:txBody>
      </p:sp>
      <p:sp>
        <p:nvSpPr>
          <p:cNvPr id="69639" name="Text Box 7"/>
          <p:cNvSpPr txBox="1">
            <a:spLocks noChangeArrowheads="1"/>
          </p:cNvSpPr>
          <p:nvPr/>
        </p:nvSpPr>
        <p:spPr bwMode="auto">
          <a:xfrm>
            <a:off x="1992314" y="1133617"/>
            <a:ext cx="406874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eaLnBrk="0" fontAlgn="base" hangingPunct="0">
              <a:spcBef>
                <a:spcPct val="0"/>
              </a:spcBef>
              <a:spcAft>
                <a:spcPct val="0"/>
              </a:spcAft>
              <a:defRPr sz="2400">
                <a:solidFill>
                  <a:schemeClr val="tx1"/>
                </a:solidFill>
                <a:latin typeface="Times New Roman" panose="02020603050405020304" pitchFamily="18" charset="0"/>
              </a:defRPr>
            </a:lvl6pPr>
            <a:lvl7pPr marL="3200400" indent="-457200" eaLnBrk="0" fontAlgn="base" hangingPunct="0">
              <a:spcBef>
                <a:spcPct val="0"/>
              </a:spcBef>
              <a:spcAft>
                <a:spcPct val="0"/>
              </a:spcAft>
              <a:defRPr sz="2400">
                <a:solidFill>
                  <a:schemeClr val="tx1"/>
                </a:solidFill>
                <a:latin typeface="Times New Roman" panose="02020603050405020304" pitchFamily="18" charset="0"/>
              </a:defRPr>
            </a:lvl7pPr>
            <a:lvl8pPr marL="3657600" indent="-457200" eaLnBrk="0" fontAlgn="base" hangingPunct="0">
              <a:spcBef>
                <a:spcPct val="0"/>
              </a:spcBef>
              <a:spcAft>
                <a:spcPct val="0"/>
              </a:spcAft>
              <a:defRPr sz="2400">
                <a:solidFill>
                  <a:schemeClr val="tx1"/>
                </a:solidFill>
                <a:latin typeface="Times New Roman" panose="02020603050405020304" pitchFamily="18" charset="0"/>
              </a:defRPr>
            </a:lvl8pPr>
            <a:lvl9pPr marL="4114800" indent="-457200" eaLnBrk="0" fontAlgn="base" hangingPunct="0">
              <a:spcBef>
                <a:spcPct val="0"/>
              </a:spcBef>
              <a:spcAft>
                <a:spcPct val="0"/>
              </a:spcAft>
              <a:defRPr sz="2400">
                <a:solidFill>
                  <a:schemeClr val="tx1"/>
                </a:solidFill>
                <a:latin typeface="Times New Roman" panose="02020603050405020304" pitchFamily="18" charset="0"/>
              </a:defRPr>
            </a:lvl9pPr>
          </a:lstStyle>
          <a:p>
            <a:pPr>
              <a:buAutoNum type="arabicParenR"/>
            </a:pPr>
            <a:r>
              <a:rPr lang="cs-CZ" altLang="cs-CZ" sz="1800" b="1" dirty="0">
                <a:solidFill>
                  <a:srgbClr val="0070C0"/>
                </a:solidFill>
              </a:rPr>
              <a:t>Rozpad beta plus </a:t>
            </a:r>
            <a:r>
              <a:rPr lang="cs-CZ" altLang="cs-CZ" sz="1800" dirty="0"/>
              <a:t>– zdroj pozitronů</a:t>
            </a:r>
          </a:p>
          <a:p>
            <a:pPr marL="0" indent="0"/>
            <a:r>
              <a:rPr lang="cs-CZ" altLang="cs-CZ" sz="1800" dirty="0"/>
              <a:t>	Např. </a:t>
            </a:r>
            <a:r>
              <a:rPr lang="cs-CZ" altLang="cs-CZ" sz="1800" baseline="30000" dirty="0"/>
              <a:t>22</a:t>
            </a:r>
            <a:r>
              <a:rPr lang="cs-CZ" altLang="cs-CZ" sz="1800" dirty="0"/>
              <a:t>Na </a:t>
            </a:r>
            <a:r>
              <a:rPr lang="cs-CZ" altLang="cs-CZ" sz="1800" dirty="0">
                <a:sym typeface="Wingdings" panose="05000000000000000000" pitchFamily="2" charset="2"/>
              </a:rPr>
              <a:t></a:t>
            </a:r>
            <a:r>
              <a:rPr lang="cs-CZ" altLang="cs-CZ" sz="1800" dirty="0"/>
              <a:t> </a:t>
            </a:r>
            <a:r>
              <a:rPr lang="cs-CZ" altLang="cs-CZ" sz="1800" baseline="30000" dirty="0"/>
              <a:t>22</a:t>
            </a:r>
            <a:r>
              <a:rPr lang="cs-CZ" altLang="cs-CZ" sz="1800" dirty="0"/>
              <a:t>Ne </a:t>
            </a:r>
            <a:r>
              <a:rPr lang="cs-CZ" altLang="cs-CZ" sz="1800" dirty="0">
                <a:sym typeface="Wingdings" panose="05000000000000000000" pitchFamily="2" charset="2"/>
              </a:rPr>
              <a:t>+ </a:t>
            </a:r>
            <a:r>
              <a:rPr lang="cs-CZ" altLang="cs-CZ" sz="1800" dirty="0"/>
              <a:t>e</a:t>
            </a:r>
            <a:r>
              <a:rPr lang="cs-CZ" altLang="cs-CZ" sz="1800" baseline="30000" dirty="0"/>
              <a:t>+ </a:t>
            </a:r>
            <a:r>
              <a:rPr lang="cs-CZ" altLang="cs-CZ" sz="1800" dirty="0"/>
              <a:t>+ </a:t>
            </a:r>
            <a:r>
              <a:rPr lang="cs-CZ" altLang="cs-CZ" sz="1800" i="1" dirty="0">
                <a:latin typeface="Symbol" panose="05050102010706020507" pitchFamily="18" charset="2"/>
              </a:rPr>
              <a:t>n</a:t>
            </a:r>
            <a:r>
              <a:rPr lang="cs-CZ" altLang="cs-CZ" sz="1800" baseline="-25000" dirty="0"/>
              <a:t>e</a:t>
            </a:r>
          </a:p>
          <a:p>
            <a:pPr marL="1341438" indent="-1341438">
              <a:tabLst>
                <a:tab pos="1484313" algn="l"/>
              </a:tabLst>
            </a:pPr>
            <a:r>
              <a:rPr lang="cs-CZ" altLang="cs-CZ" sz="1800" dirty="0"/>
              <a:t> 	  </a:t>
            </a:r>
            <a:r>
              <a:rPr lang="cs-CZ" altLang="cs-CZ" sz="1800" baseline="30000" dirty="0"/>
              <a:t>27</a:t>
            </a:r>
            <a:r>
              <a:rPr lang="cs-CZ" altLang="cs-CZ" sz="1800" dirty="0"/>
              <a:t>Si </a:t>
            </a:r>
            <a:r>
              <a:rPr lang="cs-CZ" altLang="cs-CZ" sz="1800" dirty="0">
                <a:sym typeface="Wingdings" panose="05000000000000000000" pitchFamily="2" charset="2"/>
              </a:rPr>
              <a:t></a:t>
            </a:r>
            <a:r>
              <a:rPr lang="cs-CZ" altLang="cs-CZ" sz="1800" dirty="0"/>
              <a:t> </a:t>
            </a:r>
            <a:r>
              <a:rPr lang="cs-CZ" altLang="cs-CZ" sz="1800" baseline="30000" dirty="0"/>
              <a:t>27</a:t>
            </a:r>
            <a:r>
              <a:rPr lang="cs-CZ" altLang="cs-CZ" sz="1800" dirty="0"/>
              <a:t>Al </a:t>
            </a:r>
            <a:r>
              <a:rPr lang="cs-CZ" altLang="cs-CZ" sz="1800" dirty="0">
                <a:sym typeface="Wingdings" panose="05000000000000000000" pitchFamily="2" charset="2"/>
              </a:rPr>
              <a:t>+ </a:t>
            </a:r>
            <a:r>
              <a:rPr lang="cs-CZ" altLang="cs-CZ" sz="1800" dirty="0"/>
              <a:t>e</a:t>
            </a:r>
            <a:r>
              <a:rPr lang="cs-CZ" altLang="cs-CZ" sz="1800" baseline="30000" dirty="0"/>
              <a:t>+ </a:t>
            </a:r>
            <a:r>
              <a:rPr lang="cs-CZ" altLang="cs-CZ" sz="1800" dirty="0"/>
              <a:t>+ </a:t>
            </a:r>
            <a:r>
              <a:rPr lang="cs-CZ" altLang="cs-CZ" sz="1800" i="1" dirty="0">
                <a:latin typeface="Symbol" panose="05050102010706020507" pitchFamily="18" charset="2"/>
              </a:rPr>
              <a:t>n</a:t>
            </a:r>
            <a:r>
              <a:rPr lang="cs-CZ" altLang="cs-CZ" sz="1800" baseline="-25000" dirty="0"/>
              <a:t>e</a:t>
            </a:r>
            <a:endParaRPr lang="cs-CZ" altLang="cs-CZ" sz="1800" dirty="0"/>
          </a:p>
          <a:p>
            <a:pPr marL="0" indent="0"/>
            <a:endParaRPr lang="cs-CZ" altLang="cs-CZ" sz="1800" dirty="0"/>
          </a:p>
        </p:txBody>
      </p:sp>
      <p:sp>
        <p:nvSpPr>
          <p:cNvPr id="69640" name="Text Box 8"/>
          <p:cNvSpPr txBox="1">
            <a:spLocks noChangeArrowheads="1"/>
          </p:cNvSpPr>
          <p:nvPr/>
        </p:nvSpPr>
        <p:spPr bwMode="auto">
          <a:xfrm>
            <a:off x="1992313" y="1921689"/>
            <a:ext cx="48958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altLang="cs-CZ" dirty="0"/>
              <a:t>2) </a:t>
            </a:r>
            <a:r>
              <a:rPr lang="cs-CZ" altLang="cs-CZ" b="1" dirty="0">
                <a:solidFill>
                  <a:srgbClr val="0070C0"/>
                </a:solidFill>
              </a:rPr>
              <a:t>Kosmické záření </a:t>
            </a:r>
            <a:r>
              <a:rPr lang="cs-CZ" altLang="cs-CZ" dirty="0"/>
              <a:t>– srážka částic (jader)</a:t>
            </a:r>
          </a:p>
          <a:p>
            <a:r>
              <a:rPr lang="cs-CZ" altLang="cs-CZ" dirty="0"/>
              <a:t>         s vysokou energií </a:t>
            </a:r>
            <a:r>
              <a:rPr lang="cs-CZ" altLang="cs-CZ" dirty="0">
                <a:cs typeface="Times New Roman" panose="02020603050405020304" pitchFamily="18" charset="0"/>
              </a:rPr>
              <a:t>→ </a:t>
            </a:r>
            <a:r>
              <a:rPr lang="cs-CZ" altLang="cs-CZ" dirty="0"/>
              <a:t>zdroj široké palety </a:t>
            </a:r>
          </a:p>
          <a:p>
            <a:r>
              <a:rPr lang="cs-CZ" altLang="cs-CZ" dirty="0"/>
              <a:t>         antičástic – hlavně antiprotony, vznik </a:t>
            </a:r>
          </a:p>
          <a:p>
            <a:r>
              <a:rPr lang="cs-CZ" altLang="cs-CZ" dirty="0"/>
              <a:t>         těžších </a:t>
            </a:r>
            <a:r>
              <a:rPr lang="cs-CZ" altLang="cs-CZ" dirty="0" err="1"/>
              <a:t>antijader</a:t>
            </a:r>
            <a:r>
              <a:rPr lang="cs-CZ" altLang="cs-CZ" dirty="0"/>
              <a:t> nepravděpodobný</a:t>
            </a:r>
          </a:p>
        </p:txBody>
      </p:sp>
      <p:sp>
        <p:nvSpPr>
          <p:cNvPr id="69641" name="Text Box 9"/>
          <p:cNvSpPr txBox="1">
            <a:spLocks noChangeArrowheads="1"/>
          </p:cNvSpPr>
          <p:nvPr/>
        </p:nvSpPr>
        <p:spPr bwMode="auto">
          <a:xfrm>
            <a:off x="2063751" y="4009250"/>
            <a:ext cx="4824413"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eaLnBrk="0" fontAlgn="base" hangingPunct="0">
              <a:spcBef>
                <a:spcPct val="0"/>
              </a:spcBef>
              <a:spcAft>
                <a:spcPct val="0"/>
              </a:spcAft>
              <a:defRPr sz="2400">
                <a:solidFill>
                  <a:schemeClr val="tx1"/>
                </a:solidFill>
                <a:latin typeface="Times New Roman" panose="02020603050405020304" pitchFamily="18" charset="0"/>
              </a:defRPr>
            </a:lvl6pPr>
            <a:lvl7pPr marL="3200400" indent="-457200" eaLnBrk="0" fontAlgn="base" hangingPunct="0">
              <a:spcBef>
                <a:spcPct val="0"/>
              </a:spcBef>
              <a:spcAft>
                <a:spcPct val="0"/>
              </a:spcAft>
              <a:defRPr sz="2400">
                <a:solidFill>
                  <a:schemeClr val="tx1"/>
                </a:solidFill>
                <a:latin typeface="Times New Roman" panose="02020603050405020304" pitchFamily="18" charset="0"/>
              </a:defRPr>
            </a:lvl7pPr>
            <a:lvl8pPr marL="3657600" indent="-457200" eaLnBrk="0" fontAlgn="base" hangingPunct="0">
              <a:spcBef>
                <a:spcPct val="0"/>
              </a:spcBef>
              <a:spcAft>
                <a:spcPct val="0"/>
              </a:spcAft>
              <a:defRPr sz="2400">
                <a:solidFill>
                  <a:schemeClr val="tx1"/>
                </a:solidFill>
                <a:latin typeface="Times New Roman" panose="02020603050405020304" pitchFamily="18" charset="0"/>
              </a:defRPr>
            </a:lvl8pPr>
            <a:lvl9pPr marL="4114800" indent="-457200" eaLnBrk="0" fontAlgn="base" hangingPunct="0">
              <a:spcBef>
                <a:spcPct val="0"/>
              </a:spcBef>
              <a:spcAft>
                <a:spcPct val="0"/>
              </a:spcAft>
              <a:defRPr sz="2400">
                <a:solidFill>
                  <a:schemeClr val="tx1"/>
                </a:solidFill>
                <a:latin typeface="Times New Roman" panose="02020603050405020304" pitchFamily="18" charset="0"/>
              </a:defRPr>
            </a:lvl9pPr>
          </a:lstStyle>
          <a:p>
            <a:r>
              <a:rPr lang="cs-CZ" altLang="cs-CZ" sz="1800" dirty="0"/>
              <a:t>1) </a:t>
            </a:r>
            <a:r>
              <a:rPr lang="cs-CZ" altLang="cs-CZ" sz="1800" b="1" dirty="0">
                <a:solidFill>
                  <a:srgbClr val="0070C0"/>
                </a:solidFill>
              </a:rPr>
              <a:t>Urychlovače</a:t>
            </a:r>
            <a:r>
              <a:rPr lang="cs-CZ" altLang="cs-CZ" sz="1800" dirty="0"/>
              <a:t> – podobně jako u kosmického</a:t>
            </a:r>
          </a:p>
          <a:p>
            <a:r>
              <a:rPr lang="cs-CZ" altLang="cs-CZ" sz="1800" dirty="0"/>
              <a:t>        záření – velmi vysoké energie, produkce v páru, urychlení na rychlosti v </a:t>
            </a:r>
            <a:r>
              <a:rPr lang="cs-CZ" altLang="cs-CZ" sz="1800" dirty="0">
                <a:cs typeface="Times New Roman" panose="02020603050405020304" pitchFamily="18" charset="0"/>
              </a:rPr>
              <a:t>≈</a:t>
            </a:r>
            <a:r>
              <a:rPr lang="cs-CZ" altLang="cs-CZ" sz="1800" dirty="0"/>
              <a:t> c</a:t>
            </a:r>
          </a:p>
        </p:txBody>
      </p:sp>
      <p:sp>
        <p:nvSpPr>
          <p:cNvPr id="69642" name="Text Box 10"/>
          <p:cNvSpPr txBox="1">
            <a:spLocks noChangeArrowheads="1"/>
          </p:cNvSpPr>
          <p:nvPr/>
        </p:nvSpPr>
        <p:spPr bwMode="auto">
          <a:xfrm>
            <a:off x="1900238" y="47506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cs-CZ" altLang="cs-CZ"/>
          </a:p>
        </p:txBody>
      </p:sp>
      <p:sp>
        <p:nvSpPr>
          <p:cNvPr id="69644" name="Text Box 12"/>
          <p:cNvSpPr txBox="1">
            <a:spLocks noChangeArrowheads="1"/>
          </p:cNvSpPr>
          <p:nvPr/>
        </p:nvSpPr>
        <p:spPr bwMode="auto">
          <a:xfrm>
            <a:off x="3935414" y="4872851"/>
            <a:ext cx="334540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2400"/>
              <a:t>Jak antihmotu skladovat?</a:t>
            </a:r>
          </a:p>
        </p:txBody>
      </p:sp>
      <p:pic>
        <p:nvPicPr>
          <p:cNvPr id="69647" name="Picture 15"/>
          <p:cNvPicPr>
            <a:picLocks noGrp="1" noChangeAspect="1" noChangeArrowheads="1"/>
          </p:cNvPicPr>
          <p:nvPr>
            <p:ph sz="half" idx="4294967295"/>
          </p:nvPr>
        </p:nvPicPr>
        <p:blipFill>
          <a:blip r:embed="rId3" cstate="print">
            <a:extLst>
              <a:ext uri="{28A0092B-C50C-407E-A947-70E740481C1C}">
                <a14:useLocalDpi xmlns:a14="http://schemas.microsoft.com/office/drawing/2010/main" val="0"/>
              </a:ext>
            </a:extLst>
          </a:blip>
          <a:srcRect/>
          <a:stretch>
            <a:fillRect/>
          </a:stretch>
        </p:blipFill>
        <p:spPr>
          <a:xfrm>
            <a:off x="7824788" y="4581525"/>
            <a:ext cx="2519362" cy="1995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9649" name="Text Box 17"/>
          <p:cNvSpPr txBox="1">
            <a:spLocks noChangeArrowheads="1"/>
          </p:cNvSpPr>
          <p:nvPr/>
        </p:nvSpPr>
        <p:spPr bwMode="auto">
          <a:xfrm>
            <a:off x="2135189" y="5306239"/>
            <a:ext cx="5564187"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altLang="cs-CZ" dirty="0"/>
              <a:t>Uchovávání antičástic pomocí magnetického pole v podobě nabitých částic - plazmy </a:t>
            </a:r>
            <a:r>
              <a:rPr lang="cs-CZ" altLang="cs-CZ" dirty="0">
                <a:cs typeface="Times New Roman" panose="02020603050405020304" pitchFamily="18" charset="0"/>
              </a:rPr>
              <a:t>→  magnetické prstence, magnetické pasti – dnes až několik měsíců</a:t>
            </a:r>
          </a:p>
        </p:txBody>
      </p:sp>
      <p:sp>
        <p:nvSpPr>
          <p:cNvPr id="69650" name="Text Box 18"/>
          <p:cNvSpPr txBox="1">
            <a:spLocks noChangeArrowheads="1"/>
          </p:cNvSpPr>
          <p:nvPr/>
        </p:nvSpPr>
        <p:spPr bwMode="auto">
          <a:xfrm>
            <a:off x="6970714" y="3860800"/>
            <a:ext cx="3510385"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1400"/>
              <a:t>Část zařízení LEAR pro produkci pomalých </a:t>
            </a:r>
          </a:p>
          <a:p>
            <a:r>
              <a:rPr lang="cs-CZ" altLang="cs-CZ" sz="1400"/>
              <a:t>antiprotonů (protonový urychlovač v CERNu)</a:t>
            </a:r>
          </a:p>
          <a:p>
            <a:endParaRPr lang="cs-CZ" altLang="cs-CZ" sz="1400"/>
          </a:p>
        </p:txBody>
      </p:sp>
      <p:sp>
        <p:nvSpPr>
          <p:cNvPr id="69651" name="Text Box 19"/>
          <p:cNvSpPr txBox="1">
            <a:spLocks noChangeArrowheads="1"/>
          </p:cNvSpPr>
          <p:nvPr/>
        </p:nvSpPr>
        <p:spPr bwMode="auto">
          <a:xfrm>
            <a:off x="3935413" y="6385738"/>
            <a:ext cx="339676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1400"/>
              <a:t>akumulační prstenec ISR v CERNu (Ženeva)</a:t>
            </a:r>
            <a:r>
              <a:rPr lang="cs-CZ" altLang="cs-CZ"/>
              <a:t> </a:t>
            </a:r>
          </a:p>
        </p:txBody>
      </p:sp>
      <p:sp>
        <p:nvSpPr>
          <p:cNvPr id="69652" name="Text Box 20"/>
          <p:cNvSpPr txBox="1">
            <a:spLocks noChangeArrowheads="1"/>
          </p:cNvSpPr>
          <p:nvPr/>
        </p:nvSpPr>
        <p:spPr bwMode="auto">
          <a:xfrm>
            <a:off x="2208213" y="3217088"/>
            <a:ext cx="44945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a:t>Existence antihelia by byla důkazem antihvězd</a:t>
            </a:r>
          </a:p>
        </p:txBody>
      </p:sp>
      <p:sp>
        <p:nvSpPr>
          <p:cNvPr id="69653" name="Line 21"/>
          <p:cNvSpPr>
            <a:spLocks noChangeShapeType="1"/>
          </p:cNvSpPr>
          <p:nvPr/>
        </p:nvSpPr>
        <p:spPr bwMode="auto">
          <a:xfrm>
            <a:off x="4224338" y="3072625"/>
            <a:ext cx="0" cy="217488"/>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extLst>
      <p:ext uri="{BB962C8B-B14F-4D97-AF65-F5344CB8AC3E}">
        <p14:creationId xmlns:p14="http://schemas.microsoft.com/office/powerpoint/2010/main" val="3734842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stretch>
            <a:fillRect/>
          </a:stretch>
        </p:blipFill>
        <p:spPr>
          <a:xfrm>
            <a:off x="7973292" y="1220993"/>
            <a:ext cx="3461147" cy="4763377"/>
          </a:xfrm>
          <a:prstGeom prst="rect">
            <a:avLst/>
          </a:prstGeom>
        </p:spPr>
      </p:pic>
      <p:sp>
        <p:nvSpPr>
          <p:cNvPr id="8" name="Obdélník 7"/>
          <p:cNvSpPr/>
          <p:nvPr/>
        </p:nvSpPr>
        <p:spPr>
          <a:xfrm>
            <a:off x="7248897" y="1151287"/>
            <a:ext cx="1609107" cy="1977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Zástupný symbol pro obsah 2"/>
          <p:cNvSpPr>
            <a:spLocks noGrp="1"/>
          </p:cNvSpPr>
          <p:nvPr>
            <p:ph idx="1"/>
          </p:nvPr>
        </p:nvSpPr>
        <p:spPr>
          <a:xfrm>
            <a:off x="600076" y="1220993"/>
            <a:ext cx="6518316" cy="5339505"/>
          </a:xfrm>
        </p:spPr>
        <p:txBody>
          <a:bodyPr>
            <a:noAutofit/>
          </a:bodyPr>
          <a:lstStyle/>
          <a:p>
            <a:pPr>
              <a:lnSpc>
                <a:spcPct val="100000"/>
              </a:lnSpc>
              <a:spcBef>
                <a:spcPts val="600"/>
              </a:spcBef>
            </a:pPr>
            <a:r>
              <a:rPr lang="cs-CZ" sz="2400" b="1" dirty="0" err="1"/>
              <a:t>Démokritos</a:t>
            </a:r>
            <a:r>
              <a:rPr lang="cs-CZ" sz="2400" dirty="0"/>
              <a:t> </a:t>
            </a:r>
            <a:r>
              <a:rPr lang="es-ES" sz="2400" dirty="0"/>
              <a:t>460 - 370 př. n. l.</a:t>
            </a:r>
            <a:r>
              <a:rPr lang="cs-CZ" sz="2400" dirty="0"/>
              <a:t>, žák </a:t>
            </a:r>
            <a:r>
              <a:rPr lang="cs-CZ" sz="2400" dirty="0" err="1"/>
              <a:t>Leukippose</a:t>
            </a:r>
            <a:endParaRPr lang="cs-CZ" sz="2400" dirty="0"/>
          </a:p>
          <a:p>
            <a:pPr>
              <a:lnSpc>
                <a:spcPct val="100000"/>
              </a:lnSpc>
              <a:spcBef>
                <a:spcPts val="600"/>
              </a:spcBef>
            </a:pPr>
            <a:r>
              <a:rPr lang="cs-CZ" sz="2400" u="sng" dirty="0"/>
              <a:t>Hmotu nelze dělit do nekonečna</a:t>
            </a:r>
            <a:r>
              <a:rPr lang="cs-CZ" sz="2400" dirty="0"/>
              <a:t>. Nejmenší částice nazval </a:t>
            </a:r>
            <a:r>
              <a:rPr lang="cs-CZ" sz="2400" dirty="0" err="1"/>
              <a:t>átomos</a:t>
            </a:r>
            <a:r>
              <a:rPr lang="cs-CZ" sz="2400" dirty="0"/>
              <a:t> (</a:t>
            </a:r>
            <a:r>
              <a:rPr lang="el-GR" sz="2400" dirty="0"/>
              <a:t>ἄτομος) – </a:t>
            </a:r>
            <a:r>
              <a:rPr lang="cs-CZ" sz="2400" dirty="0"/>
              <a:t>z řečtiny nedělitelné</a:t>
            </a:r>
          </a:p>
          <a:p>
            <a:pPr>
              <a:lnSpc>
                <a:spcPct val="100000"/>
              </a:lnSpc>
              <a:spcBef>
                <a:spcPts val="600"/>
              </a:spcBef>
            </a:pPr>
            <a:r>
              <a:rPr lang="cs-CZ" sz="2400" u="sng" dirty="0"/>
              <a:t>Existuje bytí a nebytí</a:t>
            </a:r>
            <a:r>
              <a:rPr lang="cs-CZ" sz="2400" dirty="0"/>
              <a:t>. Svět je tak nekonečné prázdno (nebytí), v němž se pohybuje nekonečné množství </a:t>
            </a:r>
            <a:r>
              <a:rPr lang="cs-CZ" sz="2400" u="sng" dirty="0"/>
              <a:t>neviditelných atomů tvořících hmotu</a:t>
            </a:r>
          </a:p>
          <a:p>
            <a:pPr>
              <a:lnSpc>
                <a:spcPct val="100000"/>
              </a:lnSpc>
              <a:spcBef>
                <a:spcPts val="600"/>
              </a:spcBef>
            </a:pPr>
            <a:r>
              <a:rPr lang="cs-CZ" sz="2400" dirty="0"/>
              <a:t>Různá hmota (např. kameny vs. zářivé hvězdy, ale třeba i bohové) je tvořena </a:t>
            </a:r>
            <a:r>
              <a:rPr lang="cs-CZ" sz="2400" u="sng" dirty="0"/>
              <a:t>nestejnými atomy</a:t>
            </a:r>
            <a:r>
              <a:rPr lang="cs-CZ" sz="2400" dirty="0"/>
              <a:t>, které se liší tvary, polohou i uspořádáním</a:t>
            </a:r>
          </a:p>
          <a:p>
            <a:pPr>
              <a:lnSpc>
                <a:spcPct val="100000"/>
              </a:lnSpc>
              <a:spcBef>
                <a:spcPts val="600"/>
              </a:spcBef>
            </a:pPr>
            <a:r>
              <a:rPr lang="cs-CZ" sz="2400" dirty="0"/>
              <a:t>Atomy </a:t>
            </a:r>
            <a:r>
              <a:rPr lang="cs-CZ" sz="2400" u="sng" dirty="0"/>
              <a:t>nezanikají a nepodléhají žádným vlivům</a:t>
            </a:r>
          </a:p>
          <a:p>
            <a:pPr>
              <a:lnSpc>
                <a:spcPct val="100000"/>
              </a:lnSpc>
              <a:spcBef>
                <a:spcPts val="600"/>
              </a:spcBef>
            </a:pPr>
            <a:r>
              <a:rPr lang="cs-CZ" sz="2400" dirty="0"/>
              <a:t>… jsou </a:t>
            </a:r>
            <a:r>
              <a:rPr lang="cs-CZ" sz="2400" u="sng" dirty="0"/>
              <a:t>nedělitelné</a:t>
            </a:r>
            <a:r>
              <a:rPr lang="cs-CZ" sz="2400" dirty="0"/>
              <a:t>, </a:t>
            </a:r>
            <a:r>
              <a:rPr lang="cs-CZ" sz="2400" u="sng" dirty="0"/>
              <a:t>nezničitelné</a:t>
            </a:r>
            <a:r>
              <a:rPr lang="cs-CZ" sz="2400" dirty="0"/>
              <a:t> a </a:t>
            </a:r>
            <a:r>
              <a:rPr lang="cs-CZ" sz="2400" u="sng" dirty="0"/>
              <a:t>neměnné</a:t>
            </a:r>
            <a:r>
              <a:rPr lang="cs-CZ" sz="2400" dirty="0"/>
              <a:t>, </a:t>
            </a:r>
          </a:p>
          <a:p>
            <a:pPr>
              <a:lnSpc>
                <a:spcPct val="100000"/>
              </a:lnSpc>
              <a:spcBef>
                <a:spcPts val="600"/>
              </a:spcBef>
            </a:pPr>
            <a:r>
              <a:rPr lang="cs-CZ" sz="2400" dirty="0"/>
              <a:t>… pohybují se a střetávají</a:t>
            </a:r>
          </a:p>
        </p:txBody>
      </p:sp>
      <p:sp>
        <p:nvSpPr>
          <p:cNvPr id="5" name="Nadpis 1"/>
          <p:cNvSpPr>
            <a:spLocks noGrp="1"/>
          </p:cNvSpPr>
          <p:nvPr>
            <p:ph type="title"/>
          </p:nvPr>
        </p:nvSpPr>
        <p:spPr>
          <a:xfrm>
            <a:off x="1524000" y="133556"/>
            <a:ext cx="9144000" cy="1325563"/>
          </a:xfrm>
        </p:spPr>
        <p:txBody>
          <a:bodyPr/>
          <a:lstStyle/>
          <a:p>
            <a:pPr algn="ctr"/>
            <a:r>
              <a:rPr lang="cs-CZ" dirty="0"/>
              <a:t>Antické Řecko - ATOMISMUS</a:t>
            </a:r>
          </a:p>
        </p:txBody>
      </p:sp>
      <p:pic>
        <p:nvPicPr>
          <p:cNvPr id="6" name="Picture 5" descr="democritu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2451" y="1220992"/>
            <a:ext cx="1205048" cy="1819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ovéPole 6"/>
          <p:cNvSpPr txBox="1"/>
          <p:nvPr/>
        </p:nvSpPr>
        <p:spPr>
          <a:xfrm>
            <a:off x="7682162" y="1582970"/>
            <a:ext cx="885627" cy="369332"/>
          </a:xfrm>
          <a:prstGeom prst="rect">
            <a:avLst/>
          </a:prstGeom>
          <a:noFill/>
        </p:spPr>
        <p:txBody>
          <a:bodyPr wrap="none" rtlCol="0">
            <a:spAutoFit/>
          </a:bodyPr>
          <a:lstStyle/>
          <a:p>
            <a:r>
              <a:rPr lang="cs-CZ" dirty="0" err="1"/>
              <a:t>átomos</a:t>
            </a:r>
            <a:endParaRPr lang="cs-CZ" dirty="0"/>
          </a:p>
        </p:txBody>
      </p:sp>
      <p:sp>
        <p:nvSpPr>
          <p:cNvPr id="9" name="Rectangle 6"/>
          <p:cNvSpPr txBox="1">
            <a:spLocks noChangeArrowheads="1"/>
          </p:cNvSpPr>
          <p:nvPr/>
        </p:nvSpPr>
        <p:spPr>
          <a:xfrm>
            <a:off x="7457457" y="6134231"/>
            <a:ext cx="4228358" cy="852223"/>
          </a:xfrm>
          <a:prstGeom prst="rect">
            <a:avLst/>
          </a:prstGeom>
          <a:noFill/>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buNone/>
            </a:pPr>
            <a:r>
              <a:rPr lang="en-US" altLang="cs-CZ" sz="2000" i="1" dirty="0"/>
              <a:t>„</a:t>
            </a:r>
            <a:r>
              <a:rPr lang="cs-CZ" altLang="cs-CZ" sz="2000" i="1" dirty="0"/>
              <a:t>Není nic než atomy a prostor</a:t>
            </a:r>
            <a:r>
              <a:rPr lang="en-US" altLang="cs-CZ" sz="2000" i="1" dirty="0"/>
              <a:t>,</a:t>
            </a:r>
            <a:r>
              <a:rPr lang="cs-CZ" altLang="cs-CZ" sz="2000" i="1" dirty="0"/>
              <a:t> všechno ostatní jsou jen domněnky</a:t>
            </a:r>
            <a:r>
              <a:rPr lang="en-US" altLang="cs-CZ" sz="2000" i="1" dirty="0"/>
              <a:t>"</a:t>
            </a:r>
            <a:br>
              <a:rPr lang="en-US" altLang="cs-CZ" sz="2000" i="1" dirty="0"/>
            </a:br>
            <a:endParaRPr lang="cs-CZ" altLang="cs-CZ" sz="2000" dirty="0"/>
          </a:p>
        </p:txBody>
      </p:sp>
    </p:spTree>
    <p:extLst>
      <p:ext uri="{BB962C8B-B14F-4D97-AF65-F5344CB8AC3E}">
        <p14:creationId xmlns:p14="http://schemas.microsoft.com/office/powerpoint/2010/main" val="179612567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3205" y="906183"/>
            <a:ext cx="3455720" cy="2591790"/>
          </a:xfrm>
          <a:prstGeom prst="rect">
            <a:avLst/>
          </a:prstGeom>
        </p:spPr>
      </p:pic>
      <p:sp>
        <p:nvSpPr>
          <p:cNvPr id="3" name="Obdélník 2"/>
          <p:cNvSpPr/>
          <p:nvPr/>
        </p:nvSpPr>
        <p:spPr>
          <a:xfrm>
            <a:off x="1749631" y="1149660"/>
            <a:ext cx="5373585" cy="1477328"/>
          </a:xfrm>
          <a:prstGeom prst="rect">
            <a:avLst/>
          </a:prstGeom>
        </p:spPr>
        <p:txBody>
          <a:bodyPr wrap="square">
            <a:spAutoFit/>
          </a:bodyPr>
          <a:lstStyle/>
          <a:p>
            <a:pPr marL="285750" indent="-285750">
              <a:buFont typeface="Arial" panose="020B0604020202020204" pitchFamily="34" charset="0"/>
              <a:buChar char="•"/>
            </a:pPr>
            <a:r>
              <a:rPr lang="cs-CZ" b="1" dirty="0"/>
              <a:t>Blesk = přírodní urychlovač </a:t>
            </a:r>
            <a:r>
              <a:rPr lang="cs-CZ" dirty="0"/>
              <a:t>– e- jsou urychleny mezi vysokým napětím v mracích</a:t>
            </a:r>
          </a:p>
          <a:p>
            <a:pPr marL="285750" indent="-285750">
              <a:buFont typeface="Arial" panose="020B0604020202020204" pitchFamily="34" charset="0"/>
              <a:buChar char="•"/>
            </a:pPr>
            <a:r>
              <a:rPr lang="en-US" b="1" dirty="0"/>
              <a:t>NASA's Fermi </a:t>
            </a:r>
            <a:r>
              <a:rPr lang="cs-CZ" b="1" dirty="0" err="1"/>
              <a:t>Gamma-ray</a:t>
            </a:r>
            <a:r>
              <a:rPr lang="cs-CZ" b="1" dirty="0"/>
              <a:t> </a:t>
            </a:r>
            <a:r>
              <a:rPr lang="cs-CZ" b="1" dirty="0" err="1"/>
              <a:t>Space</a:t>
            </a:r>
            <a:r>
              <a:rPr lang="cs-CZ" b="1" dirty="0"/>
              <a:t> </a:t>
            </a:r>
            <a:r>
              <a:rPr lang="cs-CZ" b="1" dirty="0" err="1"/>
              <a:t>Telescope</a:t>
            </a:r>
            <a:r>
              <a:rPr lang="cs-CZ" b="1" dirty="0"/>
              <a:t> </a:t>
            </a:r>
            <a:r>
              <a:rPr lang="en-US" b="1" dirty="0"/>
              <a:t>Catches Thunderstorms Hurling Antimatter into Space</a:t>
            </a:r>
            <a:r>
              <a:rPr lang="cs-CZ" b="1" dirty="0"/>
              <a:t> </a:t>
            </a:r>
            <a:r>
              <a:rPr lang="cs-CZ" dirty="0"/>
              <a:t>(</a:t>
            </a:r>
            <a:r>
              <a:rPr lang="en-US" dirty="0"/>
              <a:t>Released on January 10, 2011</a:t>
            </a:r>
            <a:r>
              <a:rPr lang="cs-CZ" dirty="0"/>
              <a:t>)</a:t>
            </a:r>
            <a:endParaRPr lang="en-US" b="1" dirty="0"/>
          </a:p>
        </p:txBody>
      </p:sp>
      <p:sp>
        <p:nvSpPr>
          <p:cNvPr id="4" name="Obdélník 3"/>
          <p:cNvSpPr/>
          <p:nvPr/>
        </p:nvSpPr>
        <p:spPr>
          <a:xfrm>
            <a:off x="7627917" y="3660406"/>
            <a:ext cx="2476007" cy="2308324"/>
          </a:xfrm>
          <a:prstGeom prst="rect">
            <a:avLst/>
          </a:prstGeom>
        </p:spPr>
        <p:txBody>
          <a:bodyPr wrap="square">
            <a:spAutoFit/>
          </a:bodyPr>
          <a:lstStyle/>
          <a:p>
            <a:r>
              <a:rPr lang="en-US" dirty="0"/>
              <a:t>Scientists using NASA's Fermi Gamma-ray Space Telescope have detected beams of antimatter </a:t>
            </a:r>
            <a:r>
              <a:rPr lang="cs-CZ" dirty="0"/>
              <a:t>(</a:t>
            </a:r>
            <a:r>
              <a:rPr lang="cs-CZ" dirty="0" err="1"/>
              <a:t>positrons</a:t>
            </a:r>
            <a:r>
              <a:rPr lang="cs-CZ" dirty="0"/>
              <a:t>) </a:t>
            </a:r>
            <a:r>
              <a:rPr lang="en-US" dirty="0"/>
              <a:t>produced above thunderstorms on Earth, a phenomenon never seen before.</a:t>
            </a:r>
            <a:endParaRPr lang="cs-CZ" dirty="0"/>
          </a:p>
        </p:txBody>
      </p:sp>
      <p:pic>
        <p:nvPicPr>
          <p:cNvPr id="6" name="10706_Bremsstrahlung_to_Pair_H264_960x720_29.97_Apple_T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11828" y="3335541"/>
            <a:ext cx="5421086" cy="3049361"/>
          </a:xfrm>
          <a:prstGeom prst="rect">
            <a:avLst/>
          </a:prstGeom>
        </p:spPr>
      </p:pic>
      <p:sp>
        <p:nvSpPr>
          <p:cNvPr id="7" name="TextovéPole 6"/>
          <p:cNvSpPr txBox="1"/>
          <p:nvPr/>
        </p:nvSpPr>
        <p:spPr>
          <a:xfrm>
            <a:off x="2028702" y="287221"/>
            <a:ext cx="7751417" cy="769441"/>
          </a:xfrm>
          <a:prstGeom prst="rect">
            <a:avLst/>
          </a:prstGeom>
          <a:noFill/>
        </p:spPr>
        <p:txBody>
          <a:bodyPr wrap="none" rtlCol="0">
            <a:spAutoFit/>
          </a:bodyPr>
          <a:lstStyle/>
          <a:p>
            <a:r>
              <a:rPr lang="cs-CZ" sz="4400" b="1" dirty="0"/>
              <a:t>BLESKY JAKO ZDROJ POZITRONŮ</a:t>
            </a:r>
          </a:p>
        </p:txBody>
      </p:sp>
      <p:sp>
        <p:nvSpPr>
          <p:cNvPr id="5" name="Obdélník 4"/>
          <p:cNvSpPr/>
          <p:nvPr/>
        </p:nvSpPr>
        <p:spPr>
          <a:xfrm>
            <a:off x="2028701" y="2719988"/>
            <a:ext cx="7751417" cy="615553"/>
          </a:xfrm>
          <a:prstGeom prst="rect">
            <a:avLst/>
          </a:prstGeom>
        </p:spPr>
        <p:txBody>
          <a:bodyPr wrap="square">
            <a:spAutoFit/>
          </a:bodyPr>
          <a:lstStyle/>
          <a:p>
            <a:r>
              <a:rPr lang="cs-CZ" u="sng" dirty="0">
                <a:solidFill>
                  <a:srgbClr val="0070C0"/>
                </a:solidFill>
              </a:rPr>
              <a:t>Článek + různá videa dostupná na</a:t>
            </a:r>
            <a:r>
              <a:rPr lang="cs-CZ" dirty="0"/>
              <a:t>: </a:t>
            </a:r>
          </a:p>
          <a:p>
            <a:r>
              <a:rPr lang="cs-CZ" sz="1600" dirty="0"/>
              <a:t>https://www.nasa.gov/mission_pages/GLAST/news/fermi-thunderstorms.html</a:t>
            </a:r>
          </a:p>
        </p:txBody>
      </p:sp>
    </p:spTree>
    <p:extLst>
      <p:ext uri="{BB962C8B-B14F-4D97-AF65-F5344CB8AC3E}">
        <p14:creationId xmlns:p14="http://schemas.microsoft.com/office/powerpoint/2010/main" val="42844005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716557"/>
            <a:ext cx="9144000" cy="6006777"/>
          </a:xfrm>
          <a:prstGeom prst="rect">
            <a:avLst/>
          </a:prstGeom>
        </p:spPr>
      </p:pic>
    </p:spTree>
    <p:extLst>
      <p:ext uri="{BB962C8B-B14F-4D97-AF65-F5344CB8AC3E}">
        <p14:creationId xmlns:p14="http://schemas.microsoft.com/office/powerpoint/2010/main" val="246506018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rotWithShape="1">
          <a:blip r:embed="rId2"/>
          <a:srcRect l="780" t="10114" r="454" b="495"/>
          <a:stretch/>
        </p:blipFill>
        <p:spPr>
          <a:xfrm>
            <a:off x="2117767" y="1826102"/>
            <a:ext cx="5464553" cy="3538846"/>
          </a:xfrm>
          <a:prstGeom prst="rect">
            <a:avLst/>
          </a:prstGeom>
        </p:spPr>
      </p:pic>
      <p:sp>
        <p:nvSpPr>
          <p:cNvPr id="6" name="Obdélník 5"/>
          <p:cNvSpPr/>
          <p:nvPr/>
        </p:nvSpPr>
        <p:spPr>
          <a:xfrm>
            <a:off x="2343397" y="6514945"/>
            <a:ext cx="8989620" cy="276999"/>
          </a:xfrm>
          <a:prstGeom prst="rect">
            <a:avLst/>
          </a:prstGeom>
        </p:spPr>
        <p:txBody>
          <a:bodyPr wrap="square">
            <a:spAutoFit/>
          </a:bodyPr>
          <a:lstStyle/>
          <a:p>
            <a:r>
              <a:rPr lang="cs-CZ" sz="1200" dirty="0"/>
              <a:t>https://www.kyoto-u.ac.jp/en/research/research_results/2017/171123_1.html</a:t>
            </a:r>
          </a:p>
        </p:txBody>
      </p:sp>
      <p:sp>
        <p:nvSpPr>
          <p:cNvPr id="7" name="TextovéPole 6"/>
          <p:cNvSpPr txBox="1"/>
          <p:nvPr/>
        </p:nvSpPr>
        <p:spPr>
          <a:xfrm>
            <a:off x="2028702" y="1056662"/>
            <a:ext cx="6751785" cy="646331"/>
          </a:xfrm>
          <a:prstGeom prst="rect">
            <a:avLst/>
          </a:prstGeom>
          <a:noFill/>
        </p:spPr>
        <p:txBody>
          <a:bodyPr wrap="none" rtlCol="0">
            <a:spAutoFit/>
          </a:bodyPr>
          <a:lstStyle/>
          <a:p>
            <a:r>
              <a:rPr lang="cs-CZ" b="1" dirty="0" err="1"/>
              <a:t>Teruaki</a:t>
            </a:r>
            <a:r>
              <a:rPr lang="cs-CZ" b="1" dirty="0"/>
              <a:t> </a:t>
            </a:r>
            <a:r>
              <a:rPr lang="cs-CZ" b="1" dirty="0" err="1"/>
              <a:t>Enoto</a:t>
            </a:r>
            <a:r>
              <a:rPr lang="cs-CZ" b="1" dirty="0"/>
              <a:t> et al., </a:t>
            </a:r>
            <a:r>
              <a:rPr lang="cs-CZ" b="1" dirty="0" err="1"/>
              <a:t>Nature</a:t>
            </a:r>
            <a:r>
              <a:rPr lang="cs-CZ" dirty="0"/>
              <a:t>, </a:t>
            </a:r>
            <a:r>
              <a:rPr lang="cs-CZ" dirty="0" err="1"/>
              <a:t>November</a:t>
            </a:r>
            <a:r>
              <a:rPr lang="cs-CZ" dirty="0"/>
              <a:t> 2017 | </a:t>
            </a:r>
            <a:r>
              <a:rPr lang="cs-CZ" dirty="0" err="1"/>
              <a:t>voL</a:t>
            </a:r>
            <a:r>
              <a:rPr lang="cs-CZ" dirty="0"/>
              <a:t> 551</a:t>
            </a:r>
          </a:p>
          <a:p>
            <a:r>
              <a:rPr lang="cs-CZ" dirty="0"/>
              <a:t>(originální článek: https://www.nature.com/</a:t>
            </a:r>
            <a:r>
              <a:rPr lang="cs-CZ" dirty="0" err="1"/>
              <a:t>articles</a:t>
            </a:r>
            <a:r>
              <a:rPr lang="cs-CZ" dirty="0"/>
              <a:t>/nature24630.pdf)</a:t>
            </a:r>
          </a:p>
        </p:txBody>
      </p:sp>
      <p:sp>
        <p:nvSpPr>
          <p:cNvPr id="8" name="TextovéPole 7"/>
          <p:cNvSpPr txBox="1"/>
          <p:nvPr/>
        </p:nvSpPr>
        <p:spPr>
          <a:xfrm>
            <a:off x="2028702" y="287221"/>
            <a:ext cx="7751417" cy="769441"/>
          </a:xfrm>
          <a:prstGeom prst="rect">
            <a:avLst/>
          </a:prstGeom>
          <a:noFill/>
        </p:spPr>
        <p:txBody>
          <a:bodyPr wrap="none" rtlCol="0">
            <a:spAutoFit/>
          </a:bodyPr>
          <a:lstStyle/>
          <a:p>
            <a:r>
              <a:rPr lang="cs-CZ" sz="4400" b="1" dirty="0"/>
              <a:t>BLESKY JAKO ZDROJ POZITRONŮ</a:t>
            </a:r>
          </a:p>
        </p:txBody>
      </p:sp>
      <p:sp>
        <p:nvSpPr>
          <p:cNvPr id="9" name="Obdélník 8"/>
          <p:cNvSpPr/>
          <p:nvPr/>
        </p:nvSpPr>
        <p:spPr>
          <a:xfrm>
            <a:off x="2028702" y="5461609"/>
            <a:ext cx="1787669" cy="369332"/>
          </a:xfrm>
          <a:prstGeom prst="rect">
            <a:avLst/>
          </a:prstGeom>
        </p:spPr>
        <p:txBody>
          <a:bodyPr wrap="none">
            <a:spAutoFit/>
          </a:bodyPr>
          <a:lstStyle/>
          <a:p>
            <a:r>
              <a:rPr lang="cs-CZ" baseline="30000" dirty="0">
                <a:latin typeface="Times New Roman" panose="02020603050405020304" pitchFamily="18" charset="0"/>
              </a:rPr>
              <a:t>14</a:t>
            </a:r>
            <a:r>
              <a:rPr lang="cs-CZ" dirty="0">
                <a:latin typeface="Times New Roman" panose="02020603050405020304" pitchFamily="18" charset="0"/>
              </a:rPr>
              <a:t>N </a:t>
            </a:r>
            <a:r>
              <a:rPr lang="cs-CZ" dirty="0">
                <a:latin typeface="Arial" panose="020B0604020202020204" pitchFamily="34" charset="0"/>
              </a:rPr>
              <a:t>+ </a:t>
            </a:r>
            <a:r>
              <a:rPr lang="cs-CZ" dirty="0">
                <a:latin typeface="Times New Roman" panose="02020603050405020304" pitchFamily="18" charset="0"/>
              </a:rPr>
              <a:t>n</a:t>
            </a:r>
            <a:r>
              <a:rPr lang="cs-CZ" dirty="0">
                <a:latin typeface="Arial" panose="020B0604020202020204" pitchFamily="34" charset="0"/>
              </a:rPr>
              <a:t>→</a:t>
            </a:r>
            <a:r>
              <a:rPr lang="cs-CZ" baseline="30000" dirty="0">
                <a:latin typeface="Times New Roman" panose="02020603050405020304" pitchFamily="18" charset="0"/>
              </a:rPr>
              <a:t>14</a:t>
            </a:r>
            <a:r>
              <a:rPr lang="cs-CZ" dirty="0">
                <a:latin typeface="Times New Roman" panose="02020603050405020304" pitchFamily="18" charset="0"/>
              </a:rPr>
              <a:t>C </a:t>
            </a:r>
            <a:r>
              <a:rPr lang="cs-CZ" dirty="0">
                <a:latin typeface="Arial" panose="020B0604020202020204" pitchFamily="34" charset="0"/>
              </a:rPr>
              <a:t>+ </a:t>
            </a:r>
            <a:r>
              <a:rPr lang="cs-CZ" dirty="0">
                <a:latin typeface="Times New Roman" panose="02020603050405020304" pitchFamily="18" charset="0"/>
              </a:rPr>
              <a:t>p</a:t>
            </a:r>
            <a:endParaRPr lang="cs-CZ" dirty="0"/>
          </a:p>
        </p:txBody>
      </p:sp>
      <p:sp>
        <p:nvSpPr>
          <p:cNvPr id="10" name="Obdélník 9"/>
          <p:cNvSpPr/>
          <p:nvPr/>
        </p:nvSpPr>
        <p:spPr>
          <a:xfrm>
            <a:off x="2028702" y="5687957"/>
            <a:ext cx="1800493" cy="369332"/>
          </a:xfrm>
          <a:prstGeom prst="rect">
            <a:avLst/>
          </a:prstGeom>
        </p:spPr>
        <p:txBody>
          <a:bodyPr wrap="none">
            <a:spAutoFit/>
          </a:bodyPr>
          <a:lstStyle/>
          <a:p>
            <a:r>
              <a:rPr lang="cs-CZ" baseline="30000" dirty="0">
                <a:latin typeface="Times New Roman" panose="02020603050405020304" pitchFamily="18" charset="0"/>
              </a:rPr>
              <a:t>14</a:t>
            </a:r>
            <a:r>
              <a:rPr lang="cs-CZ" dirty="0">
                <a:latin typeface="Times New Roman" panose="02020603050405020304" pitchFamily="18" charset="0"/>
              </a:rPr>
              <a:t>N </a:t>
            </a:r>
            <a:r>
              <a:rPr lang="cs-CZ" dirty="0">
                <a:latin typeface="Arial" panose="020B0604020202020204" pitchFamily="34" charset="0"/>
              </a:rPr>
              <a:t>+ </a:t>
            </a:r>
            <a:r>
              <a:rPr lang="cs-CZ" dirty="0">
                <a:latin typeface="Times New Roman" panose="02020603050405020304" pitchFamily="18" charset="0"/>
              </a:rPr>
              <a:t>n</a:t>
            </a:r>
            <a:r>
              <a:rPr lang="cs-CZ" dirty="0">
                <a:latin typeface="Arial" panose="020B0604020202020204" pitchFamily="34" charset="0"/>
              </a:rPr>
              <a:t>→</a:t>
            </a:r>
            <a:r>
              <a:rPr lang="cs-CZ" baseline="30000" dirty="0">
                <a:latin typeface="Times New Roman" panose="02020603050405020304" pitchFamily="18" charset="0"/>
              </a:rPr>
              <a:t>15</a:t>
            </a:r>
            <a:r>
              <a:rPr lang="cs-CZ" dirty="0">
                <a:latin typeface="Times New Roman" panose="02020603050405020304" pitchFamily="18" charset="0"/>
              </a:rPr>
              <a:t>N </a:t>
            </a:r>
            <a:r>
              <a:rPr lang="cs-CZ" dirty="0">
                <a:latin typeface="Arial" panose="020B0604020202020204" pitchFamily="34" charset="0"/>
              </a:rPr>
              <a:t>+ </a:t>
            </a:r>
            <a:r>
              <a:rPr lang="el-GR" dirty="0">
                <a:latin typeface="Arial" panose="020B0604020202020204" pitchFamily="34" charset="0"/>
              </a:rPr>
              <a:t>γ</a:t>
            </a:r>
            <a:endParaRPr lang="cs-CZ" dirty="0"/>
          </a:p>
        </p:txBody>
      </p:sp>
      <p:sp>
        <p:nvSpPr>
          <p:cNvPr id="11" name="Obdélník 10"/>
          <p:cNvSpPr/>
          <p:nvPr/>
        </p:nvSpPr>
        <p:spPr>
          <a:xfrm>
            <a:off x="7731941" y="2065536"/>
            <a:ext cx="2541319" cy="1200329"/>
          </a:xfrm>
          <a:prstGeom prst="rect">
            <a:avLst/>
          </a:prstGeom>
        </p:spPr>
        <p:txBody>
          <a:bodyPr wrap="square">
            <a:spAutoFit/>
          </a:bodyPr>
          <a:lstStyle/>
          <a:p>
            <a:r>
              <a:rPr lang="en-US" baseline="30000" dirty="0">
                <a:latin typeface="Times New Roman" panose="02020603050405020304" pitchFamily="18" charset="0"/>
              </a:rPr>
              <a:t>13</a:t>
            </a:r>
            <a:r>
              <a:rPr lang="en-US" dirty="0">
                <a:latin typeface="Times New Roman" panose="02020603050405020304" pitchFamily="18" charset="0"/>
              </a:rPr>
              <a:t>N and </a:t>
            </a:r>
            <a:r>
              <a:rPr lang="en-US" baseline="30000" dirty="0">
                <a:latin typeface="Times New Roman" panose="02020603050405020304" pitchFamily="18" charset="0"/>
              </a:rPr>
              <a:t>15</a:t>
            </a:r>
            <a:r>
              <a:rPr lang="en-US" dirty="0">
                <a:latin typeface="Times New Roman" panose="02020603050405020304" pitchFamily="18" charset="0"/>
              </a:rPr>
              <a:t>O, decay gradually into stable </a:t>
            </a:r>
            <a:r>
              <a:rPr lang="cs-CZ" dirty="0">
                <a:latin typeface="Times New Roman" panose="02020603050405020304" pitchFamily="18" charset="0"/>
              </a:rPr>
              <a:t>   </a:t>
            </a:r>
            <a:r>
              <a:rPr lang="en-US" baseline="30000" dirty="0">
                <a:latin typeface="Times New Roman" panose="02020603050405020304" pitchFamily="18" charset="0"/>
              </a:rPr>
              <a:t>13</a:t>
            </a:r>
            <a:r>
              <a:rPr lang="en-US" dirty="0">
                <a:latin typeface="Times New Roman" panose="02020603050405020304" pitchFamily="18" charset="0"/>
              </a:rPr>
              <a:t>C and </a:t>
            </a:r>
            <a:r>
              <a:rPr lang="en-US" baseline="30000" dirty="0">
                <a:latin typeface="Times New Roman" panose="02020603050405020304" pitchFamily="18" charset="0"/>
              </a:rPr>
              <a:t>15</a:t>
            </a:r>
            <a:r>
              <a:rPr lang="en-US" dirty="0">
                <a:latin typeface="Times New Roman" panose="02020603050405020304" pitchFamily="18" charset="0"/>
              </a:rPr>
              <a:t>N nuclei </a:t>
            </a:r>
            <a:r>
              <a:rPr lang="cs-CZ" dirty="0">
                <a:latin typeface="Times New Roman" panose="02020603050405020304" pitchFamily="18" charset="0"/>
              </a:rPr>
              <a:t>            </a:t>
            </a:r>
            <a:r>
              <a:rPr lang="en-US" dirty="0">
                <a:latin typeface="Times New Roman" panose="02020603050405020304" pitchFamily="18" charset="0"/>
              </a:rPr>
              <a:t>via </a:t>
            </a:r>
            <a:r>
              <a:rPr lang="en-US" dirty="0">
                <a:latin typeface="Arial" panose="020B0604020202020204" pitchFamily="34" charset="0"/>
              </a:rPr>
              <a:t>β</a:t>
            </a:r>
            <a:r>
              <a:rPr lang="en-US" baseline="30000" dirty="0">
                <a:latin typeface="Arial" panose="020B0604020202020204" pitchFamily="34" charset="0"/>
              </a:rPr>
              <a:t>+</a:t>
            </a:r>
            <a:r>
              <a:rPr lang="en-US" dirty="0">
                <a:latin typeface="Times New Roman" panose="02020603050405020304" pitchFamily="18" charset="0"/>
              </a:rPr>
              <a:t> decays</a:t>
            </a:r>
            <a:endParaRPr lang="cs-CZ" dirty="0"/>
          </a:p>
        </p:txBody>
      </p:sp>
      <p:sp>
        <p:nvSpPr>
          <p:cNvPr id="12" name="Obdélník 11"/>
          <p:cNvSpPr/>
          <p:nvPr/>
        </p:nvSpPr>
        <p:spPr>
          <a:xfrm>
            <a:off x="7781532" y="3440979"/>
            <a:ext cx="2156137" cy="646331"/>
          </a:xfrm>
          <a:prstGeom prst="rect">
            <a:avLst/>
          </a:prstGeom>
        </p:spPr>
        <p:txBody>
          <a:bodyPr wrap="square">
            <a:spAutoFit/>
          </a:bodyPr>
          <a:lstStyle/>
          <a:p>
            <a:r>
              <a:rPr lang="en-US" baseline="30000" dirty="0">
                <a:latin typeface="Times New Roman" panose="02020603050405020304" pitchFamily="18" charset="0"/>
              </a:rPr>
              <a:t>13</a:t>
            </a:r>
            <a:r>
              <a:rPr lang="en-US" dirty="0">
                <a:latin typeface="Times New Roman" panose="02020603050405020304" pitchFamily="18" charset="0"/>
              </a:rPr>
              <a:t>N </a:t>
            </a:r>
            <a:r>
              <a:rPr lang="en-US" dirty="0">
                <a:latin typeface="Arial" panose="020B0604020202020204" pitchFamily="34" charset="0"/>
              </a:rPr>
              <a:t>→</a:t>
            </a:r>
            <a:r>
              <a:rPr lang="en-US" baseline="30000" dirty="0">
                <a:latin typeface="Times New Roman" panose="02020603050405020304" pitchFamily="18" charset="0"/>
              </a:rPr>
              <a:t>13</a:t>
            </a:r>
            <a:r>
              <a:rPr lang="en-US" dirty="0">
                <a:latin typeface="Times New Roman" panose="02020603050405020304" pitchFamily="18" charset="0"/>
              </a:rPr>
              <a:t>C </a:t>
            </a:r>
            <a:r>
              <a:rPr lang="en-US" dirty="0">
                <a:latin typeface="Arial" panose="020B0604020202020204" pitchFamily="34" charset="0"/>
              </a:rPr>
              <a:t>+</a:t>
            </a:r>
            <a:r>
              <a:rPr lang="cs-CZ" dirty="0">
                <a:latin typeface="Arial" panose="020B0604020202020204" pitchFamily="34" charset="0"/>
              </a:rPr>
              <a:t> </a:t>
            </a:r>
            <a:r>
              <a:rPr lang="en-US" b="1" dirty="0">
                <a:solidFill>
                  <a:srgbClr val="FF0000"/>
                </a:solidFill>
                <a:latin typeface="Times New Roman" panose="02020603050405020304" pitchFamily="18" charset="0"/>
              </a:rPr>
              <a:t>e</a:t>
            </a:r>
            <a:r>
              <a:rPr lang="en-US" b="1" baseline="30000" dirty="0">
                <a:solidFill>
                  <a:srgbClr val="FF0000"/>
                </a:solidFill>
                <a:latin typeface="Arial" panose="020B0604020202020204" pitchFamily="34" charset="0"/>
              </a:rPr>
              <a:t>+</a:t>
            </a:r>
            <a:r>
              <a:rPr lang="cs-CZ" b="1" baseline="30000" dirty="0">
                <a:solidFill>
                  <a:srgbClr val="FF0000"/>
                </a:solidFill>
                <a:latin typeface="Arial" panose="020B0604020202020204" pitchFamily="34" charset="0"/>
              </a:rPr>
              <a:t> </a:t>
            </a:r>
            <a:r>
              <a:rPr lang="en-US" dirty="0">
                <a:latin typeface="Arial" panose="020B0604020202020204" pitchFamily="34" charset="0"/>
              </a:rPr>
              <a:t>+</a:t>
            </a:r>
            <a:r>
              <a:rPr lang="cs-CZ" dirty="0">
                <a:latin typeface="Arial" panose="020B0604020202020204" pitchFamily="34" charset="0"/>
              </a:rPr>
              <a:t> </a:t>
            </a:r>
            <a:r>
              <a:rPr lang="cs-CZ" dirty="0">
                <a:latin typeface="Symbol" panose="05050102010706020507" pitchFamily="18" charset="2"/>
              </a:rPr>
              <a:t>n</a:t>
            </a:r>
            <a:r>
              <a:rPr lang="en-US" baseline="-25000" dirty="0">
                <a:latin typeface="Times New Roman" panose="02020603050405020304" pitchFamily="18" charset="0"/>
              </a:rPr>
              <a:t>e</a:t>
            </a:r>
            <a:r>
              <a:rPr lang="en-US" dirty="0">
                <a:latin typeface="Times New Roman" panose="02020603050405020304" pitchFamily="18" charset="0"/>
              </a:rPr>
              <a:t> (half life, 598 s)</a:t>
            </a:r>
            <a:endParaRPr lang="cs-CZ" dirty="0"/>
          </a:p>
        </p:txBody>
      </p:sp>
      <p:sp>
        <p:nvSpPr>
          <p:cNvPr id="13" name="Obdélník 12"/>
          <p:cNvSpPr/>
          <p:nvPr/>
        </p:nvSpPr>
        <p:spPr>
          <a:xfrm>
            <a:off x="7858172" y="4244073"/>
            <a:ext cx="2288855" cy="646331"/>
          </a:xfrm>
          <a:prstGeom prst="rect">
            <a:avLst/>
          </a:prstGeom>
        </p:spPr>
        <p:txBody>
          <a:bodyPr wrap="square">
            <a:spAutoFit/>
          </a:bodyPr>
          <a:lstStyle/>
          <a:p>
            <a:r>
              <a:rPr lang="pt-BR" baseline="30000" dirty="0">
                <a:latin typeface="Times New Roman" panose="02020603050405020304" pitchFamily="18" charset="0"/>
              </a:rPr>
              <a:t>15</a:t>
            </a:r>
            <a:r>
              <a:rPr lang="pt-BR" dirty="0">
                <a:latin typeface="Times New Roman" panose="02020603050405020304" pitchFamily="18" charset="0"/>
              </a:rPr>
              <a:t>O </a:t>
            </a:r>
            <a:r>
              <a:rPr lang="pt-BR" dirty="0">
                <a:latin typeface="Arial" panose="020B0604020202020204" pitchFamily="34" charset="0"/>
              </a:rPr>
              <a:t>→</a:t>
            </a:r>
            <a:r>
              <a:rPr lang="pt-BR" baseline="30000" dirty="0">
                <a:latin typeface="Times New Roman" panose="02020603050405020304" pitchFamily="18" charset="0"/>
              </a:rPr>
              <a:t>15</a:t>
            </a:r>
            <a:r>
              <a:rPr lang="pt-BR" dirty="0">
                <a:latin typeface="Times New Roman" panose="02020603050405020304" pitchFamily="18" charset="0"/>
              </a:rPr>
              <a:t>N </a:t>
            </a:r>
            <a:r>
              <a:rPr lang="pt-BR" dirty="0">
                <a:latin typeface="Arial" panose="020B0604020202020204" pitchFamily="34" charset="0"/>
              </a:rPr>
              <a:t>+</a:t>
            </a:r>
            <a:r>
              <a:rPr lang="cs-CZ" dirty="0">
                <a:latin typeface="Arial" panose="020B0604020202020204" pitchFamily="34" charset="0"/>
              </a:rPr>
              <a:t> </a:t>
            </a:r>
            <a:r>
              <a:rPr lang="pt-BR" b="1" dirty="0">
                <a:solidFill>
                  <a:srgbClr val="FF0000"/>
                </a:solidFill>
                <a:latin typeface="Times New Roman" panose="02020603050405020304" pitchFamily="18" charset="0"/>
              </a:rPr>
              <a:t>e</a:t>
            </a:r>
            <a:r>
              <a:rPr lang="pt-BR" b="1" baseline="30000" dirty="0">
                <a:solidFill>
                  <a:srgbClr val="FF0000"/>
                </a:solidFill>
                <a:latin typeface="Arial" panose="020B0604020202020204" pitchFamily="34" charset="0"/>
              </a:rPr>
              <a:t>+</a:t>
            </a:r>
            <a:r>
              <a:rPr lang="cs-CZ" b="1" baseline="30000" dirty="0">
                <a:solidFill>
                  <a:srgbClr val="FF0000"/>
                </a:solidFill>
                <a:latin typeface="Arial" panose="020B0604020202020204" pitchFamily="34" charset="0"/>
              </a:rPr>
              <a:t> </a:t>
            </a:r>
            <a:r>
              <a:rPr lang="pt-BR" dirty="0">
                <a:latin typeface="Arial" panose="020B0604020202020204" pitchFamily="34" charset="0"/>
              </a:rPr>
              <a:t>+</a:t>
            </a:r>
            <a:r>
              <a:rPr lang="cs-CZ" dirty="0">
                <a:latin typeface="Arial" panose="020B0604020202020204" pitchFamily="34" charset="0"/>
              </a:rPr>
              <a:t> </a:t>
            </a:r>
            <a:r>
              <a:rPr lang="cs-CZ" dirty="0">
                <a:latin typeface="Symbol" panose="05050102010706020507" pitchFamily="18" charset="2"/>
              </a:rPr>
              <a:t>n</a:t>
            </a:r>
            <a:r>
              <a:rPr lang="pt-BR" baseline="-25000" dirty="0">
                <a:latin typeface="Times New Roman" panose="02020603050405020304" pitchFamily="18" charset="0"/>
              </a:rPr>
              <a:t>e</a:t>
            </a:r>
            <a:r>
              <a:rPr lang="pt-BR" dirty="0">
                <a:latin typeface="Times New Roman" panose="02020603050405020304" pitchFamily="18" charset="0"/>
              </a:rPr>
              <a:t> (half life, 122 s)</a:t>
            </a:r>
            <a:endParaRPr lang="cs-CZ" dirty="0"/>
          </a:p>
        </p:txBody>
      </p:sp>
      <p:sp>
        <p:nvSpPr>
          <p:cNvPr id="16" name="Obdélník 15"/>
          <p:cNvSpPr/>
          <p:nvPr/>
        </p:nvSpPr>
        <p:spPr>
          <a:xfrm>
            <a:off x="3829195" y="5419826"/>
            <a:ext cx="3828411" cy="923330"/>
          </a:xfrm>
          <a:prstGeom prst="rect">
            <a:avLst/>
          </a:prstGeom>
        </p:spPr>
        <p:txBody>
          <a:bodyPr wrap="square">
            <a:spAutoFit/>
          </a:bodyPr>
          <a:lstStyle/>
          <a:p>
            <a:r>
              <a:rPr lang="en-US" dirty="0">
                <a:latin typeface="Times New Roman" panose="02020603050405020304" pitchFamily="18" charset="0"/>
              </a:rPr>
              <a:t>producing quasi-stable </a:t>
            </a:r>
            <a:r>
              <a:rPr lang="en-US" baseline="30000" dirty="0">
                <a:latin typeface="Times New Roman" panose="02020603050405020304" pitchFamily="18" charset="0"/>
              </a:rPr>
              <a:t>14</a:t>
            </a:r>
            <a:r>
              <a:rPr lang="en-US" dirty="0">
                <a:latin typeface="Times New Roman" panose="02020603050405020304" pitchFamily="18" charset="0"/>
              </a:rPr>
              <a:t>C nuclei (with a half life of 5,730 years) without emitting any strong </a:t>
            </a:r>
            <a:r>
              <a:rPr lang="en-US" dirty="0">
                <a:latin typeface="Arial" panose="020B0604020202020204" pitchFamily="34" charset="0"/>
              </a:rPr>
              <a:t>γ</a:t>
            </a:r>
            <a:r>
              <a:rPr lang="en-US" dirty="0">
                <a:latin typeface="Times New Roman" panose="02020603050405020304" pitchFamily="18" charset="0"/>
              </a:rPr>
              <a:t>-rays</a:t>
            </a:r>
            <a:endParaRPr lang="cs-CZ" dirty="0"/>
          </a:p>
        </p:txBody>
      </p:sp>
    </p:spTree>
    <p:extLst>
      <p:ext uri="{BB962C8B-B14F-4D97-AF65-F5344CB8AC3E}">
        <p14:creationId xmlns:p14="http://schemas.microsoft.com/office/powerpoint/2010/main" val="41770914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2560971" y="1702993"/>
            <a:ext cx="3300823" cy="4833747"/>
          </a:xfrm>
          <a:prstGeom prst="rect">
            <a:avLst/>
          </a:prstGeom>
        </p:spPr>
      </p:pic>
      <p:sp>
        <p:nvSpPr>
          <p:cNvPr id="3" name="TextovéPole 2"/>
          <p:cNvSpPr txBox="1"/>
          <p:nvPr/>
        </p:nvSpPr>
        <p:spPr>
          <a:xfrm>
            <a:off x="2028702" y="1056662"/>
            <a:ext cx="6751785" cy="646331"/>
          </a:xfrm>
          <a:prstGeom prst="rect">
            <a:avLst/>
          </a:prstGeom>
          <a:noFill/>
        </p:spPr>
        <p:txBody>
          <a:bodyPr wrap="none" rtlCol="0">
            <a:spAutoFit/>
          </a:bodyPr>
          <a:lstStyle/>
          <a:p>
            <a:r>
              <a:rPr lang="cs-CZ" b="1" dirty="0" err="1"/>
              <a:t>Teruaki</a:t>
            </a:r>
            <a:r>
              <a:rPr lang="cs-CZ" b="1" dirty="0"/>
              <a:t> </a:t>
            </a:r>
            <a:r>
              <a:rPr lang="cs-CZ" b="1" dirty="0" err="1"/>
              <a:t>Enoto</a:t>
            </a:r>
            <a:r>
              <a:rPr lang="cs-CZ" b="1" dirty="0"/>
              <a:t> et al., </a:t>
            </a:r>
            <a:r>
              <a:rPr lang="cs-CZ" b="1" dirty="0" err="1"/>
              <a:t>Nature</a:t>
            </a:r>
            <a:r>
              <a:rPr lang="cs-CZ" dirty="0"/>
              <a:t>, </a:t>
            </a:r>
            <a:r>
              <a:rPr lang="cs-CZ" dirty="0" err="1"/>
              <a:t>November</a:t>
            </a:r>
            <a:r>
              <a:rPr lang="cs-CZ" dirty="0"/>
              <a:t> 2017 | </a:t>
            </a:r>
            <a:r>
              <a:rPr lang="cs-CZ" dirty="0" err="1"/>
              <a:t>voL</a:t>
            </a:r>
            <a:r>
              <a:rPr lang="cs-CZ" dirty="0"/>
              <a:t> 551</a:t>
            </a:r>
          </a:p>
          <a:p>
            <a:r>
              <a:rPr lang="cs-CZ" dirty="0"/>
              <a:t>(originální článek: https://www.nature.com/</a:t>
            </a:r>
            <a:r>
              <a:rPr lang="cs-CZ" dirty="0" err="1"/>
              <a:t>articles</a:t>
            </a:r>
            <a:r>
              <a:rPr lang="cs-CZ" dirty="0"/>
              <a:t>/nature24630.pdf)</a:t>
            </a:r>
          </a:p>
        </p:txBody>
      </p:sp>
      <p:sp>
        <p:nvSpPr>
          <p:cNvPr id="4" name="TextovéPole 3"/>
          <p:cNvSpPr txBox="1"/>
          <p:nvPr/>
        </p:nvSpPr>
        <p:spPr>
          <a:xfrm>
            <a:off x="2028702" y="287221"/>
            <a:ext cx="7751417" cy="769441"/>
          </a:xfrm>
          <a:prstGeom prst="rect">
            <a:avLst/>
          </a:prstGeom>
          <a:noFill/>
        </p:spPr>
        <p:txBody>
          <a:bodyPr wrap="none" rtlCol="0">
            <a:spAutoFit/>
          </a:bodyPr>
          <a:lstStyle/>
          <a:p>
            <a:r>
              <a:rPr lang="cs-CZ" sz="4400" b="1" dirty="0"/>
              <a:t>BLESKY JAKO ZDROJ POZITRONŮ</a:t>
            </a:r>
          </a:p>
        </p:txBody>
      </p:sp>
      <p:sp>
        <p:nvSpPr>
          <p:cNvPr id="5" name="Obdélník 4"/>
          <p:cNvSpPr/>
          <p:nvPr/>
        </p:nvSpPr>
        <p:spPr>
          <a:xfrm>
            <a:off x="5959434" y="2264615"/>
            <a:ext cx="3681351" cy="923330"/>
          </a:xfrm>
          <a:prstGeom prst="rect">
            <a:avLst/>
          </a:prstGeom>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rPr>
              <a:t>region, or ‘cloud’, filled with these isotopes </a:t>
            </a:r>
            <a:r>
              <a:rPr lang="en-US" u="sng" dirty="0">
                <a:latin typeface="Times New Roman" panose="02020603050405020304" pitchFamily="18" charset="0"/>
              </a:rPr>
              <a:t>emits positrons for more than </a:t>
            </a:r>
            <a:r>
              <a:rPr lang="en-US" b="1" u="sng" dirty="0">
                <a:latin typeface="Times New Roman" panose="02020603050405020304" pitchFamily="18" charset="0"/>
              </a:rPr>
              <a:t>10 min</a:t>
            </a:r>
            <a:endParaRPr lang="cs-CZ" b="1" u="sng" dirty="0"/>
          </a:p>
        </p:txBody>
      </p:sp>
      <p:sp>
        <p:nvSpPr>
          <p:cNvPr id="6" name="Obdélník 5"/>
          <p:cNvSpPr/>
          <p:nvPr/>
        </p:nvSpPr>
        <p:spPr>
          <a:xfrm>
            <a:off x="5959435" y="3275533"/>
            <a:ext cx="3681351" cy="2308324"/>
          </a:xfrm>
          <a:prstGeom prst="rect">
            <a:avLst/>
          </a:prstGeom>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rPr>
              <a:t>A </a:t>
            </a:r>
            <a:r>
              <a:rPr lang="en-US" b="1" dirty="0">
                <a:latin typeface="Times New Roman" panose="02020603050405020304" pitchFamily="18" charset="0"/>
              </a:rPr>
              <a:t>positron</a:t>
            </a:r>
            <a:r>
              <a:rPr lang="en-US" dirty="0">
                <a:latin typeface="Times New Roman" panose="02020603050405020304" pitchFamily="18" charset="0"/>
              </a:rPr>
              <a:t> emitted from </a:t>
            </a:r>
            <a:r>
              <a:rPr lang="cs-CZ" dirty="0">
                <a:latin typeface="Times New Roman" panose="02020603050405020304" pitchFamily="18" charset="0"/>
              </a:rPr>
              <a:t>           </a:t>
            </a:r>
            <a:r>
              <a:rPr lang="en-US" baseline="30000" dirty="0">
                <a:latin typeface="Times New Roman" panose="02020603050405020304" pitchFamily="18" charset="0"/>
              </a:rPr>
              <a:t>13</a:t>
            </a:r>
            <a:r>
              <a:rPr lang="en-US" dirty="0">
                <a:latin typeface="Times New Roman" panose="02020603050405020304" pitchFamily="18" charset="0"/>
              </a:rPr>
              <a:t>N or </a:t>
            </a:r>
            <a:r>
              <a:rPr lang="en-US" baseline="30000" dirty="0">
                <a:latin typeface="Times New Roman" panose="02020603050405020304" pitchFamily="18" charset="0"/>
              </a:rPr>
              <a:t>15</a:t>
            </a:r>
            <a:r>
              <a:rPr lang="en-US" dirty="0">
                <a:latin typeface="Times New Roman" panose="02020603050405020304" pitchFamily="18" charset="0"/>
              </a:rPr>
              <a:t>O </a:t>
            </a:r>
            <a:r>
              <a:rPr lang="en-US" u="sng" dirty="0">
                <a:latin typeface="Times New Roman" panose="02020603050405020304" pitchFamily="18" charset="0"/>
              </a:rPr>
              <a:t>travels a few </a:t>
            </a:r>
            <a:r>
              <a:rPr lang="en-US" u="sng" dirty="0" err="1">
                <a:latin typeface="Times New Roman" panose="02020603050405020304" pitchFamily="18" charset="0"/>
              </a:rPr>
              <a:t>metres</a:t>
            </a:r>
            <a:r>
              <a:rPr lang="en-US" dirty="0">
                <a:latin typeface="Times New Roman" panose="02020603050405020304" pitchFamily="18" charset="0"/>
              </a:rPr>
              <a:t> in the atmosphere, </a:t>
            </a:r>
            <a:r>
              <a:rPr lang="en-US" b="1" dirty="0">
                <a:latin typeface="Times New Roman" panose="02020603050405020304" pitchFamily="18" charset="0"/>
              </a:rPr>
              <a:t>annihilates</a:t>
            </a:r>
            <a:r>
              <a:rPr lang="en-US" dirty="0">
                <a:latin typeface="Times New Roman" panose="02020603050405020304" pitchFamily="18" charset="0"/>
              </a:rPr>
              <a:t> quickly in meeting an ambient </a:t>
            </a:r>
            <a:r>
              <a:rPr lang="en-US" u="sng" dirty="0">
                <a:latin typeface="Times New Roman" panose="02020603050405020304" pitchFamily="18" charset="0"/>
              </a:rPr>
              <a:t>electron</a:t>
            </a:r>
            <a:r>
              <a:rPr lang="en-US" dirty="0">
                <a:latin typeface="Times New Roman" panose="02020603050405020304" pitchFamily="18" charset="0"/>
              </a:rPr>
              <a:t> </a:t>
            </a:r>
            <a:endParaRPr lang="cs-CZ" dirty="0">
              <a:latin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rPr>
              <a:t>…</a:t>
            </a:r>
            <a:r>
              <a:rPr lang="en-US" dirty="0">
                <a:latin typeface="Times New Roman" panose="02020603050405020304" pitchFamily="18" charset="0"/>
              </a:rPr>
              <a:t>and radiates </a:t>
            </a:r>
            <a:r>
              <a:rPr lang="en-US" b="1" dirty="0">
                <a:latin typeface="Times New Roman" panose="02020603050405020304" pitchFamily="18" charset="0"/>
              </a:rPr>
              <a:t>two 0.511-MeV photons</a:t>
            </a:r>
            <a:r>
              <a:rPr lang="en-US" dirty="0">
                <a:latin typeface="Times New Roman" panose="02020603050405020304" pitchFamily="18" charset="0"/>
              </a:rPr>
              <a:t>, the atmospheric </a:t>
            </a:r>
            <a:r>
              <a:rPr lang="en-US" u="sng" dirty="0">
                <a:latin typeface="Times New Roman" panose="02020603050405020304" pitchFamily="18" charset="0"/>
              </a:rPr>
              <a:t>mean free path of which is about 89 m</a:t>
            </a:r>
            <a:endParaRPr lang="cs-CZ" u="sng" dirty="0"/>
          </a:p>
        </p:txBody>
      </p:sp>
    </p:spTree>
    <p:extLst>
      <p:ext uri="{BB962C8B-B14F-4D97-AF65-F5344CB8AC3E}">
        <p14:creationId xmlns:p14="http://schemas.microsoft.com/office/powerpoint/2010/main" val="195993301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52650" y="109806"/>
            <a:ext cx="7886700" cy="780843"/>
          </a:xfrm>
        </p:spPr>
        <p:txBody>
          <a:bodyPr/>
          <a:lstStyle/>
          <a:p>
            <a:r>
              <a:rPr lang="cs-CZ" b="1" dirty="0"/>
              <a:t>Antihmotová bomba</a:t>
            </a:r>
          </a:p>
        </p:txBody>
      </p:sp>
      <p:sp>
        <p:nvSpPr>
          <p:cNvPr id="3" name="Zástupný symbol pro obsah 2"/>
          <p:cNvSpPr>
            <a:spLocks noGrp="1"/>
          </p:cNvSpPr>
          <p:nvPr>
            <p:ph idx="1"/>
          </p:nvPr>
        </p:nvSpPr>
        <p:spPr>
          <a:xfrm>
            <a:off x="4599709" y="3320839"/>
            <a:ext cx="5386202" cy="3430283"/>
          </a:xfrm>
        </p:spPr>
        <p:txBody>
          <a:bodyPr>
            <a:noAutofit/>
          </a:bodyPr>
          <a:lstStyle/>
          <a:p>
            <a:pPr marL="0" indent="0" algn="just">
              <a:lnSpc>
                <a:spcPct val="80000"/>
              </a:lnSpc>
              <a:spcBef>
                <a:spcPts val="300"/>
              </a:spcBef>
              <a:buNone/>
            </a:pPr>
            <a:r>
              <a:rPr lang="en-US" sz="1200" dirty="0"/>
              <a:t>The primary  advantage of such a weapon is that antimatter and matter collisions convert and produce a greater fraction of the weapon's mass into explosive energy when compared to a hydrogen fusion reaction, which is only on the order of 0.4%. The basic equation governing the antimatter reaction is Einstein's famous E = mc^2, but, since a given mass of antimatter needs an equal mass of ordinary matter with which to react, this effectively becomes E = 2mc^2. Therefore a gram of antimatter would need a gram of ordinary matter to release its energy and the energy developed would be 2 * 1e^-3 * (3e8)^2 = 1.8e^14 joules. Using the convention that 1 kiloton TNT equivalent = 4.184e^12 joules, the gram of antimatter reacting with its ordinary matter counterpart gives 43 kilotons of explosive force. </a:t>
            </a:r>
            <a:endParaRPr lang="cs-CZ" sz="1200" dirty="0"/>
          </a:p>
          <a:p>
            <a:pPr marL="0" indent="0" algn="just">
              <a:lnSpc>
                <a:spcPct val="80000"/>
              </a:lnSpc>
              <a:spcBef>
                <a:spcPts val="300"/>
              </a:spcBef>
              <a:buNone/>
            </a:pPr>
            <a:r>
              <a:rPr lang="en-US" sz="1200" dirty="0"/>
              <a:t>63 trillion </a:t>
            </a:r>
            <a:r>
              <a:rPr lang="en-US" sz="1200" dirty="0">
                <a:hlinkClick r:id="rId2" tooltip="United states dollar"/>
              </a:rPr>
              <a:t>dollars</a:t>
            </a:r>
            <a:r>
              <a:rPr lang="en-US" sz="1200" dirty="0"/>
              <a:t> per gram</a:t>
            </a:r>
            <a:endParaRPr lang="cs-CZ" sz="1200" dirty="0"/>
          </a:p>
          <a:p>
            <a:pPr marL="0" indent="0" algn="just">
              <a:lnSpc>
                <a:spcPct val="80000"/>
              </a:lnSpc>
              <a:spcBef>
                <a:spcPts val="300"/>
              </a:spcBef>
              <a:buNone/>
            </a:pPr>
            <a:r>
              <a:rPr lang="en-US" sz="1200" dirty="0">
                <a:hlinkClick r:id="rId3" tooltip="Mass energy equivalence"/>
              </a:rPr>
              <a:t>mass energy equivalent</a:t>
            </a:r>
            <a:r>
              <a:rPr lang="en-US" sz="1200" dirty="0"/>
              <a:t> being released as energy, which is at least an order of magnitude greater than the energy release of the most efficient </a:t>
            </a:r>
            <a:r>
              <a:rPr lang="en-US" sz="1200" dirty="0">
                <a:hlinkClick r:id="rId4" tooltip="Thermonuclear weapon"/>
              </a:rPr>
              <a:t>fusion weapons</a:t>
            </a:r>
            <a:r>
              <a:rPr lang="en-US" sz="1200" dirty="0"/>
              <a:t> (100% vs 7-10%).</a:t>
            </a:r>
            <a:endParaRPr lang="cs-CZ" sz="1200" dirty="0"/>
          </a:p>
          <a:p>
            <a:pPr marL="0" indent="0" algn="just">
              <a:lnSpc>
                <a:spcPct val="80000"/>
              </a:lnSpc>
              <a:spcBef>
                <a:spcPts val="300"/>
              </a:spcBef>
              <a:buNone/>
            </a:pPr>
            <a:r>
              <a:rPr lang="en-US" sz="1200" dirty="0"/>
              <a:t>requires and converts exactly equal masses of antimatter and matter by the collision which releases the entire mass-energy of both, which for </a:t>
            </a:r>
            <a:endParaRPr lang="cs-CZ" sz="1200" dirty="0"/>
          </a:p>
          <a:p>
            <a:pPr marL="0" indent="0" algn="just">
              <a:lnSpc>
                <a:spcPct val="80000"/>
              </a:lnSpc>
              <a:spcBef>
                <a:spcPts val="300"/>
              </a:spcBef>
              <a:buNone/>
            </a:pPr>
            <a:r>
              <a:rPr lang="en-US" sz="1200" dirty="0"/>
              <a:t>1 gram </a:t>
            </a:r>
            <a:r>
              <a:rPr lang="cs-CZ" sz="1200" dirty="0"/>
              <a:t>hmoty + 1 g antihmoty = 2mc</a:t>
            </a:r>
            <a:r>
              <a:rPr lang="cs-CZ" sz="1200" baseline="30000" dirty="0"/>
              <a:t>2</a:t>
            </a:r>
            <a:r>
              <a:rPr lang="cs-CZ" sz="1200" dirty="0"/>
              <a:t> =</a:t>
            </a:r>
            <a:r>
              <a:rPr lang="en-US" sz="1200" dirty="0"/>
              <a:t> ~1.8×10</a:t>
            </a:r>
            <a:r>
              <a:rPr lang="en-US" sz="1200" baseline="30000" dirty="0"/>
              <a:t>14</a:t>
            </a:r>
            <a:r>
              <a:rPr lang="en-US" sz="1200" dirty="0"/>
              <a:t> </a:t>
            </a:r>
            <a:r>
              <a:rPr lang="cs-CZ" sz="1200" dirty="0"/>
              <a:t>J</a:t>
            </a:r>
            <a:r>
              <a:rPr lang="en-US" sz="1200" dirty="0"/>
              <a:t>. </a:t>
            </a:r>
            <a:endParaRPr lang="cs-CZ" sz="1200" dirty="0"/>
          </a:p>
          <a:p>
            <a:pPr marL="0" indent="0" algn="just">
              <a:lnSpc>
                <a:spcPct val="80000"/>
              </a:lnSpc>
              <a:spcBef>
                <a:spcPts val="300"/>
              </a:spcBef>
              <a:buNone/>
            </a:pPr>
            <a:r>
              <a:rPr lang="en-US" sz="1200" dirty="0"/>
              <a:t>Using the convention that 1 kiloton </a:t>
            </a:r>
            <a:r>
              <a:rPr lang="en-US" sz="1200" dirty="0">
                <a:hlinkClick r:id="rId5" tooltip="TNT equivalent"/>
              </a:rPr>
              <a:t>TNT equivalent</a:t>
            </a:r>
            <a:r>
              <a:rPr lang="en-US" sz="1200" dirty="0"/>
              <a:t> = 4.184×10</a:t>
            </a:r>
            <a:r>
              <a:rPr lang="en-US" sz="1200" baseline="30000" dirty="0"/>
              <a:t>12</a:t>
            </a:r>
            <a:r>
              <a:rPr lang="en-US" sz="1200" dirty="0"/>
              <a:t> joules (or one trillion calories of energy), one gram of antimatter reacting with one gram of ordinary matter results in 42.96 kilotons-equivalent of energy (though there is considerable "loss" by production of </a:t>
            </a:r>
            <a:r>
              <a:rPr lang="en-US" sz="1200" dirty="0">
                <a:hlinkClick r:id="rId6" tooltip="Neutrinos"/>
              </a:rPr>
              <a:t>neutrinos</a:t>
            </a:r>
            <a:r>
              <a:rPr lang="en-US" sz="1200" dirty="0"/>
              <a:t>).</a:t>
            </a:r>
            <a:endParaRPr lang="cs-CZ" sz="1200" dirty="0"/>
          </a:p>
          <a:p>
            <a:pPr marL="0" indent="0">
              <a:lnSpc>
                <a:spcPct val="80000"/>
              </a:lnSpc>
              <a:spcBef>
                <a:spcPts val="300"/>
              </a:spcBef>
              <a:buNone/>
            </a:pPr>
            <a:endParaRPr lang="cs-CZ" sz="1200" dirty="0"/>
          </a:p>
        </p:txBody>
      </p:sp>
      <p:pic>
        <p:nvPicPr>
          <p:cNvPr id="4" name="Obrázek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73641" y="890649"/>
            <a:ext cx="2583565" cy="3947422"/>
          </a:xfrm>
          <a:prstGeom prst="rect">
            <a:avLst/>
          </a:prstGeom>
        </p:spPr>
      </p:pic>
      <p:pic>
        <p:nvPicPr>
          <p:cNvPr id="6" name="Obrázek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73640" y="4921039"/>
            <a:ext cx="2583565" cy="1883022"/>
          </a:xfrm>
          <a:prstGeom prst="rect">
            <a:avLst/>
          </a:prstGeom>
        </p:spPr>
      </p:pic>
      <p:pic>
        <p:nvPicPr>
          <p:cNvPr id="7" name="Obrázek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57154" y="890648"/>
            <a:ext cx="2304555" cy="2304555"/>
          </a:xfrm>
          <a:prstGeom prst="rect">
            <a:avLst/>
          </a:prstGeom>
        </p:spPr>
      </p:pic>
      <p:pic>
        <p:nvPicPr>
          <p:cNvPr id="11" name="Obrázek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17469" y="890646"/>
            <a:ext cx="2757063" cy="2300178"/>
          </a:xfrm>
          <a:prstGeom prst="rect">
            <a:avLst/>
          </a:prstGeom>
        </p:spPr>
      </p:pic>
    </p:spTree>
    <p:extLst>
      <p:ext uri="{BB962C8B-B14F-4D97-AF65-F5344CB8AC3E}">
        <p14:creationId xmlns:p14="http://schemas.microsoft.com/office/powerpoint/2010/main" val="74309965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1742951" y="1"/>
            <a:ext cx="5071506" cy="1325563"/>
          </a:xfrm>
        </p:spPr>
        <p:txBody>
          <a:bodyPr>
            <a:normAutofit/>
          </a:bodyPr>
          <a:lstStyle/>
          <a:p>
            <a:r>
              <a:rPr lang="cs-CZ" sz="2800" b="1" dirty="0">
                <a:solidFill>
                  <a:schemeClr val="bg1"/>
                </a:solidFill>
              </a:rPr>
              <a:t>Problémy s antihmotou</a:t>
            </a:r>
          </a:p>
        </p:txBody>
      </p:sp>
      <p:pic>
        <p:nvPicPr>
          <p:cNvPr id="9" name="Obrázek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719449"/>
            <a:ext cx="9099873" cy="4094942"/>
          </a:xfrm>
          <a:prstGeom prst="rect">
            <a:avLst/>
          </a:prstGeom>
        </p:spPr>
      </p:pic>
      <p:sp>
        <p:nvSpPr>
          <p:cNvPr id="3" name="Zástupný symbol pro obsah 2"/>
          <p:cNvSpPr>
            <a:spLocks noGrp="1"/>
          </p:cNvSpPr>
          <p:nvPr>
            <p:ph idx="1"/>
          </p:nvPr>
        </p:nvSpPr>
        <p:spPr>
          <a:xfrm>
            <a:off x="5573487" y="437843"/>
            <a:ext cx="4957947" cy="3908526"/>
          </a:xfrm>
        </p:spPr>
        <p:txBody>
          <a:bodyPr>
            <a:normAutofit lnSpcReduction="10000"/>
          </a:bodyPr>
          <a:lstStyle/>
          <a:p>
            <a:r>
              <a:rPr lang="cs-CZ" sz="2000" dirty="0">
                <a:solidFill>
                  <a:schemeClr val="bg1"/>
                </a:solidFill>
              </a:rPr>
              <a:t>Výroba antihmoty extrémně náročná           a drahá, jen malé výtěžky</a:t>
            </a:r>
          </a:p>
          <a:p>
            <a:r>
              <a:rPr lang="cs-CZ" sz="2000" dirty="0">
                <a:solidFill>
                  <a:schemeClr val="bg1"/>
                </a:solidFill>
              </a:rPr>
              <a:t>Nejsou doly na antihmotu</a:t>
            </a:r>
          </a:p>
          <a:p>
            <a:r>
              <a:rPr lang="cs-CZ" sz="2000" dirty="0">
                <a:solidFill>
                  <a:schemeClr val="bg1"/>
                </a:solidFill>
              </a:rPr>
              <a:t>Možná by šlo získávat někde ve vesmíru,      k tomu tam ale nejdříve potřebujeme doletět – a k tomu bychom potřebovali (patrně) antihmotu</a:t>
            </a:r>
          </a:p>
          <a:p>
            <a:r>
              <a:rPr lang="cs-CZ" sz="2000" dirty="0">
                <a:solidFill>
                  <a:schemeClr val="bg1"/>
                </a:solidFill>
              </a:rPr>
              <a:t>Zatím antihmotu nelze smysluplně skladovat – v podobě plazmatu v el-</a:t>
            </a:r>
            <a:r>
              <a:rPr lang="cs-CZ" sz="2000" dirty="0" err="1">
                <a:solidFill>
                  <a:schemeClr val="bg1"/>
                </a:solidFill>
              </a:rPr>
              <a:t>mag</a:t>
            </a:r>
            <a:r>
              <a:rPr lang="cs-CZ" sz="2000" dirty="0">
                <a:solidFill>
                  <a:schemeClr val="bg1"/>
                </a:solidFill>
              </a:rPr>
              <a:t> poli nízká hustota</a:t>
            </a:r>
          </a:p>
          <a:p>
            <a:r>
              <a:rPr lang="cs-CZ" sz="2000" dirty="0">
                <a:solidFill>
                  <a:schemeClr val="bg1"/>
                </a:solidFill>
              </a:rPr>
              <a:t>Šlo by například v el-</a:t>
            </a:r>
            <a:r>
              <a:rPr lang="cs-CZ" sz="2000" dirty="0" err="1">
                <a:solidFill>
                  <a:schemeClr val="bg1"/>
                </a:solidFill>
              </a:rPr>
              <a:t>mag</a:t>
            </a:r>
            <a:r>
              <a:rPr lang="cs-CZ" sz="2000" dirty="0">
                <a:solidFill>
                  <a:schemeClr val="bg1"/>
                </a:solidFill>
              </a:rPr>
              <a:t> poli udržovat anti-železný kontejner s antihmotou, ale zase nemáme anti-železo…</a:t>
            </a:r>
          </a:p>
          <a:p>
            <a:endParaRPr lang="cs-CZ" sz="2000" dirty="0">
              <a:solidFill>
                <a:schemeClr val="bg1"/>
              </a:solidFill>
            </a:endParaRPr>
          </a:p>
        </p:txBody>
      </p:sp>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7321" y="1110287"/>
            <a:ext cx="2541765" cy="1563185"/>
          </a:xfrm>
          <a:prstGeom prst="rect">
            <a:avLst/>
          </a:prstGeom>
        </p:spPr>
      </p:pic>
      <p:pic>
        <p:nvPicPr>
          <p:cNvPr id="5" name="Obrázek 4"/>
          <p:cNvPicPr>
            <a:picLocks noChangeAspect="1"/>
          </p:cNvPicPr>
          <p:nvPr/>
        </p:nvPicPr>
        <p:blipFill rotWithShape="1">
          <a:blip r:embed="rId4">
            <a:extLst>
              <a:ext uri="{28A0092B-C50C-407E-A947-70E740481C1C}">
                <a14:useLocalDpi xmlns:a14="http://schemas.microsoft.com/office/drawing/2010/main" val="0"/>
              </a:ext>
            </a:extLst>
          </a:blip>
          <a:srcRect l="34775" r="33130"/>
          <a:stretch/>
        </p:blipFill>
        <p:spPr>
          <a:xfrm>
            <a:off x="9007476" y="4234910"/>
            <a:ext cx="1423017" cy="2443718"/>
          </a:xfrm>
          <a:prstGeom prst="rect">
            <a:avLst/>
          </a:prstGeom>
        </p:spPr>
      </p:pic>
      <p:sp>
        <p:nvSpPr>
          <p:cNvPr id="10" name="Obdélník 9"/>
          <p:cNvSpPr/>
          <p:nvPr/>
        </p:nvSpPr>
        <p:spPr>
          <a:xfrm>
            <a:off x="4242095" y="4234911"/>
            <a:ext cx="4572000" cy="1200329"/>
          </a:xfrm>
          <a:prstGeom prst="rect">
            <a:avLst/>
          </a:prstGeom>
        </p:spPr>
        <p:txBody>
          <a:bodyPr>
            <a:spAutoFit/>
          </a:bodyPr>
          <a:lstStyle/>
          <a:p>
            <a:r>
              <a:rPr lang="cs-CZ" dirty="0">
                <a:solidFill>
                  <a:srgbClr val="FF0000"/>
                </a:solidFill>
              </a:rPr>
              <a:t>Přednáška prof. Vladimír Wagner: Antihmota ve vesmíru, 2016</a:t>
            </a:r>
          </a:p>
          <a:p>
            <a:r>
              <a:rPr lang="cs-CZ" dirty="0">
                <a:solidFill>
                  <a:srgbClr val="FF0000"/>
                </a:solidFill>
              </a:rPr>
              <a:t>https://www.youtube.com/watch?v=oyqus_9xPis</a:t>
            </a:r>
          </a:p>
        </p:txBody>
      </p:sp>
    </p:spTree>
    <p:extLst>
      <p:ext uri="{BB962C8B-B14F-4D97-AF65-F5344CB8AC3E}">
        <p14:creationId xmlns:p14="http://schemas.microsoft.com/office/powerpoint/2010/main" val="305138466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52650" y="8863"/>
            <a:ext cx="7886700" cy="1325563"/>
          </a:xfrm>
        </p:spPr>
        <p:txBody>
          <a:bodyPr/>
          <a:lstStyle/>
          <a:p>
            <a:r>
              <a:rPr lang="cs-CZ" b="1" dirty="0"/>
              <a:t>BOSONY („částice interakcí“)</a:t>
            </a:r>
          </a:p>
        </p:txBody>
      </p:sp>
      <p:sp>
        <p:nvSpPr>
          <p:cNvPr id="3" name="Zástupný symbol pro obsah 2"/>
          <p:cNvSpPr>
            <a:spLocks noGrp="1"/>
          </p:cNvSpPr>
          <p:nvPr>
            <p:ph idx="1"/>
          </p:nvPr>
        </p:nvSpPr>
        <p:spPr>
          <a:xfrm>
            <a:off x="2152650" y="1193466"/>
            <a:ext cx="7886700" cy="5153891"/>
          </a:xfrm>
        </p:spPr>
        <p:txBody>
          <a:bodyPr>
            <a:normAutofit fontScale="62500" lnSpcReduction="20000"/>
          </a:bodyPr>
          <a:lstStyle/>
          <a:p>
            <a:pPr>
              <a:lnSpc>
                <a:spcPct val="120000"/>
              </a:lnSpc>
            </a:pPr>
            <a:r>
              <a:rPr lang="cs-CZ" dirty="0"/>
              <a:t>Jako bosony jsou označovány částice, které </a:t>
            </a:r>
            <a:r>
              <a:rPr lang="cs-CZ" b="1" dirty="0"/>
              <a:t>zprostředkovávají interakce.</a:t>
            </a:r>
          </a:p>
          <a:p>
            <a:pPr>
              <a:lnSpc>
                <a:spcPct val="120000"/>
              </a:lnSpc>
            </a:pPr>
            <a:r>
              <a:rPr lang="cs-CZ" dirty="0"/>
              <a:t>Všechny bosony mají </a:t>
            </a:r>
            <a:r>
              <a:rPr lang="cs-CZ" b="1" dirty="0">
                <a:solidFill>
                  <a:srgbClr val="0070C0"/>
                </a:solidFill>
              </a:rPr>
              <a:t>celočíselný spin </a:t>
            </a:r>
            <a:r>
              <a:rPr lang="cs-CZ" dirty="0"/>
              <a:t>a jsou </a:t>
            </a:r>
            <a:r>
              <a:rPr lang="cs-CZ" u="sng" dirty="0"/>
              <a:t>pravým opakem fermionů, nespolečenských částic řídících se Pauliho vylučovacím principem</a:t>
            </a:r>
            <a:r>
              <a:rPr lang="cs-CZ" dirty="0"/>
              <a:t> (tzn. velice </a:t>
            </a:r>
            <a:r>
              <a:rPr lang="cs-CZ" b="1" dirty="0">
                <a:solidFill>
                  <a:srgbClr val="0070C0"/>
                </a:solidFill>
              </a:rPr>
              <a:t>rády obsazují společný kvantový stav</a:t>
            </a:r>
            <a:r>
              <a:rPr lang="cs-CZ" dirty="0"/>
              <a:t>)</a:t>
            </a:r>
          </a:p>
          <a:p>
            <a:pPr>
              <a:lnSpc>
                <a:spcPct val="120000"/>
              </a:lnSpc>
            </a:pPr>
            <a:r>
              <a:rPr lang="cs-CZ" dirty="0"/>
              <a:t>Existenci bosonů předpověděli ve svých pracích fyzici Steven </a:t>
            </a:r>
            <a:r>
              <a:rPr lang="cs-CZ" dirty="0" err="1"/>
              <a:t>Weinberg</a:t>
            </a:r>
            <a:r>
              <a:rPr lang="cs-CZ" dirty="0"/>
              <a:t>, </a:t>
            </a:r>
            <a:r>
              <a:rPr lang="cs-CZ" dirty="0" err="1"/>
              <a:t>Sheldon</a:t>
            </a:r>
            <a:r>
              <a:rPr lang="cs-CZ" dirty="0"/>
              <a:t> </a:t>
            </a:r>
            <a:r>
              <a:rPr lang="cs-CZ" dirty="0" err="1"/>
              <a:t>Glashow</a:t>
            </a:r>
            <a:r>
              <a:rPr lang="cs-CZ" dirty="0"/>
              <a:t> a </a:t>
            </a:r>
            <a:r>
              <a:rPr lang="cs-CZ" dirty="0" err="1"/>
              <a:t>Abdus</a:t>
            </a:r>
            <a:r>
              <a:rPr lang="cs-CZ" dirty="0"/>
              <a:t> </a:t>
            </a:r>
            <a:r>
              <a:rPr lang="cs-CZ" dirty="0" err="1"/>
              <a:t>Salam</a:t>
            </a:r>
            <a:r>
              <a:rPr lang="cs-CZ" dirty="0"/>
              <a:t>.</a:t>
            </a:r>
          </a:p>
          <a:p>
            <a:pPr>
              <a:lnSpc>
                <a:spcPct val="120000"/>
              </a:lnSpc>
            </a:pPr>
            <a:r>
              <a:rPr lang="cs-CZ" u="sng" dirty="0"/>
              <a:t>Klidová hmotnost: </a:t>
            </a:r>
          </a:p>
          <a:p>
            <a:pPr>
              <a:lnSpc>
                <a:spcPct val="120000"/>
              </a:lnSpc>
            </a:pPr>
            <a:r>
              <a:rPr lang="cs-CZ" b="1" dirty="0"/>
              <a:t>Nulová: </a:t>
            </a:r>
            <a:r>
              <a:rPr lang="cs-CZ" dirty="0"/>
              <a:t>foton, gluon </a:t>
            </a:r>
          </a:p>
          <a:p>
            <a:pPr>
              <a:lnSpc>
                <a:spcPct val="120000"/>
              </a:lnSpc>
            </a:pPr>
            <a:r>
              <a:rPr lang="cs-CZ" b="1" dirty="0"/>
              <a:t>Nenulová</a:t>
            </a:r>
            <a:r>
              <a:rPr lang="cs-CZ" dirty="0"/>
              <a:t>: intermediální bosony (slabé interakce) W</a:t>
            </a:r>
            <a:r>
              <a:rPr lang="cs-CZ" baseline="30000" dirty="0"/>
              <a:t>+</a:t>
            </a:r>
            <a:r>
              <a:rPr lang="cs-CZ" dirty="0"/>
              <a:t>, W</a:t>
            </a:r>
            <a:r>
              <a:rPr lang="cs-CZ" baseline="30000" dirty="0"/>
              <a:t>-</a:t>
            </a:r>
            <a:r>
              <a:rPr lang="cs-CZ" dirty="0"/>
              <a:t> (80x více než p+) či Z</a:t>
            </a:r>
            <a:r>
              <a:rPr lang="cs-CZ" baseline="30000" dirty="0"/>
              <a:t>0</a:t>
            </a:r>
            <a:endParaRPr lang="cs-CZ" dirty="0"/>
          </a:p>
          <a:p>
            <a:pPr>
              <a:lnSpc>
                <a:spcPct val="120000"/>
              </a:lnSpc>
            </a:pPr>
            <a:r>
              <a:rPr lang="cs-CZ" dirty="0"/>
              <a:t>Jmenují se podle indického fyzika </a:t>
            </a:r>
            <a:r>
              <a:rPr lang="cs-CZ" dirty="0" err="1">
                <a:hlinkClick r:id="rId2" tooltip="Šatendranáth Bose"/>
              </a:rPr>
              <a:t>Šatendranátha</a:t>
            </a:r>
            <a:r>
              <a:rPr lang="cs-CZ" dirty="0">
                <a:hlinkClick r:id="rId2" tooltip="Šatendranáth Bose"/>
              </a:rPr>
              <a:t> </a:t>
            </a:r>
            <a:r>
              <a:rPr lang="cs-CZ" dirty="0" err="1">
                <a:hlinkClick r:id="rId2" tooltip="Šatendranáth Bose"/>
              </a:rPr>
              <a:t>Boseho</a:t>
            </a:r>
            <a:r>
              <a:rPr lang="cs-CZ" dirty="0"/>
              <a:t> (proto bývají někdy označovány jako </a:t>
            </a:r>
            <a:r>
              <a:rPr lang="cs-CZ" b="1" dirty="0" err="1"/>
              <a:t>Boseho</a:t>
            </a:r>
            <a:r>
              <a:rPr lang="cs-CZ" b="1" dirty="0"/>
              <a:t> částice</a:t>
            </a:r>
            <a:r>
              <a:rPr lang="cs-CZ" dirty="0"/>
              <a:t>).</a:t>
            </a:r>
          </a:p>
          <a:p>
            <a:pPr>
              <a:lnSpc>
                <a:spcPct val="120000"/>
              </a:lnSpc>
            </a:pPr>
            <a:r>
              <a:rPr lang="cs-CZ" dirty="0"/>
              <a:t>Zajímavým zástupcem bosonů je </a:t>
            </a:r>
            <a:r>
              <a:rPr lang="cs-CZ" b="1" dirty="0" err="1">
                <a:hlinkClick r:id="rId3"/>
              </a:rPr>
              <a:t>Higgsův</a:t>
            </a:r>
            <a:r>
              <a:rPr lang="cs-CZ" b="1" dirty="0">
                <a:hlinkClick r:id="rId3"/>
              </a:rPr>
              <a:t> boson</a:t>
            </a:r>
            <a:r>
              <a:rPr lang="cs-CZ" dirty="0"/>
              <a:t>, jenž byl v </a:t>
            </a:r>
            <a:r>
              <a:rPr lang="cs-CZ" dirty="0" err="1"/>
              <a:t>CERNu</a:t>
            </a:r>
            <a:r>
              <a:rPr lang="cs-CZ" dirty="0"/>
              <a:t> objeven teprve v roce 2012 (</a:t>
            </a:r>
            <a:r>
              <a:rPr lang="cs-CZ" u="sng" dirty="0"/>
              <a:t>nyní jsou tedy již prokázány všechny částice ze standardního modelu elementárních částic</a:t>
            </a:r>
            <a:r>
              <a:rPr lang="cs-CZ" dirty="0"/>
              <a:t>).</a:t>
            </a:r>
          </a:p>
          <a:p>
            <a:pPr>
              <a:lnSpc>
                <a:spcPct val="120000"/>
              </a:lnSpc>
            </a:pPr>
            <a:endParaRPr lang="cs-CZ" dirty="0"/>
          </a:p>
          <a:p>
            <a:pPr>
              <a:lnSpc>
                <a:spcPct val="120000"/>
              </a:lnSpc>
            </a:pPr>
            <a:endParaRPr lang="cs-CZ" dirty="0"/>
          </a:p>
          <a:p>
            <a:pPr>
              <a:lnSpc>
                <a:spcPct val="120000"/>
              </a:lnSpc>
            </a:pPr>
            <a:endParaRPr lang="cs-CZ" dirty="0"/>
          </a:p>
        </p:txBody>
      </p:sp>
      <p:pic>
        <p:nvPicPr>
          <p:cNvPr id="4" name="Obrázek 3"/>
          <p:cNvPicPr>
            <a:picLocks noChangeAspect="1"/>
          </p:cNvPicPr>
          <p:nvPr/>
        </p:nvPicPr>
        <p:blipFill>
          <a:blip r:embed="rId4"/>
          <a:stretch>
            <a:fillRect/>
          </a:stretch>
        </p:blipFill>
        <p:spPr>
          <a:xfrm>
            <a:off x="5552729" y="3105397"/>
            <a:ext cx="5115271" cy="3046943"/>
          </a:xfrm>
          <a:prstGeom prst="rect">
            <a:avLst/>
          </a:prstGeom>
        </p:spPr>
      </p:pic>
    </p:spTree>
    <p:extLst>
      <p:ext uri="{BB962C8B-B14F-4D97-AF65-F5344CB8AC3E}">
        <p14:creationId xmlns:p14="http://schemas.microsoft.com/office/powerpoint/2010/main" val="45326837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117024" y="663475"/>
            <a:ext cx="7814706" cy="4351338"/>
          </a:xfrm>
        </p:spPr>
        <p:txBody>
          <a:bodyPr/>
          <a:lstStyle/>
          <a:p>
            <a:r>
              <a:rPr lang="cs-CZ" b="1" dirty="0"/>
              <a:t>Gravitační síla ? </a:t>
            </a:r>
            <a:r>
              <a:rPr lang="cs-CZ" sz="2000" dirty="0"/>
              <a:t>(zatím není známa polní částice)</a:t>
            </a:r>
          </a:p>
          <a:p>
            <a:r>
              <a:rPr lang="cs-CZ" sz="2400" b="1" dirty="0"/>
              <a:t>Elektromagnetická síla</a:t>
            </a:r>
            <a:r>
              <a:rPr lang="cs-CZ" sz="2400" dirty="0"/>
              <a:t>: protony a elektrony (elektricky nabité částice), udržuje e- v elektronovém obalu)</a:t>
            </a:r>
          </a:p>
          <a:p>
            <a:r>
              <a:rPr lang="cs-CZ" sz="2400" b="1" dirty="0"/>
              <a:t>Silná jaderná síla</a:t>
            </a:r>
            <a:r>
              <a:rPr lang="cs-CZ" sz="2400" dirty="0"/>
              <a:t>: drží protony a neutrony v jádře   (částice s barevným nábojem) a tvoří tak atomové jádro (elektrárny, a-bomby)</a:t>
            </a:r>
          </a:p>
          <a:p>
            <a:r>
              <a:rPr lang="cs-CZ" sz="2400" b="1" dirty="0"/>
              <a:t>Slabá jaderná síla</a:t>
            </a:r>
            <a:r>
              <a:rPr lang="cs-CZ" sz="2400" dirty="0"/>
              <a:t>: „cítí“ ji všechny částice atomu, ale             u většiny atomů ji nepozorujeme, může ale za   </a:t>
            </a:r>
            <a:r>
              <a:rPr lang="cs-CZ" sz="2400" dirty="0">
                <a:latin typeface="Symbol" panose="05050102010706020507" pitchFamily="18" charset="2"/>
              </a:rPr>
              <a:t>b</a:t>
            </a:r>
            <a:r>
              <a:rPr lang="cs-CZ" sz="2400" dirty="0"/>
              <a:t>-rozpad</a:t>
            </a:r>
          </a:p>
          <a:p>
            <a:endParaRPr lang="cs-CZ" sz="2400" dirty="0"/>
          </a:p>
        </p:txBody>
      </p:sp>
      <p:pic>
        <p:nvPicPr>
          <p:cNvPr id="4" name="Zástupný symbol pro obsah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2026" y="4027319"/>
            <a:ext cx="7886700" cy="2453640"/>
          </a:xfrm>
          <a:prstGeom prst="rect">
            <a:avLst/>
          </a:prstGeom>
        </p:spPr>
      </p:pic>
    </p:spTree>
    <p:extLst>
      <p:ext uri="{BB962C8B-B14F-4D97-AF65-F5344CB8AC3E}">
        <p14:creationId xmlns:p14="http://schemas.microsoft.com/office/powerpoint/2010/main" val="349989641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stretch>
            <a:fillRect/>
          </a:stretch>
        </p:blipFill>
        <p:spPr>
          <a:xfrm>
            <a:off x="3075063" y="599704"/>
            <a:ext cx="5801027" cy="5931725"/>
          </a:xfrm>
          <a:prstGeom prst="rect">
            <a:avLst/>
          </a:prstGeom>
        </p:spPr>
      </p:pic>
    </p:spTree>
    <p:extLst>
      <p:ext uri="{BB962C8B-B14F-4D97-AF65-F5344CB8AC3E}">
        <p14:creationId xmlns:p14="http://schemas.microsoft.com/office/powerpoint/2010/main" val="250770448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52650" y="258243"/>
            <a:ext cx="7886700" cy="881783"/>
          </a:xfrm>
        </p:spPr>
        <p:txBody>
          <a:bodyPr/>
          <a:lstStyle/>
          <a:p>
            <a:r>
              <a:rPr lang="cs-CZ" b="1" dirty="0"/>
              <a:t>Částice + antičástice - SHRNUTÍ</a:t>
            </a:r>
          </a:p>
        </p:txBody>
      </p:sp>
      <p:sp>
        <p:nvSpPr>
          <p:cNvPr id="3" name="Zástupný symbol pro obsah 2"/>
          <p:cNvSpPr>
            <a:spLocks noGrp="1"/>
          </p:cNvSpPr>
          <p:nvPr>
            <p:ph idx="1"/>
          </p:nvPr>
        </p:nvSpPr>
        <p:spPr/>
        <p:txBody>
          <a:bodyPr/>
          <a:lstStyle/>
          <a:p>
            <a:endParaRPr lang="cs-CZ"/>
          </a:p>
        </p:txBody>
      </p:sp>
      <p:pic>
        <p:nvPicPr>
          <p:cNvPr id="4" name="Obrázek 3"/>
          <p:cNvPicPr>
            <a:picLocks noChangeAspect="1"/>
          </p:cNvPicPr>
          <p:nvPr/>
        </p:nvPicPr>
        <p:blipFill>
          <a:blip r:embed="rId2"/>
          <a:stretch>
            <a:fillRect/>
          </a:stretch>
        </p:blipFill>
        <p:spPr>
          <a:xfrm>
            <a:off x="1524000" y="986344"/>
            <a:ext cx="9144000" cy="5787085"/>
          </a:xfrm>
          <a:prstGeom prst="rect">
            <a:avLst/>
          </a:prstGeom>
        </p:spPr>
      </p:pic>
    </p:spTree>
    <p:extLst>
      <p:ext uri="{BB962C8B-B14F-4D97-AF65-F5344CB8AC3E}">
        <p14:creationId xmlns:p14="http://schemas.microsoft.com/office/powerpoint/2010/main" val="8310114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34099" y="1564253"/>
            <a:ext cx="4482935" cy="4044006"/>
          </a:xfrm>
          <a:prstGeom prst="rect">
            <a:avLst/>
          </a:prstGeom>
        </p:spPr>
      </p:pic>
      <p:sp>
        <p:nvSpPr>
          <p:cNvPr id="2" name="Nadpis 1"/>
          <p:cNvSpPr>
            <a:spLocks noGrp="1"/>
          </p:cNvSpPr>
          <p:nvPr>
            <p:ph type="title"/>
          </p:nvPr>
        </p:nvSpPr>
        <p:spPr>
          <a:xfrm>
            <a:off x="1524000" y="365127"/>
            <a:ext cx="9144000" cy="953035"/>
          </a:xfrm>
        </p:spPr>
        <p:txBody>
          <a:bodyPr/>
          <a:lstStyle/>
          <a:p>
            <a:pPr algn="ctr"/>
            <a:r>
              <a:rPr lang="cs-CZ" dirty="0"/>
              <a:t>DALTON, 1801 – ATOMOVÁ TEORIE</a:t>
            </a:r>
          </a:p>
        </p:txBody>
      </p:sp>
      <p:sp>
        <p:nvSpPr>
          <p:cNvPr id="3" name="Zástupný symbol pro obsah 2"/>
          <p:cNvSpPr>
            <a:spLocks noGrp="1"/>
          </p:cNvSpPr>
          <p:nvPr>
            <p:ph idx="1"/>
          </p:nvPr>
        </p:nvSpPr>
        <p:spPr>
          <a:xfrm>
            <a:off x="2152650" y="5404747"/>
            <a:ext cx="7945334" cy="1276051"/>
          </a:xfrm>
        </p:spPr>
        <p:txBody>
          <a:bodyPr>
            <a:normAutofit/>
          </a:bodyPr>
          <a:lstStyle/>
          <a:p>
            <a:r>
              <a:rPr lang="cs-CZ" sz="2000" dirty="0"/>
              <a:t>Vzkříšení myšlenky atomistů teprve počátkem 19. st</a:t>
            </a:r>
          </a:p>
          <a:p>
            <a:r>
              <a:rPr lang="cs-CZ" sz="2000" b="1" dirty="0"/>
              <a:t>Jon Dalton </a:t>
            </a:r>
            <a:r>
              <a:rPr lang="cs-CZ" sz="2000" dirty="0"/>
              <a:t>1766 – 1844: všechny prvky se skládají z neviditelných atomů</a:t>
            </a:r>
          </a:p>
          <a:p>
            <a:r>
              <a:rPr lang="cs-CZ" sz="2000" dirty="0"/>
              <a:t>Jejich kombinací vznikají chemické sloučeniny</a:t>
            </a:r>
          </a:p>
          <a:p>
            <a:endParaRPr lang="cs-CZ" sz="2000" dirty="0"/>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1016" y="1564253"/>
            <a:ext cx="2564325" cy="3452489"/>
          </a:xfrm>
          <a:prstGeom prst="rect">
            <a:avLst/>
          </a:prstGeom>
        </p:spPr>
      </p:pic>
      <p:sp>
        <p:nvSpPr>
          <p:cNvPr id="6" name="TextovéPole 5"/>
          <p:cNvSpPr txBox="1"/>
          <p:nvPr/>
        </p:nvSpPr>
        <p:spPr>
          <a:xfrm>
            <a:off x="2216853" y="1255783"/>
            <a:ext cx="2652649" cy="369332"/>
          </a:xfrm>
          <a:prstGeom prst="rect">
            <a:avLst/>
          </a:prstGeom>
          <a:noFill/>
        </p:spPr>
        <p:txBody>
          <a:bodyPr wrap="none" rtlCol="0">
            <a:spAutoFit/>
          </a:bodyPr>
          <a:lstStyle/>
          <a:p>
            <a:r>
              <a:rPr lang="cs-CZ" dirty="0"/>
              <a:t>John Dalton (1766 – 1844)</a:t>
            </a:r>
          </a:p>
        </p:txBody>
      </p:sp>
    </p:spTree>
    <p:extLst>
      <p:ext uri="{BB962C8B-B14F-4D97-AF65-F5344CB8AC3E}">
        <p14:creationId xmlns:p14="http://schemas.microsoft.com/office/powerpoint/2010/main" val="352733852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20292" y="430297"/>
            <a:ext cx="5676405" cy="6223969"/>
          </a:xfrm>
        </p:spPr>
      </p:pic>
    </p:spTree>
    <p:extLst>
      <p:ext uri="{BB962C8B-B14F-4D97-AF65-F5344CB8AC3E}">
        <p14:creationId xmlns:p14="http://schemas.microsoft.com/office/powerpoint/2010/main" val="345267723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Obrázek 3"/>
          <p:cNvPicPr>
            <a:picLocks noChangeAspect="1"/>
          </p:cNvPicPr>
          <p:nvPr/>
        </p:nvPicPr>
        <p:blipFill>
          <a:blip r:embed="rId2"/>
          <a:stretch>
            <a:fillRect/>
          </a:stretch>
        </p:blipFill>
        <p:spPr>
          <a:xfrm>
            <a:off x="1630878" y="91474"/>
            <a:ext cx="9144000" cy="6766526"/>
          </a:xfrm>
          <a:prstGeom prst="rect">
            <a:avLst/>
          </a:prstGeom>
        </p:spPr>
      </p:pic>
    </p:spTree>
    <p:extLst>
      <p:ext uri="{BB962C8B-B14F-4D97-AF65-F5344CB8AC3E}">
        <p14:creationId xmlns:p14="http://schemas.microsoft.com/office/powerpoint/2010/main" val="144916839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Standardního model</a:t>
            </a:r>
            <a:r>
              <a:rPr lang="cs-CZ" dirty="0"/>
              <a:t> elementárních částic</a:t>
            </a:r>
          </a:p>
        </p:txBody>
      </p:sp>
      <p:sp>
        <p:nvSpPr>
          <p:cNvPr id="3" name="Zástupný symbol pro obsah 2"/>
          <p:cNvSpPr>
            <a:spLocks noGrp="1"/>
          </p:cNvSpPr>
          <p:nvPr>
            <p:ph idx="1"/>
          </p:nvPr>
        </p:nvSpPr>
        <p:spPr/>
        <p:txBody>
          <a:bodyPr>
            <a:normAutofit fontScale="92500" lnSpcReduction="10000"/>
          </a:bodyPr>
          <a:lstStyle/>
          <a:p>
            <a:r>
              <a:rPr lang="cs-CZ" dirty="0"/>
              <a:t>Objev poslední částice standardního modelu – </a:t>
            </a:r>
            <a:r>
              <a:rPr lang="cs-CZ" b="1" dirty="0" err="1"/>
              <a:t>Higgsovy</a:t>
            </a:r>
            <a:r>
              <a:rPr lang="cs-CZ" b="1" dirty="0"/>
              <a:t> částice</a:t>
            </a:r>
            <a:r>
              <a:rPr lang="cs-CZ" dirty="0"/>
              <a:t> – byl ohlášen dne 4. července 2012, </a:t>
            </a:r>
            <a:r>
              <a:rPr lang="cs-CZ" u="sng" dirty="0"/>
              <a:t>takže jsou všechny částice standardního modelu známy</a:t>
            </a:r>
            <a:r>
              <a:rPr lang="cs-CZ" dirty="0"/>
              <a:t>. </a:t>
            </a:r>
          </a:p>
          <a:p>
            <a:r>
              <a:rPr lang="cs-CZ" dirty="0"/>
              <a:t>Ze dvou důvodů ale nejde o finální řešení. Prvním důvodem je, že standardní model neobsahuje gravitační interakci, která je popsána obecnou relativitou, zatímco ostatní interakce popisuje kvantová teorie za pomoci polních částic. Druhým důvodem je, že standardní model je založen na větším množství základních konstant. Ideální model by měl obsahovat jedinou konstantu, ze které by vyplynuly veškeré hmotnosti, náboje a další vlastnosti všech elementárních částic. K takovému ideálu ale ještě lidstvo čeká daleká cesta. Přesto je standardní model nejúspěšnějším modelem elementárních částic a interakcí a veškeré experimenty prováděné na největších urychlovačích světa jsou s tímto modelem v souladu.</a:t>
            </a:r>
          </a:p>
        </p:txBody>
      </p:sp>
    </p:spTree>
    <p:extLst>
      <p:ext uri="{BB962C8B-B14F-4D97-AF65-F5344CB8AC3E}">
        <p14:creationId xmlns:p14="http://schemas.microsoft.com/office/powerpoint/2010/main" val="194265544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8173" y="985690"/>
            <a:ext cx="4584092" cy="3341294"/>
          </a:xfrm>
          <a:prstGeom prst="rect">
            <a:avLst/>
          </a:prstGeom>
        </p:spPr>
      </p:pic>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8173" y="4499178"/>
            <a:ext cx="4584092" cy="1996627"/>
          </a:xfrm>
          <a:prstGeom prst="rect">
            <a:avLst/>
          </a:prstGeom>
        </p:spPr>
      </p:pic>
      <p:sp>
        <p:nvSpPr>
          <p:cNvPr id="5" name="TextovéPole 4"/>
          <p:cNvSpPr txBox="1"/>
          <p:nvPr/>
        </p:nvSpPr>
        <p:spPr>
          <a:xfrm>
            <a:off x="1524000" y="201879"/>
            <a:ext cx="9144000" cy="707886"/>
          </a:xfrm>
          <a:prstGeom prst="rect">
            <a:avLst/>
          </a:prstGeom>
          <a:noFill/>
        </p:spPr>
        <p:txBody>
          <a:bodyPr wrap="square" rtlCol="0">
            <a:spAutoFit/>
          </a:bodyPr>
          <a:lstStyle/>
          <a:p>
            <a:pPr algn="ctr"/>
            <a:r>
              <a:rPr lang="cs-CZ" sz="4000" b="1" dirty="0"/>
              <a:t>PARTICLE „ZOO“</a:t>
            </a:r>
          </a:p>
        </p:txBody>
      </p:sp>
      <p:sp>
        <p:nvSpPr>
          <p:cNvPr id="4" name="TextovéPole 3"/>
          <p:cNvSpPr txBox="1"/>
          <p:nvPr/>
        </p:nvSpPr>
        <p:spPr>
          <a:xfrm>
            <a:off x="7010402" y="909766"/>
            <a:ext cx="3075709" cy="4524315"/>
          </a:xfrm>
          <a:prstGeom prst="rect">
            <a:avLst/>
          </a:prstGeom>
          <a:noFill/>
        </p:spPr>
        <p:txBody>
          <a:bodyPr wrap="square" rtlCol="0">
            <a:spAutoFit/>
          </a:bodyPr>
          <a:lstStyle/>
          <a:p>
            <a:pPr>
              <a:lnSpc>
                <a:spcPct val="300000"/>
              </a:lnSpc>
            </a:pPr>
            <a:r>
              <a:rPr lang="cs-CZ" sz="3200" b="1" dirty="0"/>
              <a:t>TO MUCH TO BE FUNDAMENTAL PARTICLES </a:t>
            </a:r>
            <a:endParaRPr lang="cs-CZ" sz="3200" dirty="0"/>
          </a:p>
        </p:txBody>
      </p:sp>
      <p:sp>
        <p:nvSpPr>
          <p:cNvPr id="6" name="TextovéPole 5"/>
          <p:cNvSpPr txBox="1"/>
          <p:nvPr/>
        </p:nvSpPr>
        <p:spPr>
          <a:xfrm>
            <a:off x="8833262" y="4110642"/>
            <a:ext cx="1136850" cy="1323439"/>
          </a:xfrm>
          <a:prstGeom prst="rect">
            <a:avLst/>
          </a:prstGeom>
          <a:noFill/>
        </p:spPr>
        <p:txBody>
          <a:bodyPr wrap="none" rtlCol="0">
            <a:spAutoFit/>
          </a:bodyPr>
          <a:lstStyle/>
          <a:p>
            <a:r>
              <a:rPr lang="cs-CZ" sz="8000" dirty="0">
                <a:solidFill>
                  <a:srgbClr val="FF0000"/>
                </a:solidFill>
              </a:rPr>
              <a:t>??</a:t>
            </a:r>
          </a:p>
        </p:txBody>
      </p:sp>
    </p:spTree>
    <p:extLst>
      <p:ext uri="{BB962C8B-B14F-4D97-AF65-F5344CB8AC3E}">
        <p14:creationId xmlns:p14="http://schemas.microsoft.com/office/powerpoint/2010/main" val="401073100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524000" y="883573"/>
            <a:ext cx="9144000" cy="5090855"/>
          </a:xfrm>
          <a:prstGeom prst="rect">
            <a:avLst/>
          </a:prstGeom>
        </p:spPr>
      </p:pic>
    </p:spTree>
    <p:extLst>
      <p:ext uri="{BB962C8B-B14F-4D97-AF65-F5344CB8AC3E}">
        <p14:creationId xmlns:p14="http://schemas.microsoft.com/office/powerpoint/2010/main" val="86987222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2675907" y="1068780"/>
            <a:ext cx="7187026" cy="5148584"/>
          </a:xfrm>
          <a:prstGeom prst="rect">
            <a:avLst/>
          </a:prstGeom>
        </p:spPr>
      </p:pic>
    </p:spTree>
    <p:extLst>
      <p:ext uri="{BB962C8B-B14F-4D97-AF65-F5344CB8AC3E}">
        <p14:creationId xmlns:p14="http://schemas.microsoft.com/office/powerpoint/2010/main" val="10532691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36305" y="85422"/>
            <a:ext cx="6267574" cy="1325563"/>
          </a:xfrm>
        </p:spPr>
        <p:txBody>
          <a:bodyPr>
            <a:normAutofit/>
          </a:bodyPr>
          <a:lstStyle/>
          <a:p>
            <a:r>
              <a:rPr lang="cs-CZ" sz="3600" b="1" dirty="0"/>
              <a:t>KVARKY A LEPTONY – Fundamentální částice?</a:t>
            </a:r>
          </a:p>
        </p:txBody>
      </p:sp>
      <p:sp>
        <p:nvSpPr>
          <p:cNvPr id="3" name="Zástupný symbol pro obsah 2"/>
          <p:cNvSpPr>
            <a:spLocks noGrp="1"/>
          </p:cNvSpPr>
          <p:nvPr>
            <p:ph idx="1"/>
          </p:nvPr>
        </p:nvSpPr>
        <p:spPr>
          <a:xfrm>
            <a:off x="1936305" y="1306869"/>
            <a:ext cx="5537241" cy="1570731"/>
          </a:xfrm>
        </p:spPr>
        <p:txBody>
          <a:bodyPr>
            <a:normAutofit fontScale="62500" lnSpcReduction="20000"/>
          </a:bodyPr>
          <a:lstStyle/>
          <a:p>
            <a:pPr>
              <a:lnSpc>
                <a:spcPct val="120000"/>
              </a:lnSpc>
              <a:spcBef>
                <a:spcPts val="500"/>
              </a:spcBef>
            </a:pPr>
            <a:r>
              <a:rPr lang="cs-CZ" b="1" dirty="0"/>
              <a:t>Kvarky</a:t>
            </a:r>
            <a:r>
              <a:rPr lang="cs-CZ" dirty="0"/>
              <a:t> a </a:t>
            </a:r>
            <a:r>
              <a:rPr lang="cs-CZ" b="1" dirty="0"/>
              <a:t>leptony</a:t>
            </a:r>
            <a:r>
              <a:rPr lang="cs-CZ" dirty="0"/>
              <a:t> se jeví </a:t>
            </a:r>
            <a:r>
              <a:rPr lang="cs-CZ" u="sng" dirty="0"/>
              <a:t>jako </a:t>
            </a:r>
            <a:r>
              <a:rPr lang="cs-CZ" b="1" u="sng" dirty="0"/>
              <a:t>bodové</a:t>
            </a:r>
            <a:r>
              <a:rPr lang="cs-CZ" u="sng" dirty="0"/>
              <a:t> částice až na měřítko 10</a:t>
            </a:r>
            <a:r>
              <a:rPr lang="cs-CZ" u="sng" baseline="30000" dirty="0"/>
              <a:t>−18</a:t>
            </a:r>
            <a:r>
              <a:rPr lang="cs-CZ" u="sng" dirty="0"/>
              <a:t> m</a:t>
            </a:r>
            <a:r>
              <a:rPr lang="cs-CZ" dirty="0"/>
              <a:t>.</a:t>
            </a:r>
          </a:p>
          <a:p>
            <a:pPr>
              <a:lnSpc>
                <a:spcPct val="120000"/>
              </a:lnSpc>
              <a:spcBef>
                <a:spcPts val="500"/>
              </a:spcBef>
            </a:pPr>
            <a:r>
              <a:rPr lang="cs-CZ" dirty="0"/>
              <a:t>Přesto mohou mít kvarky a leptony společnou vnitřní strukturu, hypoteticky se mohou skládat z </a:t>
            </a:r>
            <a:r>
              <a:rPr lang="cs-CZ" b="1" dirty="0" err="1"/>
              <a:t>preonů</a:t>
            </a:r>
            <a:r>
              <a:rPr lang="cs-CZ" dirty="0"/>
              <a:t> jak předpověděli </a:t>
            </a:r>
            <a:r>
              <a:rPr lang="cs-CZ" dirty="0" err="1"/>
              <a:t>Jogesh</a:t>
            </a:r>
            <a:r>
              <a:rPr lang="cs-CZ" dirty="0"/>
              <a:t> </a:t>
            </a:r>
            <a:r>
              <a:rPr lang="cs-CZ" dirty="0" err="1"/>
              <a:t>Pati</a:t>
            </a:r>
            <a:r>
              <a:rPr lang="cs-CZ" dirty="0"/>
              <a:t> a </a:t>
            </a:r>
            <a:r>
              <a:rPr lang="cs-CZ" dirty="0" err="1"/>
              <a:t>Abdus</a:t>
            </a:r>
            <a:r>
              <a:rPr lang="cs-CZ" dirty="0"/>
              <a:t> </a:t>
            </a:r>
            <a:r>
              <a:rPr lang="cs-CZ" dirty="0" err="1"/>
              <a:t>Salam</a:t>
            </a:r>
            <a:r>
              <a:rPr lang="cs-CZ" dirty="0"/>
              <a:t> (1974).</a:t>
            </a: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6532" y="4262222"/>
            <a:ext cx="3048000" cy="2438400"/>
          </a:xfrm>
          <a:prstGeom prst="rect">
            <a:avLst/>
          </a:prstGeom>
        </p:spPr>
      </p:pic>
      <p:sp>
        <p:nvSpPr>
          <p:cNvPr id="5" name="Obdélník 4"/>
          <p:cNvSpPr/>
          <p:nvPr/>
        </p:nvSpPr>
        <p:spPr>
          <a:xfrm>
            <a:off x="5070092" y="4002437"/>
            <a:ext cx="4572000" cy="1277273"/>
          </a:xfrm>
          <a:prstGeom prst="rect">
            <a:avLst/>
          </a:prstGeom>
        </p:spPr>
        <p:txBody>
          <a:bodyPr>
            <a:spAutoFit/>
          </a:bodyPr>
          <a:lstStyle/>
          <a:p>
            <a:r>
              <a:rPr lang="cs-CZ" sz="1100" dirty="0" err="1"/>
              <a:t>aaaaaa</a:t>
            </a:r>
            <a:r>
              <a:rPr lang="cs-CZ" sz="1100" dirty="0"/>
              <a:t> = +1e = positron</a:t>
            </a:r>
            <a:br>
              <a:rPr lang="cs-CZ" sz="1100" dirty="0"/>
            </a:br>
            <a:r>
              <a:rPr lang="cs-CZ" sz="1100" dirty="0" err="1"/>
              <a:t>aaaaab</a:t>
            </a:r>
            <a:r>
              <a:rPr lang="cs-CZ" sz="1100" dirty="0"/>
              <a:t> = +2e/3 = up </a:t>
            </a:r>
            <a:r>
              <a:rPr lang="cs-CZ" sz="1100" dirty="0" err="1"/>
              <a:t>quark</a:t>
            </a:r>
            <a:br>
              <a:rPr lang="cs-CZ" sz="1100" dirty="0"/>
            </a:br>
            <a:r>
              <a:rPr lang="cs-CZ" sz="1100" dirty="0" err="1"/>
              <a:t>aaaabb</a:t>
            </a:r>
            <a:r>
              <a:rPr lang="cs-CZ" sz="1100" dirty="0"/>
              <a:t> = +e/3 = </a:t>
            </a:r>
            <a:r>
              <a:rPr lang="cs-CZ" sz="1100" dirty="0" err="1"/>
              <a:t>down</a:t>
            </a:r>
            <a:r>
              <a:rPr lang="cs-CZ" sz="1100" dirty="0"/>
              <a:t> </a:t>
            </a:r>
            <a:r>
              <a:rPr lang="cs-CZ" sz="1100" dirty="0" err="1"/>
              <a:t>antiquark</a:t>
            </a:r>
            <a:br>
              <a:rPr lang="cs-CZ" sz="1100" dirty="0"/>
            </a:br>
            <a:r>
              <a:rPr lang="cs-CZ" sz="1100" dirty="0" err="1"/>
              <a:t>aaabbb</a:t>
            </a:r>
            <a:r>
              <a:rPr lang="cs-CZ" sz="1100" dirty="0"/>
              <a:t> = 0e = neutrino and </a:t>
            </a:r>
            <a:r>
              <a:rPr lang="cs-CZ" sz="1100" dirty="0" err="1"/>
              <a:t>neutral</a:t>
            </a:r>
            <a:r>
              <a:rPr lang="cs-CZ" sz="1100" dirty="0"/>
              <a:t> boson</a:t>
            </a:r>
            <a:br>
              <a:rPr lang="cs-CZ" sz="1100" dirty="0"/>
            </a:br>
            <a:r>
              <a:rPr lang="cs-CZ" sz="1100" dirty="0" err="1"/>
              <a:t>aabbbb</a:t>
            </a:r>
            <a:r>
              <a:rPr lang="cs-CZ" sz="1100" dirty="0"/>
              <a:t> = -e/3 = </a:t>
            </a:r>
            <a:r>
              <a:rPr lang="cs-CZ" sz="1100" dirty="0" err="1"/>
              <a:t>down</a:t>
            </a:r>
            <a:r>
              <a:rPr lang="cs-CZ" sz="1100" dirty="0"/>
              <a:t> </a:t>
            </a:r>
            <a:r>
              <a:rPr lang="cs-CZ" sz="1100" dirty="0" err="1"/>
              <a:t>quark</a:t>
            </a:r>
            <a:br>
              <a:rPr lang="cs-CZ" sz="1100" dirty="0"/>
            </a:br>
            <a:r>
              <a:rPr lang="cs-CZ" sz="1100" dirty="0" err="1"/>
              <a:t>abbbbb</a:t>
            </a:r>
            <a:r>
              <a:rPr lang="cs-CZ" sz="1100" dirty="0"/>
              <a:t> = -2e/3 = up </a:t>
            </a:r>
            <a:r>
              <a:rPr lang="cs-CZ" sz="1100" dirty="0" err="1"/>
              <a:t>antiquark</a:t>
            </a:r>
            <a:br>
              <a:rPr lang="cs-CZ" sz="1100" dirty="0"/>
            </a:br>
            <a:r>
              <a:rPr lang="cs-CZ" sz="1100" dirty="0" err="1"/>
              <a:t>bbbbbb</a:t>
            </a:r>
            <a:r>
              <a:rPr lang="cs-CZ" sz="1100" dirty="0"/>
              <a:t> = -1e = </a:t>
            </a:r>
            <a:r>
              <a:rPr lang="cs-CZ" sz="1100" dirty="0" err="1"/>
              <a:t>electron</a:t>
            </a:r>
            <a:endParaRPr lang="cs-CZ" sz="1100" dirty="0"/>
          </a:p>
        </p:txBody>
      </p:sp>
      <p:sp>
        <p:nvSpPr>
          <p:cNvPr id="6" name="Obdélník 5"/>
          <p:cNvSpPr/>
          <p:nvPr/>
        </p:nvSpPr>
        <p:spPr>
          <a:xfrm>
            <a:off x="5122223" y="5223294"/>
            <a:ext cx="5147954" cy="1477328"/>
          </a:xfrm>
          <a:prstGeom prst="rect">
            <a:avLst/>
          </a:prstGeom>
        </p:spPr>
        <p:txBody>
          <a:bodyPr wrap="square">
            <a:spAutoFit/>
          </a:bodyPr>
          <a:lstStyle/>
          <a:p>
            <a:r>
              <a:rPr lang="cs-CZ" dirty="0"/>
              <a:t>T</a:t>
            </a:r>
            <a:r>
              <a:rPr lang="en-US" dirty="0"/>
              <a:t>he Singular Primordial </a:t>
            </a:r>
            <a:r>
              <a:rPr lang="en-US" dirty="0" err="1"/>
              <a:t>Preon</a:t>
            </a:r>
            <a:r>
              <a:rPr lang="en-US" dirty="0"/>
              <a:t> Theory is the first to propose that everything in the universe, may it be water, humans, nebulae, dinosaurs, light, perhaps even dark matter, is composed of a single </a:t>
            </a:r>
            <a:r>
              <a:rPr lang="en-US" dirty="0" err="1"/>
              <a:t>preon</a:t>
            </a:r>
            <a:r>
              <a:rPr lang="en-US" dirty="0"/>
              <a:t> and of its </a:t>
            </a:r>
            <a:r>
              <a:rPr lang="en-US" dirty="0" err="1"/>
              <a:t>antipreon</a:t>
            </a:r>
            <a:r>
              <a:rPr lang="en-US" dirty="0"/>
              <a:t>.</a:t>
            </a:r>
            <a:endParaRPr lang="cs-CZ" dirty="0"/>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2910" y="1"/>
            <a:ext cx="3325091" cy="249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ovéPole 7"/>
          <p:cNvSpPr txBox="1"/>
          <p:nvPr/>
        </p:nvSpPr>
        <p:spPr>
          <a:xfrm>
            <a:off x="1936305" y="2794402"/>
            <a:ext cx="8467107" cy="1264449"/>
          </a:xfrm>
          <a:prstGeom prst="rect">
            <a:avLst/>
          </a:prstGeom>
          <a:noFill/>
        </p:spPr>
        <p:txBody>
          <a:bodyPr wrap="square" rtlCol="0">
            <a:spAutoFit/>
          </a:bodyPr>
          <a:lstStyle/>
          <a:p>
            <a:pPr marL="285750" indent="-285750">
              <a:spcBef>
                <a:spcPts val="500"/>
              </a:spcBef>
              <a:buFont typeface="Arial" panose="020B0604020202020204" pitchFamily="34" charset="0"/>
              <a:buChar char="•"/>
            </a:pPr>
            <a:r>
              <a:rPr lang="cs-CZ" dirty="0">
                <a:solidFill>
                  <a:srgbClr val="FF0000"/>
                </a:solidFill>
              </a:rPr>
              <a:t>Proč je například velikost elektrického náboje shodná mezi protonem (složeným            z kvarků) a elektronem (leptonem)</a:t>
            </a:r>
            <a:r>
              <a:rPr lang="cs-CZ" dirty="0"/>
              <a:t>?</a:t>
            </a:r>
          </a:p>
          <a:p>
            <a:pPr marL="285750" indent="-285750">
              <a:spcBef>
                <a:spcPts val="500"/>
              </a:spcBef>
              <a:buFont typeface="Arial" panose="020B0604020202020204" pitchFamily="34" charset="0"/>
              <a:buChar char="•"/>
            </a:pPr>
            <a:r>
              <a:rPr lang="cs-CZ" dirty="0"/>
              <a:t>Experimentálně však vnitřní struktura leptonů a kvarků dosud objevena nebyla (první náznaky možná ve </a:t>
            </a:r>
            <a:r>
              <a:rPr lang="cs-CZ" dirty="0" err="1"/>
              <a:t>Fermilabu</a:t>
            </a:r>
            <a:r>
              <a:rPr lang="cs-CZ" dirty="0"/>
              <a:t>, 1994).</a:t>
            </a:r>
          </a:p>
        </p:txBody>
      </p:sp>
    </p:spTree>
    <p:extLst>
      <p:ext uri="{BB962C8B-B14F-4D97-AF65-F5344CB8AC3E}">
        <p14:creationId xmlns:p14="http://schemas.microsoft.com/office/powerpoint/2010/main" val="179193805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Zástupný symbol pro obsah 3"/>
          <p:cNvGraphicFramePr>
            <a:graphicFrameLocks noGrp="1"/>
          </p:cNvGraphicFramePr>
          <p:nvPr>
            <p:ph idx="1"/>
            <p:extLst>
              <p:ext uri="{D42A27DB-BD31-4B8C-83A1-F6EECF244321}">
                <p14:modId xmlns:p14="http://schemas.microsoft.com/office/powerpoint/2010/main" val="1197592874"/>
              </p:ext>
            </p:extLst>
          </p:nvPr>
        </p:nvGraphicFramePr>
        <p:xfrm>
          <a:off x="2765404" y="744539"/>
          <a:ext cx="5649902" cy="5720773"/>
        </p:xfrm>
        <a:graphic>
          <a:graphicData uri="http://schemas.openxmlformats.org/drawingml/2006/table">
            <a:tbl>
              <a:tblPr/>
              <a:tblGrid>
                <a:gridCol w="342420">
                  <a:extLst>
                    <a:ext uri="{9D8B030D-6E8A-4147-A177-3AD203B41FA5}">
                      <a16:colId xmlns:a16="http://schemas.microsoft.com/office/drawing/2014/main" val="376644660"/>
                    </a:ext>
                  </a:extLst>
                </a:gridCol>
                <a:gridCol w="171210">
                  <a:extLst>
                    <a:ext uri="{9D8B030D-6E8A-4147-A177-3AD203B41FA5}">
                      <a16:colId xmlns:a16="http://schemas.microsoft.com/office/drawing/2014/main" val="4005865156"/>
                    </a:ext>
                  </a:extLst>
                </a:gridCol>
                <a:gridCol w="3509788">
                  <a:extLst>
                    <a:ext uri="{9D8B030D-6E8A-4147-A177-3AD203B41FA5}">
                      <a16:colId xmlns:a16="http://schemas.microsoft.com/office/drawing/2014/main" val="2115994288"/>
                    </a:ext>
                  </a:extLst>
                </a:gridCol>
                <a:gridCol w="1626484">
                  <a:extLst>
                    <a:ext uri="{9D8B030D-6E8A-4147-A177-3AD203B41FA5}">
                      <a16:colId xmlns:a16="http://schemas.microsoft.com/office/drawing/2014/main" val="1239528686"/>
                    </a:ext>
                  </a:extLst>
                </a:gridCol>
              </a:tblGrid>
              <a:tr h="196756">
                <a:tc>
                  <a:txBody>
                    <a:bodyPr/>
                    <a:lstStyle/>
                    <a:p>
                      <a:pPr algn="ctr"/>
                      <a:r>
                        <a:rPr lang="cs-CZ" sz="700" b="1"/>
                        <a:t>1895</a:t>
                      </a:r>
                      <a:endParaRPr lang="cs-CZ" sz="700"/>
                    </a:p>
                  </a:txBody>
                  <a:tcPr marL="11980" marR="11980" marT="11980" marB="11980">
                    <a:lnL>
                      <a:noFill/>
                    </a:lnL>
                    <a:lnR>
                      <a:noFill/>
                    </a:lnR>
                    <a:lnT>
                      <a:noFill/>
                    </a:lnT>
                    <a:lnB>
                      <a:noFill/>
                    </a:lnB>
                    <a:solidFill>
                      <a:srgbClr val="FFFFFF"/>
                    </a:solidFill>
                  </a:tcPr>
                </a:tc>
                <a:tc>
                  <a:txBody>
                    <a:bodyPr/>
                    <a:lstStyle/>
                    <a:p>
                      <a:pPr algn="ctr"/>
                      <a:endParaRPr lang="cs-CZ" sz="700"/>
                    </a:p>
                  </a:txBody>
                  <a:tcPr marL="11980" marR="11980" marT="11980" marB="11980">
                    <a:lnL>
                      <a:noFill/>
                    </a:lnL>
                    <a:lnR>
                      <a:noFill/>
                    </a:lnR>
                    <a:lnT>
                      <a:noFill/>
                    </a:lnT>
                    <a:lnB>
                      <a:noFill/>
                    </a:lnB>
                    <a:solidFill>
                      <a:srgbClr val="FFFFFF"/>
                    </a:solidFill>
                  </a:tcPr>
                </a:tc>
                <a:tc>
                  <a:txBody>
                    <a:bodyPr/>
                    <a:lstStyle/>
                    <a:p>
                      <a:pPr algn="ctr"/>
                      <a:r>
                        <a:rPr lang="cs-CZ" sz="700"/>
                        <a:t>Wilhelm Conrad Röntgen objevil paprsky X (</a:t>
                      </a:r>
                      <a:r>
                        <a:rPr lang="cs-CZ" sz="700" b="1">
                          <a:hlinkClick r:id="rId2"/>
                        </a:rPr>
                        <a:t>rentgenové záření</a:t>
                      </a:r>
                      <a:r>
                        <a:rPr lang="cs-CZ" sz="700"/>
                        <a:t>).</a:t>
                      </a:r>
                    </a:p>
                  </a:txBody>
                  <a:tcPr marL="11980" marR="11980" marT="11980" marB="11980">
                    <a:lnL>
                      <a:noFill/>
                    </a:lnL>
                    <a:lnR>
                      <a:noFill/>
                    </a:lnR>
                    <a:lnT>
                      <a:noFill/>
                    </a:lnT>
                    <a:lnB>
                      <a:noFill/>
                    </a:lnB>
                    <a:solidFill>
                      <a:srgbClr val="FFFFFF"/>
                    </a:solidFill>
                  </a:tcPr>
                </a:tc>
                <a:tc rowSpan="25">
                  <a:txBody>
                    <a:bodyPr/>
                    <a:lstStyle/>
                    <a:p>
                      <a:pPr algn="ctr"/>
                      <a:br>
                        <a:rPr lang="cs-CZ" sz="700"/>
                      </a:br>
                      <a:r>
                        <a:rPr lang="cs-CZ" sz="700" b="1"/>
                        <a:t>Původní laboratoř M.a P.Curieových</a:t>
                      </a:r>
                      <a:br>
                        <a:rPr lang="cs-CZ" sz="700"/>
                      </a:br>
                      <a:r>
                        <a:rPr lang="cs-CZ" sz="700"/>
                        <a:t> </a:t>
                      </a:r>
                      <a:br>
                        <a:rPr lang="cs-CZ" sz="700"/>
                      </a:br>
                      <a:br>
                        <a:rPr lang="cs-CZ" sz="700"/>
                      </a:br>
                      <a:r>
                        <a:rPr lang="cs-CZ" sz="700" b="1"/>
                        <a:t>Jeden z prvních Lawrencových cyklotronů</a:t>
                      </a:r>
                      <a:br>
                        <a:rPr lang="cs-CZ" sz="700"/>
                      </a:br>
                      <a:r>
                        <a:rPr lang="cs-CZ" sz="700"/>
                        <a:t> </a:t>
                      </a:r>
                      <a:br>
                        <a:rPr lang="cs-CZ" sz="700"/>
                      </a:br>
                      <a:br>
                        <a:rPr lang="cs-CZ" sz="700"/>
                      </a:br>
                      <a:r>
                        <a:rPr lang="cs-CZ" sz="700" b="1"/>
                        <a:t>Zkušební výbuch atomové pumy</a:t>
                      </a:r>
                      <a:br>
                        <a:rPr lang="cs-CZ" sz="700"/>
                      </a:br>
                      <a:r>
                        <a:rPr lang="cs-CZ" sz="700"/>
                        <a:t> </a:t>
                      </a:r>
                      <a:br>
                        <a:rPr lang="cs-CZ" sz="700"/>
                      </a:br>
                      <a:br>
                        <a:rPr lang="cs-CZ" sz="700"/>
                      </a:br>
                      <a:r>
                        <a:rPr lang="cs-CZ" sz="700" b="1"/>
                        <a:t>Areál JE Dukovany</a:t>
                      </a:r>
                      <a:br>
                        <a:rPr lang="cs-CZ" sz="700"/>
                      </a:br>
                      <a:endParaRPr lang="cs-CZ" sz="700"/>
                    </a:p>
                  </a:txBody>
                  <a:tcPr marL="11980" marR="11980" marT="11980" marB="11980">
                    <a:lnL>
                      <a:noFill/>
                    </a:lnL>
                    <a:lnR>
                      <a:noFill/>
                    </a:lnR>
                    <a:lnT>
                      <a:noFill/>
                    </a:lnT>
                    <a:lnB>
                      <a:noFill/>
                    </a:lnB>
                    <a:solidFill>
                      <a:srgbClr val="FFFFFF"/>
                    </a:solidFill>
                  </a:tcPr>
                </a:tc>
                <a:extLst>
                  <a:ext uri="{0D108BD9-81ED-4DB2-BD59-A6C34878D82A}">
                    <a16:rowId xmlns:a16="http://schemas.microsoft.com/office/drawing/2014/main" val="3358515609"/>
                  </a:ext>
                </a:extLst>
              </a:tr>
              <a:tr h="285853">
                <a:tc>
                  <a:txBody>
                    <a:bodyPr/>
                    <a:lstStyle/>
                    <a:p>
                      <a:pPr algn="ctr"/>
                      <a:r>
                        <a:rPr lang="cs-CZ" sz="700" b="1"/>
                        <a:t>1896</a:t>
                      </a:r>
                      <a:endParaRPr lang="cs-CZ" sz="700"/>
                    </a:p>
                  </a:txBody>
                  <a:tcPr marL="11980" marR="11980" marT="11980" marB="11980">
                    <a:lnL>
                      <a:noFill/>
                    </a:lnL>
                    <a:lnR>
                      <a:noFill/>
                    </a:lnR>
                    <a:lnT>
                      <a:noFill/>
                    </a:lnT>
                    <a:lnB>
                      <a:noFill/>
                    </a:lnB>
                    <a:solidFill>
                      <a:srgbClr val="FFFFFF"/>
                    </a:solidFill>
                  </a:tcPr>
                </a:tc>
                <a:tc>
                  <a:txBody>
                    <a:bodyPr/>
                    <a:lstStyle/>
                    <a:p>
                      <a:pPr algn="ctr"/>
                      <a:endParaRPr lang="cs-CZ" sz="700"/>
                    </a:p>
                  </a:txBody>
                  <a:tcPr marL="11980" marR="11980" marT="11980" marB="11980">
                    <a:lnL>
                      <a:noFill/>
                    </a:lnL>
                    <a:lnR>
                      <a:noFill/>
                    </a:lnR>
                    <a:lnT>
                      <a:noFill/>
                    </a:lnT>
                    <a:lnB>
                      <a:noFill/>
                    </a:lnB>
                    <a:solidFill>
                      <a:srgbClr val="FFFFFF"/>
                    </a:solidFill>
                  </a:tcPr>
                </a:tc>
                <a:tc>
                  <a:txBody>
                    <a:bodyPr/>
                    <a:lstStyle/>
                    <a:p>
                      <a:pPr algn="ctr"/>
                      <a:r>
                        <a:rPr lang="cs-CZ" sz="700"/>
                        <a:t>Antoine Henri Becquerel objevil radioaktivní záření uranových solí (</a:t>
                      </a:r>
                      <a:r>
                        <a:rPr lang="cs-CZ" sz="700" b="1">
                          <a:hlinkClick r:id="rId3"/>
                        </a:rPr>
                        <a:t>přírodní radioaktivita</a:t>
                      </a:r>
                      <a:r>
                        <a:rPr lang="cs-CZ" sz="700"/>
                        <a:t>).</a:t>
                      </a:r>
                    </a:p>
                  </a:txBody>
                  <a:tcPr marL="11980" marR="11980" marT="11980" marB="11980">
                    <a:lnL>
                      <a:noFill/>
                    </a:lnL>
                    <a:lnR>
                      <a:noFill/>
                    </a:lnR>
                    <a:lnT>
                      <a:noFill/>
                    </a:lnT>
                    <a:lnB>
                      <a:noFill/>
                    </a:lnB>
                    <a:solidFill>
                      <a:srgbClr val="FFFFFF"/>
                    </a:solidFill>
                  </a:tcPr>
                </a:tc>
                <a:tc vMerge="1">
                  <a:txBody>
                    <a:bodyPr/>
                    <a:lstStyle/>
                    <a:p>
                      <a:endParaRPr lang="cs-CZ"/>
                    </a:p>
                  </a:txBody>
                  <a:tcPr/>
                </a:tc>
                <a:extLst>
                  <a:ext uri="{0D108BD9-81ED-4DB2-BD59-A6C34878D82A}">
                    <a16:rowId xmlns:a16="http://schemas.microsoft.com/office/drawing/2014/main" val="848696216"/>
                  </a:ext>
                </a:extLst>
              </a:tr>
              <a:tr h="196756">
                <a:tc>
                  <a:txBody>
                    <a:bodyPr/>
                    <a:lstStyle/>
                    <a:p>
                      <a:pPr algn="ctr"/>
                      <a:r>
                        <a:rPr lang="cs-CZ" sz="700" b="1"/>
                        <a:t> </a:t>
                      </a:r>
                      <a:endParaRPr lang="cs-CZ" sz="700"/>
                    </a:p>
                  </a:txBody>
                  <a:tcPr marL="11980" marR="11980" marT="11980" marB="11980">
                    <a:lnL>
                      <a:noFill/>
                    </a:lnL>
                    <a:lnR>
                      <a:noFill/>
                    </a:lnR>
                    <a:lnT>
                      <a:noFill/>
                    </a:lnT>
                    <a:lnB>
                      <a:noFill/>
                    </a:lnB>
                    <a:solidFill>
                      <a:srgbClr val="FFFFFF"/>
                    </a:solidFill>
                  </a:tcPr>
                </a:tc>
                <a:tc>
                  <a:txBody>
                    <a:bodyPr/>
                    <a:lstStyle/>
                    <a:p>
                      <a:pPr algn="ctr"/>
                      <a:endParaRPr lang="cs-CZ" sz="700"/>
                    </a:p>
                  </a:txBody>
                  <a:tcPr marL="11980" marR="11980" marT="11980" marB="11980">
                    <a:lnL>
                      <a:noFill/>
                    </a:lnL>
                    <a:lnR>
                      <a:noFill/>
                    </a:lnR>
                    <a:lnT>
                      <a:noFill/>
                    </a:lnT>
                    <a:lnB>
                      <a:noFill/>
                    </a:lnB>
                    <a:solidFill>
                      <a:srgbClr val="FFFFFF"/>
                    </a:solidFill>
                  </a:tcPr>
                </a:tc>
                <a:tc>
                  <a:txBody>
                    <a:bodyPr/>
                    <a:lstStyle/>
                    <a:p>
                      <a:pPr algn="ctr"/>
                      <a:r>
                        <a:rPr lang="cs-CZ" sz="700"/>
                        <a:t>Rentgenové záření se začalo využívat v </a:t>
                      </a:r>
                      <a:r>
                        <a:rPr lang="cs-CZ" sz="700" b="1">
                          <a:hlinkClick r:id="rId4"/>
                        </a:rPr>
                        <a:t>medicíně</a:t>
                      </a:r>
                      <a:r>
                        <a:rPr lang="cs-CZ" sz="700"/>
                        <a:t>.</a:t>
                      </a:r>
                    </a:p>
                  </a:txBody>
                  <a:tcPr marL="11980" marR="11980" marT="11980" marB="11980">
                    <a:lnL>
                      <a:noFill/>
                    </a:lnL>
                    <a:lnR>
                      <a:noFill/>
                    </a:lnR>
                    <a:lnT>
                      <a:noFill/>
                    </a:lnT>
                    <a:lnB>
                      <a:noFill/>
                    </a:lnB>
                    <a:solidFill>
                      <a:srgbClr val="FFFFFF"/>
                    </a:solidFill>
                  </a:tcPr>
                </a:tc>
                <a:tc vMerge="1">
                  <a:txBody>
                    <a:bodyPr/>
                    <a:lstStyle/>
                    <a:p>
                      <a:endParaRPr lang="cs-CZ"/>
                    </a:p>
                  </a:txBody>
                  <a:tcPr/>
                </a:tc>
                <a:extLst>
                  <a:ext uri="{0D108BD9-81ED-4DB2-BD59-A6C34878D82A}">
                    <a16:rowId xmlns:a16="http://schemas.microsoft.com/office/drawing/2014/main" val="1951978756"/>
                  </a:ext>
                </a:extLst>
              </a:tr>
              <a:tr h="196756">
                <a:tc>
                  <a:txBody>
                    <a:bodyPr/>
                    <a:lstStyle/>
                    <a:p>
                      <a:pPr algn="ctr"/>
                      <a:r>
                        <a:rPr lang="cs-CZ" sz="700" b="1"/>
                        <a:t>1898</a:t>
                      </a:r>
                      <a:endParaRPr lang="cs-CZ" sz="700"/>
                    </a:p>
                  </a:txBody>
                  <a:tcPr marL="11980" marR="11980" marT="11980" marB="11980">
                    <a:lnL>
                      <a:noFill/>
                    </a:lnL>
                    <a:lnR>
                      <a:noFill/>
                    </a:lnR>
                    <a:lnT>
                      <a:noFill/>
                    </a:lnT>
                    <a:lnB>
                      <a:noFill/>
                    </a:lnB>
                    <a:solidFill>
                      <a:srgbClr val="FFFFFF"/>
                    </a:solidFill>
                  </a:tcPr>
                </a:tc>
                <a:tc>
                  <a:txBody>
                    <a:bodyPr/>
                    <a:lstStyle/>
                    <a:p>
                      <a:pPr algn="ctr"/>
                      <a:endParaRPr lang="cs-CZ" sz="700"/>
                    </a:p>
                  </a:txBody>
                  <a:tcPr marL="11980" marR="11980" marT="11980" marB="11980">
                    <a:lnL>
                      <a:noFill/>
                    </a:lnL>
                    <a:lnR>
                      <a:noFill/>
                    </a:lnR>
                    <a:lnT>
                      <a:noFill/>
                    </a:lnT>
                    <a:lnB>
                      <a:noFill/>
                    </a:lnB>
                    <a:solidFill>
                      <a:srgbClr val="FFFFFF"/>
                    </a:solidFill>
                  </a:tcPr>
                </a:tc>
                <a:tc>
                  <a:txBody>
                    <a:bodyPr/>
                    <a:lstStyle/>
                    <a:p>
                      <a:pPr algn="ctr"/>
                      <a:r>
                        <a:rPr lang="cs-CZ" sz="700"/>
                        <a:t>Marie a Pierre Curieovi objevili nové </a:t>
                      </a:r>
                      <a:r>
                        <a:rPr lang="cs-CZ" sz="700" b="1">
                          <a:hlinkClick r:id="rId5"/>
                        </a:rPr>
                        <a:t>radioaktivní prvky</a:t>
                      </a:r>
                      <a:r>
                        <a:rPr lang="cs-CZ" sz="700"/>
                        <a:t> (polonium, rádium)</a:t>
                      </a:r>
                    </a:p>
                  </a:txBody>
                  <a:tcPr marL="11980" marR="11980" marT="11980" marB="11980">
                    <a:lnL>
                      <a:noFill/>
                    </a:lnL>
                    <a:lnR>
                      <a:noFill/>
                    </a:lnR>
                    <a:lnT>
                      <a:noFill/>
                    </a:lnT>
                    <a:lnB>
                      <a:noFill/>
                    </a:lnB>
                    <a:solidFill>
                      <a:srgbClr val="FFFFFF"/>
                    </a:solidFill>
                  </a:tcPr>
                </a:tc>
                <a:tc vMerge="1">
                  <a:txBody>
                    <a:bodyPr/>
                    <a:lstStyle/>
                    <a:p>
                      <a:endParaRPr lang="cs-CZ"/>
                    </a:p>
                  </a:txBody>
                  <a:tcPr/>
                </a:tc>
                <a:extLst>
                  <a:ext uri="{0D108BD9-81ED-4DB2-BD59-A6C34878D82A}">
                    <a16:rowId xmlns:a16="http://schemas.microsoft.com/office/drawing/2014/main" val="1158597145"/>
                  </a:ext>
                </a:extLst>
              </a:tr>
              <a:tr h="196756">
                <a:tc>
                  <a:txBody>
                    <a:bodyPr/>
                    <a:lstStyle/>
                    <a:p>
                      <a:pPr algn="ctr"/>
                      <a:r>
                        <a:rPr lang="cs-CZ" sz="700" b="1"/>
                        <a:t>1899</a:t>
                      </a:r>
                      <a:endParaRPr lang="cs-CZ" sz="700"/>
                    </a:p>
                  </a:txBody>
                  <a:tcPr marL="11980" marR="11980" marT="11980" marB="11980">
                    <a:lnL>
                      <a:noFill/>
                    </a:lnL>
                    <a:lnR>
                      <a:noFill/>
                    </a:lnR>
                    <a:lnT>
                      <a:noFill/>
                    </a:lnT>
                    <a:lnB>
                      <a:noFill/>
                    </a:lnB>
                    <a:solidFill>
                      <a:srgbClr val="FFFFFF"/>
                    </a:solidFill>
                  </a:tcPr>
                </a:tc>
                <a:tc>
                  <a:txBody>
                    <a:bodyPr/>
                    <a:lstStyle/>
                    <a:p>
                      <a:pPr algn="ctr"/>
                      <a:endParaRPr lang="cs-CZ" sz="700"/>
                    </a:p>
                  </a:txBody>
                  <a:tcPr marL="11980" marR="11980" marT="11980" marB="11980">
                    <a:lnL>
                      <a:noFill/>
                    </a:lnL>
                    <a:lnR>
                      <a:noFill/>
                    </a:lnR>
                    <a:lnT>
                      <a:noFill/>
                    </a:lnT>
                    <a:lnB>
                      <a:noFill/>
                    </a:lnB>
                    <a:solidFill>
                      <a:srgbClr val="FFFFFF"/>
                    </a:solidFill>
                  </a:tcPr>
                </a:tc>
                <a:tc>
                  <a:txBody>
                    <a:bodyPr/>
                    <a:lstStyle/>
                    <a:p>
                      <a:pPr algn="ctr"/>
                      <a:r>
                        <a:rPr lang="cs-CZ" sz="700"/>
                        <a:t>Ernest Rutherford objevil dva typy záření - </a:t>
                      </a:r>
                      <a:r>
                        <a:rPr lang="cs-CZ" sz="700" b="1">
                          <a:hlinkClick r:id="rId3"/>
                        </a:rPr>
                        <a:t>alfa a beta</a:t>
                      </a:r>
                      <a:r>
                        <a:rPr lang="cs-CZ" sz="700"/>
                        <a:t>.</a:t>
                      </a:r>
                    </a:p>
                  </a:txBody>
                  <a:tcPr marL="11980" marR="11980" marT="11980" marB="11980">
                    <a:lnL>
                      <a:noFill/>
                    </a:lnL>
                    <a:lnR>
                      <a:noFill/>
                    </a:lnR>
                    <a:lnT>
                      <a:noFill/>
                    </a:lnT>
                    <a:lnB>
                      <a:noFill/>
                    </a:lnB>
                    <a:solidFill>
                      <a:srgbClr val="FFFFFF"/>
                    </a:solidFill>
                  </a:tcPr>
                </a:tc>
                <a:tc vMerge="1">
                  <a:txBody>
                    <a:bodyPr/>
                    <a:lstStyle/>
                    <a:p>
                      <a:endParaRPr lang="cs-CZ"/>
                    </a:p>
                  </a:txBody>
                  <a:tcPr/>
                </a:tc>
                <a:extLst>
                  <a:ext uri="{0D108BD9-81ED-4DB2-BD59-A6C34878D82A}">
                    <a16:rowId xmlns:a16="http://schemas.microsoft.com/office/drawing/2014/main" val="651344488"/>
                  </a:ext>
                </a:extLst>
              </a:tr>
              <a:tr h="285853">
                <a:tc>
                  <a:txBody>
                    <a:bodyPr/>
                    <a:lstStyle/>
                    <a:p>
                      <a:pPr algn="ctr"/>
                      <a:r>
                        <a:rPr lang="cs-CZ" sz="700" b="1"/>
                        <a:t>1905</a:t>
                      </a:r>
                      <a:endParaRPr lang="cs-CZ" sz="700"/>
                    </a:p>
                  </a:txBody>
                  <a:tcPr marL="11980" marR="11980" marT="11980" marB="11980">
                    <a:lnL>
                      <a:noFill/>
                    </a:lnL>
                    <a:lnR>
                      <a:noFill/>
                    </a:lnR>
                    <a:lnT>
                      <a:noFill/>
                    </a:lnT>
                    <a:lnB>
                      <a:noFill/>
                    </a:lnB>
                    <a:solidFill>
                      <a:srgbClr val="FFFFFF"/>
                    </a:solidFill>
                  </a:tcPr>
                </a:tc>
                <a:tc>
                  <a:txBody>
                    <a:bodyPr/>
                    <a:lstStyle/>
                    <a:p>
                      <a:pPr algn="ctr"/>
                      <a:endParaRPr lang="cs-CZ" sz="700"/>
                    </a:p>
                  </a:txBody>
                  <a:tcPr marL="11980" marR="11980" marT="11980" marB="11980">
                    <a:lnL>
                      <a:noFill/>
                    </a:lnL>
                    <a:lnR>
                      <a:noFill/>
                    </a:lnR>
                    <a:lnT>
                      <a:noFill/>
                    </a:lnT>
                    <a:lnB>
                      <a:noFill/>
                    </a:lnB>
                    <a:solidFill>
                      <a:srgbClr val="FFFFFF"/>
                    </a:solidFill>
                  </a:tcPr>
                </a:tc>
                <a:tc>
                  <a:txBody>
                    <a:bodyPr/>
                    <a:lstStyle/>
                    <a:p>
                      <a:pPr algn="ctr"/>
                      <a:r>
                        <a:rPr lang="cs-CZ" sz="700" dirty="0"/>
                        <a:t>Albert Einstein formuloval speciální teorii a nalezl </a:t>
                      </a:r>
                      <a:r>
                        <a:rPr lang="cs-CZ" sz="700" b="1" dirty="0">
                          <a:hlinkClick r:id="rId6"/>
                        </a:rPr>
                        <a:t>souvislost</a:t>
                      </a:r>
                      <a:r>
                        <a:rPr lang="cs-CZ" sz="700" dirty="0"/>
                        <a:t> mezi hmotou a energií.</a:t>
                      </a:r>
                    </a:p>
                  </a:txBody>
                  <a:tcPr marL="11980" marR="11980" marT="11980" marB="11980">
                    <a:lnL>
                      <a:noFill/>
                    </a:lnL>
                    <a:lnR>
                      <a:noFill/>
                    </a:lnR>
                    <a:lnT>
                      <a:noFill/>
                    </a:lnT>
                    <a:lnB>
                      <a:noFill/>
                    </a:lnB>
                    <a:solidFill>
                      <a:srgbClr val="FFFFFF"/>
                    </a:solidFill>
                  </a:tcPr>
                </a:tc>
                <a:tc vMerge="1">
                  <a:txBody>
                    <a:bodyPr/>
                    <a:lstStyle/>
                    <a:p>
                      <a:endParaRPr lang="cs-CZ"/>
                    </a:p>
                  </a:txBody>
                  <a:tcPr/>
                </a:tc>
                <a:extLst>
                  <a:ext uri="{0D108BD9-81ED-4DB2-BD59-A6C34878D82A}">
                    <a16:rowId xmlns:a16="http://schemas.microsoft.com/office/drawing/2014/main" val="3321783077"/>
                  </a:ext>
                </a:extLst>
              </a:tr>
              <a:tr h="196756">
                <a:tc>
                  <a:txBody>
                    <a:bodyPr/>
                    <a:lstStyle/>
                    <a:p>
                      <a:pPr algn="ctr"/>
                      <a:r>
                        <a:rPr lang="cs-CZ" sz="700" b="1"/>
                        <a:t>1911</a:t>
                      </a:r>
                      <a:endParaRPr lang="cs-CZ" sz="700"/>
                    </a:p>
                  </a:txBody>
                  <a:tcPr marL="11980" marR="11980" marT="11980" marB="11980">
                    <a:lnL>
                      <a:noFill/>
                    </a:lnL>
                    <a:lnR>
                      <a:noFill/>
                    </a:lnR>
                    <a:lnT>
                      <a:noFill/>
                    </a:lnT>
                    <a:lnB>
                      <a:noFill/>
                    </a:lnB>
                    <a:solidFill>
                      <a:srgbClr val="FFFFFF"/>
                    </a:solidFill>
                  </a:tcPr>
                </a:tc>
                <a:tc>
                  <a:txBody>
                    <a:bodyPr/>
                    <a:lstStyle/>
                    <a:p>
                      <a:pPr algn="ctr"/>
                      <a:endParaRPr lang="cs-CZ" sz="700"/>
                    </a:p>
                  </a:txBody>
                  <a:tcPr marL="11980" marR="11980" marT="11980" marB="11980">
                    <a:lnL>
                      <a:noFill/>
                    </a:lnL>
                    <a:lnR>
                      <a:noFill/>
                    </a:lnR>
                    <a:lnT>
                      <a:noFill/>
                    </a:lnT>
                    <a:lnB>
                      <a:noFill/>
                    </a:lnB>
                    <a:solidFill>
                      <a:srgbClr val="FFFFFF"/>
                    </a:solidFill>
                  </a:tcPr>
                </a:tc>
                <a:tc>
                  <a:txBody>
                    <a:bodyPr/>
                    <a:lstStyle/>
                    <a:p>
                      <a:pPr algn="ctr"/>
                      <a:r>
                        <a:rPr lang="cs-CZ" sz="700"/>
                        <a:t>Ernest Rutherford dokázal, že atom má </a:t>
                      </a:r>
                      <a:r>
                        <a:rPr lang="cs-CZ" sz="700" b="1">
                          <a:hlinkClick r:id="rId7"/>
                        </a:rPr>
                        <a:t>kladné jádro</a:t>
                      </a:r>
                      <a:r>
                        <a:rPr lang="cs-CZ" sz="700"/>
                        <a:t>.</a:t>
                      </a:r>
                    </a:p>
                  </a:txBody>
                  <a:tcPr marL="11980" marR="11980" marT="11980" marB="11980">
                    <a:lnL>
                      <a:noFill/>
                    </a:lnL>
                    <a:lnR>
                      <a:noFill/>
                    </a:lnR>
                    <a:lnT>
                      <a:noFill/>
                    </a:lnT>
                    <a:lnB>
                      <a:noFill/>
                    </a:lnB>
                    <a:solidFill>
                      <a:srgbClr val="FFFFFF"/>
                    </a:solidFill>
                  </a:tcPr>
                </a:tc>
                <a:tc vMerge="1">
                  <a:txBody>
                    <a:bodyPr/>
                    <a:lstStyle/>
                    <a:p>
                      <a:endParaRPr lang="cs-CZ"/>
                    </a:p>
                  </a:txBody>
                  <a:tcPr/>
                </a:tc>
                <a:extLst>
                  <a:ext uri="{0D108BD9-81ED-4DB2-BD59-A6C34878D82A}">
                    <a16:rowId xmlns:a16="http://schemas.microsoft.com/office/drawing/2014/main" val="1056408195"/>
                  </a:ext>
                </a:extLst>
              </a:tr>
              <a:tr h="196756">
                <a:tc>
                  <a:txBody>
                    <a:bodyPr/>
                    <a:lstStyle/>
                    <a:p>
                      <a:pPr algn="ctr"/>
                      <a:r>
                        <a:rPr lang="cs-CZ" sz="700" b="1"/>
                        <a:t>1913</a:t>
                      </a:r>
                      <a:endParaRPr lang="cs-CZ" sz="700"/>
                    </a:p>
                  </a:txBody>
                  <a:tcPr marL="11980" marR="11980" marT="11980" marB="11980">
                    <a:lnL>
                      <a:noFill/>
                    </a:lnL>
                    <a:lnR>
                      <a:noFill/>
                    </a:lnR>
                    <a:lnT>
                      <a:noFill/>
                    </a:lnT>
                    <a:lnB>
                      <a:noFill/>
                    </a:lnB>
                    <a:solidFill>
                      <a:srgbClr val="FFFFFF"/>
                    </a:solidFill>
                  </a:tcPr>
                </a:tc>
                <a:tc>
                  <a:txBody>
                    <a:bodyPr/>
                    <a:lstStyle/>
                    <a:p>
                      <a:pPr algn="ctr"/>
                      <a:endParaRPr lang="cs-CZ" sz="700"/>
                    </a:p>
                  </a:txBody>
                  <a:tcPr marL="11980" marR="11980" marT="11980" marB="11980">
                    <a:lnL>
                      <a:noFill/>
                    </a:lnL>
                    <a:lnR>
                      <a:noFill/>
                    </a:lnR>
                    <a:lnT>
                      <a:noFill/>
                    </a:lnT>
                    <a:lnB>
                      <a:noFill/>
                    </a:lnB>
                    <a:solidFill>
                      <a:srgbClr val="FFFFFF"/>
                    </a:solidFill>
                  </a:tcPr>
                </a:tc>
                <a:tc>
                  <a:txBody>
                    <a:bodyPr/>
                    <a:lstStyle/>
                    <a:p>
                      <a:pPr algn="ctr"/>
                      <a:r>
                        <a:rPr lang="cs-CZ" sz="700"/>
                        <a:t>Niels Bohr vytvořil na základě kvantové teorie </a:t>
                      </a:r>
                      <a:r>
                        <a:rPr lang="cs-CZ" sz="700" b="1">
                          <a:hlinkClick r:id="rId8"/>
                        </a:rPr>
                        <a:t>model</a:t>
                      </a:r>
                      <a:r>
                        <a:rPr lang="cs-CZ" sz="700"/>
                        <a:t> stavby atomu vodíku.</a:t>
                      </a:r>
                    </a:p>
                  </a:txBody>
                  <a:tcPr marL="11980" marR="11980" marT="11980" marB="11980">
                    <a:lnL>
                      <a:noFill/>
                    </a:lnL>
                    <a:lnR>
                      <a:noFill/>
                    </a:lnR>
                    <a:lnT>
                      <a:noFill/>
                    </a:lnT>
                    <a:lnB>
                      <a:noFill/>
                    </a:lnB>
                    <a:solidFill>
                      <a:srgbClr val="FFFFFF"/>
                    </a:solidFill>
                  </a:tcPr>
                </a:tc>
                <a:tc vMerge="1">
                  <a:txBody>
                    <a:bodyPr/>
                    <a:lstStyle/>
                    <a:p>
                      <a:endParaRPr lang="cs-CZ"/>
                    </a:p>
                  </a:txBody>
                  <a:tcPr/>
                </a:tc>
                <a:extLst>
                  <a:ext uri="{0D108BD9-81ED-4DB2-BD59-A6C34878D82A}">
                    <a16:rowId xmlns:a16="http://schemas.microsoft.com/office/drawing/2014/main" val="1691951610"/>
                  </a:ext>
                </a:extLst>
              </a:tr>
              <a:tr h="285853">
                <a:tc>
                  <a:txBody>
                    <a:bodyPr/>
                    <a:lstStyle/>
                    <a:p>
                      <a:pPr algn="ctr"/>
                      <a:r>
                        <a:rPr lang="cs-CZ" sz="700" b="1"/>
                        <a:t>1926</a:t>
                      </a:r>
                      <a:endParaRPr lang="cs-CZ" sz="700"/>
                    </a:p>
                  </a:txBody>
                  <a:tcPr marL="11980" marR="11980" marT="11980" marB="11980">
                    <a:lnL>
                      <a:noFill/>
                    </a:lnL>
                    <a:lnR>
                      <a:noFill/>
                    </a:lnR>
                    <a:lnT>
                      <a:noFill/>
                    </a:lnT>
                    <a:lnB>
                      <a:noFill/>
                    </a:lnB>
                    <a:solidFill>
                      <a:srgbClr val="FFFFFF"/>
                    </a:solidFill>
                  </a:tcPr>
                </a:tc>
                <a:tc>
                  <a:txBody>
                    <a:bodyPr/>
                    <a:lstStyle/>
                    <a:p>
                      <a:pPr algn="ctr"/>
                      <a:endParaRPr lang="cs-CZ" sz="700"/>
                    </a:p>
                  </a:txBody>
                  <a:tcPr marL="11980" marR="11980" marT="11980" marB="11980">
                    <a:lnL>
                      <a:noFill/>
                    </a:lnL>
                    <a:lnR>
                      <a:noFill/>
                    </a:lnR>
                    <a:lnT>
                      <a:noFill/>
                    </a:lnT>
                    <a:lnB>
                      <a:noFill/>
                    </a:lnB>
                    <a:solidFill>
                      <a:srgbClr val="FFFFFF"/>
                    </a:solidFill>
                  </a:tcPr>
                </a:tc>
                <a:tc>
                  <a:txBody>
                    <a:bodyPr/>
                    <a:lstStyle/>
                    <a:p>
                      <a:pPr algn="ctr"/>
                      <a:r>
                        <a:rPr lang="cs-CZ" sz="700" dirty="0"/>
                        <a:t>Geiger a Müller zkonstruovali </a:t>
                      </a:r>
                      <a:r>
                        <a:rPr lang="cs-CZ" sz="700" b="1" dirty="0">
                          <a:hlinkClick r:id="rId9"/>
                        </a:rPr>
                        <a:t>detektor</a:t>
                      </a:r>
                      <a:r>
                        <a:rPr lang="cs-CZ" sz="700" dirty="0"/>
                        <a:t> ionizujícího záření (Geiger-Müllerova trubice).</a:t>
                      </a:r>
                    </a:p>
                  </a:txBody>
                  <a:tcPr marL="11980" marR="11980" marT="11980" marB="11980">
                    <a:lnL>
                      <a:noFill/>
                    </a:lnL>
                    <a:lnR>
                      <a:noFill/>
                    </a:lnR>
                    <a:lnT>
                      <a:noFill/>
                    </a:lnT>
                    <a:lnB>
                      <a:noFill/>
                    </a:lnB>
                    <a:solidFill>
                      <a:srgbClr val="FFFFFF"/>
                    </a:solidFill>
                  </a:tcPr>
                </a:tc>
                <a:tc vMerge="1">
                  <a:txBody>
                    <a:bodyPr/>
                    <a:lstStyle/>
                    <a:p>
                      <a:endParaRPr lang="cs-CZ"/>
                    </a:p>
                  </a:txBody>
                  <a:tcPr/>
                </a:tc>
                <a:extLst>
                  <a:ext uri="{0D108BD9-81ED-4DB2-BD59-A6C34878D82A}">
                    <a16:rowId xmlns:a16="http://schemas.microsoft.com/office/drawing/2014/main" val="2776126659"/>
                  </a:ext>
                </a:extLst>
              </a:tr>
              <a:tr h="196756">
                <a:tc>
                  <a:txBody>
                    <a:bodyPr/>
                    <a:lstStyle/>
                    <a:p>
                      <a:pPr algn="ctr"/>
                      <a:r>
                        <a:rPr lang="cs-CZ" sz="700" b="1"/>
                        <a:t>1931</a:t>
                      </a:r>
                      <a:endParaRPr lang="cs-CZ" sz="700"/>
                    </a:p>
                  </a:txBody>
                  <a:tcPr marL="11980" marR="11980" marT="11980" marB="11980">
                    <a:lnL>
                      <a:noFill/>
                    </a:lnL>
                    <a:lnR>
                      <a:noFill/>
                    </a:lnR>
                    <a:lnT>
                      <a:noFill/>
                    </a:lnT>
                    <a:lnB>
                      <a:noFill/>
                    </a:lnB>
                    <a:solidFill>
                      <a:srgbClr val="FFFFFF"/>
                    </a:solidFill>
                  </a:tcPr>
                </a:tc>
                <a:tc>
                  <a:txBody>
                    <a:bodyPr/>
                    <a:lstStyle/>
                    <a:p>
                      <a:pPr algn="ctr"/>
                      <a:endParaRPr lang="cs-CZ" sz="700"/>
                    </a:p>
                  </a:txBody>
                  <a:tcPr marL="11980" marR="11980" marT="11980" marB="11980">
                    <a:lnL>
                      <a:noFill/>
                    </a:lnL>
                    <a:lnR>
                      <a:noFill/>
                    </a:lnR>
                    <a:lnT>
                      <a:noFill/>
                    </a:lnT>
                    <a:lnB>
                      <a:noFill/>
                    </a:lnB>
                    <a:solidFill>
                      <a:srgbClr val="FFFFFF"/>
                    </a:solidFill>
                  </a:tcPr>
                </a:tc>
                <a:tc>
                  <a:txBody>
                    <a:bodyPr/>
                    <a:lstStyle/>
                    <a:p>
                      <a:pPr algn="ctr"/>
                      <a:r>
                        <a:rPr lang="cs-CZ" sz="700"/>
                        <a:t>Ernest Lawrence zkonstruoval první kruhový urychlovač částic - </a:t>
                      </a:r>
                      <a:r>
                        <a:rPr lang="cs-CZ" sz="700" b="1">
                          <a:hlinkClick r:id="rId9"/>
                        </a:rPr>
                        <a:t>cyklotron</a:t>
                      </a:r>
                      <a:r>
                        <a:rPr lang="cs-CZ" sz="700"/>
                        <a:t>.</a:t>
                      </a:r>
                    </a:p>
                  </a:txBody>
                  <a:tcPr marL="11980" marR="11980" marT="11980" marB="11980">
                    <a:lnL>
                      <a:noFill/>
                    </a:lnL>
                    <a:lnR>
                      <a:noFill/>
                    </a:lnR>
                    <a:lnT>
                      <a:noFill/>
                    </a:lnT>
                    <a:lnB>
                      <a:noFill/>
                    </a:lnB>
                    <a:solidFill>
                      <a:srgbClr val="FFFFFF"/>
                    </a:solidFill>
                  </a:tcPr>
                </a:tc>
                <a:tc vMerge="1">
                  <a:txBody>
                    <a:bodyPr/>
                    <a:lstStyle/>
                    <a:p>
                      <a:endParaRPr lang="cs-CZ"/>
                    </a:p>
                  </a:txBody>
                  <a:tcPr/>
                </a:tc>
                <a:extLst>
                  <a:ext uri="{0D108BD9-81ED-4DB2-BD59-A6C34878D82A}">
                    <a16:rowId xmlns:a16="http://schemas.microsoft.com/office/drawing/2014/main" val="1218442983"/>
                  </a:ext>
                </a:extLst>
              </a:tr>
              <a:tr h="285853">
                <a:tc>
                  <a:txBody>
                    <a:bodyPr/>
                    <a:lstStyle/>
                    <a:p>
                      <a:pPr algn="ctr"/>
                      <a:r>
                        <a:rPr lang="cs-CZ" sz="700" b="1"/>
                        <a:t> </a:t>
                      </a:r>
                      <a:endParaRPr lang="cs-CZ" sz="700"/>
                    </a:p>
                  </a:txBody>
                  <a:tcPr marL="11980" marR="11980" marT="11980" marB="11980">
                    <a:lnL>
                      <a:noFill/>
                    </a:lnL>
                    <a:lnR>
                      <a:noFill/>
                    </a:lnR>
                    <a:lnT>
                      <a:noFill/>
                    </a:lnT>
                    <a:lnB>
                      <a:noFill/>
                    </a:lnB>
                    <a:solidFill>
                      <a:srgbClr val="FFFFFF"/>
                    </a:solidFill>
                  </a:tcPr>
                </a:tc>
                <a:tc>
                  <a:txBody>
                    <a:bodyPr/>
                    <a:lstStyle/>
                    <a:p>
                      <a:pPr algn="ctr"/>
                      <a:endParaRPr lang="cs-CZ" sz="700"/>
                    </a:p>
                  </a:txBody>
                  <a:tcPr marL="11980" marR="11980" marT="11980" marB="11980">
                    <a:lnL>
                      <a:noFill/>
                    </a:lnL>
                    <a:lnR>
                      <a:noFill/>
                    </a:lnR>
                    <a:lnT>
                      <a:noFill/>
                    </a:lnT>
                    <a:lnB>
                      <a:noFill/>
                    </a:lnB>
                    <a:solidFill>
                      <a:srgbClr val="FFFFFF"/>
                    </a:solidFill>
                  </a:tcPr>
                </a:tc>
                <a:tc>
                  <a:txBody>
                    <a:bodyPr/>
                    <a:lstStyle/>
                    <a:p>
                      <a:pPr algn="ctr"/>
                      <a:r>
                        <a:rPr lang="pt-BR" sz="700"/>
                        <a:t>Z teorie, kterou vytvořil P. A. M. Dirac, vyplývala existence </a:t>
                      </a:r>
                      <a:r>
                        <a:rPr lang="pt-BR" sz="700" b="1">
                          <a:hlinkClick r:id="rId10"/>
                        </a:rPr>
                        <a:t>antičástic</a:t>
                      </a:r>
                      <a:r>
                        <a:rPr lang="pt-BR" sz="700"/>
                        <a:t> (např. pozitron).</a:t>
                      </a:r>
                    </a:p>
                  </a:txBody>
                  <a:tcPr marL="11980" marR="11980" marT="11980" marB="11980">
                    <a:lnL>
                      <a:noFill/>
                    </a:lnL>
                    <a:lnR>
                      <a:noFill/>
                    </a:lnR>
                    <a:lnT>
                      <a:noFill/>
                    </a:lnT>
                    <a:lnB>
                      <a:noFill/>
                    </a:lnB>
                    <a:solidFill>
                      <a:srgbClr val="FFFFFF"/>
                    </a:solidFill>
                  </a:tcPr>
                </a:tc>
                <a:tc vMerge="1">
                  <a:txBody>
                    <a:bodyPr/>
                    <a:lstStyle/>
                    <a:p>
                      <a:endParaRPr lang="cs-CZ"/>
                    </a:p>
                  </a:txBody>
                  <a:tcPr/>
                </a:tc>
                <a:extLst>
                  <a:ext uri="{0D108BD9-81ED-4DB2-BD59-A6C34878D82A}">
                    <a16:rowId xmlns:a16="http://schemas.microsoft.com/office/drawing/2014/main" val="1565662228"/>
                  </a:ext>
                </a:extLst>
              </a:tr>
              <a:tr h="196756">
                <a:tc>
                  <a:txBody>
                    <a:bodyPr/>
                    <a:lstStyle/>
                    <a:p>
                      <a:pPr algn="ctr"/>
                      <a:r>
                        <a:rPr lang="cs-CZ" sz="700" b="1"/>
                        <a:t>1932</a:t>
                      </a:r>
                      <a:endParaRPr lang="cs-CZ" sz="700"/>
                    </a:p>
                  </a:txBody>
                  <a:tcPr marL="11980" marR="11980" marT="11980" marB="11980">
                    <a:lnL>
                      <a:noFill/>
                    </a:lnL>
                    <a:lnR>
                      <a:noFill/>
                    </a:lnR>
                    <a:lnT>
                      <a:noFill/>
                    </a:lnT>
                    <a:lnB>
                      <a:noFill/>
                    </a:lnB>
                    <a:solidFill>
                      <a:srgbClr val="FFFFFF"/>
                    </a:solidFill>
                  </a:tcPr>
                </a:tc>
                <a:tc>
                  <a:txBody>
                    <a:bodyPr/>
                    <a:lstStyle/>
                    <a:p>
                      <a:pPr algn="ctr"/>
                      <a:endParaRPr lang="cs-CZ" sz="700"/>
                    </a:p>
                  </a:txBody>
                  <a:tcPr marL="11980" marR="11980" marT="11980" marB="11980">
                    <a:lnL>
                      <a:noFill/>
                    </a:lnL>
                    <a:lnR>
                      <a:noFill/>
                    </a:lnR>
                    <a:lnT>
                      <a:noFill/>
                    </a:lnT>
                    <a:lnB>
                      <a:noFill/>
                    </a:lnB>
                    <a:solidFill>
                      <a:srgbClr val="FFFFFF"/>
                    </a:solidFill>
                  </a:tcPr>
                </a:tc>
                <a:tc>
                  <a:txBody>
                    <a:bodyPr/>
                    <a:lstStyle/>
                    <a:p>
                      <a:pPr algn="ctr"/>
                      <a:r>
                        <a:rPr lang="cs-CZ" sz="700"/>
                        <a:t>James Chadwick objevil </a:t>
                      </a:r>
                      <a:r>
                        <a:rPr lang="cs-CZ" sz="700" b="1">
                          <a:hlinkClick r:id="rId11"/>
                        </a:rPr>
                        <a:t>neutron</a:t>
                      </a:r>
                      <a:r>
                        <a:rPr lang="cs-CZ" sz="700"/>
                        <a:t>.</a:t>
                      </a:r>
                    </a:p>
                  </a:txBody>
                  <a:tcPr marL="11980" marR="11980" marT="11980" marB="11980">
                    <a:lnL>
                      <a:noFill/>
                    </a:lnL>
                    <a:lnR>
                      <a:noFill/>
                    </a:lnR>
                    <a:lnT>
                      <a:noFill/>
                    </a:lnT>
                    <a:lnB>
                      <a:noFill/>
                    </a:lnB>
                    <a:solidFill>
                      <a:srgbClr val="FFFFFF"/>
                    </a:solidFill>
                  </a:tcPr>
                </a:tc>
                <a:tc vMerge="1">
                  <a:txBody>
                    <a:bodyPr/>
                    <a:lstStyle/>
                    <a:p>
                      <a:endParaRPr lang="cs-CZ"/>
                    </a:p>
                  </a:txBody>
                  <a:tcPr/>
                </a:tc>
                <a:extLst>
                  <a:ext uri="{0D108BD9-81ED-4DB2-BD59-A6C34878D82A}">
                    <a16:rowId xmlns:a16="http://schemas.microsoft.com/office/drawing/2014/main" val="1598064922"/>
                  </a:ext>
                </a:extLst>
              </a:tr>
              <a:tr h="196756">
                <a:tc>
                  <a:txBody>
                    <a:bodyPr/>
                    <a:lstStyle/>
                    <a:p>
                      <a:pPr algn="ctr"/>
                      <a:r>
                        <a:rPr lang="cs-CZ" sz="700" b="1"/>
                        <a:t>1934</a:t>
                      </a:r>
                      <a:endParaRPr lang="cs-CZ" sz="700"/>
                    </a:p>
                  </a:txBody>
                  <a:tcPr marL="11980" marR="11980" marT="11980" marB="11980">
                    <a:lnL>
                      <a:noFill/>
                    </a:lnL>
                    <a:lnR>
                      <a:noFill/>
                    </a:lnR>
                    <a:lnT>
                      <a:noFill/>
                    </a:lnT>
                    <a:lnB>
                      <a:noFill/>
                    </a:lnB>
                    <a:solidFill>
                      <a:srgbClr val="FFFFFF"/>
                    </a:solidFill>
                  </a:tcPr>
                </a:tc>
                <a:tc>
                  <a:txBody>
                    <a:bodyPr/>
                    <a:lstStyle/>
                    <a:p>
                      <a:pPr algn="ctr"/>
                      <a:endParaRPr lang="cs-CZ" sz="700"/>
                    </a:p>
                  </a:txBody>
                  <a:tcPr marL="11980" marR="11980" marT="11980" marB="11980">
                    <a:lnL>
                      <a:noFill/>
                    </a:lnL>
                    <a:lnR>
                      <a:noFill/>
                    </a:lnR>
                    <a:lnT>
                      <a:noFill/>
                    </a:lnT>
                    <a:lnB>
                      <a:noFill/>
                    </a:lnB>
                    <a:solidFill>
                      <a:srgbClr val="FFFFFF"/>
                    </a:solidFill>
                  </a:tcPr>
                </a:tc>
                <a:tc>
                  <a:txBody>
                    <a:bodyPr/>
                    <a:lstStyle/>
                    <a:p>
                      <a:pPr algn="ctr"/>
                      <a:r>
                        <a:rPr lang="cs-CZ" sz="700"/>
                        <a:t>Hidei Yukawa vypracoval teorii výměnných </a:t>
                      </a:r>
                      <a:r>
                        <a:rPr lang="cs-CZ" sz="700" b="1">
                          <a:hlinkClick r:id="rId6"/>
                        </a:rPr>
                        <a:t>jaderných sil</a:t>
                      </a:r>
                      <a:r>
                        <a:rPr lang="cs-CZ" sz="700"/>
                        <a:t>.</a:t>
                      </a:r>
                    </a:p>
                  </a:txBody>
                  <a:tcPr marL="11980" marR="11980" marT="11980" marB="11980">
                    <a:lnL>
                      <a:noFill/>
                    </a:lnL>
                    <a:lnR>
                      <a:noFill/>
                    </a:lnR>
                    <a:lnT>
                      <a:noFill/>
                    </a:lnT>
                    <a:lnB>
                      <a:noFill/>
                    </a:lnB>
                    <a:solidFill>
                      <a:srgbClr val="FFFFFF"/>
                    </a:solidFill>
                  </a:tcPr>
                </a:tc>
                <a:tc vMerge="1">
                  <a:txBody>
                    <a:bodyPr/>
                    <a:lstStyle/>
                    <a:p>
                      <a:endParaRPr lang="cs-CZ"/>
                    </a:p>
                  </a:txBody>
                  <a:tcPr/>
                </a:tc>
                <a:extLst>
                  <a:ext uri="{0D108BD9-81ED-4DB2-BD59-A6C34878D82A}">
                    <a16:rowId xmlns:a16="http://schemas.microsoft.com/office/drawing/2014/main" val="2404978478"/>
                  </a:ext>
                </a:extLst>
              </a:tr>
              <a:tr h="196756">
                <a:tc>
                  <a:txBody>
                    <a:bodyPr/>
                    <a:lstStyle/>
                    <a:p>
                      <a:pPr algn="ctr"/>
                      <a:r>
                        <a:rPr lang="cs-CZ" sz="700" b="1"/>
                        <a:t> </a:t>
                      </a:r>
                      <a:endParaRPr lang="cs-CZ" sz="700"/>
                    </a:p>
                  </a:txBody>
                  <a:tcPr marL="11980" marR="11980" marT="11980" marB="11980">
                    <a:lnL>
                      <a:noFill/>
                    </a:lnL>
                    <a:lnR>
                      <a:noFill/>
                    </a:lnR>
                    <a:lnT>
                      <a:noFill/>
                    </a:lnT>
                    <a:lnB>
                      <a:noFill/>
                    </a:lnB>
                    <a:solidFill>
                      <a:srgbClr val="FFFFFF"/>
                    </a:solidFill>
                  </a:tcPr>
                </a:tc>
                <a:tc>
                  <a:txBody>
                    <a:bodyPr/>
                    <a:lstStyle/>
                    <a:p>
                      <a:pPr algn="ctr"/>
                      <a:endParaRPr lang="cs-CZ" sz="700"/>
                    </a:p>
                  </a:txBody>
                  <a:tcPr marL="11980" marR="11980" marT="11980" marB="11980">
                    <a:lnL>
                      <a:noFill/>
                    </a:lnL>
                    <a:lnR>
                      <a:noFill/>
                    </a:lnR>
                    <a:lnT>
                      <a:noFill/>
                    </a:lnT>
                    <a:lnB>
                      <a:noFill/>
                    </a:lnB>
                    <a:solidFill>
                      <a:srgbClr val="FFFFFF"/>
                    </a:solidFill>
                  </a:tcPr>
                </a:tc>
                <a:tc>
                  <a:txBody>
                    <a:bodyPr/>
                    <a:lstStyle/>
                    <a:p>
                      <a:pPr algn="ctr"/>
                      <a:r>
                        <a:rPr lang="cs-CZ" sz="700" dirty="0"/>
                        <a:t>Irena a </a:t>
                      </a:r>
                      <a:r>
                        <a:rPr lang="cs-CZ" sz="700" dirty="0" err="1"/>
                        <a:t>Frederic</a:t>
                      </a:r>
                      <a:r>
                        <a:rPr lang="cs-CZ" sz="700" dirty="0"/>
                        <a:t> </a:t>
                      </a:r>
                      <a:r>
                        <a:rPr lang="cs-CZ" sz="700" dirty="0" err="1"/>
                        <a:t>Joliot</a:t>
                      </a:r>
                      <a:r>
                        <a:rPr lang="cs-CZ" sz="700" dirty="0"/>
                        <a:t>-Curieovi objevili </a:t>
                      </a:r>
                      <a:r>
                        <a:rPr lang="cs-CZ" sz="700" b="1" dirty="0">
                          <a:hlinkClick r:id="rId12"/>
                        </a:rPr>
                        <a:t>umělou radioaktivitu</a:t>
                      </a:r>
                      <a:r>
                        <a:rPr lang="cs-CZ" sz="700" dirty="0"/>
                        <a:t>.</a:t>
                      </a:r>
                    </a:p>
                  </a:txBody>
                  <a:tcPr marL="11980" marR="11980" marT="11980" marB="11980">
                    <a:lnL>
                      <a:noFill/>
                    </a:lnL>
                    <a:lnR>
                      <a:noFill/>
                    </a:lnR>
                    <a:lnT>
                      <a:noFill/>
                    </a:lnT>
                    <a:lnB>
                      <a:noFill/>
                    </a:lnB>
                    <a:solidFill>
                      <a:srgbClr val="FFFFFF"/>
                    </a:solidFill>
                  </a:tcPr>
                </a:tc>
                <a:tc vMerge="1">
                  <a:txBody>
                    <a:bodyPr/>
                    <a:lstStyle/>
                    <a:p>
                      <a:endParaRPr lang="cs-CZ"/>
                    </a:p>
                  </a:txBody>
                  <a:tcPr/>
                </a:tc>
                <a:extLst>
                  <a:ext uri="{0D108BD9-81ED-4DB2-BD59-A6C34878D82A}">
                    <a16:rowId xmlns:a16="http://schemas.microsoft.com/office/drawing/2014/main" val="44956683"/>
                  </a:ext>
                </a:extLst>
              </a:tr>
              <a:tr h="196756">
                <a:tc>
                  <a:txBody>
                    <a:bodyPr/>
                    <a:lstStyle/>
                    <a:p>
                      <a:pPr algn="ctr"/>
                      <a:r>
                        <a:rPr lang="cs-CZ" sz="700" b="1"/>
                        <a:t>1938</a:t>
                      </a:r>
                      <a:endParaRPr lang="cs-CZ" sz="700"/>
                    </a:p>
                  </a:txBody>
                  <a:tcPr marL="11980" marR="11980" marT="11980" marB="11980">
                    <a:lnL>
                      <a:noFill/>
                    </a:lnL>
                    <a:lnR>
                      <a:noFill/>
                    </a:lnR>
                    <a:lnT>
                      <a:noFill/>
                    </a:lnT>
                    <a:lnB>
                      <a:noFill/>
                    </a:lnB>
                    <a:solidFill>
                      <a:srgbClr val="FFFFFF"/>
                    </a:solidFill>
                  </a:tcPr>
                </a:tc>
                <a:tc>
                  <a:txBody>
                    <a:bodyPr/>
                    <a:lstStyle/>
                    <a:p>
                      <a:pPr algn="ctr"/>
                      <a:endParaRPr lang="cs-CZ" sz="700"/>
                    </a:p>
                  </a:txBody>
                  <a:tcPr marL="11980" marR="11980" marT="11980" marB="11980">
                    <a:lnL>
                      <a:noFill/>
                    </a:lnL>
                    <a:lnR>
                      <a:noFill/>
                    </a:lnR>
                    <a:lnT>
                      <a:noFill/>
                    </a:lnT>
                    <a:lnB>
                      <a:noFill/>
                    </a:lnB>
                    <a:solidFill>
                      <a:srgbClr val="FFFFFF"/>
                    </a:solidFill>
                  </a:tcPr>
                </a:tc>
                <a:tc>
                  <a:txBody>
                    <a:bodyPr/>
                    <a:lstStyle/>
                    <a:p>
                      <a:pPr algn="ctr"/>
                      <a:r>
                        <a:rPr lang="cs-CZ" sz="700" dirty="0"/>
                        <a:t>Otto Hahn se spolupracovníky </a:t>
                      </a:r>
                      <a:r>
                        <a:rPr lang="cs-CZ" sz="700" b="1" dirty="0">
                          <a:hlinkClick r:id="rId11"/>
                        </a:rPr>
                        <a:t>rozštěpil jádro</a:t>
                      </a:r>
                      <a:r>
                        <a:rPr lang="cs-CZ" sz="700" dirty="0"/>
                        <a:t> uranu.</a:t>
                      </a:r>
                    </a:p>
                  </a:txBody>
                  <a:tcPr marL="11980" marR="11980" marT="11980" marB="11980">
                    <a:lnL>
                      <a:noFill/>
                    </a:lnL>
                    <a:lnR>
                      <a:noFill/>
                    </a:lnR>
                    <a:lnT>
                      <a:noFill/>
                    </a:lnT>
                    <a:lnB>
                      <a:noFill/>
                    </a:lnB>
                    <a:solidFill>
                      <a:srgbClr val="FFFFFF"/>
                    </a:solidFill>
                  </a:tcPr>
                </a:tc>
                <a:tc vMerge="1">
                  <a:txBody>
                    <a:bodyPr/>
                    <a:lstStyle/>
                    <a:p>
                      <a:endParaRPr lang="cs-CZ"/>
                    </a:p>
                  </a:txBody>
                  <a:tcPr/>
                </a:tc>
                <a:extLst>
                  <a:ext uri="{0D108BD9-81ED-4DB2-BD59-A6C34878D82A}">
                    <a16:rowId xmlns:a16="http://schemas.microsoft.com/office/drawing/2014/main" val="1549212767"/>
                  </a:ext>
                </a:extLst>
              </a:tr>
              <a:tr h="285853">
                <a:tc>
                  <a:txBody>
                    <a:bodyPr/>
                    <a:lstStyle/>
                    <a:p>
                      <a:pPr algn="ctr"/>
                      <a:r>
                        <a:rPr lang="cs-CZ" sz="700" b="1"/>
                        <a:t> </a:t>
                      </a:r>
                      <a:endParaRPr lang="cs-CZ" sz="700"/>
                    </a:p>
                  </a:txBody>
                  <a:tcPr marL="11980" marR="11980" marT="11980" marB="11980">
                    <a:lnL>
                      <a:noFill/>
                    </a:lnL>
                    <a:lnR>
                      <a:noFill/>
                    </a:lnR>
                    <a:lnT>
                      <a:noFill/>
                    </a:lnT>
                    <a:lnB>
                      <a:noFill/>
                    </a:lnB>
                    <a:solidFill>
                      <a:srgbClr val="FFFFFF"/>
                    </a:solidFill>
                  </a:tcPr>
                </a:tc>
                <a:tc>
                  <a:txBody>
                    <a:bodyPr/>
                    <a:lstStyle/>
                    <a:p>
                      <a:pPr algn="ctr"/>
                      <a:endParaRPr lang="cs-CZ" sz="700"/>
                    </a:p>
                  </a:txBody>
                  <a:tcPr marL="11980" marR="11980" marT="11980" marB="11980">
                    <a:lnL>
                      <a:noFill/>
                    </a:lnL>
                    <a:lnR>
                      <a:noFill/>
                    </a:lnR>
                    <a:lnT>
                      <a:noFill/>
                    </a:lnT>
                    <a:lnB>
                      <a:noFill/>
                    </a:lnB>
                    <a:solidFill>
                      <a:srgbClr val="FFFFFF"/>
                    </a:solidFill>
                  </a:tcPr>
                </a:tc>
                <a:tc>
                  <a:txBody>
                    <a:bodyPr/>
                    <a:lstStyle/>
                    <a:p>
                      <a:pPr algn="ctr"/>
                      <a:r>
                        <a:rPr lang="cs-CZ" sz="700"/>
                        <a:t>Irene a Frederic Joliot-Curie se zabývali možností vyvolání </a:t>
                      </a:r>
                      <a:r>
                        <a:rPr lang="cs-CZ" sz="700" b="1">
                          <a:hlinkClick r:id="rId13"/>
                        </a:rPr>
                        <a:t>řetězové štěpné reakce</a:t>
                      </a:r>
                      <a:r>
                        <a:rPr lang="cs-CZ" sz="700"/>
                        <a:t>.</a:t>
                      </a:r>
                    </a:p>
                  </a:txBody>
                  <a:tcPr marL="11980" marR="11980" marT="11980" marB="11980">
                    <a:lnL>
                      <a:noFill/>
                    </a:lnL>
                    <a:lnR>
                      <a:noFill/>
                    </a:lnR>
                    <a:lnT>
                      <a:noFill/>
                    </a:lnT>
                    <a:lnB>
                      <a:noFill/>
                    </a:lnB>
                    <a:solidFill>
                      <a:srgbClr val="FFFFFF"/>
                    </a:solidFill>
                  </a:tcPr>
                </a:tc>
                <a:tc vMerge="1">
                  <a:txBody>
                    <a:bodyPr/>
                    <a:lstStyle/>
                    <a:p>
                      <a:endParaRPr lang="cs-CZ"/>
                    </a:p>
                  </a:txBody>
                  <a:tcPr/>
                </a:tc>
                <a:extLst>
                  <a:ext uri="{0D108BD9-81ED-4DB2-BD59-A6C34878D82A}">
                    <a16:rowId xmlns:a16="http://schemas.microsoft.com/office/drawing/2014/main" val="2601508338"/>
                  </a:ext>
                </a:extLst>
              </a:tr>
              <a:tr h="285853">
                <a:tc>
                  <a:txBody>
                    <a:bodyPr/>
                    <a:lstStyle/>
                    <a:p>
                      <a:pPr algn="ctr"/>
                      <a:r>
                        <a:rPr lang="cs-CZ" sz="700" b="1"/>
                        <a:t>1942</a:t>
                      </a:r>
                      <a:endParaRPr lang="cs-CZ" sz="700"/>
                    </a:p>
                  </a:txBody>
                  <a:tcPr marL="11980" marR="11980" marT="11980" marB="11980">
                    <a:lnL>
                      <a:noFill/>
                    </a:lnL>
                    <a:lnR>
                      <a:noFill/>
                    </a:lnR>
                    <a:lnT>
                      <a:noFill/>
                    </a:lnT>
                    <a:lnB>
                      <a:noFill/>
                    </a:lnB>
                    <a:solidFill>
                      <a:srgbClr val="FFFFFF"/>
                    </a:solidFill>
                  </a:tcPr>
                </a:tc>
                <a:tc>
                  <a:txBody>
                    <a:bodyPr/>
                    <a:lstStyle/>
                    <a:p>
                      <a:pPr algn="ctr"/>
                      <a:endParaRPr lang="cs-CZ" sz="700"/>
                    </a:p>
                  </a:txBody>
                  <a:tcPr marL="11980" marR="11980" marT="11980" marB="11980">
                    <a:lnL>
                      <a:noFill/>
                    </a:lnL>
                    <a:lnR>
                      <a:noFill/>
                    </a:lnR>
                    <a:lnT>
                      <a:noFill/>
                    </a:lnT>
                    <a:lnB>
                      <a:noFill/>
                    </a:lnB>
                    <a:solidFill>
                      <a:srgbClr val="FFFFFF"/>
                    </a:solidFill>
                  </a:tcPr>
                </a:tc>
                <a:tc>
                  <a:txBody>
                    <a:bodyPr/>
                    <a:lstStyle/>
                    <a:p>
                      <a:pPr algn="ctr"/>
                      <a:r>
                        <a:rPr lang="cs-CZ" sz="700"/>
                        <a:t>V USA byly zahájeny práce na zkonstruování </a:t>
                      </a:r>
                      <a:r>
                        <a:rPr lang="cs-CZ" sz="700" b="1">
                          <a:hlinkClick r:id="rId14"/>
                        </a:rPr>
                        <a:t>atomové pumy</a:t>
                      </a:r>
                      <a:r>
                        <a:rPr lang="cs-CZ" sz="700"/>
                        <a:t> (projekt Manhattan).</a:t>
                      </a:r>
                    </a:p>
                  </a:txBody>
                  <a:tcPr marL="11980" marR="11980" marT="11980" marB="11980">
                    <a:lnL>
                      <a:noFill/>
                    </a:lnL>
                    <a:lnR>
                      <a:noFill/>
                    </a:lnR>
                    <a:lnT>
                      <a:noFill/>
                    </a:lnT>
                    <a:lnB>
                      <a:noFill/>
                    </a:lnB>
                    <a:solidFill>
                      <a:srgbClr val="FFFFFF"/>
                    </a:solidFill>
                  </a:tcPr>
                </a:tc>
                <a:tc vMerge="1">
                  <a:txBody>
                    <a:bodyPr/>
                    <a:lstStyle/>
                    <a:p>
                      <a:endParaRPr lang="cs-CZ"/>
                    </a:p>
                  </a:txBody>
                  <a:tcPr/>
                </a:tc>
                <a:extLst>
                  <a:ext uri="{0D108BD9-81ED-4DB2-BD59-A6C34878D82A}">
                    <a16:rowId xmlns:a16="http://schemas.microsoft.com/office/drawing/2014/main" val="3548568828"/>
                  </a:ext>
                </a:extLst>
              </a:tr>
              <a:tr h="196756">
                <a:tc>
                  <a:txBody>
                    <a:bodyPr/>
                    <a:lstStyle/>
                    <a:p>
                      <a:pPr algn="ctr"/>
                      <a:r>
                        <a:rPr lang="cs-CZ" sz="700" b="1"/>
                        <a:t> </a:t>
                      </a:r>
                      <a:endParaRPr lang="cs-CZ" sz="700"/>
                    </a:p>
                  </a:txBody>
                  <a:tcPr marL="11980" marR="11980" marT="11980" marB="11980">
                    <a:lnL>
                      <a:noFill/>
                    </a:lnL>
                    <a:lnR>
                      <a:noFill/>
                    </a:lnR>
                    <a:lnT>
                      <a:noFill/>
                    </a:lnT>
                    <a:lnB>
                      <a:noFill/>
                    </a:lnB>
                    <a:solidFill>
                      <a:srgbClr val="FFFFFF"/>
                    </a:solidFill>
                  </a:tcPr>
                </a:tc>
                <a:tc>
                  <a:txBody>
                    <a:bodyPr/>
                    <a:lstStyle/>
                    <a:p>
                      <a:pPr algn="ctr"/>
                      <a:endParaRPr lang="cs-CZ" sz="700"/>
                    </a:p>
                  </a:txBody>
                  <a:tcPr marL="11980" marR="11980" marT="11980" marB="11980">
                    <a:lnL>
                      <a:noFill/>
                    </a:lnL>
                    <a:lnR>
                      <a:noFill/>
                    </a:lnR>
                    <a:lnT>
                      <a:noFill/>
                    </a:lnT>
                    <a:lnB>
                      <a:noFill/>
                    </a:lnB>
                    <a:solidFill>
                      <a:srgbClr val="FFFFFF"/>
                    </a:solidFill>
                  </a:tcPr>
                </a:tc>
                <a:tc>
                  <a:txBody>
                    <a:bodyPr/>
                    <a:lstStyle/>
                    <a:p>
                      <a:pPr algn="ctr"/>
                      <a:r>
                        <a:rPr lang="cs-CZ" sz="700"/>
                        <a:t>2. prosince uvedl E. Fermi do provozu </a:t>
                      </a:r>
                      <a:r>
                        <a:rPr lang="cs-CZ" sz="700" b="1">
                          <a:hlinkClick r:id="rId14"/>
                        </a:rPr>
                        <a:t>první jaderný reaktor</a:t>
                      </a:r>
                      <a:r>
                        <a:rPr lang="cs-CZ" sz="700"/>
                        <a:t>.</a:t>
                      </a:r>
                    </a:p>
                  </a:txBody>
                  <a:tcPr marL="11980" marR="11980" marT="11980" marB="11980">
                    <a:lnL>
                      <a:noFill/>
                    </a:lnL>
                    <a:lnR>
                      <a:noFill/>
                    </a:lnR>
                    <a:lnT>
                      <a:noFill/>
                    </a:lnT>
                    <a:lnB>
                      <a:noFill/>
                    </a:lnB>
                    <a:solidFill>
                      <a:srgbClr val="FFFFFF"/>
                    </a:solidFill>
                  </a:tcPr>
                </a:tc>
                <a:tc vMerge="1">
                  <a:txBody>
                    <a:bodyPr/>
                    <a:lstStyle/>
                    <a:p>
                      <a:endParaRPr lang="cs-CZ"/>
                    </a:p>
                  </a:txBody>
                  <a:tcPr/>
                </a:tc>
                <a:extLst>
                  <a:ext uri="{0D108BD9-81ED-4DB2-BD59-A6C34878D82A}">
                    <a16:rowId xmlns:a16="http://schemas.microsoft.com/office/drawing/2014/main" val="1755642248"/>
                  </a:ext>
                </a:extLst>
              </a:tr>
              <a:tr h="196756">
                <a:tc>
                  <a:txBody>
                    <a:bodyPr/>
                    <a:lstStyle/>
                    <a:p>
                      <a:pPr algn="ctr"/>
                      <a:r>
                        <a:rPr lang="cs-CZ" sz="700" b="1"/>
                        <a:t>1945</a:t>
                      </a:r>
                      <a:endParaRPr lang="cs-CZ" sz="700"/>
                    </a:p>
                  </a:txBody>
                  <a:tcPr marL="11980" marR="11980" marT="11980" marB="11980">
                    <a:lnL>
                      <a:noFill/>
                    </a:lnL>
                    <a:lnR>
                      <a:noFill/>
                    </a:lnR>
                    <a:lnT>
                      <a:noFill/>
                    </a:lnT>
                    <a:lnB>
                      <a:noFill/>
                    </a:lnB>
                    <a:solidFill>
                      <a:srgbClr val="FFFFFF"/>
                    </a:solidFill>
                  </a:tcPr>
                </a:tc>
                <a:tc>
                  <a:txBody>
                    <a:bodyPr/>
                    <a:lstStyle/>
                    <a:p>
                      <a:pPr algn="ctr"/>
                      <a:endParaRPr lang="cs-CZ" sz="700"/>
                    </a:p>
                  </a:txBody>
                  <a:tcPr marL="11980" marR="11980" marT="11980" marB="11980">
                    <a:lnL>
                      <a:noFill/>
                    </a:lnL>
                    <a:lnR>
                      <a:noFill/>
                    </a:lnR>
                    <a:lnT>
                      <a:noFill/>
                    </a:lnT>
                    <a:lnB>
                      <a:noFill/>
                    </a:lnB>
                    <a:solidFill>
                      <a:srgbClr val="FFFFFF"/>
                    </a:solidFill>
                  </a:tcPr>
                </a:tc>
                <a:tc>
                  <a:txBody>
                    <a:bodyPr/>
                    <a:lstStyle/>
                    <a:p>
                      <a:pPr algn="ctr"/>
                      <a:r>
                        <a:rPr lang="cs-CZ" sz="700"/>
                        <a:t>Použití prvních atomových bomb (</a:t>
                      </a:r>
                      <a:r>
                        <a:rPr lang="cs-CZ" sz="700" b="1">
                          <a:hlinkClick r:id="rId14"/>
                        </a:rPr>
                        <a:t>Hirošima, Nagasaki</a:t>
                      </a:r>
                      <a:r>
                        <a:rPr lang="cs-CZ" sz="700"/>
                        <a:t>)</a:t>
                      </a:r>
                    </a:p>
                  </a:txBody>
                  <a:tcPr marL="11980" marR="11980" marT="11980" marB="11980">
                    <a:lnL>
                      <a:noFill/>
                    </a:lnL>
                    <a:lnR>
                      <a:noFill/>
                    </a:lnR>
                    <a:lnT>
                      <a:noFill/>
                    </a:lnT>
                    <a:lnB>
                      <a:noFill/>
                    </a:lnB>
                    <a:solidFill>
                      <a:srgbClr val="FFFFFF"/>
                    </a:solidFill>
                  </a:tcPr>
                </a:tc>
                <a:tc vMerge="1">
                  <a:txBody>
                    <a:bodyPr/>
                    <a:lstStyle/>
                    <a:p>
                      <a:endParaRPr lang="cs-CZ"/>
                    </a:p>
                  </a:txBody>
                  <a:tcPr/>
                </a:tc>
                <a:extLst>
                  <a:ext uri="{0D108BD9-81ED-4DB2-BD59-A6C34878D82A}">
                    <a16:rowId xmlns:a16="http://schemas.microsoft.com/office/drawing/2014/main" val="1653239826"/>
                  </a:ext>
                </a:extLst>
              </a:tr>
              <a:tr h="196756">
                <a:tc>
                  <a:txBody>
                    <a:bodyPr/>
                    <a:lstStyle/>
                    <a:p>
                      <a:pPr algn="ctr"/>
                      <a:r>
                        <a:rPr lang="cs-CZ" sz="700" b="1"/>
                        <a:t>1952</a:t>
                      </a:r>
                      <a:endParaRPr lang="cs-CZ" sz="700"/>
                    </a:p>
                  </a:txBody>
                  <a:tcPr marL="11980" marR="11980" marT="11980" marB="11980">
                    <a:lnL>
                      <a:noFill/>
                    </a:lnL>
                    <a:lnR>
                      <a:noFill/>
                    </a:lnR>
                    <a:lnT>
                      <a:noFill/>
                    </a:lnT>
                    <a:lnB>
                      <a:noFill/>
                    </a:lnB>
                    <a:solidFill>
                      <a:srgbClr val="FFFFFF"/>
                    </a:solidFill>
                  </a:tcPr>
                </a:tc>
                <a:tc>
                  <a:txBody>
                    <a:bodyPr/>
                    <a:lstStyle/>
                    <a:p>
                      <a:pPr algn="ctr"/>
                      <a:endParaRPr lang="cs-CZ" sz="700"/>
                    </a:p>
                  </a:txBody>
                  <a:tcPr marL="11980" marR="11980" marT="11980" marB="11980">
                    <a:lnL>
                      <a:noFill/>
                    </a:lnL>
                    <a:lnR>
                      <a:noFill/>
                    </a:lnR>
                    <a:lnT>
                      <a:noFill/>
                    </a:lnT>
                    <a:lnB>
                      <a:noFill/>
                    </a:lnB>
                    <a:solidFill>
                      <a:srgbClr val="FFFFFF"/>
                    </a:solidFill>
                  </a:tcPr>
                </a:tc>
                <a:tc>
                  <a:txBody>
                    <a:bodyPr/>
                    <a:lstStyle/>
                    <a:p>
                      <a:pPr algn="ctr"/>
                      <a:r>
                        <a:rPr lang="cs-CZ" sz="700"/>
                        <a:t>Pokusný výbuch první vodíkové (termonukleární) pumy.</a:t>
                      </a:r>
                    </a:p>
                  </a:txBody>
                  <a:tcPr marL="11980" marR="11980" marT="11980" marB="11980">
                    <a:lnL>
                      <a:noFill/>
                    </a:lnL>
                    <a:lnR>
                      <a:noFill/>
                    </a:lnR>
                    <a:lnT>
                      <a:noFill/>
                    </a:lnT>
                    <a:lnB>
                      <a:noFill/>
                    </a:lnB>
                    <a:solidFill>
                      <a:srgbClr val="FFFFFF"/>
                    </a:solidFill>
                  </a:tcPr>
                </a:tc>
                <a:tc vMerge="1">
                  <a:txBody>
                    <a:bodyPr/>
                    <a:lstStyle/>
                    <a:p>
                      <a:endParaRPr lang="cs-CZ"/>
                    </a:p>
                  </a:txBody>
                  <a:tcPr/>
                </a:tc>
                <a:extLst>
                  <a:ext uri="{0D108BD9-81ED-4DB2-BD59-A6C34878D82A}">
                    <a16:rowId xmlns:a16="http://schemas.microsoft.com/office/drawing/2014/main" val="2506309040"/>
                  </a:ext>
                </a:extLst>
              </a:tr>
              <a:tr h="285853">
                <a:tc>
                  <a:txBody>
                    <a:bodyPr/>
                    <a:lstStyle/>
                    <a:p>
                      <a:pPr algn="ctr"/>
                      <a:r>
                        <a:rPr lang="cs-CZ" sz="700" b="1"/>
                        <a:t>1954</a:t>
                      </a:r>
                      <a:endParaRPr lang="cs-CZ" sz="700"/>
                    </a:p>
                  </a:txBody>
                  <a:tcPr marL="11980" marR="11980" marT="11980" marB="11980">
                    <a:lnL>
                      <a:noFill/>
                    </a:lnL>
                    <a:lnR>
                      <a:noFill/>
                    </a:lnR>
                    <a:lnT>
                      <a:noFill/>
                    </a:lnT>
                    <a:lnB>
                      <a:noFill/>
                    </a:lnB>
                    <a:solidFill>
                      <a:srgbClr val="FFFFFF"/>
                    </a:solidFill>
                  </a:tcPr>
                </a:tc>
                <a:tc>
                  <a:txBody>
                    <a:bodyPr/>
                    <a:lstStyle/>
                    <a:p>
                      <a:pPr algn="ctr"/>
                      <a:endParaRPr lang="cs-CZ" sz="700"/>
                    </a:p>
                  </a:txBody>
                  <a:tcPr marL="11980" marR="11980" marT="11980" marB="11980">
                    <a:lnL>
                      <a:noFill/>
                    </a:lnL>
                    <a:lnR>
                      <a:noFill/>
                    </a:lnR>
                    <a:lnT>
                      <a:noFill/>
                    </a:lnT>
                    <a:lnB>
                      <a:noFill/>
                    </a:lnB>
                    <a:solidFill>
                      <a:srgbClr val="FFFFFF"/>
                    </a:solidFill>
                  </a:tcPr>
                </a:tc>
                <a:tc>
                  <a:txBody>
                    <a:bodyPr/>
                    <a:lstStyle/>
                    <a:p>
                      <a:pPr algn="ctr"/>
                      <a:r>
                        <a:rPr lang="cs-CZ" sz="700"/>
                        <a:t>První </a:t>
                      </a:r>
                      <a:r>
                        <a:rPr lang="cs-CZ" sz="700" b="1">
                          <a:hlinkClick r:id="rId15"/>
                        </a:rPr>
                        <a:t>jaderná elektrárna</a:t>
                      </a:r>
                      <a:r>
                        <a:rPr lang="cs-CZ" sz="700"/>
                        <a:t> začala dodávat elektřinu do veřejné sítě (Obninsk u Moskvy).</a:t>
                      </a:r>
                    </a:p>
                  </a:txBody>
                  <a:tcPr marL="11980" marR="11980" marT="11980" marB="11980">
                    <a:lnL>
                      <a:noFill/>
                    </a:lnL>
                    <a:lnR>
                      <a:noFill/>
                    </a:lnR>
                    <a:lnT>
                      <a:noFill/>
                    </a:lnT>
                    <a:lnB>
                      <a:noFill/>
                    </a:lnB>
                    <a:solidFill>
                      <a:srgbClr val="FFFFFF"/>
                    </a:solidFill>
                  </a:tcPr>
                </a:tc>
                <a:tc vMerge="1">
                  <a:txBody>
                    <a:bodyPr/>
                    <a:lstStyle/>
                    <a:p>
                      <a:endParaRPr lang="cs-CZ"/>
                    </a:p>
                  </a:txBody>
                  <a:tcPr/>
                </a:tc>
                <a:extLst>
                  <a:ext uri="{0D108BD9-81ED-4DB2-BD59-A6C34878D82A}">
                    <a16:rowId xmlns:a16="http://schemas.microsoft.com/office/drawing/2014/main" val="2428639180"/>
                  </a:ext>
                </a:extLst>
              </a:tr>
              <a:tr h="285853">
                <a:tc>
                  <a:txBody>
                    <a:bodyPr/>
                    <a:lstStyle/>
                    <a:p>
                      <a:pPr algn="ctr"/>
                      <a:r>
                        <a:rPr lang="cs-CZ" sz="700" b="1"/>
                        <a:t>1964</a:t>
                      </a:r>
                      <a:endParaRPr lang="cs-CZ" sz="700"/>
                    </a:p>
                  </a:txBody>
                  <a:tcPr marL="11980" marR="11980" marT="11980" marB="11980">
                    <a:lnL>
                      <a:noFill/>
                    </a:lnL>
                    <a:lnR>
                      <a:noFill/>
                    </a:lnR>
                    <a:lnT>
                      <a:noFill/>
                    </a:lnT>
                    <a:lnB>
                      <a:noFill/>
                    </a:lnB>
                    <a:solidFill>
                      <a:srgbClr val="FFFFFF"/>
                    </a:solidFill>
                  </a:tcPr>
                </a:tc>
                <a:tc>
                  <a:txBody>
                    <a:bodyPr/>
                    <a:lstStyle/>
                    <a:p>
                      <a:pPr algn="ctr"/>
                      <a:endParaRPr lang="cs-CZ" sz="700"/>
                    </a:p>
                  </a:txBody>
                  <a:tcPr marL="11980" marR="11980" marT="11980" marB="11980">
                    <a:lnL>
                      <a:noFill/>
                    </a:lnL>
                    <a:lnR>
                      <a:noFill/>
                    </a:lnR>
                    <a:lnT>
                      <a:noFill/>
                    </a:lnT>
                    <a:lnB>
                      <a:noFill/>
                    </a:lnB>
                    <a:solidFill>
                      <a:srgbClr val="FFFFFF"/>
                    </a:solidFill>
                  </a:tcPr>
                </a:tc>
                <a:tc>
                  <a:txBody>
                    <a:bodyPr/>
                    <a:lstStyle/>
                    <a:p>
                      <a:pPr algn="ctr"/>
                      <a:r>
                        <a:rPr lang="cs-CZ" sz="700"/>
                        <a:t>Murray Gell-Mann a George Zweig přišli s teorií, podle níž jsou těžké částice složeny z </a:t>
                      </a:r>
                      <a:r>
                        <a:rPr lang="cs-CZ" sz="700" b="1">
                          <a:hlinkClick r:id="rId7"/>
                        </a:rPr>
                        <a:t>kvarků</a:t>
                      </a:r>
                      <a:r>
                        <a:rPr lang="cs-CZ" sz="700"/>
                        <a:t> nebo antikvarků.</a:t>
                      </a:r>
                    </a:p>
                  </a:txBody>
                  <a:tcPr marL="11980" marR="11980" marT="11980" marB="11980">
                    <a:lnL>
                      <a:noFill/>
                    </a:lnL>
                    <a:lnR>
                      <a:noFill/>
                    </a:lnR>
                    <a:lnT>
                      <a:noFill/>
                    </a:lnT>
                    <a:lnB>
                      <a:noFill/>
                    </a:lnB>
                    <a:solidFill>
                      <a:srgbClr val="FFFFFF"/>
                    </a:solidFill>
                  </a:tcPr>
                </a:tc>
                <a:tc vMerge="1">
                  <a:txBody>
                    <a:bodyPr/>
                    <a:lstStyle/>
                    <a:p>
                      <a:endParaRPr lang="cs-CZ"/>
                    </a:p>
                  </a:txBody>
                  <a:tcPr/>
                </a:tc>
                <a:extLst>
                  <a:ext uri="{0D108BD9-81ED-4DB2-BD59-A6C34878D82A}">
                    <a16:rowId xmlns:a16="http://schemas.microsoft.com/office/drawing/2014/main" val="3600409708"/>
                  </a:ext>
                </a:extLst>
              </a:tr>
              <a:tr h="196756">
                <a:tc>
                  <a:txBody>
                    <a:bodyPr/>
                    <a:lstStyle/>
                    <a:p>
                      <a:pPr algn="ctr"/>
                      <a:r>
                        <a:rPr lang="cs-CZ" sz="700" b="1"/>
                        <a:t>1985</a:t>
                      </a:r>
                      <a:endParaRPr lang="cs-CZ" sz="700"/>
                    </a:p>
                  </a:txBody>
                  <a:tcPr marL="11980" marR="11980" marT="11980" marB="11980">
                    <a:lnL>
                      <a:noFill/>
                    </a:lnL>
                    <a:lnR>
                      <a:noFill/>
                    </a:lnR>
                    <a:lnT>
                      <a:noFill/>
                    </a:lnT>
                    <a:lnB>
                      <a:noFill/>
                    </a:lnB>
                    <a:solidFill>
                      <a:srgbClr val="FFFFFF"/>
                    </a:solidFill>
                  </a:tcPr>
                </a:tc>
                <a:tc>
                  <a:txBody>
                    <a:bodyPr/>
                    <a:lstStyle/>
                    <a:p>
                      <a:pPr algn="ctr"/>
                      <a:endParaRPr lang="cs-CZ" sz="700"/>
                    </a:p>
                  </a:txBody>
                  <a:tcPr marL="11980" marR="11980" marT="11980" marB="11980">
                    <a:lnL>
                      <a:noFill/>
                    </a:lnL>
                    <a:lnR>
                      <a:noFill/>
                    </a:lnR>
                    <a:lnT>
                      <a:noFill/>
                    </a:lnT>
                    <a:lnB>
                      <a:noFill/>
                    </a:lnB>
                    <a:solidFill>
                      <a:srgbClr val="FFFFFF"/>
                    </a:solidFill>
                  </a:tcPr>
                </a:tc>
                <a:tc>
                  <a:txBody>
                    <a:bodyPr/>
                    <a:lstStyle/>
                    <a:p>
                      <a:pPr algn="ctr"/>
                      <a:r>
                        <a:rPr lang="cs-CZ" sz="700"/>
                        <a:t>Jaderná elektrárna </a:t>
                      </a:r>
                      <a:r>
                        <a:rPr lang="cs-CZ" sz="700" b="1">
                          <a:hlinkClick r:id="rId16"/>
                        </a:rPr>
                        <a:t>Dukovany</a:t>
                      </a:r>
                      <a:r>
                        <a:rPr lang="cs-CZ" sz="700"/>
                        <a:t> zahájila provoz.</a:t>
                      </a:r>
                    </a:p>
                  </a:txBody>
                  <a:tcPr marL="11980" marR="11980" marT="11980" marB="11980">
                    <a:lnL>
                      <a:noFill/>
                    </a:lnL>
                    <a:lnR>
                      <a:noFill/>
                    </a:lnR>
                    <a:lnT>
                      <a:noFill/>
                    </a:lnT>
                    <a:lnB>
                      <a:noFill/>
                    </a:lnB>
                    <a:solidFill>
                      <a:srgbClr val="FFFFFF"/>
                    </a:solidFill>
                  </a:tcPr>
                </a:tc>
                <a:tc vMerge="1">
                  <a:txBody>
                    <a:bodyPr/>
                    <a:lstStyle/>
                    <a:p>
                      <a:endParaRPr lang="cs-CZ"/>
                    </a:p>
                  </a:txBody>
                  <a:tcPr/>
                </a:tc>
                <a:extLst>
                  <a:ext uri="{0D108BD9-81ED-4DB2-BD59-A6C34878D82A}">
                    <a16:rowId xmlns:a16="http://schemas.microsoft.com/office/drawing/2014/main" val="1716757275"/>
                  </a:ext>
                </a:extLst>
              </a:tr>
              <a:tr h="285853">
                <a:tc>
                  <a:txBody>
                    <a:bodyPr/>
                    <a:lstStyle/>
                    <a:p>
                      <a:pPr algn="ctr"/>
                      <a:r>
                        <a:rPr lang="cs-CZ" sz="700" b="1"/>
                        <a:t>1986</a:t>
                      </a:r>
                      <a:endParaRPr lang="cs-CZ" sz="700"/>
                    </a:p>
                  </a:txBody>
                  <a:tcPr marL="11980" marR="11980" marT="11980" marB="11980">
                    <a:lnL>
                      <a:noFill/>
                    </a:lnL>
                    <a:lnR>
                      <a:noFill/>
                    </a:lnR>
                    <a:lnT>
                      <a:noFill/>
                    </a:lnT>
                    <a:lnB>
                      <a:noFill/>
                    </a:lnB>
                    <a:solidFill>
                      <a:srgbClr val="FFFFFF"/>
                    </a:solidFill>
                  </a:tcPr>
                </a:tc>
                <a:tc>
                  <a:txBody>
                    <a:bodyPr/>
                    <a:lstStyle/>
                    <a:p>
                      <a:pPr algn="ctr"/>
                      <a:endParaRPr lang="cs-CZ" sz="700"/>
                    </a:p>
                  </a:txBody>
                  <a:tcPr marL="11980" marR="11980" marT="11980" marB="11980">
                    <a:lnL>
                      <a:noFill/>
                    </a:lnL>
                    <a:lnR>
                      <a:noFill/>
                    </a:lnR>
                    <a:lnT>
                      <a:noFill/>
                    </a:lnT>
                    <a:lnB>
                      <a:noFill/>
                    </a:lnB>
                    <a:solidFill>
                      <a:srgbClr val="FFFFFF"/>
                    </a:solidFill>
                  </a:tcPr>
                </a:tc>
                <a:tc>
                  <a:txBody>
                    <a:bodyPr/>
                    <a:lstStyle/>
                    <a:p>
                      <a:pPr algn="ctr"/>
                      <a:r>
                        <a:rPr lang="cs-CZ" sz="700" b="1">
                          <a:hlinkClick r:id="rId17"/>
                        </a:rPr>
                        <a:t>Těžká havárie</a:t>
                      </a:r>
                      <a:r>
                        <a:rPr lang="cs-CZ" sz="700"/>
                        <a:t> jaderného reaktoru ve 4. bloku černobylské jaderné elektrárny (Ukrajina).</a:t>
                      </a:r>
                    </a:p>
                  </a:txBody>
                  <a:tcPr marL="11980" marR="11980" marT="11980" marB="11980">
                    <a:lnL>
                      <a:noFill/>
                    </a:lnL>
                    <a:lnR>
                      <a:noFill/>
                    </a:lnR>
                    <a:lnT>
                      <a:noFill/>
                    </a:lnT>
                    <a:lnB>
                      <a:noFill/>
                    </a:lnB>
                    <a:solidFill>
                      <a:srgbClr val="FFFFFF"/>
                    </a:solidFill>
                  </a:tcPr>
                </a:tc>
                <a:tc vMerge="1">
                  <a:txBody>
                    <a:bodyPr/>
                    <a:lstStyle/>
                    <a:p>
                      <a:endParaRPr lang="cs-CZ"/>
                    </a:p>
                  </a:txBody>
                  <a:tcPr/>
                </a:tc>
                <a:extLst>
                  <a:ext uri="{0D108BD9-81ED-4DB2-BD59-A6C34878D82A}">
                    <a16:rowId xmlns:a16="http://schemas.microsoft.com/office/drawing/2014/main" val="2097273086"/>
                  </a:ext>
                </a:extLst>
              </a:tr>
              <a:tr h="196756">
                <a:tc>
                  <a:txBody>
                    <a:bodyPr/>
                    <a:lstStyle/>
                    <a:p>
                      <a:pPr algn="ctr"/>
                      <a:r>
                        <a:rPr lang="cs-CZ" sz="700" b="1"/>
                        <a:t>2002</a:t>
                      </a:r>
                      <a:endParaRPr lang="cs-CZ" sz="700"/>
                    </a:p>
                  </a:txBody>
                  <a:tcPr marL="11980" marR="11980" marT="11980" marB="11980">
                    <a:lnL>
                      <a:noFill/>
                    </a:lnL>
                    <a:lnR>
                      <a:noFill/>
                    </a:lnR>
                    <a:lnT>
                      <a:noFill/>
                    </a:lnT>
                    <a:lnB>
                      <a:noFill/>
                    </a:lnB>
                    <a:solidFill>
                      <a:srgbClr val="FFFFFF"/>
                    </a:solidFill>
                  </a:tcPr>
                </a:tc>
                <a:tc>
                  <a:txBody>
                    <a:bodyPr/>
                    <a:lstStyle/>
                    <a:p>
                      <a:pPr algn="ctr"/>
                      <a:endParaRPr lang="cs-CZ" sz="700"/>
                    </a:p>
                  </a:txBody>
                  <a:tcPr marL="11980" marR="11980" marT="11980" marB="11980">
                    <a:lnL>
                      <a:noFill/>
                    </a:lnL>
                    <a:lnR>
                      <a:noFill/>
                    </a:lnR>
                    <a:lnT>
                      <a:noFill/>
                    </a:lnT>
                    <a:lnB>
                      <a:noFill/>
                    </a:lnB>
                    <a:solidFill>
                      <a:srgbClr val="FFFFFF"/>
                    </a:solidFill>
                  </a:tcPr>
                </a:tc>
                <a:tc>
                  <a:txBody>
                    <a:bodyPr/>
                    <a:lstStyle/>
                    <a:p>
                      <a:pPr algn="ctr"/>
                      <a:r>
                        <a:rPr lang="cs-CZ" sz="700" dirty="0"/>
                        <a:t>První blok jaderné elektrárny </a:t>
                      </a:r>
                      <a:r>
                        <a:rPr lang="cs-CZ" sz="700" b="1" dirty="0">
                          <a:hlinkClick r:id="rId16"/>
                        </a:rPr>
                        <a:t>Temelín</a:t>
                      </a:r>
                      <a:r>
                        <a:rPr lang="cs-CZ" sz="700" dirty="0"/>
                        <a:t> byl uveden do zkušebního provozu.</a:t>
                      </a:r>
                    </a:p>
                  </a:txBody>
                  <a:tcPr marL="11980" marR="11980" marT="11980" marB="11980">
                    <a:lnL>
                      <a:noFill/>
                    </a:lnL>
                    <a:lnR>
                      <a:noFill/>
                    </a:lnR>
                    <a:lnT>
                      <a:noFill/>
                    </a:lnT>
                    <a:lnB>
                      <a:noFill/>
                    </a:lnB>
                    <a:solidFill>
                      <a:srgbClr val="FFFFFF"/>
                    </a:solidFill>
                  </a:tcPr>
                </a:tc>
                <a:tc vMerge="1">
                  <a:txBody>
                    <a:bodyPr/>
                    <a:lstStyle/>
                    <a:p>
                      <a:endParaRPr lang="cs-CZ"/>
                    </a:p>
                  </a:txBody>
                  <a:tcPr/>
                </a:tc>
                <a:extLst>
                  <a:ext uri="{0D108BD9-81ED-4DB2-BD59-A6C34878D82A}">
                    <a16:rowId xmlns:a16="http://schemas.microsoft.com/office/drawing/2014/main" val="4206486631"/>
                  </a:ext>
                </a:extLst>
              </a:tr>
            </a:tbl>
          </a:graphicData>
        </a:graphic>
      </p:graphicFrame>
      <p:pic>
        <p:nvPicPr>
          <p:cNvPr id="11271" name="Picture 7" descr="https://www.cez.cz/edee/content/microsites/nuklearni/univ/pik.gif"/>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319713" y="1825625"/>
            <a:ext cx="1143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https://www.cez.cz/edee/content/microsites/nuklearni/univ/pik.gif"/>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319713" y="1825625"/>
            <a:ext cx="1143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11273" name="Picture 9" descr="https://www.cez.cz/edee/content/microsites/nuklearni/univ/pik.gif"/>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319713" y="1825625"/>
            <a:ext cx="1143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https://www.cez.cz/edee/content/microsites/nuklearni/univ/pik.gif"/>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319713" y="1825625"/>
            <a:ext cx="1143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11275" name="Picture 11" descr="https://www.cez.cz/edee/content/microsites/nuklearni/univ/pik.gif"/>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319713" y="1825625"/>
            <a:ext cx="1143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https://www.cez.cz/edee/content/microsites/nuklearni/univ/pik.gif"/>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319713" y="1825625"/>
            <a:ext cx="1143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11277" name="Picture 13" descr="https://www.cez.cz/edee/content/microsites/nuklearni/univ/pik.gif"/>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319713" y="1825625"/>
            <a:ext cx="1143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11278" name="Picture 14" descr="https://www.cez.cz/edee/content/microsites/nuklearni/univ/pik.gif"/>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319713" y="1825625"/>
            <a:ext cx="1143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11279" name="Picture 15" descr="https://www.cez.cz/edee/content/microsites/nuklearni/univ/pik.gif"/>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319713" y="1825625"/>
            <a:ext cx="1143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11280" name="Picture 16" descr="https://www.cez.cz/edee/content/microsites/nuklearni/univ/pik.gif"/>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319713" y="1825625"/>
            <a:ext cx="1143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11281" name="Picture 17" descr="https://www.cez.cz/edee/content/microsites/nuklearni/univ/pik.gif"/>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319713" y="1825625"/>
            <a:ext cx="1143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11282" name="Picture 18" descr="https://www.cez.cz/edee/content/microsites/nuklearni/univ/pik.gif"/>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319713" y="1825625"/>
            <a:ext cx="1143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11283" name="Picture 19" descr="https://www.cez.cz/edee/content/microsites/nuklearni/univ/pik.gif"/>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319713" y="1825625"/>
            <a:ext cx="1143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11284" name="Picture 20" descr="https://www.cez.cz/edee/content/microsites/nuklearni/univ/pik.gif"/>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319713" y="1825625"/>
            <a:ext cx="1143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11285" name="Picture 21" descr="https://www.cez.cz/edee/content/microsites/nuklearni/univ/pik.gif"/>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319713" y="1825625"/>
            <a:ext cx="1143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11286" name="Picture 22" descr="https://www.cez.cz/edee/content/microsites/nuklearni/univ/pik.gif"/>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319713" y="1825625"/>
            <a:ext cx="1143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11287" name="Picture 23" descr="https://www.cez.cz/edee/content/microsites/nuklearni/univ/pik.gif"/>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319713" y="1825625"/>
            <a:ext cx="1143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11288" name="Picture 24" descr="https://www.cez.cz/edee/content/microsites/nuklearni/univ/pik.gif"/>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319713" y="1825625"/>
            <a:ext cx="1143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11289" name="Picture 25" descr="https://www.cez.cz/edee/content/microsites/nuklearni/univ/pik.gif"/>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319713" y="1825625"/>
            <a:ext cx="1143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11290" name="Picture 26" descr="https://www.cez.cz/edee/content/microsites/nuklearni/univ/pik.gif"/>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319713" y="1825625"/>
            <a:ext cx="1143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11291" name="Picture 27" descr="https://www.cez.cz/edee/content/microsites/nuklearni/univ/pik.gif"/>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319713" y="1825625"/>
            <a:ext cx="1143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11292" name="Picture 28" descr="https://www.cez.cz/edee/content/microsites/nuklearni/univ/pik.gif"/>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319713" y="1825625"/>
            <a:ext cx="1143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11293" name="Picture 29" descr="https://www.cez.cz/edee/content/microsites/nuklearni/univ/pik.gif"/>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319713" y="1825625"/>
            <a:ext cx="1143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11294" name="Picture 30" descr="https://www.cez.cz/edee/content/microsites/nuklearni/univ/pik.gif"/>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319713" y="1825625"/>
            <a:ext cx="1143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https://www.cez.cz/edee/content/microsites/nuklearni/univ/pik.gif"/>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329238" y="668338"/>
            <a:ext cx="114300" cy="15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75440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30"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52367" y="289333"/>
            <a:ext cx="2297936" cy="280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26" name="Rectangle 2"/>
          <p:cNvSpPr>
            <a:spLocks noGrp="1" noChangeArrowheads="1"/>
          </p:cNvSpPr>
          <p:nvPr>
            <p:ph type="title"/>
          </p:nvPr>
        </p:nvSpPr>
        <p:spPr>
          <a:xfrm>
            <a:off x="2225194" y="144251"/>
            <a:ext cx="7105864" cy="1325563"/>
          </a:xfrm>
        </p:spPr>
        <p:txBody>
          <a:bodyPr/>
          <a:lstStyle/>
          <a:p>
            <a:pPr algn="ctr"/>
            <a:r>
              <a:rPr lang="cs-CZ" altLang="cs-CZ" sz="3600" b="1" dirty="0"/>
              <a:t>DALTONOVA ATOMOVÁ HYPOTÉZA</a:t>
            </a:r>
            <a:r>
              <a:rPr lang="cs-CZ" altLang="cs-CZ" dirty="0"/>
              <a:t> </a:t>
            </a:r>
          </a:p>
        </p:txBody>
      </p:sp>
      <p:sp>
        <p:nvSpPr>
          <p:cNvPr id="52227" name="Rectangle 3"/>
          <p:cNvSpPr>
            <a:spLocks noGrp="1" noChangeArrowheads="1"/>
          </p:cNvSpPr>
          <p:nvPr>
            <p:ph type="body" idx="1"/>
          </p:nvPr>
        </p:nvSpPr>
        <p:spPr>
          <a:xfrm>
            <a:off x="2330329" y="1368302"/>
            <a:ext cx="7074497" cy="3448487"/>
          </a:xfrm>
        </p:spPr>
        <p:txBody>
          <a:bodyPr>
            <a:normAutofit lnSpcReduction="10000"/>
          </a:bodyPr>
          <a:lstStyle/>
          <a:p>
            <a:pPr marL="0" indent="0">
              <a:lnSpc>
                <a:spcPct val="100000"/>
              </a:lnSpc>
              <a:buNone/>
            </a:pPr>
            <a:r>
              <a:rPr lang="cs-CZ" altLang="cs-CZ" dirty="0"/>
              <a:t>		postuláty</a:t>
            </a:r>
          </a:p>
          <a:p>
            <a:pPr marL="990600" lvl="1" indent="-533400">
              <a:lnSpc>
                <a:spcPct val="110000"/>
              </a:lnSpc>
              <a:buFont typeface="Wingdings" panose="05000000000000000000" pitchFamily="2" charset="2"/>
              <a:buChar char="Ø"/>
            </a:pPr>
            <a:r>
              <a:rPr lang="cs-CZ" altLang="cs-CZ" sz="1800" dirty="0">
                <a:latin typeface="Tahoma" panose="020B0604030504040204" pitchFamily="34" charset="0"/>
              </a:rPr>
              <a:t>prvky se skládají z velmi malých </a:t>
            </a:r>
            <a:r>
              <a:rPr lang="cs-CZ" altLang="cs-CZ" sz="1800" b="1" dirty="0">
                <a:latin typeface="Tahoma" panose="020B0604030504040204" pitchFamily="34" charset="0"/>
              </a:rPr>
              <a:t>dále nedělitelných</a:t>
            </a:r>
            <a:r>
              <a:rPr lang="cs-CZ" altLang="cs-CZ" sz="1800" dirty="0">
                <a:latin typeface="Tahoma" panose="020B0604030504040204" pitchFamily="34" charset="0"/>
              </a:rPr>
              <a:t> částic – atomů</a:t>
            </a:r>
          </a:p>
          <a:p>
            <a:pPr marL="990600" lvl="1" indent="-533400">
              <a:lnSpc>
                <a:spcPct val="110000"/>
              </a:lnSpc>
              <a:buFont typeface="Wingdings" panose="05000000000000000000" pitchFamily="2" charset="2"/>
              <a:buChar char="Ø"/>
            </a:pPr>
            <a:r>
              <a:rPr lang="cs-CZ" altLang="cs-CZ" sz="1800" b="1" dirty="0">
                <a:solidFill>
                  <a:srgbClr val="FF0000"/>
                </a:solidFill>
                <a:latin typeface="Tahoma" panose="020B0604030504040204" pitchFamily="34" charset="0"/>
              </a:rPr>
              <a:t>atomy téhož prvku jsou stejné</a:t>
            </a:r>
            <a:r>
              <a:rPr lang="cs-CZ" altLang="cs-CZ" sz="1800" dirty="0">
                <a:latin typeface="Tahoma" panose="020B0604030504040204" pitchFamily="34" charset="0"/>
              </a:rPr>
              <a:t>, atomy různých prvků se liší svými vlastnostmi (hmotností, velikostí,…)</a:t>
            </a:r>
          </a:p>
          <a:p>
            <a:pPr marL="990600" lvl="1" indent="-533400">
              <a:lnSpc>
                <a:spcPct val="110000"/>
              </a:lnSpc>
              <a:buFont typeface="Wingdings" panose="05000000000000000000" pitchFamily="2" charset="2"/>
              <a:buChar char="Ø"/>
            </a:pPr>
            <a:r>
              <a:rPr lang="cs-CZ" altLang="cs-CZ" sz="1800" u="sng" dirty="0">
                <a:latin typeface="Tahoma" panose="020B0604030504040204" pitchFamily="34" charset="0"/>
              </a:rPr>
              <a:t>v průběhu chemických dějů se atomy spojují, oddělují nebo přeskupují</a:t>
            </a:r>
            <a:r>
              <a:rPr lang="cs-CZ" altLang="cs-CZ" sz="1800" dirty="0">
                <a:latin typeface="Tahoma" panose="020B0604030504040204" pitchFamily="34" charset="0"/>
              </a:rPr>
              <a:t>, </a:t>
            </a:r>
            <a:r>
              <a:rPr lang="cs-CZ" altLang="cs-CZ" sz="1800" b="1" dirty="0">
                <a:latin typeface="Tahoma" panose="020B0604030504040204" pitchFamily="34" charset="0"/>
              </a:rPr>
              <a:t>nemohou však vznikat a zanikat</a:t>
            </a:r>
          </a:p>
          <a:p>
            <a:pPr marL="990600" lvl="1" indent="-533400">
              <a:lnSpc>
                <a:spcPct val="110000"/>
              </a:lnSpc>
              <a:buFont typeface="Wingdings" panose="05000000000000000000" pitchFamily="2" charset="2"/>
              <a:buChar char="Ø"/>
            </a:pPr>
            <a:r>
              <a:rPr lang="cs-CZ" altLang="cs-CZ" sz="1800" b="1" dirty="0">
                <a:latin typeface="Tahoma" panose="020B0604030504040204" pitchFamily="34" charset="0"/>
              </a:rPr>
              <a:t>sloučením dvou či více prvků vznikají chemické sloučeniny</a:t>
            </a:r>
            <a:r>
              <a:rPr lang="cs-CZ" altLang="cs-CZ" sz="1800" dirty="0">
                <a:latin typeface="Tahoma" panose="020B0604030504040204" pitchFamily="34" charset="0"/>
              </a:rPr>
              <a:t>, slučování probíhá jako spojování celistvých počtů atomů těchto prvků</a:t>
            </a:r>
          </a:p>
        </p:txBody>
      </p:sp>
      <p:pic>
        <p:nvPicPr>
          <p:cNvPr id="522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640" y="365377"/>
            <a:ext cx="2107788" cy="2810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29" name="Text Box 5"/>
          <p:cNvSpPr txBox="1">
            <a:spLocks noChangeArrowheads="1"/>
          </p:cNvSpPr>
          <p:nvPr/>
        </p:nvSpPr>
        <p:spPr bwMode="auto">
          <a:xfrm>
            <a:off x="581640" y="3396887"/>
            <a:ext cx="17858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cs-CZ" altLang="cs-CZ" b="1" dirty="0"/>
              <a:t>JOHN DALTON</a:t>
            </a:r>
          </a:p>
        </p:txBody>
      </p:sp>
      <p:sp>
        <p:nvSpPr>
          <p:cNvPr id="52231" name="Text Box 7"/>
          <p:cNvSpPr txBox="1">
            <a:spLocks noChangeArrowheads="1"/>
          </p:cNvSpPr>
          <p:nvPr/>
        </p:nvSpPr>
        <p:spPr bwMode="auto">
          <a:xfrm>
            <a:off x="9796613" y="3361708"/>
            <a:ext cx="146190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cs-CZ" altLang="cs-CZ" b="1" dirty="0"/>
              <a:t>AMEDEO AVOGADRO</a:t>
            </a:r>
          </a:p>
        </p:txBody>
      </p:sp>
      <p:sp>
        <p:nvSpPr>
          <p:cNvPr id="2" name="TextovéPole 1"/>
          <p:cNvSpPr txBox="1"/>
          <p:nvPr/>
        </p:nvSpPr>
        <p:spPr>
          <a:xfrm>
            <a:off x="833054" y="3823373"/>
            <a:ext cx="1191352" cy="369332"/>
          </a:xfrm>
          <a:prstGeom prst="rect">
            <a:avLst/>
          </a:prstGeom>
          <a:noFill/>
        </p:spPr>
        <p:txBody>
          <a:bodyPr wrap="none" rtlCol="0">
            <a:spAutoFit/>
          </a:bodyPr>
          <a:lstStyle/>
          <a:p>
            <a:r>
              <a:rPr lang="cs-CZ" dirty="0"/>
              <a:t>1766-1844</a:t>
            </a:r>
          </a:p>
        </p:txBody>
      </p:sp>
      <p:sp>
        <p:nvSpPr>
          <p:cNvPr id="11" name="Rectangle 3"/>
          <p:cNvSpPr txBox="1">
            <a:spLocks noChangeArrowheads="1"/>
          </p:cNvSpPr>
          <p:nvPr/>
        </p:nvSpPr>
        <p:spPr>
          <a:xfrm>
            <a:off x="748773" y="5008098"/>
            <a:ext cx="11317331" cy="16511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cs-CZ" altLang="cs-CZ" b="1" dirty="0" err="1"/>
              <a:t>Amedeo</a:t>
            </a:r>
            <a:r>
              <a:rPr lang="cs-CZ" altLang="cs-CZ" b="1" dirty="0"/>
              <a:t> </a:t>
            </a:r>
            <a:r>
              <a:rPr lang="cs-CZ" altLang="cs-CZ" b="1" dirty="0" err="1"/>
              <a:t>Avogadro</a:t>
            </a:r>
            <a:r>
              <a:rPr lang="cs-CZ" altLang="cs-CZ" dirty="0"/>
              <a:t> (1811) později nazval složitější částice skládající se              z atomů pojmem </a:t>
            </a:r>
            <a:r>
              <a:rPr lang="cs-CZ" altLang="cs-CZ" b="1" dirty="0">
                <a:solidFill>
                  <a:srgbClr val="FF0000"/>
                </a:solidFill>
              </a:rPr>
              <a:t>MOLEKULA</a:t>
            </a:r>
          </a:p>
          <a:p>
            <a:pPr marL="0" indent="0" algn="ctr">
              <a:lnSpc>
                <a:spcPct val="120000"/>
              </a:lnSpc>
              <a:buNone/>
            </a:pPr>
            <a:r>
              <a:rPr lang="cs-CZ" altLang="cs-CZ" u="sng" dirty="0"/>
              <a:t>nedělitelnost atomů (dnes platí pouze z chemického hlediska) </a:t>
            </a:r>
          </a:p>
        </p:txBody>
      </p:sp>
    </p:spTree>
    <p:extLst>
      <p:ext uri="{BB962C8B-B14F-4D97-AF65-F5344CB8AC3E}">
        <p14:creationId xmlns:p14="http://schemas.microsoft.com/office/powerpoint/2010/main" val="37190697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199" y="365127"/>
            <a:ext cx="10906125" cy="1325563"/>
          </a:xfrm>
        </p:spPr>
        <p:txBody>
          <a:bodyPr/>
          <a:lstStyle/>
          <a:p>
            <a:r>
              <a:rPr lang="cs-CZ" b="1" dirty="0"/>
              <a:t>Objev elektronu – první částice menší než atom</a:t>
            </a:r>
          </a:p>
        </p:txBody>
      </p:sp>
      <p:sp>
        <p:nvSpPr>
          <p:cNvPr id="3" name="Zástupný symbol pro obsah 2"/>
          <p:cNvSpPr>
            <a:spLocks noGrp="1"/>
          </p:cNvSpPr>
          <p:nvPr>
            <p:ph idx="1"/>
          </p:nvPr>
        </p:nvSpPr>
        <p:spPr>
          <a:xfrm>
            <a:off x="619125" y="1888565"/>
            <a:ext cx="6320023" cy="4720052"/>
          </a:xfrm>
        </p:spPr>
        <p:txBody>
          <a:bodyPr>
            <a:normAutofit/>
          </a:bodyPr>
          <a:lstStyle/>
          <a:p>
            <a:r>
              <a:rPr lang="cs-CZ" sz="2400" b="1" dirty="0"/>
              <a:t>Josef Jon Thomson, anglický fyzik</a:t>
            </a:r>
            <a:endParaRPr lang="cs-CZ" sz="2400" dirty="0"/>
          </a:p>
          <a:p>
            <a:r>
              <a:rPr lang="cs-CZ" sz="2400" dirty="0"/>
              <a:t>1897 - </a:t>
            </a:r>
            <a:r>
              <a:rPr lang="cs-CZ" sz="2400" b="1" dirty="0">
                <a:solidFill>
                  <a:srgbClr val="FF0000"/>
                </a:solidFill>
              </a:rPr>
              <a:t>Objev elektronu </a:t>
            </a:r>
            <a:r>
              <a:rPr lang="cs-CZ" sz="2400" dirty="0"/>
              <a:t>při                      experimentech s katodovou trubicí </a:t>
            </a:r>
          </a:p>
          <a:p>
            <a:r>
              <a:rPr lang="cs-CZ" sz="2400" b="1" dirty="0">
                <a:solidFill>
                  <a:srgbClr val="FF0000"/>
                </a:solidFill>
              </a:rPr>
              <a:t>První subatomární částice </a:t>
            </a:r>
            <a:r>
              <a:rPr lang="cs-CZ" sz="2400" dirty="0">
                <a:sym typeface="Wingdings" panose="05000000000000000000" pitchFamily="2" charset="2"/>
              </a:rPr>
              <a:t> (1897)      </a:t>
            </a:r>
            <a:r>
              <a:rPr lang="cs-CZ" sz="2400" b="1" dirty="0">
                <a:solidFill>
                  <a:srgbClr val="FF0000"/>
                </a:solidFill>
              </a:rPr>
              <a:t>vyvrácena teorie o nedělitelnosti atomu </a:t>
            </a:r>
            <a:r>
              <a:rPr lang="cs-CZ" sz="2400" dirty="0"/>
              <a:t>(dále už platí jen z chemického pohledu)</a:t>
            </a:r>
          </a:p>
          <a:p>
            <a:r>
              <a:rPr lang="cs-CZ" sz="2400" dirty="0">
                <a:sym typeface="Wingdings" panose="05000000000000000000" pitchFamily="2" charset="2"/>
              </a:rPr>
              <a:t> </a:t>
            </a:r>
            <a:r>
              <a:rPr lang="cs-CZ" sz="2400" b="1" dirty="0">
                <a:solidFill>
                  <a:srgbClr val="FF0000"/>
                </a:solidFill>
                <a:sym typeface="Wingdings" panose="05000000000000000000" pitchFamily="2" charset="2"/>
              </a:rPr>
              <a:t>spuštění debat o stavbě atomu, počátek částicové fyziky, první model atomu (1903)</a:t>
            </a:r>
            <a:endParaRPr lang="cs-CZ" sz="2400" b="1" dirty="0">
              <a:solidFill>
                <a:srgbClr val="FF0000"/>
              </a:solidFill>
            </a:endParaRPr>
          </a:p>
          <a:p>
            <a:r>
              <a:rPr lang="cs-CZ" sz="2400" b="1" dirty="0"/>
              <a:t>Nobelova cena za fyziku 1906</a:t>
            </a:r>
          </a:p>
          <a:p>
            <a:endParaRPr lang="cs-CZ" sz="2400" dirty="0"/>
          </a:p>
          <a:p>
            <a:endParaRPr lang="cs-CZ" sz="2400" dirty="0"/>
          </a:p>
          <a:p>
            <a:endParaRPr lang="cs-CZ" sz="2400" dirty="0"/>
          </a:p>
          <a:p>
            <a:endParaRPr lang="cs-CZ" sz="2400" dirty="0"/>
          </a:p>
          <a:p>
            <a:endParaRPr lang="cs-CZ" sz="2400" dirty="0"/>
          </a:p>
        </p:txBody>
      </p:sp>
      <p:pic>
        <p:nvPicPr>
          <p:cNvPr id="4" name="Obrázek 3"/>
          <p:cNvPicPr>
            <a:picLocks noChangeAspect="1"/>
          </p:cNvPicPr>
          <p:nvPr/>
        </p:nvPicPr>
        <p:blipFill rotWithShape="1">
          <a:blip r:embed="rId2" cstate="print">
            <a:extLst>
              <a:ext uri="{28A0092B-C50C-407E-A947-70E740481C1C}">
                <a14:useLocalDpi xmlns:a14="http://schemas.microsoft.com/office/drawing/2010/main" val="0"/>
              </a:ext>
            </a:extLst>
          </a:blip>
          <a:srcRect b="18595"/>
          <a:stretch/>
        </p:blipFill>
        <p:spPr>
          <a:xfrm>
            <a:off x="7921150" y="1690690"/>
            <a:ext cx="1422875" cy="1809831"/>
          </a:xfrm>
          <a:prstGeom prst="rect">
            <a:avLst/>
          </a:prstGeom>
        </p:spPr>
      </p:pic>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44025" y="1690689"/>
            <a:ext cx="1994303" cy="1809831"/>
          </a:xfrm>
          <a:prstGeom prst="rect">
            <a:avLst/>
          </a:prstGeom>
          <a:ln>
            <a:solidFill>
              <a:schemeClr val="bg1"/>
            </a:solidFill>
          </a:ln>
        </p:spPr>
      </p:pic>
      <p:pic>
        <p:nvPicPr>
          <p:cNvPr id="8" name="Obráze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6847" y="1417850"/>
            <a:ext cx="2026741" cy="2026741"/>
          </a:xfrm>
          <a:prstGeom prst="rect">
            <a:avLst/>
          </a:prstGeom>
        </p:spPr>
      </p:pic>
      <p:sp>
        <p:nvSpPr>
          <p:cNvPr id="9" name="TextovéPole 8"/>
          <p:cNvSpPr txBox="1"/>
          <p:nvPr/>
        </p:nvSpPr>
        <p:spPr>
          <a:xfrm>
            <a:off x="5926847" y="1367346"/>
            <a:ext cx="513282" cy="584775"/>
          </a:xfrm>
          <a:prstGeom prst="rect">
            <a:avLst/>
          </a:prstGeom>
          <a:noFill/>
        </p:spPr>
        <p:txBody>
          <a:bodyPr wrap="none" rtlCol="0">
            <a:spAutoFit/>
          </a:bodyPr>
          <a:lstStyle/>
          <a:p>
            <a:r>
              <a:rPr lang="cs-CZ" sz="3200" dirty="0">
                <a:solidFill>
                  <a:srgbClr val="0070C0"/>
                </a:solidFill>
              </a:rPr>
              <a:t>e-</a:t>
            </a:r>
          </a:p>
        </p:txBody>
      </p:sp>
      <p:pic>
        <p:nvPicPr>
          <p:cNvPr id="5" name="Obráze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98046" y="3543529"/>
            <a:ext cx="5118697" cy="3065088"/>
          </a:xfrm>
          <a:prstGeom prst="rect">
            <a:avLst/>
          </a:prstGeom>
        </p:spPr>
      </p:pic>
    </p:spTree>
    <p:extLst>
      <p:ext uri="{BB962C8B-B14F-4D97-AF65-F5344CB8AC3E}">
        <p14:creationId xmlns:p14="http://schemas.microsoft.com/office/powerpoint/2010/main" val="41183953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4694592" y="2420768"/>
            <a:ext cx="7099850" cy="4139595"/>
          </a:xfrm>
          <a:prstGeom prst="rect">
            <a:avLst/>
          </a:prstGeom>
        </p:spPr>
        <p:txBody>
          <a:bodyPr wrap="square">
            <a:spAutoFit/>
          </a:bodyPr>
          <a:lstStyle/>
          <a:p>
            <a:pPr marL="342900" indent="-342900">
              <a:spcBef>
                <a:spcPts val="600"/>
              </a:spcBef>
              <a:buFont typeface="Arial" panose="020B0604020202020204" pitchFamily="34" charset="0"/>
              <a:buChar char="•"/>
            </a:pPr>
            <a:r>
              <a:rPr lang="cs-CZ" sz="2000" u="sng" dirty="0">
                <a:solidFill>
                  <a:srgbClr val="FF0000"/>
                </a:solidFill>
              </a:rPr>
              <a:t>Náboj nelze oddělit od katodového záření </a:t>
            </a:r>
            <a:r>
              <a:rPr lang="cs-CZ" sz="2000" dirty="0"/>
              <a:t>– elektroměr měřil signál pouze tehdy, když jeho směrem Thomson odklonil paprsky pomocí magnetu</a:t>
            </a:r>
          </a:p>
          <a:p>
            <a:pPr marL="342900" indent="-342900">
              <a:spcBef>
                <a:spcPts val="600"/>
              </a:spcBef>
              <a:buFont typeface="Arial" panose="020B0604020202020204" pitchFamily="34" charset="0"/>
              <a:buChar char="•"/>
            </a:pPr>
            <a:r>
              <a:rPr lang="cs-CZ" sz="2000" u="sng" dirty="0">
                <a:solidFill>
                  <a:srgbClr val="FF0000"/>
                </a:solidFill>
              </a:rPr>
              <a:t>Na základě odklonu záření v el/</a:t>
            </a:r>
            <a:r>
              <a:rPr lang="cs-CZ" sz="2000" u="sng" dirty="0" err="1">
                <a:solidFill>
                  <a:srgbClr val="FF0000"/>
                </a:solidFill>
              </a:rPr>
              <a:t>mag</a:t>
            </a:r>
            <a:r>
              <a:rPr lang="cs-CZ" sz="2000" u="sng" dirty="0">
                <a:solidFill>
                  <a:srgbClr val="FF0000"/>
                </a:solidFill>
              </a:rPr>
              <a:t> poli</a:t>
            </a:r>
            <a:r>
              <a:rPr lang="cs-CZ" sz="2000" u="sng" dirty="0"/>
              <a:t>: Katodové paprsky jsou partikule </a:t>
            </a:r>
            <a:r>
              <a:rPr lang="cs-CZ" sz="2000" u="sng" dirty="0">
                <a:solidFill>
                  <a:srgbClr val="FF0000"/>
                </a:solidFill>
              </a:rPr>
              <a:t>cca. </a:t>
            </a:r>
            <a:r>
              <a:rPr lang="cs-CZ" sz="2000" b="1" u="sng" dirty="0">
                <a:solidFill>
                  <a:srgbClr val="FF0000"/>
                </a:solidFill>
              </a:rPr>
              <a:t>1000-2000 x lehčí než atom vodíku</a:t>
            </a:r>
            <a:r>
              <a:rPr lang="cs-CZ" sz="2000" u="sng" dirty="0">
                <a:solidFill>
                  <a:srgbClr val="FF0000"/>
                </a:solidFill>
              </a:rPr>
              <a:t>, jsou </a:t>
            </a:r>
            <a:r>
              <a:rPr lang="cs-CZ" sz="2000" b="1" u="sng" dirty="0">
                <a:solidFill>
                  <a:srgbClr val="FF0000"/>
                </a:solidFill>
              </a:rPr>
              <a:t>záporně nabité</a:t>
            </a:r>
            <a:r>
              <a:rPr lang="cs-CZ" sz="2000" b="1" dirty="0">
                <a:solidFill>
                  <a:srgbClr val="FF0000"/>
                </a:solidFill>
              </a:rPr>
              <a:t> </a:t>
            </a:r>
            <a:r>
              <a:rPr lang="cs-CZ" sz="2000" dirty="0"/>
              <a:t>a mají vysoký poměr náboje k hmotnosti</a:t>
            </a:r>
          </a:p>
          <a:p>
            <a:pPr marL="342900" indent="-342900">
              <a:spcBef>
                <a:spcPts val="600"/>
              </a:spcBef>
              <a:buFont typeface="Arial" panose="020B0604020202020204" pitchFamily="34" charset="0"/>
              <a:buChar char="•"/>
            </a:pPr>
            <a:r>
              <a:rPr lang="cs-CZ" sz="2000" dirty="0"/>
              <a:t>Tyto vlastnosti (elektronu) </a:t>
            </a:r>
            <a:r>
              <a:rPr lang="cs-CZ" sz="2000" u="sng" dirty="0">
                <a:solidFill>
                  <a:srgbClr val="FF0000"/>
                </a:solidFill>
              </a:rPr>
              <a:t>nezáleží na materiálu katody ani anody</a:t>
            </a:r>
            <a:r>
              <a:rPr lang="cs-CZ" sz="2000" dirty="0"/>
              <a:t>, což je rozdíl od anodových paprsků (tvořených různými kationty)</a:t>
            </a:r>
          </a:p>
          <a:p>
            <a:pPr marL="342900" indent="-342900">
              <a:spcBef>
                <a:spcPts val="600"/>
              </a:spcBef>
              <a:buFont typeface="Arial" panose="020B0604020202020204" pitchFamily="34" charset="0"/>
              <a:buChar char="•"/>
            </a:pPr>
            <a:r>
              <a:rPr lang="cs-CZ" sz="2000" dirty="0"/>
              <a:t>Thomson tak usoudil, že objevené částice se musí vyskytovat uvnitř atomu a nazval je elektrony -&gt; </a:t>
            </a:r>
            <a:r>
              <a:rPr lang="cs-CZ" sz="2400" b="1" dirty="0">
                <a:solidFill>
                  <a:srgbClr val="FF0000"/>
                </a:solidFill>
              </a:rPr>
              <a:t>objevil tak první subatomární částice</a:t>
            </a: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969" y="3929905"/>
            <a:ext cx="3893039" cy="2497421"/>
          </a:xfrm>
          <a:prstGeom prst="rect">
            <a:avLst/>
          </a:prstGeom>
        </p:spPr>
      </p:pic>
      <p:pic>
        <p:nvPicPr>
          <p:cNvPr id="8" name="Obráze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048" y="276794"/>
            <a:ext cx="2747230" cy="3434036"/>
          </a:xfrm>
          <a:prstGeom prst="rect">
            <a:avLst/>
          </a:prstGeom>
        </p:spPr>
      </p:pic>
      <p:pic>
        <p:nvPicPr>
          <p:cNvPr id="9" name="Obráze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4592" y="276794"/>
            <a:ext cx="6804575" cy="1836633"/>
          </a:xfrm>
          <a:prstGeom prst="rect">
            <a:avLst/>
          </a:prstGeom>
        </p:spPr>
      </p:pic>
    </p:spTree>
    <p:extLst>
      <p:ext uri="{BB962C8B-B14F-4D97-AF65-F5344CB8AC3E}">
        <p14:creationId xmlns:p14="http://schemas.microsoft.com/office/powerpoint/2010/main" val="1885681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24000" y="42405"/>
            <a:ext cx="9144000" cy="1325563"/>
          </a:xfrm>
        </p:spPr>
        <p:txBody>
          <a:bodyPr/>
          <a:lstStyle/>
          <a:p>
            <a:pPr algn="ctr"/>
            <a:r>
              <a:rPr lang="cs-CZ" b="1" dirty="0"/>
              <a:t>Elektron a první naivní modely atomu</a:t>
            </a:r>
          </a:p>
        </p:txBody>
      </p:sp>
      <p:sp>
        <p:nvSpPr>
          <p:cNvPr id="3" name="Zástupný symbol pro obsah 2"/>
          <p:cNvSpPr>
            <a:spLocks noGrp="1"/>
          </p:cNvSpPr>
          <p:nvPr>
            <p:ph idx="1"/>
          </p:nvPr>
        </p:nvSpPr>
        <p:spPr>
          <a:xfrm>
            <a:off x="514350" y="1862287"/>
            <a:ext cx="5828553" cy="3187562"/>
          </a:xfrm>
        </p:spPr>
        <p:txBody>
          <a:bodyPr>
            <a:noAutofit/>
          </a:bodyPr>
          <a:lstStyle/>
          <a:p>
            <a:pPr>
              <a:lnSpc>
                <a:spcPct val="100000"/>
              </a:lnSpc>
              <a:defRPr/>
            </a:pPr>
            <a:r>
              <a:rPr lang="cs-CZ" sz="2400" dirty="0"/>
              <a:t>elektron byl </a:t>
            </a:r>
            <a:r>
              <a:rPr lang="pl-PL" sz="2400" dirty="0"/>
              <a:t>na přelomu 19. a 20. století </a:t>
            </a:r>
            <a:r>
              <a:rPr lang="cs-CZ" sz="2400" dirty="0"/>
              <a:t>jediná známá </a:t>
            </a:r>
            <a:r>
              <a:rPr lang="pl-PL" sz="2400" dirty="0"/>
              <a:t>elementární částice,</a:t>
            </a:r>
          </a:p>
          <a:p>
            <a:pPr>
              <a:lnSpc>
                <a:spcPct val="100000"/>
              </a:lnSpc>
              <a:defRPr/>
            </a:pPr>
            <a:r>
              <a:rPr lang="cs-CZ" sz="2400" b="1" dirty="0">
                <a:solidFill>
                  <a:srgbClr val="FF0000"/>
                </a:solidFill>
              </a:rPr>
              <a:t>elektrony nesou jen velmi malou část hmotnosti atomu</a:t>
            </a:r>
            <a:r>
              <a:rPr lang="cs-CZ" sz="2400" dirty="0"/>
              <a:t> </a:t>
            </a:r>
            <a:r>
              <a:rPr lang="cs-CZ" sz="2400" dirty="0">
                <a:sym typeface="Wingdings" panose="05000000000000000000" pitchFamily="2" charset="2"/>
              </a:rPr>
              <a:t></a:t>
            </a:r>
            <a:r>
              <a:rPr lang="cs-CZ" sz="2400" dirty="0"/>
              <a:t>např. nejjednodušší atom, (tj. atom vodíku s jedním e-) je o tři řády těžší než elektron,</a:t>
            </a:r>
          </a:p>
          <a:p>
            <a:pPr>
              <a:lnSpc>
                <a:spcPct val="100000"/>
              </a:lnSpc>
              <a:defRPr/>
            </a:pPr>
            <a:r>
              <a:rPr lang="cs-CZ" sz="2400" dirty="0"/>
              <a:t>hmota je běžně </a:t>
            </a:r>
            <a:r>
              <a:rPr lang="cs-CZ" sz="2400" b="1" dirty="0">
                <a:solidFill>
                  <a:srgbClr val="FF0000"/>
                </a:solidFill>
              </a:rPr>
              <a:t>elektricky neutrální</a:t>
            </a:r>
            <a:r>
              <a:rPr lang="cs-CZ" sz="2400" dirty="0"/>
              <a:t>, </a:t>
            </a:r>
          </a:p>
          <a:p>
            <a:pPr>
              <a:lnSpc>
                <a:spcPct val="100000"/>
              </a:lnSpc>
              <a:defRPr/>
            </a:pPr>
            <a:endParaRPr lang="cs-CZ" sz="2400" dirty="0"/>
          </a:p>
          <a:p>
            <a:pPr>
              <a:lnSpc>
                <a:spcPct val="100000"/>
              </a:lnSpc>
            </a:pPr>
            <a:endParaRPr lang="cs-CZ" sz="2400" dirty="0"/>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41457" y="1367968"/>
            <a:ext cx="4415369" cy="3612575"/>
          </a:xfrm>
          <a:prstGeom prst="rect">
            <a:avLst/>
          </a:prstGeom>
        </p:spPr>
      </p:pic>
      <p:sp>
        <p:nvSpPr>
          <p:cNvPr id="5" name="TextovéPole 4"/>
          <p:cNvSpPr txBox="1"/>
          <p:nvPr/>
        </p:nvSpPr>
        <p:spPr>
          <a:xfrm>
            <a:off x="633412" y="5544168"/>
            <a:ext cx="10925175" cy="1200329"/>
          </a:xfrm>
          <a:prstGeom prst="rect">
            <a:avLst/>
          </a:prstGeom>
          <a:noFill/>
        </p:spPr>
        <p:txBody>
          <a:bodyPr wrap="square" rtlCol="0">
            <a:spAutoFit/>
          </a:bodyPr>
          <a:lstStyle/>
          <a:p>
            <a:pPr>
              <a:defRPr/>
            </a:pPr>
            <a:r>
              <a:rPr lang="cs-CZ" sz="2400" b="1" dirty="0"/>
              <a:t>vedou k myšlence, že </a:t>
            </a:r>
            <a:r>
              <a:rPr lang="cs-CZ" sz="2400" b="1" u="sng" dirty="0"/>
              <a:t>musí existovat kladně nabitá složka, jež dodává atomu téměř veškerou jeho hmotu</a:t>
            </a:r>
          </a:p>
          <a:p>
            <a:endParaRPr lang="cs-CZ" sz="2400" dirty="0"/>
          </a:p>
        </p:txBody>
      </p:sp>
      <p:sp>
        <p:nvSpPr>
          <p:cNvPr id="6" name="TextovéPole 5"/>
          <p:cNvSpPr txBox="1"/>
          <p:nvPr/>
        </p:nvSpPr>
        <p:spPr>
          <a:xfrm>
            <a:off x="665051" y="1294653"/>
            <a:ext cx="2165273" cy="461665"/>
          </a:xfrm>
          <a:prstGeom prst="rect">
            <a:avLst/>
          </a:prstGeom>
          <a:noFill/>
        </p:spPr>
        <p:txBody>
          <a:bodyPr wrap="none" rtlCol="0">
            <a:spAutoFit/>
          </a:bodyPr>
          <a:lstStyle/>
          <a:p>
            <a:r>
              <a:rPr lang="cs-CZ" sz="2400" b="1" dirty="0"/>
              <a:t>Skutečnosti, že:</a:t>
            </a:r>
          </a:p>
        </p:txBody>
      </p:sp>
    </p:spTree>
    <p:extLst>
      <p:ext uri="{BB962C8B-B14F-4D97-AF65-F5344CB8AC3E}">
        <p14:creationId xmlns:p14="http://schemas.microsoft.com/office/powerpoint/2010/main" val="33274574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0" y="163245"/>
            <a:ext cx="12192000" cy="822406"/>
          </a:xfrm>
        </p:spPr>
        <p:txBody>
          <a:bodyPr/>
          <a:lstStyle/>
          <a:p>
            <a:pPr algn="ctr"/>
            <a:r>
              <a:rPr lang="cs-CZ" altLang="cs-CZ" sz="3600" b="1" dirty="0"/>
              <a:t>THOMSONŮV PUDINKOVÝ MODEL</a:t>
            </a:r>
          </a:p>
        </p:txBody>
      </p:sp>
      <p:sp>
        <p:nvSpPr>
          <p:cNvPr id="53251" name="Rectangle 3"/>
          <p:cNvSpPr>
            <a:spLocks noGrp="1" noChangeArrowheads="1"/>
          </p:cNvSpPr>
          <p:nvPr>
            <p:ph type="body" idx="1"/>
          </p:nvPr>
        </p:nvSpPr>
        <p:spPr>
          <a:xfrm>
            <a:off x="342900" y="1042801"/>
            <a:ext cx="7957275" cy="5700156"/>
          </a:xfrm>
        </p:spPr>
        <p:txBody>
          <a:bodyPr>
            <a:noAutofit/>
          </a:bodyPr>
          <a:lstStyle/>
          <a:p>
            <a:pPr>
              <a:lnSpc>
                <a:spcPct val="100000"/>
              </a:lnSpc>
              <a:spcBef>
                <a:spcPts val="600"/>
              </a:spcBef>
            </a:pPr>
            <a:r>
              <a:rPr lang="cs-CZ" altLang="cs-CZ" sz="2000" u="sng" dirty="0">
                <a:sym typeface="Wingdings" panose="05000000000000000000" pitchFamily="2" charset="2"/>
              </a:rPr>
              <a:t>Thomsonovy představy o struktuře </a:t>
            </a:r>
            <a:r>
              <a:rPr lang="cs-CZ" altLang="cs-CZ" sz="2000" dirty="0">
                <a:sym typeface="Wingdings" panose="05000000000000000000" pitchFamily="2" charset="2"/>
              </a:rPr>
              <a:t>(1897)</a:t>
            </a:r>
          </a:p>
          <a:p>
            <a:pPr lvl="1">
              <a:lnSpc>
                <a:spcPct val="100000"/>
              </a:lnSpc>
              <a:spcBef>
                <a:spcPts val="600"/>
              </a:spcBef>
            </a:pPr>
            <a:r>
              <a:rPr lang="cs-CZ" altLang="cs-CZ" sz="2000" dirty="0">
                <a:sym typeface="Wingdings" panose="05000000000000000000" pitchFamily="2" charset="2"/>
              </a:rPr>
              <a:t>hlavní část hmotnosti atomu představuje látka s kladným elektrickým nábojem; </a:t>
            </a:r>
            <a:r>
              <a:rPr lang="cs-CZ" altLang="cs-CZ" sz="2000" b="1" dirty="0">
                <a:solidFill>
                  <a:srgbClr val="FF0000"/>
                </a:solidFill>
                <a:sym typeface="Wingdings" panose="05000000000000000000" pitchFamily="2" charset="2"/>
              </a:rPr>
              <a:t>hmotnost a kladný elektrický náboj </a:t>
            </a:r>
            <a:r>
              <a:rPr lang="cs-CZ" altLang="cs-CZ" sz="2000" b="1" dirty="0">
                <a:sym typeface="Wingdings" panose="05000000000000000000" pitchFamily="2" charset="2"/>
              </a:rPr>
              <a:t>jsou </a:t>
            </a:r>
            <a:r>
              <a:rPr lang="cs-CZ" altLang="cs-CZ" sz="2000" b="1" u="sng" dirty="0">
                <a:sym typeface="Wingdings" panose="05000000000000000000" pitchFamily="2" charset="2"/>
              </a:rPr>
              <a:t>spojitě rozloženy v celém objemu atomu</a:t>
            </a:r>
          </a:p>
          <a:p>
            <a:pPr lvl="1">
              <a:lnSpc>
                <a:spcPct val="100000"/>
              </a:lnSpc>
              <a:spcBef>
                <a:spcPts val="600"/>
              </a:spcBef>
            </a:pPr>
            <a:r>
              <a:rPr lang="cs-CZ" altLang="cs-CZ" sz="2000" b="1" dirty="0">
                <a:sym typeface="Wingdings" panose="05000000000000000000" pitchFamily="2" charset="2"/>
              </a:rPr>
              <a:t>velmi lehké </a:t>
            </a:r>
            <a:r>
              <a:rPr lang="cs-CZ" altLang="cs-CZ" sz="2000" b="1" dirty="0">
                <a:solidFill>
                  <a:srgbClr val="FF0000"/>
                </a:solidFill>
                <a:sym typeface="Wingdings" panose="05000000000000000000" pitchFamily="2" charset="2"/>
              </a:rPr>
              <a:t>elektrony</a:t>
            </a:r>
            <a:r>
              <a:rPr lang="cs-CZ" altLang="cs-CZ" sz="2000" b="1" dirty="0">
                <a:sym typeface="Wingdings" panose="05000000000000000000" pitchFamily="2" charset="2"/>
              </a:rPr>
              <a:t>  </a:t>
            </a:r>
            <a:r>
              <a:rPr lang="cs-CZ" altLang="cs-CZ" sz="2000" b="1" u="sng" dirty="0">
                <a:sym typeface="Wingdings" panose="05000000000000000000" pitchFamily="2" charset="2"/>
              </a:rPr>
              <a:t>jsou rozprostřeny </a:t>
            </a:r>
            <a:r>
              <a:rPr lang="cs-CZ" altLang="cs-CZ" sz="2000" b="1" dirty="0">
                <a:sym typeface="Wingdings" panose="05000000000000000000" pitchFamily="2" charset="2"/>
              </a:rPr>
              <a:t>uvnitř kladně nabité látky v rovnovážných polohách</a:t>
            </a:r>
          </a:p>
          <a:p>
            <a:pPr lvl="1">
              <a:lnSpc>
                <a:spcPct val="100000"/>
              </a:lnSpc>
              <a:spcBef>
                <a:spcPts val="600"/>
              </a:spcBef>
            </a:pPr>
            <a:r>
              <a:rPr lang="cs-CZ" sz="2000" dirty="0"/>
              <a:t>celkový elektrický náboj je nulový,</a:t>
            </a:r>
          </a:p>
          <a:p>
            <a:pPr lvl="1">
              <a:lnSpc>
                <a:spcPct val="100000"/>
              </a:lnSpc>
              <a:spcBef>
                <a:spcPts val="600"/>
              </a:spcBef>
            </a:pPr>
            <a:endParaRPr lang="cs-CZ" altLang="cs-CZ" sz="2000" dirty="0">
              <a:sym typeface="Wingdings" panose="05000000000000000000" pitchFamily="2" charset="2"/>
            </a:endParaRPr>
          </a:p>
          <a:p>
            <a:pPr>
              <a:lnSpc>
                <a:spcPct val="100000"/>
              </a:lnSpc>
              <a:spcBef>
                <a:spcPts val="600"/>
              </a:spcBef>
            </a:pPr>
            <a:r>
              <a:rPr lang="cs-CZ" altLang="cs-CZ" sz="2000" u="sng" dirty="0">
                <a:sym typeface="Wingdings" panose="05000000000000000000" pitchFamily="2" charset="2"/>
              </a:rPr>
              <a:t>nedostatky</a:t>
            </a:r>
          </a:p>
          <a:p>
            <a:pPr lvl="1">
              <a:lnSpc>
                <a:spcPct val="100000"/>
              </a:lnSpc>
              <a:spcBef>
                <a:spcPts val="600"/>
              </a:spcBef>
            </a:pPr>
            <a:r>
              <a:rPr lang="cs-CZ" altLang="cs-CZ" sz="2000" dirty="0">
                <a:sym typeface="Wingdings" panose="05000000000000000000" pitchFamily="2" charset="2"/>
              </a:rPr>
              <a:t>počet elektronů není přesně určen</a:t>
            </a:r>
          </a:p>
          <a:p>
            <a:pPr lvl="1">
              <a:lnSpc>
                <a:spcPct val="100000"/>
              </a:lnSpc>
              <a:spcBef>
                <a:spcPts val="600"/>
              </a:spcBef>
            </a:pPr>
            <a:r>
              <a:rPr lang="cs-CZ" altLang="cs-CZ" sz="2000" dirty="0">
                <a:sym typeface="Wingdings" panose="05000000000000000000" pitchFamily="2" charset="2"/>
              </a:rPr>
              <a:t>nevysvětluje původ kladného náboje</a:t>
            </a:r>
          </a:p>
          <a:p>
            <a:pPr lvl="1">
              <a:lnSpc>
                <a:spcPct val="100000"/>
              </a:lnSpc>
              <a:spcBef>
                <a:spcPts val="600"/>
              </a:spcBef>
            </a:pPr>
            <a:r>
              <a:rPr lang="cs-CZ" altLang="cs-CZ" sz="2000" dirty="0">
                <a:sym typeface="Wingdings" panose="05000000000000000000" pitchFamily="2" charset="2"/>
              </a:rPr>
              <a:t>nevysvětluje soudržnost kladného náboje i přes Coulombovy elektrické síly</a:t>
            </a:r>
          </a:p>
          <a:p>
            <a:pPr lvl="1">
              <a:lnSpc>
                <a:spcPct val="100000"/>
              </a:lnSpc>
              <a:spcBef>
                <a:spcPts val="600"/>
              </a:spcBef>
            </a:pPr>
            <a:r>
              <a:rPr lang="cs-CZ" altLang="cs-CZ" sz="2000" dirty="0">
                <a:sym typeface="Wingdings" panose="05000000000000000000" pitchFamily="2" charset="2"/>
              </a:rPr>
              <a:t>frekvence elektromagnetického záření vypočtené dle modelu nesouhlasí s experimenty</a:t>
            </a:r>
          </a:p>
        </p:txBody>
      </p:sp>
      <p:pic>
        <p:nvPicPr>
          <p:cNvPr id="2" name="Obrázek 1"/>
          <p:cNvPicPr>
            <a:picLocks noChangeAspect="1"/>
          </p:cNvPicPr>
          <p:nvPr/>
        </p:nvPicPr>
        <p:blipFill>
          <a:blip r:embed="rId2"/>
          <a:stretch>
            <a:fillRect/>
          </a:stretch>
        </p:blipFill>
        <p:spPr>
          <a:xfrm>
            <a:off x="8619410" y="3607733"/>
            <a:ext cx="3175133" cy="2978421"/>
          </a:xfrm>
          <a:prstGeom prst="rect">
            <a:avLst/>
          </a:prstGeom>
        </p:spPr>
      </p:pic>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2832" y="1135100"/>
            <a:ext cx="3293035" cy="2195357"/>
          </a:xfrm>
          <a:prstGeom prst="rect">
            <a:avLst/>
          </a:prstGeom>
        </p:spPr>
      </p:pic>
      <p:sp>
        <p:nvSpPr>
          <p:cNvPr id="4" name="Obdélník 3"/>
          <p:cNvSpPr/>
          <p:nvPr/>
        </p:nvSpPr>
        <p:spPr>
          <a:xfrm>
            <a:off x="4661339" y="3099902"/>
            <a:ext cx="3476625" cy="1015663"/>
          </a:xfrm>
          <a:prstGeom prst="rect">
            <a:avLst/>
          </a:prstGeom>
        </p:spPr>
        <p:txBody>
          <a:bodyPr wrap="square">
            <a:spAutoFit/>
          </a:bodyPr>
          <a:lstStyle/>
          <a:p>
            <a:pPr>
              <a:defRPr/>
            </a:pPr>
            <a:r>
              <a:rPr lang="cs-CZ" sz="2000" dirty="0"/>
              <a:t>velikost náboje elektronu byla přitom přirozeně nazvána </a:t>
            </a:r>
            <a:r>
              <a:rPr lang="cs-CZ" sz="2000" b="1" dirty="0">
                <a:solidFill>
                  <a:srgbClr val="FF0000"/>
                </a:solidFill>
              </a:rPr>
              <a:t>elementárním nábojem</a:t>
            </a:r>
            <a:r>
              <a:rPr lang="cs-CZ" sz="2000" dirty="0"/>
              <a:t>. </a:t>
            </a:r>
          </a:p>
        </p:txBody>
      </p:sp>
    </p:spTree>
    <p:extLst>
      <p:ext uri="{BB962C8B-B14F-4D97-AF65-F5344CB8AC3E}">
        <p14:creationId xmlns:p14="http://schemas.microsoft.com/office/powerpoint/2010/main" val="33796733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52650" y="365127"/>
            <a:ext cx="7886700" cy="1015618"/>
          </a:xfrm>
        </p:spPr>
        <p:txBody>
          <a:bodyPr/>
          <a:lstStyle/>
          <a:p>
            <a:r>
              <a:rPr lang="cs-CZ" b="1" dirty="0"/>
              <a:t>Další mezníky: objev p</a:t>
            </a:r>
            <a:r>
              <a:rPr lang="cs-CZ" b="1" baseline="30000" dirty="0"/>
              <a:t>+</a:t>
            </a:r>
            <a:r>
              <a:rPr lang="cs-CZ" b="1" dirty="0"/>
              <a:t> a n</a:t>
            </a:r>
            <a:r>
              <a:rPr lang="cs-CZ" b="1" baseline="30000" dirty="0"/>
              <a:t>0</a:t>
            </a:r>
          </a:p>
        </p:txBody>
      </p:sp>
      <p:sp>
        <p:nvSpPr>
          <p:cNvPr id="3" name="Zástupný symbol pro obsah 2"/>
          <p:cNvSpPr>
            <a:spLocks noGrp="1"/>
          </p:cNvSpPr>
          <p:nvPr>
            <p:ph idx="1"/>
          </p:nvPr>
        </p:nvSpPr>
        <p:spPr>
          <a:xfrm>
            <a:off x="728679" y="1500631"/>
            <a:ext cx="8695196" cy="2294456"/>
          </a:xfrm>
        </p:spPr>
        <p:txBody>
          <a:bodyPr>
            <a:noAutofit/>
          </a:bodyPr>
          <a:lstStyle/>
          <a:p>
            <a:pPr>
              <a:spcBef>
                <a:spcPts val="600"/>
              </a:spcBef>
            </a:pPr>
            <a:r>
              <a:rPr lang="cs-CZ" sz="2400" b="1" dirty="0"/>
              <a:t>Ernst </a:t>
            </a:r>
            <a:r>
              <a:rPr lang="cs-CZ" sz="2400" b="1" dirty="0" err="1"/>
              <a:t>Rutherford</a:t>
            </a:r>
            <a:r>
              <a:rPr lang="cs-CZ" sz="2400" dirty="0"/>
              <a:t>, novozélandský fyzik, 1871 – 1937</a:t>
            </a:r>
          </a:p>
          <a:p>
            <a:pPr>
              <a:spcBef>
                <a:spcPts val="600"/>
              </a:spcBef>
            </a:pPr>
            <a:r>
              <a:rPr lang="cs-CZ" sz="2400" dirty="0"/>
              <a:t>1897/98 </a:t>
            </a:r>
            <a:r>
              <a:rPr lang="cs-CZ" sz="2400" b="1" dirty="0"/>
              <a:t>rozlišil podle pronikavosti dva druhy radioaktivního záření</a:t>
            </a:r>
            <a:r>
              <a:rPr lang="cs-CZ" sz="2400" dirty="0"/>
              <a:t>, </a:t>
            </a:r>
          </a:p>
          <a:p>
            <a:pPr>
              <a:spcBef>
                <a:spcPts val="600"/>
              </a:spcBef>
            </a:pPr>
            <a:r>
              <a:rPr lang="cs-CZ" sz="2400" dirty="0"/>
              <a:t>snadněji absorbovatelné záření </a:t>
            </a:r>
            <a:r>
              <a:rPr lang="cs-CZ" sz="2400" b="1" dirty="0">
                <a:solidFill>
                  <a:srgbClr val="FF0000"/>
                </a:solidFill>
              </a:rPr>
              <a:t>alfa</a:t>
            </a:r>
            <a:r>
              <a:rPr lang="cs-CZ" sz="2400" dirty="0"/>
              <a:t> </a:t>
            </a:r>
          </a:p>
          <a:p>
            <a:pPr>
              <a:spcBef>
                <a:spcPts val="600"/>
              </a:spcBef>
            </a:pPr>
            <a:r>
              <a:rPr lang="cs-CZ" sz="2400" dirty="0"/>
              <a:t>a pronikavější záření </a:t>
            </a:r>
            <a:r>
              <a:rPr lang="cs-CZ" sz="2400" b="1" dirty="0">
                <a:solidFill>
                  <a:srgbClr val="FF0000"/>
                </a:solidFill>
              </a:rPr>
              <a:t>beta</a:t>
            </a:r>
            <a:r>
              <a:rPr lang="cs-CZ" sz="2400" dirty="0"/>
              <a:t>. </a:t>
            </a:r>
          </a:p>
          <a:p>
            <a:pPr>
              <a:spcBef>
                <a:spcPts val="600"/>
              </a:spcBef>
            </a:pPr>
            <a:r>
              <a:rPr lang="cs-CZ" sz="2400" dirty="0"/>
              <a:t>Zjistil </a:t>
            </a:r>
            <a:r>
              <a:rPr lang="cs-CZ" sz="2400" b="1" dirty="0"/>
              <a:t>odklon záření alfa a beta v magnetickém a elektrickém poli</a:t>
            </a:r>
            <a:r>
              <a:rPr lang="cs-CZ" sz="2400" dirty="0"/>
              <a:t>.</a:t>
            </a:r>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47672" y="474977"/>
            <a:ext cx="1868029" cy="2564295"/>
          </a:xfrm>
          <a:prstGeom prst="rect">
            <a:avLst/>
          </a:prstGeom>
        </p:spPr>
      </p:pic>
      <p:pic>
        <p:nvPicPr>
          <p:cNvPr id="10" name="Zástupný symbol pro obsah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860" y="4335312"/>
            <a:ext cx="4964140" cy="2216134"/>
          </a:xfrm>
          <a:prstGeom prst="rect">
            <a:avLst/>
          </a:prstGeom>
        </p:spPr>
      </p:pic>
      <p:pic>
        <p:nvPicPr>
          <p:cNvPr id="11" name="Zástupný symbol pro obsah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5956" y="4142987"/>
            <a:ext cx="4784166" cy="2100126"/>
          </a:xfrm>
          <a:prstGeom prst="rect">
            <a:avLst/>
          </a:prstGeom>
        </p:spPr>
      </p:pic>
      <p:sp>
        <p:nvSpPr>
          <p:cNvPr id="13" name="Zaoblený obdélník 12"/>
          <p:cNvSpPr/>
          <p:nvPr/>
        </p:nvSpPr>
        <p:spPr>
          <a:xfrm>
            <a:off x="6449545" y="4059332"/>
            <a:ext cx="5336989" cy="2396565"/>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TextovéPole 13"/>
          <p:cNvSpPr txBox="1"/>
          <p:nvPr/>
        </p:nvSpPr>
        <p:spPr>
          <a:xfrm>
            <a:off x="9656956" y="3570114"/>
            <a:ext cx="925318" cy="369332"/>
          </a:xfrm>
          <a:prstGeom prst="rect">
            <a:avLst/>
          </a:prstGeom>
          <a:noFill/>
        </p:spPr>
        <p:txBody>
          <a:bodyPr wrap="none" rtlCol="0">
            <a:spAutoFit/>
          </a:bodyPr>
          <a:lstStyle/>
          <a:p>
            <a:r>
              <a:rPr lang="cs-CZ" dirty="0"/>
              <a:t>vakuum</a:t>
            </a:r>
          </a:p>
        </p:txBody>
      </p:sp>
      <p:sp>
        <p:nvSpPr>
          <p:cNvPr id="15" name="Obdélník 14"/>
          <p:cNvSpPr/>
          <p:nvPr/>
        </p:nvSpPr>
        <p:spPr>
          <a:xfrm>
            <a:off x="10582275" y="3850155"/>
            <a:ext cx="233082" cy="4851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7" name="Přímá spojnice 16"/>
          <p:cNvCxnSpPr/>
          <p:nvPr/>
        </p:nvCxnSpPr>
        <p:spPr>
          <a:xfrm flipV="1">
            <a:off x="10582275" y="3773030"/>
            <a:ext cx="0" cy="28687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Přímá spojnice 17"/>
          <p:cNvCxnSpPr/>
          <p:nvPr/>
        </p:nvCxnSpPr>
        <p:spPr>
          <a:xfrm flipV="1">
            <a:off x="10815357" y="3773030"/>
            <a:ext cx="0" cy="28687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Přímá spojnice 18"/>
          <p:cNvCxnSpPr/>
          <p:nvPr/>
        </p:nvCxnSpPr>
        <p:spPr>
          <a:xfrm flipV="1">
            <a:off x="10698816" y="3611345"/>
            <a:ext cx="0" cy="286871"/>
          </a:xfrm>
          <a:prstGeom prst="line">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34307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brázek 2" descr="Obsah obrázku osoba, vojenská uniforma, muž, zbraň&#10;&#10;Popis byl vytvořen automaticky">
            <a:extLst>
              <a:ext uri="{FF2B5EF4-FFF2-40B4-BE49-F238E27FC236}">
                <a16:creationId xmlns:a16="http://schemas.microsoft.com/office/drawing/2014/main" id="{881F0D9E-A49B-4836-84E3-9F2756FE134B}"/>
              </a:ext>
            </a:extLst>
          </p:cNvPr>
          <p:cNvPicPr>
            <a:picLocks noChangeAspect="1"/>
          </p:cNvPicPr>
          <p:nvPr/>
        </p:nvPicPr>
        <p:blipFill rotWithShape="1">
          <a:blip r:embed="rId2">
            <a:extLst>
              <a:ext uri="{28A0092B-C50C-407E-A947-70E740481C1C}">
                <a14:useLocalDpi xmlns:a14="http://schemas.microsoft.com/office/drawing/2010/main" val="0"/>
              </a:ext>
            </a:extLst>
          </a:blip>
          <a:srcRect r="-3" b="36930"/>
          <a:stretch/>
        </p:blipFill>
        <p:spPr>
          <a:xfrm>
            <a:off x="20" y="10"/>
            <a:ext cx="7215381" cy="2969294"/>
          </a:xfrm>
          <a:custGeom>
            <a:avLst/>
            <a:gdLst/>
            <a:ahLst/>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p:spPr>
      </p:pic>
      <p:pic>
        <p:nvPicPr>
          <p:cNvPr id="7" name="Obrázek 6" descr="Obsah obrázku osoba, muž, oblek, obrazovka&#10;&#10;Popis byl vytvořen automaticky">
            <a:extLst>
              <a:ext uri="{FF2B5EF4-FFF2-40B4-BE49-F238E27FC236}">
                <a16:creationId xmlns:a16="http://schemas.microsoft.com/office/drawing/2014/main" id="{9AEAE21F-D555-47BC-B56E-4574C99176CA}"/>
              </a:ext>
            </a:extLst>
          </p:cNvPr>
          <p:cNvPicPr>
            <a:picLocks noChangeAspect="1"/>
          </p:cNvPicPr>
          <p:nvPr/>
        </p:nvPicPr>
        <p:blipFill rotWithShape="1">
          <a:blip r:embed="rId3">
            <a:duotone>
              <a:prstClr val="black"/>
              <a:schemeClr val="accent3">
                <a:tint val="45000"/>
                <a:satMod val="400000"/>
              </a:schemeClr>
            </a:duotone>
            <a:extLst>
              <a:ext uri="{28A0092B-C50C-407E-A947-70E740481C1C}">
                <a14:useLocalDpi xmlns:a14="http://schemas.microsoft.com/office/drawing/2010/main" val="0"/>
              </a:ext>
            </a:extLst>
          </a:blip>
          <a:srcRect r="-3" b="3642"/>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9" name="Obrázek 8" descr="Obsah obrázku osoba, interiér, konferenční místnost, smyčcový nástroj&#10;&#10;Popis byl vytvořen automaticky">
            <a:extLst>
              <a:ext uri="{FF2B5EF4-FFF2-40B4-BE49-F238E27FC236}">
                <a16:creationId xmlns:a16="http://schemas.microsoft.com/office/drawing/2014/main" id="{1989C643-A406-421F-A08F-39F195F087BF}"/>
              </a:ext>
            </a:extLst>
          </p:cNvPr>
          <p:cNvPicPr>
            <a:picLocks noChangeAspect="1"/>
          </p:cNvPicPr>
          <p:nvPr/>
        </p:nvPicPr>
        <p:blipFill rotWithShape="1">
          <a:blip r:embed="rId4">
            <a:duotone>
              <a:prstClr val="black"/>
              <a:schemeClr val="accent3">
                <a:tint val="45000"/>
                <a:satMod val="400000"/>
              </a:schemeClr>
            </a:duotone>
            <a:extLst>
              <a:ext uri="{28A0092B-C50C-407E-A947-70E740481C1C}">
                <a14:useLocalDpi xmlns:a14="http://schemas.microsoft.com/office/drawing/2010/main" val="0"/>
              </a:ext>
            </a:extLst>
          </a:blip>
          <a:srcRect b="44449"/>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5" name="Obrázek 4" descr="Obsah obrázku osoba, muž, oblek, oblečený&#10;&#10;Popis byl vytvořen automaticky">
            <a:extLst>
              <a:ext uri="{FF2B5EF4-FFF2-40B4-BE49-F238E27FC236}">
                <a16:creationId xmlns:a16="http://schemas.microsoft.com/office/drawing/2014/main" id="{A0F3F678-4435-4F9D-9405-E10E7F8130DD}"/>
              </a:ext>
            </a:extLst>
          </p:cNvPr>
          <p:cNvPicPr>
            <a:picLocks noChangeAspect="1"/>
          </p:cNvPicPr>
          <p:nvPr/>
        </p:nvPicPr>
        <p:blipFill rotWithShape="1">
          <a:blip r:embed="rId5">
            <a:duotone>
              <a:prstClr val="black"/>
              <a:schemeClr val="accent3">
                <a:tint val="45000"/>
                <a:satMod val="400000"/>
              </a:schemeClr>
            </a:duotone>
            <a:extLst>
              <a:ext uri="{28A0092B-C50C-407E-A947-70E740481C1C}">
                <a14:useLocalDpi xmlns:a14="http://schemas.microsoft.com/office/drawing/2010/main" val="0"/>
              </a:ext>
            </a:extLst>
          </a:blip>
          <a:srcRect r="1" b="13693"/>
          <a:stretch/>
        </p:blipFill>
        <p:spPr>
          <a:xfrm>
            <a:off x="1" y="3106464"/>
            <a:ext cx="6209553" cy="3751536"/>
          </a:xfrm>
          <a:custGeom>
            <a:avLst/>
            <a:gdLst/>
            <a:ahLst/>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p:spPr>
      </p:pic>
      <p:pic>
        <p:nvPicPr>
          <p:cNvPr id="11" name="Obrázek 10" descr="Obsah obrázku zbraň, vodíková bomba&#10;&#10;Popis byl vytvořen automaticky">
            <a:extLst>
              <a:ext uri="{FF2B5EF4-FFF2-40B4-BE49-F238E27FC236}">
                <a16:creationId xmlns:a16="http://schemas.microsoft.com/office/drawing/2014/main" id="{D6476149-96DB-4D97-A348-E99032D757D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7177" t="6739" r="15726"/>
          <a:stretch/>
        </p:blipFill>
        <p:spPr>
          <a:xfrm>
            <a:off x="9509283" y="3106464"/>
            <a:ext cx="2397581" cy="2670593"/>
          </a:xfrm>
          <a:prstGeom prst="rect">
            <a:avLst/>
          </a:prstGeom>
          <a:ln>
            <a:solidFill>
              <a:schemeClr val="bg1"/>
            </a:solidFill>
          </a:ln>
        </p:spPr>
      </p:pic>
      <p:sp>
        <p:nvSpPr>
          <p:cNvPr id="12" name="TextovéPole 11">
            <a:extLst>
              <a:ext uri="{FF2B5EF4-FFF2-40B4-BE49-F238E27FC236}">
                <a16:creationId xmlns:a16="http://schemas.microsoft.com/office/drawing/2014/main" id="{F50F89CE-BC0F-4210-B432-4EAE8E2647B6}"/>
              </a:ext>
            </a:extLst>
          </p:cNvPr>
          <p:cNvSpPr txBox="1"/>
          <p:nvPr/>
        </p:nvSpPr>
        <p:spPr>
          <a:xfrm>
            <a:off x="1754155" y="111795"/>
            <a:ext cx="2853666" cy="584775"/>
          </a:xfrm>
          <a:prstGeom prst="rect">
            <a:avLst/>
          </a:prstGeom>
          <a:noFill/>
        </p:spPr>
        <p:txBody>
          <a:bodyPr wrap="none" rtlCol="0">
            <a:spAutoFit/>
          </a:bodyPr>
          <a:lstStyle/>
          <a:p>
            <a:r>
              <a:rPr lang="cs-CZ" sz="3200" dirty="0"/>
              <a:t>1939… HITLER 1</a:t>
            </a:r>
          </a:p>
        </p:txBody>
      </p:sp>
      <p:sp>
        <p:nvSpPr>
          <p:cNvPr id="15" name="TextovéPole 14">
            <a:extLst>
              <a:ext uri="{FF2B5EF4-FFF2-40B4-BE49-F238E27FC236}">
                <a16:creationId xmlns:a16="http://schemas.microsoft.com/office/drawing/2014/main" id="{CE9A622D-D30F-4DF8-92E6-371E12CC4CAE}"/>
              </a:ext>
            </a:extLst>
          </p:cNvPr>
          <p:cNvSpPr txBox="1"/>
          <p:nvPr/>
        </p:nvSpPr>
        <p:spPr>
          <a:xfrm>
            <a:off x="5475984" y="3887894"/>
            <a:ext cx="5556062" cy="1077218"/>
          </a:xfrm>
          <a:prstGeom prst="rect">
            <a:avLst/>
          </a:prstGeom>
          <a:noFill/>
        </p:spPr>
        <p:txBody>
          <a:bodyPr wrap="square" rtlCol="0">
            <a:spAutoFit/>
          </a:bodyPr>
          <a:lstStyle/>
          <a:p>
            <a:r>
              <a:rPr lang="cs-CZ" sz="3200" dirty="0">
                <a:solidFill>
                  <a:schemeClr val="bg1"/>
                </a:solidFill>
              </a:rPr>
              <a:t>2022… HITLER 2 </a:t>
            </a:r>
            <a:r>
              <a:rPr lang="cs-CZ" sz="3200" dirty="0" err="1">
                <a:solidFill>
                  <a:schemeClr val="bg1"/>
                </a:solidFill>
              </a:rPr>
              <a:t>with</a:t>
            </a:r>
            <a:r>
              <a:rPr lang="cs-CZ" sz="3200" dirty="0">
                <a:solidFill>
                  <a:schemeClr val="bg1"/>
                </a:solidFill>
              </a:rPr>
              <a:t> </a:t>
            </a:r>
            <a:r>
              <a:rPr lang="cs-CZ" sz="3200" dirty="0" err="1">
                <a:solidFill>
                  <a:schemeClr val="bg1"/>
                </a:solidFill>
              </a:rPr>
              <a:t>thermonuclear</a:t>
            </a:r>
            <a:r>
              <a:rPr lang="cs-CZ" sz="3200" dirty="0">
                <a:solidFill>
                  <a:schemeClr val="bg1"/>
                </a:solidFill>
              </a:rPr>
              <a:t> </a:t>
            </a:r>
            <a:r>
              <a:rPr lang="cs-CZ" sz="3200" dirty="0" err="1">
                <a:solidFill>
                  <a:schemeClr val="bg1"/>
                </a:solidFill>
              </a:rPr>
              <a:t>bombs</a:t>
            </a:r>
            <a:endParaRPr lang="cs-CZ" sz="3200" dirty="0">
              <a:solidFill>
                <a:schemeClr val="bg1"/>
              </a:solidFill>
            </a:endParaRPr>
          </a:p>
        </p:txBody>
      </p:sp>
    </p:spTree>
    <p:extLst>
      <p:ext uri="{BB962C8B-B14F-4D97-AF65-F5344CB8AC3E}">
        <p14:creationId xmlns:p14="http://schemas.microsoft.com/office/powerpoint/2010/main" val="6436201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
            <a:ext cx="12192000" cy="1325563"/>
          </a:xfrm>
        </p:spPr>
        <p:txBody>
          <a:bodyPr>
            <a:normAutofit/>
          </a:bodyPr>
          <a:lstStyle/>
          <a:p>
            <a:pPr algn="ctr"/>
            <a:r>
              <a:rPr lang="cs-CZ" sz="3200" b="1" dirty="0" err="1"/>
              <a:t>Rutherford</a:t>
            </a:r>
            <a:r>
              <a:rPr lang="cs-CZ" sz="3200" b="1" dirty="0"/>
              <a:t> – tři druhy radioaktivního záření</a:t>
            </a:r>
          </a:p>
        </p:txBody>
      </p:sp>
      <p:sp>
        <p:nvSpPr>
          <p:cNvPr id="3" name="Zástupný symbol pro obsah 2"/>
          <p:cNvSpPr>
            <a:spLocks noGrp="1"/>
          </p:cNvSpPr>
          <p:nvPr>
            <p:ph idx="1"/>
          </p:nvPr>
        </p:nvSpPr>
        <p:spPr>
          <a:xfrm>
            <a:off x="600076" y="1075957"/>
            <a:ext cx="10734674" cy="2067858"/>
          </a:xfrm>
        </p:spPr>
        <p:txBody>
          <a:bodyPr>
            <a:normAutofit/>
          </a:bodyPr>
          <a:lstStyle/>
          <a:p>
            <a:pPr marL="0" indent="0" algn="just">
              <a:lnSpc>
                <a:spcPct val="100000"/>
              </a:lnSpc>
              <a:buNone/>
            </a:pPr>
            <a:r>
              <a:rPr lang="cs-CZ" sz="2400" dirty="0">
                <a:latin typeface="+mj-lt"/>
              </a:rPr>
              <a:t>V roce 1903 si uvědomil, že typ radiace objevený (ale nepojmenovaný) francouzským chemikem </a:t>
            </a:r>
            <a:r>
              <a:rPr lang="cs-CZ" sz="2400" b="1" dirty="0">
                <a:latin typeface="+mj-lt"/>
              </a:rPr>
              <a:t>Paulem </a:t>
            </a:r>
            <a:r>
              <a:rPr lang="cs-CZ" sz="2400" b="1" dirty="0" err="1">
                <a:latin typeface="+mj-lt"/>
              </a:rPr>
              <a:t>Villardem</a:t>
            </a:r>
            <a:r>
              <a:rPr lang="cs-CZ" sz="2400" b="1" dirty="0">
                <a:latin typeface="+mj-lt"/>
              </a:rPr>
              <a:t> </a:t>
            </a:r>
            <a:r>
              <a:rPr lang="cs-CZ" sz="2400" dirty="0">
                <a:latin typeface="+mj-lt"/>
              </a:rPr>
              <a:t>při pokusech s radiem v roce 1900, </a:t>
            </a:r>
            <a:r>
              <a:rPr lang="cs-CZ" sz="2400" u="sng" dirty="0">
                <a:latin typeface="+mj-lt"/>
              </a:rPr>
              <a:t>nemůže být alfa či beta zářením, protože je mnohem pronikavější</a:t>
            </a:r>
            <a:r>
              <a:rPr lang="cs-CZ" sz="2400" dirty="0">
                <a:latin typeface="+mj-lt"/>
              </a:rPr>
              <a:t> </a:t>
            </a:r>
            <a:r>
              <a:rPr lang="cs-CZ" sz="2400" dirty="0">
                <a:latin typeface="+mj-lt"/>
                <a:sym typeface="Wingdings" panose="05000000000000000000" pitchFamily="2" charset="2"/>
              </a:rPr>
              <a:t> </a:t>
            </a:r>
            <a:r>
              <a:rPr lang="cs-CZ" sz="2400" dirty="0">
                <a:latin typeface="+mj-lt"/>
              </a:rPr>
              <a:t>pojmenoval tento nový druh záření jako </a:t>
            </a:r>
            <a:r>
              <a:rPr lang="cs-CZ" sz="2400" b="1" dirty="0">
                <a:solidFill>
                  <a:srgbClr val="FF0000"/>
                </a:solidFill>
                <a:latin typeface="+mj-lt"/>
              </a:rPr>
              <a:t>paprsky gama</a:t>
            </a:r>
            <a:r>
              <a:rPr lang="cs-CZ" sz="2400" dirty="0">
                <a:latin typeface="+mj-lt"/>
              </a:rPr>
              <a:t>.</a:t>
            </a:r>
          </a:p>
          <a:p>
            <a:pPr algn="just">
              <a:lnSpc>
                <a:spcPct val="100000"/>
              </a:lnSpc>
            </a:pPr>
            <a:endParaRPr lang="cs-CZ" sz="2400" dirty="0">
              <a:latin typeface="+mj-lt"/>
            </a:endParaRPr>
          </a:p>
          <a:p>
            <a:pPr algn="just">
              <a:lnSpc>
                <a:spcPct val="100000"/>
              </a:lnSpc>
            </a:pPr>
            <a:endParaRPr lang="cs-CZ" sz="2400" dirty="0">
              <a:latin typeface="+mj-lt"/>
            </a:endParaRPr>
          </a:p>
        </p:txBody>
      </p:sp>
      <p:sp>
        <p:nvSpPr>
          <p:cNvPr id="5" name="Zástupný symbol pro obsah 2"/>
          <p:cNvSpPr txBox="1">
            <a:spLocks/>
          </p:cNvSpPr>
          <p:nvPr/>
        </p:nvSpPr>
        <p:spPr>
          <a:xfrm>
            <a:off x="1910843" y="3812989"/>
            <a:ext cx="5033817" cy="41088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cs-CZ" sz="2400" dirty="0">
              <a:latin typeface="+mj-lt"/>
            </a:endParaRPr>
          </a:p>
          <a:p>
            <a:pPr>
              <a:lnSpc>
                <a:spcPct val="100000"/>
              </a:lnSpc>
            </a:pPr>
            <a:endParaRPr lang="cs-CZ" sz="2400" dirty="0">
              <a:latin typeface="+mj-lt"/>
            </a:endParaRPr>
          </a:p>
        </p:txBody>
      </p:sp>
      <p:pic>
        <p:nvPicPr>
          <p:cNvPr id="6" name="Zástupný symbol pro obsah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7381" y="2401520"/>
            <a:ext cx="8127369" cy="4096193"/>
          </a:xfrm>
          <a:prstGeom prst="rect">
            <a:avLst/>
          </a:prstGeom>
          <a:ln>
            <a:solidFill>
              <a:schemeClr val="tx1"/>
            </a:solidFill>
          </a:ln>
        </p:spPr>
      </p:pic>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081" y="2972364"/>
            <a:ext cx="1964694" cy="2673053"/>
          </a:xfrm>
          <a:prstGeom prst="rect">
            <a:avLst/>
          </a:prstGeom>
        </p:spPr>
      </p:pic>
      <p:sp>
        <p:nvSpPr>
          <p:cNvPr id="7" name="Obdélník 6"/>
          <p:cNvSpPr/>
          <p:nvPr/>
        </p:nvSpPr>
        <p:spPr>
          <a:xfrm>
            <a:off x="796880" y="5814118"/>
            <a:ext cx="1985095" cy="646331"/>
          </a:xfrm>
          <a:prstGeom prst="rect">
            <a:avLst/>
          </a:prstGeom>
        </p:spPr>
        <p:txBody>
          <a:bodyPr wrap="none">
            <a:spAutoFit/>
          </a:bodyPr>
          <a:lstStyle/>
          <a:p>
            <a:r>
              <a:rPr lang="cs-CZ" dirty="0"/>
              <a:t>Paulem </a:t>
            </a:r>
            <a:r>
              <a:rPr lang="cs-CZ" dirty="0" err="1"/>
              <a:t>Villardem</a:t>
            </a:r>
            <a:r>
              <a:rPr lang="cs-CZ" dirty="0"/>
              <a:t>,</a:t>
            </a:r>
          </a:p>
          <a:p>
            <a:r>
              <a:rPr lang="cs-CZ" dirty="0"/>
              <a:t>studoval paprsky X </a:t>
            </a:r>
          </a:p>
        </p:txBody>
      </p:sp>
    </p:spTree>
    <p:extLst>
      <p:ext uri="{BB962C8B-B14F-4D97-AF65-F5344CB8AC3E}">
        <p14:creationId xmlns:p14="http://schemas.microsoft.com/office/powerpoint/2010/main" val="26661438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581026" y="381986"/>
            <a:ext cx="7877174" cy="5970865"/>
          </a:xfrm>
          <a:prstGeom prst="rect">
            <a:avLst/>
          </a:prstGeom>
          <a:noFill/>
        </p:spPr>
        <p:txBody>
          <a:bodyPr wrap="square" rtlCol="0">
            <a:spAutoFit/>
          </a:bodyPr>
          <a:lstStyle/>
          <a:p>
            <a:pPr marL="342900" indent="-342900">
              <a:spcBef>
                <a:spcPts val="600"/>
              </a:spcBef>
              <a:buFont typeface="Arial" panose="020B0604020202020204" pitchFamily="34" charset="0"/>
              <a:buChar char="•"/>
            </a:pPr>
            <a:r>
              <a:rPr lang="cs-CZ" sz="2200" dirty="0"/>
              <a:t>V roce 1900 </a:t>
            </a:r>
            <a:r>
              <a:rPr lang="cs-CZ" sz="2200" dirty="0" err="1"/>
              <a:t>Rutherford</a:t>
            </a:r>
            <a:r>
              <a:rPr lang="cs-CZ" sz="2200" dirty="0"/>
              <a:t> zjistil, že </a:t>
            </a:r>
            <a:r>
              <a:rPr lang="cs-CZ" sz="2200" u="sng" dirty="0"/>
              <a:t>nejaktivnější prvek není samotné rádium, ale radioaktivní plyn vznikající v důsledku rozpadu rádia</a:t>
            </a:r>
            <a:r>
              <a:rPr lang="cs-CZ" sz="2200" dirty="0"/>
              <a:t>. Spolu s </a:t>
            </a:r>
            <a:r>
              <a:rPr lang="cs-CZ" sz="2200" dirty="0" err="1"/>
              <a:t>Fredericem</a:t>
            </a:r>
            <a:r>
              <a:rPr lang="cs-CZ" sz="2200" dirty="0"/>
              <a:t> </a:t>
            </a:r>
            <a:r>
              <a:rPr lang="cs-CZ" sz="2200" dirty="0" err="1"/>
              <a:t>Soddym</a:t>
            </a:r>
            <a:r>
              <a:rPr lang="cs-CZ" sz="2200" dirty="0"/>
              <a:t> přezkoumali vlastnosti tohoto plynu a zjistili, že se podobá vzácným plynům.</a:t>
            </a:r>
          </a:p>
          <a:p>
            <a:pPr marL="342900" indent="-342900">
              <a:spcBef>
                <a:spcPts val="600"/>
              </a:spcBef>
              <a:buFont typeface="Arial" panose="020B0604020202020204" pitchFamily="34" charset="0"/>
              <a:buChar char="•"/>
            </a:pPr>
            <a:r>
              <a:rPr lang="cs-CZ" sz="2200" b="1" dirty="0">
                <a:solidFill>
                  <a:srgbClr val="FF0000"/>
                </a:solidFill>
              </a:rPr>
              <a:t>Tak byla poprvé objevena </a:t>
            </a:r>
            <a:r>
              <a:rPr lang="cs-CZ" sz="2200" b="1" u="sng" dirty="0">
                <a:solidFill>
                  <a:srgbClr val="FF0000"/>
                </a:solidFill>
              </a:rPr>
              <a:t>samovolná přeměna </a:t>
            </a:r>
            <a:r>
              <a:rPr lang="cs-CZ" sz="2200" b="1" dirty="0">
                <a:solidFill>
                  <a:srgbClr val="FF0000"/>
                </a:solidFill>
              </a:rPr>
              <a:t>jednoho chemického prvku v jiný, a byl objeven nestálý prvek </a:t>
            </a:r>
            <a:r>
              <a:rPr lang="cs-CZ" sz="2200" b="1" u="sng" dirty="0">
                <a:solidFill>
                  <a:srgbClr val="FF0000"/>
                </a:solidFill>
              </a:rPr>
              <a:t>radon</a:t>
            </a:r>
            <a:r>
              <a:rPr lang="cs-CZ" sz="2200" dirty="0"/>
              <a:t>.</a:t>
            </a:r>
          </a:p>
          <a:p>
            <a:pPr marL="342900" indent="-342900">
              <a:spcBef>
                <a:spcPts val="600"/>
              </a:spcBef>
              <a:buFont typeface="Arial" panose="020B0604020202020204" pitchFamily="34" charset="0"/>
              <a:buChar char="•"/>
            </a:pPr>
            <a:r>
              <a:rPr lang="cs-CZ" sz="2200" dirty="0"/>
              <a:t>Když v roce 1904 William </a:t>
            </a:r>
            <a:r>
              <a:rPr lang="cs-CZ" sz="2200" dirty="0" err="1"/>
              <a:t>Ramsay</a:t>
            </a:r>
            <a:r>
              <a:rPr lang="cs-CZ" sz="2200" dirty="0"/>
              <a:t> a </a:t>
            </a:r>
            <a:r>
              <a:rPr lang="cs-CZ" sz="2200" dirty="0" err="1"/>
              <a:t>Frederic</a:t>
            </a:r>
            <a:r>
              <a:rPr lang="cs-CZ" sz="2200" dirty="0"/>
              <a:t> </a:t>
            </a:r>
            <a:r>
              <a:rPr lang="cs-CZ" sz="2200" dirty="0" err="1"/>
              <a:t>Soddy</a:t>
            </a:r>
            <a:r>
              <a:rPr lang="cs-CZ" sz="2200" dirty="0"/>
              <a:t> zpozorovali nápadný </a:t>
            </a:r>
            <a:r>
              <a:rPr lang="cs-CZ" sz="2200" u="sng" dirty="0"/>
              <a:t>výskyt helia kolem radioaktivních sloučeninách rádia</a:t>
            </a:r>
            <a:r>
              <a:rPr lang="cs-CZ" sz="2200" dirty="0"/>
              <a:t>, </a:t>
            </a:r>
            <a:r>
              <a:rPr lang="cs-CZ" sz="2200" dirty="0">
                <a:sym typeface="Wingdings" panose="05000000000000000000" pitchFamily="2" charset="2"/>
              </a:rPr>
              <a:t>domnívali se</a:t>
            </a:r>
            <a:r>
              <a:rPr lang="cs-CZ" sz="2200" dirty="0">
                <a:solidFill>
                  <a:srgbClr val="FF0000"/>
                </a:solidFill>
              </a:rPr>
              <a:t>, že </a:t>
            </a:r>
            <a:r>
              <a:rPr lang="cs-CZ" sz="2200" b="1" dirty="0">
                <a:solidFill>
                  <a:srgbClr val="FF0000"/>
                </a:solidFill>
              </a:rPr>
              <a:t>helium se tvoří z rádia</a:t>
            </a:r>
            <a:r>
              <a:rPr lang="cs-CZ" sz="2200" dirty="0"/>
              <a:t>. </a:t>
            </a:r>
          </a:p>
          <a:p>
            <a:pPr marL="342900" indent="-342900">
              <a:spcBef>
                <a:spcPts val="600"/>
              </a:spcBef>
              <a:buFont typeface="Arial" panose="020B0604020202020204" pitchFamily="34" charset="0"/>
              <a:buChar char="•"/>
            </a:pPr>
            <a:r>
              <a:rPr lang="cs-CZ" sz="2200" dirty="0"/>
              <a:t>Spolu s </a:t>
            </a:r>
            <a:r>
              <a:rPr lang="cs-CZ" sz="2200" b="1" dirty="0"/>
              <a:t>Thomasem </a:t>
            </a:r>
            <a:r>
              <a:rPr lang="cs-CZ" sz="2200" b="1" dirty="0" err="1"/>
              <a:t>Roydsem</a:t>
            </a:r>
            <a:r>
              <a:rPr lang="cs-CZ" sz="2200" b="1" dirty="0"/>
              <a:t> </a:t>
            </a:r>
            <a:r>
              <a:rPr lang="cs-CZ" sz="2200" dirty="0"/>
              <a:t>provedli pokusy (1909), kterými určili, že hélium v okolí </a:t>
            </a:r>
            <a:r>
              <a:rPr lang="cs-CZ" sz="2200" dirty="0">
                <a:latin typeface="Symbol" panose="05050102010706020507" pitchFamily="18" charset="2"/>
              </a:rPr>
              <a:t>a</a:t>
            </a:r>
            <a:r>
              <a:rPr lang="cs-CZ" sz="2200" dirty="0"/>
              <a:t>-zářičů vzniká z </a:t>
            </a:r>
            <a:r>
              <a:rPr lang="cs-CZ" sz="2200" b="1" dirty="0"/>
              <a:t>alfa částic, jež představují jádra hélia</a:t>
            </a:r>
            <a:r>
              <a:rPr lang="cs-CZ" sz="2200" dirty="0"/>
              <a:t>, tedy </a:t>
            </a:r>
            <a:r>
              <a:rPr lang="cs-CZ" sz="2200" b="1" baseline="30000" dirty="0">
                <a:solidFill>
                  <a:srgbClr val="FF0000"/>
                </a:solidFill>
              </a:rPr>
              <a:t>4</a:t>
            </a:r>
            <a:r>
              <a:rPr lang="cs-CZ" sz="2200" b="1" baseline="-25000" dirty="0">
                <a:solidFill>
                  <a:srgbClr val="FF0000"/>
                </a:solidFill>
              </a:rPr>
              <a:t>2</a:t>
            </a:r>
            <a:r>
              <a:rPr lang="cs-CZ" sz="2200" b="1" dirty="0">
                <a:solidFill>
                  <a:srgbClr val="FF0000"/>
                </a:solidFill>
              </a:rPr>
              <a:t>He</a:t>
            </a:r>
            <a:r>
              <a:rPr lang="cs-CZ" sz="2200" b="1" baseline="30000" dirty="0">
                <a:solidFill>
                  <a:srgbClr val="FF0000"/>
                </a:solidFill>
              </a:rPr>
              <a:t>2+</a:t>
            </a:r>
            <a:r>
              <a:rPr lang="cs-CZ" sz="2200" b="1" dirty="0"/>
              <a:t> </a:t>
            </a:r>
          </a:p>
          <a:p>
            <a:pPr>
              <a:spcBef>
                <a:spcPts val="600"/>
              </a:spcBef>
            </a:pPr>
            <a:endParaRPr lang="cs-CZ" sz="2200" b="1" dirty="0"/>
          </a:p>
          <a:p>
            <a:pPr>
              <a:spcBef>
                <a:spcPts val="600"/>
              </a:spcBef>
            </a:pPr>
            <a:endParaRPr lang="cs-CZ" sz="2200" dirty="0"/>
          </a:p>
          <a:p>
            <a:pPr>
              <a:spcBef>
                <a:spcPts val="600"/>
              </a:spcBef>
            </a:pPr>
            <a:endParaRPr lang="cs-CZ" sz="2200" dirty="0"/>
          </a:p>
          <a:p>
            <a:endParaRPr lang="cs-CZ" sz="2200"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0276" y="4804730"/>
            <a:ext cx="3461285" cy="1730643"/>
          </a:xfrm>
          <a:prstGeom prst="rect">
            <a:avLst/>
          </a:prstGeom>
        </p:spPr>
      </p:pic>
      <p:sp>
        <p:nvSpPr>
          <p:cNvPr id="5" name="TextovéPole 4"/>
          <p:cNvSpPr txBox="1"/>
          <p:nvPr/>
        </p:nvSpPr>
        <p:spPr>
          <a:xfrm>
            <a:off x="581026" y="5023006"/>
            <a:ext cx="3322917" cy="1046440"/>
          </a:xfrm>
          <a:prstGeom prst="rect">
            <a:avLst/>
          </a:prstGeom>
          <a:noFill/>
        </p:spPr>
        <p:txBody>
          <a:bodyPr wrap="square" rtlCol="0">
            <a:spAutoFit/>
          </a:bodyPr>
          <a:lstStyle/>
          <a:p>
            <a:pPr marL="285750" indent="-285750">
              <a:buFont typeface="Arial" panose="020B0604020202020204" pitchFamily="34" charset="0"/>
              <a:buChar char="•"/>
            </a:pPr>
            <a:r>
              <a:rPr lang="cs-CZ" sz="2200" dirty="0"/>
              <a:t>Dále určil, že elektrický </a:t>
            </a:r>
            <a:r>
              <a:rPr lang="cs-CZ" sz="2200" b="1" dirty="0"/>
              <a:t>náboj alfa částice je 2+</a:t>
            </a:r>
            <a:r>
              <a:rPr lang="cs-CZ" sz="2200" dirty="0"/>
              <a:t>.</a:t>
            </a:r>
            <a:r>
              <a:rPr lang="cs-CZ" sz="2200" b="1" dirty="0"/>
              <a:t> </a:t>
            </a:r>
          </a:p>
          <a:p>
            <a:endParaRPr lang="cs-CZ" dirty="0"/>
          </a:p>
        </p:txBody>
      </p:sp>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5284" y="658211"/>
            <a:ext cx="3668117" cy="5161564"/>
          </a:xfrm>
          <a:prstGeom prst="rect">
            <a:avLst/>
          </a:prstGeom>
        </p:spPr>
      </p:pic>
      <p:sp>
        <p:nvSpPr>
          <p:cNvPr id="6" name="Zaoblený obdélník 5"/>
          <p:cNvSpPr/>
          <p:nvPr/>
        </p:nvSpPr>
        <p:spPr>
          <a:xfrm>
            <a:off x="9058275" y="2114550"/>
            <a:ext cx="1838325" cy="140017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4426151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52650" y="169184"/>
            <a:ext cx="7886700" cy="810531"/>
          </a:xfrm>
        </p:spPr>
        <p:txBody>
          <a:bodyPr/>
          <a:lstStyle/>
          <a:p>
            <a:pPr algn="ctr"/>
            <a:r>
              <a:rPr lang="cs-CZ" b="1" dirty="0"/>
              <a:t>Záření alfa = jádra hélia</a:t>
            </a: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40353" y="1326558"/>
            <a:ext cx="3058193" cy="5016510"/>
          </a:xfrm>
        </p:spPr>
      </p:pic>
      <p:sp>
        <p:nvSpPr>
          <p:cNvPr id="6" name="TextovéPole 5"/>
          <p:cNvSpPr txBox="1"/>
          <p:nvPr/>
        </p:nvSpPr>
        <p:spPr>
          <a:xfrm>
            <a:off x="4492340" y="1138705"/>
            <a:ext cx="7461536" cy="5139869"/>
          </a:xfrm>
          <a:prstGeom prst="rect">
            <a:avLst/>
          </a:prstGeom>
          <a:noFill/>
        </p:spPr>
        <p:txBody>
          <a:bodyPr wrap="square" rtlCol="0">
            <a:spAutoFit/>
          </a:bodyPr>
          <a:lstStyle/>
          <a:p>
            <a:pPr marL="342900" indent="-342900">
              <a:spcBef>
                <a:spcPts val="600"/>
              </a:spcBef>
              <a:buFont typeface="Arial" panose="020B0604020202020204" pitchFamily="34" charset="0"/>
              <a:buChar char="•"/>
            </a:pPr>
            <a:r>
              <a:rPr lang="cs-CZ" sz="2000" dirty="0"/>
              <a:t>Skleněnou trubičku (</a:t>
            </a:r>
            <a:r>
              <a:rPr lang="cs-CZ" sz="2000" b="1" dirty="0"/>
              <a:t>A</a:t>
            </a:r>
            <a:r>
              <a:rPr lang="cs-CZ" sz="2000" dirty="0"/>
              <a:t>) z tenkých stěn naplnili radonem, jako zdrojem částic alfa. Tloušťka stěn byla asi 0,01 mm, takže </a:t>
            </a:r>
            <a:r>
              <a:rPr lang="cs-CZ" sz="2000" b="1" dirty="0"/>
              <a:t>většina částic alfa jimi prošla</a:t>
            </a:r>
            <a:r>
              <a:rPr lang="cs-CZ" sz="2000" dirty="0"/>
              <a:t>. </a:t>
            </a:r>
          </a:p>
          <a:p>
            <a:pPr marL="342900" indent="-342900">
              <a:spcBef>
                <a:spcPts val="600"/>
              </a:spcBef>
              <a:buFont typeface="Arial" panose="020B0604020202020204" pitchFamily="34" charset="0"/>
              <a:buChar char="•"/>
            </a:pPr>
            <a:r>
              <a:rPr lang="cs-CZ" sz="2000" b="1" dirty="0"/>
              <a:t>Naopak atomy radonu s menší kinetickou energií stěnami difundovat nemohly</a:t>
            </a:r>
            <a:r>
              <a:rPr lang="cs-CZ" sz="2000" dirty="0"/>
              <a:t>. </a:t>
            </a:r>
          </a:p>
          <a:p>
            <a:pPr marL="342900" indent="-342900">
              <a:spcBef>
                <a:spcPts val="600"/>
              </a:spcBef>
              <a:buFont typeface="Arial" panose="020B0604020202020204" pitchFamily="34" charset="0"/>
              <a:buChar char="•"/>
            </a:pPr>
            <a:r>
              <a:rPr lang="cs-CZ" sz="2000" dirty="0"/>
              <a:t>Trubička A byla obklopena ještě širší trubicí (</a:t>
            </a:r>
            <a:r>
              <a:rPr lang="cs-CZ" sz="2000" b="1" dirty="0"/>
              <a:t>T</a:t>
            </a:r>
            <a:r>
              <a:rPr lang="cs-CZ" sz="2000" dirty="0"/>
              <a:t>), ke které přitavili výbojovou trubici s elektrodami (</a:t>
            </a:r>
            <a:r>
              <a:rPr lang="cs-CZ" sz="2000" b="1" dirty="0"/>
              <a:t>V</a:t>
            </a:r>
            <a:r>
              <a:rPr lang="cs-CZ" sz="2000" dirty="0"/>
              <a:t>). </a:t>
            </a:r>
          </a:p>
          <a:p>
            <a:pPr marL="342900" indent="-342900">
              <a:spcBef>
                <a:spcPts val="600"/>
              </a:spcBef>
              <a:buFont typeface="Arial" panose="020B0604020202020204" pitchFamily="34" charset="0"/>
              <a:buChar char="•"/>
            </a:pPr>
            <a:r>
              <a:rPr lang="cs-CZ" sz="2000" b="1" dirty="0"/>
              <a:t>Částice alfa hromadící se v širší trubici</a:t>
            </a:r>
            <a:r>
              <a:rPr lang="cs-CZ" sz="2000" dirty="0"/>
              <a:t> (případně ve rtuti) (</a:t>
            </a:r>
            <a:r>
              <a:rPr lang="cs-CZ" sz="2000" b="1" dirty="0"/>
              <a:t>T</a:t>
            </a:r>
            <a:r>
              <a:rPr lang="cs-CZ" sz="2000" dirty="0"/>
              <a:t>) </a:t>
            </a:r>
            <a:r>
              <a:rPr lang="cs-CZ" sz="2000" b="1" dirty="0"/>
              <a:t>se neutralizovaly na atomy helia</a:t>
            </a:r>
            <a:r>
              <a:rPr lang="cs-CZ" sz="2000" dirty="0"/>
              <a:t>, které difundovaly do evakuovaného prostoru stlačením se přemístily do kapilární výbojové trubice (</a:t>
            </a:r>
            <a:r>
              <a:rPr lang="cs-CZ" sz="2000" b="1" dirty="0"/>
              <a:t>V</a:t>
            </a:r>
            <a:r>
              <a:rPr lang="cs-CZ" sz="2000" dirty="0"/>
              <a:t>). </a:t>
            </a:r>
          </a:p>
          <a:p>
            <a:pPr marL="342900" indent="-342900">
              <a:spcBef>
                <a:spcPts val="600"/>
              </a:spcBef>
              <a:buFont typeface="Arial" panose="020B0604020202020204" pitchFamily="34" charset="0"/>
              <a:buChar char="•"/>
            </a:pPr>
            <a:r>
              <a:rPr lang="cs-CZ" sz="2000" dirty="0"/>
              <a:t>Po šesti dnech při elektrickém výboji </a:t>
            </a:r>
            <a:r>
              <a:rPr lang="cs-CZ" sz="2000" b="1" dirty="0"/>
              <a:t>zjistili spektrální čáry helia</a:t>
            </a:r>
            <a:r>
              <a:rPr lang="cs-CZ" sz="2000" dirty="0"/>
              <a:t>. Tím bylo dokázáno, že částice alfa jsou ionty, tj. jádra helia.</a:t>
            </a:r>
          </a:p>
          <a:p>
            <a:endParaRPr lang="cs-CZ" sz="1700" dirty="0"/>
          </a:p>
          <a:p>
            <a:r>
              <a:rPr lang="cs-CZ" sz="1700" dirty="0"/>
              <a:t>D – ventil pro napojení pumpy pro evakuaci trubice V</a:t>
            </a:r>
          </a:p>
          <a:p>
            <a:r>
              <a:rPr lang="cs-CZ" sz="1700" dirty="0"/>
              <a:t>F – dřevěné uhlí pro dokončení evakuace trubice V (chlazené vzduchem)</a:t>
            </a:r>
          </a:p>
          <a:p>
            <a:r>
              <a:rPr lang="cs-CZ" sz="1700" dirty="0"/>
              <a:t>H – zásobník rtuti – rtuť se přiváděla do trubice T až po spodek trubice A</a:t>
            </a:r>
          </a:p>
        </p:txBody>
      </p:sp>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559" y="2156219"/>
            <a:ext cx="1341173" cy="1841064"/>
          </a:xfrm>
          <a:prstGeom prst="rect">
            <a:avLst/>
          </a:prstGeom>
        </p:spPr>
      </p:pic>
      <p:pic>
        <p:nvPicPr>
          <p:cNvPr id="8" name="Obráze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685" y="677072"/>
            <a:ext cx="2443678" cy="1221839"/>
          </a:xfrm>
          <a:prstGeom prst="rect">
            <a:avLst/>
          </a:prstGeom>
        </p:spPr>
      </p:pic>
      <p:cxnSp>
        <p:nvCxnSpPr>
          <p:cNvPr id="5" name="Přímá spojnice se šipkou 4"/>
          <p:cNvCxnSpPr/>
          <p:nvPr/>
        </p:nvCxnSpPr>
        <p:spPr>
          <a:xfrm>
            <a:off x="2718547" y="3668857"/>
            <a:ext cx="609600" cy="26894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 name="TextovéPole 8"/>
          <p:cNvSpPr txBox="1"/>
          <p:nvPr/>
        </p:nvSpPr>
        <p:spPr>
          <a:xfrm>
            <a:off x="2348393" y="3299524"/>
            <a:ext cx="771365" cy="369332"/>
          </a:xfrm>
          <a:prstGeom prst="rect">
            <a:avLst/>
          </a:prstGeom>
          <a:noFill/>
        </p:spPr>
        <p:txBody>
          <a:bodyPr wrap="none" rtlCol="0">
            <a:spAutoFit/>
          </a:bodyPr>
          <a:lstStyle/>
          <a:p>
            <a:r>
              <a:rPr lang="cs-CZ" dirty="0" err="1"/>
              <a:t>Rn</a:t>
            </a:r>
            <a:r>
              <a:rPr lang="cs-CZ" dirty="0"/>
              <a:t> (</a:t>
            </a:r>
            <a:r>
              <a:rPr lang="cs-CZ" dirty="0">
                <a:latin typeface="Symbol" panose="05050102010706020507" pitchFamily="18" charset="2"/>
              </a:rPr>
              <a:t>a</a:t>
            </a:r>
            <a:r>
              <a:rPr lang="cs-CZ" dirty="0"/>
              <a:t>)</a:t>
            </a:r>
          </a:p>
        </p:txBody>
      </p:sp>
      <p:sp>
        <p:nvSpPr>
          <p:cNvPr id="10" name="Obdélník 9"/>
          <p:cNvSpPr/>
          <p:nvPr/>
        </p:nvSpPr>
        <p:spPr>
          <a:xfrm>
            <a:off x="3435317" y="2837860"/>
            <a:ext cx="789163" cy="646331"/>
          </a:xfrm>
          <a:prstGeom prst="rect">
            <a:avLst/>
          </a:prstGeom>
        </p:spPr>
        <p:txBody>
          <a:bodyPr wrap="square">
            <a:spAutoFit/>
          </a:bodyPr>
          <a:lstStyle/>
          <a:p>
            <a:r>
              <a:rPr lang="cs-CZ" dirty="0">
                <a:latin typeface="Symbol" panose="05050102010706020507" pitchFamily="18" charset="2"/>
              </a:rPr>
              <a:t>a </a:t>
            </a:r>
            <a:r>
              <a:rPr lang="cs-CZ" dirty="0"/>
              <a:t>(bez </a:t>
            </a:r>
            <a:r>
              <a:rPr lang="cs-CZ" dirty="0" err="1"/>
              <a:t>Rn</a:t>
            </a:r>
            <a:r>
              <a:rPr lang="cs-CZ" dirty="0"/>
              <a:t>)</a:t>
            </a:r>
            <a:r>
              <a:rPr lang="cs-CZ" dirty="0">
                <a:latin typeface="Symbol" panose="05050102010706020507" pitchFamily="18" charset="2"/>
              </a:rPr>
              <a:t> </a:t>
            </a:r>
            <a:endParaRPr lang="cs-CZ" dirty="0"/>
          </a:p>
        </p:txBody>
      </p:sp>
      <p:cxnSp>
        <p:nvCxnSpPr>
          <p:cNvPr id="11" name="Přímá spojnice se šipkou 10"/>
          <p:cNvCxnSpPr/>
          <p:nvPr/>
        </p:nvCxnSpPr>
        <p:spPr>
          <a:xfrm flipH="1">
            <a:off x="3345692" y="3484191"/>
            <a:ext cx="407121" cy="17264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TextovéPole 13"/>
          <p:cNvSpPr txBox="1"/>
          <p:nvPr/>
        </p:nvSpPr>
        <p:spPr>
          <a:xfrm>
            <a:off x="3415154" y="2415385"/>
            <a:ext cx="444352" cy="369332"/>
          </a:xfrm>
          <a:prstGeom prst="rect">
            <a:avLst/>
          </a:prstGeom>
          <a:noFill/>
        </p:spPr>
        <p:txBody>
          <a:bodyPr wrap="none" rtlCol="0">
            <a:spAutoFit/>
          </a:bodyPr>
          <a:lstStyle/>
          <a:p>
            <a:r>
              <a:rPr lang="cs-CZ" dirty="0"/>
              <a:t>He</a:t>
            </a:r>
          </a:p>
        </p:txBody>
      </p:sp>
      <p:cxnSp>
        <p:nvCxnSpPr>
          <p:cNvPr id="15" name="Přímá spojnice se šipkou 14"/>
          <p:cNvCxnSpPr/>
          <p:nvPr/>
        </p:nvCxnSpPr>
        <p:spPr>
          <a:xfrm flipV="1">
            <a:off x="3607913" y="2731575"/>
            <a:ext cx="7423" cy="21256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Přímá spojnice se šipkou 16"/>
          <p:cNvCxnSpPr/>
          <p:nvPr/>
        </p:nvCxnSpPr>
        <p:spPr>
          <a:xfrm flipH="1">
            <a:off x="2885888" y="2614572"/>
            <a:ext cx="594608" cy="1330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0" name="TextovéPole 19"/>
          <p:cNvSpPr txBox="1"/>
          <p:nvPr/>
        </p:nvSpPr>
        <p:spPr>
          <a:xfrm>
            <a:off x="2029990" y="2245754"/>
            <a:ext cx="1007930" cy="830997"/>
          </a:xfrm>
          <a:prstGeom prst="rect">
            <a:avLst/>
          </a:prstGeom>
          <a:noFill/>
        </p:spPr>
        <p:txBody>
          <a:bodyPr wrap="square" rtlCol="0">
            <a:spAutoFit/>
          </a:bodyPr>
          <a:lstStyle/>
          <a:p>
            <a:r>
              <a:rPr lang="cs-CZ" sz="1600" dirty="0"/>
              <a:t>Spektrální čáry He</a:t>
            </a:r>
          </a:p>
          <a:p>
            <a:r>
              <a:rPr lang="cs-CZ" sz="1600" dirty="0"/>
              <a:t>ve výboji</a:t>
            </a:r>
          </a:p>
        </p:txBody>
      </p:sp>
    </p:spTree>
    <p:extLst>
      <p:ext uri="{BB962C8B-B14F-4D97-AF65-F5344CB8AC3E}">
        <p14:creationId xmlns:p14="http://schemas.microsoft.com/office/powerpoint/2010/main" val="36346387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24000" y="264181"/>
            <a:ext cx="9144000" cy="1062958"/>
          </a:xfrm>
        </p:spPr>
        <p:txBody>
          <a:bodyPr>
            <a:normAutofit fontScale="90000"/>
          </a:bodyPr>
          <a:lstStyle/>
          <a:p>
            <a:pPr algn="ctr"/>
            <a:r>
              <a:rPr lang="cs-CZ" b="1" dirty="0" err="1"/>
              <a:t>Rutherfordův</a:t>
            </a:r>
            <a:r>
              <a:rPr lang="cs-CZ" b="1" dirty="0"/>
              <a:t> (Geigerův-</a:t>
            </a:r>
            <a:r>
              <a:rPr lang="cs-CZ" b="1" dirty="0" err="1"/>
              <a:t>Marsdenův</a:t>
            </a:r>
            <a:r>
              <a:rPr lang="cs-CZ" b="1" dirty="0"/>
              <a:t>) experiment, 1909, </a:t>
            </a:r>
            <a:r>
              <a:rPr lang="cs-CZ" b="1" dirty="0">
                <a:solidFill>
                  <a:srgbClr val="FF0000"/>
                </a:solidFill>
              </a:rPr>
              <a:t>objev atomového jádra</a:t>
            </a:r>
          </a:p>
        </p:txBody>
      </p:sp>
      <p:sp>
        <p:nvSpPr>
          <p:cNvPr id="6" name="AutoShape 4" descr="Výsledek obrázku pro rutherford experiment"/>
          <p:cNvSpPr>
            <a:spLocks noChangeAspect="1" noChangeArrowheads="1"/>
          </p:cNvSpPr>
          <p:nvPr/>
        </p:nvSpPr>
        <p:spPr bwMode="auto">
          <a:xfrm>
            <a:off x="1679575" y="-1608138"/>
            <a:ext cx="5181600" cy="33623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8" name="Obráze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57749" y="2365143"/>
            <a:ext cx="4954863" cy="3213228"/>
          </a:xfrm>
          <a:prstGeom prst="rect">
            <a:avLst/>
          </a:prstGeom>
        </p:spPr>
      </p:pic>
      <p:pic>
        <p:nvPicPr>
          <p:cNvPr id="9" name="Obráze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37640" y="3363430"/>
            <a:ext cx="3144058" cy="1065180"/>
          </a:xfrm>
          <a:prstGeom prst="rect">
            <a:avLst/>
          </a:prstGeom>
        </p:spPr>
      </p:pic>
      <p:sp>
        <p:nvSpPr>
          <p:cNvPr id="10" name="TextovéPole 9"/>
          <p:cNvSpPr txBox="1"/>
          <p:nvPr/>
        </p:nvSpPr>
        <p:spPr>
          <a:xfrm>
            <a:off x="428625" y="5943601"/>
            <a:ext cx="7006795" cy="646331"/>
          </a:xfrm>
          <a:prstGeom prst="rect">
            <a:avLst/>
          </a:prstGeom>
          <a:noFill/>
        </p:spPr>
        <p:txBody>
          <a:bodyPr wrap="square" rtlCol="0">
            <a:spAutoFit/>
          </a:bodyPr>
          <a:lstStyle/>
          <a:p>
            <a:r>
              <a:rPr lang="en-US" sz="1200" dirty="0"/>
              <a:t>The schematics for the original two meter long tube that Geiger constructed and used to first detect the scattering of alpha particles by the atomic nucleus. At the point labeled R is the radon particle emission source, and Z the detector screen. (Source: Wikimedia Commons)</a:t>
            </a:r>
            <a:endParaRPr lang="cs-CZ" sz="1200" dirty="0"/>
          </a:p>
        </p:txBody>
      </p:sp>
      <p:sp>
        <p:nvSpPr>
          <p:cNvPr id="11" name="TextovéPole 10"/>
          <p:cNvSpPr txBox="1"/>
          <p:nvPr/>
        </p:nvSpPr>
        <p:spPr>
          <a:xfrm>
            <a:off x="428625" y="1416923"/>
            <a:ext cx="11382375" cy="646331"/>
          </a:xfrm>
          <a:prstGeom prst="rect">
            <a:avLst/>
          </a:prstGeom>
          <a:noFill/>
        </p:spPr>
        <p:txBody>
          <a:bodyPr wrap="square" rtlCol="0">
            <a:spAutoFit/>
          </a:bodyPr>
          <a:lstStyle/>
          <a:p>
            <a:r>
              <a:rPr lang="cs-CZ" dirty="0"/>
              <a:t>Alfa částice vystřelované proti tenké Au fólii: </a:t>
            </a:r>
            <a:r>
              <a:rPr lang="cs-CZ" b="1" u="sng" dirty="0">
                <a:solidFill>
                  <a:srgbClr val="FF0000"/>
                </a:solidFill>
              </a:rPr>
              <a:t>8000 částic prošlo : 1 se odrazila</a:t>
            </a:r>
          </a:p>
          <a:p>
            <a:r>
              <a:rPr lang="cs-CZ" dirty="0"/>
              <a:t>Odraz možný pouze při interakcí s něčím mnohem masívnějším, co zabírá pouze malou část objemu atomu</a:t>
            </a:r>
          </a:p>
        </p:txBody>
      </p:sp>
      <p:sp>
        <p:nvSpPr>
          <p:cNvPr id="12" name="TextovéPole 11"/>
          <p:cNvSpPr txBox="1"/>
          <p:nvPr/>
        </p:nvSpPr>
        <p:spPr>
          <a:xfrm>
            <a:off x="4377441" y="4660091"/>
            <a:ext cx="1286314" cy="369332"/>
          </a:xfrm>
          <a:prstGeom prst="rect">
            <a:avLst/>
          </a:prstGeom>
          <a:noFill/>
        </p:spPr>
        <p:txBody>
          <a:bodyPr wrap="none" rtlCol="0">
            <a:spAutoFit/>
          </a:bodyPr>
          <a:lstStyle/>
          <a:p>
            <a:r>
              <a:rPr lang="cs-CZ" dirty="0"/>
              <a:t>25000 km/s</a:t>
            </a:r>
          </a:p>
        </p:txBody>
      </p:sp>
      <p:sp>
        <p:nvSpPr>
          <p:cNvPr id="13" name="TextovéPole 12"/>
          <p:cNvSpPr txBox="1"/>
          <p:nvPr/>
        </p:nvSpPr>
        <p:spPr>
          <a:xfrm>
            <a:off x="2592974" y="4347402"/>
            <a:ext cx="973343" cy="369332"/>
          </a:xfrm>
          <a:prstGeom prst="rect">
            <a:avLst/>
          </a:prstGeom>
          <a:noFill/>
        </p:spPr>
        <p:txBody>
          <a:bodyPr wrap="none" rtlCol="0">
            <a:spAutoFit/>
          </a:bodyPr>
          <a:lstStyle/>
          <a:p>
            <a:r>
              <a:rPr lang="cs-CZ" dirty="0"/>
              <a:t>7.7 </a:t>
            </a:r>
            <a:r>
              <a:rPr lang="cs-CZ" dirty="0" err="1"/>
              <a:t>MeV</a:t>
            </a:r>
            <a:endParaRPr lang="cs-CZ" dirty="0"/>
          </a:p>
        </p:txBody>
      </p:sp>
      <p:pic>
        <p:nvPicPr>
          <p:cNvPr id="3" name="Obrázek 2"/>
          <p:cNvPicPr>
            <a:picLocks noChangeAspect="1"/>
          </p:cNvPicPr>
          <p:nvPr/>
        </p:nvPicPr>
        <p:blipFill rotWithShape="1">
          <a:blip r:embed="rId4">
            <a:extLst>
              <a:ext uri="{28A0092B-C50C-407E-A947-70E740481C1C}">
                <a14:useLocalDpi xmlns:a14="http://schemas.microsoft.com/office/drawing/2010/main" val="0"/>
              </a:ext>
            </a:extLst>
          </a:blip>
          <a:srcRect l="53529"/>
          <a:stretch/>
        </p:blipFill>
        <p:spPr>
          <a:xfrm>
            <a:off x="9034757" y="4532068"/>
            <a:ext cx="2125566" cy="2092606"/>
          </a:xfrm>
          <a:prstGeom prst="rect">
            <a:avLst/>
          </a:prstGeom>
        </p:spPr>
      </p:pic>
      <p:pic>
        <p:nvPicPr>
          <p:cNvPr id="4" name="Obrázek 3"/>
          <p:cNvPicPr>
            <a:picLocks noChangeAspect="1"/>
          </p:cNvPicPr>
          <p:nvPr/>
        </p:nvPicPr>
        <p:blipFill rotWithShape="1">
          <a:blip r:embed="rId4">
            <a:extLst>
              <a:ext uri="{28A0092B-C50C-407E-A947-70E740481C1C}">
                <a14:useLocalDpi xmlns:a14="http://schemas.microsoft.com/office/drawing/2010/main" val="0"/>
              </a:ext>
            </a:extLst>
          </a:blip>
          <a:srcRect r="50852"/>
          <a:stretch/>
        </p:blipFill>
        <p:spPr>
          <a:xfrm>
            <a:off x="8912281" y="2302014"/>
            <a:ext cx="2248043" cy="2092606"/>
          </a:xfrm>
          <a:prstGeom prst="rect">
            <a:avLst/>
          </a:prstGeom>
        </p:spPr>
      </p:pic>
      <p:sp>
        <p:nvSpPr>
          <p:cNvPr id="14" name="TextovéPole 13"/>
          <p:cNvSpPr txBox="1"/>
          <p:nvPr/>
        </p:nvSpPr>
        <p:spPr>
          <a:xfrm>
            <a:off x="9482664" y="2027564"/>
            <a:ext cx="1058303" cy="369332"/>
          </a:xfrm>
          <a:prstGeom prst="rect">
            <a:avLst/>
          </a:prstGeom>
          <a:noFill/>
        </p:spPr>
        <p:txBody>
          <a:bodyPr wrap="none" rtlCol="0">
            <a:spAutoFit/>
          </a:bodyPr>
          <a:lstStyle/>
          <a:p>
            <a:r>
              <a:rPr lang="cs-CZ" dirty="0">
                <a:solidFill>
                  <a:srgbClr val="FF0000"/>
                </a:solidFill>
              </a:rPr>
              <a:t>Thomson</a:t>
            </a:r>
          </a:p>
        </p:txBody>
      </p:sp>
      <p:sp>
        <p:nvSpPr>
          <p:cNvPr id="15" name="TextovéPole 14"/>
          <p:cNvSpPr txBox="1"/>
          <p:nvPr/>
        </p:nvSpPr>
        <p:spPr>
          <a:xfrm>
            <a:off x="9491695" y="4475425"/>
            <a:ext cx="1212191" cy="369332"/>
          </a:xfrm>
          <a:prstGeom prst="rect">
            <a:avLst/>
          </a:prstGeom>
          <a:noFill/>
        </p:spPr>
        <p:txBody>
          <a:bodyPr wrap="none" rtlCol="0">
            <a:spAutoFit/>
          </a:bodyPr>
          <a:lstStyle/>
          <a:p>
            <a:r>
              <a:rPr lang="cs-CZ" dirty="0" err="1">
                <a:solidFill>
                  <a:srgbClr val="FF0000"/>
                </a:solidFill>
              </a:rPr>
              <a:t>Rutherford</a:t>
            </a:r>
            <a:endParaRPr lang="cs-CZ" dirty="0">
              <a:solidFill>
                <a:srgbClr val="FF0000"/>
              </a:solidFill>
            </a:endParaRPr>
          </a:p>
        </p:txBody>
      </p:sp>
    </p:spTree>
    <p:extLst>
      <p:ext uri="{BB962C8B-B14F-4D97-AF65-F5344CB8AC3E}">
        <p14:creationId xmlns:p14="http://schemas.microsoft.com/office/powerpoint/2010/main" val="2078543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971D024-AD67-4F76-B6CC-D262B3DD02FE}"/>
              </a:ext>
            </a:extLst>
          </p:cNvPr>
          <p:cNvSpPr>
            <a:spLocks noGrp="1"/>
          </p:cNvSpPr>
          <p:nvPr>
            <p:ph type="title"/>
          </p:nvPr>
        </p:nvSpPr>
        <p:spPr>
          <a:xfrm>
            <a:off x="0" y="103871"/>
            <a:ext cx="12192000" cy="1325563"/>
          </a:xfrm>
        </p:spPr>
        <p:txBody>
          <a:bodyPr/>
          <a:lstStyle/>
          <a:p>
            <a:pPr algn="ctr"/>
            <a:r>
              <a:rPr lang="cs-CZ" b="1" dirty="0" err="1"/>
              <a:t>Rutherford</a:t>
            </a:r>
            <a:r>
              <a:rPr lang="cs-CZ" b="1" dirty="0"/>
              <a:t> v jeho laboratoři</a:t>
            </a:r>
            <a:endParaRPr lang="cs-CZ" dirty="0"/>
          </a:p>
        </p:txBody>
      </p:sp>
      <p:pic>
        <p:nvPicPr>
          <p:cNvPr id="5" name="Zástupný obsah 4" descr="Obsah obrázku staré, nábytek, přeplněné&#10;&#10;Popis byl vytvořen automaticky">
            <a:extLst>
              <a:ext uri="{FF2B5EF4-FFF2-40B4-BE49-F238E27FC236}">
                <a16:creationId xmlns:a16="http://schemas.microsoft.com/office/drawing/2014/main" id="{070C2898-9C96-454D-82D8-1B98B1E2350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87215" y="1260014"/>
            <a:ext cx="7025951" cy="5111655"/>
          </a:xfrm>
        </p:spPr>
      </p:pic>
    </p:spTree>
    <p:extLst>
      <p:ext uri="{BB962C8B-B14F-4D97-AF65-F5344CB8AC3E}">
        <p14:creationId xmlns:p14="http://schemas.microsoft.com/office/powerpoint/2010/main" val="39165374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Nadpis 1"/>
          <p:cNvSpPr>
            <a:spLocks noGrp="1"/>
          </p:cNvSpPr>
          <p:nvPr>
            <p:ph type="title"/>
          </p:nvPr>
        </p:nvSpPr>
        <p:spPr>
          <a:xfrm>
            <a:off x="1" y="127383"/>
            <a:ext cx="12192000" cy="1325563"/>
          </a:xfrm>
        </p:spPr>
        <p:txBody>
          <a:bodyPr>
            <a:normAutofit/>
          </a:bodyPr>
          <a:lstStyle/>
          <a:p>
            <a:pPr algn="ctr"/>
            <a:r>
              <a:rPr lang="cs-CZ" altLang="cs-CZ" sz="4000" b="1" dirty="0"/>
              <a:t>Ernest </a:t>
            </a:r>
            <a:r>
              <a:rPr lang="cs-CZ" altLang="cs-CZ" sz="4000" b="1" dirty="0" err="1"/>
              <a:t>Rutherford</a:t>
            </a:r>
            <a:r>
              <a:rPr lang="cs-CZ" altLang="cs-CZ" sz="4000" b="1" dirty="0"/>
              <a:t> – „první“ planetární model atomu</a:t>
            </a:r>
          </a:p>
        </p:txBody>
      </p:sp>
      <p:sp>
        <p:nvSpPr>
          <p:cNvPr id="2" name="TextovéPole 1"/>
          <p:cNvSpPr txBox="1"/>
          <p:nvPr/>
        </p:nvSpPr>
        <p:spPr>
          <a:xfrm>
            <a:off x="793278" y="4442186"/>
            <a:ext cx="7567024" cy="2169825"/>
          </a:xfrm>
          <a:prstGeom prst="rect">
            <a:avLst/>
          </a:prstGeom>
          <a:noFill/>
        </p:spPr>
        <p:txBody>
          <a:bodyPr wrap="square" rtlCol="0">
            <a:spAutoFit/>
          </a:bodyPr>
          <a:lstStyle/>
          <a:p>
            <a:pPr>
              <a:spcBef>
                <a:spcPts val="600"/>
              </a:spcBef>
            </a:pPr>
            <a:r>
              <a:rPr lang="cs-CZ" sz="2400" b="1" dirty="0"/>
              <a:t> po separaci  +  a  </a:t>
            </a:r>
            <a:r>
              <a:rPr lang="cs-CZ" sz="2400" dirty="0">
                <a:sym typeface="Wingdings" panose="05000000000000000000" pitchFamily="2" charset="2"/>
              </a:rPr>
              <a:t>–  </a:t>
            </a:r>
            <a:r>
              <a:rPr lang="cs-CZ" sz="2400" b="1" dirty="0">
                <a:sym typeface="Wingdings" panose="05000000000000000000" pitchFamily="2" charset="2"/>
              </a:rPr>
              <a:t>náboje</a:t>
            </a:r>
            <a:r>
              <a:rPr lang="cs-CZ" sz="2400" b="1" dirty="0"/>
              <a:t> v rámci atomu musí jádro nutně elektrostaticky přitahovat záporné</a:t>
            </a:r>
            <a:r>
              <a:rPr lang="cs-CZ" sz="2400" dirty="0">
                <a:sym typeface="Wingdings" panose="05000000000000000000" pitchFamily="2" charset="2"/>
              </a:rPr>
              <a:t> </a:t>
            </a:r>
            <a:r>
              <a:rPr lang="cs-CZ" sz="2400" b="1" dirty="0">
                <a:sym typeface="Wingdings" panose="05000000000000000000" pitchFamily="2" charset="2"/>
              </a:rPr>
              <a:t>elektrony</a:t>
            </a:r>
            <a:r>
              <a:rPr lang="cs-CZ" sz="2400" dirty="0">
                <a:sym typeface="Wingdings" panose="05000000000000000000" pitchFamily="2" charset="2"/>
              </a:rPr>
              <a:t> </a:t>
            </a:r>
          </a:p>
          <a:p>
            <a:pPr marL="342900" indent="-342900">
              <a:spcBef>
                <a:spcPts val="600"/>
              </a:spcBef>
              <a:buFont typeface="Wingdings" panose="05000000000000000000" pitchFamily="2" charset="2"/>
              <a:buChar char="à"/>
            </a:pPr>
            <a:r>
              <a:rPr lang="cs-CZ" sz="2400" b="1" dirty="0">
                <a:solidFill>
                  <a:srgbClr val="FF0000"/>
                </a:solidFill>
                <a:sym typeface="Wingdings" panose="05000000000000000000" pitchFamily="2" charset="2"/>
              </a:rPr>
              <a:t>e-</a:t>
            </a:r>
            <a:r>
              <a:rPr lang="cs-CZ" sz="2400" dirty="0">
                <a:sym typeface="Wingdings" panose="05000000000000000000" pitchFamily="2" charset="2"/>
              </a:rPr>
              <a:t> již nemohou být statické „hrozinky v pudinku“, </a:t>
            </a:r>
          </a:p>
          <a:p>
            <a:pPr marL="342900" indent="-342900">
              <a:spcBef>
                <a:spcPts val="600"/>
              </a:spcBef>
              <a:buFont typeface="Wingdings" panose="05000000000000000000" pitchFamily="2" charset="2"/>
              <a:buChar char="à"/>
            </a:pPr>
            <a:r>
              <a:rPr lang="cs-CZ" sz="2400" b="1" dirty="0">
                <a:solidFill>
                  <a:srgbClr val="FF0000"/>
                </a:solidFill>
                <a:sym typeface="Wingdings" panose="05000000000000000000" pitchFamily="2" charset="2"/>
              </a:rPr>
              <a:t>musí se pohybovat</a:t>
            </a:r>
          </a:p>
          <a:p>
            <a:pPr>
              <a:spcBef>
                <a:spcPts val="600"/>
              </a:spcBef>
            </a:pPr>
            <a:endParaRPr lang="cs-CZ" sz="2400" dirty="0"/>
          </a:p>
        </p:txBody>
      </p:sp>
      <p:sp>
        <p:nvSpPr>
          <p:cNvPr id="3" name="Zástupný symbol pro obsah 2"/>
          <p:cNvSpPr>
            <a:spLocks noGrp="1"/>
          </p:cNvSpPr>
          <p:nvPr>
            <p:ph idx="1"/>
          </p:nvPr>
        </p:nvSpPr>
        <p:spPr>
          <a:xfrm>
            <a:off x="438150" y="1364658"/>
            <a:ext cx="11315699" cy="2715768"/>
          </a:xfrm>
        </p:spPr>
        <p:txBody>
          <a:bodyPr rtlCol="0">
            <a:normAutofit/>
          </a:bodyPr>
          <a:lstStyle/>
          <a:p>
            <a:pPr>
              <a:lnSpc>
                <a:spcPct val="120000"/>
              </a:lnSpc>
              <a:spcBef>
                <a:spcPts val="600"/>
              </a:spcBef>
              <a:defRPr/>
            </a:pPr>
            <a:r>
              <a:rPr lang="cs-CZ" sz="2600" dirty="0"/>
              <a:t>1911 </a:t>
            </a:r>
            <a:r>
              <a:rPr lang="pt-BR" sz="2600" u="sng" dirty="0"/>
              <a:t>Atom se skládá ze dvou částí:</a:t>
            </a:r>
            <a:endParaRPr lang="cs-CZ" sz="2600" u="sng" dirty="0"/>
          </a:p>
          <a:p>
            <a:pPr marL="457200" lvl="1" indent="0">
              <a:lnSpc>
                <a:spcPct val="120000"/>
              </a:lnSpc>
              <a:spcBef>
                <a:spcPts val="600"/>
              </a:spcBef>
              <a:buNone/>
              <a:defRPr/>
            </a:pPr>
            <a:r>
              <a:rPr lang="cs-CZ" sz="2600" dirty="0"/>
              <a:t>a) Velice malé </a:t>
            </a:r>
            <a:r>
              <a:rPr lang="cs-CZ" sz="2600" b="1" dirty="0"/>
              <a:t>jádro (100 000x menší než atom)</a:t>
            </a:r>
            <a:r>
              <a:rPr lang="cs-CZ" sz="2600" dirty="0"/>
              <a:t>, kde je uložena kladně nabitá hmota atomu</a:t>
            </a:r>
          </a:p>
          <a:p>
            <a:pPr marL="457200" lvl="1" indent="0">
              <a:lnSpc>
                <a:spcPct val="120000"/>
              </a:lnSpc>
              <a:spcBef>
                <a:spcPts val="600"/>
              </a:spcBef>
              <a:buNone/>
              <a:defRPr/>
            </a:pPr>
            <a:r>
              <a:rPr lang="pl-PL" sz="2600" dirty="0"/>
              <a:t>b) </a:t>
            </a:r>
            <a:r>
              <a:rPr lang="pl-PL" sz="2600" b="1" dirty="0"/>
              <a:t>obal</a:t>
            </a:r>
            <a:r>
              <a:rPr lang="pl-PL" sz="2600" dirty="0"/>
              <a:t>, tvořený elektrony</a:t>
            </a:r>
          </a:p>
          <a:p>
            <a:pPr>
              <a:lnSpc>
                <a:spcPct val="120000"/>
              </a:lnSpc>
              <a:spcBef>
                <a:spcPts val="600"/>
              </a:spcBef>
              <a:defRPr/>
            </a:pPr>
            <a:endParaRPr lang="cs-CZ" dirty="0"/>
          </a:p>
        </p:txBody>
      </p:sp>
      <p:sp>
        <p:nvSpPr>
          <p:cNvPr id="8" name="Ovál 7"/>
          <p:cNvSpPr/>
          <p:nvPr/>
        </p:nvSpPr>
        <p:spPr>
          <a:xfrm>
            <a:off x="2445974" y="4500626"/>
            <a:ext cx="350648" cy="3506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vál 9"/>
          <p:cNvSpPr/>
          <p:nvPr/>
        </p:nvSpPr>
        <p:spPr>
          <a:xfrm>
            <a:off x="3013392" y="4500626"/>
            <a:ext cx="350648" cy="350648"/>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TextovéPole 3"/>
          <p:cNvSpPr txBox="1"/>
          <p:nvPr/>
        </p:nvSpPr>
        <p:spPr>
          <a:xfrm>
            <a:off x="841090" y="3918965"/>
            <a:ext cx="2848408" cy="523220"/>
          </a:xfrm>
          <a:prstGeom prst="rect">
            <a:avLst/>
          </a:prstGeom>
          <a:noFill/>
        </p:spPr>
        <p:txBody>
          <a:bodyPr wrap="none" rtlCol="0">
            <a:spAutoFit/>
          </a:bodyPr>
          <a:lstStyle/>
          <a:p>
            <a:r>
              <a:rPr lang="cs-CZ" sz="2800" dirty="0"/>
              <a:t>Ale nový problém:</a:t>
            </a:r>
          </a:p>
        </p:txBody>
      </p:sp>
      <p:pic>
        <p:nvPicPr>
          <p:cNvPr id="6" name="Obrázek 5"/>
          <p:cNvPicPr>
            <a:picLocks noChangeAspect="1"/>
          </p:cNvPicPr>
          <p:nvPr/>
        </p:nvPicPr>
        <p:blipFill rotWithShape="1">
          <a:blip r:embed="rId2"/>
          <a:srcRect l="13278" t="11186" r="11877" b="9154"/>
          <a:stretch/>
        </p:blipFill>
        <p:spPr>
          <a:xfrm>
            <a:off x="8080454" y="2977950"/>
            <a:ext cx="2874682" cy="2928470"/>
          </a:xfrm>
          <a:prstGeom prst="rect">
            <a:avLst/>
          </a:prstGeom>
        </p:spPr>
      </p:pic>
      <p:sp>
        <p:nvSpPr>
          <p:cNvPr id="7" name="Rovnoramenný trojúhelník 6"/>
          <p:cNvSpPr/>
          <p:nvPr/>
        </p:nvSpPr>
        <p:spPr>
          <a:xfrm rot="19659595">
            <a:off x="8313571" y="4998122"/>
            <a:ext cx="213460" cy="29284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9619968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Obráze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751916"/>
            <a:ext cx="9144001" cy="4910668"/>
          </a:xfrm>
          <a:prstGeom prst="rect">
            <a:avLst/>
          </a:prstGeom>
        </p:spPr>
      </p:pic>
      <p:sp>
        <p:nvSpPr>
          <p:cNvPr id="2" name="Nadpis 1"/>
          <p:cNvSpPr>
            <a:spLocks noGrp="1"/>
          </p:cNvSpPr>
          <p:nvPr>
            <p:ph type="title"/>
          </p:nvPr>
        </p:nvSpPr>
        <p:spPr>
          <a:xfrm>
            <a:off x="1596853" y="6253"/>
            <a:ext cx="8957594" cy="1003772"/>
          </a:xfrm>
        </p:spPr>
        <p:txBody>
          <a:bodyPr>
            <a:normAutofit fontScale="90000"/>
          </a:bodyPr>
          <a:lstStyle/>
          <a:p>
            <a:pPr algn="ctr"/>
            <a:r>
              <a:rPr lang="cs-CZ" altLang="cs-CZ" sz="3600" b="1" dirty="0">
                <a:solidFill>
                  <a:schemeClr val="bg1"/>
                </a:solidFill>
              </a:rPr>
              <a:t>Ernest </a:t>
            </a:r>
            <a:r>
              <a:rPr lang="cs-CZ" altLang="cs-CZ" sz="3600" b="1" dirty="0" err="1">
                <a:solidFill>
                  <a:schemeClr val="bg1"/>
                </a:solidFill>
              </a:rPr>
              <a:t>Rutherford</a:t>
            </a:r>
            <a:r>
              <a:rPr lang="cs-CZ" altLang="cs-CZ" sz="3600" b="1" dirty="0">
                <a:solidFill>
                  <a:schemeClr val="bg1"/>
                </a:solidFill>
              </a:rPr>
              <a:t> – První planetární model atomu</a:t>
            </a:r>
            <a:endParaRPr lang="cs-CZ" sz="3600" dirty="0">
              <a:solidFill>
                <a:schemeClr val="bg1"/>
              </a:solidFill>
            </a:endParaRPr>
          </a:p>
        </p:txBody>
      </p:sp>
      <p:sp>
        <p:nvSpPr>
          <p:cNvPr id="5" name="Obdélník 4"/>
          <p:cNvSpPr/>
          <p:nvPr/>
        </p:nvSpPr>
        <p:spPr>
          <a:xfrm>
            <a:off x="1830667" y="5124525"/>
            <a:ext cx="8191874" cy="1421928"/>
          </a:xfrm>
          <a:prstGeom prst="rect">
            <a:avLst/>
          </a:prstGeom>
        </p:spPr>
        <p:txBody>
          <a:bodyPr wrap="square">
            <a:spAutoFit/>
          </a:bodyPr>
          <a:lstStyle/>
          <a:p>
            <a:pPr>
              <a:lnSpc>
                <a:spcPct val="120000"/>
              </a:lnSpc>
              <a:spcBef>
                <a:spcPts val="600"/>
              </a:spcBef>
              <a:defRPr/>
            </a:pPr>
            <a:r>
              <a:rPr lang="cs-CZ" sz="2400" dirty="0">
                <a:solidFill>
                  <a:schemeClr val="bg1"/>
                </a:solidFill>
              </a:rPr>
              <a:t>Elektrony se pohybují na stabilních drahách (</a:t>
            </a:r>
            <a:r>
              <a:rPr lang="cs-CZ" sz="2400" b="1" dirty="0" err="1">
                <a:solidFill>
                  <a:schemeClr val="bg1"/>
                </a:solidFill>
              </a:rPr>
              <a:t>orbitách</a:t>
            </a:r>
            <a:r>
              <a:rPr lang="cs-CZ" sz="2400" dirty="0">
                <a:solidFill>
                  <a:schemeClr val="bg1"/>
                </a:solidFill>
              </a:rPr>
              <a:t>), kde jsou v rovnováze elektrostatické a odstředivé síly </a:t>
            </a:r>
            <a:r>
              <a:rPr lang="cs-CZ" sz="2400" dirty="0">
                <a:solidFill>
                  <a:schemeClr val="bg1"/>
                </a:solidFill>
                <a:sym typeface="Wingdings" panose="05000000000000000000" pitchFamily="2" charset="2"/>
              </a:rPr>
              <a:t> pro tuto podobnost </a:t>
            </a:r>
            <a:r>
              <a:rPr lang="es-ES" sz="2400" dirty="0">
                <a:solidFill>
                  <a:schemeClr val="bg1"/>
                </a:solidFill>
              </a:rPr>
              <a:t>bývá často označován jako </a:t>
            </a:r>
            <a:r>
              <a:rPr lang="es-ES" sz="2400" b="1" dirty="0">
                <a:solidFill>
                  <a:schemeClr val="bg1"/>
                </a:solidFill>
              </a:rPr>
              <a:t>planetární model</a:t>
            </a:r>
            <a:endParaRPr lang="cs-CZ" sz="2400" dirty="0">
              <a:solidFill>
                <a:schemeClr val="bg1"/>
              </a:solidFill>
            </a:endParaRPr>
          </a:p>
        </p:txBody>
      </p:sp>
    </p:spTree>
    <p:extLst>
      <p:ext uri="{BB962C8B-B14F-4D97-AF65-F5344CB8AC3E}">
        <p14:creationId xmlns:p14="http://schemas.microsoft.com/office/powerpoint/2010/main" val="6400416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52650" y="119001"/>
            <a:ext cx="7886700" cy="1325563"/>
          </a:xfrm>
        </p:spPr>
        <p:txBody>
          <a:bodyPr/>
          <a:lstStyle/>
          <a:p>
            <a:r>
              <a:rPr lang="cs-CZ" b="1" dirty="0"/>
              <a:t>A zase ten </a:t>
            </a:r>
            <a:r>
              <a:rPr lang="cs-CZ" b="1" dirty="0" err="1"/>
              <a:t>Rutherford</a:t>
            </a:r>
            <a:r>
              <a:rPr lang="cs-CZ" b="1" dirty="0"/>
              <a:t> - </a:t>
            </a:r>
            <a:r>
              <a:rPr lang="cs-CZ" b="1" dirty="0">
                <a:solidFill>
                  <a:srgbClr val="FF0000"/>
                </a:solidFill>
              </a:rPr>
              <a:t>PROTON</a:t>
            </a:r>
          </a:p>
        </p:txBody>
      </p:sp>
      <p:sp>
        <p:nvSpPr>
          <p:cNvPr id="3" name="Zástupný symbol pro obsah 2"/>
          <p:cNvSpPr>
            <a:spLocks noGrp="1"/>
          </p:cNvSpPr>
          <p:nvPr>
            <p:ph idx="1"/>
          </p:nvPr>
        </p:nvSpPr>
        <p:spPr>
          <a:xfrm>
            <a:off x="619125" y="1207770"/>
            <a:ext cx="11229975" cy="5257800"/>
          </a:xfrm>
        </p:spPr>
        <p:txBody>
          <a:bodyPr>
            <a:noAutofit/>
          </a:bodyPr>
          <a:lstStyle/>
          <a:p>
            <a:pPr>
              <a:lnSpc>
                <a:spcPct val="120000"/>
              </a:lnSpc>
              <a:spcBef>
                <a:spcPts val="600"/>
              </a:spcBef>
            </a:pPr>
            <a:r>
              <a:rPr lang="cs-CZ" sz="2100" dirty="0"/>
              <a:t>Až do roku </a:t>
            </a:r>
            <a:r>
              <a:rPr lang="cs-CZ" sz="2100" b="1" dirty="0"/>
              <a:t>1918</a:t>
            </a:r>
            <a:r>
              <a:rPr lang="cs-CZ" sz="2100" dirty="0"/>
              <a:t> se hovořilo pouze o elektronu a kladně nabitém jádru. </a:t>
            </a:r>
          </a:p>
          <a:p>
            <a:pPr>
              <a:lnSpc>
                <a:spcPct val="120000"/>
              </a:lnSpc>
              <a:spcBef>
                <a:spcPts val="600"/>
              </a:spcBef>
            </a:pPr>
            <a:r>
              <a:rPr lang="cs-CZ" sz="2100" dirty="0"/>
              <a:t>Pak ale </a:t>
            </a:r>
            <a:r>
              <a:rPr lang="cs-CZ" sz="2100" b="1" dirty="0"/>
              <a:t>E </a:t>
            </a:r>
            <a:r>
              <a:rPr lang="cs-CZ" sz="2100" b="1" dirty="0" err="1"/>
              <a:t>Rutherford</a:t>
            </a:r>
            <a:r>
              <a:rPr lang="cs-CZ" sz="2100" b="1" dirty="0"/>
              <a:t> objevil p+, </a:t>
            </a:r>
          </a:p>
          <a:p>
            <a:pPr>
              <a:lnSpc>
                <a:spcPct val="120000"/>
              </a:lnSpc>
              <a:spcBef>
                <a:spcPts val="600"/>
              </a:spcBef>
            </a:pPr>
            <a:r>
              <a:rPr lang="cs-CZ" sz="2100" dirty="0"/>
              <a:t>Vstřeloval </a:t>
            </a:r>
            <a:r>
              <a:rPr lang="cs-CZ" sz="2100" b="1" u="sng" dirty="0">
                <a:solidFill>
                  <a:srgbClr val="FF0000"/>
                </a:solidFill>
              </a:rPr>
              <a:t>alfa částice do plynného dusíku </a:t>
            </a:r>
            <a:r>
              <a:rPr lang="cs-CZ" sz="2100" dirty="0"/>
              <a:t>a ty se ve scintilačním detektoru jevily jako jádra vodíku. </a:t>
            </a:r>
          </a:p>
          <a:p>
            <a:pPr>
              <a:lnSpc>
                <a:spcPct val="120000"/>
              </a:lnSpc>
              <a:spcBef>
                <a:spcPts val="600"/>
              </a:spcBef>
            </a:pPr>
            <a:r>
              <a:rPr lang="cs-CZ" sz="2100" dirty="0"/>
              <a:t>Myslel si, že </a:t>
            </a:r>
            <a:r>
              <a:rPr lang="cs-CZ" sz="2100" b="1" dirty="0"/>
              <a:t>jádra vodíku, o nichž věděl, že mají atomové číslo 1 </a:t>
            </a:r>
            <a:r>
              <a:rPr lang="cs-CZ" sz="2100" dirty="0"/>
              <a:t>, jsou hledané elementární částice. Pojmenoval je tedy </a:t>
            </a:r>
            <a:r>
              <a:rPr lang="cs-CZ" sz="2100" b="1" dirty="0"/>
              <a:t>PROTON</a:t>
            </a:r>
            <a:r>
              <a:rPr lang="cs-CZ" sz="2100" dirty="0"/>
              <a:t>, z řeckého </a:t>
            </a:r>
            <a:r>
              <a:rPr lang="cs-CZ" sz="2100" dirty="0" err="1"/>
              <a:t>protos</a:t>
            </a:r>
            <a:r>
              <a:rPr lang="cs-CZ" sz="2100" dirty="0"/>
              <a:t>, první.</a:t>
            </a:r>
          </a:p>
          <a:p>
            <a:pPr>
              <a:lnSpc>
                <a:spcPct val="120000"/>
              </a:lnSpc>
              <a:spcBef>
                <a:spcPts val="600"/>
              </a:spcBef>
            </a:pPr>
            <a:endParaRPr lang="cs-CZ" sz="2100" dirty="0"/>
          </a:p>
        </p:txBody>
      </p:sp>
      <p:sp>
        <p:nvSpPr>
          <p:cNvPr id="10" name="Obdélník 9"/>
          <p:cNvSpPr/>
          <p:nvPr/>
        </p:nvSpPr>
        <p:spPr>
          <a:xfrm>
            <a:off x="619125" y="5265242"/>
            <a:ext cx="11096625" cy="1015663"/>
          </a:xfrm>
          <a:prstGeom prst="rect">
            <a:avLst/>
          </a:prstGeom>
        </p:spPr>
        <p:txBody>
          <a:bodyPr wrap="square">
            <a:spAutoFit/>
          </a:bodyPr>
          <a:lstStyle/>
          <a:p>
            <a:r>
              <a:rPr lang="cs-CZ" sz="2000" u="sng" dirty="0"/>
              <a:t>Následné analogické experimenty provedené s bórem, fluórem, neonem, draslíkem a dalšími prvky daly podobné výsledky</a:t>
            </a:r>
            <a:r>
              <a:rPr lang="cs-CZ" sz="2000" dirty="0"/>
              <a:t>: v důsledku nárazu </a:t>
            </a:r>
            <a:r>
              <a:rPr lang="el-GR" sz="2000" dirty="0"/>
              <a:t>α-</a:t>
            </a:r>
            <a:r>
              <a:rPr lang="cs-CZ" sz="2000" dirty="0"/>
              <a:t>částice se zasažené jádro ostřelovaného atomu přeměnilo v jádro jeho pravostranného souseda v periodické tabulce za současné emise vodíkového iontu +H (</a:t>
            </a:r>
            <a:r>
              <a:rPr lang="cs-CZ" sz="2000" dirty="0" err="1"/>
              <a:t>i.e</a:t>
            </a:r>
            <a:r>
              <a:rPr lang="cs-CZ" sz="2000" dirty="0"/>
              <a:t>., protonu).</a:t>
            </a:r>
          </a:p>
        </p:txBody>
      </p:sp>
      <p:grpSp>
        <p:nvGrpSpPr>
          <p:cNvPr id="8" name="Skupina 7"/>
          <p:cNvGrpSpPr/>
          <p:nvPr/>
        </p:nvGrpSpPr>
        <p:grpSpPr>
          <a:xfrm>
            <a:off x="7834211" y="3297479"/>
            <a:ext cx="4097366" cy="1531695"/>
            <a:chOff x="7834211" y="3297480"/>
            <a:chExt cx="3113741" cy="1163992"/>
          </a:xfrm>
        </p:grpSpPr>
        <p:pic>
          <p:nvPicPr>
            <p:cNvPr id="11" name="Obrázek 10"/>
            <p:cNvPicPr>
              <a:picLocks noChangeAspect="1"/>
            </p:cNvPicPr>
            <p:nvPr/>
          </p:nvPicPr>
          <p:blipFill rotWithShape="1">
            <a:blip r:embed="rId2">
              <a:extLst>
                <a:ext uri="{28A0092B-C50C-407E-A947-70E740481C1C}">
                  <a14:useLocalDpi xmlns:a14="http://schemas.microsoft.com/office/drawing/2010/main" val="0"/>
                </a:ext>
              </a:extLst>
            </a:blip>
            <a:srcRect l="65948" b="77894"/>
            <a:stretch/>
          </p:blipFill>
          <p:spPr>
            <a:xfrm>
              <a:off x="7834211" y="3297480"/>
              <a:ext cx="3113741" cy="1163992"/>
            </a:xfrm>
            <a:prstGeom prst="rect">
              <a:avLst/>
            </a:prstGeom>
          </p:spPr>
        </p:pic>
        <p:sp>
          <p:nvSpPr>
            <p:cNvPr id="14" name="Volný tvar 13"/>
            <p:cNvSpPr/>
            <p:nvPr/>
          </p:nvSpPr>
          <p:spPr>
            <a:xfrm>
              <a:off x="7955057" y="3393425"/>
              <a:ext cx="603623" cy="502023"/>
            </a:xfrm>
            <a:custGeom>
              <a:avLst/>
              <a:gdLst>
                <a:gd name="connsiteX0" fmla="*/ 0 w 603623"/>
                <a:gd name="connsiteY0" fmla="*/ 478117 h 502023"/>
                <a:gd name="connsiteX1" fmla="*/ 340659 w 603623"/>
                <a:gd name="connsiteY1" fmla="*/ 0 h 502023"/>
                <a:gd name="connsiteX2" fmla="*/ 597647 w 603623"/>
                <a:gd name="connsiteY2" fmla="*/ 478117 h 502023"/>
                <a:gd name="connsiteX3" fmla="*/ 597647 w 603623"/>
                <a:gd name="connsiteY3" fmla="*/ 478117 h 502023"/>
                <a:gd name="connsiteX4" fmla="*/ 603623 w 603623"/>
                <a:gd name="connsiteY4" fmla="*/ 502023 h 502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623" h="502023">
                  <a:moveTo>
                    <a:pt x="0" y="478117"/>
                  </a:moveTo>
                  <a:cubicBezTo>
                    <a:pt x="120525" y="239058"/>
                    <a:pt x="241051" y="0"/>
                    <a:pt x="340659" y="0"/>
                  </a:cubicBezTo>
                  <a:cubicBezTo>
                    <a:pt x="440267" y="0"/>
                    <a:pt x="597647" y="478117"/>
                    <a:pt x="597647" y="478117"/>
                  </a:cubicBezTo>
                  <a:lnTo>
                    <a:pt x="597647" y="478117"/>
                  </a:lnTo>
                  <a:lnTo>
                    <a:pt x="603623" y="502023"/>
                  </a:lnTo>
                </a:path>
              </a:pathLst>
            </a:custGeom>
            <a:noFill/>
            <a:ln w="3810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Volný tvar 14"/>
            <p:cNvSpPr/>
            <p:nvPr/>
          </p:nvSpPr>
          <p:spPr>
            <a:xfrm>
              <a:off x="8932210" y="3393425"/>
              <a:ext cx="603623" cy="502023"/>
            </a:xfrm>
            <a:custGeom>
              <a:avLst/>
              <a:gdLst>
                <a:gd name="connsiteX0" fmla="*/ 0 w 603623"/>
                <a:gd name="connsiteY0" fmla="*/ 478117 h 502023"/>
                <a:gd name="connsiteX1" fmla="*/ 340659 w 603623"/>
                <a:gd name="connsiteY1" fmla="*/ 0 h 502023"/>
                <a:gd name="connsiteX2" fmla="*/ 597647 w 603623"/>
                <a:gd name="connsiteY2" fmla="*/ 478117 h 502023"/>
                <a:gd name="connsiteX3" fmla="*/ 597647 w 603623"/>
                <a:gd name="connsiteY3" fmla="*/ 478117 h 502023"/>
                <a:gd name="connsiteX4" fmla="*/ 603623 w 603623"/>
                <a:gd name="connsiteY4" fmla="*/ 502023 h 502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623" h="502023">
                  <a:moveTo>
                    <a:pt x="0" y="478117"/>
                  </a:moveTo>
                  <a:cubicBezTo>
                    <a:pt x="120525" y="239058"/>
                    <a:pt x="241051" y="0"/>
                    <a:pt x="340659" y="0"/>
                  </a:cubicBezTo>
                  <a:cubicBezTo>
                    <a:pt x="440267" y="0"/>
                    <a:pt x="597647" y="478117"/>
                    <a:pt x="597647" y="478117"/>
                  </a:cubicBezTo>
                  <a:lnTo>
                    <a:pt x="597647" y="478117"/>
                  </a:lnTo>
                  <a:lnTo>
                    <a:pt x="603623" y="502023"/>
                  </a:lnTo>
                </a:path>
              </a:pathLst>
            </a:custGeom>
            <a:noFill/>
            <a:ln w="3810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Volný tvar 15"/>
            <p:cNvSpPr/>
            <p:nvPr/>
          </p:nvSpPr>
          <p:spPr>
            <a:xfrm>
              <a:off x="9909363" y="3393425"/>
              <a:ext cx="603623" cy="502023"/>
            </a:xfrm>
            <a:custGeom>
              <a:avLst/>
              <a:gdLst>
                <a:gd name="connsiteX0" fmla="*/ 0 w 603623"/>
                <a:gd name="connsiteY0" fmla="*/ 478117 h 502023"/>
                <a:gd name="connsiteX1" fmla="*/ 340659 w 603623"/>
                <a:gd name="connsiteY1" fmla="*/ 0 h 502023"/>
                <a:gd name="connsiteX2" fmla="*/ 597647 w 603623"/>
                <a:gd name="connsiteY2" fmla="*/ 478117 h 502023"/>
                <a:gd name="connsiteX3" fmla="*/ 597647 w 603623"/>
                <a:gd name="connsiteY3" fmla="*/ 478117 h 502023"/>
                <a:gd name="connsiteX4" fmla="*/ 603623 w 603623"/>
                <a:gd name="connsiteY4" fmla="*/ 502023 h 502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623" h="502023">
                  <a:moveTo>
                    <a:pt x="0" y="478117"/>
                  </a:moveTo>
                  <a:cubicBezTo>
                    <a:pt x="120525" y="239058"/>
                    <a:pt x="241051" y="0"/>
                    <a:pt x="340659" y="0"/>
                  </a:cubicBezTo>
                  <a:cubicBezTo>
                    <a:pt x="440267" y="0"/>
                    <a:pt x="597647" y="478117"/>
                    <a:pt x="597647" y="478117"/>
                  </a:cubicBezTo>
                  <a:lnTo>
                    <a:pt x="597647" y="478117"/>
                  </a:lnTo>
                  <a:lnTo>
                    <a:pt x="603623" y="502023"/>
                  </a:lnTo>
                </a:path>
              </a:pathLst>
            </a:custGeom>
            <a:noFill/>
            <a:ln w="3810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9" name="Skupina 8"/>
          <p:cNvGrpSpPr/>
          <p:nvPr/>
        </p:nvGrpSpPr>
        <p:grpSpPr>
          <a:xfrm>
            <a:off x="2152650" y="3602616"/>
            <a:ext cx="5001462" cy="1105287"/>
            <a:chOff x="2738441" y="3507366"/>
            <a:chExt cx="5001462" cy="1105287"/>
          </a:xfrm>
        </p:grpSpPr>
        <p:sp>
          <p:nvSpPr>
            <p:cNvPr id="6" name="Rectangle 1"/>
            <p:cNvSpPr>
              <a:spLocks noChangeArrowheads="1"/>
            </p:cNvSpPr>
            <p:nvPr/>
          </p:nvSpPr>
          <p:spPr bwMode="auto">
            <a:xfrm>
              <a:off x="2738441" y="3507366"/>
              <a:ext cx="500146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cs-CZ" altLang="cs-CZ" sz="2800" dirty="0">
                <a:latin typeface="Arial" panose="020B0604020202020204" pitchFamily="34" charset="0"/>
              </a:endParaRPr>
            </a:p>
            <a:p>
              <a:pPr lvl="1" eaLnBrk="0" fontAlgn="base" hangingPunct="0">
                <a:spcBef>
                  <a:spcPct val="0"/>
                </a:spcBef>
                <a:spcAft>
                  <a:spcPct val="0"/>
                </a:spcAft>
              </a:pPr>
              <a:r>
                <a:rPr lang="cs-CZ" altLang="cs-CZ" sz="2800" baseline="30000" dirty="0">
                  <a:latin typeface="Arial" panose="020B0604020202020204" pitchFamily="34" charset="0"/>
                </a:rPr>
                <a:t>14</a:t>
              </a:r>
              <a:r>
                <a:rPr lang="cs-CZ" altLang="cs-CZ" sz="2800" baseline="-30000" dirty="0">
                  <a:latin typeface="Arial" panose="020B0604020202020204" pitchFamily="34" charset="0"/>
                </a:rPr>
                <a:t>7</a:t>
              </a:r>
              <a:r>
                <a:rPr lang="cs-CZ" altLang="cs-CZ" sz="2800" dirty="0">
                  <a:latin typeface="Arial" panose="020B0604020202020204" pitchFamily="34" charset="0"/>
                </a:rPr>
                <a:t>N + </a:t>
              </a:r>
              <a:r>
                <a:rPr lang="cs-CZ" altLang="cs-CZ" sz="2800" baseline="30000" dirty="0">
                  <a:latin typeface="Arial" panose="020B0604020202020204" pitchFamily="34" charset="0"/>
                </a:rPr>
                <a:t>4</a:t>
              </a:r>
              <a:r>
                <a:rPr lang="cs-CZ" altLang="cs-CZ" sz="2800" baseline="-30000" dirty="0">
                  <a:latin typeface="Arial" panose="020B0604020202020204" pitchFamily="34" charset="0"/>
                </a:rPr>
                <a:t>2</a:t>
              </a:r>
              <a:r>
                <a:rPr lang="cs-CZ" altLang="cs-CZ" sz="2800" dirty="0">
                  <a:latin typeface="Arial" panose="020B0604020202020204" pitchFamily="34" charset="0"/>
                </a:rPr>
                <a:t>He → </a:t>
              </a:r>
              <a:r>
                <a:rPr lang="cs-CZ" altLang="cs-CZ" sz="2800" baseline="30000" dirty="0">
                  <a:latin typeface="Arial" panose="020B0604020202020204" pitchFamily="34" charset="0"/>
                </a:rPr>
                <a:t>17</a:t>
              </a:r>
              <a:r>
                <a:rPr lang="cs-CZ" altLang="cs-CZ" sz="2800" baseline="-30000" dirty="0">
                  <a:latin typeface="Arial" panose="020B0604020202020204" pitchFamily="34" charset="0"/>
                </a:rPr>
                <a:t>8</a:t>
              </a:r>
              <a:r>
                <a:rPr lang="cs-CZ" altLang="cs-CZ" sz="2800" dirty="0">
                  <a:latin typeface="Arial" panose="020B0604020202020204" pitchFamily="34" charset="0"/>
                </a:rPr>
                <a:t>O + </a:t>
              </a:r>
              <a:r>
                <a:rPr lang="cs-CZ" altLang="cs-CZ" sz="2800" baseline="30000" dirty="0">
                  <a:latin typeface="Arial" panose="020B0604020202020204" pitchFamily="34" charset="0"/>
                </a:rPr>
                <a:t>1</a:t>
              </a:r>
              <a:r>
                <a:rPr lang="cs-CZ" altLang="cs-CZ" sz="2800" baseline="-30000" dirty="0">
                  <a:latin typeface="Arial" panose="020B0604020202020204" pitchFamily="34" charset="0"/>
                </a:rPr>
                <a:t>1</a:t>
              </a:r>
              <a:r>
                <a:rPr lang="cs-CZ" altLang="cs-CZ" sz="2800" dirty="0">
                  <a:latin typeface="Arial" panose="020B0604020202020204" pitchFamily="34" charset="0"/>
                </a:rPr>
                <a:t>p</a:t>
              </a:r>
            </a:p>
          </p:txBody>
        </p:sp>
        <p:sp>
          <p:nvSpPr>
            <p:cNvPr id="4" name="Volný tvar 3"/>
            <p:cNvSpPr/>
            <p:nvPr/>
          </p:nvSpPr>
          <p:spPr>
            <a:xfrm>
              <a:off x="4542492" y="3715736"/>
              <a:ext cx="1159435" cy="490488"/>
            </a:xfrm>
            <a:custGeom>
              <a:avLst/>
              <a:gdLst>
                <a:gd name="connsiteX0" fmla="*/ 0 w 1159435"/>
                <a:gd name="connsiteY0" fmla="*/ 490488 h 490488"/>
                <a:gd name="connsiteX1" fmla="*/ 699247 w 1159435"/>
                <a:gd name="connsiteY1" fmla="*/ 6394 h 490488"/>
                <a:gd name="connsiteX2" fmla="*/ 1159435 w 1159435"/>
                <a:gd name="connsiteY2" fmla="*/ 257405 h 490488"/>
              </a:gdLst>
              <a:ahLst/>
              <a:cxnLst>
                <a:cxn ang="0">
                  <a:pos x="connsiteX0" y="connsiteY0"/>
                </a:cxn>
                <a:cxn ang="0">
                  <a:pos x="connsiteX1" y="connsiteY1"/>
                </a:cxn>
                <a:cxn ang="0">
                  <a:pos x="connsiteX2" y="connsiteY2"/>
                </a:cxn>
              </a:cxnLst>
              <a:rect l="l" t="t" r="r" b="b"/>
              <a:pathLst>
                <a:path w="1159435" h="490488">
                  <a:moveTo>
                    <a:pt x="0" y="490488"/>
                  </a:moveTo>
                  <a:cubicBezTo>
                    <a:pt x="253004" y="267864"/>
                    <a:pt x="506008" y="45241"/>
                    <a:pt x="699247" y="6394"/>
                  </a:cubicBezTo>
                  <a:cubicBezTo>
                    <a:pt x="892486" y="-32453"/>
                    <a:pt x="1025960" y="112476"/>
                    <a:pt x="1159435" y="257405"/>
                  </a:cubicBez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Volný tvar 4"/>
            <p:cNvSpPr/>
            <p:nvPr/>
          </p:nvSpPr>
          <p:spPr>
            <a:xfrm>
              <a:off x="4632138" y="4403447"/>
              <a:ext cx="2103718" cy="209206"/>
            </a:xfrm>
            <a:custGeom>
              <a:avLst/>
              <a:gdLst>
                <a:gd name="connsiteX0" fmla="*/ 0 w 2103718"/>
                <a:gd name="connsiteY0" fmla="*/ 11953 h 209206"/>
                <a:gd name="connsiteX1" fmla="*/ 1356659 w 2103718"/>
                <a:gd name="connsiteY1" fmla="*/ 209177 h 209206"/>
                <a:gd name="connsiteX2" fmla="*/ 2103718 w 2103718"/>
                <a:gd name="connsiteY2" fmla="*/ 0 h 209206"/>
                <a:gd name="connsiteX3" fmla="*/ 2103718 w 2103718"/>
                <a:gd name="connsiteY3" fmla="*/ 0 h 209206"/>
              </a:gdLst>
              <a:ahLst/>
              <a:cxnLst>
                <a:cxn ang="0">
                  <a:pos x="connsiteX0" y="connsiteY0"/>
                </a:cxn>
                <a:cxn ang="0">
                  <a:pos x="connsiteX1" y="connsiteY1"/>
                </a:cxn>
                <a:cxn ang="0">
                  <a:pos x="connsiteX2" y="connsiteY2"/>
                </a:cxn>
                <a:cxn ang="0">
                  <a:pos x="connsiteX3" y="connsiteY3"/>
                </a:cxn>
              </a:cxnLst>
              <a:rect l="l" t="t" r="r" b="b"/>
              <a:pathLst>
                <a:path w="2103718" h="209206">
                  <a:moveTo>
                    <a:pt x="0" y="11953"/>
                  </a:moveTo>
                  <a:cubicBezTo>
                    <a:pt x="503019" y="111561"/>
                    <a:pt x="1006039" y="211169"/>
                    <a:pt x="1356659" y="209177"/>
                  </a:cubicBezTo>
                  <a:cubicBezTo>
                    <a:pt x="1707279" y="207185"/>
                    <a:pt x="2103718" y="0"/>
                    <a:pt x="2103718" y="0"/>
                  </a:cubicBezTo>
                  <a:lnTo>
                    <a:pt x="2103718" y="0"/>
                  </a:ln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vál 6"/>
            <p:cNvSpPr/>
            <p:nvPr/>
          </p:nvSpPr>
          <p:spPr>
            <a:xfrm>
              <a:off x="6598398" y="3912680"/>
              <a:ext cx="633505" cy="6335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Tree>
    <p:extLst>
      <p:ext uri="{BB962C8B-B14F-4D97-AF65-F5344CB8AC3E}">
        <p14:creationId xmlns:p14="http://schemas.microsoft.com/office/powerpoint/2010/main" val="31832076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773A29-3511-4DFE-86D4-A4656AFD3977}"/>
              </a:ext>
            </a:extLst>
          </p:cNvPr>
          <p:cNvSpPr>
            <a:spLocks noGrp="1"/>
          </p:cNvSpPr>
          <p:nvPr>
            <p:ph type="title"/>
          </p:nvPr>
        </p:nvSpPr>
        <p:spPr>
          <a:xfrm>
            <a:off x="0" y="365127"/>
            <a:ext cx="12192000" cy="1325563"/>
          </a:xfrm>
        </p:spPr>
        <p:txBody>
          <a:bodyPr/>
          <a:lstStyle/>
          <a:p>
            <a:pPr algn="ctr"/>
            <a:r>
              <a:rPr lang="en-US" b="1" dirty="0">
                <a:solidFill>
                  <a:schemeClr val="bg1"/>
                </a:solidFill>
              </a:rPr>
              <a:t>Discovery of the Proton</a:t>
            </a:r>
            <a:br>
              <a:rPr lang="en-US" b="1" dirty="0"/>
            </a:br>
            <a:endParaRPr lang="cs-CZ" dirty="0"/>
          </a:p>
        </p:txBody>
      </p:sp>
      <p:pic>
        <p:nvPicPr>
          <p:cNvPr id="4" name="Zástupný obsah 6">
            <a:extLst>
              <a:ext uri="{FF2B5EF4-FFF2-40B4-BE49-F238E27FC236}">
                <a16:creationId xmlns:a16="http://schemas.microsoft.com/office/drawing/2014/main" id="{E6F5A753-4B96-47B6-8526-621E05DA5324}"/>
              </a:ext>
            </a:extLst>
          </p:cNvPr>
          <p:cNvPicPr>
            <a:picLocks noGrp="1" noChangeAspect="1"/>
          </p:cNvPicPr>
          <p:nvPr>
            <p:ph idx="1"/>
          </p:nvPr>
        </p:nvPicPr>
        <p:blipFill>
          <a:blip r:embed="rId2"/>
          <a:stretch>
            <a:fillRect/>
          </a:stretch>
        </p:blipFill>
        <p:spPr>
          <a:xfrm>
            <a:off x="3864263" y="1588566"/>
            <a:ext cx="7735712" cy="4351338"/>
          </a:xfrm>
          <a:ln>
            <a:solidFill>
              <a:schemeClr val="bg1"/>
            </a:solidFill>
          </a:ln>
        </p:spPr>
      </p:pic>
      <p:sp>
        <p:nvSpPr>
          <p:cNvPr id="5" name="TextovéPole 4">
            <a:extLst>
              <a:ext uri="{FF2B5EF4-FFF2-40B4-BE49-F238E27FC236}">
                <a16:creationId xmlns:a16="http://schemas.microsoft.com/office/drawing/2014/main" id="{0F11669A-08D5-4F95-B7D0-8557C5B6320C}"/>
              </a:ext>
            </a:extLst>
          </p:cNvPr>
          <p:cNvSpPr txBox="1"/>
          <p:nvPr/>
        </p:nvSpPr>
        <p:spPr>
          <a:xfrm>
            <a:off x="717624" y="1409745"/>
            <a:ext cx="2894046" cy="4708981"/>
          </a:xfrm>
          <a:prstGeom prst="rect">
            <a:avLst/>
          </a:prstGeom>
          <a:noFill/>
        </p:spPr>
        <p:txBody>
          <a:bodyPr wrap="square">
            <a:spAutoFit/>
          </a:bodyPr>
          <a:lstStyle/>
          <a:p>
            <a:r>
              <a:rPr lang="en-US" sz="2000" dirty="0">
                <a:solidFill>
                  <a:schemeClr val="bg1"/>
                </a:solidFill>
              </a:rPr>
              <a:t>In 1886 </a:t>
            </a:r>
            <a:r>
              <a:rPr lang="en-US" sz="2000" b="1" dirty="0">
                <a:solidFill>
                  <a:schemeClr val="bg1"/>
                </a:solidFill>
              </a:rPr>
              <a:t>Eugene Goldstein </a:t>
            </a:r>
            <a:r>
              <a:rPr lang="en-US" sz="2000" dirty="0">
                <a:solidFill>
                  <a:schemeClr val="bg1"/>
                </a:solidFill>
              </a:rPr>
              <a:t>(1850–1930) discovered evidence for the existence of this positively charged particle. Using a </a:t>
            </a:r>
            <a:r>
              <a:rPr lang="en-US" sz="2000" b="1" dirty="0">
                <a:solidFill>
                  <a:srgbClr val="C00000"/>
                </a:solidFill>
              </a:rPr>
              <a:t>cathode ray tube with holes in the cathode</a:t>
            </a:r>
            <a:r>
              <a:rPr lang="en-US" sz="2000" dirty="0">
                <a:solidFill>
                  <a:schemeClr val="bg1"/>
                </a:solidFill>
              </a:rPr>
              <a:t>, he noticed that there were rays traveling in the opposite direction from the cathode rays. He called these </a:t>
            </a:r>
            <a:r>
              <a:rPr lang="en-US" sz="2000" b="1" dirty="0">
                <a:solidFill>
                  <a:srgbClr val="C00000"/>
                </a:solidFill>
              </a:rPr>
              <a:t>canal rays </a:t>
            </a:r>
            <a:r>
              <a:rPr lang="en-US" sz="2000" dirty="0">
                <a:solidFill>
                  <a:schemeClr val="bg1"/>
                </a:solidFill>
              </a:rPr>
              <a:t>and showed that they were composed of positively charged particles. </a:t>
            </a:r>
          </a:p>
        </p:txBody>
      </p:sp>
    </p:spTree>
    <p:extLst>
      <p:ext uri="{BB962C8B-B14F-4D97-AF65-F5344CB8AC3E}">
        <p14:creationId xmlns:p14="http://schemas.microsoft.com/office/powerpoint/2010/main" val="16639216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89904" y="196806"/>
            <a:ext cx="7886700" cy="927898"/>
          </a:xfrm>
        </p:spPr>
        <p:txBody>
          <a:bodyPr/>
          <a:lstStyle/>
          <a:p>
            <a:r>
              <a:rPr lang="cs-CZ" b="1" dirty="0"/>
              <a:t>Další mezníky: </a:t>
            </a:r>
            <a:r>
              <a:rPr lang="cs-CZ" b="1" dirty="0" err="1"/>
              <a:t>Rutherford</a:t>
            </a:r>
            <a:endParaRPr lang="cs-CZ" dirty="0"/>
          </a:p>
        </p:txBody>
      </p:sp>
      <p:sp>
        <p:nvSpPr>
          <p:cNvPr id="3" name="Zástupný symbol pro obsah 2"/>
          <p:cNvSpPr>
            <a:spLocks noGrp="1"/>
          </p:cNvSpPr>
          <p:nvPr>
            <p:ph idx="1"/>
          </p:nvPr>
        </p:nvSpPr>
        <p:spPr>
          <a:xfrm>
            <a:off x="333610" y="2256431"/>
            <a:ext cx="7076840" cy="1413626"/>
          </a:xfrm>
        </p:spPr>
        <p:txBody>
          <a:bodyPr>
            <a:normAutofit/>
          </a:bodyPr>
          <a:lstStyle/>
          <a:p>
            <a:r>
              <a:rPr lang="cs-CZ" sz="2000" dirty="0"/>
              <a:t>1919 ostřelování dusíku částicemi </a:t>
            </a:r>
            <a:r>
              <a:rPr lang="cs-CZ" sz="2000" dirty="0">
                <a:latin typeface="Symbol" panose="05050102010706020507" pitchFamily="18" charset="2"/>
              </a:rPr>
              <a:t>a</a:t>
            </a:r>
            <a:r>
              <a:rPr lang="cs-CZ" sz="2000" dirty="0"/>
              <a:t> </a:t>
            </a:r>
            <a:r>
              <a:rPr lang="cs-CZ" sz="2000" dirty="0">
                <a:sym typeface="Wingdings" panose="05000000000000000000" pitchFamily="2" charset="2"/>
              </a:rPr>
              <a:t> </a:t>
            </a:r>
            <a:r>
              <a:rPr lang="cs-CZ" sz="2000" dirty="0">
                <a:solidFill>
                  <a:srgbClr val="FF0000"/>
                </a:solidFill>
                <a:sym typeface="Wingdings" panose="05000000000000000000" pitchFamily="2" charset="2"/>
              </a:rPr>
              <a:t>zároveň </a:t>
            </a:r>
            <a:r>
              <a:rPr lang="cs-CZ" sz="2000" b="1" dirty="0">
                <a:solidFill>
                  <a:srgbClr val="FF0000"/>
                </a:solidFill>
              </a:rPr>
              <a:t>první transmutace </a:t>
            </a:r>
            <a:r>
              <a:rPr lang="cs-CZ" sz="2000" dirty="0"/>
              <a:t>(převedl dusík na kyslík)</a:t>
            </a:r>
          </a:p>
          <a:p>
            <a:endParaRPr lang="cs-CZ" sz="2000" dirty="0"/>
          </a:p>
          <a:p>
            <a:endParaRPr lang="cs-CZ" sz="2000" dirty="0"/>
          </a:p>
          <a:p>
            <a:endParaRPr lang="cs-CZ" sz="2000" b="1" dirty="0"/>
          </a:p>
          <a:p>
            <a:endParaRPr lang="cs-CZ" sz="2000" dirty="0"/>
          </a:p>
        </p:txBody>
      </p:sp>
      <p:sp>
        <p:nvSpPr>
          <p:cNvPr id="7" name="Obdélník 6"/>
          <p:cNvSpPr/>
          <p:nvPr/>
        </p:nvSpPr>
        <p:spPr>
          <a:xfrm>
            <a:off x="350755" y="1186797"/>
            <a:ext cx="6859670" cy="1061829"/>
          </a:xfrm>
          <a:prstGeom prst="rect">
            <a:avLst/>
          </a:prstGeom>
        </p:spPr>
        <p:txBody>
          <a:bodyPr wrap="square">
            <a:spAutoFit/>
          </a:bodyPr>
          <a:lstStyle/>
          <a:p>
            <a:pPr marL="266700" indent="-247650">
              <a:spcBef>
                <a:spcPts val="600"/>
              </a:spcBef>
              <a:buFont typeface="Arial" panose="020B0604020202020204" pitchFamily="34" charset="0"/>
              <a:buChar char="•"/>
            </a:pPr>
            <a:r>
              <a:rPr lang="cs-CZ" sz="2100" b="1" dirty="0">
                <a:solidFill>
                  <a:srgbClr val="FF0000"/>
                </a:solidFill>
              </a:rPr>
              <a:t>UPŘESNĚNÝ RUTHERFORDŮV MODEL ATOMU: </a:t>
            </a:r>
            <a:r>
              <a:rPr lang="cs-CZ" sz="2100" dirty="0"/>
              <a:t>jádro vodíku obsahuje jedinou kladně nabitou částici – proton – která je přítomna i v jádrech jiných atomů</a:t>
            </a:r>
          </a:p>
        </p:txBody>
      </p:sp>
      <p:grpSp>
        <p:nvGrpSpPr>
          <p:cNvPr id="15" name="Skupina 14"/>
          <p:cNvGrpSpPr/>
          <p:nvPr/>
        </p:nvGrpSpPr>
        <p:grpSpPr>
          <a:xfrm>
            <a:off x="7351868" y="432822"/>
            <a:ext cx="2227259" cy="2104165"/>
            <a:chOff x="6885432" y="603624"/>
            <a:chExt cx="1663763" cy="1571812"/>
          </a:xfrm>
        </p:grpSpPr>
        <p:pic>
          <p:nvPicPr>
            <p:cNvPr id="8" name="Obrázek 7"/>
            <p:cNvPicPr>
              <a:picLocks noChangeAspect="1"/>
            </p:cNvPicPr>
            <p:nvPr/>
          </p:nvPicPr>
          <p:blipFill rotWithShape="1">
            <a:blip r:embed="rId2" cstate="print">
              <a:extLst>
                <a:ext uri="{28A0092B-C50C-407E-A947-70E740481C1C}">
                  <a14:useLocalDpi xmlns:a14="http://schemas.microsoft.com/office/drawing/2010/main" val="0"/>
                </a:ext>
              </a:extLst>
            </a:blip>
            <a:srcRect t="14356" r="45688" b="6930"/>
            <a:stretch/>
          </p:blipFill>
          <p:spPr>
            <a:xfrm>
              <a:off x="6885432" y="603624"/>
              <a:ext cx="1663763" cy="1571812"/>
            </a:xfrm>
            <a:prstGeom prst="rect">
              <a:avLst/>
            </a:prstGeom>
          </p:spPr>
        </p:pic>
        <p:sp>
          <p:nvSpPr>
            <p:cNvPr id="9" name="Ovál 8"/>
            <p:cNvSpPr/>
            <p:nvPr/>
          </p:nvSpPr>
          <p:spPr>
            <a:xfrm>
              <a:off x="7473429" y="1128043"/>
              <a:ext cx="519954" cy="519954"/>
            </a:xfrm>
            <a:prstGeom prst="ellipse">
              <a:avLst/>
            </a:prstGeom>
            <a:solidFill>
              <a:srgbClr val="92D05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TextovéPole 9"/>
            <p:cNvSpPr txBox="1"/>
            <p:nvPr/>
          </p:nvSpPr>
          <p:spPr>
            <a:xfrm>
              <a:off x="7574824" y="1236123"/>
              <a:ext cx="315167" cy="275891"/>
            </a:xfrm>
            <a:prstGeom prst="rect">
              <a:avLst/>
            </a:prstGeom>
            <a:noFill/>
          </p:spPr>
          <p:txBody>
            <a:bodyPr wrap="none" rtlCol="0">
              <a:spAutoFit/>
            </a:bodyPr>
            <a:lstStyle/>
            <a:p>
              <a:r>
                <a:rPr lang="cs-CZ" dirty="0"/>
                <a:t>p+</a:t>
              </a:r>
            </a:p>
          </p:txBody>
        </p:sp>
      </p:grpSp>
      <p:pic>
        <p:nvPicPr>
          <p:cNvPr id="11" name="Obráze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4864" y="424808"/>
            <a:ext cx="2227259" cy="2171157"/>
          </a:xfrm>
          <a:prstGeom prst="rect">
            <a:avLst/>
          </a:prstGeom>
        </p:spPr>
      </p:pic>
      <p:sp>
        <p:nvSpPr>
          <p:cNvPr id="12" name="Rectangle 1"/>
          <p:cNvSpPr>
            <a:spLocks noChangeArrowheads="1"/>
          </p:cNvSpPr>
          <p:nvPr/>
        </p:nvSpPr>
        <p:spPr bwMode="auto">
          <a:xfrm>
            <a:off x="1454520" y="3294397"/>
            <a:ext cx="500146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1" eaLnBrk="0" fontAlgn="base" hangingPunct="0">
              <a:spcBef>
                <a:spcPct val="0"/>
              </a:spcBef>
              <a:spcAft>
                <a:spcPct val="0"/>
              </a:spcAft>
            </a:pPr>
            <a:r>
              <a:rPr lang="cs-CZ" altLang="cs-CZ" sz="2800" baseline="30000" dirty="0">
                <a:latin typeface="Arial" panose="020B0604020202020204" pitchFamily="34" charset="0"/>
              </a:rPr>
              <a:t>14</a:t>
            </a:r>
            <a:r>
              <a:rPr lang="cs-CZ" altLang="cs-CZ" sz="2800" baseline="-30000" dirty="0">
                <a:latin typeface="Arial" panose="020B0604020202020204" pitchFamily="34" charset="0"/>
              </a:rPr>
              <a:t>7</a:t>
            </a:r>
            <a:r>
              <a:rPr lang="cs-CZ" altLang="cs-CZ" sz="2800" dirty="0">
                <a:latin typeface="Arial" panose="020B0604020202020204" pitchFamily="34" charset="0"/>
              </a:rPr>
              <a:t>N + </a:t>
            </a:r>
            <a:r>
              <a:rPr lang="cs-CZ" altLang="cs-CZ" sz="2800" baseline="30000" dirty="0">
                <a:latin typeface="Arial" panose="020B0604020202020204" pitchFamily="34" charset="0"/>
              </a:rPr>
              <a:t>4</a:t>
            </a:r>
            <a:r>
              <a:rPr lang="cs-CZ" altLang="cs-CZ" sz="2800" baseline="-30000" dirty="0">
                <a:latin typeface="Arial" panose="020B0604020202020204" pitchFamily="34" charset="0"/>
              </a:rPr>
              <a:t>2</a:t>
            </a:r>
            <a:r>
              <a:rPr lang="cs-CZ" altLang="cs-CZ" sz="2800" dirty="0">
                <a:latin typeface="Arial" panose="020B0604020202020204" pitchFamily="34" charset="0"/>
              </a:rPr>
              <a:t>He → </a:t>
            </a:r>
            <a:r>
              <a:rPr lang="cs-CZ" altLang="cs-CZ" sz="2800" baseline="30000" dirty="0">
                <a:latin typeface="Arial" panose="020B0604020202020204" pitchFamily="34" charset="0"/>
              </a:rPr>
              <a:t>17</a:t>
            </a:r>
            <a:r>
              <a:rPr lang="cs-CZ" altLang="cs-CZ" sz="2800" baseline="-30000" dirty="0">
                <a:latin typeface="Arial" panose="020B0604020202020204" pitchFamily="34" charset="0"/>
              </a:rPr>
              <a:t>8</a:t>
            </a:r>
            <a:r>
              <a:rPr lang="cs-CZ" altLang="cs-CZ" sz="2800" dirty="0">
                <a:latin typeface="Arial" panose="020B0604020202020204" pitchFamily="34" charset="0"/>
              </a:rPr>
              <a:t>O + </a:t>
            </a:r>
            <a:r>
              <a:rPr lang="cs-CZ" altLang="cs-CZ" sz="2800" baseline="30000" dirty="0">
                <a:latin typeface="Arial" panose="020B0604020202020204" pitchFamily="34" charset="0"/>
              </a:rPr>
              <a:t>1</a:t>
            </a:r>
            <a:r>
              <a:rPr lang="cs-CZ" altLang="cs-CZ" sz="2800" baseline="-30000" dirty="0">
                <a:latin typeface="Arial" panose="020B0604020202020204" pitchFamily="34" charset="0"/>
              </a:rPr>
              <a:t>1</a:t>
            </a:r>
            <a:r>
              <a:rPr lang="cs-CZ" altLang="cs-CZ" sz="2800" dirty="0">
                <a:latin typeface="Arial" panose="020B0604020202020204" pitchFamily="34" charset="0"/>
              </a:rPr>
              <a:t>p</a:t>
            </a:r>
          </a:p>
        </p:txBody>
      </p:sp>
      <p:sp>
        <p:nvSpPr>
          <p:cNvPr id="13" name="Zástupný symbol pro obsah 2"/>
          <p:cNvSpPr txBox="1">
            <a:spLocks/>
          </p:cNvSpPr>
          <p:nvPr/>
        </p:nvSpPr>
        <p:spPr>
          <a:xfrm>
            <a:off x="350755" y="4269162"/>
            <a:ext cx="7400727" cy="14301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2000" dirty="0"/>
              <a:t>Pokračoval ve výzkumu záření alfa, spolu </a:t>
            </a:r>
            <a:r>
              <a:rPr lang="cs-CZ" sz="2000" b="1" dirty="0"/>
              <a:t>s Hansem Geigerem </a:t>
            </a:r>
            <a:r>
              <a:rPr lang="cs-CZ" sz="2000" dirty="0"/>
              <a:t>objevili </a:t>
            </a:r>
            <a:r>
              <a:rPr lang="cs-CZ" sz="2000" u="sng" dirty="0"/>
              <a:t>metodu detekce alfa záření pomocí záblesků na stínítku ze sulfidu zinečnatého </a:t>
            </a:r>
            <a:r>
              <a:rPr lang="cs-CZ" sz="2000" dirty="0"/>
              <a:t>a </a:t>
            </a:r>
            <a:r>
              <a:rPr lang="cs-CZ" sz="2400" b="1" dirty="0">
                <a:solidFill>
                  <a:srgbClr val="FF0000"/>
                </a:solidFill>
              </a:rPr>
              <a:t>ionizační komoru</a:t>
            </a:r>
            <a:r>
              <a:rPr lang="cs-CZ" sz="2000" dirty="0"/>
              <a:t>, která umožňuje počítat alfa částice.</a:t>
            </a:r>
          </a:p>
          <a:p>
            <a:endParaRPr lang="cs-CZ" sz="2000" b="1" dirty="0"/>
          </a:p>
          <a:p>
            <a:endParaRPr lang="cs-CZ" sz="2000" dirty="0"/>
          </a:p>
        </p:txBody>
      </p:sp>
      <p:sp>
        <p:nvSpPr>
          <p:cNvPr id="14" name="Zástupný symbol pro obsah 2"/>
          <p:cNvSpPr txBox="1">
            <a:spLocks/>
          </p:cNvSpPr>
          <p:nvPr/>
        </p:nvSpPr>
        <p:spPr>
          <a:xfrm>
            <a:off x="350755" y="5637604"/>
            <a:ext cx="7400727" cy="83519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2000" dirty="0"/>
              <a:t>Zavedl pojem </a:t>
            </a:r>
            <a:r>
              <a:rPr lang="cs-CZ" sz="2400" b="1" dirty="0">
                <a:solidFill>
                  <a:srgbClr val="FF0000"/>
                </a:solidFill>
              </a:rPr>
              <a:t>poločas rozpadu</a:t>
            </a:r>
          </a:p>
          <a:p>
            <a:pPr>
              <a:lnSpc>
                <a:spcPct val="120000"/>
              </a:lnSpc>
              <a:spcBef>
                <a:spcPts val="600"/>
              </a:spcBef>
            </a:pPr>
            <a:r>
              <a:rPr lang="cs-CZ" sz="2000" dirty="0"/>
              <a:t>navrhl </a:t>
            </a:r>
            <a:r>
              <a:rPr lang="cs-CZ" sz="2400" b="1" dirty="0">
                <a:solidFill>
                  <a:srgbClr val="FF0000"/>
                </a:solidFill>
              </a:rPr>
              <a:t>metodiku radioaktivního datování</a:t>
            </a:r>
            <a:r>
              <a:rPr lang="cs-CZ" sz="2000" dirty="0"/>
              <a:t>.</a:t>
            </a:r>
          </a:p>
        </p:txBody>
      </p:sp>
      <p:pic>
        <p:nvPicPr>
          <p:cNvPr id="4" name="Obráze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5966" y="2879933"/>
            <a:ext cx="2116044" cy="2116044"/>
          </a:xfrm>
          <a:prstGeom prst="rect">
            <a:avLst/>
          </a:prstGeom>
        </p:spPr>
      </p:pic>
      <p:sp>
        <p:nvSpPr>
          <p:cNvPr id="16" name="Ovál 15"/>
          <p:cNvSpPr/>
          <p:nvPr/>
        </p:nvSpPr>
        <p:spPr>
          <a:xfrm>
            <a:off x="1932642" y="3135859"/>
            <a:ext cx="803100" cy="8031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Ovál 16"/>
          <p:cNvSpPr/>
          <p:nvPr/>
        </p:nvSpPr>
        <p:spPr>
          <a:xfrm>
            <a:off x="4260477" y="3147648"/>
            <a:ext cx="803100" cy="8031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Volný tvar 4"/>
          <p:cNvSpPr/>
          <p:nvPr/>
        </p:nvSpPr>
        <p:spPr>
          <a:xfrm>
            <a:off x="2655794" y="3777761"/>
            <a:ext cx="1643530" cy="185303"/>
          </a:xfrm>
          <a:custGeom>
            <a:avLst/>
            <a:gdLst>
              <a:gd name="connsiteX0" fmla="*/ 0 w 1643530"/>
              <a:gd name="connsiteY0" fmla="*/ 11953 h 185303"/>
              <a:gd name="connsiteX1" fmla="*/ 693271 w 1643530"/>
              <a:gd name="connsiteY1" fmla="*/ 185270 h 185303"/>
              <a:gd name="connsiteX2" fmla="*/ 1643530 w 1643530"/>
              <a:gd name="connsiteY2" fmla="*/ 0 h 185303"/>
              <a:gd name="connsiteX3" fmla="*/ 1643530 w 1643530"/>
              <a:gd name="connsiteY3" fmla="*/ 0 h 185303"/>
            </a:gdLst>
            <a:ahLst/>
            <a:cxnLst>
              <a:cxn ang="0">
                <a:pos x="connsiteX0" y="connsiteY0"/>
              </a:cxn>
              <a:cxn ang="0">
                <a:pos x="connsiteX1" y="connsiteY1"/>
              </a:cxn>
              <a:cxn ang="0">
                <a:pos x="connsiteX2" y="connsiteY2"/>
              </a:cxn>
              <a:cxn ang="0">
                <a:pos x="connsiteX3" y="connsiteY3"/>
              </a:cxn>
            </a:cxnLst>
            <a:rect l="l" t="t" r="r" b="b"/>
            <a:pathLst>
              <a:path w="1643530" h="185303">
                <a:moveTo>
                  <a:pt x="0" y="11953"/>
                </a:moveTo>
                <a:cubicBezTo>
                  <a:pt x="209674" y="99607"/>
                  <a:pt x="419349" y="187262"/>
                  <a:pt x="693271" y="185270"/>
                </a:cubicBezTo>
                <a:cubicBezTo>
                  <a:pt x="967193" y="183278"/>
                  <a:pt x="1643530" y="0"/>
                  <a:pt x="1643530" y="0"/>
                </a:cubicBezTo>
                <a:lnTo>
                  <a:pt x="1643530" y="0"/>
                </a:ln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p:nvSpPr>
        <p:spPr>
          <a:xfrm>
            <a:off x="7910301" y="5053390"/>
            <a:ext cx="3667373" cy="1200329"/>
          </a:xfrm>
          <a:prstGeom prst="rect">
            <a:avLst/>
          </a:prstGeom>
        </p:spPr>
        <p:txBody>
          <a:bodyPr wrap="square">
            <a:spAutoFit/>
          </a:bodyPr>
          <a:lstStyle/>
          <a:p>
            <a:pPr algn="ctr">
              <a:lnSpc>
                <a:spcPct val="120000"/>
              </a:lnSpc>
              <a:spcBef>
                <a:spcPts val="600"/>
              </a:spcBef>
            </a:pPr>
            <a:r>
              <a:rPr lang="cs-CZ" sz="2000" dirty="0"/>
              <a:t>1908 </a:t>
            </a:r>
            <a:r>
              <a:rPr lang="cs-CZ" sz="2000" b="1" dirty="0"/>
              <a:t>Nobelova cena za chemii</a:t>
            </a:r>
            <a:r>
              <a:rPr lang="cs-CZ" sz="2000" dirty="0"/>
              <a:t>, za výzkum rozpadu prvků a chemii radioaktivních látek</a:t>
            </a:r>
          </a:p>
        </p:txBody>
      </p:sp>
    </p:spTree>
    <p:extLst>
      <p:ext uri="{BB962C8B-B14F-4D97-AF65-F5344CB8AC3E}">
        <p14:creationId xmlns:p14="http://schemas.microsoft.com/office/powerpoint/2010/main" val="5459042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E63D56C2-B662-4282-985A-3C91DD95210E}"/>
              </a:ext>
            </a:extLst>
          </p:cNvPr>
          <p:cNvSpPr txBox="1"/>
          <p:nvPr/>
        </p:nvSpPr>
        <p:spPr>
          <a:xfrm>
            <a:off x="571499" y="539812"/>
            <a:ext cx="11520974" cy="6247864"/>
          </a:xfrm>
          <a:prstGeom prst="rect">
            <a:avLst/>
          </a:prstGeom>
          <a:noFill/>
        </p:spPr>
        <p:txBody>
          <a:bodyPr wrap="square">
            <a:spAutoFit/>
          </a:bodyPr>
          <a:lstStyle/>
          <a:p>
            <a:r>
              <a:rPr lang="cs-CZ" sz="3200" b="1" u="sng" dirty="0"/>
              <a:t>Pokyny pro případ nutné ochrany – radiační poplach</a:t>
            </a:r>
          </a:p>
          <a:p>
            <a:r>
              <a:rPr lang="cs-CZ" sz="1600" dirty="0"/>
              <a:t>28.02.2022 </a:t>
            </a:r>
          </a:p>
          <a:p>
            <a:r>
              <a:rPr lang="cs-CZ" sz="2200" dirty="0"/>
              <a:t>I když pevně věříme, že pravděpodobnost je mizivá, na četné dotazy použití jaderných zbraní, doporučuje SÚJB veřejnosti pro případ přípravy ochrany před jaderným útokem postupovat následujícím způsobem:</a:t>
            </a:r>
          </a:p>
          <a:p>
            <a:pPr marL="269875" indent="-269875">
              <a:buFont typeface="Arial" panose="020B0604020202020204" pitchFamily="34" charset="0"/>
              <a:buChar char="•"/>
            </a:pPr>
            <a:r>
              <a:rPr lang="cs-CZ" sz="2200" dirty="0"/>
              <a:t>připravte si </a:t>
            </a:r>
            <a:r>
              <a:rPr lang="cs-CZ" sz="2200" dirty="0">
                <a:solidFill>
                  <a:srgbClr val="C00000"/>
                </a:solidFill>
              </a:rPr>
              <a:t>evakuační zavazadlo</a:t>
            </a:r>
            <a:r>
              <a:rPr lang="cs-CZ" sz="2200" dirty="0"/>
              <a:t> s nezbytnými osobními potřebami, náhradním oblečením a doklady, případně i nouzový balíček (trvanlivé potraviny, dostatek nápojů, zdravotnické a hygienické potřeby na několik dnů, zejména léky, které užíváte, funkční rádio a svítilnu s náhradní sadou baterií atd.),</a:t>
            </a:r>
          </a:p>
          <a:p>
            <a:pPr marL="269875" indent="-269875">
              <a:buFont typeface="Arial" panose="020B0604020202020204" pitchFamily="34" charset="0"/>
              <a:buChar char="•"/>
            </a:pPr>
            <a:r>
              <a:rPr lang="cs-CZ" sz="2200" dirty="0"/>
              <a:t>domluvte si s rodinnými příslušníky systém náhradní komunikace pro případ výpadku mobilních služeb,</a:t>
            </a:r>
          </a:p>
          <a:p>
            <a:pPr marL="269875" indent="-269875">
              <a:buFont typeface="Arial" panose="020B0604020202020204" pitchFamily="34" charset="0"/>
              <a:buChar char="•"/>
            </a:pPr>
            <a:r>
              <a:rPr lang="cs-CZ" sz="2200" dirty="0"/>
              <a:t>v případě útoku se </a:t>
            </a:r>
            <a:r>
              <a:rPr lang="cs-CZ" sz="2200" dirty="0">
                <a:solidFill>
                  <a:srgbClr val="C00000"/>
                </a:solidFill>
              </a:rPr>
              <a:t>okamžitě odeberte do sklepů, krytů nebo jiných podzemních prostor se silnými betonovými zdmi</a:t>
            </a:r>
            <a:r>
              <a:rPr lang="cs-CZ" sz="2200" dirty="0"/>
              <a:t>, zavřete dveře a okna a zastavte veškerou ventilaci,</a:t>
            </a:r>
          </a:p>
          <a:p>
            <a:pPr marL="269875" indent="-269875">
              <a:buFont typeface="Arial" panose="020B0604020202020204" pitchFamily="34" charset="0"/>
              <a:buChar char="•"/>
            </a:pPr>
            <a:r>
              <a:rPr lang="cs-CZ" sz="2200" dirty="0"/>
              <a:t>po útoku </a:t>
            </a:r>
            <a:r>
              <a:rPr lang="cs-CZ" sz="2200" dirty="0">
                <a:solidFill>
                  <a:srgbClr val="C00000"/>
                </a:solidFill>
              </a:rPr>
              <a:t>vyčkejte alespoň několik hodin</a:t>
            </a:r>
            <a:r>
              <a:rPr lang="cs-CZ" sz="2200" dirty="0"/>
              <a:t>, než vyjdete ven, kvůli možnému radioaktivnímu spadu,</a:t>
            </a:r>
          </a:p>
          <a:p>
            <a:pPr marL="269875" indent="-269875">
              <a:buFont typeface="Arial" panose="020B0604020202020204" pitchFamily="34" charset="0"/>
              <a:buChar char="•"/>
            </a:pPr>
            <a:r>
              <a:rPr lang="cs-CZ" sz="2200" dirty="0"/>
              <a:t>při opuštění úkrytu si </a:t>
            </a:r>
            <a:r>
              <a:rPr lang="cs-CZ" sz="2200" dirty="0">
                <a:solidFill>
                  <a:srgbClr val="C00000"/>
                </a:solidFill>
              </a:rPr>
              <a:t>zakryjte dýchací cesty </a:t>
            </a:r>
            <a:r>
              <a:rPr lang="cs-CZ" sz="2200" dirty="0"/>
              <a:t>šátkem nebo respirátorem, abyste zabránili vdechnutí radioaktivní látek,</a:t>
            </a:r>
          </a:p>
          <a:p>
            <a:pPr marL="269875" indent="-269875">
              <a:buFont typeface="Arial" panose="020B0604020202020204" pitchFamily="34" charset="0"/>
              <a:buChar char="•"/>
            </a:pPr>
            <a:r>
              <a:rPr lang="cs-CZ" sz="2200" dirty="0"/>
              <a:t>po příchodu do bezpečí se co nejdříve </a:t>
            </a:r>
            <a:r>
              <a:rPr lang="cs-CZ" sz="2200" dirty="0">
                <a:solidFill>
                  <a:srgbClr val="C00000"/>
                </a:solidFill>
              </a:rPr>
              <a:t>osprchujte a vyměňte si oblečení</a:t>
            </a:r>
            <a:r>
              <a:rPr lang="cs-CZ" sz="2200" dirty="0"/>
              <a:t>, abyste zabránili dalšímu rozšiřování kontaminace,</a:t>
            </a:r>
          </a:p>
        </p:txBody>
      </p:sp>
      <p:sp>
        <p:nvSpPr>
          <p:cNvPr id="6" name="TextovéPole 5">
            <a:extLst>
              <a:ext uri="{FF2B5EF4-FFF2-40B4-BE49-F238E27FC236}">
                <a16:creationId xmlns:a16="http://schemas.microsoft.com/office/drawing/2014/main" id="{E4D4615A-73C7-4285-9C78-63A98DC424EE}"/>
              </a:ext>
            </a:extLst>
          </p:cNvPr>
          <p:cNvSpPr txBox="1"/>
          <p:nvPr/>
        </p:nvSpPr>
        <p:spPr>
          <a:xfrm>
            <a:off x="1055018" y="189566"/>
            <a:ext cx="9873415" cy="400110"/>
          </a:xfrm>
          <a:prstGeom prst="rect">
            <a:avLst/>
          </a:prstGeom>
          <a:noFill/>
        </p:spPr>
        <p:txBody>
          <a:bodyPr wrap="square">
            <a:spAutoFit/>
          </a:bodyPr>
          <a:lstStyle/>
          <a:p>
            <a:r>
              <a:rPr lang="cs-CZ" sz="2000" dirty="0"/>
              <a:t>https://www.sujb.cz/aktualne/detail/pokyny-pro-pripad-nutne-ochrany</a:t>
            </a:r>
          </a:p>
        </p:txBody>
      </p:sp>
    </p:spTree>
    <p:extLst>
      <p:ext uri="{BB962C8B-B14F-4D97-AF65-F5344CB8AC3E}">
        <p14:creationId xmlns:p14="http://schemas.microsoft.com/office/powerpoint/2010/main" val="6752209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Zástupný symbol pro obsah 4"/>
          <p:cNvPicPr>
            <a:picLocks noChangeAspect="1"/>
          </p:cNvPicPr>
          <p:nvPr/>
        </p:nvPicPr>
        <p:blipFill rotWithShape="1">
          <a:blip r:embed="rId2" cstate="print">
            <a:extLst>
              <a:ext uri="{28A0092B-C50C-407E-A947-70E740481C1C}">
                <a14:useLocalDpi xmlns:a14="http://schemas.microsoft.com/office/drawing/2010/main" val="0"/>
              </a:ext>
            </a:extLst>
          </a:blip>
          <a:srcRect l="10622" r="16032"/>
          <a:stretch/>
        </p:blipFill>
        <p:spPr>
          <a:xfrm rot="3758987">
            <a:off x="2829999" y="397160"/>
            <a:ext cx="1803158" cy="1698429"/>
          </a:xfrm>
          <a:prstGeom prst="rect">
            <a:avLst/>
          </a:prstGeom>
        </p:spPr>
      </p:pic>
      <p:sp>
        <p:nvSpPr>
          <p:cNvPr id="2" name="Nadpis 1"/>
          <p:cNvSpPr>
            <a:spLocks noGrp="1"/>
          </p:cNvSpPr>
          <p:nvPr>
            <p:ph type="title"/>
          </p:nvPr>
        </p:nvSpPr>
        <p:spPr>
          <a:xfrm>
            <a:off x="5794418" y="597985"/>
            <a:ext cx="5540332" cy="1325563"/>
          </a:xfrm>
        </p:spPr>
        <p:txBody>
          <a:bodyPr>
            <a:normAutofit fontScale="90000"/>
          </a:bodyPr>
          <a:lstStyle/>
          <a:p>
            <a:pPr algn="r"/>
            <a:r>
              <a:rPr lang="cs-CZ" altLang="cs-CZ" b="1" dirty="0"/>
              <a:t>Planetární model atomu –        </a:t>
            </a:r>
            <a:br>
              <a:rPr lang="cs-CZ" altLang="cs-CZ" b="1" dirty="0"/>
            </a:br>
            <a:r>
              <a:rPr lang="cs-CZ" altLang="cs-CZ" b="1" dirty="0"/>
              <a:t>   </a:t>
            </a:r>
            <a:endParaRPr lang="cs-CZ" dirty="0"/>
          </a:p>
        </p:txBody>
      </p:sp>
      <p:sp>
        <p:nvSpPr>
          <p:cNvPr id="3" name="Zástupný symbol pro obsah 2"/>
          <p:cNvSpPr>
            <a:spLocks noGrp="1"/>
          </p:cNvSpPr>
          <p:nvPr>
            <p:ph idx="1"/>
          </p:nvPr>
        </p:nvSpPr>
        <p:spPr>
          <a:xfrm>
            <a:off x="2563083" y="2531160"/>
            <a:ext cx="9162192" cy="3940470"/>
          </a:xfrm>
        </p:spPr>
        <p:txBody>
          <a:bodyPr>
            <a:noAutofit/>
          </a:bodyPr>
          <a:lstStyle/>
          <a:p>
            <a:pPr>
              <a:lnSpc>
                <a:spcPct val="100000"/>
              </a:lnSpc>
              <a:spcBef>
                <a:spcPts val="600"/>
              </a:spcBef>
            </a:pPr>
            <a:r>
              <a:rPr lang="cs-CZ" sz="2400" b="1" dirty="0">
                <a:solidFill>
                  <a:srgbClr val="FF0000"/>
                </a:solidFill>
              </a:rPr>
              <a:t>e- má náboj</a:t>
            </a:r>
          </a:p>
          <a:p>
            <a:pPr>
              <a:lnSpc>
                <a:spcPct val="100000"/>
              </a:lnSpc>
              <a:spcBef>
                <a:spcPts val="600"/>
              </a:spcBef>
            </a:pPr>
            <a:r>
              <a:rPr lang="cs-CZ" sz="2400" b="1" dirty="0">
                <a:solidFill>
                  <a:srgbClr val="FF0000"/>
                </a:solidFill>
              </a:rPr>
              <a:t>Kdyby se nehýbal, přitáhne ho jádro (viz dříve) </a:t>
            </a:r>
            <a:r>
              <a:rPr lang="cs-CZ" sz="2400" b="1" dirty="0">
                <a:solidFill>
                  <a:srgbClr val="FF0000"/>
                </a:solidFill>
                <a:sym typeface="Wingdings" panose="05000000000000000000" pitchFamily="2" charset="2"/>
              </a:rPr>
              <a:t> obíhá</a:t>
            </a:r>
            <a:endParaRPr lang="cs-CZ" sz="2400" b="1" dirty="0">
              <a:solidFill>
                <a:srgbClr val="FF0000"/>
              </a:solidFill>
            </a:endParaRPr>
          </a:p>
          <a:p>
            <a:pPr>
              <a:lnSpc>
                <a:spcPct val="100000"/>
              </a:lnSpc>
              <a:spcBef>
                <a:spcPts val="600"/>
              </a:spcBef>
            </a:pPr>
            <a:r>
              <a:rPr lang="cs-CZ" sz="2400" dirty="0"/>
              <a:t>Když se náboj pohybuje (oběh + rotace), generuje magnetické pole</a:t>
            </a:r>
          </a:p>
          <a:p>
            <a:pPr>
              <a:lnSpc>
                <a:spcPct val="100000"/>
              </a:lnSpc>
              <a:spcBef>
                <a:spcPts val="600"/>
              </a:spcBef>
            </a:pPr>
            <a:r>
              <a:rPr lang="cs-CZ" sz="2400" dirty="0"/>
              <a:t>Magnetické pole se ovšem také pohybuje (mění), takže generuje elektrické pole, to zase magnetické pole atd. </a:t>
            </a:r>
            <a:r>
              <a:rPr lang="cs-CZ" sz="2400" dirty="0">
                <a:sym typeface="Wingdings" panose="05000000000000000000" pitchFamily="2" charset="2"/>
              </a:rPr>
              <a:t> </a:t>
            </a:r>
            <a:r>
              <a:rPr lang="cs-CZ" sz="2400" dirty="0"/>
              <a:t>vyzařování el-</a:t>
            </a:r>
            <a:r>
              <a:rPr lang="cs-CZ" sz="2400" dirty="0" err="1"/>
              <a:t>mag</a:t>
            </a:r>
            <a:r>
              <a:rPr lang="cs-CZ" sz="2400" dirty="0"/>
              <a:t>. vln</a:t>
            </a:r>
          </a:p>
          <a:p>
            <a:pPr>
              <a:lnSpc>
                <a:spcPct val="100000"/>
              </a:lnSpc>
              <a:spcBef>
                <a:spcPts val="600"/>
              </a:spcBef>
            </a:pPr>
            <a:r>
              <a:rPr lang="cs-CZ" sz="2400" b="1" dirty="0">
                <a:solidFill>
                  <a:srgbClr val="FF0000"/>
                </a:solidFill>
              </a:rPr>
              <a:t>Vyzařováním el-</a:t>
            </a:r>
            <a:r>
              <a:rPr lang="cs-CZ" sz="2400" b="1" dirty="0" err="1">
                <a:solidFill>
                  <a:srgbClr val="FF0000"/>
                </a:solidFill>
              </a:rPr>
              <a:t>mag</a:t>
            </a:r>
            <a:r>
              <a:rPr lang="cs-CZ" sz="2400" b="1" dirty="0">
                <a:solidFill>
                  <a:srgbClr val="FF0000"/>
                </a:solidFill>
              </a:rPr>
              <a:t>. vln ztrácí e- kinetickou </a:t>
            </a:r>
            <a:r>
              <a:rPr lang="cs-CZ" sz="2400" dirty="0"/>
              <a:t>energii a měl by tedy postupně </a:t>
            </a:r>
            <a:r>
              <a:rPr lang="cs-CZ" sz="2400" u="sng" dirty="0"/>
              <a:t>spirálně padat do jádra</a:t>
            </a:r>
          </a:p>
          <a:p>
            <a:pPr>
              <a:lnSpc>
                <a:spcPct val="100000"/>
              </a:lnSpc>
              <a:spcBef>
                <a:spcPts val="600"/>
              </a:spcBef>
            </a:pPr>
            <a:r>
              <a:rPr lang="cs-CZ" altLang="cs-CZ" sz="2400" u="sng" dirty="0"/>
              <a:t>z modelu navíc vyplývá spojité spektrum</a:t>
            </a:r>
            <a:r>
              <a:rPr lang="cs-CZ" altLang="cs-CZ" sz="2400" dirty="0"/>
              <a:t>, zatímco experimentálně získaná </a:t>
            </a:r>
            <a:r>
              <a:rPr lang="cs-CZ" altLang="cs-CZ" sz="2400" b="1" dirty="0">
                <a:solidFill>
                  <a:srgbClr val="FF0000"/>
                </a:solidFill>
              </a:rPr>
              <a:t>spektra atomů jsou čárová</a:t>
            </a:r>
            <a:endParaRPr lang="cs-CZ" sz="2400" b="1" dirty="0">
              <a:solidFill>
                <a:srgbClr val="FF0000"/>
              </a:solidFill>
            </a:endParaRPr>
          </a:p>
          <a:p>
            <a:pPr>
              <a:lnSpc>
                <a:spcPct val="100000"/>
              </a:lnSpc>
              <a:spcBef>
                <a:spcPts val="600"/>
              </a:spcBef>
            </a:pPr>
            <a:endParaRPr lang="cs-CZ" sz="2400" dirty="0"/>
          </a:p>
        </p:txBody>
      </p:sp>
      <p:pic>
        <p:nvPicPr>
          <p:cNvPr id="4" name="Zástupný symbol pro obsah 4"/>
          <p:cNvPicPr>
            <a:picLocks noChangeAspect="1"/>
          </p:cNvPicPr>
          <p:nvPr/>
        </p:nvPicPr>
        <p:blipFill rotWithShape="1">
          <a:blip r:embed="rId2" cstate="print">
            <a:extLst>
              <a:ext uri="{28A0092B-C50C-407E-A947-70E740481C1C}">
                <a14:useLocalDpi xmlns:a14="http://schemas.microsoft.com/office/drawing/2010/main" val="0"/>
              </a:ext>
            </a:extLst>
          </a:blip>
          <a:srcRect l="10622" r="16032"/>
          <a:stretch/>
        </p:blipFill>
        <p:spPr>
          <a:xfrm>
            <a:off x="694183" y="1571356"/>
            <a:ext cx="1803158" cy="1698429"/>
          </a:xfrm>
          <a:prstGeom prst="rect">
            <a:avLst/>
          </a:prstGeom>
        </p:spPr>
      </p:pic>
      <p:sp>
        <p:nvSpPr>
          <p:cNvPr id="6" name="Oblouk 5"/>
          <p:cNvSpPr/>
          <p:nvPr/>
        </p:nvSpPr>
        <p:spPr>
          <a:xfrm rot="16654611">
            <a:off x="593551" y="1102373"/>
            <a:ext cx="8193123" cy="8193123"/>
          </a:xfrm>
          <a:prstGeom prst="arc">
            <a:avLst/>
          </a:pr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9" name="Obdélník 8"/>
          <p:cNvSpPr/>
          <p:nvPr/>
        </p:nvSpPr>
        <p:spPr>
          <a:xfrm>
            <a:off x="7033756" y="1457913"/>
            <a:ext cx="3474413" cy="769441"/>
          </a:xfrm>
          <a:prstGeom prst="rect">
            <a:avLst/>
          </a:prstGeom>
        </p:spPr>
        <p:txBody>
          <a:bodyPr wrap="none">
            <a:spAutoFit/>
          </a:bodyPr>
          <a:lstStyle/>
          <a:p>
            <a:r>
              <a:rPr lang="cs-CZ" altLang="cs-CZ" sz="4400" b="1" dirty="0">
                <a:latin typeface="+mj-lt"/>
                <a:ea typeface="+mj-ea"/>
                <a:cs typeface="+mj-cs"/>
              </a:rPr>
              <a:t>další problémy</a:t>
            </a:r>
            <a:endParaRPr lang="cs-CZ" sz="4400" b="1" dirty="0">
              <a:latin typeface="+mj-lt"/>
              <a:ea typeface="+mj-ea"/>
              <a:cs typeface="+mj-cs"/>
            </a:endParaRPr>
          </a:p>
        </p:txBody>
      </p:sp>
    </p:spTree>
    <p:extLst>
      <p:ext uri="{BB962C8B-B14F-4D97-AF65-F5344CB8AC3E}">
        <p14:creationId xmlns:p14="http://schemas.microsoft.com/office/powerpoint/2010/main" val="22370467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365127"/>
            <a:ext cx="12192000" cy="1325563"/>
          </a:xfrm>
        </p:spPr>
        <p:txBody>
          <a:bodyPr>
            <a:normAutofit/>
          </a:bodyPr>
          <a:lstStyle/>
          <a:p>
            <a:pPr algn="ctr"/>
            <a:r>
              <a:rPr lang="cs-CZ" altLang="cs-CZ" b="1" dirty="0"/>
              <a:t>Planetární model atomu – Problémy       </a:t>
            </a:r>
            <a:br>
              <a:rPr lang="cs-CZ" altLang="cs-CZ" b="1" dirty="0"/>
            </a:br>
            <a:endParaRPr lang="cs-CZ" dirty="0"/>
          </a:p>
        </p:txBody>
      </p:sp>
      <p:pic>
        <p:nvPicPr>
          <p:cNvPr id="4" name="Obrázek 3"/>
          <p:cNvPicPr>
            <a:picLocks noChangeAspect="1"/>
          </p:cNvPicPr>
          <p:nvPr/>
        </p:nvPicPr>
        <p:blipFill>
          <a:blip r:embed="rId2"/>
          <a:stretch>
            <a:fillRect/>
          </a:stretch>
        </p:blipFill>
        <p:spPr>
          <a:xfrm>
            <a:off x="2538985" y="1376966"/>
            <a:ext cx="7293973" cy="3216371"/>
          </a:xfrm>
          <a:prstGeom prst="rect">
            <a:avLst/>
          </a:prstGeom>
        </p:spPr>
      </p:pic>
      <p:sp>
        <p:nvSpPr>
          <p:cNvPr id="6" name="TextovéPole 5"/>
          <p:cNvSpPr txBox="1"/>
          <p:nvPr/>
        </p:nvSpPr>
        <p:spPr>
          <a:xfrm>
            <a:off x="695325" y="4901184"/>
            <a:ext cx="10925175" cy="1354217"/>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cs-CZ" sz="2400" dirty="0"/>
              <a:t>Spočítáno, jak rychle by k tomu elektrickému kolapsu atomu došlo – kdyby to bylo např. 20 </a:t>
            </a:r>
            <a:r>
              <a:rPr lang="cs-CZ" sz="2400" dirty="0" err="1"/>
              <a:t>mld</a:t>
            </a:r>
            <a:r>
              <a:rPr lang="cs-CZ" sz="2400" dirty="0"/>
              <a:t> let, nemusel by to být ještě problém – </a:t>
            </a:r>
          </a:p>
          <a:p>
            <a:pPr marL="342900" indent="-342900">
              <a:spcBef>
                <a:spcPts val="1200"/>
              </a:spcBef>
              <a:buFont typeface="Arial" panose="020B0604020202020204" pitchFamily="34" charset="0"/>
              <a:buChar char="•"/>
            </a:pPr>
            <a:r>
              <a:rPr lang="cs-CZ" sz="2400" dirty="0"/>
              <a:t>jenže </a:t>
            </a:r>
            <a:r>
              <a:rPr lang="cs-CZ" sz="2400" b="1" dirty="0">
                <a:solidFill>
                  <a:srgbClr val="FF0000"/>
                </a:solidFill>
              </a:rPr>
              <a:t>vyšlo 10</a:t>
            </a:r>
            <a:r>
              <a:rPr lang="cs-CZ" sz="2400" b="1" baseline="30000" dirty="0">
                <a:solidFill>
                  <a:srgbClr val="FF0000"/>
                </a:solidFill>
              </a:rPr>
              <a:t>-10</a:t>
            </a:r>
            <a:r>
              <a:rPr lang="cs-CZ" sz="2400" b="1" dirty="0">
                <a:solidFill>
                  <a:srgbClr val="FF0000"/>
                </a:solidFill>
              </a:rPr>
              <a:t>–10</a:t>
            </a:r>
            <a:r>
              <a:rPr lang="cs-CZ" sz="2400" b="1" baseline="30000" dirty="0">
                <a:solidFill>
                  <a:srgbClr val="FF0000"/>
                </a:solidFill>
              </a:rPr>
              <a:t>-8 </a:t>
            </a:r>
            <a:r>
              <a:rPr lang="cs-CZ" sz="2400" b="1" dirty="0">
                <a:solidFill>
                  <a:srgbClr val="FF0000"/>
                </a:solidFill>
              </a:rPr>
              <a:t>s</a:t>
            </a:r>
            <a:r>
              <a:rPr lang="cs-CZ" sz="2400" dirty="0"/>
              <a:t>, což evidentně odporuje skutečnosti (atomy tu stále jsou)</a:t>
            </a:r>
          </a:p>
        </p:txBody>
      </p:sp>
    </p:spTree>
    <p:extLst>
      <p:ext uri="{BB962C8B-B14F-4D97-AF65-F5344CB8AC3E}">
        <p14:creationId xmlns:p14="http://schemas.microsoft.com/office/powerpoint/2010/main" val="13179044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Nadpis 1"/>
          <p:cNvSpPr>
            <a:spLocks noGrp="1"/>
          </p:cNvSpPr>
          <p:nvPr>
            <p:ph type="title"/>
          </p:nvPr>
        </p:nvSpPr>
        <p:spPr>
          <a:xfrm>
            <a:off x="0" y="68241"/>
            <a:ext cx="12192000" cy="1067099"/>
          </a:xfrm>
        </p:spPr>
        <p:txBody>
          <a:bodyPr/>
          <a:lstStyle/>
          <a:p>
            <a:pPr algn="ctr"/>
            <a:r>
              <a:rPr lang="cs-CZ" altLang="cs-CZ" b="1" dirty="0"/>
              <a:t>Bohrův „kvantový“ planetární model atomu </a:t>
            </a:r>
          </a:p>
        </p:txBody>
      </p:sp>
      <p:sp>
        <p:nvSpPr>
          <p:cNvPr id="3" name="Zástupný symbol pro obsah 2"/>
          <p:cNvSpPr>
            <a:spLocks noGrp="1"/>
          </p:cNvSpPr>
          <p:nvPr>
            <p:ph idx="1"/>
          </p:nvPr>
        </p:nvSpPr>
        <p:spPr>
          <a:xfrm>
            <a:off x="432324" y="1026600"/>
            <a:ext cx="7416276" cy="2369127"/>
          </a:xfrm>
        </p:spPr>
        <p:txBody>
          <a:bodyPr rtlCol="0">
            <a:noAutofit/>
          </a:bodyPr>
          <a:lstStyle/>
          <a:p>
            <a:pPr>
              <a:lnSpc>
                <a:spcPct val="120000"/>
              </a:lnSpc>
              <a:defRPr/>
            </a:pPr>
            <a:r>
              <a:rPr lang="cs-CZ" altLang="cs-CZ" sz="2000" b="1" dirty="0"/>
              <a:t>Niels </a:t>
            </a:r>
            <a:r>
              <a:rPr lang="cs-CZ" altLang="cs-CZ" sz="2000" b="1" dirty="0" err="1"/>
              <a:t>Bohr</a:t>
            </a:r>
            <a:r>
              <a:rPr lang="cs-CZ" altLang="cs-CZ" sz="2000" b="1" dirty="0"/>
              <a:t> </a:t>
            </a:r>
            <a:r>
              <a:rPr lang="cs-CZ" sz="2000" dirty="0"/>
              <a:t>dánský fyzik, rok 1913. (1922 NC za fyziku)</a:t>
            </a:r>
          </a:p>
          <a:p>
            <a:pPr>
              <a:lnSpc>
                <a:spcPct val="120000"/>
              </a:lnSpc>
              <a:defRPr/>
            </a:pPr>
            <a:r>
              <a:rPr lang="cs-CZ" sz="2000" u="sng" dirty="0"/>
              <a:t>PROBLÉM</a:t>
            </a:r>
            <a:r>
              <a:rPr lang="cs-CZ" sz="2000" dirty="0"/>
              <a:t>: </a:t>
            </a:r>
            <a:r>
              <a:rPr lang="cs-CZ" sz="2000" dirty="0" err="1"/>
              <a:t>Rutherfordův</a:t>
            </a:r>
            <a:r>
              <a:rPr lang="cs-CZ" sz="2000" dirty="0"/>
              <a:t> planetární model atomu není stabilní podle klasických zákonů fyziky (Maxwellova elektrodynamika). </a:t>
            </a:r>
          </a:p>
          <a:p>
            <a:pPr>
              <a:lnSpc>
                <a:spcPct val="120000"/>
              </a:lnSpc>
              <a:defRPr/>
            </a:pPr>
            <a:r>
              <a:rPr lang="cs-CZ" sz="2000" u="sng" dirty="0"/>
              <a:t>CO S TÍM</a:t>
            </a:r>
            <a:r>
              <a:rPr lang="cs-CZ" sz="2000" dirty="0"/>
              <a:t>: </a:t>
            </a:r>
          </a:p>
          <a:p>
            <a:pPr>
              <a:lnSpc>
                <a:spcPct val="120000"/>
              </a:lnSpc>
              <a:defRPr/>
            </a:pPr>
            <a:r>
              <a:rPr lang="cs-CZ" sz="2000" dirty="0"/>
              <a:t>MAX PLANCK: Již v roce 1900 objevil, že </a:t>
            </a:r>
            <a:r>
              <a:rPr lang="cs-CZ" sz="2000" u="sng" dirty="0"/>
              <a:t>záření absorbované nebo vydávané atomy nemůže mít libovolnou energii, ale je vždy pohlcováno nebo vydáváno v určitých kvantech</a:t>
            </a:r>
            <a:r>
              <a:rPr lang="cs-CZ" sz="2000" dirty="0"/>
              <a:t>, tato </a:t>
            </a:r>
            <a:r>
              <a:rPr lang="cs-CZ" sz="2000" b="1" dirty="0">
                <a:solidFill>
                  <a:srgbClr val="FF0000"/>
                </a:solidFill>
              </a:rPr>
              <a:t>energie je úměrná frekvenci a tzv. Planckově konstantě</a:t>
            </a:r>
          </a:p>
          <a:p>
            <a:pPr>
              <a:lnSpc>
                <a:spcPct val="120000"/>
              </a:lnSpc>
              <a:defRPr/>
            </a:pPr>
            <a:r>
              <a:rPr lang="cs-CZ" sz="2000" b="1" dirty="0">
                <a:solidFill>
                  <a:srgbClr val="FF0000"/>
                </a:solidFill>
              </a:rPr>
              <a:t>N. </a:t>
            </a:r>
            <a:r>
              <a:rPr lang="cs-CZ" sz="2000" b="1" dirty="0" err="1">
                <a:solidFill>
                  <a:srgbClr val="FF0000"/>
                </a:solidFill>
              </a:rPr>
              <a:t>Bohr</a:t>
            </a:r>
            <a:r>
              <a:rPr lang="cs-CZ" sz="2000" b="1" dirty="0">
                <a:solidFill>
                  <a:srgbClr val="FF0000"/>
                </a:solidFill>
              </a:rPr>
              <a:t> vylepšil </a:t>
            </a:r>
            <a:r>
              <a:rPr lang="cs-CZ" sz="2000" b="1" dirty="0" err="1">
                <a:solidFill>
                  <a:srgbClr val="FF0000"/>
                </a:solidFill>
              </a:rPr>
              <a:t>Rutherfordův</a:t>
            </a:r>
            <a:r>
              <a:rPr lang="cs-CZ" sz="2000" b="1" dirty="0">
                <a:solidFill>
                  <a:srgbClr val="FF0000"/>
                </a:solidFill>
              </a:rPr>
              <a:t> model tím, že do něj začlenil Planckovu teorii o kvantování energie</a:t>
            </a:r>
            <a:r>
              <a:rPr lang="cs-CZ" sz="2000" dirty="0"/>
              <a:t>. </a:t>
            </a:r>
            <a:r>
              <a:rPr lang="cs-CZ" sz="2000" u="sng" dirty="0"/>
              <a:t>Prohlásil, že elektromagnetické zákony uvnitř atomů neplatí</a:t>
            </a:r>
            <a:r>
              <a:rPr lang="cs-CZ" sz="2000" dirty="0"/>
              <a:t>, tj. že známé fyzikální zákony nejsou aplikovatelné v oblasti mikrosvěta </a:t>
            </a:r>
            <a:r>
              <a:rPr lang="cs-CZ" sz="2000" dirty="0">
                <a:sym typeface="Wingdings" panose="05000000000000000000" pitchFamily="2" charset="2"/>
              </a:rPr>
              <a:t> </a:t>
            </a:r>
            <a:r>
              <a:rPr lang="cs-CZ" sz="2000" b="1" dirty="0">
                <a:solidFill>
                  <a:srgbClr val="FF0000"/>
                </a:solidFill>
                <a:sym typeface="Wingdings" panose="05000000000000000000" pitchFamily="2" charset="2"/>
              </a:rPr>
              <a:t>první kvantový model atomu</a:t>
            </a:r>
          </a:p>
        </p:txBody>
      </p:sp>
      <p:sp>
        <p:nvSpPr>
          <p:cNvPr id="4" name="Zástupný symbol pro obsah 2"/>
          <p:cNvSpPr txBox="1">
            <a:spLocks/>
          </p:cNvSpPr>
          <p:nvPr/>
        </p:nvSpPr>
        <p:spPr>
          <a:xfrm>
            <a:off x="432324" y="5079169"/>
            <a:ext cx="7461663" cy="15941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cs-CZ" sz="2000" b="1" dirty="0">
              <a:solidFill>
                <a:srgbClr val="FF0000"/>
              </a:solidFill>
            </a:endParaRPr>
          </a:p>
        </p:txBody>
      </p:sp>
      <p:pic>
        <p:nvPicPr>
          <p:cNvPr id="10" name="Obrázek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6207" y="1041621"/>
            <a:ext cx="3237969" cy="2679698"/>
          </a:xfrm>
          <a:prstGeom prst="rect">
            <a:avLst/>
          </a:prstGeom>
        </p:spPr>
      </p:pic>
      <p:pic>
        <p:nvPicPr>
          <p:cNvPr id="9" name="Obráze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4779" y="2516050"/>
            <a:ext cx="1507004" cy="1507004"/>
          </a:xfrm>
          <a:prstGeom prst="rect">
            <a:avLst/>
          </a:prstGeom>
        </p:spPr>
      </p:pic>
      <p:pic>
        <p:nvPicPr>
          <p:cNvPr id="7" name="Obráze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71385" y="996587"/>
            <a:ext cx="1267427" cy="1485408"/>
          </a:xfrm>
          <a:prstGeom prst="rect">
            <a:avLst/>
          </a:prstGeom>
        </p:spPr>
      </p:pic>
      <mc:AlternateContent xmlns:mc="http://schemas.openxmlformats.org/markup-compatibility/2006" xmlns:a14="http://schemas.microsoft.com/office/drawing/2010/main">
        <mc:Choice Requires="a14">
          <p:sp>
            <p:nvSpPr>
              <p:cNvPr id="11" name="TextovéPole 10"/>
              <p:cNvSpPr txBox="1"/>
              <p:nvPr/>
            </p:nvSpPr>
            <p:spPr>
              <a:xfrm>
                <a:off x="8691306" y="4097036"/>
                <a:ext cx="2167773" cy="543162"/>
              </a:xfrm>
              <a:prstGeom prst="rect">
                <a:avLst/>
              </a:prstGeom>
              <a:noFill/>
            </p:spPr>
            <p:txBody>
              <a:bodyPr wrap="none" lIns="0" tIns="0" rIns="0" bIns="0" rtlCol="0">
                <a:spAutoFit/>
              </a:bodyPr>
              <a:lstStyle/>
              <a:p>
                <a:r>
                  <a:rPr lang="cs-CZ" sz="2400" b="1" dirty="0">
                    <a:latin typeface="Cambria Math" panose="02040503050406030204" pitchFamily="18" charset="0"/>
                  </a:rPr>
                  <a:t> E </a:t>
                </a:r>
                <a14:m>
                  <m:oMath xmlns:m="http://schemas.openxmlformats.org/officeDocument/2006/math">
                    <m:r>
                      <a:rPr lang="cs-CZ" sz="2400" b="1" i="1">
                        <a:latin typeface="Cambria Math" panose="02040503050406030204" pitchFamily="18" charset="0"/>
                      </a:rPr>
                      <m:t>=</m:t>
                    </m:r>
                    <m:r>
                      <a:rPr lang="cs-CZ" sz="2400" b="1" i="1">
                        <a:latin typeface="Cambria Math" panose="02040503050406030204" pitchFamily="18" charset="0"/>
                      </a:rPr>
                      <m:t>𝒉</m:t>
                    </m:r>
                    <m:r>
                      <a:rPr lang="en-US" sz="2400" b="1" i="1">
                        <a:latin typeface="Cambria Math" panose="02040503050406030204" pitchFamily="18" charset="0"/>
                      </a:rPr>
                      <m:t>∗</m:t>
                    </m:r>
                    <m:r>
                      <m:rPr>
                        <m:nor/>
                      </m:rPr>
                      <a:rPr lang="cs-CZ" sz="2400" b="1" dirty="0">
                        <a:latin typeface="Symbol" panose="05050102010706020507" pitchFamily="18" charset="2"/>
                      </a:rPr>
                      <m:t>n</m:t>
                    </m:r>
                    <m:r>
                      <a:rPr lang="cs-CZ" sz="2400" b="1" i="1">
                        <a:latin typeface="Cambria Math" panose="02040503050406030204" pitchFamily="18" charset="0"/>
                      </a:rPr>
                      <m:t>=</m:t>
                    </m:r>
                    <m:f>
                      <m:fPr>
                        <m:ctrlPr>
                          <a:rPr lang="cs-CZ" sz="2400" b="1" i="1">
                            <a:latin typeface="Cambria Math" panose="02040503050406030204" pitchFamily="18" charset="0"/>
                          </a:rPr>
                        </m:ctrlPr>
                      </m:fPr>
                      <m:num>
                        <m:r>
                          <a:rPr lang="cs-CZ" sz="2400" b="1" i="1">
                            <a:latin typeface="Cambria Math" panose="02040503050406030204" pitchFamily="18" charset="0"/>
                          </a:rPr>
                          <m:t>𝒉𝒄</m:t>
                        </m:r>
                      </m:num>
                      <m:den>
                        <m:r>
                          <m:rPr>
                            <m:nor/>
                          </m:rPr>
                          <a:rPr lang="cs-CZ" sz="2400" b="1" dirty="0">
                            <a:latin typeface="Symbol" panose="05050102010706020507" pitchFamily="18" charset="2"/>
                          </a:rPr>
                          <m:t>l</m:t>
                        </m:r>
                      </m:den>
                    </m:f>
                    <m:r>
                      <a:rPr lang="cs-CZ" sz="2400" b="1" i="1">
                        <a:latin typeface="Cambria Math" panose="02040503050406030204" pitchFamily="18" charset="0"/>
                      </a:rPr>
                      <m:t>,  </m:t>
                    </m:r>
                  </m:oMath>
                </a14:m>
                <a:endParaRPr lang="cs-CZ" sz="2400" b="1" dirty="0"/>
              </a:p>
            </p:txBody>
          </p:sp>
        </mc:Choice>
        <mc:Fallback xmlns="">
          <p:sp>
            <p:nvSpPr>
              <p:cNvPr id="11" name="TextovéPole 10"/>
              <p:cNvSpPr txBox="1">
                <a:spLocks noRot="1" noChangeAspect="1" noMove="1" noResize="1" noEditPoints="1" noAdjustHandles="1" noChangeArrowheads="1" noChangeShapeType="1" noTextEdit="1"/>
              </p:cNvSpPr>
              <p:nvPr/>
            </p:nvSpPr>
            <p:spPr>
              <a:xfrm>
                <a:off x="8691306" y="4097036"/>
                <a:ext cx="2167773" cy="543162"/>
              </a:xfrm>
              <a:prstGeom prst="rect">
                <a:avLst/>
              </a:prstGeom>
              <a:blipFill>
                <a:blip r:embed="rId5"/>
                <a:stretch>
                  <a:fillRect l="-5634" t="-2247" b="-16854"/>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12" name="Obdélník 11"/>
              <p:cNvSpPr/>
              <p:nvPr/>
            </p:nvSpPr>
            <p:spPr>
              <a:xfrm>
                <a:off x="8625259" y="4788163"/>
                <a:ext cx="2592376" cy="1477328"/>
              </a:xfrm>
              <a:prstGeom prst="rect">
                <a:avLst/>
              </a:prstGeom>
            </p:spPr>
            <p:txBody>
              <a:bodyPr wrap="none">
                <a:spAutoFit/>
              </a:bodyPr>
              <a:lstStyle/>
              <a:p>
                <a14:m>
                  <m:oMath xmlns:m="http://schemas.openxmlformats.org/officeDocument/2006/math">
                    <m:r>
                      <m:rPr>
                        <m:nor/>
                      </m:rPr>
                      <a:rPr lang="cs-CZ" b="1" dirty="0" smtClean="0">
                        <a:latin typeface="Symbol" panose="05050102010706020507" pitchFamily="18" charset="2"/>
                      </a:rPr>
                      <m:t>n</m:t>
                    </m:r>
                  </m:oMath>
                </a14:m>
                <a:r>
                  <a:rPr lang="cs-CZ" dirty="0">
                    <a:latin typeface="+mj-lt"/>
                  </a:rPr>
                  <a:t> </a:t>
                </a:r>
                <a:r>
                  <a:rPr lang="en-US" dirty="0">
                    <a:latin typeface="+mj-lt"/>
                  </a:rPr>
                  <a:t>[</a:t>
                </a:r>
                <a:r>
                  <a:rPr lang="cs-CZ" dirty="0" err="1">
                    <a:latin typeface="+mj-lt"/>
                  </a:rPr>
                  <a:t>ny</a:t>
                </a:r>
                <a:r>
                  <a:rPr lang="cs-CZ" dirty="0">
                    <a:latin typeface="+mj-lt"/>
                  </a:rPr>
                  <a:t>:</a:t>
                </a:r>
                <a:r>
                  <a:rPr lang="en-US" dirty="0">
                    <a:latin typeface="+mj-lt"/>
                  </a:rPr>
                  <a:t>]</a:t>
                </a:r>
                <a:r>
                  <a:rPr lang="cs-CZ" dirty="0">
                    <a:latin typeface="+mj-lt"/>
                  </a:rPr>
                  <a:t> = frekvence záření</a:t>
                </a:r>
              </a:p>
              <a:p>
                <a14:m>
                  <m:oMath xmlns:m="http://schemas.openxmlformats.org/officeDocument/2006/math">
                    <m:r>
                      <a:rPr lang="cs-CZ" b="1" i="1">
                        <a:latin typeface="Cambria Math" panose="02040503050406030204" pitchFamily="18" charset="0"/>
                      </a:rPr>
                      <m:t>𝒉</m:t>
                    </m:r>
                  </m:oMath>
                </a14:m>
                <a:r>
                  <a:rPr lang="cs-CZ" dirty="0">
                    <a:latin typeface="+mj-lt"/>
                  </a:rPr>
                  <a:t> = </a:t>
                </a:r>
                <a14:m>
                  <m:oMath xmlns:m="http://schemas.openxmlformats.org/officeDocument/2006/math">
                    <m:r>
                      <m:rPr>
                        <m:sty m:val="p"/>
                      </m:rPr>
                      <a:rPr lang="cs-CZ">
                        <a:latin typeface="Cambria Math" panose="02040503050406030204" pitchFamily="18" charset="0"/>
                      </a:rPr>
                      <m:t>Planckova</m:t>
                    </m:r>
                    <m:r>
                      <a:rPr lang="cs-CZ">
                        <a:latin typeface="Cambria Math" panose="02040503050406030204" pitchFamily="18" charset="0"/>
                      </a:rPr>
                      <m:t> </m:t>
                    </m:r>
                    <m:r>
                      <m:rPr>
                        <m:sty m:val="p"/>
                      </m:rPr>
                      <a:rPr lang="cs-CZ">
                        <a:latin typeface="Cambria Math" panose="02040503050406030204" pitchFamily="18" charset="0"/>
                      </a:rPr>
                      <m:t>konstanta</m:t>
                    </m:r>
                  </m:oMath>
                </a14:m>
                <a:endParaRPr lang="cs-CZ" dirty="0">
                  <a:latin typeface="Cambria Math" panose="02040503050406030204" pitchFamily="18" charset="0"/>
                </a:endParaRPr>
              </a:p>
              <a:p>
                <a14:m>
                  <m:oMath xmlns:m="http://schemas.openxmlformats.org/officeDocument/2006/math">
                    <m:r>
                      <a:rPr lang="cs-CZ">
                        <a:latin typeface="Cambria Math" panose="02040503050406030204" pitchFamily="18" charset="0"/>
                      </a:rPr>
                      <m:t>=</m:t>
                    </m:r>
                  </m:oMath>
                </a14:m>
                <a:r>
                  <a:rPr lang="cs-CZ" dirty="0"/>
                  <a:t>6.626 . 10</a:t>
                </a:r>
                <a:r>
                  <a:rPr lang="cs-CZ" baseline="30000" dirty="0"/>
                  <a:t>-34</a:t>
                </a:r>
                <a:r>
                  <a:rPr lang="cs-CZ" dirty="0"/>
                  <a:t> </a:t>
                </a:r>
                <a:r>
                  <a:rPr lang="cs-CZ" dirty="0" err="1"/>
                  <a:t>J.s</a:t>
                </a:r>
                <a:endParaRPr lang="cs-CZ" dirty="0"/>
              </a:p>
              <a:p>
                <a14:m>
                  <m:oMath xmlns:m="http://schemas.openxmlformats.org/officeDocument/2006/math">
                    <m:r>
                      <a:rPr lang="cs-CZ" b="1" i="1">
                        <a:latin typeface="Cambria Math" panose="02040503050406030204" pitchFamily="18" charset="0"/>
                      </a:rPr>
                      <m:t>𝒄</m:t>
                    </m:r>
                  </m:oMath>
                </a14:m>
                <a:r>
                  <a:rPr lang="cs-CZ" dirty="0">
                    <a:latin typeface="+mj-lt"/>
                  </a:rPr>
                  <a:t> = rychlost světla</a:t>
                </a:r>
              </a:p>
              <a:p>
                <a14:m>
                  <m:oMath xmlns:m="http://schemas.openxmlformats.org/officeDocument/2006/math">
                    <m:r>
                      <m:rPr>
                        <m:nor/>
                      </m:rPr>
                      <a:rPr lang="cs-CZ" b="1" dirty="0">
                        <a:latin typeface="Symbol" panose="05050102010706020507" pitchFamily="18" charset="2"/>
                      </a:rPr>
                      <m:t>l</m:t>
                    </m:r>
                  </m:oMath>
                </a14:m>
                <a:r>
                  <a:rPr lang="cs-CZ" dirty="0">
                    <a:latin typeface="+mj-lt"/>
                  </a:rPr>
                  <a:t> = vlnová délka záření</a:t>
                </a:r>
              </a:p>
            </p:txBody>
          </p:sp>
        </mc:Choice>
        <mc:Fallback xmlns="">
          <p:sp>
            <p:nvSpPr>
              <p:cNvPr id="12" name="Obdélník 11"/>
              <p:cNvSpPr>
                <a:spLocks noRot="1" noChangeAspect="1" noMove="1" noResize="1" noEditPoints="1" noAdjustHandles="1" noChangeArrowheads="1" noChangeShapeType="1" noTextEdit="1"/>
              </p:cNvSpPr>
              <p:nvPr/>
            </p:nvSpPr>
            <p:spPr>
              <a:xfrm>
                <a:off x="8625259" y="4788163"/>
                <a:ext cx="2592376" cy="1477328"/>
              </a:xfrm>
              <a:prstGeom prst="rect">
                <a:avLst/>
              </a:prstGeom>
              <a:blipFill>
                <a:blip r:embed="rId6"/>
                <a:stretch>
                  <a:fillRect t="-2058" b="-5350"/>
                </a:stretch>
              </a:blipFill>
            </p:spPr>
            <p:txBody>
              <a:bodyPr/>
              <a:lstStyle/>
              <a:p>
                <a:r>
                  <a:rPr lang="cs-CZ">
                    <a:noFill/>
                  </a:rPr>
                  <a:t> </a:t>
                </a:r>
              </a:p>
            </p:txBody>
          </p:sp>
        </mc:Fallback>
      </mc:AlternateContent>
      <p:cxnSp>
        <p:nvCxnSpPr>
          <p:cNvPr id="13" name="Přímá spojnice se šipkou 12"/>
          <p:cNvCxnSpPr/>
          <p:nvPr/>
        </p:nvCxnSpPr>
        <p:spPr>
          <a:xfrm>
            <a:off x="7733553" y="5528235"/>
            <a:ext cx="496047"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67128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70871"/>
            <a:ext cx="12191999" cy="896746"/>
          </a:xfrm>
        </p:spPr>
        <p:txBody>
          <a:bodyPr>
            <a:normAutofit/>
          </a:bodyPr>
          <a:lstStyle/>
          <a:p>
            <a:pPr algn="ctr"/>
            <a:r>
              <a:rPr lang="cs-CZ" altLang="cs-CZ" b="1" dirty="0"/>
              <a:t>Bohrův „kvantový“ planetární model atomu </a:t>
            </a:r>
            <a:endParaRPr lang="cs-CZ" dirty="0"/>
          </a:p>
        </p:txBody>
      </p:sp>
      <p:pic>
        <p:nvPicPr>
          <p:cNvPr id="5" name="Obrázek 4"/>
          <p:cNvPicPr>
            <a:picLocks noChangeAspect="1"/>
          </p:cNvPicPr>
          <p:nvPr/>
        </p:nvPicPr>
        <p:blipFill>
          <a:blip r:embed="rId2"/>
          <a:stretch>
            <a:fillRect/>
          </a:stretch>
        </p:blipFill>
        <p:spPr>
          <a:xfrm>
            <a:off x="8822928" y="4277810"/>
            <a:ext cx="2607071" cy="1012885"/>
          </a:xfrm>
          <a:prstGeom prst="rect">
            <a:avLst/>
          </a:prstGeom>
        </p:spPr>
      </p:pic>
      <p:sp>
        <p:nvSpPr>
          <p:cNvPr id="6" name="Zástupný symbol pro obsah 2"/>
          <p:cNvSpPr txBox="1">
            <a:spLocks/>
          </p:cNvSpPr>
          <p:nvPr/>
        </p:nvSpPr>
        <p:spPr>
          <a:xfrm>
            <a:off x="561976" y="1573298"/>
            <a:ext cx="7257255" cy="16869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600"/>
              </a:spcBef>
              <a:defRPr/>
            </a:pPr>
            <a:r>
              <a:rPr lang="cs-CZ" sz="2200" dirty="0"/>
              <a:t>Na základě experimentů a s tehdy vznikající kvantovou mechanikou    </a:t>
            </a:r>
            <a:r>
              <a:rPr lang="cs-CZ" sz="2200" b="1" dirty="0">
                <a:solidFill>
                  <a:srgbClr val="FF0000"/>
                </a:solidFill>
              </a:rPr>
              <a:t>doplnil planetární model o</a:t>
            </a:r>
            <a:r>
              <a:rPr lang="cs-CZ" sz="2200" b="1" dirty="0"/>
              <a:t> </a:t>
            </a:r>
            <a:r>
              <a:rPr lang="cs-CZ" sz="2200" b="1" dirty="0">
                <a:solidFill>
                  <a:srgbClr val="FF0000"/>
                </a:solidFill>
              </a:rPr>
              <a:t>3 zásadní (Bohrovy) postuláty</a:t>
            </a:r>
            <a:r>
              <a:rPr lang="cs-CZ" sz="2200" dirty="0">
                <a:solidFill>
                  <a:srgbClr val="FF0000"/>
                </a:solidFill>
              </a:rPr>
              <a:t> </a:t>
            </a:r>
            <a:r>
              <a:rPr lang="cs-CZ" sz="2200" dirty="0"/>
              <a:t>(</a:t>
            </a:r>
            <a:r>
              <a:rPr lang="pl-PL" sz="2200" dirty="0"/>
              <a:t>které jsou v rozporu s klasickou mechanikou tak i s elektrodynamikou):</a:t>
            </a:r>
          </a:p>
        </p:txBody>
      </p:sp>
      <p:pic>
        <p:nvPicPr>
          <p:cNvPr id="7"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2634" y="1567305"/>
            <a:ext cx="4783015" cy="2017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Obdélník 7"/>
          <p:cNvSpPr/>
          <p:nvPr/>
        </p:nvSpPr>
        <p:spPr>
          <a:xfrm>
            <a:off x="607038" y="3514675"/>
            <a:ext cx="7303062" cy="2539157"/>
          </a:xfrm>
          <a:prstGeom prst="rect">
            <a:avLst/>
          </a:prstGeom>
        </p:spPr>
        <p:txBody>
          <a:bodyPr wrap="square">
            <a:spAutoFit/>
          </a:bodyPr>
          <a:lstStyle/>
          <a:p>
            <a:pPr marL="342900" indent="-342900">
              <a:spcBef>
                <a:spcPts val="600"/>
              </a:spcBef>
              <a:buAutoNum type="arabicParenR"/>
              <a:defRPr/>
            </a:pPr>
            <a:r>
              <a:rPr lang="cs-CZ" sz="2200" u="sng" dirty="0"/>
              <a:t>elektrony obíhají atomové jádro </a:t>
            </a:r>
            <a:r>
              <a:rPr lang="cs-CZ" sz="2200" b="1" u="sng" dirty="0">
                <a:solidFill>
                  <a:srgbClr val="FF0000"/>
                </a:solidFill>
              </a:rPr>
              <a:t>jen na pevně daných dovolených kvantových drahách s přesně určenými diskrétními hodnotami poloměru</a:t>
            </a:r>
            <a:r>
              <a:rPr lang="cs-CZ" sz="2200" dirty="0"/>
              <a:t>. </a:t>
            </a:r>
          </a:p>
          <a:p>
            <a:pPr marL="361950">
              <a:spcBef>
                <a:spcPts val="600"/>
              </a:spcBef>
              <a:defRPr/>
            </a:pPr>
            <a:r>
              <a:rPr lang="cs-CZ" sz="2200" dirty="0"/>
              <a:t>Možné jsou pouze takové dráhy, kde moment hybnosti obíhajícího elektronu odpovídá </a:t>
            </a:r>
            <a:r>
              <a:rPr lang="cs-CZ" sz="2200" dirty="0">
                <a:solidFill>
                  <a:srgbClr val="FF0000"/>
                </a:solidFill>
              </a:rPr>
              <a:t>celistvým násobkům </a:t>
            </a:r>
            <a:r>
              <a:rPr lang="cs-CZ" sz="2200" b="1" dirty="0">
                <a:solidFill>
                  <a:srgbClr val="FF0000"/>
                </a:solidFill>
              </a:rPr>
              <a:t>h/2</a:t>
            </a:r>
            <a:r>
              <a:rPr lang="cs-CZ" sz="2200" b="1" dirty="0">
                <a:solidFill>
                  <a:srgbClr val="FF0000"/>
                </a:solidFill>
                <a:latin typeface="Symbol" panose="05050102010706020507" pitchFamily="18" charset="2"/>
              </a:rPr>
              <a:t>p </a:t>
            </a:r>
            <a:r>
              <a:rPr lang="cs-CZ" sz="2200" b="1" dirty="0"/>
              <a:t>(moment hybnosti elektronu je kvantován v násobcích redukované Planckovy konstanty)</a:t>
            </a:r>
            <a:r>
              <a:rPr lang="cs-CZ" sz="2200" dirty="0"/>
              <a:t>	</a:t>
            </a:r>
          </a:p>
        </p:txBody>
      </p:sp>
      <p:cxnSp>
        <p:nvCxnSpPr>
          <p:cNvPr id="11" name="Přímá spojnice se šipkou 10"/>
          <p:cNvCxnSpPr/>
          <p:nvPr/>
        </p:nvCxnSpPr>
        <p:spPr>
          <a:xfrm flipV="1">
            <a:off x="7565666" y="4440247"/>
            <a:ext cx="800847" cy="1792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Přímá spojnice se šipkou 9"/>
          <p:cNvCxnSpPr>
            <a:cxnSpLocks/>
          </p:cNvCxnSpPr>
          <p:nvPr/>
        </p:nvCxnSpPr>
        <p:spPr>
          <a:xfrm>
            <a:off x="6161042" y="3040234"/>
            <a:ext cx="1103916"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92526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obsah 2">
            <a:extLst>
              <a:ext uri="{FF2B5EF4-FFF2-40B4-BE49-F238E27FC236}">
                <a16:creationId xmlns:a16="http://schemas.microsoft.com/office/drawing/2014/main" id="{8CCDDA90-C903-48C7-869B-759045876194}"/>
              </a:ext>
            </a:extLst>
          </p:cNvPr>
          <p:cNvSpPr>
            <a:spLocks noGrp="1"/>
          </p:cNvSpPr>
          <p:nvPr>
            <p:ph idx="1"/>
          </p:nvPr>
        </p:nvSpPr>
        <p:spPr>
          <a:xfrm>
            <a:off x="555384" y="776030"/>
            <a:ext cx="6464394" cy="5197026"/>
          </a:xfrm>
        </p:spPr>
        <p:txBody>
          <a:bodyPr>
            <a:noAutofit/>
          </a:bodyPr>
          <a:lstStyle/>
          <a:p>
            <a:pPr marL="285750" indent="-285750">
              <a:lnSpc>
                <a:spcPts val="3800"/>
              </a:lnSpc>
              <a:spcBef>
                <a:spcPts val="600"/>
              </a:spcBef>
              <a:buFont typeface="+mj-lt"/>
              <a:buAutoNum type="arabicParenR" startAt="2"/>
              <a:tabLst>
                <a:tab pos="266700" algn="l"/>
              </a:tabLst>
              <a:defRPr/>
            </a:pPr>
            <a:r>
              <a:rPr lang="cs-CZ" u="sng" dirty="0"/>
              <a:t>Dráhy (elektronové orbitaly), na nichž je splněn první postulát, </a:t>
            </a:r>
            <a:r>
              <a:rPr lang="cs-CZ" b="1" u="sng" dirty="0"/>
              <a:t>jsou stacionární</a:t>
            </a:r>
            <a:r>
              <a:rPr lang="cs-CZ" u="sng" dirty="0"/>
              <a:t>. </a:t>
            </a:r>
            <a:r>
              <a:rPr lang="cs-CZ" b="1" u="sng" dirty="0"/>
              <a:t>Elektron při pohybu na těchto drahách </a:t>
            </a:r>
            <a:r>
              <a:rPr lang="cs-CZ" b="1" u="sng" dirty="0">
                <a:solidFill>
                  <a:srgbClr val="FF0000"/>
                </a:solidFill>
              </a:rPr>
              <a:t>nevyzařuje elektromagnetické vlny</a:t>
            </a:r>
            <a:r>
              <a:rPr lang="cs-CZ" dirty="0">
                <a:solidFill>
                  <a:srgbClr val="FF0000"/>
                </a:solidFill>
              </a:rPr>
              <a:t> </a:t>
            </a:r>
            <a:r>
              <a:rPr lang="cs-CZ" dirty="0"/>
              <a:t>a jeho energie je stálá.</a:t>
            </a:r>
          </a:p>
          <a:p>
            <a:pPr marL="295275" indent="-295275">
              <a:lnSpc>
                <a:spcPts val="3800"/>
              </a:lnSpc>
              <a:spcBef>
                <a:spcPts val="600"/>
              </a:spcBef>
              <a:buFont typeface="+mj-lt"/>
              <a:buAutoNum type="arabicParenR" startAt="3"/>
              <a:defRPr/>
            </a:pPr>
            <a:r>
              <a:rPr lang="cs-CZ" u="sng" dirty="0"/>
              <a:t>Energie může být vyzářena nebo přijata pouze při přechodu na jinou kvantovou dráhu</a:t>
            </a:r>
            <a:r>
              <a:rPr lang="cs-CZ" dirty="0"/>
              <a:t>. Přejde-li e- na dráhu na níž bude mít nižší energii, je atomem </a:t>
            </a:r>
            <a:r>
              <a:rPr lang="cs-CZ" b="1" dirty="0"/>
              <a:t>vyzářena přebývající energie v podobě fotonu</a:t>
            </a:r>
            <a:r>
              <a:rPr lang="cs-CZ" dirty="0"/>
              <a:t>.</a:t>
            </a:r>
          </a:p>
          <a:p>
            <a:pPr>
              <a:lnSpc>
                <a:spcPts val="3800"/>
              </a:lnSpc>
              <a:spcBef>
                <a:spcPts val="600"/>
              </a:spcBef>
            </a:pPr>
            <a:endParaRPr lang="cs-CZ" dirty="0"/>
          </a:p>
        </p:txBody>
      </p:sp>
      <p:pic>
        <p:nvPicPr>
          <p:cNvPr id="5" name="Obrázek 4">
            <a:extLst>
              <a:ext uri="{FF2B5EF4-FFF2-40B4-BE49-F238E27FC236}">
                <a16:creationId xmlns:a16="http://schemas.microsoft.com/office/drawing/2014/main" id="{3A017778-3C46-4C0E-B1C6-3B611BE849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4088" y="3235569"/>
            <a:ext cx="3730187" cy="3087049"/>
          </a:xfrm>
          <a:prstGeom prst="rect">
            <a:avLst/>
          </a:prstGeom>
        </p:spPr>
      </p:pic>
      <p:cxnSp>
        <p:nvCxnSpPr>
          <p:cNvPr id="6" name="Přímá spojnice se šipkou 5">
            <a:extLst>
              <a:ext uri="{FF2B5EF4-FFF2-40B4-BE49-F238E27FC236}">
                <a16:creationId xmlns:a16="http://schemas.microsoft.com/office/drawing/2014/main" id="{E9FC5F28-F435-4619-8F41-E9F102299879}"/>
              </a:ext>
            </a:extLst>
          </p:cNvPr>
          <p:cNvCxnSpPr/>
          <p:nvPr/>
        </p:nvCxnSpPr>
        <p:spPr>
          <a:xfrm flipV="1">
            <a:off x="7354346" y="4022682"/>
            <a:ext cx="800847" cy="1792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7" name="TextovéPole 6">
            <a:extLst>
              <a:ext uri="{FF2B5EF4-FFF2-40B4-BE49-F238E27FC236}">
                <a16:creationId xmlns:a16="http://schemas.microsoft.com/office/drawing/2014/main" id="{E10BF1D9-6628-42CB-9D37-BE4AF61488CA}"/>
              </a:ext>
            </a:extLst>
          </p:cNvPr>
          <p:cNvSpPr txBox="1"/>
          <p:nvPr/>
        </p:nvSpPr>
        <p:spPr>
          <a:xfrm>
            <a:off x="7945291" y="1195754"/>
            <a:ext cx="3308861" cy="1477328"/>
          </a:xfrm>
          <a:prstGeom prst="rect">
            <a:avLst/>
          </a:prstGeom>
          <a:noFill/>
        </p:spPr>
        <p:txBody>
          <a:bodyPr wrap="square" rtlCol="0">
            <a:spAutoFit/>
          </a:bodyPr>
          <a:lstStyle/>
          <a:p>
            <a:r>
              <a:rPr lang="cs-CZ" dirty="0" err="1"/>
              <a:t>m</a:t>
            </a:r>
            <a:r>
              <a:rPr lang="cs-CZ" baseline="-25000" dirty="0" err="1"/>
              <a:t>e</a:t>
            </a:r>
            <a:r>
              <a:rPr lang="cs-CZ" dirty="0"/>
              <a:t> = hmotnost elektronu</a:t>
            </a:r>
          </a:p>
          <a:p>
            <a:r>
              <a:rPr lang="cs-CZ" dirty="0"/>
              <a:t>R = poloměr kruhové dráhy e-</a:t>
            </a:r>
          </a:p>
          <a:p>
            <a:r>
              <a:rPr lang="cs-CZ" dirty="0"/>
              <a:t>v = rychlost e-</a:t>
            </a:r>
          </a:p>
          <a:p>
            <a:r>
              <a:rPr lang="cs-CZ" dirty="0"/>
              <a:t>n = kvantové číslo</a:t>
            </a:r>
          </a:p>
          <a:p>
            <a:r>
              <a:rPr lang="cs-CZ" dirty="0"/>
              <a:t>h = Planckova </a:t>
            </a:r>
            <a:r>
              <a:rPr lang="cs-CZ" dirty="0" err="1"/>
              <a:t>konst</a:t>
            </a:r>
            <a:r>
              <a:rPr lang="cs-CZ" dirty="0"/>
              <a:t>.</a:t>
            </a:r>
          </a:p>
        </p:txBody>
      </p:sp>
    </p:spTree>
    <p:extLst>
      <p:ext uri="{BB962C8B-B14F-4D97-AF65-F5344CB8AC3E}">
        <p14:creationId xmlns:p14="http://schemas.microsoft.com/office/powerpoint/2010/main" val="9297926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485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24256" y="516804"/>
            <a:ext cx="6594189" cy="1625210"/>
          </a:xfrm>
        </p:spPr>
        <p:txBody>
          <a:bodyPr>
            <a:normAutofit/>
          </a:bodyPr>
          <a:lstStyle/>
          <a:p>
            <a:r>
              <a:rPr lang="cs-CZ">
                <a:solidFill>
                  <a:srgbClr val="FFFFFF"/>
                </a:solidFill>
              </a:rPr>
              <a:t>Hlavní kvantové číslo </a:t>
            </a:r>
            <a:r>
              <a:rPr lang="en-US">
                <a:solidFill>
                  <a:srgbClr val="FFFFFF"/>
                </a:solidFill>
              </a:rPr>
              <a:t>(n)</a:t>
            </a:r>
            <a:endParaRPr lang="en-CA">
              <a:solidFill>
                <a:srgbClr val="FFFFFF"/>
              </a:solidFill>
            </a:endParaRPr>
          </a:p>
        </p:txBody>
      </p:sp>
      <p:sp>
        <p:nvSpPr>
          <p:cNvPr id="11" name="Rectangle 10">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432305"/>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01" y="2431301"/>
            <a:ext cx="6389472" cy="4102852"/>
          </a:xfrm>
          <a:prstGeom prst="rect">
            <a:avLst/>
          </a:prstGeom>
        </p:spPr>
      </p:pic>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8029319" y="917725"/>
            <a:ext cx="3424739" cy="4852362"/>
          </a:xfrm>
        </p:spPr>
        <p:txBody>
          <a:bodyPr anchor="ctr">
            <a:noAutofit/>
          </a:bodyPr>
          <a:lstStyle/>
          <a:p>
            <a:r>
              <a:rPr lang="cs-CZ" dirty="0" err="1">
                <a:solidFill>
                  <a:srgbClr val="FFFFFF"/>
                </a:solidFill>
              </a:rPr>
              <a:t>Bohr</a:t>
            </a:r>
            <a:r>
              <a:rPr lang="cs-CZ" dirty="0">
                <a:solidFill>
                  <a:srgbClr val="FFFFFF"/>
                </a:solidFill>
              </a:rPr>
              <a:t> označil energetické hladiny       </a:t>
            </a:r>
            <a:r>
              <a:rPr lang="en-US" dirty="0">
                <a:solidFill>
                  <a:srgbClr val="FFFFFF"/>
                </a:solidFill>
              </a:rPr>
              <a:t>(</a:t>
            </a:r>
            <a:r>
              <a:rPr lang="cs-CZ" dirty="0">
                <a:solidFill>
                  <a:srgbClr val="FFFFFF"/>
                </a:solidFill>
              </a:rPr>
              <a:t>tj.</a:t>
            </a:r>
            <a:r>
              <a:rPr lang="en-US" dirty="0">
                <a:solidFill>
                  <a:srgbClr val="FFFFFF"/>
                </a:solidFill>
              </a:rPr>
              <a:t> orbit</a:t>
            </a:r>
            <a:r>
              <a:rPr lang="cs-CZ" dirty="0">
                <a:solidFill>
                  <a:srgbClr val="FFFFFF"/>
                </a:solidFill>
              </a:rPr>
              <a:t>y</a:t>
            </a:r>
            <a:r>
              <a:rPr lang="en-US" dirty="0">
                <a:solidFill>
                  <a:srgbClr val="FFFFFF"/>
                </a:solidFill>
              </a:rPr>
              <a:t>, </a:t>
            </a:r>
            <a:r>
              <a:rPr lang="cs-CZ" dirty="0">
                <a:solidFill>
                  <a:srgbClr val="FFFFFF"/>
                </a:solidFill>
              </a:rPr>
              <a:t>slupky</a:t>
            </a:r>
            <a:r>
              <a:rPr lang="en-US" dirty="0">
                <a:solidFill>
                  <a:srgbClr val="FFFFFF"/>
                </a:solidFill>
              </a:rPr>
              <a:t>) </a:t>
            </a:r>
            <a:r>
              <a:rPr lang="cs-CZ" dirty="0">
                <a:solidFill>
                  <a:srgbClr val="FFFFFF"/>
                </a:solidFill>
              </a:rPr>
              <a:t>písmenem </a:t>
            </a:r>
            <a:r>
              <a:rPr lang="en-US" b="1" i="1" dirty="0">
                <a:solidFill>
                  <a:srgbClr val="FFFFFF"/>
                </a:solidFill>
              </a:rPr>
              <a:t>n</a:t>
            </a:r>
            <a:r>
              <a:rPr lang="en-US" dirty="0">
                <a:solidFill>
                  <a:srgbClr val="FFFFFF"/>
                </a:solidFill>
              </a:rPr>
              <a:t>.</a:t>
            </a:r>
          </a:p>
          <a:p>
            <a:r>
              <a:rPr lang="en-US" i="1" dirty="0">
                <a:solidFill>
                  <a:srgbClr val="FF0000"/>
                </a:solidFill>
              </a:rPr>
              <a:t>n </a:t>
            </a:r>
            <a:r>
              <a:rPr lang="cs-CZ" dirty="0">
                <a:solidFill>
                  <a:srgbClr val="FF0000"/>
                </a:solidFill>
              </a:rPr>
              <a:t>– </a:t>
            </a:r>
            <a:r>
              <a:rPr lang="cs-CZ" b="1" dirty="0">
                <a:solidFill>
                  <a:srgbClr val="FF0000"/>
                </a:solidFill>
              </a:rPr>
              <a:t>hlavní kvantové číslo </a:t>
            </a:r>
            <a:r>
              <a:rPr lang="cs-CZ" dirty="0">
                <a:solidFill>
                  <a:srgbClr val="FFFFFF"/>
                </a:solidFill>
              </a:rPr>
              <a:t>– zásadním způsobem určuje energii elektronu           v atomu</a:t>
            </a:r>
            <a:endParaRPr lang="en-US" dirty="0">
              <a:solidFill>
                <a:srgbClr val="FFFFFF"/>
              </a:solidFill>
            </a:endParaRPr>
          </a:p>
          <a:p>
            <a:r>
              <a:rPr lang="cs-CZ" dirty="0">
                <a:solidFill>
                  <a:srgbClr val="FFFFFF"/>
                </a:solidFill>
              </a:rPr>
              <a:t>Může nabývat hodnot </a:t>
            </a:r>
            <a:r>
              <a:rPr lang="en-US" dirty="0">
                <a:solidFill>
                  <a:srgbClr val="FFFFFF"/>
                </a:solidFill>
              </a:rPr>
              <a:t>n = 1, 2, 3, 4, </a:t>
            </a:r>
            <a:r>
              <a:rPr lang="en-US" dirty="0" err="1">
                <a:solidFill>
                  <a:srgbClr val="FFFFFF"/>
                </a:solidFill>
              </a:rPr>
              <a:t>etc</a:t>
            </a:r>
            <a:r>
              <a:rPr lang="en-US" dirty="0">
                <a:solidFill>
                  <a:srgbClr val="FFFFFF"/>
                </a:solidFill>
              </a:rPr>
              <a:t>…</a:t>
            </a:r>
            <a:endParaRPr lang="en-CA" dirty="0">
              <a:solidFill>
                <a:srgbClr val="FFFFFF"/>
              </a:solidFill>
            </a:endParaRPr>
          </a:p>
        </p:txBody>
      </p:sp>
    </p:spTree>
    <p:extLst>
      <p:ext uri="{BB962C8B-B14F-4D97-AF65-F5344CB8AC3E}">
        <p14:creationId xmlns:p14="http://schemas.microsoft.com/office/powerpoint/2010/main" val="25504449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87499" y="155650"/>
            <a:ext cx="5597856" cy="905664"/>
          </a:xfrm>
        </p:spPr>
        <p:txBody>
          <a:bodyPr/>
          <a:lstStyle/>
          <a:p>
            <a:pPr algn="ctr"/>
            <a:r>
              <a:rPr lang="cs-CZ" altLang="cs-CZ" b="1" dirty="0"/>
              <a:t>Bohrův model atomu </a:t>
            </a:r>
            <a:endParaRPr lang="cs-CZ" dirty="0"/>
          </a:p>
        </p:txBody>
      </p:sp>
      <p:sp>
        <p:nvSpPr>
          <p:cNvPr id="3" name="Zástupný symbol pro obsah 2"/>
          <p:cNvSpPr>
            <a:spLocks noGrp="1"/>
          </p:cNvSpPr>
          <p:nvPr>
            <p:ph idx="1"/>
          </p:nvPr>
        </p:nvSpPr>
        <p:spPr>
          <a:xfrm>
            <a:off x="401380" y="993056"/>
            <a:ext cx="6403985" cy="5015858"/>
          </a:xfrm>
        </p:spPr>
        <p:txBody>
          <a:bodyPr>
            <a:normAutofit fontScale="85000" lnSpcReduction="10000"/>
          </a:bodyPr>
          <a:lstStyle/>
          <a:p>
            <a:pPr>
              <a:lnSpc>
                <a:spcPct val="120000"/>
              </a:lnSpc>
            </a:pPr>
            <a:r>
              <a:rPr lang="cs-CZ" dirty="0"/>
              <a:t>Bohrovy </a:t>
            </a:r>
            <a:r>
              <a:rPr lang="cs-CZ" u="sng" dirty="0"/>
              <a:t>postuláty úspěšně popisují nejdůležitější kvantové vlastnosti stavby atomu</a:t>
            </a:r>
            <a:r>
              <a:rPr lang="cs-CZ" dirty="0"/>
              <a:t>,                                 </a:t>
            </a:r>
            <a:r>
              <a:rPr lang="cs-CZ" b="1" dirty="0">
                <a:solidFill>
                  <a:srgbClr val="FF0000"/>
                </a:solidFill>
              </a:rPr>
              <a:t>mj. diskrétní (nespojitá) čárová spektra </a:t>
            </a:r>
            <a:r>
              <a:rPr lang="cs-CZ" dirty="0"/>
              <a:t>záření vysílaného atomy </a:t>
            </a:r>
          </a:p>
          <a:p>
            <a:pPr>
              <a:lnSpc>
                <a:spcPct val="120000"/>
              </a:lnSpc>
            </a:pPr>
            <a:r>
              <a:rPr lang="cs-CZ" dirty="0"/>
              <a:t>Model je tedy </a:t>
            </a:r>
            <a:r>
              <a:rPr lang="cs-CZ" u="sng" dirty="0"/>
              <a:t>víceméně v souladu s tím, co pozorujeme v přírodě, ale není v pořádku</a:t>
            </a:r>
            <a:r>
              <a:rPr lang="cs-CZ" dirty="0"/>
              <a:t> –          </a:t>
            </a:r>
            <a:r>
              <a:rPr lang="cs-CZ" b="1" dirty="0">
                <a:solidFill>
                  <a:srgbClr val="FF0000"/>
                </a:solidFill>
              </a:rPr>
              <a:t>chybí vysvětlení </a:t>
            </a:r>
            <a:r>
              <a:rPr lang="cs-CZ" dirty="0"/>
              <a:t>– to až za 25 let. </a:t>
            </a:r>
          </a:p>
          <a:p>
            <a:pPr>
              <a:lnSpc>
                <a:spcPct val="120000"/>
              </a:lnSpc>
            </a:pPr>
            <a:r>
              <a:rPr lang="cs-CZ" dirty="0"/>
              <a:t>Další problémy: </a:t>
            </a:r>
          </a:p>
          <a:p>
            <a:pPr lvl="1">
              <a:lnSpc>
                <a:spcPct val="120000"/>
              </a:lnSpc>
            </a:pPr>
            <a:r>
              <a:rPr lang="cs-CZ" sz="2800" dirty="0"/>
              <a:t>je to ale model </a:t>
            </a:r>
            <a:r>
              <a:rPr lang="cs-CZ" sz="2800" b="1" dirty="0">
                <a:solidFill>
                  <a:srgbClr val="FF0000"/>
                </a:solidFill>
              </a:rPr>
              <a:t>plošný </a:t>
            </a:r>
          </a:p>
          <a:p>
            <a:pPr lvl="1">
              <a:lnSpc>
                <a:spcPct val="120000"/>
              </a:lnSpc>
            </a:pPr>
            <a:r>
              <a:rPr lang="cs-CZ" sz="2800" dirty="0"/>
              <a:t>a </a:t>
            </a:r>
            <a:r>
              <a:rPr lang="cs-CZ" altLang="cs-CZ" sz="2800" b="1" dirty="0">
                <a:solidFill>
                  <a:srgbClr val="FF0000"/>
                </a:solidFill>
              </a:rPr>
              <a:t>nevysvětluje štěpení spektrálních čar</a:t>
            </a:r>
          </a:p>
          <a:p>
            <a:pPr marL="266700" indent="0">
              <a:lnSpc>
                <a:spcPct val="120000"/>
              </a:lnSpc>
              <a:spcBef>
                <a:spcPts val="0"/>
              </a:spcBef>
              <a:buNone/>
            </a:pPr>
            <a:r>
              <a:rPr lang="cs-CZ" sz="2100" dirty="0"/>
              <a:t>	(viz. přednáška 1 – spektra RTG záření)</a:t>
            </a: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5365" y="223908"/>
            <a:ext cx="4396035" cy="4267612"/>
          </a:xfrm>
          <a:prstGeom prst="rect">
            <a:avLst/>
          </a:prstGeom>
        </p:spPr>
      </p:pic>
      <p:sp>
        <p:nvSpPr>
          <p:cNvPr id="6" name="TextovéPole 5"/>
          <p:cNvSpPr txBox="1"/>
          <p:nvPr/>
        </p:nvSpPr>
        <p:spPr>
          <a:xfrm>
            <a:off x="519886" y="5838980"/>
            <a:ext cx="11405414" cy="830997"/>
          </a:xfrm>
          <a:prstGeom prst="rect">
            <a:avLst/>
          </a:prstGeom>
          <a:noFill/>
        </p:spPr>
        <p:txBody>
          <a:bodyPr wrap="square" rtlCol="0">
            <a:spAutoFit/>
          </a:bodyPr>
          <a:lstStyle/>
          <a:p>
            <a:r>
              <a:rPr lang="cs-CZ" sz="2400" dirty="0"/>
              <a:t>Při vyšším rozlišení je ale pozorováno „štěpení“ spektrálních čar </a:t>
            </a:r>
            <a:r>
              <a:rPr lang="cs-CZ" sz="2400" dirty="0">
                <a:sym typeface="Wingdings" panose="05000000000000000000" pitchFamily="2" charset="2"/>
              </a:rPr>
              <a:t> jemná struktura spektra (</a:t>
            </a:r>
            <a:r>
              <a:rPr lang="cs-CZ" sz="2400" b="1" dirty="0"/>
              <a:t>skupiny blízkých čar</a:t>
            </a:r>
            <a:r>
              <a:rPr lang="cs-CZ" sz="2400" dirty="0"/>
              <a:t>, tzv. </a:t>
            </a:r>
            <a:r>
              <a:rPr lang="cs-CZ" sz="2400" b="1" dirty="0"/>
              <a:t>multiplety</a:t>
            </a:r>
            <a:endParaRPr lang="cs-CZ" sz="2400" dirty="0"/>
          </a:p>
        </p:txBody>
      </p:sp>
      <p:cxnSp>
        <p:nvCxnSpPr>
          <p:cNvPr id="8" name="Přímá spojnice se šipkou 7"/>
          <p:cNvCxnSpPr/>
          <p:nvPr/>
        </p:nvCxnSpPr>
        <p:spPr>
          <a:xfrm flipV="1">
            <a:off x="7865794" y="5463348"/>
            <a:ext cx="190006" cy="38594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4" descr="http://www.knowledgerush.com/wiki_image/4/43/Emission_spectrum-Fe.png"/>
          <p:cNvPicPr/>
          <p:nvPr/>
        </p:nvPicPr>
        <p:blipFill>
          <a:blip r:embed="rId3">
            <a:extLst>
              <a:ext uri="{28A0092B-C50C-407E-A947-70E740481C1C}">
                <a14:useLocalDpi xmlns:a14="http://schemas.microsoft.com/office/drawing/2010/main" val="0"/>
              </a:ext>
            </a:extLst>
          </a:blip>
          <a:srcRect/>
          <a:stretch>
            <a:fillRect/>
          </a:stretch>
        </p:blipFill>
        <p:spPr bwMode="auto">
          <a:xfrm>
            <a:off x="6805365" y="4364779"/>
            <a:ext cx="4808269" cy="1020040"/>
          </a:xfrm>
          <a:prstGeom prst="rect">
            <a:avLst/>
          </a:prstGeom>
          <a:noFill/>
          <a:ln>
            <a:noFill/>
          </a:ln>
        </p:spPr>
      </p:pic>
      <p:cxnSp>
        <p:nvCxnSpPr>
          <p:cNvPr id="10" name="Přímá spojnice 9"/>
          <p:cNvCxnSpPr/>
          <p:nvPr/>
        </p:nvCxnSpPr>
        <p:spPr>
          <a:xfrm>
            <a:off x="8277225" y="3581400"/>
            <a:ext cx="0" cy="70485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Přímá spojnice 10"/>
          <p:cNvCxnSpPr/>
          <p:nvPr/>
        </p:nvCxnSpPr>
        <p:spPr>
          <a:xfrm>
            <a:off x="8782050" y="3581400"/>
            <a:ext cx="0" cy="70485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Přímá spojnice 11"/>
          <p:cNvCxnSpPr/>
          <p:nvPr/>
        </p:nvCxnSpPr>
        <p:spPr>
          <a:xfrm>
            <a:off x="10363200" y="3581400"/>
            <a:ext cx="0" cy="70485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44391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Obrázek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5902" y="3091897"/>
            <a:ext cx="3415149" cy="2561362"/>
          </a:xfrm>
          <a:prstGeom prst="rect">
            <a:avLst/>
          </a:prstGeom>
        </p:spPr>
      </p:pic>
      <p:sp>
        <p:nvSpPr>
          <p:cNvPr id="2" name="Nadpis 1"/>
          <p:cNvSpPr>
            <a:spLocks noGrp="1"/>
          </p:cNvSpPr>
          <p:nvPr>
            <p:ph type="title"/>
          </p:nvPr>
        </p:nvSpPr>
        <p:spPr>
          <a:xfrm>
            <a:off x="236687" y="159230"/>
            <a:ext cx="7270288" cy="1017504"/>
          </a:xfrm>
        </p:spPr>
        <p:txBody>
          <a:bodyPr>
            <a:normAutofit/>
          </a:bodyPr>
          <a:lstStyle/>
          <a:p>
            <a:r>
              <a:rPr lang="cs-CZ" sz="3200" dirty="0"/>
              <a:t>Potvrzení kvantového charakteru e- hladin</a:t>
            </a:r>
          </a:p>
        </p:txBody>
      </p:sp>
      <p:pic>
        <p:nvPicPr>
          <p:cNvPr id="4" name="Obrázek 3"/>
          <p:cNvPicPr>
            <a:picLocks noChangeAspect="1"/>
          </p:cNvPicPr>
          <p:nvPr/>
        </p:nvPicPr>
        <p:blipFill rotWithShape="1">
          <a:blip r:embed="rId3">
            <a:extLst>
              <a:ext uri="{28A0092B-C50C-407E-A947-70E740481C1C}">
                <a14:useLocalDpi xmlns:a14="http://schemas.microsoft.com/office/drawing/2010/main" val="0"/>
              </a:ext>
            </a:extLst>
          </a:blip>
          <a:srcRect l="13570" t="7461" r="52164" b="75068"/>
          <a:stretch/>
        </p:blipFill>
        <p:spPr>
          <a:xfrm>
            <a:off x="320511" y="1129551"/>
            <a:ext cx="3168949" cy="909179"/>
          </a:xfrm>
          <a:prstGeom prst="rect">
            <a:avLst/>
          </a:prstGeom>
        </p:spPr>
      </p:pic>
      <p:sp>
        <p:nvSpPr>
          <p:cNvPr id="8" name="TextovéPole 7"/>
          <p:cNvSpPr txBox="1"/>
          <p:nvPr/>
        </p:nvSpPr>
        <p:spPr>
          <a:xfrm>
            <a:off x="7211881" y="3511228"/>
            <a:ext cx="4754147" cy="738664"/>
          </a:xfrm>
          <a:prstGeom prst="rect">
            <a:avLst/>
          </a:prstGeom>
          <a:noFill/>
        </p:spPr>
        <p:txBody>
          <a:bodyPr wrap="square" rtlCol="0">
            <a:spAutoFit/>
          </a:bodyPr>
          <a:lstStyle/>
          <a:p>
            <a:pPr marL="285750" indent="-285750">
              <a:buFont typeface="Arial" panose="020B0604020202020204" pitchFamily="34" charset="0"/>
              <a:buChar char="•"/>
            </a:pPr>
            <a:r>
              <a:rPr lang="cs-CZ" sz="1400" dirty="0"/>
              <a:t>elektrony jsou </a:t>
            </a:r>
            <a:r>
              <a:rPr lang="cs-CZ" sz="1400" dirty="0" err="1"/>
              <a:t>urychloványmezi</a:t>
            </a:r>
            <a:r>
              <a:rPr lang="cs-CZ" sz="1400" dirty="0"/>
              <a:t> K a M</a:t>
            </a:r>
          </a:p>
          <a:p>
            <a:pPr marL="285750" indent="-285750">
              <a:buFont typeface="Arial" panose="020B0604020202020204" pitchFamily="34" charset="0"/>
              <a:buChar char="•"/>
            </a:pPr>
            <a:r>
              <a:rPr lang="cs-CZ" sz="1400" dirty="0"/>
              <a:t>brzdné napětí U´ mezi M a </a:t>
            </a:r>
            <a:r>
              <a:rPr lang="cs-CZ" sz="1400" dirty="0" err="1"/>
              <a:t>A</a:t>
            </a:r>
            <a:r>
              <a:rPr lang="cs-CZ" sz="1400" dirty="0"/>
              <a:t> brání elektronům s </a:t>
            </a:r>
            <a:r>
              <a:rPr lang="cs-CZ" sz="1400" dirty="0" err="1"/>
              <a:t>E</a:t>
            </a:r>
            <a:r>
              <a:rPr lang="cs-CZ" sz="1400" baseline="-25000" dirty="0" err="1"/>
              <a:t>e</a:t>
            </a:r>
            <a:r>
              <a:rPr lang="cs-CZ" sz="1400" dirty="0"/>
              <a:t>&lt;</a:t>
            </a:r>
            <a:r>
              <a:rPr lang="cs-CZ" sz="1400" dirty="0" err="1"/>
              <a:t>eU</a:t>
            </a:r>
            <a:r>
              <a:rPr lang="cs-CZ" sz="1400" dirty="0"/>
              <a:t>´ doletět na A</a:t>
            </a:r>
          </a:p>
        </p:txBody>
      </p:sp>
      <p:pic>
        <p:nvPicPr>
          <p:cNvPr id="9" name="Obráze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7404" y="1120493"/>
            <a:ext cx="2952381" cy="1571429"/>
          </a:xfrm>
          <a:prstGeom prst="rect">
            <a:avLst/>
          </a:prstGeom>
        </p:spPr>
      </p:pic>
      <p:sp>
        <p:nvSpPr>
          <p:cNvPr id="10" name="TextovéPole 9"/>
          <p:cNvSpPr txBox="1"/>
          <p:nvPr/>
        </p:nvSpPr>
        <p:spPr>
          <a:xfrm>
            <a:off x="1547907" y="6378059"/>
            <a:ext cx="10012960" cy="307777"/>
          </a:xfrm>
          <a:prstGeom prst="rect">
            <a:avLst/>
          </a:prstGeom>
          <a:noFill/>
        </p:spPr>
        <p:txBody>
          <a:bodyPr wrap="square" rtlCol="0">
            <a:spAutoFit/>
          </a:bodyPr>
          <a:lstStyle/>
          <a:p>
            <a:pPr marL="285750" indent="-285750">
              <a:buFont typeface="Arial" panose="020B0604020202020204" pitchFamily="34" charset="0"/>
              <a:buChar char="•"/>
            </a:pPr>
            <a:r>
              <a:rPr lang="cs-CZ" sz="1400" dirty="0"/>
              <a:t>V dokonalém souladu v absorpčním spektru rtuťových par spektroskopicky potvrzena čára o </a:t>
            </a:r>
            <a:r>
              <a:rPr lang="cs-CZ" sz="1400" dirty="0">
                <a:sym typeface="Symbol" panose="05050102010706020507" pitchFamily="18" charset="2"/>
              </a:rPr>
              <a:t>=</a:t>
            </a:r>
            <a:r>
              <a:rPr lang="cs-CZ" sz="1400" dirty="0"/>
              <a:t>253,6 </a:t>
            </a:r>
            <a:r>
              <a:rPr lang="cs-CZ" sz="1400" dirty="0" err="1"/>
              <a:t>nm</a:t>
            </a:r>
            <a:r>
              <a:rPr lang="cs-CZ" sz="1400" dirty="0"/>
              <a:t>, (což odpovídá </a:t>
            </a:r>
            <a:r>
              <a:rPr lang="cs-CZ" sz="1400" dirty="0" err="1"/>
              <a:t>E</a:t>
            </a:r>
            <a:r>
              <a:rPr lang="cs-CZ" sz="1400" baseline="-25000" dirty="0" err="1"/>
              <a:t>e</a:t>
            </a:r>
            <a:r>
              <a:rPr lang="cs-CZ" sz="1400" dirty="0"/>
              <a:t>=4,89 eV).</a:t>
            </a:r>
          </a:p>
        </p:txBody>
      </p:sp>
      <p:pic>
        <p:nvPicPr>
          <p:cNvPr id="11274" name="Picture 10" descr="http://artemis.osu.cz/mmfyz/am/am_1_5_2_soubory/image008.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9199" y="4013338"/>
            <a:ext cx="647700" cy="180975"/>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http://artemis.osu.cz/mmfyz/am/am_1_5_2_soubory/image012.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2721" y="3690084"/>
            <a:ext cx="657225" cy="180975"/>
          </a:xfrm>
          <a:prstGeom prst="rect">
            <a:avLst/>
          </a:prstGeom>
          <a:noFill/>
          <a:extLst>
            <a:ext uri="{909E8E84-426E-40DD-AFC4-6F175D3DCCD1}">
              <a14:hiddenFill xmlns:a14="http://schemas.microsoft.com/office/drawing/2010/main">
                <a:solidFill>
                  <a:srgbClr val="FFFFFF"/>
                </a:solidFill>
              </a14:hiddenFill>
            </a:ext>
          </a:extLst>
        </p:spPr>
      </p:pic>
      <p:pic>
        <p:nvPicPr>
          <p:cNvPr id="11278" name="Picture 14" descr="http://artemis.osu.cz/mmfyz/am/am_1_5_2_soubory/image014.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90068" y="3361434"/>
            <a:ext cx="733425" cy="180975"/>
          </a:xfrm>
          <a:prstGeom prst="rect">
            <a:avLst/>
          </a:prstGeom>
          <a:noFill/>
          <a:extLst>
            <a:ext uri="{909E8E84-426E-40DD-AFC4-6F175D3DCCD1}">
              <a14:hiddenFill xmlns:a14="http://schemas.microsoft.com/office/drawing/2010/main">
                <a:solidFill>
                  <a:srgbClr val="FFFFFF"/>
                </a:solidFill>
              </a14:hiddenFill>
            </a:ext>
          </a:extLst>
        </p:spPr>
      </p:pic>
      <p:pic>
        <p:nvPicPr>
          <p:cNvPr id="11280" name="Picture 16" descr="http://artemis.osu.cz/mmfyz/am/am_1_5_2_soubory/image016.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63731" y="2910922"/>
            <a:ext cx="723900" cy="180975"/>
          </a:xfrm>
          <a:prstGeom prst="rect">
            <a:avLst/>
          </a:prstGeom>
          <a:noFill/>
          <a:extLst>
            <a:ext uri="{909E8E84-426E-40DD-AFC4-6F175D3DCCD1}">
              <a14:hiddenFill xmlns:a14="http://schemas.microsoft.com/office/drawing/2010/main">
                <a:solidFill>
                  <a:srgbClr val="FFFFFF"/>
                </a:solidFill>
              </a14:hiddenFill>
            </a:ext>
          </a:extLst>
        </p:spPr>
      </p:pic>
      <p:pic>
        <p:nvPicPr>
          <p:cNvPr id="20" name="Obrázek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73485" y="217157"/>
            <a:ext cx="1364684" cy="3108809"/>
          </a:xfrm>
          <a:prstGeom prst="rect">
            <a:avLst/>
          </a:prstGeom>
        </p:spPr>
      </p:pic>
      <p:pic>
        <p:nvPicPr>
          <p:cNvPr id="21" name="Obrázek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88955" y="226062"/>
            <a:ext cx="1817170" cy="3091001"/>
          </a:xfrm>
          <a:prstGeom prst="rect">
            <a:avLst/>
          </a:prstGeom>
        </p:spPr>
      </p:pic>
      <p:pic>
        <p:nvPicPr>
          <p:cNvPr id="30" name="Obrázek 29"/>
          <p:cNvPicPr>
            <a:picLocks noChangeAspect="1"/>
          </p:cNvPicPr>
          <p:nvPr/>
        </p:nvPicPr>
        <p:blipFill rotWithShape="1">
          <a:blip r:embed="rId3">
            <a:extLst>
              <a:ext uri="{28A0092B-C50C-407E-A947-70E740481C1C}">
                <a14:useLocalDpi xmlns:a14="http://schemas.microsoft.com/office/drawing/2010/main" val="0"/>
              </a:ext>
            </a:extLst>
          </a:blip>
          <a:srcRect l="5081" t="38458" r="57732" b="20903"/>
          <a:stretch/>
        </p:blipFill>
        <p:spPr>
          <a:xfrm>
            <a:off x="320512" y="2129969"/>
            <a:ext cx="3161038" cy="1943858"/>
          </a:xfrm>
          <a:prstGeom prst="rect">
            <a:avLst/>
          </a:prstGeom>
        </p:spPr>
      </p:pic>
      <p:pic>
        <p:nvPicPr>
          <p:cNvPr id="31" name="Obrázek 30"/>
          <p:cNvPicPr>
            <a:picLocks noChangeAspect="1"/>
          </p:cNvPicPr>
          <p:nvPr/>
        </p:nvPicPr>
        <p:blipFill rotWithShape="1">
          <a:blip r:embed="rId3">
            <a:extLst>
              <a:ext uri="{28A0092B-C50C-407E-A947-70E740481C1C}">
                <a14:useLocalDpi xmlns:a14="http://schemas.microsoft.com/office/drawing/2010/main" val="0"/>
              </a:ext>
            </a:extLst>
          </a:blip>
          <a:srcRect l="44832" t="8579" r="11498" b="49971"/>
          <a:stretch/>
        </p:blipFill>
        <p:spPr>
          <a:xfrm>
            <a:off x="320511" y="4074138"/>
            <a:ext cx="3168949" cy="1692506"/>
          </a:xfrm>
          <a:prstGeom prst="rect">
            <a:avLst/>
          </a:prstGeom>
        </p:spPr>
      </p:pic>
      <p:pic>
        <p:nvPicPr>
          <p:cNvPr id="34" name="Obrázek 3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2466" y="5554625"/>
            <a:ext cx="1109219" cy="1109219"/>
          </a:xfrm>
          <a:prstGeom prst="rect">
            <a:avLst/>
          </a:prstGeom>
          <a:ln>
            <a:solidFill>
              <a:schemeClr val="tx1"/>
            </a:solidFill>
          </a:ln>
        </p:spPr>
      </p:pic>
      <p:sp>
        <p:nvSpPr>
          <p:cNvPr id="35" name="Rectangle 7"/>
          <p:cNvSpPr>
            <a:spLocks noChangeArrowheads="1"/>
          </p:cNvSpPr>
          <p:nvPr/>
        </p:nvSpPr>
        <p:spPr bwMode="auto">
          <a:xfrm>
            <a:off x="7182519" y="4117392"/>
            <a:ext cx="4783509"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eaLnBrk="0" fontAlgn="base" hangingPunct="0">
              <a:spcBef>
                <a:spcPct val="0"/>
              </a:spcBef>
              <a:spcAft>
                <a:spcPct val="0"/>
              </a:spcAft>
              <a:buFont typeface="Arial" panose="020B0604020202020204" pitchFamily="34" charset="0"/>
              <a:buChar char="•"/>
            </a:pPr>
            <a:r>
              <a:rPr kumimoji="0" lang="cs-CZ" altLang="cs-CZ" sz="1400" b="0" i="0" u="none" strike="noStrike" cap="none" normalizeH="0" baseline="0" dirty="0">
                <a:ln>
                  <a:noFill/>
                </a:ln>
                <a:solidFill>
                  <a:schemeClr val="tx1"/>
                </a:solidFill>
                <a:effectLst/>
              </a:rPr>
              <a:t>pozorovány velké poklesy anodového proudu I</a:t>
            </a:r>
            <a:r>
              <a:rPr kumimoji="0" lang="cs-CZ" altLang="cs-CZ" sz="1400" b="0" i="0" u="none" strike="noStrike" cap="none" normalizeH="0" baseline="-30000" dirty="0">
                <a:ln>
                  <a:noFill/>
                </a:ln>
                <a:solidFill>
                  <a:schemeClr val="tx1"/>
                </a:solidFill>
                <a:effectLst/>
              </a:rPr>
              <a:t>A</a:t>
            </a:r>
            <a:r>
              <a:rPr kumimoji="0" lang="cs-CZ" altLang="cs-CZ" sz="1400" b="0" i="0" u="none" strike="noStrike" cap="none" normalizeH="0" baseline="0" dirty="0">
                <a:ln>
                  <a:noFill/>
                </a:ln>
                <a:solidFill>
                  <a:schemeClr val="tx1"/>
                </a:solidFill>
                <a:effectLst/>
              </a:rPr>
              <a:t> pro U=n*4.89 V </a:t>
            </a:r>
            <a:br>
              <a:rPr kumimoji="0" lang="cs-CZ" altLang="cs-CZ" sz="1400" b="0" i="0" u="none" strike="noStrike" cap="none" normalizeH="0" baseline="0" dirty="0">
                <a:ln>
                  <a:noFill/>
                </a:ln>
                <a:solidFill>
                  <a:schemeClr val="tx1"/>
                </a:solidFill>
                <a:effectLst/>
              </a:rPr>
            </a:br>
            <a:r>
              <a:rPr kumimoji="0" lang="cs-CZ" altLang="cs-CZ" sz="1400" b="1" i="0" u="none" strike="noStrike" cap="none" normalizeH="0" baseline="0" dirty="0" err="1">
                <a:ln>
                  <a:noFill/>
                </a:ln>
                <a:solidFill>
                  <a:srgbClr val="FF0000"/>
                </a:solidFill>
                <a:effectLst/>
              </a:rPr>
              <a:t>E</a:t>
            </a:r>
            <a:r>
              <a:rPr kumimoji="0" lang="cs-CZ" altLang="cs-CZ" sz="1400" b="1" i="0" u="none" strike="noStrike" cap="none" normalizeH="0" baseline="-30000" dirty="0" err="1">
                <a:ln>
                  <a:noFill/>
                </a:ln>
                <a:solidFill>
                  <a:srgbClr val="FF0000"/>
                </a:solidFill>
                <a:effectLst/>
              </a:rPr>
              <a:t>e</a:t>
            </a:r>
            <a:r>
              <a:rPr kumimoji="0" lang="cs-CZ" altLang="cs-CZ" sz="1400" b="1" i="0" u="none" strike="noStrike" cap="none" normalizeH="0" baseline="0" dirty="0">
                <a:ln>
                  <a:noFill/>
                </a:ln>
                <a:solidFill>
                  <a:srgbClr val="FF0000"/>
                </a:solidFill>
                <a:effectLst/>
              </a:rPr>
              <a:t>&lt;4.89 eV</a:t>
            </a:r>
            <a:r>
              <a:rPr kumimoji="0" lang="cs-CZ" altLang="cs-CZ" sz="1400" b="0" i="0" u="none" strike="noStrike" cap="none" normalizeH="0" baseline="0" dirty="0">
                <a:ln>
                  <a:noFill/>
                </a:ln>
                <a:solidFill>
                  <a:schemeClr val="tx1"/>
                </a:solidFill>
                <a:effectLst/>
              </a:rPr>
              <a:t> =&gt; srážky elektronů s atomy </a:t>
            </a:r>
            <a:r>
              <a:rPr kumimoji="0" lang="cs-CZ" altLang="cs-CZ" sz="1400" b="0" i="0" u="none" strike="noStrike" cap="none" normalizeH="0" baseline="0" dirty="0" err="1">
                <a:ln>
                  <a:noFill/>
                </a:ln>
                <a:solidFill>
                  <a:schemeClr val="tx1"/>
                </a:solidFill>
                <a:effectLst/>
              </a:rPr>
              <a:t>Hg</a:t>
            </a:r>
            <a:r>
              <a:rPr kumimoji="0" lang="cs-CZ" altLang="cs-CZ" sz="1400" b="0" i="0" u="none" strike="noStrike" cap="none" normalizeH="0" baseline="0" dirty="0">
                <a:ln>
                  <a:noFill/>
                </a:ln>
                <a:solidFill>
                  <a:schemeClr val="tx1"/>
                </a:solidFill>
                <a:effectLst/>
              </a:rPr>
              <a:t> jsou </a:t>
            </a:r>
            <a:r>
              <a:rPr kumimoji="0" lang="cs-CZ" altLang="cs-CZ" sz="1400" b="1" i="0" u="none" strike="noStrike" cap="none" normalizeH="0" baseline="0" dirty="0">
                <a:ln>
                  <a:noFill/>
                </a:ln>
                <a:solidFill>
                  <a:srgbClr val="FF0000"/>
                </a:solidFill>
                <a:effectLst/>
              </a:rPr>
              <a:t>pružné</a:t>
            </a:r>
            <a:r>
              <a:rPr kumimoji="0" lang="cs-CZ" altLang="cs-CZ" sz="1400" b="0" i="0" u="none" strike="noStrike" cap="none" normalizeH="0" baseline="0" dirty="0">
                <a:ln>
                  <a:noFill/>
                </a:ln>
                <a:solidFill>
                  <a:schemeClr val="tx1"/>
                </a:solidFill>
                <a:effectLst/>
              </a:rPr>
              <a:t>, elektron doletí k A </a:t>
            </a:r>
            <a:br>
              <a:rPr kumimoji="0" lang="cs-CZ" altLang="cs-CZ" sz="1400" b="0" i="0" u="none" strike="noStrike" cap="none" normalizeH="0" baseline="0" dirty="0">
                <a:ln>
                  <a:noFill/>
                </a:ln>
                <a:solidFill>
                  <a:schemeClr val="tx1"/>
                </a:solidFill>
                <a:effectLst/>
              </a:rPr>
            </a:br>
            <a:r>
              <a:rPr kumimoji="0" lang="cs-CZ" altLang="cs-CZ" sz="1400" b="1" i="0" u="none" strike="noStrike" cap="none" normalizeH="0" baseline="0" dirty="0" err="1">
                <a:ln>
                  <a:noFill/>
                </a:ln>
                <a:solidFill>
                  <a:srgbClr val="0070C0"/>
                </a:solidFill>
                <a:effectLst/>
              </a:rPr>
              <a:t>E</a:t>
            </a:r>
            <a:r>
              <a:rPr kumimoji="0" lang="cs-CZ" altLang="cs-CZ" sz="1400" b="1" i="0" u="none" strike="noStrike" cap="none" normalizeH="0" baseline="-30000" dirty="0" err="1">
                <a:ln>
                  <a:noFill/>
                </a:ln>
                <a:solidFill>
                  <a:srgbClr val="0070C0"/>
                </a:solidFill>
                <a:effectLst/>
              </a:rPr>
              <a:t>e</a:t>
            </a:r>
            <a:r>
              <a:rPr kumimoji="0" lang="cs-CZ" altLang="cs-CZ" sz="1400" b="1" i="0" u="none" strike="noStrike" cap="none" normalizeH="0" baseline="0" dirty="0">
                <a:ln>
                  <a:noFill/>
                </a:ln>
                <a:solidFill>
                  <a:srgbClr val="0070C0"/>
                </a:solidFill>
                <a:effectLst/>
              </a:rPr>
              <a:t>=4.89 eV </a:t>
            </a:r>
            <a:r>
              <a:rPr kumimoji="0" lang="cs-CZ" altLang="cs-CZ" sz="1400" b="0" i="0" u="none" strike="noStrike" cap="none" normalizeH="0" baseline="0" dirty="0">
                <a:ln>
                  <a:noFill/>
                </a:ln>
                <a:solidFill>
                  <a:schemeClr val="tx1"/>
                </a:solidFill>
                <a:effectLst/>
              </a:rPr>
              <a:t>=&gt; tato E</a:t>
            </a:r>
            <a:r>
              <a:rPr kumimoji="0" lang="cs-CZ" altLang="cs-CZ" sz="1400" b="0" i="0" u="none" strike="noStrike" cap="none" normalizeH="0" dirty="0">
                <a:ln>
                  <a:noFill/>
                </a:ln>
                <a:solidFill>
                  <a:schemeClr val="tx1"/>
                </a:solidFill>
                <a:effectLst/>
              </a:rPr>
              <a:t> odpovídá </a:t>
            </a:r>
            <a:r>
              <a:rPr kumimoji="0" lang="cs-CZ" altLang="cs-CZ" sz="1400" b="0" i="0" u="none" strike="noStrike" cap="none" normalizeH="0" dirty="0" err="1">
                <a:ln>
                  <a:noFill/>
                </a:ln>
                <a:solidFill>
                  <a:schemeClr val="tx1"/>
                </a:solidFill>
                <a:effectLst/>
              </a:rPr>
              <a:t>exctiační</a:t>
            </a:r>
            <a:r>
              <a:rPr kumimoji="0" lang="cs-CZ" altLang="cs-CZ" sz="1400" b="0" i="0" u="none" strike="noStrike" cap="none" normalizeH="0" dirty="0">
                <a:ln>
                  <a:noFill/>
                </a:ln>
                <a:solidFill>
                  <a:schemeClr val="tx1"/>
                </a:solidFill>
                <a:effectLst/>
              </a:rPr>
              <a:t> energii</a:t>
            </a:r>
            <a:r>
              <a:rPr kumimoji="0" lang="cs-CZ" altLang="cs-CZ" sz="1400" b="0" i="0" u="none" strike="noStrike" cap="none" normalizeH="0" baseline="0" dirty="0">
                <a:ln>
                  <a:noFill/>
                </a:ln>
                <a:solidFill>
                  <a:schemeClr val="tx1"/>
                </a:solidFill>
                <a:effectLst/>
              </a:rPr>
              <a:t> elektronového obalu atomů </a:t>
            </a:r>
            <a:r>
              <a:rPr kumimoji="0" lang="cs-CZ" altLang="cs-CZ" sz="1400" b="0" i="0" u="none" strike="noStrike" cap="none" normalizeH="0" baseline="0" dirty="0" err="1">
                <a:ln>
                  <a:noFill/>
                </a:ln>
                <a:solidFill>
                  <a:schemeClr val="tx1"/>
                </a:solidFill>
                <a:effectLst/>
              </a:rPr>
              <a:t>Hg</a:t>
            </a:r>
            <a:r>
              <a:rPr kumimoji="0" lang="cs-CZ" altLang="cs-CZ" sz="1400" b="0" i="0" u="none" strike="noStrike" cap="none" normalizeH="0" baseline="0" dirty="0">
                <a:ln>
                  <a:noFill/>
                </a:ln>
                <a:solidFill>
                  <a:schemeClr val="tx1"/>
                </a:solidFill>
                <a:effectLst/>
              </a:rPr>
              <a:t>, e- z katody tudíž předá energii atomu </a:t>
            </a:r>
            <a:r>
              <a:rPr kumimoji="0" lang="cs-CZ" altLang="cs-CZ" sz="1400" b="0" i="0" u="none" strike="noStrike" cap="none" normalizeH="0" baseline="0" dirty="0" err="1">
                <a:ln>
                  <a:noFill/>
                </a:ln>
                <a:solidFill>
                  <a:schemeClr val="tx1"/>
                </a:solidFill>
                <a:effectLst/>
              </a:rPr>
              <a:t>Hg</a:t>
            </a:r>
            <a:r>
              <a:rPr kumimoji="0" lang="cs-CZ" altLang="cs-CZ" sz="1400" b="0" i="0" u="none" strike="noStrike" cap="none" normalizeH="0" baseline="0" dirty="0">
                <a:ln>
                  <a:noFill/>
                </a:ln>
                <a:solidFill>
                  <a:schemeClr val="tx1"/>
                </a:solidFill>
                <a:effectLst/>
              </a:rPr>
              <a:t> (neelastické srážky) a excituj</a:t>
            </a:r>
            <a:r>
              <a:rPr lang="cs-CZ" altLang="cs-CZ" sz="1400" dirty="0"/>
              <a:t>e ho</a:t>
            </a:r>
            <a:endParaRPr kumimoji="0" lang="cs-CZ" altLang="cs-CZ" sz="1400" b="0" i="0" u="none" strike="noStrike" cap="none" normalizeH="0" baseline="0" dirty="0">
              <a:ln>
                <a:noFill/>
              </a:ln>
              <a:solidFill>
                <a:schemeClr val="tx1"/>
              </a:solidFill>
              <a:effectLst/>
            </a:endParaRPr>
          </a:p>
        </p:txBody>
      </p:sp>
      <p:sp>
        <p:nvSpPr>
          <p:cNvPr id="36" name="Rectangle 7"/>
          <p:cNvSpPr>
            <a:spLocks noChangeArrowheads="1"/>
          </p:cNvSpPr>
          <p:nvPr/>
        </p:nvSpPr>
        <p:spPr bwMode="auto">
          <a:xfrm>
            <a:off x="1547907" y="5854714"/>
            <a:ext cx="1037515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eaLnBrk="0" fontAlgn="base" hangingPunct="0">
              <a:spcBef>
                <a:spcPct val="0"/>
              </a:spcBef>
              <a:spcAft>
                <a:spcPct val="0"/>
              </a:spcAft>
              <a:buFont typeface="Arial" panose="020B0604020202020204" pitchFamily="34" charset="0"/>
              <a:buChar char="•"/>
            </a:pPr>
            <a:r>
              <a:rPr lang="cs-CZ" altLang="cs-CZ" sz="1400" dirty="0"/>
              <a:t>Díky ztrátě energie už není schopen překonat brzdné napětí a je zachycen mřížkou; nedoletí tak na anodu </a:t>
            </a:r>
            <a:r>
              <a:rPr lang="cs-CZ" altLang="cs-CZ" sz="1400" dirty="0">
                <a:sym typeface="Wingdings" panose="05000000000000000000" pitchFamily="2" charset="2"/>
              </a:rPr>
              <a:t> </a:t>
            </a:r>
            <a:r>
              <a:rPr lang="cs-CZ" altLang="cs-CZ" sz="1400" dirty="0"/>
              <a:t>pokles anodového proudu I</a:t>
            </a:r>
            <a:r>
              <a:rPr lang="cs-CZ" altLang="cs-CZ" sz="1400" baseline="-30000" dirty="0"/>
              <a:t>A</a:t>
            </a:r>
            <a:r>
              <a:rPr lang="cs-CZ" altLang="cs-CZ" sz="1400" dirty="0"/>
              <a:t> </a:t>
            </a:r>
            <a:endParaRPr kumimoji="0" lang="cs-CZ" altLang="cs-CZ" sz="1400" b="0" i="0" u="none" strike="noStrike" cap="none" normalizeH="0" baseline="0" dirty="0">
              <a:ln>
                <a:noFill/>
              </a:ln>
              <a:solidFill>
                <a:schemeClr val="tx1"/>
              </a:solidFill>
              <a:effectLs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cs-CZ" altLang="cs-CZ" sz="1400" b="0" i="0" u="none" strike="noStrike" cap="none" normalizeH="0" baseline="0" dirty="0" err="1">
                <a:ln>
                  <a:noFill/>
                </a:ln>
                <a:solidFill>
                  <a:schemeClr val="tx1"/>
                </a:solidFill>
                <a:effectLst/>
              </a:rPr>
              <a:t>Hg</a:t>
            </a:r>
            <a:r>
              <a:rPr kumimoji="0" lang="cs-CZ" altLang="cs-CZ" sz="1400" b="0" i="0" u="none" strike="noStrike" cap="none" normalizeH="0" baseline="0" dirty="0">
                <a:ln>
                  <a:noFill/>
                </a:ln>
                <a:solidFill>
                  <a:schemeClr val="tx1"/>
                </a:solidFill>
                <a:effectLst/>
              </a:rPr>
              <a:t> atom následně vyzáří přijatou energii ve formě fotonu</a:t>
            </a:r>
          </a:p>
        </p:txBody>
      </p:sp>
      <p:sp>
        <p:nvSpPr>
          <p:cNvPr id="25" name="TextovéPole 24"/>
          <p:cNvSpPr txBox="1"/>
          <p:nvPr/>
        </p:nvSpPr>
        <p:spPr>
          <a:xfrm>
            <a:off x="5734907" y="4792663"/>
            <a:ext cx="1136451" cy="400110"/>
          </a:xfrm>
          <a:prstGeom prst="rect">
            <a:avLst/>
          </a:prstGeom>
          <a:noFill/>
        </p:spPr>
        <p:txBody>
          <a:bodyPr wrap="square" rtlCol="0">
            <a:spAutoFit/>
          </a:bodyPr>
          <a:lstStyle/>
          <a:p>
            <a:r>
              <a:rPr lang="cs-CZ" sz="1000" dirty="0">
                <a:solidFill>
                  <a:srgbClr val="0070C0"/>
                </a:solidFill>
              </a:rPr>
              <a:t>Ex. v 1/2 dráhy + před mřížkou</a:t>
            </a:r>
          </a:p>
        </p:txBody>
      </p:sp>
      <p:sp>
        <p:nvSpPr>
          <p:cNvPr id="40" name="TextovéPole 39"/>
          <p:cNvSpPr txBox="1"/>
          <p:nvPr/>
        </p:nvSpPr>
        <p:spPr>
          <a:xfrm>
            <a:off x="6565323" y="4017645"/>
            <a:ext cx="686943" cy="861774"/>
          </a:xfrm>
          <a:prstGeom prst="rect">
            <a:avLst/>
          </a:prstGeom>
          <a:solidFill>
            <a:schemeClr val="bg1"/>
          </a:solidFill>
        </p:spPr>
        <p:txBody>
          <a:bodyPr wrap="square" rtlCol="0">
            <a:spAutoFit/>
          </a:bodyPr>
          <a:lstStyle/>
          <a:p>
            <a:r>
              <a:rPr lang="cs-CZ" sz="1000" dirty="0">
                <a:solidFill>
                  <a:srgbClr val="0070C0"/>
                </a:solidFill>
              </a:rPr>
              <a:t>Ex. v 1/3 </a:t>
            </a:r>
          </a:p>
          <a:p>
            <a:r>
              <a:rPr lang="cs-CZ" sz="1000" dirty="0">
                <a:solidFill>
                  <a:srgbClr val="0070C0"/>
                </a:solidFill>
              </a:rPr>
              <a:t>+ 2/3 </a:t>
            </a:r>
          </a:p>
          <a:p>
            <a:r>
              <a:rPr lang="cs-CZ" sz="1000" dirty="0">
                <a:solidFill>
                  <a:srgbClr val="0070C0"/>
                </a:solidFill>
              </a:rPr>
              <a:t>+ dráhy + před mřížkou</a:t>
            </a:r>
          </a:p>
        </p:txBody>
      </p:sp>
      <p:sp>
        <p:nvSpPr>
          <p:cNvPr id="41" name="TextovéPole 40"/>
          <p:cNvSpPr txBox="1"/>
          <p:nvPr/>
        </p:nvSpPr>
        <p:spPr>
          <a:xfrm>
            <a:off x="4750216" y="4915699"/>
            <a:ext cx="1367184" cy="400110"/>
          </a:xfrm>
          <a:prstGeom prst="rect">
            <a:avLst/>
          </a:prstGeom>
          <a:noFill/>
        </p:spPr>
        <p:txBody>
          <a:bodyPr wrap="square" rtlCol="0">
            <a:spAutoFit/>
          </a:bodyPr>
          <a:lstStyle/>
          <a:p>
            <a:r>
              <a:rPr lang="cs-CZ" sz="1000" dirty="0">
                <a:solidFill>
                  <a:srgbClr val="0070C0"/>
                </a:solidFill>
              </a:rPr>
              <a:t>Excitace </a:t>
            </a:r>
            <a:r>
              <a:rPr lang="cs-CZ" sz="1000" dirty="0" err="1">
                <a:solidFill>
                  <a:srgbClr val="0070C0"/>
                </a:solidFill>
              </a:rPr>
              <a:t>Hg</a:t>
            </a:r>
            <a:r>
              <a:rPr lang="cs-CZ" sz="1000" dirty="0">
                <a:solidFill>
                  <a:srgbClr val="0070C0"/>
                </a:solidFill>
              </a:rPr>
              <a:t> před mřížkou</a:t>
            </a:r>
          </a:p>
        </p:txBody>
      </p:sp>
    </p:spTree>
    <p:extLst>
      <p:ext uri="{BB962C8B-B14F-4D97-AF65-F5344CB8AC3E}">
        <p14:creationId xmlns:p14="http://schemas.microsoft.com/office/powerpoint/2010/main" val="6811310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0711" y="72154"/>
            <a:ext cx="3306064" cy="2424447"/>
          </a:xfrm>
          <a:prstGeom prst="rect">
            <a:avLst/>
          </a:prstGeom>
        </p:spPr>
      </p:pic>
      <p:sp>
        <p:nvSpPr>
          <p:cNvPr id="4" name="Zástupný symbol pro obsah 2"/>
          <p:cNvSpPr>
            <a:spLocks noGrp="1"/>
          </p:cNvSpPr>
          <p:nvPr>
            <p:ph idx="1"/>
          </p:nvPr>
        </p:nvSpPr>
        <p:spPr>
          <a:xfrm>
            <a:off x="458321" y="2496601"/>
            <a:ext cx="11515725" cy="4214975"/>
          </a:xfrm>
        </p:spPr>
        <p:txBody>
          <a:bodyPr>
            <a:normAutofit lnSpcReduction="10000"/>
          </a:bodyPr>
          <a:lstStyle/>
          <a:p>
            <a:r>
              <a:rPr lang="cs-CZ" sz="2200" dirty="0"/>
              <a:t>Sommerfeld </a:t>
            </a:r>
            <a:r>
              <a:rPr lang="cs-CZ" sz="2200" b="1" dirty="0">
                <a:solidFill>
                  <a:srgbClr val="FF0000"/>
                </a:solidFill>
              </a:rPr>
              <a:t>zobecnil</a:t>
            </a:r>
            <a:r>
              <a:rPr lang="cs-CZ" sz="2200" dirty="0">
                <a:solidFill>
                  <a:srgbClr val="FF0000"/>
                </a:solidFill>
              </a:rPr>
              <a:t> </a:t>
            </a:r>
            <a:r>
              <a:rPr lang="cs-CZ" sz="2200" dirty="0"/>
              <a:t>původní jednoduchou Bohrovu </a:t>
            </a:r>
            <a:r>
              <a:rPr lang="cs-CZ" sz="2200" dirty="0" err="1"/>
              <a:t>kvantovací</a:t>
            </a:r>
            <a:r>
              <a:rPr lang="cs-CZ" sz="2200" dirty="0"/>
              <a:t> podmínku pro moment hybnosti elektronu </a:t>
            </a:r>
            <a:r>
              <a:rPr lang="cs-CZ" sz="2200" b="1" dirty="0">
                <a:solidFill>
                  <a:srgbClr val="FF0000"/>
                </a:solidFill>
              </a:rPr>
              <a:t>pro případ jeho pohybu </a:t>
            </a:r>
            <a:r>
              <a:rPr lang="cs-CZ" sz="2200" b="1" u="sng" dirty="0">
                <a:solidFill>
                  <a:srgbClr val="FF0000"/>
                </a:solidFill>
              </a:rPr>
              <a:t>po libovolné uzavřené dráze</a:t>
            </a:r>
          </a:p>
          <a:p>
            <a:r>
              <a:rPr lang="cs-CZ" sz="2200" dirty="0"/>
              <a:t>Namísto jediné trajektorie e- (kružnice) pro každou energii zavedl Sommerfeld</a:t>
            </a:r>
            <a:r>
              <a:rPr lang="cs-CZ" sz="2200" b="1" dirty="0">
                <a:solidFill>
                  <a:srgbClr val="FF0000"/>
                </a:solidFill>
              </a:rPr>
              <a:t> </a:t>
            </a:r>
            <a:r>
              <a:rPr lang="cs-CZ" sz="2400" b="1" u="sng" dirty="0">
                <a:solidFill>
                  <a:srgbClr val="FF0000"/>
                </a:solidFill>
              </a:rPr>
              <a:t>soustavu elips navzájem se lišících hodnotou vedlejšího kvantového čísla (l) </a:t>
            </a:r>
          </a:p>
          <a:p>
            <a:pPr>
              <a:lnSpc>
                <a:spcPct val="120000"/>
              </a:lnSpc>
            </a:pPr>
            <a:r>
              <a:rPr lang="cs-CZ" sz="2400" dirty="0"/>
              <a:t>Hlavním kvantovým číslem je určena </a:t>
            </a:r>
            <a:r>
              <a:rPr lang="cs-CZ" sz="2400" u="sng" dirty="0"/>
              <a:t>velká poloosa </a:t>
            </a:r>
            <a:r>
              <a:rPr lang="cs-CZ" sz="2400" dirty="0"/>
              <a:t>a = n</a:t>
            </a:r>
            <a:r>
              <a:rPr lang="cs-CZ" sz="2400" baseline="30000" dirty="0"/>
              <a:t>2</a:t>
            </a:r>
            <a:r>
              <a:rPr lang="cs-CZ" sz="2400" dirty="0"/>
              <a:t>r</a:t>
            </a:r>
            <a:r>
              <a:rPr lang="cs-CZ" sz="2400" baseline="-25000" dirty="0"/>
              <a:t>1</a:t>
            </a:r>
            <a:r>
              <a:rPr lang="cs-CZ" sz="2400" i="1" dirty="0"/>
              <a:t> </a:t>
            </a:r>
            <a:r>
              <a:rPr lang="cs-CZ" sz="2400" dirty="0"/>
              <a:t>a vedlejším kvantovým číslem </a:t>
            </a:r>
            <a:r>
              <a:rPr lang="cs-CZ" sz="2400" u="sng" dirty="0"/>
              <a:t>malá poloosa</a:t>
            </a:r>
            <a:r>
              <a:rPr lang="cs-CZ" sz="2400" dirty="0"/>
              <a:t> a´ = n (l + 1)r</a:t>
            </a:r>
            <a:r>
              <a:rPr lang="cs-CZ" sz="2400" baseline="-25000" dirty="0"/>
              <a:t>1</a:t>
            </a:r>
            <a:r>
              <a:rPr lang="cs-CZ" sz="2400" dirty="0"/>
              <a:t>. </a:t>
            </a:r>
          </a:p>
          <a:p>
            <a:pPr>
              <a:lnSpc>
                <a:spcPct val="120000"/>
              </a:lnSpc>
            </a:pPr>
            <a:r>
              <a:rPr lang="cs-CZ" sz="2400" dirty="0"/>
              <a:t>Pokud </a:t>
            </a:r>
            <a:r>
              <a:rPr lang="cs-CZ" sz="2400" b="1" i="1" dirty="0"/>
              <a:t>n = l</a:t>
            </a:r>
            <a:r>
              <a:rPr lang="cs-CZ" sz="2400" b="1" dirty="0"/>
              <a:t> + 1</a:t>
            </a:r>
            <a:r>
              <a:rPr lang="cs-CZ" sz="2400" dirty="0"/>
              <a:t>, přechází elipsa v kružnici – vedlejší kvantové číslo proto může nabývat maximální hodnoty </a:t>
            </a:r>
            <a:r>
              <a:rPr lang="cs-CZ" sz="2400" b="1" i="1" dirty="0"/>
              <a:t>n</a:t>
            </a:r>
            <a:r>
              <a:rPr lang="cs-CZ" sz="2400" b="1" dirty="0"/>
              <a:t> - 1</a:t>
            </a:r>
            <a:r>
              <a:rPr lang="cs-CZ" sz="2400" dirty="0"/>
              <a:t>. Nejmenší možná hodnota je </a:t>
            </a:r>
            <a:r>
              <a:rPr lang="cs-CZ" sz="2400" b="1" dirty="0"/>
              <a:t>0</a:t>
            </a:r>
            <a:r>
              <a:rPr lang="cs-CZ" sz="2400" dirty="0"/>
              <a:t>.</a:t>
            </a:r>
          </a:p>
          <a:p>
            <a:pPr>
              <a:lnSpc>
                <a:spcPct val="120000"/>
              </a:lnSpc>
            </a:pPr>
            <a:r>
              <a:rPr lang="cs-CZ" sz="2400" b="1" dirty="0">
                <a:solidFill>
                  <a:srgbClr val="FF0000"/>
                </a:solidFill>
              </a:rPr>
              <a:t>Sommerfeld předpokládal, že energie bude záviset na obou kvantových číslech, což by mohlo objasnit pozorované multiplety.</a:t>
            </a:r>
          </a:p>
        </p:txBody>
      </p:sp>
      <p:sp>
        <p:nvSpPr>
          <p:cNvPr id="5" name="Nadpis 1"/>
          <p:cNvSpPr>
            <a:spLocks noGrp="1"/>
          </p:cNvSpPr>
          <p:nvPr>
            <p:ph type="title"/>
          </p:nvPr>
        </p:nvSpPr>
        <p:spPr>
          <a:xfrm>
            <a:off x="235800" y="720452"/>
            <a:ext cx="6366249" cy="1311274"/>
          </a:xfrm>
        </p:spPr>
        <p:txBody>
          <a:bodyPr>
            <a:noAutofit/>
          </a:bodyPr>
          <a:lstStyle/>
          <a:p>
            <a:pPr algn="ctr"/>
            <a:r>
              <a:rPr lang="cs-CZ" sz="3600" b="1" dirty="0" err="1"/>
              <a:t>Sommerfeldův</a:t>
            </a:r>
            <a:r>
              <a:rPr lang="cs-CZ" sz="3600" b="1" dirty="0"/>
              <a:t> model atomu </a:t>
            </a:r>
            <a:br>
              <a:rPr lang="cs-CZ" sz="3600" b="1" dirty="0"/>
            </a:br>
            <a:r>
              <a:rPr lang="cs-CZ" sz="3600" b="1" dirty="0"/>
              <a:t>= zobecnění Bohrova modelu</a:t>
            </a:r>
            <a:br>
              <a:rPr lang="cs-CZ" sz="3600" b="1" dirty="0"/>
            </a:br>
            <a:endParaRPr lang="cs-CZ" sz="3600" b="1" dirty="0"/>
          </a:p>
        </p:txBody>
      </p:sp>
      <p:pic>
        <p:nvPicPr>
          <p:cNvPr id="2" name="Obrázek 1"/>
          <p:cNvPicPr>
            <a:picLocks noChangeAspect="1"/>
          </p:cNvPicPr>
          <p:nvPr/>
        </p:nvPicPr>
        <p:blipFill>
          <a:blip r:embed="rId3"/>
          <a:stretch>
            <a:fillRect/>
          </a:stretch>
        </p:blipFill>
        <p:spPr>
          <a:xfrm>
            <a:off x="6517221" y="106020"/>
            <a:ext cx="1527108" cy="2251756"/>
          </a:xfrm>
          <a:prstGeom prst="rect">
            <a:avLst/>
          </a:prstGeom>
        </p:spPr>
      </p:pic>
      <p:pic>
        <p:nvPicPr>
          <p:cNvPr id="3" name="Obrázek 2"/>
          <p:cNvPicPr>
            <a:picLocks noChangeAspect="1"/>
          </p:cNvPicPr>
          <p:nvPr/>
        </p:nvPicPr>
        <p:blipFill>
          <a:blip r:embed="rId4"/>
          <a:stretch>
            <a:fillRect/>
          </a:stretch>
        </p:blipFill>
        <p:spPr>
          <a:xfrm>
            <a:off x="3771536" y="1935622"/>
            <a:ext cx="3346439" cy="220645"/>
          </a:xfrm>
          <a:prstGeom prst="rect">
            <a:avLst/>
          </a:prstGeom>
        </p:spPr>
      </p:pic>
    </p:spTree>
    <p:extLst>
      <p:ext uri="{BB962C8B-B14F-4D97-AF65-F5344CB8AC3E}">
        <p14:creationId xmlns:p14="http://schemas.microsoft.com/office/powerpoint/2010/main" val="29417875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4077" y="1412474"/>
            <a:ext cx="4572000" cy="3352800"/>
          </a:xfrm>
          <a:prstGeom prst="rect">
            <a:avLst/>
          </a:prstGeom>
        </p:spPr>
      </p:pic>
      <p:pic>
        <p:nvPicPr>
          <p:cNvPr id="5" name="Obrázek 4"/>
          <p:cNvPicPr>
            <a:picLocks noChangeAspect="1"/>
          </p:cNvPicPr>
          <p:nvPr/>
        </p:nvPicPr>
        <p:blipFill>
          <a:blip r:embed="rId3"/>
          <a:stretch>
            <a:fillRect/>
          </a:stretch>
        </p:blipFill>
        <p:spPr>
          <a:xfrm>
            <a:off x="420985" y="2989230"/>
            <a:ext cx="5202972" cy="3295530"/>
          </a:xfrm>
          <a:prstGeom prst="rect">
            <a:avLst/>
          </a:prstGeom>
        </p:spPr>
      </p:pic>
      <p:sp>
        <p:nvSpPr>
          <p:cNvPr id="3" name="Zástupný symbol pro obsah 2"/>
          <p:cNvSpPr>
            <a:spLocks noGrp="1"/>
          </p:cNvSpPr>
          <p:nvPr>
            <p:ph idx="1"/>
          </p:nvPr>
        </p:nvSpPr>
        <p:spPr>
          <a:xfrm>
            <a:off x="665923" y="561974"/>
            <a:ext cx="11078402" cy="2960407"/>
          </a:xfrm>
        </p:spPr>
        <p:txBody>
          <a:bodyPr>
            <a:normAutofit/>
          </a:bodyPr>
          <a:lstStyle/>
          <a:p>
            <a:pPr>
              <a:tabLst>
                <a:tab pos="3406775" algn="l"/>
              </a:tabLst>
            </a:pPr>
            <a:r>
              <a:rPr lang="cs-CZ" sz="2200" b="1" dirty="0">
                <a:solidFill>
                  <a:srgbClr val="FF0000"/>
                </a:solidFill>
              </a:rPr>
              <a:t>Pro </a:t>
            </a:r>
            <a:r>
              <a:rPr lang="cs-CZ" sz="2200" b="1" i="1" dirty="0">
                <a:solidFill>
                  <a:srgbClr val="FF0000"/>
                </a:solidFill>
              </a:rPr>
              <a:t>n</a:t>
            </a:r>
            <a:r>
              <a:rPr lang="cs-CZ" sz="2200" b="1" dirty="0">
                <a:solidFill>
                  <a:srgbClr val="FF0000"/>
                </a:solidFill>
              </a:rPr>
              <a:t> existuje </a:t>
            </a:r>
            <a:r>
              <a:rPr lang="cs-CZ" sz="2200" b="1" i="1" dirty="0">
                <a:solidFill>
                  <a:srgbClr val="FF0000"/>
                </a:solidFill>
              </a:rPr>
              <a:t>n</a:t>
            </a:r>
            <a:r>
              <a:rPr lang="cs-CZ" sz="2200" b="1" dirty="0">
                <a:solidFill>
                  <a:srgbClr val="FF0000"/>
                </a:solidFill>
              </a:rPr>
              <a:t> kvantových drah</a:t>
            </a:r>
            <a:r>
              <a:rPr lang="cs-CZ" sz="2200" dirty="0">
                <a:solidFill>
                  <a:srgbClr val="FF0000"/>
                </a:solidFill>
              </a:rPr>
              <a:t>, lišících se </a:t>
            </a:r>
            <a:r>
              <a:rPr lang="cs-CZ" sz="2200" i="1" dirty="0">
                <a:solidFill>
                  <a:srgbClr val="FF0000"/>
                </a:solidFill>
              </a:rPr>
              <a:t>l</a:t>
            </a:r>
            <a:r>
              <a:rPr lang="cs-CZ" sz="2200" dirty="0">
                <a:solidFill>
                  <a:srgbClr val="FF0000"/>
                </a:solidFill>
              </a:rPr>
              <a:t>, a tedy i tvarem dráhy e-.</a:t>
            </a:r>
          </a:p>
          <a:p>
            <a:r>
              <a:rPr lang="cs-CZ" sz="2200" dirty="0"/>
              <a:t>Dráhy se stejným vedlejším kvantovým číslem se pak označují písmeny podle schématu</a:t>
            </a:r>
          </a:p>
          <a:p>
            <a:r>
              <a:rPr lang="cs-CZ" sz="2200" i="1" dirty="0"/>
              <a:t>l</a:t>
            </a:r>
            <a:r>
              <a:rPr lang="cs-CZ" sz="2200" dirty="0"/>
              <a:t>: 0, 1, 2, 3, …</a:t>
            </a:r>
            <a:br>
              <a:rPr lang="cs-CZ" sz="2200" dirty="0"/>
            </a:br>
            <a:r>
              <a:rPr lang="cs-CZ" sz="2200" dirty="0"/>
              <a:t>písmeno: </a:t>
            </a:r>
            <a:r>
              <a:rPr lang="cs-CZ" sz="2200" i="1" dirty="0"/>
              <a:t>s, p, d, f</a:t>
            </a:r>
            <a:r>
              <a:rPr lang="cs-CZ" sz="2200" dirty="0"/>
              <a:t>, …</a:t>
            </a:r>
          </a:p>
          <a:p>
            <a:endParaRPr lang="cs-CZ" sz="2200" dirty="0"/>
          </a:p>
        </p:txBody>
      </p:sp>
      <p:pic>
        <p:nvPicPr>
          <p:cNvPr id="6" name="Obrázek 5"/>
          <p:cNvPicPr>
            <a:picLocks noChangeAspect="1"/>
          </p:cNvPicPr>
          <p:nvPr/>
        </p:nvPicPr>
        <p:blipFill>
          <a:blip r:embed="rId4"/>
          <a:stretch>
            <a:fillRect/>
          </a:stretch>
        </p:blipFill>
        <p:spPr>
          <a:xfrm>
            <a:off x="5893829" y="4856010"/>
            <a:ext cx="5895975" cy="1428750"/>
          </a:xfrm>
          <a:prstGeom prst="rect">
            <a:avLst/>
          </a:prstGeom>
        </p:spPr>
      </p:pic>
      <p:sp>
        <p:nvSpPr>
          <p:cNvPr id="7" name="Obdélník 6"/>
          <p:cNvSpPr/>
          <p:nvPr/>
        </p:nvSpPr>
        <p:spPr>
          <a:xfrm>
            <a:off x="665923" y="2123994"/>
            <a:ext cx="8803561" cy="769441"/>
          </a:xfrm>
          <a:prstGeom prst="rect">
            <a:avLst/>
          </a:prstGeom>
        </p:spPr>
        <p:txBody>
          <a:bodyPr wrap="square">
            <a:spAutoFit/>
          </a:bodyPr>
          <a:lstStyle/>
          <a:p>
            <a:pPr marL="250825" indent="-250825">
              <a:buFont typeface="Arial" panose="020B0604020202020204" pitchFamily="34" charset="0"/>
              <a:buChar char="•"/>
            </a:pPr>
            <a:r>
              <a:rPr lang="cs-CZ" sz="2200" dirty="0"/>
              <a:t>každý e- je celkem charakterizován 4 kvantovými čísly</a:t>
            </a:r>
          </a:p>
          <a:p>
            <a:pPr marL="239713" indent="-239713">
              <a:buFont typeface="Arial" panose="020B0604020202020204" pitchFamily="34" charset="0"/>
              <a:buChar char="•"/>
            </a:pPr>
            <a:r>
              <a:rPr lang="cs-CZ" sz="2200" dirty="0"/>
              <a:t>počet e- se řídí Pauliho vylučovacím principem</a:t>
            </a:r>
            <a:endParaRPr lang="cs-CZ" sz="2200" dirty="0">
              <a:effectLst/>
            </a:endParaRPr>
          </a:p>
        </p:txBody>
      </p:sp>
      <p:cxnSp>
        <p:nvCxnSpPr>
          <p:cNvPr id="8" name="Přímá spojnice se šipkou 7">
            <a:extLst>
              <a:ext uri="{FF2B5EF4-FFF2-40B4-BE49-F238E27FC236}">
                <a16:creationId xmlns:a16="http://schemas.microsoft.com/office/drawing/2014/main" id="{74DA61AA-5035-4B56-AA93-C4F74EEE6023}"/>
              </a:ext>
            </a:extLst>
          </p:cNvPr>
          <p:cNvCxnSpPr/>
          <p:nvPr/>
        </p:nvCxnSpPr>
        <p:spPr>
          <a:xfrm>
            <a:off x="9867481" y="1412474"/>
            <a:ext cx="0" cy="436423"/>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2151858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FB16FA04-A238-4013-B2B3-8EB704846C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17074" y="4993327"/>
            <a:ext cx="2256543" cy="1505659"/>
          </a:xfrm>
          <a:prstGeom prst="rect">
            <a:avLst/>
          </a:prstGeom>
        </p:spPr>
      </p:pic>
      <p:sp>
        <p:nvSpPr>
          <p:cNvPr id="4" name="TextovéPole 3">
            <a:extLst>
              <a:ext uri="{FF2B5EF4-FFF2-40B4-BE49-F238E27FC236}">
                <a16:creationId xmlns:a16="http://schemas.microsoft.com/office/drawing/2014/main" id="{E63D56C2-B662-4282-985A-3C91DD95210E}"/>
              </a:ext>
            </a:extLst>
          </p:cNvPr>
          <p:cNvSpPr txBox="1"/>
          <p:nvPr/>
        </p:nvSpPr>
        <p:spPr>
          <a:xfrm>
            <a:off x="487524" y="961454"/>
            <a:ext cx="11334362" cy="4031873"/>
          </a:xfrm>
          <a:prstGeom prst="rect">
            <a:avLst/>
          </a:prstGeom>
          <a:noFill/>
        </p:spPr>
        <p:txBody>
          <a:bodyPr wrap="square">
            <a:spAutoFit/>
          </a:bodyPr>
          <a:lstStyle/>
          <a:p>
            <a:r>
              <a:rPr lang="cs-CZ" sz="2000" b="1" u="sng" dirty="0"/>
              <a:t>Pokyny pro případ nutné ochrany - aktualizace</a:t>
            </a:r>
          </a:p>
          <a:p>
            <a:r>
              <a:rPr lang="cs-CZ" sz="1600" dirty="0"/>
              <a:t>28.02.2022 </a:t>
            </a:r>
            <a:endParaRPr lang="cs-CZ" sz="2200" dirty="0"/>
          </a:p>
          <a:p>
            <a:pPr>
              <a:buFont typeface="Arial" panose="020B0604020202020204" pitchFamily="34" charset="0"/>
              <a:buChar char="•"/>
            </a:pPr>
            <a:r>
              <a:rPr lang="cs-CZ" sz="2200" dirty="0">
                <a:solidFill>
                  <a:srgbClr val="C00000"/>
                </a:solidFill>
              </a:rPr>
              <a:t>řiďte se pokyny složek integrovaného záchranného systému</a:t>
            </a:r>
            <a:r>
              <a:rPr lang="cs-CZ" sz="2200" dirty="0"/>
              <a:t>.</a:t>
            </a:r>
          </a:p>
          <a:p>
            <a:r>
              <a:rPr lang="cs-CZ" sz="2200" dirty="0"/>
              <a:t>Protože záležitosti civilní ochrany a nemírového využití jaderné energie nejsou v přímé působnosti SÚJB, pro další informace odkazujeme na </a:t>
            </a:r>
            <a:r>
              <a:rPr lang="cs-CZ" sz="2200" dirty="0">
                <a:solidFill>
                  <a:srgbClr val="C00000"/>
                </a:solidFill>
              </a:rPr>
              <a:t>weby a informační kanály Ministerstva vnitra a Ministerstva obrany ČR</a:t>
            </a:r>
            <a:r>
              <a:rPr lang="cs-CZ" sz="2200" dirty="0"/>
              <a:t>. Obecně se problematice ochrany obyvatelstva na našem území věnuje </a:t>
            </a:r>
            <a:r>
              <a:rPr lang="cs-CZ" sz="2200" dirty="0">
                <a:solidFill>
                  <a:srgbClr val="C00000"/>
                </a:solidFill>
              </a:rPr>
              <a:t>HZS ČR</a:t>
            </a:r>
            <a:r>
              <a:rPr lang="cs-CZ" sz="2200" dirty="0"/>
              <a:t>, viz ochrana obyvatelstva.</a:t>
            </a:r>
          </a:p>
          <a:p>
            <a:r>
              <a:rPr lang="cs-CZ" sz="2200" b="1" dirty="0"/>
              <a:t>Aktualizace 28.2.2022 16:30</a:t>
            </a:r>
            <a:endParaRPr lang="cs-CZ" sz="2200" dirty="0"/>
          </a:p>
          <a:p>
            <a:r>
              <a:rPr lang="cs-CZ" sz="2200" dirty="0"/>
              <a:t>Vzhledem k enormnímu náporu na webové stránky SÚJB, HZS ČR a hl. m. Prahy, který způsobil jejich dočasnou nefunkčnost, jsme pro tuto chvíli odstranili odkazy na seznamy krytů. Po konzultaci se zástupci Generálního ředitelství HZS ČR bude na jejich webu v nejbližší době zveřejněno upřesnění k uvedeným pokynům.</a:t>
            </a:r>
          </a:p>
        </p:txBody>
      </p:sp>
      <p:sp>
        <p:nvSpPr>
          <p:cNvPr id="6" name="TextovéPole 5">
            <a:extLst>
              <a:ext uri="{FF2B5EF4-FFF2-40B4-BE49-F238E27FC236}">
                <a16:creationId xmlns:a16="http://schemas.microsoft.com/office/drawing/2014/main" id="{E4D4615A-73C7-4285-9C78-63A98DC424EE}"/>
              </a:ext>
            </a:extLst>
          </p:cNvPr>
          <p:cNvSpPr txBox="1"/>
          <p:nvPr/>
        </p:nvSpPr>
        <p:spPr>
          <a:xfrm>
            <a:off x="1055018" y="189566"/>
            <a:ext cx="9873415" cy="461665"/>
          </a:xfrm>
          <a:prstGeom prst="rect">
            <a:avLst/>
          </a:prstGeom>
          <a:noFill/>
        </p:spPr>
        <p:txBody>
          <a:bodyPr wrap="square">
            <a:spAutoFit/>
          </a:bodyPr>
          <a:lstStyle/>
          <a:p>
            <a:r>
              <a:rPr lang="cs-CZ" sz="2400" dirty="0"/>
              <a:t>https://www.sujb.cz/aktualne/detail/pokyny-pro-pripad-nutne-ochrany</a:t>
            </a:r>
          </a:p>
        </p:txBody>
      </p:sp>
      <p:sp>
        <p:nvSpPr>
          <p:cNvPr id="7" name="TextovéPole 6">
            <a:extLst>
              <a:ext uri="{FF2B5EF4-FFF2-40B4-BE49-F238E27FC236}">
                <a16:creationId xmlns:a16="http://schemas.microsoft.com/office/drawing/2014/main" id="{3F016763-7A62-41A8-BF5B-4BC2F1D025AE}"/>
              </a:ext>
            </a:extLst>
          </p:cNvPr>
          <p:cNvSpPr txBox="1"/>
          <p:nvPr/>
        </p:nvSpPr>
        <p:spPr>
          <a:xfrm>
            <a:off x="2616755" y="5422990"/>
            <a:ext cx="3209468" cy="646331"/>
          </a:xfrm>
          <a:prstGeom prst="rect">
            <a:avLst/>
          </a:prstGeom>
          <a:noFill/>
        </p:spPr>
        <p:txBody>
          <a:bodyPr wrap="none" rtlCol="0">
            <a:spAutoFit/>
          </a:bodyPr>
          <a:lstStyle/>
          <a:p>
            <a:r>
              <a:rPr lang="cs-CZ" sz="3600" dirty="0">
                <a:solidFill>
                  <a:srgbClr val="FF0000"/>
                </a:solidFill>
              </a:rPr>
              <a:t>VIVAT UKRAINE!</a:t>
            </a:r>
          </a:p>
        </p:txBody>
      </p:sp>
    </p:spTree>
    <p:extLst>
      <p:ext uri="{BB962C8B-B14F-4D97-AF65-F5344CB8AC3E}">
        <p14:creationId xmlns:p14="http://schemas.microsoft.com/office/powerpoint/2010/main" val="1781079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rotWithShape="1">
          <a:blip r:embed="rId2"/>
          <a:srcRect l="56796" t="46921"/>
          <a:stretch/>
        </p:blipFill>
        <p:spPr>
          <a:xfrm>
            <a:off x="8386111" y="275956"/>
            <a:ext cx="3682064" cy="3436899"/>
          </a:xfrm>
          <a:prstGeom prst="rect">
            <a:avLst/>
          </a:prstGeom>
          <a:ln>
            <a:solidFill>
              <a:schemeClr val="tx1"/>
            </a:solidFill>
          </a:ln>
        </p:spPr>
      </p:pic>
      <p:sp>
        <p:nvSpPr>
          <p:cNvPr id="7" name="Obdélník 6"/>
          <p:cNvSpPr/>
          <p:nvPr/>
        </p:nvSpPr>
        <p:spPr>
          <a:xfrm>
            <a:off x="382053" y="199814"/>
            <a:ext cx="7961847" cy="6370975"/>
          </a:xfrm>
          <a:prstGeom prst="rect">
            <a:avLst/>
          </a:prstGeom>
        </p:spPr>
        <p:txBody>
          <a:bodyPr wrap="square">
            <a:spAutoFit/>
          </a:bodyPr>
          <a:lstStyle/>
          <a:p>
            <a:pPr marL="342900" indent="-342900">
              <a:buFont typeface="Arial" panose="020B0604020202020204" pitchFamily="34" charset="0"/>
              <a:buChar char="•"/>
            </a:pPr>
            <a:r>
              <a:rPr lang="cs-CZ" sz="2400" dirty="0">
                <a:solidFill>
                  <a:srgbClr val="FF0000"/>
                </a:solidFill>
              </a:rPr>
              <a:t>Zavedení vedlejšího kvantového čísla ale nepostačuje k vysvětlení jemné struktury spektrálních čar:</a:t>
            </a:r>
            <a:r>
              <a:rPr lang="cs-CZ" sz="2400" dirty="0"/>
              <a:t> </a:t>
            </a:r>
          </a:p>
          <a:p>
            <a:pPr marL="342900" indent="-342900">
              <a:buFont typeface="Arial" panose="020B0604020202020204" pitchFamily="34" charset="0"/>
              <a:buChar char="•"/>
            </a:pPr>
            <a:r>
              <a:rPr lang="cs-CZ" sz="2400" dirty="0"/>
              <a:t>Sommerfeld nicméně přihlédl k </a:t>
            </a:r>
            <a:r>
              <a:rPr lang="cs-CZ" sz="2400" u="sng" dirty="0"/>
              <a:t>měnící se rychlosti na eliptické dráze</a:t>
            </a:r>
            <a:r>
              <a:rPr lang="cs-CZ" sz="2400" dirty="0"/>
              <a:t> – v bodě nejbližším jádru je největší a v bodě nejbližším jádru je nejmenší. </a:t>
            </a:r>
          </a:p>
          <a:p>
            <a:pPr marL="342900" indent="-342900">
              <a:buFont typeface="Arial" panose="020B0604020202020204" pitchFamily="34" charset="0"/>
              <a:buChar char="•"/>
            </a:pPr>
            <a:r>
              <a:rPr lang="cs-CZ" sz="2400" dirty="0"/>
              <a:t>Protože se elektron po své dráze pohybuje velkou rychlostí </a:t>
            </a:r>
            <a:r>
              <a:rPr lang="cs-CZ" sz="2400" u="sng" dirty="0"/>
              <a:t>blížící se rychlosti světla</a:t>
            </a:r>
            <a:r>
              <a:rPr lang="cs-CZ" sz="2400" dirty="0"/>
              <a:t>, tak Sommerfeld ve svém modelu změnil hmotnost elektronu v souladu s teorií relativity. Elektron má tedy </a:t>
            </a:r>
            <a:r>
              <a:rPr lang="cs-CZ" sz="2400" u="sng" dirty="0"/>
              <a:t>největší hmotnost nejblíž u jádra </a:t>
            </a:r>
            <a:r>
              <a:rPr lang="cs-CZ" sz="2400" dirty="0"/>
              <a:t>a nejmenší hmotnost nejdál od jádra.</a:t>
            </a:r>
          </a:p>
          <a:p>
            <a:pPr marL="342900" indent="-342900">
              <a:buFont typeface="Arial" panose="020B0604020202020204" pitchFamily="34" charset="0"/>
              <a:buChar char="•"/>
            </a:pPr>
            <a:r>
              <a:rPr lang="cs-CZ" sz="2400" u="sng" dirty="0"/>
              <a:t>Vlivem změn hmotnosti elektronu se dráha v nejbližším bodě víc zakřivuje</a:t>
            </a:r>
            <a:r>
              <a:rPr lang="cs-CZ" sz="2400" dirty="0"/>
              <a:t> a to vede k </a:t>
            </a:r>
            <a:r>
              <a:rPr lang="cs-CZ" sz="2400" b="1" u="sng" dirty="0">
                <a:solidFill>
                  <a:srgbClr val="FF0000"/>
                </a:solidFill>
              </a:rPr>
              <a:t>přemisťování celé dráhy</a:t>
            </a:r>
            <a:r>
              <a:rPr lang="cs-CZ" sz="2400" dirty="0"/>
              <a:t>, která nabývá tvar růžice. </a:t>
            </a:r>
          </a:p>
          <a:p>
            <a:pPr marL="342900" indent="-342900">
              <a:buFont typeface="Arial" panose="020B0604020202020204" pitchFamily="34" charset="0"/>
              <a:buChar char="•"/>
            </a:pPr>
            <a:r>
              <a:rPr lang="cs-CZ" sz="2400" u="sng" dirty="0">
                <a:solidFill>
                  <a:srgbClr val="FF0000"/>
                </a:solidFill>
              </a:rPr>
              <a:t>Proto se poněkud liší energie elektronu na drahách </a:t>
            </a:r>
            <a:r>
              <a:rPr lang="cs-CZ" sz="2400" dirty="0">
                <a:solidFill>
                  <a:srgbClr val="FF0000"/>
                </a:solidFill>
              </a:rPr>
              <a:t>se stejným hlavním kvantovým číslem a s odlišným vedlejším kvantovým číslem.</a:t>
            </a:r>
            <a:r>
              <a:rPr lang="cs-CZ" sz="2400" dirty="0"/>
              <a:t> Rozdíl energií elektronu na jednotlivých drahách vede k rozštěpení spektrálních čar.</a:t>
            </a:r>
          </a:p>
        </p:txBody>
      </p:sp>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6111" y="3432269"/>
            <a:ext cx="3682063" cy="3138520"/>
          </a:xfrm>
          <a:prstGeom prst="rect">
            <a:avLst/>
          </a:prstGeom>
          <a:ln>
            <a:solidFill>
              <a:schemeClr val="tx1"/>
            </a:solidFill>
          </a:ln>
        </p:spPr>
      </p:pic>
      <p:sp>
        <p:nvSpPr>
          <p:cNvPr id="8" name="Obdélník 7"/>
          <p:cNvSpPr/>
          <p:nvPr/>
        </p:nvSpPr>
        <p:spPr>
          <a:xfrm>
            <a:off x="8386111" y="275956"/>
            <a:ext cx="1872314" cy="6003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p:nvSpPr>
        <p:spPr>
          <a:xfrm>
            <a:off x="8967136" y="281626"/>
            <a:ext cx="1872314" cy="257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2290" name="Picture 2" descr="http://artemis.osu.cz/mmfyz/am/am_1_6_soubory/image002.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9547" y="380007"/>
            <a:ext cx="1365063" cy="893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97392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944245" y="3469593"/>
            <a:ext cx="10515600" cy="2852738"/>
          </a:xfrm>
        </p:spPr>
        <p:txBody>
          <a:bodyPr>
            <a:normAutofit fontScale="92500"/>
          </a:bodyPr>
          <a:lstStyle/>
          <a:p>
            <a:r>
              <a:rPr lang="cs-CZ" dirty="0">
                <a:solidFill>
                  <a:schemeClr val="bg1"/>
                </a:solidFill>
              </a:rPr>
              <a:t>Uvedený model </a:t>
            </a:r>
            <a:r>
              <a:rPr lang="cs-CZ" dirty="0">
                <a:solidFill>
                  <a:srgbClr val="FF0000"/>
                </a:solidFill>
              </a:rPr>
              <a:t>dokázal objasnit jemnou strukturu spekter pouze částečně</a:t>
            </a:r>
            <a:r>
              <a:rPr lang="cs-CZ" dirty="0">
                <a:solidFill>
                  <a:schemeClr val="bg1"/>
                </a:solidFill>
              </a:rPr>
              <a:t>, nedokázal např. objasnit dublety (dvojice blízkých čar), které souvisí              s existencí spinu elektronu. </a:t>
            </a:r>
          </a:p>
          <a:p>
            <a:r>
              <a:rPr lang="cs-CZ" dirty="0">
                <a:solidFill>
                  <a:schemeClr val="bg1"/>
                </a:solidFill>
              </a:rPr>
              <a:t>Ukázalo se, že </a:t>
            </a:r>
            <a:r>
              <a:rPr lang="cs-CZ" b="1" dirty="0">
                <a:solidFill>
                  <a:srgbClr val="FF0000"/>
                </a:solidFill>
              </a:rPr>
              <a:t>představa pohybu elektronu s určitou hybností po určité dráze je neudržitelná</a:t>
            </a:r>
            <a:r>
              <a:rPr lang="cs-CZ" dirty="0">
                <a:solidFill>
                  <a:schemeClr val="bg1"/>
                </a:solidFill>
              </a:rPr>
              <a:t>.</a:t>
            </a:r>
          </a:p>
          <a:p>
            <a:r>
              <a:rPr lang="cs-CZ" dirty="0">
                <a:solidFill>
                  <a:schemeClr val="bg1"/>
                </a:solidFill>
              </a:rPr>
              <a:t>Energetické spektrum získané na základě </a:t>
            </a:r>
            <a:r>
              <a:rPr lang="cs-CZ" dirty="0" err="1">
                <a:solidFill>
                  <a:schemeClr val="bg1"/>
                </a:solidFill>
              </a:rPr>
              <a:t>Sommerfeldova</a:t>
            </a:r>
            <a:r>
              <a:rPr lang="cs-CZ" dirty="0">
                <a:solidFill>
                  <a:schemeClr val="bg1"/>
                </a:solidFill>
              </a:rPr>
              <a:t> modelu zahrnuje z relativistických korekcí pouze relativistickou hmotnostní korekci.</a:t>
            </a:r>
          </a:p>
          <a:p>
            <a:endParaRPr lang="cs-CZ" dirty="0"/>
          </a:p>
        </p:txBody>
      </p:sp>
      <p:pic>
        <p:nvPicPr>
          <p:cNvPr id="5" name="Obrázek 4"/>
          <p:cNvPicPr>
            <a:picLocks noChangeAspect="1"/>
          </p:cNvPicPr>
          <p:nvPr/>
        </p:nvPicPr>
        <p:blipFill rotWithShape="1">
          <a:blip r:embed="rId2"/>
          <a:srcRect r="2493" b="41279"/>
          <a:stretch/>
        </p:blipFill>
        <p:spPr>
          <a:xfrm>
            <a:off x="2088522" y="261937"/>
            <a:ext cx="8014955" cy="2857231"/>
          </a:xfrm>
          <a:prstGeom prst="rect">
            <a:avLst/>
          </a:prstGeom>
        </p:spPr>
      </p:pic>
    </p:spTree>
    <p:extLst>
      <p:ext uri="{BB962C8B-B14F-4D97-AF65-F5344CB8AC3E}">
        <p14:creationId xmlns:p14="http://schemas.microsoft.com/office/powerpoint/2010/main" val="39067275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16724" y="229855"/>
            <a:ext cx="10515600" cy="1325563"/>
          </a:xfrm>
        </p:spPr>
        <p:txBody>
          <a:bodyPr/>
          <a:lstStyle/>
          <a:p>
            <a:r>
              <a:rPr lang="fr-FR" sz="3600" b="1" dirty="0"/>
              <a:t>Louis Victor Pierre Raymond vévod de Broglie</a:t>
            </a:r>
            <a:br>
              <a:rPr lang="cs-CZ" sz="3600" dirty="0"/>
            </a:br>
            <a:r>
              <a:rPr lang="fr-FR" sz="3600" dirty="0"/>
              <a:t> </a:t>
            </a:r>
            <a:r>
              <a:rPr lang="cs-CZ" b="1" dirty="0"/>
              <a:t>– revoluční hypotéza</a:t>
            </a:r>
          </a:p>
        </p:txBody>
      </p:sp>
      <p:sp>
        <p:nvSpPr>
          <p:cNvPr id="3" name="Zástupný symbol pro obsah 2"/>
          <p:cNvSpPr>
            <a:spLocks noGrp="1"/>
          </p:cNvSpPr>
          <p:nvPr>
            <p:ph idx="1"/>
          </p:nvPr>
        </p:nvSpPr>
        <p:spPr>
          <a:xfrm>
            <a:off x="612856" y="1534726"/>
            <a:ext cx="8275667" cy="2060575"/>
          </a:xfrm>
        </p:spPr>
        <p:txBody>
          <a:bodyPr>
            <a:noAutofit/>
          </a:bodyPr>
          <a:lstStyle/>
          <a:p>
            <a:r>
              <a:rPr lang="cs-CZ" b="1" dirty="0">
                <a:solidFill>
                  <a:srgbClr val="FF0000"/>
                </a:solidFill>
              </a:rPr>
              <a:t>vysvětlil, proč se elektrony pohybují právě na kvantových drahách</a:t>
            </a:r>
          </a:p>
          <a:p>
            <a:r>
              <a:rPr lang="cs-CZ" sz="2400" b="1" dirty="0"/>
              <a:t>Roku 1923 prohlásil</a:t>
            </a:r>
            <a:r>
              <a:rPr lang="cs-CZ" sz="2400" dirty="0"/>
              <a:t>, nejenže se světelné vlny mohou chovat jako částice, ale </a:t>
            </a:r>
            <a:r>
              <a:rPr lang="cs-CZ" sz="2400" b="1" dirty="0">
                <a:solidFill>
                  <a:srgbClr val="FF0000"/>
                </a:solidFill>
              </a:rPr>
              <a:t>také obráceně, částice se mohou chovat jako vlny</a:t>
            </a: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5659" y="415741"/>
            <a:ext cx="2143125" cy="2724150"/>
          </a:xfrm>
          <a:prstGeom prst="rect">
            <a:avLst/>
          </a:prstGeom>
        </p:spPr>
      </p:pic>
      <mc:AlternateContent xmlns:mc="http://schemas.openxmlformats.org/markup-compatibility/2006" xmlns:a14="http://schemas.microsoft.com/office/drawing/2010/main">
        <mc:Choice Requires="a14">
          <p:sp>
            <p:nvSpPr>
              <p:cNvPr id="6" name="TextovéPole 5"/>
              <p:cNvSpPr txBox="1"/>
              <p:nvPr/>
            </p:nvSpPr>
            <p:spPr>
              <a:xfrm>
                <a:off x="5087135" y="4788197"/>
                <a:ext cx="2135885" cy="1255857"/>
              </a:xfrm>
              <a:prstGeom prst="rect">
                <a:avLst/>
              </a:prstGeom>
              <a:noFill/>
            </p:spPr>
            <p:txBody>
              <a:bodyPr wrap="square" lIns="0" tIns="0" rIns="0" bIns="0" rtlCol="0">
                <a:spAutoFit/>
              </a:bodyPr>
              <a:lstStyle/>
              <a:p>
                <a:r>
                  <a:rPr lang="cs-CZ" sz="3200" dirty="0">
                    <a:latin typeface="Symbol" panose="05050102010706020507" pitchFamily="18" charset="2"/>
                  </a:rPr>
                  <a:t>l</a:t>
                </a:r>
                <a:r>
                  <a:rPr lang="cs-CZ" sz="3200" dirty="0">
                    <a:latin typeface="Cambria Math" panose="02040503050406030204" pitchFamily="18" charset="0"/>
                  </a:rPr>
                  <a:t> </a:t>
                </a:r>
                <a14:m>
                  <m:oMath xmlns:m="http://schemas.openxmlformats.org/officeDocument/2006/math">
                    <m:r>
                      <a:rPr lang="cs-CZ" sz="3200" i="1">
                        <a:latin typeface="Cambria Math" panose="02040503050406030204" pitchFamily="18" charset="0"/>
                      </a:rPr>
                      <m:t>=</m:t>
                    </m:r>
                    <m:f>
                      <m:fPr>
                        <m:ctrlPr>
                          <a:rPr lang="cs-CZ" sz="3200" i="1">
                            <a:latin typeface="Cambria Math" panose="02040503050406030204" pitchFamily="18" charset="0"/>
                          </a:rPr>
                        </m:ctrlPr>
                      </m:fPr>
                      <m:num>
                        <m:r>
                          <a:rPr lang="cs-CZ" sz="3200" i="1">
                            <a:latin typeface="Cambria Math" panose="02040503050406030204" pitchFamily="18" charset="0"/>
                          </a:rPr>
                          <m:t>h</m:t>
                        </m:r>
                      </m:num>
                      <m:den>
                        <m:r>
                          <a:rPr lang="cs-CZ" sz="3200" i="1">
                            <a:latin typeface="Cambria Math" panose="02040503050406030204" pitchFamily="18" charset="0"/>
                          </a:rPr>
                          <m:t>𝑝</m:t>
                        </m:r>
                      </m:den>
                    </m:f>
                    <m:r>
                      <a:rPr lang="cs-CZ" sz="3200" i="1">
                        <a:latin typeface="Cambria Math" panose="02040503050406030204" pitchFamily="18" charset="0"/>
                      </a:rPr>
                      <m:t>=</m:t>
                    </m:r>
                    <m:f>
                      <m:fPr>
                        <m:ctrlPr>
                          <a:rPr lang="cs-CZ" sz="3200" i="1">
                            <a:latin typeface="Cambria Math" panose="02040503050406030204" pitchFamily="18" charset="0"/>
                          </a:rPr>
                        </m:ctrlPr>
                      </m:fPr>
                      <m:num>
                        <m:r>
                          <a:rPr lang="cs-CZ" sz="3200" i="1">
                            <a:latin typeface="Cambria Math" panose="02040503050406030204" pitchFamily="18" charset="0"/>
                          </a:rPr>
                          <m:t>h</m:t>
                        </m:r>
                      </m:num>
                      <m:den>
                        <m:r>
                          <a:rPr lang="cs-CZ" sz="3200" i="1">
                            <a:latin typeface="Cambria Math" panose="02040503050406030204" pitchFamily="18" charset="0"/>
                          </a:rPr>
                          <m:t>𝑚𝑣</m:t>
                        </m:r>
                      </m:den>
                    </m:f>
                    <m:r>
                      <a:rPr lang="cs-CZ" sz="3200" i="1">
                        <a:latin typeface="Cambria Math" panose="02040503050406030204" pitchFamily="18" charset="0"/>
                      </a:rPr>
                      <m:t>,  </m:t>
                    </m:r>
                  </m:oMath>
                </a14:m>
                <a:endParaRPr lang="cs-CZ" sz="3200" dirty="0"/>
              </a:p>
            </p:txBody>
          </p:sp>
        </mc:Choice>
        <mc:Fallback xmlns="">
          <p:sp>
            <p:nvSpPr>
              <p:cNvPr id="6" name="TextovéPole 5"/>
              <p:cNvSpPr txBox="1">
                <a:spLocks noRot="1" noChangeAspect="1" noMove="1" noResize="1" noEditPoints="1" noAdjustHandles="1" noChangeArrowheads="1" noChangeShapeType="1" noTextEdit="1"/>
              </p:cNvSpPr>
              <p:nvPr/>
            </p:nvSpPr>
            <p:spPr>
              <a:xfrm>
                <a:off x="5087135" y="4788197"/>
                <a:ext cx="2135885" cy="1255857"/>
              </a:xfrm>
              <a:prstGeom prst="rect">
                <a:avLst/>
              </a:prstGeom>
              <a:blipFill>
                <a:blip r:embed="rId3"/>
                <a:stretch>
                  <a:fillRect l="-11714" t="-1942"/>
                </a:stretch>
              </a:blipFill>
            </p:spPr>
            <p:txBody>
              <a:bodyPr/>
              <a:lstStyle/>
              <a:p>
                <a:r>
                  <a:rPr lang="cs-CZ">
                    <a:noFill/>
                  </a:rPr>
                  <a:t> </a:t>
                </a:r>
              </a:p>
            </p:txBody>
          </p:sp>
        </mc:Fallback>
      </mc:AlternateContent>
      <p:sp>
        <p:nvSpPr>
          <p:cNvPr id="7" name="Obdélník 6"/>
          <p:cNvSpPr/>
          <p:nvPr/>
        </p:nvSpPr>
        <p:spPr>
          <a:xfrm>
            <a:off x="716724" y="3587868"/>
            <a:ext cx="9637592" cy="1200329"/>
          </a:xfrm>
          <a:prstGeom prst="rect">
            <a:avLst/>
          </a:prstGeom>
        </p:spPr>
        <p:txBody>
          <a:bodyPr wrap="square">
            <a:spAutoFit/>
          </a:bodyPr>
          <a:lstStyle/>
          <a:p>
            <a:r>
              <a:rPr lang="cs-CZ" sz="2400" dirty="0">
                <a:sym typeface="Wingdings" panose="05000000000000000000" pitchFamily="2" charset="2"/>
              </a:rPr>
              <a:t> zavedení pojmu </a:t>
            </a:r>
            <a:r>
              <a:rPr lang="cs-CZ" sz="2400" b="1" dirty="0">
                <a:solidFill>
                  <a:srgbClr val="FF0000"/>
                </a:solidFill>
                <a:sym typeface="Wingdings" panose="05000000000000000000" pitchFamily="2" charset="2"/>
              </a:rPr>
              <a:t>hmotné vlny (vlna místo obíhajícího elektronu)</a:t>
            </a:r>
          </a:p>
          <a:p>
            <a:r>
              <a:rPr lang="cs-CZ" sz="2400" dirty="0">
                <a:sym typeface="Wingdings" panose="05000000000000000000" pitchFamily="2" charset="2"/>
              </a:rPr>
              <a:t>Vztah mezi </a:t>
            </a:r>
            <a:r>
              <a:rPr lang="cs-CZ" sz="2400" u="sng" dirty="0">
                <a:sym typeface="Wingdings" panose="05000000000000000000" pitchFamily="2" charset="2"/>
              </a:rPr>
              <a:t>vlnovou délkou hmotné vlny </a:t>
            </a:r>
            <a:r>
              <a:rPr lang="cs-CZ" sz="2400" b="1" u="sng" dirty="0">
                <a:latin typeface="Symbol" panose="05050102010706020507" pitchFamily="18" charset="2"/>
                <a:sym typeface="Wingdings" panose="05000000000000000000" pitchFamily="2" charset="2"/>
              </a:rPr>
              <a:t>l</a:t>
            </a:r>
            <a:r>
              <a:rPr lang="cs-CZ" sz="2400" dirty="0">
                <a:sym typeface="Wingdings" panose="05000000000000000000" pitchFamily="2" charset="2"/>
              </a:rPr>
              <a:t>, příslušející tělesu o </a:t>
            </a:r>
            <a:r>
              <a:rPr lang="cs-CZ" sz="2400" u="sng" dirty="0">
                <a:sym typeface="Wingdings" panose="05000000000000000000" pitchFamily="2" charset="2"/>
              </a:rPr>
              <a:t>hmotnosti </a:t>
            </a:r>
            <a:r>
              <a:rPr lang="cs-CZ" sz="2400" b="1" i="1" u="sng" dirty="0">
                <a:sym typeface="Wingdings" panose="05000000000000000000" pitchFamily="2" charset="2"/>
              </a:rPr>
              <a:t>m</a:t>
            </a:r>
            <a:r>
              <a:rPr lang="cs-CZ" sz="2400" dirty="0">
                <a:sym typeface="Wingdings" panose="05000000000000000000" pitchFamily="2" charset="2"/>
              </a:rPr>
              <a:t>, pohybujícímu se </a:t>
            </a:r>
            <a:r>
              <a:rPr lang="cs-CZ" sz="2400" u="sng" dirty="0">
                <a:sym typeface="Wingdings" panose="05000000000000000000" pitchFamily="2" charset="2"/>
              </a:rPr>
              <a:t>rychlostí </a:t>
            </a:r>
            <a:r>
              <a:rPr lang="cs-CZ" sz="2400" b="1" i="1" u="sng" dirty="0">
                <a:sym typeface="Wingdings" panose="05000000000000000000" pitchFamily="2" charset="2"/>
              </a:rPr>
              <a:t>v</a:t>
            </a:r>
            <a:r>
              <a:rPr lang="cs-CZ" sz="2400" dirty="0">
                <a:sym typeface="Wingdings" panose="05000000000000000000" pitchFamily="2" charset="2"/>
              </a:rPr>
              <a:t>:</a:t>
            </a:r>
            <a:endParaRPr lang="cs-CZ" sz="2400" dirty="0"/>
          </a:p>
        </p:txBody>
      </p:sp>
      <mc:AlternateContent xmlns:mc="http://schemas.openxmlformats.org/markup-compatibility/2006">
        <mc:Choice xmlns:a14="http://schemas.microsoft.com/office/drawing/2010/main" Requires="a14">
          <p:sp>
            <p:nvSpPr>
              <p:cNvPr id="8" name="Obdélník 7"/>
              <p:cNvSpPr/>
              <p:nvPr/>
            </p:nvSpPr>
            <p:spPr>
              <a:xfrm>
                <a:off x="716724" y="5748944"/>
                <a:ext cx="10515600" cy="830997"/>
              </a:xfrm>
              <a:prstGeom prst="rect">
                <a:avLst/>
              </a:prstGeom>
            </p:spPr>
            <p:txBody>
              <a:bodyPr wrap="square">
                <a:spAutoFit/>
              </a:bodyPr>
              <a:lstStyle/>
              <a:p>
                <a:r>
                  <a:rPr lang="cs-CZ" sz="2400" dirty="0"/>
                  <a:t>p = hybnost částice, </a:t>
                </a:r>
                <a14:m>
                  <m:oMath xmlns:m="http://schemas.openxmlformats.org/officeDocument/2006/math">
                    <m:r>
                      <m:rPr>
                        <m:sty m:val="p"/>
                      </m:rPr>
                      <a:rPr lang="cs-CZ" sz="2400" b="0" i="0" smtClean="0">
                        <a:latin typeface="Cambria Math" panose="02040503050406030204" pitchFamily="18" charset="0"/>
                      </a:rPr>
                      <m:t>h</m:t>
                    </m:r>
                    <m:r>
                      <a:rPr lang="cs-CZ" sz="2400" b="0" i="0" smtClean="0">
                        <a:latin typeface="Cambria Math" panose="02040503050406030204" pitchFamily="18" charset="0"/>
                      </a:rPr>
                      <m:t>=</m:t>
                    </m:r>
                    <m:r>
                      <m:rPr>
                        <m:sty m:val="p"/>
                      </m:rPr>
                      <a:rPr lang="cs-CZ" sz="2400">
                        <a:latin typeface="Cambria Math" panose="02040503050406030204" pitchFamily="18" charset="0"/>
                      </a:rPr>
                      <m:t>Planckova</m:t>
                    </m:r>
                    <m:r>
                      <a:rPr lang="cs-CZ" sz="2400">
                        <a:latin typeface="Cambria Math" panose="02040503050406030204" pitchFamily="18" charset="0"/>
                      </a:rPr>
                      <m:t> </m:t>
                    </m:r>
                    <m:r>
                      <m:rPr>
                        <m:sty m:val="p"/>
                      </m:rPr>
                      <a:rPr lang="cs-CZ" sz="2400">
                        <a:latin typeface="Cambria Math" panose="02040503050406030204" pitchFamily="18" charset="0"/>
                      </a:rPr>
                      <m:t>konstanta</m:t>
                    </m:r>
                    <m:r>
                      <a:rPr lang="cs-CZ" sz="2400">
                        <a:latin typeface="Cambria Math" panose="02040503050406030204" pitchFamily="18" charset="0"/>
                      </a:rPr>
                      <m:t> </m:t>
                    </m:r>
                  </m:oMath>
                </a14:m>
                <a:endParaRPr lang="cs-CZ" sz="2400" dirty="0"/>
              </a:p>
              <a:p>
                <a:r>
                  <a:rPr lang="cs-CZ" sz="2400" u="sng" dirty="0">
                    <a:solidFill>
                      <a:srgbClr val="FF0000"/>
                    </a:solidFill>
                  </a:rPr>
                  <a:t>Přítomnost Planckovy konstanty říká, že hmotné </a:t>
                </a:r>
                <a:r>
                  <a:rPr lang="cs-CZ" sz="2400" b="1" u="sng" dirty="0">
                    <a:solidFill>
                      <a:srgbClr val="FF0000"/>
                    </a:solidFill>
                  </a:rPr>
                  <a:t>vlny jsou kvantové povahy</a:t>
                </a:r>
              </a:p>
            </p:txBody>
          </p:sp>
        </mc:Choice>
        <mc:Fallback>
          <p:sp>
            <p:nvSpPr>
              <p:cNvPr id="8" name="Obdélník 7"/>
              <p:cNvSpPr>
                <a:spLocks noRot="1" noChangeAspect="1" noMove="1" noResize="1" noEditPoints="1" noAdjustHandles="1" noChangeArrowheads="1" noChangeShapeType="1" noTextEdit="1"/>
              </p:cNvSpPr>
              <p:nvPr/>
            </p:nvSpPr>
            <p:spPr>
              <a:xfrm>
                <a:off x="716724" y="5748944"/>
                <a:ext cx="10515600" cy="830997"/>
              </a:xfrm>
              <a:prstGeom prst="rect">
                <a:avLst/>
              </a:prstGeom>
              <a:blipFill>
                <a:blip r:embed="rId4"/>
                <a:stretch>
                  <a:fillRect l="-928" t="-5882" b="-16176"/>
                </a:stretch>
              </a:blipFill>
            </p:spPr>
            <p:txBody>
              <a:bodyPr/>
              <a:lstStyle/>
              <a:p>
                <a:r>
                  <a:rPr lang="cs-CZ">
                    <a:noFill/>
                  </a:rPr>
                  <a:t> </a:t>
                </a:r>
              </a:p>
            </p:txBody>
          </p:sp>
        </mc:Fallback>
      </mc:AlternateContent>
      <p:sp>
        <p:nvSpPr>
          <p:cNvPr id="9" name="Obdélník 8"/>
          <p:cNvSpPr/>
          <p:nvPr/>
        </p:nvSpPr>
        <p:spPr>
          <a:xfrm>
            <a:off x="7556364" y="4909749"/>
            <a:ext cx="2901820" cy="523220"/>
          </a:xfrm>
          <a:prstGeom prst="rect">
            <a:avLst/>
          </a:prstGeom>
        </p:spPr>
        <p:txBody>
          <a:bodyPr wrap="none">
            <a:spAutoFit/>
          </a:bodyPr>
          <a:lstStyle/>
          <a:p>
            <a:r>
              <a:rPr lang="cs-CZ" sz="2800" dirty="0"/>
              <a:t>h = 6.626 . 10</a:t>
            </a:r>
            <a:r>
              <a:rPr lang="cs-CZ" sz="2800" baseline="30000" dirty="0"/>
              <a:t>-34</a:t>
            </a:r>
            <a:r>
              <a:rPr lang="cs-CZ" sz="2800" dirty="0"/>
              <a:t> </a:t>
            </a:r>
            <a:r>
              <a:rPr lang="cs-CZ" sz="2800" dirty="0" err="1"/>
              <a:t>J.s</a:t>
            </a:r>
            <a:endParaRPr lang="cs-CZ" sz="2800" dirty="0"/>
          </a:p>
        </p:txBody>
      </p:sp>
    </p:spTree>
    <p:extLst>
      <p:ext uri="{BB962C8B-B14F-4D97-AF65-F5344CB8AC3E}">
        <p14:creationId xmlns:p14="http://schemas.microsoft.com/office/powerpoint/2010/main" val="12943624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Stojatá hmotná vlna</a:t>
            </a:r>
          </a:p>
        </p:txBody>
      </p:sp>
      <p:sp>
        <p:nvSpPr>
          <p:cNvPr id="3" name="Zástupný symbol pro obsah 2"/>
          <p:cNvSpPr>
            <a:spLocks noGrp="1"/>
          </p:cNvSpPr>
          <p:nvPr>
            <p:ph idx="1"/>
          </p:nvPr>
        </p:nvSpPr>
        <p:spPr>
          <a:xfrm>
            <a:off x="433137" y="1735978"/>
            <a:ext cx="5084483" cy="4351338"/>
          </a:xfrm>
        </p:spPr>
        <p:txBody>
          <a:bodyPr>
            <a:normAutofit fontScale="92500" lnSpcReduction="10000"/>
          </a:bodyPr>
          <a:lstStyle/>
          <a:p>
            <a:pPr>
              <a:lnSpc>
                <a:spcPct val="110000"/>
              </a:lnSpc>
            </a:pPr>
            <a:r>
              <a:rPr lang="cs-CZ" b="1" dirty="0">
                <a:solidFill>
                  <a:srgbClr val="FF0000"/>
                </a:solidFill>
              </a:rPr>
              <a:t>Vlna má omezený prostor </a:t>
            </a:r>
            <a:r>
              <a:rPr lang="cs-CZ" dirty="0">
                <a:sym typeface="Wingdings" panose="05000000000000000000" pitchFamily="2" charset="2"/>
              </a:rPr>
              <a:t></a:t>
            </a:r>
            <a:r>
              <a:rPr lang="cs-CZ" dirty="0"/>
              <a:t> je vázána na určité frekvence kmitání</a:t>
            </a:r>
          </a:p>
          <a:p>
            <a:pPr>
              <a:lnSpc>
                <a:spcPct val="110000"/>
              </a:lnSpc>
            </a:pPr>
            <a:r>
              <a:rPr lang="cs-CZ" b="1" dirty="0">
                <a:solidFill>
                  <a:srgbClr val="FF0000"/>
                </a:solidFill>
              </a:rPr>
              <a:t>nemůže tedy kmitat libovolně</a:t>
            </a:r>
            <a:r>
              <a:rPr lang="cs-CZ" dirty="0"/>
              <a:t>, ale pouze tak, jak je určeno rozměrem a tvarem daného prostoru. </a:t>
            </a:r>
          </a:p>
          <a:p>
            <a:pPr>
              <a:lnSpc>
                <a:spcPct val="110000"/>
              </a:lnSpc>
            </a:pPr>
            <a:r>
              <a:rPr lang="cs-CZ" dirty="0"/>
              <a:t>Vlna příslušného e- v určitém atomu je </a:t>
            </a:r>
            <a:r>
              <a:rPr lang="cs-CZ" b="1" dirty="0">
                <a:solidFill>
                  <a:srgbClr val="FF0000"/>
                </a:solidFill>
              </a:rPr>
              <a:t>poutána elektrickou silou k jádru </a:t>
            </a:r>
            <a:r>
              <a:rPr lang="cs-CZ" dirty="0"/>
              <a:t>a dle de </a:t>
            </a:r>
            <a:r>
              <a:rPr lang="cs-CZ" dirty="0" err="1"/>
              <a:t>Broglieho</a:t>
            </a:r>
            <a:r>
              <a:rPr lang="cs-CZ" dirty="0"/>
              <a:t> je tak omezena na nejbližší okolí kladně nabitého jádra. </a:t>
            </a: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8140" y="365127"/>
            <a:ext cx="4378231" cy="3196275"/>
          </a:xfrm>
          <a:prstGeom prst="rect">
            <a:avLst/>
          </a:prstGeom>
        </p:spPr>
      </p:pic>
      <p:pic>
        <p:nvPicPr>
          <p:cNvPr id="5" name="Obrázek 4"/>
          <p:cNvPicPr>
            <a:picLocks noChangeAspect="1"/>
          </p:cNvPicPr>
          <p:nvPr/>
        </p:nvPicPr>
        <p:blipFill rotWithShape="1">
          <a:blip r:embed="rId3" cstate="print">
            <a:extLst>
              <a:ext uri="{28A0092B-C50C-407E-A947-70E740481C1C}">
                <a14:useLocalDpi xmlns:a14="http://schemas.microsoft.com/office/drawing/2010/main" val="0"/>
              </a:ext>
            </a:extLst>
          </a:blip>
          <a:srcRect t="53299"/>
          <a:stretch/>
        </p:blipFill>
        <p:spPr>
          <a:xfrm>
            <a:off x="8935801" y="4041697"/>
            <a:ext cx="2417999" cy="2153187"/>
          </a:xfrm>
          <a:prstGeom prst="rect">
            <a:avLst/>
          </a:prstGeom>
        </p:spPr>
      </p:pic>
      <p:pic>
        <p:nvPicPr>
          <p:cNvPr id="6" name="Obrázek 5"/>
          <p:cNvPicPr>
            <a:picLocks noChangeAspect="1"/>
          </p:cNvPicPr>
          <p:nvPr/>
        </p:nvPicPr>
        <p:blipFill rotWithShape="1">
          <a:blip r:embed="rId3" cstate="print">
            <a:extLst>
              <a:ext uri="{28A0092B-C50C-407E-A947-70E740481C1C}">
                <a14:useLocalDpi xmlns:a14="http://schemas.microsoft.com/office/drawing/2010/main" val="0"/>
              </a:ext>
            </a:extLst>
          </a:blip>
          <a:srcRect b="46319"/>
          <a:stretch/>
        </p:blipFill>
        <p:spPr>
          <a:xfrm>
            <a:off x="6232864" y="4019215"/>
            <a:ext cx="2417999" cy="2475042"/>
          </a:xfrm>
          <a:prstGeom prst="rect">
            <a:avLst/>
          </a:prstGeom>
        </p:spPr>
      </p:pic>
      <p:sp>
        <p:nvSpPr>
          <p:cNvPr id="7" name="TextovéPole 6"/>
          <p:cNvSpPr txBox="1"/>
          <p:nvPr/>
        </p:nvSpPr>
        <p:spPr>
          <a:xfrm>
            <a:off x="5939111" y="3496235"/>
            <a:ext cx="5636287" cy="369332"/>
          </a:xfrm>
          <a:prstGeom prst="rect">
            <a:avLst/>
          </a:prstGeom>
          <a:noFill/>
        </p:spPr>
        <p:txBody>
          <a:bodyPr wrap="none" rtlCol="0">
            <a:spAutoFit/>
          </a:bodyPr>
          <a:lstStyle/>
          <a:p>
            <a:r>
              <a:rPr lang="cs-CZ" dirty="0"/>
              <a:t>n = celé kladné číslo (zde obecně, nejde o kvantové číslo n</a:t>
            </a:r>
          </a:p>
        </p:txBody>
      </p:sp>
    </p:spTree>
    <p:extLst>
      <p:ext uri="{BB962C8B-B14F-4D97-AF65-F5344CB8AC3E}">
        <p14:creationId xmlns:p14="http://schemas.microsoft.com/office/powerpoint/2010/main" val="10344347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6" name="Zástupný symbol pro obsah 2"/>
              <p:cNvSpPr txBox="1">
                <a:spLocks/>
              </p:cNvSpPr>
              <p:nvPr/>
            </p:nvSpPr>
            <p:spPr>
              <a:xfrm>
                <a:off x="476250" y="1481921"/>
                <a:ext cx="8158734" cy="20605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2000" dirty="0"/>
                  <a:t>Aby mohla podle </a:t>
                </a:r>
                <a:r>
                  <a:rPr lang="cs-CZ" sz="2000" dirty="0" err="1"/>
                  <a:t>Brogliho</a:t>
                </a:r>
                <a:r>
                  <a:rPr lang="cs-CZ" sz="2000" dirty="0"/>
                  <a:t> hmotná vlna elektronu </a:t>
                </a:r>
                <a:r>
                  <a:rPr lang="cs-CZ" sz="2000" u="sng" dirty="0"/>
                  <a:t>stabilně „obíhat“ </a:t>
                </a:r>
                <a:r>
                  <a:rPr lang="cs-CZ" sz="2000" dirty="0"/>
                  <a:t>kolem jádra </a:t>
                </a:r>
                <a:r>
                  <a:rPr lang="cs-CZ" sz="2000" u="sng" dirty="0"/>
                  <a:t>po dráze o poloměru </a:t>
                </a:r>
                <a:r>
                  <a:rPr lang="cs-CZ" sz="2000" b="1" i="1" u="sng" dirty="0"/>
                  <a:t>r</a:t>
                </a:r>
                <a:r>
                  <a:rPr lang="cs-CZ" sz="2000" dirty="0"/>
                  <a:t>, </a:t>
                </a:r>
              </a:p>
              <a:p>
                <a:r>
                  <a:rPr lang="cs-CZ" sz="2000" u="sng" dirty="0"/>
                  <a:t>musí se na dráhu (obvod) </a:t>
                </a:r>
                <a:r>
                  <a:rPr lang="cs-CZ" sz="2000" b="1" i="1" u="sng" dirty="0"/>
                  <a:t>2</a:t>
                </a:r>
                <a:r>
                  <a:rPr lang="cs-CZ" sz="2000" b="1" i="1" u="sng" dirty="0">
                    <a:latin typeface="Symbol" panose="05050102010706020507" pitchFamily="18" charset="2"/>
                  </a:rPr>
                  <a:t>p</a:t>
                </a:r>
                <a:r>
                  <a:rPr lang="cs-CZ" sz="2000" b="1" i="1" u="sng" dirty="0"/>
                  <a:t>r </a:t>
                </a:r>
                <a:r>
                  <a:rPr lang="cs-CZ" sz="2000" u="sng" dirty="0"/>
                  <a:t>vejít </a:t>
                </a:r>
                <a:r>
                  <a:rPr lang="cs-CZ" sz="2000" b="1" u="sng" dirty="0">
                    <a:solidFill>
                      <a:srgbClr val="FF0000"/>
                    </a:solidFill>
                  </a:rPr>
                  <a:t>celý počet vlnových délek elektronu</a:t>
                </a:r>
                <a:r>
                  <a:rPr lang="cs-CZ" sz="2000" dirty="0"/>
                  <a:t>,  tj. buď jedna celá vlna </a:t>
                </a:r>
                <a14:m>
                  <m:oMath xmlns:m="http://schemas.openxmlformats.org/officeDocument/2006/math">
                    <m:r>
                      <m:rPr>
                        <m:nor/>
                      </m:rPr>
                      <a:rPr lang="cs-CZ" sz="2000" b="1" dirty="0">
                        <a:latin typeface="Symbol" panose="05050102010706020507" pitchFamily="18" charset="2"/>
                      </a:rPr>
                      <m:t>l</m:t>
                    </m:r>
                  </m:oMath>
                </a14:m>
                <a:r>
                  <a:rPr lang="cs-CZ" sz="2000" dirty="0"/>
                  <a:t>, nebo </a:t>
                </a:r>
                <a:r>
                  <a:rPr lang="cs-CZ" sz="2000" b="1" dirty="0"/>
                  <a:t>2</a:t>
                </a:r>
                <a14:m>
                  <m:oMath xmlns:m="http://schemas.openxmlformats.org/officeDocument/2006/math">
                    <m:r>
                      <m:rPr>
                        <m:nor/>
                      </m:rPr>
                      <a:rPr lang="cs-CZ" sz="2000" b="1" dirty="0">
                        <a:latin typeface="Symbol" panose="05050102010706020507" pitchFamily="18" charset="2"/>
                      </a:rPr>
                      <m:t>l</m:t>
                    </m:r>
                  </m:oMath>
                </a14:m>
                <a:r>
                  <a:rPr lang="cs-CZ" sz="2000" dirty="0"/>
                  <a:t>, </a:t>
                </a:r>
                <a:r>
                  <a:rPr lang="cs-CZ" sz="2000" b="1" dirty="0"/>
                  <a:t>3</a:t>
                </a:r>
                <a14:m>
                  <m:oMath xmlns:m="http://schemas.openxmlformats.org/officeDocument/2006/math">
                    <m:r>
                      <m:rPr>
                        <m:nor/>
                      </m:rPr>
                      <a:rPr lang="cs-CZ" sz="2000" b="1" dirty="0">
                        <a:latin typeface="Symbol" panose="05050102010706020507" pitchFamily="18" charset="2"/>
                      </a:rPr>
                      <m:t>l</m:t>
                    </m:r>
                  </m:oMath>
                </a14:m>
                <a:r>
                  <a:rPr lang="cs-CZ" sz="2000" dirty="0"/>
                  <a:t> atd.</a:t>
                </a:r>
              </a:p>
              <a:p>
                <a:r>
                  <a:rPr lang="cs-CZ" sz="2000" u="sng" dirty="0"/>
                  <a:t>Pokud by počet vlnových délek nebyl celý</a:t>
                </a:r>
                <a:r>
                  <a:rPr lang="cs-CZ" sz="2000" dirty="0"/>
                  <a:t>, došlo by k interferenci a dráha nebude stabilní. </a:t>
                </a:r>
              </a:p>
              <a:p>
                <a:r>
                  <a:rPr lang="cs-CZ" sz="2000" dirty="0"/>
                  <a:t>Tato </a:t>
                </a:r>
                <a:r>
                  <a:rPr lang="cs-CZ" sz="2000" b="1" dirty="0">
                    <a:solidFill>
                      <a:srgbClr val="FF0000"/>
                    </a:solidFill>
                  </a:rPr>
                  <a:t>nestabilita se „zformuje“ do kvanta el-</a:t>
                </a:r>
                <a:r>
                  <a:rPr lang="cs-CZ" sz="2000" b="1" dirty="0" err="1">
                    <a:solidFill>
                      <a:srgbClr val="FF0000"/>
                    </a:solidFill>
                  </a:rPr>
                  <a:t>mag</a:t>
                </a:r>
                <a:r>
                  <a:rPr lang="cs-CZ" sz="2000" b="1" dirty="0">
                    <a:solidFill>
                      <a:srgbClr val="FF0000"/>
                    </a:solidFill>
                  </a:rPr>
                  <a:t>. záření </a:t>
                </a:r>
                <a:r>
                  <a:rPr lang="cs-CZ" sz="2000" dirty="0">
                    <a:sym typeface="Wingdings" panose="05000000000000000000" pitchFamily="2" charset="2"/>
                  </a:rPr>
                  <a:t></a:t>
                </a:r>
                <a:r>
                  <a:rPr lang="cs-CZ" sz="2000" dirty="0"/>
                  <a:t> </a:t>
                </a:r>
                <a:r>
                  <a:rPr lang="cs-CZ" sz="2000" b="1" dirty="0"/>
                  <a:t>atom vyzáří foton</a:t>
                </a:r>
                <a:r>
                  <a:rPr lang="cs-CZ" sz="2000" dirty="0"/>
                  <a:t>, který odnese příslušné množství energie</a:t>
                </a:r>
              </a:p>
              <a:p>
                <a:r>
                  <a:rPr lang="cs-CZ" sz="2000" dirty="0"/>
                  <a:t>… e- zároveň přejde na nejbližší stabilní dráhu s celočíselným počtem vlnových délek </a:t>
                </a:r>
                <a14:m>
                  <m:oMath xmlns:m="http://schemas.openxmlformats.org/officeDocument/2006/math">
                    <m:r>
                      <m:rPr>
                        <m:nor/>
                      </m:rPr>
                      <a:rPr lang="cs-CZ" sz="2000" dirty="0">
                        <a:latin typeface="Symbol" panose="05050102010706020507" pitchFamily="18" charset="2"/>
                      </a:rPr>
                      <m:t>l</m:t>
                    </m:r>
                  </m:oMath>
                </a14:m>
                <a:r>
                  <a:rPr lang="cs-CZ" sz="2000" dirty="0"/>
                  <a:t> elektronu. Podmínka stability dráhy má tvar:</a:t>
                </a:r>
              </a:p>
              <a:p>
                <a:pPr marL="0" indent="0">
                  <a:buNone/>
                </a:pPr>
                <a:endParaRPr lang="cs-CZ" sz="2000" dirty="0"/>
              </a:p>
            </p:txBody>
          </p:sp>
        </mc:Choice>
        <mc:Fallback>
          <p:sp>
            <p:nvSpPr>
              <p:cNvPr id="6" name="Zástupný symbol pro obsah 2"/>
              <p:cNvSpPr txBox="1">
                <a:spLocks noRot="1" noChangeAspect="1" noMove="1" noResize="1" noEditPoints="1" noAdjustHandles="1" noChangeArrowheads="1" noChangeShapeType="1" noTextEdit="1"/>
              </p:cNvSpPr>
              <p:nvPr/>
            </p:nvSpPr>
            <p:spPr>
              <a:xfrm>
                <a:off x="476250" y="1481921"/>
                <a:ext cx="8158734" cy="2060575"/>
              </a:xfrm>
              <a:prstGeom prst="rect">
                <a:avLst/>
              </a:prstGeom>
              <a:blipFill>
                <a:blip r:embed="rId2"/>
                <a:stretch>
                  <a:fillRect l="-672" t="-2959" b="-67456"/>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7" name="TextovéPole 6"/>
              <p:cNvSpPr txBox="1"/>
              <p:nvPr/>
            </p:nvSpPr>
            <p:spPr>
              <a:xfrm>
                <a:off x="3148874" y="4955224"/>
                <a:ext cx="3641125" cy="369332"/>
              </a:xfrm>
              <a:prstGeom prst="rect">
                <a:avLst/>
              </a:prstGeom>
              <a:noFill/>
            </p:spPr>
            <p:txBody>
              <a:bodyPr wrap="none" lIns="0" tIns="0" rIns="0" bIns="0" rtlCol="0">
                <a:spAutoFit/>
              </a:bodyPr>
              <a:lstStyle/>
              <a:p>
                <a:r>
                  <a:rPr lang="cs-CZ" sz="2400" b="1" dirty="0">
                    <a:latin typeface="Cambria Math" panose="02040503050406030204" pitchFamily="18" charset="0"/>
                  </a:rPr>
                  <a:t> 2 </a:t>
                </a:r>
                <a:r>
                  <a:rPr lang="cs-CZ" sz="2400" b="1" dirty="0">
                    <a:latin typeface="Symbol" panose="05050102010706020507" pitchFamily="18" charset="2"/>
                  </a:rPr>
                  <a:t>p </a:t>
                </a:r>
                <a:r>
                  <a:rPr lang="cs-CZ" sz="2400" b="1" dirty="0" err="1">
                    <a:latin typeface="Cambria Math" panose="02040503050406030204" pitchFamily="18" charset="0"/>
                  </a:rPr>
                  <a:t>r</a:t>
                </a:r>
                <a:r>
                  <a:rPr lang="cs-CZ" sz="2400" b="1" baseline="-25000" dirty="0" err="1">
                    <a:latin typeface="Cambria Math" panose="02040503050406030204" pitchFamily="18" charset="0"/>
                  </a:rPr>
                  <a:t>n</a:t>
                </a:r>
                <a:r>
                  <a:rPr lang="cs-CZ" sz="2400" b="1" dirty="0">
                    <a:latin typeface="Cambria Math" panose="02040503050406030204" pitchFamily="18" charset="0"/>
                  </a:rPr>
                  <a:t> </a:t>
                </a:r>
                <a14:m>
                  <m:oMath xmlns:m="http://schemas.openxmlformats.org/officeDocument/2006/math">
                    <m:r>
                      <a:rPr lang="cs-CZ" sz="2400" b="1" i="1">
                        <a:latin typeface="Cambria Math" panose="02040503050406030204" pitchFamily="18" charset="0"/>
                      </a:rPr>
                      <m:t>=</m:t>
                    </m:r>
                    <m:r>
                      <a:rPr lang="cs-CZ" sz="2400" b="1" i="1">
                        <a:latin typeface="Cambria Math" panose="02040503050406030204" pitchFamily="18" charset="0"/>
                      </a:rPr>
                      <m:t>𝒏</m:t>
                    </m:r>
                    <m:r>
                      <m:rPr>
                        <m:nor/>
                      </m:rPr>
                      <a:rPr lang="cs-CZ" sz="2400" b="1" dirty="0">
                        <a:latin typeface="Symbol" panose="05050102010706020507" pitchFamily="18" charset="2"/>
                      </a:rPr>
                      <m:t>l</m:t>
                    </m:r>
                    <m:r>
                      <a:rPr lang="cs-CZ" sz="2400" b="1" i="1" baseline="-25000" dirty="0">
                        <a:latin typeface="Cambria Math" panose="02040503050406030204" pitchFamily="18" charset="0"/>
                      </a:rPr>
                      <m:t>𝒆</m:t>
                    </m:r>
                    <m:r>
                      <a:rPr lang="cs-CZ" sz="2400" b="1" i="1">
                        <a:latin typeface="Cambria Math" panose="02040503050406030204" pitchFamily="18" charset="0"/>
                      </a:rPr>
                      <m:t>,  </m:t>
                    </m:r>
                    <m:r>
                      <a:rPr lang="cs-CZ" sz="2400" b="1" i="1">
                        <a:latin typeface="Cambria Math" panose="02040503050406030204" pitchFamily="18" charset="0"/>
                      </a:rPr>
                      <m:t>𝒏</m:t>
                    </m:r>
                    <m:r>
                      <a:rPr lang="cs-CZ" sz="2400" b="1" i="1">
                        <a:latin typeface="Cambria Math" panose="02040503050406030204" pitchFamily="18" charset="0"/>
                      </a:rPr>
                      <m:t>=</m:t>
                    </m:r>
                    <m:r>
                      <a:rPr lang="cs-CZ" sz="2400" b="1" i="1">
                        <a:latin typeface="Cambria Math" panose="02040503050406030204" pitchFamily="18" charset="0"/>
                      </a:rPr>
                      <m:t>𝟏</m:t>
                    </m:r>
                    <m:r>
                      <a:rPr lang="cs-CZ" sz="2400" b="1" i="1">
                        <a:latin typeface="Cambria Math" panose="02040503050406030204" pitchFamily="18" charset="0"/>
                      </a:rPr>
                      <m:t>, </m:t>
                    </m:r>
                    <m:r>
                      <a:rPr lang="cs-CZ" sz="2400" b="1" i="1">
                        <a:latin typeface="Cambria Math" panose="02040503050406030204" pitchFamily="18" charset="0"/>
                      </a:rPr>
                      <m:t>𝟐</m:t>
                    </m:r>
                    <m:r>
                      <a:rPr lang="cs-CZ" sz="2400" b="1" i="1">
                        <a:latin typeface="Cambria Math" panose="02040503050406030204" pitchFamily="18" charset="0"/>
                      </a:rPr>
                      <m:t>, </m:t>
                    </m:r>
                    <m:r>
                      <a:rPr lang="cs-CZ" sz="2400" b="1" i="1">
                        <a:latin typeface="Cambria Math" panose="02040503050406030204" pitchFamily="18" charset="0"/>
                      </a:rPr>
                      <m:t>𝟑</m:t>
                    </m:r>
                    <m:r>
                      <a:rPr lang="cs-CZ" sz="2400" b="1" i="1">
                        <a:latin typeface="Cambria Math" panose="02040503050406030204" pitchFamily="18" charset="0"/>
                      </a:rPr>
                      <m:t>,… </m:t>
                    </m:r>
                  </m:oMath>
                </a14:m>
                <a:endParaRPr lang="cs-CZ" sz="2400" b="1" dirty="0"/>
              </a:p>
            </p:txBody>
          </p:sp>
        </mc:Choice>
        <mc:Fallback xmlns="">
          <p:sp>
            <p:nvSpPr>
              <p:cNvPr id="7" name="TextovéPole 6"/>
              <p:cNvSpPr txBox="1">
                <a:spLocks noRot="1" noChangeAspect="1" noMove="1" noResize="1" noEditPoints="1" noAdjustHandles="1" noChangeArrowheads="1" noChangeShapeType="1" noTextEdit="1"/>
              </p:cNvSpPr>
              <p:nvPr/>
            </p:nvSpPr>
            <p:spPr>
              <a:xfrm>
                <a:off x="3148874" y="4955224"/>
                <a:ext cx="3641125" cy="369332"/>
              </a:xfrm>
              <a:prstGeom prst="rect">
                <a:avLst/>
              </a:prstGeom>
              <a:blipFill>
                <a:blip r:embed="rId3"/>
                <a:stretch>
                  <a:fillRect l="-3350" t="-30000" b="-46667"/>
                </a:stretch>
              </a:blipFill>
            </p:spPr>
            <p:txBody>
              <a:bodyPr/>
              <a:lstStyle/>
              <a:p>
                <a:r>
                  <a:rPr lang="cs-CZ">
                    <a:noFill/>
                  </a:rPr>
                  <a:t> </a:t>
                </a:r>
              </a:p>
            </p:txBody>
          </p:sp>
        </mc:Fallback>
      </mc:AlternateContent>
      <p:sp>
        <p:nvSpPr>
          <p:cNvPr id="8" name="TextovéPole 7"/>
          <p:cNvSpPr txBox="1"/>
          <p:nvPr/>
        </p:nvSpPr>
        <p:spPr>
          <a:xfrm>
            <a:off x="476250" y="5628921"/>
            <a:ext cx="8295894" cy="707886"/>
          </a:xfrm>
          <a:prstGeom prst="rect">
            <a:avLst/>
          </a:prstGeom>
          <a:noFill/>
        </p:spPr>
        <p:txBody>
          <a:bodyPr wrap="square" rtlCol="0">
            <a:spAutoFit/>
          </a:bodyPr>
          <a:lstStyle/>
          <a:p>
            <a:pPr marL="285750" indent="-285750">
              <a:buFont typeface="Arial" panose="020B0604020202020204" pitchFamily="34" charset="0"/>
              <a:buChar char="•"/>
            </a:pPr>
            <a:r>
              <a:rPr lang="cs-CZ" sz="2000" b="1" dirty="0">
                <a:solidFill>
                  <a:srgbClr val="FF0000"/>
                </a:solidFill>
              </a:rPr>
              <a:t>n = hlavní kvantové číslo,</a:t>
            </a:r>
            <a:r>
              <a:rPr lang="cs-CZ" sz="2000" dirty="0"/>
              <a:t> určuje nejen pořadí „dovolené“ kvantové dráhy, ale také energii elektronu na této dráze (viz dříve)</a:t>
            </a:r>
          </a:p>
        </p:txBody>
      </p:sp>
      <p:sp>
        <p:nvSpPr>
          <p:cNvPr id="11" name="Nadpis 1"/>
          <p:cNvSpPr>
            <a:spLocks noGrp="1"/>
          </p:cNvSpPr>
          <p:nvPr>
            <p:ph type="title"/>
          </p:nvPr>
        </p:nvSpPr>
        <p:spPr>
          <a:xfrm>
            <a:off x="545763" y="169041"/>
            <a:ext cx="7886700" cy="1325563"/>
          </a:xfrm>
        </p:spPr>
        <p:txBody>
          <a:bodyPr/>
          <a:lstStyle/>
          <a:p>
            <a:r>
              <a:rPr lang="cs-CZ" b="1" dirty="0"/>
              <a:t>Luis de </a:t>
            </a:r>
            <a:r>
              <a:rPr lang="cs-CZ" b="1" dirty="0" err="1"/>
              <a:t>Broglie</a:t>
            </a:r>
            <a:endParaRPr lang="cs-CZ" b="1" dirty="0"/>
          </a:p>
        </p:txBody>
      </p:sp>
      <p:pic>
        <p:nvPicPr>
          <p:cNvPr id="9" name="Zástupný symbol pro obsah 3"/>
          <p:cNvPicPr>
            <a:picLocks noGrp="1" noChangeAspect="1"/>
          </p:cNvPicPr>
          <p:nvPr>
            <p:ph idx="1"/>
          </p:nvPr>
        </p:nvPicPr>
        <p:blipFill rotWithShape="1">
          <a:blip r:embed="rId4">
            <a:extLst>
              <a:ext uri="{28A0092B-C50C-407E-A947-70E740481C1C}">
                <a14:useLocalDpi xmlns:a14="http://schemas.microsoft.com/office/drawing/2010/main" val="0"/>
              </a:ext>
            </a:extLst>
          </a:blip>
          <a:srcRect l="48655" t="21728" r="8014" b="19729"/>
          <a:stretch/>
        </p:blipFill>
        <p:spPr>
          <a:xfrm>
            <a:off x="8432463" y="288337"/>
            <a:ext cx="3492837" cy="3648075"/>
          </a:xfrm>
        </p:spPr>
      </p:pic>
      <p:pic>
        <p:nvPicPr>
          <p:cNvPr id="10" name="Zástupný symbol pro obsah 3"/>
          <p:cNvPicPr>
            <a:picLocks noChangeAspect="1"/>
          </p:cNvPicPr>
          <p:nvPr/>
        </p:nvPicPr>
        <p:blipFill rotWithShape="1">
          <a:blip r:embed="rId4">
            <a:extLst>
              <a:ext uri="{28A0092B-C50C-407E-A947-70E740481C1C}">
                <a14:useLocalDpi xmlns:a14="http://schemas.microsoft.com/office/drawing/2010/main" val="0"/>
              </a:ext>
            </a:extLst>
          </a:blip>
          <a:srcRect l="6394" t="24913" r="54876" b="37166"/>
          <a:stretch/>
        </p:blipFill>
        <p:spPr>
          <a:xfrm>
            <a:off x="8454856" y="3834965"/>
            <a:ext cx="3448050" cy="2609850"/>
          </a:xfrm>
          <a:prstGeom prst="rect">
            <a:avLst/>
          </a:prstGeom>
        </p:spPr>
      </p:pic>
    </p:spTree>
    <p:extLst>
      <p:ext uri="{BB962C8B-B14F-4D97-AF65-F5344CB8AC3E}">
        <p14:creationId xmlns:p14="http://schemas.microsoft.com/office/powerpoint/2010/main" val="24657924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90780" y="1406211"/>
            <a:ext cx="8043282" cy="4416552"/>
          </a:xfrm>
        </p:spPr>
      </p:pic>
      <p:sp>
        <p:nvSpPr>
          <p:cNvPr id="2" name="TextovéPole 1"/>
          <p:cNvSpPr txBox="1"/>
          <p:nvPr/>
        </p:nvSpPr>
        <p:spPr>
          <a:xfrm>
            <a:off x="428624" y="6066054"/>
            <a:ext cx="11353801" cy="430887"/>
          </a:xfrm>
          <a:prstGeom prst="rect">
            <a:avLst/>
          </a:prstGeom>
          <a:noFill/>
        </p:spPr>
        <p:txBody>
          <a:bodyPr wrap="square" rtlCol="0">
            <a:spAutoFit/>
          </a:bodyPr>
          <a:lstStyle/>
          <a:p>
            <a:r>
              <a:rPr lang="cs-CZ" sz="2200" dirty="0"/>
              <a:t>Pokud je vlna kratší nebo delší, dojde k rušivé interferenci a vyzáření „nestability“ ve formě fotonu</a:t>
            </a:r>
          </a:p>
        </p:txBody>
      </p:sp>
      <mc:AlternateContent xmlns:mc="http://schemas.openxmlformats.org/markup-compatibility/2006" xmlns:a14="http://schemas.microsoft.com/office/drawing/2010/main">
        <mc:Choice Requires="a14">
          <p:sp>
            <p:nvSpPr>
              <p:cNvPr id="3" name="Obdélník 2"/>
              <p:cNvSpPr/>
              <p:nvPr/>
            </p:nvSpPr>
            <p:spPr>
              <a:xfrm>
                <a:off x="466725" y="461643"/>
                <a:ext cx="11315700" cy="830997"/>
              </a:xfrm>
              <a:prstGeom prst="rect">
                <a:avLst/>
              </a:prstGeom>
            </p:spPr>
            <p:txBody>
              <a:bodyPr wrap="square">
                <a:spAutoFit/>
              </a:bodyPr>
              <a:lstStyle/>
              <a:p>
                <a:r>
                  <a:rPr lang="cs-CZ" sz="2400" u="sng" dirty="0"/>
                  <a:t>Na dráhu (obvod) </a:t>
                </a:r>
                <a:r>
                  <a:rPr lang="cs-CZ" sz="2400" b="1" i="1" u="sng" dirty="0"/>
                  <a:t>2</a:t>
                </a:r>
                <a:r>
                  <a:rPr lang="cs-CZ" sz="2400" b="1" i="1" u="sng" dirty="0">
                    <a:latin typeface="Symbol" panose="05050102010706020507" pitchFamily="18" charset="2"/>
                  </a:rPr>
                  <a:t>p</a:t>
                </a:r>
                <a:r>
                  <a:rPr lang="cs-CZ" sz="2400" b="1" i="1" u="sng" dirty="0"/>
                  <a:t>r </a:t>
                </a:r>
                <a:r>
                  <a:rPr lang="cs-CZ" sz="2400" u="sng" dirty="0"/>
                  <a:t>se musí vejít </a:t>
                </a:r>
                <a:r>
                  <a:rPr lang="cs-CZ" sz="2400" b="1" u="sng" dirty="0">
                    <a:solidFill>
                      <a:srgbClr val="FF0000"/>
                    </a:solidFill>
                  </a:rPr>
                  <a:t>celý počet vlnových délek elektronu</a:t>
                </a:r>
                <a:r>
                  <a:rPr lang="cs-CZ" sz="2400" dirty="0"/>
                  <a:t>,                              tj. buď jedna celá vlna </a:t>
                </a:r>
                <a14:m>
                  <m:oMath xmlns:m="http://schemas.openxmlformats.org/officeDocument/2006/math">
                    <m:r>
                      <m:rPr>
                        <m:nor/>
                      </m:rPr>
                      <a:rPr lang="cs-CZ" sz="2400" dirty="0">
                        <a:latin typeface="Symbol" panose="05050102010706020507" pitchFamily="18" charset="2"/>
                      </a:rPr>
                      <m:t>l</m:t>
                    </m:r>
                  </m:oMath>
                </a14:m>
                <a:r>
                  <a:rPr lang="cs-CZ" sz="2400" dirty="0"/>
                  <a:t>, nebo 2</a:t>
                </a:r>
                <a14:m>
                  <m:oMath xmlns:m="http://schemas.openxmlformats.org/officeDocument/2006/math">
                    <m:r>
                      <m:rPr>
                        <m:nor/>
                      </m:rPr>
                      <a:rPr lang="cs-CZ" sz="2400" dirty="0">
                        <a:latin typeface="Symbol" panose="05050102010706020507" pitchFamily="18" charset="2"/>
                      </a:rPr>
                      <m:t>l</m:t>
                    </m:r>
                  </m:oMath>
                </a14:m>
                <a:r>
                  <a:rPr lang="cs-CZ" sz="2400" dirty="0"/>
                  <a:t>, 3</a:t>
                </a:r>
                <a14:m>
                  <m:oMath xmlns:m="http://schemas.openxmlformats.org/officeDocument/2006/math">
                    <m:r>
                      <m:rPr>
                        <m:nor/>
                      </m:rPr>
                      <a:rPr lang="cs-CZ" sz="2400" dirty="0">
                        <a:latin typeface="Symbol" panose="05050102010706020507" pitchFamily="18" charset="2"/>
                      </a:rPr>
                      <m:t>l</m:t>
                    </m:r>
                  </m:oMath>
                </a14:m>
                <a:r>
                  <a:rPr lang="cs-CZ" sz="2400" dirty="0"/>
                  <a:t> atd.</a:t>
                </a:r>
              </a:p>
            </p:txBody>
          </p:sp>
        </mc:Choice>
        <mc:Fallback xmlns="">
          <p:sp>
            <p:nvSpPr>
              <p:cNvPr id="3" name="Obdélník 2"/>
              <p:cNvSpPr>
                <a:spLocks noRot="1" noChangeAspect="1" noMove="1" noResize="1" noEditPoints="1" noAdjustHandles="1" noChangeArrowheads="1" noChangeShapeType="1" noTextEdit="1"/>
              </p:cNvSpPr>
              <p:nvPr/>
            </p:nvSpPr>
            <p:spPr>
              <a:xfrm>
                <a:off x="466725" y="461643"/>
                <a:ext cx="11315700" cy="830997"/>
              </a:xfrm>
              <a:prstGeom prst="rect">
                <a:avLst/>
              </a:prstGeom>
              <a:blipFill>
                <a:blip r:embed="rId3"/>
                <a:stretch>
                  <a:fillRect l="-862" t="-7353" b="-16176"/>
                </a:stretch>
              </a:blipFill>
            </p:spPr>
            <p:txBody>
              <a:bodyPr/>
              <a:lstStyle/>
              <a:p>
                <a:r>
                  <a:rPr lang="cs-CZ">
                    <a:noFill/>
                  </a:rPr>
                  <a:t> </a:t>
                </a:r>
              </a:p>
            </p:txBody>
          </p:sp>
        </mc:Fallback>
      </mc:AlternateContent>
    </p:spTree>
    <p:extLst>
      <p:ext uri="{BB962C8B-B14F-4D97-AF65-F5344CB8AC3E}">
        <p14:creationId xmlns:p14="http://schemas.microsoft.com/office/powerpoint/2010/main" val="38799282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52650" y="151370"/>
            <a:ext cx="7886700" cy="1325563"/>
          </a:xfrm>
        </p:spPr>
        <p:txBody>
          <a:bodyPr/>
          <a:lstStyle/>
          <a:p>
            <a:r>
              <a:rPr lang="cs-CZ" b="1" dirty="0"/>
              <a:t>Luis de </a:t>
            </a:r>
            <a:r>
              <a:rPr lang="cs-CZ" b="1" dirty="0" err="1"/>
              <a:t>Broglie</a:t>
            </a:r>
            <a:r>
              <a:rPr lang="cs-CZ" b="1" dirty="0"/>
              <a:t> – hmotná vlna</a:t>
            </a:r>
            <a:endParaRPr lang="cs-CZ" dirty="0"/>
          </a:p>
        </p:txBody>
      </p:sp>
      <p:sp>
        <p:nvSpPr>
          <p:cNvPr id="4" name="Rectangle 5"/>
          <p:cNvSpPr>
            <a:spLocks noChangeArrowheads="1"/>
          </p:cNvSpPr>
          <p:nvPr/>
        </p:nvSpPr>
        <p:spPr bwMode="auto">
          <a:xfrm>
            <a:off x="714375" y="5052739"/>
            <a:ext cx="111252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en-US" sz="2000" dirty="0"/>
              <a:t>So a photon, or a free moving electron, can be thought of as a wave packet, having both wave-like properties and also the single position and size we associate with a particle. There are some slight problems, such as the wave packet doesn't really stop at a finite distance from its peak, it also goes on for every and every. Does this mean an electron exists at all places in its trajectory?</a:t>
            </a:r>
            <a:endParaRPr lang="cs-CZ" altLang="cs-CZ" sz="2000" dirty="0">
              <a:latin typeface="Arial" panose="020B0604020202020204" pitchFamily="34" charset="0"/>
            </a:endParaRPr>
          </a:p>
          <a:p>
            <a:pPr algn="just" eaLnBrk="0" fontAlgn="base" hangingPunct="0">
              <a:spcBef>
                <a:spcPct val="0"/>
              </a:spcBef>
              <a:spcAft>
                <a:spcPct val="0"/>
              </a:spcAft>
            </a:pPr>
            <a:r>
              <a:rPr lang="cs-CZ" altLang="cs-CZ" sz="2000" dirty="0">
                <a:latin typeface="Arial" panose="020B0604020202020204" pitchFamily="34" charset="0"/>
              </a:rPr>
              <a:t>  </a:t>
            </a:r>
          </a:p>
          <a:p>
            <a:pPr algn="just" eaLnBrk="0" fontAlgn="base" hangingPunct="0">
              <a:spcBef>
                <a:spcPct val="0"/>
              </a:spcBef>
              <a:spcAft>
                <a:spcPct val="0"/>
              </a:spcAft>
            </a:pPr>
            <a:endParaRPr lang="cs-CZ" altLang="cs-CZ" sz="2000" dirty="0">
              <a:latin typeface="Arial" panose="020B0604020202020204" pitchFamily="34" charset="0"/>
            </a:endParaRP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9875" y="1745479"/>
            <a:ext cx="3686485" cy="1468301"/>
          </a:xfrm>
          <a:prstGeom prst="rect">
            <a:avLst/>
          </a:prstGeom>
        </p:spPr>
      </p:pic>
      <p:sp>
        <p:nvSpPr>
          <p:cNvPr id="6" name="Obdélník 5"/>
          <p:cNvSpPr/>
          <p:nvPr/>
        </p:nvSpPr>
        <p:spPr>
          <a:xfrm>
            <a:off x="1335046" y="1328059"/>
            <a:ext cx="7980217" cy="369332"/>
          </a:xfrm>
          <a:prstGeom prst="rect">
            <a:avLst/>
          </a:prstGeom>
        </p:spPr>
        <p:txBody>
          <a:bodyPr wrap="square">
            <a:spAutoFit/>
          </a:bodyPr>
          <a:lstStyle/>
          <a:p>
            <a:pPr lvl="0" eaLnBrk="0" fontAlgn="base" hangingPunct="0">
              <a:spcBef>
                <a:spcPct val="0"/>
              </a:spcBef>
              <a:spcAft>
                <a:spcPct val="0"/>
              </a:spcAft>
            </a:pPr>
            <a:r>
              <a:rPr lang="cs-CZ" altLang="cs-CZ" dirty="0">
                <a:latin typeface="Arial" panose="020B0604020202020204" pitchFamily="34" charset="0"/>
              </a:rPr>
              <a:t>Normální vlna: nemá začátek a konec</a:t>
            </a:r>
          </a:p>
        </p:txBody>
      </p:sp>
      <p:pic>
        <p:nvPicPr>
          <p:cNvPr id="7" name="Obráze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5069" y="3948126"/>
            <a:ext cx="4090891" cy="1102666"/>
          </a:xfrm>
          <a:prstGeom prst="rect">
            <a:avLst/>
          </a:prstGeom>
        </p:spPr>
      </p:pic>
      <p:sp>
        <p:nvSpPr>
          <p:cNvPr id="8" name="Rectangle 1"/>
          <p:cNvSpPr>
            <a:spLocks noChangeArrowheads="1"/>
          </p:cNvSpPr>
          <p:nvPr/>
        </p:nvSpPr>
        <p:spPr bwMode="auto">
          <a:xfrm>
            <a:off x="1335046" y="3446534"/>
            <a:ext cx="952190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cs-CZ" altLang="cs-CZ" dirty="0">
                <a:latin typeface="Arial" panose="020B0604020202020204" pitchFamily="34" charset="0"/>
              </a:rPr>
              <a:t>Interakcí různých vln o různé vlnové délce může nicméně vzniknout „</a:t>
            </a:r>
            <a:r>
              <a:rPr lang="cs-CZ" altLang="cs-CZ" dirty="0" err="1">
                <a:latin typeface="Arial" panose="020B0604020202020204" pitchFamily="34" charset="0"/>
              </a:rPr>
              <a:t>wave</a:t>
            </a:r>
            <a:r>
              <a:rPr lang="cs-CZ" altLang="cs-CZ" dirty="0">
                <a:latin typeface="Arial" panose="020B0604020202020204" pitchFamily="34" charset="0"/>
              </a:rPr>
              <a:t> </a:t>
            </a:r>
            <a:r>
              <a:rPr lang="cs-CZ" altLang="cs-CZ" dirty="0" err="1">
                <a:latin typeface="Arial" panose="020B0604020202020204" pitchFamily="34" charset="0"/>
              </a:rPr>
              <a:t>packet</a:t>
            </a:r>
            <a:r>
              <a:rPr lang="cs-CZ" altLang="cs-CZ" dirty="0">
                <a:latin typeface="Arial" panose="020B0604020202020204" pitchFamily="34" charset="0"/>
              </a:rPr>
              <a:t>“, viz níže:</a:t>
            </a:r>
          </a:p>
          <a:p>
            <a:pPr eaLnBrk="0" fontAlgn="base" hangingPunct="0">
              <a:spcBef>
                <a:spcPct val="0"/>
              </a:spcBef>
              <a:spcAft>
                <a:spcPct val="0"/>
              </a:spcAft>
            </a:pPr>
            <a:r>
              <a:rPr lang="cs-CZ" altLang="cs-CZ" dirty="0">
                <a:latin typeface="Arial" panose="020B0604020202020204" pitchFamily="34" charset="0"/>
              </a:rPr>
              <a:t>  </a:t>
            </a:r>
            <a:endParaRPr lang="cs-CZ" altLang="cs-CZ" sz="6000" dirty="0">
              <a:latin typeface="Arial" panose="020B0604020202020204" pitchFamily="34" charset="0"/>
            </a:endParaRPr>
          </a:p>
          <a:p>
            <a:pPr eaLnBrk="0" fontAlgn="base" hangingPunct="0">
              <a:spcBef>
                <a:spcPct val="0"/>
              </a:spcBef>
              <a:spcAft>
                <a:spcPct val="0"/>
              </a:spcAft>
            </a:pPr>
            <a:endParaRPr lang="cs-CZ" altLang="cs-CZ" dirty="0">
              <a:latin typeface="Arial" panose="020B0604020202020204" pitchFamily="34" charset="0"/>
            </a:endParaRPr>
          </a:p>
        </p:txBody>
      </p:sp>
    </p:spTree>
    <p:extLst>
      <p:ext uri="{BB962C8B-B14F-4D97-AF65-F5344CB8AC3E}">
        <p14:creationId xmlns:p14="http://schemas.microsoft.com/office/powerpoint/2010/main" val="40521180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b="1" dirty="0"/>
              <a:t>Luis de </a:t>
            </a:r>
            <a:r>
              <a:rPr lang="cs-CZ" b="1" dirty="0" err="1"/>
              <a:t>Broglie</a:t>
            </a:r>
            <a:r>
              <a:rPr lang="cs-CZ" b="1" dirty="0"/>
              <a:t> – „relativistický planetární“ model atomu</a:t>
            </a:r>
            <a:endParaRPr lang="cs-CZ" dirty="0"/>
          </a:p>
        </p:txBody>
      </p:sp>
      <p:sp>
        <p:nvSpPr>
          <p:cNvPr id="3" name="Zástupný symbol pro obsah 2"/>
          <p:cNvSpPr>
            <a:spLocks noGrp="1"/>
          </p:cNvSpPr>
          <p:nvPr>
            <p:ph idx="1"/>
          </p:nvPr>
        </p:nvSpPr>
        <p:spPr>
          <a:xfrm>
            <a:off x="761999" y="1715897"/>
            <a:ext cx="10791825" cy="4351338"/>
          </a:xfrm>
        </p:spPr>
        <p:txBody>
          <a:bodyPr>
            <a:normAutofit/>
          </a:bodyPr>
          <a:lstStyle/>
          <a:p>
            <a:pPr>
              <a:lnSpc>
                <a:spcPct val="100000"/>
              </a:lnSpc>
            </a:pPr>
            <a:r>
              <a:rPr lang="cs-CZ" sz="2400" dirty="0"/>
              <a:t>Obíhá-li e- na nejnižší kvantové dráze </a:t>
            </a:r>
            <a:r>
              <a:rPr lang="cs-CZ" sz="2400" dirty="0">
                <a:sym typeface="Wingdings" panose="05000000000000000000" pitchFamily="2" charset="2"/>
              </a:rPr>
              <a:t> je </a:t>
            </a:r>
            <a:r>
              <a:rPr lang="cs-CZ" sz="2400" b="1" dirty="0">
                <a:sym typeface="Wingdings" panose="05000000000000000000" pitchFamily="2" charset="2"/>
              </a:rPr>
              <a:t>v základním stavu</a:t>
            </a:r>
            <a:r>
              <a:rPr lang="cs-CZ" sz="2400" dirty="0">
                <a:sym typeface="Wingdings" panose="05000000000000000000" pitchFamily="2" charset="2"/>
              </a:rPr>
              <a:t> (nevzbuzeném)</a:t>
            </a:r>
          </a:p>
          <a:p>
            <a:pPr>
              <a:lnSpc>
                <a:spcPct val="100000"/>
              </a:lnSpc>
            </a:pPr>
            <a:r>
              <a:rPr lang="cs-CZ" sz="2400" b="1" dirty="0">
                <a:sym typeface="Wingdings" panose="05000000000000000000" pitchFamily="2" charset="2"/>
              </a:rPr>
              <a:t>Přechod na vyšší energetickou dráhu je možný pouze po dodání E: </a:t>
            </a:r>
          </a:p>
          <a:p>
            <a:pPr lvl="1">
              <a:lnSpc>
                <a:spcPct val="100000"/>
              </a:lnSpc>
            </a:pPr>
            <a:r>
              <a:rPr lang="cs-CZ" dirty="0" err="1">
                <a:sym typeface="Wingdings" panose="05000000000000000000" pitchFamily="2" charset="2"/>
              </a:rPr>
              <a:t>absorbce</a:t>
            </a:r>
            <a:r>
              <a:rPr lang="cs-CZ" dirty="0">
                <a:sym typeface="Wingdings" panose="05000000000000000000" pitchFamily="2" charset="2"/>
              </a:rPr>
              <a:t> fotonu, </a:t>
            </a:r>
          </a:p>
          <a:p>
            <a:pPr lvl="1">
              <a:lnSpc>
                <a:spcPct val="100000"/>
              </a:lnSpc>
            </a:pPr>
            <a:r>
              <a:rPr lang="cs-CZ" dirty="0">
                <a:sym typeface="Wingdings" panose="05000000000000000000" pitchFamily="2" charset="2"/>
              </a:rPr>
              <a:t>působením el-</a:t>
            </a:r>
            <a:r>
              <a:rPr lang="cs-CZ" dirty="0" err="1">
                <a:sym typeface="Wingdings" panose="05000000000000000000" pitchFamily="2" charset="2"/>
              </a:rPr>
              <a:t>mag</a:t>
            </a:r>
            <a:r>
              <a:rPr lang="cs-CZ" dirty="0">
                <a:sym typeface="Wingdings" panose="05000000000000000000" pitchFamily="2" charset="2"/>
              </a:rPr>
              <a:t> sil při průletu                                                                                            nabité částice</a:t>
            </a:r>
          </a:p>
          <a:p>
            <a:pPr lvl="1">
              <a:lnSpc>
                <a:spcPct val="100000"/>
              </a:lnSpc>
            </a:pPr>
            <a:r>
              <a:rPr lang="cs-CZ" dirty="0">
                <a:sym typeface="Wingdings" panose="05000000000000000000" pitchFamily="2" charset="2"/>
              </a:rPr>
              <a:t> či při nárazu dalšího atomu</a:t>
            </a:r>
          </a:p>
        </p:txBody>
      </p:sp>
      <p:sp>
        <p:nvSpPr>
          <p:cNvPr id="5" name="TextovéPole 4"/>
          <p:cNvSpPr txBox="1"/>
          <p:nvPr/>
        </p:nvSpPr>
        <p:spPr>
          <a:xfrm>
            <a:off x="761999" y="4750993"/>
            <a:ext cx="4227825" cy="1938992"/>
          </a:xfrm>
          <a:prstGeom prst="rect">
            <a:avLst/>
          </a:prstGeom>
          <a:noFill/>
        </p:spPr>
        <p:txBody>
          <a:bodyPr wrap="square" rtlCol="0">
            <a:spAutoFit/>
          </a:bodyPr>
          <a:lstStyle/>
          <a:p>
            <a:pPr marL="285750" indent="-285750">
              <a:buFont typeface="Arial" panose="020B0604020202020204" pitchFamily="34" charset="0"/>
              <a:buChar char="•"/>
            </a:pPr>
            <a:r>
              <a:rPr lang="cs-CZ" sz="2400" dirty="0">
                <a:sym typeface="Wingdings" panose="05000000000000000000" pitchFamily="2" charset="2"/>
              </a:rPr>
              <a:t>Je-li dodána vyšší energie než je energie vazbová |En|, uvolní se elektron z pole jádra  </a:t>
            </a:r>
            <a:r>
              <a:rPr lang="cs-CZ" sz="2400" b="1" dirty="0">
                <a:solidFill>
                  <a:srgbClr val="FF0000"/>
                </a:solidFill>
                <a:sym typeface="Wingdings" panose="05000000000000000000" pitchFamily="2" charset="2"/>
              </a:rPr>
              <a:t>ionizace</a:t>
            </a:r>
            <a:endParaRPr lang="cs-CZ" sz="2400" b="1" dirty="0">
              <a:solidFill>
                <a:srgbClr val="FF0000"/>
              </a:solidFill>
            </a:endParaRPr>
          </a:p>
          <a:p>
            <a:pPr marL="285750" indent="-285750">
              <a:buFont typeface="Arial" panose="020B0604020202020204" pitchFamily="34" charset="0"/>
              <a:buChar char="•"/>
            </a:pPr>
            <a:endParaRPr lang="cs-CZ" sz="2400"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6343" y="2972542"/>
            <a:ext cx="5493658" cy="3406068"/>
          </a:xfrm>
          <a:prstGeom prst="rect">
            <a:avLst/>
          </a:prstGeom>
        </p:spPr>
      </p:pic>
    </p:spTree>
    <p:extLst>
      <p:ext uri="{BB962C8B-B14F-4D97-AF65-F5344CB8AC3E}">
        <p14:creationId xmlns:p14="http://schemas.microsoft.com/office/powerpoint/2010/main" val="17308628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52650" y="265732"/>
            <a:ext cx="7886700" cy="1325563"/>
          </a:xfrm>
        </p:spPr>
        <p:txBody>
          <a:bodyPr/>
          <a:lstStyle/>
          <a:p>
            <a:r>
              <a:rPr lang="cs-CZ" b="1" dirty="0"/>
              <a:t>Problémy člověka s mikrosvětem</a:t>
            </a:r>
          </a:p>
        </p:txBody>
      </p:sp>
      <p:sp>
        <p:nvSpPr>
          <p:cNvPr id="3" name="Zástupný symbol pro obsah 2"/>
          <p:cNvSpPr>
            <a:spLocks noGrp="1"/>
          </p:cNvSpPr>
          <p:nvPr>
            <p:ph idx="1"/>
          </p:nvPr>
        </p:nvSpPr>
        <p:spPr>
          <a:xfrm>
            <a:off x="2152650" y="1424479"/>
            <a:ext cx="7886700" cy="3011551"/>
          </a:xfrm>
        </p:spPr>
        <p:txBody>
          <a:bodyPr>
            <a:normAutofit/>
          </a:bodyPr>
          <a:lstStyle/>
          <a:p>
            <a:r>
              <a:rPr lang="cs-CZ" sz="2400" dirty="0"/>
              <a:t>Evoluce člověka – zaměření na makrosvět </a:t>
            </a:r>
          </a:p>
          <a:p>
            <a:r>
              <a:rPr lang="cs-CZ" sz="2400" dirty="0"/>
              <a:t>Náš mozek nemá receptory pro mikrosvět</a:t>
            </a:r>
          </a:p>
          <a:p>
            <a:r>
              <a:rPr lang="cs-CZ" sz="2400" dirty="0"/>
              <a:t>Nedokážeme mikrosvět vnímat, a tudíž si ho ani představit </a:t>
            </a:r>
            <a:r>
              <a:rPr lang="cs-CZ" sz="2400" dirty="0">
                <a:sym typeface="Wingdings" panose="05000000000000000000" pitchFamily="2" charset="2"/>
              </a:rPr>
              <a:t> umíme ho pouze (matematicky) popsat </a:t>
            </a:r>
          </a:p>
          <a:p>
            <a:r>
              <a:rPr lang="cs-CZ" sz="2400" dirty="0"/>
              <a:t>Kvantové teorii nerozumí vůbec nikdo (</a:t>
            </a:r>
            <a:r>
              <a:rPr lang="cs-CZ" sz="2400" dirty="0" err="1"/>
              <a:t>Faymann</a:t>
            </a:r>
            <a:r>
              <a:rPr lang="cs-CZ" sz="2400" dirty="0"/>
              <a:t>)</a:t>
            </a:r>
            <a:endParaRPr lang="cs-CZ" sz="2400" dirty="0">
              <a:sym typeface="Wingdings" panose="05000000000000000000" pitchFamily="2" charset="2"/>
            </a:endParaRPr>
          </a:p>
        </p:txBody>
      </p:sp>
      <p:pic>
        <p:nvPicPr>
          <p:cNvPr id="6" name="Obráze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2452" y="4155375"/>
            <a:ext cx="6166261" cy="2055420"/>
          </a:xfrm>
          <a:prstGeom prst="rect">
            <a:avLst/>
          </a:prstGeom>
        </p:spPr>
      </p:pic>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3876" y="4155376"/>
            <a:ext cx="1247651" cy="1247651"/>
          </a:xfrm>
          <a:prstGeom prst="rect">
            <a:avLst/>
          </a:prstGeom>
        </p:spPr>
      </p:pic>
      <p:cxnSp>
        <p:nvCxnSpPr>
          <p:cNvPr id="10" name="Přímá spojnice 9"/>
          <p:cNvCxnSpPr/>
          <p:nvPr/>
        </p:nvCxnSpPr>
        <p:spPr>
          <a:xfrm flipV="1">
            <a:off x="7604166" y="4155375"/>
            <a:ext cx="777834" cy="19099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Přímá spojnice 11"/>
          <p:cNvCxnSpPr/>
          <p:nvPr/>
        </p:nvCxnSpPr>
        <p:spPr>
          <a:xfrm>
            <a:off x="7604167" y="4364182"/>
            <a:ext cx="789709" cy="1038844"/>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TextovéPole 12"/>
          <p:cNvSpPr txBox="1"/>
          <p:nvPr/>
        </p:nvSpPr>
        <p:spPr>
          <a:xfrm>
            <a:off x="7921045" y="4273197"/>
            <a:ext cx="397866" cy="646331"/>
          </a:xfrm>
          <a:prstGeom prst="rect">
            <a:avLst/>
          </a:prstGeom>
          <a:noFill/>
        </p:spPr>
        <p:txBody>
          <a:bodyPr wrap="none" rtlCol="0">
            <a:spAutoFit/>
          </a:bodyPr>
          <a:lstStyle/>
          <a:p>
            <a:r>
              <a:rPr lang="cs-CZ" sz="3600" dirty="0"/>
              <a:t>?</a:t>
            </a:r>
          </a:p>
        </p:txBody>
      </p:sp>
    </p:spTree>
    <p:extLst>
      <p:ext uri="{BB962C8B-B14F-4D97-AF65-F5344CB8AC3E}">
        <p14:creationId xmlns:p14="http://schemas.microsoft.com/office/powerpoint/2010/main" val="137610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52650" y="281998"/>
            <a:ext cx="7886700" cy="863970"/>
          </a:xfrm>
        </p:spPr>
        <p:txBody>
          <a:bodyPr/>
          <a:lstStyle/>
          <a:p>
            <a:r>
              <a:rPr lang="cs-CZ" b="1" dirty="0"/>
              <a:t>Záhadné vlastnosti mikrosvěta</a:t>
            </a:r>
          </a:p>
        </p:txBody>
      </p:sp>
      <p:sp>
        <p:nvSpPr>
          <p:cNvPr id="3" name="Zástupný symbol pro obsah 2"/>
          <p:cNvSpPr>
            <a:spLocks noGrp="1"/>
          </p:cNvSpPr>
          <p:nvPr>
            <p:ph idx="1"/>
          </p:nvPr>
        </p:nvSpPr>
        <p:spPr>
          <a:xfrm>
            <a:off x="866775" y="1341916"/>
            <a:ext cx="10677525" cy="5397334"/>
          </a:xfrm>
        </p:spPr>
        <p:txBody>
          <a:bodyPr>
            <a:normAutofit fontScale="77500" lnSpcReduction="20000"/>
          </a:bodyPr>
          <a:lstStyle/>
          <a:p>
            <a:pPr>
              <a:lnSpc>
                <a:spcPct val="120000"/>
              </a:lnSpc>
            </a:pPr>
            <a:r>
              <a:rPr lang="cs-CZ" dirty="0"/>
              <a:t>Diskrétní oddělené hladiny - </a:t>
            </a:r>
            <a:r>
              <a:rPr lang="cs-CZ" b="1" dirty="0"/>
              <a:t>Energie a ostatní veličiny mohou a nemusí být kvantovány</a:t>
            </a:r>
          </a:p>
          <a:p>
            <a:pPr>
              <a:lnSpc>
                <a:spcPct val="120000"/>
              </a:lnSpc>
            </a:pPr>
            <a:r>
              <a:rPr lang="cs-CZ" dirty="0"/>
              <a:t>Našimi smysly ani přístroji nejsme schopni rozdíly mezi energetickými hladinami detekovat </a:t>
            </a:r>
            <a:r>
              <a:rPr lang="cs-CZ" dirty="0">
                <a:sym typeface="Wingdings" panose="05000000000000000000" pitchFamily="2" charset="2"/>
              </a:rPr>
              <a:t> zdá se nám to kontinuální</a:t>
            </a:r>
            <a:r>
              <a:rPr lang="cs-CZ" dirty="0"/>
              <a:t>  - projeví se ale např. ve spektru atomu (díky přeskokům e- mezi hladinami).</a:t>
            </a:r>
          </a:p>
          <a:p>
            <a:pPr>
              <a:lnSpc>
                <a:spcPct val="120000"/>
              </a:lnSpc>
            </a:pPr>
            <a:r>
              <a:rPr lang="cs-CZ" altLang="cs-CZ" dirty="0"/>
              <a:t>Již bylo zmíněno - Kvantování objevil </a:t>
            </a:r>
            <a:r>
              <a:rPr lang="cs-CZ" altLang="cs-CZ" b="1" dirty="0"/>
              <a:t>M. Planck </a:t>
            </a:r>
            <a:r>
              <a:rPr lang="cs-CZ" altLang="cs-CZ" dirty="0"/>
              <a:t>při studiu vlastností záření absolutně černého tělesa. </a:t>
            </a:r>
          </a:p>
          <a:p>
            <a:pPr>
              <a:lnSpc>
                <a:spcPct val="120000"/>
              </a:lnSpc>
              <a:buFontTx/>
              <a:buNone/>
            </a:pPr>
            <a:r>
              <a:rPr lang="cs-CZ" altLang="cs-CZ" dirty="0"/>
              <a:t>	Planck studoval vyzařování černého tělesa na jeho teplotě a </a:t>
            </a:r>
            <a:r>
              <a:rPr lang="cs-CZ" altLang="cs-CZ" b="1" dirty="0"/>
              <a:t>zjistil, že těleso vyzařuje jen </a:t>
            </a:r>
            <a:r>
              <a:rPr lang="cs-CZ" altLang="cs-CZ" b="1" dirty="0" err="1"/>
              <a:t>elmag</a:t>
            </a:r>
            <a:r>
              <a:rPr lang="cs-CZ" altLang="cs-CZ" b="1" dirty="0"/>
              <a:t>. záření určitých vlnových délek</a:t>
            </a:r>
            <a:r>
              <a:rPr lang="cs-CZ" altLang="cs-CZ" dirty="0"/>
              <a:t>.</a:t>
            </a:r>
          </a:p>
          <a:p>
            <a:pPr>
              <a:lnSpc>
                <a:spcPct val="120000"/>
              </a:lnSpc>
              <a:buFontTx/>
              <a:buNone/>
            </a:pPr>
            <a:r>
              <a:rPr lang="cs-CZ" altLang="cs-CZ" dirty="0"/>
              <a:t>	Pro energii tohoto záření odvodil vztah: </a:t>
            </a:r>
          </a:p>
          <a:p>
            <a:pPr>
              <a:lnSpc>
                <a:spcPct val="120000"/>
              </a:lnSpc>
              <a:buFontTx/>
              <a:buNone/>
            </a:pPr>
            <a:r>
              <a:rPr lang="cs-CZ" altLang="cs-CZ" dirty="0"/>
              <a:t>		</a:t>
            </a:r>
            <a:r>
              <a:rPr lang="cs-CZ" altLang="cs-CZ" b="1" dirty="0"/>
              <a:t>E = </a:t>
            </a:r>
            <a:r>
              <a:rPr lang="cs-CZ" altLang="cs-CZ" b="1" dirty="0" err="1"/>
              <a:t>h</a:t>
            </a:r>
            <a:r>
              <a:rPr lang="cs-CZ" altLang="cs-CZ" b="1" dirty="0" err="1">
                <a:latin typeface="Symbol" panose="05050102010706020507" pitchFamily="18" charset="2"/>
              </a:rPr>
              <a:t>n</a:t>
            </a:r>
            <a:r>
              <a:rPr lang="cs-CZ" altLang="cs-CZ" dirty="0"/>
              <a:t>, </a:t>
            </a:r>
          </a:p>
          <a:p>
            <a:pPr>
              <a:lnSpc>
                <a:spcPct val="120000"/>
              </a:lnSpc>
              <a:buFontTx/>
              <a:buNone/>
            </a:pPr>
            <a:r>
              <a:rPr lang="cs-CZ" altLang="cs-CZ" dirty="0"/>
              <a:t>	kde </a:t>
            </a:r>
            <a:r>
              <a:rPr lang="cs-CZ" altLang="cs-CZ" b="1" dirty="0">
                <a:latin typeface="Symbol" panose="05050102010706020507" pitchFamily="18" charset="2"/>
              </a:rPr>
              <a:t>n</a:t>
            </a:r>
            <a:r>
              <a:rPr lang="cs-CZ" altLang="cs-CZ" dirty="0"/>
              <a:t> je frekvence záření a </a:t>
            </a:r>
            <a:r>
              <a:rPr lang="cs-CZ" altLang="cs-CZ" b="1" dirty="0"/>
              <a:t>h</a:t>
            </a:r>
            <a:r>
              <a:rPr lang="cs-CZ" altLang="cs-CZ" dirty="0"/>
              <a:t> je Planckova konstanta (h = 6,626.10</a:t>
            </a:r>
            <a:r>
              <a:rPr lang="cs-CZ" altLang="cs-CZ" baseline="30000" dirty="0"/>
              <a:t>-34</a:t>
            </a:r>
            <a:r>
              <a:rPr lang="cs-CZ" altLang="cs-CZ" dirty="0"/>
              <a:t> </a:t>
            </a:r>
            <a:r>
              <a:rPr lang="cs-CZ" altLang="cs-CZ" dirty="0" err="1"/>
              <a:t>J.s</a:t>
            </a:r>
            <a:r>
              <a:rPr lang="cs-CZ" altLang="cs-CZ" dirty="0"/>
              <a:t>*)</a:t>
            </a:r>
          </a:p>
          <a:p>
            <a:pPr>
              <a:lnSpc>
                <a:spcPct val="120000"/>
              </a:lnSpc>
              <a:buFontTx/>
              <a:buNone/>
            </a:pPr>
            <a:r>
              <a:rPr lang="cs-CZ" altLang="cs-CZ" dirty="0"/>
              <a:t>		* </a:t>
            </a:r>
            <a:r>
              <a:rPr lang="cs-CZ" altLang="cs-CZ" dirty="0" err="1"/>
              <a:t>J.s</a:t>
            </a:r>
            <a:r>
              <a:rPr lang="cs-CZ" altLang="cs-CZ" dirty="0"/>
              <a:t> = kg . m</a:t>
            </a:r>
            <a:r>
              <a:rPr lang="cs-CZ" altLang="cs-CZ" baseline="30000" dirty="0"/>
              <a:t>2</a:t>
            </a:r>
            <a:r>
              <a:rPr lang="cs-CZ" altLang="cs-CZ" dirty="0"/>
              <a:t> .s</a:t>
            </a:r>
            <a:r>
              <a:rPr lang="cs-CZ" altLang="cs-CZ" baseline="30000" dirty="0"/>
              <a:t>-1</a:t>
            </a:r>
            <a:r>
              <a:rPr lang="cs-CZ" altLang="cs-CZ" dirty="0"/>
              <a:t> </a:t>
            </a:r>
            <a:endParaRPr lang="cs-CZ" altLang="cs-CZ" dirty="0">
              <a:latin typeface="Times New Roman CE" panose="02020603050405020304" pitchFamily="18" charset="0"/>
            </a:endParaRPr>
          </a:p>
          <a:p>
            <a:pPr>
              <a:lnSpc>
                <a:spcPct val="120000"/>
              </a:lnSpc>
            </a:pPr>
            <a:endParaRPr lang="cs-CZ" b="1" dirty="0"/>
          </a:p>
        </p:txBody>
      </p:sp>
      <p:sp>
        <p:nvSpPr>
          <p:cNvPr id="4" name="TextovéPole 3"/>
          <p:cNvSpPr txBox="1"/>
          <p:nvPr/>
        </p:nvSpPr>
        <p:spPr>
          <a:xfrm>
            <a:off x="2390900" y="972584"/>
            <a:ext cx="4846007" cy="369332"/>
          </a:xfrm>
          <a:prstGeom prst="rect">
            <a:avLst/>
          </a:prstGeom>
          <a:noFill/>
        </p:spPr>
        <p:txBody>
          <a:bodyPr wrap="none" rtlCol="0">
            <a:spAutoFit/>
          </a:bodyPr>
          <a:lstStyle/>
          <a:p>
            <a:r>
              <a:rPr lang="cs-CZ" dirty="0">
                <a:solidFill>
                  <a:srgbClr val="0070C0"/>
                </a:solidFill>
              </a:rPr>
              <a:t>https://www.youtube.com/watch?v=p-MNSLsjjdo</a:t>
            </a:r>
          </a:p>
        </p:txBody>
      </p:sp>
    </p:spTree>
    <p:extLst>
      <p:ext uri="{BB962C8B-B14F-4D97-AF65-F5344CB8AC3E}">
        <p14:creationId xmlns:p14="http://schemas.microsoft.com/office/powerpoint/2010/main" val="34862127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E2277EC4-A1D6-4FA2-9ACA-B8572CB39C3F}"/>
              </a:ext>
            </a:extLst>
          </p:cNvPr>
          <p:cNvSpPr txBox="1"/>
          <p:nvPr/>
        </p:nvSpPr>
        <p:spPr>
          <a:xfrm>
            <a:off x="428625" y="722647"/>
            <a:ext cx="11523889" cy="5940088"/>
          </a:xfrm>
          <a:prstGeom prst="rect">
            <a:avLst/>
          </a:prstGeom>
          <a:noFill/>
        </p:spPr>
        <p:txBody>
          <a:bodyPr wrap="square">
            <a:spAutoFit/>
          </a:bodyPr>
          <a:lstStyle/>
          <a:p>
            <a:pPr marL="342900" indent="-342900" algn="l">
              <a:spcBef>
                <a:spcPts val="1200"/>
              </a:spcBef>
              <a:buFont typeface="Arial" panose="020B0604020202020204" pitchFamily="34" charset="0"/>
              <a:buChar char="•"/>
            </a:pPr>
            <a:r>
              <a:rPr lang="cs-CZ" sz="2000" b="0" i="0" u="none" strike="noStrike" baseline="0" dirty="0">
                <a:solidFill>
                  <a:srgbClr val="C00000"/>
                </a:solidFill>
                <a:latin typeface="TimesNewRomanPSMT"/>
              </a:rPr>
              <a:t>Cílem</a:t>
            </a:r>
            <a:r>
              <a:rPr lang="cs-CZ" sz="2000" b="0" i="0" u="none" strike="noStrike" baseline="0" dirty="0">
                <a:latin typeface="TimesNewRomanPSMT"/>
              </a:rPr>
              <a:t> dekontaminace je </a:t>
            </a:r>
            <a:r>
              <a:rPr lang="cs-CZ" sz="2000" b="0" i="0" u="none" strike="noStrike" baseline="0" dirty="0">
                <a:solidFill>
                  <a:srgbClr val="C00000"/>
                </a:solidFill>
                <a:latin typeface="TimesNewRomanPSMT"/>
              </a:rPr>
              <a:t>odstranit</a:t>
            </a:r>
            <a:r>
              <a:rPr lang="cs-CZ" sz="2000" b="0" i="0" u="none" strike="noStrike" baseline="0" dirty="0">
                <a:latin typeface="TimesNewRomanPSMT"/>
              </a:rPr>
              <a:t> radioaktivní látky z povrchů. Tento proces však </a:t>
            </a:r>
            <a:r>
              <a:rPr lang="cs-CZ" sz="2000" b="0" i="0" u="none" strike="noStrike" baseline="0" dirty="0">
                <a:solidFill>
                  <a:srgbClr val="C00000"/>
                </a:solidFill>
                <a:latin typeface="TimesNewRomanPSMT"/>
              </a:rPr>
              <a:t>nezpůsobuje deaktivaci </a:t>
            </a:r>
            <a:r>
              <a:rPr lang="cs-CZ" sz="2000" b="0" i="0" u="none" strike="noStrike" baseline="0" dirty="0">
                <a:latin typeface="TimesNewRomanPSMT"/>
              </a:rPr>
              <a:t>radionuklidů, které nadále zůstávají zdroji ionizujícího záření.</a:t>
            </a:r>
          </a:p>
          <a:p>
            <a:pPr marL="342900" indent="-342900" algn="l">
              <a:spcBef>
                <a:spcPts val="1200"/>
              </a:spcBef>
              <a:buFont typeface="Arial" panose="020B0604020202020204" pitchFamily="34" charset="0"/>
              <a:buChar char="•"/>
            </a:pPr>
            <a:r>
              <a:rPr lang="cs-CZ" sz="2000" b="0" i="0" u="none" strike="noStrike" baseline="0" dirty="0">
                <a:solidFill>
                  <a:srgbClr val="C00000"/>
                </a:solidFill>
                <a:latin typeface="TimesNewRomanPSMT"/>
              </a:rPr>
              <a:t>Dekontaminací nelze snížit ozáření způsobené vnitřní kontaminací osoby</a:t>
            </a:r>
            <a:r>
              <a:rPr lang="cs-CZ" sz="2000" b="0" i="0" u="none" strike="noStrike" baseline="0" dirty="0">
                <a:latin typeface="TimesNewRomanPSMT"/>
              </a:rPr>
              <a:t>. Kontaminace není způsobena ozářením, ale ulpěním </a:t>
            </a:r>
            <a:r>
              <a:rPr lang="cs-CZ" sz="2000" b="0" i="0" u="none" strike="noStrike" baseline="0" dirty="0" err="1">
                <a:latin typeface="TimesNewRomanPSMT"/>
              </a:rPr>
              <a:t>RaL</a:t>
            </a:r>
            <a:r>
              <a:rPr lang="cs-CZ" sz="2000" b="0" i="0" u="none" strike="noStrike" baseline="0" dirty="0">
                <a:latin typeface="TimesNewRomanPSMT"/>
              </a:rPr>
              <a:t> na povrchu.</a:t>
            </a:r>
          </a:p>
          <a:p>
            <a:pPr marL="342900" indent="-342900" algn="l">
              <a:spcBef>
                <a:spcPts val="1200"/>
              </a:spcBef>
              <a:buFont typeface="Arial" panose="020B0604020202020204" pitchFamily="34" charset="0"/>
              <a:buChar char="•"/>
            </a:pPr>
            <a:r>
              <a:rPr lang="cs-CZ" sz="2000" b="0" i="0" u="none" strike="noStrike" baseline="0" dirty="0">
                <a:latin typeface="TimesNewRomanPSMT"/>
              </a:rPr>
              <a:t>Poskytnutí přednemocniční neodkladné péče osobám v přímém ohrožení života nebo se závažným postižením zdraví a jejich transport do nemocnice je preferováno před dekontaminací.</a:t>
            </a:r>
          </a:p>
          <a:p>
            <a:pPr marL="342900" indent="-342900" algn="l">
              <a:spcBef>
                <a:spcPts val="1200"/>
              </a:spcBef>
              <a:buFont typeface="Arial" panose="020B0604020202020204" pitchFamily="34" charset="0"/>
              <a:buChar char="•"/>
            </a:pPr>
            <a:r>
              <a:rPr lang="cs-CZ" sz="2000" b="0" i="0" u="none" strike="noStrike" baseline="0" dirty="0">
                <a:solidFill>
                  <a:srgbClr val="C00000"/>
                </a:solidFill>
                <a:latin typeface="TimesNewRomanPSMT"/>
              </a:rPr>
              <a:t>Dekontaminační stanoviště </a:t>
            </a:r>
            <a:r>
              <a:rPr lang="cs-CZ" sz="2000" b="0" i="0" u="none" strike="noStrike" baseline="0" dirty="0">
                <a:latin typeface="TimesNewRomanPSMT"/>
              </a:rPr>
              <a:t>se zřizuje ve vnější zóně v prostoru s dávkovým příkonem menším než </a:t>
            </a:r>
            <a:r>
              <a:rPr lang="cs-CZ" sz="2000" b="0" i="0" u="none" strike="noStrike" baseline="0" dirty="0">
                <a:solidFill>
                  <a:srgbClr val="C00000"/>
                </a:solidFill>
                <a:latin typeface="TimesNewRomanPSMT"/>
              </a:rPr>
              <a:t>1 </a:t>
            </a:r>
            <a:r>
              <a:rPr lang="el-GR" sz="2000" b="0" i="0" u="none" strike="noStrike" baseline="0" dirty="0">
                <a:solidFill>
                  <a:srgbClr val="C00000"/>
                </a:solidFill>
                <a:latin typeface="TimesNewRomanPSMT"/>
              </a:rPr>
              <a:t>μ</a:t>
            </a:r>
            <a:r>
              <a:rPr lang="cs-CZ" sz="2000" b="0" i="0" u="none" strike="noStrike" baseline="0" dirty="0" err="1">
                <a:solidFill>
                  <a:srgbClr val="C00000"/>
                </a:solidFill>
                <a:latin typeface="TimesNewRomanPSMT"/>
              </a:rPr>
              <a:t>Gy</a:t>
            </a:r>
            <a:r>
              <a:rPr lang="cs-CZ" sz="2000" b="0" i="0" u="none" strike="noStrike" baseline="0" dirty="0">
                <a:solidFill>
                  <a:srgbClr val="C00000"/>
                </a:solidFill>
                <a:latin typeface="TimesNewRomanPSMT"/>
              </a:rPr>
              <a:t>/h </a:t>
            </a:r>
            <a:r>
              <a:rPr lang="cs-CZ" sz="2000" b="0" i="0" u="none" strike="noStrike" baseline="0" dirty="0">
                <a:latin typeface="TimesNewRomanPSMT"/>
              </a:rPr>
              <a:t>(1 </a:t>
            </a:r>
            <a:r>
              <a:rPr lang="el-GR" sz="2000" b="0" i="0" u="none" strike="noStrike" baseline="0" dirty="0">
                <a:latin typeface="TimesNewRomanPSMT"/>
              </a:rPr>
              <a:t>μ</a:t>
            </a:r>
            <a:r>
              <a:rPr lang="cs-CZ" sz="2000" b="0" i="0" u="none" strike="noStrike" baseline="0" dirty="0">
                <a:latin typeface="TimesNewRomanPSMT"/>
              </a:rPr>
              <a:t>Sv/h) a plošnou aktivitou menší než </a:t>
            </a:r>
            <a:r>
              <a:rPr lang="cs-CZ" sz="2000" b="0" i="0" u="none" strike="noStrike" baseline="0" dirty="0">
                <a:solidFill>
                  <a:srgbClr val="C00000"/>
                </a:solidFill>
                <a:latin typeface="TimesNewRomanPSMT"/>
              </a:rPr>
              <a:t>3 </a:t>
            </a:r>
            <a:r>
              <a:rPr lang="cs-CZ" sz="2000" b="0" i="0" u="none" strike="noStrike" baseline="0" dirty="0" err="1">
                <a:solidFill>
                  <a:srgbClr val="C00000"/>
                </a:solidFill>
                <a:latin typeface="TimesNewRomanPSMT"/>
              </a:rPr>
              <a:t>Bq</a:t>
            </a:r>
            <a:r>
              <a:rPr lang="cs-CZ" sz="2000" b="0" i="0" u="none" strike="noStrike" baseline="0" dirty="0">
                <a:solidFill>
                  <a:srgbClr val="C00000"/>
                </a:solidFill>
                <a:latin typeface="TimesNewRomanPSMT"/>
              </a:rPr>
              <a:t>/cm</a:t>
            </a:r>
            <a:r>
              <a:rPr lang="cs-CZ" sz="2000" b="0" i="0" u="none" strike="noStrike" baseline="30000" dirty="0">
                <a:solidFill>
                  <a:srgbClr val="C00000"/>
                </a:solidFill>
                <a:latin typeface="TimesNewRomanPSMT"/>
              </a:rPr>
              <a:t>2</a:t>
            </a:r>
            <a:r>
              <a:rPr lang="cs-CZ" sz="2000" b="0" i="0" u="none" strike="noStrike" baseline="0" dirty="0">
                <a:latin typeface="TimesNewRomanPSMT"/>
              </a:rPr>
              <a:t>. Jeho součástí je kontrola kontaminace, která je obvykle umístěna na vstupu a výstupu dekontaminačního stanoviště.</a:t>
            </a:r>
          </a:p>
          <a:p>
            <a:pPr marL="342900" indent="-342900" algn="l">
              <a:spcBef>
                <a:spcPts val="1200"/>
              </a:spcBef>
              <a:buFont typeface="Arial" panose="020B0604020202020204" pitchFamily="34" charset="0"/>
              <a:buChar char="•"/>
            </a:pPr>
            <a:r>
              <a:rPr lang="cs-CZ" sz="2000" b="0" i="0" u="none" strike="noStrike" baseline="0" dirty="0">
                <a:latin typeface="TimesNewRomanPSMT"/>
              </a:rPr>
              <a:t>Každá osoba přicházející z bezpečnostní zóny nebo prostoru podezřelého na přítomnost </a:t>
            </a:r>
            <a:r>
              <a:rPr lang="pl-PL" sz="2000" b="0" i="0" u="none" strike="noStrike" baseline="0" dirty="0">
                <a:latin typeface="TimesNewRomanPSMT"/>
              </a:rPr>
              <a:t>RaL musí projít kontrolou kontaminace a případně dekontaminací.</a:t>
            </a:r>
          </a:p>
          <a:p>
            <a:pPr marL="342900" indent="-342900" algn="l">
              <a:spcBef>
                <a:spcPts val="1200"/>
              </a:spcBef>
              <a:buFont typeface="Arial" panose="020B0604020202020204" pitchFamily="34" charset="0"/>
              <a:buChar char="•"/>
            </a:pPr>
            <a:r>
              <a:rPr lang="cs-CZ" sz="2000" b="0" i="0" u="none" strike="noStrike" baseline="0" dirty="0">
                <a:latin typeface="TimesNewRomanPSMT"/>
              </a:rPr>
              <a:t>Po dekontaminaci se provádí </a:t>
            </a:r>
            <a:r>
              <a:rPr lang="cs-CZ" sz="2000" b="0" i="0" u="none" strike="noStrike" baseline="0" dirty="0">
                <a:solidFill>
                  <a:srgbClr val="C00000"/>
                </a:solidFill>
                <a:latin typeface="TimesNewRomanPSMT"/>
              </a:rPr>
              <a:t>kontrola účinnosti dekontaminace</a:t>
            </a:r>
            <a:r>
              <a:rPr lang="cs-CZ" sz="2000" b="0" i="0" u="none" strike="noStrike" baseline="0" dirty="0">
                <a:latin typeface="TimesNewRomanPSMT"/>
              </a:rPr>
              <a:t>. Pokud je plošná aktivita vyšší než kontrolovaná hodnota, provádí se </a:t>
            </a:r>
            <a:r>
              <a:rPr lang="cs-CZ" sz="2000" b="0" i="0" u="none" strike="noStrike" baseline="0" dirty="0">
                <a:solidFill>
                  <a:srgbClr val="C00000"/>
                </a:solidFill>
                <a:latin typeface="TimesNewRomanPSMT"/>
              </a:rPr>
              <a:t>opětovná dekontaminace </a:t>
            </a:r>
            <a:r>
              <a:rPr lang="cs-CZ" sz="2000" b="0" i="0" u="none" strike="noStrike" baseline="0" dirty="0">
                <a:latin typeface="TimesNewRomanPSMT"/>
              </a:rPr>
              <a:t>se zaměřením na místa vykazující vyšší hodnoty. </a:t>
            </a:r>
            <a:r>
              <a:rPr lang="cs-CZ" sz="2000" b="0" i="0" u="sng" strike="noStrike" baseline="0" dirty="0">
                <a:latin typeface="TimesNewRomanPSMT"/>
              </a:rPr>
              <a:t>Po opětovné dekontaminaci mokrým způsobem se v případě překročení kontrolované hodnoty další dekontaminace už neprovádí. U osob vzniká podezření, že kontaminant pronikl do pokožky, nebo že došlo k vnitřní kontaminaci.</a:t>
            </a:r>
            <a:endParaRPr lang="cs-CZ" sz="2000" u="sng" dirty="0"/>
          </a:p>
        </p:txBody>
      </p:sp>
      <p:sp>
        <p:nvSpPr>
          <p:cNvPr id="4" name="TextovéPole 3">
            <a:extLst>
              <a:ext uri="{FF2B5EF4-FFF2-40B4-BE49-F238E27FC236}">
                <a16:creationId xmlns:a16="http://schemas.microsoft.com/office/drawing/2014/main" id="{DD14B3D1-A363-4D4D-B931-EE9A06F85B2A}"/>
              </a:ext>
            </a:extLst>
          </p:cNvPr>
          <p:cNvSpPr txBox="1"/>
          <p:nvPr/>
        </p:nvSpPr>
        <p:spPr>
          <a:xfrm>
            <a:off x="4534872" y="160357"/>
            <a:ext cx="2840714" cy="523220"/>
          </a:xfrm>
          <a:prstGeom prst="rect">
            <a:avLst/>
          </a:prstGeom>
          <a:noFill/>
        </p:spPr>
        <p:txBody>
          <a:bodyPr wrap="none" rtlCol="0">
            <a:spAutoFit/>
          </a:bodyPr>
          <a:lstStyle/>
          <a:p>
            <a:r>
              <a:rPr lang="cs-CZ" sz="2800" b="1" dirty="0"/>
              <a:t>DEKONTAMINACE</a:t>
            </a:r>
          </a:p>
        </p:txBody>
      </p:sp>
    </p:spTree>
    <p:extLst>
      <p:ext uri="{BB962C8B-B14F-4D97-AF65-F5344CB8AC3E}">
        <p14:creationId xmlns:p14="http://schemas.microsoft.com/office/powerpoint/2010/main" val="18678123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FF0000"/>
                </a:solidFill>
                <a:sym typeface="Wingdings" panose="05000000000000000000" pitchFamily="2" charset="2"/>
              </a:rPr>
              <a:t>I. Duální povaha elektronu</a:t>
            </a:r>
            <a:endParaRPr lang="cs-CZ" dirty="0"/>
          </a:p>
        </p:txBody>
      </p:sp>
      <p:sp>
        <p:nvSpPr>
          <p:cNvPr id="4" name="Zástupný symbol pro obsah 2"/>
          <p:cNvSpPr txBox="1">
            <a:spLocks/>
          </p:cNvSpPr>
          <p:nvPr/>
        </p:nvSpPr>
        <p:spPr>
          <a:xfrm>
            <a:off x="2152650" y="2047933"/>
            <a:ext cx="7886700" cy="11287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2400" dirty="0">
                <a:sym typeface="Wingdings" panose="05000000000000000000" pitchFamily="2" charset="2"/>
              </a:rPr>
              <a:t>– </a:t>
            </a:r>
            <a:r>
              <a:rPr lang="cs-CZ" sz="2400" dirty="0" err="1">
                <a:sym typeface="Wingdings" panose="05000000000000000000" pitchFamily="2" charset="2"/>
              </a:rPr>
              <a:t>částicově</a:t>
            </a:r>
            <a:r>
              <a:rPr lang="cs-CZ" sz="2400" dirty="0">
                <a:sym typeface="Wingdings" panose="05000000000000000000" pitchFamily="2" charset="2"/>
              </a:rPr>
              <a:t> vlnový dualismus (též fotoelektrický jev)</a:t>
            </a: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4777" y="3091438"/>
            <a:ext cx="4264126" cy="2256664"/>
          </a:xfrm>
          <a:prstGeom prst="rect">
            <a:avLst/>
          </a:prstGeom>
        </p:spPr>
      </p:pic>
      <p:sp>
        <p:nvSpPr>
          <p:cNvPr id="6" name="TextovéPole 5"/>
          <p:cNvSpPr txBox="1"/>
          <p:nvPr/>
        </p:nvSpPr>
        <p:spPr>
          <a:xfrm>
            <a:off x="2093274" y="3091438"/>
            <a:ext cx="3218688" cy="2677656"/>
          </a:xfrm>
          <a:prstGeom prst="rect">
            <a:avLst/>
          </a:prstGeom>
          <a:noFill/>
        </p:spPr>
        <p:txBody>
          <a:bodyPr wrap="square" rtlCol="0">
            <a:spAutoFit/>
          </a:bodyPr>
          <a:lstStyle/>
          <a:p>
            <a:pPr marL="342900" indent="-342900">
              <a:buFont typeface="Arial" panose="020B0604020202020204" pitchFamily="34" charset="0"/>
              <a:buChar char="•"/>
            </a:pPr>
            <a:r>
              <a:rPr lang="cs-CZ" sz="2400" dirty="0">
                <a:sym typeface="Wingdings" panose="05000000000000000000" pitchFamily="2" charset="2"/>
              </a:rPr>
              <a:t>Není to </a:t>
            </a:r>
            <a:r>
              <a:rPr lang="cs-CZ" sz="2400" b="1" dirty="0">
                <a:sym typeface="Wingdings" panose="05000000000000000000" pitchFamily="2" charset="2"/>
              </a:rPr>
              <a:t>ani částice ani vlna, náš mozek tomu dává interpretaci </a:t>
            </a:r>
            <a:r>
              <a:rPr lang="cs-CZ" sz="2400" dirty="0">
                <a:sym typeface="Wingdings" panose="05000000000000000000" pitchFamily="2" charset="2"/>
              </a:rPr>
              <a:t>– jednou vnímáme jako částici jindy jako vlnění</a:t>
            </a:r>
            <a:endParaRPr lang="cs-CZ" sz="2400" dirty="0"/>
          </a:p>
          <a:p>
            <a:pPr marL="342900" indent="-342900">
              <a:buFont typeface="Arial" panose="020B0604020202020204" pitchFamily="34" charset="0"/>
              <a:buChar char="•"/>
            </a:pPr>
            <a:endParaRPr lang="cs-CZ" sz="2400" dirty="0"/>
          </a:p>
        </p:txBody>
      </p:sp>
    </p:spTree>
    <p:extLst>
      <p:ext uri="{BB962C8B-B14F-4D97-AF65-F5344CB8AC3E}">
        <p14:creationId xmlns:p14="http://schemas.microsoft.com/office/powerpoint/2010/main" val="5846671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Zástupný symbol pro obsah 6"/>
          <p:cNvPicPr>
            <a:picLocks noChangeAspect="1"/>
          </p:cNvPicPr>
          <p:nvPr/>
        </p:nvPicPr>
        <p:blipFill rotWithShape="1">
          <a:blip r:embed="rId2">
            <a:extLst>
              <a:ext uri="{28A0092B-C50C-407E-A947-70E740481C1C}">
                <a14:useLocalDpi xmlns:a14="http://schemas.microsoft.com/office/drawing/2010/main" val="0"/>
              </a:ext>
            </a:extLst>
          </a:blip>
          <a:srcRect b="1159"/>
          <a:stretch/>
        </p:blipFill>
        <p:spPr>
          <a:xfrm>
            <a:off x="4038599" y="10"/>
            <a:ext cx="8160026" cy="6875809"/>
          </a:xfrm>
          <a:prstGeom prst="rect">
            <a:avLst/>
          </a:prstGeom>
        </p:spPr>
      </p:pic>
      <p:sp>
        <p:nvSpPr>
          <p:cNvPr id="31" name="Freeform: Shape 30">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Nadpis 1"/>
          <p:cNvSpPr>
            <a:spLocks noGrp="1"/>
          </p:cNvSpPr>
          <p:nvPr>
            <p:ph type="title"/>
          </p:nvPr>
        </p:nvSpPr>
        <p:spPr>
          <a:xfrm>
            <a:off x="534473" y="2950387"/>
            <a:ext cx="3052293" cy="3531403"/>
          </a:xfrm>
        </p:spPr>
        <p:txBody>
          <a:bodyPr vert="horz" lIns="91440" tIns="45720" rIns="91440" bIns="45720" rtlCol="0" anchor="t">
            <a:normAutofit/>
          </a:bodyPr>
          <a:lstStyle/>
          <a:p>
            <a:pPr algn="r"/>
            <a:r>
              <a:rPr lang="en-US" sz="4000" b="1">
                <a:solidFill>
                  <a:srgbClr val="FFFFFF"/>
                </a:solidFill>
              </a:rPr>
              <a:t>Částicově-vlnový dualismus – příklad 1</a:t>
            </a:r>
          </a:p>
        </p:txBody>
      </p:sp>
      <p:sp>
        <p:nvSpPr>
          <p:cNvPr id="11" name="Content Placeholder 10">
            <a:extLst>
              <a:ext uri="{FF2B5EF4-FFF2-40B4-BE49-F238E27FC236}">
                <a16:creationId xmlns:a16="http://schemas.microsoft.com/office/drawing/2014/main" id="{D64FE212-10E2-4B35-B0A4-7FD00187B109}"/>
              </a:ext>
            </a:extLst>
          </p:cNvPr>
          <p:cNvSpPr>
            <a:spLocks noGrp="1"/>
          </p:cNvSpPr>
          <p:nvPr>
            <p:ph idx="1"/>
          </p:nvPr>
        </p:nvSpPr>
        <p:spPr>
          <a:xfrm>
            <a:off x="777922" y="743803"/>
            <a:ext cx="2808844" cy="1382392"/>
          </a:xfrm>
        </p:spPr>
        <p:txBody>
          <a:bodyPr vert="horz" lIns="91440" tIns="45720" rIns="91440" bIns="45720" rtlCol="0" anchor="b">
            <a:normAutofit/>
          </a:bodyPr>
          <a:lstStyle/>
          <a:p>
            <a:pPr marL="0" indent="0" algn="r">
              <a:buNone/>
            </a:pPr>
            <a:r>
              <a:rPr lang="en-US" sz="2000" b="1">
                <a:solidFill>
                  <a:srgbClr val="FFFFFF"/>
                </a:solidFill>
              </a:rPr>
              <a:t>Dle: Prof. Petr Kulhánek - MatFyz</a:t>
            </a:r>
          </a:p>
        </p:txBody>
      </p:sp>
    </p:spTree>
    <p:extLst>
      <p:ext uri="{BB962C8B-B14F-4D97-AF65-F5344CB8AC3E}">
        <p14:creationId xmlns:p14="http://schemas.microsoft.com/office/powerpoint/2010/main" val="321472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723900" y="1200374"/>
            <a:ext cx="10953750" cy="2563495"/>
          </a:xfrm>
        </p:spPr>
        <p:txBody>
          <a:bodyPr/>
          <a:lstStyle/>
          <a:p>
            <a:r>
              <a:rPr lang="cs-CZ" dirty="0"/>
              <a:t>Obdobně demonstrující dav – vidíme-li z dálky, pozorujeme jakési vlnění</a:t>
            </a:r>
          </a:p>
          <a:p>
            <a:r>
              <a:rPr lang="cs-CZ" dirty="0"/>
              <a:t>Pokud se ale objeví nějaký plamenný řečník, všichni se kolem něho shluknou a vytvoří se jakási částice</a:t>
            </a:r>
          </a:p>
          <a:p>
            <a:r>
              <a:rPr lang="cs-CZ" dirty="0"/>
              <a:t>Dav opět není ani vlnění ani částice</a:t>
            </a:r>
          </a:p>
        </p:txBody>
      </p:sp>
      <p:sp>
        <p:nvSpPr>
          <p:cNvPr id="4" name="TextovéPole 3"/>
          <p:cNvSpPr txBox="1"/>
          <p:nvPr/>
        </p:nvSpPr>
        <p:spPr>
          <a:xfrm>
            <a:off x="4020455" y="6154150"/>
            <a:ext cx="4382803" cy="461665"/>
          </a:xfrm>
          <a:prstGeom prst="rect">
            <a:avLst/>
          </a:prstGeom>
          <a:noFill/>
        </p:spPr>
        <p:txBody>
          <a:bodyPr wrap="none" rtlCol="0">
            <a:spAutoFit/>
          </a:bodyPr>
          <a:lstStyle/>
          <a:p>
            <a:r>
              <a:rPr lang="cs-CZ" sz="2400" b="1" dirty="0">
                <a:solidFill>
                  <a:srgbClr val="FF0000"/>
                </a:solidFill>
              </a:rPr>
              <a:t>Dle: Prof. Petr Kulhánek - </a:t>
            </a:r>
            <a:r>
              <a:rPr lang="cs-CZ" sz="2400" b="1" dirty="0" err="1">
                <a:solidFill>
                  <a:srgbClr val="FF0000"/>
                </a:solidFill>
              </a:rPr>
              <a:t>MatFyz</a:t>
            </a:r>
            <a:endParaRPr lang="cs-CZ" sz="2400" b="1" dirty="0">
              <a:solidFill>
                <a:srgbClr val="FF0000"/>
              </a:solidFill>
            </a:endParaRPr>
          </a:p>
        </p:txBody>
      </p:sp>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5309" y="2538575"/>
            <a:ext cx="4922513" cy="3366925"/>
          </a:xfrm>
          <a:prstGeom prst="rect">
            <a:avLst/>
          </a:prstGeom>
        </p:spPr>
      </p:pic>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107" y="3461639"/>
            <a:ext cx="4659796" cy="2443861"/>
          </a:xfrm>
          <a:prstGeom prst="rect">
            <a:avLst/>
          </a:prstGeom>
        </p:spPr>
      </p:pic>
      <p:sp>
        <p:nvSpPr>
          <p:cNvPr id="9" name="Nadpis 1"/>
          <p:cNvSpPr>
            <a:spLocks noGrp="1"/>
          </p:cNvSpPr>
          <p:nvPr>
            <p:ph type="title"/>
          </p:nvPr>
        </p:nvSpPr>
        <p:spPr>
          <a:xfrm>
            <a:off x="1524000" y="17655"/>
            <a:ext cx="9144000" cy="1325563"/>
          </a:xfrm>
        </p:spPr>
        <p:txBody>
          <a:bodyPr/>
          <a:lstStyle/>
          <a:p>
            <a:pPr algn="ctr"/>
            <a:r>
              <a:rPr lang="cs-CZ" b="1" dirty="0" err="1"/>
              <a:t>Částicově</a:t>
            </a:r>
            <a:r>
              <a:rPr lang="cs-CZ" b="1" dirty="0"/>
              <a:t>-vlnový dualismus – příklad 2</a:t>
            </a:r>
          </a:p>
        </p:txBody>
      </p:sp>
    </p:spTree>
    <p:extLst>
      <p:ext uri="{BB962C8B-B14F-4D97-AF65-F5344CB8AC3E}">
        <p14:creationId xmlns:p14="http://schemas.microsoft.com/office/powerpoint/2010/main" val="16059381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4" name="Rectangle 7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Freeform: Shape 8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4" name="Rectangle 8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Nadpis 1"/>
          <p:cNvSpPr>
            <a:spLocks noGrp="1"/>
          </p:cNvSpPr>
          <p:nvPr>
            <p:ph type="title"/>
          </p:nvPr>
        </p:nvSpPr>
        <p:spPr>
          <a:xfrm>
            <a:off x="466722" y="586855"/>
            <a:ext cx="3201366" cy="3387497"/>
          </a:xfrm>
        </p:spPr>
        <p:txBody>
          <a:bodyPr anchor="b">
            <a:normAutofit/>
          </a:bodyPr>
          <a:lstStyle/>
          <a:p>
            <a:pPr algn="r"/>
            <a:r>
              <a:rPr lang="cs-CZ" sz="4000" b="1">
                <a:solidFill>
                  <a:srgbClr val="FFFFFF"/>
                </a:solidFill>
              </a:rPr>
              <a:t>Částicově-vlnový dualismus – experimenty</a:t>
            </a:r>
          </a:p>
        </p:txBody>
      </p:sp>
      <p:sp>
        <p:nvSpPr>
          <p:cNvPr id="10243" name="Rectangle 3"/>
          <p:cNvSpPr>
            <a:spLocks noGrp="1" noChangeArrowheads="1"/>
          </p:cNvSpPr>
          <p:nvPr>
            <p:ph type="body" idx="1"/>
          </p:nvPr>
        </p:nvSpPr>
        <p:spPr>
          <a:xfrm>
            <a:off x="4655875" y="742786"/>
            <a:ext cx="6915019" cy="5546047"/>
          </a:xfrm>
        </p:spPr>
        <p:txBody>
          <a:bodyPr anchor="ctr">
            <a:normAutofit lnSpcReduction="10000"/>
          </a:bodyPr>
          <a:lstStyle/>
          <a:p>
            <a:pPr>
              <a:buFontTx/>
              <a:buNone/>
            </a:pPr>
            <a:r>
              <a:rPr lang="cs-CZ" altLang="cs-CZ" sz="2400" b="1" u="sng" dirty="0">
                <a:solidFill>
                  <a:srgbClr val="FF0000"/>
                </a:solidFill>
              </a:rPr>
              <a:t>Experiment potvrzující vlnový charakter e-</a:t>
            </a:r>
            <a:r>
              <a:rPr lang="cs-CZ" altLang="cs-CZ" sz="2400" b="1" dirty="0">
                <a:solidFill>
                  <a:srgbClr val="FF0000"/>
                </a:solidFill>
              </a:rPr>
              <a:t>:</a:t>
            </a:r>
          </a:p>
          <a:p>
            <a:pPr>
              <a:buFontTx/>
              <a:buNone/>
            </a:pPr>
            <a:r>
              <a:rPr lang="cs-CZ" altLang="cs-CZ" sz="2400" dirty="0"/>
              <a:t>	Interference proudu elektronů na krystalech, </a:t>
            </a:r>
            <a:r>
              <a:rPr lang="cs-CZ" altLang="cs-CZ" sz="2400" b="1" dirty="0"/>
              <a:t>štěrbinový experiment </a:t>
            </a:r>
          </a:p>
          <a:p>
            <a:pPr>
              <a:buFontTx/>
              <a:buNone/>
            </a:pPr>
            <a:r>
              <a:rPr lang="cs-CZ" altLang="cs-CZ" sz="2400" dirty="0"/>
              <a:t>	</a:t>
            </a:r>
            <a:r>
              <a:rPr lang="cs-CZ" altLang="cs-CZ" sz="2400" dirty="0">
                <a:hlinkClick r:id="rId2"/>
              </a:rPr>
              <a:t>https://www.youtube.com/</a:t>
            </a:r>
            <a:r>
              <a:rPr lang="cs-CZ" altLang="cs-CZ" sz="2400" dirty="0" err="1">
                <a:hlinkClick r:id="rId2"/>
              </a:rPr>
              <a:t>watch?v</a:t>
            </a:r>
            <a:r>
              <a:rPr lang="cs-CZ" altLang="cs-CZ" sz="2400" dirty="0">
                <a:hlinkClick r:id="rId2"/>
              </a:rPr>
              <a:t>=JlsPC2BW_UI</a:t>
            </a:r>
            <a:r>
              <a:rPr lang="cs-CZ" altLang="cs-CZ" sz="2400" dirty="0"/>
              <a:t>.</a:t>
            </a:r>
          </a:p>
          <a:p>
            <a:pPr>
              <a:buFontTx/>
              <a:buNone/>
            </a:pPr>
            <a:r>
              <a:rPr lang="cs-CZ" altLang="cs-CZ" sz="2400" dirty="0"/>
              <a:t> </a:t>
            </a:r>
          </a:p>
          <a:p>
            <a:pPr>
              <a:buFontTx/>
              <a:buNone/>
            </a:pPr>
            <a:r>
              <a:rPr lang="cs-CZ" altLang="cs-CZ" sz="2400" dirty="0"/>
              <a:t>	Zajímavý článek + „vědecký“ komiks: </a:t>
            </a:r>
            <a:r>
              <a:rPr lang="cs-CZ" altLang="cs-CZ" sz="2400" dirty="0">
                <a:hlinkClick r:id="rId3"/>
              </a:rPr>
              <a:t>https://nielsbohr.webnode.cz/zahada-sterbinoveho-experimentu/</a:t>
            </a:r>
            <a:endParaRPr lang="cs-CZ" altLang="cs-CZ" sz="2400" dirty="0"/>
          </a:p>
          <a:p>
            <a:pPr>
              <a:buFontTx/>
              <a:buNone/>
            </a:pPr>
            <a:endParaRPr lang="cs-CZ" altLang="cs-CZ" sz="2400" dirty="0"/>
          </a:p>
          <a:p>
            <a:pPr>
              <a:buFontTx/>
              <a:buNone/>
            </a:pPr>
            <a:r>
              <a:rPr lang="cs-CZ" altLang="cs-CZ" sz="2400" b="1" u="sng" dirty="0">
                <a:solidFill>
                  <a:srgbClr val="FF0000"/>
                </a:solidFill>
              </a:rPr>
              <a:t>Experiment potvrzující korpuskulární charakter e-</a:t>
            </a:r>
            <a:r>
              <a:rPr lang="cs-CZ" altLang="cs-CZ" sz="2400" b="1" dirty="0">
                <a:solidFill>
                  <a:srgbClr val="FF0000"/>
                </a:solidFill>
              </a:rPr>
              <a:t>: </a:t>
            </a:r>
          </a:p>
          <a:p>
            <a:pPr>
              <a:buFontTx/>
              <a:buNone/>
            </a:pPr>
            <a:r>
              <a:rPr lang="cs-CZ" altLang="cs-CZ" sz="2400" dirty="0"/>
              <a:t>	Tok elektromagnetických vln při dopadu na tuhou podložku předává této podložce měřitelnou hybnost (pohyb nebo </a:t>
            </a:r>
            <a:r>
              <a:rPr lang="cs-CZ" altLang="cs-CZ" sz="2400" b="1" dirty="0"/>
              <a:t>fotoelektrický jev</a:t>
            </a:r>
            <a:r>
              <a:rPr lang="cs-CZ" altLang="cs-CZ" sz="2400" dirty="0"/>
              <a:t>). </a:t>
            </a:r>
          </a:p>
          <a:p>
            <a:pPr marL="266700" indent="0">
              <a:buNone/>
            </a:pPr>
            <a:r>
              <a:rPr lang="cs-CZ" altLang="cs-CZ" sz="2400" dirty="0">
                <a:hlinkClick r:id="rId4"/>
              </a:rPr>
              <a:t>https://www.youtube.com/watch?v=MFPKwu5vugg</a:t>
            </a:r>
            <a:r>
              <a:rPr lang="cs-CZ" altLang="cs-CZ" sz="2400" dirty="0"/>
              <a:t>	</a:t>
            </a:r>
          </a:p>
          <a:p>
            <a:pPr>
              <a:buFontTx/>
              <a:buNone/>
            </a:pPr>
            <a:endParaRPr lang="cs-CZ" altLang="cs-CZ" sz="2400" dirty="0">
              <a:latin typeface="Times New Roman CE" panose="02020603050405020304" pitchFamily="18" charset="0"/>
            </a:endParaRPr>
          </a:p>
        </p:txBody>
      </p:sp>
    </p:spTree>
    <p:extLst>
      <p:ext uri="{BB962C8B-B14F-4D97-AF65-F5344CB8AC3E}">
        <p14:creationId xmlns:p14="http://schemas.microsoft.com/office/powerpoint/2010/main" val="781631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a:solidFill>
                  <a:srgbClr val="FFFFFF"/>
                </a:solidFill>
              </a:rPr>
              <a:t>Dvouštěrbinový experiment</a:t>
            </a:r>
          </a:p>
        </p:txBody>
      </p:sp>
      <p:cxnSp>
        <p:nvCxnSpPr>
          <p:cNvPr id="14" name="Straight Connector 1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 name="Obrázek 2"/>
          <p:cNvPicPr>
            <a:picLocks noChangeAspect="1"/>
          </p:cNvPicPr>
          <p:nvPr/>
        </p:nvPicPr>
        <p:blipFill rotWithShape="1">
          <a:blip r:embed="rId2">
            <a:extLst>
              <a:ext uri="{28A0092B-C50C-407E-A947-70E740481C1C}">
                <a14:useLocalDpi xmlns:a14="http://schemas.microsoft.com/office/drawing/2010/main" val="0"/>
              </a:ext>
            </a:extLst>
          </a:blip>
          <a:srcRect b="35163"/>
          <a:stretch/>
        </p:blipFill>
        <p:spPr>
          <a:xfrm>
            <a:off x="1387087" y="2426818"/>
            <a:ext cx="3344877" cy="3997637"/>
          </a:xfrm>
          <a:prstGeom prst="rect">
            <a:avLst/>
          </a:prstGeom>
        </p:spPr>
      </p:pic>
      <p:cxnSp>
        <p:nvCxnSpPr>
          <p:cNvPr id="16" name="Straight Connector 15">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7" name="Obrázek 6"/>
          <p:cNvPicPr>
            <a:picLocks noChangeAspect="1"/>
          </p:cNvPicPr>
          <p:nvPr/>
        </p:nvPicPr>
        <p:blipFill rotWithShape="1">
          <a:blip r:embed="rId2">
            <a:extLst>
              <a:ext uri="{28A0092B-C50C-407E-A947-70E740481C1C}">
                <a14:useLocalDpi xmlns:a14="http://schemas.microsoft.com/office/drawing/2010/main" val="0"/>
              </a:ext>
            </a:extLst>
          </a:blip>
          <a:srcRect t="65490"/>
          <a:stretch/>
        </p:blipFill>
        <p:spPr>
          <a:xfrm>
            <a:off x="6445073" y="2690302"/>
            <a:ext cx="5455917" cy="3470669"/>
          </a:xfrm>
          <a:prstGeom prst="rect">
            <a:avLst/>
          </a:prstGeom>
        </p:spPr>
      </p:pic>
    </p:spTree>
    <p:extLst>
      <p:ext uri="{BB962C8B-B14F-4D97-AF65-F5344CB8AC3E}">
        <p14:creationId xmlns:p14="http://schemas.microsoft.com/office/powerpoint/2010/main" val="33665047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Fotoefekt</a:t>
            </a:r>
          </a:p>
        </p:txBody>
      </p:sp>
      <p:sp>
        <p:nvSpPr>
          <p:cNvPr id="6" name="Rectangle 1"/>
          <p:cNvSpPr>
            <a:spLocks noChangeArrowheads="1"/>
          </p:cNvSpPr>
          <p:nvPr/>
        </p:nvSpPr>
        <p:spPr bwMode="auto">
          <a:xfrm>
            <a:off x="666749" y="3899292"/>
            <a:ext cx="10906125"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80975" indent="-180975" eaLnBrk="0" fontAlgn="base" hangingPunct="0">
              <a:spcBef>
                <a:spcPct val="0"/>
              </a:spcBef>
              <a:spcAft>
                <a:spcPct val="0"/>
              </a:spcAft>
              <a:buFontTx/>
              <a:buChar char="•"/>
            </a:pPr>
            <a:r>
              <a:rPr lang="cs-CZ" altLang="cs-CZ" sz="2400" dirty="0">
                <a:latin typeface="Times New Roman" panose="02020603050405020304" pitchFamily="18" charset="0"/>
                <a:cs typeface="Times New Roman" panose="02020603050405020304" pitchFamily="18" charset="0"/>
              </a:rPr>
              <a:t>Dopadající záření uvolňuje z kovu elektrony</a:t>
            </a:r>
            <a:r>
              <a:rPr lang="cs-CZ" altLang="cs-CZ" sz="2400" dirty="0"/>
              <a:t>.</a:t>
            </a:r>
            <a:r>
              <a:rPr lang="cs-CZ" altLang="cs-CZ" sz="2400" dirty="0">
                <a:latin typeface="Arial" panose="020B0604020202020204" pitchFamily="34" charset="0"/>
              </a:rPr>
              <a:t> </a:t>
            </a:r>
          </a:p>
          <a:p>
            <a:pPr marL="180975" indent="-180975" eaLnBrk="0" fontAlgn="base" hangingPunct="0">
              <a:spcBef>
                <a:spcPct val="0"/>
              </a:spcBef>
              <a:spcAft>
                <a:spcPct val="0"/>
              </a:spcAft>
              <a:buFontTx/>
              <a:buChar char="•"/>
            </a:pPr>
            <a:r>
              <a:rPr lang="cs-CZ" altLang="cs-CZ" sz="2400" dirty="0">
                <a:latin typeface="Times New Roman" panose="02020603050405020304" pitchFamily="18" charset="0"/>
                <a:cs typeface="Times New Roman" panose="02020603050405020304" pitchFamily="18" charset="0"/>
              </a:rPr>
              <a:t>Pro každý kov existuje </a:t>
            </a:r>
            <a:r>
              <a:rPr lang="cs-CZ" altLang="cs-CZ" sz="2400" u="sng" dirty="0">
                <a:solidFill>
                  <a:srgbClr val="FF0000"/>
                </a:solidFill>
                <a:latin typeface="Times New Roman" panose="02020603050405020304" pitchFamily="18" charset="0"/>
                <a:cs typeface="Times New Roman" panose="02020603050405020304" pitchFamily="18" charset="0"/>
              </a:rPr>
              <a:t>určitá minimální frekvence </a:t>
            </a:r>
            <a:r>
              <a:rPr lang="cs-CZ" altLang="cs-CZ" sz="2400" i="1" u="sng" dirty="0">
                <a:solidFill>
                  <a:srgbClr val="FF0000"/>
                </a:solidFill>
              </a:rPr>
              <a:t>f</a:t>
            </a:r>
            <a:r>
              <a:rPr lang="cs-CZ" altLang="cs-CZ" sz="2400" u="sng" baseline="-30000" dirty="0">
                <a:solidFill>
                  <a:srgbClr val="FF0000"/>
                </a:solidFill>
                <a:latin typeface="Arial" panose="020B0604020202020204" pitchFamily="34" charset="0"/>
              </a:rPr>
              <a:t>0</a:t>
            </a:r>
            <a:r>
              <a:rPr lang="cs-CZ" altLang="cs-CZ" sz="2400" u="sng" dirty="0">
                <a:solidFill>
                  <a:srgbClr val="FF0000"/>
                </a:solidFill>
                <a:latin typeface="Arial" panose="020B0604020202020204" pitchFamily="34" charset="0"/>
              </a:rPr>
              <a:t> </a:t>
            </a:r>
            <a:r>
              <a:rPr lang="cs-CZ" altLang="cs-CZ" sz="2400" u="sng" dirty="0">
                <a:solidFill>
                  <a:srgbClr val="FF0000"/>
                </a:solidFill>
                <a:latin typeface="Times New Roman" panose="02020603050405020304" pitchFamily="18" charset="0"/>
                <a:cs typeface="Times New Roman" panose="02020603050405020304" pitchFamily="18" charset="0"/>
              </a:rPr>
              <a:t>dopadajícího světla, od které počínaje dochází k fotoelektrickému jevu</a:t>
            </a:r>
            <a:r>
              <a:rPr lang="cs-CZ" altLang="cs-CZ" sz="2400" dirty="0">
                <a:latin typeface="Times New Roman" panose="02020603050405020304" pitchFamily="18" charset="0"/>
                <a:cs typeface="Times New Roman" panose="02020603050405020304" pitchFamily="18" charset="0"/>
              </a:rPr>
              <a:t> (záření s frekvencí </a:t>
            </a:r>
            <a:r>
              <a:rPr lang="cs-CZ" altLang="cs-CZ" sz="2400" i="1" dirty="0"/>
              <a:t>f</a:t>
            </a:r>
            <a:r>
              <a:rPr lang="cs-CZ" altLang="cs-CZ" sz="2400" dirty="0">
                <a:latin typeface="Times New Roman" panose="02020603050405020304" pitchFamily="18" charset="0"/>
                <a:cs typeface="Times New Roman" panose="02020603050405020304" pitchFamily="18" charset="0"/>
              </a:rPr>
              <a:t> menší než </a:t>
            </a:r>
            <a:r>
              <a:rPr lang="cs-CZ" altLang="cs-CZ" sz="2400" i="1" dirty="0"/>
              <a:t>f</a:t>
            </a:r>
            <a:r>
              <a:rPr lang="cs-CZ" altLang="cs-CZ" sz="2400" baseline="-30000" dirty="0">
                <a:latin typeface="Arial" panose="020B0604020202020204" pitchFamily="34" charset="0"/>
              </a:rPr>
              <a:t>0</a:t>
            </a:r>
            <a:r>
              <a:rPr lang="cs-CZ" altLang="cs-CZ" sz="2400" dirty="0">
                <a:latin typeface="Arial" panose="020B0604020202020204" pitchFamily="34" charset="0"/>
              </a:rPr>
              <a:t> </a:t>
            </a:r>
            <a:r>
              <a:rPr lang="cs-CZ" altLang="cs-CZ" sz="2400" dirty="0">
                <a:latin typeface="Times New Roman" panose="02020603050405020304" pitchFamily="18" charset="0"/>
                <a:cs typeface="Times New Roman" panose="02020603050405020304" pitchFamily="18" charset="0"/>
              </a:rPr>
              <a:t>není schopno uvolnit elektrony z kovu).</a:t>
            </a:r>
          </a:p>
          <a:p>
            <a:pPr marL="180975" indent="-180975" eaLnBrk="0" fontAlgn="base" hangingPunct="0">
              <a:spcBef>
                <a:spcPct val="0"/>
              </a:spcBef>
              <a:spcAft>
                <a:spcPct val="0"/>
              </a:spcAft>
              <a:buFontTx/>
              <a:buChar char="•"/>
            </a:pPr>
            <a:r>
              <a:rPr lang="cs-CZ" altLang="cs-CZ" sz="2400" dirty="0">
                <a:latin typeface="Times New Roman" panose="02020603050405020304" pitchFamily="18" charset="0"/>
                <a:cs typeface="Times New Roman" panose="02020603050405020304" pitchFamily="18" charset="0"/>
              </a:rPr>
              <a:t>Kinetická energie vystupujících elektronů </a:t>
            </a:r>
            <a:r>
              <a:rPr lang="cs-CZ" altLang="cs-CZ" sz="2400" dirty="0">
                <a:solidFill>
                  <a:srgbClr val="FF0000"/>
                </a:solidFill>
                <a:latin typeface="Times New Roman" panose="02020603050405020304" pitchFamily="18" charset="0"/>
                <a:cs typeface="Times New Roman" panose="02020603050405020304" pitchFamily="18" charset="0"/>
              </a:rPr>
              <a:t>nezávisí na intenzitě</a:t>
            </a:r>
            <a:r>
              <a:rPr lang="cs-CZ" altLang="cs-CZ" sz="2400" dirty="0">
                <a:solidFill>
                  <a:srgbClr val="FF0000"/>
                </a:solidFill>
              </a:rPr>
              <a:t> </a:t>
            </a:r>
            <a:r>
              <a:rPr lang="cs-CZ" altLang="cs-CZ" sz="2400" dirty="0">
                <a:solidFill>
                  <a:srgbClr val="FF0000"/>
                </a:solidFill>
                <a:latin typeface="Times New Roman" panose="02020603050405020304" pitchFamily="18" charset="0"/>
                <a:cs typeface="Times New Roman" panose="02020603050405020304" pitchFamily="18" charset="0"/>
              </a:rPr>
              <a:t>dopadajícího světla</a:t>
            </a:r>
            <a:r>
              <a:rPr lang="cs-CZ" altLang="cs-CZ" sz="2400" dirty="0">
                <a:latin typeface="Times New Roman" panose="02020603050405020304" pitchFamily="18" charset="0"/>
                <a:cs typeface="Times New Roman" panose="02020603050405020304" pitchFamily="18" charset="0"/>
              </a:rPr>
              <a:t>.</a:t>
            </a:r>
          </a:p>
          <a:p>
            <a:pPr marL="180975" indent="-180975" eaLnBrk="0" fontAlgn="base" hangingPunct="0">
              <a:spcBef>
                <a:spcPct val="0"/>
              </a:spcBef>
              <a:spcAft>
                <a:spcPct val="0"/>
              </a:spcAft>
              <a:buFontTx/>
              <a:buChar char="•"/>
            </a:pPr>
            <a:r>
              <a:rPr lang="cs-CZ" altLang="cs-CZ" sz="2400" dirty="0">
                <a:latin typeface="Times New Roman" panose="02020603050405020304" pitchFamily="18" charset="0"/>
                <a:cs typeface="Times New Roman" panose="02020603050405020304" pitchFamily="18" charset="0"/>
              </a:rPr>
              <a:t>Kinetická energie elektronů uvolněných z materiálu </a:t>
            </a:r>
            <a:r>
              <a:rPr lang="cs-CZ" altLang="cs-CZ" sz="2400" dirty="0">
                <a:solidFill>
                  <a:srgbClr val="FF0000"/>
                </a:solidFill>
                <a:latin typeface="Times New Roman" panose="02020603050405020304" pitchFamily="18" charset="0"/>
                <a:cs typeface="Times New Roman" panose="02020603050405020304" pitchFamily="18" charset="0"/>
              </a:rPr>
              <a:t>se zvětšuje s rostoucí frekvencí </a:t>
            </a:r>
            <a:r>
              <a:rPr lang="cs-CZ" altLang="cs-CZ" sz="2400" dirty="0">
                <a:latin typeface="Times New Roman" panose="02020603050405020304" pitchFamily="18" charset="0"/>
                <a:cs typeface="Times New Roman" panose="02020603050405020304" pitchFamily="18" charset="0"/>
              </a:rPr>
              <a:t>dopadajícího záření. </a:t>
            </a:r>
          </a:p>
        </p:txBody>
      </p:sp>
      <p:pic>
        <p:nvPicPr>
          <p:cNvPr id="3" name="Obrázek 2"/>
          <p:cNvPicPr>
            <a:picLocks noChangeAspect="1"/>
          </p:cNvPicPr>
          <p:nvPr/>
        </p:nvPicPr>
        <p:blipFill rotWithShape="1">
          <a:blip r:embed="rId2" cstate="print">
            <a:extLst>
              <a:ext uri="{28A0092B-C50C-407E-A947-70E740481C1C}">
                <a14:useLocalDpi xmlns:a14="http://schemas.microsoft.com/office/drawing/2010/main" val="0"/>
              </a:ext>
            </a:extLst>
          </a:blip>
          <a:srcRect l="51067"/>
          <a:stretch/>
        </p:blipFill>
        <p:spPr>
          <a:xfrm>
            <a:off x="3438866" y="708766"/>
            <a:ext cx="2081261" cy="2970420"/>
          </a:xfrm>
          <a:prstGeom prst="rect">
            <a:avLst/>
          </a:prstGeom>
        </p:spPr>
      </p:pic>
      <p:pic>
        <p:nvPicPr>
          <p:cNvPr id="7" name="Zástupný symbol pro obsah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741254" y="365127"/>
            <a:ext cx="4681539" cy="3805638"/>
          </a:xfrm>
        </p:spPr>
      </p:pic>
      <p:pic>
        <p:nvPicPr>
          <p:cNvPr id="8" name="Obráze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432133"/>
            <a:ext cx="2116044" cy="2116044"/>
          </a:xfrm>
          <a:prstGeom prst="rect">
            <a:avLst/>
          </a:prstGeom>
        </p:spPr>
      </p:pic>
      <p:sp>
        <p:nvSpPr>
          <p:cNvPr id="4" name="Obdélník 3"/>
          <p:cNvSpPr/>
          <p:nvPr/>
        </p:nvSpPr>
        <p:spPr>
          <a:xfrm>
            <a:off x="5658114" y="2032722"/>
            <a:ext cx="2093073" cy="461665"/>
          </a:xfrm>
          <a:prstGeom prst="rect">
            <a:avLst/>
          </a:prstGeom>
        </p:spPr>
        <p:txBody>
          <a:bodyPr wrap="none">
            <a:spAutoFit/>
          </a:bodyPr>
          <a:lstStyle/>
          <a:p>
            <a:r>
              <a:rPr lang="cs-CZ" sz="2400" dirty="0" err="1"/>
              <a:t>h.f</a:t>
            </a:r>
            <a:r>
              <a:rPr lang="cs-CZ" sz="2400" dirty="0"/>
              <a:t>=E</a:t>
            </a:r>
            <a:r>
              <a:rPr lang="cs-CZ" sz="2400" baseline="-25000" dirty="0"/>
              <a:t>v</a:t>
            </a:r>
            <a:r>
              <a:rPr lang="cs-CZ" sz="2400" dirty="0"/>
              <a:t>+1/2.mv</a:t>
            </a:r>
            <a:r>
              <a:rPr lang="cs-CZ" sz="2400" baseline="30000" dirty="0"/>
              <a:t>2</a:t>
            </a:r>
            <a:endParaRPr lang="cs-CZ" sz="2400" dirty="0"/>
          </a:p>
        </p:txBody>
      </p:sp>
      <p:sp>
        <p:nvSpPr>
          <p:cNvPr id="5" name="Obdélník 4"/>
          <p:cNvSpPr/>
          <p:nvPr/>
        </p:nvSpPr>
        <p:spPr>
          <a:xfrm>
            <a:off x="5202725" y="2568975"/>
            <a:ext cx="2801083" cy="867930"/>
          </a:xfrm>
          <a:prstGeom prst="rect">
            <a:avLst/>
          </a:prstGeom>
        </p:spPr>
        <p:txBody>
          <a:bodyPr wrap="square">
            <a:spAutoFit/>
          </a:bodyPr>
          <a:lstStyle/>
          <a:p>
            <a:pPr lvl="1">
              <a:lnSpc>
                <a:spcPct val="90000"/>
              </a:lnSpc>
              <a:buFontTx/>
              <a:buNone/>
            </a:pPr>
            <a:r>
              <a:rPr lang="cs-CZ" sz="1400" dirty="0"/>
              <a:t>E</a:t>
            </a:r>
            <a:r>
              <a:rPr lang="cs-CZ" sz="1400" baseline="-25000" dirty="0"/>
              <a:t>v </a:t>
            </a:r>
            <a:r>
              <a:rPr lang="cs-CZ" altLang="cs-CZ" sz="1400" dirty="0"/>
              <a:t>= vazebná E elektronu</a:t>
            </a:r>
          </a:p>
          <a:p>
            <a:pPr lvl="1">
              <a:lnSpc>
                <a:spcPct val="90000"/>
              </a:lnSpc>
              <a:buFontTx/>
              <a:buNone/>
            </a:pPr>
            <a:r>
              <a:rPr lang="cs-CZ" altLang="cs-CZ" sz="1400" dirty="0"/>
              <a:t>h je Planckova konstanta (6.62 x 10</a:t>
            </a:r>
            <a:r>
              <a:rPr lang="cs-CZ" altLang="cs-CZ" sz="1400" baseline="30000" dirty="0"/>
              <a:t>-34</a:t>
            </a:r>
            <a:r>
              <a:rPr lang="cs-CZ" altLang="cs-CZ" sz="1400" dirty="0"/>
              <a:t> </a:t>
            </a:r>
            <a:r>
              <a:rPr lang="cs-CZ" altLang="cs-CZ" sz="1400" dirty="0" err="1"/>
              <a:t>J.s</a:t>
            </a:r>
            <a:r>
              <a:rPr lang="cs-CZ" altLang="cs-CZ" sz="1400" dirty="0"/>
              <a:t>), </a:t>
            </a:r>
          </a:p>
          <a:p>
            <a:pPr lvl="1">
              <a:lnSpc>
                <a:spcPct val="90000"/>
              </a:lnSpc>
              <a:buFontTx/>
              <a:buNone/>
            </a:pPr>
            <a:r>
              <a:rPr lang="cs-CZ" altLang="cs-CZ" sz="1400" i="1" dirty="0"/>
              <a:t>f  </a:t>
            </a:r>
            <a:r>
              <a:rPr lang="cs-CZ" altLang="cs-CZ" sz="1400" dirty="0"/>
              <a:t>je frekvence, </a:t>
            </a:r>
          </a:p>
        </p:txBody>
      </p:sp>
    </p:spTree>
    <p:extLst>
      <p:ext uri="{BB962C8B-B14F-4D97-AF65-F5344CB8AC3E}">
        <p14:creationId xmlns:p14="http://schemas.microsoft.com/office/powerpoint/2010/main" val="30463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FF0000"/>
                </a:solidFill>
              </a:rPr>
              <a:t>II. SUPERPOZICE STAVU: </a:t>
            </a:r>
            <a:br>
              <a:rPr lang="cs-CZ" dirty="0"/>
            </a:br>
            <a:endParaRPr lang="cs-CZ" dirty="0"/>
          </a:p>
        </p:txBody>
      </p:sp>
      <p:sp>
        <p:nvSpPr>
          <p:cNvPr id="3" name="Zástupný symbol pro obsah 2"/>
          <p:cNvSpPr>
            <a:spLocks noGrp="1"/>
          </p:cNvSpPr>
          <p:nvPr>
            <p:ph idx="1"/>
          </p:nvPr>
        </p:nvSpPr>
        <p:spPr>
          <a:xfrm>
            <a:off x="2152650" y="1240410"/>
            <a:ext cx="7886700" cy="2874391"/>
          </a:xfrm>
        </p:spPr>
        <p:txBody>
          <a:bodyPr/>
          <a:lstStyle/>
          <a:p>
            <a:r>
              <a:rPr lang="cs-CZ" dirty="0"/>
              <a:t>V mikrosvětě můžete sedět zde na přednášce           a zároveň popíjet svůj drink v oblíbené hospůdce</a:t>
            </a:r>
          </a:p>
          <a:p>
            <a:r>
              <a:rPr lang="cs-CZ" dirty="0"/>
              <a:t>Makro-objekty nemohou být zároveň na více místech najednou</a:t>
            </a:r>
          </a:p>
          <a:p>
            <a:endParaRPr lang="cs-CZ" dirty="0"/>
          </a:p>
        </p:txBody>
      </p:sp>
      <p:pic>
        <p:nvPicPr>
          <p:cNvPr id="6" name="Obráze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2650" y="3112620"/>
            <a:ext cx="3026664" cy="3277975"/>
          </a:xfrm>
          <a:prstGeom prst="rect">
            <a:avLst/>
          </a:prstGeom>
        </p:spPr>
      </p:pic>
      <p:pic>
        <p:nvPicPr>
          <p:cNvPr id="7" name="Obráze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4752" y="2702372"/>
            <a:ext cx="5093208" cy="3794440"/>
          </a:xfrm>
          <a:prstGeom prst="rect">
            <a:avLst/>
          </a:prstGeom>
        </p:spPr>
      </p:pic>
      <p:cxnSp>
        <p:nvCxnSpPr>
          <p:cNvPr id="5" name="Přímá spojnice se šipkou 4"/>
          <p:cNvCxnSpPr/>
          <p:nvPr/>
        </p:nvCxnSpPr>
        <p:spPr>
          <a:xfrm flipH="1" flipV="1">
            <a:off x="4111752" y="5376672"/>
            <a:ext cx="868680" cy="74980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Přímá spojnice se šipkou 7"/>
          <p:cNvCxnSpPr/>
          <p:nvPr/>
        </p:nvCxnSpPr>
        <p:spPr>
          <a:xfrm flipV="1">
            <a:off x="4916424" y="5751576"/>
            <a:ext cx="1499616" cy="37490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ovéPole 10"/>
          <p:cNvSpPr txBox="1"/>
          <p:nvPr/>
        </p:nvSpPr>
        <p:spPr>
          <a:xfrm>
            <a:off x="4356354" y="6153319"/>
            <a:ext cx="1413720" cy="369332"/>
          </a:xfrm>
          <a:prstGeom prst="rect">
            <a:avLst/>
          </a:prstGeom>
          <a:noFill/>
        </p:spPr>
        <p:txBody>
          <a:bodyPr wrap="none" rtlCol="0">
            <a:spAutoFit/>
          </a:bodyPr>
          <a:lstStyle/>
          <a:p>
            <a:r>
              <a:rPr lang="cs-CZ" b="1" dirty="0">
                <a:solidFill>
                  <a:srgbClr val="FF0000"/>
                </a:solidFill>
              </a:rPr>
              <a:t>Právě teď ;-) </a:t>
            </a:r>
          </a:p>
        </p:txBody>
      </p:sp>
    </p:spTree>
    <p:extLst>
      <p:ext uri="{BB962C8B-B14F-4D97-AF65-F5344CB8AC3E}">
        <p14:creationId xmlns:p14="http://schemas.microsoft.com/office/powerpoint/2010/main" val="18110430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52650" y="151365"/>
            <a:ext cx="7886700" cy="858032"/>
          </a:xfrm>
        </p:spPr>
        <p:txBody>
          <a:bodyPr/>
          <a:lstStyle/>
          <a:p>
            <a:r>
              <a:rPr lang="cs-CZ" b="1" dirty="0"/>
              <a:t>II. SUPERPOZICE STAVU:</a:t>
            </a:r>
            <a:endParaRPr lang="cs-CZ" dirty="0"/>
          </a:p>
        </p:txBody>
      </p:sp>
      <p:sp>
        <p:nvSpPr>
          <p:cNvPr id="3" name="Zástupný symbol pro obsah 2"/>
          <p:cNvSpPr>
            <a:spLocks noGrp="1"/>
          </p:cNvSpPr>
          <p:nvPr>
            <p:ph idx="1"/>
          </p:nvPr>
        </p:nvSpPr>
        <p:spPr>
          <a:xfrm>
            <a:off x="619125" y="1243106"/>
            <a:ext cx="7060640" cy="5329880"/>
          </a:xfrm>
        </p:spPr>
        <p:txBody>
          <a:bodyPr>
            <a:noAutofit/>
          </a:bodyPr>
          <a:lstStyle/>
          <a:p>
            <a:r>
              <a:rPr lang="cs-CZ" sz="2400" dirty="0"/>
              <a:t>Elektron prochází oběma otvory naráz</a:t>
            </a:r>
          </a:p>
          <a:p>
            <a:r>
              <a:rPr lang="cs-CZ" sz="2400" dirty="0"/>
              <a:t>Zároveň se jeví jako částice a vlna </a:t>
            </a:r>
            <a:r>
              <a:rPr lang="cs-CZ" sz="2400" dirty="0">
                <a:sym typeface="Wingdings" panose="05000000000000000000" pitchFamily="2" charset="2"/>
              </a:rPr>
              <a:t> interference  sama se sebou (charakteristický dopadový obrazec)</a:t>
            </a:r>
            <a:endParaRPr lang="cs-CZ" sz="2400" dirty="0"/>
          </a:p>
          <a:p>
            <a:r>
              <a:rPr lang="cs-CZ" sz="2400" dirty="0"/>
              <a:t>Platí superpozice stavu</a:t>
            </a:r>
          </a:p>
          <a:p>
            <a:endParaRPr lang="cs-CZ" sz="2400" dirty="0"/>
          </a:p>
          <a:p>
            <a:endParaRPr lang="cs-CZ" sz="2400" dirty="0"/>
          </a:p>
          <a:p>
            <a:endParaRPr lang="cs-CZ" sz="2400" dirty="0"/>
          </a:p>
          <a:p>
            <a:endParaRPr lang="cs-CZ" sz="2400" dirty="0"/>
          </a:p>
          <a:p>
            <a:endParaRPr lang="cs-CZ" sz="2400" dirty="0"/>
          </a:p>
          <a:p>
            <a:endParaRPr lang="cs-CZ" sz="2400" dirty="0"/>
          </a:p>
          <a:p>
            <a:pPr marL="0" indent="0">
              <a:buNone/>
            </a:pPr>
            <a:endParaRPr lang="cs-CZ" sz="2400" dirty="0"/>
          </a:p>
          <a:p>
            <a:pPr marL="0" indent="0">
              <a:buNone/>
            </a:pPr>
            <a:endParaRPr lang="cs-CZ" sz="2400" dirty="0"/>
          </a:p>
          <a:p>
            <a:pPr marL="0" indent="0">
              <a:buNone/>
            </a:pPr>
            <a:endParaRPr lang="cs-CZ" sz="2400" dirty="0"/>
          </a:p>
          <a:p>
            <a:br>
              <a:rPr lang="cs-CZ" sz="2400" dirty="0"/>
            </a:br>
            <a:br>
              <a:rPr lang="cs-CZ" sz="2400" dirty="0"/>
            </a:br>
            <a:endParaRPr lang="cs-CZ" sz="2400" b="1" dirty="0">
              <a:solidFill>
                <a:srgbClr val="FF0000"/>
              </a:solidFill>
            </a:endParaRPr>
          </a:p>
        </p:txBody>
      </p:sp>
      <p:sp>
        <p:nvSpPr>
          <p:cNvPr id="4" name="Nadpis 1"/>
          <p:cNvSpPr txBox="1">
            <a:spLocks/>
          </p:cNvSpPr>
          <p:nvPr/>
        </p:nvSpPr>
        <p:spPr>
          <a:xfrm>
            <a:off x="2152650" y="4429026"/>
            <a:ext cx="8099714" cy="9959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cs-CZ" sz="2200" dirty="0"/>
          </a:p>
        </p:txBody>
      </p:sp>
      <p:pic>
        <p:nvPicPr>
          <p:cNvPr id="8" name="Obráze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2650" y="3283268"/>
            <a:ext cx="7547984" cy="3289719"/>
          </a:xfrm>
          <a:prstGeom prst="rect">
            <a:avLst/>
          </a:prstGeom>
        </p:spPr>
      </p:pic>
      <p:pic>
        <p:nvPicPr>
          <p:cNvPr id="7" name="Obráze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9765" y="421495"/>
            <a:ext cx="3860174" cy="2502680"/>
          </a:xfrm>
          <a:prstGeom prst="rect">
            <a:avLst/>
          </a:prstGeom>
        </p:spPr>
      </p:pic>
    </p:spTree>
    <p:extLst>
      <p:ext uri="{BB962C8B-B14F-4D97-AF65-F5344CB8AC3E}">
        <p14:creationId xmlns:p14="http://schemas.microsoft.com/office/powerpoint/2010/main" val="23233967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8625" y="446542"/>
            <a:ext cx="6391275" cy="822406"/>
          </a:xfrm>
        </p:spPr>
        <p:txBody>
          <a:bodyPr>
            <a:normAutofit fontScale="90000"/>
          </a:bodyPr>
          <a:lstStyle/>
          <a:p>
            <a:r>
              <a:rPr lang="cs-CZ" sz="4000" b="1" dirty="0"/>
              <a:t>Záhadné vlastnosti mikrosvěta</a:t>
            </a:r>
            <a:br>
              <a:rPr lang="cs-CZ" b="1" dirty="0"/>
            </a:br>
            <a:r>
              <a:rPr lang="cs-CZ" sz="2700" b="1" dirty="0">
                <a:solidFill>
                  <a:srgbClr val="FF0000"/>
                </a:solidFill>
                <a:sym typeface="Wingdings" panose="05000000000000000000" pitchFamily="2" charset="2"/>
              </a:rPr>
              <a:t>III. Heisenbergův princip neurčitosti</a:t>
            </a:r>
            <a:endParaRPr lang="cs-CZ" sz="2700" dirty="0"/>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327" y="1323840"/>
            <a:ext cx="6448823" cy="4987090"/>
          </a:xfrm>
        </p:spPr>
      </p:pic>
      <p:sp>
        <p:nvSpPr>
          <p:cNvPr id="5" name="Zástupný symbol pro obsah 2"/>
          <p:cNvSpPr txBox="1">
            <a:spLocks/>
          </p:cNvSpPr>
          <p:nvPr/>
        </p:nvSpPr>
        <p:spPr>
          <a:xfrm>
            <a:off x="6286500" y="95002"/>
            <a:ext cx="5686425" cy="66204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endParaRPr lang="cs-CZ" sz="2000" dirty="0"/>
          </a:p>
          <a:p>
            <a:pPr>
              <a:spcBef>
                <a:spcPts val="600"/>
              </a:spcBef>
            </a:pPr>
            <a:r>
              <a:rPr lang="cs-CZ" sz="2000" i="1" dirty="0"/>
              <a:t>kanonicky sdružené veličiny </a:t>
            </a:r>
            <a:r>
              <a:rPr lang="cs-CZ" sz="2000" dirty="0"/>
              <a:t>[poloha a hybnost atd.]</a:t>
            </a:r>
            <a:r>
              <a:rPr lang="cs-CZ" sz="2000" i="1" dirty="0"/>
              <a:t> můžeme současně určit pouze s určitou minimální nepřesností. </a:t>
            </a:r>
            <a:br>
              <a:rPr lang="cs-CZ" sz="2000" dirty="0"/>
            </a:br>
            <a:r>
              <a:rPr lang="cs-CZ" sz="2000" dirty="0"/>
              <a:t>Více např. zde: </a:t>
            </a:r>
            <a:r>
              <a:rPr lang="cs-CZ" sz="2000" dirty="0">
                <a:hlinkClick r:id="rId3"/>
              </a:rPr>
              <a:t>https://nielsbohr.webnode.cz/zahada-sterbinoveho-experimentu/</a:t>
            </a:r>
            <a:endParaRPr lang="cs-CZ" sz="2000" dirty="0"/>
          </a:p>
          <a:p>
            <a:pPr>
              <a:spcBef>
                <a:spcPts val="600"/>
              </a:spcBef>
            </a:pPr>
            <a:r>
              <a:rPr lang="cs-CZ" sz="2000" b="1" dirty="0">
                <a:sym typeface="Wingdings" panose="05000000000000000000" pitchFamily="2" charset="2"/>
              </a:rPr>
              <a:t>Velký otvor</a:t>
            </a:r>
            <a:r>
              <a:rPr lang="cs-CZ" sz="2000" dirty="0">
                <a:sym typeface="Wingdings" panose="05000000000000000000" pitchFamily="2" charset="2"/>
              </a:rPr>
              <a:t>, kterým pouštím světlo – prošlo hodně částic, znám dobře rychlost částice, ale nevím, kudy přesně prošla (poloha)</a:t>
            </a:r>
          </a:p>
          <a:p>
            <a:pPr>
              <a:spcBef>
                <a:spcPts val="600"/>
              </a:spcBef>
            </a:pPr>
            <a:r>
              <a:rPr lang="cs-CZ" sz="2000" dirty="0">
                <a:sym typeface="Wingdings" panose="05000000000000000000" pitchFamily="2" charset="2"/>
              </a:rPr>
              <a:t>A naopak, použiji-li </a:t>
            </a:r>
            <a:r>
              <a:rPr lang="cs-CZ" sz="2000" b="1" dirty="0">
                <a:sym typeface="Wingdings" panose="05000000000000000000" pitchFamily="2" charset="2"/>
              </a:rPr>
              <a:t>velmi malý otvor</a:t>
            </a:r>
            <a:r>
              <a:rPr lang="cs-CZ" sz="2000" dirty="0">
                <a:sym typeface="Wingdings" panose="05000000000000000000" pitchFamily="2" charset="2"/>
              </a:rPr>
              <a:t>, budu přesně vědět, kudy částice prošla (pozici), ale nebudu moci změřit její rychlost</a:t>
            </a:r>
          </a:p>
          <a:p>
            <a:pPr>
              <a:spcBef>
                <a:spcPts val="600"/>
              </a:spcBef>
            </a:pPr>
            <a:r>
              <a:rPr lang="cs-CZ" sz="2000" dirty="0">
                <a:sym typeface="Wingdings" panose="05000000000000000000" pitchFamily="2" charset="2"/>
              </a:rPr>
              <a:t>Malá štěrbina totiž vlnu ohne – zpřesnění jednoho měření </a:t>
            </a:r>
            <a:r>
              <a:rPr lang="cs-CZ" sz="2000" dirty="0" err="1">
                <a:sym typeface="Wingdings" panose="05000000000000000000" pitchFamily="2" charset="2"/>
              </a:rPr>
              <a:t>znepřesní</a:t>
            </a:r>
            <a:r>
              <a:rPr lang="cs-CZ" sz="2000" dirty="0">
                <a:sym typeface="Wingdings" panose="05000000000000000000" pitchFamily="2" charset="2"/>
              </a:rPr>
              <a:t> měření jiné -&gt; Heisenbergovy rovnice neurčitosti</a:t>
            </a:r>
          </a:p>
          <a:p>
            <a:pPr>
              <a:spcBef>
                <a:spcPts val="600"/>
              </a:spcBef>
            </a:pPr>
            <a:r>
              <a:rPr lang="cs-CZ" sz="2000" b="1" dirty="0">
                <a:solidFill>
                  <a:srgbClr val="FF0000"/>
                </a:solidFill>
              </a:rPr>
              <a:t>Nemožnost měření pozice a rychlosti zároveň (např. rčení W. Pauliho „</a:t>
            </a:r>
            <a:r>
              <a:rPr lang="cs-CZ" sz="2000" i="1" dirty="0"/>
              <a:t>Člověk může vidět svět       s p</a:t>
            </a:r>
            <a:r>
              <a:rPr lang="cs-CZ" sz="2000" b="1" i="1" dirty="0"/>
              <a:t>-</a:t>
            </a:r>
            <a:r>
              <a:rPr lang="cs-CZ" sz="2000" i="1" dirty="0"/>
              <a:t>okem </a:t>
            </a:r>
            <a:r>
              <a:rPr lang="cs-CZ" sz="2000" dirty="0"/>
              <a:t>[okem hybnosti]</a:t>
            </a:r>
            <a:r>
              <a:rPr lang="cs-CZ" sz="2000" i="1" dirty="0"/>
              <a:t> a může jej vidět                s q</a:t>
            </a:r>
            <a:r>
              <a:rPr lang="cs-CZ" sz="2000" b="1" i="1" dirty="0"/>
              <a:t>-</a:t>
            </a:r>
            <a:r>
              <a:rPr lang="cs-CZ" sz="2000" i="1" dirty="0"/>
              <a:t>okem </a:t>
            </a:r>
            <a:r>
              <a:rPr lang="cs-CZ" sz="2000" dirty="0"/>
              <a:t>[okem polohy]</a:t>
            </a:r>
            <a:r>
              <a:rPr lang="cs-CZ" sz="2000" i="1" dirty="0"/>
              <a:t>, avšak pokud bude chtít otevřít obě oči současně, potom bude zmatený</a:t>
            </a:r>
            <a:r>
              <a:rPr lang="cs-CZ" sz="2000" dirty="0"/>
              <a:t>.</a:t>
            </a:r>
          </a:p>
          <a:p>
            <a:pPr>
              <a:spcBef>
                <a:spcPts val="600"/>
              </a:spcBef>
            </a:pPr>
            <a:endParaRPr lang="cs-CZ" sz="2000" dirty="0"/>
          </a:p>
        </p:txBody>
      </p:sp>
    </p:spTree>
    <p:extLst>
      <p:ext uri="{BB962C8B-B14F-4D97-AF65-F5344CB8AC3E}">
        <p14:creationId xmlns:p14="http://schemas.microsoft.com/office/powerpoint/2010/main" val="42249106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307" y="649131"/>
            <a:ext cx="7724775" cy="5804617"/>
          </a:xfrm>
          <a:prstGeom prst="rect">
            <a:avLst/>
          </a:prstGeom>
        </p:spPr>
      </p:pic>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1305" y="2246500"/>
            <a:ext cx="3372130" cy="1490011"/>
          </a:xfrm>
          <a:prstGeom prst="rect">
            <a:avLst/>
          </a:prstGeom>
        </p:spPr>
      </p:pic>
      <p:pic>
        <p:nvPicPr>
          <p:cNvPr id="11" name="Obrázek 10"/>
          <p:cNvPicPr>
            <a:picLocks noChangeAspect="1"/>
          </p:cNvPicPr>
          <p:nvPr/>
        </p:nvPicPr>
        <p:blipFill>
          <a:blip r:embed="rId4"/>
          <a:stretch>
            <a:fillRect/>
          </a:stretch>
        </p:blipFill>
        <p:spPr>
          <a:xfrm>
            <a:off x="8431305" y="4379182"/>
            <a:ext cx="3375863" cy="2074566"/>
          </a:xfrm>
          <a:prstGeom prst="rect">
            <a:avLst/>
          </a:prstGeom>
        </p:spPr>
      </p:pic>
      <p:sp>
        <p:nvSpPr>
          <p:cNvPr id="12" name="TextovéPole 11"/>
          <p:cNvSpPr txBox="1"/>
          <p:nvPr/>
        </p:nvSpPr>
        <p:spPr>
          <a:xfrm>
            <a:off x="8807823" y="1048870"/>
            <a:ext cx="2871693" cy="646331"/>
          </a:xfrm>
          <a:prstGeom prst="rect">
            <a:avLst/>
          </a:prstGeom>
          <a:noFill/>
        </p:spPr>
        <p:txBody>
          <a:bodyPr wrap="square" rtlCol="0">
            <a:spAutoFit/>
          </a:bodyPr>
          <a:lstStyle/>
          <a:p>
            <a:r>
              <a:rPr lang="cs-CZ" dirty="0"/>
              <a:t>Způsob interakce (měření) má zásadní vliv na výsledek</a:t>
            </a:r>
          </a:p>
        </p:txBody>
      </p:sp>
    </p:spTree>
    <p:extLst>
      <p:ext uri="{BB962C8B-B14F-4D97-AF65-F5344CB8AC3E}">
        <p14:creationId xmlns:p14="http://schemas.microsoft.com/office/powerpoint/2010/main" val="7701908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9395779B-97C3-4A8B-A284-01B05E68084B}"/>
              </a:ext>
            </a:extLst>
          </p:cNvPr>
          <p:cNvSpPr txBox="1"/>
          <p:nvPr/>
        </p:nvSpPr>
        <p:spPr>
          <a:xfrm>
            <a:off x="433387" y="644623"/>
            <a:ext cx="11325225" cy="6093976"/>
          </a:xfrm>
          <a:prstGeom prst="rect">
            <a:avLst/>
          </a:prstGeom>
          <a:noFill/>
        </p:spPr>
        <p:txBody>
          <a:bodyPr wrap="square">
            <a:spAutoFit/>
          </a:bodyPr>
          <a:lstStyle/>
          <a:p>
            <a:pPr marL="342900" indent="-342900" algn="l">
              <a:spcBef>
                <a:spcPts val="1200"/>
              </a:spcBef>
              <a:buFont typeface="Arial" panose="020B0604020202020204" pitchFamily="34" charset="0"/>
              <a:buChar char="•"/>
            </a:pPr>
            <a:r>
              <a:rPr lang="cs-CZ" sz="2000" b="0" i="0" u="none" strike="noStrike" baseline="0" dirty="0">
                <a:latin typeface="TimesNewRomanPSMT"/>
              </a:rPr>
              <a:t>Dekontaminace osob se provede </a:t>
            </a:r>
            <a:r>
              <a:rPr lang="cs-CZ" sz="2000" b="0" i="0" u="none" strike="noStrike" baseline="0" dirty="0">
                <a:solidFill>
                  <a:srgbClr val="C00000"/>
                </a:solidFill>
                <a:latin typeface="TimesNewRomanPSMT"/>
              </a:rPr>
              <a:t>nejprve suchým způsobem svlečením svrchních částí oděvu </a:t>
            </a:r>
            <a:r>
              <a:rPr lang="cs-CZ" sz="2000" b="0" i="0" u="none" strike="noStrike" baseline="0" dirty="0">
                <a:latin typeface="TimesNewRomanPSMT"/>
              </a:rPr>
              <a:t>tak, aby nedošlo ke kontaminaci těla. </a:t>
            </a:r>
            <a:r>
              <a:rPr lang="cs-CZ" sz="2000" b="0" i="0" u="none" strike="noStrike" baseline="0" dirty="0">
                <a:solidFill>
                  <a:srgbClr val="C00000"/>
                </a:solidFill>
                <a:latin typeface="TimesNewRomanPSMT"/>
              </a:rPr>
              <a:t>Oděv se roluje nebo se rozstříhá, nikdy se nepřetahuje přes hlavu </a:t>
            </a:r>
            <a:r>
              <a:rPr lang="cs-CZ" sz="2000" b="0" i="0" u="none" strike="noStrike" baseline="0" dirty="0">
                <a:latin typeface="TimesNewRomanPSMT"/>
              </a:rPr>
              <a:t>a odkládá se do označených uzavíratelných obalů. </a:t>
            </a:r>
            <a:endParaRPr lang="cs-CZ" sz="2000" dirty="0">
              <a:latin typeface="TimesNewRomanPSMT"/>
            </a:endParaRPr>
          </a:p>
          <a:p>
            <a:pPr marL="342900" indent="-342900" algn="l">
              <a:spcBef>
                <a:spcPts val="1200"/>
              </a:spcBef>
              <a:buFont typeface="Arial" panose="020B0604020202020204" pitchFamily="34" charset="0"/>
              <a:buChar char="•"/>
            </a:pPr>
            <a:r>
              <a:rPr lang="cs-CZ" sz="2000" dirty="0">
                <a:latin typeface="TimesNewRomanPSMT"/>
              </a:rPr>
              <a:t>P</a:t>
            </a:r>
            <a:r>
              <a:rPr lang="cs-CZ" sz="2000" b="0" i="0" u="none" strike="noStrike" baseline="0" dirty="0">
                <a:latin typeface="TimesNewRomanPSMT"/>
              </a:rPr>
              <a:t>okud je nezasahující osoba vybavena </a:t>
            </a:r>
            <a:r>
              <a:rPr lang="cs-CZ" sz="2000" b="0" i="0" u="none" strike="noStrike" baseline="0" dirty="0">
                <a:solidFill>
                  <a:srgbClr val="C00000"/>
                </a:solidFill>
                <a:latin typeface="TimesNewRomanPSMT"/>
              </a:rPr>
              <a:t>prostředky pro ochranu dýchacích cest, odkládají se jako poslední</a:t>
            </a:r>
            <a:r>
              <a:rPr lang="cs-CZ" sz="2000" b="0" i="0" u="none" strike="noStrike" baseline="0" dirty="0">
                <a:latin typeface="TimesNewRomanPSMT"/>
              </a:rPr>
              <a:t>.</a:t>
            </a:r>
            <a:endParaRPr lang="cs-CZ" sz="2000" dirty="0">
              <a:latin typeface="TimesNewRomanPSMT"/>
            </a:endParaRPr>
          </a:p>
          <a:p>
            <a:pPr marL="342900" indent="-342900" algn="l">
              <a:spcBef>
                <a:spcPts val="1200"/>
              </a:spcBef>
              <a:buFont typeface="Arial" panose="020B0604020202020204" pitchFamily="34" charset="0"/>
              <a:buChar char="•"/>
            </a:pPr>
            <a:r>
              <a:rPr lang="cs-CZ" sz="2000" b="0" i="0" u="none" strike="noStrike" baseline="0" dirty="0">
                <a:latin typeface="TimesNewRomanPSMT"/>
              </a:rPr>
              <a:t>Dále se provede </a:t>
            </a:r>
            <a:r>
              <a:rPr lang="cs-CZ" sz="2000" b="0" i="0" u="none" strike="noStrike" baseline="0" dirty="0">
                <a:solidFill>
                  <a:srgbClr val="C00000"/>
                </a:solidFill>
                <a:latin typeface="TimesNewRomanPSMT"/>
              </a:rPr>
              <a:t>odstranění </a:t>
            </a:r>
            <a:r>
              <a:rPr lang="cs-CZ" sz="2000" b="0" i="0" u="none" strike="noStrike" baseline="0" dirty="0" err="1">
                <a:solidFill>
                  <a:srgbClr val="C00000"/>
                </a:solidFill>
                <a:latin typeface="TimesNewRomanPSMT"/>
              </a:rPr>
              <a:t>RaL</a:t>
            </a:r>
            <a:r>
              <a:rPr lang="cs-CZ" sz="2000" b="0" i="0" u="none" strike="noStrike" baseline="0" dirty="0">
                <a:solidFill>
                  <a:srgbClr val="C00000"/>
                </a:solidFill>
                <a:latin typeface="TimesNewRomanPSMT"/>
              </a:rPr>
              <a:t> z odkrytých částí těla otíráním dekontaminačním roztokem</a:t>
            </a:r>
            <a:r>
              <a:rPr lang="cs-CZ" sz="2000" b="0" i="0" u="none" strike="noStrike" baseline="0" dirty="0">
                <a:latin typeface="TimesNewRomanPSMT"/>
              </a:rPr>
              <a:t>, vypláchnutí úst, nosu a očí pitnou vodou nebo speciálním roztokem (borová voda nebo fyziologický roztok). Po dekontaminaci suchým způsobem následuje kontrola kontaminace.</a:t>
            </a:r>
          </a:p>
          <a:p>
            <a:pPr marL="342900" indent="-342900" algn="l">
              <a:spcBef>
                <a:spcPts val="1200"/>
              </a:spcBef>
              <a:buFont typeface="Arial" panose="020B0604020202020204" pitchFamily="34" charset="0"/>
              <a:buChar char="•"/>
            </a:pPr>
            <a:r>
              <a:rPr lang="cs-CZ" sz="2000" b="0" i="0" u="none" strike="noStrike" baseline="0" dirty="0">
                <a:solidFill>
                  <a:srgbClr val="C00000"/>
                </a:solidFill>
                <a:latin typeface="TimesNewRomanPSMT"/>
              </a:rPr>
              <a:t>Zjistí-li se hodnota vyšší</a:t>
            </a:r>
            <a:r>
              <a:rPr lang="cs-CZ" sz="2000" b="0" i="0" u="none" strike="noStrike" baseline="0" dirty="0">
                <a:latin typeface="TimesNewRomanPSMT"/>
              </a:rPr>
              <a:t>, než je kontrolovaná hodnota, odloží se zbylé ošacení do uzavíratelných transportních nádob a provede se </a:t>
            </a:r>
            <a:r>
              <a:rPr lang="cs-CZ" sz="2000" b="0" i="0" u="none" strike="noStrike" baseline="0" dirty="0">
                <a:solidFill>
                  <a:srgbClr val="C00000"/>
                </a:solidFill>
                <a:latin typeface="TimesNewRomanPSMT"/>
              </a:rPr>
              <a:t>dekontaminace těla mokrým způsobem</a:t>
            </a:r>
            <a:r>
              <a:rPr lang="cs-CZ" sz="2000" b="0" i="0" u="none" strike="noStrike" baseline="0" dirty="0">
                <a:latin typeface="TimesNewRomanPSMT"/>
              </a:rPr>
              <a:t>, řádným omytím celého těla včetně vlasů tekutým mýdlem nebo dekontaminační směsí. </a:t>
            </a:r>
          </a:p>
          <a:p>
            <a:pPr marL="342900" indent="-342900" algn="l">
              <a:spcBef>
                <a:spcPts val="1200"/>
              </a:spcBef>
              <a:buFont typeface="Arial" panose="020B0604020202020204" pitchFamily="34" charset="0"/>
              <a:buChar char="•"/>
            </a:pPr>
            <a:r>
              <a:rPr lang="cs-CZ" sz="2000" b="0" i="0" u="none" strike="noStrike" baseline="0" dirty="0">
                <a:latin typeface="TimesNewRomanPSMT"/>
              </a:rPr>
              <a:t>Po důkladném </a:t>
            </a:r>
            <a:r>
              <a:rPr lang="cs-CZ" sz="2000" b="0" i="0" u="none" strike="noStrike" baseline="0" dirty="0">
                <a:solidFill>
                  <a:srgbClr val="C00000"/>
                </a:solidFill>
                <a:latin typeface="TimesNewRomanPSMT"/>
              </a:rPr>
              <a:t>osprchování vodou o teplotě nepřesahující 37 </a:t>
            </a:r>
            <a:r>
              <a:rPr lang="cs-CZ" sz="2000" dirty="0">
                <a:solidFill>
                  <a:srgbClr val="C00000"/>
                </a:solidFill>
                <a:latin typeface="TimesNewRomanPSMT"/>
              </a:rPr>
              <a:t>°</a:t>
            </a:r>
            <a:r>
              <a:rPr lang="cs-CZ" sz="2000" b="0" i="0" u="none" strike="noStrike" baseline="0" dirty="0">
                <a:solidFill>
                  <a:srgbClr val="C00000"/>
                </a:solidFill>
                <a:latin typeface="TimesNewRomanPSMT"/>
              </a:rPr>
              <a:t>C a osušení </a:t>
            </a:r>
            <a:r>
              <a:rPr lang="cs-CZ" sz="2000" b="0" i="0" u="none" strike="noStrike" baseline="0" dirty="0">
                <a:latin typeface="TimesNewRomanPSMT"/>
              </a:rPr>
              <a:t>následuje další </a:t>
            </a:r>
            <a:r>
              <a:rPr lang="cs-CZ" sz="2000" b="0" i="0" u="none" strike="noStrike" baseline="0" dirty="0">
                <a:solidFill>
                  <a:srgbClr val="C00000"/>
                </a:solidFill>
                <a:latin typeface="TimesNewRomanPSMT"/>
              </a:rPr>
              <a:t>kontrola kontaminace</a:t>
            </a:r>
            <a:r>
              <a:rPr lang="cs-CZ" sz="2000" b="0" i="0" u="none" strike="noStrike" baseline="0" dirty="0">
                <a:latin typeface="TimesNewRomanPSMT"/>
              </a:rPr>
              <a:t>. Je-li výsledná hodnota povrchové kontaminace nižší než kontrolovaná hodnota, osoba se obleče do náhradního oblečení a postupuje na lékařskou prohlídku.</a:t>
            </a:r>
          </a:p>
          <a:p>
            <a:pPr marL="342900" indent="-342900" algn="l">
              <a:spcBef>
                <a:spcPts val="1200"/>
              </a:spcBef>
              <a:buFont typeface="Arial" panose="020B0604020202020204" pitchFamily="34" charset="0"/>
              <a:buChar char="•"/>
            </a:pPr>
            <a:r>
              <a:rPr lang="cs-CZ" sz="2000" b="0" i="0" u="sng" strike="noStrike" baseline="0" dirty="0">
                <a:latin typeface="TimesNewRomanPSMT"/>
              </a:rPr>
              <a:t>Pokud ani při opakované dekontaminaci mokrým způsobem nedošlo k poklesu plošné aktivity pod kontrolovanou hodnotu, vzniká podezření, že kontaminant pronikl do povrchu kůže nebo že došlo k vnitřní kontaminaci</a:t>
            </a:r>
            <a:r>
              <a:rPr lang="cs-CZ" sz="2000" b="0" i="0" u="none" strike="noStrike" baseline="0" dirty="0">
                <a:latin typeface="TimesNewRomanPSMT"/>
              </a:rPr>
              <a:t> (viz dříve). Po konzultaci se </a:t>
            </a:r>
            <a:r>
              <a:rPr lang="cs-CZ" sz="2000" b="0" i="0" u="none" strike="noStrike" baseline="0" dirty="0">
                <a:solidFill>
                  <a:srgbClr val="C00000"/>
                </a:solidFill>
                <a:latin typeface="TimesNewRomanPSMT"/>
              </a:rPr>
              <a:t>SÚJB</a:t>
            </a:r>
            <a:r>
              <a:rPr lang="cs-CZ" sz="2000" b="0" i="0" u="none" strike="noStrike" baseline="0" dirty="0">
                <a:latin typeface="TimesNewRomanPSMT"/>
              </a:rPr>
              <a:t> je osoba odeslána do specializovaného zdravotnického zařízení.</a:t>
            </a:r>
            <a:endParaRPr lang="cs-CZ" sz="2000" dirty="0"/>
          </a:p>
        </p:txBody>
      </p:sp>
      <p:sp>
        <p:nvSpPr>
          <p:cNvPr id="4" name="TextovéPole 3">
            <a:extLst>
              <a:ext uri="{FF2B5EF4-FFF2-40B4-BE49-F238E27FC236}">
                <a16:creationId xmlns:a16="http://schemas.microsoft.com/office/drawing/2014/main" id="{A603582E-A406-49EC-9257-842521853369}"/>
              </a:ext>
            </a:extLst>
          </p:cNvPr>
          <p:cNvSpPr txBox="1"/>
          <p:nvPr/>
        </p:nvSpPr>
        <p:spPr>
          <a:xfrm>
            <a:off x="4534872" y="160357"/>
            <a:ext cx="2840714" cy="523220"/>
          </a:xfrm>
          <a:prstGeom prst="rect">
            <a:avLst/>
          </a:prstGeom>
          <a:noFill/>
        </p:spPr>
        <p:txBody>
          <a:bodyPr wrap="none" rtlCol="0">
            <a:spAutoFit/>
          </a:bodyPr>
          <a:lstStyle/>
          <a:p>
            <a:r>
              <a:rPr lang="cs-CZ" sz="2800" b="1" dirty="0"/>
              <a:t>DEKONTAMINACE</a:t>
            </a:r>
          </a:p>
        </p:txBody>
      </p:sp>
    </p:spTree>
    <p:extLst>
      <p:ext uri="{BB962C8B-B14F-4D97-AF65-F5344CB8AC3E}">
        <p14:creationId xmlns:p14="http://schemas.microsoft.com/office/powerpoint/2010/main" val="7725825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Záhadné vlastnosti mikrosvěta</a:t>
            </a:r>
            <a:endParaRPr lang="cs-CZ" dirty="0"/>
          </a:p>
        </p:txBody>
      </p:sp>
      <p:sp>
        <p:nvSpPr>
          <p:cNvPr id="3" name="Zástupný symbol pro obsah 2"/>
          <p:cNvSpPr>
            <a:spLocks noGrp="1"/>
          </p:cNvSpPr>
          <p:nvPr>
            <p:ph idx="1"/>
          </p:nvPr>
        </p:nvSpPr>
        <p:spPr>
          <a:xfrm>
            <a:off x="2152651" y="1000286"/>
            <a:ext cx="7648451" cy="3458895"/>
          </a:xfrm>
        </p:spPr>
        <p:txBody>
          <a:bodyPr>
            <a:normAutofit fontScale="85000" lnSpcReduction="20000"/>
          </a:bodyPr>
          <a:lstStyle/>
          <a:p>
            <a:pPr>
              <a:lnSpc>
                <a:spcPct val="120000"/>
              </a:lnSpc>
            </a:pPr>
            <a:endParaRPr lang="cs-CZ" dirty="0"/>
          </a:p>
          <a:p>
            <a:pPr>
              <a:lnSpc>
                <a:spcPct val="120000"/>
              </a:lnSpc>
            </a:pPr>
            <a:r>
              <a:rPr lang="cs-CZ" b="1" dirty="0">
                <a:solidFill>
                  <a:srgbClr val="FF0000"/>
                </a:solidFill>
              </a:rPr>
              <a:t>VI. </a:t>
            </a:r>
            <a:r>
              <a:rPr lang="cs-CZ" b="1" dirty="0" err="1">
                <a:solidFill>
                  <a:srgbClr val="FF0000"/>
                </a:solidFill>
              </a:rPr>
              <a:t>Nedeterminismus</a:t>
            </a:r>
            <a:r>
              <a:rPr lang="cs-CZ" dirty="0"/>
              <a:t> kvantové teorie (mikrosvěta) – Experimenty v </a:t>
            </a:r>
            <a:r>
              <a:rPr lang="cs-CZ" dirty="0" err="1"/>
              <a:t>kv</a:t>
            </a:r>
            <a:r>
              <a:rPr lang="cs-CZ" dirty="0"/>
              <a:t>. teorii nejsou opakovatelné </a:t>
            </a:r>
            <a:r>
              <a:rPr lang="cs-CZ" dirty="0">
                <a:sym typeface="Wingdings" panose="05000000000000000000" pitchFamily="2" charset="2"/>
              </a:rPr>
              <a:t> statistika, nelze předpovědět, jak experiment dopadne</a:t>
            </a:r>
            <a:endParaRPr lang="cs-CZ" dirty="0"/>
          </a:p>
          <a:p>
            <a:pPr>
              <a:lnSpc>
                <a:spcPct val="120000"/>
              </a:lnSpc>
            </a:pPr>
            <a:r>
              <a:rPr lang="cs-CZ" b="1" dirty="0">
                <a:solidFill>
                  <a:srgbClr val="FF0000"/>
                </a:solidFill>
              </a:rPr>
              <a:t>V. Princip nerozlišitelnosti </a:t>
            </a:r>
            <a:r>
              <a:rPr lang="cs-CZ" dirty="0"/>
              <a:t>–</a:t>
            </a:r>
            <a:r>
              <a:rPr lang="cs-CZ" b="1" dirty="0"/>
              <a:t> </a:t>
            </a:r>
            <a:r>
              <a:rPr lang="cs-CZ" dirty="0"/>
              <a:t>dvě stejné částice nelze rozlišit (označit) </a:t>
            </a:r>
          </a:p>
          <a:p>
            <a:pPr>
              <a:lnSpc>
                <a:spcPct val="120000"/>
              </a:lnSpc>
            </a:pPr>
            <a:r>
              <a:rPr lang="cs-CZ" b="1" dirty="0">
                <a:solidFill>
                  <a:srgbClr val="FF0000"/>
                </a:solidFill>
              </a:rPr>
              <a:t>VI. Kvantová provázanost </a:t>
            </a:r>
            <a:r>
              <a:rPr lang="cs-CZ" dirty="0"/>
              <a:t>–</a:t>
            </a:r>
            <a:r>
              <a:rPr lang="cs-CZ" b="1" dirty="0"/>
              <a:t> </a:t>
            </a:r>
            <a:r>
              <a:rPr lang="cs-CZ" dirty="0"/>
              <a:t>určením stavu jedné částice je ovlivněn stav druhé částice</a:t>
            </a:r>
          </a:p>
        </p:txBody>
      </p:sp>
      <p:pic>
        <p:nvPicPr>
          <p:cNvPr id="4" name="Obrázek 3"/>
          <p:cNvPicPr>
            <a:picLocks noChangeAspect="1"/>
          </p:cNvPicPr>
          <p:nvPr/>
        </p:nvPicPr>
        <p:blipFill rotWithShape="1">
          <a:blip r:embed="rId2">
            <a:extLst>
              <a:ext uri="{28A0092B-C50C-407E-A947-70E740481C1C}">
                <a14:useLocalDpi xmlns:a14="http://schemas.microsoft.com/office/drawing/2010/main" val="0"/>
              </a:ext>
            </a:extLst>
          </a:blip>
          <a:srcRect r="51018"/>
          <a:stretch/>
        </p:blipFill>
        <p:spPr>
          <a:xfrm>
            <a:off x="2260580" y="4583012"/>
            <a:ext cx="1561912" cy="1794039"/>
          </a:xfrm>
          <a:prstGeom prst="rect">
            <a:avLst/>
          </a:prstGeom>
        </p:spPr>
      </p:pic>
      <p:pic>
        <p:nvPicPr>
          <p:cNvPr id="5" name="Obrázek 4"/>
          <p:cNvPicPr>
            <a:picLocks noChangeAspect="1"/>
          </p:cNvPicPr>
          <p:nvPr/>
        </p:nvPicPr>
        <p:blipFill rotWithShape="1">
          <a:blip r:embed="rId2">
            <a:extLst>
              <a:ext uri="{28A0092B-C50C-407E-A947-70E740481C1C}">
                <a14:useLocalDpi xmlns:a14="http://schemas.microsoft.com/office/drawing/2010/main" val="0"/>
              </a:ext>
            </a:extLst>
          </a:blip>
          <a:srcRect l="49661"/>
          <a:stretch/>
        </p:blipFill>
        <p:spPr>
          <a:xfrm>
            <a:off x="8079179" y="4583012"/>
            <a:ext cx="1605202" cy="1794039"/>
          </a:xfrm>
          <a:prstGeom prst="rect">
            <a:avLst/>
          </a:prstGeom>
        </p:spPr>
      </p:pic>
      <p:cxnSp>
        <p:nvCxnSpPr>
          <p:cNvPr id="7" name="Přímá spojnice 6"/>
          <p:cNvCxnSpPr>
            <a:stCxn id="4" idx="3"/>
            <a:endCxn id="5" idx="1"/>
          </p:cNvCxnSpPr>
          <p:nvPr/>
        </p:nvCxnSpPr>
        <p:spPr>
          <a:xfrm>
            <a:off x="3822493" y="5480031"/>
            <a:ext cx="4256687"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80675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01018" y="327813"/>
            <a:ext cx="6738006" cy="1325563"/>
          </a:xfrm>
        </p:spPr>
        <p:txBody>
          <a:bodyPr/>
          <a:lstStyle/>
          <a:p>
            <a:r>
              <a:rPr lang="cs-CZ" b="1" dirty="0"/>
              <a:t>Záhadné vlastnosti mikrosvěta</a:t>
            </a:r>
            <a:endParaRPr lang="cs-CZ" dirty="0"/>
          </a:p>
        </p:txBody>
      </p:sp>
      <p:sp>
        <p:nvSpPr>
          <p:cNvPr id="3" name="Zástupný symbol pro obsah 2"/>
          <p:cNvSpPr>
            <a:spLocks noGrp="1"/>
          </p:cNvSpPr>
          <p:nvPr>
            <p:ph idx="1"/>
          </p:nvPr>
        </p:nvSpPr>
        <p:spPr>
          <a:xfrm>
            <a:off x="512900" y="1819274"/>
            <a:ext cx="5423557" cy="4003477"/>
          </a:xfrm>
        </p:spPr>
        <p:txBody>
          <a:bodyPr/>
          <a:lstStyle/>
          <a:p>
            <a:r>
              <a:rPr lang="cs-CZ" b="1" dirty="0">
                <a:solidFill>
                  <a:srgbClr val="FF0000"/>
                </a:solidFill>
              </a:rPr>
              <a:t>TUNELOVÝ EFEKT</a:t>
            </a:r>
          </a:p>
          <a:p>
            <a:r>
              <a:rPr lang="pl-PL" dirty="0"/>
              <a:t>častice mohou prostupovat zakazanymi oblastmi </a:t>
            </a:r>
            <a:r>
              <a:rPr lang="cs-CZ" dirty="0"/>
              <a:t>(přes překážku, na kterou nemají energii) – tunelový jev</a:t>
            </a:r>
          </a:p>
          <a:p>
            <a:endParaRPr lang="cs-CZ"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0050" y="3448570"/>
            <a:ext cx="3614737" cy="3037737"/>
          </a:xfrm>
          <a:prstGeom prst="rect">
            <a:avLst/>
          </a:prstGeom>
        </p:spPr>
      </p:pic>
      <p:sp>
        <p:nvSpPr>
          <p:cNvPr id="5" name="Obdélník 4"/>
          <p:cNvSpPr/>
          <p:nvPr/>
        </p:nvSpPr>
        <p:spPr>
          <a:xfrm>
            <a:off x="548617" y="4025619"/>
            <a:ext cx="7042808" cy="2554545"/>
          </a:xfrm>
          <a:prstGeom prst="rect">
            <a:avLst/>
          </a:prstGeom>
        </p:spPr>
        <p:txBody>
          <a:bodyPr wrap="square">
            <a:spAutoFit/>
          </a:bodyPr>
          <a:lstStyle/>
          <a:p>
            <a:r>
              <a:rPr lang="en-US" sz="1600" dirty="0"/>
              <a:t>you may imagine the wall as the "wall of potential", in that any particle must have an energy, greater than a certain amount, for going through it and appearing on the other side. But even when the particle has a lower energy than that, it can go through the wall, just as a wave can appear on the other side (since its oscillation can go through the wall). Since particles as well as light have particle-wave duality, matter (with an appropriate energy) can go through the wall according to quantum mechanics. This can explain the spontaneous disintegration of radioactive substances (such as radium); even though the strong interaction within the nucleus forms a high wall of potential, alpha-disintegration can occur because of the tunnel effect. </a:t>
            </a:r>
            <a:endParaRPr lang="cs-CZ" sz="1600" dirty="0"/>
          </a:p>
        </p:txBody>
      </p:sp>
      <p:pic>
        <p:nvPicPr>
          <p:cNvPr id="9" name="Obrázek 8"/>
          <p:cNvPicPr>
            <a:picLocks noChangeAspect="1"/>
          </p:cNvPicPr>
          <p:nvPr/>
        </p:nvPicPr>
        <p:blipFill>
          <a:blip r:embed="rId3"/>
          <a:stretch>
            <a:fillRect/>
          </a:stretch>
        </p:blipFill>
        <p:spPr>
          <a:xfrm>
            <a:off x="5519737" y="359869"/>
            <a:ext cx="6115050" cy="2918809"/>
          </a:xfrm>
          <a:prstGeom prst="rect">
            <a:avLst/>
          </a:prstGeom>
        </p:spPr>
      </p:pic>
      <p:sp>
        <p:nvSpPr>
          <p:cNvPr id="11" name="TextovéPole 10"/>
          <p:cNvSpPr txBox="1"/>
          <p:nvPr/>
        </p:nvSpPr>
        <p:spPr>
          <a:xfrm>
            <a:off x="5824864" y="3006596"/>
            <a:ext cx="2549544" cy="523220"/>
          </a:xfrm>
          <a:prstGeom prst="rect">
            <a:avLst/>
          </a:prstGeom>
          <a:noFill/>
        </p:spPr>
        <p:txBody>
          <a:bodyPr wrap="none" rtlCol="0">
            <a:spAutoFit/>
          </a:bodyPr>
          <a:lstStyle/>
          <a:p>
            <a:r>
              <a:rPr lang="cs-CZ" sz="2800" dirty="0"/>
              <a:t>Emise alfa částic</a:t>
            </a:r>
          </a:p>
        </p:txBody>
      </p:sp>
    </p:spTree>
    <p:extLst>
      <p:ext uri="{BB962C8B-B14F-4D97-AF65-F5344CB8AC3E}">
        <p14:creationId xmlns:p14="http://schemas.microsoft.com/office/powerpoint/2010/main" val="21279181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52650" y="-62387"/>
            <a:ext cx="7886700" cy="1325563"/>
          </a:xfrm>
        </p:spPr>
        <p:txBody>
          <a:bodyPr/>
          <a:lstStyle/>
          <a:p>
            <a:r>
              <a:rPr lang="cs-CZ" sz="3600" b="1" dirty="0">
                <a:solidFill>
                  <a:srgbClr val="FF0000"/>
                </a:solidFill>
              </a:rPr>
              <a:t>MĚŘENÍ SE STÁVÁ SOUČÁSTÍ VÝSLEDKU</a:t>
            </a:r>
            <a:endParaRPr lang="cs-CZ" b="1" dirty="0">
              <a:solidFill>
                <a:srgbClr val="FF0000"/>
              </a:solidFill>
            </a:endParaRPr>
          </a:p>
        </p:txBody>
      </p:sp>
      <p:sp>
        <p:nvSpPr>
          <p:cNvPr id="3" name="Zástupný symbol pro obsah 2"/>
          <p:cNvSpPr>
            <a:spLocks noGrp="1"/>
          </p:cNvSpPr>
          <p:nvPr>
            <p:ph idx="1"/>
          </p:nvPr>
        </p:nvSpPr>
        <p:spPr>
          <a:xfrm>
            <a:off x="718799" y="1078675"/>
            <a:ext cx="6176407" cy="5557652"/>
          </a:xfrm>
        </p:spPr>
        <p:txBody>
          <a:bodyPr>
            <a:normAutofit fontScale="85000" lnSpcReduction="10000"/>
          </a:bodyPr>
          <a:lstStyle/>
          <a:p>
            <a:r>
              <a:rPr lang="cs-CZ" dirty="0"/>
              <a:t>Asi nejpodivnější: </a:t>
            </a:r>
            <a:r>
              <a:rPr lang="cs-CZ" u="sng" dirty="0"/>
              <a:t>Sami se stáváme součástí experimentu</a:t>
            </a:r>
          </a:p>
          <a:p>
            <a:r>
              <a:rPr lang="cs-CZ" u="sng" dirty="0"/>
              <a:t>Měříme-li stůl</a:t>
            </a:r>
            <a:r>
              <a:rPr lang="cs-CZ" dirty="0"/>
              <a:t>, měření mu neublíží. Musí na něj ale dopadat fotony, abychom ho mohli změřit – alespoň jeden foton se od stolu musí odrazit, aby bylo možné zjistit jeho polohu</a:t>
            </a:r>
          </a:p>
          <a:p>
            <a:r>
              <a:rPr lang="cs-CZ" u="sng" dirty="0"/>
              <a:t>V mikrosvětě </a:t>
            </a:r>
            <a:r>
              <a:rPr lang="cs-CZ" dirty="0"/>
              <a:t>ale foton měřenému systému ublíží</a:t>
            </a:r>
          </a:p>
          <a:p>
            <a:r>
              <a:rPr lang="cs-CZ" b="1" dirty="0">
                <a:solidFill>
                  <a:srgbClr val="FF0000"/>
                </a:solidFill>
              </a:rPr>
              <a:t>Akt měření objekt velmi silně naruší, většinou úplně zlikviduje</a:t>
            </a:r>
            <a:r>
              <a:rPr lang="cs-CZ" dirty="0"/>
              <a:t>.</a:t>
            </a:r>
          </a:p>
          <a:p>
            <a:r>
              <a:rPr lang="cs-CZ" dirty="0"/>
              <a:t>Změřím-li polohu elektronu na základě fotonu, co se od něj odrazil, změnil jsem stav elektronu. </a:t>
            </a:r>
            <a:r>
              <a:rPr lang="cs-CZ" u="sng" dirty="0">
                <a:solidFill>
                  <a:srgbClr val="FF0000"/>
                </a:solidFill>
              </a:rPr>
              <a:t>Pokud pak změřím jeho rychlost, dostanu něco zcela jiného, než pokud bych rychlost měřil jako první a pak až jeho pozici</a:t>
            </a:r>
            <a:r>
              <a:rPr lang="cs-CZ" dirty="0"/>
              <a:t>!!!</a:t>
            </a:r>
          </a:p>
          <a:p>
            <a:r>
              <a:rPr lang="cs-CZ" dirty="0">
                <a:solidFill>
                  <a:srgbClr val="FF0000"/>
                </a:solidFill>
              </a:rPr>
              <a:t>MĚŘENÍ JE SOUČÁSTÍ KVANTOVÉ TEORIE</a:t>
            </a:r>
          </a:p>
          <a:p>
            <a:endParaRPr lang="cs-CZ" dirty="0"/>
          </a:p>
        </p:txBody>
      </p:sp>
      <p:pic>
        <p:nvPicPr>
          <p:cNvPr id="6" name="Obráze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0450" y="1078675"/>
            <a:ext cx="4062751" cy="5199880"/>
          </a:xfrm>
          <a:prstGeom prst="rect">
            <a:avLst/>
          </a:prstGeom>
        </p:spPr>
      </p:pic>
    </p:spTree>
    <p:extLst>
      <p:ext uri="{BB962C8B-B14F-4D97-AF65-F5344CB8AC3E}">
        <p14:creationId xmlns:p14="http://schemas.microsoft.com/office/powerpoint/2010/main" val="795865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rotWithShape="1">
          <a:blip r:embed="rId2">
            <a:extLst>
              <a:ext uri="{28A0092B-C50C-407E-A947-70E740481C1C}">
                <a14:useLocalDpi xmlns:a14="http://schemas.microsoft.com/office/drawing/2010/main" val="0"/>
              </a:ext>
            </a:extLst>
          </a:blip>
          <a:srcRect r="32080"/>
          <a:stretch/>
        </p:blipFill>
        <p:spPr>
          <a:xfrm>
            <a:off x="4290855" y="3192483"/>
            <a:ext cx="2795619" cy="3292837"/>
          </a:xfrm>
          <a:prstGeom prst="rect">
            <a:avLst/>
          </a:prstGeom>
        </p:spPr>
      </p:pic>
      <p:sp>
        <p:nvSpPr>
          <p:cNvPr id="2" name="Nadpis 1"/>
          <p:cNvSpPr>
            <a:spLocks noGrp="1"/>
          </p:cNvSpPr>
          <p:nvPr>
            <p:ph type="title"/>
          </p:nvPr>
        </p:nvSpPr>
        <p:spPr>
          <a:xfrm>
            <a:off x="2152650" y="54231"/>
            <a:ext cx="7886700" cy="1325563"/>
          </a:xfrm>
        </p:spPr>
        <p:txBody>
          <a:bodyPr>
            <a:normAutofit/>
          </a:bodyPr>
          <a:lstStyle/>
          <a:p>
            <a:r>
              <a:rPr lang="cs-CZ" sz="3600" b="1" dirty="0"/>
              <a:t>MĚŘENÍ SE STÁVÁ SOUČÁSTÍ VÝSLEDKU</a:t>
            </a:r>
          </a:p>
        </p:txBody>
      </p:sp>
      <p:sp>
        <p:nvSpPr>
          <p:cNvPr id="3" name="Zástupný symbol pro obsah 2"/>
          <p:cNvSpPr>
            <a:spLocks noGrp="1"/>
          </p:cNvSpPr>
          <p:nvPr>
            <p:ph idx="1"/>
          </p:nvPr>
        </p:nvSpPr>
        <p:spPr>
          <a:xfrm>
            <a:off x="552449" y="1056133"/>
            <a:ext cx="11172825" cy="2386583"/>
          </a:xfrm>
        </p:spPr>
        <p:txBody>
          <a:bodyPr>
            <a:normAutofit fontScale="85000" lnSpcReduction="10000"/>
          </a:bodyPr>
          <a:lstStyle/>
          <a:p>
            <a:pPr>
              <a:lnSpc>
                <a:spcPct val="120000"/>
              </a:lnSpc>
              <a:spcBef>
                <a:spcPts val="600"/>
              </a:spcBef>
            </a:pPr>
            <a:r>
              <a:rPr lang="cs-CZ" dirty="0"/>
              <a:t>Sekera – štípu dříví, odštěpky jsou pokaždé menší než byl původní celek – ve všech smyslech – menší bude hmotnost třísek, jejich objem, počet atomů v nich atd.</a:t>
            </a:r>
          </a:p>
          <a:p>
            <a:pPr>
              <a:lnSpc>
                <a:spcPct val="120000"/>
              </a:lnSpc>
              <a:spcBef>
                <a:spcPts val="600"/>
              </a:spcBef>
            </a:pPr>
            <a:r>
              <a:rPr lang="cs-CZ" dirty="0"/>
              <a:t>V mikrosvětě ale k rozbití nějaké částice můžeme použít pouze jinou urychlenou elementární částici, tzn. </a:t>
            </a:r>
            <a:r>
              <a:rPr lang="cs-CZ" b="1" u="sng" dirty="0">
                <a:solidFill>
                  <a:srgbClr val="FF0000"/>
                </a:solidFill>
              </a:rPr>
              <a:t>musíme do systému dodat hmotnost a energii </a:t>
            </a:r>
            <a:r>
              <a:rPr lang="cs-CZ" b="1" u="sng" dirty="0">
                <a:solidFill>
                  <a:srgbClr val="FF0000"/>
                </a:solidFill>
                <a:sym typeface="Wingdings" panose="05000000000000000000" pitchFamily="2" charset="2"/>
              </a:rPr>
              <a:t> zlomky, které z toho vylétnou budou mít tak větší hmotnost než měl původní celek</a:t>
            </a:r>
            <a:endParaRPr lang="cs-CZ" b="1" u="sng" dirty="0">
              <a:solidFill>
                <a:srgbClr val="FF0000"/>
              </a:solidFill>
            </a:endParaRPr>
          </a:p>
          <a:p>
            <a:pPr>
              <a:lnSpc>
                <a:spcPct val="120000"/>
              </a:lnSpc>
              <a:spcBef>
                <a:spcPts val="600"/>
              </a:spcBef>
            </a:pPr>
            <a:endParaRPr lang="cs-CZ" dirty="0"/>
          </a:p>
        </p:txBody>
      </p:sp>
      <p:pic>
        <p:nvPicPr>
          <p:cNvPr id="5" name="Obrázek 4"/>
          <p:cNvPicPr>
            <a:picLocks noChangeAspect="1"/>
          </p:cNvPicPr>
          <p:nvPr/>
        </p:nvPicPr>
        <p:blipFill rotWithShape="1">
          <a:blip r:embed="rId3">
            <a:extLst>
              <a:ext uri="{28A0092B-C50C-407E-A947-70E740481C1C}">
                <a14:useLocalDpi xmlns:a14="http://schemas.microsoft.com/office/drawing/2010/main" val="0"/>
              </a:ext>
            </a:extLst>
          </a:blip>
          <a:srcRect r="45200"/>
          <a:stretch/>
        </p:blipFill>
        <p:spPr>
          <a:xfrm>
            <a:off x="1616501" y="3735802"/>
            <a:ext cx="2405966" cy="2749518"/>
          </a:xfrm>
          <a:prstGeom prst="rect">
            <a:avLst/>
          </a:prstGeom>
        </p:spPr>
      </p:pic>
      <p:pic>
        <p:nvPicPr>
          <p:cNvPr id="7" name="Obráze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7727" y="3443373"/>
            <a:ext cx="2952876" cy="3126575"/>
          </a:xfrm>
          <a:prstGeom prst="rect">
            <a:avLst/>
          </a:prstGeom>
        </p:spPr>
      </p:pic>
      <p:sp>
        <p:nvSpPr>
          <p:cNvPr id="4" name="Obdélník 3"/>
          <p:cNvSpPr/>
          <p:nvPr/>
        </p:nvSpPr>
        <p:spPr>
          <a:xfrm>
            <a:off x="1476375" y="3443373"/>
            <a:ext cx="9044228" cy="31265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845433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92458" y="315076"/>
            <a:ext cx="6352047" cy="3468552"/>
          </a:xfrm>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0721" y="3720590"/>
            <a:ext cx="4600506" cy="2821404"/>
          </a:xfrm>
          <a:prstGeom prst="rect">
            <a:avLst/>
          </a:prstGeom>
          <a:ln w="28575">
            <a:solidFill>
              <a:schemeClr val="bg1"/>
            </a:solidFill>
          </a:ln>
        </p:spPr>
      </p:pic>
      <p:pic>
        <p:nvPicPr>
          <p:cNvPr id="6" name="Obráze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297" y="315076"/>
            <a:ext cx="2824719" cy="2824719"/>
          </a:xfrm>
          <a:prstGeom prst="rect">
            <a:avLst/>
          </a:prstGeom>
          <a:ln w="28575">
            <a:solidFill>
              <a:schemeClr val="bg1"/>
            </a:solidFill>
          </a:ln>
        </p:spPr>
      </p:pic>
      <p:sp>
        <p:nvSpPr>
          <p:cNvPr id="2" name="TextovéPole 1"/>
          <p:cNvSpPr txBox="1"/>
          <p:nvPr/>
        </p:nvSpPr>
        <p:spPr>
          <a:xfrm>
            <a:off x="3363153" y="1887387"/>
            <a:ext cx="1771126" cy="830997"/>
          </a:xfrm>
          <a:prstGeom prst="rect">
            <a:avLst/>
          </a:prstGeom>
          <a:noFill/>
        </p:spPr>
        <p:txBody>
          <a:bodyPr wrap="none" rtlCol="0">
            <a:spAutoFit/>
          </a:bodyPr>
          <a:lstStyle/>
          <a:p>
            <a:r>
              <a:rPr lang="cs-CZ" sz="4800" dirty="0">
                <a:solidFill>
                  <a:schemeClr val="bg1"/>
                </a:solidFill>
              </a:rPr>
              <a:t>versus</a:t>
            </a:r>
          </a:p>
        </p:txBody>
      </p:sp>
      <p:pic>
        <p:nvPicPr>
          <p:cNvPr id="7" name="Obráze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9276" y="3720590"/>
            <a:ext cx="2425933" cy="2843162"/>
          </a:xfrm>
          <a:prstGeom prst="rect">
            <a:avLst/>
          </a:prstGeom>
          <a:solidFill>
            <a:schemeClr val="bg1"/>
          </a:solidFill>
          <a:ln w="28575">
            <a:solidFill>
              <a:schemeClr val="bg1"/>
            </a:solidFill>
          </a:ln>
        </p:spPr>
      </p:pic>
    </p:spTree>
    <p:extLst>
      <p:ext uri="{BB962C8B-B14F-4D97-AF65-F5344CB8AC3E}">
        <p14:creationId xmlns:p14="http://schemas.microsoft.com/office/powerpoint/2010/main" val="5519389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Zástupný symbol pro obsah 2"/>
          <p:cNvSpPr txBox="1">
            <a:spLocks/>
          </p:cNvSpPr>
          <p:nvPr/>
        </p:nvSpPr>
        <p:spPr>
          <a:xfrm>
            <a:off x="638175" y="1011564"/>
            <a:ext cx="10610850" cy="58464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cs-CZ" altLang="cs-CZ" sz="2000" dirty="0">
                <a:cs typeface="Times New Roman" panose="02020603050405020304" pitchFamily="18" charset="0"/>
              </a:rPr>
              <a:t>V roce 1930 </a:t>
            </a:r>
            <a:r>
              <a:rPr lang="cs-CZ" altLang="cs-CZ" sz="2000" dirty="0">
                <a:solidFill>
                  <a:srgbClr val="000000"/>
                </a:solidFill>
                <a:cs typeface="Times New Roman" panose="02020603050405020304" pitchFamily="18" charset="0"/>
              </a:rPr>
              <a:t>bombardovali </a:t>
            </a:r>
            <a:r>
              <a:rPr lang="cs-CZ" altLang="cs-CZ" sz="2000" b="1" dirty="0">
                <a:solidFill>
                  <a:srgbClr val="000000"/>
                </a:solidFill>
                <a:cs typeface="Times New Roman" panose="02020603050405020304" pitchFamily="18" charset="0"/>
              </a:rPr>
              <a:t>Walter </a:t>
            </a:r>
            <a:r>
              <a:rPr lang="cs-CZ" altLang="cs-CZ" sz="2000" b="1" dirty="0" err="1">
                <a:solidFill>
                  <a:srgbClr val="000000"/>
                </a:solidFill>
                <a:cs typeface="Times New Roman" panose="02020603050405020304" pitchFamily="18" charset="0"/>
              </a:rPr>
              <a:t>Bothe</a:t>
            </a:r>
            <a:r>
              <a:rPr lang="cs-CZ" altLang="cs-CZ" sz="2000" b="1" dirty="0">
                <a:solidFill>
                  <a:srgbClr val="000000"/>
                </a:solidFill>
                <a:cs typeface="Times New Roman" panose="02020603050405020304" pitchFamily="18" charset="0"/>
              </a:rPr>
              <a:t> </a:t>
            </a:r>
            <a:r>
              <a:rPr lang="cs-CZ" altLang="cs-CZ" sz="2000" dirty="0">
                <a:solidFill>
                  <a:srgbClr val="000000"/>
                </a:solidFill>
                <a:cs typeface="Times New Roman" panose="02020603050405020304" pitchFamily="18" charset="0"/>
              </a:rPr>
              <a:t>a </a:t>
            </a:r>
            <a:r>
              <a:rPr lang="cs-CZ" altLang="cs-CZ" sz="2000" b="1" dirty="0">
                <a:solidFill>
                  <a:srgbClr val="000000"/>
                </a:solidFill>
                <a:cs typeface="Times New Roman" panose="02020603050405020304" pitchFamily="18" charset="0"/>
              </a:rPr>
              <a:t>H. </a:t>
            </a:r>
            <a:r>
              <a:rPr lang="cs-CZ" altLang="cs-CZ" sz="2000" b="1" dirty="0" err="1">
                <a:solidFill>
                  <a:srgbClr val="000000"/>
                </a:solidFill>
                <a:cs typeface="Times New Roman" panose="02020603050405020304" pitchFamily="18" charset="0"/>
              </a:rPr>
              <a:t>Becker</a:t>
            </a:r>
            <a:r>
              <a:rPr lang="cs-CZ" altLang="cs-CZ" sz="2000" b="1" dirty="0">
                <a:solidFill>
                  <a:srgbClr val="000000"/>
                </a:solidFill>
                <a:cs typeface="Times New Roman" panose="02020603050405020304" pitchFamily="18" charset="0"/>
              </a:rPr>
              <a:t> </a:t>
            </a:r>
            <a:r>
              <a:rPr lang="cs-CZ" altLang="cs-CZ" sz="2000" dirty="0" err="1">
                <a:solidFill>
                  <a:srgbClr val="000000"/>
                </a:solidFill>
                <a:cs typeface="Times New Roman" panose="02020603050405020304" pitchFamily="18" charset="0"/>
              </a:rPr>
              <a:t>berylium</a:t>
            </a:r>
            <a:r>
              <a:rPr lang="cs-CZ" altLang="cs-CZ" sz="2000" dirty="0">
                <a:solidFill>
                  <a:srgbClr val="000000"/>
                </a:solidFill>
                <a:cs typeface="Times New Roman" panose="02020603050405020304" pitchFamily="18" charset="0"/>
              </a:rPr>
              <a:t> </a:t>
            </a:r>
            <a:r>
              <a:rPr lang="cs-CZ" altLang="cs-CZ" sz="2000" baseline="30000" dirty="0">
                <a:solidFill>
                  <a:srgbClr val="000000"/>
                </a:solidFill>
                <a:cs typeface="Times New Roman" panose="02020603050405020304" pitchFamily="18" charset="0"/>
              </a:rPr>
              <a:t>9</a:t>
            </a:r>
            <a:r>
              <a:rPr lang="cs-CZ" altLang="cs-CZ" sz="2000" baseline="-30000" dirty="0">
                <a:solidFill>
                  <a:srgbClr val="000000"/>
                </a:solidFill>
                <a:cs typeface="Times New Roman" panose="02020603050405020304" pitchFamily="18" charset="0"/>
              </a:rPr>
              <a:t>4</a:t>
            </a:r>
            <a:r>
              <a:rPr lang="cs-CZ" altLang="cs-CZ" sz="2000" dirty="0">
                <a:solidFill>
                  <a:srgbClr val="000000"/>
                </a:solidFill>
                <a:cs typeface="Times New Roman" panose="02020603050405020304" pitchFamily="18" charset="0"/>
              </a:rPr>
              <a:t>Be</a:t>
            </a:r>
            <a:r>
              <a:rPr lang="cs-CZ" altLang="cs-CZ" sz="2000" dirty="0">
                <a:cs typeface="Times New Roman" panose="02020603050405020304" pitchFamily="18" charset="0"/>
              </a:rPr>
              <a:t> částicemi </a:t>
            </a:r>
            <a:r>
              <a:rPr lang="el-GR" altLang="cs-CZ" sz="2000" dirty="0">
                <a:cs typeface="Times New Roman" panose="02020603050405020304" pitchFamily="18" charset="0"/>
              </a:rPr>
              <a:t>α</a:t>
            </a:r>
            <a:r>
              <a:rPr lang="cs-CZ" altLang="cs-CZ" sz="2000" dirty="0">
                <a:cs typeface="Times New Roman" panose="02020603050405020304" pitchFamily="18" charset="0"/>
              </a:rPr>
              <a:t> </a:t>
            </a:r>
            <a:r>
              <a:rPr lang="cs-CZ" altLang="cs-CZ" sz="2000" dirty="0">
                <a:cs typeface="Times New Roman" panose="02020603050405020304" pitchFamily="18" charset="0"/>
                <a:sym typeface="Wingdings" panose="05000000000000000000" pitchFamily="2" charset="2"/>
              </a:rPr>
              <a:t></a:t>
            </a:r>
            <a:r>
              <a:rPr lang="cs-CZ" altLang="cs-CZ" sz="2000" dirty="0">
                <a:cs typeface="Times New Roman" panose="02020603050405020304" pitchFamily="18" charset="0"/>
              </a:rPr>
              <a:t> pozorovali emisi energetického </a:t>
            </a:r>
            <a:r>
              <a:rPr lang="cs-CZ" altLang="cs-CZ" sz="2000" u="sng" dirty="0">
                <a:cs typeface="Times New Roman" panose="02020603050405020304" pitchFamily="18" charset="0"/>
              </a:rPr>
              <a:t>záření, které se nezahýbalo v magnetickém </a:t>
            </a:r>
            <a:r>
              <a:rPr lang="cs-CZ" altLang="cs-CZ" sz="2000" dirty="0">
                <a:cs typeface="Times New Roman" panose="02020603050405020304" pitchFamily="18" charset="0"/>
              </a:rPr>
              <a:t>poli. </a:t>
            </a:r>
          </a:p>
          <a:p>
            <a:pPr>
              <a:lnSpc>
                <a:spcPct val="100000"/>
              </a:lnSpc>
              <a:spcBef>
                <a:spcPts val="600"/>
              </a:spcBef>
            </a:pPr>
            <a:endParaRPr lang="cs-CZ" altLang="cs-CZ" sz="2000" dirty="0">
              <a:cs typeface="Times New Roman" panose="02020603050405020304" pitchFamily="18" charset="0"/>
            </a:endParaRPr>
          </a:p>
          <a:p>
            <a:pPr>
              <a:lnSpc>
                <a:spcPct val="100000"/>
              </a:lnSpc>
              <a:spcBef>
                <a:spcPts val="600"/>
              </a:spcBef>
            </a:pPr>
            <a:r>
              <a:rPr lang="cs-CZ" altLang="cs-CZ" sz="2000" dirty="0">
                <a:cs typeface="Times New Roman" panose="02020603050405020304" pitchFamily="18" charset="0"/>
              </a:rPr>
              <a:t>Zprvu se domnívali, že se jedné o záření </a:t>
            </a:r>
            <a:r>
              <a:rPr lang="el-GR" altLang="cs-CZ" sz="2000" dirty="0">
                <a:cs typeface="Times New Roman" panose="02020603050405020304" pitchFamily="18" charset="0"/>
              </a:rPr>
              <a:t>γ</a:t>
            </a:r>
            <a:r>
              <a:rPr lang="cs-CZ" altLang="cs-CZ" sz="2000" dirty="0">
                <a:cs typeface="Times New Roman" panose="02020603050405020304" pitchFamily="18" charset="0"/>
              </a:rPr>
              <a:t>.</a:t>
            </a:r>
          </a:p>
          <a:p>
            <a:pPr>
              <a:lnSpc>
                <a:spcPct val="100000"/>
              </a:lnSpc>
              <a:spcBef>
                <a:spcPts val="600"/>
              </a:spcBef>
            </a:pPr>
            <a:r>
              <a:rPr lang="cs-CZ" altLang="cs-CZ" sz="2000" dirty="0">
                <a:cs typeface="Times New Roman" panose="02020603050405020304" pitchFamily="18" charset="0"/>
              </a:rPr>
              <a:t>Později manželé </a:t>
            </a:r>
            <a:r>
              <a:rPr lang="cs-CZ" sz="2000" b="1" dirty="0" err="1"/>
              <a:t>Iréne</a:t>
            </a:r>
            <a:r>
              <a:rPr lang="cs-CZ" sz="2000" b="1" dirty="0"/>
              <a:t> a </a:t>
            </a:r>
            <a:r>
              <a:rPr lang="cs-CZ" sz="2000" b="1" dirty="0" err="1"/>
              <a:t>Fréderick</a:t>
            </a:r>
            <a:r>
              <a:rPr lang="cs-CZ" sz="2000" b="1" dirty="0"/>
              <a:t> </a:t>
            </a:r>
            <a:r>
              <a:rPr lang="cs-CZ" sz="2000" b="1" dirty="0" err="1"/>
              <a:t>Joliot</a:t>
            </a:r>
            <a:r>
              <a:rPr lang="cs-CZ" sz="2000" b="1" dirty="0"/>
              <a:t> </a:t>
            </a:r>
            <a:r>
              <a:rPr lang="cs-CZ" altLang="cs-CZ" sz="2000" b="1" dirty="0">
                <a:cs typeface="Times New Roman" panose="02020603050405020304" pitchFamily="18" charset="0"/>
              </a:rPr>
              <a:t>Curieovi </a:t>
            </a:r>
            <a:r>
              <a:rPr lang="cs-CZ" altLang="cs-CZ" sz="2000" dirty="0">
                <a:cs typeface="Times New Roman" panose="02020603050405020304" pitchFamily="18" charset="0"/>
              </a:rPr>
              <a:t>zjistili, že toto záření </a:t>
            </a:r>
            <a:r>
              <a:rPr lang="cs-CZ" altLang="cs-CZ" sz="2000" u="sng" dirty="0">
                <a:solidFill>
                  <a:srgbClr val="FF0000"/>
                </a:solidFill>
                <a:cs typeface="Times New Roman" panose="02020603050405020304" pitchFamily="18" charset="0"/>
              </a:rPr>
              <a:t>vyráží protony z parafínu</a:t>
            </a:r>
            <a:r>
              <a:rPr lang="cs-CZ" altLang="cs-CZ" sz="2000" dirty="0">
                <a:cs typeface="Times New Roman" panose="02020603050405020304" pitchFamily="18" charset="0"/>
              </a:rPr>
              <a:t>.</a:t>
            </a:r>
          </a:p>
          <a:p>
            <a:pPr>
              <a:lnSpc>
                <a:spcPct val="100000"/>
              </a:lnSpc>
              <a:spcBef>
                <a:spcPts val="600"/>
              </a:spcBef>
            </a:pPr>
            <a:endParaRPr lang="cs-CZ" altLang="cs-CZ" sz="2000" dirty="0">
              <a:cs typeface="Times New Roman" panose="02020603050405020304" pitchFamily="18" charset="0"/>
            </a:endParaRPr>
          </a:p>
          <a:p>
            <a:pPr>
              <a:lnSpc>
                <a:spcPct val="100000"/>
              </a:lnSpc>
              <a:spcBef>
                <a:spcPts val="600"/>
              </a:spcBef>
            </a:pPr>
            <a:endParaRPr lang="cs-CZ" altLang="cs-CZ" sz="2000" dirty="0">
              <a:cs typeface="Times New Roman" panose="02020603050405020304" pitchFamily="18" charset="0"/>
            </a:endParaRPr>
          </a:p>
          <a:p>
            <a:pPr>
              <a:lnSpc>
                <a:spcPct val="100000"/>
              </a:lnSpc>
              <a:spcBef>
                <a:spcPts val="600"/>
              </a:spcBef>
            </a:pPr>
            <a:r>
              <a:rPr lang="cs-CZ" altLang="cs-CZ" sz="2000" b="1" dirty="0" err="1">
                <a:cs typeface="Times New Roman" panose="02020603050405020304" pitchFamily="18" charset="0"/>
              </a:rPr>
              <a:t>Chadwick</a:t>
            </a:r>
            <a:r>
              <a:rPr lang="cs-CZ" altLang="cs-CZ" sz="2000" dirty="0">
                <a:cs typeface="Times New Roman" panose="02020603050405020304" pitchFamily="18" charset="0"/>
              </a:rPr>
              <a:t> pochopil, že probíhají reakce (níže). </a:t>
            </a:r>
          </a:p>
          <a:p>
            <a:pPr>
              <a:lnSpc>
                <a:spcPct val="100000"/>
              </a:lnSpc>
              <a:spcBef>
                <a:spcPts val="600"/>
              </a:spcBef>
            </a:pPr>
            <a:r>
              <a:rPr lang="cs-CZ" altLang="cs-CZ" sz="2000" dirty="0">
                <a:cs typeface="Times New Roman" panose="02020603050405020304" pitchFamily="18" charset="0"/>
                <a:sym typeface="ZapfDingbats" pitchFamily="82" charset="2"/>
              </a:rPr>
              <a:t>H</a:t>
            </a:r>
            <a:r>
              <a:rPr lang="cs-CZ" altLang="cs-CZ" sz="2000" dirty="0">
                <a:solidFill>
                  <a:srgbClr val="000000"/>
                </a:solidFill>
                <a:cs typeface="Times New Roman" panose="02020603050405020304" pitchFamily="18" charset="0"/>
                <a:sym typeface="ZapfDingbats" pitchFamily="82" charset="2"/>
              </a:rPr>
              <a:t>motnost neutronu určil z</a:t>
            </a:r>
            <a:r>
              <a:rPr lang="cs-CZ" altLang="cs-CZ" sz="2000" dirty="0">
                <a:cs typeface="Times New Roman" panose="02020603050405020304" pitchFamily="18" charset="0"/>
                <a:sym typeface="ZapfDingbats" pitchFamily="82" charset="2"/>
              </a:rPr>
              <a:t>e znalosti hmotností</a:t>
            </a:r>
          </a:p>
          <a:p>
            <a:pPr marL="0" indent="0">
              <a:lnSpc>
                <a:spcPct val="100000"/>
              </a:lnSpc>
              <a:spcBef>
                <a:spcPts val="600"/>
              </a:spcBef>
              <a:buNone/>
            </a:pPr>
            <a:r>
              <a:rPr lang="cs-CZ" altLang="cs-CZ" sz="2000" dirty="0">
                <a:solidFill>
                  <a:srgbClr val="000000"/>
                </a:solidFill>
                <a:cs typeface="Times New Roman" panose="02020603050405020304" pitchFamily="18" charset="0"/>
                <a:sym typeface="ZapfDingbats" pitchFamily="82" charset="2"/>
              </a:rPr>
              <a:t> </a:t>
            </a:r>
            <a:r>
              <a:rPr lang="cs-CZ" altLang="cs-CZ" sz="2000" baseline="30000" dirty="0">
                <a:solidFill>
                  <a:srgbClr val="000000"/>
                </a:solidFill>
                <a:cs typeface="Times New Roman" panose="02020603050405020304" pitchFamily="18" charset="0"/>
                <a:sym typeface="ZapfDingbats" pitchFamily="82" charset="2"/>
              </a:rPr>
              <a:t>11</a:t>
            </a:r>
            <a:r>
              <a:rPr lang="cs-CZ" altLang="cs-CZ" sz="2000" baseline="-30000" dirty="0">
                <a:solidFill>
                  <a:srgbClr val="000000"/>
                </a:solidFill>
                <a:cs typeface="Times New Roman" panose="02020603050405020304" pitchFamily="18" charset="0"/>
                <a:sym typeface="ZapfDingbats" pitchFamily="82" charset="2"/>
              </a:rPr>
              <a:t>5</a:t>
            </a:r>
            <a:r>
              <a:rPr lang="cs-CZ" altLang="cs-CZ" sz="2000" dirty="0">
                <a:solidFill>
                  <a:srgbClr val="000000"/>
                </a:solidFill>
                <a:cs typeface="Times New Roman" panose="02020603050405020304" pitchFamily="18" charset="0"/>
                <a:sym typeface="ZapfDingbats" pitchFamily="82" charset="2"/>
              </a:rPr>
              <a:t>B a </a:t>
            </a:r>
            <a:r>
              <a:rPr lang="cs-CZ" altLang="cs-CZ" sz="2000" baseline="30000" dirty="0">
                <a:solidFill>
                  <a:srgbClr val="000000"/>
                </a:solidFill>
                <a:cs typeface="Times New Roman" panose="02020603050405020304" pitchFamily="18" charset="0"/>
                <a:sym typeface="ZapfDingbats" pitchFamily="82" charset="2"/>
              </a:rPr>
              <a:t>14</a:t>
            </a:r>
            <a:r>
              <a:rPr lang="cs-CZ" altLang="cs-CZ" sz="2000" baseline="-30000" dirty="0">
                <a:solidFill>
                  <a:srgbClr val="000000"/>
                </a:solidFill>
                <a:cs typeface="Times New Roman" panose="02020603050405020304" pitchFamily="18" charset="0"/>
                <a:sym typeface="ZapfDingbats" pitchFamily="82" charset="2"/>
              </a:rPr>
              <a:t>7</a:t>
            </a:r>
            <a:r>
              <a:rPr lang="cs-CZ" altLang="cs-CZ" sz="2000" dirty="0">
                <a:solidFill>
                  <a:srgbClr val="000000"/>
                </a:solidFill>
                <a:cs typeface="Times New Roman" panose="02020603050405020304" pitchFamily="18" charset="0"/>
                <a:sym typeface="ZapfDingbats" pitchFamily="82" charset="2"/>
              </a:rPr>
              <a:t>N.</a:t>
            </a:r>
            <a:endParaRPr lang="el-GR" altLang="cs-CZ" sz="2000" dirty="0">
              <a:cs typeface="Times New Roman" panose="02020603050405020304" pitchFamily="18" charset="0"/>
            </a:endParaRPr>
          </a:p>
          <a:p>
            <a:pPr>
              <a:lnSpc>
                <a:spcPct val="100000"/>
              </a:lnSpc>
              <a:spcBef>
                <a:spcPts val="600"/>
              </a:spcBef>
            </a:pPr>
            <a:endParaRPr lang="cs-CZ" sz="2000" dirty="0"/>
          </a:p>
          <a:p>
            <a:pPr>
              <a:lnSpc>
                <a:spcPct val="100000"/>
              </a:lnSpc>
            </a:pPr>
            <a:endParaRPr lang="cs-CZ" sz="2000" dirty="0"/>
          </a:p>
        </p:txBody>
      </p:sp>
      <p:sp>
        <p:nvSpPr>
          <p:cNvPr id="2" name="Nadpis 1"/>
          <p:cNvSpPr>
            <a:spLocks noGrp="1"/>
          </p:cNvSpPr>
          <p:nvPr>
            <p:ph type="title"/>
          </p:nvPr>
        </p:nvSpPr>
        <p:spPr>
          <a:xfrm>
            <a:off x="2152650" y="-56451"/>
            <a:ext cx="7886700" cy="1325563"/>
          </a:xfrm>
        </p:spPr>
        <p:txBody>
          <a:bodyPr/>
          <a:lstStyle/>
          <a:p>
            <a:r>
              <a:rPr lang="cs-CZ" b="1" dirty="0"/>
              <a:t>Objev neutronu</a:t>
            </a:r>
          </a:p>
        </p:txBody>
      </p:sp>
      <p:pic>
        <p:nvPicPr>
          <p:cNvPr id="27" name="Obrázek 26"/>
          <p:cNvPicPr>
            <a:picLocks noChangeAspect="1"/>
          </p:cNvPicPr>
          <p:nvPr/>
        </p:nvPicPr>
        <p:blipFill rotWithShape="1">
          <a:blip r:embed="rId2"/>
          <a:srcRect r="57254"/>
          <a:stretch/>
        </p:blipFill>
        <p:spPr>
          <a:xfrm>
            <a:off x="7786221" y="1575061"/>
            <a:ext cx="2600823" cy="762066"/>
          </a:xfrm>
          <a:prstGeom prst="rect">
            <a:avLst/>
          </a:prstGeom>
          <a:ln>
            <a:solidFill>
              <a:srgbClr val="FF0000"/>
            </a:solidFill>
          </a:ln>
        </p:spPr>
      </p:pic>
      <p:pic>
        <p:nvPicPr>
          <p:cNvPr id="28" name="Picture 15" descr="neutron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070359" y="3114095"/>
            <a:ext cx="5178666" cy="335338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Obrázek 9"/>
          <p:cNvPicPr>
            <a:picLocks noChangeAspect="1"/>
          </p:cNvPicPr>
          <p:nvPr/>
        </p:nvPicPr>
        <p:blipFill rotWithShape="1">
          <a:blip r:embed="rId2"/>
          <a:srcRect l="58905"/>
          <a:stretch/>
        </p:blipFill>
        <p:spPr>
          <a:xfrm>
            <a:off x="2342801" y="4941757"/>
            <a:ext cx="2500383" cy="762066"/>
          </a:xfrm>
          <a:prstGeom prst="rect">
            <a:avLst/>
          </a:prstGeom>
          <a:ln>
            <a:solidFill>
              <a:srgbClr val="FF0000"/>
            </a:solidFill>
          </a:ln>
        </p:spPr>
      </p:pic>
    </p:spTree>
    <p:extLst>
      <p:ext uri="{BB962C8B-B14F-4D97-AF65-F5344CB8AC3E}">
        <p14:creationId xmlns:p14="http://schemas.microsoft.com/office/powerpoint/2010/main" val="5648808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52650" y="-56451"/>
            <a:ext cx="7886700" cy="1325563"/>
          </a:xfrm>
        </p:spPr>
        <p:txBody>
          <a:bodyPr/>
          <a:lstStyle/>
          <a:p>
            <a:r>
              <a:rPr lang="cs-CZ" b="1" dirty="0"/>
              <a:t>Objev neutronu</a:t>
            </a:r>
          </a:p>
        </p:txBody>
      </p:sp>
      <p:sp>
        <p:nvSpPr>
          <p:cNvPr id="3" name="Zástupný symbol pro obsah 2"/>
          <p:cNvSpPr>
            <a:spLocks noGrp="1"/>
          </p:cNvSpPr>
          <p:nvPr>
            <p:ph idx="1"/>
          </p:nvPr>
        </p:nvSpPr>
        <p:spPr>
          <a:xfrm>
            <a:off x="752476" y="1033245"/>
            <a:ext cx="7428358" cy="2153856"/>
          </a:xfrm>
        </p:spPr>
        <p:txBody>
          <a:bodyPr>
            <a:noAutofit/>
          </a:bodyPr>
          <a:lstStyle/>
          <a:p>
            <a:pPr>
              <a:lnSpc>
                <a:spcPct val="100000"/>
              </a:lnSpc>
              <a:spcBef>
                <a:spcPts val="600"/>
              </a:spcBef>
            </a:pPr>
            <a:r>
              <a:rPr lang="cs-CZ" sz="2400" dirty="0"/>
              <a:t>1932 </a:t>
            </a:r>
            <a:r>
              <a:rPr lang="cs-CZ" sz="2400" b="1" dirty="0"/>
              <a:t>James </a:t>
            </a:r>
            <a:r>
              <a:rPr lang="cs-CZ" sz="2400" b="1" dirty="0" err="1"/>
              <a:t>Chadwick</a:t>
            </a:r>
            <a:r>
              <a:rPr lang="cs-CZ" sz="2400" b="1" dirty="0"/>
              <a:t> </a:t>
            </a:r>
            <a:r>
              <a:rPr lang="cs-CZ" sz="2400" dirty="0"/>
              <a:t>(1935 </a:t>
            </a:r>
            <a:r>
              <a:rPr lang="cs-CZ" sz="2400" dirty="0" err="1"/>
              <a:t>Nebelova</a:t>
            </a:r>
            <a:r>
              <a:rPr lang="cs-CZ" sz="2400" dirty="0"/>
              <a:t> cena za fyziku) – pracoval s </a:t>
            </a:r>
            <a:r>
              <a:rPr lang="cs-CZ" sz="2400" dirty="0" err="1"/>
              <a:t>Rutherfordem</a:t>
            </a:r>
            <a:r>
              <a:rPr lang="cs-CZ" sz="2400" dirty="0"/>
              <a:t>, objev neutronu</a:t>
            </a:r>
          </a:p>
          <a:p>
            <a:pPr>
              <a:lnSpc>
                <a:spcPct val="100000"/>
              </a:lnSpc>
              <a:spcBef>
                <a:spcPts val="600"/>
              </a:spcBef>
            </a:pPr>
            <a:r>
              <a:rPr lang="cs-CZ" sz="2400" dirty="0"/>
              <a:t>Později vyšlo najevo, že němečtí vědci objevili neutron ve stejnou dobu. Ale objevitel </a:t>
            </a:r>
            <a:r>
              <a:rPr lang="cs-CZ" sz="2400" b="1" dirty="0"/>
              <a:t>Hans </a:t>
            </a:r>
            <a:r>
              <a:rPr lang="cs-CZ" sz="2400" b="1" dirty="0" err="1"/>
              <a:t>Falkenhagen</a:t>
            </a:r>
            <a:r>
              <a:rPr lang="cs-CZ" sz="2400" b="1" dirty="0"/>
              <a:t> </a:t>
            </a:r>
            <a:r>
              <a:rPr lang="cs-CZ" sz="2400" dirty="0"/>
              <a:t>se obával zveřejnění svých výzkumů.</a:t>
            </a:r>
          </a:p>
          <a:p>
            <a:pPr>
              <a:lnSpc>
                <a:spcPct val="100000"/>
              </a:lnSpc>
              <a:spcBef>
                <a:spcPts val="600"/>
              </a:spcBef>
            </a:pPr>
            <a:endParaRPr lang="cs-CZ" sz="2400" dirty="0"/>
          </a:p>
          <a:p>
            <a:pPr>
              <a:lnSpc>
                <a:spcPct val="100000"/>
              </a:lnSpc>
            </a:pPr>
            <a:endParaRPr lang="cs-CZ" sz="2400" dirty="0"/>
          </a:p>
        </p:txBody>
      </p:sp>
      <p:pic>
        <p:nvPicPr>
          <p:cNvPr id="4" name="Picture 12" descr="chadwi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8407265" y="806355"/>
            <a:ext cx="1333500" cy="18859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p:cNvPicPr>
            <a:picLocks noChangeAspect="1"/>
          </p:cNvPicPr>
          <p:nvPr/>
        </p:nvPicPr>
        <p:blipFill>
          <a:blip r:embed="rId3"/>
          <a:stretch>
            <a:fillRect/>
          </a:stretch>
        </p:blipFill>
        <p:spPr>
          <a:xfrm>
            <a:off x="9962007" y="883431"/>
            <a:ext cx="1759958" cy="1731798"/>
          </a:xfrm>
          <a:prstGeom prst="rect">
            <a:avLst/>
          </a:prstGeom>
        </p:spPr>
      </p:pic>
      <p:pic>
        <p:nvPicPr>
          <p:cNvPr id="27" name="Obrázek 26"/>
          <p:cNvPicPr>
            <a:picLocks noChangeAspect="1"/>
          </p:cNvPicPr>
          <p:nvPr/>
        </p:nvPicPr>
        <p:blipFill>
          <a:blip r:embed="rId4"/>
          <a:stretch>
            <a:fillRect/>
          </a:stretch>
        </p:blipFill>
        <p:spPr>
          <a:xfrm>
            <a:off x="1212701" y="5228334"/>
            <a:ext cx="7236442" cy="906368"/>
          </a:xfrm>
          <a:prstGeom prst="rect">
            <a:avLst/>
          </a:prstGeom>
        </p:spPr>
      </p:pic>
      <p:sp>
        <p:nvSpPr>
          <p:cNvPr id="29" name="Zástupný symbol pro obsah 2"/>
          <p:cNvSpPr txBox="1">
            <a:spLocks/>
          </p:cNvSpPr>
          <p:nvPr/>
        </p:nvSpPr>
        <p:spPr>
          <a:xfrm>
            <a:off x="666750" y="3602395"/>
            <a:ext cx="7290327" cy="14443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cs-CZ" sz="2400" dirty="0"/>
              <a:t>Když se </a:t>
            </a:r>
            <a:r>
              <a:rPr lang="cs-CZ" sz="2400" dirty="0" err="1"/>
              <a:t>Chadwick</a:t>
            </a:r>
            <a:r>
              <a:rPr lang="cs-CZ" sz="2400" dirty="0"/>
              <a:t> dozvěděl o </a:t>
            </a:r>
            <a:r>
              <a:rPr lang="cs-CZ" sz="2400" dirty="0" err="1"/>
              <a:t>Falkenhagenovu</a:t>
            </a:r>
            <a:r>
              <a:rPr lang="cs-CZ" sz="2400" dirty="0"/>
              <a:t> objevu, nabídl mu, že se o Nobelovu cenu podělí. </a:t>
            </a:r>
            <a:r>
              <a:rPr lang="cs-CZ" sz="2400" dirty="0" err="1"/>
              <a:t>Falkenhagen</a:t>
            </a:r>
            <a:r>
              <a:rPr lang="cs-CZ" sz="2400" dirty="0"/>
              <a:t> ale skromně odmítl. </a:t>
            </a:r>
          </a:p>
          <a:p>
            <a:pPr marL="0" indent="0">
              <a:lnSpc>
                <a:spcPct val="100000"/>
              </a:lnSpc>
              <a:spcBef>
                <a:spcPts val="600"/>
              </a:spcBef>
              <a:buNone/>
            </a:pPr>
            <a:endParaRPr lang="cs-CZ" sz="2400" dirty="0"/>
          </a:p>
          <a:p>
            <a:pPr>
              <a:lnSpc>
                <a:spcPct val="100000"/>
              </a:lnSpc>
            </a:pPr>
            <a:endParaRPr lang="cs-CZ" sz="2400" dirty="0"/>
          </a:p>
        </p:txBody>
      </p:sp>
      <p:pic>
        <p:nvPicPr>
          <p:cNvPr id="7" name="Obrázek 6"/>
          <p:cNvPicPr>
            <a:picLocks noChangeAspect="1"/>
          </p:cNvPicPr>
          <p:nvPr/>
        </p:nvPicPr>
        <p:blipFill>
          <a:blip r:embed="rId5"/>
          <a:stretch>
            <a:fillRect/>
          </a:stretch>
        </p:blipFill>
        <p:spPr>
          <a:xfrm>
            <a:off x="9177337" y="3457575"/>
            <a:ext cx="1724025" cy="2647950"/>
          </a:xfrm>
          <a:prstGeom prst="rect">
            <a:avLst/>
          </a:prstGeom>
        </p:spPr>
      </p:pic>
      <p:sp>
        <p:nvSpPr>
          <p:cNvPr id="8" name="Obdélník 7"/>
          <p:cNvSpPr/>
          <p:nvPr/>
        </p:nvSpPr>
        <p:spPr>
          <a:xfrm>
            <a:off x="9059273" y="6134702"/>
            <a:ext cx="1960152" cy="369332"/>
          </a:xfrm>
          <a:prstGeom prst="rect">
            <a:avLst/>
          </a:prstGeom>
        </p:spPr>
        <p:txBody>
          <a:bodyPr wrap="none">
            <a:spAutoFit/>
          </a:bodyPr>
          <a:lstStyle/>
          <a:p>
            <a:r>
              <a:rPr lang="cs-CZ" b="1" dirty="0"/>
              <a:t>Hans </a:t>
            </a:r>
            <a:r>
              <a:rPr lang="cs-CZ" b="1" dirty="0" err="1"/>
              <a:t>Falkenhagen</a:t>
            </a:r>
            <a:r>
              <a:rPr lang="cs-CZ" b="1" dirty="0"/>
              <a:t> </a:t>
            </a:r>
            <a:endParaRPr lang="cs-CZ" dirty="0"/>
          </a:p>
        </p:txBody>
      </p:sp>
      <p:sp>
        <p:nvSpPr>
          <p:cNvPr id="9" name="Obdélník 8"/>
          <p:cNvSpPr/>
          <p:nvPr/>
        </p:nvSpPr>
        <p:spPr>
          <a:xfrm>
            <a:off x="9074015" y="2744146"/>
            <a:ext cx="1792478" cy="369332"/>
          </a:xfrm>
          <a:prstGeom prst="rect">
            <a:avLst/>
          </a:prstGeom>
        </p:spPr>
        <p:txBody>
          <a:bodyPr wrap="none">
            <a:spAutoFit/>
          </a:bodyPr>
          <a:lstStyle/>
          <a:p>
            <a:r>
              <a:rPr lang="cs-CZ" b="1" dirty="0"/>
              <a:t>James </a:t>
            </a:r>
            <a:r>
              <a:rPr lang="cs-CZ" b="1" dirty="0" err="1"/>
              <a:t>Chadwick</a:t>
            </a:r>
            <a:r>
              <a:rPr lang="cs-CZ" b="1" dirty="0"/>
              <a:t> </a:t>
            </a:r>
            <a:endParaRPr lang="cs-CZ" dirty="0"/>
          </a:p>
        </p:txBody>
      </p:sp>
    </p:spTree>
    <p:extLst>
      <p:ext uri="{BB962C8B-B14F-4D97-AF65-F5344CB8AC3E}">
        <p14:creationId xmlns:p14="http://schemas.microsoft.com/office/powerpoint/2010/main" val="3743302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52650" y="365127"/>
            <a:ext cx="8125563" cy="1325563"/>
          </a:xfrm>
        </p:spPr>
        <p:txBody>
          <a:bodyPr/>
          <a:lstStyle/>
          <a:p>
            <a:r>
              <a:rPr lang="cs-CZ" b="1" dirty="0"/>
              <a:t>Kvantově mechanický model atomu</a:t>
            </a:r>
            <a:endParaRPr lang="cs-CZ" dirty="0"/>
          </a:p>
        </p:txBody>
      </p:sp>
      <p:sp>
        <p:nvSpPr>
          <p:cNvPr id="3" name="Zástupný symbol pro obsah 2"/>
          <p:cNvSpPr>
            <a:spLocks noGrp="1"/>
          </p:cNvSpPr>
          <p:nvPr>
            <p:ph idx="1"/>
          </p:nvPr>
        </p:nvSpPr>
        <p:spPr>
          <a:xfrm>
            <a:off x="552450" y="1635619"/>
            <a:ext cx="5412921" cy="4717679"/>
          </a:xfrm>
        </p:spPr>
        <p:txBody>
          <a:bodyPr>
            <a:normAutofit fontScale="92500" lnSpcReduction="20000"/>
          </a:bodyPr>
          <a:lstStyle/>
          <a:p>
            <a:pPr>
              <a:lnSpc>
                <a:spcPct val="120000"/>
              </a:lnSpc>
            </a:pPr>
            <a:r>
              <a:rPr lang="cs-CZ" dirty="0"/>
              <a:t>Bohrův model atomu byl </a:t>
            </a:r>
            <a:r>
              <a:rPr lang="pl-PL" dirty="0"/>
              <a:t>použitelný jen na atom vodíku, nevysvětloval existenci energetických podslupek ve spektrech</a:t>
            </a:r>
          </a:p>
          <a:p>
            <a:pPr>
              <a:lnSpc>
                <a:spcPct val="120000"/>
              </a:lnSpc>
            </a:pPr>
            <a:r>
              <a:rPr lang="cs-CZ" dirty="0"/>
              <a:t>spektra složitějších atomů jsou jím nevysvětlitelná→ </a:t>
            </a:r>
          </a:p>
          <a:p>
            <a:pPr>
              <a:lnSpc>
                <a:spcPct val="120000"/>
              </a:lnSpc>
            </a:pPr>
            <a:r>
              <a:rPr lang="cs-CZ" dirty="0"/>
              <a:t>vznik kvantového modelu atomu</a:t>
            </a:r>
          </a:p>
          <a:p>
            <a:pPr>
              <a:lnSpc>
                <a:spcPct val="120000"/>
              </a:lnSpc>
            </a:pPr>
            <a:r>
              <a:rPr lang="it-IT" dirty="0">
                <a:solidFill>
                  <a:srgbClr val="FF0000"/>
                </a:solidFill>
              </a:rPr>
              <a:t>stav č</a:t>
            </a:r>
            <a:r>
              <a:rPr lang="cs-CZ" dirty="0">
                <a:solidFill>
                  <a:srgbClr val="FF0000"/>
                </a:solidFill>
              </a:rPr>
              <a:t>á</a:t>
            </a:r>
            <a:r>
              <a:rPr lang="it-IT" dirty="0">
                <a:solidFill>
                  <a:srgbClr val="FF0000"/>
                </a:solidFill>
              </a:rPr>
              <a:t>stice </a:t>
            </a:r>
            <a:r>
              <a:rPr lang="it-IT" u="sng" dirty="0">
                <a:solidFill>
                  <a:srgbClr val="FF0000"/>
                </a:solidFill>
              </a:rPr>
              <a:t>nen</a:t>
            </a:r>
            <a:r>
              <a:rPr lang="cs-CZ" u="sng" dirty="0">
                <a:solidFill>
                  <a:srgbClr val="FF0000"/>
                </a:solidFill>
              </a:rPr>
              <a:t>í </a:t>
            </a:r>
            <a:r>
              <a:rPr lang="it-IT" u="sng" dirty="0">
                <a:solidFill>
                  <a:srgbClr val="FF0000"/>
                </a:solidFill>
              </a:rPr>
              <a:t>pops</a:t>
            </a:r>
            <a:r>
              <a:rPr lang="cs-CZ" u="sng" dirty="0">
                <a:solidFill>
                  <a:srgbClr val="FF0000"/>
                </a:solidFill>
              </a:rPr>
              <a:t>á</a:t>
            </a:r>
            <a:r>
              <a:rPr lang="it-IT" u="sng" dirty="0">
                <a:solidFill>
                  <a:srgbClr val="FF0000"/>
                </a:solidFill>
              </a:rPr>
              <a:t>n jej</a:t>
            </a:r>
            <a:r>
              <a:rPr lang="cs-CZ" u="sng" dirty="0">
                <a:solidFill>
                  <a:srgbClr val="FF0000"/>
                </a:solidFill>
              </a:rPr>
              <a:t>í polohou a hybností, ale </a:t>
            </a:r>
            <a:r>
              <a:rPr lang="cs-CZ" b="1" u="sng" dirty="0">
                <a:solidFill>
                  <a:srgbClr val="FF0000"/>
                </a:solidFill>
              </a:rPr>
              <a:t>vlnovou </a:t>
            </a:r>
            <a:r>
              <a:rPr lang="it-IT" b="1" u="sng" dirty="0">
                <a:solidFill>
                  <a:srgbClr val="FF0000"/>
                </a:solidFill>
              </a:rPr>
              <a:t>funkc</a:t>
            </a:r>
            <a:r>
              <a:rPr lang="cs-CZ" b="1" u="sng" dirty="0">
                <a:solidFill>
                  <a:srgbClr val="FF0000"/>
                </a:solidFill>
              </a:rPr>
              <a:t>í</a:t>
            </a:r>
            <a:r>
              <a:rPr lang="it-IT" dirty="0">
                <a:solidFill>
                  <a:srgbClr val="FF0000"/>
                </a:solidFill>
              </a:rPr>
              <a:t>, kter</a:t>
            </a:r>
            <a:r>
              <a:rPr lang="cs-CZ" dirty="0">
                <a:solidFill>
                  <a:srgbClr val="FF0000"/>
                </a:solidFill>
              </a:rPr>
              <a:t>á</a:t>
            </a:r>
            <a:r>
              <a:rPr lang="it-IT" dirty="0">
                <a:solidFill>
                  <a:srgbClr val="FF0000"/>
                </a:solidFill>
              </a:rPr>
              <a:t> ud</a:t>
            </a:r>
            <a:r>
              <a:rPr lang="cs-CZ" dirty="0">
                <a:solidFill>
                  <a:srgbClr val="FF0000"/>
                </a:solidFill>
              </a:rPr>
              <a:t>á</a:t>
            </a:r>
            <a:r>
              <a:rPr lang="it-IT" dirty="0">
                <a:solidFill>
                  <a:srgbClr val="FF0000"/>
                </a:solidFill>
              </a:rPr>
              <a:t>v</a:t>
            </a:r>
            <a:r>
              <a:rPr lang="cs-CZ" dirty="0">
                <a:solidFill>
                  <a:srgbClr val="FF0000"/>
                </a:solidFill>
              </a:rPr>
              <a:t>á</a:t>
            </a:r>
            <a:r>
              <a:rPr lang="it-IT" dirty="0">
                <a:solidFill>
                  <a:srgbClr val="FF0000"/>
                </a:solidFill>
              </a:rPr>
              <a:t> stav č</a:t>
            </a:r>
            <a:r>
              <a:rPr lang="cs-CZ" dirty="0">
                <a:solidFill>
                  <a:srgbClr val="FF0000"/>
                </a:solidFill>
              </a:rPr>
              <a:t>á</a:t>
            </a:r>
            <a:r>
              <a:rPr lang="it-IT" dirty="0">
                <a:solidFill>
                  <a:srgbClr val="FF0000"/>
                </a:solidFill>
              </a:rPr>
              <a:t>stice</a:t>
            </a:r>
            <a:r>
              <a:rPr lang="cs-CZ" dirty="0">
                <a:solidFill>
                  <a:srgbClr val="FF0000"/>
                </a:solidFill>
              </a:rPr>
              <a:t> v jakémkoli čase</a:t>
            </a:r>
          </a:p>
          <a:p>
            <a:pPr>
              <a:lnSpc>
                <a:spcPct val="120000"/>
              </a:lnSpc>
            </a:pPr>
            <a:endParaRPr lang="cs-CZ" dirty="0"/>
          </a:p>
        </p:txBody>
      </p:sp>
      <p:pic>
        <p:nvPicPr>
          <p:cNvPr id="5" name="Picture 2" descr="http://www.green-planet-solar-energy.com/images/shro_atom_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9061" y="1830778"/>
            <a:ext cx="4685427" cy="4074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39159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52650" y="269877"/>
            <a:ext cx="8021574" cy="1070482"/>
          </a:xfrm>
        </p:spPr>
        <p:txBody>
          <a:bodyPr rtlCol="0">
            <a:normAutofit/>
          </a:bodyPr>
          <a:lstStyle/>
          <a:p>
            <a:pPr>
              <a:defRPr/>
            </a:pPr>
            <a:r>
              <a:rPr lang="cs-CZ" b="1" dirty="0"/>
              <a:t>Kvantově mechanický model atomu</a:t>
            </a:r>
            <a:endParaRPr lang="cs-CZ" dirty="0"/>
          </a:p>
        </p:txBody>
      </p:sp>
      <p:sp>
        <p:nvSpPr>
          <p:cNvPr id="11267" name="Zástupný symbol pro obsah 2"/>
          <p:cNvSpPr>
            <a:spLocks noGrp="1"/>
          </p:cNvSpPr>
          <p:nvPr>
            <p:ph idx="1"/>
          </p:nvPr>
        </p:nvSpPr>
        <p:spPr>
          <a:xfrm>
            <a:off x="990599" y="1212976"/>
            <a:ext cx="9725025" cy="5407280"/>
          </a:xfrm>
        </p:spPr>
        <p:txBody>
          <a:bodyPr>
            <a:normAutofit/>
          </a:bodyPr>
          <a:lstStyle/>
          <a:p>
            <a:pPr>
              <a:lnSpc>
                <a:spcPct val="120000"/>
              </a:lnSpc>
            </a:pPr>
            <a:r>
              <a:rPr lang="cs-CZ" altLang="cs-CZ" sz="2400" dirty="0"/>
              <a:t>vznikl na základě </a:t>
            </a:r>
            <a:r>
              <a:rPr lang="cs-CZ" altLang="cs-CZ" sz="2400" dirty="0" err="1"/>
              <a:t>Lui</a:t>
            </a:r>
            <a:r>
              <a:rPr lang="cs-CZ" altLang="cs-CZ" sz="2400" dirty="0"/>
              <a:t> de </a:t>
            </a:r>
            <a:r>
              <a:rPr lang="cs-CZ" altLang="cs-CZ" sz="2400" dirty="0" err="1"/>
              <a:t>Broglieho</a:t>
            </a:r>
            <a:r>
              <a:rPr lang="cs-CZ" altLang="cs-CZ" sz="2400" dirty="0"/>
              <a:t> (francouzský fyzik) teorie částicových vln </a:t>
            </a:r>
          </a:p>
          <a:p>
            <a:pPr>
              <a:lnSpc>
                <a:spcPct val="120000"/>
              </a:lnSpc>
            </a:pPr>
            <a:endParaRPr lang="cs-CZ" sz="2400" dirty="0"/>
          </a:p>
          <a:p>
            <a:pPr>
              <a:lnSpc>
                <a:spcPct val="120000"/>
              </a:lnSpc>
            </a:pPr>
            <a:endParaRPr lang="cs-CZ" sz="2400" dirty="0"/>
          </a:p>
          <a:p>
            <a:pPr>
              <a:lnSpc>
                <a:spcPct val="120000"/>
              </a:lnSpc>
            </a:pPr>
            <a:endParaRPr lang="cs-CZ" sz="2400" dirty="0"/>
          </a:p>
          <a:p>
            <a:pPr>
              <a:lnSpc>
                <a:spcPct val="120000"/>
              </a:lnSpc>
            </a:pPr>
            <a:endParaRPr lang="cs-CZ" sz="2400" dirty="0"/>
          </a:p>
          <a:p>
            <a:pPr>
              <a:lnSpc>
                <a:spcPct val="120000"/>
              </a:lnSpc>
            </a:pPr>
            <a:endParaRPr lang="cs-CZ" sz="2400" dirty="0"/>
          </a:p>
          <a:p>
            <a:pPr>
              <a:lnSpc>
                <a:spcPct val="120000"/>
              </a:lnSpc>
            </a:pPr>
            <a:endParaRPr lang="cs-CZ" sz="2400" dirty="0"/>
          </a:p>
          <a:p>
            <a:pPr>
              <a:lnSpc>
                <a:spcPct val="120000"/>
              </a:lnSpc>
            </a:pPr>
            <a:r>
              <a:rPr lang="cs-CZ" sz="2400" dirty="0"/>
              <a:t>Oproti energetickým drahám definovali také                                                        tzv. </a:t>
            </a:r>
            <a:r>
              <a:rPr lang="cs-CZ" sz="3200" b="1" dirty="0">
                <a:solidFill>
                  <a:srgbClr val="FF0000"/>
                </a:solidFill>
              </a:rPr>
              <a:t>orbitaly</a:t>
            </a:r>
            <a:r>
              <a:rPr lang="cs-CZ" sz="2400" dirty="0"/>
              <a:t> neboli místa s největší pravděpodobností výskytu elektronu</a:t>
            </a:r>
            <a:endParaRPr lang="cs-CZ" altLang="cs-CZ" sz="2400" dirty="0"/>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6021" y="1731007"/>
            <a:ext cx="3241209" cy="3574417"/>
          </a:xfrm>
          <a:prstGeom prst="rect">
            <a:avLst/>
          </a:prstGeom>
        </p:spPr>
      </p:pic>
      <p:sp>
        <p:nvSpPr>
          <p:cNvPr id="5" name="Zástupný symbol pro obsah 2"/>
          <p:cNvSpPr txBox="1">
            <a:spLocks/>
          </p:cNvSpPr>
          <p:nvPr/>
        </p:nvSpPr>
        <p:spPr>
          <a:xfrm>
            <a:off x="990599" y="1965451"/>
            <a:ext cx="6921641" cy="35753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cs-CZ" altLang="cs-CZ" sz="2400" dirty="0"/>
              <a:t>… a následné práce Ervina </a:t>
            </a:r>
            <a:r>
              <a:rPr lang="cs-CZ" altLang="cs-CZ" sz="2400" dirty="0" err="1"/>
              <a:t>Schrodingera</a:t>
            </a:r>
            <a:r>
              <a:rPr lang="cs-CZ" altLang="cs-CZ" sz="2400" dirty="0"/>
              <a:t> (Rakušan),  v níž představil </a:t>
            </a:r>
            <a:r>
              <a:rPr lang="cs-CZ" altLang="cs-CZ" sz="2400" b="1" dirty="0">
                <a:solidFill>
                  <a:srgbClr val="FF0000"/>
                </a:solidFill>
              </a:rPr>
              <a:t>tzv. </a:t>
            </a:r>
            <a:r>
              <a:rPr lang="cs-CZ" altLang="cs-CZ" sz="3200" b="1" dirty="0" err="1">
                <a:solidFill>
                  <a:srgbClr val="FF0000"/>
                </a:solidFill>
              </a:rPr>
              <a:t>Schrodingerovu</a:t>
            </a:r>
            <a:r>
              <a:rPr lang="cs-CZ" altLang="cs-CZ" sz="3200" b="1" dirty="0">
                <a:solidFill>
                  <a:srgbClr val="FF0000"/>
                </a:solidFill>
              </a:rPr>
              <a:t> rovnici</a:t>
            </a:r>
            <a:r>
              <a:rPr lang="cs-CZ" altLang="cs-CZ" sz="2400" b="1" dirty="0"/>
              <a:t>,</a:t>
            </a:r>
          </a:p>
          <a:p>
            <a:pPr>
              <a:lnSpc>
                <a:spcPct val="120000"/>
              </a:lnSpc>
            </a:pPr>
            <a:r>
              <a:rPr lang="cs-CZ" altLang="cs-CZ" sz="2400" b="1" dirty="0"/>
              <a:t>… podle které elektron (stejně jako všechny ostatní částice) </a:t>
            </a:r>
            <a:r>
              <a:rPr lang="cs-CZ" altLang="cs-CZ" sz="2400" b="1" dirty="0">
                <a:solidFill>
                  <a:srgbClr val="FF0000"/>
                </a:solidFill>
              </a:rPr>
              <a:t>není popisován jako hmotný bod ale jako </a:t>
            </a:r>
            <a:r>
              <a:rPr lang="cs-CZ" altLang="cs-CZ" sz="2400" b="1" u="sng" dirty="0">
                <a:solidFill>
                  <a:srgbClr val="FF0000"/>
                </a:solidFill>
              </a:rPr>
              <a:t>vlnová funkce </a:t>
            </a:r>
            <a:r>
              <a:rPr lang="cs-CZ" altLang="cs-CZ" sz="2400" b="1" dirty="0">
                <a:solidFill>
                  <a:srgbClr val="FF0000"/>
                </a:solidFill>
              </a:rPr>
              <a:t>definující pravděpodobnost výskytu elektronu v různých místech prostoru.  </a:t>
            </a:r>
          </a:p>
        </p:txBody>
      </p:sp>
    </p:spTree>
    <p:extLst>
      <p:ext uri="{BB962C8B-B14F-4D97-AF65-F5344CB8AC3E}">
        <p14:creationId xmlns:p14="http://schemas.microsoft.com/office/powerpoint/2010/main" val="42935231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52650" y="-92074"/>
            <a:ext cx="7886700" cy="1325563"/>
          </a:xfrm>
        </p:spPr>
        <p:txBody>
          <a:bodyPr/>
          <a:lstStyle/>
          <a:p>
            <a:r>
              <a:rPr lang="cs-CZ" b="1" dirty="0"/>
              <a:t>Různé přístupy k témuž…</a:t>
            </a:r>
          </a:p>
        </p:txBody>
      </p:sp>
      <p:sp>
        <p:nvSpPr>
          <p:cNvPr id="3" name="Zástupný symbol pro obsah 2"/>
          <p:cNvSpPr>
            <a:spLocks noGrp="1"/>
          </p:cNvSpPr>
          <p:nvPr>
            <p:ph idx="1"/>
          </p:nvPr>
        </p:nvSpPr>
        <p:spPr>
          <a:xfrm>
            <a:off x="2893552" y="4051671"/>
            <a:ext cx="3422142" cy="928035"/>
          </a:xfrm>
        </p:spPr>
        <p:txBody>
          <a:bodyPr>
            <a:normAutofit/>
          </a:bodyPr>
          <a:lstStyle/>
          <a:p>
            <a:pPr marL="0" indent="0">
              <a:buNone/>
            </a:pPr>
            <a:r>
              <a:rPr lang="cs-CZ" sz="1800" b="1" dirty="0"/>
              <a:t>Erwin Rudolf Josef Alexander </a:t>
            </a:r>
            <a:r>
              <a:rPr lang="cs-CZ" sz="1800" b="1" dirty="0" err="1"/>
              <a:t>Schrödinger</a:t>
            </a:r>
            <a:r>
              <a:rPr lang="cs-CZ" sz="1800" b="1" dirty="0"/>
              <a:t> (12. srpna 1887 Vídeň – 4. ledna 1961 Vídeň) </a:t>
            </a: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4557" y="950026"/>
            <a:ext cx="2278854" cy="2959787"/>
          </a:xfrm>
          <a:prstGeom prst="rect">
            <a:avLst/>
          </a:prstGeom>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6393" y="950026"/>
            <a:ext cx="2227955" cy="2954462"/>
          </a:xfrm>
          <a:prstGeom prst="rect">
            <a:avLst/>
          </a:prstGeom>
        </p:spPr>
      </p:pic>
      <p:sp>
        <p:nvSpPr>
          <p:cNvPr id="6" name="Obdélník 5"/>
          <p:cNvSpPr/>
          <p:nvPr/>
        </p:nvSpPr>
        <p:spPr>
          <a:xfrm>
            <a:off x="6428510" y="4004169"/>
            <a:ext cx="2951019" cy="923330"/>
          </a:xfrm>
          <a:prstGeom prst="rect">
            <a:avLst/>
          </a:prstGeom>
        </p:spPr>
        <p:txBody>
          <a:bodyPr wrap="square">
            <a:spAutoFit/>
          </a:bodyPr>
          <a:lstStyle/>
          <a:p>
            <a:r>
              <a:rPr lang="cs-CZ" b="1" dirty="0"/>
              <a:t>WERNER HEISENBERG</a:t>
            </a:r>
          </a:p>
          <a:p>
            <a:r>
              <a:rPr lang="cs-CZ" b="1" dirty="0"/>
              <a:t>(1901-1976) </a:t>
            </a:r>
            <a:r>
              <a:rPr lang="cs-CZ" b="1" dirty="0" err="1"/>
              <a:t>German</a:t>
            </a:r>
            <a:r>
              <a:rPr lang="cs-CZ" b="1" dirty="0"/>
              <a:t> </a:t>
            </a:r>
            <a:r>
              <a:rPr lang="cs-CZ" b="1" dirty="0" err="1"/>
              <a:t>theoretical</a:t>
            </a:r>
            <a:r>
              <a:rPr lang="cs-CZ" b="1" dirty="0"/>
              <a:t> </a:t>
            </a:r>
            <a:r>
              <a:rPr lang="cs-CZ" b="1" dirty="0" err="1"/>
              <a:t>physicist</a:t>
            </a:r>
            <a:r>
              <a:rPr lang="cs-CZ" b="1" dirty="0"/>
              <a:t> </a:t>
            </a:r>
          </a:p>
        </p:txBody>
      </p:sp>
      <p:sp>
        <p:nvSpPr>
          <p:cNvPr id="7" name="Obdélník 6"/>
          <p:cNvSpPr/>
          <p:nvPr/>
        </p:nvSpPr>
        <p:spPr>
          <a:xfrm>
            <a:off x="2210038" y="5069357"/>
            <a:ext cx="8211312" cy="1569660"/>
          </a:xfrm>
          <a:prstGeom prst="rect">
            <a:avLst/>
          </a:prstGeom>
        </p:spPr>
        <p:txBody>
          <a:bodyPr wrap="square">
            <a:spAutoFit/>
          </a:bodyPr>
          <a:lstStyle/>
          <a:p>
            <a:r>
              <a:rPr lang="cs-CZ" altLang="cs-CZ" sz="2400" b="1" dirty="0"/>
              <a:t>Erwin </a:t>
            </a:r>
            <a:r>
              <a:rPr lang="cs-CZ" altLang="cs-CZ" sz="2400" b="1" dirty="0" err="1"/>
              <a:t>Schrödinger</a:t>
            </a:r>
            <a:r>
              <a:rPr lang="cs-CZ" altLang="cs-CZ" sz="2400" b="1" dirty="0"/>
              <a:t> </a:t>
            </a:r>
            <a:r>
              <a:rPr lang="cs-CZ" altLang="cs-CZ" sz="2400" dirty="0"/>
              <a:t>– </a:t>
            </a:r>
            <a:r>
              <a:rPr lang="cs-CZ" altLang="cs-CZ" sz="2400" dirty="0">
                <a:solidFill>
                  <a:srgbClr val="FF0000"/>
                </a:solidFill>
              </a:rPr>
              <a:t>vlnová</a:t>
            </a:r>
            <a:r>
              <a:rPr lang="cs-CZ" altLang="cs-CZ" sz="2400" dirty="0"/>
              <a:t> kvantová mechanika</a:t>
            </a:r>
          </a:p>
          <a:p>
            <a:r>
              <a:rPr lang="cs-CZ" altLang="cs-CZ" sz="2400" b="1" dirty="0"/>
              <a:t>Werner Heisenberg </a:t>
            </a:r>
            <a:r>
              <a:rPr lang="cs-CZ" altLang="cs-CZ" sz="2400" dirty="0"/>
              <a:t>– </a:t>
            </a:r>
            <a:r>
              <a:rPr lang="cs-CZ" altLang="cs-CZ" sz="2400" dirty="0">
                <a:solidFill>
                  <a:srgbClr val="FF0000"/>
                </a:solidFill>
              </a:rPr>
              <a:t>maticová</a:t>
            </a:r>
            <a:r>
              <a:rPr lang="cs-CZ" altLang="cs-CZ" sz="2400" dirty="0"/>
              <a:t> kvantová mechanika</a:t>
            </a:r>
          </a:p>
          <a:p>
            <a:r>
              <a:rPr lang="cs-CZ" altLang="cs-CZ" sz="2400" dirty="0"/>
              <a:t>Vše vycházelo (u obou teorií), avšak otázka, která hypotéza je tedy správně, která je lepší?</a:t>
            </a:r>
          </a:p>
        </p:txBody>
      </p:sp>
    </p:spTree>
    <p:extLst>
      <p:ext uri="{BB962C8B-B14F-4D97-AF65-F5344CB8AC3E}">
        <p14:creationId xmlns:p14="http://schemas.microsoft.com/office/powerpoint/2010/main" val="1645116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C4038581-4B8C-40F3-99F9-73A70FFDB8A4}"/>
              </a:ext>
            </a:extLst>
          </p:cNvPr>
          <p:cNvSpPr txBox="1"/>
          <p:nvPr/>
        </p:nvSpPr>
        <p:spPr>
          <a:xfrm>
            <a:off x="422988" y="681139"/>
            <a:ext cx="11482873" cy="6017032"/>
          </a:xfrm>
          <a:prstGeom prst="rect">
            <a:avLst/>
          </a:prstGeom>
          <a:noFill/>
        </p:spPr>
        <p:txBody>
          <a:bodyPr wrap="square" rtlCol="0">
            <a:spAutoFit/>
          </a:bodyPr>
          <a:lstStyle/>
          <a:p>
            <a:pPr marL="342900" indent="-342900">
              <a:spcBef>
                <a:spcPts val="600"/>
              </a:spcBef>
              <a:buFont typeface="Arial" panose="020B0604020202020204" pitchFamily="34" charset="0"/>
              <a:buChar char="•"/>
            </a:pPr>
            <a:r>
              <a:rPr lang="cs-CZ" sz="2000" dirty="0"/>
              <a:t>Pro odhad vnitřní kontaminace proměříme oblast úst, nosu, očí, a uší, kde se radioaktivní látky snadno zachycují</a:t>
            </a:r>
          </a:p>
          <a:p>
            <a:pPr marL="342900" indent="-342900">
              <a:spcBef>
                <a:spcPts val="600"/>
              </a:spcBef>
              <a:buFont typeface="Arial" panose="020B0604020202020204" pitchFamily="34" charset="0"/>
              <a:buChar char="•"/>
            </a:pPr>
            <a:r>
              <a:rPr lang="cs-CZ" sz="2000" dirty="0"/>
              <a:t>Osprchování vodou (nejlépe proudem teplé vody od hlavy)</a:t>
            </a:r>
          </a:p>
          <a:p>
            <a:pPr marL="342900" indent="-342900">
              <a:spcBef>
                <a:spcPts val="600"/>
              </a:spcBef>
              <a:buFont typeface="Arial" panose="020B0604020202020204" pitchFamily="34" charset="0"/>
              <a:buChar char="•"/>
            </a:pPr>
            <a:r>
              <a:rPr lang="cs-CZ" sz="2000" b="1" dirty="0">
                <a:solidFill>
                  <a:srgbClr val="C00000"/>
                </a:solidFill>
              </a:rPr>
              <a:t>Dekontaminace kůže</a:t>
            </a:r>
            <a:r>
              <a:rPr lang="cs-CZ" sz="2000" dirty="0"/>
              <a:t>: houbou nebo kartáčkem a dekontaminujeme vhodným detergentem, poté provedeme znovu oplach proudem vody a pokožku osušíme. Jako detergent je nejvhodnější </a:t>
            </a:r>
            <a:r>
              <a:rPr lang="cs-CZ" sz="2000" dirty="0">
                <a:solidFill>
                  <a:srgbClr val="C00000"/>
                </a:solidFill>
              </a:rPr>
              <a:t>kyselé mýdlo</a:t>
            </a:r>
            <a:r>
              <a:rPr lang="cs-CZ" sz="2000" dirty="0"/>
              <a:t>, případně </a:t>
            </a:r>
            <a:r>
              <a:rPr lang="cs-CZ" sz="2000" dirty="0">
                <a:solidFill>
                  <a:srgbClr val="C00000"/>
                </a:solidFill>
              </a:rPr>
              <a:t>10% EDTA</a:t>
            </a:r>
            <a:r>
              <a:rPr lang="cs-CZ" sz="2000" dirty="0"/>
              <a:t> (kyselina </a:t>
            </a:r>
            <a:r>
              <a:rPr lang="cs-CZ" sz="2000" dirty="0" err="1"/>
              <a:t>ethylendiamintetraoctová</a:t>
            </a:r>
            <a:r>
              <a:rPr lang="cs-CZ" sz="2000" dirty="0"/>
              <a:t>, C</a:t>
            </a:r>
            <a:r>
              <a:rPr lang="cs-CZ" sz="2000" baseline="-25000" dirty="0"/>
              <a:t>10</a:t>
            </a:r>
            <a:r>
              <a:rPr lang="cs-CZ" sz="2000" dirty="0"/>
              <a:t>H</a:t>
            </a:r>
            <a:r>
              <a:rPr lang="cs-CZ" sz="2000" baseline="-25000" dirty="0"/>
              <a:t>16</a:t>
            </a:r>
            <a:r>
              <a:rPr lang="cs-CZ" sz="2000" dirty="0"/>
              <a:t>N</a:t>
            </a:r>
            <a:r>
              <a:rPr lang="cs-CZ" sz="2000" baseline="-25000" dirty="0"/>
              <a:t>2</a:t>
            </a:r>
            <a:r>
              <a:rPr lang="cs-CZ" sz="2000" dirty="0"/>
              <a:t>O</a:t>
            </a:r>
            <a:r>
              <a:rPr lang="cs-CZ" sz="2000" baseline="-25000" dirty="0"/>
              <a:t>8</a:t>
            </a:r>
            <a:r>
              <a:rPr lang="cs-CZ" sz="2000" dirty="0"/>
              <a:t>) nebo </a:t>
            </a:r>
            <a:r>
              <a:rPr lang="cs-CZ" sz="2000" dirty="0">
                <a:solidFill>
                  <a:srgbClr val="C00000"/>
                </a:solidFill>
              </a:rPr>
              <a:t>1% DTPA </a:t>
            </a:r>
            <a:r>
              <a:rPr lang="cs-CZ" sz="2000" dirty="0"/>
              <a:t>(Kyselina </a:t>
            </a:r>
            <a:r>
              <a:rPr lang="cs-CZ" sz="2000" dirty="0" err="1"/>
              <a:t>pentetová</a:t>
            </a:r>
            <a:r>
              <a:rPr lang="cs-CZ" sz="2000" dirty="0"/>
              <a:t> nebo kyselina </a:t>
            </a:r>
            <a:r>
              <a:rPr lang="cs-CZ" sz="2000" dirty="0" err="1"/>
              <a:t>diethylentriaminpentaoctová</a:t>
            </a:r>
            <a:r>
              <a:rPr lang="cs-CZ" sz="2000" dirty="0"/>
              <a:t> C</a:t>
            </a:r>
            <a:r>
              <a:rPr lang="cs-CZ" sz="2000" baseline="-25000" dirty="0"/>
              <a:t>14</a:t>
            </a:r>
            <a:r>
              <a:rPr lang="cs-CZ" sz="2000" dirty="0"/>
              <a:t>H</a:t>
            </a:r>
            <a:r>
              <a:rPr lang="cs-CZ" sz="2000" baseline="-25000" dirty="0"/>
              <a:t>23</a:t>
            </a:r>
            <a:r>
              <a:rPr lang="cs-CZ" sz="2000" dirty="0"/>
              <a:t>N</a:t>
            </a:r>
            <a:r>
              <a:rPr lang="cs-CZ" sz="2000" baseline="-25000" dirty="0"/>
              <a:t>3</a:t>
            </a:r>
            <a:r>
              <a:rPr lang="cs-CZ" sz="2000" dirty="0"/>
              <a:t>O</a:t>
            </a:r>
            <a:r>
              <a:rPr lang="cs-CZ" sz="2000" baseline="-25000" dirty="0"/>
              <a:t>10</a:t>
            </a:r>
            <a:r>
              <a:rPr lang="cs-CZ" sz="2000" b="1" dirty="0"/>
              <a:t>)</a:t>
            </a:r>
            <a:r>
              <a:rPr lang="cs-CZ" sz="2000" dirty="0"/>
              <a:t>, </a:t>
            </a:r>
            <a:r>
              <a:rPr lang="cs-CZ" sz="2000" dirty="0">
                <a:solidFill>
                  <a:srgbClr val="C00000"/>
                </a:solidFill>
              </a:rPr>
              <a:t>v případě nouze obyčejným (zásaditým) mýdlem</a:t>
            </a:r>
            <a:r>
              <a:rPr lang="cs-CZ" sz="2000" dirty="0"/>
              <a:t> </a:t>
            </a:r>
          </a:p>
          <a:p>
            <a:pPr marL="342900" indent="-342900">
              <a:spcBef>
                <a:spcPts val="600"/>
              </a:spcBef>
              <a:buFont typeface="Arial" panose="020B0604020202020204" pitchFamily="34" charset="0"/>
              <a:buChar char="•"/>
            </a:pPr>
            <a:r>
              <a:rPr lang="cs-CZ" sz="2000" dirty="0"/>
              <a:t>U nechodících, pokud není osprchování možné, provádí ho zdravotnický personál pomocí tampónů</a:t>
            </a:r>
          </a:p>
          <a:p>
            <a:pPr marL="342900" indent="-342900">
              <a:spcBef>
                <a:spcPts val="600"/>
              </a:spcBef>
              <a:buFont typeface="Arial" panose="020B0604020202020204" pitchFamily="34" charset="0"/>
              <a:buChar char="•"/>
            </a:pPr>
            <a:r>
              <a:rPr lang="cs-CZ" sz="2000" b="1" dirty="0">
                <a:solidFill>
                  <a:srgbClr val="C00000"/>
                </a:solidFill>
              </a:rPr>
              <a:t>Dekontaminace úst</a:t>
            </a:r>
            <a:r>
              <a:rPr lang="cs-CZ" sz="2000" dirty="0"/>
              <a:t>: vyčistit zuby kartáčkem a dutinu ústní v průběhu procedury opakovaně vyplachovat 3% roztokem kyseliny citrónové</a:t>
            </a:r>
          </a:p>
          <a:p>
            <a:pPr marL="342900" indent="-342900">
              <a:spcBef>
                <a:spcPts val="600"/>
              </a:spcBef>
              <a:buFont typeface="Arial" panose="020B0604020202020204" pitchFamily="34" charset="0"/>
              <a:buChar char="•"/>
            </a:pPr>
            <a:r>
              <a:rPr lang="cs-CZ" sz="2000" b="1" dirty="0">
                <a:solidFill>
                  <a:srgbClr val="C00000"/>
                </a:solidFill>
              </a:rPr>
              <a:t>Dekontaminace hltanu</a:t>
            </a:r>
            <a:r>
              <a:rPr lang="cs-CZ" sz="2000" dirty="0"/>
              <a:t>: vykloktání </a:t>
            </a:r>
            <a:r>
              <a:rPr lang="cs-CZ" sz="2000" dirty="0">
                <a:solidFill>
                  <a:srgbClr val="C00000"/>
                </a:solidFill>
              </a:rPr>
              <a:t>3% roztoku peroxidu vodíku</a:t>
            </a:r>
          </a:p>
          <a:p>
            <a:pPr marL="342900" indent="-342900">
              <a:spcBef>
                <a:spcPts val="600"/>
              </a:spcBef>
              <a:buFont typeface="Arial" panose="020B0604020202020204" pitchFamily="34" charset="0"/>
              <a:buChar char="•"/>
            </a:pPr>
            <a:r>
              <a:rPr lang="cs-CZ" sz="2000" b="1" dirty="0">
                <a:solidFill>
                  <a:srgbClr val="C00000"/>
                </a:solidFill>
              </a:rPr>
              <a:t>Dutina nosní a uši</a:t>
            </a:r>
            <a:r>
              <a:rPr lang="cs-CZ" sz="2000" dirty="0"/>
              <a:t>: vodou nebo </a:t>
            </a:r>
            <a:r>
              <a:rPr lang="cs-CZ" sz="2000" dirty="0">
                <a:solidFill>
                  <a:srgbClr val="C00000"/>
                </a:solidFill>
              </a:rPr>
              <a:t>fyziologickým roztokem</a:t>
            </a:r>
          </a:p>
          <a:p>
            <a:pPr marL="342900" indent="-342900">
              <a:spcBef>
                <a:spcPts val="600"/>
              </a:spcBef>
              <a:buFont typeface="Arial" panose="020B0604020202020204" pitchFamily="34" charset="0"/>
              <a:buChar char="•"/>
            </a:pPr>
            <a:r>
              <a:rPr lang="cs-CZ" sz="2000" b="1" dirty="0">
                <a:solidFill>
                  <a:srgbClr val="C00000"/>
                </a:solidFill>
              </a:rPr>
              <a:t>Oči a spojivkový vak</a:t>
            </a:r>
            <a:r>
              <a:rPr lang="cs-CZ" sz="2000" dirty="0"/>
              <a:t>: </a:t>
            </a:r>
            <a:r>
              <a:rPr lang="cs-CZ" sz="2000" dirty="0">
                <a:solidFill>
                  <a:srgbClr val="C00000"/>
                </a:solidFill>
              </a:rPr>
              <a:t>borovou vodou </a:t>
            </a:r>
            <a:r>
              <a:rPr lang="cs-CZ" sz="2000" dirty="0"/>
              <a:t>nebo </a:t>
            </a:r>
            <a:r>
              <a:rPr lang="cs-CZ" sz="2000" dirty="0">
                <a:solidFill>
                  <a:srgbClr val="C00000"/>
                </a:solidFill>
              </a:rPr>
              <a:t>fyziologickým roztokem</a:t>
            </a:r>
          </a:p>
          <a:p>
            <a:pPr marL="342900" indent="-342900">
              <a:spcBef>
                <a:spcPts val="600"/>
              </a:spcBef>
              <a:buFont typeface="Arial" panose="020B0604020202020204" pitchFamily="34" charset="0"/>
              <a:buChar char="•"/>
            </a:pPr>
            <a:r>
              <a:rPr lang="cs-CZ" sz="2000" dirty="0"/>
              <a:t>Omezíme vstřebávání radionuklidů </a:t>
            </a:r>
            <a:r>
              <a:rPr lang="cs-CZ" sz="2000" dirty="0">
                <a:solidFill>
                  <a:srgbClr val="C00000"/>
                </a:solidFill>
              </a:rPr>
              <a:t>v případě porušení kůže podporou krvácení a podvázáním končetiny</a:t>
            </a:r>
            <a:r>
              <a:rPr lang="cs-CZ" sz="2000" dirty="0"/>
              <a:t>, </a:t>
            </a:r>
            <a:r>
              <a:rPr lang="cs-CZ" sz="2000" dirty="0">
                <a:solidFill>
                  <a:srgbClr val="C00000"/>
                </a:solidFill>
              </a:rPr>
              <a:t>ránu vypláchneme fyziologickým roztokem nebo převařenou vodou a sterilně překryjeme</a:t>
            </a:r>
          </a:p>
          <a:p>
            <a:pPr marL="342900" indent="-342900">
              <a:spcBef>
                <a:spcPts val="600"/>
              </a:spcBef>
              <a:buFont typeface="Arial" panose="020B0604020202020204" pitchFamily="34" charset="0"/>
              <a:buChar char="•"/>
            </a:pPr>
            <a:r>
              <a:rPr lang="cs-CZ" sz="2000" u="sng" dirty="0"/>
              <a:t>Dekontaminaci přerušíme, pokud bylo dosaženo aktivity pod stanovenou hodnotou nebo hrozí-li porušení kůže </a:t>
            </a:r>
            <a:r>
              <a:rPr lang="cs-CZ" sz="2000" dirty="0"/>
              <a:t>a nevedou-li opakované dekontaminační postupy ke snižování kontaminace </a:t>
            </a:r>
          </a:p>
        </p:txBody>
      </p:sp>
      <p:sp>
        <p:nvSpPr>
          <p:cNvPr id="3" name="TextovéPole 2">
            <a:extLst>
              <a:ext uri="{FF2B5EF4-FFF2-40B4-BE49-F238E27FC236}">
                <a16:creationId xmlns:a16="http://schemas.microsoft.com/office/drawing/2014/main" id="{AA658581-EDFE-4EF3-BCBC-3B0AB040A777}"/>
              </a:ext>
            </a:extLst>
          </p:cNvPr>
          <p:cNvSpPr txBox="1"/>
          <p:nvPr/>
        </p:nvSpPr>
        <p:spPr>
          <a:xfrm>
            <a:off x="4534872" y="169688"/>
            <a:ext cx="2840714" cy="523220"/>
          </a:xfrm>
          <a:prstGeom prst="rect">
            <a:avLst/>
          </a:prstGeom>
          <a:noFill/>
        </p:spPr>
        <p:txBody>
          <a:bodyPr wrap="none" rtlCol="0">
            <a:spAutoFit/>
          </a:bodyPr>
          <a:lstStyle/>
          <a:p>
            <a:r>
              <a:rPr lang="cs-CZ" sz="2800" b="1" dirty="0"/>
              <a:t>DEKONTAMINACE</a:t>
            </a:r>
          </a:p>
        </p:txBody>
      </p:sp>
    </p:spTree>
    <p:extLst>
      <p:ext uri="{BB962C8B-B14F-4D97-AF65-F5344CB8AC3E}">
        <p14:creationId xmlns:p14="http://schemas.microsoft.com/office/powerpoint/2010/main" val="34315630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Paul Adrien Maurice </a:t>
            </a:r>
            <a:r>
              <a:rPr lang="cs-CZ" b="1" dirty="0" err="1"/>
              <a:t>Dirac</a:t>
            </a:r>
            <a:br>
              <a:rPr lang="cs-CZ" b="1" dirty="0"/>
            </a:br>
            <a:endParaRPr lang="cs-CZ" dirty="0"/>
          </a:p>
        </p:txBody>
      </p:sp>
      <p:sp>
        <p:nvSpPr>
          <p:cNvPr id="3" name="Zástupný symbol pro obsah 2"/>
          <p:cNvSpPr>
            <a:spLocks noGrp="1"/>
          </p:cNvSpPr>
          <p:nvPr>
            <p:ph idx="1"/>
          </p:nvPr>
        </p:nvSpPr>
        <p:spPr>
          <a:xfrm>
            <a:off x="732865" y="1608779"/>
            <a:ext cx="6656743" cy="3672651"/>
          </a:xfrm>
        </p:spPr>
        <p:txBody>
          <a:bodyPr>
            <a:noAutofit/>
          </a:bodyPr>
          <a:lstStyle/>
          <a:p>
            <a:r>
              <a:rPr lang="cs-CZ" sz="2400" dirty="0"/>
              <a:t>1928 – </a:t>
            </a:r>
            <a:r>
              <a:rPr lang="cs-CZ" sz="2400" b="1" dirty="0">
                <a:solidFill>
                  <a:srgbClr val="FF0000"/>
                </a:solidFill>
              </a:rPr>
              <a:t>dokázal, že </a:t>
            </a:r>
            <a:r>
              <a:rPr lang="cs-CZ" sz="2400" b="1" dirty="0" err="1">
                <a:solidFill>
                  <a:srgbClr val="FF0000"/>
                </a:solidFill>
              </a:rPr>
              <a:t>Schrödingerova</a:t>
            </a:r>
            <a:r>
              <a:rPr lang="cs-CZ" sz="2400" b="1" dirty="0">
                <a:solidFill>
                  <a:srgbClr val="FF0000"/>
                </a:solidFill>
              </a:rPr>
              <a:t>                                 i Heisenbergova teorie jsou zcela správné</a:t>
            </a:r>
          </a:p>
          <a:p>
            <a:r>
              <a:rPr lang="cs-CZ" sz="2400" dirty="0"/>
              <a:t>Řešení rozporu spočívá v samotném faktu měření: Měření polohy a následně rychlosti elektronu není totéž, jako měření rychlosti a poté polohy. Prvním měřením je totiž elektron ovlivněn</a:t>
            </a:r>
          </a:p>
          <a:p>
            <a:r>
              <a:rPr lang="cs-CZ" sz="2400" dirty="0"/>
              <a:t>VX ≠ XV; </a:t>
            </a:r>
            <a:r>
              <a:rPr lang="cs-CZ" sz="2400" b="1" dirty="0">
                <a:solidFill>
                  <a:srgbClr val="FF0000"/>
                </a:solidFill>
              </a:rPr>
              <a:t>v mikrosvětě tedy neplatí 3</a:t>
            </a:r>
            <a:r>
              <a:rPr lang="en-US" sz="2400" b="1" dirty="0">
                <a:solidFill>
                  <a:srgbClr val="FF0000"/>
                </a:solidFill>
              </a:rPr>
              <a:t>*5 = 5*3</a:t>
            </a:r>
            <a:endParaRPr lang="cs-CZ" sz="2400" b="1" dirty="0">
              <a:solidFill>
                <a:srgbClr val="FF0000"/>
              </a:solidFill>
            </a:endParaRPr>
          </a:p>
          <a:p>
            <a:endParaRPr lang="cs-CZ" sz="2400" dirty="0"/>
          </a:p>
          <a:p>
            <a:endParaRPr lang="cs-CZ" sz="2400"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0003" y="917107"/>
            <a:ext cx="2244207" cy="3311906"/>
          </a:xfrm>
          <a:prstGeom prst="rect">
            <a:avLst/>
          </a:prstGeom>
        </p:spPr>
      </p:pic>
      <p:sp>
        <p:nvSpPr>
          <p:cNvPr id="5" name="TextovéPole 4"/>
          <p:cNvSpPr txBox="1"/>
          <p:nvPr/>
        </p:nvSpPr>
        <p:spPr>
          <a:xfrm>
            <a:off x="1945968" y="4780993"/>
            <a:ext cx="8039595" cy="1569660"/>
          </a:xfrm>
          <a:prstGeom prst="rect">
            <a:avLst/>
          </a:prstGeom>
          <a:noFill/>
        </p:spPr>
        <p:txBody>
          <a:bodyPr wrap="square" rtlCol="0">
            <a:spAutoFit/>
          </a:bodyPr>
          <a:lstStyle/>
          <a:p>
            <a:pPr marL="342900" indent="-342900">
              <a:buFont typeface="Arial" panose="020B0604020202020204" pitchFamily="34" charset="0"/>
              <a:buChar char="•"/>
            </a:pPr>
            <a:r>
              <a:rPr lang="cs-CZ" sz="2400" dirty="0"/>
              <a:t>Toto je základní </a:t>
            </a:r>
            <a:r>
              <a:rPr lang="cs-CZ" sz="2400" b="1" dirty="0"/>
              <a:t>DOGMA MIKROSVĚTA (AB ≠ BA). </a:t>
            </a:r>
          </a:p>
          <a:p>
            <a:pPr marL="342900" indent="-342900">
              <a:buFont typeface="Arial" panose="020B0604020202020204" pitchFamily="34" charset="0"/>
              <a:buChar char="•"/>
            </a:pPr>
            <a:r>
              <a:rPr lang="cs-CZ" sz="2400" dirty="0"/>
              <a:t>Lze z něj odvodit všechny ostatní podivnosti zmíněné dříve, např. že jednou se objekty chovají jako částice, jindy jako vlny někdy diskrétní</a:t>
            </a:r>
          </a:p>
        </p:txBody>
      </p:sp>
    </p:spTree>
    <p:extLst>
      <p:ext uri="{BB962C8B-B14F-4D97-AF65-F5344CB8AC3E}">
        <p14:creationId xmlns:p14="http://schemas.microsoft.com/office/powerpoint/2010/main" val="27063489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209800" y="152400"/>
            <a:ext cx="7772400" cy="1143000"/>
          </a:xfrm>
          <a:noFill/>
          <a:ln/>
        </p:spPr>
        <p:txBody>
          <a:bodyPr/>
          <a:lstStyle/>
          <a:p>
            <a:r>
              <a:rPr lang="cs-CZ" altLang="cs-CZ" sz="3600" b="1" dirty="0" err="1"/>
              <a:t>Schrodingerova</a:t>
            </a:r>
            <a:r>
              <a:rPr lang="cs-CZ" altLang="cs-CZ" sz="3600" b="1" dirty="0"/>
              <a:t> rovnice</a:t>
            </a:r>
            <a:endParaRPr lang="cs-CZ" altLang="cs-CZ" sz="2400" b="1" dirty="0">
              <a:latin typeface="Times New Roman CE" panose="02020603050405020304" pitchFamily="18" charset="0"/>
            </a:endParaRPr>
          </a:p>
        </p:txBody>
      </p:sp>
      <p:sp>
        <p:nvSpPr>
          <p:cNvPr id="27651" name="Rectangle 3"/>
          <p:cNvSpPr>
            <a:spLocks noGrp="1" noChangeArrowheads="1"/>
          </p:cNvSpPr>
          <p:nvPr>
            <p:ph type="body" idx="1"/>
          </p:nvPr>
        </p:nvSpPr>
        <p:spPr>
          <a:xfrm>
            <a:off x="584947" y="1295400"/>
            <a:ext cx="5724525" cy="5048991"/>
          </a:xfrm>
          <a:noFill/>
          <a:ln/>
        </p:spPr>
        <p:txBody>
          <a:bodyPr>
            <a:normAutofit/>
          </a:bodyPr>
          <a:lstStyle/>
          <a:p>
            <a:pPr marL="266700" indent="-177800"/>
            <a:r>
              <a:rPr lang="cs-CZ" altLang="cs-CZ" b="1" dirty="0">
                <a:solidFill>
                  <a:srgbClr val="FF0000"/>
                </a:solidFill>
              </a:rPr>
              <a:t>Vlnová funkce </a:t>
            </a:r>
            <a:r>
              <a:rPr lang="cs-CZ" altLang="cs-CZ" b="1" dirty="0">
                <a:solidFill>
                  <a:srgbClr val="FF0000"/>
                </a:solidFill>
                <a:sym typeface="Symbol" panose="05050102010706020507" pitchFamily="18" charset="2"/>
              </a:rPr>
              <a:t>: u</a:t>
            </a:r>
            <a:r>
              <a:rPr lang="cs-CZ" altLang="cs-CZ" b="1" dirty="0">
                <a:solidFill>
                  <a:srgbClr val="FF0000"/>
                </a:solidFill>
              </a:rPr>
              <a:t>rčuje pravděpodobnost výskytu elektronu v atomovém obalu </a:t>
            </a:r>
            <a:r>
              <a:rPr lang="cs-CZ" altLang="cs-CZ" dirty="0"/>
              <a:t>=&gt; vymezuje existenční oblast elektronu v atomu.</a:t>
            </a:r>
          </a:p>
          <a:p>
            <a:pPr marL="266700" indent="-177800"/>
            <a:r>
              <a:rPr lang="cs-CZ" altLang="cs-CZ" dirty="0"/>
              <a:t>Tato oblast nejpravděpodobnějšího výskytu se nazývá </a:t>
            </a:r>
            <a:r>
              <a:rPr lang="cs-CZ" altLang="cs-CZ" b="1" dirty="0">
                <a:solidFill>
                  <a:srgbClr val="FF0000"/>
                </a:solidFill>
              </a:rPr>
              <a:t>atomový orbital (AO).</a:t>
            </a:r>
          </a:p>
          <a:p>
            <a:pPr marL="266700" indent="-177800"/>
            <a:r>
              <a:rPr lang="cs-CZ" altLang="cs-CZ" dirty="0"/>
              <a:t>Vlnová funkce každého AO je funkcí 3 prostorových souřadnic. Počátek systému souřadnic je vždy umístěn do jádra. </a:t>
            </a:r>
          </a:p>
          <a:p>
            <a:pPr>
              <a:buFontTx/>
              <a:buNone/>
            </a:pPr>
            <a:endParaRPr lang="cs-CZ" altLang="cs-CZ" dirty="0">
              <a:latin typeface="Times New Roman CE" panose="02020603050405020304" pitchFamily="18" charset="0"/>
            </a:endParaRP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1350" y="440129"/>
            <a:ext cx="4777198" cy="6140902"/>
          </a:xfrm>
          <a:prstGeom prst="rect">
            <a:avLst/>
          </a:prstGeom>
        </p:spPr>
      </p:pic>
    </p:spTree>
    <p:extLst>
      <p:ext uri="{BB962C8B-B14F-4D97-AF65-F5344CB8AC3E}">
        <p14:creationId xmlns:p14="http://schemas.microsoft.com/office/powerpoint/2010/main" val="37467688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5" name="TextovéPole 4"/>
          <p:cNvSpPr txBox="1"/>
          <p:nvPr/>
        </p:nvSpPr>
        <p:spPr>
          <a:xfrm>
            <a:off x="4029695" y="1144588"/>
            <a:ext cx="4043799" cy="369332"/>
          </a:xfrm>
          <a:prstGeom prst="rect">
            <a:avLst/>
          </a:prstGeom>
          <a:noFill/>
        </p:spPr>
        <p:txBody>
          <a:bodyPr wrap="none" rtlCol="0">
            <a:spAutoFit/>
          </a:bodyPr>
          <a:lstStyle/>
          <a:p>
            <a:r>
              <a:rPr lang="cs-CZ" dirty="0" err="1"/>
              <a:t>Schrödingerova</a:t>
            </a:r>
            <a:r>
              <a:rPr lang="cs-CZ" dirty="0"/>
              <a:t> rovnice (n, l, m) + spin (s)</a:t>
            </a:r>
          </a:p>
        </p:txBody>
      </p:sp>
    </p:spTree>
    <p:extLst>
      <p:ext uri="{BB962C8B-B14F-4D97-AF65-F5344CB8AC3E}">
        <p14:creationId xmlns:p14="http://schemas.microsoft.com/office/powerpoint/2010/main" val="28272104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2209800" y="152400"/>
            <a:ext cx="7772400" cy="1143000"/>
          </a:xfrm>
          <a:noFill/>
          <a:ln/>
        </p:spPr>
        <p:txBody>
          <a:bodyPr/>
          <a:lstStyle/>
          <a:p>
            <a:r>
              <a:rPr lang="cs-CZ" altLang="cs-CZ" sz="3600"/>
              <a:t>Atomové orbitaly</a:t>
            </a:r>
            <a:br>
              <a:rPr lang="cs-CZ" altLang="cs-CZ" sz="3600"/>
            </a:br>
            <a:r>
              <a:rPr lang="cs-CZ" altLang="cs-CZ" sz="2400"/>
              <a:t> - obsazování - příklad</a:t>
            </a:r>
            <a:endParaRPr lang="cs-CZ" altLang="cs-CZ" sz="2400">
              <a:latin typeface="Times New Roman CE" panose="02020603050405020304" pitchFamily="18" charset="0"/>
            </a:endParaRPr>
          </a:p>
        </p:txBody>
      </p:sp>
      <p:graphicFrame>
        <p:nvGraphicFramePr>
          <p:cNvPr id="36867" name="Object 3"/>
          <p:cNvGraphicFramePr>
            <a:graphicFrameLocks/>
          </p:cNvGraphicFramePr>
          <p:nvPr/>
        </p:nvGraphicFramePr>
        <p:xfrm>
          <a:off x="2728913" y="1617664"/>
          <a:ext cx="6616700" cy="4251325"/>
        </p:xfrm>
        <a:graphic>
          <a:graphicData uri="http://schemas.openxmlformats.org/presentationml/2006/ole">
            <mc:AlternateContent xmlns:mc="http://schemas.openxmlformats.org/markup-compatibility/2006">
              <mc:Choice xmlns:v="urn:schemas-microsoft-com:vml" Requires="v">
                <p:oleObj spid="_x0000_s1156" name="list" r:id="rId3" imgW="6619680" imgH="4267080" progId="Excel.Sheet.5">
                  <p:embed/>
                </p:oleObj>
              </mc:Choice>
              <mc:Fallback>
                <p:oleObj name="list" r:id="rId3" imgW="6619680" imgH="4267080" progId="Excel.Sheet.5">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8913" y="1617664"/>
                        <a:ext cx="6616700" cy="425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5068557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1" y="883333"/>
            <a:ext cx="3659207" cy="1662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2" name="Rectangle 4"/>
          <p:cNvSpPr>
            <a:spLocks noGrp="1" noChangeArrowheads="1"/>
          </p:cNvSpPr>
          <p:nvPr>
            <p:ph type="body" idx="1"/>
          </p:nvPr>
        </p:nvSpPr>
        <p:spPr>
          <a:xfrm>
            <a:off x="2518558" y="1485279"/>
            <a:ext cx="2286000" cy="609600"/>
          </a:xfrm>
          <a:noFill/>
          <a:ln/>
        </p:spPr>
        <p:txBody>
          <a:bodyPr/>
          <a:lstStyle/>
          <a:p>
            <a:pPr>
              <a:buFontTx/>
              <a:buNone/>
            </a:pPr>
            <a:r>
              <a:rPr lang="cs-CZ" altLang="cs-CZ" dirty="0"/>
              <a:t>Orbitaly s:</a:t>
            </a:r>
            <a:endParaRPr lang="cs-CZ" altLang="cs-CZ" dirty="0">
              <a:latin typeface="Times New Roman CE" panose="02020603050405020304" pitchFamily="18" charset="0"/>
            </a:endParaRPr>
          </a:p>
        </p:txBody>
      </p:sp>
      <p:pic>
        <p:nvPicPr>
          <p:cNvPr id="37894" name="Pictur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971" y="2726772"/>
            <a:ext cx="3584554" cy="1537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rrowheads="1"/>
          </p:cNvPicPr>
          <p:nvPr/>
        </p:nvPicPr>
        <p:blipFill rotWithShape="1">
          <a:blip r:embed="rId4">
            <a:extLst>
              <a:ext uri="{28A0092B-C50C-407E-A947-70E740481C1C}">
                <a14:useLocalDpi xmlns:a14="http://schemas.microsoft.com/office/drawing/2010/main" val="0"/>
              </a:ext>
            </a:extLst>
          </a:blip>
          <a:srcRect b="47374"/>
          <a:stretch/>
        </p:blipFill>
        <p:spPr bwMode="auto">
          <a:xfrm>
            <a:off x="4478885" y="4626894"/>
            <a:ext cx="4219575" cy="1704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rrowheads="1"/>
          </p:cNvPicPr>
          <p:nvPr/>
        </p:nvPicPr>
        <p:blipFill rotWithShape="1">
          <a:blip r:embed="rId4">
            <a:extLst>
              <a:ext uri="{28A0092B-C50C-407E-A947-70E740481C1C}">
                <a14:useLocalDpi xmlns:a14="http://schemas.microsoft.com/office/drawing/2010/main" val="0"/>
              </a:ext>
            </a:extLst>
          </a:blip>
          <a:srcRect l="31493" t="50925" r="33187"/>
          <a:stretch/>
        </p:blipFill>
        <p:spPr bwMode="auto">
          <a:xfrm>
            <a:off x="8750137" y="4684382"/>
            <a:ext cx="1490353" cy="1589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4"/>
          <p:cNvSpPr txBox="1">
            <a:spLocks noChangeArrowheads="1"/>
          </p:cNvSpPr>
          <p:nvPr/>
        </p:nvSpPr>
        <p:spPr>
          <a:xfrm>
            <a:off x="2518558" y="3281430"/>
            <a:ext cx="2286000" cy="609600"/>
          </a:xfrm>
          <a:prstGeom prst="rect">
            <a:avLst/>
          </a:prstGeom>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cs-CZ" altLang="cs-CZ" dirty="0"/>
              <a:t>Orbitaly p:</a:t>
            </a:r>
            <a:endParaRPr lang="cs-CZ" altLang="cs-CZ" dirty="0">
              <a:latin typeface="Times New Roman CE" panose="02020603050405020304" pitchFamily="18" charset="0"/>
            </a:endParaRPr>
          </a:p>
        </p:txBody>
      </p:sp>
      <p:sp>
        <p:nvSpPr>
          <p:cNvPr id="10" name="Rectangle 4"/>
          <p:cNvSpPr txBox="1">
            <a:spLocks noChangeArrowheads="1"/>
          </p:cNvSpPr>
          <p:nvPr/>
        </p:nvSpPr>
        <p:spPr>
          <a:xfrm>
            <a:off x="2518558" y="5077581"/>
            <a:ext cx="2286000" cy="609600"/>
          </a:xfrm>
          <a:prstGeom prst="rect">
            <a:avLst/>
          </a:prstGeom>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cs-CZ" altLang="cs-CZ" dirty="0"/>
              <a:t>Orbitaly d:</a:t>
            </a:r>
            <a:endParaRPr lang="cs-CZ" altLang="cs-CZ" dirty="0">
              <a:latin typeface="Times New Roman CE" panose="02020603050405020304" pitchFamily="18" charset="0"/>
            </a:endParaRPr>
          </a:p>
        </p:txBody>
      </p:sp>
      <p:sp>
        <p:nvSpPr>
          <p:cNvPr id="37890" name="Rectangle 2"/>
          <p:cNvSpPr>
            <a:spLocks noGrp="1" noChangeArrowheads="1"/>
          </p:cNvSpPr>
          <p:nvPr>
            <p:ph type="title"/>
          </p:nvPr>
        </p:nvSpPr>
        <p:spPr>
          <a:xfrm>
            <a:off x="2515403" y="618513"/>
            <a:ext cx="7772400" cy="776165"/>
          </a:xfrm>
          <a:noFill/>
          <a:ln/>
        </p:spPr>
        <p:txBody>
          <a:bodyPr>
            <a:noAutofit/>
          </a:bodyPr>
          <a:lstStyle/>
          <a:p>
            <a:r>
              <a:rPr lang="cs-CZ" altLang="cs-CZ" sz="4000" b="1" dirty="0"/>
              <a:t>Atomové orbitaly - tvar</a:t>
            </a:r>
            <a:br>
              <a:rPr lang="cs-CZ" altLang="cs-CZ" sz="4000" b="1" dirty="0"/>
            </a:br>
            <a:endParaRPr lang="cs-CZ" altLang="cs-CZ" sz="4000" b="1" dirty="0">
              <a:latin typeface="Times New Roman CE" panose="02020603050405020304" pitchFamily="18" charset="0"/>
            </a:endParaRPr>
          </a:p>
        </p:txBody>
      </p:sp>
    </p:spTree>
    <p:extLst>
      <p:ext uri="{BB962C8B-B14F-4D97-AF65-F5344CB8AC3E}">
        <p14:creationId xmlns:p14="http://schemas.microsoft.com/office/powerpoint/2010/main" val="6295163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47750" y="155577"/>
            <a:ext cx="10515600" cy="1325563"/>
          </a:xfrm>
        </p:spPr>
        <p:txBody>
          <a:bodyPr>
            <a:normAutofit/>
          </a:bodyPr>
          <a:lstStyle/>
          <a:p>
            <a:r>
              <a:rPr lang="cs-CZ" b="1" dirty="0"/>
              <a:t>MODELY - přehled</a:t>
            </a: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35221" y="1282451"/>
            <a:ext cx="3741629" cy="5262421"/>
          </a:xfrm>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8142" y="296472"/>
            <a:ext cx="4419408" cy="6248400"/>
          </a:xfrm>
          <a:prstGeom prst="rect">
            <a:avLst/>
          </a:prstGeom>
        </p:spPr>
      </p:pic>
    </p:spTree>
    <p:extLst>
      <p:ext uri="{BB962C8B-B14F-4D97-AF65-F5344CB8AC3E}">
        <p14:creationId xmlns:p14="http://schemas.microsoft.com/office/powerpoint/2010/main" val="40893841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523875" y="394648"/>
            <a:ext cx="9485787" cy="5358452"/>
          </a:xfrm>
        </p:spPr>
        <p:txBody>
          <a:bodyPr>
            <a:normAutofit/>
          </a:bodyPr>
          <a:lstStyle/>
          <a:p>
            <a:r>
              <a:rPr lang="cs-CZ" sz="3600" dirty="0"/>
              <a:t>Jádro 99.9% hmotnosti atomu</a:t>
            </a:r>
          </a:p>
          <a:p>
            <a:pPr marL="0" indent="0">
              <a:buNone/>
            </a:pPr>
            <a:endParaRPr lang="cs-CZ" sz="3600" dirty="0"/>
          </a:p>
        </p:txBody>
      </p:sp>
      <p:pic>
        <p:nvPicPr>
          <p:cNvPr id="4" name="Obrázek 3"/>
          <p:cNvPicPr>
            <a:picLocks noChangeAspect="1"/>
          </p:cNvPicPr>
          <p:nvPr/>
        </p:nvPicPr>
        <p:blipFill rotWithShape="1">
          <a:blip r:embed="rId2"/>
          <a:srcRect l="1411" t="-75111" r="-1411" b="75111"/>
          <a:stretch/>
        </p:blipFill>
        <p:spPr>
          <a:xfrm>
            <a:off x="628650" y="-2646952"/>
            <a:ext cx="7427617" cy="4971052"/>
          </a:xfrm>
          <a:prstGeom prst="rect">
            <a:avLst/>
          </a:prstGeom>
        </p:spPr>
      </p:pic>
      <p:pic>
        <p:nvPicPr>
          <p:cNvPr id="6" name="Obrázek 5"/>
          <p:cNvPicPr>
            <a:picLocks noChangeAspect="1"/>
          </p:cNvPicPr>
          <p:nvPr/>
        </p:nvPicPr>
        <p:blipFill>
          <a:blip r:embed="rId3"/>
          <a:stretch>
            <a:fillRect/>
          </a:stretch>
        </p:blipFill>
        <p:spPr>
          <a:xfrm>
            <a:off x="5715000" y="3267075"/>
            <a:ext cx="6042074" cy="3197275"/>
          </a:xfrm>
          <a:prstGeom prst="rect">
            <a:avLst/>
          </a:prstGeom>
        </p:spPr>
      </p:pic>
      <p:pic>
        <p:nvPicPr>
          <p:cNvPr id="7" name="Obrázek 6"/>
          <p:cNvPicPr>
            <a:picLocks noChangeAspect="1"/>
          </p:cNvPicPr>
          <p:nvPr/>
        </p:nvPicPr>
        <p:blipFill rotWithShape="1">
          <a:blip r:embed="rId2"/>
          <a:srcRect l="15920" t="27316" r="14191"/>
          <a:stretch/>
        </p:blipFill>
        <p:spPr>
          <a:xfrm>
            <a:off x="523875" y="2724149"/>
            <a:ext cx="5191125" cy="3613175"/>
          </a:xfrm>
          <a:prstGeom prst="rect">
            <a:avLst/>
          </a:prstGeom>
        </p:spPr>
      </p:pic>
      <p:pic>
        <p:nvPicPr>
          <p:cNvPr id="5" name="Obráze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7379" y="394648"/>
            <a:ext cx="2254446" cy="3393171"/>
          </a:xfrm>
          <a:prstGeom prst="rect">
            <a:avLst/>
          </a:prstGeom>
        </p:spPr>
      </p:pic>
    </p:spTree>
    <p:extLst>
      <p:ext uri="{BB962C8B-B14F-4D97-AF65-F5344CB8AC3E}">
        <p14:creationId xmlns:p14="http://schemas.microsoft.com/office/powerpoint/2010/main" val="312789787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444149"/>
            <a:ext cx="12192000" cy="881783"/>
          </a:xfrm>
        </p:spPr>
        <p:txBody>
          <a:bodyPr/>
          <a:lstStyle/>
          <a:p>
            <a:pPr algn="ctr"/>
            <a:r>
              <a:rPr lang="cs-CZ" b="1" dirty="0"/>
              <a:t>Elementární (?) částice</a:t>
            </a:r>
          </a:p>
        </p:txBody>
      </p:sp>
      <p:sp>
        <p:nvSpPr>
          <p:cNvPr id="7" name="Zástupný symbol pro obsah 2"/>
          <p:cNvSpPr txBox="1">
            <a:spLocks/>
          </p:cNvSpPr>
          <p:nvPr/>
        </p:nvSpPr>
        <p:spPr>
          <a:xfrm>
            <a:off x="916079" y="1608320"/>
            <a:ext cx="9725025" cy="37289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cs-CZ" sz="2400" dirty="0"/>
              <a:t>Elementární = </a:t>
            </a:r>
            <a:r>
              <a:rPr lang="cs-CZ" sz="2400" b="1" dirty="0">
                <a:solidFill>
                  <a:srgbClr val="FF0000"/>
                </a:solidFill>
              </a:rPr>
              <a:t>dále nedělitelný </a:t>
            </a:r>
            <a:r>
              <a:rPr lang="cs-CZ" sz="2400" dirty="0">
                <a:sym typeface="Wingdings" panose="05000000000000000000" pitchFamily="2" charset="2"/>
              </a:rPr>
              <a:t> lepší asi termín „s</a:t>
            </a:r>
            <a:r>
              <a:rPr lang="cs-CZ" sz="2400" dirty="0"/>
              <a:t>ubatomární“ částice</a:t>
            </a:r>
          </a:p>
          <a:p>
            <a:pPr lvl="1">
              <a:lnSpc>
                <a:spcPct val="120000"/>
              </a:lnSpc>
            </a:pPr>
            <a:r>
              <a:rPr lang="cs-CZ" dirty="0"/>
              <a:t>Elektron (e</a:t>
            </a:r>
            <a:r>
              <a:rPr lang="cs-CZ" baseline="30000" dirty="0"/>
              <a:t>-</a:t>
            </a:r>
            <a:r>
              <a:rPr lang="cs-CZ" dirty="0"/>
              <a:t>)</a:t>
            </a:r>
          </a:p>
          <a:p>
            <a:pPr lvl="1">
              <a:lnSpc>
                <a:spcPct val="120000"/>
              </a:lnSpc>
            </a:pPr>
            <a:r>
              <a:rPr lang="cs-CZ" dirty="0"/>
              <a:t>Proton (p</a:t>
            </a:r>
            <a:r>
              <a:rPr lang="cs-CZ" baseline="30000" dirty="0"/>
              <a:t>+</a:t>
            </a:r>
            <a:r>
              <a:rPr lang="cs-CZ" dirty="0"/>
              <a:t>)</a:t>
            </a:r>
          </a:p>
          <a:p>
            <a:pPr lvl="1">
              <a:lnSpc>
                <a:spcPct val="120000"/>
              </a:lnSpc>
            </a:pPr>
            <a:r>
              <a:rPr lang="cs-CZ" dirty="0"/>
              <a:t>Neutron (n</a:t>
            </a:r>
            <a:r>
              <a:rPr lang="cs-CZ" baseline="30000" dirty="0"/>
              <a:t>0</a:t>
            </a:r>
            <a:r>
              <a:rPr lang="cs-CZ" dirty="0"/>
              <a:t>)</a:t>
            </a:r>
          </a:p>
        </p:txBody>
      </p:sp>
      <p:pic>
        <p:nvPicPr>
          <p:cNvPr id="8" name="Obrázek 7"/>
          <p:cNvPicPr>
            <a:picLocks noChangeAspect="1"/>
          </p:cNvPicPr>
          <p:nvPr/>
        </p:nvPicPr>
        <p:blipFill rotWithShape="1">
          <a:blip r:embed="rId2"/>
          <a:srcRect t="13449"/>
          <a:stretch/>
        </p:blipFill>
        <p:spPr>
          <a:xfrm>
            <a:off x="3751727" y="2393576"/>
            <a:ext cx="7373471" cy="3492004"/>
          </a:xfrm>
          <a:prstGeom prst="rect">
            <a:avLst/>
          </a:prstGeom>
        </p:spPr>
      </p:pic>
    </p:spTree>
    <p:extLst>
      <p:ext uri="{BB962C8B-B14F-4D97-AF65-F5344CB8AC3E}">
        <p14:creationId xmlns:p14="http://schemas.microsoft.com/office/powerpoint/2010/main" val="8214009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ZOO ELEMENTÁRNÍCH ČÁSTIC</a:t>
            </a: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0969" y="2815987"/>
            <a:ext cx="5236086" cy="3410001"/>
          </a:xfrm>
          <a:prstGeom prst="rect">
            <a:avLst/>
          </a:prstGeom>
        </p:spPr>
      </p:pic>
      <p:sp>
        <p:nvSpPr>
          <p:cNvPr id="5" name="Obdélník 4"/>
          <p:cNvSpPr/>
          <p:nvPr/>
        </p:nvSpPr>
        <p:spPr>
          <a:xfrm>
            <a:off x="510989" y="3968628"/>
            <a:ext cx="6185646" cy="2456057"/>
          </a:xfrm>
          <a:prstGeom prst="rect">
            <a:avLst/>
          </a:prstGeom>
          <a:ln>
            <a:noFill/>
          </a:ln>
        </p:spPr>
        <p:txBody>
          <a:bodyPr wrap="square">
            <a:spAutoFit/>
          </a:bodyPr>
          <a:lstStyle/>
          <a:p>
            <a:pPr marL="285750" indent="-285750">
              <a:lnSpc>
                <a:spcPct val="120000"/>
              </a:lnSpc>
              <a:buFont typeface="Arial" panose="020B0604020202020204" pitchFamily="34" charset="0"/>
              <a:buChar char="•"/>
            </a:pPr>
            <a:r>
              <a:rPr lang="cs-CZ" sz="2000" dirty="0">
                <a:sym typeface="Wingdings" panose="05000000000000000000" pitchFamily="2" charset="2"/>
              </a:rPr>
              <a:t>50. léta – uvedeny do provozu </a:t>
            </a:r>
            <a:r>
              <a:rPr lang="cs-CZ" sz="2000" b="1" dirty="0">
                <a:solidFill>
                  <a:srgbClr val="FF0000"/>
                </a:solidFill>
                <a:sym typeface="Wingdings" panose="05000000000000000000" pitchFamily="2" charset="2"/>
              </a:rPr>
              <a:t>velké urychlovače </a:t>
            </a:r>
          </a:p>
          <a:p>
            <a:pPr marL="285750" indent="-285750">
              <a:lnSpc>
                <a:spcPct val="120000"/>
              </a:lnSpc>
              <a:buFont typeface="Arial" panose="020B0604020202020204" pitchFamily="34" charset="0"/>
              <a:buChar char="•"/>
            </a:pPr>
            <a:r>
              <a:rPr lang="cs-CZ" sz="2000" dirty="0">
                <a:sym typeface="Wingdings" panose="05000000000000000000" pitchFamily="2" charset="2"/>
              </a:rPr>
              <a:t> objev mnoha dalších částic  </a:t>
            </a:r>
            <a:r>
              <a:rPr lang="cs-CZ" sz="2400" u="sng" dirty="0">
                <a:sym typeface="Wingdings" panose="05000000000000000000" pitchFamily="2" charset="2"/>
              </a:rPr>
              <a:t>příliš mnoho částic na to, aby byly skutečně elementární</a:t>
            </a:r>
          </a:p>
          <a:p>
            <a:pPr marL="285750" indent="-285750">
              <a:lnSpc>
                <a:spcPct val="120000"/>
              </a:lnSpc>
              <a:buFont typeface="Arial" panose="020B0604020202020204" pitchFamily="34" charset="0"/>
              <a:buChar char="•"/>
            </a:pPr>
            <a:r>
              <a:rPr lang="cs-CZ" sz="2000" dirty="0">
                <a:solidFill>
                  <a:srgbClr val="FF0000"/>
                </a:solidFill>
                <a:sym typeface="Wingdings" panose="05000000000000000000" pitchFamily="2" charset="2"/>
              </a:rPr>
              <a:t>Dnes známo asi 100 částic a přibližně stejně (100) antičástic</a:t>
            </a:r>
          </a:p>
          <a:p>
            <a:pPr marL="268288" indent="-268288">
              <a:lnSpc>
                <a:spcPct val="120000"/>
              </a:lnSpc>
            </a:pPr>
            <a:r>
              <a:rPr lang="cs-CZ" sz="2000" dirty="0">
                <a:sym typeface="Wingdings" panose="05000000000000000000" pitchFamily="2" charset="2"/>
              </a:rPr>
              <a:t>     (vs. TISÍCE ČÁSTIC??) </a:t>
            </a:r>
            <a:endParaRPr lang="cs-CZ" sz="2000" dirty="0"/>
          </a:p>
        </p:txBody>
      </p:sp>
      <p:sp>
        <p:nvSpPr>
          <p:cNvPr id="6" name="Zástupný symbol pro obsah 2"/>
          <p:cNvSpPr>
            <a:spLocks noGrp="1"/>
          </p:cNvSpPr>
          <p:nvPr>
            <p:ph idx="1"/>
          </p:nvPr>
        </p:nvSpPr>
        <p:spPr>
          <a:xfrm>
            <a:off x="596153" y="1603808"/>
            <a:ext cx="9979959" cy="2295644"/>
          </a:xfrm>
        </p:spPr>
        <p:txBody>
          <a:bodyPr>
            <a:normAutofit/>
          </a:bodyPr>
          <a:lstStyle/>
          <a:p>
            <a:pPr>
              <a:lnSpc>
                <a:spcPct val="120000"/>
              </a:lnSpc>
            </a:pPr>
            <a:r>
              <a:rPr lang="cs-CZ" sz="2000" dirty="0"/>
              <a:t>Situace se komplikuje s rozvojem </a:t>
            </a:r>
            <a:r>
              <a:rPr lang="cs-CZ" sz="2000" b="1" dirty="0">
                <a:solidFill>
                  <a:srgbClr val="FF0000"/>
                </a:solidFill>
              </a:rPr>
              <a:t>zkoumání kosmického záření </a:t>
            </a:r>
            <a:r>
              <a:rPr lang="cs-CZ" sz="2000" dirty="0">
                <a:sym typeface="Wingdings" panose="05000000000000000000" pitchFamily="2" charset="2"/>
              </a:rPr>
              <a:t> objeveny částice, které se při běžných energiích nevyskytují</a:t>
            </a:r>
          </a:p>
          <a:p>
            <a:pPr lvl="1">
              <a:lnSpc>
                <a:spcPct val="120000"/>
              </a:lnSpc>
            </a:pPr>
            <a:r>
              <a:rPr lang="cs-CZ" sz="2000" dirty="0">
                <a:sym typeface="Wingdings" panose="05000000000000000000" pitchFamily="2" charset="2"/>
              </a:rPr>
              <a:t>Pozitron (e</a:t>
            </a:r>
            <a:r>
              <a:rPr lang="cs-CZ" sz="2000" baseline="30000" dirty="0">
                <a:sym typeface="Wingdings" panose="05000000000000000000" pitchFamily="2" charset="2"/>
              </a:rPr>
              <a:t>+</a:t>
            </a:r>
            <a:r>
              <a:rPr lang="cs-CZ" sz="2000" dirty="0">
                <a:sym typeface="Wingdings" panose="05000000000000000000" pitchFamily="2" charset="2"/>
              </a:rPr>
              <a:t>, antičástice k elektronu)</a:t>
            </a:r>
          </a:p>
          <a:p>
            <a:pPr lvl="1">
              <a:lnSpc>
                <a:spcPct val="120000"/>
              </a:lnSpc>
            </a:pPr>
            <a:r>
              <a:rPr lang="cs-CZ" sz="2000" dirty="0">
                <a:sym typeface="Wingdings" panose="05000000000000000000" pitchFamily="2" charset="2"/>
              </a:rPr>
              <a:t>Mezon </a:t>
            </a:r>
            <a:r>
              <a:rPr lang="cs-CZ" sz="2000" dirty="0">
                <a:latin typeface="Symbol" panose="05050102010706020507" pitchFamily="18" charset="2"/>
                <a:sym typeface="Wingdings" panose="05000000000000000000" pitchFamily="2" charset="2"/>
              </a:rPr>
              <a:t>p</a:t>
            </a:r>
          </a:p>
          <a:p>
            <a:pPr lvl="1">
              <a:lnSpc>
                <a:spcPct val="120000"/>
              </a:lnSpc>
            </a:pPr>
            <a:r>
              <a:rPr lang="cs-CZ" sz="2000" dirty="0" err="1">
                <a:sym typeface="Wingdings" panose="05000000000000000000" pitchFamily="2" charset="2"/>
              </a:rPr>
              <a:t>Mion</a:t>
            </a:r>
            <a:r>
              <a:rPr lang="cs-CZ" sz="2000" dirty="0">
                <a:sym typeface="Wingdings" panose="05000000000000000000" pitchFamily="2" charset="2"/>
              </a:rPr>
              <a:t> (dříve zvaný mezon </a:t>
            </a:r>
            <a:r>
              <a:rPr lang="cs-CZ" sz="2000" dirty="0">
                <a:latin typeface="Symbol" panose="05050102010706020507" pitchFamily="18" charset="2"/>
                <a:sym typeface="Wingdings" panose="05000000000000000000" pitchFamily="2" charset="2"/>
              </a:rPr>
              <a:t>m</a:t>
            </a:r>
            <a:r>
              <a:rPr lang="cs-CZ" sz="2000" dirty="0">
                <a:sym typeface="Wingdings" panose="05000000000000000000" pitchFamily="2" charset="2"/>
              </a:rPr>
              <a:t>)</a:t>
            </a:r>
          </a:p>
        </p:txBody>
      </p:sp>
    </p:spTree>
    <p:extLst>
      <p:ext uri="{BB962C8B-B14F-4D97-AF65-F5344CB8AC3E}">
        <p14:creationId xmlns:p14="http://schemas.microsoft.com/office/powerpoint/2010/main" val="38933515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ČÁSTICE</a:t>
            </a:r>
          </a:p>
        </p:txBody>
      </p:sp>
      <p:sp>
        <p:nvSpPr>
          <p:cNvPr id="3" name="Zástupný symbol pro obsah 2"/>
          <p:cNvSpPr>
            <a:spLocks noGrp="1"/>
          </p:cNvSpPr>
          <p:nvPr>
            <p:ph idx="1"/>
          </p:nvPr>
        </p:nvSpPr>
        <p:spPr>
          <a:xfrm>
            <a:off x="723901" y="1825625"/>
            <a:ext cx="6304314" cy="4351338"/>
          </a:xfrm>
        </p:spPr>
        <p:txBody>
          <a:bodyPr>
            <a:normAutofit/>
          </a:bodyPr>
          <a:lstStyle/>
          <a:p>
            <a:r>
              <a:rPr lang="cs-CZ" dirty="0"/>
              <a:t>Částice se dělí na dvě základní skupiny</a:t>
            </a:r>
          </a:p>
          <a:p>
            <a:r>
              <a:rPr lang="cs-CZ" b="1" dirty="0">
                <a:solidFill>
                  <a:srgbClr val="FF0000"/>
                </a:solidFill>
              </a:rPr>
              <a:t>LEPTONY</a:t>
            </a:r>
            <a:r>
              <a:rPr lang="cs-CZ" dirty="0"/>
              <a:t> (řecky </a:t>
            </a:r>
            <a:r>
              <a:rPr lang="cs-CZ" dirty="0" err="1"/>
              <a:t>leptos</a:t>
            </a:r>
            <a:r>
              <a:rPr lang="cs-CZ" dirty="0"/>
              <a:t> = lehký)</a:t>
            </a:r>
          </a:p>
          <a:p>
            <a:r>
              <a:rPr lang="cs-CZ" dirty="0"/>
              <a:t>a </a:t>
            </a:r>
            <a:r>
              <a:rPr lang="cs-CZ" b="1" dirty="0">
                <a:solidFill>
                  <a:srgbClr val="FF0000"/>
                </a:solidFill>
              </a:rPr>
              <a:t>HADRONY</a:t>
            </a:r>
            <a:r>
              <a:rPr lang="cs-CZ" dirty="0"/>
              <a:t> (řecky </a:t>
            </a:r>
            <a:r>
              <a:rPr lang="cs-CZ" dirty="0" err="1"/>
              <a:t>hadros</a:t>
            </a:r>
            <a:r>
              <a:rPr lang="cs-CZ" dirty="0"/>
              <a:t> = velký, silný)</a:t>
            </a:r>
          </a:p>
          <a:p>
            <a:r>
              <a:rPr lang="cs-CZ" dirty="0"/>
              <a:t>Dělícím kritériem je typ interakce, které mezi částicemi mohou působit</a:t>
            </a:r>
          </a:p>
          <a:p>
            <a:r>
              <a:rPr lang="cs-CZ" dirty="0">
                <a:solidFill>
                  <a:srgbClr val="FF0000"/>
                </a:solidFill>
              </a:rPr>
              <a:t>Leptony </a:t>
            </a:r>
            <a:r>
              <a:rPr lang="cs-CZ" dirty="0">
                <a:solidFill>
                  <a:srgbClr val="FF0000"/>
                </a:solidFill>
                <a:sym typeface="Wingdings" panose="05000000000000000000" pitchFamily="2" charset="2"/>
              </a:rPr>
              <a:t> slabá interakce</a:t>
            </a:r>
          </a:p>
          <a:p>
            <a:r>
              <a:rPr lang="cs-CZ" dirty="0">
                <a:solidFill>
                  <a:srgbClr val="FF0000"/>
                </a:solidFill>
                <a:sym typeface="Wingdings" panose="05000000000000000000" pitchFamily="2" charset="2"/>
              </a:rPr>
              <a:t>Hadrony  silná interakce</a:t>
            </a:r>
          </a:p>
          <a:p>
            <a:r>
              <a:rPr lang="cs-CZ" dirty="0">
                <a:sym typeface="Wingdings" panose="05000000000000000000" pitchFamily="2" charset="2"/>
              </a:rPr>
              <a:t>Pokud mají částice elektrický náboj  </a:t>
            </a:r>
            <a:r>
              <a:rPr lang="cs-CZ" dirty="0">
                <a:solidFill>
                  <a:srgbClr val="FF0000"/>
                </a:solidFill>
                <a:sym typeface="Wingdings" panose="05000000000000000000" pitchFamily="2" charset="2"/>
              </a:rPr>
              <a:t>též elektromagnetické interakce</a:t>
            </a:r>
            <a:endParaRPr lang="cs-CZ" dirty="0">
              <a:solidFill>
                <a:srgbClr val="FF0000"/>
              </a:solidFill>
            </a:endParaRP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9638" y="2804679"/>
            <a:ext cx="2917520" cy="3757412"/>
          </a:xfrm>
          <a:prstGeom prst="rect">
            <a:avLst/>
          </a:prstGeom>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4708" y="141638"/>
            <a:ext cx="3657600" cy="2743200"/>
          </a:xfrm>
          <a:prstGeom prst="rect">
            <a:avLst/>
          </a:prstGeom>
        </p:spPr>
      </p:pic>
    </p:spTree>
    <p:extLst>
      <p:ext uri="{BB962C8B-B14F-4D97-AF65-F5344CB8AC3E}">
        <p14:creationId xmlns:p14="http://schemas.microsoft.com/office/powerpoint/2010/main" val="34260113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C9487304-6BEF-4122-8491-C358E5186238}"/>
              </a:ext>
            </a:extLst>
          </p:cNvPr>
          <p:cNvSpPr txBox="1"/>
          <p:nvPr/>
        </p:nvSpPr>
        <p:spPr>
          <a:xfrm>
            <a:off x="4534872" y="253667"/>
            <a:ext cx="2840714" cy="523220"/>
          </a:xfrm>
          <a:prstGeom prst="rect">
            <a:avLst/>
          </a:prstGeom>
          <a:noFill/>
        </p:spPr>
        <p:txBody>
          <a:bodyPr wrap="none" rtlCol="0">
            <a:spAutoFit/>
          </a:bodyPr>
          <a:lstStyle/>
          <a:p>
            <a:r>
              <a:rPr lang="cs-CZ" sz="2800" b="1" dirty="0"/>
              <a:t>DEKONTAMINACE</a:t>
            </a:r>
          </a:p>
        </p:txBody>
      </p:sp>
      <p:pic>
        <p:nvPicPr>
          <p:cNvPr id="4" name="Obrázek 3" descr="Obsah obrázku osoba, pes&#10;&#10;Popis byl vytvořen automaticky">
            <a:extLst>
              <a:ext uri="{FF2B5EF4-FFF2-40B4-BE49-F238E27FC236}">
                <a16:creationId xmlns:a16="http://schemas.microsoft.com/office/drawing/2014/main" id="{E5E9FF8F-D00D-4ED5-915A-E2F0F42501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6082" y="3133148"/>
            <a:ext cx="4709164" cy="3110374"/>
          </a:xfrm>
          <a:prstGeom prst="rect">
            <a:avLst/>
          </a:prstGeom>
          <a:ln>
            <a:solidFill>
              <a:schemeClr val="tx1"/>
            </a:solidFill>
          </a:ln>
        </p:spPr>
      </p:pic>
      <p:sp>
        <p:nvSpPr>
          <p:cNvPr id="10" name="TextovéPole 9">
            <a:extLst>
              <a:ext uri="{FF2B5EF4-FFF2-40B4-BE49-F238E27FC236}">
                <a16:creationId xmlns:a16="http://schemas.microsoft.com/office/drawing/2014/main" id="{F326CEB2-5E5A-4AAD-8470-BCB829969465}"/>
              </a:ext>
            </a:extLst>
          </p:cNvPr>
          <p:cNvSpPr txBox="1"/>
          <p:nvPr/>
        </p:nvSpPr>
        <p:spPr>
          <a:xfrm>
            <a:off x="716125" y="782345"/>
            <a:ext cx="10759750" cy="2246769"/>
          </a:xfrm>
          <a:prstGeom prst="rect">
            <a:avLst/>
          </a:prstGeom>
          <a:noFill/>
        </p:spPr>
        <p:txBody>
          <a:bodyPr wrap="square">
            <a:spAutoFit/>
          </a:bodyPr>
          <a:lstStyle/>
          <a:p>
            <a:pPr marL="342900" indent="-342900" algn="l">
              <a:buFont typeface="Arial" panose="020B0604020202020204" pitchFamily="34" charset="0"/>
              <a:buChar char="•"/>
            </a:pPr>
            <a:r>
              <a:rPr lang="cs-CZ" sz="2000" b="0" i="0" u="none" strike="noStrike" baseline="0" dirty="0" err="1">
                <a:solidFill>
                  <a:srgbClr val="000000"/>
                </a:solidFill>
                <a:latin typeface="AdvTimes"/>
              </a:rPr>
              <a:t>Instruct</a:t>
            </a:r>
            <a:r>
              <a:rPr lang="cs-CZ" sz="2000" b="0" i="0" u="none" strike="noStrike" baseline="0" dirty="0">
                <a:solidFill>
                  <a:srgbClr val="000000"/>
                </a:solidFill>
                <a:latin typeface="AdvTimes"/>
              </a:rPr>
              <a:t> </a:t>
            </a:r>
            <a:r>
              <a:rPr lang="cs-CZ" sz="2000" b="0" i="0" u="none" strike="noStrike" baseline="0" dirty="0" err="1">
                <a:solidFill>
                  <a:srgbClr val="000000"/>
                </a:solidFill>
                <a:latin typeface="AdvTimes"/>
              </a:rPr>
              <a:t>them</a:t>
            </a:r>
            <a:r>
              <a:rPr lang="cs-CZ" sz="2000" b="0" i="0" u="none" strike="noStrike" baseline="0" dirty="0">
                <a:solidFill>
                  <a:srgbClr val="000000"/>
                </a:solidFill>
                <a:latin typeface="AdvTimes"/>
              </a:rPr>
              <a:t> to </a:t>
            </a:r>
            <a:r>
              <a:rPr lang="en-US" sz="2000" b="0" i="0" u="none" strike="noStrike" baseline="0" dirty="0">
                <a:solidFill>
                  <a:srgbClr val="C00000"/>
                </a:solidFill>
                <a:latin typeface="AdvTimes"/>
              </a:rPr>
              <a:t>avoid excessive scrubbing </a:t>
            </a:r>
            <a:r>
              <a:rPr lang="en-US" sz="2000" b="0" i="0" u="none" strike="noStrike" baseline="0" dirty="0">
                <a:solidFill>
                  <a:srgbClr val="000000"/>
                </a:solidFill>
                <a:latin typeface="AdvTimes"/>
              </a:rPr>
              <a:t>as this may break the skin</a:t>
            </a:r>
            <a:r>
              <a:rPr lang="cs-CZ" sz="2000" b="0" i="0" u="none" strike="noStrike" baseline="0" dirty="0">
                <a:solidFill>
                  <a:srgbClr val="000000"/>
                </a:solidFill>
                <a:latin typeface="AdvTimes"/>
              </a:rPr>
              <a:t> and </a:t>
            </a:r>
            <a:r>
              <a:rPr lang="cs-CZ" sz="2000" b="0" i="0" u="none" strike="noStrike" baseline="0" dirty="0" err="1">
                <a:solidFill>
                  <a:srgbClr val="000000"/>
                </a:solidFill>
                <a:latin typeface="AdvTimes"/>
              </a:rPr>
              <a:t>introduce</a:t>
            </a:r>
            <a:r>
              <a:rPr lang="cs-CZ" sz="2000" b="0" i="0" u="none" strike="noStrike" baseline="0" dirty="0">
                <a:solidFill>
                  <a:srgbClr val="000000"/>
                </a:solidFill>
                <a:latin typeface="AdvTimes"/>
              </a:rPr>
              <a:t> </a:t>
            </a:r>
            <a:r>
              <a:rPr lang="cs-CZ" sz="2000" b="0" i="0" u="none" strike="noStrike" baseline="0" dirty="0" err="1">
                <a:solidFill>
                  <a:srgbClr val="000000"/>
                </a:solidFill>
                <a:latin typeface="AdvTimes"/>
              </a:rPr>
              <a:t>surface</a:t>
            </a:r>
            <a:r>
              <a:rPr lang="cs-CZ" sz="2000" b="0" i="0" u="none" strike="noStrike" baseline="0" dirty="0">
                <a:solidFill>
                  <a:srgbClr val="000000"/>
                </a:solidFill>
                <a:latin typeface="AdvTimes"/>
              </a:rPr>
              <a:t> </a:t>
            </a:r>
            <a:r>
              <a:rPr lang="cs-CZ" sz="2000" b="0" i="0" u="none" strike="noStrike" baseline="0" dirty="0" err="1">
                <a:solidFill>
                  <a:srgbClr val="000000"/>
                </a:solidFill>
                <a:latin typeface="AdvTimes"/>
              </a:rPr>
              <a:t>contamination</a:t>
            </a:r>
            <a:r>
              <a:rPr lang="cs-CZ" sz="2000" b="0" i="0" u="none" strike="noStrike" baseline="0" dirty="0">
                <a:solidFill>
                  <a:srgbClr val="000000"/>
                </a:solidFill>
                <a:latin typeface="AdvTimes"/>
              </a:rPr>
              <a:t> to </a:t>
            </a:r>
            <a:r>
              <a:rPr lang="cs-CZ" sz="2000" b="0" i="0" u="none" strike="noStrike" baseline="0" dirty="0" err="1">
                <a:solidFill>
                  <a:srgbClr val="000000"/>
                </a:solidFill>
                <a:latin typeface="AdvTimes"/>
              </a:rPr>
              <a:t>internal</a:t>
            </a:r>
            <a:r>
              <a:rPr lang="cs-CZ" sz="2000" b="0" i="0" u="none" strike="noStrike" baseline="0" dirty="0">
                <a:solidFill>
                  <a:srgbClr val="000000"/>
                </a:solidFill>
                <a:latin typeface="AdvTimes"/>
              </a:rPr>
              <a:t> </a:t>
            </a:r>
            <a:r>
              <a:rPr lang="cs-CZ" sz="2000" b="0" i="0" u="none" strike="noStrike" baseline="0" dirty="0" err="1">
                <a:solidFill>
                  <a:srgbClr val="000000"/>
                </a:solidFill>
                <a:latin typeface="AdvTimes"/>
              </a:rPr>
              <a:t>circulation</a:t>
            </a:r>
            <a:r>
              <a:rPr lang="cs-CZ" sz="2000" b="0" i="0" u="none" strike="noStrike" baseline="0" dirty="0">
                <a:solidFill>
                  <a:srgbClr val="000000"/>
                </a:solidFill>
                <a:latin typeface="AdvTimes"/>
              </a:rPr>
              <a:t> </a:t>
            </a:r>
            <a:r>
              <a:rPr lang="de-DE" sz="2000" b="0" i="0" u="none" strike="noStrike" baseline="0" dirty="0">
                <a:solidFill>
                  <a:srgbClr val="000000"/>
                </a:solidFill>
                <a:latin typeface="AdvTimes"/>
              </a:rPr>
              <a:t>(</a:t>
            </a:r>
            <a:r>
              <a:rPr lang="de-DE" sz="2000" b="0" i="0" u="none" strike="noStrike" baseline="0" dirty="0">
                <a:solidFill>
                  <a:srgbClr val="2197D2"/>
                </a:solidFill>
                <a:latin typeface="AdvTimes"/>
              </a:rPr>
              <a:t>Lin, Machleder, </a:t>
            </a:r>
            <a:r>
              <a:rPr lang="de-DE" sz="2000" b="0" i="0" u="none" strike="noStrike" baseline="0" dirty="0" err="1">
                <a:solidFill>
                  <a:srgbClr val="2197D2"/>
                </a:solidFill>
                <a:latin typeface="AdvTimes"/>
              </a:rPr>
              <a:t>DiPoce</a:t>
            </a:r>
            <a:r>
              <a:rPr lang="de-DE" sz="2000" b="0" i="0" u="none" strike="noStrike" baseline="0" dirty="0">
                <a:solidFill>
                  <a:srgbClr val="2197D2"/>
                </a:solidFill>
                <a:latin typeface="AdvTimes"/>
              </a:rPr>
              <a:t>, &amp; Brenner, 2013</a:t>
            </a:r>
            <a:r>
              <a:rPr lang="de-DE" sz="2000" b="0" i="0" u="none" strike="noStrike" baseline="0" dirty="0">
                <a:solidFill>
                  <a:srgbClr val="000000"/>
                </a:solidFill>
                <a:latin typeface="AdvTimes"/>
              </a:rPr>
              <a:t>).</a:t>
            </a:r>
          </a:p>
          <a:p>
            <a:pPr marL="342900" indent="-342900" algn="l">
              <a:buFont typeface="Arial" panose="020B0604020202020204" pitchFamily="34" charset="0"/>
              <a:buChar char="•"/>
            </a:pPr>
            <a:r>
              <a:rPr lang="en-US" sz="2000" b="0" i="0" u="none" strike="noStrike" baseline="0" dirty="0">
                <a:solidFill>
                  <a:srgbClr val="C00000"/>
                </a:solidFill>
                <a:latin typeface="AdvTimes"/>
              </a:rPr>
              <a:t>Avoid allowing water to run into orifices or open</a:t>
            </a:r>
            <a:r>
              <a:rPr lang="cs-CZ" sz="2000" b="0" i="0" u="none" strike="noStrike" baseline="0" dirty="0">
                <a:solidFill>
                  <a:srgbClr val="C00000"/>
                </a:solidFill>
                <a:latin typeface="AdvTimes"/>
              </a:rPr>
              <a:t> </a:t>
            </a:r>
            <a:r>
              <a:rPr lang="en-US" sz="2000" b="0" i="0" u="none" strike="noStrike" baseline="0" dirty="0">
                <a:solidFill>
                  <a:srgbClr val="C00000"/>
                </a:solidFill>
                <a:latin typeface="AdvTimes"/>
              </a:rPr>
              <a:t>wounds and wear properly fitting eye protection</a:t>
            </a:r>
            <a:r>
              <a:rPr lang="cs-CZ" sz="2000" b="0" i="0" u="none" strike="noStrike" baseline="0" dirty="0">
                <a:solidFill>
                  <a:srgbClr val="C00000"/>
                </a:solidFill>
                <a:latin typeface="AdvTimes"/>
              </a:rPr>
              <a:t> </a:t>
            </a:r>
            <a:r>
              <a:rPr lang="en-US" sz="2000" b="0" i="0" u="none" strike="noStrike" baseline="0" dirty="0">
                <a:solidFill>
                  <a:srgbClr val="C00000"/>
                </a:solidFill>
                <a:latin typeface="AdvTimes"/>
              </a:rPr>
              <a:t> </a:t>
            </a:r>
            <a:r>
              <a:rPr lang="en-US" sz="2000" b="0" i="0" u="none" strike="noStrike" baseline="0" dirty="0">
                <a:solidFill>
                  <a:srgbClr val="000000"/>
                </a:solidFill>
                <a:latin typeface="AdvTimes"/>
              </a:rPr>
              <a:t>if performing</a:t>
            </a:r>
            <a:r>
              <a:rPr lang="cs-CZ" sz="2000" b="0" i="0" u="none" strike="noStrike" baseline="0" dirty="0">
                <a:solidFill>
                  <a:srgbClr val="000000"/>
                </a:solidFill>
                <a:latin typeface="AdvTimes"/>
              </a:rPr>
              <a:t> </a:t>
            </a:r>
            <a:r>
              <a:rPr lang="fr-FR" sz="2000" b="0" i="0" u="none" strike="noStrike" baseline="0" dirty="0">
                <a:solidFill>
                  <a:srgbClr val="000000"/>
                </a:solidFill>
                <a:latin typeface="AdvTimes"/>
              </a:rPr>
              <a:t>decontamination (</a:t>
            </a:r>
            <a:r>
              <a:rPr lang="fr-FR" sz="2000" b="0" i="0" u="none" strike="noStrike" baseline="0" dirty="0">
                <a:solidFill>
                  <a:srgbClr val="2197D2"/>
                </a:solidFill>
                <a:latin typeface="AdvTimes"/>
              </a:rPr>
              <a:t>Wolbarst et al., 2010</a:t>
            </a:r>
            <a:r>
              <a:rPr lang="fr-FR" sz="2000" b="0" i="0" u="none" strike="noStrike" baseline="0" dirty="0">
                <a:solidFill>
                  <a:srgbClr val="000000"/>
                </a:solidFill>
                <a:latin typeface="AdvTimes"/>
              </a:rPr>
              <a:t>).</a:t>
            </a:r>
            <a:endParaRPr lang="cs-CZ" sz="2000" b="0" i="0" u="none" strike="noStrike" baseline="0" dirty="0">
              <a:solidFill>
                <a:srgbClr val="000000"/>
              </a:solidFill>
              <a:latin typeface="AdvTimes"/>
            </a:endParaRPr>
          </a:p>
          <a:p>
            <a:pPr marL="342900" indent="-342900" algn="l">
              <a:buFont typeface="Arial" panose="020B0604020202020204" pitchFamily="34" charset="0"/>
              <a:buChar char="•"/>
            </a:pPr>
            <a:r>
              <a:rPr lang="en-US" sz="2000" b="0" i="0" u="none" strike="noStrike" baseline="0" dirty="0">
                <a:solidFill>
                  <a:srgbClr val="000000"/>
                </a:solidFill>
                <a:latin typeface="AdvTimes"/>
              </a:rPr>
              <a:t>Showering and bathing the patient continue </a:t>
            </a:r>
            <a:r>
              <a:rPr lang="en-US" sz="2000" b="0" i="0" u="none" strike="noStrike" baseline="0" dirty="0">
                <a:solidFill>
                  <a:srgbClr val="C00000"/>
                </a:solidFill>
                <a:latin typeface="AdvTimes"/>
              </a:rPr>
              <a:t>until surveys</a:t>
            </a:r>
            <a:r>
              <a:rPr lang="cs-CZ" sz="2000" b="0" i="0" u="none" strike="noStrike" baseline="0" dirty="0">
                <a:solidFill>
                  <a:srgbClr val="C00000"/>
                </a:solidFill>
                <a:latin typeface="AdvTimes"/>
              </a:rPr>
              <a:t> </a:t>
            </a:r>
            <a:r>
              <a:rPr lang="en-US" sz="2000" b="0" i="0" u="none" strike="noStrike" baseline="0" dirty="0">
                <a:solidFill>
                  <a:srgbClr val="C00000"/>
                </a:solidFill>
                <a:latin typeface="AdvTimes"/>
              </a:rPr>
              <a:t>read </a:t>
            </a:r>
            <a:r>
              <a:rPr lang="cs-CZ" sz="2000" b="1" i="0" u="none" strike="noStrike" baseline="0" dirty="0">
                <a:solidFill>
                  <a:srgbClr val="C00000"/>
                </a:solidFill>
                <a:latin typeface="AdvPS4731B1"/>
              </a:rPr>
              <a:t>&lt; 0</a:t>
            </a:r>
            <a:r>
              <a:rPr lang="en-US" sz="2000" b="1" i="0" u="none" strike="noStrike" baseline="0" dirty="0">
                <a:solidFill>
                  <a:srgbClr val="C00000"/>
                </a:solidFill>
                <a:latin typeface="AdvTimes"/>
              </a:rPr>
              <a:t>.5 </a:t>
            </a:r>
            <a:r>
              <a:rPr lang="en-US" sz="2000" b="1" i="0" u="none" strike="noStrike" baseline="0" dirty="0" err="1">
                <a:solidFill>
                  <a:srgbClr val="C00000"/>
                </a:solidFill>
                <a:latin typeface="AdvTimes"/>
              </a:rPr>
              <a:t>mR</a:t>
            </a:r>
            <a:r>
              <a:rPr lang="en-US" sz="2000" b="1" i="0" u="none" strike="noStrike" baseline="0" dirty="0">
                <a:solidFill>
                  <a:srgbClr val="C00000"/>
                </a:solidFill>
                <a:latin typeface="AdvTimes"/>
              </a:rPr>
              <a:t>/h</a:t>
            </a:r>
            <a:r>
              <a:rPr lang="cs-CZ" sz="2000" b="1" i="0" u="none" strike="noStrike" baseline="0" dirty="0">
                <a:solidFill>
                  <a:srgbClr val="C00000"/>
                </a:solidFill>
                <a:latin typeface="AdvTimes"/>
              </a:rPr>
              <a:t> (5 </a:t>
            </a:r>
            <a:r>
              <a:rPr lang="cs-CZ" sz="2000" b="1" i="0" u="none" strike="noStrike" baseline="0" dirty="0" err="1">
                <a:solidFill>
                  <a:srgbClr val="C00000"/>
                </a:solidFill>
                <a:latin typeface="Symbol" panose="05050102010706020507" pitchFamily="18" charset="2"/>
              </a:rPr>
              <a:t>m</a:t>
            </a:r>
            <a:r>
              <a:rPr lang="cs-CZ" sz="2000" b="1" i="0" u="none" strike="noStrike" baseline="0" dirty="0" err="1">
                <a:solidFill>
                  <a:srgbClr val="C00000"/>
                </a:solidFill>
                <a:latin typeface="AdvTimes"/>
              </a:rPr>
              <a:t>Gy</a:t>
            </a:r>
            <a:r>
              <a:rPr lang="cs-CZ" sz="2000" b="1" i="0" u="none" strike="noStrike" baseline="0" dirty="0">
                <a:solidFill>
                  <a:srgbClr val="C00000"/>
                </a:solidFill>
                <a:latin typeface="AdvTimes"/>
              </a:rPr>
              <a:t>/h; </a:t>
            </a:r>
            <a:r>
              <a:rPr lang="cs-CZ" sz="2000" b="1" dirty="0">
                <a:solidFill>
                  <a:srgbClr val="C00000"/>
                </a:solidFill>
              </a:rPr>
              <a:t>1 R </a:t>
            </a:r>
            <a:r>
              <a:rPr lang="cs-CZ" sz="2000" b="1" dirty="0">
                <a:solidFill>
                  <a:srgbClr val="C00000"/>
                </a:solidFill>
                <a:latin typeface="Bahnschrift Light" panose="020B0502040204020203" pitchFamily="34" charset="0"/>
              </a:rPr>
              <a:t>~</a:t>
            </a:r>
            <a:r>
              <a:rPr lang="cs-CZ" sz="2000" b="1" dirty="0">
                <a:solidFill>
                  <a:srgbClr val="C00000"/>
                </a:solidFill>
              </a:rPr>
              <a:t>0.01 </a:t>
            </a:r>
            <a:r>
              <a:rPr lang="cs-CZ" sz="2000" b="1" dirty="0" err="1">
                <a:solidFill>
                  <a:srgbClr val="C00000"/>
                </a:solidFill>
              </a:rPr>
              <a:t>Gy</a:t>
            </a:r>
            <a:r>
              <a:rPr lang="cs-CZ" sz="2000" b="1" dirty="0">
                <a:solidFill>
                  <a:srgbClr val="C00000"/>
                </a:solidFill>
              </a:rPr>
              <a:t>)</a:t>
            </a:r>
          </a:p>
          <a:p>
            <a:pPr marL="342900" indent="-342900" algn="l">
              <a:buFont typeface="Arial" panose="020B0604020202020204" pitchFamily="34" charset="0"/>
              <a:buChar char="•"/>
            </a:pPr>
            <a:r>
              <a:rPr lang="en-US" sz="2000" b="1" i="0" u="none" strike="noStrike" baseline="0" dirty="0">
                <a:solidFill>
                  <a:srgbClr val="C00000"/>
                </a:solidFill>
                <a:latin typeface="AdvTimes"/>
              </a:rPr>
              <a:t> </a:t>
            </a:r>
            <a:r>
              <a:rPr lang="en-US" sz="2000" b="0" i="0" u="none" strike="noStrike" baseline="0" dirty="0">
                <a:solidFill>
                  <a:srgbClr val="C00000"/>
                </a:solidFill>
                <a:latin typeface="AdvTimes"/>
              </a:rPr>
              <a:t>or until no further contamination</a:t>
            </a:r>
            <a:r>
              <a:rPr lang="cs-CZ" sz="2000" b="0" i="0" u="none" strike="noStrike" baseline="0" dirty="0">
                <a:solidFill>
                  <a:srgbClr val="C00000"/>
                </a:solidFill>
                <a:latin typeface="AdvTimes"/>
              </a:rPr>
              <a:t> </a:t>
            </a:r>
            <a:r>
              <a:rPr lang="en-US" sz="2000" b="0" i="0" u="none" strike="noStrike" baseline="0" dirty="0">
                <a:solidFill>
                  <a:srgbClr val="C00000"/>
                </a:solidFill>
                <a:latin typeface="AdvTimes"/>
              </a:rPr>
              <a:t>can be removed</a:t>
            </a:r>
            <a:r>
              <a:rPr lang="en-US" sz="2000" b="0" i="0" u="none" strike="noStrike" baseline="0" dirty="0">
                <a:solidFill>
                  <a:srgbClr val="000000"/>
                </a:solidFill>
                <a:latin typeface="AdvTimes"/>
              </a:rPr>
              <a:t> (</a:t>
            </a:r>
            <a:r>
              <a:rPr lang="en-US" sz="2000" b="0" i="0" u="none" strike="noStrike" baseline="0" dirty="0">
                <a:solidFill>
                  <a:srgbClr val="2197D2"/>
                </a:solidFill>
                <a:latin typeface="AdvTimes"/>
              </a:rPr>
              <a:t>Lin et al., 2013</a:t>
            </a:r>
            <a:r>
              <a:rPr lang="en-US" sz="2000" b="0" i="0" u="none" strike="noStrike" baseline="0" dirty="0">
                <a:solidFill>
                  <a:srgbClr val="000000"/>
                </a:solidFill>
                <a:latin typeface="AdvTimes"/>
              </a:rPr>
              <a:t>).</a:t>
            </a:r>
            <a:endParaRPr lang="cs-CZ" sz="2000" b="0" i="0" u="none" strike="noStrike" baseline="0" dirty="0">
              <a:solidFill>
                <a:srgbClr val="000000"/>
              </a:solidFill>
              <a:latin typeface="AdvTimes"/>
            </a:endParaRPr>
          </a:p>
          <a:p>
            <a:pPr marL="342900" indent="-342900" algn="l">
              <a:buFont typeface="Arial" panose="020B0604020202020204" pitchFamily="34" charset="0"/>
              <a:buChar char="•"/>
            </a:pPr>
            <a:r>
              <a:rPr lang="cs-CZ" sz="2000" b="0" i="0" u="none" strike="noStrike" baseline="0" dirty="0" err="1">
                <a:solidFill>
                  <a:srgbClr val="000000"/>
                </a:solidFill>
                <a:latin typeface="AdvTimes"/>
              </a:rPr>
              <a:t>Pay</a:t>
            </a:r>
            <a:r>
              <a:rPr lang="cs-CZ" sz="2000" b="0" i="0" u="none" strike="noStrike" baseline="0" dirty="0">
                <a:solidFill>
                  <a:srgbClr val="000000"/>
                </a:solidFill>
                <a:latin typeface="AdvTimes"/>
              </a:rPr>
              <a:t> </a:t>
            </a:r>
            <a:r>
              <a:rPr lang="cs-CZ" sz="2000" b="0" i="0" u="none" strike="noStrike" baseline="0" dirty="0" err="1">
                <a:solidFill>
                  <a:srgbClr val="000000"/>
                </a:solidFill>
                <a:latin typeface="AdvTimes"/>
              </a:rPr>
              <a:t>close</a:t>
            </a:r>
            <a:r>
              <a:rPr lang="cs-CZ" sz="2000" b="0" i="0" u="none" strike="noStrike" baseline="0" dirty="0">
                <a:solidFill>
                  <a:srgbClr val="000000"/>
                </a:solidFill>
                <a:latin typeface="AdvTimes"/>
              </a:rPr>
              <a:t> </a:t>
            </a:r>
            <a:r>
              <a:rPr lang="cs-CZ" sz="2000" b="0" i="0" u="none" strike="noStrike" baseline="0" dirty="0" err="1">
                <a:solidFill>
                  <a:srgbClr val="000000"/>
                </a:solidFill>
                <a:latin typeface="AdvTimes"/>
              </a:rPr>
              <a:t>attention</a:t>
            </a:r>
            <a:r>
              <a:rPr lang="cs-CZ" sz="2000" b="0" i="0" u="none" strike="noStrike" baseline="0" dirty="0">
                <a:solidFill>
                  <a:srgbClr val="000000"/>
                </a:solidFill>
                <a:latin typeface="AdvTimes"/>
              </a:rPr>
              <a:t> to, </a:t>
            </a:r>
            <a:r>
              <a:rPr lang="en-US" sz="2000" b="0" i="0" u="none" strike="noStrike" baseline="0" dirty="0">
                <a:solidFill>
                  <a:srgbClr val="000000"/>
                </a:solidFill>
                <a:latin typeface="AdvTimes"/>
              </a:rPr>
              <a:t>and avoid, any fluid, water, or object after it touches</a:t>
            </a:r>
            <a:r>
              <a:rPr lang="cs-CZ" sz="2000" b="0" i="0" u="none" strike="noStrike" baseline="0" dirty="0">
                <a:solidFill>
                  <a:srgbClr val="000000"/>
                </a:solidFill>
                <a:latin typeface="AdvTimes"/>
              </a:rPr>
              <a:t> </a:t>
            </a:r>
            <a:r>
              <a:rPr lang="en-US" sz="2000" b="0" i="0" u="none" strike="noStrike" baseline="0" dirty="0">
                <a:solidFill>
                  <a:srgbClr val="000000"/>
                </a:solidFill>
                <a:latin typeface="AdvTimes"/>
              </a:rPr>
              <a:t>the wound. </a:t>
            </a:r>
            <a:endParaRPr lang="cs-CZ" sz="2000" dirty="0"/>
          </a:p>
        </p:txBody>
      </p:sp>
      <p:sp>
        <p:nvSpPr>
          <p:cNvPr id="13" name="TextovéPole 12">
            <a:extLst>
              <a:ext uri="{FF2B5EF4-FFF2-40B4-BE49-F238E27FC236}">
                <a16:creationId xmlns:a16="http://schemas.microsoft.com/office/drawing/2014/main" id="{0B3AFF1F-C050-4126-BDC7-1AC44EB374AA}"/>
              </a:ext>
            </a:extLst>
          </p:cNvPr>
          <p:cNvSpPr txBox="1"/>
          <p:nvPr/>
        </p:nvSpPr>
        <p:spPr>
          <a:xfrm>
            <a:off x="716125" y="3133148"/>
            <a:ext cx="5675151" cy="2862322"/>
          </a:xfrm>
          <a:prstGeom prst="rect">
            <a:avLst/>
          </a:prstGeom>
          <a:noFill/>
        </p:spPr>
        <p:txBody>
          <a:bodyPr wrap="square">
            <a:spAutoFit/>
          </a:bodyPr>
          <a:lstStyle/>
          <a:p>
            <a:pPr marL="342900" indent="-342900">
              <a:buFont typeface="Arial" panose="020B0604020202020204" pitchFamily="34" charset="0"/>
              <a:buChar char="•"/>
            </a:pPr>
            <a:r>
              <a:rPr lang="en-US" sz="2000" b="0" i="0" u="none" strike="noStrike" baseline="0" dirty="0" err="1">
                <a:solidFill>
                  <a:srgbClr val="000000"/>
                </a:solidFill>
                <a:latin typeface="AdvTimes"/>
              </a:rPr>
              <a:t>Surve</a:t>
            </a:r>
            <a:r>
              <a:rPr lang="cs-CZ" sz="2000" dirty="0">
                <a:solidFill>
                  <a:srgbClr val="000000"/>
                </a:solidFill>
                <a:latin typeface="AdvTimes"/>
              </a:rPr>
              <a:t>y </a:t>
            </a:r>
            <a:r>
              <a:rPr lang="en-US" sz="2000" b="0" i="0" u="none" strike="noStrike" baseline="0" dirty="0">
                <a:solidFill>
                  <a:srgbClr val="000000"/>
                </a:solidFill>
                <a:latin typeface="AdvTimes"/>
              </a:rPr>
              <a:t>the wound before and after decontamination</a:t>
            </a:r>
            <a:r>
              <a:rPr lang="cs-CZ" sz="2000" b="0" i="0" u="none" strike="noStrike" baseline="0" dirty="0">
                <a:solidFill>
                  <a:srgbClr val="000000"/>
                </a:solidFill>
                <a:latin typeface="AdvTimes"/>
              </a:rPr>
              <a:t> </a:t>
            </a:r>
            <a:r>
              <a:rPr lang="en-US" sz="2000" b="0" i="0" u="none" strike="noStrike" baseline="0" dirty="0">
                <a:solidFill>
                  <a:srgbClr val="000000"/>
                </a:solidFill>
                <a:latin typeface="AdvTimes"/>
              </a:rPr>
              <a:t>to determine how much radioactivity is</a:t>
            </a:r>
            <a:r>
              <a:rPr lang="cs-CZ" sz="2000" b="0" i="0" u="none" strike="noStrike" baseline="0" dirty="0">
                <a:solidFill>
                  <a:srgbClr val="000000"/>
                </a:solidFill>
                <a:latin typeface="AdvTimes"/>
              </a:rPr>
              <a:t> </a:t>
            </a:r>
            <a:r>
              <a:rPr lang="en-US" sz="2000" b="0" i="0" u="none" strike="noStrike" baseline="0" dirty="0">
                <a:solidFill>
                  <a:srgbClr val="000000"/>
                </a:solidFill>
                <a:latin typeface="AdvTimes"/>
              </a:rPr>
              <a:t>removed and when decontamination is complete</a:t>
            </a:r>
            <a:r>
              <a:rPr lang="cs-CZ" sz="2000" b="0" i="0" u="none" strike="noStrike" baseline="0" dirty="0">
                <a:solidFill>
                  <a:srgbClr val="000000"/>
                </a:solidFill>
                <a:latin typeface="AdvTimes"/>
              </a:rPr>
              <a:t> </a:t>
            </a:r>
            <a:r>
              <a:rPr lang="en-US" sz="2000" b="0" i="0" u="none" strike="noStrike" baseline="0" dirty="0">
                <a:solidFill>
                  <a:srgbClr val="000000"/>
                </a:solidFill>
                <a:latin typeface="AdvTimes"/>
              </a:rPr>
              <a:t>(</a:t>
            </a:r>
            <a:r>
              <a:rPr lang="en-US" sz="2000" b="0" i="0" u="none" strike="noStrike" baseline="0" dirty="0">
                <a:solidFill>
                  <a:srgbClr val="2197D2"/>
                </a:solidFill>
                <a:latin typeface="AdvTimes"/>
              </a:rPr>
              <a:t>REAC/TS, 2014</a:t>
            </a:r>
            <a:r>
              <a:rPr lang="en-US" sz="2000" b="0" i="0" u="none" strike="noStrike" baseline="0" dirty="0">
                <a:solidFill>
                  <a:srgbClr val="000000"/>
                </a:solidFill>
                <a:latin typeface="AdvTimes"/>
              </a:rPr>
              <a:t>).</a:t>
            </a:r>
            <a:endParaRPr lang="cs-CZ" sz="2000" b="0" i="0" u="none" strike="noStrike" baseline="0" dirty="0">
              <a:solidFill>
                <a:srgbClr val="000000"/>
              </a:solidFill>
              <a:latin typeface="AdvTimes"/>
            </a:endParaRPr>
          </a:p>
          <a:p>
            <a:pPr marL="342900" indent="-342900" algn="l">
              <a:buFont typeface="Arial" panose="020B0604020202020204" pitchFamily="34" charset="0"/>
              <a:buChar char="•"/>
            </a:pPr>
            <a:r>
              <a:rPr lang="en-US" sz="2000" b="0" i="0" u="none" strike="noStrike" baseline="0" dirty="0">
                <a:solidFill>
                  <a:srgbClr val="C00000"/>
                </a:solidFill>
                <a:latin typeface="AdvTimes"/>
              </a:rPr>
              <a:t>Treat radiological burns</a:t>
            </a:r>
            <a:r>
              <a:rPr lang="cs-CZ" sz="2000" b="0" i="0" u="none" strike="noStrike" baseline="0" dirty="0">
                <a:solidFill>
                  <a:srgbClr val="C00000"/>
                </a:solidFill>
                <a:latin typeface="AdvTimes"/>
              </a:rPr>
              <a:t> </a:t>
            </a:r>
            <a:r>
              <a:rPr lang="en-US" sz="2000" b="0" i="0" u="none" strike="noStrike" baseline="0" dirty="0">
                <a:solidFill>
                  <a:srgbClr val="C00000"/>
                </a:solidFill>
                <a:latin typeface="AdvTimes"/>
              </a:rPr>
              <a:t>such as any other burn</a:t>
            </a:r>
            <a:r>
              <a:rPr lang="en-US" sz="2000" b="0" i="0" u="none" strike="noStrike" baseline="0" dirty="0">
                <a:solidFill>
                  <a:srgbClr val="000000"/>
                </a:solidFill>
                <a:latin typeface="AdvTimes"/>
              </a:rPr>
              <a:t> or thermal injury.</a:t>
            </a:r>
            <a:endParaRPr lang="cs-CZ" sz="2000" b="0" i="0" u="none" strike="noStrike" baseline="0" dirty="0">
              <a:solidFill>
                <a:srgbClr val="000000"/>
              </a:solidFill>
              <a:latin typeface="AdvTimes"/>
            </a:endParaRPr>
          </a:p>
          <a:p>
            <a:pPr marL="342900" indent="-342900" algn="l">
              <a:buFont typeface="Arial" panose="020B0604020202020204" pitchFamily="34" charset="0"/>
              <a:buChar char="•"/>
            </a:pPr>
            <a:r>
              <a:rPr lang="en-US" sz="2000" b="0" i="0" u="none" strike="noStrike" baseline="0" dirty="0">
                <a:solidFill>
                  <a:srgbClr val="C00000"/>
                </a:solidFill>
                <a:latin typeface="AdvTimes"/>
              </a:rPr>
              <a:t>Once the</a:t>
            </a:r>
            <a:r>
              <a:rPr lang="cs-CZ" sz="2000" b="0" i="0" u="none" strike="noStrike" baseline="0" dirty="0">
                <a:solidFill>
                  <a:srgbClr val="C00000"/>
                </a:solidFill>
                <a:latin typeface="AdvTimes"/>
              </a:rPr>
              <a:t> </a:t>
            </a:r>
            <a:r>
              <a:rPr lang="en-US" sz="2000" b="0" i="0" u="none" strike="noStrike" baseline="0" dirty="0">
                <a:solidFill>
                  <a:srgbClr val="C00000"/>
                </a:solidFill>
                <a:latin typeface="AdvTimes"/>
              </a:rPr>
              <a:t>wound has been decontaminated, it can be covered,</a:t>
            </a:r>
            <a:r>
              <a:rPr lang="cs-CZ" sz="2000" b="0" i="0" u="none" strike="noStrike" baseline="0" dirty="0">
                <a:solidFill>
                  <a:srgbClr val="C00000"/>
                </a:solidFill>
                <a:latin typeface="AdvTimes"/>
              </a:rPr>
              <a:t> </a:t>
            </a:r>
            <a:r>
              <a:rPr lang="en-US" sz="2000" b="0" i="0" u="none" strike="noStrike" baseline="0" dirty="0">
                <a:solidFill>
                  <a:srgbClr val="C00000"/>
                </a:solidFill>
                <a:latin typeface="AdvTimes"/>
              </a:rPr>
              <a:t>and the area around the wound can be decontaminated</a:t>
            </a:r>
            <a:r>
              <a:rPr lang="cs-CZ" sz="2000" b="0" i="0" u="none" strike="noStrike" baseline="0" dirty="0">
                <a:solidFill>
                  <a:srgbClr val="C00000"/>
                </a:solidFill>
                <a:latin typeface="AdvTimes"/>
              </a:rPr>
              <a:t> </a:t>
            </a:r>
            <a:r>
              <a:rPr lang="cs-CZ" sz="2000" b="0" i="0" u="none" strike="noStrike" baseline="0" dirty="0">
                <a:solidFill>
                  <a:srgbClr val="000000"/>
                </a:solidFill>
                <a:latin typeface="AdvTimes"/>
              </a:rPr>
              <a:t>(</a:t>
            </a:r>
            <a:r>
              <a:rPr lang="cs-CZ" sz="2000" b="0" i="0" u="none" strike="noStrike" baseline="0" dirty="0">
                <a:solidFill>
                  <a:srgbClr val="2197D2"/>
                </a:solidFill>
                <a:latin typeface="AdvTimes"/>
              </a:rPr>
              <a:t>REAC/TS, 2014</a:t>
            </a:r>
            <a:r>
              <a:rPr lang="cs-CZ" sz="2000" b="0" i="0" u="none" strike="noStrike" baseline="0" dirty="0">
                <a:solidFill>
                  <a:srgbClr val="000000"/>
                </a:solidFill>
                <a:latin typeface="AdvTimes"/>
              </a:rPr>
              <a:t>).</a:t>
            </a:r>
            <a:endParaRPr lang="cs-CZ" sz="2000" dirty="0"/>
          </a:p>
        </p:txBody>
      </p:sp>
    </p:spTree>
    <p:extLst>
      <p:ext uri="{BB962C8B-B14F-4D97-AF65-F5344CB8AC3E}">
        <p14:creationId xmlns:p14="http://schemas.microsoft.com/office/powerpoint/2010/main" val="157132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69399" y="436256"/>
            <a:ext cx="10515600" cy="737532"/>
          </a:xfrm>
        </p:spPr>
        <p:txBody>
          <a:bodyPr/>
          <a:lstStyle/>
          <a:p>
            <a:r>
              <a:rPr lang="cs-CZ" dirty="0"/>
              <a:t>SPIN</a:t>
            </a:r>
          </a:p>
        </p:txBody>
      </p:sp>
      <p:sp>
        <p:nvSpPr>
          <p:cNvPr id="3" name="Zástupný symbol pro obsah 2"/>
          <p:cNvSpPr>
            <a:spLocks noGrp="1"/>
          </p:cNvSpPr>
          <p:nvPr>
            <p:ph idx="1"/>
          </p:nvPr>
        </p:nvSpPr>
        <p:spPr>
          <a:xfrm>
            <a:off x="1990165" y="416418"/>
            <a:ext cx="9473453" cy="1325848"/>
          </a:xfrm>
        </p:spPr>
        <p:txBody>
          <a:bodyPr>
            <a:normAutofit fontScale="62500" lnSpcReduction="20000"/>
          </a:bodyPr>
          <a:lstStyle/>
          <a:p>
            <a:pPr>
              <a:lnSpc>
                <a:spcPct val="120000"/>
              </a:lnSpc>
            </a:pPr>
            <a:r>
              <a:rPr lang="cs-CZ" b="1" dirty="0"/>
              <a:t>Spin</a:t>
            </a:r>
            <a:r>
              <a:rPr lang="cs-CZ" dirty="0"/>
              <a:t> je vnitřní vlastnost elementárních částic</a:t>
            </a:r>
          </a:p>
          <a:p>
            <a:pPr>
              <a:lnSpc>
                <a:spcPct val="120000"/>
              </a:lnSpc>
            </a:pPr>
            <a:r>
              <a:rPr lang="cs-CZ" dirty="0"/>
              <a:t>Spin nás informuje o tom, jak vypadá částice z různých směrů. Pro připodobnění ke klasické fyzice si jej můžeme představit jako rotaci kuličky kolem své osy. Podle pravidel kvantové fyziky ovšem částice dobře definovanou osu otáčení nemají. </a:t>
            </a:r>
          </a:p>
        </p:txBody>
      </p:sp>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4073" y="1977799"/>
            <a:ext cx="2979643" cy="3972857"/>
          </a:xfrm>
          <a:prstGeom prst="rect">
            <a:avLst/>
          </a:prstGeom>
          <a:ln>
            <a:solidFill>
              <a:schemeClr val="tx1"/>
            </a:solidFill>
          </a:ln>
        </p:spPr>
      </p:pic>
      <p:pic>
        <p:nvPicPr>
          <p:cNvPr id="9" name="Obráze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504" y="1921451"/>
            <a:ext cx="2541214" cy="4085554"/>
          </a:xfrm>
          <a:prstGeom prst="rect">
            <a:avLst/>
          </a:prstGeom>
        </p:spPr>
      </p:pic>
      <p:sp>
        <p:nvSpPr>
          <p:cNvPr id="11" name="Zástupný symbol pro obsah 2"/>
          <p:cNvSpPr txBox="1">
            <a:spLocks/>
          </p:cNvSpPr>
          <p:nvPr/>
        </p:nvSpPr>
        <p:spPr>
          <a:xfrm>
            <a:off x="6340288" y="1519328"/>
            <a:ext cx="5533465" cy="5197473"/>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20000"/>
              </a:lnSpc>
            </a:pPr>
            <a:r>
              <a:rPr lang="cs-CZ" dirty="0"/>
              <a:t>Částice s nulovým spinem se nám jeví ze všech stran stejná</a:t>
            </a:r>
          </a:p>
          <a:p>
            <a:pPr lvl="1">
              <a:lnSpc>
                <a:spcPct val="120000"/>
              </a:lnSpc>
            </a:pPr>
            <a:r>
              <a:rPr lang="cs-CZ" dirty="0"/>
              <a:t>Částice se </a:t>
            </a:r>
            <a:r>
              <a:rPr lang="cs-CZ" dirty="0">
                <a:solidFill>
                  <a:srgbClr val="FF0000"/>
                </a:solidFill>
              </a:rPr>
              <a:t>spinem 1 </a:t>
            </a:r>
            <a:r>
              <a:rPr lang="cs-CZ" dirty="0"/>
              <a:t>se při otáčení jeví různě, a aby znova dosáhla počátečního vzhledu, musí se kolem osy otočit o </a:t>
            </a:r>
            <a:r>
              <a:rPr lang="cs-CZ" dirty="0">
                <a:solidFill>
                  <a:srgbClr val="FF0000"/>
                </a:solidFill>
              </a:rPr>
              <a:t>360°</a:t>
            </a:r>
          </a:p>
          <a:p>
            <a:pPr lvl="1">
              <a:lnSpc>
                <a:spcPct val="120000"/>
              </a:lnSpc>
            </a:pPr>
            <a:r>
              <a:rPr lang="cs-CZ" dirty="0"/>
              <a:t>Částice </a:t>
            </a:r>
            <a:r>
              <a:rPr lang="cs-CZ" b="1" dirty="0">
                <a:solidFill>
                  <a:srgbClr val="FF0000"/>
                </a:solidFill>
              </a:rPr>
              <a:t>se spinem 2 </a:t>
            </a:r>
            <a:r>
              <a:rPr lang="cs-CZ" dirty="0"/>
              <a:t>dosáhne původního vzhledu již po otočení o </a:t>
            </a:r>
            <a:r>
              <a:rPr lang="cs-CZ" b="1" dirty="0">
                <a:solidFill>
                  <a:srgbClr val="FF0000"/>
                </a:solidFill>
              </a:rPr>
              <a:t>180°</a:t>
            </a:r>
          </a:p>
          <a:p>
            <a:pPr>
              <a:lnSpc>
                <a:spcPct val="120000"/>
              </a:lnSpc>
            </a:pPr>
            <a:r>
              <a:rPr lang="cs-CZ" dirty="0"/>
              <a:t>Spin částic si také můžeme představit na příkladu hracích karet. </a:t>
            </a:r>
            <a:r>
              <a:rPr lang="cs-CZ" u="sng" dirty="0"/>
              <a:t>Spin hodnoty 1 </a:t>
            </a:r>
            <a:r>
              <a:rPr lang="cs-CZ" dirty="0"/>
              <a:t>můžeme připodobnit esu, které vypadá stejně až po otočení o 360°.              </a:t>
            </a:r>
            <a:r>
              <a:rPr lang="cs-CZ" u="sng" dirty="0"/>
              <a:t>Spin 2 </a:t>
            </a:r>
            <a:r>
              <a:rPr lang="cs-CZ" dirty="0"/>
              <a:t>pak jako královnu, která má dvě hlavy, tudíž se nám jeví stejně již po otočení o 180°(viz obrázek).</a:t>
            </a:r>
          </a:p>
          <a:p>
            <a:pPr>
              <a:lnSpc>
                <a:spcPct val="120000"/>
              </a:lnSpc>
            </a:pPr>
            <a:r>
              <a:rPr lang="cs-CZ" u="sng" dirty="0"/>
              <a:t>Čím je tedy hodnota spinu vyšší, tím menší zlomek plného obratu </a:t>
            </a:r>
            <a:r>
              <a:rPr lang="cs-CZ" dirty="0"/>
              <a:t>je potřebný k počátečnímu vzhledu částice. </a:t>
            </a:r>
          </a:p>
          <a:p>
            <a:pPr>
              <a:lnSpc>
                <a:spcPct val="120000"/>
              </a:lnSpc>
            </a:pPr>
            <a:r>
              <a:rPr lang="cs-CZ" dirty="0"/>
              <a:t>Toto platí pro částice s celočíselným spinem – bosony. </a:t>
            </a:r>
            <a:r>
              <a:rPr lang="cs-CZ" u="sng" dirty="0"/>
              <a:t>Částice se spinem ½ je ovšem třeba otočit kolem osy dvakrát</a:t>
            </a:r>
            <a:r>
              <a:rPr lang="cs-CZ" dirty="0"/>
              <a:t>, aby nabyly původního vzhledu. </a:t>
            </a:r>
          </a:p>
          <a:p>
            <a:endParaRPr lang="cs-CZ" dirty="0"/>
          </a:p>
          <a:p>
            <a:endParaRPr lang="cs-CZ" dirty="0"/>
          </a:p>
        </p:txBody>
      </p:sp>
      <p:sp>
        <p:nvSpPr>
          <p:cNvPr id="10" name="TextovéPole 9"/>
          <p:cNvSpPr txBox="1"/>
          <p:nvPr/>
        </p:nvSpPr>
        <p:spPr>
          <a:xfrm>
            <a:off x="4114801" y="6129841"/>
            <a:ext cx="1338828" cy="369332"/>
          </a:xfrm>
          <a:prstGeom prst="rect">
            <a:avLst/>
          </a:prstGeom>
          <a:noFill/>
        </p:spPr>
        <p:txBody>
          <a:bodyPr wrap="none" rtlCol="0">
            <a:spAutoFit/>
          </a:bodyPr>
          <a:lstStyle/>
          <a:p>
            <a:r>
              <a:rPr lang="cs-CZ" dirty="0"/>
              <a:t>360°= spin 1</a:t>
            </a:r>
          </a:p>
        </p:txBody>
      </p:sp>
      <p:sp>
        <p:nvSpPr>
          <p:cNvPr id="13" name="TextovéPole 12"/>
          <p:cNvSpPr txBox="1"/>
          <p:nvPr/>
        </p:nvSpPr>
        <p:spPr>
          <a:xfrm>
            <a:off x="1086697" y="6129841"/>
            <a:ext cx="1338828" cy="369332"/>
          </a:xfrm>
          <a:prstGeom prst="rect">
            <a:avLst/>
          </a:prstGeom>
          <a:noFill/>
        </p:spPr>
        <p:txBody>
          <a:bodyPr wrap="none" rtlCol="0">
            <a:spAutoFit/>
          </a:bodyPr>
          <a:lstStyle/>
          <a:p>
            <a:r>
              <a:rPr lang="cs-CZ" dirty="0"/>
              <a:t>180°= spin 2</a:t>
            </a:r>
          </a:p>
        </p:txBody>
      </p:sp>
    </p:spTree>
    <p:extLst>
      <p:ext uri="{BB962C8B-B14F-4D97-AF65-F5344CB8AC3E}">
        <p14:creationId xmlns:p14="http://schemas.microsoft.com/office/powerpoint/2010/main" val="147001479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Text Box 2"/>
          <p:cNvSpPr txBox="1">
            <a:spLocks noChangeArrowheads="1"/>
          </p:cNvSpPr>
          <p:nvPr/>
        </p:nvSpPr>
        <p:spPr bwMode="auto">
          <a:xfrm>
            <a:off x="2079625" y="898526"/>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Times New Roman" pitchFamily="18" charset="0"/>
              </a:defRPr>
            </a:lvl1pPr>
            <a:lvl2pPr marL="742950" indent="-285750" eaLnBrk="0" hangingPunct="0">
              <a:defRPr sz="1600">
                <a:solidFill>
                  <a:schemeClr val="tx1"/>
                </a:solidFill>
                <a:latin typeface="Times New Roman" pitchFamily="18" charset="0"/>
              </a:defRPr>
            </a:lvl2pPr>
            <a:lvl3pPr marL="1143000" indent="-228600" eaLnBrk="0" hangingPunct="0">
              <a:defRPr sz="1600">
                <a:solidFill>
                  <a:schemeClr val="tx1"/>
                </a:solidFill>
                <a:latin typeface="Times New Roman" pitchFamily="18" charset="0"/>
              </a:defRPr>
            </a:lvl3pPr>
            <a:lvl4pPr marL="1600200" indent="-228600" eaLnBrk="0" hangingPunct="0">
              <a:defRPr sz="1600">
                <a:solidFill>
                  <a:schemeClr val="tx1"/>
                </a:solidFill>
                <a:latin typeface="Times New Roman" pitchFamily="18" charset="0"/>
              </a:defRPr>
            </a:lvl4pPr>
            <a:lvl5pPr marL="2057400" indent="-228600" eaLnBrk="0" hangingPunct="0">
              <a:defRPr sz="1600">
                <a:solidFill>
                  <a:schemeClr val="tx1"/>
                </a:solidFill>
                <a:latin typeface="Times New Roman" pitchFamily="18" charset="0"/>
              </a:defRPr>
            </a:lvl5pPr>
            <a:lvl6pPr marL="2514600" indent="-228600" eaLnBrk="0" fontAlgn="base" hangingPunct="0">
              <a:lnSpc>
                <a:spcPct val="90000"/>
              </a:lnSpc>
              <a:spcBef>
                <a:spcPct val="20000"/>
              </a:spcBef>
              <a:spcAft>
                <a:spcPct val="0"/>
              </a:spcAft>
              <a:defRPr sz="1600">
                <a:solidFill>
                  <a:schemeClr val="tx1"/>
                </a:solidFill>
                <a:latin typeface="Times New Roman" pitchFamily="18" charset="0"/>
              </a:defRPr>
            </a:lvl6pPr>
            <a:lvl7pPr marL="2971800" indent="-228600" eaLnBrk="0" fontAlgn="base" hangingPunct="0">
              <a:lnSpc>
                <a:spcPct val="90000"/>
              </a:lnSpc>
              <a:spcBef>
                <a:spcPct val="20000"/>
              </a:spcBef>
              <a:spcAft>
                <a:spcPct val="0"/>
              </a:spcAft>
              <a:defRPr sz="1600">
                <a:solidFill>
                  <a:schemeClr val="tx1"/>
                </a:solidFill>
                <a:latin typeface="Times New Roman" pitchFamily="18" charset="0"/>
              </a:defRPr>
            </a:lvl7pPr>
            <a:lvl8pPr marL="3429000" indent="-228600" eaLnBrk="0" fontAlgn="base" hangingPunct="0">
              <a:lnSpc>
                <a:spcPct val="90000"/>
              </a:lnSpc>
              <a:spcBef>
                <a:spcPct val="20000"/>
              </a:spcBef>
              <a:spcAft>
                <a:spcPct val="0"/>
              </a:spcAft>
              <a:defRPr sz="1600">
                <a:solidFill>
                  <a:schemeClr val="tx1"/>
                </a:solidFill>
                <a:latin typeface="Times New Roman" pitchFamily="18" charset="0"/>
              </a:defRPr>
            </a:lvl8pPr>
            <a:lvl9pPr marL="3886200" indent="-228600" eaLnBrk="0" fontAlgn="base" hangingPunct="0">
              <a:lnSpc>
                <a:spcPct val="90000"/>
              </a:lnSpc>
              <a:spcBef>
                <a:spcPct val="20000"/>
              </a:spcBef>
              <a:spcAft>
                <a:spcPct val="0"/>
              </a:spcAft>
              <a:defRPr sz="1600">
                <a:solidFill>
                  <a:schemeClr val="tx1"/>
                </a:solidFill>
                <a:latin typeface="Times New Roman" pitchFamily="18" charset="0"/>
              </a:defRPr>
            </a:lvl9pPr>
          </a:lstStyle>
          <a:p>
            <a:pPr eaLnBrk="1" hangingPunct="1">
              <a:lnSpc>
                <a:spcPct val="100000"/>
              </a:lnSpc>
              <a:spcBef>
                <a:spcPct val="50000"/>
              </a:spcBef>
            </a:pPr>
            <a:endParaRPr lang="en-US" sz="1800">
              <a:latin typeface="Arial" pitchFamily="34" charset="0"/>
            </a:endParaRPr>
          </a:p>
        </p:txBody>
      </p:sp>
      <p:sp>
        <p:nvSpPr>
          <p:cNvPr id="156675" name="Rectangle 3"/>
          <p:cNvSpPr>
            <a:spLocks noChangeArrowheads="1"/>
          </p:cNvSpPr>
          <p:nvPr/>
        </p:nvSpPr>
        <p:spPr bwMode="auto">
          <a:xfrm>
            <a:off x="809625" y="620714"/>
            <a:ext cx="1064895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ct val="10000"/>
              </a:spcBef>
            </a:pPr>
            <a:endParaRPr lang="cs-CZ" sz="2000" dirty="0">
              <a:latin typeface="Tahoma" pitchFamily="34" charset="0"/>
            </a:endParaRPr>
          </a:p>
          <a:p>
            <a:pPr>
              <a:lnSpc>
                <a:spcPct val="100000"/>
              </a:lnSpc>
              <a:spcBef>
                <a:spcPct val="10000"/>
              </a:spcBef>
            </a:pPr>
            <a:endParaRPr lang="cs-CZ" sz="2000" dirty="0">
              <a:latin typeface="Tahoma" pitchFamily="34" charset="0"/>
            </a:endParaRPr>
          </a:p>
          <a:p>
            <a:pPr marL="358775" indent="-358775">
              <a:spcBef>
                <a:spcPct val="50000"/>
              </a:spcBef>
              <a:defRPr/>
            </a:pPr>
            <a:r>
              <a:rPr lang="cs-CZ" sz="3200" dirty="0">
                <a:latin typeface="Tahoma" pitchFamily="34" charset="0"/>
              </a:rPr>
              <a:t>Při interakcích a rozpadech platí zákony zachování:</a:t>
            </a:r>
          </a:p>
          <a:p>
            <a:pPr marL="358775" indent="-358775">
              <a:spcBef>
                <a:spcPct val="50000"/>
              </a:spcBef>
              <a:defRPr/>
            </a:pPr>
            <a:endParaRPr lang="cs-CZ" sz="3200" dirty="0">
              <a:latin typeface="Tahoma" pitchFamily="34" charset="0"/>
            </a:endParaRPr>
          </a:p>
          <a:p>
            <a:pPr marL="358775" indent="-358775">
              <a:spcBef>
                <a:spcPct val="10000"/>
              </a:spcBef>
              <a:buFontTx/>
              <a:buChar char="•"/>
              <a:defRPr/>
            </a:pPr>
            <a:r>
              <a:rPr lang="cs-CZ" sz="2000" dirty="0">
                <a:latin typeface="Tahoma" pitchFamily="34" charset="0"/>
              </a:rPr>
              <a:t>„obyčejné“ (</a:t>
            </a:r>
            <a:r>
              <a:rPr lang="cs-CZ" sz="2000" dirty="0" err="1">
                <a:latin typeface="Tahoma" pitchFamily="34" charset="0"/>
              </a:rPr>
              <a:t>z.z</a:t>
            </a:r>
            <a:r>
              <a:rPr lang="cs-CZ" sz="2000" dirty="0">
                <a:latin typeface="Tahoma" pitchFamily="34" charset="0"/>
              </a:rPr>
              <a:t>. hmotnosti, náboje, hybnosti, spinu)</a:t>
            </a:r>
          </a:p>
          <a:p>
            <a:pPr marL="358775" indent="-358775">
              <a:spcBef>
                <a:spcPct val="10000"/>
              </a:spcBef>
              <a:buFontTx/>
              <a:buChar char="•"/>
              <a:defRPr/>
            </a:pPr>
            <a:r>
              <a:rPr lang="cs-CZ" sz="2000" dirty="0">
                <a:latin typeface="Tahoma" pitchFamily="34" charset="0"/>
              </a:rPr>
              <a:t>„neobyčejné“ (</a:t>
            </a:r>
            <a:r>
              <a:rPr lang="cs-CZ" sz="2000" dirty="0" err="1">
                <a:latin typeface="Tahoma" pitchFamily="34" charset="0"/>
              </a:rPr>
              <a:t>z.z</a:t>
            </a:r>
            <a:r>
              <a:rPr lang="cs-CZ" sz="2000" dirty="0">
                <a:latin typeface="Tahoma" pitchFamily="34" charset="0"/>
              </a:rPr>
              <a:t>. leptonového čísla, baryonového čísla, podivnosti, půvabu (</a:t>
            </a:r>
            <a:r>
              <a:rPr lang="en-US" sz="2000" dirty="0">
                <a:latin typeface="Tahoma" pitchFamily="34" charset="0"/>
              </a:rPr>
              <a:t>charm</a:t>
            </a:r>
            <a:r>
              <a:rPr lang="cs-CZ" sz="2000" dirty="0">
                <a:latin typeface="Tahoma" pitchFamily="34" charset="0"/>
              </a:rPr>
              <a:t>), barvy, </a:t>
            </a:r>
            <a:r>
              <a:rPr lang="cs-CZ" sz="2000" dirty="0" err="1">
                <a:latin typeface="Tahoma" pitchFamily="34" charset="0"/>
              </a:rPr>
              <a:t>bottomness</a:t>
            </a:r>
            <a:r>
              <a:rPr lang="cs-CZ" sz="2000" dirty="0">
                <a:latin typeface="Tahoma" pitchFamily="34" charset="0"/>
              </a:rPr>
              <a:t>)</a:t>
            </a:r>
          </a:p>
          <a:p>
            <a:pPr>
              <a:lnSpc>
                <a:spcPct val="100000"/>
              </a:lnSpc>
              <a:spcBef>
                <a:spcPct val="10000"/>
              </a:spcBef>
            </a:pPr>
            <a:endParaRPr lang="cs-CZ" sz="2000" dirty="0">
              <a:latin typeface="Tahoma" pitchFamily="34" charset="0"/>
            </a:endParaRPr>
          </a:p>
          <a:p>
            <a:pPr>
              <a:lnSpc>
                <a:spcPct val="100000"/>
              </a:lnSpc>
              <a:spcBef>
                <a:spcPct val="10000"/>
              </a:spcBef>
            </a:pPr>
            <a:endParaRPr lang="cs-CZ" sz="2000" dirty="0">
              <a:latin typeface="Tahoma" pitchFamily="34" charset="0"/>
            </a:endParaRPr>
          </a:p>
          <a:p>
            <a:pPr>
              <a:lnSpc>
                <a:spcPct val="100000"/>
              </a:lnSpc>
              <a:spcBef>
                <a:spcPct val="10000"/>
              </a:spcBef>
            </a:pPr>
            <a:r>
              <a:rPr lang="cs-CZ" sz="2000" dirty="0">
                <a:latin typeface="Tahoma" pitchFamily="34" charset="0"/>
              </a:rPr>
              <a:t>	</a:t>
            </a:r>
          </a:p>
        </p:txBody>
      </p:sp>
      <p:sp>
        <p:nvSpPr>
          <p:cNvPr id="5" name="Zástupný symbol pro číslo snímku 4"/>
          <p:cNvSpPr>
            <a:spLocks noGrp="1"/>
          </p:cNvSpPr>
          <p:nvPr>
            <p:ph type="sldNum" sz="quarter" idx="12"/>
          </p:nvPr>
        </p:nvSpPr>
        <p:spPr/>
        <p:txBody>
          <a:bodyPr/>
          <a:lstStyle/>
          <a:p>
            <a:pPr>
              <a:defRPr/>
            </a:pPr>
            <a:fld id="{9CE008EE-6EB2-4814-A081-8596375DC631}" type="slidenum">
              <a:rPr lang="cs-CZ" smtClean="0"/>
              <a:pPr>
                <a:defRPr/>
              </a:pPr>
              <a:t>81</a:t>
            </a:fld>
            <a:endParaRPr lang="cs-CZ"/>
          </a:p>
        </p:txBody>
      </p:sp>
    </p:spTree>
    <p:extLst>
      <p:ext uri="{BB962C8B-B14F-4D97-AF65-F5344CB8AC3E}">
        <p14:creationId xmlns:p14="http://schemas.microsoft.com/office/powerpoint/2010/main" val="2224792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667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667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667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 Box 2"/>
          <p:cNvSpPr txBox="1">
            <a:spLocks noChangeArrowheads="1"/>
          </p:cNvSpPr>
          <p:nvPr/>
        </p:nvSpPr>
        <p:spPr bwMode="auto">
          <a:xfrm>
            <a:off x="1933321" y="898526"/>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Times New Roman" pitchFamily="18" charset="0"/>
              </a:defRPr>
            </a:lvl1pPr>
            <a:lvl2pPr marL="742950" indent="-285750" eaLnBrk="0" hangingPunct="0">
              <a:defRPr sz="1600">
                <a:solidFill>
                  <a:schemeClr val="tx1"/>
                </a:solidFill>
                <a:latin typeface="Times New Roman" pitchFamily="18" charset="0"/>
              </a:defRPr>
            </a:lvl2pPr>
            <a:lvl3pPr marL="1143000" indent="-228600" eaLnBrk="0" hangingPunct="0">
              <a:defRPr sz="1600">
                <a:solidFill>
                  <a:schemeClr val="tx1"/>
                </a:solidFill>
                <a:latin typeface="Times New Roman" pitchFamily="18" charset="0"/>
              </a:defRPr>
            </a:lvl3pPr>
            <a:lvl4pPr marL="1600200" indent="-228600" eaLnBrk="0" hangingPunct="0">
              <a:defRPr sz="1600">
                <a:solidFill>
                  <a:schemeClr val="tx1"/>
                </a:solidFill>
                <a:latin typeface="Times New Roman" pitchFamily="18" charset="0"/>
              </a:defRPr>
            </a:lvl4pPr>
            <a:lvl5pPr marL="2057400" indent="-228600" eaLnBrk="0" hangingPunct="0">
              <a:defRPr sz="1600">
                <a:solidFill>
                  <a:schemeClr val="tx1"/>
                </a:solidFill>
                <a:latin typeface="Times New Roman" pitchFamily="18" charset="0"/>
              </a:defRPr>
            </a:lvl5pPr>
            <a:lvl6pPr marL="2514600" indent="-228600" eaLnBrk="0" fontAlgn="base" hangingPunct="0">
              <a:lnSpc>
                <a:spcPct val="90000"/>
              </a:lnSpc>
              <a:spcBef>
                <a:spcPct val="20000"/>
              </a:spcBef>
              <a:spcAft>
                <a:spcPct val="0"/>
              </a:spcAft>
              <a:defRPr sz="1600">
                <a:solidFill>
                  <a:schemeClr val="tx1"/>
                </a:solidFill>
                <a:latin typeface="Times New Roman" pitchFamily="18" charset="0"/>
              </a:defRPr>
            </a:lvl6pPr>
            <a:lvl7pPr marL="2971800" indent="-228600" eaLnBrk="0" fontAlgn="base" hangingPunct="0">
              <a:lnSpc>
                <a:spcPct val="90000"/>
              </a:lnSpc>
              <a:spcBef>
                <a:spcPct val="20000"/>
              </a:spcBef>
              <a:spcAft>
                <a:spcPct val="0"/>
              </a:spcAft>
              <a:defRPr sz="1600">
                <a:solidFill>
                  <a:schemeClr val="tx1"/>
                </a:solidFill>
                <a:latin typeface="Times New Roman" pitchFamily="18" charset="0"/>
              </a:defRPr>
            </a:lvl7pPr>
            <a:lvl8pPr marL="3429000" indent="-228600" eaLnBrk="0" fontAlgn="base" hangingPunct="0">
              <a:lnSpc>
                <a:spcPct val="90000"/>
              </a:lnSpc>
              <a:spcBef>
                <a:spcPct val="20000"/>
              </a:spcBef>
              <a:spcAft>
                <a:spcPct val="0"/>
              </a:spcAft>
              <a:defRPr sz="1600">
                <a:solidFill>
                  <a:schemeClr val="tx1"/>
                </a:solidFill>
                <a:latin typeface="Times New Roman" pitchFamily="18" charset="0"/>
              </a:defRPr>
            </a:lvl8pPr>
            <a:lvl9pPr marL="3886200" indent="-228600" eaLnBrk="0" fontAlgn="base" hangingPunct="0">
              <a:lnSpc>
                <a:spcPct val="90000"/>
              </a:lnSpc>
              <a:spcBef>
                <a:spcPct val="20000"/>
              </a:spcBef>
              <a:spcAft>
                <a:spcPct val="0"/>
              </a:spcAft>
              <a:defRPr sz="1600">
                <a:solidFill>
                  <a:schemeClr val="tx1"/>
                </a:solidFill>
                <a:latin typeface="Times New Roman" pitchFamily="18" charset="0"/>
              </a:defRPr>
            </a:lvl9pPr>
          </a:lstStyle>
          <a:p>
            <a:pPr eaLnBrk="1" hangingPunct="1">
              <a:lnSpc>
                <a:spcPct val="100000"/>
              </a:lnSpc>
              <a:spcBef>
                <a:spcPct val="50000"/>
              </a:spcBef>
            </a:pPr>
            <a:endParaRPr lang="en-US" sz="1800">
              <a:latin typeface="Arial" pitchFamily="34" charset="0"/>
            </a:endParaRPr>
          </a:p>
        </p:txBody>
      </p:sp>
      <p:sp>
        <p:nvSpPr>
          <p:cNvPr id="154627" name="Rectangle 3"/>
          <p:cNvSpPr>
            <a:spLocks noChangeArrowheads="1"/>
          </p:cNvSpPr>
          <p:nvPr/>
        </p:nvSpPr>
        <p:spPr bwMode="auto">
          <a:xfrm>
            <a:off x="962025" y="207701"/>
            <a:ext cx="10991849"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ct val="10000"/>
              </a:spcBef>
            </a:pPr>
            <a:r>
              <a:rPr lang="cs-CZ" sz="2800" b="1" i="1" dirty="0">
                <a:latin typeface="Tahoma" pitchFamily="34" charset="0"/>
              </a:rPr>
              <a:t>Klasifikace </a:t>
            </a:r>
            <a:r>
              <a:rPr lang="cs-CZ" sz="2800" b="1" i="1" dirty="0" err="1">
                <a:latin typeface="Tahoma" pitchFamily="34" charset="0"/>
              </a:rPr>
              <a:t>subnukleárních</a:t>
            </a:r>
            <a:r>
              <a:rPr lang="cs-CZ" sz="2800" b="1" i="1" dirty="0">
                <a:latin typeface="Tahoma" pitchFamily="34" charset="0"/>
              </a:rPr>
              <a:t> částic</a:t>
            </a:r>
          </a:p>
          <a:p>
            <a:pPr>
              <a:lnSpc>
                <a:spcPct val="100000"/>
              </a:lnSpc>
              <a:spcBef>
                <a:spcPct val="10000"/>
              </a:spcBef>
            </a:pPr>
            <a:r>
              <a:rPr lang="cs-CZ" sz="2000" b="1" i="1" u="sng" dirty="0">
                <a:solidFill>
                  <a:srgbClr val="FF0000"/>
                </a:solidFill>
                <a:latin typeface="Tahoma" pitchFamily="34" charset="0"/>
              </a:rPr>
              <a:t>Podle spinu</a:t>
            </a:r>
            <a:r>
              <a:rPr lang="cs-CZ" sz="2000" b="1" i="1" dirty="0">
                <a:solidFill>
                  <a:srgbClr val="FF0000"/>
                </a:solidFill>
                <a:latin typeface="Tahoma" pitchFamily="34" charset="0"/>
              </a:rPr>
              <a:t>:</a:t>
            </a:r>
          </a:p>
          <a:p>
            <a:pPr>
              <a:lnSpc>
                <a:spcPct val="100000"/>
              </a:lnSpc>
              <a:spcBef>
                <a:spcPct val="50000"/>
              </a:spcBef>
            </a:pPr>
            <a:r>
              <a:rPr lang="cs-CZ" sz="2000" i="1" dirty="0">
                <a:solidFill>
                  <a:srgbClr val="0099FF"/>
                </a:solidFill>
                <a:latin typeface="Tahoma" pitchFamily="34" charset="0"/>
              </a:rPr>
              <a:t>fermiony</a:t>
            </a:r>
            <a:r>
              <a:rPr lang="cs-CZ" sz="2000" dirty="0">
                <a:latin typeface="Tahoma" pitchFamily="34" charset="0"/>
              </a:rPr>
              <a:t>  </a:t>
            </a:r>
            <a:r>
              <a:rPr lang="cs-CZ" sz="2000" dirty="0" err="1">
                <a:solidFill>
                  <a:srgbClr val="00B050"/>
                </a:solidFill>
                <a:latin typeface="Tahoma" pitchFamily="34" charset="0"/>
              </a:rPr>
              <a:t>pololočíselné</a:t>
            </a:r>
            <a:r>
              <a:rPr lang="cs-CZ" sz="2000" dirty="0">
                <a:latin typeface="Tahoma" pitchFamily="34" charset="0"/>
              </a:rPr>
              <a:t> spinové kvantové číslo </a:t>
            </a:r>
          </a:p>
          <a:p>
            <a:pPr>
              <a:lnSpc>
                <a:spcPct val="100000"/>
              </a:lnSpc>
              <a:spcBef>
                <a:spcPct val="50000"/>
              </a:spcBef>
            </a:pPr>
            <a:r>
              <a:rPr lang="cs-CZ" sz="2000" dirty="0">
                <a:latin typeface="Tahoma" pitchFamily="34" charset="0"/>
              </a:rPr>
              <a:t>Př.</a:t>
            </a:r>
            <a:r>
              <a:rPr lang="cs-CZ" sz="2000" baseline="30000" dirty="0">
                <a:latin typeface="Tahoma" pitchFamily="34" charset="0"/>
              </a:rPr>
              <a:t> </a:t>
            </a:r>
            <a:r>
              <a:rPr lang="cs-CZ" sz="2000" dirty="0">
                <a:latin typeface="Tahoma" pitchFamily="34" charset="0"/>
              </a:rPr>
              <a:t>leptony (elektron, </a:t>
            </a:r>
            <a:r>
              <a:rPr lang="en-US" sz="2000" dirty="0">
                <a:latin typeface="Tahoma" pitchFamily="34" charset="0"/>
              </a:rPr>
              <a:t>neutrino</a:t>
            </a:r>
            <a:r>
              <a:rPr lang="en-US" sz="2000" baseline="30000" dirty="0">
                <a:latin typeface="Tahoma" pitchFamily="34" charset="0"/>
              </a:rPr>
              <a:t> </a:t>
            </a:r>
            <a:r>
              <a:rPr lang="cs-CZ" sz="2000" dirty="0">
                <a:latin typeface="Symbol" pitchFamily="18" charset="2"/>
              </a:rPr>
              <a:t>...</a:t>
            </a:r>
            <a:r>
              <a:rPr lang="cs-CZ" sz="2000" dirty="0">
                <a:latin typeface="Tahoma" pitchFamily="34" charset="0"/>
              </a:rPr>
              <a:t>), kvarky (up, </a:t>
            </a:r>
            <a:r>
              <a:rPr lang="cs-CZ" sz="2000" dirty="0" err="1">
                <a:latin typeface="Tahoma" pitchFamily="34" charset="0"/>
              </a:rPr>
              <a:t>down</a:t>
            </a:r>
            <a:r>
              <a:rPr lang="cs-CZ" sz="2000" dirty="0">
                <a:latin typeface="Tahoma" pitchFamily="34" charset="0"/>
              </a:rPr>
              <a:t>, </a:t>
            </a:r>
            <a:r>
              <a:rPr lang="cs-CZ" sz="2000" dirty="0" err="1">
                <a:latin typeface="Tahoma" pitchFamily="34" charset="0"/>
              </a:rPr>
              <a:t>charm</a:t>
            </a:r>
            <a:r>
              <a:rPr lang="cs-CZ" sz="2000" dirty="0">
                <a:latin typeface="Tahoma" pitchFamily="34" charset="0"/>
              </a:rPr>
              <a:t>…), baryony (proton, neutron)</a:t>
            </a:r>
          </a:p>
          <a:p>
            <a:pPr>
              <a:lnSpc>
                <a:spcPct val="100000"/>
              </a:lnSpc>
              <a:spcBef>
                <a:spcPct val="10000"/>
              </a:spcBef>
            </a:pPr>
            <a:r>
              <a:rPr lang="cs-CZ" sz="2000" dirty="0">
                <a:latin typeface="Tahoma" pitchFamily="34" charset="0"/>
              </a:rPr>
              <a:t>	Pauliho princip (</a:t>
            </a:r>
            <a:r>
              <a:rPr lang="cs-CZ" sz="2000" dirty="0">
                <a:solidFill>
                  <a:srgbClr val="FF0000"/>
                </a:solidFill>
                <a:latin typeface="Tahoma" pitchFamily="34" charset="0"/>
              </a:rPr>
              <a:t>tvoří hmotu</a:t>
            </a:r>
            <a:r>
              <a:rPr lang="cs-CZ" sz="2000" dirty="0">
                <a:latin typeface="Tahoma" pitchFamily="34" charset="0"/>
              </a:rPr>
              <a:t>)</a:t>
            </a:r>
          </a:p>
          <a:p>
            <a:pPr>
              <a:lnSpc>
                <a:spcPct val="100000"/>
              </a:lnSpc>
              <a:spcBef>
                <a:spcPct val="50000"/>
              </a:spcBef>
            </a:pPr>
            <a:r>
              <a:rPr lang="cs-CZ" sz="2000" i="1" dirty="0" err="1">
                <a:solidFill>
                  <a:srgbClr val="0099FF"/>
                </a:solidFill>
                <a:latin typeface="Tahoma" pitchFamily="34" charset="0"/>
              </a:rPr>
              <a:t>bo</a:t>
            </a:r>
            <a:r>
              <a:rPr lang="en-US" sz="2000" i="1" dirty="0">
                <a:solidFill>
                  <a:srgbClr val="0099FF"/>
                </a:solidFill>
                <a:latin typeface="Tahoma" pitchFamily="34" charset="0"/>
              </a:rPr>
              <a:t>s</a:t>
            </a:r>
            <a:r>
              <a:rPr lang="cs-CZ" sz="2000" i="1" dirty="0">
                <a:solidFill>
                  <a:srgbClr val="0099FF"/>
                </a:solidFill>
                <a:latin typeface="Tahoma" pitchFamily="34" charset="0"/>
              </a:rPr>
              <a:t>ony </a:t>
            </a:r>
            <a:r>
              <a:rPr lang="cs-CZ" sz="2000" dirty="0">
                <a:solidFill>
                  <a:srgbClr val="00B050"/>
                </a:solidFill>
                <a:latin typeface="Tahoma" pitchFamily="34" charset="0"/>
              </a:rPr>
              <a:t>celočíselné </a:t>
            </a:r>
            <a:r>
              <a:rPr lang="cs-CZ" sz="2000" dirty="0">
                <a:latin typeface="Tahoma" pitchFamily="34" charset="0"/>
              </a:rPr>
              <a:t>spinové kvantové číslo (foton, gluon…) (</a:t>
            </a:r>
            <a:r>
              <a:rPr lang="cs-CZ" sz="2000" dirty="0">
                <a:solidFill>
                  <a:srgbClr val="FF0000"/>
                </a:solidFill>
                <a:latin typeface="Tahoma" pitchFamily="34" charset="0"/>
              </a:rPr>
              <a:t>zprostředkovávají interakce</a:t>
            </a:r>
            <a:r>
              <a:rPr lang="cs-CZ" sz="2000" dirty="0">
                <a:latin typeface="Tahoma" pitchFamily="34" charset="0"/>
              </a:rPr>
              <a:t>)</a:t>
            </a:r>
            <a:endParaRPr lang="en-US" sz="2000" baseline="30000" dirty="0">
              <a:latin typeface="Tahoma" pitchFamily="34" charset="0"/>
            </a:endParaRPr>
          </a:p>
          <a:p>
            <a:pPr>
              <a:lnSpc>
                <a:spcPct val="100000"/>
              </a:lnSpc>
              <a:spcBef>
                <a:spcPct val="10000"/>
              </a:spcBef>
            </a:pPr>
            <a:endParaRPr lang="cs-CZ" sz="2000" i="1" dirty="0">
              <a:latin typeface="Tahoma" pitchFamily="34" charset="0"/>
            </a:endParaRPr>
          </a:p>
          <a:p>
            <a:pPr>
              <a:lnSpc>
                <a:spcPct val="100000"/>
              </a:lnSpc>
              <a:spcBef>
                <a:spcPct val="10000"/>
              </a:spcBef>
            </a:pPr>
            <a:r>
              <a:rPr lang="cs-CZ" sz="2000" b="1" i="1" u="sng" dirty="0">
                <a:solidFill>
                  <a:srgbClr val="FF0000"/>
                </a:solidFill>
                <a:latin typeface="Tahoma" pitchFamily="34" charset="0"/>
              </a:rPr>
              <a:t>Podle klidové hmotnosti</a:t>
            </a:r>
            <a:r>
              <a:rPr lang="cs-CZ" sz="2000" b="1" i="1" dirty="0">
                <a:solidFill>
                  <a:srgbClr val="FF0000"/>
                </a:solidFill>
                <a:latin typeface="Tahoma" pitchFamily="34" charset="0"/>
              </a:rPr>
              <a:t>:</a:t>
            </a:r>
          </a:p>
          <a:p>
            <a:pPr>
              <a:lnSpc>
                <a:spcPct val="100000"/>
              </a:lnSpc>
              <a:spcBef>
                <a:spcPct val="50000"/>
              </a:spcBef>
            </a:pPr>
            <a:r>
              <a:rPr lang="cs-CZ" sz="2000" i="1" dirty="0">
                <a:solidFill>
                  <a:srgbClr val="0099FF"/>
                </a:solidFill>
                <a:latin typeface="Tahoma" pitchFamily="34" charset="0"/>
              </a:rPr>
              <a:t>leptony</a:t>
            </a:r>
            <a:r>
              <a:rPr lang="cs-CZ" sz="2000" dirty="0">
                <a:latin typeface="Tahoma" pitchFamily="34" charset="0"/>
              </a:rPr>
              <a:t> (z řeckého „</a:t>
            </a:r>
            <a:r>
              <a:rPr lang="cs-CZ" sz="2000" dirty="0">
                <a:solidFill>
                  <a:srgbClr val="00B050"/>
                </a:solidFill>
                <a:latin typeface="Tahoma" pitchFamily="34" charset="0"/>
              </a:rPr>
              <a:t>lehký</a:t>
            </a:r>
            <a:r>
              <a:rPr lang="cs-CZ" sz="2000" dirty="0">
                <a:latin typeface="Tahoma" pitchFamily="34" charset="0"/>
              </a:rPr>
              <a:t>“), </a:t>
            </a:r>
            <a:r>
              <a:rPr lang="cs-CZ" sz="2000" i="1" dirty="0"/>
              <a:t>m</a:t>
            </a:r>
            <a:r>
              <a:rPr lang="cs-CZ" sz="2000" dirty="0">
                <a:latin typeface="Tahoma" pitchFamily="34" charset="0"/>
              </a:rPr>
              <a:t> </a:t>
            </a:r>
            <a:r>
              <a:rPr lang="en-US" sz="2000" dirty="0">
                <a:latin typeface="Tahoma" pitchFamily="34" charset="0"/>
              </a:rPr>
              <a:t>~ 0 – 130 MeV/</a:t>
            </a:r>
            <a:r>
              <a:rPr lang="en-US" sz="2000" i="1" dirty="0"/>
              <a:t>c</a:t>
            </a:r>
            <a:r>
              <a:rPr lang="en-US" sz="2000" baseline="30000" dirty="0">
                <a:latin typeface="Tahoma" pitchFamily="34" charset="0"/>
              </a:rPr>
              <a:t>2</a:t>
            </a:r>
          </a:p>
          <a:p>
            <a:pPr>
              <a:lnSpc>
                <a:spcPct val="100000"/>
              </a:lnSpc>
              <a:spcBef>
                <a:spcPct val="10000"/>
              </a:spcBef>
            </a:pPr>
            <a:r>
              <a:rPr lang="cs-CZ" sz="2000" dirty="0">
                <a:latin typeface="Tahoma" pitchFamily="34" charset="0"/>
              </a:rPr>
              <a:t>Př.</a:t>
            </a:r>
            <a:r>
              <a:rPr lang="cs-CZ" sz="2000" baseline="30000" dirty="0">
                <a:latin typeface="Tahoma" pitchFamily="34" charset="0"/>
              </a:rPr>
              <a:t> </a:t>
            </a:r>
            <a:r>
              <a:rPr lang="en-US" sz="2000" dirty="0">
                <a:latin typeface="Tahoma" pitchFamily="34" charset="0"/>
              </a:rPr>
              <a:t>neutrino</a:t>
            </a:r>
            <a:r>
              <a:rPr lang="en-US" sz="2000" baseline="30000" dirty="0">
                <a:latin typeface="Tahoma" pitchFamily="34" charset="0"/>
              </a:rPr>
              <a:t> </a:t>
            </a:r>
            <a:r>
              <a:rPr lang="en-US" sz="2000" dirty="0">
                <a:latin typeface="Symbol" pitchFamily="18" charset="2"/>
              </a:rPr>
              <a:t>n</a:t>
            </a:r>
            <a:r>
              <a:rPr lang="en-US" sz="2000" dirty="0">
                <a:latin typeface="Tahoma" pitchFamily="34" charset="0"/>
              </a:rPr>
              <a:t> </a:t>
            </a:r>
            <a:r>
              <a:rPr lang="cs-CZ" sz="2000" dirty="0">
                <a:latin typeface="Tahoma" pitchFamily="34" charset="0"/>
              </a:rPr>
              <a:t>(0 </a:t>
            </a:r>
            <a:r>
              <a:rPr lang="en-US" sz="2000" dirty="0">
                <a:latin typeface="Tahoma" pitchFamily="34" charset="0"/>
              </a:rPr>
              <a:t>MeV/</a:t>
            </a:r>
            <a:r>
              <a:rPr lang="en-US" sz="2000" i="1" dirty="0"/>
              <a:t>c</a:t>
            </a:r>
            <a:r>
              <a:rPr lang="en-US" sz="2000" baseline="30000" dirty="0">
                <a:latin typeface="Tahoma" pitchFamily="34" charset="0"/>
              </a:rPr>
              <a:t>2</a:t>
            </a:r>
            <a:r>
              <a:rPr lang="cs-CZ" sz="2000" dirty="0">
                <a:latin typeface="Tahoma" pitchFamily="34" charset="0"/>
              </a:rPr>
              <a:t>)</a:t>
            </a:r>
            <a:r>
              <a:rPr lang="en-US" sz="2000" dirty="0">
                <a:latin typeface="Tahoma" pitchFamily="34" charset="0"/>
              </a:rPr>
              <a:t>, </a:t>
            </a:r>
            <a:r>
              <a:rPr lang="cs-CZ" sz="2000" dirty="0">
                <a:latin typeface="Tahoma" pitchFamily="34" charset="0"/>
              </a:rPr>
              <a:t>elektron (0,5 </a:t>
            </a:r>
            <a:r>
              <a:rPr lang="en-US" sz="2000" dirty="0">
                <a:latin typeface="Tahoma" pitchFamily="34" charset="0"/>
              </a:rPr>
              <a:t>MeV/</a:t>
            </a:r>
            <a:r>
              <a:rPr lang="en-US" sz="2000" i="1" dirty="0"/>
              <a:t>c</a:t>
            </a:r>
            <a:r>
              <a:rPr lang="en-US" sz="2000" baseline="30000" dirty="0">
                <a:latin typeface="Tahoma" pitchFamily="34" charset="0"/>
              </a:rPr>
              <a:t>2</a:t>
            </a:r>
            <a:r>
              <a:rPr lang="cs-CZ" sz="2000" dirty="0">
                <a:latin typeface="Tahoma" pitchFamily="34" charset="0"/>
              </a:rPr>
              <a:t>), </a:t>
            </a:r>
            <a:r>
              <a:rPr lang="cs-CZ" sz="2000" dirty="0" err="1">
                <a:latin typeface="Tahoma" pitchFamily="34" charset="0"/>
              </a:rPr>
              <a:t>mion</a:t>
            </a:r>
            <a:r>
              <a:rPr lang="cs-CZ" sz="2000" dirty="0">
                <a:latin typeface="Tahoma" pitchFamily="34" charset="0"/>
              </a:rPr>
              <a:t> (106 </a:t>
            </a:r>
            <a:r>
              <a:rPr lang="en-US" sz="2000" dirty="0">
                <a:latin typeface="Tahoma" pitchFamily="34" charset="0"/>
              </a:rPr>
              <a:t>MeV/</a:t>
            </a:r>
            <a:r>
              <a:rPr lang="en-US" sz="2000" i="1" dirty="0"/>
              <a:t>c</a:t>
            </a:r>
            <a:r>
              <a:rPr lang="en-US" sz="2000" baseline="30000" dirty="0">
                <a:latin typeface="Tahoma" pitchFamily="34" charset="0"/>
              </a:rPr>
              <a:t>2</a:t>
            </a:r>
            <a:r>
              <a:rPr lang="cs-CZ" sz="2000" dirty="0">
                <a:latin typeface="Tahoma" pitchFamily="34" charset="0"/>
              </a:rPr>
              <a:t>)</a:t>
            </a:r>
          </a:p>
          <a:p>
            <a:pPr>
              <a:lnSpc>
                <a:spcPct val="100000"/>
              </a:lnSpc>
              <a:spcBef>
                <a:spcPct val="10000"/>
              </a:spcBef>
            </a:pPr>
            <a:r>
              <a:rPr lang="cs-CZ" sz="2000" dirty="0">
                <a:solidFill>
                  <a:srgbClr val="FF0000"/>
                </a:solidFill>
                <a:latin typeface="Tahoma" pitchFamily="34" charset="0"/>
              </a:rPr>
              <a:t>poločíselné spinové </a:t>
            </a:r>
            <a:r>
              <a:rPr lang="cs-CZ" sz="2000" dirty="0">
                <a:latin typeface="Tahoma" pitchFamily="34" charset="0"/>
              </a:rPr>
              <a:t>číslo 1/2</a:t>
            </a:r>
          </a:p>
          <a:p>
            <a:pPr>
              <a:lnSpc>
                <a:spcPct val="100000"/>
              </a:lnSpc>
              <a:spcBef>
                <a:spcPct val="50000"/>
              </a:spcBef>
            </a:pPr>
            <a:r>
              <a:rPr lang="cs-CZ" sz="2000" i="1" dirty="0" err="1">
                <a:solidFill>
                  <a:srgbClr val="0099FF"/>
                </a:solidFill>
                <a:latin typeface="Tahoma" pitchFamily="34" charset="0"/>
              </a:rPr>
              <a:t>mesony</a:t>
            </a:r>
            <a:r>
              <a:rPr lang="cs-CZ" sz="2000" dirty="0">
                <a:latin typeface="Tahoma" pitchFamily="34" charset="0"/>
              </a:rPr>
              <a:t> (z řeckého „</a:t>
            </a:r>
            <a:r>
              <a:rPr lang="cs-CZ" sz="2000" dirty="0">
                <a:solidFill>
                  <a:srgbClr val="00B050"/>
                </a:solidFill>
                <a:latin typeface="Tahoma" pitchFamily="34" charset="0"/>
              </a:rPr>
              <a:t>střední</a:t>
            </a:r>
            <a:r>
              <a:rPr lang="cs-CZ" sz="2000" dirty="0">
                <a:latin typeface="Tahoma" pitchFamily="34" charset="0"/>
              </a:rPr>
              <a:t>“), </a:t>
            </a:r>
            <a:r>
              <a:rPr lang="cs-CZ" sz="2000" i="1" dirty="0"/>
              <a:t>m</a:t>
            </a:r>
            <a:r>
              <a:rPr lang="cs-CZ" sz="2000" dirty="0">
                <a:latin typeface="Tahoma" pitchFamily="34" charset="0"/>
              </a:rPr>
              <a:t> </a:t>
            </a:r>
            <a:r>
              <a:rPr lang="en-US" sz="2000" dirty="0">
                <a:latin typeface="Tahoma" pitchFamily="34" charset="0"/>
              </a:rPr>
              <a:t>~ </a:t>
            </a:r>
            <a:r>
              <a:rPr lang="cs-CZ" sz="2000" dirty="0">
                <a:latin typeface="Tahoma" pitchFamily="34" charset="0"/>
              </a:rPr>
              <a:t>13</a:t>
            </a:r>
            <a:r>
              <a:rPr lang="en-US" sz="2000" dirty="0">
                <a:latin typeface="Tahoma" pitchFamily="34" charset="0"/>
              </a:rPr>
              <a:t>0 – </a:t>
            </a:r>
            <a:r>
              <a:rPr lang="cs-CZ" sz="2000" dirty="0">
                <a:latin typeface="Tahoma" pitchFamily="34" charset="0"/>
              </a:rPr>
              <a:t>900</a:t>
            </a:r>
            <a:r>
              <a:rPr lang="en-US" sz="2000" dirty="0">
                <a:latin typeface="Tahoma" pitchFamily="34" charset="0"/>
              </a:rPr>
              <a:t> MeV/</a:t>
            </a:r>
            <a:r>
              <a:rPr lang="en-US" sz="2000" i="1" dirty="0"/>
              <a:t>c</a:t>
            </a:r>
            <a:r>
              <a:rPr lang="en-US" sz="2000" baseline="30000" dirty="0">
                <a:latin typeface="Tahoma" pitchFamily="34" charset="0"/>
              </a:rPr>
              <a:t>2</a:t>
            </a:r>
            <a:endParaRPr lang="cs-CZ" sz="2000" baseline="30000" dirty="0">
              <a:latin typeface="Tahoma" pitchFamily="34" charset="0"/>
            </a:endParaRPr>
          </a:p>
          <a:p>
            <a:pPr>
              <a:lnSpc>
                <a:spcPct val="100000"/>
              </a:lnSpc>
              <a:spcBef>
                <a:spcPct val="10000"/>
              </a:spcBef>
            </a:pPr>
            <a:r>
              <a:rPr lang="cs-CZ" sz="2000" dirty="0">
                <a:latin typeface="Tahoma" pitchFamily="34" charset="0"/>
              </a:rPr>
              <a:t>Př. pion, kaon</a:t>
            </a:r>
          </a:p>
          <a:p>
            <a:pPr>
              <a:lnSpc>
                <a:spcPct val="100000"/>
              </a:lnSpc>
              <a:spcBef>
                <a:spcPct val="10000"/>
              </a:spcBef>
            </a:pPr>
            <a:r>
              <a:rPr lang="cs-CZ" sz="2000" dirty="0">
                <a:solidFill>
                  <a:srgbClr val="FF0000"/>
                </a:solidFill>
                <a:latin typeface="Tahoma" pitchFamily="34" charset="0"/>
              </a:rPr>
              <a:t>celočíselné spinové </a:t>
            </a:r>
            <a:r>
              <a:rPr lang="cs-CZ" sz="2000" dirty="0">
                <a:latin typeface="Tahoma" pitchFamily="34" charset="0"/>
              </a:rPr>
              <a:t>číslo 0 nebo 1</a:t>
            </a:r>
          </a:p>
          <a:p>
            <a:pPr>
              <a:lnSpc>
                <a:spcPct val="100000"/>
              </a:lnSpc>
              <a:spcBef>
                <a:spcPct val="50000"/>
              </a:spcBef>
            </a:pPr>
            <a:r>
              <a:rPr lang="cs-CZ" sz="2000" i="1" dirty="0">
                <a:solidFill>
                  <a:srgbClr val="0099FF"/>
                </a:solidFill>
                <a:latin typeface="Tahoma" pitchFamily="34" charset="0"/>
              </a:rPr>
              <a:t>baryony</a:t>
            </a:r>
            <a:r>
              <a:rPr lang="cs-CZ" sz="2000" dirty="0">
                <a:latin typeface="Tahoma" pitchFamily="34" charset="0"/>
              </a:rPr>
              <a:t> (z řeckého „</a:t>
            </a:r>
            <a:r>
              <a:rPr lang="cs-CZ" sz="2000" dirty="0">
                <a:solidFill>
                  <a:srgbClr val="00B050"/>
                </a:solidFill>
                <a:latin typeface="Tahoma" pitchFamily="34" charset="0"/>
              </a:rPr>
              <a:t>těžký</a:t>
            </a:r>
            <a:r>
              <a:rPr lang="cs-CZ" sz="2000" dirty="0">
                <a:latin typeface="Tahoma" pitchFamily="34" charset="0"/>
              </a:rPr>
              <a:t>“), </a:t>
            </a:r>
            <a:r>
              <a:rPr lang="cs-CZ" sz="2000" i="1" dirty="0"/>
              <a:t>m</a:t>
            </a:r>
            <a:r>
              <a:rPr lang="cs-CZ" sz="2000" dirty="0">
                <a:latin typeface="Tahoma" pitchFamily="34" charset="0"/>
              </a:rPr>
              <a:t> </a:t>
            </a:r>
            <a:r>
              <a:rPr lang="en-US" sz="2000" dirty="0">
                <a:latin typeface="Tahoma" pitchFamily="34" charset="0"/>
              </a:rPr>
              <a:t>~ </a:t>
            </a:r>
            <a:r>
              <a:rPr lang="cs-CZ" sz="2000" dirty="0">
                <a:latin typeface="Tahoma" pitchFamily="34" charset="0"/>
              </a:rPr>
              <a:t>900</a:t>
            </a:r>
            <a:r>
              <a:rPr lang="en-US" sz="2000" dirty="0">
                <a:latin typeface="Tahoma" pitchFamily="34" charset="0"/>
              </a:rPr>
              <a:t> MeV/</a:t>
            </a:r>
            <a:r>
              <a:rPr lang="en-US" sz="2000" i="1" dirty="0"/>
              <a:t>c</a:t>
            </a:r>
            <a:r>
              <a:rPr lang="en-US" sz="2000" baseline="30000" dirty="0">
                <a:latin typeface="Tahoma" pitchFamily="34" charset="0"/>
              </a:rPr>
              <a:t>2</a:t>
            </a:r>
          </a:p>
          <a:p>
            <a:pPr>
              <a:lnSpc>
                <a:spcPct val="100000"/>
              </a:lnSpc>
              <a:spcBef>
                <a:spcPct val="10000"/>
              </a:spcBef>
            </a:pPr>
            <a:r>
              <a:rPr lang="cs-CZ" sz="2000" dirty="0">
                <a:latin typeface="Tahoma" pitchFamily="34" charset="0"/>
              </a:rPr>
              <a:t>Př.</a:t>
            </a:r>
            <a:r>
              <a:rPr lang="cs-CZ" sz="2000" baseline="30000" dirty="0">
                <a:latin typeface="Tahoma" pitchFamily="34" charset="0"/>
              </a:rPr>
              <a:t> </a:t>
            </a:r>
            <a:r>
              <a:rPr lang="cs-CZ" sz="2000" dirty="0">
                <a:latin typeface="Tahoma" pitchFamily="34" charset="0"/>
              </a:rPr>
              <a:t>proton</a:t>
            </a:r>
            <a:r>
              <a:rPr lang="en-US" sz="2000" baseline="30000" dirty="0">
                <a:latin typeface="Tahoma" pitchFamily="34" charset="0"/>
              </a:rPr>
              <a:t> </a:t>
            </a:r>
            <a:r>
              <a:rPr lang="cs-CZ" sz="2000" i="1" dirty="0"/>
              <a:t>p</a:t>
            </a:r>
            <a:r>
              <a:rPr lang="en-US" sz="2000" dirty="0">
                <a:latin typeface="Tahoma" pitchFamily="34" charset="0"/>
              </a:rPr>
              <a:t> </a:t>
            </a:r>
            <a:r>
              <a:rPr lang="cs-CZ" sz="2000" dirty="0">
                <a:latin typeface="Tahoma" pitchFamily="34" charset="0"/>
              </a:rPr>
              <a:t>(938 </a:t>
            </a:r>
            <a:r>
              <a:rPr lang="en-US" sz="2000" dirty="0">
                <a:latin typeface="Tahoma" pitchFamily="34" charset="0"/>
              </a:rPr>
              <a:t>MeV/</a:t>
            </a:r>
            <a:r>
              <a:rPr lang="en-US" sz="2000" i="1" dirty="0"/>
              <a:t>c</a:t>
            </a:r>
            <a:r>
              <a:rPr lang="en-US" sz="2000" baseline="30000" dirty="0">
                <a:latin typeface="Tahoma" pitchFamily="34" charset="0"/>
              </a:rPr>
              <a:t>2</a:t>
            </a:r>
            <a:r>
              <a:rPr lang="cs-CZ" sz="2000" dirty="0">
                <a:latin typeface="Tahoma" pitchFamily="34" charset="0"/>
              </a:rPr>
              <a:t>)</a:t>
            </a:r>
            <a:r>
              <a:rPr lang="en-US" sz="2000" dirty="0">
                <a:latin typeface="Tahoma" pitchFamily="34" charset="0"/>
              </a:rPr>
              <a:t>, </a:t>
            </a:r>
            <a:r>
              <a:rPr lang="cs-CZ" sz="2000" dirty="0">
                <a:latin typeface="Tahoma" pitchFamily="34" charset="0"/>
              </a:rPr>
              <a:t>neutron </a:t>
            </a:r>
            <a:r>
              <a:rPr lang="cs-CZ" sz="2000" i="1" dirty="0"/>
              <a:t>n</a:t>
            </a:r>
            <a:r>
              <a:rPr lang="cs-CZ" sz="2000" dirty="0">
                <a:latin typeface="Tahoma" pitchFamily="34" charset="0"/>
              </a:rPr>
              <a:t> (940), </a:t>
            </a:r>
            <a:r>
              <a:rPr lang="cs-CZ" sz="2000" dirty="0">
                <a:solidFill>
                  <a:srgbClr val="FF0000"/>
                </a:solidFill>
                <a:latin typeface="Tahoma" pitchFamily="34" charset="0"/>
              </a:rPr>
              <a:t>poločíselné spinové číslo</a:t>
            </a:r>
          </a:p>
          <a:p>
            <a:pPr>
              <a:lnSpc>
                <a:spcPct val="100000"/>
              </a:lnSpc>
              <a:spcBef>
                <a:spcPct val="10000"/>
              </a:spcBef>
            </a:pPr>
            <a:r>
              <a:rPr lang="cs-CZ" sz="2000" dirty="0">
                <a:latin typeface="Tahoma" pitchFamily="34" charset="0"/>
              </a:rPr>
              <a:t>	</a:t>
            </a:r>
          </a:p>
        </p:txBody>
      </p:sp>
      <p:sp>
        <p:nvSpPr>
          <p:cNvPr id="3" name="Zaoblený obdélník 2"/>
          <p:cNvSpPr/>
          <p:nvPr/>
        </p:nvSpPr>
        <p:spPr bwMode="auto">
          <a:xfrm>
            <a:off x="788028" y="4570766"/>
            <a:ext cx="8076318" cy="1975556"/>
          </a:xfrm>
          <a:prstGeom prst="roundRect">
            <a:avLst/>
          </a:prstGeom>
          <a:no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lnSpc>
                <a:spcPct val="90000"/>
              </a:lnSpc>
              <a:spcBef>
                <a:spcPct val="20000"/>
              </a:spcBef>
              <a:spcAft>
                <a:spcPct val="0"/>
              </a:spcAft>
            </a:pPr>
            <a:endParaRPr lang="cs-CZ" sz="1600">
              <a:latin typeface="Arial" charset="0"/>
            </a:endParaRPr>
          </a:p>
        </p:txBody>
      </p:sp>
      <p:sp>
        <p:nvSpPr>
          <p:cNvPr id="4" name="TextovéPole 3"/>
          <p:cNvSpPr txBox="1"/>
          <p:nvPr/>
        </p:nvSpPr>
        <p:spPr>
          <a:xfrm>
            <a:off x="8207475" y="4538135"/>
            <a:ext cx="1879745" cy="1015663"/>
          </a:xfrm>
          <a:prstGeom prst="rect">
            <a:avLst/>
          </a:prstGeom>
          <a:solidFill>
            <a:schemeClr val="bg1"/>
          </a:solidFill>
          <a:ln w="19050">
            <a:solidFill>
              <a:srgbClr val="C00000"/>
            </a:solidFill>
          </a:ln>
        </p:spPr>
        <p:txBody>
          <a:bodyPr wrap="none" rtlCol="0">
            <a:spAutoFit/>
          </a:bodyPr>
          <a:lstStyle/>
          <a:p>
            <a:r>
              <a:rPr lang="cs-CZ" sz="2000" dirty="0">
                <a:latin typeface="Tahoma" pitchFamily="34" charset="0"/>
              </a:rPr>
              <a:t>účastní se tzv. </a:t>
            </a:r>
            <a:br>
              <a:rPr lang="en-US" sz="2000" dirty="0">
                <a:latin typeface="Tahoma" pitchFamily="34" charset="0"/>
              </a:rPr>
            </a:br>
            <a:r>
              <a:rPr lang="cs-CZ" sz="2000" i="1" dirty="0">
                <a:solidFill>
                  <a:srgbClr val="0099FF"/>
                </a:solidFill>
                <a:latin typeface="Tahoma" pitchFamily="34" charset="0"/>
              </a:rPr>
              <a:t>silné interakce,</a:t>
            </a:r>
            <a:br>
              <a:rPr lang="cs-CZ" sz="2000" i="1" dirty="0">
                <a:solidFill>
                  <a:srgbClr val="0099FF"/>
                </a:solidFill>
                <a:latin typeface="Tahoma" pitchFamily="34" charset="0"/>
              </a:rPr>
            </a:br>
            <a:r>
              <a:rPr lang="cs-CZ" sz="2000" i="1" dirty="0">
                <a:solidFill>
                  <a:srgbClr val="0099FF"/>
                </a:solidFill>
                <a:latin typeface="Tahoma" pitchFamily="34" charset="0"/>
              </a:rPr>
              <a:t>tzv. hadrony</a:t>
            </a:r>
          </a:p>
        </p:txBody>
      </p:sp>
      <p:sp>
        <p:nvSpPr>
          <p:cNvPr id="5" name="Zástupný symbol pro číslo snímku 4"/>
          <p:cNvSpPr>
            <a:spLocks noGrp="1"/>
          </p:cNvSpPr>
          <p:nvPr>
            <p:ph type="sldNum" sz="quarter" idx="12"/>
          </p:nvPr>
        </p:nvSpPr>
        <p:spPr>
          <a:xfrm>
            <a:off x="7835646" y="6356352"/>
            <a:ext cx="2057400" cy="365125"/>
          </a:xfrm>
        </p:spPr>
        <p:txBody>
          <a:bodyPr/>
          <a:lstStyle/>
          <a:p>
            <a:pPr>
              <a:defRPr/>
            </a:pPr>
            <a:fld id="{9CE008EE-6EB2-4814-A081-8596375DC631}" type="slidenum">
              <a:rPr lang="cs-CZ" smtClean="0"/>
              <a:pPr>
                <a:defRPr/>
              </a:pPr>
              <a:t>82</a:t>
            </a:fld>
            <a:endParaRPr lang="cs-CZ"/>
          </a:p>
        </p:txBody>
      </p:sp>
    </p:spTree>
    <p:extLst>
      <p:ext uri="{BB962C8B-B14F-4D97-AF65-F5344CB8AC3E}">
        <p14:creationId xmlns:p14="http://schemas.microsoft.com/office/powerpoint/2010/main" val="5428067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4627">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462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4627">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4627">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54627">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54627">
                                            <p:txEl>
                                              <p:pRg st="7" end="7"/>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54627">
                                            <p:txEl>
                                              <p:pRg st="8" end="8"/>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4627">
                                            <p:txEl>
                                              <p:pRg st="9" end="9"/>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54627">
                                            <p:txEl>
                                              <p:pRg st="10" end="1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54627">
                                            <p:txEl>
                                              <p:pRg st="11" end="11"/>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54627">
                                            <p:txEl>
                                              <p:pRg st="12" end="12"/>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154627">
                                            <p:txEl>
                                              <p:pRg st="13" end="13"/>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54627">
                                            <p:txEl>
                                              <p:pRg st="14" end="14"/>
                                            </p:txEl>
                                          </p:spTgt>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154627">
                                            <p:txEl>
                                              <p:pRg st="15" end="15"/>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31076" y="-56447"/>
            <a:ext cx="3444586" cy="4782826"/>
          </a:xfrm>
        </p:spPr>
        <p:txBody>
          <a:bodyPr>
            <a:normAutofit/>
          </a:bodyPr>
          <a:lstStyle/>
          <a:p>
            <a:r>
              <a:rPr lang="cs-CZ" dirty="0"/>
              <a:t>Systematika elementárních částic</a:t>
            </a: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4100" y="118753"/>
            <a:ext cx="5366095" cy="6698104"/>
          </a:xfrm>
          <a:prstGeom prst="rect">
            <a:avLst/>
          </a:prstGeom>
        </p:spPr>
      </p:pic>
      <p:cxnSp>
        <p:nvCxnSpPr>
          <p:cNvPr id="7" name="Přímá spojnice 6"/>
          <p:cNvCxnSpPr/>
          <p:nvPr/>
        </p:nvCxnSpPr>
        <p:spPr>
          <a:xfrm flipH="1">
            <a:off x="7243146" y="4545106"/>
            <a:ext cx="1154542" cy="890212"/>
          </a:xfrm>
          <a:prstGeom prst="line">
            <a:avLst/>
          </a:prstGeom>
          <a:ln w="127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 name="Přímá spojnice 4"/>
          <p:cNvCxnSpPr/>
          <p:nvPr/>
        </p:nvCxnSpPr>
        <p:spPr>
          <a:xfrm>
            <a:off x="7758953" y="598394"/>
            <a:ext cx="1008529" cy="1216959"/>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Přímá spojnice 7"/>
          <p:cNvCxnSpPr/>
          <p:nvPr/>
        </p:nvCxnSpPr>
        <p:spPr>
          <a:xfrm>
            <a:off x="8848165" y="2091018"/>
            <a:ext cx="47064" cy="2205317"/>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ovéPole 8"/>
          <p:cNvSpPr txBox="1"/>
          <p:nvPr/>
        </p:nvSpPr>
        <p:spPr>
          <a:xfrm>
            <a:off x="6306671" y="3024399"/>
            <a:ext cx="936475" cy="338554"/>
          </a:xfrm>
          <a:prstGeom prst="rect">
            <a:avLst/>
          </a:prstGeom>
          <a:noFill/>
        </p:spPr>
        <p:txBody>
          <a:bodyPr wrap="none" rtlCol="0">
            <a:spAutoFit/>
          </a:bodyPr>
          <a:lstStyle/>
          <a:p>
            <a:r>
              <a:rPr lang="cs-CZ" sz="1600" dirty="0">
                <a:solidFill>
                  <a:srgbClr val="FF0000"/>
                </a:solidFill>
              </a:rPr>
              <a:t>dle spinu</a:t>
            </a:r>
          </a:p>
        </p:txBody>
      </p:sp>
      <p:cxnSp>
        <p:nvCxnSpPr>
          <p:cNvPr id="11" name="Přímá spojnice 10"/>
          <p:cNvCxnSpPr/>
          <p:nvPr/>
        </p:nvCxnSpPr>
        <p:spPr>
          <a:xfrm>
            <a:off x="6837829" y="605764"/>
            <a:ext cx="0" cy="465876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Přímá spojnice 12"/>
          <p:cNvCxnSpPr/>
          <p:nvPr/>
        </p:nvCxnSpPr>
        <p:spPr>
          <a:xfrm flipH="1">
            <a:off x="7243146" y="5435318"/>
            <a:ext cx="2163072" cy="0"/>
          </a:xfrm>
          <a:prstGeom prst="line">
            <a:avLst/>
          </a:prstGeom>
          <a:ln w="127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TextovéPole 15"/>
          <p:cNvSpPr txBox="1"/>
          <p:nvPr/>
        </p:nvSpPr>
        <p:spPr>
          <a:xfrm>
            <a:off x="7817147" y="868319"/>
            <a:ext cx="1346138" cy="338554"/>
          </a:xfrm>
          <a:prstGeom prst="rect">
            <a:avLst/>
          </a:prstGeom>
          <a:noFill/>
        </p:spPr>
        <p:txBody>
          <a:bodyPr wrap="none" rtlCol="0">
            <a:spAutoFit/>
          </a:bodyPr>
          <a:lstStyle/>
          <a:p>
            <a:r>
              <a:rPr lang="cs-CZ" sz="1600" dirty="0">
                <a:solidFill>
                  <a:srgbClr val="0070C0"/>
                </a:solidFill>
              </a:rPr>
              <a:t>dle hmotnosti</a:t>
            </a:r>
          </a:p>
        </p:txBody>
      </p:sp>
      <p:cxnSp>
        <p:nvCxnSpPr>
          <p:cNvPr id="18" name="Přímá spojnice 17"/>
          <p:cNvCxnSpPr/>
          <p:nvPr/>
        </p:nvCxnSpPr>
        <p:spPr>
          <a:xfrm>
            <a:off x="7597588" y="605764"/>
            <a:ext cx="0" cy="1209589"/>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19" name="TextovéPole 18"/>
          <p:cNvSpPr txBox="1"/>
          <p:nvPr/>
        </p:nvSpPr>
        <p:spPr>
          <a:xfrm>
            <a:off x="7322874" y="1347960"/>
            <a:ext cx="1195840" cy="338554"/>
          </a:xfrm>
          <a:prstGeom prst="rect">
            <a:avLst/>
          </a:prstGeom>
          <a:noFill/>
        </p:spPr>
        <p:txBody>
          <a:bodyPr wrap="none" rtlCol="0">
            <a:spAutoFit/>
          </a:bodyPr>
          <a:lstStyle/>
          <a:p>
            <a:r>
              <a:rPr lang="cs-CZ" sz="1600" dirty="0">
                <a:solidFill>
                  <a:srgbClr val="00B050"/>
                </a:solidFill>
              </a:rPr>
              <a:t>dle interakcí</a:t>
            </a:r>
          </a:p>
        </p:txBody>
      </p:sp>
      <p:cxnSp>
        <p:nvCxnSpPr>
          <p:cNvPr id="20" name="Přímá spojnice 19"/>
          <p:cNvCxnSpPr/>
          <p:nvPr/>
        </p:nvCxnSpPr>
        <p:spPr>
          <a:xfrm flipH="1">
            <a:off x="6992471" y="2091018"/>
            <a:ext cx="605117" cy="3173506"/>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80656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0068" y="3126801"/>
            <a:ext cx="7832716" cy="2687136"/>
          </a:xfrm>
          <a:prstGeom prst="rect">
            <a:avLst/>
          </a:prstGeom>
        </p:spPr>
      </p:pic>
      <p:sp>
        <p:nvSpPr>
          <p:cNvPr id="5" name="Nadpis 1"/>
          <p:cNvSpPr>
            <a:spLocks noGrp="1"/>
          </p:cNvSpPr>
          <p:nvPr>
            <p:ph type="title"/>
          </p:nvPr>
        </p:nvSpPr>
        <p:spPr>
          <a:xfrm>
            <a:off x="2337460" y="-56447"/>
            <a:ext cx="8140534" cy="3387476"/>
          </a:xfrm>
        </p:spPr>
        <p:txBody>
          <a:bodyPr>
            <a:normAutofit/>
          </a:bodyPr>
          <a:lstStyle/>
          <a:p>
            <a:r>
              <a:rPr lang="cs-CZ" dirty="0"/>
              <a:t>Systematika elementárních částic</a:t>
            </a:r>
            <a:br>
              <a:rPr lang="cs-CZ" dirty="0"/>
            </a:br>
            <a:r>
              <a:rPr lang="cs-CZ" dirty="0"/>
              <a:t>	-další kritéria</a:t>
            </a:r>
          </a:p>
        </p:txBody>
      </p:sp>
    </p:spTree>
    <p:extLst>
      <p:ext uri="{BB962C8B-B14F-4D97-AF65-F5344CB8AC3E}">
        <p14:creationId xmlns:p14="http://schemas.microsoft.com/office/powerpoint/2010/main" val="180424144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8418" y="80118"/>
            <a:ext cx="6835842" cy="4413477"/>
          </a:xfrm>
        </p:spPr>
      </p:pic>
      <p:sp>
        <p:nvSpPr>
          <p:cNvPr id="5" name="Obdélník 4"/>
          <p:cNvSpPr/>
          <p:nvPr/>
        </p:nvSpPr>
        <p:spPr>
          <a:xfrm>
            <a:off x="2109702" y="3388241"/>
            <a:ext cx="7614218" cy="3139321"/>
          </a:xfrm>
          <a:prstGeom prst="rect">
            <a:avLst/>
          </a:prstGeom>
        </p:spPr>
        <p:txBody>
          <a:bodyPr wrap="square">
            <a:spAutoFit/>
          </a:bodyPr>
          <a:lstStyle/>
          <a:p>
            <a:r>
              <a:rPr lang="cs-CZ" dirty="0"/>
              <a:t>Podle současných poznatků:</a:t>
            </a:r>
          </a:p>
          <a:p>
            <a:pPr marL="285750" indent="-285750">
              <a:buFont typeface="Arial" panose="020B0604020202020204" pitchFamily="34" charset="0"/>
              <a:buChar char="•"/>
            </a:pPr>
            <a:r>
              <a:rPr lang="cs-CZ" dirty="0"/>
              <a:t>12 druhů základních částic: </a:t>
            </a:r>
          </a:p>
          <a:p>
            <a:pPr marL="742950" lvl="1" indent="-285750">
              <a:buFont typeface="Arial" panose="020B0604020202020204" pitchFamily="34" charset="0"/>
              <a:buChar char="•"/>
            </a:pPr>
            <a:r>
              <a:rPr lang="cs-CZ" b="1" dirty="0"/>
              <a:t>6 kvarků</a:t>
            </a:r>
          </a:p>
          <a:p>
            <a:pPr marL="742950" lvl="1" indent="-285750">
              <a:buFont typeface="Arial" panose="020B0604020202020204" pitchFamily="34" charset="0"/>
              <a:buChar char="•"/>
            </a:pPr>
            <a:r>
              <a:rPr lang="cs-CZ" b="1" dirty="0"/>
              <a:t>6 leptonů</a:t>
            </a:r>
          </a:p>
          <a:p>
            <a:pPr marL="285750" indent="-285750">
              <a:buFont typeface="Arial" panose="020B0604020202020204" pitchFamily="34" charset="0"/>
              <a:buChar char="•"/>
            </a:pPr>
            <a:r>
              <a:rPr lang="cs-CZ" dirty="0"/>
              <a:t>Tyto částice se rozdělují </a:t>
            </a:r>
            <a:r>
              <a:rPr lang="cs-CZ" u="sng" dirty="0"/>
              <a:t>do 3 rodin</a:t>
            </a:r>
            <a:r>
              <a:rPr lang="cs-CZ" dirty="0"/>
              <a:t>:</a:t>
            </a:r>
          </a:p>
          <a:p>
            <a:pPr marL="285750" indent="-285750">
              <a:buFont typeface="Arial" panose="020B0604020202020204" pitchFamily="34" charset="0"/>
              <a:buChar char="•"/>
            </a:pPr>
            <a:r>
              <a:rPr lang="cs-CZ" dirty="0"/>
              <a:t>do každé z nich patří </a:t>
            </a:r>
            <a:r>
              <a:rPr lang="cs-CZ" u="sng" dirty="0"/>
              <a:t>2 druhy kvarků </a:t>
            </a:r>
            <a:r>
              <a:rPr lang="cs-CZ" dirty="0"/>
              <a:t>a </a:t>
            </a:r>
            <a:r>
              <a:rPr lang="cs-CZ" u="sng" dirty="0"/>
              <a:t>2 leptony</a:t>
            </a:r>
          </a:p>
          <a:p>
            <a:pPr marL="285750" indent="-285750">
              <a:buFont typeface="Arial" panose="020B0604020202020204" pitchFamily="34" charset="0"/>
              <a:buChar char="•"/>
            </a:pPr>
            <a:r>
              <a:rPr lang="cs-CZ" dirty="0"/>
              <a:t>První rodina = </a:t>
            </a:r>
            <a:r>
              <a:rPr lang="cs-CZ" b="1" dirty="0"/>
              <a:t>kvarky</a:t>
            </a:r>
            <a:r>
              <a:rPr lang="cs-CZ" dirty="0"/>
              <a:t> "</a:t>
            </a:r>
            <a:r>
              <a:rPr lang="cs-CZ" b="1" dirty="0"/>
              <a:t>u</a:t>
            </a:r>
            <a:r>
              <a:rPr lang="cs-CZ" dirty="0"/>
              <a:t>" a "</a:t>
            </a:r>
            <a:r>
              <a:rPr lang="cs-CZ" b="1" dirty="0"/>
              <a:t>d</a:t>
            </a:r>
            <a:r>
              <a:rPr lang="cs-CZ" dirty="0"/>
              <a:t>", </a:t>
            </a:r>
            <a:r>
              <a:rPr lang="cs-CZ" b="1" dirty="0"/>
              <a:t>elektron (e</a:t>
            </a:r>
            <a:r>
              <a:rPr lang="cs-CZ" b="1" baseline="30000" dirty="0"/>
              <a:t>-</a:t>
            </a:r>
            <a:r>
              <a:rPr lang="cs-CZ" b="1" dirty="0"/>
              <a:t>)</a:t>
            </a:r>
            <a:r>
              <a:rPr lang="cs-CZ" dirty="0"/>
              <a:t> a </a:t>
            </a:r>
            <a:r>
              <a:rPr lang="cs-CZ" b="1" dirty="0"/>
              <a:t>elektronové neutrino (</a:t>
            </a:r>
            <a:r>
              <a:rPr lang="cs-CZ" b="1" dirty="0">
                <a:latin typeface="Symbol" panose="05050102010706020507" pitchFamily="18" charset="2"/>
              </a:rPr>
              <a:t>n</a:t>
            </a:r>
            <a:r>
              <a:rPr lang="cs-CZ" b="1" baseline="-25000" dirty="0"/>
              <a:t>e</a:t>
            </a:r>
            <a:r>
              <a:rPr lang="cs-CZ" b="1" dirty="0"/>
              <a:t>) </a:t>
            </a:r>
            <a:r>
              <a:rPr lang="cs-CZ" dirty="0"/>
              <a:t>– vytváří veškerou hmotu vesmíru, neboť dokáží "konstruovat" protony a neutrony, základní stavební kameny atomových jader všech chemických prvků.</a:t>
            </a:r>
          </a:p>
          <a:p>
            <a:pPr marL="285750" indent="-285750">
              <a:buFont typeface="Arial" panose="020B0604020202020204" pitchFamily="34" charset="0"/>
              <a:buChar char="•"/>
            </a:pPr>
            <a:r>
              <a:rPr lang="cs-CZ" dirty="0"/>
              <a:t>Další dvě rodiny představují nestabilní částice s krátkým časem rozpadu.</a:t>
            </a:r>
          </a:p>
        </p:txBody>
      </p:sp>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2099" y="1940667"/>
            <a:ext cx="2143125" cy="2143125"/>
          </a:xfrm>
          <a:prstGeom prst="rect">
            <a:avLst/>
          </a:prstGeom>
        </p:spPr>
      </p:pic>
      <p:sp>
        <p:nvSpPr>
          <p:cNvPr id="6" name="TextovéPole 5"/>
          <p:cNvSpPr txBox="1"/>
          <p:nvPr/>
        </p:nvSpPr>
        <p:spPr>
          <a:xfrm>
            <a:off x="7982957" y="1141391"/>
            <a:ext cx="2202266" cy="923330"/>
          </a:xfrm>
          <a:prstGeom prst="rect">
            <a:avLst/>
          </a:prstGeom>
          <a:noFill/>
        </p:spPr>
        <p:txBody>
          <a:bodyPr wrap="square" rtlCol="0">
            <a:spAutoFit/>
          </a:bodyPr>
          <a:lstStyle/>
          <a:p>
            <a:r>
              <a:rPr lang="cs-CZ" dirty="0"/>
              <a:t>Tyto částice se rozdělují </a:t>
            </a:r>
            <a:r>
              <a:rPr lang="cs-CZ" u="sng" dirty="0"/>
              <a:t>do 3 rodin</a:t>
            </a:r>
            <a:r>
              <a:rPr lang="cs-CZ" dirty="0"/>
              <a:t>:</a:t>
            </a:r>
          </a:p>
          <a:p>
            <a:endParaRPr lang="cs-CZ" dirty="0"/>
          </a:p>
        </p:txBody>
      </p:sp>
    </p:spTree>
    <p:extLst>
      <p:ext uri="{BB962C8B-B14F-4D97-AF65-F5344CB8AC3E}">
        <p14:creationId xmlns:p14="http://schemas.microsoft.com/office/powerpoint/2010/main" val="316847698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52650" y="2063305"/>
            <a:ext cx="7886700" cy="1325563"/>
          </a:xfrm>
        </p:spPr>
        <p:txBody>
          <a:bodyPr/>
          <a:lstStyle/>
          <a:p>
            <a:pPr algn="ctr"/>
            <a:r>
              <a:rPr lang="cs-CZ" b="1" dirty="0"/>
              <a:t>LEPTONY</a:t>
            </a:r>
          </a:p>
        </p:txBody>
      </p:sp>
    </p:spTree>
    <p:extLst>
      <p:ext uri="{BB962C8B-B14F-4D97-AF65-F5344CB8AC3E}">
        <p14:creationId xmlns:p14="http://schemas.microsoft.com/office/powerpoint/2010/main" val="49619591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52650" y="-8947"/>
            <a:ext cx="7886700" cy="1325563"/>
          </a:xfrm>
        </p:spPr>
        <p:txBody>
          <a:bodyPr/>
          <a:lstStyle/>
          <a:p>
            <a:r>
              <a:rPr lang="cs-CZ" dirty="0"/>
              <a:t>LEPTONY</a:t>
            </a:r>
          </a:p>
        </p:txBody>
      </p:sp>
      <p:sp>
        <p:nvSpPr>
          <p:cNvPr id="3" name="Zástupný symbol pro obsah 2"/>
          <p:cNvSpPr>
            <a:spLocks noGrp="1"/>
          </p:cNvSpPr>
          <p:nvPr>
            <p:ph idx="1"/>
          </p:nvPr>
        </p:nvSpPr>
        <p:spPr>
          <a:xfrm>
            <a:off x="537882" y="1015339"/>
            <a:ext cx="6669742" cy="5600613"/>
          </a:xfrm>
        </p:spPr>
        <p:txBody>
          <a:bodyPr>
            <a:normAutofit fontScale="77500" lnSpcReduction="20000"/>
          </a:bodyPr>
          <a:lstStyle/>
          <a:p>
            <a:pPr>
              <a:lnSpc>
                <a:spcPct val="120000"/>
              </a:lnSpc>
            </a:pPr>
            <a:r>
              <a:rPr lang="cs-CZ" dirty="0" err="1"/>
              <a:t>Leptos</a:t>
            </a:r>
            <a:r>
              <a:rPr lang="cs-CZ" dirty="0"/>
              <a:t> = lehký; </a:t>
            </a:r>
            <a:r>
              <a:rPr lang="cs-CZ" i="1" dirty="0" err="1"/>
              <a:t>m</a:t>
            </a:r>
            <a:r>
              <a:rPr lang="cs-CZ" i="1" baseline="-25000" dirty="0" err="1"/>
              <a:t>e</a:t>
            </a:r>
            <a:r>
              <a:rPr lang="cs-CZ" dirty="0"/>
              <a:t> = 9,1×10</a:t>
            </a:r>
            <a:r>
              <a:rPr lang="cs-CZ" baseline="30000" dirty="0"/>
              <a:t>–31</a:t>
            </a:r>
            <a:r>
              <a:rPr lang="cs-CZ" dirty="0"/>
              <a:t> kg </a:t>
            </a:r>
          </a:p>
          <a:p>
            <a:pPr>
              <a:lnSpc>
                <a:spcPct val="120000"/>
              </a:lnSpc>
            </a:pPr>
            <a:r>
              <a:rPr lang="cs-CZ" dirty="0"/>
              <a:t>. Smysl tohoto názvu je ale již jen historický, nejtěžší částice z této skupiny, </a:t>
            </a:r>
            <a:r>
              <a:rPr lang="cs-CZ" b="1" dirty="0" err="1"/>
              <a:t>tauon</a:t>
            </a:r>
            <a:r>
              <a:rPr lang="cs-CZ" dirty="0"/>
              <a:t>, má </a:t>
            </a:r>
            <a:r>
              <a:rPr lang="cs-CZ" u="sng" dirty="0"/>
              <a:t>téměř dvojnásobně větší hmotnost než proton</a:t>
            </a:r>
          </a:p>
          <a:p>
            <a:pPr>
              <a:lnSpc>
                <a:spcPct val="120000"/>
              </a:lnSpc>
            </a:pPr>
            <a:r>
              <a:rPr lang="cs-CZ" dirty="0">
                <a:solidFill>
                  <a:srgbClr val="FF0000"/>
                </a:solidFill>
              </a:rPr>
              <a:t>Spin ½</a:t>
            </a:r>
            <a:r>
              <a:rPr lang="cs-CZ" dirty="0"/>
              <a:t> </a:t>
            </a:r>
          </a:p>
          <a:p>
            <a:pPr>
              <a:lnSpc>
                <a:spcPct val="120000"/>
              </a:lnSpc>
            </a:pPr>
            <a:r>
              <a:rPr lang="cs-CZ" dirty="0">
                <a:solidFill>
                  <a:srgbClr val="FF0000"/>
                </a:solidFill>
              </a:rPr>
              <a:t>Náboj</a:t>
            </a:r>
            <a:r>
              <a:rPr lang="cs-CZ" dirty="0"/>
              <a:t> buďto </a:t>
            </a:r>
            <a:r>
              <a:rPr lang="cs-CZ" dirty="0">
                <a:solidFill>
                  <a:srgbClr val="FF0000"/>
                </a:solidFill>
              </a:rPr>
              <a:t>0</a:t>
            </a:r>
            <a:r>
              <a:rPr lang="cs-CZ" dirty="0"/>
              <a:t> nebo </a:t>
            </a:r>
            <a:r>
              <a:rPr lang="cs-CZ" dirty="0">
                <a:solidFill>
                  <a:srgbClr val="FF0000"/>
                </a:solidFill>
              </a:rPr>
              <a:t>elementární záporný náboj </a:t>
            </a:r>
            <a:r>
              <a:rPr lang="cs-CZ" dirty="0"/>
              <a:t>(1,6021.10</a:t>
            </a:r>
            <a:r>
              <a:rPr lang="cs-CZ" baseline="30000" dirty="0"/>
              <a:t>-19</a:t>
            </a:r>
            <a:r>
              <a:rPr lang="cs-CZ" dirty="0"/>
              <a:t> C, odpovídá nábojovému číslu Z = –1) </a:t>
            </a:r>
          </a:p>
          <a:p>
            <a:pPr>
              <a:lnSpc>
                <a:spcPct val="120000"/>
              </a:lnSpc>
            </a:pPr>
            <a:r>
              <a:rPr lang="cs-CZ" dirty="0"/>
              <a:t>leptony, tvoří je </a:t>
            </a:r>
            <a:r>
              <a:rPr lang="cs-CZ" dirty="0">
                <a:solidFill>
                  <a:srgbClr val="FF0000"/>
                </a:solidFill>
              </a:rPr>
              <a:t>šestice částic a šestice antičástic</a:t>
            </a:r>
          </a:p>
          <a:p>
            <a:pPr>
              <a:lnSpc>
                <a:spcPct val="120000"/>
              </a:lnSpc>
            </a:pPr>
            <a:r>
              <a:rPr lang="cs-CZ" dirty="0"/>
              <a:t>Patří mezi ně </a:t>
            </a:r>
            <a:r>
              <a:rPr lang="cs-CZ" b="1" dirty="0"/>
              <a:t>elektrony </a:t>
            </a:r>
            <a:r>
              <a:rPr lang="cs-CZ" dirty="0"/>
              <a:t>(</a:t>
            </a:r>
            <a:r>
              <a:rPr lang="cs-CZ" i="1" dirty="0"/>
              <a:t>elektron</a:t>
            </a:r>
            <a:r>
              <a:rPr lang="cs-CZ" dirty="0"/>
              <a:t>,</a:t>
            </a:r>
            <a:r>
              <a:rPr lang="cs-CZ" i="1" dirty="0"/>
              <a:t> </a:t>
            </a:r>
            <a:r>
              <a:rPr lang="cs-CZ" i="1" dirty="0" err="1"/>
              <a:t>mion</a:t>
            </a:r>
            <a:r>
              <a:rPr lang="cs-CZ" i="1" dirty="0"/>
              <a:t> </a:t>
            </a:r>
            <a:r>
              <a:rPr lang="cs-CZ" dirty="0"/>
              <a:t>a</a:t>
            </a:r>
            <a:r>
              <a:rPr lang="cs-CZ" i="1" dirty="0"/>
              <a:t> </a:t>
            </a:r>
            <a:r>
              <a:rPr lang="cs-CZ" i="1" dirty="0" err="1"/>
              <a:t>tauon</a:t>
            </a:r>
            <a:r>
              <a:rPr lang="cs-CZ" dirty="0"/>
              <a:t>) a jejich </a:t>
            </a:r>
            <a:r>
              <a:rPr lang="cs-CZ" b="1" dirty="0"/>
              <a:t>neutrina</a:t>
            </a:r>
            <a:r>
              <a:rPr lang="cs-CZ" dirty="0"/>
              <a:t> (</a:t>
            </a:r>
            <a:r>
              <a:rPr lang="cs-CZ" i="1" dirty="0"/>
              <a:t>elektronové</a:t>
            </a:r>
            <a:r>
              <a:rPr lang="cs-CZ" dirty="0"/>
              <a:t>, </a:t>
            </a:r>
            <a:r>
              <a:rPr lang="cs-CZ" i="1" dirty="0" err="1"/>
              <a:t>mionové</a:t>
            </a:r>
            <a:r>
              <a:rPr lang="cs-CZ" i="1" dirty="0"/>
              <a:t> </a:t>
            </a:r>
            <a:r>
              <a:rPr lang="cs-CZ" dirty="0"/>
              <a:t>a </a:t>
            </a:r>
            <a:r>
              <a:rPr lang="cs-CZ" i="1" dirty="0" err="1"/>
              <a:t>tauonové</a:t>
            </a:r>
            <a:r>
              <a:rPr lang="cs-CZ" dirty="0"/>
              <a:t>).</a:t>
            </a:r>
          </a:p>
          <a:p>
            <a:pPr>
              <a:lnSpc>
                <a:spcPct val="120000"/>
              </a:lnSpc>
            </a:pPr>
            <a:r>
              <a:rPr lang="cs-CZ" dirty="0">
                <a:solidFill>
                  <a:srgbClr val="FF0000"/>
                </a:solidFill>
              </a:rPr>
              <a:t>Antičástice</a:t>
            </a:r>
            <a:r>
              <a:rPr lang="cs-CZ" dirty="0"/>
              <a:t> k leptonům (</a:t>
            </a:r>
            <a:r>
              <a:rPr lang="cs-CZ" dirty="0" err="1"/>
              <a:t>antileptony</a:t>
            </a:r>
            <a:r>
              <a:rPr lang="cs-CZ" dirty="0"/>
              <a:t>) jsou kladné částice – </a:t>
            </a:r>
            <a:r>
              <a:rPr lang="cs-CZ" b="1" dirty="0"/>
              <a:t>pozitron (e+)</a:t>
            </a:r>
            <a:r>
              <a:rPr lang="cs-CZ" dirty="0"/>
              <a:t>, </a:t>
            </a:r>
            <a:r>
              <a:rPr lang="cs-CZ" b="1" dirty="0" err="1"/>
              <a:t>mion</a:t>
            </a:r>
            <a:r>
              <a:rPr lang="cs-CZ" b="1" dirty="0"/>
              <a:t> m+</a:t>
            </a:r>
            <a:r>
              <a:rPr lang="cs-CZ" dirty="0"/>
              <a:t>, </a:t>
            </a:r>
            <a:r>
              <a:rPr lang="cs-CZ" b="1" dirty="0" err="1"/>
              <a:t>tauon</a:t>
            </a:r>
            <a:r>
              <a:rPr lang="cs-CZ" b="1" dirty="0"/>
              <a:t> t+</a:t>
            </a:r>
            <a:r>
              <a:rPr lang="cs-CZ" dirty="0"/>
              <a:t>                      a odpovídající antineutrina se od neutrin liší tzv. točivostí (tj. orientací spinového momentu hybnosti)</a:t>
            </a:r>
          </a:p>
          <a:p>
            <a:pPr>
              <a:lnSpc>
                <a:spcPct val="120000"/>
              </a:lnSpc>
            </a:pPr>
            <a:endParaRPr lang="cs-CZ" dirty="0">
              <a:solidFill>
                <a:srgbClr val="FF0000"/>
              </a:solidFill>
            </a:endParaRP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5796" y="653834"/>
            <a:ext cx="4505449" cy="2303411"/>
          </a:xfrm>
          <a:prstGeom prst="rect">
            <a:avLst/>
          </a:prstGeom>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3219" y="3166129"/>
            <a:ext cx="2579751" cy="3322407"/>
          </a:xfrm>
          <a:prstGeom prst="rect">
            <a:avLst/>
          </a:prstGeom>
        </p:spPr>
      </p:pic>
      <p:sp>
        <p:nvSpPr>
          <p:cNvPr id="6" name="Ovál 5"/>
          <p:cNvSpPr/>
          <p:nvPr/>
        </p:nvSpPr>
        <p:spPr>
          <a:xfrm>
            <a:off x="9755841" y="3707428"/>
            <a:ext cx="1055595" cy="38324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81304471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390156" y="329498"/>
            <a:ext cx="7886700" cy="798656"/>
          </a:xfrm>
        </p:spPr>
        <p:txBody>
          <a:bodyPr/>
          <a:lstStyle/>
          <a:p>
            <a:r>
              <a:rPr lang="cs-CZ" dirty="0"/>
              <a:t>LEPTONY</a:t>
            </a:r>
          </a:p>
        </p:txBody>
      </p:sp>
      <p:sp>
        <p:nvSpPr>
          <p:cNvPr id="3" name="Zástupný symbol pro obsah 2"/>
          <p:cNvSpPr>
            <a:spLocks noGrp="1"/>
          </p:cNvSpPr>
          <p:nvPr>
            <p:ph idx="1"/>
          </p:nvPr>
        </p:nvSpPr>
        <p:spPr>
          <a:xfrm>
            <a:off x="430306" y="1216695"/>
            <a:ext cx="8875060" cy="5326084"/>
          </a:xfrm>
        </p:spPr>
        <p:txBody>
          <a:bodyPr>
            <a:normAutofit/>
          </a:bodyPr>
          <a:lstStyle/>
          <a:p>
            <a:pPr>
              <a:lnSpc>
                <a:spcPct val="110000"/>
              </a:lnSpc>
              <a:spcBef>
                <a:spcPts val="1200"/>
              </a:spcBef>
            </a:pPr>
            <a:r>
              <a:rPr lang="cs-CZ" sz="2400" dirty="0"/>
              <a:t>Elektrony v atomovém obalu </a:t>
            </a:r>
            <a:r>
              <a:rPr lang="cs-CZ" sz="2400" b="1" dirty="0"/>
              <a:t>nevykazují</a:t>
            </a:r>
            <a:r>
              <a:rPr lang="cs-CZ" sz="2400" dirty="0"/>
              <a:t> při současných experimentech </a:t>
            </a:r>
            <a:r>
              <a:rPr lang="cs-CZ" sz="2400" b="1" dirty="0"/>
              <a:t>vnitřní strukturu </a:t>
            </a:r>
            <a:r>
              <a:rPr lang="cs-CZ" sz="2400" dirty="0"/>
              <a:t>(přesto je elektron součástí širší skupiny částic, kterým říkáme leptony, viz dříve). </a:t>
            </a:r>
          </a:p>
          <a:p>
            <a:pPr>
              <a:lnSpc>
                <a:spcPct val="110000"/>
              </a:lnSpc>
              <a:spcBef>
                <a:spcPts val="1200"/>
              </a:spcBef>
            </a:pPr>
            <a:r>
              <a:rPr lang="cs-CZ" sz="2400" dirty="0"/>
              <a:t>Všechny leptony mají i v nejvytříbenějších experimentech </a:t>
            </a:r>
            <a:r>
              <a:rPr lang="cs-CZ" sz="2400" b="1" dirty="0">
                <a:solidFill>
                  <a:srgbClr val="FF0000"/>
                </a:solidFill>
              </a:rPr>
              <a:t>bodovou strukturu až do 10</a:t>
            </a:r>
            <a:r>
              <a:rPr lang="cs-CZ" sz="2400" b="1" baseline="30000" dirty="0">
                <a:solidFill>
                  <a:srgbClr val="FF0000"/>
                </a:solidFill>
              </a:rPr>
              <a:t>-18</a:t>
            </a:r>
            <a:r>
              <a:rPr lang="cs-CZ" sz="2400" b="1" dirty="0">
                <a:solidFill>
                  <a:srgbClr val="FF0000"/>
                </a:solidFill>
              </a:rPr>
              <a:t> m </a:t>
            </a:r>
            <a:r>
              <a:rPr lang="cs-CZ" sz="2400" dirty="0"/>
              <a:t>(tzn. nemají vnitřní strukturu). Zdá se tedy , že jde opravdu o elementární, dále nedělitelné tzv. </a:t>
            </a:r>
            <a:r>
              <a:rPr lang="cs-CZ" sz="2400" b="1" dirty="0"/>
              <a:t>FUNDAMENTÁLNÍ částice </a:t>
            </a:r>
            <a:r>
              <a:rPr lang="cs-CZ" sz="2400" dirty="0"/>
              <a:t>(?? viz dále).</a:t>
            </a:r>
          </a:p>
          <a:p>
            <a:pPr>
              <a:lnSpc>
                <a:spcPct val="110000"/>
              </a:lnSpc>
              <a:spcBef>
                <a:spcPts val="1200"/>
              </a:spcBef>
            </a:pPr>
            <a:r>
              <a:rPr lang="cs-CZ" sz="2400" dirty="0"/>
              <a:t>e- </a:t>
            </a:r>
            <a:r>
              <a:rPr lang="cs-CZ" sz="2400" dirty="0">
                <a:sym typeface="Wingdings" panose="05000000000000000000" pitchFamily="2" charset="2"/>
              </a:rPr>
              <a:t></a:t>
            </a:r>
            <a:r>
              <a:rPr lang="cs-CZ" sz="2400" dirty="0"/>
              <a:t> </a:t>
            </a:r>
            <a:r>
              <a:rPr lang="cs-CZ" sz="2400" b="1" dirty="0"/>
              <a:t>interagují </a:t>
            </a:r>
            <a:r>
              <a:rPr lang="cs-CZ" sz="2400" b="1" dirty="0">
                <a:solidFill>
                  <a:srgbClr val="FF0000"/>
                </a:solidFill>
              </a:rPr>
              <a:t>elektromagnetickou (mají náboj)</a:t>
            </a:r>
            <a:r>
              <a:rPr lang="cs-CZ" sz="2400" b="1" dirty="0"/>
              <a:t> i </a:t>
            </a:r>
            <a:r>
              <a:rPr lang="cs-CZ" sz="2400" b="1" dirty="0">
                <a:solidFill>
                  <a:srgbClr val="FF0000"/>
                </a:solidFill>
              </a:rPr>
              <a:t>slabou interakcí</a:t>
            </a:r>
          </a:p>
          <a:p>
            <a:pPr>
              <a:lnSpc>
                <a:spcPct val="110000"/>
              </a:lnSpc>
              <a:spcBef>
                <a:spcPts val="1200"/>
              </a:spcBef>
            </a:pPr>
            <a:r>
              <a:rPr lang="cs-CZ" sz="2400" b="1" dirty="0"/>
              <a:t>neutrina </a:t>
            </a:r>
            <a:r>
              <a:rPr lang="cs-CZ" sz="2400" b="1" dirty="0">
                <a:sym typeface="Wingdings" panose="05000000000000000000" pitchFamily="2" charset="2"/>
              </a:rPr>
              <a:t> </a:t>
            </a:r>
            <a:r>
              <a:rPr lang="cs-CZ" sz="2400" b="1" dirty="0"/>
              <a:t>interagují </a:t>
            </a:r>
            <a:r>
              <a:rPr lang="cs-CZ" sz="2400" b="1" dirty="0">
                <a:solidFill>
                  <a:srgbClr val="FF0000"/>
                </a:solidFill>
              </a:rPr>
              <a:t>jen slabou interakcí </a:t>
            </a:r>
            <a:r>
              <a:rPr lang="cs-CZ" sz="2400" dirty="0"/>
              <a:t>(proto je pro ně látka velmi průhledná, například sluneční neutrina projdou bez problémů celou zeměkoulí)</a:t>
            </a:r>
          </a:p>
          <a:p>
            <a:pPr>
              <a:lnSpc>
                <a:spcPct val="120000"/>
              </a:lnSpc>
              <a:spcBef>
                <a:spcPts val="500"/>
              </a:spcBef>
            </a:pPr>
            <a:endParaRPr lang="cs-CZ" sz="2400"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5366" y="449824"/>
            <a:ext cx="2579751" cy="3322407"/>
          </a:xfrm>
          <a:prstGeom prst="rect">
            <a:avLst/>
          </a:prstGeom>
        </p:spPr>
      </p:pic>
      <p:sp>
        <p:nvSpPr>
          <p:cNvPr id="5" name="Ovál 4"/>
          <p:cNvSpPr/>
          <p:nvPr/>
        </p:nvSpPr>
        <p:spPr>
          <a:xfrm>
            <a:off x="10654711" y="997846"/>
            <a:ext cx="1055595" cy="38324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90531481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52650" y="210746"/>
            <a:ext cx="7886700" cy="578961"/>
          </a:xfrm>
        </p:spPr>
        <p:txBody>
          <a:bodyPr>
            <a:normAutofit fontScale="90000"/>
          </a:bodyPr>
          <a:lstStyle/>
          <a:p>
            <a:r>
              <a:rPr lang="cs-CZ" b="1" dirty="0"/>
              <a:t>LEPTONY – NEUTRINA</a:t>
            </a: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8003" y="3941824"/>
            <a:ext cx="4786021" cy="2644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Image result for neutrino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1859" y="3941823"/>
            <a:ext cx="3888071" cy="2644461"/>
          </a:xfrm>
          <a:prstGeom prst="rect">
            <a:avLst/>
          </a:prstGeom>
          <a:noFill/>
          <a:extLst>
            <a:ext uri="{909E8E84-426E-40DD-AFC4-6F175D3DCCD1}">
              <a14:hiddenFill xmlns:a14="http://schemas.microsoft.com/office/drawing/2010/main">
                <a:solidFill>
                  <a:srgbClr val="FFFFFF"/>
                </a:solidFill>
              </a14:hiddenFill>
            </a:ext>
          </a:extLst>
        </p:spPr>
      </p:pic>
      <p:pic>
        <p:nvPicPr>
          <p:cNvPr id="7" name="Zástupný symbol pro obsah 3"/>
          <p:cNvPicPr>
            <a:picLocks noChangeAspect="1"/>
          </p:cNvPicPr>
          <p:nvPr/>
        </p:nvPicPr>
        <p:blipFill rotWithShape="1">
          <a:blip r:embed="rId4">
            <a:extLst>
              <a:ext uri="{28A0092B-C50C-407E-A947-70E740481C1C}">
                <a14:useLocalDpi xmlns:a14="http://schemas.microsoft.com/office/drawing/2010/main" val="0"/>
              </a:ext>
            </a:extLst>
          </a:blip>
          <a:srcRect b="29033"/>
          <a:stretch/>
        </p:blipFill>
        <p:spPr>
          <a:xfrm>
            <a:off x="3219943" y="1758321"/>
            <a:ext cx="5180827" cy="2009768"/>
          </a:xfrm>
          <a:prstGeom prst="rect">
            <a:avLst/>
          </a:prstGeom>
        </p:spPr>
      </p:pic>
      <p:sp>
        <p:nvSpPr>
          <p:cNvPr id="3" name="Zástupný symbol pro obsah 2"/>
          <p:cNvSpPr>
            <a:spLocks noGrp="1"/>
          </p:cNvSpPr>
          <p:nvPr>
            <p:ph idx="1"/>
          </p:nvPr>
        </p:nvSpPr>
        <p:spPr>
          <a:xfrm>
            <a:off x="363071" y="914398"/>
            <a:ext cx="9130553" cy="3081647"/>
          </a:xfrm>
        </p:spPr>
        <p:txBody>
          <a:bodyPr>
            <a:noAutofit/>
          </a:bodyPr>
          <a:lstStyle/>
          <a:p>
            <a:pPr>
              <a:lnSpc>
                <a:spcPct val="100000"/>
              </a:lnSpc>
              <a:spcBef>
                <a:spcPts val="600"/>
              </a:spcBef>
            </a:pPr>
            <a:r>
              <a:rPr lang="cs-CZ" sz="2000" dirty="0"/>
              <a:t>Neutrina mají </a:t>
            </a:r>
            <a:r>
              <a:rPr lang="cs-CZ" sz="2000" b="1" dirty="0"/>
              <a:t>velmi malou hmotnost </a:t>
            </a:r>
            <a:r>
              <a:rPr lang="cs-CZ" sz="2000" dirty="0"/>
              <a:t>a </a:t>
            </a:r>
            <a:r>
              <a:rPr lang="cs-CZ" sz="2000" b="1" dirty="0"/>
              <a:t>šíří se téměř rychlostí světla</a:t>
            </a:r>
            <a:r>
              <a:rPr lang="cs-CZ" sz="2000" dirty="0"/>
              <a:t>. Neutrina se proto chovají jako </a:t>
            </a:r>
            <a:r>
              <a:rPr lang="cs-CZ" sz="2000" b="1" u="sng" dirty="0"/>
              <a:t>duchové</a:t>
            </a:r>
            <a:r>
              <a:rPr lang="cs-CZ" sz="2000" u="sng" dirty="0"/>
              <a:t> – umí procházet zdí a přeměňovat se jedno v druhé</a:t>
            </a:r>
            <a:r>
              <a:rPr lang="cs-CZ" sz="2000" dirty="0"/>
              <a:t>.</a:t>
            </a:r>
          </a:p>
          <a:p>
            <a:pPr>
              <a:lnSpc>
                <a:spcPct val="100000"/>
              </a:lnSpc>
              <a:spcBef>
                <a:spcPts val="600"/>
              </a:spcBef>
            </a:pPr>
            <a:endParaRPr lang="cs-CZ" sz="2000" dirty="0"/>
          </a:p>
        </p:txBody>
      </p:sp>
      <p:sp>
        <p:nvSpPr>
          <p:cNvPr id="8" name="TextovéPole 7"/>
          <p:cNvSpPr txBox="1"/>
          <p:nvPr/>
        </p:nvSpPr>
        <p:spPr>
          <a:xfrm>
            <a:off x="555685" y="1932056"/>
            <a:ext cx="3603678" cy="1631216"/>
          </a:xfrm>
          <a:prstGeom prst="rect">
            <a:avLst/>
          </a:prstGeom>
          <a:noFill/>
        </p:spPr>
        <p:txBody>
          <a:bodyPr wrap="square" rtlCol="0">
            <a:spAutoFit/>
          </a:bodyPr>
          <a:lstStyle/>
          <a:p>
            <a:pPr marL="285750" indent="-285750">
              <a:buFont typeface="Arial" panose="020B0604020202020204" pitchFamily="34" charset="0"/>
              <a:buChar char="•"/>
            </a:pPr>
            <a:r>
              <a:rPr lang="cs-CZ" sz="2000" dirty="0">
                <a:solidFill>
                  <a:srgbClr val="FF0000"/>
                </a:solidFill>
              </a:rPr>
              <a:t>Neutrina“</a:t>
            </a:r>
          </a:p>
          <a:p>
            <a:pPr marL="285750" indent="-285750">
              <a:buFont typeface="Arial" panose="020B0604020202020204" pitchFamily="34" charset="0"/>
              <a:buChar char="•"/>
            </a:pPr>
            <a:r>
              <a:rPr lang="cs-CZ" sz="2000" b="1" dirty="0">
                <a:solidFill>
                  <a:srgbClr val="FF0000"/>
                </a:solidFill>
              </a:rPr>
              <a:t>bodová struktura</a:t>
            </a:r>
          </a:p>
          <a:p>
            <a:pPr marL="285750" indent="-285750">
              <a:buFont typeface="Arial" panose="020B0604020202020204" pitchFamily="34" charset="0"/>
              <a:buChar char="•"/>
            </a:pPr>
            <a:r>
              <a:rPr lang="cs-CZ" sz="2000" b="1" dirty="0">
                <a:solidFill>
                  <a:srgbClr val="FF0000"/>
                </a:solidFill>
              </a:rPr>
              <a:t>Spin ½</a:t>
            </a:r>
          </a:p>
          <a:p>
            <a:pPr marL="285750" indent="-285750">
              <a:buFont typeface="Arial" panose="020B0604020202020204" pitchFamily="34" charset="0"/>
              <a:buChar char="•"/>
            </a:pPr>
            <a:r>
              <a:rPr lang="cs-CZ" sz="2000" b="1" dirty="0">
                <a:solidFill>
                  <a:srgbClr val="FF0000"/>
                </a:solidFill>
              </a:rPr>
              <a:t>El. náboj 0</a:t>
            </a:r>
          </a:p>
          <a:p>
            <a:pPr marL="285750" indent="-285750">
              <a:buFont typeface="Arial" panose="020B0604020202020204" pitchFamily="34" charset="0"/>
              <a:buChar char="•"/>
            </a:pPr>
            <a:endParaRPr lang="cs-CZ" sz="2000" dirty="0">
              <a:solidFill>
                <a:srgbClr val="FF0000"/>
              </a:solidFill>
            </a:endParaRPr>
          </a:p>
        </p:txBody>
      </p:sp>
      <p:sp>
        <p:nvSpPr>
          <p:cNvPr id="4" name="TextovéPole 3"/>
          <p:cNvSpPr txBox="1"/>
          <p:nvPr/>
        </p:nvSpPr>
        <p:spPr>
          <a:xfrm>
            <a:off x="438749" y="3335992"/>
            <a:ext cx="3231027" cy="1754326"/>
          </a:xfrm>
          <a:prstGeom prst="rect">
            <a:avLst/>
          </a:prstGeom>
          <a:noFill/>
        </p:spPr>
        <p:txBody>
          <a:bodyPr wrap="square" rtlCol="0">
            <a:spAutoFit/>
          </a:bodyPr>
          <a:lstStyle/>
          <a:p>
            <a:r>
              <a:rPr lang="cs-CZ" dirty="0"/>
              <a:t>65 000 000 neutrin plochou nehtu každou sekundu (ze Slunce)</a:t>
            </a:r>
          </a:p>
          <a:p>
            <a:r>
              <a:rPr lang="cs-CZ" dirty="0"/>
              <a:t>V běžné jaderné elektrárně vzniká každou sekundu přes 50 000 neutrin</a:t>
            </a:r>
          </a:p>
        </p:txBody>
      </p:sp>
      <p:pic>
        <p:nvPicPr>
          <p:cNvPr id="9" name="Obrázek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97788" y="131120"/>
            <a:ext cx="2711824" cy="3432152"/>
          </a:xfrm>
          <a:prstGeom prst="rect">
            <a:avLst/>
          </a:prstGeom>
          <a:ln>
            <a:solidFill>
              <a:schemeClr val="tx1"/>
            </a:solidFill>
          </a:ln>
        </p:spPr>
      </p:pic>
    </p:spTree>
    <p:extLst>
      <p:ext uri="{BB962C8B-B14F-4D97-AF65-F5344CB8AC3E}">
        <p14:creationId xmlns:p14="http://schemas.microsoft.com/office/powerpoint/2010/main" val="3634082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ED31E04D-F642-47AC-8906-741E106B061E}"/>
              </a:ext>
            </a:extLst>
          </p:cNvPr>
          <p:cNvSpPr txBox="1"/>
          <p:nvPr/>
        </p:nvSpPr>
        <p:spPr>
          <a:xfrm>
            <a:off x="578499" y="811763"/>
            <a:ext cx="11251552" cy="5632311"/>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cs-CZ" sz="2400" b="1" u="sng" dirty="0">
                <a:solidFill>
                  <a:srgbClr val="C00000"/>
                </a:solidFill>
              </a:rPr>
              <a:t>Po vdechnutí </a:t>
            </a:r>
            <a:r>
              <a:rPr lang="cs-CZ" sz="2400" b="1" dirty="0">
                <a:solidFill>
                  <a:srgbClr val="C00000"/>
                </a:solidFill>
              </a:rPr>
              <a:t>časné směsi štěpných produktů </a:t>
            </a:r>
            <a:r>
              <a:rPr lang="cs-CZ" sz="2400" dirty="0"/>
              <a:t>v rámci první pomoci </a:t>
            </a:r>
            <a:r>
              <a:rPr lang="cs-CZ" sz="2400" b="1" dirty="0">
                <a:solidFill>
                  <a:srgbClr val="C00000"/>
                </a:solidFill>
              </a:rPr>
              <a:t>poskytujeme jodovou profylaxi </a:t>
            </a:r>
            <a:r>
              <a:rPr lang="cs-CZ" sz="2400" dirty="0"/>
              <a:t>podáním dostupných </a:t>
            </a:r>
            <a:r>
              <a:rPr lang="cs-CZ" sz="2400" b="1" dirty="0">
                <a:solidFill>
                  <a:srgbClr val="C00000"/>
                </a:solidFill>
              </a:rPr>
              <a:t>tablet jodidu draselného </a:t>
            </a:r>
            <a:r>
              <a:rPr lang="cs-CZ" sz="2400" dirty="0"/>
              <a:t>s cílem zabránit akumulaci radioaktivního jodu ve štítné žláze</a:t>
            </a:r>
          </a:p>
          <a:p>
            <a:pPr marL="285750" indent="-285750">
              <a:spcBef>
                <a:spcPts val="1200"/>
              </a:spcBef>
              <a:buFont typeface="Arial" panose="020B0604020202020204" pitchFamily="34" charset="0"/>
              <a:buChar char="•"/>
            </a:pPr>
            <a:r>
              <a:rPr lang="cs-CZ" sz="2400" b="1" u="sng" dirty="0">
                <a:solidFill>
                  <a:srgbClr val="C00000"/>
                </a:solidFill>
              </a:rPr>
              <a:t>Při vnitřní kontaminaci </a:t>
            </a:r>
            <a:r>
              <a:rPr lang="cs-CZ" sz="2400" b="1" dirty="0">
                <a:solidFill>
                  <a:srgbClr val="C00000"/>
                </a:solidFill>
              </a:rPr>
              <a:t>lze dekontaminovat pouze zažívací trakt</a:t>
            </a:r>
            <a:r>
              <a:rPr lang="cs-CZ" sz="2400" dirty="0"/>
              <a:t>. </a:t>
            </a:r>
            <a:r>
              <a:rPr lang="cs-CZ" sz="2400" u="sng" dirty="0"/>
              <a:t>Jinak lze jen snižovat resorpci a naopak zvýšit vylučování radionuklidů </a:t>
            </a:r>
            <a:r>
              <a:rPr lang="cs-CZ" sz="2400" dirty="0"/>
              <a:t>(</a:t>
            </a:r>
            <a:r>
              <a:rPr lang="cs-CZ" sz="2400" dirty="0">
                <a:solidFill>
                  <a:srgbClr val="C00000"/>
                </a:solidFill>
              </a:rPr>
              <a:t>výplach žaludku</a:t>
            </a:r>
            <a:r>
              <a:rPr lang="cs-CZ" sz="2400" dirty="0"/>
              <a:t>, </a:t>
            </a:r>
            <a:r>
              <a:rPr lang="cs-CZ" sz="2400" dirty="0">
                <a:solidFill>
                  <a:srgbClr val="C00000"/>
                </a:solidFill>
              </a:rPr>
              <a:t>očistné nálevy </a:t>
            </a:r>
            <a:r>
              <a:rPr lang="cs-CZ" sz="2400" dirty="0"/>
              <a:t>a </a:t>
            </a:r>
            <a:r>
              <a:rPr lang="cs-CZ" sz="2400" dirty="0">
                <a:solidFill>
                  <a:srgbClr val="C00000"/>
                </a:solidFill>
              </a:rPr>
              <a:t>výplachy ústní dutiny</a:t>
            </a:r>
            <a:r>
              <a:rPr lang="cs-CZ" sz="2400" dirty="0"/>
              <a:t>, podáváme </a:t>
            </a:r>
            <a:r>
              <a:rPr lang="cs-CZ" sz="2400" dirty="0">
                <a:solidFill>
                  <a:srgbClr val="C00000"/>
                </a:solidFill>
              </a:rPr>
              <a:t>aktivní uhlí </a:t>
            </a:r>
            <a:r>
              <a:rPr lang="cs-CZ" sz="2400" dirty="0"/>
              <a:t>a </a:t>
            </a:r>
            <a:r>
              <a:rPr lang="cs-CZ" sz="2400" dirty="0">
                <a:solidFill>
                  <a:srgbClr val="C00000"/>
                </a:solidFill>
              </a:rPr>
              <a:t>projímadla</a:t>
            </a:r>
          </a:p>
          <a:p>
            <a:pPr marL="285750" indent="-285750">
              <a:spcBef>
                <a:spcPts val="1200"/>
              </a:spcBef>
              <a:buFont typeface="Arial" panose="020B0604020202020204" pitchFamily="34" charset="0"/>
              <a:buChar char="•"/>
            </a:pPr>
            <a:r>
              <a:rPr lang="cs-CZ" sz="2400" dirty="0"/>
              <a:t>Ke zvýšené eliminaci přispívá </a:t>
            </a:r>
            <a:r>
              <a:rPr lang="cs-CZ" sz="2400" b="1" dirty="0">
                <a:solidFill>
                  <a:srgbClr val="C00000"/>
                </a:solidFill>
              </a:rPr>
              <a:t>podávání chelátů</a:t>
            </a:r>
            <a:r>
              <a:rPr lang="cs-CZ" sz="2400" dirty="0"/>
              <a:t>, </a:t>
            </a:r>
            <a:r>
              <a:rPr lang="cs-CZ" sz="2400" b="1" dirty="0">
                <a:solidFill>
                  <a:srgbClr val="C00000"/>
                </a:solidFill>
              </a:rPr>
              <a:t>eventuálně specifických </a:t>
            </a:r>
            <a:r>
              <a:rPr lang="cs-CZ" sz="2400" b="1" dirty="0" err="1">
                <a:solidFill>
                  <a:srgbClr val="C00000"/>
                </a:solidFill>
              </a:rPr>
              <a:t>kompetitorů</a:t>
            </a:r>
            <a:r>
              <a:rPr lang="cs-CZ" sz="2400" dirty="0"/>
              <a:t> metabolických mechanizmů</a:t>
            </a:r>
          </a:p>
          <a:p>
            <a:pPr marL="285750" indent="-285750">
              <a:spcBef>
                <a:spcPts val="1200"/>
              </a:spcBef>
              <a:buFont typeface="Arial" panose="020B0604020202020204" pitchFamily="34" charset="0"/>
              <a:buChar char="•"/>
            </a:pPr>
            <a:r>
              <a:rPr lang="cs-CZ" sz="2400" dirty="0"/>
              <a:t>U látek vylučovaných ledvinami – </a:t>
            </a:r>
            <a:r>
              <a:rPr lang="cs-CZ" sz="2400" b="1" dirty="0">
                <a:solidFill>
                  <a:srgbClr val="C00000"/>
                </a:solidFill>
              </a:rPr>
              <a:t>diuretika</a:t>
            </a:r>
          </a:p>
          <a:p>
            <a:pPr marL="285750" indent="-285750">
              <a:spcBef>
                <a:spcPts val="1200"/>
              </a:spcBef>
              <a:buFont typeface="Arial" panose="020B0604020202020204" pitchFamily="34" charset="0"/>
              <a:buChar char="•"/>
            </a:pPr>
            <a:r>
              <a:rPr lang="cs-CZ" sz="2400" b="1" dirty="0" err="1">
                <a:solidFill>
                  <a:srgbClr val="C00000"/>
                </a:solidFill>
              </a:rPr>
              <a:t>Radioprotektiva</a:t>
            </a:r>
            <a:r>
              <a:rPr lang="cs-CZ" sz="2400" dirty="0">
                <a:solidFill>
                  <a:srgbClr val="C00000"/>
                </a:solidFill>
              </a:rPr>
              <a:t> </a:t>
            </a:r>
            <a:r>
              <a:rPr lang="cs-CZ" sz="2400" dirty="0"/>
              <a:t>(význam spíše terapeutický než protektivní – většinou by se musela podat před útokem, což lze u civilních osob jen těžko)</a:t>
            </a:r>
          </a:p>
          <a:p>
            <a:pPr>
              <a:spcBef>
                <a:spcPts val="1200"/>
              </a:spcBef>
            </a:pPr>
            <a:endParaRPr lang="cs-CZ" dirty="0"/>
          </a:p>
          <a:p>
            <a:pPr>
              <a:spcBef>
                <a:spcPts val="1200"/>
              </a:spcBef>
            </a:pPr>
            <a:endParaRPr lang="cs-CZ" dirty="0"/>
          </a:p>
        </p:txBody>
      </p:sp>
      <p:sp>
        <p:nvSpPr>
          <p:cNvPr id="4" name="TextovéPole 3">
            <a:extLst>
              <a:ext uri="{FF2B5EF4-FFF2-40B4-BE49-F238E27FC236}">
                <a16:creationId xmlns:a16="http://schemas.microsoft.com/office/drawing/2014/main" id="{2AE70B33-7079-4FF1-9A63-B4AE26F45217}"/>
              </a:ext>
            </a:extLst>
          </p:cNvPr>
          <p:cNvSpPr txBox="1"/>
          <p:nvPr/>
        </p:nvSpPr>
        <p:spPr>
          <a:xfrm>
            <a:off x="5117062" y="6138196"/>
            <a:ext cx="7205566" cy="369332"/>
          </a:xfrm>
          <a:prstGeom prst="rect">
            <a:avLst/>
          </a:prstGeom>
          <a:noFill/>
        </p:spPr>
        <p:txBody>
          <a:bodyPr wrap="square">
            <a:spAutoFit/>
          </a:bodyPr>
          <a:lstStyle/>
          <a:p>
            <a:r>
              <a:rPr lang="cs-CZ" dirty="0"/>
              <a:t>https://www.krizport.cz/rady/videoklipy-ty-zvladnes/prvni-pomoc</a:t>
            </a:r>
          </a:p>
        </p:txBody>
      </p:sp>
      <p:sp>
        <p:nvSpPr>
          <p:cNvPr id="5" name="TextovéPole 4">
            <a:extLst>
              <a:ext uri="{FF2B5EF4-FFF2-40B4-BE49-F238E27FC236}">
                <a16:creationId xmlns:a16="http://schemas.microsoft.com/office/drawing/2014/main" id="{7CB93144-3013-4A52-A0E9-18895444F1CD}"/>
              </a:ext>
            </a:extLst>
          </p:cNvPr>
          <p:cNvSpPr txBox="1"/>
          <p:nvPr/>
        </p:nvSpPr>
        <p:spPr>
          <a:xfrm>
            <a:off x="839755" y="5739984"/>
            <a:ext cx="4350422" cy="461665"/>
          </a:xfrm>
          <a:prstGeom prst="rect">
            <a:avLst/>
          </a:prstGeom>
          <a:noFill/>
        </p:spPr>
        <p:txBody>
          <a:bodyPr wrap="none" rtlCol="0">
            <a:spAutoFit/>
          </a:bodyPr>
          <a:lstStyle/>
          <a:p>
            <a:r>
              <a:rPr lang="cs-CZ" sz="2400" b="1" dirty="0"/>
              <a:t>První pomoc – instruktážní videa</a:t>
            </a:r>
          </a:p>
        </p:txBody>
      </p:sp>
      <p:sp>
        <p:nvSpPr>
          <p:cNvPr id="6" name="TextovéPole 5">
            <a:extLst>
              <a:ext uri="{FF2B5EF4-FFF2-40B4-BE49-F238E27FC236}">
                <a16:creationId xmlns:a16="http://schemas.microsoft.com/office/drawing/2014/main" id="{239E5A7F-2C25-422B-8CCD-6534FE783289}"/>
              </a:ext>
            </a:extLst>
          </p:cNvPr>
          <p:cNvSpPr txBox="1"/>
          <p:nvPr/>
        </p:nvSpPr>
        <p:spPr>
          <a:xfrm>
            <a:off x="4314238" y="225089"/>
            <a:ext cx="3780074" cy="523220"/>
          </a:xfrm>
          <a:prstGeom prst="rect">
            <a:avLst/>
          </a:prstGeom>
          <a:noFill/>
        </p:spPr>
        <p:txBody>
          <a:bodyPr wrap="none" rtlCol="0">
            <a:spAutoFit/>
          </a:bodyPr>
          <a:lstStyle/>
          <a:p>
            <a:r>
              <a:rPr lang="cs-CZ" sz="2800" b="1" dirty="0"/>
              <a:t>VNITŘNÍ KONTAMINACE</a:t>
            </a:r>
          </a:p>
        </p:txBody>
      </p:sp>
    </p:spTree>
    <p:extLst>
      <p:ext uri="{BB962C8B-B14F-4D97-AF65-F5344CB8AC3E}">
        <p14:creationId xmlns:p14="http://schemas.microsoft.com/office/powerpoint/2010/main" val="259682335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536462" y="371996"/>
            <a:ext cx="5396680" cy="691778"/>
          </a:xfrm>
        </p:spPr>
        <p:txBody>
          <a:bodyPr>
            <a:normAutofit fontScale="90000"/>
          </a:bodyPr>
          <a:lstStyle/>
          <a:p>
            <a:r>
              <a:rPr lang="cs-CZ" b="1" dirty="0"/>
              <a:t>LEPTONY – NEUTRINA</a:t>
            </a:r>
          </a:p>
        </p:txBody>
      </p:sp>
      <p:sp>
        <p:nvSpPr>
          <p:cNvPr id="3" name="Zástupný symbol pro obsah 2"/>
          <p:cNvSpPr>
            <a:spLocks noGrp="1"/>
          </p:cNvSpPr>
          <p:nvPr>
            <p:ph idx="1"/>
          </p:nvPr>
        </p:nvSpPr>
        <p:spPr>
          <a:xfrm>
            <a:off x="4867181" y="2353712"/>
            <a:ext cx="6559123" cy="2960802"/>
          </a:xfrm>
        </p:spPr>
        <p:txBody>
          <a:bodyPr>
            <a:noAutofit/>
          </a:bodyPr>
          <a:lstStyle/>
          <a:p>
            <a:pPr>
              <a:lnSpc>
                <a:spcPct val="100000"/>
              </a:lnSpc>
              <a:spcBef>
                <a:spcPts val="600"/>
              </a:spcBef>
            </a:pPr>
            <a:r>
              <a:rPr lang="cs-CZ" sz="1800" b="1" dirty="0"/>
              <a:t>Leptonové číslo L </a:t>
            </a:r>
            <a:r>
              <a:rPr lang="cs-CZ" sz="1800" dirty="0"/>
              <a:t>– popisuje interakce leptonů:</a:t>
            </a:r>
          </a:p>
          <a:p>
            <a:pPr lvl="1">
              <a:lnSpc>
                <a:spcPct val="100000"/>
              </a:lnSpc>
              <a:spcBef>
                <a:spcPts val="0"/>
              </a:spcBef>
            </a:pPr>
            <a:r>
              <a:rPr lang="cs-CZ" sz="1800" dirty="0"/>
              <a:t>Leptony +1</a:t>
            </a:r>
          </a:p>
          <a:p>
            <a:pPr lvl="1">
              <a:lnSpc>
                <a:spcPct val="100000"/>
              </a:lnSpc>
              <a:spcBef>
                <a:spcPts val="0"/>
              </a:spcBef>
            </a:pPr>
            <a:r>
              <a:rPr lang="cs-CZ" sz="1800" dirty="0" err="1"/>
              <a:t>Antileptony</a:t>
            </a:r>
            <a:r>
              <a:rPr lang="cs-CZ" sz="1800" dirty="0"/>
              <a:t> -1</a:t>
            </a:r>
          </a:p>
          <a:p>
            <a:pPr lvl="1">
              <a:lnSpc>
                <a:spcPct val="100000"/>
              </a:lnSpc>
              <a:spcBef>
                <a:spcPts val="0"/>
              </a:spcBef>
            </a:pPr>
            <a:r>
              <a:rPr lang="cs-CZ" sz="1800" dirty="0"/>
              <a:t>Ostatní částice 0</a:t>
            </a:r>
          </a:p>
          <a:p>
            <a:pPr>
              <a:lnSpc>
                <a:spcPct val="100000"/>
              </a:lnSpc>
              <a:spcBef>
                <a:spcPts val="600"/>
              </a:spcBef>
            </a:pPr>
            <a:r>
              <a:rPr lang="cs-CZ" sz="1800" u="sng" dirty="0"/>
              <a:t>Při vzniku pozitronu </a:t>
            </a:r>
            <a:r>
              <a:rPr lang="cs-CZ" sz="1800" dirty="0"/>
              <a:t>(antičástice k elektronu) vznikne ještě </a:t>
            </a:r>
            <a:r>
              <a:rPr lang="cs-CZ" sz="1800" b="1" dirty="0"/>
              <a:t>elektronové neutrino</a:t>
            </a:r>
            <a:r>
              <a:rPr lang="cs-CZ" sz="1800" dirty="0"/>
              <a:t>, naopak </a:t>
            </a:r>
            <a:r>
              <a:rPr lang="cs-CZ" sz="1800" u="sng" dirty="0"/>
              <a:t>při vzniku elektronu </a:t>
            </a:r>
            <a:r>
              <a:rPr lang="cs-CZ" sz="1800" dirty="0"/>
              <a:t>(například při beta rozpadu) se objeví </a:t>
            </a:r>
            <a:r>
              <a:rPr lang="cs-CZ" sz="1800" b="1" dirty="0"/>
              <a:t>elektronové antineutrino</a:t>
            </a:r>
            <a:r>
              <a:rPr lang="cs-CZ" sz="1800" dirty="0"/>
              <a:t>.</a:t>
            </a:r>
          </a:p>
          <a:p>
            <a:pPr>
              <a:lnSpc>
                <a:spcPct val="100000"/>
              </a:lnSpc>
              <a:spcBef>
                <a:spcPts val="600"/>
              </a:spcBef>
            </a:pPr>
            <a:r>
              <a:rPr lang="cs-CZ" sz="1800" b="1" dirty="0"/>
              <a:t>U ostatních elektronů je tomu obdobně</a:t>
            </a:r>
            <a:r>
              <a:rPr lang="cs-CZ" sz="1800" dirty="0"/>
              <a:t>. S těžkým elektronem (</a:t>
            </a:r>
            <a:r>
              <a:rPr lang="cs-CZ" sz="1800" dirty="0" err="1"/>
              <a:t>mionem</a:t>
            </a:r>
            <a:r>
              <a:rPr lang="cs-CZ" sz="1800" dirty="0"/>
              <a:t>) vzniká </a:t>
            </a:r>
            <a:r>
              <a:rPr lang="cs-CZ" sz="1800" dirty="0" err="1"/>
              <a:t>mionové</a:t>
            </a:r>
            <a:r>
              <a:rPr lang="cs-CZ" sz="1800" dirty="0"/>
              <a:t> antineutrino a s </a:t>
            </a:r>
            <a:r>
              <a:rPr lang="cs-CZ" sz="1800" dirty="0" err="1"/>
              <a:t>tauonem</a:t>
            </a:r>
            <a:r>
              <a:rPr lang="cs-CZ" sz="1800" dirty="0"/>
              <a:t> se vynoří </a:t>
            </a:r>
            <a:r>
              <a:rPr lang="cs-CZ" sz="1800" dirty="0" err="1"/>
              <a:t>tauonové</a:t>
            </a:r>
            <a:r>
              <a:rPr lang="cs-CZ" sz="1800" dirty="0"/>
              <a:t> antineutrino.</a:t>
            </a:r>
          </a:p>
          <a:p>
            <a:pPr lvl="1">
              <a:lnSpc>
                <a:spcPct val="100000"/>
              </a:lnSpc>
              <a:spcBef>
                <a:spcPts val="600"/>
              </a:spcBef>
            </a:pPr>
            <a:endParaRPr lang="cs-CZ" sz="1800" dirty="0"/>
          </a:p>
          <a:p>
            <a:pPr>
              <a:lnSpc>
                <a:spcPct val="100000"/>
              </a:lnSpc>
              <a:spcBef>
                <a:spcPts val="600"/>
              </a:spcBef>
            </a:pPr>
            <a:endParaRPr lang="cs-CZ" sz="1800" dirty="0"/>
          </a:p>
        </p:txBody>
      </p:sp>
      <p:pic>
        <p:nvPicPr>
          <p:cNvPr id="7" name="Picture 2" descr="Image result for beta decay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350" y="2223039"/>
            <a:ext cx="3621087" cy="328352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TextovéPole 7"/>
          <p:cNvSpPr txBox="1"/>
          <p:nvPr/>
        </p:nvSpPr>
        <p:spPr>
          <a:xfrm>
            <a:off x="544606" y="491664"/>
            <a:ext cx="11046759" cy="1862048"/>
          </a:xfrm>
          <a:prstGeom prst="rect">
            <a:avLst/>
          </a:prstGeom>
          <a:noFill/>
        </p:spPr>
        <p:txBody>
          <a:bodyPr wrap="square" rtlCol="0">
            <a:spAutoFit/>
          </a:bodyPr>
          <a:lstStyle/>
          <a:p>
            <a:pPr>
              <a:spcBef>
                <a:spcPts val="600"/>
              </a:spcBef>
            </a:pPr>
            <a:r>
              <a:rPr lang="cs-CZ" sz="2000" dirty="0"/>
              <a:t>Spolu </a:t>
            </a:r>
            <a:r>
              <a:rPr lang="cs-CZ" sz="2000" u="sng" dirty="0"/>
              <a:t>s fotony nejhojnější částice </a:t>
            </a:r>
            <a:r>
              <a:rPr lang="cs-CZ" sz="2000" dirty="0"/>
              <a:t>ve vesmíru</a:t>
            </a:r>
            <a:endParaRPr lang="en-GB" sz="2000" dirty="0"/>
          </a:p>
          <a:p>
            <a:pPr marL="285750" indent="-285750">
              <a:spcBef>
                <a:spcPts val="600"/>
              </a:spcBef>
              <a:buFont typeface="Arial" panose="020B0604020202020204" pitchFamily="34" charset="0"/>
              <a:buChar char="•"/>
            </a:pPr>
            <a:r>
              <a:rPr lang="cs-CZ" sz="2000" dirty="0"/>
              <a:t>Neutrina jsou </a:t>
            </a:r>
            <a:r>
              <a:rPr lang="cs-CZ" sz="2000" b="1" dirty="0"/>
              <a:t>věrní souputníci elektronů</a:t>
            </a:r>
            <a:r>
              <a:rPr lang="cs-CZ" sz="2000" dirty="0"/>
              <a:t>. </a:t>
            </a:r>
          </a:p>
          <a:p>
            <a:pPr marL="285750" indent="-285750">
              <a:spcBef>
                <a:spcPts val="600"/>
              </a:spcBef>
              <a:buFont typeface="Arial" panose="020B0604020202020204" pitchFamily="34" charset="0"/>
              <a:buChar char="•"/>
            </a:pPr>
            <a:r>
              <a:rPr lang="cs-CZ" sz="2000" dirty="0"/>
              <a:t>Pokud při slabé interakci vznikne lepton, musí se také objevit příslušná antičástice, tedy </a:t>
            </a:r>
            <a:r>
              <a:rPr lang="cs-CZ" sz="2000" dirty="0" err="1"/>
              <a:t>antilepton</a:t>
            </a:r>
            <a:r>
              <a:rPr lang="cs-CZ" sz="2000" dirty="0"/>
              <a:t> </a:t>
            </a:r>
          </a:p>
          <a:p>
            <a:pPr marL="285750" indent="-285750">
              <a:spcBef>
                <a:spcPts val="600"/>
              </a:spcBef>
              <a:buFont typeface="Arial" panose="020B0604020202020204" pitchFamily="34" charset="0"/>
              <a:buChar char="•"/>
            </a:pPr>
            <a:r>
              <a:rPr lang="cs-CZ" sz="2000" dirty="0">
                <a:sym typeface="Wingdings" panose="05000000000000000000" pitchFamily="2" charset="2"/>
              </a:rPr>
              <a:t> </a:t>
            </a:r>
            <a:r>
              <a:rPr lang="cs-CZ" sz="2000" b="1" dirty="0">
                <a:solidFill>
                  <a:srgbClr val="FF0000"/>
                </a:solidFill>
              </a:rPr>
              <a:t>Zákon zachování leptonového čísla: </a:t>
            </a:r>
            <a:r>
              <a:rPr lang="cs-CZ" sz="2000" dirty="0"/>
              <a:t>celkové leptonové číslo (L) před a po interakci musí být stejné</a:t>
            </a:r>
          </a:p>
          <a:p>
            <a:endParaRPr lang="cs-CZ" sz="2000" dirty="0"/>
          </a:p>
        </p:txBody>
      </p:sp>
      <p:sp>
        <p:nvSpPr>
          <p:cNvPr id="9" name="TextovéPole 8"/>
          <p:cNvSpPr txBox="1"/>
          <p:nvPr/>
        </p:nvSpPr>
        <p:spPr>
          <a:xfrm>
            <a:off x="544606" y="5776382"/>
            <a:ext cx="11268635" cy="1015663"/>
          </a:xfrm>
          <a:prstGeom prst="rect">
            <a:avLst/>
          </a:prstGeom>
          <a:noFill/>
        </p:spPr>
        <p:txBody>
          <a:bodyPr wrap="square" rtlCol="0">
            <a:spAutoFit/>
          </a:bodyPr>
          <a:lstStyle/>
          <a:p>
            <a:r>
              <a:rPr lang="cs-CZ" sz="2000" u="sng" dirty="0"/>
              <a:t>ZÁHADA: spektra vyzařovaných beta-částic jsou </a:t>
            </a:r>
            <a:r>
              <a:rPr lang="cs-CZ" sz="2000" u="sng" dirty="0">
                <a:solidFill>
                  <a:srgbClr val="C00000"/>
                </a:solidFill>
              </a:rPr>
              <a:t>spojitá</a:t>
            </a:r>
            <a:r>
              <a:rPr lang="cs-CZ" sz="2000" u="sng" dirty="0"/>
              <a:t> </a:t>
            </a:r>
            <a:r>
              <a:rPr lang="cs-CZ" sz="2000" dirty="0"/>
              <a:t>s určitou </a:t>
            </a:r>
            <a:r>
              <a:rPr lang="cs-CZ" sz="2000" dirty="0">
                <a:solidFill>
                  <a:srgbClr val="C00000"/>
                </a:solidFill>
              </a:rPr>
              <a:t>maximální energií</a:t>
            </a:r>
            <a:r>
              <a:rPr lang="cs-CZ" sz="2000" dirty="0"/>
              <a:t>.</a:t>
            </a:r>
          </a:p>
          <a:p>
            <a:r>
              <a:rPr lang="cs-CZ" sz="2000" u="sng" dirty="0"/>
              <a:t>Vysvětlení: Energie rozpadu se rozdělí náhodně </a:t>
            </a:r>
            <a:r>
              <a:rPr lang="cs-CZ" sz="2000" dirty="0"/>
              <a:t>mezi </a:t>
            </a:r>
            <a:r>
              <a:rPr lang="cs-CZ" sz="2000" dirty="0">
                <a:solidFill>
                  <a:srgbClr val="C00000"/>
                </a:solidFill>
              </a:rPr>
              <a:t>elektron a antineutrino </a:t>
            </a:r>
            <a:r>
              <a:rPr lang="cs-CZ" sz="2000" dirty="0"/>
              <a:t>nebo mezi </a:t>
            </a:r>
            <a:r>
              <a:rPr lang="cs-CZ" sz="2000" dirty="0">
                <a:solidFill>
                  <a:srgbClr val="C00000"/>
                </a:solidFill>
              </a:rPr>
              <a:t>pozitron a neutrino</a:t>
            </a:r>
            <a:r>
              <a:rPr lang="cs-CZ" sz="2000" dirty="0"/>
              <a:t>.</a:t>
            </a:r>
          </a:p>
          <a:p>
            <a:endParaRPr lang="cs-CZ" sz="2000" dirty="0"/>
          </a:p>
        </p:txBody>
      </p:sp>
    </p:spTree>
    <p:extLst>
      <p:ext uri="{BB962C8B-B14F-4D97-AF65-F5344CB8AC3E}">
        <p14:creationId xmlns:p14="http://schemas.microsoft.com/office/powerpoint/2010/main" val="252664812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18511" y="382773"/>
            <a:ext cx="8221959" cy="6166469"/>
          </a:xfrm>
        </p:spPr>
      </p:pic>
      <p:pic>
        <p:nvPicPr>
          <p:cNvPr id="5" name="Picture 8" descr="http://image.tutorvista.com/content/nuclear-chemistry/nuclear-fission-uranium-with-slow-neutron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3560" y="4933443"/>
            <a:ext cx="1807166" cy="659837"/>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2094016" y="4894028"/>
            <a:ext cx="653577" cy="369332"/>
          </a:xfrm>
          <a:prstGeom prst="rect">
            <a:avLst/>
          </a:prstGeom>
          <a:noFill/>
        </p:spPr>
        <p:txBody>
          <a:bodyPr wrap="none" rtlCol="0">
            <a:spAutoFit/>
          </a:bodyPr>
          <a:lstStyle/>
          <a:p>
            <a:r>
              <a:rPr lang="cs-CZ" dirty="0"/>
              <a:t>např.</a:t>
            </a:r>
          </a:p>
        </p:txBody>
      </p:sp>
    </p:spTree>
    <p:extLst>
      <p:ext uri="{BB962C8B-B14F-4D97-AF65-F5344CB8AC3E}">
        <p14:creationId xmlns:p14="http://schemas.microsoft.com/office/powerpoint/2010/main" val="334888596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235777" y="935143"/>
            <a:ext cx="7886700" cy="1325563"/>
          </a:xfrm>
        </p:spPr>
        <p:txBody>
          <a:bodyPr/>
          <a:lstStyle/>
          <a:p>
            <a:r>
              <a:rPr lang="cs-CZ" b="1" dirty="0"/>
              <a:t>Zajímavost</a:t>
            </a:r>
          </a:p>
        </p:txBody>
      </p:sp>
      <p:sp>
        <p:nvSpPr>
          <p:cNvPr id="3" name="Zástupný symbol pro obsah 2"/>
          <p:cNvSpPr>
            <a:spLocks noGrp="1"/>
          </p:cNvSpPr>
          <p:nvPr>
            <p:ph idx="1"/>
          </p:nvPr>
        </p:nvSpPr>
        <p:spPr>
          <a:xfrm>
            <a:off x="1980457" y="4132613"/>
            <a:ext cx="8193067" cy="2322357"/>
          </a:xfrm>
        </p:spPr>
        <p:txBody>
          <a:bodyPr>
            <a:normAutofit/>
          </a:bodyPr>
          <a:lstStyle/>
          <a:p>
            <a:r>
              <a:rPr lang="cs-CZ" dirty="0"/>
              <a:t>V roce 2011 se zdálo, že neutrina létají z komplexu CERN do Gran </a:t>
            </a:r>
            <a:r>
              <a:rPr lang="cs-CZ" dirty="0" err="1"/>
              <a:t>Sasso</a:t>
            </a:r>
            <a:r>
              <a:rPr lang="cs-CZ" dirty="0"/>
              <a:t> nadsvětelnou rychlostí – na vině byl povytažený konektor optického vlákna (u experimentu Opera), které zajišťovalo komunikaci mezi podzemní a nadzemní částí laboratoře.</a:t>
            </a:r>
          </a:p>
          <a:p>
            <a:endParaRPr lang="cs-CZ"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658" y="715154"/>
            <a:ext cx="4655275" cy="3091103"/>
          </a:xfrm>
          <a:prstGeom prst="rect">
            <a:avLst/>
          </a:prstGeom>
        </p:spPr>
      </p:pic>
    </p:spTree>
    <p:extLst>
      <p:ext uri="{BB962C8B-B14F-4D97-AF65-F5344CB8AC3E}">
        <p14:creationId xmlns:p14="http://schemas.microsoft.com/office/powerpoint/2010/main" val="119378540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LEPTONY – ELEKTRONY</a:t>
            </a:r>
          </a:p>
        </p:txBody>
      </p:sp>
      <p:sp>
        <p:nvSpPr>
          <p:cNvPr id="3" name="Zástupný symbol pro obsah 2"/>
          <p:cNvSpPr>
            <a:spLocks noGrp="1"/>
          </p:cNvSpPr>
          <p:nvPr>
            <p:ph idx="1"/>
          </p:nvPr>
        </p:nvSpPr>
        <p:spPr>
          <a:xfrm>
            <a:off x="450476" y="1484417"/>
            <a:ext cx="10903324" cy="5124201"/>
          </a:xfrm>
        </p:spPr>
        <p:txBody>
          <a:bodyPr>
            <a:normAutofit fontScale="85000" lnSpcReduction="20000"/>
          </a:bodyPr>
          <a:lstStyle/>
          <a:p>
            <a:pPr>
              <a:lnSpc>
                <a:spcPct val="120000"/>
              </a:lnSpc>
            </a:pPr>
            <a:r>
              <a:rPr lang="cs-CZ" b="1" dirty="0"/>
              <a:t>Elektron je první objevenou elementární částicí</a:t>
            </a:r>
            <a:r>
              <a:rPr lang="cs-CZ" dirty="0"/>
              <a:t>. Nalezl ho anglický fyzik John </a:t>
            </a:r>
            <a:r>
              <a:rPr lang="cs-CZ" b="1" dirty="0"/>
              <a:t>Joseph Thomson </a:t>
            </a:r>
            <a:r>
              <a:rPr lang="cs-CZ" dirty="0"/>
              <a:t>(1856–1940) v roce 1897 v katodovém záření.</a:t>
            </a:r>
          </a:p>
          <a:p>
            <a:pPr>
              <a:lnSpc>
                <a:spcPct val="120000"/>
              </a:lnSpc>
            </a:pPr>
            <a:r>
              <a:rPr lang="cs-CZ" dirty="0"/>
              <a:t>Elektron hraje nesmírně důležitou roli v atomární látce. </a:t>
            </a:r>
            <a:r>
              <a:rPr lang="cs-CZ" u="sng" dirty="0"/>
              <a:t>Rozdílné chování různých atomů je způsobeno rozdílnou konfigurací elektronových obalů</a:t>
            </a:r>
            <a:r>
              <a:rPr lang="cs-CZ" dirty="0"/>
              <a:t>. </a:t>
            </a:r>
          </a:p>
          <a:p>
            <a:pPr>
              <a:lnSpc>
                <a:spcPct val="120000"/>
              </a:lnSpc>
            </a:pPr>
            <a:r>
              <a:rPr lang="cs-CZ" dirty="0"/>
              <a:t>Makroskopický pohyb elektronů vnímáme jako </a:t>
            </a:r>
            <a:r>
              <a:rPr lang="cs-CZ" u="sng" dirty="0"/>
              <a:t>elektrický proud</a:t>
            </a:r>
            <a:r>
              <a:rPr lang="cs-CZ" dirty="0"/>
              <a:t>.</a:t>
            </a:r>
          </a:p>
          <a:p>
            <a:pPr>
              <a:lnSpc>
                <a:spcPct val="120000"/>
              </a:lnSpc>
            </a:pPr>
            <a:r>
              <a:rPr lang="cs-CZ" dirty="0"/>
              <a:t>Pohyb elektronů a jejich vlastnosti jsou základem veškerých elektronických (využívají náboj) a </a:t>
            </a:r>
            <a:r>
              <a:rPr lang="cs-CZ" dirty="0" err="1"/>
              <a:t>spintronických</a:t>
            </a:r>
            <a:r>
              <a:rPr lang="cs-CZ" dirty="0"/>
              <a:t> (využívají spin) zařízení.</a:t>
            </a:r>
          </a:p>
          <a:p>
            <a:pPr>
              <a:lnSpc>
                <a:spcPct val="120000"/>
              </a:lnSpc>
            </a:pPr>
            <a:r>
              <a:rPr lang="cs-CZ" u="sng" dirty="0"/>
              <a:t>Existenci antičástice k elektronu (pozitronu) teoreticky předpověděl </a:t>
            </a:r>
            <a:r>
              <a:rPr lang="cs-CZ" b="1" dirty="0"/>
              <a:t>Paul </a:t>
            </a:r>
            <a:r>
              <a:rPr lang="cs-CZ" b="1" dirty="0" err="1"/>
              <a:t>Dirac</a:t>
            </a:r>
            <a:r>
              <a:rPr lang="cs-CZ" b="1" dirty="0"/>
              <a:t> </a:t>
            </a:r>
            <a:r>
              <a:rPr lang="cs-CZ" dirty="0"/>
              <a:t>(1902–1984) v roce 1928.</a:t>
            </a:r>
          </a:p>
          <a:p>
            <a:pPr>
              <a:lnSpc>
                <a:spcPct val="120000"/>
              </a:lnSpc>
            </a:pPr>
            <a:r>
              <a:rPr lang="cs-CZ" dirty="0"/>
              <a:t>Pozitron byl objeven v roce 1932 Carlem Andersonem (1905–1991) v kosmickém záření.</a:t>
            </a:r>
          </a:p>
        </p:txBody>
      </p:sp>
    </p:spTree>
    <p:extLst>
      <p:ext uri="{BB962C8B-B14F-4D97-AF65-F5344CB8AC3E}">
        <p14:creationId xmlns:p14="http://schemas.microsoft.com/office/powerpoint/2010/main" val="416350939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4637" y="270648"/>
            <a:ext cx="5162042" cy="1325563"/>
          </a:xfrm>
        </p:spPr>
        <p:txBody>
          <a:bodyPr/>
          <a:lstStyle/>
          <a:p>
            <a:pPr algn="ctr"/>
            <a:r>
              <a:rPr lang="cs-CZ" b="1" dirty="0"/>
              <a:t>LEPTONY – MIONY</a:t>
            </a:r>
            <a:endParaRPr lang="cs-CZ" dirty="0"/>
          </a:p>
        </p:txBody>
      </p:sp>
      <p:sp>
        <p:nvSpPr>
          <p:cNvPr id="3" name="Zástupný symbol pro obsah 2"/>
          <p:cNvSpPr>
            <a:spLocks noGrp="1"/>
          </p:cNvSpPr>
          <p:nvPr>
            <p:ph idx="1"/>
          </p:nvPr>
        </p:nvSpPr>
        <p:spPr>
          <a:xfrm>
            <a:off x="6408639" y="566833"/>
            <a:ext cx="5415381" cy="6350369"/>
          </a:xfrm>
        </p:spPr>
        <p:txBody>
          <a:bodyPr>
            <a:normAutofit fontScale="70000" lnSpcReduction="20000"/>
          </a:bodyPr>
          <a:lstStyle/>
          <a:p>
            <a:pPr>
              <a:lnSpc>
                <a:spcPct val="120000"/>
              </a:lnSpc>
            </a:pPr>
            <a:r>
              <a:rPr lang="cs-CZ" dirty="0" err="1"/>
              <a:t>Miony</a:t>
            </a:r>
            <a:r>
              <a:rPr lang="cs-CZ" dirty="0"/>
              <a:t> s relativistickými rychlostmi </a:t>
            </a:r>
            <a:r>
              <a:rPr lang="cs-CZ" u="sng" dirty="0"/>
              <a:t>vznikají</a:t>
            </a:r>
            <a:r>
              <a:rPr lang="cs-CZ" dirty="0"/>
              <a:t> </a:t>
            </a:r>
            <a:r>
              <a:rPr lang="cs-CZ" u="sng" dirty="0"/>
              <a:t>interakcí kosmického záření s horními vrstvami atmosféry</a:t>
            </a:r>
            <a:r>
              <a:rPr lang="cs-CZ" dirty="0"/>
              <a:t>. </a:t>
            </a:r>
          </a:p>
          <a:p>
            <a:pPr>
              <a:lnSpc>
                <a:spcPct val="120000"/>
              </a:lnSpc>
            </a:pPr>
            <a:r>
              <a:rPr lang="cs-CZ" dirty="0"/>
              <a:t>Vzhledem ke své krátké době života by neměl </a:t>
            </a:r>
            <a:r>
              <a:rPr lang="cs-CZ" dirty="0" err="1"/>
              <a:t>mion</a:t>
            </a:r>
            <a:r>
              <a:rPr lang="cs-CZ" dirty="0"/>
              <a:t> nikdy dopadnout na zemský povrch. Avšak díky dilataci času žije </a:t>
            </a:r>
            <a:r>
              <a:rPr lang="cs-CZ" dirty="0" err="1"/>
              <a:t>mion</a:t>
            </a:r>
            <a:r>
              <a:rPr lang="cs-CZ" dirty="0"/>
              <a:t> z hlediska pozorovatele na Zemi „déle“ a má dosti času, aby dopadl na povrch Země. Z hlediska </a:t>
            </a:r>
            <a:r>
              <a:rPr lang="cs-CZ" dirty="0" err="1"/>
              <a:t>mionu</a:t>
            </a:r>
            <a:r>
              <a:rPr lang="cs-CZ" dirty="0"/>
              <a:t> se Země „přibližuje“ relativistickou rychlostí a díky kontrakci vzdálenosti letí </a:t>
            </a:r>
            <a:r>
              <a:rPr lang="cs-CZ" dirty="0" err="1"/>
              <a:t>mion</a:t>
            </a:r>
            <a:r>
              <a:rPr lang="cs-CZ" dirty="0"/>
              <a:t> k povrchu Země jen zlomek skutečné vzdálenosti. Vidíme, že            z hlediska obou souřadnicových soustav je výsledek stejný, </a:t>
            </a:r>
            <a:r>
              <a:rPr lang="cs-CZ" dirty="0" err="1"/>
              <a:t>mion</a:t>
            </a:r>
            <a:r>
              <a:rPr lang="cs-CZ" dirty="0"/>
              <a:t> dopadne na povrch Země.</a:t>
            </a:r>
          </a:p>
          <a:p>
            <a:pPr>
              <a:lnSpc>
                <a:spcPct val="120000"/>
              </a:lnSpc>
            </a:pPr>
            <a:r>
              <a:rPr lang="cs-CZ" u="sng" dirty="0"/>
              <a:t>U hladiny moře </a:t>
            </a:r>
            <a:r>
              <a:rPr lang="cs-CZ" dirty="0"/>
              <a:t>je možné detekovat přibližně     </a:t>
            </a:r>
            <a:r>
              <a:rPr lang="cs-CZ" b="1" dirty="0"/>
              <a:t>1 </a:t>
            </a:r>
            <a:r>
              <a:rPr lang="cs-CZ" b="1" dirty="0" err="1"/>
              <a:t>mion</a:t>
            </a:r>
            <a:r>
              <a:rPr lang="cs-CZ" b="1" dirty="0"/>
              <a:t> dopadající na cm</a:t>
            </a:r>
            <a:r>
              <a:rPr lang="cs-CZ" b="1" baseline="30000" dirty="0"/>
              <a:t>2</a:t>
            </a:r>
            <a:r>
              <a:rPr lang="cs-CZ" b="1" dirty="0"/>
              <a:t> za minutu</a:t>
            </a:r>
            <a:r>
              <a:rPr lang="cs-CZ" dirty="0"/>
              <a:t>. Tyto </a:t>
            </a:r>
            <a:r>
              <a:rPr lang="cs-CZ" dirty="0" err="1"/>
              <a:t>miony</a:t>
            </a:r>
            <a:r>
              <a:rPr lang="cs-CZ" dirty="0"/>
              <a:t> pocházejí ze sekundárních spršek kosmického záření.</a:t>
            </a:r>
          </a:p>
          <a:p>
            <a:endParaRPr lang="cs-CZ" dirty="0"/>
          </a:p>
        </p:txBody>
      </p:sp>
      <p:pic>
        <p:nvPicPr>
          <p:cNvPr id="4" name="Picture 8" descr="http://www.twinkletoesengineering.info/neutrino_atmospheric_neutrino_flu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2491" y="2825554"/>
            <a:ext cx="3945914" cy="3305604"/>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77634" y="1405006"/>
            <a:ext cx="5808008" cy="1938992"/>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cs-CZ" sz="2000" b="1" dirty="0" err="1">
                <a:solidFill>
                  <a:srgbClr val="FF0000"/>
                </a:solidFill>
              </a:rPr>
              <a:t>Mion</a:t>
            </a:r>
            <a:r>
              <a:rPr lang="cs-CZ" sz="2000" dirty="0"/>
              <a:t> se </a:t>
            </a:r>
            <a:r>
              <a:rPr lang="cs-CZ" sz="2000" b="1" dirty="0"/>
              <a:t>chová</a:t>
            </a:r>
            <a:r>
              <a:rPr lang="cs-CZ" sz="2000" dirty="0"/>
              <a:t> </a:t>
            </a:r>
            <a:r>
              <a:rPr lang="cs-CZ" sz="2000" b="1" dirty="0"/>
              <a:t>velmi podobně jako elektron</a:t>
            </a:r>
            <a:r>
              <a:rPr lang="cs-CZ" sz="2000" dirty="0"/>
              <a:t>. Má hmotnost </a:t>
            </a:r>
            <a:r>
              <a:rPr lang="cs-CZ" sz="2000" b="1" dirty="0"/>
              <a:t>207 </a:t>
            </a:r>
            <a:r>
              <a:rPr lang="cs-CZ" sz="2000" b="1" i="1" dirty="0" err="1"/>
              <a:t>m</a:t>
            </a:r>
            <a:r>
              <a:rPr lang="cs-CZ" sz="2000" b="1" i="1" baseline="-25000" dirty="0" err="1"/>
              <a:t>e</a:t>
            </a:r>
            <a:r>
              <a:rPr lang="cs-CZ" sz="2000" dirty="0"/>
              <a:t>. </a:t>
            </a:r>
          </a:p>
          <a:p>
            <a:pPr marL="342900" indent="-342900">
              <a:lnSpc>
                <a:spcPct val="120000"/>
              </a:lnSpc>
              <a:buFont typeface="Arial" panose="020B0604020202020204" pitchFamily="34" charset="0"/>
              <a:buChar char="•"/>
            </a:pPr>
            <a:r>
              <a:rPr lang="cs-CZ" sz="2000" u="sng" dirty="0"/>
              <a:t>Doba života </a:t>
            </a:r>
            <a:r>
              <a:rPr lang="cs-CZ" sz="2000" dirty="0"/>
              <a:t>je přibližně </a:t>
            </a:r>
            <a:r>
              <a:rPr lang="cs-CZ" sz="2000" b="1" dirty="0"/>
              <a:t>2,2 </a:t>
            </a:r>
            <a:r>
              <a:rPr lang="cs-CZ" sz="2000" b="1" dirty="0" err="1"/>
              <a:t>ms</a:t>
            </a:r>
            <a:r>
              <a:rPr lang="cs-CZ" sz="2000" dirty="0"/>
              <a:t>. Potom se těžký elektron rozpadá na normální elektron a neutrina: </a:t>
            </a:r>
            <a:r>
              <a:rPr lang="el-GR" sz="2000" b="1" dirty="0"/>
              <a:t>μ</a:t>
            </a:r>
            <a:r>
              <a:rPr lang="el-GR" sz="2000" b="1" baseline="30000" dirty="0"/>
              <a:t>−</a:t>
            </a:r>
            <a:r>
              <a:rPr lang="el-GR" sz="2000" b="1" dirty="0"/>
              <a:t> → </a:t>
            </a:r>
            <a:r>
              <a:rPr lang="cs-CZ" sz="2000" b="1" dirty="0"/>
              <a:t>e</a:t>
            </a:r>
            <a:r>
              <a:rPr lang="cs-CZ" sz="2000" b="1" baseline="30000" dirty="0"/>
              <a:t>−</a:t>
            </a:r>
            <a:r>
              <a:rPr lang="cs-CZ" sz="2000" b="1" dirty="0"/>
              <a:t> + ͞</a:t>
            </a:r>
            <a:r>
              <a:rPr lang="el-GR" sz="2000" b="1" dirty="0"/>
              <a:t>ν</a:t>
            </a:r>
            <a:r>
              <a:rPr lang="cs-CZ" sz="2000" b="1" baseline="-25000" dirty="0"/>
              <a:t>e</a:t>
            </a:r>
            <a:r>
              <a:rPr lang="cs-CZ" sz="2000" b="1" dirty="0"/>
              <a:t> + </a:t>
            </a:r>
            <a:r>
              <a:rPr lang="el-GR" sz="2000" b="1" dirty="0"/>
              <a:t>ν</a:t>
            </a:r>
            <a:r>
              <a:rPr lang="el-GR" sz="2000" b="1" baseline="-25000" dirty="0"/>
              <a:t>μ</a:t>
            </a:r>
            <a:r>
              <a:rPr lang="el-GR" sz="2000" dirty="0"/>
              <a:t>.</a:t>
            </a:r>
            <a:endParaRPr lang="cs-CZ" sz="2000" dirty="0"/>
          </a:p>
        </p:txBody>
      </p:sp>
      <p:sp>
        <p:nvSpPr>
          <p:cNvPr id="6" name="Obdélník 5"/>
          <p:cNvSpPr/>
          <p:nvPr/>
        </p:nvSpPr>
        <p:spPr>
          <a:xfrm>
            <a:off x="377634" y="6281789"/>
            <a:ext cx="11740402" cy="424732"/>
          </a:xfrm>
          <a:prstGeom prst="rect">
            <a:avLst/>
          </a:prstGeom>
        </p:spPr>
        <p:txBody>
          <a:bodyPr wrap="square">
            <a:spAutoFit/>
          </a:bodyPr>
          <a:lstStyle/>
          <a:p>
            <a:pPr>
              <a:lnSpc>
                <a:spcPct val="120000"/>
              </a:lnSpc>
              <a:spcBef>
                <a:spcPts val="700"/>
              </a:spcBef>
            </a:pPr>
            <a:r>
              <a:rPr lang="cs-CZ" b="1" dirty="0">
                <a:solidFill>
                  <a:srgbClr val="FF0000"/>
                </a:solidFill>
              </a:rPr>
              <a:t>TAUONY (Lepton </a:t>
            </a:r>
            <a:r>
              <a:rPr lang="cs-CZ" b="1" dirty="0">
                <a:solidFill>
                  <a:srgbClr val="FF0000"/>
                </a:solidFill>
                <a:latin typeface="Symbol" panose="05050102010706020507" pitchFamily="18" charset="2"/>
              </a:rPr>
              <a:t>t</a:t>
            </a:r>
            <a:r>
              <a:rPr lang="cs-CZ" b="1" dirty="0">
                <a:solidFill>
                  <a:srgbClr val="FF0000"/>
                </a:solidFill>
              </a:rPr>
              <a:t>): </a:t>
            </a:r>
            <a:r>
              <a:rPr lang="cs-CZ" b="1" dirty="0"/>
              <a:t>nestabilní</a:t>
            </a:r>
            <a:r>
              <a:rPr lang="cs-CZ" dirty="0"/>
              <a:t> částice s dobou života 0,3 </a:t>
            </a:r>
            <a:r>
              <a:rPr lang="cs-CZ" dirty="0" err="1"/>
              <a:t>ps</a:t>
            </a:r>
            <a:r>
              <a:rPr lang="cs-CZ" dirty="0"/>
              <a:t>. Rozpadá se na své lehčí dvojníky (e- nebo </a:t>
            </a:r>
            <a:r>
              <a:rPr lang="cs-CZ" dirty="0" err="1"/>
              <a:t>mion</a:t>
            </a:r>
            <a:r>
              <a:rPr lang="cs-CZ" dirty="0"/>
              <a:t>) a neutrina.</a:t>
            </a:r>
          </a:p>
        </p:txBody>
      </p:sp>
    </p:spTree>
    <p:extLst>
      <p:ext uri="{BB962C8B-B14F-4D97-AF65-F5344CB8AC3E}">
        <p14:creationId xmlns:p14="http://schemas.microsoft.com/office/powerpoint/2010/main" val="374402466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44832" y="500199"/>
            <a:ext cx="7886700" cy="798656"/>
          </a:xfrm>
        </p:spPr>
        <p:txBody>
          <a:bodyPr/>
          <a:lstStyle/>
          <a:p>
            <a:r>
              <a:rPr lang="cs-CZ" dirty="0"/>
              <a:t>LEPTONY</a:t>
            </a: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9379" y="1549729"/>
            <a:ext cx="5777345" cy="4186041"/>
          </a:xfrm>
          <a:prstGeom prst="rect">
            <a:avLst/>
          </a:prstGeom>
        </p:spPr>
      </p:pic>
      <p:sp>
        <p:nvSpPr>
          <p:cNvPr id="6" name="Obdélník 5"/>
          <p:cNvSpPr/>
          <p:nvPr/>
        </p:nvSpPr>
        <p:spPr>
          <a:xfrm>
            <a:off x="6082526" y="2234932"/>
            <a:ext cx="300082" cy="369332"/>
          </a:xfrm>
          <a:prstGeom prst="rect">
            <a:avLst/>
          </a:prstGeom>
        </p:spPr>
        <p:txBody>
          <a:bodyPr wrap="none">
            <a:spAutoFit/>
          </a:bodyPr>
          <a:lstStyle/>
          <a:p>
            <a:r>
              <a:rPr lang="cs-CZ" dirty="0"/>
              <a:t>–</a:t>
            </a:r>
          </a:p>
        </p:txBody>
      </p:sp>
      <p:sp>
        <p:nvSpPr>
          <p:cNvPr id="7" name="Obdélník 6"/>
          <p:cNvSpPr/>
          <p:nvPr/>
        </p:nvSpPr>
        <p:spPr>
          <a:xfrm>
            <a:off x="6082526" y="2678278"/>
            <a:ext cx="300082" cy="369332"/>
          </a:xfrm>
          <a:prstGeom prst="rect">
            <a:avLst/>
          </a:prstGeom>
        </p:spPr>
        <p:txBody>
          <a:bodyPr wrap="none">
            <a:spAutoFit/>
          </a:bodyPr>
          <a:lstStyle/>
          <a:p>
            <a:r>
              <a:rPr lang="cs-CZ" dirty="0"/>
              <a:t>–</a:t>
            </a:r>
          </a:p>
        </p:txBody>
      </p:sp>
      <p:sp>
        <p:nvSpPr>
          <p:cNvPr id="8" name="Obdélník 7"/>
          <p:cNvSpPr/>
          <p:nvPr/>
        </p:nvSpPr>
        <p:spPr>
          <a:xfrm>
            <a:off x="6082526" y="3145376"/>
            <a:ext cx="300082" cy="369332"/>
          </a:xfrm>
          <a:prstGeom prst="rect">
            <a:avLst/>
          </a:prstGeom>
        </p:spPr>
        <p:txBody>
          <a:bodyPr wrap="none">
            <a:spAutoFit/>
          </a:bodyPr>
          <a:lstStyle/>
          <a:p>
            <a:r>
              <a:rPr lang="cs-CZ" dirty="0"/>
              <a:t>–</a:t>
            </a:r>
          </a:p>
        </p:txBody>
      </p:sp>
      <p:sp>
        <p:nvSpPr>
          <p:cNvPr id="9" name="TextovéPole 8"/>
          <p:cNvSpPr txBox="1"/>
          <p:nvPr/>
        </p:nvSpPr>
        <p:spPr>
          <a:xfrm>
            <a:off x="2256768" y="2817387"/>
            <a:ext cx="1286035" cy="646331"/>
          </a:xfrm>
          <a:prstGeom prst="rect">
            <a:avLst/>
          </a:prstGeom>
          <a:noFill/>
        </p:spPr>
        <p:txBody>
          <a:bodyPr wrap="square" rtlCol="0">
            <a:spAutoFit/>
          </a:bodyPr>
          <a:lstStyle/>
          <a:p>
            <a:pPr algn="r"/>
            <a:r>
              <a:rPr lang="cs-CZ" dirty="0"/>
              <a:t>Těžké elektrony</a:t>
            </a:r>
          </a:p>
        </p:txBody>
      </p:sp>
      <p:sp>
        <p:nvSpPr>
          <p:cNvPr id="10" name="Levá složená závorka 9"/>
          <p:cNvSpPr/>
          <p:nvPr/>
        </p:nvSpPr>
        <p:spPr>
          <a:xfrm>
            <a:off x="3643748" y="2724444"/>
            <a:ext cx="85885" cy="832216"/>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11" name="TextovéPole 10"/>
          <p:cNvSpPr txBox="1"/>
          <p:nvPr/>
        </p:nvSpPr>
        <p:spPr>
          <a:xfrm>
            <a:off x="2479966" y="3463717"/>
            <a:ext cx="1389413" cy="738664"/>
          </a:xfrm>
          <a:prstGeom prst="rect">
            <a:avLst/>
          </a:prstGeom>
          <a:noFill/>
        </p:spPr>
        <p:txBody>
          <a:bodyPr wrap="square" rtlCol="0">
            <a:spAutoFit/>
          </a:bodyPr>
          <a:lstStyle/>
          <a:p>
            <a:r>
              <a:rPr lang="cs-CZ" sz="1400" dirty="0"/>
              <a:t>Na rozdíl od e- jsou těžší a nestálé</a:t>
            </a:r>
          </a:p>
        </p:txBody>
      </p:sp>
      <p:sp>
        <p:nvSpPr>
          <p:cNvPr id="13" name="Obdélník 12"/>
          <p:cNvSpPr/>
          <p:nvPr/>
        </p:nvSpPr>
        <p:spPr>
          <a:xfrm>
            <a:off x="1998851" y="4480797"/>
            <a:ext cx="1800654" cy="1169551"/>
          </a:xfrm>
          <a:prstGeom prst="rect">
            <a:avLst/>
          </a:prstGeom>
        </p:spPr>
        <p:txBody>
          <a:bodyPr wrap="square">
            <a:spAutoFit/>
          </a:bodyPr>
          <a:lstStyle/>
          <a:p>
            <a:r>
              <a:rPr lang="cs-CZ" sz="1400" dirty="0"/>
              <a:t>W = slabá </a:t>
            </a:r>
          </a:p>
          <a:p>
            <a:r>
              <a:rPr lang="cs-CZ" sz="1400" dirty="0"/>
              <a:t>E = elektromagnetická </a:t>
            </a:r>
          </a:p>
          <a:p>
            <a:r>
              <a:rPr lang="cs-CZ" sz="1400" dirty="0"/>
              <a:t>S = silná</a:t>
            </a:r>
          </a:p>
          <a:p>
            <a:r>
              <a:rPr lang="cs-CZ" sz="1400" i="1" dirty="0" err="1"/>
              <a:t>m</a:t>
            </a:r>
            <a:r>
              <a:rPr lang="cs-CZ" sz="1400" i="1" baseline="-25000" dirty="0" err="1"/>
              <a:t>e</a:t>
            </a:r>
            <a:r>
              <a:rPr lang="cs-CZ" sz="1400" dirty="0"/>
              <a:t> = 9,1×10</a:t>
            </a:r>
            <a:r>
              <a:rPr lang="cs-CZ" sz="1400" baseline="-25000" dirty="0"/>
              <a:t>–31</a:t>
            </a:r>
            <a:r>
              <a:rPr lang="cs-CZ" sz="1400" dirty="0"/>
              <a:t> kg</a:t>
            </a:r>
          </a:p>
          <a:p>
            <a:r>
              <a:rPr lang="cs-CZ" sz="1400" dirty="0"/>
              <a:t> </a:t>
            </a:r>
            <a:r>
              <a:rPr lang="cs-CZ" sz="1400" i="1" dirty="0"/>
              <a:t>e</a:t>
            </a:r>
            <a:r>
              <a:rPr lang="cs-CZ" sz="1400" dirty="0"/>
              <a:t> = 1,6×10</a:t>
            </a:r>
            <a:r>
              <a:rPr lang="cs-CZ" sz="1400" baseline="30000" dirty="0"/>
              <a:t>–19</a:t>
            </a:r>
            <a:r>
              <a:rPr lang="cs-CZ" sz="1400" dirty="0"/>
              <a:t> C</a:t>
            </a:r>
          </a:p>
        </p:txBody>
      </p:sp>
      <p:sp>
        <p:nvSpPr>
          <p:cNvPr id="14" name="TextovéPole 13"/>
          <p:cNvSpPr txBox="1"/>
          <p:nvPr/>
        </p:nvSpPr>
        <p:spPr>
          <a:xfrm>
            <a:off x="4811157" y="5474159"/>
            <a:ext cx="1338282" cy="261610"/>
          </a:xfrm>
          <a:prstGeom prst="rect">
            <a:avLst/>
          </a:prstGeom>
          <a:noFill/>
        </p:spPr>
        <p:txBody>
          <a:bodyPr wrap="square" rtlCol="0">
            <a:spAutoFit/>
          </a:bodyPr>
          <a:lstStyle/>
          <a:p>
            <a:r>
              <a:rPr lang="cs-CZ" sz="1100" dirty="0"/>
              <a:t>Poměrně hmotnější</a:t>
            </a:r>
          </a:p>
        </p:txBody>
      </p:sp>
      <p:sp>
        <p:nvSpPr>
          <p:cNvPr id="15" name="TextovéPole 14"/>
          <p:cNvSpPr txBox="1"/>
          <p:nvPr/>
        </p:nvSpPr>
        <p:spPr>
          <a:xfrm>
            <a:off x="4886365" y="4753723"/>
            <a:ext cx="758370" cy="261610"/>
          </a:xfrm>
          <a:prstGeom prst="rect">
            <a:avLst/>
          </a:prstGeom>
          <a:noFill/>
        </p:spPr>
        <p:txBody>
          <a:bodyPr wrap="square" rtlCol="0">
            <a:spAutoFit/>
          </a:bodyPr>
          <a:lstStyle/>
          <a:p>
            <a:r>
              <a:rPr lang="cs-CZ" sz="1100" dirty="0"/>
              <a:t>minimální</a:t>
            </a:r>
          </a:p>
        </p:txBody>
      </p:sp>
      <p:sp>
        <p:nvSpPr>
          <p:cNvPr id="16" name="TextovéPole 15"/>
          <p:cNvSpPr txBox="1"/>
          <p:nvPr/>
        </p:nvSpPr>
        <p:spPr>
          <a:xfrm>
            <a:off x="4886365" y="3970339"/>
            <a:ext cx="758370" cy="261610"/>
          </a:xfrm>
          <a:prstGeom prst="rect">
            <a:avLst/>
          </a:prstGeom>
          <a:noFill/>
        </p:spPr>
        <p:txBody>
          <a:bodyPr wrap="square" rtlCol="0">
            <a:spAutoFit/>
          </a:bodyPr>
          <a:lstStyle/>
          <a:p>
            <a:r>
              <a:rPr lang="cs-CZ" sz="1100" dirty="0"/>
              <a:t>minimální</a:t>
            </a:r>
          </a:p>
        </p:txBody>
      </p:sp>
    </p:spTree>
    <p:extLst>
      <p:ext uri="{BB962C8B-B14F-4D97-AF65-F5344CB8AC3E}">
        <p14:creationId xmlns:p14="http://schemas.microsoft.com/office/powerpoint/2010/main" val="31295588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52650" y="2063305"/>
            <a:ext cx="7886700" cy="1325563"/>
          </a:xfrm>
        </p:spPr>
        <p:txBody>
          <a:bodyPr/>
          <a:lstStyle/>
          <a:p>
            <a:pPr algn="ctr"/>
            <a:r>
              <a:rPr lang="cs-CZ" b="1" dirty="0"/>
              <a:t>HADRONY</a:t>
            </a:r>
            <a:br>
              <a:rPr lang="cs-CZ" b="1" dirty="0"/>
            </a:br>
            <a:r>
              <a:rPr lang="cs-CZ" b="1" dirty="0"/>
              <a:t>(a KVARKY)</a:t>
            </a:r>
          </a:p>
        </p:txBody>
      </p:sp>
    </p:spTree>
    <p:extLst>
      <p:ext uri="{BB962C8B-B14F-4D97-AF65-F5344CB8AC3E}">
        <p14:creationId xmlns:p14="http://schemas.microsoft.com/office/powerpoint/2010/main" val="240653501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Skupina 6"/>
          <p:cNvGrpSpPr/>
          <p:nvPr/>
        </p:nvGrpSpPr>
        <p:grpSpPr>
          <a:xfrm>
            <a:off x="1048871" y="783509"/>
            <a:ext cx="9849970" cy="4978555"/>
            <a:chOff x="742208" y="2398815"/>
            <a:chExt cx="7154883" cy="3120861"/>
          </a:xfrm>
        </p:grpSpPr>
        <p:pic>
          <p:nvPicPr>
            <p:cNvPr id="4" name="Obrázek 3"/>
            <p:cNvPicPr>
              <a:picLocks noChangeAspect="1"/>
            </p:cNvPicPr>
            <p:nvPr/>
          </p:nvPicPr>
          <p:blipFill rotWithShape="1">
            <a:blip r:embed="rId2">
              <a:extLst>
                <a:ext uri="{28A0092B-C50C-407E-A947-70E740481C1C}">
                  <a14:useLocalDpi xmlns:a14="http://schemas.microsoft.com/office/drawing/2010/main" val="0"/>
                </a:ext>
              </a:extLst>
            </a:blip>
            <a:srcRect l="1436" r="8056"/>
            <a:stretch/>
          </p:blipFill>
          <p:spPr>
            <a:xfrm>
              <a:off x="742208" y="2398815"/>
              <a:ext cx="7154883" cy="3120861"/>
            </a:xfrm>
            <a:prstGeom prst="rect">
              <a:avLst/>
            </a:prstGeom>
          </p:spPr>
        </p:pic>
        <p:sp>
          <p:nvSpPr>
            <p:cNvPr id="5" name="TextovéPole 4"/>
            <p:cNvSpPr txBox="1"/>
            <p:nvPr/>
          </p:nvSpPr>
          <p:spPr>
            <a:xfrm>
              <a:off x="3518375" y="4694159"/>
              <a:ext cx="755742" cy="527507"/>
            </a:xfrm>
            <a:prstGeom prst="rect">
              <a:avLst/>
            </a:prstGeom>
            <a:noFill/>
            <a:ln>
              <a:solidFill>
                <a:srgbClr val="0070C0"/>
              </a:solidFill>
            </a:ln>
          </p:spPr>
          <p:txBody>
            <a:bodyPr wrap="none" rtlCol="0">
              <a:spAutoFit/>
            </a:bodyPr>
            <a:lstStyle/>
            <a:p>
              <a:r>
                <a:rPr lang="cs-CZ" dirty="0"/>
                <a:t>p</a:t>
              </a:r>
              <a:r>
                <a:rPr lang="cs-CZ" baseline="30000" dirty="0"/>
                <a:t>+</a:t>
              </a:r>
            </a:p>
            <a:p>
              <a:r>
                <a:rPr lang="cs-CZ" dirty="0"/>
                <a:t>(anti)p</a:t>
              </a:r>
              <a:r>
                <a:rPr lang="cs-CZ" baseline="30000" dirty="0"/>
                <a:t>-</a:t>
              </a:r>
            </a:p>
          </p:txBody>
        </p:sp>
        <p:cxnSp>
          <p:nvCxnSpPr>
            <p:cNvPr id="6" name="Přímá spojnice se šipkou 5"/>
            <p:cNvCxnSpPr/>
            <p:nvPr/>
          </p:nvCxnSpPr>
          <p:spPr>
            <a:xfrm flipH="1" flipV="1">
              <a:off x="2793980" y="4655127"/>
              <a:ext cx="724395" cy="3621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8" name="Ovál 7"/>
          <p:cNvSpPr/>
          <p:nvPr/>
        </p:nvSpPr>
        <p:spPr>
          <a:xfrm>
            <a:off x="3305361" y="1974720"/>
            <a:ext cx="1306980" cy="4726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07563275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32585" y="202280"/>
            <a:ext cx="8194262" cy="887718"/>
          </a:xfrm>
        </p:spPr>
        <p:txBody>
          <a:bodyPr>
            <a:normAutofit/>
          </a:bodyPr>
          <a:lstStyle/>
          <a:p>
            <a:r>
              <a:rPr lang="cs-CZ" sz="3600" b="1" dirty="0"/>
              <a:t>HADRONY (složené částice)</a:t>
            </a:r>
          </a:p>
        </p:txBody>
      </p:sp>
      <p:sp>
        <p:nvSpPr>
          <p:cNvPr id="3" name="Zástupný symbol pro obsah 2"/>
          <p:cNvSpPr>
            <a:spLocks noGrp="1"/>
          </p:cNvSpPr>
          <p:nvPr>
            <p:ph idx="1"/>
          </p:nvPr>
        </p:nvSpPr>
        <p:spPr>
          <a:xfrm>
            <a:off x="860612" y="1089998"/>
            <a:ext cx="11060206" cy="5768002"/>
          </a:xfrm>
        </p:spPr>
        <p:txBody>
          <a:bodyPr>
            <a:normAutofit fontScale="70000" lnSpcReduction="20000"/>
          </a:bodyPr>
          <a:lstStyle/>
          <a:p>
            <a:pPr>
              <a:lnSpc>
                <a:spcPct val="120000"/>
              </a:lnSpc>
              <a:spcBef>
                <a:spcPts val="600"/>
              </a:spcBef>
            </a:pPr>
            <a:r>
              <a:rPr lang="cs-CZ" dirty="0" err="1"/>
              <a:t>řec</a:t>
            </a:r>
            <a:r>
              <a:rPr lang="cs-CZ" dirty="0"/>
              <a:t>. </a:t>
            </a:r>
            <a:r>
              <a:rPr lang="cs-CZ" i="1" dirty="0" err="1"/>
              <a:t>hadros</a:t>
            </a:r>
            <a:r>
              <a:rPr lang="cs-CZ" i="1" dirty="0"/>
              <a:t> </a:t>
            </a:r>
            <a:r>
              <a:rPr lang="cs-CZ" dirty="0"/>
              <a:t>= </a:t>
            </a:r>
            <a:r>
              <a:rPr lang="cs-CZ" b="1" dirty="0"/>
              <a:t>silný, bujarý </a:t>
            </a:r>
            <a:r>
              <a:rPr lang="cs-CZ" b="1" dirty="0">
                <a:sym typeface="Wingdings" panose="05000000000000000000" pitchFamily="2" charset="2"/>
              </a:rPr>
              <a:t></a:t>
            </a:r>
            <a:endParaRPr lang="cs-CZ" b="1" dirty="0"/>
          </a:p>
          <a:p>
            <a:pPr>
              <a:lnSpc>
                <a:spcPct val="120000"/>
              </a:lnSpc>
              <a:spcBef>
                <a:spcPts val="600"/>
              </a:spcBef>
            </a:pPr>
            <a:r>
              <a:rPr lang="cs-CZ" dirty="0"/>
              <a:t>podléhají </a:t>
            </a:r>
            <a:r>
              <a:rPr lang="cs-CZ" b="1" dirty="0"/>
              <a:t>silné interakci</a:t>
            </a:r>
          </a:p>
          <a:p>
            <a:pPr>
              <a:lnSpc>
                <a:spcPct val="120000"/>
              </a:lnSpc>
              <a:spcBef>
                <a:spcPts val="600"/>
              </a:spcBef>
            </a:pPr>
            <a:r>
              <a:rPr lang="cs-CZ" dirty="0"/>
              <a:t>Dnes již </a:t>
            </a:r>
            <a:r>
              <a:rPr lang="cs-CZ" b="1" dirty="0"/>
              <a:t>nejsou považovány za (fundamentální)                                                                                         elementární částice</a:t>
            </a:r>
            <a:r>
              <a:rPr lang="cs-CZ" dirty="0"/>
              <a:t>, nicméně jejich komponenty                                                                                                    se vyskytují pouze vázané v hadronech (nikdy ne volně)</a:t>
            </a:r>
          </a:p>
          <a:p>
            <a:pPr>
              <a:lnSpc>
                <a:spcPct val="120000"/>
              </a:lnSpc>
              <a:spcBef>
                <a:spcPts val="600"/>
              </a:spcBef>
            </a:pPr>
            <a:r>
              <a:rPr lang="cs-CZ" b="1" dirty="0"/>
              <a:t>S výjimkou protonu a antiprotonu </a:t>
            </a:r>
            <a:r>
              <a:rPr lang="cs-CZ" dirty="0"/>
              <a:t>jsou </a:t>
            </a:r>
            <a:r>
              <a:rPr lang="cs-CZ" b="1" dirty="0"/>
              <a:t>nestabilní</a:t>
            </a:r>
            <a:r>
              <a:rPr lang="cs-CZ" dirty="0"/>
              <a:t> (10</a:t>
            </a:r>
            <a:r>
              <a:rPr lang="cs-CZ" baseline="30000" dirty="0"/>
              <a:t>-28</a:t>
            </a:r>
            <a:r>
              <a:rPr lang="cs-CZ" dirty="0"/>
              <a:t> – 10</a:t>
            </a:r>
            <a:r>
              <a:rPr lang="cs-CZ" baseline="30000" dirty="0"/>
              <a:t>-8</a:t>
            </a:r>
            <a:r>
              <a:rPr lang="cs-CZ" dirty="0"/>
              <a:t> s) </a:t>
            </a:r>
            <a:r>
              <a:rPr lang="cs-CZ" dirty="0">
                <a:sym typeface="Wingdings" panose="05000000000000000000" pitchFamily="2" charset="2"/>
              </a:rPr>
              <a:t> rozpad na lehčí hadrony, případně až leptony.</a:t>
            </a:r>
            <a:r>
              <a:rPr lang="cs-CZ" dirty="0"/>
              <a:t> </a:t>
            </a:r>
          </a:p>
          <a:p>
            <a:pPr>
              <a:lnSpc>
                <a:spcPct val="120000"/>
              </a:lnSpc>
              <a:spcBef>
                <a:spcPts val="600"/>
              </a:spcBef>
            </a:pPr>
            <a:r>
              <a:rPr lang="cs-CZ" dirty="0"/>
              <a:t>Výjimkou je rozpad </a:t>
            </a:r>
            <a:r>
              <a:rPr lang="cs-CZ" dirty="0">
                <a:solidFill>
                  <a:srgbClr val="FF0000"/>
                </a:solidFill>
              </a:rPr>
              <a:t>n</a:t>
            </a:r>
            <a:r>
              <a:rPr lang="cs-CZ" baseline="30000" dirty="0">
                <a:solidFill>
                  <a:srgbClr val="FF0000"/>
                </a:solidFill>
              </a:rPr>
              <a:t>0</a:t>
            </a:r>
            <a:r>
              <a:rPr lang="cs-CZ" dirty="0">
                <a:solidFill>
                  <a:srgbClr val="FF0000"/>
                </a:solidFill>
              </a:rPr>
              <a:t> </a:t>
            </a:r>
            <a:r>
              <a:rPr lang="cs-CZ" dirty="0">
                <a:solidFill>
                  <a:srgbClr val="FF0000"/>
                </a:solidFill>
                <a:sym typeface="Wingdings" panose="05000000000000000000" pitchFamily="2" charset="2"/>
              </a:rPr>
              <a:t> p</a:t>
            </a:r>
            <a:r>
              <a:rPr lang="cs-CZ" baseline="30000" dirty="0">
                <a:solidFill>
                  <a:srgbClr val="FF0000"/>
                </a:solidFill>
                <a:sym typeface="Wingdings" panose="05000000000000000000" pitchFamily="2" charset="2"/>
              </a:rPr>
              <a:t>+</a:t>
            </a:r>
            <a:r>
              <a:rPr lang="cs-CZ" dirty="0">
                <a:solidFill>
                  <a:srgbClr val="FF0000"/>
                </a:solidFill>
                <a:sym typeface="Wingdings" panose="05000000000000000000" pitchFamily="2" charset="2"/>
              </a:rPr>
              <a:t> + e</a:t>
            </a:r>
            <a:r>
              <a:rPr lang="cs-CZ" baseline="30000" dirty="0">
                <a:solidFill>
                  <a:srgbClr val="FF0000"/>
                </a:solidFill>
                <a:sym typeface="Wingdings" panose="05000000000000000000" pitchFamily="2" charset="2"/>
              </a:rPr>
              <a:t>-</a:t>
            </a:r>
            <a:r>
              <a:rPr lang="cs-CZ" dirty="0">
                <a:solidFill>
                  <a:srgbClr val="FF0000"/>
                </a:solidFill>
                <a:sym typeface="Wingdings" panose="05000000000000000000" pitchFamily="2" charset="2"/>
              </a:rPr>
              <a:t> + </a:t>
            </a:r>
            <a:r>
              <a:rPr lang="cs-CZ" i="1" dirty="0">
                <a:solidFill>
                  <a:srgbClr val="FF0000"/>
                </a:solidFill>
                <a:sym typeface="Wingdings" panose="05000000000000000000" pitchFamily="2" charset="2"/>
              </a:rPr>
              <a:t>n</a:t>
            </a:r>
            <a:r>
              <a:rPr lang="cs-CZ" i="1" baseline="-25000" dirty="0">
                <a:solidFill>
                  <a:srgbClr val="FF0000"/>
                </a:solidFill>
                <a:sym typeface="Wingdings" panose="05000000000000000000" pitchFamily="2" charset="2"/>
              </a:rPr>
              <a:t>e</a:t>
            </a:r>
            <a:r>
              <a:rPr lang="cs-CZ" dirty="0"/>
              <a:t>, </a:t>
            </a:r>
            <a:r>
              <a:rPr lang="cs-CZ" dirty="0">
                <a:solidFill>
                  <a:srgbClr val="FF0000"/>
                </a:solidFill>
              </a:rPr>
              <a:t>s poločasem 930 s</a:t>
            </a:r>
            <a:r>
              <a:rPr lang="cs-CZ" dirty="0"/>
              <a:t>, tato nestability neutronu se týká jen neutronů volných (nikoliv vázaných v atomovém jádru). </a:t>
            </a:r>
          </a:p>
          <a:p>
            <a:pPr>
              <a:lnSpc>
                <a:spcPct val="120000"/>
              </a:lnSpc>
              <a:spcBef>
                <a:spcPts val="600"/>
              </a:spcBef>
            </a:pPr>
            <a:r>
              <a:rPr lang="cs-CZ" dirty="0"/>
              <a:t>Je jich </a:t>
            </a:r>
            <a:r>
              <a:rPr lang="cs-CZ" u="sng" dirty="0"/>
              <a:t>relativně velké množství </a:t>
            </a:r>
            <a:r>
              <a:rPr lang="cs-CZ" dirty="0"/>
              <a:t>(jeden z důvodů, proč se uvažovalo o jejich další vnitřní struktuře) </a:t>
            </a:r>
          </a:p>
          <a:p>
            <a:pPr>
              <a:lnSpc>
                <a:spcPct val="120000"/>
              </a:lnSpc>
              <a:spcBef>
                <a:spcPts val="600"/>
              </a:spcBef>
            </a:pPr>
            <a:r>
              <a:rPr lang="cs-CZ" sz="3600" b="1" dirty="0">
                <a:solidFill>
                  <a:srgbClr val="0070C0"/>
                </a:solidFill>
              </a:rPr>
              <a:t>MEZONY</a:t>
            </a:r>
            <a:r>
              <a:rPr lang="cs-CZ" sz="3600" dirty="0">
                <a:solidFill>
                  <a:srgbClr val="0070C0"/>
                </a:solidFill>
              </a:rPr>
              <a:t> </a:t>
            </a:r>
            <a:r>
              <a:rPr lang="cs-CZ" dirty="0"/>
              <a:t>– </a:t>
            </a:r>
            <a:r>
              <a:rPr lang="cs-CZ" dirty="0" err="1"/>
              <a:t>řec</a:t>
            </a:r>
            <a:r>
              <a:rPr lang="cs-CZ" dirty="0"/>
              <a:t>. </a:t>
            </a:r>
            <a:r>
              <a:rPr lang="cs-CZ" i="1" dirty="0" err="1"/>
              <a:t>mezos</a:t>
            </a:r>
            <a:r>
              <a:rPr lang="cs-CZ" dirty="0"/>
              <a:t> = středně těžké částice, </a:t>
            </a:r>
            <a:r>
              <a:rPr lang="cs-CZ" dirty="0" err="1"/>
              <a:t>i.e</a:t>
            </a:r>
            <a:r>
              <a:rPr lang="cs-CZ" dirty="0"/>
              <a:t>., </a:t>
            </a:r>
            <a:r>
              <a:rPr lang="cs-CZ" dirty="0">
                <a:solidFill>
                  <a:srgbClr val="FF0000"/>
                </a:solidFill>
              </a:rPr>
              <a:t>mezi (těžkým) p+ a (lehkým) e-</a:t>
            </a:r>
          </a:p>
          <a:p>
            <a:pPr>
              <a:lnSpc>
                <a:spcPct val="120000"/>
              </a:lnSpc>
              <a:spcBef>
                <a:spcPts val="600"/>
              </a:spcBef>
            </a:pPr>
            <a:r>
              <a:rPr lang="cs-CZ" u="sng" dirty="0"/>
              <a:t>spin</a:t>
            </a:r>
            <a:r>
              <a:rPr lang="cs-CZ" dirty="0"/>
              <a:t> nejčastěji 0, vzácněji celočíselný (</a:t>
            </a:r>
            <a:r>
              <a:rPr lang="cs-CZ" dirty="0">
                <a:sym typeface="Wingdings" panose="05000000000000000000" pitchFamily="2" charset="2"/>
              </a:rPr>
              <a:t> bosony)</a:t>
            </a:r>
            <a:endParaRPr lang="cs-CZ" dirty="0"/>
          </a:p>
          <a:p>
            <a:pPr>
              <a:lnSpc>
                <a:spcPct val="120000"/>
              </a:lnSpc>
              <a:spcBef>
                <a:spcPts val="600"/>
              </a:spcBef>
            </a:pPr>
            <a:r>
              <a:rPr lang="cs-CZ" sz="3600" b="1" dirty="0">
                <a:solidFill>
                  <a:srgbClr val="0070C0"/>
                </a:solidFill>
              </a:rPr>
              <a:t>BARYONY</a:t>
            </a:r>
            <a:r>
              <a:rPr lang="cs-CZ" dirty="0"/>
              <a:t> – </a:t>
            </a:r>
            <a:r>
              <a:rPr lang="cs-CZ" dirty="0" err="1"/>
              <a:t>řec</a:t>
            </a:r>
            <a:r>
              <a:rPr lang="cs-CZ" dirty="0"/>
              <a:t>. </a:t>
            </a:r>
            <a:r>
              <a:rPr lang="cs-CZ" i="1" dirty="0" err="1"/>
              <a:t>barys</a:t>
            </a:r>
            <a:r>
              <a:rPr lang="cs-CZ" i="1" dirty="0"/>
              <a:t> = </a:t>
            </a:r>
            <a:r>
              <a:rPr lang="cs-CZ" dirty="0"/>
              <a:t>těžké částice, mají hmotnost </a:t>
            </a:r>
            <a:r>
              <a:rPr lang="cs-CZ" dirty="0">
                <a:solidFill>
                  <a:srgbClr val="FF0000"/>
                </a:solidFill>
                <a:sym typeface="Symbol" panose="05050102010706020507" pitchFamily="18" charset="2"/>
              </a:rPr>
              <a:t> </a:t>
            </a:r>
            <a:r>
              <a:rPr lang="cs-CZ" dirty="0">
                <a:solidFill>
                  <a:srgbClr val="FF0000"/>
                </a:solidFill>
              </a:rPr>
              <a:t>p+</a:t>
            </a:r>
          </a:p>
          <a:p>
            <a:pPr>
              <a:lnSpc>
                <a:spcPct val="120000"/>
              </a:lnSpc>
              <a:spcBef>
                <a:spcPts val="600"/>
              </a:spcBef>
            </a:pPr>
            <a:r>
              <a:rPr lang="cs-CZ" u="sng" dirty="0"/>
              <a:t>spin</a:t>
            </a:r>
            <a:r>
              <a:rPr lang="cs-CZ" dirty="0"/>
              <a:t> poločíselný ½ nebo 3/2 </a:t>
            </a:r>
          </a:p>
          <a:p>
            <a:pPr>
              <a:lnSpc>
                <a:spcPct val="120000"/>
              </a:lnSpc>
              <a:spcBef>
                <a:spcPts val="600"/>
              </a:spcBef>
            </a:pPr>
            <a:endParaRPr lang="cs-CZ" dirty="0"/>
          </a:p>
          <a:p>
            <a:pPr marL="0" indent="0">
              <a:lnSpc>
                <a:spcPct val="120000"/>
              </a:lnSpc>
              <a:spcBef>
                <a:spcPts val="600"/>
              </a:spcBef>
              <a:buNone/>
            </a:pPr>
            <a:endParaRPr lang="cs-CZ" dirty="0"/>
          </a:p>
        </p:txBody>
      </p:sp>
      <p:cxnSp>
        <p:nvCxnSpPr>
          <p:cNvPr id="7" name="Přímá spojnice 6"/>
          <p:cNvCxnSpPr/>
          <p:nvPr/>
        </p:nvCxnSpPr>
        <p:spPr>
          <a:xfrm flipH="1">
            <a:off x="399517" y="4878402"/>
            <a:ext cx="397823" cy="38001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9" name="Přímá spojnice 8"/>
          <p:cNvCxnSpPr/>
          <p:nvPr/>
        </p:nvCxnSpPr>
        <p:spPr>
          <a:xfrm flipH="1" flipV="1">
            <a:off x="399517" y="5210913"/>
            <a:ext cx="396339" cy="421575"/>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14" name="Obrázek 13"/>
          <p:cNvPicPr>
            <a:picLocks noChangeAspect="1"/>
          </p:cNvPicPr>
          <p:nvPr/>
        </p:nvPicPr>
        <p:blipFill>
          <a:blip r:embed="rId2"/>
          <a:stretch>
            <a:fillRect/>
          </a:stretch>
        </p:blipFill>
        <p:spPr>
          <a:xfrm>
            <a:off x="7537407" y="342900"/>
            <a:ext cx="3568896" cy="2347210"/>
          </a:xfrm>
          <a:prstGeom prst="rect">
            <a:avLst/>
          </a:prstGeom>
        </p:spPr>
      </p:pic>
    </p:spTree>
    <p:extLst>
      <p:ext uri="{BB962C8B-B14F-4D97-AF65-F5344CB8AC3E}">
        <p14:creationId xmlns:p14="http://schemas.microsoft.com/office/powerpoint/2010/main" val="140405371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rázek 11"/>
          <p:cNvPicPr>
            <a:picLocks noChangeAspect="1"/>
          </p:cNvPicPr>
          <p:nvPr/>
        </p:nvPicPr>
        <p:blipFill rotWithShape="1">
          <a:blip r:embed="rId2" cstate="print">
            <a:extLst>
              <a:ext uri="{28A0092B-C50C-407E-A947-70E740481C1C}">
                <a14:useLocalDpi xmlns:a14="http://schemas.microsoft.com/office/drawing/2010/main" val="0"/>
              </a:ext>
            </a:extLst>
          </a:blip>
          <a:srcRect r="8021"/>
          <a:stretch/>
        </p:blipFill>
        <p:spPr>
          <a:xfrm>
            <a:off x="9868932" y="582911"/>
            <a:ext cx="1805495" cy="2232572"/>
          </a:xfrm>
          <a:prstGeom prst="rect">
            <a:avLst/>
          </a:prstGeom>
        </p:spPr>
      </p:pic>
      <p:sp>
        <p:nvSpPr>
          <p:cNvPr id="2" name="Nadpis 1"/>
          <p:cNvSpPr>
            <a:spLocks noGrp="1"/>
          </p:cNvSpPr>
          <p:nvPr>
            <p:ph type="title"/>
          </p:nvPr>
        </p:nvSpPr>
        <p:spPr>
          <a:xfrm>
            <a:off x="903898" y="323124"/>
            <a:ext cx="7886700" cy="679903"/>
          </a:xfrm>
        </p:spPr>
        <p:txBody>
          <a:bodyPr>
            <a:normAutofit fontScale="90000"/>
          </a:bodyPr>
          <a:lstStyle/>
          <a:p>
            <a:r>
              <a:rPr lang="cs-CZ" b="1" dirty="0"/>
              <a:t>Baryony</a:t>
            </a:r>
          </a:p>
        </p:txBody>
      </p:sp>
      <p:sp>
        <p:nvSpPr>
          <p:cNvPr id="3" name="Zástupný symbol pro obsah 2"/>
          <p:cNvSpPr>
            <a:spLocks noGrp="1"/>
          </p:cNvSpPr>
          <p:nvPr>
            <p:ph idx="1"/>
          </p:nvPr>
        </p:nvSpPr>
        <p:spPr>
          <a:xfrm>
            <a:off x="1106522" y="1032704"/>
            <a:ext cx="10915149" cy="5599225"/>
          </a:xfrm>
        </p:spPr>
        <p:txBody>
          <a:bodyPr>
            <a:noAutofit/>
          </a:bodyPr>
          <a:lstStyle/>
          <a:p>
            <a:pPr>
              <a:spcBef>
                <a:spcPts val="600"/>
              </a:spcBef>
            </a:pPr>
            <a:r>
              <a:rPr lang="cs-CZ" sz="2200" dirty="0" err="1"/>
              <a:t>řec</a:t>
            </a:r>
            <a:r>
              <a:rPr lang="cs-CZ" sz="2200" dirty="0"/>
              <a:t>. </a:t>
            </a:r>
            <a:r>
              <a:rPr lang="cs-CZ" sz="2200" i="1" dirty="0" err="1"/>
              <a:t>barys</a:t>
            </a:r>
            <a:r>
              <a:rPr lang="cs-CZ" sz="2200" dirty="0"/>
              <a:t> = těžký </a:t>
            </a:r>
            <a:r>
              <a:rPr lang="cs-CZ" sz="2200" dirty="0">
                <a:sym typeface="Wingdings" panose="05000000000000000000" pitchFamily="2" charset="2"/>
              </a:rPr>
              <a:t> </a:t>
            </a:r>
            <a:r>
              <a:rPr lang="cs-CZ" sz="2200" dirty="0"/>
              <a:t>těžké subatomární složené částice</a:t>
            </a:r>
          </a:p>
          <a:p>
            <a:pPr>
              <a:spcBef>
                <a:spcPts val="600"/>
              </a:spcBef>
            </a:pPr>
            <a:r>
              <a:rPr lang="cs-CZ" sz="2200" u="sng" dirty="0"/>
              <a:t>Nejlehčí</a:t>
            </a:r>
            <a:r>
              <a:rPr lang="cs-CZ" sz="2200" dirty="0"/>
              <a:t> a nejznámější baryon je </a:t>
            </a:r>
            <a:r>
              <a:rPr lang="cs-CZ" sz="2200" b="1" dirty="0">
                <a:solidFill>
                  <a:srgbClr val="FF0000"/>
                </a:solidFill>
              </a:rPr>
              <a:t>proton</a:t>
            </a:r>
            <a:r>
              <a:rPr lang="cs-CZ" sz="2200" dirty="0"/>
              <a:t> (</a:t>
            </a:r>
            <a:r>
              <a:rPr lang="cs-CZ" altLang="cs-CZ" sz="2200" dirty="0"/>
              <a:t>m</a:t>
            </a:r>
            <a:r>
              <a:rPr lang="cs-CZ" altLang="cs-CZ" sz="2200" i="1" baseline="-25000" dirty="0"/>
              <a:t>u</a:t>
            </a:r>
            <a:r>
              <a:rPr lang="cs-CZ" altLang="cs-CZ" sz="2200" dirty="0"/>
              <a:t> = </a:t>
            </a:r>
            <a:r>
              <a:rPr lang="cs-CZ" sz="2200" dirty="0"/>
              <a:t>1.0072765 u)</a:t>
            </a:r>
          </a:p>
          <a:p>
            <a:pPr>
              <a:spcBef>
                <a:spcPts val="600"/>
              </a:spcBef>
            </a:pPr>
            <a:r>
              <a:rPr lang="cs-CZ" sz="2200" dirty="0"/>
              <a:t>O málo těžší je </a:t>
            </a:r>
            <a:r>
              <a:rPr lang="cs-CZ" sz="2200" b="1" dirty="0">
                <a:solidFill>
                  <a:srgbClr val="FF0000"/>
                </a:solidFill>
              </a:rPr>
              <a:t>neutron</a:t>
            </a:r>
            <a:r>
              <a:rPr lang="cs-CZ" sz="2200" dirty="0"/>
              <a:t> (</a:t>
            </a:r>
            <a:r>
              <a:rPr lang="cs-CZ" altLang="cs-CZ" sz="2200" dirty="0"/>
              <a:t>m</a:t>
            </a:r>
            <a:r>
              <a:rPr lang="cs-CZ" altLang="cs-CZ" sz="2200" i="1" baseline="-25000" dirty="0"/>
              <a:t>u</a:t>
            </a:r>
            <a:r>
              <a:rPr lang="cs-CZ" altLang="cs-CZ" sz="2200" dirty="0"/>
              <a:t> = </a:t>
            </a:r>
            <a:r>
              <a:rPr lang="cs-CZ" sz="2200" dirty="0"/>
              <a:t>1,0086650 u)</a:t>
            </a:r>
          </a:p>
          <a:p>
            <a:pPr>
              <a:spcBef>
                <a:spcPts val="600"/>
              </a:spcBef>
            </a:pPr>
            <a:r>
              <a:rPr lang="cs-CZ" sz="2200" b="1" dirty="0">
                <a:solidFill>
                  <a:srgbClr val="0070C0"/>
                </a:solidFill>
              </a:rPr>
              <a:t>NUKLEONY</a:t>
            </a:r>
            <a:r>
              <a:rPr lang="cs-CZ" sz="2200" dirty="0"/>
              <a:t>: </a:t>
            </a:r>
            <a:r>
              <a:rPr lang="cs-CZ" sz="2200" b="1" dirty="0"/>
              <a:t>p</a:t>
            </a:r>
            <a:r>
              <a:rPr lang="cs-CZ" sz="2200" b="1" baseline="30000" dirty="0"/>
              <a:t>+</a:t>
            </a:r>
            <a:r>
              <a:rPr lang="cs-CZ" sz="2200" dirty="0"/>
              <a:t> a </a:t>
            </a:r>
            <a:r>
              <a:rPr lang="cs-CZ" sz="2200" b="1" dirty="0"/>
              <a:t>n</a:t>
            </a:r>
            <a:r>
              <a:rPr lang="cs-CZ" sz="2200" b="1" baseline="30000" dirty="0"/>
              <a:t>0</a:t>
            </a:r>
            <a:r>
              <a:rPr lang="cs-CZ" sz="2200" dirty="0"/>
              <a:t> – jsou z nich složená všechna atomová jádra                                                 (výjimkou je </a:t>
            </a:r>
            <a:r>
              <a:rPr lang="cs-CZ" sz="2200" baseline="30000" dirty="0"/>
              <a:t>1</a:t>
            </a:r>
            <a:r>
              <a:rPr lang="cs-CZ" sz="2200" baseline="-25000" dirty="0"/>
              <a:t>1</a:t>
            </a:r>
            <a:r>
              <a:rPr lang="cs-CZ" sz="2200" dirty="0"/>
              <a:t>H)</a:t>
            </a:r>
          </a:p>
          <a:p>
            <a:pPr>
              <a:spcBef>
                <a:spcPts val="600"/>
              </a:spcBef>
            </a:pPr>
            <a:r>
              <a:rPr lang="cs-CZ" sz="2200" b="1" dirty="0">
                <a:solidFill>
                  <a:srgbClr val="0070C0"/>
                </a:solidFill>
              </a:rPr>
              <a:t>HYPERONY</a:t>
            </a:r>
            <a:r>
              <a:rPr lang="cs-CZ" sz="2200" dirty="0"/>
              <a:t>: těžší baryony než nukleony</a:t>
            </a:r>
          </a:p>
          <a:p>
            <a:pPr>
              <a:spcBef>
                <a:spcPts val="600"/>
              </a:spcBef>
            </a:pPr>
            <a:r>
              <a:rPr lang="cs-CZ" sz="2200" dirty="0"/>
              <a:t>Pro popis interakcí zavedeno </a:t>
            </a:r>
            <a:r>
              <a:rPr lang="cs-CZ" sz="2200" b="1" dirty="0">
                <a:solidFill>
                  <a:srgbClr val="FF0000"/>
                </a:solidFill>
              </a:rPr>
              <a:t>baryonové číslo B </a:t>
            </a:r>
            <a:r>
              <a:rPr lang="cs-CZ" sz="2200" dirty="0"/>
              <a:t>(obdoba leptonovému číslu). </a:t>
            </a:r>
          </a:p>
          <a:p>
            <a:pPr>
              <a:spcBef>
                <a:spcPts val="600"/>
              </a:spcBef>
            </a:pPr>
            <a:r>
              <a:rPr lang="cs-CZ" sz="2200" dirty="0">
                <a:solidFill>
                  <a:srgbClr val="FF0000"/>
                </a:solidFill>
              </a:rPr>
              <a:t>Platí </a:t>
            </a:r>
            <a:r>
              <a:rPr lang="cs-CZ" sz="2200" b="1" dirty="0">
                <a:solidFill>
                  <a:srgbClr val="FF0000"/>
                </a:solidFill>
              </a:rPr>
              <a:t>zákon zachování B </a:t>
            </a:r>
            <a:r>
              <a:rPr lang="cs-CZ" sz="2200" dirty="0"/>
              <a:t>na obou stranách reakce</a:t>
            </a:r>
          </a:p>
          <a:p>
            <a:pPr lvl="1">
              <a:spcBef>
                <a:spcPts val="600"/>
              </a:spcBef>
            </a:pPr>
            <a:r>
              <a:rPr lang="cs-CZ" sz="2200" dirty="0"/>
              <a:t>Baryony = +1</a:t>
            </a:r>
          </a:p>
          <a:p>
            <a:pPr lvl="1">
              <a:spcBef>
                <a:spcPts val="600"/>
              </a:spcBef>
            </a:pPr>
            <a:r>
              <a:rPr lang="cs-CZ" sz="2200" dirty="0" err="1"/>
              <a:t>Antibaryony</a:t>
            </a:r>
            <a:r>
              <a:rPr lang="cs-CZ" sz="2200" dirty="0"/>
              <a:t> = -1</a:t>
            </a:r>
          </a:p>
          <a:p>
            <a:pPr lvl="1">
              <a:spcBef>
                <a:spcPts val="600"/>
              </a:spcBef>
            </a:pPr>
            <a:r>
              <a:rPr lang="cs-CZ" sz="2200" dirty="0"/>
              <a:t>Ostatní částice (mezony, leptony) = 0</a:t>
            </a:r>
          </a:p>
          <a:p>
            <a:pPr algn="just" eaLnBrk="0" fontAlgn="base" hangingPunct="0">
              <a:spcBef>
                <a:spcPts val="600"/>
              </a:spcBef>
              <a:spcAft>
                <a:spcPct val="0"/>
              </a:spcAft>
            </a:pPr>
            <a:r>
              <a:rPr lang="cs-CZ" altLang="cs-CZ" sz="2200" b="1" dirty="0"/>
              <a:t>Baryon</a:t>
            </a:r>
            <a:r>
              <a:rPr lang="cs-CZ" altLang="cs-CZ" sz="2200" dirty="0"/>
              <a:t> je částice složená </a:t>
            </a:r>
            <a:r>
              <a:rPr lang="cs-CZ" altLang="cs-CZ" sz="2200" b="1" dirty="0">
                <a:solidFill>
                  <a:srgbClr val="FF0000"/>
                </a:solidFill>
              </a:rPr>
              <a:t>ze 3 kvarků (</a:t>
            </a:r>
            <a:r>
              <a:rPr lang="cs-CZ" sz="2200" b="1" dirty="0">
                <a:solidFill>
                  <a:srgbClr val="FF0000"/>
                </a:solidFill>
              </a:rPr>
              <a:t>p</a:t>
            </a:r>
            <a:r>
              <a:rPr lang="cs-CZ" sz="2200" b="1" baseline="30000" dirty="0">
                <a:solidFill>
                  <a:srgbClr val="FF0000"/>
                </a:solidFill>
              </a:rPr>
              <a:t>+</a:t>
            </a:r>
            <a:r>
              <a:rPr lang="cs-CZ" sz="2200" dirty="0">
                <a:solidFill>
                  <a:srgbClr val="FF0000"/>
                </a:solidFill>
              </a:rPr>
              <a:t>: </a:t>
            </a:r>
            <a:r>
              <a:rPr lang="cs-CZ" altLang="cs-CZ" sz="2200" dirty="0">
                <a:solidFill>
                  <a:srgbClr val="FF0000"/>
                </a:solidFill>
              </a:rPr>
              <a:t>kvarky</a:t>
            </a:r>
            <a:r>
              <a:rPr lang="cs-CZ" altLang="cs-CZ" sz="2200" b="1" dirty="0">
                <a:solidFill>
                  <a:srgbClr val="FF0000"/>
                </a:solidFill>
              </a:rPr>
              <a:t> </a:t>
            </a:r>
            <a:r>
              <a:rPr lang="cs-CZ" altLang="cs-CZ" sz="2200" b="1" i="1" dirty="0" err="1">
                <a:solidFill>
                  <a:srgbClr val="FF0000"/>
                </a:solidFill>
              </a:rPr>
              <a:t>uud</a:t>
            </a:r>
            <a:r>
              <a:rPr lang="cs-CZ" altLang="cs-CZ" sz="2200" b="1" dirty="0">
                <a:solidFill>
                  <a:srgbClr val="FF0000"/>
                </a:solidFill>
              </a:rPr>
              <a:t> </a:t>
            </a:r>
            <a:r>
              <a:rPr lang="cs-CZ" altLang="cs-CZ" sz="2200" dirty="0">
                <a:solidFill>
                  <a:srgbClr val="FF0000"/>
                </a:solidFill>
              </a:rPr>
              <a:t>a</a:t>
            </a:r>
            <a:r>
              <a:rPr lang="cs-CZ" altLang="cs-CZ" sz="2200" b="1" dirty="0">
                <a:solidFill>
                  <a:srgbClr val="FF0000"/>
                </a:solidFill>
              </a:rPr>
              <a:t> </a:t>
            </a:r>
            <a:r>
              <a:rPr lang="cs-CZ" sz="2200" b="1" dirty="0">
                <a:solidFill>
                  <a:srgbClr val="FF0000"/>
                </a:solidFill>
              </a:rPr>
              <a:t>n</a:t>
            </a:r>
            <a:r>
              <a:rPr lang="cs-CZ" sz="2200" b="1" baseline="30000" dirty="0">
                <a:solidFill>
                  <a:srgbClr val="FF0000"/>
                </a:solidFill>
              </a:rPr>
              <a:t>0</a:t>
            </a:r>
            <a:r>
              <a:rPr lang="cs-CZ" sz="2200" dirty="0">
                <a:solidFill>
                  <a:srgbClr val="FF0000"/>
                </a:solidFill>
              </a:rPr>
              <a:t>:</a:t>
            </a:r>
            <a:r>
              <a:rPr lang="cs-CZ" sz="2200" b="1" dirty="0">
                <a:solidFill>
                  <a:srgbClr val="FF0000"/>
                </a:solidFill>
              </a:rPr>
              <a:t> </a:t>
            </a:r>
            <a:r>
              <a:rPr lang="cs-CZ" altLang="cs-CZ" sz="2200" b="1" i="1" dirty="0" err="1">
                <a:solidFill>
                  <a:srgbClr val="FF0000"/>
                </a:solidFill>
              </a:rPr>
              <a:t>udd</a:t>
            </a:r>
            <a:r>
              <a:rPr lang="cs-CZ" altLang="cs-CZ" sz="2200" b="1" dirty="0">
                <a:solidFill>
                  <a:srgbClr val="FF0000"/>
                </a:solidFill>
              </a:rPr>
              <a:t>)</a:t>
            </a:r>
          </a:p>
          <a:p>
            <a:pPr algn="just" eaLnBrk="0" fontAlgn="base" hangingPunct="0">
              <a:spcBef>
                <a:spcPts val="600"/>
              </a:spcBef>
              <a:spcAft>
                <a:spcPct val="0"/>
              </a:spcAft>
            </a:pPr>
            <a:r>
              <a:rPr lang="cs-CZ" altLang="cs-CZ" sz="2200" b="1" dirty="0" err="1"/>
              <a:t>Antibaryon</a:t>
            </a:r>
            <a:r>
              <a:rPr lang="cs-CZ" altLang="cs-CZ" sz="2200" dirty="0"/>
              <a:t> je složen </a:t>
            </a:r>
            <a:r>
              <a:rPr lang="cs-CZ" altLang="cs-CZ" sz="2200" b="1" dirty="0"/>
              <a:t>ze 3 antikvarků</a:t>
            </a:r>
            <a:r>
              <a:rPr lang="cs-CZ" altLang="cs-CZ" sz="2200" dirty="0"/>
              <a:t>. </a:t>
            </a:r>
          </a:p>
          <a:p>
            <a:pPr algn="just" eaLnBrk="0" fontAlgn="base" hangingPunct="0">
              <a:spcBef>
                <a:spcPts val="600"/>
              </a:spcBef>
              <a:spcAft>
                <a:spcPct val="0"/>
              </a:spcAft>
            </a:pPr>
            <a:r>
              <a:rPr lang="cs-CZ" altLang="cs-CZ" sz="2200" u="sng" dirty="0"/>
              <a:t>Doba životnosti většiny baryonů je velmi krátká </a:t>
            </a:r>
            <a:r>
              <a:rPr lang="cs-CZ" altLang="cs-CZ" sz="2200" dirty="0"/>
              <a:t>a závisí především na kvarkovém složení a způsobu přeměny kvarků.</a:t>
            </a:r>
          </a:p>
          <a:p>
            <a:pPr>
              <a:spcBef>
                <a:spcPts val="600"/>
              </a:spcBef>
            </a:pPr>
            <a:endParaRPr lang="cs-CZ" sz="2200" dirty="0"/>
          </a:p>
          <a:p>
            <a:pPr>
              <a:spcBef>
                <a:spcPts val="600"/>
              </a:spcBef>
            </a:pPr>
            <a:endParaRPr lang="cs-CZ" sz="2200" dirty="0"/>
          </a:p>
        </p:txBody>
      </p:sp>
      <p:cxnSp>
        <p:nvCxnSpPr>
          <p:cNvPr id="6" name="Přímá spojnice 5"/>
          <p:cNvCxnSpPr/>
          <p:nvPr/>
        </p:nvCxnSpPr>
        <p:spPr>
          <a:xfrm flipH="1">
            <a:off x="498019" y="2340468"/>
            <a:ext cx="522514" cy="33844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8" name="Přímá spojnice 7"/>
          <p:cNvCxnSpPr/>
          <p:nvPr/>
        </p:nvCxnSpPr>
        <p:spPr>
          <a:xfrm flipH="1" flipV="1">
            <a:off x="515833" y="2672978"/>
            <a:ext cx="486889" cy="285009"/>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3" name="Oválný bublinový popisek 12"/>
          <p:cNvSpPr/>
          <p:nvPr/>
        </p:nvSpPr>
        <p:spPr>
          <a:xfrm flipH="1">
            <a:off x="7978601" y="437482"/>
            <a:ext cx="2244437" cy="825332"/>
          </a:xfrm>
          <a:prstGeom prst="wedgeEllipseCallout">
            <a:avLst>
              <a:gd name="adj1" fmla="val -57341"/>
              <a:gd name="adj2" fmla="val 26844"/>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TextovéPole 13"/>
          <p:cNvSpPr txBox="1"/>
          <p:nvPr/>
        </p:nvSpPr>
        <p:spPr>
          <a:xfrm>
            <a:off x="8161136" y="573446"/>
            <a:ext cx="1879365" cy="646331"/>
          </a:xfrm>
          <a:prstGeom prst="rect">
            <a:avLst/>
          </a:prstGeom>
          <a:noFill/>
        </p:spPr>
        <p:txBody>
          <a:bodyPr wrap="square" rtlCol="0">
            <a:spAutoFit/>
          </a:bodyPr>
          <a:lstStyle/>
          <a:p>
            <a:pPr algn="ctr"/>
            <a:r>
              <a:rPr lang="cs-CZ" dirty="0"/>
              <a:t>Škvarky! Škvarky! Škvarky!</a:t>
            </a:r>
          </a:p>
        </p:txBody>
      </p:sp>
    </p:spTree>
    <p:extLst>
      <p:ext uri="{BB962C8B-B14F-4D97-AF65-F5344CB8AC3E}">
        <p14:creationId xmlns:p14="http://schemas.microsoft.com/office/powerpoint/2010/main" val="2697723776"/>
      </p:ext>
    </p:extLst>
  </p:cSld>
  <p:clrMapOvr>
    <a:masterClrMapping/>
  </p:clrMapOvr>
</p:sld>
</file>

<file path=ppt/theme/theme1.xml><?xml version="1.0" encoding="utf-8"?>
<a:theme xmlns:a="http://schemas.openxmlformats.org/drawingml/2006/main" name="Motiv Office">
  <a:themeElements>
    <a:clrScheme name="Motiv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otiv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24953</TotalTime>
  <Words>11701</Words>
  <Application>Microsoft Office PowerPoint</Application>
  <PresentationFormat>Širokoúhlá obrazovka</PresentationFormat>
  <Paragraphs>924</Paragraphs>
  <Slides>137</Slides>
  <Notes>0</Notes>
  <HiddenSlides>0</HiddenSlides>
  <MMClips>1</MMClips>
  <ScaleCrop>false</ScaleCrop>
  <HeadingPairs>
    <vt:vector size="8" baseType="variant">
      <vt:variant>
        <vt:lpstr>Použitá písma</vt:lpstr>
      </vt:variant>
      <vt:variant>
        <vt:i4>13</vt:i4>
      </vt:variant>
      <vt:variant>
        <vt:lpstr>Motiv</vt:lpstr>
      </vt:variant>
      <vt:variant>
        <vt:i4>1</vt:i4>
      </vt:variant>
      <vt:variant>
        <vt:lpstr>Vložené servery OLE</vt:lpstr>
      </vt:variant>
      <vt:variant>
        <vt:i4>2</vt:i4>
      </vt:variant>
      <vt:variant>
        <vt:lpstr>Nadpisy snímků</vt:lpstr>
      </vt:variant>
      <vt:variant>
        <vt:i4>137</vt:i4>
      </vt:variant>
    </vt:vector>
  </HeadingPairs>
  <TitlesOfParts>
    <vt:vector size="153" baseType="lpstr">
      <vt:lpstr>AdvPS4731B1</vt:lpstr>
      <vt:lpstr>AdvTimes</vt:lpstr>
      <vt:lpstr>Arial</vt:lpstr>
      <vt:lpstr>Bahnschrift Light</vt:lpstr>
      <vt:lpstr>Calibri</vt:lpstr>
      <vt:lpstr>Calibri Light</vt:lpstr>
      <vt:lpstr>Cambria Math</vt:lpstr>
      <vt:lpstr>Symbol</vt:lpstr>
      <vt:lpstr>Tahoma</vt:lpstr>
      <vt:lpstr>Times New Roman</vt:lpstr>
      <vt:lpstr>Times New Roman CE</vt:lpstr>
      <vt:lpstr>TimesNewRomanPSMT</vt:lpstr>
      <vt:lpstr>Wingdings</vt:lpstr>
      <vt:lpstr>Motiv Office</vt:lpstr>
      <vt:lpstr>list</vt:lpstr>
      <vt:lpstr>Rovnice</vt:lpstr>
      <vt:lpstr>Radiační biofyzika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ŘEČTÍ FILOSOFOVÉ</vt:lpstr>
      <vt:lpstr>Antické Řecko - ATOMISMUS</vt:lpstr>
      <vt:lpstr>Antické Řecko - ATOMISMUS</vt:lpstr>
      <vt:lpstr>DALTON, 1801 – ATOMOVÁ TEORIE</vt:lpstr>
      <vt:lpstr>DALTONOVA ATOMOVÁ HYPOTÉZA </vt:lpstr>
      <vt:lpstr>Objev elektronu – první částice menší než atom</vt:lpstr>
      <vt:lpstr>Prezentace aplikace PowerPoint</vt:lpstr>
      <vt:lpstr>Elektron a první naivní modely atomu</vt:lpstr>
      <vt:lpstr>THOMSONŮV PUDINKOVÝ MODEL</vt:lpstr>
      <vt:lpstr>Další mezníky: objev p+ a n0</vt:lpstr>
      <vt:lpstr>Rutherford – tři druhy radioaktivního záření</vt:lpstr>
      <vt:lpstr>Prezentace aplikace PowerPoint</vt:lpstr>
      <vt:lpstr>Záření alfa = jádra hélia</vt:lpstr>
      <vt:lpstr>Rutherfordův (Geigerův-Marsdenův) experiment, 1909, objev atomového jádra</vt:lpstr>
      <vt:lpstr>Rutherford v jeho laboratoři</vt:lpstr>
      <vt:lpstr>Ernest Rutherford – „první“ planetární model atomu</vt:lpstr>
      <vt:lpstr>Ernest Rutherford – První planetární model atomu</vt:lpstr>
      <vt:lpstr>A zase ten Rutherford - PROTON</vt:lpstr>
      <vt:lpstr>Discovery of the Proton </vt:lpstr>
      <vt:lpstr>Další mezníky: Rutherford</vt:lpstr>
      <vt:lpstr>Planetární model atomu –            </vt:lpstr>
      <vt:lpstr>Planetární model atomu – Problémy        </vt:lpstr>
      <vt:lpstr>Bohrův „kvantový“ planetární model atomu </vt:lpstr>
      <vt:lpstr>Bohrův „kvantový“ planetární model atomu </vt:lpstr>
      <vt:lpstr>Prezentace aplikace PowerPoint</vt:lpstr>
      <vt:lpstr>Hlavní kvantové číslo (n)</vt:lpstr>
      <vt:lpstr>Bohrův model atomu </vt:lpstr>
      <vt:lpstr>Potvrzení kvantového charakteru e- hladin</vt:lpstr>
      <vt:lpstr>Sommerfeldův model atomu  = zobecnění Bohrova modelu </vt:lpstr>
      <vt:lpstr>Prezentace aplikace PowerPoint</vt:lpstr>
      <vt:lpstr>Prezentace aplikace PowerPoint</vt:lpstr>
      <vt:lpstr>Prezentace aplikace PowerPoint</vt:lpstr>
      <vt:lpstr>Louis Victor Pierre Raymond vévod de Broglie  – revoluční hypotéza</vt:lpstr>
      <vt:lpstr>Stojatá hmotná vlna</vt:lpstr>
      <vt:lpstr>Luis de Broglie</vt:lpstr>
      <vt:lpstr>Prezentace aplikace PowerPoint</vt:lpstr>
      <vt:lpstr>Luis de Broglie – hmotná vlna</vt:lpstr>
      <vt:lpstr>Luis de Broglie – „relativistický planetární“ model atomu</vt:lpstr>
      <vt:lpstr>Problémy člověka s mikrosvětem</vt:lpstr>
      <vt:lpstr>Záhadné vlastnosti mikrosvěta</vt:lpstr>
      <vt:lpstr>I. Duální povaha elektronu</vt:lpstr>
      <vt:lpstr>Částicově-vlnový dualismus – příklad 1</vt:lpstr>
      <vt:lpstr>Částicově-vlnový dualismus – příklad 2</vt:lpstr>
      <vt:lpstr>Částicově-vlnový dualismus – experimenty</vt:lpstr>
      <vt:lpstr>Dvouštěrbinový experiment</vt:lpstr>
      <vt:lpstr>Fotoefekt</vt:lpstr>
      <vt:lpstr>II. SUPERPOZICE STAVU:  </vt:lpstr>
      <vt:lpstr>II. SUPERPOZICE STAVU:</vt:lpstr>
      <vt:lpstr>Záhadné vlastnosti mikrosvěta III. Heisenbergův princip neurčitosti</vt:lpstr>
      <vt:lpstr>Prezentace aplikace PowerPoint</vt:lpstr>
      <vt:lpstr>Záhadné vlastnosti mikrosvěta</vt:lpstr>
      <vt:lpstr>Záhadné vlastnosti mikrosvěta</vt:lpstr>
      <vt:lpstr>MĚŘENÍ SE STÁVÁ SOUČÁSTÍ VÝSLEDKU</vt:lpstr>
      <vt:lpstr>MĚŘENÍ SE STÁVÁ SOUČÁSTÍ VÝSLEDKU</vt:lpstr>
      <vt:lpstr>Prezentace aplikace PowerPoint</vt:lpstr>
      <vt:lpstr>Objev neutronu</vt:lpstr>
      <vt:lpstr>Objev neutronu</vt:lpstr>
      <vt:lpstr>Kvantově mechanický model atomu</vt:lpstr>
      <vt:lpstr>Kvantově mechanický model atomu</vt:lpstr>
      <vt:lpstr>Různé přístupy k témuž…</vt:lpstr>
      <vt:lpstr>Paul Adrien Maurice Dirac </vt:lpstr>
      <vt:lpstr>Schrodingerova rovnice</vt:lpstr>
      <vt:lpstr>Prezentace aplikace PowerPoint</vt:lpstr>
      <vt:lpstr>Atomové orbitaly  - obsazování - příklad</vt:lpstr>
      <vt:lpstr>Atomové orbitaly - tvar </vt:lpstr>
      <vt:lpstr>MODELY - přehled</vt:lpstr>
      <vt:lpstr>Prezentace aplikace PowerPoint</vt:lpstr>
      <vt:lpstr>Elementární (?) částice</vt:lpstr>
      <vt:lpstr>ZOO ELEMENTÁRNÍCH ČÁSTIC</vt:lpstr>
      <vt:lpstr>ČÁSTICE</vt:lpstr>
      <vt:lpstr>SPIN</vt:lpstr>
      <vt:lpstr>Prezentace aplikace PowerPoint</vt:lpstr>
      <vt:lpstr>Prezentace aplikace PowerPoint</vt:lpstr>
      <vt:lpstr>Systematika elementárních částic</vt:lpstr>
      <vt:lpstr>Systematika elementárních částic  -další kritéria</vt:lpstr>
      <vt:lpstr>Prezentace aplikace PowerPoint</vt:lpstr>
      <vt:lpstr>LEPTONY</vt:lpstr>
      <vt:lpstr>LEPTONY</vt:lpstr>
      <vt:lpstr>LEPTONY</vt:lpstr>
      <vt:lpstr>LEPTONY – NEUTRINA</vt:lpstr>
      <vt:lpstr>LEPTONY – NEUTRINA</vt:lpstr>
      <vt:lpstr>Prezentace aplikace PowerPoint</vt:lpstr>
      <vt:lpstr>Zajímavost</vt:lpstr>
      <vt:lpstr>LEPTONY – ELEKTRONY</vt:lpstr>
      <vt:lpstr>LEPTONY – MIONY</vt:lpstr>
      <vt:lpstr>LEPTONY</vt:lpstr>
      <vt:lpstr>HADRONY (a KVARKY)</vt:lpstr>
      <vt:lpstr>Prezentace aplikace PowerPoint</vt:lpstr>
      <vt:lpstr>HADRONY (složené částice)</vt:lpstr>
      <vt:lpstr>Baryony</vt:lpstr>
      <vt:lpstr>BARYONY</vt:lpstr>
      <vt:lpstr>KVARKY</vt:lpstr>
      <vt:lpstr>KVARKY </vt:lpstr>
      <vt:lpstr>KVARKY</vt:lpstr>
      <vt:lpstr>KVARKY</vt:lpstr>
      <vt:lpstr>KVARKY</vt:lpstr>
      <vt:lpstr>KVARKY A HADRONY</vt:lpstr>
      <vt:lpstr>KVARKY</vt:lpstr>
      <vt:lpstr>KVARKY - interakce</vt:lpstr>
      <vt:lpstr>(ANTI)KVARKY - interakce</vt:lpstr>
      <vt:lpstr>KVARKY – SILNÁ INTERAKCE</vt:lpstr>
      <vt:lpstr>KVARKY - interakce</vt:lpstr>
      <vt:lpstr>EXOTICKÉ ATOMY a ANTIATOMY</vt:lpstr>
      <vt:lpstr>Prezentace aplikace PowerPoint</vt:lpstr>
      <vt:lpstr>Antičástice</vt:lpstr>
      <vt:lpstr>Antičástice</vt:lpstr>
      <vt:lpstr>Prezentace aplikace PowerPoint</vt:lpstr>
      <vt:lpstr>Prezentace aplikace PowerPoint</vt:lpstr>
      <vt:lpstr>ANTI-DEUTERON</vt:lpstr>
      <vt:lpstr>ZDROJE ANTIHMOTY</vt:lpstr>
      <vt:lpstr>Prezentace aplikace PowerPoint</vt:lpstr>
      <vt:lpstr>Prezentace aplikace PowerPoint</vt:lpstr>
      <vt:lpstr>Prezentace aplikace PowerPoint</vt:lpstr>
      <vt:lpstr>Prezentace aplikace PowerPoint</vt:lpstr>
      <vt:lpstr>Antihmotová bomba</vt:lpstr>
      <vt:lpstr>Problémy s antihmotou</vt:lpstr>
      <vt:lpstr>BOSONY („částice interakcí“)</vt:lpstr>
      <vt:lpstr>Prezentace aplikace PowerPoint</vt:lpstr>
      <vt:lpstr>Prezentace aplikace PowerPoint</vt:lpstr>
      <vt:lpstr>Částice + antičástice - SHRNUTÍ</vt:lpstr>
      <vt:lpstr>Prezentace aplikace PowerPoint</vt:lpstr>
      <vt:lpstr>Prezentace aplikace PowerPoint</vt:lpstr>
      <vt:lpstr>Standardního model elementárních částic</vt:lpstr>
      <vt:lpstr>Prezentace aplikace PowerPoint</vt:lpstr>
      <vt:lpstr>Prezentace aplikace PowerPoint</vt:lpstr>
      <vt:lpstr>Prezentace aplikace PowerPoint</vt:lpstr>
      <vt:lpstr>KVARKY A LEPTONY – Fundamentální částice?</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Martin Falk</dc:creator>
  <cp:lastModifiedBy>Martin Falk</cp:lastModifiedBy>
  <cp:revision>623</cp:revision>
  <cp:lastPrinted>2020-02-25T16:30:59Z</cp:lastPrinted>
  <dcterms:created xsi:type="dcterms:W3CDTF">2019-03-03T09:56:32Z</dcterms:created>
  <dcterms:modified xsi:type="dcterms:W3CDTF">2022-03-03T07:32:38Z</dcterms:modified>
</cp:coreProperties>
</file>